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75B6"/>
    <a:srgbClr val="2B4277"/>
    <a:srgbClr val="E8E7E6"/>
    <a:srgbClr val="E9E8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1" autoAdjust="0"/>
    <p:restoredTop sz="95373" autoAdjust="0"/>
  </p:normalViewPr>
  <p:slideViewPr>
    <p:cSldViewPr snapToGrid="0">
      <p:cViewPr>
        <p:scale>
          <a:sx n="50" d="100"/>
          <a:sy n="50" d="100"/>
        </p:scale>
        <p:origin x="18" y="-1317"/>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de-DE"/>
              <a:t>Mastertitelformat bearbeiten</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0490D408-CC74-4ECE-BD2F-97818E9C5FD9}" type="datetimeFigureOut">
              <a:rPr lang="en-US" smtClean="0"/>
              <a:t>7/8/2018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E8F814-FA26-448F-940A-E68B5667440B}" type="slidenum">
              <a:rPr lang="en-US" smtClean="0"/>
              <a:t>‹Nr.›</a:t>
            </a:fld>
            <a:endParaRPr lang="en-US"/>
          </a:p>
        </p:txBody>
      </p:sp>
    </p:spTree>
    <p:extLst>
      <p:ext uri="{BB962C8B-B14F-4D97-AF65-F5344CB8AC3E}">
        <p14:creationId xmlns:p14="http://schemas.microsoft.com/office/powerpoint/2010/main" val="2535072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490D408-CC74-4ECE-BD2F-97818E9C5FD9}" type="datetimeFigureOut">
              <a:rPr lang="en-US" smtClean="0"/>
              <a:t>7/8/2018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E8F814-FA26-448F-940A-E68B5667440B}" type="slidenum">
              <a:rPr lang="en-US" smtClean="0"/>
              <a:t>‹Nr.›</a:t>
            </a:fld>
            <a:endParaRPr lang="en-US"/>
          </a:p>
        </p:txBody>
      </p:sp>
    </p:spTree>
    <p:extLst>
      <p:ext uri="{BB962C8B-B14F-4D97-AF65-F5344CB8AC3E}">
        <p14:creationId xmlns:p14="http://schemas.microsoft.com/office/powerpoint/2010/main" val="2412681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490D408-CC74-4ECE-BD2F-97818E9C5FD9}" type="datetimeFigureOut">
              <a:rPr lang="en-US" smtClean="0"/>
              <a:t>7/8/2018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E8F814-FA26-448F-940A-E68B5667440B}" type="slidenum">
              <a:rPr lang="en-US" smtClean="0"/>
              <a:t>‹Nr.›</a:t>
            </a:fld>
            <a:endParaRPr lang="en-US"/>
          </a:p>
        </p:txBody>
      </p:sp>
    </p:spTree>
    <p:extLst>
      <p:ext uri="{BB962C8B-B14F-4D97-AF65-F5344CB8AC3E}">
        <p14:creationId xmlns:p14="http://schemas.microsoft.com/office/powerpoint/2010/main" val="3362459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490D408-CC74-4ECE-BD2F-97818E9C5FD9}" type="datetimeFigureOut">
              <a:rPr lang="en-US" smtClean="0"/>
              <a:t>7/8/2018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E8F814-FA26-448F-940A-E68B5667440B}" type="slidenum">
              <a:rPr lang="en-US" smtClean="0"/>
              <a:t>‹Nr.›</a:t>
            </a:fld>
            <a:endParaRPr lang="en-US"/>
          </a:p>
        </p:txBody>
      </p:sp>
    </p:spTree>
    <p:extLst>
      <p:ext uri="{BB962C8B-B14F-4D97-AF65-F5344CB8AC3E}">
        <p14:creationId xmlns:p14="http://schemas.microsoft.com/office/powerpoint/2010/main" val="1141289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de-DE"/>
              <a:t>Mastertitelformat bearbeiten</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0490D408-CC74-4ECE-BD2F-97818E9C5FD9}" type="datetimeFigureOut">
              <a:rPr lang="en-US" smtClean="0"/>
              <a:t>7/8/2018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E8F814-FA26-448F-940A-E68B5667440B}" type="slidenum">
              <a:rPr lang="en-US" smtClean="0"/>
              <a:t>‹Nr.›</a:t>
            </a:fld>
            <a:endParaRPr lang="en-US"/>
          </a:p>
        </p:txBody>
      </p:sp>
    </p:spTree>
    <p:extLst>
      <p:ext uri="{BB962C8B-B14F-4D97-AF65-F5344CB8AC3E}">
        <p14:creationId xmlns:p14="http://schemas.microsoft.com/office/powerpoint/2010/main" val="1224158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490D408-CC74-4ECE-BD2F-97818E9C5FD9}" type="datetimeFigureOut">
              <a:rPr lang="en-US" smtClean="0"/>
              <a:t>7/8/2018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E8F814-FA26-448F-940A-E68B5667440B}" type="slidenum">
              <a:rPr lang="en-US" smtClean="0"/>
              <a:t>‹Nr.›</a:t>
            </a:fld>
            <a:endParaRPr lang="en-US"/>
          </a:p>
        </p:txBody>
      </p:sp>
    </p:spTree>
    <p:extLst>
      <p:ext uri="{BB962C8B-B14F-4D97-AF65-F5344CB8AC3E}">
        <p14:creationId xmlns:p14="http://schemas.microsoft.com/office/powerpoint/2010/main" val="260087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de-DE"/>
              <a:t>Mastertitelformat bearbeiten</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4" name="Content Placeholder 3"/>
          <p:cNvSpPr>
            <a:spLocks noGrp="1"/>
          </p:cNvSpPr>
          <p:nvPr>
            <p:ph sz="half" idx="2"/>
          </p:nvPr>
        </p:nvSpPr>
        <p:spPr>
          <a:xfrm>
            <a:off x="2085368" y="15635264"/>
            <a:ext cx="12807832"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6" name="Content Placeholder 5"/>
          <p:cNvSpPr>
            <a:spLocks noGrp="1"/>
          </p:cNvSpPr>
          <p:nvPr>
            <p:ph sz="quarter" idx="4"/>
          </p:nvPr>
        </p:nvSpPr>
        <p:spPr>
          <a:xfrm>
            <a:off x="15326828" y="15635264"/>
            <a:ext cx="12870909"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0490D408-CC74-4ECE-BD2F-97818E9C5FD9}" type="datetimeFigureOut">
              <a:rPr lang="en-US" smtClean="0"/>
              <a:t>7/8/2018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E8F814-FA26-448F-940A-E68B5667440B}" type="slidenum">
              <a:rPr lang="en-US" smtClean="0"/>
              <a:t>‹Nr.›</a:t>
            </a:fld>
            <a:endParaRPr lang="en-US"/>
          </a:p>
        </p:txBody>
      </p:sp>
    </p:spTree>
    <p:extLst>
      <p:ext uri="{BB962C8B-B14F-4D97-AF65-F5344CB8AC3E}">
        <p14:creationId xmlns:p14="http://schemas.microsoft.com/office/powerpoint/2010/main" val="2315527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0490D408-CC74-4ECE-BD2F-97818E9C5FD9}" type="datetimeFigureOut">
              <a:rPr lang="en-US" smtClean="0"/>
              <a:t>7/8/2018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E8F814-FA26-448F-940A-E68B5667440B}" type="slidenum">
              <a:rPr lang="en-US" smtClean="0"/>
              <a:t>‹Nr.›</a:t>
            </a:fld>
            <a:endParaRPr lang="en-US"/>
          </a:p>
        </p:txBody>
      </p:sp>
    </p:spTree>
    <p:extLst>
      <p:ext uri="{BB962C8B-B14F-4D97-AF65-F5344CB8AC3E}">
        <p14:creationId xmlns:p14="http://schemas.microsoft.com/office/powerpoint/2010/main" val="2532010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90D408-CC74-4ECE-BD2F-97818E9C5FD9}" type="datetimeFigureOut">
              <a:rPr lang="en-US" smtClean="0"/>
              <a:t>7/8/2018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E8F814-FA26-448F-940A-E68B5667440B}" type="slidenum">
              <a:rPr lang="en-US" smtClean="0"/>
              <a:t>‹Nr.›</a:t>
            </a:fld>
            <a:endParaRPr lang="en-US"/>
          </a:p>
        </p:txBody>
      </p:sp>
    </p:spTree>
    <p:extLst>
      <p:ext uri="{BB962C8B-B14F-4D97-AF65-F5344CB8AC3E}">
        <p14:creationId xmlns:p14="http://schemas.microsoft.com/office/powerpoint/2010/main" val="2312096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0490D408-CC74-4ECE-BD2F-97818E9C5FD9}" type="datetimeFigureOut">
              <a:rPr lang="en-US" smtClean="0"/>
              <a:t>7/8/2018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E8F814-FA26-448F-940A-E68B5667440B}" type="slidenum">
              <a:rPr lang="en-US" smtClean="0"/>
              <a:t>‹Nr.›</a:t>
            </a:fld>
            <a:endParaRPr lang="en-US"/>
          </a:p>
        </p:txBody>
      </p:sp>
    </p:spTree>
    <p:extLst>
      <p:ext uri="{BB962C8B-B14F-4D97-AF65-F5344CB8AC3E}">
        <p14:creationId xmlns:p14="http://schemas.microsoft.com/office/powerpoint/2010/main" val="3154909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de-DE"/>
              <a:t>Bild durch Klicken auf Symbol hinzufügen</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0490D408-CC74-4ECE-BD2F-97818E9C5FD9}" type="datetimeFigureOut">
              <a:rPr lang="en-US" smtClean="0"/>
              <a:t>7/8/2018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E8F814-FA26-448F-940A-E68B5667440B}" type="slidenum">
              <a:rPr lang="en-US" smtClean="0"/>
              <a:t>‹Nr.›</a:t>
            </a:fld>
            <a:endParaRPr lang="en-US"/>
          </a:p>
        </p:txBody>
      </p:sp>
    </p:spTree>
    <p:extLst>
      <p:ext uri="{BB962C8B-B14F-4D97-AF65-F5344CB8AC3E}">
        <p14:creationId xmlns:p14="http://schemas.microsoft.com/office/powerpoint/2010/main" val="50702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0490D408-CC74-4ECE-BD2F-97818E9C5FD9}" type="datetimeFigureOut">
              <a:rPr lang="en-US" smtClean="0"/>
              <a:t>7/8/2018</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8DE8F814-FA26-448F-940A-E68B5667440B}" type="slidenum">
              <a:rPr lang="en-US" smtClean="0"/>
              <a:t>‹Nr.›</a:t>
            </a:fld>
            <a:endParaRPr lang="en-US"/>
          </a:p>
        </p:txBody>
      </p:sp>
    </p:spTree>
    <p:extLst>
      <p:ext uri="{BB962C8B-B14F-4D97-AF65-F5344CB8AC3E}">
        <p14:creationId xmlns:p14="http://schemas.microsoft.com/office/powerpoint/2010/main" val="734025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jp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hteck: abgerundete Ecken 13">
            <a:extLst>
              <a:ext uri="{FF2B5EF4-FFF2-40B4-BE49-F238E27FC236}">
                <a16:creationId xmlns:a16="http://schemas.microsoft.com/office/drawing/2014/main" id="{EFE5F441-3D52-459F-9C8E-21E951CC9F4B}"/>
              </a:ext>
            </a:extLst>
          </p:cNvPr>
          <p:cNvSpPr/>
          <p:nvPr/>
        </p:nvSpPr>
        <p:spPr>
          <a:xfrm>
            <a:off x="16844461" y="4812632"/>
            <a:ext cx="12899479" cy="13999262"/>
          </a:xfrm>
          <a:prstGeom prst="roundRect">
            <a:avLst/>
          </a:prstGeom>
          <a:solidFill>
            <a:srgbClr val="E8E7E6"/>
          </a:solidFill>
          <a:ln w="127000">
            <a:solidFill>
              <a:srgbClr val="2E75B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360000" rIns="91440" bIns="45720" numCol="1" spcCol="0" rtlCol="0" fromWordArt="0" anchor="t" anchorCtr="0" forceAA="0" compatLnSpc="1">
            <a:prstTxWarp prst="textNoShape">
              <a:avLst/>
            </a:prstTxWarp>
            <a:noAutofit/>
          </a:bodyPr>
          <a:lstStyle/>
          <a:p>
            <a:r>
              <a:rPr lang="en-US" sz="4400" dirty="0">
                <a:solidFill>
                  <a:schemeClr val="tx1"/>
                </a:solidFill>
              </a:rPr>
              <a:t>As big cities are growing more and more, the parking situation in those cities is becoming more precarious than ever. Parking demand already exceeds the limited amount of parking spaces available, and thus people searching for a place to park generate a significant part of those cities´ traffic. This leads to frustration with drivers, more traffic jams, unnecessary use of petrol and further air pollution. The creation of new parking spaces is often either difficult or very expansive, which means existing parking spots have to be used more efficiently. Intelligent parking systems are trying to solve that problem. This thesis is focused on Shared Parking, a special kind of intelligent parking system, which opens the possibility of sharing a parking place between different people. This work features the design and implementation of such a system with special attention given to security aspects.</a:t>
            </a:r>
          </a:p>
        </p:txBody>
      </p:sp>
      <p:pic>
        <p:nvPicPr>
          <p:cNvPr id="9" name="Grafik 8" descr="Ein Bild, das drinnen enthält.&#10;&#10;Mit hoher Zuverlässigkeit generierte Beschreibung">
            <a:extLst>
              <a:ext uri="{FF2B5EF4-FFF2-40B4-BE49-F238E27FC236}">
                <a16:creationId xmlns:a16="http://schemas.microsoft.com/office/drawing/2014/main" id="{8FB48434-A1D5-464C-BB5E-624F9BB917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88284" y="40211408"/>
            <a:ext cx="14186929" cy="2592355"/>
          </a:xfrm>
          <a:prstGeom prst="rect">
            <a:avLst/>
          </a:prstGeom>
        </p:spPr>
      </p:pic>
      <p:pic>
        <p:nvPicPr>
          <p:cNvPr id="11" name="Grafik 10">
            <a:extLst>
              <a:ext uri="{FF2B5EF4-FFF2-40B4-BE49-F238E27FC236}">
                <a16:creationId xmlns:a16="http://schemas.microsoft.com/office/drawing/2014/main" id="{CB9137DE-89D1-48DA-BA2B-5254E065F0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43242" y="1022402"/>
            <a:ext cx="2540281" cy="2540281"/>
          </a:xfrm>
          <a:prstGeom prst="rect">
            <a:avLst/>
          </a:prstGeom>
        </p:spPr>
      </p:pic>
      <p:pic>
        <p:nvPicPr>
          <p:cNvPr id="13" name="Grafik 12" descr="Ein Bild, das Objekt enthält.&#10;&#10;Mit hoher Zuverlässigkeit generierte Beschreibung">
            <a:extLst>
              <a:ext uri="{FF2B5EF4-FFF2-40B4-BE49-F238E27FC236}">
                <a16:creationId xmlns:a16="http://schemas.microsoft.com/office/drawing/2014/main" id="{8C71C254-A865-427E-A267-FF9F258B3B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6854" y="39956981"/>
            <a:ext cx="6143439" cy="2458069"/>
          </a:xfrm>
          <a:prstGeom prst="rect">
            <a:avLst/>
          </a:prstGeom>
        </p:spPr>
      </p:pic>
      <p:sp>
        <p:nvSpPr>
          <p:cNvPr id="19" name="Rechteck: abgerundete Ecken 18">
            <a:extLst>
              <a:ext uri="{FF2B5EF4-FFF2-40B4-BE49-F238E27FC236}">
                <a16:creationId xmlns:a16="http://schemas.microsoft.com/office/drawing/2014/main" id="{9DE408B5-CC95-4CA5-90CE-9C3E27B9293D}"/>
              </a:ext>
            </a:extLst>
          </p:cNvPr>
          <p:cNvSpPr/>
          <p:nvPr/>
        </p:nvSpPr>
        <p:spPr>
          <a:xfrm>
            <a:off x="18356698" y="4307306"/>
            <a:ext cx="5489892" cy="1215189"/>
          </a:xfrm>
          <a:prstGeom prst="roundRect">
            <a:avLst/>
          </a:prstGeom>
          <a:solidFill>
            <a:schemeClr val="bg1"/>
          </a:solidFill>
          <a:ln w="127000">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500" b="1">
                <a:solidFill>
                  <a:schemeClr val="tx1"/>
                </a:solidFill>
              </a:rPr>
              <a:t>Parking Problem</a:t>
            </a:r>
            <a:endParaRPr lang="en-US" sz="5500" b="1" dirty="0">
              <a:solidFill>
                <a:schemeClr val="tx1"/>
              </a:solidFill>
            </a:endParaRPr>
          </a:p>
        </p:txBody>
      </p:sp>
      <p:sp>
        <p:nvSpPr>
          <p:cNvPr id="21" name="Textfeld 20">
            <a:extLst>
              <a:ext uri="{FF2B5EF4-FFF2-40B4-BE49-F238E27FC236}">
                <a16:creationId xmlns:a16="http://schemas.microsoft.com/office/drawing/2014/main" id="{22A2B543-4339-4E7C-9E16-1AB82ACDFB90}"/>
              </a:ext>
            </a:extLst>
          </p:cNvPr>
          <p:cNvSpPr txBox="1"/>
          <p:nvPr/>
        </p:nvSpPr>
        <p:spPr>
          <a:xfrm>
            <a:off x="7660105" y="697832"/>
            <a:ext cx="18987410" cy="3231654"/>
          </a:xfrm>
          <a:prstGeom prst="rect">
            <a:avLst/>
          </a:prstGeom>
          <a:noFill/>
        </p:spPr>
        <p:txBody>
          <a:bodyPr wrap="square" rtlCol="0">
            <a:spAutoFit/>
          </a:bodyPr>
          <a:lstStyle/>
          <a:p>
            <a:pPr algn="ctr"/>
            <a:r>
              <a:rPr lang="en-US" sz="7200" b="1" dirty="0"/>
              <a:t>Design of a Shared Parking System</a:t>
            </a:r>
          </a:p>
          <a:p>
            <a:pPr algn="ctr"/>
            <a:r>
              <a:rPr lang="en-US" sz="7200" b="1" dirty="0"/>
              <a:t>with special attention to security aspects</a:t>
            </a:r>
          </a:p>
          <a:p>
            <a:pPr algn="ctr"/>
            <a:r>
              <a:rPr lang="en-US" sz="6000" b="1" dirty="0"/>
              <a:t>Simon Englert</a:t>
            </a:r>
          </a:p>
        </p:txBody>
      </p:sp>
      <p:sp>
        <p:nvSpPr>
          <p:cNvPr id="22" name="Rechteck: abgerundete Ecken 21">
            <a:extLst>
              <a:ext uri="{FF2B5EF4-FFF2-40B4-BE49-F238E27FC236}">
                <a16:creationId xmlns:a16="http://schemas.microsoft.com/office/drawing/2014/main" id="{4BB5684B-904D-46C3-8B99-B8464B79AB1C}"/>
              </a:ext>
            </a:extLst>
          </p:cNvPr>
          <p:cNvSpPr/>
          <p:nvPr/>
        </p:nvSpPr>
        <p:spPr>
          <a:xfrm>
            <a:off x="679168" y="20897747"/>
            <a:ext cx="13150437" cy="14193999"/>
          </a:xfrm>
          <a:prstGeom prst="roundRect">
            <a:avLst/>
          </a:prstGeom>
          <a:solidFill>
            <a:srgbClr val="E8E7E6"/>
          </a:solidFill>
          <a:ln w="127000">
            <a:solidFill>
              <a:srgbClr val="2E75B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360000" rIns="91440" bIns="45720" numCol="1" spcCol="0" rtlCol="0" fromWordArt="0" anchor="t" anchorCtr="0" forceAA="0" compatLnSpc="1">
            <a:prstTxWarp prst="textNoShape">
              <a:avLst/>
            </a:prstTxWarp>
            <a:noAutofit/>
          </a:bodyPr>
          <a:lstStyle/>
          <a:p>
            <a:r>
              <a:rPr lang="en-US" sz="4400" dirty="0">
                <a:solidFill>
                  <a:schemeClr val="tx1"/>
                </a:solidFill>
              </a:rPr>
              <a:t>How to detect scammers?</a:t>
            </a:r>
          </a:p>
          <a:p>
            <a:pPr marL="571500" indent="-571500">
              <a:buFont typeface="Arial" panose="020B0604020202020204" pitchFamily="34" charset="0"/>
              <a:buChar char="•"/>
            </a:pPr>
            <a:r>
              <a:rPr lang="en-US" sz="4400" dirty="0">
                <a:solidFill>
                  <a:schemeClr val="tx1"/>
                </a:solidFill>
              </a:rPr>
              <a:t>Users report scammers when spotting them.</a:t>
            </a:r>
          </a:p>
          <a:p>
            <a:pPr marL="571500" indent="-571500">
              <a:buFont typeface="Arial" panose="020B0604020202020204" pitchFamily="34" charset="0"/>
              <a:buChar char="•"/>
            </a:pPr>
            <a:r>
              <a:rPr lang="de-DE" sz="4400" dirty="0">
                <a:solidFill>
                  <a:schemeClr val="tx1"/>
                </a:solidFill>
              </a:rPr>
              <a:t>R</a:t>
            </a:r>
            <a:r>
              <a:rPr lang="en-US" sz="4400" dirty="0" err="1">
                <a:solidFill>
                  <a:schemeClr val="tx1"/>
                </a:solidFill>
              </a:rPr>
              <a:t>eport</a:t>
            </a:r>
            <a:r>
              <a:rPr lang="en-US" sz="4400" dirty="0">
                <a:solidFill>
                  <a:schemeClr val="tx1"/>
                </a:solidFill>
              </a:rPr>
              <a:t> gets verified by other, independent users, who in return earn a bonus.</a:t>
            </a:r>
          </a:p>
          <a:p>
            <a:r>
              <a:rPr lang="en-US" sz="4400" dirty="0">
                <a:solidFill>
                  <a:schemeClr val="tx1"/>
                </a:solidFill>
              </a:rPr>
              <a:t>How to punish scammers?</a:t>
            </a:r>
          </a:p>
          <a:p>
            <a:pPr marL="571500" indent="-571500">
              <a:buFont typeface="Arial" panose="020B0604020202020204" pitchFamily="34" charset="0"/>
              <a:buChar char="•"/>
            </a:pPr>
            <a:r>
              <a:rPr lang="en-US" sz="4400" dirty="0">
                <a:solidFill>
                  <a:schemeClr val="tx1"/>
                </a:solidFill>
              </a:rPr>
              <a:t>People outside the system get punished like before.</a:t>
            </a:r>
          </a:p>
          <a:p>
            <a:pPr marL="571500" indent="-571500">
              <a:buFont typeface="Arial" panose="020B0604020202020204" pitchFamily="34" charset="0"/>
              <a:buChar char="•"/>
            </a:pPr>
            <a:r>
              <a:rPr lang="en-US" sz="4400" dirty="0">
                <a:solidFill>
                  <a:schemeClr val="tx1"/>
                </a:solidFill>
              </a:rPr>
              <a:t>Users within the system get fined by deducting from their balance.</a:t>
            </a:r>
          </a:p>
          <a:p>
            <a:r>
              <a:rPr lang="en-US" sz="4400" dirty="0">
                <a:solidFill>
                  <a:schemeClr val="tx1"/>
                </a:solidFill>
              </a:rPr>
              <a:t>How to compensate the injured party?</a:t>
            </a:r>
          </a:p>
          <a:p>
            <a:pPr marL="571500" indent="-571500">
              <a:buFont typeface="Arial" panose="020B0604020202020204" pitchFamily="34" charset="0"/>
              <a:buChar char="•"/>
            </a:pPr>
            <a:r>
              <a:rPr lang="en-US" sz="4400" dirty="0">
                <a:solidFill>
                  <a:schemeClr val="tx1"/>
                </a:solidFill>
              </a:rPr>
              <a:t>If possible provide new parking spot.</a:t>
            </a:r>
          </a:p>
          <a:p>
            <a:pPr marL="571500" indent="-571500">
              <a:buFont typeface="Arial" panose="020B0604020202020204" pitchFamily="34" charset="0"/>
              <a:buChar char="•"/>
            </a:pPr>
            <a:r>
              <a:rPr lang="en-US" sz="4400" dirty="0">
                <a:solidFill>
                  <a:schemeClr val="tx1"/>
                </a:solidFill>
              </a:rPr>
              <a:t>Lost revenue gets compensated</a:t>
            </a:r>
          </a:p>
          <a:p>
            <a:pPr marL="571500" indent="-571500">
              <a:buFont typeface="Arial" panose="020B0604020202020204" pitchFamily="34" charset="0"/>
              <a:buChar char="•"/>
            </a:pPr>
            <a:r>
              <a:rPr lang="en-US" sz="4400" dirty="0">
                <a:solidFill>
                  <a:schemeClr val="tx1"/>
                </a:solidFill>
              </a:rPr>
              <a:t>Money spent by the operator due to compensation gets drawn in from the scammer.</a:t>
            </a:r>
          </a:p>
          <a:p>
            <a:endParaRPr lang="en-US" sz="4400" dirty="0">
              <a:solidFill>
                <a:schemeClr val="tx1"/>
              </a:solidFill>
            </a:endParaRPr>
          </a:p>
        </p:txBody>
      </p:sp>
      <p:sp>
        <p:nvSpPr>
          <p:cNvPr id="23" name="Rechteck: abgerundete Ecken 22">
            <a:extLst>
              <a:ext uri="{FF2B5EF4-FFF2-40B4-BE49-F238E27FC236}">
                <a16:creationId xmlns:a16="http://schemas.microsoft.com/office/drawing/2014/main" id="{380ADF0E-90AF-4112-A572-D8E8D7296280}"/>
              </a:ext>
            </a:extLst>
          </p:cNvPr>
          <p:cNvSpPr/>
          <p:nvPr/>
        </p:nvSpPr>
        <p:spPr>
          <a:xfrm>
            <a:off x="14654463" y="20004703"/>
            <a:ext cx="15089478" cy="16602254"/>
          </a:xfrm>
          <a:prstGeom prst="roundRect">
            <a:avLst/>
          </a:prstGeom>
          <a:solidFill>
            <a:srgbClr val="E8E7E6"/>
          </a:solidFill>
          <a:ln w="127000">
            <a:solidFill>
              <a:srgbClr val="2E75B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360000" rIns="91440" bIns="45720" numCol="1" spcCol="0" rtlCol="0" fromWordArt="0" anchor="t" anchorCtr="0" forceAA="0" compatLnSpc="1">
            <a:prstTxWarp prst="textNoShape">
              <a:avLst/>
            </a:prstTxWarp>
            <a:noAutofit/>
          </a:bodyPr>
          <a:lstStyle/>
          <a:p>
            <a:r>
              <a:rPr lang="en-US" sz="4400" dirty="0">
                <a:solidFill>
                  <a:schemeClr val="tx1"/>
                </a:solidFill>
              </a:rPr>
              <a:t>The Shared Parking System will be implemented after the Server-Client-Model. One conceptual design choice was to make using the app as easy as possible. Neither the operator nor the user do need any special hardware besides the servers (operator) and a smartphone (user). Users should be able to book a spot or create an offer within minutes.</a:t>
            </a:r>
          </a:p>
          <a:p>
            <a:endParaRPr lang="en-US" sz="4400" dirty="0">
              <a:solidFill>
                <a:schemeClr val="tx1"/>
              </a:solidFill>
            </a:endParaRPr>
          </a:p>
        </p:txBody>
      </p:sp>
      <p:sp>
        <p:nvSpPr>
          <p:cNvPr id="26" name="Rechteck: abgerundete Ecken 25">
            <a:extLst>
              <a:ext uri="{FF2B5EF4-FFF2-40B4-BE49-F238E27FC236}">
                <a16:creationId xmlns:a16="http://schemas.microsoft.com/office/drawing/2014/main" id="{D67EAB14-4C2C-42E0-A3EB-CE98C3524F24}"/>
              </a:ext>
            </a:extLst>
          </p:cNvPr>
          <p:cNvSpPr/>
          <p:nvPr/>
        </p:nvSpPr>
        <p:spPr>
          <a:xfrm>
            <a:off x="626399" y="35981282"/>
            <a:ext cx="8069807" cy="6015791"/>
          </a:xfrm>
          <a:prstGeom prst="roundRect">
            <a:avLst/>
          </a:prstGeom>
          <a:solidFill>
            <a:srgbClr val="E8E7E6"/>
          </a:solidFill>
          <a:ln w="127000">
            <a:solidFill>
              <a:srgbClr val="2E75B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360000" rIns="91440" bIns="45720" numCol="1" spcCol="0" rtlCol="0" fromWordArt="0" anchor="t" anchorCtr="0" forceAA="0" compatLnSpc="1">
            <a:prstTxWarp prst="textNoShape">
              <a:avLst/>
            </a:prstTxWarp>
            <a:noAutofit/>
          </a:bodyPr>
          <a:lstStyle/>
          <a:p>
            <a:r>
              <a:rPr lang="de-DE" sz="4400" dirty="0">
                <a:solidFill>
                  <a:schemeClr val="tx1"/>
                </a:solidFill>
              </a:rPr>
              <a:t>S</a:t>
            </a:r>
            <a:r>
              <a:rPr lang="en-US" sz="4400" dirty="0" err="1">
                <a:solidFill>
                  <a:schemeClr val="tx1"/>
                </a:solidFill>
              </a:rPr>
              <a:t>pecial</a:t>
            </a:r>
            <a:r>
              <a:rPr lang="en-US" sz="4400" dirty="0">
                <a:solidFill>
                  <a:schemeClr val="tx1"/>
                </a:solidFill>
              </a:rPr>
              <a:t> thanks to my advisor Prof. Dr.-Ing. Alexandra </a:t>
            </a:r>
            <a:r>
              <a:rPr lang="en-US" sz="4400" dirty="0" err="1">
                <a:solidFill>
                  <a:schemeClr val="tx1"/>
                </a:solidFill>
              </a:rPr>
              <a:t>Dmitrienko</a:t>
            </a:r>
            <a:r>
              <a:rPr lang="en-US" sz="4400" dirty="0">
                <a:solidFill>
                  <a:schemeClr val="tx1"/>
                </a:solidFill>
              </a:rPr>
              <a:t> of the Secure Software Systems Research Group, University of Würzburg and the City of Würzburg, who supported this Bachelor Thesis.</a:t>
            </a:r>
          </a:p>
          <a:p>
            <a:endParaRPr lang="en-US" sz="4400" dirty="0">
              <a:solidFill>
                <a:schemeClr val="tx1"/>
              </a:solidFill>
            </a:endParaRPr>
          </a:p>
        </p:txBody>
      </p:sp>
      <p:sp>
        <p:nvSpPr>
          <p:cNvPr id="27" name="Rechteck: abgerundete Ecken 26">
            <a:extLst>
              <a:ext uri="{FF2B5EF4-FFF2-40B4-BE49-F238E27FC236}">
                <a16:creationId xmlns:a16="http://schemas.microsoft.com/office/drawing/2014/main" id="{1CBA4A48-D888-4DF9-89A1-F37EFE9653D5}"/>
              </a:ext>
            </a:extLst>
          </p:cNvPr>
          <p:cNvSpPr/>
          <p:nvPr/>
        </p:nvSpPr>
        <p:spPr>
          <a:xfrm>
            <a:off x="9649326" y="37691446"/>
            <a:ext cx="20034197" cy="2328487"/>
          </a:xfrm>
          <a:prstGeom prst="roundRect">
            <a:avLst/>
          </a:prstGeom>
          <a:solidFill>
            <a:srgbClr val="E8E7E6"/>
          </a:solidFill>
          <a:ln w="127000">
            <a:solidFill>
              <a:srgbClr val="2E75B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540000" rIns="91440" bIns="45720" numCol="1" spcCol="0" rtlCol="0" fromWordArt="0" anchor="t" anchorCtr="0" forceAA="0" compatLnSpc="1">
            <a:prstTxWarp prst="textNoShape">
              <a:avLst/>
            </a:prstTxWarp>
            <a:noAutofit/>
          </a:bodyPr>
          <a:lstStyle/>
          <a:p>
            <a:r>
              <a:rPr lang="de-DE" sz="4400" dirty="0">
                <a:solidFill>
                  <a:schemeClr val="tx1"/>
                </a:solidFill>
              </a:rPr>
              <a:t>Simon Englert</a:t>
            </a:r>
          </a:p>
          <a:p>
            <a:r>
              <a:rPr lang="de-DE" sz="4400" dirty="0">
                <a:solidFill>
                  <a:schemeClr val="tx1"/>
                </a:solidFill>
              </a:rPr>
              <a:t>simon.englert@stud-mail.uni-wuerzburg.de</a:t>
            </a:r>
            <a:endParaRPr lang="en-US" sz="4400" dirty="0">
              <a:solidFill>
                <a:schemeClr val="tx1"/>
              </a:solidFill>
            </a:endParaRPr>
          </a:p>
          <a:p>
            <a:endParaRPr lang="en-US" sz="4400" dirty="0">
              <a:solidFill>
                <a:schemeClr val="tx1"/>
              </a:solidFill>
            </a:endParaRPr>
          </a:p>
        </p:txBody>
      </p:sp>
      <p:sp>
        <p:nvSpPr>
          <p:cNvPr id="28" name="Rechteck: abgerundete Ecken 27">
            <a:extLst>
              <a:ext uri="{FF2B5EF4-FFF2-40B4-BE49-F238E27FC236}">
                <a16:creationId xmlns:a16="http://schemas.microsoft.com/office/drawing/2014/main" id="{DC3A2849-D38C-461D-A653-8B4AE368D6D7}"/>
              </a:ext>
            </a:extLst>
          </p:cNvPr>
          <p:cNvSpPr/>
          <p:nvPr/>
        </p:nvSpPr>
        <p:spPr>
          <a:xfrm>
            <a:off x="10531459" y="37105059"/>
            <a:ext cx="3272589" cy="1034715"/>
          </a:xfrm>
          <a:prstGeom prst="roundRect">
            <a:avLst/>
          </a:prstGeom>
          <a:solidFill>
            <a:schemeClr val="bg1"/>
          </a:solidFill>
          <a:ln w="127000">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500" b="1" dirty="0">
                <a:solidFill>
                  <a:schemeClr val="tx1"/>
                </a:solidFill>
              </a:rPr>
              <a:t>Contacts</a:t>
            </a:r>
          </a:p>
        </p:txBody>
      </p:sp>
      <p:sp>
        <p:nvSpPr>
          <p:cNvPr id="29" name="Rechteck: abgerundete Ecken 28">
            <a:extLst>
              <a:ext uri="{FF2B5EF4-FFF2-40B4-BE49-F238E27FC236}">
                <a16:creationId xmlns:a16="http://schemas.microsoft.com/office/drawing/2014/main" id="{9521DE61-9C07-4432-B484-0EA1811E081B}"/>
              </a:ext>
            </a:extLst>
          </p:cNvPr>
          <p:cNvSpPr/>
          <p:nvPr/>
        </p:nvSpPr>
        <p:spPr>
          <a:xfrm>
            <a:off x="1348492" y="35573323"/>
            <a:ext cx="5998284" cy="1033633"/>
          </a:xfrm>
          <a:prstGeom prst="roundRect">
            <a:avLst/>
          </a:prstGeom>
          <a:solidFill>
            <a:schemeClr val="bg1"/>
          </a:solidFill>
          <a:ln w="127000">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500" b="1" dirty="0">
                <a:solidFill>
                  <a:schemeClr val="tx1"/>
                </a:solidFill>
              </a:rPr>
              <a:t>Acknowledgement</a:t>
            </a:r>
          </a:p>
        </p:txBody>
      </p:sp>
      <p:pic>
        <p:nvPicPr>
          <p:cNvPr id="43" name="Grafik 42">
            <a:extLst>
              <a:ext uri="{FF2B5EF4-FFF2-40B4-BE49-F238E27FC236}">
                <a16:creationId xmlns:a16="http://schemas.microsoft.com/office/drawing/2014/main" id="{1D0116F9-1001-4555-83AA-B022AEB1A6AF}"/>
              </a:ext>
            </a:extLst>
          </p:cNvPr>
          <p:cNvPicPr>
            <a:picLocks noChangeAspect="1"/>
          </p:cNvPicPr>
          <p:nvPr/>
        </p:nvPicPr>
        <p:blipFill rotWithShape="1">
          <a:blip r:embed="rId5">
            <a:extLst>
              <a:ext uri="{28A0092B-C50C-407E-A947-70E740481C1C}">
                <a14:useLocalDpi xmlns:a14="http://schemas.microsoft.com/office/drawing/2010/main" val="0"/>
              </a:ext>
            </a:extLst>
          </a:blip>
          <a:srcRect l="20793" t="16315" r="22613"/>
          <a:stretch/>
        </p:blipFill>
        <p:spPr>
          <a:xfrm>
            <a:off x="14951773" y="25659445"/>
            <a:ext cx="5750375" cy="6377260"/>
          </a:xfrm>
          <a:prstGeom prst="rect">
            <a:avLst/>
          </a:prstGeom>
        </p:spPr>
      </p:pic>
      <p:sp>
        <p:nvSpPr>
          <p:cNvPr id="44" name="Textfeld 43">
            <a:extLst>
              <a:ext uri="{FF2B5EF4-FFF2-40B4-BE49-F238E27FC236}">
                <a16:creationId xmlns:a16="http://schemas.microsoft.com/office/drawing/2014/main" id="{5127E5AE-6DA5-4A3F-8DF3-201929B14CBA}"/>
              </a:ext>
            </a:extLst>
          </p:cNvPr>
          <p:cNvSpPr txBox="1"/>
          <p:nvPr/>
        </p:nvSpPr>
        <p:spPr>
          <a:xfrm>
            <a:off x="15791764" y="31675426"/>
            <a:ext cx="5063353" cy="3416320"/>
          </a:xfrm>
          <a:prstGeom prst="rect">
            <a:avLst/>
          </a:prstGeom>
          <a:noFill/>
        </p:spPr>
        <p:txBody>
          <a:bodyPr wrap="square" rtlCol="0">
            <a:spAutoFit/>
          </a:bodyPr>
          <a:lstStyle/>
          <a:p>
            <a:r>
              <a:rPr lang="en-US" sz="3600" i="1" dirty="0"/>
              <a:t>The server is used as a central database and provides an interface via REST API for the client smartphones on which the app is installed.</a:t>
            </a:r>
          </a:p>
        </p:txBody>
      </p:sp>
      <p:sp>
        <p:nvSpPr>
          <p:cNvPr id="45" name="Textfeld 44">
            <a:extLst>
              <a:ext uri="{FF2B5EF4-FFF2-40B4-BE49-F238E27FC236}">
                <a16:creationId xmlns:a16="http://schemas.microsoft.com/office/drawing/2014/main" id="{2E1ADC6D-840D-4C4A-9E14-837D3D5284C3}"/>
              </a:ext>
            </a:extLst>
          </p:cNvPr>
          <p:cNvSpPr txBox="1"/>
          <p:nvPr/>
        </p:nvSpPr>
        <p:spPr>
          <a:xfrm>
            <a:off x="21977284" y="32918325"/>
            <a:ext cx="6751952" cy="1754326"/>
          </a:xfrm>
          <a:prstGeom prst="rect">
            <a:avLst/>
          </a:prstGeom>
          <a:noFill/>
        </p:spPr>
        <p:txBody>
          <a:bodyPr wrap="square" rtlCol="0">
            <a:spAutoFit/>
          </a:bodyPr>
          <a:lstStyle/>
          <a:p>
            <a:r>
              <a:rPr lang="en-US" sz="3600" i="1" dirty="0"/>
              <a:t>Screenshot of the Prototype showing the main menu and screen for the parking spot search. </a:t>
            </a:r>
          </a:p>
        </p:txBody>
      </p:sp>
      <p:sp>
        <p:nvSpPr>
          <p:cNvPr id="46" name="Rechteck: abgerundete Ecken 45">
            <a:extLst>
              <a:ext uri="{FF2B5EF4-FFF2-40B4-BE49-F238E27FC236}">
                <a16:creationId xmlns:a16="http://schemas.microsoft.com/office/drawing/2014/main" id="{9456DF5A-EFE3-403D-80C0-C591E7723BF5}"/>
              </a:ext>
            </a:extLst>
          </p:cNvPr>
          <p:cNvSpPr/>
          <p:nvPr/>
        </p:nvSpPr>
        <p:spPr>
          <a:xfrm>
            <a:off x="16002000" y="19404539"/>
            <a:ext cx="5998284" cy="1200328"/>
          </a:xfrm>
          <a:prstGeom prst="roundRect">
            <a:avLst/>
          </a:prstGeom>
          <a:solidFill>
            <a:schemeClr val="bg1"/>
          </a:solidFill>
          <a:ln w="127000">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500" b="1">
                <a:solidFill>
                  <a:schemeClr val="tx1"/>
                </a:solidFill>
              </a:rPr>
              <a:t>Implementation</a:t>
            </a:r>
            <a:endParaRPr lang="en-US" sz="5500" b="1" dirty="0">
              <a:solidFill>
                <a:schemeClr val="tx1"/>
              </a:solidFill>
            </a:endParaRPr>
          </a:p>
        </p:txBody>
      </p:sp>
      <p:sp>
        <p:nvSpPr>
          <p:cNvPr id="47" name="Rechteck: abgerundete Ecken 46">
            <a:extLst>
              <a:ext uri="{FF2B5EF4-FFF2-40B4-BE49-F238E27FC236}">
                <a16:creationId xmlns:a16="http://schemas.microsoft.com/office/drawing/2014/main" id="{C18B57E3-F62A-476E-B142-66EF6D19836B}"/>
              </a:ext>
            </a:extLst>
          </p:cNvPr>
          <p:cNvSpPr/>
          <p:nvPr/>
        </p:nvSpPr>
        <p:spPr>
          <a:xfrm>
            <a:off x="1916017" y="20375930"/>
            <a:ext cx="5998284" cy="1200328"/>
          </a:xfrm>
          <a:prstGeom prst="roundRect">
            <a:avLst/>
          </a:prstGeom>
          <a:solidFill>
            <a:schemeClr val="bg1"/>
          </a:solidFill>
          <a:ln w="127000">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5500" b="1" dirty="0">
                <a:solidFill>
                  <a:schemeClr val="tx1"/>
                </a:solidFill>
              </a:rPr>
              <a:t>S</a:t>
            </a:r>
            <a:r>
              <a:rPr lang="en-US" sz="5500" b="1" dirty="0">
                <a:solidFill>
                  <a:schemeClr val="tx1"/>
                </a:solidFill>
              </a:rPr>
              <a:t>cam Punishment</a:t>
            </a:r>
          </a:p>
        </p:txBody>
      </p:sp>
      <p:pic>
        <p:nvPicPr>
          <p:cNvPr id="3" name="Grafik 2" descr="Ein Bild, das Screenshot enthält.&#10;&#10;Mit sehr hoher Zuverlässigkeit generierte Beschreibung">
            <a:extLst>
              <a:ext uri="{FF2B5EF4-FFF2-40B4-BE49-F238E27FC236}">
                <a16:creationId xmlns:a16="http://schemas.microsoft.com/office/drawing/2014/main" id="{56F54FD4-139F-48BA-9DE7-565DDFA277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101644" y="25491071"/>
            <a:ext cx="3776630" cy="6714008"/>
          </a:xfrm>
          <a:prstGeom prst="rect">
            <a:avLst/>
          </a:prstGeom>
        </p:spPr>
      </p:pic>
      <p:pic>
        <p:nvPicPr>
          <p:cNvPr id="5" name="Grafik 4" descr="Ein Bild, das Text, Karte enthält.&#10;&#10;Mit sehr hoher Zuverlässigkeit generierte Beschreibung">
            <a:extLst>
              <a:ext uri="{FF2B5EF4-FFF2-40B4-BE49-F238E27FC236}">
                <a16:creationId xmlns:a16="http://schemas.microsoft.com/office/drawing/2014/main" id="{6A243917-7CE3-4AB5-BCD7-CD12F7A71E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254927" y="25446966"/>
            <a:ext cx="3776630" cy="6714008"/>
          </a:xfrm>
          <a:prstGeom prst="rect">
            <a:avLst/>
          </a:prstGeom>
        </p:spPr>
      </p:pic>
      <p:grpSp>
        <p:nvGrpSpPr>
          <p:cNvPr id="36" name="Gruppieren 35">
            <a:extLst>
              <a:ext uri="{FF2B5EF4-FFF2-40B4-BE49-F238E27FC236}">
                <a16:creationId xmlns:a16="http://schemas.microsoft.com/office/drawing/2014/main" id="{9E9AA95A-73D9-4811-9D11-71EF885B346E}"/>
              </a:ext>
            </a:extLst>
          </p:cNvPr>
          <p:cNvGrpSpPr/>
          <p:nvPr/>
        </p:nvGrpSpPr>
        <p:grpSpPr>
          <a:xfrm>
            <a:off x="5165420" y="31469906"/>
            <a:ext cx="2748881" cy="1448419"/>
            <a:chOff x="4414063" y="1427965"/>
            <a:chExt cx="4989369" cy="2870448"/>
          </a:xfrm>
        </p:grpSpPr>
        <p:sp>
          <p:nvSpPr>
            <p:cNvPr id="37" name="Freihandform: Form 36">
              <a:extLst>
                <a:ext uri="{FF2B5EF4-FFF2-40B4-BE49-F238E27FC236}">
                  <a16:creationId xmlns:a16="http://schemas.microsoft.com/office/drawing/2014/main" id="{7F84AE17-8CE5-4ACA-8FC4-B04723130A9D}"/>
                </a:ext>
              </a:extLst>
            </p:cNvPr>
            <p:cNvSpPr/>
            <p:nvPr/>
          </p:nvSpPr>
          <p:spPr bwMode="auto">
            <a:xfrm rot="17925882">
              <a:off x="6627503" y="1615504"/>
              <a:ext cx="811967" cy="2256059"/>
            </a:xfrm>
            <a:custGeom>
              <a:avLst/>
              <a:gdLst/>
              <a:ahLst/>
              <a:cxnLst/>
              <a:rect l="l" t="t" r="r" b="b"/>
              <a:pathLst>
                <a:path w="689754" h="1810327">
                  <a:moveTo>
                    <a:pt x="409101" y="1195043"/>
                  </a:moveTo>
                  <a:cubicBezTo>
                    <a:pt x="404974" y="1189603"/>
                    <a:pt x="399865" y="1185357"/>
                    <a:pt x="393773" y="1182306"/>
                  </a:cubicBezTo>
                  <a:cubicBezTo>
                    <a:pt x="387680" y="1179254"/>
                    <a:pt x="381113" y="1177829"/>
                    <a:pt x="374071" y="1178031"/>
                  </a:cubicBezTo>
                  <a:cubicBezTo>
                    <a:pt x="366335" y="1178252"/>
                    <a:pt x="359325" y="1180413"/>
                    <a:pt x="353040" y="1184514"/>
                  </a:cubicBezTo>
                  <a:cubicBezTo>
                    <a:pt x="346755" y="1188615"/>
                    <a:pt x="341911" y="1194510"/>
                    <a:pt x="338509" y="1202201"/>
                  </a:cubicBezTo>
                  <a:cubicBezTo>
                    <a:pt x="335106" y="1209891"/>
                    <a:pt x="331206" y="1223627"/>
                    <a:pt x="326809" y="1243406"/>
                  </a:cubicBezTo>
                  <a:cubicBezTo>
                    <a:pt x="323557" y="1258090"/>
                    <a:pt x="320793" y="1267301"/>
                    <a:pt x="318518" y="1271039"/>
                  </a:cubicBezTo>
                  <a:cubicBezTo>
                    <a:pt x="315197" y="1276394"/>
                    <a:pt x="310512" y="1279159"/>
                    <a:pt x="304462" y="1279332"/>
                  </a:cubicBezTo>
                  <a:cubicBezTo>
                    <a:pt x="297718" y="1279525"/>
                    <a:pt x="291756" y="1276718"/>
                    <a:pt x="286578" y="1270911"/>
                  </a:cubicBezTo>
                  <a:cubicBezTo>
                    <a:pt x="281399" y="1265103"/>
                    <a:pt x="278633" y="1256051"/>
                    <a:pt x="278281" y="1243753"/>
                  </a:cubicBezTo>
                  <a:cubicBezTo>
                    <a:pt x="277932" y="1231554"/>
                    <a:pt x="280487" y="1221977"/>
                    <a:pt x="285945" y="1215021"/>
                  </a:cubicBezTo>
                  <a:cubicBezTo>
                    <a:pt x="291404" y="1208065"/>
                    <a:pt x="299418" y="1203692"/>
                    <a:pt x="309988" y="1201901"/>
                  </a:cubicBezTo>
                  <a:lnTo>
                    <a:pt x="305064" y="1175539"/>
                  </a:lnTo>
                  <a:cubicBezTo>
                    <a:pt x="288388" y="1178995"/>
                    <a:pt x="275940" y="1186225"/>
                    <a:pt x="267719" y="1197230"/>
                  </a:cubicBezTo>
                  <a:cubicBezTo>
                    <a:pt x="259497" y="1208234"/>
                    <a:pt x="255680" y="1224002"/>
                    <a:pt x="256268" y="1244532"/>
                  </a:cubicBezTo>
                  <a:cubicBezTo>
                    <a:pt x="256623" y="1256929"/>
                    <a:pt x="259098" y="1267975"/>
                    <a:pt x="263693" y="1277670"/>
                  </a:cubicBezTo>
                  <a:cubicBezTo>
                    <a:pt x="268289" y="1287365"/>
                    <a:pt x="274603" y="1294704"/>
                    <a:pt x="282637" y="1299685"/>
                  </a:cubicBezTo>
                  <a:cubicBezTo>
                    <a:pt x="290671" y="1304666"/>
                    <a:pt x="299150" y="1307029"/>
                    <a:pt x="308077" y="1306773"/>
                  </a:cubicBezTo>
                  <a:cubicBezTo>
                    <a:pt x="317201" y="1306512"/>
                    <a:pt x="324777" y="1304161"/>
                    <a:pt x="330804" y="1299720"/>
                  </a:cubicBezTo>
                  <a:cubicBezTo>
                    <a:pt x="336830" y="1295280"/>
                    <a:pt x="341349" y="1289269"/>
                    <a:pt x="344357" y="1281689"/>
                  </a:cubicBezTo>
                  <a:cubicBezTo>
                    <a:pt x="347366" y="1274109"/>
                    <a:pt x="351129" y="1260775"/>
                    <a:pt x="355644" y="1241687"/>
                  </a:cubicBezTo>
                  <a:cubicBezTo>
                    <a:pt x="358840" y="1228493"/>
                    <a:pt x="360896" y="1220543"/>
                    <a:pt x="361811" y="1217837"/>
                  </a:cubicBezTo>
                  <a:cubicBezTo>
                    <a:pt x="363562" y="1213122"/>
                    <a:pt x="365844" y="1209632"/>
                    <a:pt x="368658" y="1207368"/>
                  </a:cubicBezTo>
                  <a:cubicBezTo>
                    <a:pt x="371372" y="1205107"/>
                    <a:pt x="374465" y="1203926"/>
                    <a:pt x="377936" y="1203827"/>
                  </a:cubicBezTo>
                  <a:cubicBezTo>
                    <a:pt x="383391" y="1203671"/>
                    <a:pt x="388227" y="1206162"/>
                    <a:pt x="392444" y="1211302"/>
                  </a:cubicBezTo>
                  <a:cubicBezTo>
                    <a:pt x="396660" y="1216442"/>
                    <a:pt x="398945" y="1225162"/>
                    <a:pt x="399297" y="1237460"/>
                  </a:cubicBezTo>
                  <a:cubicBezTo>
                    <a:pt x="399595" y="1247873"/>
                    <a:pt x="397545" y="1255997"/>
                    <a:pt x="393146" y="1261830"/>
                  </a:cubicBezTo>
                  <a:cubicBezTo>
                    <a:pt x="388747" y="1267664"/>
                    <a:pt x="382498" y="1271292"/>
                    <a:pt x="374400" y="1272714"/>
                  </a:cubicBezTo>
                  <a:lnTo>
                    <a:pt x="378719" y="1298795"/>
                  </a:lnTo>
                  <a:cubicBezTo>
                    <a:pt x="388886" y="1296817"/>
                    <a:pt x="396956" y="1293509"/>
                    <a:pt x="402927" y="1288871"/>
                  </a:cubicBezTo>
                  <a:cubicBezTo>
                    <a:pt x="408899" y="1284234"/>
                    <a:pt x="413536" y="1277178"/>
                    <a:pt x="416838" y="1267703"/>
                  </a:cubicBezTo>
                  <a:cubicBezTo>
                    <a:pt x="420141" y="1258229"/>
                    <a:pt x="421614" y="1247293"/>
                    <a:pt x="421259" y="1234895"/>
                  </a:cubicBezTo>
                  <a:cubicBezTo>
                    <a:pt x="421024" y="1226664"/>
                    <a:pt x="419737" y="1218983"/>
                    <a:pt x="417398" y="1211854"/>
                  </a:cubicBezTo>
                  <a:cubicBezTo>
                    <a:pt x="415060" y="1204724"/>
                    <a:pt x="412294" y="1199121"/>
                    <a:pt x="409101" y="1195043"/>
                  </a:cubicBezTo>
                  <a:close/>
                  <a:moveTo>
                    <a:pt x="386165" y="915267"/>
                  </a:moveTo>
                  <a:cubicBezTo>
                    <a:pt x="388829" y="920750"/>
                    <a:pt x="390256" y="926838"/>
                    <a:pt x="390448" y="933532"/>
                  </a:cubicBezTo>
                  <a:cubicBezTo>
                    <a:pt x="390825" y="946723"/>
                    <a:pt x="386108" y="957901"/>
                    <a:pt x="376296" y="967065"/>
                  </a:cubicBezTo>
                  <a:cubicBezTo>
                    <a:pt x="366483" y="976230"/>
                    <a:pt x="351808" y="981092"/>
                    <a:pt x="332269" y="981651"/>
                  </a:cubicBezTo>
                  <a:cubicBezTo>
                    <a:pt x="311541" y="982245"/>
                    <a:pt x="295993" y="978273"/>
                    <a:pt x="285624" y="969735"/>
                  </a:cubicBezTo>
                  <a:cubicBezTo>
                    <a:pt x="275255" y="961198"/>
                    <a:pt x="269880" y="950285"/>
                    <a:pt x="269500" y="936995"/>
                  </a:cubicBezTo>
                  <a:cubicBezTo>
                    <a:pt x="269117" y="923606"/>
                    <a:pt x="273832" y="912354"/>
                    <a:pt x="283646" y="903239"/>
                  </a:cubicBezTo>
                  <a:cubicBezTo>
                    <a:pt x="293460" y="894124"/>
                    <a:pt x="308483" y="889276"/>
                    <a:pt x="328715" y="888697"/>
                  </a:cubicBezTo>
                  <a:cubicBezTo>
                    <a:pt x="348948" y="888118"/>
                    <a:pt x="364199" y="892098"/>
                    <a:pt x="374468" y="900639"/>
                  </a:cubicBezTo>
                  <a:cubicBezTo>
                    <a:pt x="379603" y="904909"/>
                    <a:pt x="383502" y="909785"/>
                    <a:pt x="386165" y="915267"/>
                  </a:cubicBezTo>
                  <a:close/>
                  <a:moveTo>
                    <a:pt x="471948" y="1029169"/>
                  </a:moveTo>
                  <a:lnTo>
                    <a:pt x="253855" y="1035412"/>
                  </a:lnTo>
                  <a:lnTo>
                    <a:pt x="254621" y="1062190"/>
                  </a:lnTo>
                  <a:lnTo>
                    <a:pt x="317253" y="1060397"/>
                  </a:lnTo>
                  <a:lnTo>
                    <a:pt x="335943" y="1078771"/>
                  </a:lnTo>
                  <a:lnTo>
                    <a:pt x="256657" y="1133300"/>
                  </a:lnTo>
                  <a:lnTo>
                    <a:pt x="257603" y="1166327"/>
                  </a:lnTo>
                  <a:lnTo>
                    <a:pt x="355076" y="1096983"/>
                  </a:lnTo>
                  <a:lnTo>
                    <a:pt x="415419" y="1155705"/>
                  </a:lnTo>
                  <a:lnTo>
                    <a:pt x="414427" y="1121042"/>
                  </a:lnTo>
                  <a:lnTo>
                    <a:pt x="348345" y="1059507"/>
                  </a:lnTo>
                  <a:lnTo>
                    <a:pt x="472714" y="1055947"/>
                  </a:lnTo>
                  <a:close/>
                  <a:moveTo>
                    <a:pt x="407450" y="905948"/>
                  </a:moveTo>
                  <a:cubicBezTo>
                    <a:pt x="404288" y="897751"/>
                    <a:pt x="399683" y="890339"/>
                    <a:pt x="393637" y="883712"/>
                  </a:cubicBezTo>
                  <a:cubicBezTo>
                    <a:pt x="379088" y="867850"/>
                    <a:pt x="357185" y="860338"/>
                    <a:pt x="327927" y="861175"/>
                  </a:cubicBezTo>
                  <a:cubicBezTo>
                    <a:pt x="301249" y="861939"/>
                    <a:pt x="281013" y="869342"/>
                    <a:pt x="267221" y="883385"/>
                  </a:cubicBezTo>
                  <a:cubicBezTo>
                    <a:pt x="253429" y="897429"/>
                    <a:pt x="246849" y="915508"/>
                    <a:pt x="247483" y="937625"/>
                  </a:cubicBezTo>
                  <a:cubicBezTo>
                    <a:pt x="247877" y="951411"/>
                    <a:pt x="251465" y="964038"/>
                    <a:pt x="258245" y="975507"/>
                  </a:cubicBezTo>
                  <a:cubicBezTo>
                    <a:pt x="265025" y="986976"/>
                    <a:pt x="274329" y="995593"/>
                    <a:pt x="286157" y="1001359"/>
                  </a:cubicBezTo>
                  <a:cubicBezTo>
                    <a:pt x="297985" y="1007125"/>
                    <a:pt x="314065" y="1009717"/>
                    <a:pt x="334396" y="1009135"/>
                  </a:cubicBezTo>
                  <a:cubicBezTo>
                    <a:pt x="359488" y="1008416"/>
                    <a:pt x="378953" y="1000961"/>
                    <a:pt x="392790" y="986768"/>
                  </a:cubicBezTo>
                  <a:cubicBezTo>
                    <a:pt x="406628" y="972574"/>
                    <a:pt x="413236" y="954618"/>
                    <a:pt x="412614" y="932898"/>
                  </a:cubicBezTo>
                  <a:cubicBezTo>
                    <a:pt x="412334" y="923129"/>
                    <a:pt x="410613" y="914146"/>
                    <a:pt x="407450" y="905948"/>
                  </a:cubicBezTo>
                  <a:close/>
                  <a:moveTo>
                    <a:pt x="381532" y="753409"/>
                  </a:moveTo>
                  <a:cubicBezTo>
                    <a:pt x="384195" y="758891"/>
                    <a:pt x="385623" y="764979"/>
                    <a:pt x="385814" y="771674"/>
                  </a:cubicBezTo>
                  <a:cubicBezTo>
                    <a:pt x="386192" y="784865"/>
                    <a:pt x="381474" y="796042"/>
                    <a:pt x="371662" y="805207"/>
                  </a:cubicBezTo>
                  <a:cubicBezTo>
                    <a:pt x="361850" y="814372"/>
                    <a:pt x="347174" y="819234"/>
                    <a:pt x="327636" y="819793"/>
                  </a:cubicBezTo>
                  <a:cubicBezTo>
                    <a:pt x="306908" y="820386"/>
                    <a:pt x="291359" y="816414"/>
                    <a:pt x="280990" y="807877"/>
                  </a:cubicBezTo>
                  <a:cubicBezTo>
                    <a:pt x="270622" y="799340"/>
                    <a:pt x="265247" y="788426"/>
                    <a:pt x="264867" y="775136"/>
                  </a:cubicBezTo>
                  <a:cubicBezTo>
                    <a:pt x="264483" y="761747"/>
                    <a:pt x="269199" y="750495"/>
                    <a:pt x="279012" y="741380"/>
                  </a:cubicBezTo>
                  <a:cubicBezTo>
                    <a:pt x="288827" y="732265"/>
                    <a:pt x="303849" y="727418"/>
                    <a:pt x="324082" y="726839"/>
                  </a:cubicBezTo>
                  <a:cubicBezTo>
                    <a:pt x="344314" y="726260"/>
                    <a:pt x="359565" y="730240"/>
                    <a:pt x="369835" y="738780"/>
                  </a:cubicBezTo>
                  <a:cubicBezTo>
                    <a:pt x="374970" y="743050"/>
                    <a:pt x="378869" y="747927"/>
                    <a:pt x="381532" y="753409"/>
                  </a:cubicBezTo>
                  <a:close/>
                  <a:moveTo>
                    <a:pt x="402817" y="744089"/>
                  </a:moveTo>
                  <a:cubicBezTo>
                    <a:pt x="399654" y="735892"/>
                    <a:pt x="395050" y="728480"/>
                    <a:pt x="389004" y="721854"/>
                  </a:cubicBezTo>
                  <a:cubicBezTo>
                    <a:pt x="374455" y="705992"/>
                    <a:pt x="352551" y="698479"/>
                    <a:pt x="323294" y="699317"/>
                  </a:cubicBezTo>
                  <a:cubicBezTo>
                    <a:pt x="296615" y="700081"/>
                    <a:pt x="276380" y="707484"/>
                    <a:pt x="262587" y="721527"/>
                  </a:cubicBezTo>
                  <a:cubicBezTo>
                    <a:pt x="248795" y="735570"/>
                    <a:pt x="242216" y="753650"/>
                    <a:pt x="242849" y="775767"/>
                  </a:cubicBezTo>
                  <a:cubicBezTo>
                    <a:pt x="243244" y="789552"/>
                    <a:pt x="246831" y="802180"/>
                    <a:pt x="253611" y="813649"/>
                  </a:cubicBezTo>
                  <a:cubicBezTo>
                    <a:pt x="260391" y="825117"/>
                    <a:pt x="269696" y="833735"/>
                    <a:pt x="281523" y="839501"/>
                  </a:cubicBezTo>
                  <a:cubicBezTo>
                    <a:pt x="293351" y="845266"/>
                    <a:pt x="309431" y="847858"/>
                    <a:pt x="329763" y="847277"/>
                  </a:cubicBezTo>
                  <a:cubicBezTo>
                    <a:pt x="354855" y="846558"/>
                    <a:pt x="374320" y="839103"/>
                    <a:pt x="388157" y="824909"/>
                  </a:cubicBezTo>
                  <a:cubicBezTo>
                    <a:pt x="401995" y="810716"/>
                    <a:pt x="408602" y="792759"/>
                    <a:pt x="407981" y="771039"/>
                  </a:cubicBezTo>
                  <a:cubicBezTo>
                    <a:pt x="407701" y="761270"/>
                    <a:pt x="405980" y="752287"/>
                    <a:pt x="402817" y="744089"/>
                  </a:cubicBezTo>
                  <a:close/>
                  <a:moveTo>
                    <a:pt x="377147" y="596978"/>
                  </a:moveTo>
                  <a:cubicBezTo>
                    <a:pt x="379833" y="601963"/>
                    <a:pt x="381260" y="607381"/>
                    <a:pt x="381428" y="613233"/>
                  </a:cubicBezTo>
                  <a:cubicBezTo>
                    <a:pt x="381760" y="624837"/>
                    <a:pt x="377134" y="634870"/>
                    <a:pt x="367549" y="643333"/>
                  </a:cubicBezTo>
                  <a:cubicBezTo>
                    <a:pt x="357965" y="651796"/>
                    <a:pt x="342858" y="656323"/>
                    <a:pt x="322229" y="656914"/>
                  </a:cubicBezTo>
                  <a:cubicBezTo>
                    <a:pt x="302096" y="657490"/>
                    <a:pt x="286825" y="653659"/>
                    <a:pt x="276414" y="645421"/>
                  </a:cubicBezTo>
                  <a:cubicBezTo>
                    <a:pt x="266005" y="637183"/>
                    <a:pt x="260632" y="627212"/>
                    <a:pt x="260297" y="615509"/>
                  </a:cubicBezTo>
                  <a:cubicBezTo>
                    <a:pt x="259885" y="601128"/>
                    <a:pt x="266452" y="589525"/>
                    <a:pt x="279996" y="580700"/>
                  </a:cubicBezTo>
                  <a:cubicBezTo>
                    <a:pt x="288279" y="575302"/>
                    <a:pt x="301891" y="572331"/>
                    <a:pt x="320835" y="571789"/>
                  </a:cubicBezTo>
                  <a:cubicBezTo>
                    <a:pt x="340075" y="571238"/>
                    <a:pt x="354900" y="575082"/>
                    <a:pt x="365310" y="583320"/>
                  </a:cubicBezTo>
                  <a:cubicBezTo>
                    <a:pt x="370515" y="587440"/>
                    <a:pt x="374461" y="591992"/>
                    <a:pt x="377147" y="596978"/>
                  </a:cubicBezTo>
                  <a:close/>
                  <a:moveTo>
                    <a:pt x="458039" y="543295"/>
                  </a:moveTo>
                  <a:lnTo>
                    <a:pt x="239946" y="549538"/>
                  </a:lnTo>
                  <a:lnTo>
                    <a:pt x="240657" y="574382"/>
                  </a:lnTo>
                  <a:lnTo>
                    <a:pt x="260444" y="573816"/>
                  </a:lnTo>
                  <a:cubicBezTo>
                    <a:pt x="245176" y="584874"/>
                    <a:pt x="237810" y="599725"/>
                    <a:pt x="238343" y="618371"/>
                  </a:cubicBezTo>
                  <a:cubicBezTo>
                    <a:pt x="238880" y="637115"/>
                    <a:pt x="246729" y="652971"/>
                    <a:pt x="261890" y="665937"/>
                  </a:cubicBezTo>
                  <a:cubicBezTo>
                    <a:pt x="277050" y="678903"/>
                    <a:pt x="298168" y="684998"/>
                    <a:pt x="325244" y="684223"/>
                  </a:cubicBezTo>
                  <a:cubicBezTo>
                    <a:pt x="336650" y="683897"/>
                    <a:pt x="347316" y="682003"/>
                    <a:pt x="357242" y="678543"/>
                  </a:cubicBezTo>
                  <a:cubicBezTo>
                    <a:pt x="367168" y="675082"/>
                    <a:pt x="375596" y="670449"/>
                    <a:pt x="382527" y="664642"/>
                  </a:cubicBezTo>
                  <a:cubicBezTo>
                    <a:pt x="389458" y="658836"/>
                    <a:pt x="394758" y="651538"/>
                    <a:pt x="398427" y="642747"/>
                  </a:cubicBezTo>
                  <a:cubicBezTo>
                    <a:pt x="402096" y="633957"/>
                    <a:pt x="403791" y="624702"/>
                    <a:pt x="403513" y="614983"/>
                  </a:cubicBezTo>
                  <a:cubicBezTo>
                    <a:pt x="403011" y="597428"/>
                    <a:pt x="395507" y="583201"/>
                    <a:pt x="381000" y="572300"/>
                  </a:cubicBezTo>
                  <a:lnTo>
                    <a:pt x="458806" y="570073"/>
                  </a:lnTo>
                  <a:close/>
                  <a:moveTo>
                    <a:pt x="689754" y="344877"/>
                  </a:moveTo>
                  <a:lnTo>
                    <a:pt x="517316" y="344877"/>
                  </a:lnTo>
                  <a:lnTo>
                    <a:pt x="517316" y="1810327"/>
                  </a:lnTo>
                  <a:lnTo>
                    <a:pt x="172439" y="1810327"/>
                  </a:lnTo>
                  <a:lnTo>
                    <a:pt x="172439" y="344877"/>
                  </a:lnTo>
                  <a:lnTo>
                    <a:pt x="0" y="344877"/>
                  </a:lnTo>
                  <a:lnTo>
                    <a:pt x="344877" y="0"/>
                  </a:lnTo>
                  <a:close/>
                </a:path>
              </a:pathLst>
            </a:custGeom>
            <a:solidFill>
              <a:srgbClr val="00B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mn-lt"/>
              </a:endParaRPr>
            </a:p>
          </p:txBody>
        </p:sp>
        <p:pic>
          <p:nvPicPr>
            <p:cNvPr id="38" name="Grafik 37" descr="Ein Bild, das Objekt enthält.&#10;&#10;Mit hoher Zuverlässigkeit generierte Beschreibung">
              <a:extLst>
                <a:ext uri="{FF2B5EF4-FFF2-40B4-BE49-F238E27FC236}">
                  <a16:creationId xmlns:a16="http://schemas.microsoft.com/office/drawing/2014/main" id="{DCC51DEC-6088-4E6F-8DDB-B6E6FFB643F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68208" y="2863189"/>
              <a:ext cx="1435224" cy="1435224"/>
            </a:xfrm>
            <a:prstGeom prst="rect">
              <a:avLst/>
            </a:prstGeom>
          </p:spPr>
        </p:pic>
        <p:pic>
          <p:nvPicPr>
            <p:cNvPr id="40" name="Grafik 39" descr="Ein Bild, das Objekt enthält.&#10;&#10;Mit hoher Zuverlässigkeit generierte Beschreibung">
              <a:extLst>
                <a:ext uri="{FF2B5EF4-FFF2-40B4-BE49-F238E27FC236}">
                  <a16:creationId xmlns:a16="http://schemas.microsoft.com/office/drawing/2014/main" id="{D61C4DF2-4AE2-434F-BEF7-E2BA33B6701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14063" y="1427965"/>
              <a:ext cx="1435224" cy="1435224"/>
            </a:xfrm>
            <a:prstGeom prst="rect">
              <a:avLst/>
            </a:prstGeom>
          </p:spPr>
        </p:pic>
      </p:grpSp>
      <p:grpSp>
        <p:nvGrpSpPr>
          <p:cNvPr id="42" name="Gruppieren 41">
            <a:extLst>
              <a:ext uri="{FF2B5EF4-FFF2-40B4-BE49-F238E27FC236}">
                <a16:creationId xmlns:a16="http://schemas.microsoft.com/office/drawing/2014/main" id="{54520873-01E2-4F13-AEBB-FD736D4F6190}"/>
              </a:ext>
            </a:extLst>
          </p:cNvPr>
          <p:cNvGrpSpPr/>
          <p:nvPr/>
        </p:nvGrpSpPr>
        <p:grpSpPr>
          <a:xfrm>
            <a:off x="7858998" y="12536533"/>
            <a:ext cx="1790328" cy="2818870"/>
            <a:chOff x="434488" y="1878890"/>
            <a:chExt cx="1790328" cy="2818870"/>
          </a:xfrm>
        </p:grpSpPr>
        <p:pic>
          <p:nvPicPr>
            <p:cNvPr id="48" name="Grafik 47">
              <a:extLst>
                <a:ext uri="{FF2B5EF4-FFF2-40B4-BE49-F238E27FC236}">
                  <a16:creationId xmlns:a16="http://schemas.microsoft.com/office/drawing/2014/main" id="{F9A7A997-5E1C-4658-8724-2F10DAE875C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34488" y="1878890"/>
              <a:ext cx="1790328" cy="1790328"/>
            </a:xfrm>
            <a:prstGeom prst="rect">
              <a:avLst/>
            </a:prstGeom>
          </p:spPr>
        </p:pic>
        <p:pic>
          <p:nvPicPr>
            <p:cNvPr id="50" name="Grafik 49">
              <a:extLst>
                <a:ext uri="{FF2B5EF4-FFF2-40B4-BE49-F238E27FC236}">
                  <a16:creationId xmlns:a16="http://schemas.microsoft.com/office/drawing/2014/main" id="{8167D182-6BB5-4EEC-8204-3B1333F7F9D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3264" y="3284984"/>
              <a:ext cx="1412776" cy="1412776"/>
            </a:xfrm>
            <a:prstGeom prst="rect">
              <a:avLst/>
            </a:prstGeom>
          </p:spPr>
        </p:pic>
      </p:grpSp>
      <p:grpSp>
        <p:nvGrpSpPr>
          <p:cNvPr id="52" name="Gruppieren 51">
            <a:extLst>
              <a:ext uri="{FF2B5EF4-FFF2-40B4-BE49-F238E27FC236}">
                <a16:creationId xmlns:a16="http://schemas.microsoft.com/office/drawing/2014/main" id="{7A316E21-DED6-4818-8DB0-08D485224D35}"/>
              </a:ext>
            </a:extLst>
          </p:cNvPr>
          <p:cNvGrpSpPr/>
          <p:nvPr/>
        </p:nvGrpSpPr>
        <p:grpSpPr>
          <a:xfrm>
            <a:off x="5427514" y="4872381"/>
            <a:ext cx="1790328" cy="2818870"/>
            <a:chOff x="434488" y="1878890"/>
            <a:chExt cx="1790328" cy="2818870"/>
          </a:xfrm>
        </p:grpSpPr>
        <p:pic>
          <p:nvPicPr>
            <p:cNvPr id="54" name="Grafik 53">
              <a:extLst>
                <a:ext uri="{FF2B5EF4-FFF2-40B4-BE49-F238E27FC236}">
                  <a16:creationId xmlns:a16="http://schemas.microsoft.com/office/drawing/2014/main" id="{977A22BE-7EFB-4D36-A4E5-82BC2623098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34488" y="1878890"/>
              <a:ext cx="1790328" cy="1790328"/>
            </a:xfrm>
            <a:prstGeom prst="rect">
              <a:avLst/>
            </a:prstGeom>
          </p:spPr>
        </p:pic>
        <p:pic>
          <p:nvPicPr>
            <p:cNvPr id="56" name="Grafik 55">
              <a:extLst>
                <a:ext uri="{FF2B5EF4-FFF2-40B4-BE49-F238E27FC236}">
                  <a16:creationId xmlns:a16="http://schemas.microsoft.com/office/drawing/2014/main" id="{DBB098C9-8BE0-4CF7-BE08-ED5A6F6B097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3264" y="3284984"/>
              <a:ext cx="1412776" cy="1412776"/>
            </a:xfrm>
            <a:prstGeom prst="rect">
              <a:avLst/>
            </a:prstGeom>
          </p:spPr>
        </p:pic>
      </p:grpSp>
      <p:pic>
        <p:nvPicPr>
          <p:cNvPr id="57" name="Grafik 56">
            <a:extLst>
              <a:ext uri="{FF2B5EF4-FFF2-40B4-BE49-F238E27FC236}">
                <a16:creationId xmlns:a16="http://schemas.microsoft.com/office/drawing/2014/main" id="{81AB2F4D-295B-4F52-AB1C-B5C7CA5A8BE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88536" y="7242834"/>
            <a:ext cx="1790328" cy="1790328"/>
          </a:xfrm>
          <a:prstGeom prst="rect">
            <a:avLst/>
          </a:prstGeom>
        </p:spPr>
      </p:pic>
      <p:pic>
        <p:nvPicPr>
          <p:cNvPr id="58" name="Grafik 57">
            <a:extLst>
              <a:ext uri="{FF2B5EF4-FFF2-40B4-BE49-F238E27FC236}">
                <a16:creationId xmlns:a16="http://schemas.microsoft.com/office/drawing/2014/main" id="{2827C8AA-7C36-4B49-B864-0E1C2877E19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75675" y="8650992"/>
            <a:ext cx="1790328" cy="1790328"/>
          </a:xfrm>
          <a:prstGeom prst="rect">
            <a:avLst/>
          </a:prstGeom>
        </p:spPr>
      </p:pic>
      <p:pic>
        <p:nvPicPr>
          <p:cNvPr id="8" name="Grafik 7" descr="Ein Bild, das Schild, Monitor, Objekt enthält.&#10;&#10;Mit hoher Zuverlässigkeit generierte Beschreibung">
            <a:extLst>
              <a:ext uri="{FF2B5EF4-FFF2-40B4-BE49-F238E27FC236}">
                <a16:creationId xmlns:a16="http://schemas.microsoft.com/office/drawing/2014/main" id="{CB719D55-EC33-4183-950D-7EE55B8B76E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52521" y="13003233"/>
            <a:ext cx="2392080" cy="2392080"/>
          </a:xfrm>
          <a:prstGeom prst="rect">
            <a:avLst/>
          </a:prstGeom>
        </p:spPr>
      </p:pic>
      <p:sp>
        <p:nvSpPr>
          <p:cNvPr id="10" name="Pfeil: nach links 9">
            <a:extLst>
              <a:ext uri="{FF2B5EF4-FFF2-40B4-BE49-F238E27FC236}">
                <a16:creationId xmlns:a16="http://schemas.microsoft.com/office/drawing/2014/main" id="{D210C737-FDCD-4BFF-8D04-ADBC8B82EC21}"/>
              </a:ext>
            </a:extLst>
          </p:cNvPr>
          <p:cNvSpPr/>
          <p:nvPr/>
        </p:nvSpPr>
        <p:spPr>
          <a:xfrm rot="2332449">
            <a:off x="7187653" y="8201784"/>
            <a:ext cx="2746609" cy="249458"/>
          </a:xfrm>
          <a:prstGeom prst="lef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feld 11">
            <a:extLst>
              <a:ext uri="{FF2B5EF4-FFF2-40B4-BE49-F238E27FC236}">
                <a16:creationId xmlns:a16="http://schemas.microsoft.com/office/drawing/2014/main" id="{60C1555B-F942-4C8E-8FAB-C96767B64882}"/>
              </a:ext>
            </a:extLst>
          </p:cNvPr>
          <p:cNvSpPr txBox="1"/>
          <p:nvPr/>
        </p:nvSpPr>
        <p:spPr>
          <a:xfrm rot="2339571">
            <a:off x="7363793" y="7771757"/>
            <a:ext cx="2748525" cy="523220"/>
          </a:xfrm>
          <a:prstGeom prst="rect">
            <a:avLst/>
          </a:prstGeom>
          <a:noFill/>
        </p:spPr>
        <p:txBody>
          <a:bodyPr wrap="square" rtlCol="0">
            <a:spAutoFit/>
          </a:bodyPr>
          <a:lstStyle>
            <a:defPPr>
              <a:defRPr lang="en-US"/>
            </a:defPPr>
            <a:lvl1pPr>
              <a:defRPr sz="4000" b="1"/>
            </a:lvl1pPr>
          </a:lstStyle>
          <a:p>
            <a:pPr algn="ctr"/>
            <a:r>
              <a:rPr lang="de-DE" sz="2800" b="0" dirty="0" err="1"/>
              <a:t>books</a:t>
            </a:r>
            <a:endParaRPr lang="en-US" sz="2800" b="0" dirty="0"/>
          </a:p>
        </p:txBody>
      </p:sp>
      <p:sp>
        <p:nvSpPr>
          <p:cNvPr id="59" name="Pfeil: nach links 58">
            <a:extLst>
              <a:ext uri="{FF2B5EF4-FFF2-40B4-BE49-F238E27FC236}">
                <a16:creationId xmlns:a16="http://schemas.microsoft.com/office/drawing/2014/main" id="{9169F7D2-0B0D-4D36-B7FC-C258F7BB43CC}"/>
              </a:ext>
            </a:extLst>
          </p:cNvPr>
          <p:cNvSpPr/>
          <p:nvPr/>
        </p:nvSpPr>
        <p:spPr>
          <a:xfrm rot="2332449">
            <a:off x="7048870" y="6924532"/>
            <a:ext cx="3721866" cy="249844"/>
          </a:xfrm>
          <a:prstGeom prst="lef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feld 60">
            <a:extLst>
              <a:ext uri="{FF2B5EF4-FFF2-40B4-BE49-F238E27FC236}">
                <a16:creationId xmlns:a16="http://schemas.microsoft.com/office/drawing/2014/main" id="{E6AD24B1-F7E9-4A80-A5CA-282E7B0B4E35}"/>
              </a:ext>
            </a:extLst>
          </p:cNvPr>
          <p:cNvSpPr txBox="1"/>
          <p:nvPr/>
        </p:nvSpPr>
        <p:spPr>
          <a:xfrm rot="2339571">
            <a:off x="7382655" y="6611931"/>
            <a:ext cx="3655306" cy="523220"/>
          </a:xfrm>
          <a:prstGeom prst="rect">
            <a:avLst/>
          </a:prstGeom>
          <a:noFill/>
        </p:spPr>
        <p:txBody>
          <a:bodyPr wrap="square" rtlCol="0">
            <a:spAutoFit/>
          </a:bodyPr>
          <a:lstStyle>
            <a:defPPr>
              <a:defRPr lang="en-US"/>
            </a:defPPr>
            <a:lvl1pPr>
              <a:defRPr sz="4000" b="1"/>
            </a:lvl1pPr>
          </a:lstStyle>
          <a:p>
            <a:pPr algn="ctr"/>
            <a:r>
              <a:rPr lang="de-DE" sz="2800" b="0" dirty="0" err="1"/>
              <a:t>pays</a:t>
            </a:r>
            <a:endParaRPr lang="en-US" sz="2800" b="0" dirty="0"/>
          </a:p>
        </p:txBody>
      </p:sp>
      <p:sp>
        <p:nvSpPr>
          <p:cNvPr id="62" name="Pfeil: nach links 61">
            <a:extLst>
              <a:ext uri="{FF2B5EF4-FFF2-40B4-BE49-F238E27FC236}">
                <a16:creationId xmlns:a16="http://schemas.microsoft.com/office/drawing/2014/main" id="{8F5EC07D-8C28-42CA-BBC7-45E7B36D2EC9}"/>
              </a:ext>
            </a:extLst>
          </p:cNvPr>
          <p:cNvSpPr/>
          <p:nvPr/>
        </p:nvSpPr>
        <p:spPr>
          <a:xfrm rot="9250781">
            <a:off x="2847347" y="7622744"/>
            <a:ext cx="2746609" cy="262490"/>
          </a:xfrm>
          <a:prstGeom prst="lef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feld 62">
            <a:extLst>
              <a:ext uri="{FF2B5EF4-FFF2-40B4-BE49-F238E27FC236}">
                <a16:creationId xmlns:a16="http://schemas.microsoft.com/office/drawing/2014/main" id="{E4A70B2A-F06D-4D3F-9232-7AF1E72091F0}"/>
              </a:ext>
            </a:extLst>
          </p:cNvPr>
          <p:cNvSpPr txBox="1"/>
          <p:nvPr/>
        </p:nvSpPr>
        <p:spPr>
          <a:xfrm rot="19976187">
            <a:off x="2621117" y="7249706"/>
            <a:ext cx="2783879" cy="523220"/>
          </a:xfrm>
          <a:prstGeom prst="rect">
            <a:avLst/>
          </a:prstGeom>
          <a:noFill/>
        </p:spPr>
        <p:txBody>
          <a:bodyPr wrap="square" rtlCol="0">
            <a:spAutoFit/>
          </a:bodyPr>
          <a:lstStyle>
            <a:defPPr>
              <a:defRPr lang="en-US"/>
            </a:defPPr>
            <a:lvl1pPr>
              <a:defRPr sz="4000" b="1"/>
            </a:lvl1pPr>
          </a:lstStyle>
          <a:p>
            <a:pPr algn="ctr"/>
            <a:r>
              <a:rPr lang="de-DE" sz="2800" b="0" dirty="0" err="1"/>
              <a:t>blocks</a:t>
            </a:r>
            <a:endParaRPr lang="en-US" sz="2800" b="0" dirty="0"/>
          </a:p>
        </p:txBody>
      </p:sp>
      <p:sp>
        <p:nvSpPr>
          <p:cNvPr id="66" name="Pfeil: nach links 65">
            <a:extLst>
              <a:ext uri="{FF2B5EF4-FFF2-40B4-BE49-F238E27FC236}">
                <a16:creationId xmlns:a16="http://schemas.microsoft.com/office/drawing/2014/main" id="{3E414320-E69D-438F-AE4F-F1ED636FCD24}"/>
              </a:ext>
            </a:extLst>
          </p:cNvPr>
          <p:cNvSpPr/>
          <p:nvPr/>
        </p:nvSpPr>
        <p:spPr>
          <a:xfrm rot="15327258">
            <a:off x="1141845" y="10974889"/>
            <a:ext cx="3908075" cy="267181"/>
          </a:xfrm>
          <a:prstGeom prst="lef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feld 66">
            <a:extLst>
              <a:ext uri="{FF2B5EF4-FFF2-40B4-BE49-F238E27FC236}">
                <a16:creationId xmlns:a16="http://schemas.microsoft.com/office/drawing/2014/main" id="{1D03A681-CCBA-41B3-B87D-F4C451D9AA34}"/>
              </a:ext>
            </a:extLst>
          </p:cNvPr>
          <p:cNvSpPr txBox="1"/>
          <p:nvPr/>
        </p:nvSpPr>
        <p:spPr>
          <a:xfrm rot="646398">
            <a:off x="3668459" y="8801997"/>
            <a:ext cx="6052212" cy="523220"/>
          </a:xfrm>
          <a:prstGeom prst="rect">
            <a:avLst/>
          </a:prstGeom>
          <a:noFill/>
        </p:spPr>
        <p:txBody>
          <a:bodyPr wrap="square" rtlCol="0">
            <a:spAutoFit/>
          </a:bodyPr>
          <a:lstStyle/>
          <a:p>
            <a:pPr algn="ctr"/>
            <a:r>
              <a:rPr lang="de-DE" sz="2800" dirty="0" err="1"/>
              <a:t>reports</a:t>
            </a:r>
            <a:endParaRPr lang="en-US" sz="2800" dirty="0"/>
          </a:p>
        </p:txBody>
      </p:sp>
      <p:sp>
        <p:nvSpPr>
          <p:cNvPr id="68" name="Pfeil: nach links 67">
            <a:extLst>
              <a:ext uri="{FF2B5EF4-FFF2-40B4-BE49-F238E27FC236}">
                <a16:creationId xmlns:a16="http://schemas.microsoft.com/office/drawing/2014/main" id="{1DE64635-4524-456C-A61E-81DAFC088DA6}"/>
              </a:ext>
            </a:extLst>
          </p:cNvPr>
          <p:cNvSpPr/>
          <p:nvPr/>
        </p:nvSpPr>
        <p:spPr>
          <a:xfrm rot="638643">
            <a:off x="3617840" y="9247203"/>
            <a:ext cx="5998283" cy="245525"/>
          </a:xfrm>
          <a:prstGeom prst="lef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Pfeil: nach links 68">
            <a:extLst>
              <a:ext uri="{FF2B5EF4-FFF2-40B4-BE49-F238E27FC236}">
                <a16:creationId xmlns:a16="http://schemas.microsoft.com/office/drawing/2014/main" id="{E31FA969-435D-4711-8ACD-B318DB02BAE2}"/>
              </a:ext>
            </a:extLst>
          </p:cNvPr>
          <p:cNvSpPr/>
          <p:nvPr/>
        </p:nvSpPr>
        <p:spPr>
          <a:xfrm rot="4562643">
            <a:off x="763710" y="11015462"/>
            <a:ext cx="3880391" cy="275058"/>
          </a:xfrm>
          <a:prstGeom prst="lef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feld 69">
            <a:extLst>
              <a:ext uri="{FF2B5EF4-FFF2-40B4-BE49-F238E27FC236}">
                <a16:creationId xmlns:a16="http://schemas.microsoft.com/office/drawing/2014/main" id="{F88510E7-5D12-4C40-8F1D-10BD828933E6}"/>
              </a:ext>
            </a:extLst>
          </p:cNvPr>
          <p:cNvSpPr txBox="1"/>
          <p:nvPr/>
        </p:nvSpPr>
        <p:spPr>
          <a:xfrm rot="15407518">
            <a:off x="119708" y="10838667"/>
            <a:ext cx="3829376" cy="954107"/>
          </a:xfrm>
          <a:prstGeom prst="rect">
            <a:avLst/>
          </a:prstGeom>
          <a:noFill/>
        </p:spPr>
        <p:txBody>
          <a:bodyPr wrap="square" rtlCol="0">
            <a:spAutoFit/>
          </a:bodyPr>
          <a:lstStyle>
            <a:defPPr>
              <a:defRPr lang="en-US"/>
            </a:defPPr>
            <a:lvl1pPr>
              <a:defRPr sz="2800" b="1"/>
            </a:lvl1pPr>
          </a:lstStyle>
          <a:p>
            <a:pPr algn="ctr"/>
            <a:r>
              <a:rPr lang="de-DE" b="0" dirty="0" err="1"/>
              <a:t>veryfies</a:t>
            </a:r>
            <a:endParaRPr lang="de-DE" b="0" dirty="0"/>
          </a:p>
          <a:p>
            <a:pPr algn="ctr"/>
            <a:r>
              <a:rPr lang="de-DE" b="0" dirty="0" err="1"/>
              <a:t>violation</a:t>
            </a:r>
            <a:endParaRPr lang="en-US" b="0" dirty="0"/>
          </a:p>
        </p:txBody>
      </p:sp>
      <p:sp>
        <p:nvSpPr>
          <p:cNvPr id="71" name="Textfeld 70">
            <a:extLst>
              <a:ext uri="{FF2B5EF4-FFF2-40B4-BE49-F238E27FC236}">
                <a16:creationId xmlns:a16="http://schemas.microsoft.com/office/drawing/2014/main" id="{6DF8A1A0-5027-4E51-A1DE-1DF6CD166776}"/>
              </a:ext>
            </a:extLst>
          </p:cNvPr>
          <p:cNvSpPr txBox="1"/>
          <p:nvPr/>
        </p:nvSpPr>
        <p:spPr>
          <a:xfrm rot="4521907">
            <a:off x="1665565" y="10701603"/>
            <a:ext cx="3729158" cy="523220"/>
          </a:xfrm>
          <a:prstGeom prst="rect">
            <a:avLst/>
          </a:prstGeom>
          <a:noFill/>
        </p:spPr>
        <p:txBody>
          <a:bodyPr wrap="square" rtlCol="0">
            <a:spAutoFit/>
          </a:bodyPr>
          <a:lstStyle>
            <a:defPPr>
              <a:defRPr lang="en-US"/>
            </a:defPPr>
            <a:lvl1pPr>
              <a:defRPr sz="2800" b="1"/>
            </a:lvl1pPr>
          </a:lstStyle>
          <a:p>
            <a:pPr algn="ctr"/>
            <a:r>
              <a:rPr lang="de-DE" b="0" u="sng" dirty="0" err="1"/>
              <a:t>pays</a:t>
            </a:r>
            <a:r>
              <a:rPr lang="de-DE" b="0" dirty="0"/>
              <a:t> </a:t>
            </a:r>
            <a:r>
              <a:rPr lang="de-DE" b="0" dirty="0" err="1"/>
              <a:t>fine</a:t>
            </a:r>
            <a:endParaRPr lang="en-US" b="0" dirty="0"/>
          </a:p>
        </p:txBody>
      </p:sp>
      <p:sp>
        <p:nvSpPr>
          <p:cNvPr id="72" name="Pfeil: nach links 71">
            <a:extLst>
              <a:ext uri="{FF2B5EF4-FFF2-40B4-BE49-F238E27FC236}">
                <a16:creationId xmlns:a16="http://schemas.microsoft.com/office/drawing/2014/main" id="{218E211A-7A8E-41E9-B568-11551AA349D3}"/>
              </a:ext>
            </a:extLst>
          </p:cNvPr>
          <p:cNvSpPr/>
          <p:nvPr/>
        </p:nvSpPr>
        <p:spPr>
          <a:xfrm rot="9203511">
            <a:off x="4441318" y="11892546"/>
            <a:ext cx="5998283" cy="226615"/>
          </a:xfrm>
          <a:prstGeom prst="lef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Pfeil: nach links 72">
            <a:extLst>
              <a:ext uri="{FF2B5EF4-FFF2-40B4-BE49-F238E27FC236}">
                <a16:creationId xmlns:a16="http://schemas.microsoft.com/office/drawing/2014/main" id="{72B66A9D-77EC-46A6-9890-D81E39808B61}"/>
              </a:ext>
            </a:extLst>
          </p:cNvPr>
          <p:cNvSpPr/>
          <p:nvPr/>
        </p:nvSpPr>
        <p:spPr>
          <a:xfrm rot="16954019">
            <a:off x="8043559" y="12788431"/>
            <a:ext cx="4546859" cy="211655"/>
          </a:xfrm>
          <a:prstGeom prst="leftArrow">
            <a:avLst>
              <a:gd name="adj1" fmla="val 59026"/>
              <a:gd name="adj2" fmla="val 5000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Pfeil: nach links 73">
            <a:extLst>
              <a:ext uri="{FF2B5EF4-FFF2-40B4-BE49-F238E27FC236}">
                <a16:creationId xmlns:a16="http://schemas.microsoft.com/office/drawing/2014/main" id="{1F8984BB-CC75-4EBF-9E87-AD614373D478}"/>
              </a:ext>
            </a:extLst>
          </p:cNvPr>
          <p:cNvSpPr/>
          <p:nvPr/>
        </p:nvSpPr>
        <p:spPr>
          <a:xfrm rot="9954028">
            <a:off x="4664140" y="13703406"/>
            <a:ext cx="3113272" cy="275572"/>
          </a:xfrm>
          <a:prstGeom prst="lef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feld 74">
            <a:extLst>
              <a:ext uri="{FF2B5EF4-FFF2-40B4-BE49-F238E27FC236}">
                <a16:creationId xmlns:a16="http://schemas.microsoft.com/office/drawing/2014/main" id="{1E1E8A5A-76B0-4447-A442-E3359997EB1D}"/>
              </a:ext>
            </a:extLst>
          </p:cNvPr>
          <p:cNvSpPr txBox="1"/>
          <p:nvPr/>
        </p:nvSpPr>
        <p:spPr>
          <a:xfrm rot="20011304">
            <a:off x="4276724" y="11481706"/>
            <a:ext cx="5676290" cy="523220"/>
          </a:xfrm>
          <a:prstGeom prst="rect">
            <a:avLst/>
          </a:prstGeom>
          <a:noFill/>
        </p:spPr>
        <p:txBody>
          <a:bodyPr wrap="square" rtlCol="0">
            <a:spAutoFit/>
          </a:bodyPr>
          <a:lstStyle>
            <a:defPPr>
              <a:defRPr lang="en-US"/>
            </a:defPPr>
            <a:lvl1pPr>
              <a:defRPr sz="2800" b="1"/>
            </a:lvl1pPr>
          </a:lstStyle>
          <a:p>
            <a:pPr algn="ctr"/>
            <a:r>
              <a:rPr lang="de-DE" b="0" dirty="0" err="1"/>
              <a:t>provides</a:t>
            </a:r>
            <a:r>
              <a:rPr lang="de-DE" b="0" dirty="0"/>
              <a:t> </a:t>
            </a:r>
            <a:r>
              <a:rPr lang="de-DE" b="0" dirty="0" err="1"/>
              <a:t>new</a:t>
            </a:r>
            <a:r>
              <a:rPr lang="de-DE" b="0" dirty="0"/>
              <a:t> </a:t>
            </a:r>
            <a:r>
              <a:rPr lang="de-DE" b="0" dirty="0" err="1"/>
              <a:t>spot</a:t>
            </a:r>
            <a:endParaRPr lang="en-US" b="0" dirty="0"/>
          </a:p>
        </p:txBody>
      </p:sp>
      <p:sp>
        <p:nvSpPr>
          <p:cNvPr id="76" name="Textfeld 75">
            <a:extLst>
              <a:ext uri="{FF2B5EF4-FFF2-40B4-BE49-F238E27FC236}">
                <a16:creationId xmlns:a16="http://schemas.microsoft.com/office/drawing/2014/main" id="{86EAF10A-A8B6-43D1-86EC-0E45DF15D94C}"/>
              </a:ext>
            </a:extLst>
          </p:cNvPr>
          <p:cNvSpPr txBox="1"/>
          <p:nvPr/>
        </p:nvSpPr>
        <p:spPr>
          <a:xfrm rot="6146092">
            <a:off x="8546938" y="12612814"/>
            <a:ext cx="4337329" cy="523220"/>
          </a:xfrm>
          <a:prstGeom prst="rect">
            <a:avLst/>
          </a:prstGeom>
          <a:noFill/>
        </p:spPr>
        <p:txBody>
          <a:bodyPr wrap="square" rtlCol="0">
            <a:spAutoFit/>
          </a:bodyPr>
          <a:lstStyle>
            <a:defPPr>
              <a:defRPr lang="en-US"/>
            </a:defPPr>
            <a:lvl1pPr>
              <a:defRPr sz="2800" b="1"/>
            </a:lvl1pPr>
          </a:lstStyle>
          <a:p>
            <a:pPr algn="ctr"/>
            <a:r>
              <a:rPr lang="de-DE" b="0" dirty="0" err="1"/>
              <a:t>uses</a:t>
            </a:r>
            <a:r>
              <a:rPr lang="de-DE" b="0" dirty="0"/>
              <a:t> </a:t>
            </a:r>
            <a:r>
              <a:rPr lang="de-DE" b="0" dirty="0" err="1"/>
              <a:t>new</a:t>
            </a:r>
            <a:r>
              <a:rPr lang="de-DE" b="0" dirty="0"/>
              <a:t> </a:t>
            </a:r>
            <a:r>
              <a:rPr lang="de-DE" b="0" dirty="0" err="1"/>
              <a:t>spot</a:t>
            </a:r>
            <a:endParaRPr lang="en-US" b="0" dirty="0"/>
          </a:p>
        </p:txBody>
      </p:sp>
      <p:sp>
        <p:nvSpPr>
          <p:cNvPr id="77" name="Textfeld 76">
            <a:extLst>
              <a:ext uri="{FF2B5EF4-FFF2-40B4-BE49-F238E27FC236}">
                <a16:creationId xmlns:a16="http://schemas.microsoft.com/office/drawing/2014/main" id="{6C6E9FB6-21EF-49FD-836E-0F17AA063E6F}"/>
              </a:ext>
            </a:extLst>
          </p:cNvPr>
          <p:cNvSpPr txBox="1"/>
          <p:nvPr/>
        </p:nvSpPr>
        <p:spPr>
          <a:xfrm rot="20768042">
            <a:off x="4726532" y="13886416"/>
            <a:ext cx="3018444" cy="523220"/>
          </a:xfrm>
          <a:prstGeom prst="rect">
            <a:avLst/>
          </a:prstGeom>
          <a:noFill/>
        </p:spPr>
        <p:txBody>
          <a:bodyPr wrap="square" rtlCol="0">
            <a:spAutoFit/>
          </a:bodyPr>
          <a:lstStyle>
            <a:defPPr>
              <a:defRPr lang="en-US"/>
            </a:defPPr>
            <a:lvl1pPr>
              <a:defRPr sz="4000" b="1"/>
            </a:lvl1pPr>
          </a:lstStyle>
          <a:p>
            <a:pPr algn="ctr"/>
            <a:r>
              <a:rPr lang="de-DE" sz="2800" b="0" dirty="0" err="1"/>
              <a:t>pays</a:t>
            </a:r>
            <a:endParaRPr lang="en-US" sz="2800" b="0" dirty="0"/>
          </a:p>
        </p:txBody>
      </p:sp>
      <p:sp>
        <p:nvSpPr>
          <p:cNvPr id="78" name="Textfeld 77">
            <a:extLst>
              <a:ext uri="{FF2B5EF4-FFF2-40B4-BE49-F238E27FC236}">
                <a16:creationId xmlns:a16="http://schemas.microsoft.com/office/drawing/2014/main" id="{312695B7-FD4C-4B00-AFA8-E41C1C2792F2}"/>
              </a:ext>
            </a:extLst>
          </p:cNvPr>
          <p:cNvSpPr txBox="1"/>
          <p:nvPr/>
        </p:nvSpPr>
        <p:spPr>
          <a:xfrm>
            <a:off x="1775191" y="8244611"/>
            <a:ext cx="487786" cy="707886"/>
          </a:xfrm>
          <a:prstGeom prst="rect">
            <a:avLst/>
          </a:prstGeom>
          <a:noFill/>
        </p:spPr>
        <p:txBody>
          <a:bodyPr wrap="square" rtlCol="0">
            <a:spAutoFit/>
          </a:bodyPr>
          <a:lstStyle>
            <a:defPPr>
              <a:defRPr lang="en-US"/>
            </a:defPPr>
            <a:lvl1pPr>
              <a:defRPr sz="4000" b="1"/>
            </a:lvl1pPr>
          </a:lstStyle>
          <a:p>
            <a:r>
              <a:rPr lang="de-DE" dirty="0"/>
              <a:t>3</a:t>
            </a:r>
            <a:endParaRPr lang="en-US" dirty="0"/>
          </a:p>
        </p:txBody>
      </p:sp>
      <p:sp>
        <p:nvSpPr>
          <p:cNvPr id="79" name="Textfeld 78">
            <a:extLst>
              <a:ext uri="{FF2B5EF4-FFF2-40B4-BE49-F238E27FC236}">
                <a16:creationId xmlns:a16="http://schemas.microsoft.com/office/drawing/2014/main" id="{F87600EE-AACD-4649-B9B4-60E725A5D8FC}"/>
              </a:ext>
            </a:extLst>
          </p:cNvPr>
          <p:cNvSpPr txBox="1"/>
          <p:nvPr/>
        </p:nvSpPr>
        <p:spPr>
          <a:xfrm>
            <a:off x="10448942" y="9582936"/>
            <a:ext cx="448803" cy="707886"/>
          </a:xfrm>
          <a:prstGeom prst="rect">
            <a:avLst/>
          </a:prstGeom>
          <a:noFill/>
        </p:spPr>
        <p:txBody>
          <a:bodyPr wrap="square" rtlCol="0">
            <a:spAutoFit/>
          </a:bodyPr>
          <a:lstStyle>
            <a:defPPr>
              <a:defRPr lang="en-US"/>
            </a:defPPr>
            <a:lvl1pPr>
              <a:defRPr sz="4000" b="1"/>
            </a:lvl1pPr>
          </a:lstStyle>
          <a:p>
            <a:r>
              <a:rPr lang="de-DE" dirty="0"/>
              <a:t>1</a:t>
            </a:r>
            <a:endParaRPr lang="en-US" dirty="0"/>
          </a:p>
        </p:txBody>
      </p:sp>
      <p:sp>
        <p:nvSpPr>
          <p:cNvPr id="80" name="Textfeld 79">
            <a:extLst>
              <a:ext uri="{FF2B5EF4-FFF2-40B4-BE49-F238E27FC236}">
                <a16:creationId xmlns:a16="http://schemas.microsoft.com/office/drawing/2014/main" id="{AB183BDB-BF73-41F2-8EEC-F1101FBA1F77}"/>
              </a:ext>
            </a:extLst>
          </p:cNvPr>
          <p:cNvSpPr txBox="1"/>
          <p:nvPr/>
        </p:nvSpPr>
        <p:spPr>
          <a:xfrm>
            <a:off x="8496306" y="13336191"/>
            <a:ext cx="438737" cy="707886"/>
          </a:xfrm>
          <a:prstGeom prst="rect">
            <a:avLst/>
          </a:prstGeom>
          <a:noFill/>
        </p:spPr>
        <p:txBody>
          <a:bodyPr wrap="square" rtlCol="0">
            <a:spAutoFit/>
          </a:bodyPr>
          <a:lstStyle>
            <a:defPPr>
              <a:defRPr lang="en-US"/>
            </a:defPPr>
            <a:lvl1pPr>
              <a:defRPr sz="4000" b="1"/>
            </a:lvl1pPr>
          </a:lstStyle>
          <a:p>
            <a:r>
              <a:rPr lang="de-DE" dirty="0"/>
              <a:t>4</a:t>
            </a:r>
            <a:endParaRPr lang="en-US" dirty="0"/>
          </a:p>
        </p:txBody>
      </p:sp>
      <p:sp>
        <p:nvSpPr>
          <p:cNvPr id="81" name="Textfeld 80">
            <a:extLst>
              <a:ext uri="{FF2B5EF4-FFF2-40B4-BE49-F238E27FC236}">
                <a16:creationId xmlns:a16="http://schemas.microsoft.com/office/drawing/2014/main" id="{99556765-E0D9-433D-BDD8-9AA104C09971}"/>
              </a:ext>
            </a:extLst>
          </p:cNvPr>
          <p:cNvSpPr txBox="1"/>
          <p:nvPr/>
        </p:nvSpPr>
        <p:spPr>
          <a:xfrm>
            <a:off x="6119869" y="5702729"/>
            <a:ext cx="482212" cy="707886"/>
          </a:xfrm>
          <a:prstGeom prst="rect">
            <a:avLst/>
          </a:prstGeom>
          <a:noFill/>
        </p:spPr>
        <p:txBody>
          <a:bodyPr wrap="square" rtlCol="0">
            <a:spAutoFit/>
          </a:bodyPr>
          <a:lstStyle>
            <a:defPPr>
              <a:defRPr lang="en-US"/>
            </a:defPPr>
            <a:lvl1pPr>
              <a:defRPr sz="4000" b="1"/>
            </a:lvl1pPr>
          </a:lstStyle>
          <a:p>
            <a:r>
              <a:rPr lang="de-DE" dirty="0"/>
              <a:t>2</a:t>
            </a:r>
            <a:endParaRPr lang="en-US" dirty="0"/>
          </a:p>
        </p:txBody>
      </p:sp>
    </p:spTree>
    <p:extLst>
      <p:ext uri="{BB962C8B-B14F-4D97-AF65-F5344CB8AC3E}">
        <p14:creationId xmlns:p14="http://schemas.microsoft.com/office/powerpoint/2010/main" val="276769070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3196</TotalTime>
  <Words>440</Words>
  <Application>Microsoft Office PowerPoint</Application>
  <PresentationFormat>Benutzerdefiniert</PresentationFormat>
  <Paragraphs>39</Paragraphs>
  <Slides>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Calibri Light</vt:lpstr>
      <vt:lpstr>Office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Simon Englert</dc:creator>
  <cp:lastModifiedBy>Simon Englert</cp:lastModifiedBy>
  <cp:revision>54</cp:revision>
  <dcterms:created xsi:type="dcterms:W3CDTF">2018-07-03T13:19:19Z</dcterms:created>
  <dcterms:modified xsi:type="dcterms:W3CDTF">2018-07-08T22:23:58Z</dcterms:modified>
</cp:coreProperties>
</file>