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5"/>
  </p:notesMasterIdLst>
  <p:sldIdLst>
    <p:sldId id="256" r:id="rId4"/>
    <p:sldId id="283" r:id="rId6"/>
    <p:sldId id="257" r:id="rId7"/>
    <p:sldId id="270" r:id="rId8"/>
    <p:sldId id="258" r:id="rId9"/>
    <p:sldId id="259" r:id="rId10"/>
    <p:sldId id="260" r:id="rId11"/>
    <p:sldId id="262" r:id="rId12"/>
    <p:sldId id="264" r:id="rId13"/>
    <p:sldId id="265" r:id="rId14"/>
    <p:sldId id="271" r:id="rId15"/>
    <p:sldId id="281" r:id="rId16"/>
    <p:sldId id="282" r:id="rId17"/>
    <p:sldId id="266" r:id="rId18"/>
    <p:sldId id="267" r:id="rId19"/>
    <p:sldId id="269" r:id="rId20"/>
  </p:sldIdLst>
  <p:sldSz cx="14630400" cy="8229600"/>
  <p:notesSz cx="8229600" cy="14630400"/>
  <p:custDataLst>
    <p:tags r:id="rId24"/>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53.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3" Type="http://schemas.openxmlformats.org/officeDocument/2006/relationships/slideLayout" Target="../slideLayouts/slideLayout1.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slideLayout" Target="../slideLayouts/slideLayout1.xml"/><Relationship Id="rId12" Type="http://schemas.openxmlformats.org/officeDocument/2006/relationships/image" Target="../media/image21.png"/><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7" Type="http://schemas.openxmlformats.org/officeDocument/2006/relationships/slideLayout" Target="../slideLayouts/slideLayout1.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slideLayout" Target="../slideLayouts/slideLayout1.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1341993"/>
            <a:ext cx="7477601" cy="1916430"/>
          </a:xfrm>
          <a:prstGeom prst="rect">
            <a:avLst/>
          </a:prstGeom>
          <a:noFill/>
        </p:spPr>
        <p:txBody>
          <a:bodyPr wrap="square" rtlCol="0" anchor="t"/>
          <a:lstStyle/>
          <a:p>
            <a:pPr marL="0" indent="0">
              <a:lnSpc>
                <a:spcPts val="7545"/>
              </a:lnSpc>
              <a:buNone/>
            </a:pPr>
            <a:r>
              <a:rPr lang="zh-CN" altLang="en-US" sz="6035" b="1" dirty="0">
                <a:solidFill>
                  <a:srgbClr val="333F70"/>
                </a:solidFill>
                <a:latin typeface="Unbounded" pitchFamily="34" charset="0"/>
                <a:ea typeface="Unbounded" pitchFamily="34" charset="-122"/>
                <a:cs typeface="Unbounded" pitchFamily="34" charset="-120"/>
                <a:sym typeface="+mn-ea"/>
              </a:rPr>
              <a:t>基于大模型的</a:t>
            </a:r>
            <a:r>
              <a:rPr lang="en-US" sz="6035" b="1" dirty="0">
                <a:solidFill>
                  <a:srgbClr val="333F70"/>
                </a:solidFill>
                <a:latin typeface="Unbounded" pitchFamily="34" charset="0"/>
                <a:ea typeface="Unbounded" pitchFamily="34" charset="-122"/>
                <a:cs typeface="Unbounded" pitchFamily="34" charset="-120"/>
                <a:sym typeface="+mn-ea"/>
              </a:rPr>
              <a:t>文旅问答</a:t>
            </a:r>
            <a:r>
              <a:rPr lang="zh-CN" altLang="en-US" sz="6035" b="1" dirty="0">
                <a:solidFill>
                  <a:srgbClr val="333F70"/>
                </a:solidFill>
                <a:latin typeface="Unbounded" pitchFamily="34" charset="0"/>
                <a:ea typeface="Unbounded" pitchFamily="34" charset="-122"/>
                <a:cs typeface="Unbounded" pitchFamily="34" charset="-120"/>
                <a:sym typeface="+mn-ea"/>
              </a:rPr>
              <a:t>系统</a:t>
            </a:r>
            <a:endParaRPr lang="zh-CN" altLang="en-US" sz="6035" b="1" dirty="0">
              <a:solidFill>
                <a:srgbClr val="333F70"/>
              </a:solidFill>
              <a:latin typeface="Unbounded" pitchFamily="34" charset="0"/>
              <a:ea typeface="Unbounded" pitchFamily="34" charset="-122"/>
              <a:cs typeface="Unbounded" pitchFamily="34" charset="-120"/>
              <a:sym typeface="+mn-ea"/>
            </a:endParaRPr>
          </a:p>
        </p:txBody>
      </p:sp>
      <p:sp>
        <p:nvSpPr>
          <p:cNvPr id="6" name="Text 3"/>
          <p:cNvSpPr/>
          <p:nvPr/>
        </p:nvSpPr>
        <p:spPr>
          <a:xfrm>
            <a:off x="6319599" y="3478014"/>
            <a:ext cx="7477601" cy="1777008"/>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 </a:t>
            </a:r>
            <a:r>
              <a:rPr lang="en-US" sz="1750" dirty="0">
                <a:solidFill>
                  <a:srgbClr val="333F70"/>
                </a:solidFill>
                <a:latin typeface="Open Sans" pitchFamily="34" charset="0"/>
                <a:ea typeface="Open Sans" pitchFamily="34" charset="-122"/>
                <a:cs typeface="Open Sans" pitchFamily="34" charset="-120"/>
                <a:sym typeface="+mn-ea"/>
              </a:rPr>
              <a:t>在当今社会,旅游和文化已经成为人们生活中重要的一部分。用户希望能够快速、准确地获取与旅游和文化相关的信息,并解决相关问题。因此,开发一个文旅问答模型产品可以满足用户的需求,提供便捷的信息查询和问题解答服务。</a:t>
            </a:r>
            <a:endParaRPr lang="en-US" sz="1750" dirty="0"/>
          </a:p>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通用型大型语言模型在许多任务上取得了令人瞩目的成果。然而在一些特定的垂直业务领域中，如医疗、智能制造、金融、旅游等，这些领域对于模型的要求更多地集中于对领域知识和偏好的深入理解。基于目标城市的文旅数据构建语料库，通过大模型技术实现基于大模型的语料库问答，可以为文旅产业的发展提供重要支撑。</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2"/>
          <p:cNvSpPr/>
          <p:nvPr/>
        </p:nvSpPr>
        <p:spPr>
          <a:xfrm>
            <a:off x="2037993" y="1250394"/>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功能实现</a:t>
            </a:r>
            <a:endParaRPr lang="en-US" sz="4375" dirty="0"/>
          </a:p>
        </p:txBody>
      </p:sp>
      <p:sp>
        <p:nvSpPr>
          <p:cNvPr id="5" name="Shape 3"/>
          <p:cNvSpPr/>
          <p:nvPr>
            <p:custDataLst>
              <p:tags r:id="rId1"/>
            </p:custDataLst>
          </p:nvPr>
        </p:nvSpPr>
        <p:spPr>
          <a:xfrm>
            <a:off x="2037993" y="2389108"/>
            <a:ext cx="5166122" cy="2361605"/>
          </a:xfrm>
          <a:prstGeom prst="roundRect">
            <a:avLst>
              <a:gd name="adj" fmla="val 4234"/>
            </a:avLst>
          </a:prstGeom>
          <a:solidFill>
            <a:srgbClr val="D6F5EE"/>
          </a:solidFill>
          <a:ln w="7620">
            <a:solidFill>
              <a:srgbClr val="BCDBD4"/>
            </a:solidFill>
            <a:prstDash val="solid"/>
          </a:ln>
        </p:spPr>
      </p:sp>
      <p:sp>
        <p:nvSpPr>
          <p:cNvPr id="6" name="Text 4"/>
          <p:cNvSpPr/>
          <p:nvPr>
            <p:custDataLst>
              <p:tags r:id="rId2"/>
            </p:custDataLst>
          </p:nvPr>
        </p:nvSpPr>
        <p:spPr>
          <a:xfrm>
            <a:off x="2267783" y="2618899"/>
            <a:ext cx="2777490" cy="347186"/>
          </a:xfrm>
          <a:prstGeom prst="rect">
            <a:avLst/>
          </a:prstGeom>
          <a:noFill/>
        </p:spPr>
        <p:txBody>
          <a:bodyPr wrap="none" rtlCol="0" anchor="t"/>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功能主界面</a:t>
            </a:r>
            <a:endParaRPr lang="en-US" sz="2185" dirty="0"/>
          </a:p>
        </p:txBody>
      </p:sp>
      <p:sp>
        <p:nvSpPr>
          <p:cNvPr id="7" name="Text 5"/>
          <p:cNvSpPr/>
          <p:nvPr>
            <p:custDataLst>
              <p:tags r:id="rId3"/>
            </p:custDataLst>
          </p:nvPr>
        </p:nvSpPr>
        <p:spPr>
          <a:xfrm>
            <a:off x="2267783" y="3099316"/>
            <a:ext cx="4706541" cy="1066205"/>
          </a:xfrm>
          <a:prstGeom prst="rect">
            <a:avLst/>
          </a:prstGeom>
          <a:noFill/>
        </p:spPr>
        <p:txBody>
          <a:bodyPr wrap="square" rtlCol="0" anchor="t"/>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我们对进入文旅问答模型时出现的封面图进行了设计,旨在使用户在使用应用时感到更加自然和熟悉,并提升应用的专业性。</a:t>
            </a:r>
            <a:endParaRPr lang="en-US" sz="1750" dirty="0"/>
          </a:p>
        </p:txBody>
      </p:sp>
      <p:sp>
        <p:nvSpPr>
          <p:cNvPr id="8" name="Shape 6"/>
          <p:cNvSpPr/>
          <p:nvPr>
            <p:custDataLst>
              <p:tags r:id="rId4"/>
            </p:custDataLst>
          </p:nvPr>
        </p:nvSpPr>
        <p:spPr>
          <a:xfrm>
            <a:off x="7426285" y="2389108"/>
            <a:ext cx="5166122" cy="2361605"/>
          </a:xfrm>
          <a:prstGeom prst="roundRect">
            <a:avLst>
              <a:gd name="adj" fmla="val 4234"/>
            </a:avLst>
          </a:prstGeom>
          <a:solidFill>
            <a:srgbClr val="D6F5EE"/>
          </a:solidFill>
          <a:ln w="7620">
            <a:solidFill>
              <a:srgbClr val="BCDBD4"/>
            </a:solidFill>
            <a:prstDash val="solid"/>
          </a:ln>
        </p:spPr>
      </p:sp>
      <p:sp>
        <p:nvSpPr>
          <p:cNvPr id="9" name="Text 7"/>
          <p:cNvSpPr/>
          <p:nvPr>
            <p:custDataLst>
              <p:tags r:id="rId5"/>
            </p:custDataLst>
          </p:nvPr>
        </p:nvSpPr>
        <p:spPr>
          <a:xfrm>
            <a:off x="7656076" y="2618899"/>
            <a:ext cx="2777490" cy="347186"/>
          </a:xfrm>
          <a:prstGeom prst="rect">
            <a:avLst/>
          </a:prstGeom>
          <a:noFill/>
        </p:spPr>
        <p:txBody>
          <a:bodyPr wrap="none" rtlCol="0" anchor="t"/>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问答系统</a:t>
            </a:r>
            <a:endParaRPr lang="en-US" sz="2185" dirty="0"/>
          </a:p>
        </p:txBody>
      </p:sp>
      <p:sp>
        <p:nvSpPr>
          <p:cNvPr id="10" name="Text 8"/>
          <p:cNvSpPr/>
          <p:nvPr>
            <p:custDataLst>
              <p:tags r:id="rId6"/>
            </p:custDataLst>
          </p:nvPr>
        </p:nvSpPr>
        <p:spPr>
          <a:xfrm>
            <a:off x="7656076" y="3099316"/>
            <a:ext cx="4706541" cy="1421606"/>
          </a:xfrm>
          <a:prstGeom prst="rect">
            <a:avLst/>
          </a:prstGeom>
          <a:noFill/>
        </p:spPr>
        <p:txBody>
          <a:bodyPr wrap="square" rtlCol="0" anchor="t"/>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针对问答系统功能,我们使用了简约易懂的设计,使用户可以更好地进行使用。只需在界面中心对话框里输入想查询的信息,就可以立刻得到想要的答案。</a:t>
            </a:r>
            <a:endParaRPr lang="en-US" sz="1750" dirty="0"/>
          </a:p>
        </p:txBody>
      </p:sp>
      <p:sp>
        <p:nvSpPr>
          <p:cNvPr id="11" name="Shape 9"/>
          <p:cNvSpPr/>
          <p:nvPr>
            <p:custDataLst>
              <p:tags r:id="rId7"/>
            </p:custDataLst>
          </p:nvPr>
        </p:nvSpPr>
        <p:spPr>
          <a:xfrm>
            <a:off x="2037993" y="4972883"/>
            <a:ext cx="5166122" cy="2006203"/>
          </a:xfrm>
          <a:prstGeom prst="roundRect">
            <a:avLst>
              <a:gd name="adj" fmla="val 4984"/>
            </a:avLst>
          </a:prstGeom>
          <a:solidFill>
            <a:srgbClr val="D6F5EE"/>
          </a:solidFill>
          <a:ln w="7620">
            <a:solidFill>
              <a:srgbClr val="BCDBD4"/>
            </a:solidFill>
            <a:prstDash val="solid"/>
          </a:ln>
        </p:spPr>
      </p:sp>
      <p:sp>
        <p:nvSpPr>
          <p:cNvPr id="12" name="Text 10"/>
          <p:cNvSpPr/>
          <p:nvPr>
            <p:custDataLst>
              <p:tags r:id="rId8"/>
            </p:custDataLst>
          </p:nvPr>
        </p:nvSpPr>
        <p:spPr>
          <a:xfrm>
            <a:off x="2267783" y="5202674"/>
            <a:ext cx="2777490" cy="347186"/>
          </a:xfrm>
          <a:prstGeom prst="rect">
            <a:avLst/>
          </a:prstGeom>
          <a:noFill/>
        </p:spPr>
        <p:txBody>
          <a:bodyPr wrap="none" rtlCol="0" anchor="t"/>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景点介绍</a:t>
            </a:r>
            <a:endParaRPr lang="en-US" sz="2185" dirty="0"/>
          </a:p>
        </p:txBody>
      </p:sp>
      <p:sp>
        <p:nvSpPr>
          <p:cNvPr id="13" name="Text 11"/>
          <p:cNvSpPr/>
          <p:nvPr>
            <p:custDataLst>
              <p:tags r:id="rId9"/>
            </p:custDataLst>
          </p:nvPr>
        </p:nvSpPr>
        <p:spPr>
          <a:xfrm>
            <a:off x="2267783" y="5683091"/>
            <a:ext cx="4706541" cy="710803"/>
          </a:xfrm>
          <a:prstGeom prst="rect">
            <a:avLst/>
          </a:prstGeom>
          <a:noFill/>
        </p:spPr>
        <p:txBody>
          <a:bodyPr wrap="square" rtlCol="0" anchor="t"/>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针对景点介绍功能,我们使用了前后翻页的设计,使用户可以更好地进行使用。</a:t>
            </a:r>
            <a:endParaRPr lang="en-US" sz="1750" dirty="0"/>
          </a:p>
        </p:txBody>
      </p:sp>
      <p:sp>
        <p:nvSpPr>
          <p:cNvPr id="14" name="Shape 12"/>
          <p:cNvSpPr/>
          <p:nvPr>
            <p:custDataLst>
              <p:tags r:id="rId10"/>
            </p:custDataLst>
          </p:nvPr>
        </p:nvSpPr>
        <p:spPr>
          <a:xfrm>
            <a:off x="7426285" y="4972883"/>
            <a:ext cx="5166122" cy="2006203"/>
          </a:xfrm>
          <a:prstGeom prst="roundRect">
            <a:avLst>
              <a:gd name="adj" fmla="val 4984"/>
            </a:avLst>
          </a:prstGeom>
          <a:solidFill>
            <a:srgbClr val="D6F5EE"/>
          </a:solidFill>
          <a:ln w="7620">
            <a:solidFill>
              <a:srgbClr val="BCDBD4"/>
            </a:solidFill>
            <a:prstDash val="solid"/>
          </a:ln>
        </p:spPr>
      </p:sp>
      <p:sp>
        <p:nvSpPr>
          <p:cNvPr id="15" name="Text 13"/>
          <p:cNvSpPr/>
          <p:nvPr>
            <p:custDataLst>
              <p:tags r:id="rId11"/>
            </p:custDataLst>
          </p:nvPr>
        </p:nvSpPr>
        <p:spPr>
          <a:xfrm>
            <a:off x="7656076" y="5202674"/>
            <a:ext cx="2777490" cy="347186"/>
          </a:xfrm>
          <a:prstGeom prst="rect">
            <a:avLst/>
          </a:prstGeom>
          <a:noFill/>
        </p:spPr>
        <p:txBody>
          <a:bodyPr wrap="none" rtlCol="0" anchor="t"/>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使用帮助</a:t>
            </a:r>
            <a:endParaRPr lang="en-US" sz="2185" dirty="0"/>
          </a:p>
        </p:txBody>
      </p:sp>
      <p:sp>
        <p:nvSpPr>
          <p:cNvPr id="16" name="Text 14"/>
          <p:cNvSpPr/>
          <p:nvPr>
            <p:custDataLst>
              <p:tags r:id="rId12"/>
            </p:custDataLst>
          </p:nvPr>
        </p:nvSpPr>
        <p:spPr>
          <a:xfrm>
            <a:off x="7656076" y="5683091"/>
            <a:ext cx="4706541" cy="1066205"/>
          </a:xfrm>
          <a:prstGeom prst="rect">
            <a:avLst/>
          </a:prstGeom>
          <a:noFill/>
        </p:spPr>
        <p:txBody>
          <a:bodyPr wrap="square" rtlCol="0" anchor="t"/>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在用户不清楚如何使用时,还可以单击进入使用帮助板块来获取想要的信息,例如如何使用对话模型的使用帮助。</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 name="矩形 149"/>
          <p:cNvSpPr/>
          <p:nvPr/>
        </p:nvSpPr>
        <p:spPr>
          <a:xfrm>
            <a:off x="-7620" y="-22225"/>
            <a:ext cx="14633575" cy="8251825"/>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226" name="Group 95"/>
          <p:cNvGrpSpPr/>
          <p:nvPr/>
        </p:nvGrpSpPr>
        <p:grpSpPr>
          <a:xfrm>
            <a:off x="4453255" y="1283335"/>
            <a:ext cx="4660265" cy="4886960"/>
            <a:chOff x="2743200" y="950912"/>
            <a:chExt cx="3581400" cy="3754438"/>
          </a:xfrm>
        </p:grpSpPr>
        <p:sp>
          <p:nvSpPr>
            <p:cNvPr id="227" name="Freeform 6"/>
            <p:cNvSpPr/>
            <p:nvPr/>
          </p:nvSpPr>
          <p:spPr bwMode="auto">
            <a:xfrm>
              <a:off x="2743200" y="950912"/>
              <a:ext cx="3581400" cy="3754438"/>
            </a:xfrm>
            <a:custGeom>
              <a:avLst/>
              <a:gdLst/>
              <a:ahLst/>
              <a:cxnLst>
                <a:cxn ang="0">
                  <a:pos x="534" y="1813"/>
                </a:cxn>
                <a:cxn ang="0">
                  <a:pos x="439" y="1553"/>
                </a:cxn>
                <a:cxn ang="0">
                  <a:pos x="148" y="1532"/>
                </a:cxn>
                <a:cxn ang="0">
                  <a:pos x="135" y="1370"/>
                </a:cxn>
                <a:cxn ang="0">
                  <a:pos x="109" y="1290"/>
                </a:cxn>
                <a:cxn ang="0">
                  <a:pos x="109" y="1154"/>
                </a:cxn>
                <a:cxn ang="0">
                  <a:pos x="5" y="1059"/>
                </a:cxn>
                <a:cxn ang="0">
                  <a:pos x="136" y="870"/>
                </a:cxn>
                <a:cxn ang="0">
                  <a:pos x="343" y="190"/>
                </a:cxn>
                <a:cxn ang="0">
                  <a:pos x="1150" y="116"/>
                </a:cxn>
                <a:cxn ang="0">
                  <a:pos x="1461" y="453"/>
                </a:cxn>
                <a:cxn ang="0">
                  <a:pos x="1451" y="937"/>
                </a:cxn>
                <a:cxn ang="0">
                  <a:pos x="1173" y="1321"/>
                </a:cxn>
                <a:cxn ang="0">
                  <a:pos x="1301" y="1807"/>
                </a:cxn>
                <a:cxn ang="0">
                  <a:pos x="534" y="1813"/>
                </a:cxn>
              </a:cxnLst>
              <a:rect l="0" t="0" r="r" b="b"/>
              <a:pathLst>
                <a:path w="1522" h="1813">
                  <a:moveTo>
                    <a:pt x="534" y="1813"/>
                  </a:moveTo>
                  <a:cubicBezTo>
                    <a:pt x="534" y="1813"/>
                    <a:pt x="464" y="1592"/>
                    <a:pt x="439" y="1553"/>
                  </a:cubicBezTo>
                  <a:cubicBezTo>
                    <a:pt x="413" y="1514"/>
                    <a:pt x="212" y="1576"/>
                    <a:pt x="148" y="1532"/>
                  </a:cubicBezTo>
                  <a:cubicBezTo>
                    <a:pt x="83" y="1489"/>
                    <a:pt x="135" y="1370"/>
                    <a:pt x="135" y="1370"/>
                  </a:cubicBezTo>
                  <a:cubicBezTo>
                    <a:pt x="135" y="1370"/>
                    <a:pt x="32" y="1362"/>
                    <a:pt x="109" y="1290"/>
                  </a:cubicBezTo>
                  <a:cubicBezTo>
                    <a:pt x="32" y="1272"/>
                    <a:pt x="117" y="1182"/>
                    <a:pt x="109" y="1154"/>
                  </a:cubicBezTo>
                  <a:cubicBezTo>
                    <a:pt x="47" y="1144"/>
                    <a:pt x="0" y="1100"/>
                    <a:pt x="5" y="1059"/>
                  </a:cubicBezTo>
                  <a:cubicBezTo>
                    <a:pt x="11" y="1018"/>
                    <a:pt x="154" y="906"/>
                    <a:pt x="136" y="870"/>
                  </a:cubicBezTo>
                  <a:cubicBezTo>
                    <a:pt x="118" y="834"/>
                    <a:pt x="8" y="466"/>
                    <a:pt x="343" y="190"/>
                  </a:cubicBezTo>
                  <a:cubicBezTo>
                    <a:pt x="553" y="18"/>
                    <a:pt x="897" y="0"/>
                    <a:pt x="1150" y="116"/>
                  </a:cubicBezTo>
                  <a:cubicBezTo>
                    <a:pt x="1301" y="185"/>
                    <a:pt x="1415" y="320"/>
                    <a:pt x="1461" y="453"/>
                  </a:cubicBezTo>
                  <a:cubicBezTo>
                    <a:pt x="1517" y="612"/>
                    <a:pt x="1522" y="801"/>
                    <a:pt x="1451" y="937"/>
                  </a:cubicBezTo>
                  <a:cubicBezTo>
                    <a:pt x="1363" y="1106"/>
                    <a:pt x="1187" y="1215"/>
                    <a:pt x="1173" y="1321"/>
                  </a:cubicBezTo>
                  <a:cubicBezTo>
                    <a:pt x="1147" y="1514"/>
                    <a:pt x="1301" y="1807"/>
                    <a:pt x="1301" y="1807"/>
                  </a:cubicBezTo>
                  <a:lnTo>
                    <a:pt x="534" y="1813"/>
                  </a:lnTo>
                  <a:close/>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28" name="Freeform 265"/>
            <p:cNvSpPr/>
            <p:nvPr/>
          </p:nvSpPr>
          <p:spPr bwMode="auto">
            <a:xfrm>
              <a:off x="3276600" y="1179512"/>
              <a:ext cx="1296988" cy="1298575"/>
            </a:xfrm>
            <a:custGeom>
              <a:avLst/>
              <a:gdLst/>
              <a:ahLst/>
              <a:cxnLst>
                <a:cxn ang="0">
                  <a:pos x="748" y="622"/>
                </a:cxn>
                <a:cxn ang="0">
                  <a:pos x="748" y="622"/>
                </a:cxn>
                <a:cxn ang="0">
                  <a:pos x="748" y="0"/>
                </a:cxn>
                <a:cxn ang="0">
                  <a:pos x="718" y="21"/>
                </a:cxn>
                <a:cxn ang="0">
                  <a:pos x="680" y="82"/>
                </a:cxn>
                <a:cxn ang="0">
                  <a:pos x="606" y="94"/>
                </a:cxn>
                <a:cxn ang="0">
                  <a:pos x="552" y="47"/>
                </a:cxn>
                <a:cxn ang="0">
                  <a:pos x="494" y="66"/>
                </a:cxn>
                <a:cxn ang="0">
                  <a:pos x="478" y="135"/>
                </a:cxn>
                <a:cxn ang="0">
                  <a:pos x="411" y="169"/>
                </a:cxn>
                <a:cxn ang="0">
                  <a:pos x="345" y="142"/>
                </a:cxn>
                <a:cxn ang="0">
                  <a:pos x="296" y="177"/>
                </a:cxn>
                <a:cxn ang="0">
                  <a:pos x="302" y="249"/>
                </a:cxn>
                <a:cxn ang="0">
                  <a:pos x="249" y="302"/>
                </a:cxn>
                <a:cxn ang="0">
                  <a:pos x="177" y="296"/>
                </a:cxn>
                <a:cxn ang="0">
                  <a:pos x="142" y="345"/>
                </a:cxn>
                <a:cxn ang="0">
                  <a:pos x="169" y="411"/>
                </a:cxn>
                <a:cxn ang="0">
                  <a:pos x="135" y="478"/>
                </a:cxn>
                <a:cxn ang="0">
                  <a:pos x="65" y="494"/>
                </a:cxn>
                <a:cxn ang="0">
                  <a:pos x="47" y="552"/>
                </a:cxn>
                <a:cxn ang="0">
                  <a:pos x="94" y="606"/>
                </a:cxn>
                <a:cxn ang="0">
                  <a:pos x="82" y="680"/>
                </a:cxn>
                <a:cxn ang="0">
                  <a:pos x="21" y="718"/>
                </a:cxn>
                <a:cxn ang="0">
                  <a:pos x="0" y="748"/>
                </a:cxn>
                <a:cxn ang="0">
                  <a:pos x="622" y="748"/>
                </a:cxn>
                <a:cxn ang="0">
                  <a:pos x="748" y="622"/>
                </a:cxn>
              </a:cxnLst>
              <a:rect l="0" t="0" r="r" b="b"/>
              <a:pathLst>
                <a:path w="748" h="748">
                  <a:moveTo>
                    <a:pt x="748" y="622"/>
                  </a:moveTo>
                  <a:cubicBezTo>
                    <a:pt x="748" y="622"/>
                    <a:pt x="748" y="622"/>
                    <a:pt x="748" y="622"/>
                  </a:cubicBezTo>
                  <a:cubicBezTo>
                    <a:pt x="748" y="0"/>
                    <a:pt x="748" y="0"/>
                    <a:pt x="748" y="0"/>
                  </a:cubicBezTo>
                  <a:cubicBezTo>
                    <a:pt x="737" y="0"/>
                    <a:pt x="726" y="7"/>
                    <a:pt x="718" y="21"/>
                  </a:cubicBezTo>
                  <a:cubicBezTo>
                    <a:pt x="680" y="82"/>
                    <a:pt x="680" y="82"/>
                    <a:pt x="680" y="82"/>
                  </a:cubicBezTo>
                  <a:cubicBezTo>
                    <a:pt x="664" y="109"/>
                    <a:pt x="630" y="115"/>
                    <a:pt x="606" y="94"/>
                  </a:cubicBezTo>
                  <a:cubicBezTo>
                    <a:pt x="552" y="47"/>
                    <a:pt x="552" y="47"/>
                    <a:pt x="552" y="47"/>
                  </a:cubicBezTo>
                  <a:cubicBezTo>
                    <a:pt x="527" y="26"/>
                    <a:pt x="502" y="34"/>
                    <a:pt x="494" y="66"/>
                  </a:cubicBezTo>
                  <a:cubicBezTo>
                    <a:pt x="478" y="135"/>
                    <a:pt x="478" y="135"/>
                    <a:pt x="478" y="135"/>
                  </a:cubicBezTo>
                  <a:cubicBezTo>
                    <a:pt x="471" y="167"/>
                    <a:pt x="440" y="182"/>
                    <a:pt x="411" y="169"/>
                  </a:cubicBezTo>
                  <a:cubicBezTo>
                    <a:pt x="345" y="142"/>
                    <a:pt x="345" y="142"/>
                    <a:pt x="345" y="142"/>
                  </a:cubicBezTo>
                  <a:cubicBezTo>
                    <a:pt x="315" y="129"/>
                    <a:pt x="293" y="145"/>
                    <a:pt x="296" y="177"/>
                  </a:cubicBezTo>
                  <a:cubicBezTo>
                    <a:pt x="302" y="249"/>
                    <a:pt x="302" y="249"/>
                    <a:pt x="302" y="249"/>
                  </a:cubicBezTo>
                  <a:cubicBezTo>
                    <a:pt x="305" y="281"/>
                    <a:pt x="281" y="305"/>
                    <a:pt x="249" y="302"/>
                  </a:cubicBezTo>
                  <a:cubicBezTo>
                    <a:pt x="177" y="296"/>
                    <a:pt x="177" y="296"/>
                    <a:pt x="177" y="296"/>
                  </a:cubicBezTo>
                  <a:cubicBezTo>
                    <a:pt x="145" y="293"/>
                    <a:pt x="129" y="315"/>
                    <a:pt x="142" y="345"/>
                  </a:cubicBezTo>
                  <a:cubicBezTo>
                    <a:pt x="169" y="411"/>
                    <a:pt x="169" y="411"/>
                    <a:pt x="169" y="411"/>
                  </a:cubicBezTo>
                  <a:cubicBezTo>
                    <a:pt x="182" y="441"/>
                    <a:pt x="166" y="471"/>
                    <a:pt x="135" y="478"/>
                  </a:cubicBezTo>
                  <a:cubicBezTo>
                    <a:pt x="65" y="494"/>
                    <a:pt x="65" y="494"/>
                    <a:pt x="65" y="494"/>
                  </a:cubicBezTo>
                  <a:cubicBezTo>
                    <a:pt x="34" y="502"/>
                    <a:pt x="26" y="528"/>
                    <a:pt x="47" y="552"/>
                  </a:cubicBezTo>
                  <a:cubicBezTo>
                    <a:pt x="94" y="606"/>
                    <a:pt x="94" y="606"/>
                    <a:pt x="94" y="606"/>
                  </a:cubicBezTo>
                  <a:cubicBezTo>
                    <a:pt x="115" y="630"/>
                    <a:pt x="109" y="664"/>
                    <a:pt x="82" y="680"/>
                  </a:cubicBezTo>
                  <a:cubicBezTo>
                    <a:pt x="21" y="718"/>
                    <a:pt x="21" y="718"/>
                    <a:pt x="21" y="718"/>
                  </a:cubicBezTo>
                  <a:cubicBezTo>
                    <a:pt x="7" y="726"/>
                    <a:pt x="0" y="737"/>
                    <a:pt x="0" y="748"/>
                  </a:cubicBezTo>
                  <a:cubicBezTo>
                    <a:pt x="622" y="748"/>
                    <a:pt x="622" y="748"/>
                    <a:pt x="622" y="748"/>
                  </a:cubicBezTo>
                  <a:cubicBezTo>
                    <a:pt x="622" y="678"/>
                    <a:pt x="678" y="622"/>
                    <a:pt x="748" y="622"/>
                  </a:cubicBezTo>
                </a:path>
              </a:pathLst>
            </a:custGeom>
            <a:blipFill>
              <a:blip r:embed="rId1" cstate="print"/>
              <a:stretch>
                <a:fillRect/>
              </a:stretch>
            </a:bli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29" name="Freeform 266"/>
            <p:cNvSpPr/>
            <p:nvPr/>
          </p:nvSpPr>
          <p:spPr bwMode="auto">
            <a:xfrm>
              <a:off x="3276600" y="2478087"/>
              <a:ext cx="1296988" cy="1296988"/>
            </a:xfrm>
            <a:custGeom>
              <a:avLst/>
              <a:gdLst/>
              <a:ahLst/>
              <a:cxnLst>
                <a:cxn ang="0">
                  <a:pos x="748" y="126"/>
                </a:cxn>
                <a:cxn ang="0">
                  <a:pos x="748" y="126"/>
                </a:cxn>
                <a:cxn ang="0">
                  <a:pos x="622" y="0"/>
                </a:cxn>
                <a:cxn ang="0">
                  <a:pos x="622" y="0"/>
                </a:cxn>
                <a:cxn ang="0">
                  <a:pos x="0" y="0"/>
                </a:cxn>
                <a:cxn ang="0">
                  <a:pos x="21" y="30"/>
                </a:cxn>
                <a:cxn ang="0">
                  <a:pos x="82" y="67"/>
                </a:cxn>
                <a:cxn ang="0">
                  <a:pos x="94" y="141"/>
                </a:cxn>
                <a:cxn ang="0">
                  <a:pos x="47" y="196"/>
                </a:cxn>
                <a:cxn ang="0">
                  <a:pos x="65" y="253"/>
                </a:cxn>
                <a:cxn ang="0">
                  <a:pos x="135" y="270"/>
                </a:cxn>
                <a:cxn ang="0">
                  <a:pos x="169" y="337"/>
                </a:cxn>
                <a:cxn ang="0">
                  <a:pos x="142" y="403"/>
                </a:cxn>
                <a:cxn ang="0">
                  <a:pos x="177" y="452"/>
                </a:cxn>
                <a:cxn ang="0">
                  <a:pos x="249" y="446"/>
                </a:cxn>
                <a:cxn ang="0">
                  <a:pos x="302" y="499"/>
                </a:cxn>
                <a:cxn ang="0">
                  <a:pos x="296" y="570"/>
                </a:cxn>
                <a:cxn ang="0">
                  <a:pos x="345" y="606"/>
                </a:cxn>
                <a:cxn ang="0">
                  <a:pos x="411" y="578"/>
                </a:cxn>
                <a:cxn ang="0">
                  <a:pos x="478" y="612"/>
                </a:cxn>
                <a:cxn ang="0">
                  <a:pos x="494" y="682"/>
                </a:cxn>
                <a:cxn ang="0">
                  <a:pos x="552" y="701"/>
                </a:cxn>
                <a:cxn ang="0">
                  <a:pos x="606" y="654"/>
                </a:cxn>
                <a:cxn ang="0">
                  <a:pos x="680" y="666"/>
                </a:cxn>
                <a:cxn ang="0">
                  <a:pos x="718" y="727"/>
                </a:cxn>
                <a:cxn ang="0">
                  <a:pos x="748" y="748"/>
                </a:cxn>
                <a:cxn ang="0">
                  <a:pos x="748" y="126"/>
                </a:cxn>
              </a:cxnLst>
              <a:rect l="0" t="0" r="r" b="b"/>
              <a:pathLst>
                <a:path w="748" h="748">
                  <a:moveTo>
                    <a:pt x="748" y="126"/>
                  </a:moveTo>
                  <a:cubicBezTo>
                    <a:pt x="748" y="126"/>
                    <a:pt x="748" y="126"/>
                    <a:pt x="748" y="126"/>
                  </a:cubicBezTo>
                  <a:cubicBezTo>
                    <a:pt x="678" y="126"/>
                    <a:pt x="622" y="69"/>
                    <a:pt x="622" y="0"/>
                  </a:cubicBezTo>
                  <a:cubicBezTo>
                    <a:pt x="622" y="0"/>
                    <a:pt x="622" y="0"/>
                    <a:pt x="622" y="0"/>
                  </a:cubicBezTo>
                  <a:cubicBezTo>
                    <a:pt x="0" y="0"/>
                    <a:pt x="0" y="0"/>
                    <a:pt x="0" y="0"/>
                  </a:cubicBezTo>
                  <a:cubicBezTo>
                    <a:pt x="0" y="11"/>
                    <a:pt x="7" y="22"/>
                    <a:pt x="21" y="30"/>
                  </a:cubicBezTo>
                  <a:cubicBezTo>
                    <a:pt x="82" y="67"/>
                    <a:pt x="82" y="67"/>
                    <a:pt x="82" y="67"/>
                  </a:cubicBezTo>
                  <a:cubicBezTo>
                    <a:pt x="109" y="84"/>
                    <a:pt x="115" y="117"/>
                    <a:pt x="94" y="141"/>
                  </a:cubicBezTo>
                  <a:cubicBezTo>
                    <a:pt x="47" y="196"/>
                    <a:pt x="47" y="196"/>
                    <a:pt x="47" y="196"/>
                  </a:cubicBezTo>
                  <a:cubicBezTo>
                    <a:pt x="26" y="220"/>
                    <a:pt x="34" y="246"/>
                    <a:pt x="65" y="253"/>
                  </a:cubicBezTo>
                  <a:cubicBezTo>
                    <a:pt x="135" y="270"/>
                    <a:pt x="135" y="270"/>
                    <a:pt x="135" y="270"/>
                  </a:cubicBezTo>
                  <a:cubicBezTo>
                    <a:pt x="166" y="277"/>
                    <a:pt x="182" y="307"/>
                    <a:pt x="169" y="337"/>
                  </a:cubicBezTo>
                  <a:cubicBezTo>
                    <a:pt x="142" y="403"/>
                    <a:pt x="142" y="403"/>
                    <a:pt x="142" y="403"/>
                  </a:cubicBezTo>
                  <a:cubicBezTo>
                    <a:pt x="129" y="432"/>
                    <a:pt x="145" y="454"/>
                    <a:pt x="177" y="452"/>
                  </a:cubicBezTo>
                  <a:cubicBezTo>
                    <a:pt x="249" y="446"/>
                    <a:pt x="249" y="446"/>
                    <a:pt x="249" y="446"/>
                  </a:cubicBezTo>
                  <a:cubicBezTo>
                    <a:pt x="281" y="443"/>
                    <a:pt x="305" y="467"/>
                    <a:pt x="302" y="499"/>
                  </a:cubicBezTo>
                  <a:cubicBezTo>
                    <a:pt x="296" y="570"/>
                    <a:pt x="296" y="570"/>
                    <a:pt x="296" y="570"/>
                  </a:cubicBezTo>
                  <a:cubicBezTo>
                    <a:pt x="293" y="602"/>
                    <a:pt x="315" y="618"/>
                    <a:pt x="345" y="606"/>
                  </a:cubicBezTo>
                  <a:cubicBezTo>
                    <a:pt x="411" y="578"/>
                    <a:pt x="411" y="578"/>
                    <a:pt x="411" y="578"/>
                  </a:cubicBezTo>
                  <a:cubicBezTo>
                    <a:pt x="440" y="566"/>
                    <a:pt x="471" y="581"/>
                    <a:pt x="478" y="612"/>
                  </a:cubicBezTo>
                  <a:cubicBezTo>
                    <a:pt x="494" y="682"/>
                    <a:pt x="494" y="682"/>
                    <a:pt x="494" y="682"/>
                  </a:cubicBezTo>
                  <a:cubicBezTo>
                    <a:pt x="502" y="713"/>
                    <a:pt x="527" y="722"/>
                    <a:pt x="552" y="701"/>
                  </a:cubicBezTo>
                  <a:cubicBezTo>
                    <a:pt x="606" y="654"/>
                    <a:pt x="606" y="654"/>
                    <a:pt x="606" y="654"/>
                  </a:cubicBezTo>
                  <a:cubicBezTo>
                    <a:pt x="630" y="633"/>
                    <a:pt x="664" y="638"/>
                    <a:pt x="680" y="666"/>
                  </a:cubicBezTo>
                  <a:cubicBezTo>
                    <a:pt x="718" y="727"/>
                    <a:pt x="718" y="727"/>
                    <a:pt x="718" y="727"/>
                  </a:cubicBezTo>
                  <a:cubicBezTo>
                    <a:pt x="726" y="741"/>
                    <a:pt x="737" y="748"/>
                    <a:pt x="748" y="748"/>
                  </a:cubicBezTo>
                  <a:cubicBezTo>
                    <a:pt x="748" y="126"/>
                    <a:pt x="748" y="126"/>
                    <a:pt x="748" y="126"/>
                  </a:cubicBezTo>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0" name="Freeform 267"/>
            <p:cNvSpPr/>
            <p:nvPr/>
          </p:nvSpPr>
          <p:spPr bwMode="auto">
            <a:xfrm>
              <a:off x="4573588" y="1179512"/>
              <a:ext cx="1298575" cy="1298575"/>
            </a:xfrm>
            <a:custGeom>
              <a:avLst/>
              <a:gdLst/>
              <a:ahLst/>
              <a:cxnLst>
                <a:cxn ang="0">
                  <a:pos x="727" y="718"/>
                </a:cxn>
                <a:cxn ang="0">
                  <a:pos x="666" y="680"/>
                </a:cxn>
                <a:cxn ang="0">
                  <a:pos x="654" y="606"/>
                </a:cxn>
                <a:cxn ang="0">
                  <a:pos x="701" y="552"/>
                </a:cxn>
                <a:cxn ang="0">
                  <a:pos x="682" y="494"/>
                </a:cxn>
                <a:cxn ang="0">
                  <a:pos x="612" y="478"/>
                </a:cxn>
                <a:cxn ang="0">
                  <a:pos x="578" y="411"/>
                </a:cxn>
                <a:cxn ang="0">
                  <a:pos x="606" y="345"/>
                </a:cxn>
                <a:cxn ang="0">
                  <a:pos x="570" y="296"/>
                </a:cxn>
                <a:cxn ang="0">
                  <a:pos x="499" y="302"/>
                </a:cxn>
                <a:cxn ang="0">
                  <a:pos x="446" y="249"/>
                </a:cxn>
                <a:cxn ang="0">
                  <a:pos x="452" y="177"/>
                </a:cxn>
                <a:cxn ang="0">
                  <a:pos x="403" y="142"/>
                </a:cxn>
                <a:cxn ang="0">
                  <a:pos x="337" y="169"/>
                </a:cxn>
                <a:cxn ang="0">
                  <a:pos x="270" y="135"/>
                </a:cxn>
                <a:cxn ang="0">
                  <a:pos x="253" y="66"/>
                </a:cxn>
                <a:cxn ang="0">
                  <a:pos x="196" y="47"/>
                </a:cxn>
                <a:cxn ang="0">
                  <a:pos x="141" y="94"/>
                </a:cxn>
                <a:cxn ang="0">
                  <a:pos x="67" y="82"/>
                </a:cxn>
                <a:cxn ang="0">
                  <a:pos x="30" y="21"/>
                </a:cxn>
                <a:cxn ang="0">
                  <a:pos x="0" y="0"/>
                </a:cxn>
                <a:cxn ang="0">
                  <a:pos x="0" y="622"/>
                </a:cxn>
                <a:cxn ang="0">
                  <a:pos x="126" y="748"/>
                </a:cxn>
                <a:cxn ang="0">
                  <a:pos x="748" y="748"/>
                </a:cxn>
                <a:cxn ang="0">
                  <a:pos x="727" y="718"/>
                </a:cxn>
              </a:cxnLst>
              <a:rect l="0" t="0" r="r" b="b"/>
              <a:pathLst>
                <a:path w="748" h="748">
                  <a:moveTo>
                    <a:pt x="727" y="718"/>
                  </a:moveTo>
                  <a:cubicBezTo>
                    <a:pt x="666" y="680"/>
                    <a:pt x="666" y="680"/>
                    <a:pt x="666" y="680"/>
                  </a:cubicBezTo>
                  <a:cubicBezTo>
                    <a:pt x="638" y="664"/>
                    <a:pt x="633" y="630"/>
                    <a:pt x="654" y="606"/>
                  </a:cubicBezTo>
                  <a:cubicBezTo>
                    <a:pt x="701" y="552"/>
                    <a:pt x="701" y="552"/>
                    <a:pt x="701" y="552"/>
                  </a:cubicBezTo>
                  <a:cubicBezTo>
                    <a:pt x="722" y="528"/>
                    <a:pt x="713" y="502"/>
                    <a:pt x="682" y="494"/>
                  </a:cubicBezTo>
                  <a:cubicBezTo>
                    <a:pt x="612" y="478"/>
                    <a:pt x="612" y="478"/>
                    <a:pt x="612" y="478"/>
                  </a:cubicBezTo>
                  <a:cubicBezTo>
                    <a:pt x="581" y="471"/>
                    <a:pt x="566" y="441"/>
                    <a:pt x="578" y="411"/>
                  </a:cubicBezTo>
                  <a:cubicBezTo>
                    <a:pt x="606" y="345"/>
                    <a:pt x="606" y="345"/>
                    <a:pt x="606" y="345"/>
                  </a:cubicBezTo>
                  <a:cubicBezTo>
                    <a:pt x="618" y="315"/>
                    <a:pt x="602" y="293"/>
                    <a:pt x="570" y="296"/>
                  </a:cubicBezTo>
                  <a:cubicBezTo>
                    <a:pt x="499" y="302"/>
                    <a:pt x="499" y="302"/>
                    <a:pt x="499" y="302"/>
                  </a:cubicBezTo>
                  <a:cubicBezTo>
                    <a:pt x="467" y="305"/>
                    <a:pt x="443" y="281"/>
                    <a:pt x="446" y="249"/>
                  </a:cubicBezTo>
                  <a:cubicBezTo>
                    <a:pt x="452" y="177"/>
                    <a:pt x="452" y="177"/>
                    <a:pt x="452" y="177"/>
                  </a:cubicBezTo>
                  <a:cubicBezTo>
                    <a:pt x="454" y="145"/>
                    <a:pt x="432" y="129"/>
                    <a:pt x="403" y="142"/>
                  </a:cubicBezTo>
                  <a:cubicBezTo>
                    <a:pt x="337" y="169"/>
                    <a:pt x="337" y="169"/>
                    <a:pt x="337" y="169"/>
                  </a:cubicBezTo>
                  <a:cubicBezTo>
                    <a:pt x="307" y="182"/>
                    <a:pt x="277" y="167"/>
                    <a:pt x="270" y="135"/>
                  </a:cubicBezTo>
                  <a:cubicBezTo>
                    <a:pt x="253" y="66"/>
                    <a:pt x="253" y="66"/>
                    <a:pt x="253" y="66"/>
                  </a:cubicBezTo>
                  <a:cubicBezTo>
                    <a:pt x="246" y="34"/>
                    <a:pt x="220" y="26"/>
                    <a:pt x="196" y="47"/>
                  </a:cubicBezTo>
                  <a:cubicBezTo>
                    <a:pt x="141" y="94"/>
                    <a:pt x="141" y="94"/>
                    <a:pt x="141" y="94"/>
                  </a:cubicBezTo>
                  <a:cubicBezTo>
                    <a:pt x="117" y="115"/>
                    <a:pt x="84" y="109"/>
                    <a:pt x="67" y="82"/>
                  </a:cubicBezTo>
                  <a:cubicBezTo>
                    <a:pt x="30" y="21"/>
                    <a:pt x="30" y="21"/>
                    <a:pt x="30" y="21"/>
                  </a:cubicBezTo>
                  <a:cubicBezTo>
                    <a:pt x="22" y="7"/>
                    <a:pt x="11" y="0"/>
                    <a:pt x="0" y="0"/>
                  </a:cubicBezTo>
                  <a:cubicBezTo>
                    <a:pt x="0" y="622"/>
                    <a:pt x="0" y="622"/>
                    <a:pt x="0" y="622"/>
                  </a:cubicBezTo>
                  <a:cubicBezTo>
                    <a:pt x="69" y="622"/>
                    <a:pt x="126" y="678"/>
                    <a:pt x="126" y="748"/>
                  </a:cubicBezTo>
                  <a:cubicBezTo>
                    <a:pt x="748" y="748"/>
                    <a:pt x="748" y="748"/>
                    <a:pt x="748" y="748"/>
                  </a:cubicBezTo>
                  <a:cubicBezTo>
                    <a:pt x="748" y="737"/>
                    <a:pt x="741" y="726"/>
                    <a:pt x="727" y="718"/>
                  </a:cubicBezTo>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1" name="Freeform 889"/>
            <p:cNvSpPr/>
            <p:nvPr/>
          </p:nvSpPr>
          <p:spPr bwMode="auto">
            <a:xfrm>
              <a:off x="4573588" y="2478087"/>
              <a:ext cx="1298575" cy="1296988"/>
            </a:xfrm>
            <a:custGeom>
              <a:avLst/>
              <a:gdLst/>
              <a:ahLst/>
              <a:cxnLst>
                <a:cxn ang="0">
                  <a:pos x="612" y="270"/>
                </a:cxn>
                <a:cxn ang="0">
                  <a:pos x="682" y="253"/>
                </a:cxn>
                <a:cxn ang="0">
                  <a:pos x="701" y="196"/>
                </a:cxn>
                <a:cxn ang="0">
                  <a:pos x="654" y="141"/>
                </a:cxn>
                <a:cxn ang="0">
                  <a:pos x="666" y="67"/>
                </a:cxn>
                <a:cxn ang="0">
                  <a:pos x="727" y="30"/>
                </a:cxn>
                <a:cxn ang="0">
                  <a:pos x="748" y="0"/>
                </a:cxn>
                <a:cxn ang="0">
                  <a:pos x="126" y="0"/>
                </a:cxn>
                <a:cxn ang="0">
                  <a:pos x="126" y="0"/>
                </a:cxn>
                <a:cxn ang="0">
                  <a:pos x="0" y="126"/>
                </a:cxn>
                <a:cxn ang="0">
                  <a:pos x="0" y="748"/>
                </a:cxn>
                <a:cxn ang="0">
                  <a:pos x="30" y="727"/>
                </a:cxn>
                <a:cxn ang="0">
                  <a:pos x="67" y="666"/>
                </a:cxn>
                <a:cxn ang="0">
                  <a:pos x="141" y="654"/>
                </a:cxn>
                <a:cxn ang="0">
                  <a:pos x="196" y="701"/>
                </a:cxn>
                <a:cxn ang="0">
                  <a:pos x="253" y="682"/>
                </a:cxn>
                <a:cxn ang="0">
                  <a:pos x="270" y="612"/>
                </a:cxn>
                <a:cxn ang="0">
                  <a:pos x="337" y="578"/>
                </a:cxn>
                <a:cxn ang="0">
                  <a:pos x="403" y="606"/>
                </a:cxn>
                <a:cxn ang="0">
                  <a:pos x="452" y="570"/>
                </a:cxn>
                <a:cxn ang="0">
                  <a:pos x="446" y="499"/>
                </a:cxn>
                <a:cxn ang="0">
                  <a:pos x="499" y="446"/>
                </a:cxn>
                <a:cxn ang="0">
                  <a:pos x="570" y="452"/>
                </a:cxn>
                <a:cxn ang="0">
                  <a:pos x="606" y="403"/>
                </a:cxn>
                <a:cxn ang="0">
                  <a:pos x="578" y="337"/>
                </a:cxn>
                <a:cxn ang="0">
                  <a:pos x="612" y="270"/>
                </a:cxn>
              </a:cxnLst>
              <a:rect l="0" t="0" r="r" b="b"/>
              <a:pathLst>
                <a:path w="748" h="748">
                  <a:moveTo>
                    <a:pt x="612" y="270"/>
                  </a:moveTo>
                  <a:cubicBezTo>
                    <a:pt x="682" y="253"/>
                    <a:pt x="682" y="253"/>
                    <a:pt x="682" y="253"/>
                  </a:cubicBezTo>
                  <a:cubicBezTo>
                    <a:pt x="713" y="246"/>
                    <a:pt x="722" y="220"/>
                    <a:pt x="701" y="196"/>
                  </a:cubicBezTo>
                  <a:cubicBezTo>
                    <a:pt x="654" y="141"/>
                    <a:pt x="654" y="141"/>
                    <a:pt x="654" y="141"/>
                  </a:cubicBezTo>
                  <a:cubicBezTo>
                    <a:pt x="633" y="117"/>
                    <a:pt x="638" y="84"/>
                    <a:pt x="666" y="67"/>
                  </a:cubicBezTo>
                  <a:cubicBezTo>
                    <a:pt x="727" y="30"/>
                    <a:pt x="727" y="30"/>
                    <a:pt x="727" y="30"/>
                  </a:cubicBezTo>
                  <a:cubicBezTo>
                    <a:pt x="741" y="22"/>
                    <a:pt x="748" y="11"/>
                    <a:pt x="748" y="0"/>
                  </a:cubicBezTo>
                  <a:cubicBezTo>
                    <a:pt x="126" y="0"/>
                    <a:pt x="126" y="0"/>
                    <a:pt x="126" y="0"/>
                  </a:cubicBezTo>
                  <a:cubicBezTo>
                    <a:pt x="126" y="0"/>
                    <a:pt x="126" y="0"/>
                    <a:pt x="126" y="0"/>
                  </a:cubicBezTo>
                  <a:cubicBezTo>
                    <a:pt x="126" y="69"/>
                    <a:pt x="69" y="126"/>
                    <a:pt x="0" y="126"/>
                  </a:cubicBezTo>
                  <a:cubicBezTo>
                    <a:pt x="0" y="748"/>
                    <a:pt x="0" y="748"/>
                    <a:pt x="0" y="748"/>
                  </a:cubicBezTo>
                  <a:cubicBezTo>
                    <a:pt x="11" y="748"/>
                    <a:pt x="22" y="741"/>
                    <a:pt x="30" y="727"/>
                  </a:cubicBezTo>
                  <a:cubicBezTo>
                    <a:pt x="67" y="666"/>
                    <a:pt x="67" y="666"/>
                    <a:pt x="67" y="666"/>
                  </a:cubicBezTo>
                  <a:cubicBezTo>
                    <a:pt x="84" y="638"/>
                    <a:pt x="117" y="633"/>
                    <a:pt x="141" y="654"/>
                  </a:cubicBezTo>
                  <a:cubicBezTo>
                    <a:pt x="196" y="701"/>
                    <a:pt x="196" y="701"/>
                    <a:pt x="196" y="701"/>
                  </a:cubicBezTo>
                  <a:cubicBezTo>
                    <a:pt x="220" y="722"/>
                    <a:pt x="246" y="713"/>
                    <a:pt x="253" y="682"/>
                  </a:cubicBezTo>
                  <a:cubicBezTo>
                    <a:pt x="270" y="612"/>
                    <a:pt x="270" y="612"/>
                    <a:pt x="270" y="612"/>
                  </a:cubicBezTo>
                  <a:cubicBezTo>
                    <a:pt x="277" y="581"/>
                    <a:pt x="307" y="566"/>
                    <a:pt x="337" y="578"/>
                  </a:cubicBezTo>
                  <a:cubicBezTo>
                    <a:pt x="403" y="606"/>
                    <a:pt x="403" y="606"/>
                    <a:pt x="403" y="606"/>
                  </a:cubicBezTo>
                  <a:cubicBezTo>
                    <a:pt x="432" y="618"/>
                    <a:pt x="454" y="602"/>
                    <a:pt x="452" y="570"/>
                  </a:cubicBezTo>
                  <a:cubicBezTo>
                    <a:pt x="446" y="499"/>
                    <a:pt x="446" y="499"/>
                    <a:pt x="446" y="499"/>
                  </a:cubicBezTo>
                  <a:cubicBezTo>
                    <a:pt x="443" y="467"/>
                    <a:pt x="467" y="443"/>
                    <a:pt x="499" y="446"/>
                  </a:cubicBezTo>
                  <a:cubicBezTo>
                    <a:pt x="570" y="452"/>
                    <a:pt x="570" y="452"/>
                    <a:pt x="570" y="452"/>
                  </a:cubicBezTo>
                  <a:cubicBezTo>
                    <a:pt x="602" y="454"/>
                    <a:pt x="618" y="432"/>
                    <a:pt x="606" y="403"/>
                  </a:cubicBezTo>
                  <a:cubicBezTo>
                    <a:pt x="578" y="337"/>
                    <a:pt x="578" y="337"/>
                    <a:pt x="578" y="337"/>
                  </a:cubicBezTo>
                  <a:cubicBezTo>
                    <a:pt x="566" y="307"/>
                    <a:pt x="581" y="277"/>
                    <a:pt x="612" y="270"/>
                  </a:cubicBezTo>
                </a:path>
              </a:pathLst>
            </a:custGeom>
            <a:blipFill>
              <a:blip r:embed="rId1" cstate="print"/>
              <a:stretch>
                <a:fillRect/>
              </a:stretch>
            </a:blipFill>
            <a:ln w="9525">
              <a:solidFill>
                <a:schemeClr val="bg1"/>
              </a:solidFill>
              <a:round/>
            </a:ln>
          </p:spPr>
          <p:txBody>
            <a:bodyPr vert="horz" wrap="square" lIns="91440" tIns="45720" rIns="91440" bIns="45720" numCol="1" anchor="t" anchorCtr="0" compatLnSpc="1"/>
            <a:lstStyle/>
            <a:p>
              <a:endParaRPr lang="en-US">
                <a:latin typeface="+mn-ea"/>
              </a:endParaRPr>
            </a:p>
          </p:txBody>
        </p:sp>
        <p:grpSp>
          <p:nvGrpSpPr>
            <p:cNvPr id="232" name="Group 18"/>
            <p:cNvGrpSpPr/>
            <p:nvPr/>
          </p:nvGrpSpPr>
          <p:grpSpPr>
            <a:xfrm>
              <a:off x="3963988" y="1770062"/>
              <a:ext cx="412751" cy="400050"/>
              <a:chOff x="4113213" y="2125663"/>
              <a:chExt cx="412751" cy="400050"/>
            </a:xfrm>
            <a:noFill/>
          </p:grpSpPr>
          <p:sp>
            <p:nvSpPr>
              <p:cNvPr id="233" name="Freeform 442"/>
              <p:cNvSpPr/>
              <p:nvPr/>
            </p:nvSpPr>
            <p:spPr bwMode="auto">
              <a:xfrm>
                <a:off x="4264026" y="2239963"/>
                <a:ext cx="93663" cy="285750"/>
              </a:xfrm>
              <a:custGeom>
                <a:avLst/>
                <a:gdLst/>
                <a:ahLst/>
                <a:cxnLst>
                  <a:cxn ang="0">
                    <a:pos x="0" y="165"/>
                  </a:cxn>
                  <a:cxn ang="0">
                    <a:pos x="54" y="165"/>
                  </a:cxn>
                  <a:cxn ang="0">
                    <a:pos x="54" y="3"/>
                  </a:cxn>
                  <a:cxn ang="0">
                    <a:pos x="46" y="0"/>
                  </a:cxn>
                  <a:cxn ang="0">
                    <a:pos x="0" y="165"/>
                  </a:cxn>
                </a:cxnLst>
                <a:rect l="0" t="0" r="r" b="b"/>
                <a:pathLst>
                  <a:path w="54" h="165">
                    <a:moveTo>
                      <a:pt x="0" y="165"/>
                    </a:moveTo>
                    <a:cubicBezTo>
                      <a:pt x="54" y="165"/>
                      <a:pt x="54" y="165"/>
                      <a:pt x="54" y="165"/>
                    </a:cubicBezTo>
                    <a:cubicBezTo>
                      <a:pt x="54" y="165"/>
                      <a:pt x="26" y="91"/>
                      <a:pt x="54" y="3"/>
                    </a:cubicBezTo>
                    <a:cubicBezTo>
                      <a:pt x="46" y="0"/>
                      <a:pt x="46" y="0"/>
                      <a:pt x="46" y="0"/>
                    </a:cubicBezTo>
                    <a:cubicBezTo>
                      <a:pt x="46" y="0"/>
                      <a:pt x="8" y="68"/>
                      <a:pt x="0" y="165"/>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4" name="Freeform 443"/>
              <p:cNvSpPr/>
              <p:nvPr/>
            </p:nvSpPr>
            <p:spPr bwMode="auto">
              <a:xfrm>
                <a:off x="4232276" y="2263776"/>
                <a:ext cx="84138" cy="103188"/>
              </a:xfrm>
              <a:custGeom>
                <a:avLst/>
                <a:gdLst/>
                <a:ahLst/>
                <a:cxnLst>
                  <a:cxn ang="0">
                    <a:pos x="49" y="41"/>
                  </a:cxn>
                  <a:cxn ang="0">
                    <a:pos x="5" y="0"/>
                  </a:cxn>
                  <a:cxn ang="0">
                    <a:pos x="0" y="5"/>
                  </a:cxn>
                  <a:cxn ang="0">
                    <a:pos x="46" y="59"/>
                  </a:cxn>
                  <a:cxn ang="0">
                    <a:pos x="49" y="41"/>
                  </a:cxn>
                </a:cxnLst>
                <a:rect l="0" t="0" r="r" b="b"/>
                <a:pathLst>
                  <a:path w="49" h="59">
                    <a:moveTo>
                      <a:pt x="49" y="41"/>
                    </a:moveTo>
                    <a:cubicBezTo>
                      <a:pt x="49" y="41"/>
                      <a:pt x="18" y="26"/>
                      <a:pt x="5" y="0"/>
                    </a:cubicBezTo>
                    <a:cubicBezTo>
                      <a:pt x="0" y="5"/>
                      <a:pt x="0" y="5"/>
                      <a:pt x="0" y="5"/>
                    </a:cubicBezTo>
                    <a:cubicBezTo>
                      <a:pt x="0" y="5"/>
                      <a:pt x="14" y="41"/>
                      <a:pt x="46" y="59"/>
                    </a:cubicBezTo>
                    <a:cubicBezTo>
                      <a:pt x="49" y="41"/>
                      <a:pt x="49" y="41"/>
                      <a:pt x="49" y="41"/>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5" name="Freeform 444"/>
              <p:cNvSpPr/>
              <p:nvPr/>
            </p:nvSpPr>
            <p:spPr bwMode="auto">
              <a:xfrm>
                <a:off x="4297363" y="2144713"/>
                <a:ext cx="52388" cy="95250"/>
              </a:xfrm>
              <a:custGeom>
                <a:avLst/>
                <a:gdLst/>
                <a:ahLst/>
                <a:cxnLst>
                  <a:cxn ang="0">
                    <a:pos x="1" y="29"/>
                  </a:cxn>
                  <a:cxn ang="0">
                    <a:pos x="13" y="0"/>
                  </a:cxn>
                  <a:cxn ang="0">
                    <a:pos x="29" y="27"/>
                  </a:cxn>
                  <a:cxn ang="0">
                    <a:pos x="17" y="55"/>
                  </a:cxn>
                  <a:cxn ang="0">
                    <a:pos x="1" y="29"/>
                  </a:cxn>
                </a:cxnLst>
                <a:rect l="0" t="0" r="r" b="b"/>
                <a:pathLst>
                  <a:path w="30" h="55">
                    <a:moveTo>
                      <a:pt x="1" y="29"/>
                    </a:moveTo>
                    <a:cubicBezTo>
                      <a:pt x="0" y="14"/>
                      <a:pt x="13" y="0"/>
                      <a:pt x="13" y="0"/>
                    </a:cubicBezTo>
                    <a:cubicBezTo>
                      <a:pt x="13" y="0"/>
                      <a:pt x="28" y="12"/>
                      <a:pt x="29" y="27"/>
                    </a:cubicBezTo>
                    <a:cubicBezTo>
                      <a:pt x="30" y="42"/>
                      <a:pt x="17" y="55"/>
                      <a:pt x="17" y="55"/>
                    </a:cubicBezTo>
                    <a:cubicBezTo>
                      <a:pt x="17" y="55"/>
                      <a:pt x="2" y="44"/>
                      <a:pt x="1" y="29"/>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6" name="Freeform 445"/>
              <p:cNvSpPr/>
              <p:nvPr/>
            </p:nvSpPr>
            <p:spPr bwMode="auto">
              <a:xfrm>
                <a:off x="4359276" y="2351088"/>
                <a:ext cx="57150" cy="55563"/>
              </a:xfrm>
              <a:custGeom>
                <a:avLst/>
                <a:gdLst/>
                <a:ahLst/>
                <a:cxnLst>
                  <a:cxn ang="0">
                    <a:pos x="9" y="24"/>
                  </a:cxn>
                  <a:cxn ang="0">
                    <a:pos x="0" y="2"/>
                  </a:cxn>
                  <a:cxn ang="0">
                    <a:pos x="24" y="8"/>
                  </a:cxn>
                  <a:cxn ang="0">
                    <a:pos x="33" y="30"/>
                  </a:cxn>
                  <a:cxn ang="0">
                    <a:pos x="9" y="24"/>
                  </a:cxn>
                </a:cxnLst>
                <a:rect l="0" t="0" r="r" b="b"/>
                <a:pathLst>
                  <a:path w="33" h="32">
                    <a:moveTo>
                      <a:pt x="9" y="24"/>
                    </a:moveTo>
                    <a:cubicBezTo>
                      <a:pt x="1" y="17"/>
                      <a:pt x="0" y="2"/>
                      <a:pt x="0" y="2"/>
                    </a:cubicBezTo>
                    <a:cubicBezTo>
                      <a:pt x="0" y="2"/>
                      <a:pt x="15" y="0"/>
                      <a:pt x="24" y="8"/>
                    </a:cubicBezTo>
                    <a:cubicBezTo>
                      <a:pt x="32" y="16"/>
                      <a:pt x="33" y="30"/>
                      <a:pt x="33" y="30"/>
                    </a:cubicBezTo>
                    <a:cubicBezTo>
                      <a:pt x="33" y="30"/>
                      <a:pt x="18" y="32"/>
                      <a:pt x="9" y="24"/>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7" name="Freeform 446"/>
              <p:cNvSpPr/>
              <p:nvPr/>
            </p:nvSpPr>
            <p:spPr bwMode="auto">
              <a:xfrm>
                <a:off x="4143376" y="2193926"/>
                <a:ext cx="55563" cy="53975"/>
              </a:xfrm>
              <a:custGeom>
                <a:avLst/>
                <a:gdLst/>
                <a:ahLst/>
                <a:cxnLst>
                  <a:cxn ang="0">
                    <a:pos x="9" y="24"/>
                  </a:cxn>
                  <a:cxn ang="0">
                    <a:pos x="0" y="2"/>
                  </a:cxn>
                  <a:cxn ang="0">
                    <a:pos x="23" y="7"/>
                  </a:cxn>
                  <a:cxn ang="0">
                    <a:pos x="32" y="29"/>
                  </a:cxn>
                  <a:cxn ang="0">
                    <a:pos x="9" y="24"/>
                  </a:cxn>
                </a:cxnLst>
                <a:rect l="0" t="0" r="r" b="b"/>
                <a:pathLst>
                  <a:path w="32" h="31">
                    <a:moveTo>
                      <a:pt x="9" y="24"/>
                    </a:moveTo>
                    <a:cubicBezTo>
                      <a:pt x="0" y="16"/>
                      <a:pt x="0" y="2"/>
                      <a:pt x="0" y="2"/>
                    </a:cubicBezTo>
                    <a:cubicBezTo>
                      <a:pt x="0" y="2"/>
                      <a:pt x="14" y="0"/>
                      <a:pt x="23" y="7"/>
                    </a:cubicBezTo>
                    <a:cubicBezTo>
                      <a:pt x="32" y="15"/>
                      <a:pt x="32" y="29"/>
                      <a:pt x="32" y="29"/>
                    </a:cubicBezTo>
                    <a:cubicBezTo>
                      <a:pt x="32" y="29"/>
                      <a:pt x="18" y="31"/>
                      <a:pt x="9" y="24"/>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8" name="Freeform 447"/>
              <p:cNvSpPr/>
              <p:nvPr/>
            </p:nvSpPr>
            <p:spPr bwMode="auto">
              <a:xfrm>
                <a:off x="4352926" y="2154238"/>
                <a:ext cx="52388" cy="66675"/>
              </a:xfrm>
              <a:custGeom>
                <a:avLst/>
                <a:gdLst/>
                <a:ahLst/>
                <a:cxnLst>
                  <a:cxn ang="0">
                    <a:pos x="25" y="24"/>
                  </a:cxn>
                  <a:cxn ang="0">
                    <a:pos x="6" y="38"/>
                  </a:cxn>
                  <a:cxn ang="0">
                    <a:pos x="5" y="14"/>
                  </a:cxn>
                  <a:cxn ang="0">
                    <a:pos x="25" y="0"/>
                  </a:cxn>
                  <a:cxn ang="0">
                    <a:pos x="25" y="24"/>
                  </a:cxn>
                </a:cxnLst>
                <a:rect l="0" t="0" r="r" b="b"/>
                <a:pathLst>
                  <a:path w="30" h="38">
                    <a:moveTo>
                      <a:pt x="25" y="24"/>
                    </a:moveTo>
                    <a:cubicBezTo>
                      <a:pt x="20" y="34"/>
                      <a:pt x="6" y="38"/>
                      <a:pt x="6" y="38"/>
                    </a:cubicBezTo>
                    <a:cubicBezTo>
                      <a:pt x="6" y="38"/>
                      <a:pt x="0" y="24"/>
                      <a:pt x="5" y="14"/>
                    </a:cubicBezTo>
                    <a:cubicBezTo>
                      <a:pt x="11" y="3"/>
                      <a:pt x="25" y="0"/>
                      <a:pt x="25" y="0"/>
                    </a:cubicBezTo>
                    <a:cubicBezTo>
                      <a:pt x="25" y="0"/>
                      <a:pt x="30" y="13"/>
                      <a:pt x="25" y="24"/>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9" name="Freeform 448"/>
              <p:cNvSpPr>
                <a:spLocks noEditPoints="1"/>
              </p:cNvSpPr>
              <p:nvPr/>
            </p:nvSpPr>
            <p:spPr bwMode="auto">
              <a:xfrm>
                <a:off x="4359276" y="2270126"/>
                <a:ext cx="166688" cy="96838"/>
              </a:xfrm>
              <a:custGeom>
                <a:avLst/>
                <a:gdLst/>
                <a:ahLst/>
                <a:cxnLst>
                  <a:cxn ang="0">
                    <a:pos x="46" y="3"/>
                  </a:cxn>
                  <a:cxn ang="0">
                    <a:pos x="0" y="32"/>
                  </a:cxn>
                  <a:cxn ang="0">
                    <a:pos x="51" y="52"/>
                  </a:cxn>
                  <a:cxn ang="0">
                    <a:pos x="96" y="23"/>
                  </a:cxn>
                  <a:cxn ang="0">
                    <a:pos x="46" y="3"/>
                  </a:cxn>
                  <a:cxn ang="0">
                    <a:pos x="44" y="32"/>
                  </a:cxn>
                  <a:cxn ang="0">
                    <a:pos x="45" y="37"/>
                  </a:cxn>
                  <a:cxn ang="0">
                    <a:pos x="41" y="38"/>
                  </a:cxn>
                  <a:cxn ang="0">
                    <a:pos x="40" y="32"/>
                  </a:cxn>
                  <a:cxn ang="0">
                    <a:pos x="38" y="32"/>
                  </a:cxn>
                  <a:cxn ang="0">
                    <a:pos x="39" y="38"/>
                  </a:cxn>
                  <a:cxn ang="0">
                    <a:pos x="35" y="39"/>
                  </a:cxn>
                  <a:cxn ang="0">
                    <a:pos x="34" y="33"/>
                  </a:cxn>
                  <a:cxn ang="0">
                    <a:pos x="31" y="33"/>
                  </a:cxn>
                  <a:cxn ang="0">
                    <a:pos x="30" y="26"/>
                  </a:cxn>
                  <a:cxn ang="0">
                    <a:pos x="33" y="26"/>
                  </a:cxn>
                  <a:cxn ang="0">
                    <a:pos x="32" y="20"/>
                  </a:cxn>
                  <a:cxn ang="0">
                    <a:pos x="37" y="20"/>
                  </a:cxn>
                  <a:cxn ang="0">
                    <a:pos x="37" y="25"/>
                  </a:cxn>
                  <a:cxn ang="0">
                    <a:pos x="39" y="25"/>
                  </a:cxn>
                  <a:cxn ang="0">
                    <a:pos x="38" y="20"/>
                  </a:cxn>
                  <a:cxn ang="0">
                    <a:pos x="43" y="19"/>
                  </a:cxn>
                  <a:cxn ang="0">
                    <a:pos x="43" y="24"/>
                  </a:cxn>
                  <a:cxn ang="0">
                    <a:pos x="60" y="12"/>
                  </a:cxn>
                  <a:cxn ang="0">
                    <a:pos x="61" y="20"/>
                  </a:cxn>
                  <a:cxn ang="0">
                    <a:pos x="54" y="24"/>
                  </a:cxn>
                  <a:cxn ang="0">
                    <a:pos x="49" y="28"/>
                  </a:cxn>
                  <a:cxn ang="0">
                    <a:pos x="49" y="28"/>
                  </a:cxn>
                  <a:cxn ang="0">
                    <a:pos x="55" y="29"/>
                  </a:cxn>
                  <a:cxn ang="0">
                    <a:pos x="63" y="32"/>
                  </a:cxn>
                  <a:cxn ang="0">
                    <a:pos x="64" y="40"/>
                  </a:cxn>
                  <a:cxn ang="0">
                    <a:pos x="44" y="32"/>
                  </a:cxn>
                </a:cxnLst>
                <a:rect l="0" t="0" r="r" b="b"/>
                <a:pathLst>
                  <a:path w="96" h="55">
                    <a:moveTo>
                      <a:pt x="46" y="3"/>
                    </a:moveTo>
                    <a:cubicBezTo>
                      <a:pt x="19" y="6"/>
                      <a:pt x="0" y="32"/>
                      <a:pt x="0" y="32"/>
                    </a:cubicBezTo>
                    <a:cubicBezTo>
                      <a:pt x="0" y="32"/>
                      <a:pt x="24" y="55"/>
                      <a:pt x="51" y="52"/>
                    </a:cubicBezTo>
                    <a:cubicBezTo>
                      <a:pt x="77" y="49"/>
                      <a:pt x="96" y="23"/>
                      <a:pt x="96" y="23"/>
                    </a:cubicBezTo>
                    <a:cubicBezTo>
                      <a:pt x="96" y="23"/>
                      <a:pt x="72" y="0"/>
                      <a:pt x="46" y="3"/>
                    </a:cubicBezTo>
                    <a:moveTo>
                      <a:pt x="44" y="32"/>
                    </a:moveTo>
                    <a:cubicBezTo>
                      <a:pt x="45" y="37"/>
                      <a:pt x="45" y="37"/>
                      <a:pt x="45" y="37"/>
                    </a:cubicBezTo>
                    <a:cubicBezTo>
                      <a:pt x="41" y="38"/>
                      <a:pt x="41" y="38"/>
                      <a:pt x="41" y="38"/>
                    </a:cubicBezTo>
                    <a:cubicBezTo>
                      <a:pt x="40" y="32"/>
                      <a:pt x="40" y="32"/>
                      <a:pt x="40" y="32"/>
                    </a:cubicBezTo>
                    <a:cubicBezTo>
                      <a:pt x="38" y="32"/>
                      <a:pt x="38" y="32"/>
                      <a:pt x="38" y="32"/>
                    </a:cubicBezTo>
                    <a:cubicBezTo>
                      <a:pt x="39" y="38"/>
                      <a:pt x="39" y="38"/>
                      <a:pt x="39" y="38"/>
                    </a:cubicBezTo>
                    <a:cubicBezTo>
                      <a:pt x="35" y="39"/>
                      <a:pt x="35" y="39"/>
                      <a:pt x="35" y="39"/>
                    </a:cubicBezTo>
                    <a:cubicBezTo>
                      <a:pt x="34" y="33"/>
                      <a:pt x="34" y="33"/>
                      <a:pt x="34" y="33"/>
                    </a:cubicBezTo>
                    <a:cubicBezTo>
                      <a:pt x="31" y="33"/>
                      <a:pt x="31" y="33"/>
                      <a:pt x="31" y="33"/>
                    </a:cubicBezTo>
                    <a:cubicBezTo>
                      <a:pt x="30" y="26"/>
                      <a:pt x="30" y="26"/>
                      <a:pt x="30" y="26"/>
                    </a:cubicBezTo>
                    <a:cubicBezTo>
                      <a:pt x="33" y="26"/>
                      <a:pt x="33" y="26"/>
                      <a:pt x="33" y="26"/>
                    </a:cubicBezTo>
                    <a:cubicBezTo>
                      <a:pt x="32" y="20"/>
                      <a:pt x="32" y="20"/>
                      <a:pt x="32" y="20"/>
                    </a:cubicBezTo>
                    <a:cubicBezTo>
                      <a:pt x="37" y="20"/>
                      <a:pt x="37" y="20"/>
                      <a:pt x="37" y="20"/>
                    </a:cubicBezTo>
                    <a:cubicBezTo>
                      <a:pt x="37" y="25"/>
                      <a:pt x="37" y="25"/>
                      <a:pt x="37" y="25"/>
                    </a:cubicBezTo>
                    <a:cubicBezTo>
                      <a:pt x="39" y="25"/>
                      <a:pt x="39" y="25"/>
                      <a:pt x="39" y="25"/>
                    </a:cubicBezTo>
                    <a:cubicBezTo>
                      <a:pt x="38" y="20"/>
                      <a:pt x="38" y="20"/>
                      <a:pt x="38" y="20"/>
                    </a:cubicBezTo>
                    <a:cubicBezTo>
                      <a:pt x="43" y="19"/>
                      <a:pt x="43" y="19"/>
                      <a:pt x="43" y="19"/>
                    </a:cubicBezTo>
                    <a:cubicBezTo>
                      <a:pt x="43" y="24"/>
                      <a:pt x="43" y="24"/>
                      <a:pt x="43" y="24"/>
                    </a:cubicBezTo>
                    <a:cubicBezTo>
                      <a:pt x="60" y="12"/>
                      <a:pt x="60" y="12"/>
                      <a:pt x="60" y="12"/>
                    </a:cubicBezTo>
                    <a:cubicBezTo>
                      <a:pt x="61" y="20"/>
                      <a:pt x="61" y="20"/>
                      <a:pt x="61" y="20"/>
                    </a:cubicBezTo>
                    <a:cubicBezTo>
                      <a:pt x="54" y="24"/>
                      <a:pt x="54" y="24"/>
                      <a:pt x="54" y="24"/>
                    </a:cubicBezTo>
                    <a:cubicBezTo>
                      <a:pt x="52" y="26"/>
                      <a:pt x="51" y="27"/>
                      <a:pt x="49" y="28"/>
                    </a:cubicBezTo>
                    <a:cubicBezTo>
                      <a:pt x="49" y="28"/>
                      <a:pt x="49" y="28"/>
                      <a:pt x="49" y="28"/>
                    </a:cubicBezTo>
                    <a:cubicBezTo>
                      <a:pt x="51" y="28"/>
                      <a:pt x="53" y="29"/>
                      <a:pt x="55" y="29"/>
                    </a:cubicBezTo>
                    <a:cubicBezTo>
                      <a:pt x="63" y="32"/>
                      <a:pt x="63" y="32"/>
                      <a:pt x="63" y="32"/>
                    </a:cubicBezTo>
                    <a:cubicBezTo>
                      <a:pt x="64" y="40"/>
                      <a:pt x="64" y="40"/>
                      <a:pt x="64" y="40"/>
                    </a:cubicBezTo>
                    <a:cubicBezTo>
                      <a:pt x="44" y="32"/>
                      <a:pt x="44" y="32"/>
                      <a:pt x="44" y="32"/>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0" name="Freeform 449"/>
              <p:cNvSpPr>
                <a:spLocks noEditPoints="1"/>
              </p:cNvSpPr>
              <p:nvPr/>
            </p:nvSpPr>
            <p:spPr bwMode="auto">
              <a:xfrm>
                <a:off x="4113213" y="2247901"/>
                <a:ext cx="114300" cy="74613"/>
              </a:xfrm>
              <a:custGeom>
                <a:avLst/>
                <a:gdLst/>
                <a:ahLst/>
                <a:cxnLst>
                  <a:cxn ang="0">
                    <a:pos x="37" y="5"/>
                  </a:cxn>
                  <a:cxn ang="0">
                    <a:pos x="0" y="13"/>
                  </a:cxn>
                  <a:cxn ang="0">
                    <a:pos x="29" y="39"/>
                  </a:cxn>
                  <a:cxn ang="0">
                    <a:pos x="66" y="30"/>
                  </a:cxn>
                  <a:cxn ang="0">
                    <a:pos x="37" y="5"/>
                  </a:cxn>
                  <a:cxn ang="0">
                    <a:pos x="46" y="20"/>
                  </a:cxn>
                  <a:cxn ang="0">
                    <a:pos x="36" y="27"/>
                  </a:cxn>
                  <a:cxn ang="0">
                    <a:pos x="36" y="30"/>
                  </a:cxn>
                  <a:cxn ang="0">
                    <a:pos x="33" y="30"/>
                  </a:cxn>
                  <a:cxn ang="0">
                    <a:pos x="34" y="27"/>
                  </a:cxn>
                  <a:cxn ang="0">
                    <a:pos x="33" y="27"/>
                  </a:cxn>
                  <a:cxn ang="0">
                    <a:pos x="32" y="27"/>
                  </a:cxn>
                  <a:cxn ang="0">
                    <a:pos x="31" y="29"/>
                  </a:cxn>
                  <a:cxn ang="0">
                    <a:pos x="29" y="29"/>
                  </a:cxn>
                  <a:cxn ang="0">
                    <a:pos x="29" y="26"/>
                  </a:cxn>
                  <a:cxn ang="0">
                    <a:pos x="23" y="15"/>
                  </a:cxn>
                  <a:cxn ang="0">
                    <a:pos x="24" y="12"/>
                  </a:cxn>
                  <a:cxn ang="0">
                    <a:pos x="28" y="13"/>
                  </a:cxn>
                  <a:cxn ang="0">
                    <a:pos x="27" y="15"/>
                  </a:cxn>
                  <a:cxn ang="0">
                    <a:pos x="30" y="21"/>
                  </a:cxn>
                  <a:cxn ang="0">
                    <a:pos x="32" y="13"/>
                  </a:cxn>
                  <a:cxn ang="0">
                    <a:pos x="34" y="14"/>
                  </a:cxn>
                  <a:cxn ang="0">
                    <a:pos x="33" y="22"/>
                  </a:cxn>
                  <a:cxn ang="0">
                    <a:pos x="34" y="23"/>
                  </a:cxn>
                  <a:cxn ang="0">
                    <a:pos x="34" y="23"/>
                  </a:cxn>
                  <a:cxn ang="0">
                    <a:pos x="36" y="14"/>
                  </a:cxn>
                  <a:cxn ang="0">
                    <a:pos x="39" y="15"/>
                  </a:cxn>
                  <a:cxn ang="0">
                    <a:pos x="37" y="23"/>
                  </a:cxn>
                  <a:cxn ang="0">
                    <a:pos x="42" y="18"/>
                  </a:cxn>
                  <a:cxn ang="0">
                    <a:pos x="42" y="16"/>
                  </a:cxn>
                  <a:cxn ang="0">
                    <a:pos x="47" y="16"/>
                  </a:cxn>
                  <a:cxn ang="0">
                    <a:pos x="46" y="20"/>
                  </a:cxn>
                </a:cxnLst>
                <a:rect l="0" t="0" r="r" b="b"/>
                <a:pathLst>
                  <a:path w="66" h="43">
                    <a:moveTo>
                      <a:pt x="37" y="5"/>
                    </a:moveTo>
                    <a:cubicBezTo>
                      <a:pt x="19" y="0"/>
                      <a:pt x="0" y="13"/>
                      <a:pt x="0" y="13"/>
                    </a:cubicBezTo>
                    <a:cubicBezTo>
                      <a:pt x="0" y="13"/>
                      <a:pt x="11" y="34"/>
                      <a:pt x="29" y="39"/>
                    </a:cubicBezTo>
                    <a:cubicBezTo>
                      <a:pt x="47" y="43"/>
                      <a:pt x="66" y="30"/>
                      <a:pt x="66" y="30"/>
                    </a:cubicBezTo>
                    <a:cubicBezTo>
                      <a:pt x="66" y="30"/>
                      <a:pt x="56" y="9"/>
                      <a:pt x="37" y="5"/>
                    </a:cubicBezTo>
                    <a:moveTo>
                      <a:pt x="46" y="20"/>
                    </a:moveTo>
                    <a:cubicBezTo>
                      <a:pt x="45" y="25"/>
                      <a:pt x="41" y="27"/>
                      <a:pt x="36" y="27"/>
                    </a:cubicBezTo>
                    <a:cubicBezTo>
                      <a:pt x="36" y="30"/>
                      <a:pt x="36" y="30"/>
                      <a:pt x="36" y="30"/>
                    </a:cubicBezTo>
                    <a:cubicBezTo>
                      <a:pt x="33" y="30"/>
                      <a:pt x="33" y="30"/>
                      <a:pt x="33" y="30"/>
                    </a:cubicBezTo>
                    <a:cubicBezTo>
                      <a:pt x="34" y="27"/>
                      <a:pt x="34" y="27"/>
                      <a:pt x="34" y="27"/>
                    </a:cubicBezTo>
                    <a:cubicBezTo>
                      <a:pt x="33" y="27"/>
                      <a:pt x="33" y="27"/>
                      <a:pt x="33" y="27"/>
                    </a:cubicBezTo>
                    <a:cubicBezTo>
                      <a:pt x="33" y="27"/>
                      <a:pt x="32" y="27"/>
                      <a:pt x="32" y="27"/>
                    </a:cubicBezTo>
                    <a:cubicBezTo>
                      <a:pt x="31" y="29"/>
                      <a:pt x="31" y="29"/>
                      <a:pt x="31" y="29"/>
                    </a:cubicBezTo>
                    <a:cubicBezTo>
                      <a:pt x="29" y="29"/>
                      <a:pt x="29" y="29"/>
                      <a:pt x="29" y="29"/>
                    </a:cubicBezTo>
                    <a:cubicBezTo>
                      <a:pt x="29" y="26"/>
                      <a:pt x="29" y="26"/>
                      <a:pt x="29" y="26"/>
                    </a:cubicBezTo>
                    <a:cubicBezTo>
                      <a:pt x="24" y="23"/>
                      <a:pt x="22" y="19"/>
                      <a:pt x="23" y="15"/>
                    </a:cubicBezTo>
                    <a:cubicBezTo>
                      <a:pt x="23" y="13"/>
                      <a:pt x="23" y="13"/>
                      <a:pt x="24" y="12"/>
                    </a:cubicBezTo>
                    <a:cubicBezTo>
                      <a:pt x="28" y="13"/>
                      <a:pt x="28" y="13"/>
                      <a:pt x="28" y="13"/>
                    </a:cubicBezTo>
                    <a:cubicBezTo>
                      <a:pt x="28" y="13"/>
                      <a:pt x="27" y="14"/>
                      <a:pt x="27" y="15"/>
                    </a:cubicBezTo>
                    <a:cubicBezTo>
                      <a:pt x="27" y="18"/>
                      <a:pt x="28" y="20"/>
                      <a:pt x="30" y="21"/>
                    </a:cubicBezTo>
                    <a:cubicBezTo>
                      <a:pt x="32" y="13"/>
                      <a:pt x="32" y="13"/>
                      <a:pt x="32" y="13"/>
                    </a:cubicBezTo>
                    <a:cubicBezTo>
                      <a:pt x="34" y="14"/>
                      <a:pt x="34" y="14"/>
                      <a:pt x="34" y="14"/>
                    </a:cubicBezTo>
                    <a:cubicBezTo>
                      <a:pt x="33" y="22"/>
                      <a:pt x="33" y="22"/>
                      <a:pt x="33" y="22"/>
                    </a:cubicBezTo>
                    <a:cubicBezTo>
                      <a:pt x="34" y="23"/>
                      <a:pt x="34" y="23"/>
                      <a:pt x="34" y="23"/>
                    </a:cubicBezTo>
                    <a:cubicBezTo>
                      <a:pt x="34" y="23"/>
                      <a:pt x="34" y="23"/>
                      <a:pt x="34" y="23"/>
                    </a:cubicBezTo>
                    <a:cubicBezTo>
                      <a:pt x="36" y="14"/>
                      <a:pt x="36" y="14"/>
                      <a:pt x="36" y="14"/>
                    </a:cubicBezTo>
                    <a:cubicBezTo>
                      <a:pt x="39" y="15"/>
                      <a:pt x="39" y="15"/>
                      <a:pt x="39" y="15"/>
                    </a:cubicBezTo>
                    <a:cubicBezTo>
                      <a:pt x="37" y="23"/>
                      <a:pt x="37" y="23"/>
                      <a:pt x="37" y="23"/>
                    </a:cubicBezTo>
                    <a:cubicBezTo>
                      <a:pt x="40" y="22"/>
                      <a:pt x="42" y="21"/>
                      <a:pt x="42" y="18"/>
                    </a:cubicBezTo>
                    <a:cubicBezTo>
                      <a:pt x="42" y="17"/>
                      <a:pt x="42" y="16"/>
                      <a:pt x="42" y="16"/>
                    </a:cubicBezTo>
                    <a:cubicBezTo>
                      <a:pt x="47" y="16"/>
                      <a:pt x="47" y="16"/>
                      <a:pt x="47" y="16"/>
                    </a:cubicBezTo>
                    <a:cubicBezTo>
                      <a:pt x="47" y="17"/>
                      <a:pt x="47" y="18"/>
                      <a:pt x="46" y="20"/>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1" name="Freeform 450"/>
              <p:cNvSpPr>
                <a:spLocks noEditPoints="1"/>
              </p:cNvSpPr>
              <p:nvPr/>
            </p:nvSpPr>
            <p:spPr bwMode="auto">
              <a:xfrm>
                <a:off x="4183063" y="2125663"/>
                <a:ext cx="123825" cy="136525"/>
              </a:xfrm>
              <a:custGeom>
                <a:avLst/>
                <a:gdLst/>
                <a:ahLst/>
                <a:cxnLst>
                  <a:cxn ang="0">
                    <a:pos x="56" y="26"/>
                  </a:cxn>
                  <a:cxn ang="0">
                    <a:pos x="8" y="0"/>
                  </a:cxn>
                  <a:cxn ang="0">
                    <a:pos x="15" y="54"/>
                  </a:cxn>
                  <a:cxn ang="0">
                    <a:pos x="62" y="79"/>
                  </a:cxn>
                  <a:cxn ang="0">
                    <a:pos x="56" y="26"/>
                  </a:cxn>
                  <a:cxn ang="0">
                    <a:pos x="50" y="54"/>
                  </a:cxn>
                  <a:cxn ang="0">
                    <a:pos x="46" y="57"/>
                  </a:cxn>
                  <a:cxn ang="0">
                    <a:pos x="43" y="53"/>
                  </a:cxn>
                  <a:cxn ang="0">
                    <a:pos x="35" y="56"/>
                  </a:cxn>
                  <a:cxn ang="0">
                    <a:pos x="33" y="50"/>
                  </a:cxn>
                  <a:cxn ang="0">
                    <a:pos x="41" y="47"/>
                  </a:cxn>
                  <a:cxn ang="0">
                    <a:pos x="43" y="42"/>
                  </a:cxn>
                  <a:cxn ang="0">
                    <a:pos x="36" y="41"/>
                  </a:cxn>
                  <a:cxn ang="0">
                    <a:pos x="23" y="39"/>
                  </a:cxn>
                  <a:cxn ang="0">
                    <a:pos x="25" y="26"/>
                  </a:cxn>
                  <a:cxn ang="0">
                    <a:pos x="22" y="22"/>
                  </a:cxn>
                  <a:cxn ang="0">
                    <a:pos x="26" y="20"/>
                  </a:cxn>
                  <a:cxn ang="0">
                    <a:pos x="29" y="23"/>
                  </a:cxn>
                  <a:cxn ang="0">
                    <a:pos x="36" y="20"/>
                  </a:cxn>
                  <a:cxn ang="0">
                    <a:pos x="38" y="26"/>
                  </a:cxn>
                  <a:cxn ang="0">
                    <a:pos x="31" y="29"/>
                  </a:cxn>
                  <a:cxn ang="0">
                    <a:pos x="29" y="34"/>
                  </a:cxn>
                  <a:cxn ang="0">
                    <a:pos x="37" y="34"/>
                  </a:cxn>
                  <a:cxn ang="0">
                    <a:pos x="49" y="37"/>
                  </a:cxn>
                  <a:cxn ang="0">
                    <a:pos x="47" y="50"/>
                  </a:cxn>
                  <a:cxn ang="0">
                    <a:pos x="50" y="54"/>
                  </a:cxn>
                </a:cxnLst>
                <a:rect l="0" t="0" r="r" b="b"/>
                <a:pathLst>
                  <a:path w="71" h="79">
                    <a:moveTo>
                      <a:pt x="56" y="26"/>
                    </a:moveTo>
                    <a:cubicBezTo>
                      <a:pt x="41" y="4"/>
                      <a:pt x="8" y="0"/>
                      <a:pt x="8" y="0"/>
                    </a:cubicBezTo>
                    <a:cubicBezTo>
                      <a:pt x="8" y="0"/>
                      <a:pt x="0" y="32"/>
                      <a:pt x="15" y="54"/>
                    </a:cubicBezTo>
                    <a:cubicBezTo>
                      <a:pt x="30" y="76"/>
                      <a:pt x="62" y="79"/>
                      <a:pt x="62" y="79"/>
                    </a:cubicBezTo>
                    <a:cubicBezTo>
                      <a:pt x="62" y="79"/>
                      <a:pt x="71" y="48"/>
                      <a:pt x="56" y="26"/>
                    </a:cubicBezTo>
                    <a:moveTo>
                      <a:pt x="50" y="54"/>
                    </a:moveTo>
                    <a:cubicBezTo>
                      <a:pt x="46" y="57"/>
                      <a:pt x="46" y="57"/>
                      <a:pt x="46" y="57"/>
                    </a:cubicBezTo>
                    <a:cubicBezTo>
                      <a:pt x="43" y="53"/>
                      <a:pt x="43" y="53"/>
                      <a:pt x="43" y="53"/>
                    </a:cubicBezTo>
                    <a:cubicBezTo>
                      <a:pt x="40" y="54"/>
                      <a:pt x="37" y="56"/>
                      <a:pt x="35" y="56"/>
                    </a:cubicBezTo>
                    <a:cubicBezTo>
                      <a:pt x="33" y="50"/>
                      <a:pt x="33" y="50"/>
                      <a:pt x="33" y="50"/>
                    </a:cubicBezTo>
                    <a:cubicBezTo>
                      <a:pt x="35" y="50"/>
                      <a:pt x="38" y="49"/>
                      <a:pt x="41" y="47"/>
                    </a:cubicBezTo>
                    <a:cubicBezTo>
                      <a:pt x="43" y="45"/>
                      <a:pt x="44" y="43"/>
                      <a:pt x="43" y="42"/>
                    </a:cubicBezTo>
                    <a:cubicBezTo>
                      <a:pt x="42" y="40"/>
                      <a:pt x="40" y="40"/>
                      <a:pt x="36" y="41"/>
                    </a:cubicBezTo>
                    <a:cubicBezTo>
                      <a:pt x="31" y="43"/>
                      <a:pt x="26" y="43"/>
                      <a:pt x="23" y="39"/>
                    </a:cubicBezTo>
                    <a:cubicBezTo>
                      <a:pt x="21" y="35"/>
                      <a:pt x="21" y="30"/>
                      <a:pt x="25" y="26"/>
                    </a:cubicBezTo>
                    <a:cubicBezTo>
                      <a:pt x="22" y="22"/>
                      <a:pt x="22" y="22"/>
                      <a:pt x="22" y="22"/>
                    </a:cubicBezTo>
                    <a:cubicBezTo>
                      <a:pt x="26" y="20"/>
                      <a:pt x="26" y="20"/>
                      <a:pt x="26" y="20"/>
                    </a:cubicBezTo>
                    <a:cubicBezTo>
                      <a:pt x="29" y="23"/>
                      <a:pt x="29" y="23"/>
                      <a:pt x="29" y="23"/>
                    </a:cubicBezTo>
                    <a:cubicBezTo>
                      <a:pt x="32" y="21"/>
                      <a:pt x="34" y="21"/>
                      <a:pt x="36" y="20"/>
                    </a:cubicBezTo>
                    <a:cubicBezTo>
                      <a:pt x="38" y="26"/>
                      <a:pt x="38" y="26"/>
                      <a:pt x="38" y="26"/>
                    </a:cubicBezTo>
                    <a:cubicBezTo>
                      <a:pt x="37" y="26"/>
                      <a:pt x="34" y="27"/>
                      <a:pt x="31" y="29"/>
                    </a:cubicBezTo>
                    <a:cubicBezTo>
                      <a:pt x="28" y="31"/>
                      <a:pt x="28" y="32"/>
                      <a:pt x="29" y="34"/>
                    </a:cubicBezTo>
                    <a:cubicBezTo>
                      <a:pt x="30" y="35"/>
                      <a:pt x="32" y="35"/>
                      <a:pt x="37" y="34"/>
                    </a:cubicBezTo>
                    <a:cubicBezTo>
                      <a:pt x="43" y="32"/>
                      <a:pt x="46" y="33"/>
                      <a:pt x="49" y="37"/>
                    </a:cubicBezTo>
                    <a:cubicBezTo>
                      <a:pt x="52" y="40"/>
                      <a:pt x="51" y="45"/>
                      <a:pt x="47" y="50"/>
                    </a:cubicBezTo>
                    <a:cubicBezTo>
                      <a:pt x="50" y="54"/>
                      <a:pt x="50" y="54"/>
                      <a:pt x="50" y="54"/>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2" name="Freeform 451"/>
              <p:cNvSpPr>
                <a:spLocks noEditPoints="1"/>
              </p:cNvSpPr>
              <p:nvPr/>
            </p:nvSpPr>
            <p:spPr bwMode="auto">
              <a:xfrm>
                <a:off x="4371976" y="2193926"/>
                <a:ext cx="95250" cy="90488"/>
              </a:xfrm>
              <a:custGeom>
                <a:avLst/>
                <a:gdLst/>
                <a:ahLst/>
                <a:cxnLst>
                  <a:cxn ang="0">
                    <a:pos x="17" y="11"/>
                  </a:cxn>
                  <a:cxn ang="0">
                    <a:pos x="0" y="47"/>
                  </a:cxn>
                  <a:cxn ang="0">
                    <a:pos x="38" y="40"/>
                  </a:cxn>
                  <a:cxn ang="0">
                    <a:pos x="55" y="5"/>
                  </a:cxn>
                  <a:cxn ang="0">
                    <a:pos x="17" y="11"/>
                  </a:cxn>
                  <a:cxn ang="0">
                    <a:pos x="36" y="26"/>
                  </a:cxn>
                  <a:cxn ang="0">
                    <a:pos x="33" y="21"/>
                  </a:cxn>
                  <a:cxn ang="0">
                    <a:pos x="30" y="20"/>
                  </a:cxn>
                  <a:cxn ang="0">
                    <a:pos x="31" y="26"/>
                  </a:cxn>
                  <a:cxn ang="0">
                    <a:pos x="30" y="35"/>
                  </a:cxn>
                  <a:cxn ang="0">
                    <a:pos x="21" y="35"/>
                  </a:cxn>
                  <a:cxn ang="0">
                    <a:pos x="18" y="38"/>
                  </a:cxn>
                  <a:cxn ang="0">
                    <a:pos x="15" y="36"/>
                  </a:cxn>
                  <a:cxn ang="0">
                    <a:pos x="18" y="33"/>
                  </a:cxn>
                  <a:cxn ang="0">
                    <a:pos x="14" y="28"/>
                  </a:cxn>
                  <a:cxn ang="0">
                    <a:pos x="18" y="25"/>
                  </a:cxn>
                  <a:cxn ang="0">
                    <a:pos x="22" y="31"/>
                  </a:cxn>
                  <a:cxn ang="0">
                    <a:pos x="26" y="32"/>
                  </a:cxn>
                  <a:cxn ang="0">
                    <a:pos x="25" y="26"/>
                  </a:cxn>
                  <a:cxn ang="0">
                    <a:pos x="25" y="17"/>
                  </a:cxn>
                  <a:cxn ang="0">
                    <a:pos x="34" y="17"/>
                  </a:cxn>
                  <a:cxn ang="0">
                    <a:pos x="37" y="14"/>
                  </a:cxn>
                  <a:cxn ang="0">
                    <a:pos x="39" y="17"/>
                  </a:cxn>
                  <a:cxn ang="0">
                    <a:pos x="37" y="19"/>
                  </a:cxn>
                  <a:cxn ang="0">
                    <a:pos x="40" y="24"/>
                  </a:cxn>
                  <a:cxn ang="0">
                    <a:pos x="36" y="26"/>
                  </a:cxn>
                </a:cxnLst>
                <a:rect l="0" t="0" r="r" b="b"/>
                <a:pathLst>
                  <a:path w="55" h="52">
                    <a:moveTo>
                      <a:pt x="17" y="11"/>
                    </a:moveTo>
                    <a:cubicBezTo>
                      <a:pt x="2" y="23"/>
                      <a:pt x="0" y="47"/>
                      <a:pt x="0" y="47"/>
                    </a:cubicBezTo>
                    <a:cubicBezTo>
                      <a:pt x="0" y="47"/>
                      <a:pt x="23" y="52"/>
                      <a:pt x="38" y="40"/>
                    </a:cubicBezTo>
                    <a:cubicBezTo>
                      <a:pt x="54" y="28"/>
                      <a:pt x="55" y="5"/>
                      <a:pt x="55" y="5"/>
                    </a:cubicBezTo>
                    <a:cubicBezTo>
                      <a:pt x="55" y="5"/>
                      <a:pt x="32" y="0"/>
                      <a:pt x="17" y="11"/>
                    </a:cubicBezTo>
                    <a:moveTo>
                      <a:pt x="36" y="26"/>
                    </a:moveTo>
                    <a:cubicBezTo>
                      <a:pt x="36" y="25"/>
                      <a:pt x="35" y="23"/>
                      <a:pt x="33" y="21"/>
                    </a:cubicBezTo>
                    <a:cubicBezTo>
                      <a:pt x="32" y="20"/>
                      <a:pt x="30" y="20"/>
                      <a:pt x="30" y="20"/>
                    </a:cubicBezTo>
                    <a:cubicBezTo>
                      <a:pt x="29" y="21"/>
                      <a:pt x="29" y="23"/>
                      <a:pt x="31" y="26"/>
                    </a:cubicBezTo>
                    <a:cubicBezTo>
                      <a:pt x="33" y="30"/>
                      <a:pt x="32" y="33"/>
                      <a:pt x="30" y="35"/>
                    </a:cubicBezTo>
                    <a:cubicBezTo>
                      <a:pt x="28" y="38"/>
                      <a:pt x="24" y="38"/>
                      <a:pt x="21" y="35"/>
                    </a:cubicBezTo>
                    <a:cubicBezTo>
                      <a:pt x="18" y="38"/>
                      <a:pt x="18" y="38"/>
                      <a:pt x="18" y="38"/>
                    </a:cubicBezTo>
                    <a:cubicBezTo>
                      <a:pt x="15" y="36"/>
                      <a:pt x="15" y="36"/>
                      <a:pt x="15" y="36"/>
                    </a:cubicBezTo>
                    <a:cubicBezTo>
                      <a:pt x="18" y="33"/>
                      <a:pt x="18" y="33"/>
                      <a:pt x="18" y="33"/>
                    </a:cubicBezTo>
                    <a:cubicBezTo>
                      <a:pt x="16" y="31"/>
                      <a:pt x="15" y="29"/>
                      <a:pt x="14" y="28"/>
                    </a:cubicBezTo>
                    <a:cubicBezTo>
                      <a:pt x="18" y="25"/>
                      <a:pt x="18" y="25"/>
                      <a:pt x="18" y="25"/>
                    </a:cubicBezTo>
                    <a:cubicBezTo>
                      <a:pt x="19" y="27"/>
                      <a:pt x="20" y="29"/>
                      <a:pt x="22" y="31"/>
                    </a:cubicBezTo>
                    <a:cubicBezTo>
                      <a:pt x="23" y="32"/>
                      <a:pt x="25" y="33"/>
                      <a:pt x="26" y="32"/>
                    </a:cubicBezTo>
                    <a:cubicBezTo>
                      <a:pt x="27" y="31"/>
                      <a:pt x="26" y="29"/>
                      <a:pt x="25" y="26"/>
                    </a:cubicBezTo>
                    <a:cubicBezTo>
                      <a:pt x="23" y="23"/>
                      <a:pt x="23" y="20"/>
                      <a:pt x="25" y="17"/>
                    </a:cubicBezTo>
                    <a:cubicBezTo>
                      <a:pt x="27" y="15"/>
                      <a:pt x="31" y="14"/>
                      <a:pt x="34" y="17"/>
                    </a:cubicBezTo>
                    <a:cubicBezTo>
                      <a:pt x="37" y="14"/>
                      <a:pt x="37" y="14"/>
                      <a:pt x="37" y="14"/>
                    </a:cubicBezTo>
                    <a:cubicBezTo>
                      <a:pt x="39" y="17"/>
                      <a:pt x="39" y="17"/>
                      <a:pt x="39" y="17"/>
                    </a:cubicBezTo>
                    <a:cubicBezTo>
                      <a:pt x="37" y="19"/>
                      <a:pt x="37" y="19"/>
                      <a:pt x="37" y="19"/>
                    </a:cubicBezTo>
                    <a:cubicBezTo>
                      <a:pt x="39" y="21"/>
                      <a:pt x="40" y="22"/>
                      <a:pt x="40" y="24"/>
                    </a:cubicBezTo>
                    <a:cubicBezTo>
                      <a:pt x="36" y="26"/>
                      <a:pt x="36" y="26"/>
                      <a:pt x="36" y="26"/>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3" name="Freeform 452"/>
              <p:cNvSpPr>
                <a:spLocks noEditPoints="1"/>
              </p:cNvSpPr>
              <p:nvPr/>
            </p:nvSpPr>
            <p:spPr bwMode="auto">
              <a:xfrm>
                <a:off x="4132263" y="2324101"/>
                <a:ext cx="133350" cy="85725"/>
              </a:xfrm>
              <a:custGeom>
                <a:avLst/>
                <a:gdLst/>
                <a:ahLst/>
                <a:cxnLst>
                  <a:cxn ang="0">
                    <a:pos x="34" y="5"/>
                  </a:cxn>
                  <a:cxn ang="0">
                    <a:pos x="0" y="33"/>
                  </a:cxn>
                  <a:cxn ang="0">
                    <a:pos x="43" y="44"/>
                  </a:cxn>
                  <a:cxn ang="0">
                    <a:pos x="77" y="16"/>
                  </a:cxn>
                  <a:cxn ang="0">
                    <a:pos x="34" y="5"/>
                  </a:cxn>
                  <a:cxn ang="0">
                    <a:pos x="52" y="30"/>
                  </a:cxn>
                  <a:cxn ang="0">
                    <a:pos x="47" y="31"/>
                  </a:cxn>
                  <a:cxn ang="0">
                    <a:pos x="46" y="23"/>
                  </a:cxn>
                  <a:cxn ang="0">
                    <a:pos x="42" y="20"/>
                  </a:cxn>
                  <a:cxn ang="0">
                    <a:pos x="40" y="26"/>
                  </a:cxn>
                  <a:cxn ang="0">
                    <a:pos x="35" y="36"/>
                  </a:cxn>
                  <a:cxn ang="0">
                    <a:pos x="25" y="32"/>
                  </a:cxn>
                  <a:cxn ang="0">
                    <a:pos x="21" y="33"/>
                  </a:cxn>
                  <a:cxn ang="0">
                    <a:pos x="19" y="29"/>
                  </a:cxn>
                  <a:cxn ang="0">
                    <a:pos x="23" y="28"/>
                  </a:cxn>
                  <a:cxn ang="0">
                    <a:pos x="22" y="21"/>
                  </a:cxn>
                  <a:cxn ang="0">
                    <a:pos x="28" y="21"/>
                  </a:cxn>
                  <a:cxn ang="0">
                    <a:pos x="28" y="27"/>
                  </a:cxn>
                  <a:cxn ang="0">
                    <a:pos x="32" y="30"/>
                  </a:cxn>
                  <a:cxn ang="0">
                    <a:pos x="34" y="24"/>
                  </a:cxn>
                  <a:cxn ang="0">
                    <a:pos x="39" y="14"/>
                  </a:cxn>
                  <a:cxn ang="0">
                    <a:pos x="50" y="18"/>
                  </a:cxn>
                  <a:cxn ang="0">
                    <a:pos x="54" y="17"/>
                  </a:cxn>
                  <a:cxn ang="0">
                    <a:pos x="56" y="21"/>
                  </a:cxn>
                  <a:cxn ang="0">
                    <a:pos x="52" y="22"/>
                  </a:cxn>
                  <a:cxn ang="0">
                    <a:pos x="52" y="30"/>
                  </a:cxn>
                </a:cxnLst>
                <a:rect l="0" t="0" r="r" b="b"/>
                <a:pathLst>
                  <a:path w="77" h="49">
                    <a:moveTo>
                      <a:pt x="34" y="5"/>
                    </a:moveTo>
                    <a:cubicBezTo>
                      <a:pt x="13" y="10"/>
                      <a:pt x="0" y="33"/>
                      <a:pt x="0" y="33"/>
                    </a:cubicBezTo>
                    <a:cubicBezTo>
                      <a:pt x="0" y="33"/>
                      <a:pt x="22" y="49"/>
                      <a:pt x="43" y="44"/>
                    </a:cubicBezTo>
                    <a:cubicBezTo>
                      <a:pt x="64" y="39"/>
                      <a:pt x="77" y="16"/>
                      <a:pt x="77" y="16"/>
                    </a:cubicBezTo>
                    <a:cubicBezTo>
                      <a:pt x="77" y="16"/>
                      <a:pt x="55" y="0"/>
                      <a:pt x="34" y="5"/>
                    </a:cubicBezTo>
                    <a:moveTo>
                      <a:pt x="52" y="30"/>
                    </a:moveTo>
                    <a:cubicBezTo>
                      <a:pt x="47" y="31"/>
                      <a:pt x="47" y="31"/>
                      <a:pt x="47" y="31"/>
                    </a:cubicBezTo>
                    <a:cubicBezTo>
                      <a:pt x="47" y="29"/>
                      <a:pt x="47" y="26"/>
                      <a:pt x="46" y="23"/>
                    </a:cubicBezTo>
                    <a:cubicBezTo>
                      <a:pt x="45" y="21"/>
                      <a:pt x="44" y="19"/>
                      <a:pt x="42" y="20"/>
                    </a:cubicBezTo>
                    <a:cubicBezTo>
                      <a:pt x="41" y="21"/>
                      <a:pt x="40" y="22"/>
                      <a:pt x="40" y="26"/>
                    </a:cubicBezTo>
                    <a:cubicBezTo>
                      <a:pt x="40" y="31"/>
                      <a:pt x="39" y="35"/>
                      <a:pt x="35" y="36"/>
                    </a:cubicBezTo>
                    <a:cubicBezTo>
                      <a:pt x="31" y="38"/>
                      <a:pt x="28" y="36"/>
                      <a:pt x="25" y="32"/>
                    </a:cubicBezTo>
                    <a:cubicBezTo>
                      <a:pt x="21" y="33"/>
                      <a:pt x="21" y="33"/>
                      <a:pt x="21" y="33"/>
                    </a:cubicBezTo>
                    <a:cubicBezTo>
                      <a:pt x="19" y="29"/>
                      <a:pt x="19" y="29"/>
                      <a:pt x="19" y="29"/>
                    </a:cubicBezTo>
                    <a:cubicBezTo>
                      <a:pt x="23" y="28"/>
                      <a:pt x="23" y="28"/>
                      <a:pt x="23" y="28"/>
                    </a:cubicBezTo>
                    <a:cubicBezTo>
                      <a:pt x="22" y="25"/>
                      <a:pt x="22" y="23"/>
                      <a:pt x="22" y="21"/>
                    </a:cubicBezTo>
                    <a:cubicBezTo>
                      <a:pt x="28" y="21"/>
                      <a:pt x="28" y="21"/>
                      <a:pt x="28" y="21"/>
                    </a:cubicBezTo>
                    <a:cubicBezTo>
                      <a:pt x="28" y="22"/>
                      <a:pt x="27" y="24"/>
                      <a:pt x="28" y="27"/>
                    </a:cubicBezTo>
                    <a:cubicBezTo>
                      <a:pt x="29" y="30"/>
                      <a:pt x="31" y="30"/>
                      <a:pt x="32" y="30"/>
                    </a:cubicBezTo>
                    <a:cubicBezTo>
                      <a:pt x="33" y="29"/>
                      <a:pt x="34" y="28"/>
                      <a:pt x="34" y="24"/>
                    </a:cubicBezTo>
                    <a:cubicBezTo>
                      <a:pt x="34" y="18"/>
                      <a:pt x="35" y="15"/>
                      <a:pt x="39" y="14"/>
                    </a:cubicBezTo>
                    <a:cubicBezTo>
                      <a:pt x="43" y="12"/>
                      <a:pt x="47" y="14"/>
                      <a:pt x="50" y="18"/>
                    </a:cubicBezTo>
                    <a:cubicBezTo>
                      <a:pt x="54" y="17"/>
                      <a:pt x="54" y="17"/>
                      <a:pt x="54" y="17"/>
                    </a:cubicBezTo>
                    <a:cubicBezTo>
                      <a:pt x="56" y="21"/>
                      <a:pt x="56" y="21"/>
                      <a:pt x="56" y="21"/>
                    </a:cubicBezTo>
                    <a:cubicBezTo>
                      <a:pt x="52" y="22"/>
                      <a:pt x="52" y="22"/>
                      <a:pt x="52" y="22"/>
                    </a:cubicBezTo>
                    <a:cubicBezTo>
                      <a:pt x="53" y="25"/>
                      <a:pt x="53" y="28"/>
                      <a:pt x="52" y="30"/>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grpSp>
        <p:grpSp>
          <p:nvGrpSpPr>
            <p:cNvPr id="244" name="Group 60"/>
            <p:cNvGrpSpPr/>
            <p:nvPr/>
          </p:nvGrpSpPr>
          <p:grpSpPr>
            <a:xfrm>
              <a:off x="4802188" y="1789112"/>
              <a:ext cx="388938" cy="319088"/>
              <a:chOff x="5102226" y="1265238"/>
              <a:chExt cx="388938" cy="319088"/>
            </a:xfrm>
            <a:noFill/>
          </p:grpSpPr>
          <p:sp>
            <p:nvSpPr>
              <p:cNvPr id="245" name="Freeform 407"/>
              <p:cNvSpPr/>
              <p:nvPr/>
            </p:nvSpPr>
            <p:spPr bwMode="auto">
              <a:xfrm>
                <a:off x="5238751" y="1381126"/>
                <a:ext cx="34925" cy="109538"/>
              </a:xfrm>
              <a:custGeom>
                <a:avLst/>
                <a:gdLst/>
                <a:ahLst/>
                <a:cxnLst>
                  <a:cxn ang="0">
                    <a:pos x="6" y="63"/>
                  </a:cxn>
                  <a:cxn ang="0">
                    <a:pos x="4" y="62"/>
                  </a:cxn>
                  <a:cxn ang="0">
                    <a:pos x="1" y="55"/>
                  </a:cxn>
                  <a:cxn ang="0">
                    <a:pos x="10" y="32"/>
                  </a:cxn>
                  <a:cxn ang="0">
                    <a:pos x="8" y="6"/>
                  </a:cxn>
                  <a:cxn ang="0">
                    <a:pos x="13" y="0"/>
                  </a:cxn>
                  <a:cxn ang="0">
                    <a:pos x="19" y="5"/>
                  </a:cxn>
                  <a:cxn ang="0">
                    <a:pos x="21" y="32"/>
                  </a:cxn>
                  <a:cxn ang="0">
                    <a:pos x="21" y="34"/>
                  </a:cxn>
                  <a:cxn ang="0">
                    <a:pos x="12" y="59"/>
                  </a:cxn>
                  <a:cxn ang="0">
                    <a:pos x="6" y="63"/>
                  </a:cxn>
                </a:cxnLst>
                <a:rect l="0" t="0" r="r" b="b"/>
                <a:pathLst>
                  <a:path w="21" h="63">
                    <a:moveTo>
                      <a:pt x="6" y="63"/>
                    </a:moveTo>
                    <a:cubicBezTo>
                      <a:pt x="6" y="63"/>
                      <a:pt x="5" y="63"/>
                      <a:pt x="4" y="62"/>
                    </a:cubicBezTo>
                    <a:cubicBezTo>
                      <a:pt x="1" y="61"/>
                      <a:pt x="0" y="58"/>
                      <a:pt x="1" y="55"/>
                    </a:cubicBezTo>
                    <a:cubicBezTo>
                      <a:pt x="10" y="32"/>
                      <a:pt x="10" y="32"/>
                      <a:pt x="10" y="32"/>
                    </a:cubicBezTo>
                    <a:cubicBezTo>
                      <a:pt x="8" y="6"/>
                      <a:pt x="8" y="6"/>
                      <a:pt x="8" y="6"/>
                    </a:cubicBezTo>
                    <a:cubicBezTo>
                      <a:pt x="7" y="3"/>
                      <a:pt x="10" y="0"/>
                      <a:pt x="13" y="0"/>
                    </a:cubicBezTo>
                    <a:cubicBezTo>
                      <a:pt x="16" y="0"/>
                      <a:pt x="19" y="2"/>
                      <a:pt x="19" y="5"/>
                    </a:cubicBezTo>
                    <a:cubicBezTo>
                      <a:pt x="21" y="32"/>
                      <a:pt x="21" y="32"/>
                      <a:pt x="21" y="32"/>
                    </a:cubicBezTo>
                    <a:cubicBezTo>
                      <a:pt x="21" y="33"/>
                      <a:pt x="21" y="34"/>
                      <a:pt x="21" y="34"/>
                    </a:cubicBezTo>
                    <a:cubicBezTo>
                      <a:pt x="12" y="59"/>
                      <a:pt x="12" y="59"/>
                      <a:pt x="12" y="59"/>
                    </a:cubicBezTo>
                    <a:cubicBezTo>
                      <a:pt x="11" y="61"/>
                      <a:pt x="9" y="63"/>
                      <a:pt x="6" y="63"/>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6" name="Freeform 408"/>
              <p:cNvSpPr/>
              <p:nvPr/>
            </p:nvSpPr>
            <p:spPr bwMode="auto">
              <a:xfrm>
                <a:off x="5202238" y="1319213"/>
                <a:ext cx="157163" cy="69850"/>
              </a:xfrm>
              <a:custGeom>
                <a:avLst/>
                <a:gdLst/>
                <a:ahLst/>
                <a:cxnLst>
                  <a:cxn ang="0">
                    <a:pos x="85" y="15"/>
                  </a:cxn>
                  <a:cxn ang="0">
                    <a:pos x="69" y="15"/>
                  </a:cxn>
                  <a:cxn ang="0">
                    <a:pos x="58" y="2"/>
                  </a:cxn>
                  <a:cxn ang="0">
                    <a:pos x="57" y="1"/>
                  </a:cxn>
                  <a:cxn ang="0">
                    <a:pos x="46" y="25"/>
                  </a:cxn>
                  <a:cxn ang="0">
                    <a:pos x="46" y="0"/>
                  </a:cxn>
                  <a:cxn ang="0">
                    <a:pos x="39" y="0"/>
                  </a:cxn>
                  <a:cxn ang="0">
                    <a:pos x="37" y="0"/>
                  </a:cxn>
                  <a:cxn ang="0">
                    <a:pos x="18" y="0"/>
                  </a:cxn>
                  <a:cxn ang="0">
                    <a:pos x="14" y="2"/>
                  </a:cxn>
                  <a:cxn ang="0">
                    <a:pos x="2" y="16"/>
                  </a:cxn>
                  <a:cxn ang="0">
                    <a:pos x="3" y="24"/>
                  </a:cxn>
                  <a:cxn ang="0">
                    <a:pos x="6" y="25"/>
                  </a:cxn>
                  <a:cxn ang="0">
                    <a:pos x="11" y="23"/>
                  </a:cxn>
                  <a:cxn ang="0">
                    <a:pos x="21" y="11"/>
                  </a:cxn>
                  <a:cxn ang="0">
                    <a:pos x="33" y="11"/>
                  </a:cxn>
                  <a:cxn ang="0">
                    <a:pos x="24" y="40"/>
                  </a:cxn>
                  <a:cxn ang="0">
                    <a:pos x="51" y="40"/>
                  </a:cxn>
                  <a:cxn ang="0">
                    <a:pos x="58" y="20"/>
                  </a:cxn>
                  <a:cxn ang="0">
                    <a:pos x="62" y="25"/>
                  </a:cxn>
                  <a:cxn ang="0">
                    <a:pos x="67" y="27"/>
                  </a:cxn>
                  <a:cxn ang="0">
                    <a:pos x="67" y="27"/>
                  </a:cxn>
                  <a:cxn ang="0">
                    <a:pos x="85" y="27"/>
                  </a:cxn>
                  <a:cxn ang="0">
                    <a:pos x="91" y="21"/>
                  </a:cxn>
                  <a:cxn ang="0">
                    <a:pos x="85" y="15"/>
                  </a:cxn>
                </a:cxnLst>
                <a:rect l="0" t="0" r="r" b="b"/>
                <a:pathLst>
                  <a:path w="91" h="40">
                    <a:moveTo>
                      <a:pt x="85" y="15"/>
                    </a:moveTo>
                    <a:cubicBezTo>
                      <a:pt x="69" y="15"/>
                      <a:pt x="69" y="15"/>
                      <a:pt x="69" y="15"/>
                    </a:cubicBezTo>
                    <a:cubicBezTo>
                      <a:pt x="58" y="2"/>
                      <a:pt x="58" y="2"/>
                      <a:pt x="58" y="2"/>
                    </a:cubicBezTo>
                    <a:cubicBezTo>
                      <a:pt x="57" y="1"/>
                      <a:pt x="57" y="1"/>
                      <a:pt x="57" y="1"/>
                    </a:cubicBezTo>
                    <a:cubicBezTo>
                      <a:pt x="46" y="25"/>
                      <a:pt x="46" y="25"/>
                      <a:pt x="46" y="25"/>
                    </a:cubicBezTo>
                    <a:cubicBezTo>
                      <a:pt x="46" y="0"/>
                      <a:pt x="46" y="0"/>
                      <a:pt x="46" y="0"/>
                    </a:cubicBezTo>
                    <a:cubicBezTo>
                      <a:pt x="39" y="0"/>
                      <a:pt x="39" y="0"/>
                      <a:pt x="39" y="0"/>
                    </a:cubicBezTo>
                    <a:cubicBezTo>
                      <a:pt x="37" y="0"/>
                      <a:pt x="37" y="0"/>
                      <a:pt x="37" y="0"/>
                    </a:cubicBezTo>
                    <a:cubicBezTo>
                      <a:pt x="18" y="0"/>
                      <a:pt x="18" y="0"/>
                      <a:pt x="18" y="0"/>
                    </a:cubicBezTo>
                    <a:cubicBezTo>
                      <a:pt x="16" y="0"/>
                      <a:pt x="15" y="0"/>
                      <a:pt x="14" y="2"/>
                    </a:cubicBezTo>
                    <a:cubicBezTo>
                      <a:pt x="2" y="16"/>
                      <a:pt x="2" y="16"/>
                      <a:pt x="2" y="16"/>
                    </a:cubicBezTo>
                    <a:cubicBezTo>
                      <a:pt x="0" y="18"/>
                      <a:pt x="0" y="22"/>
                      <a:pt x="3" y="24"/>
                    </a:cubicBezTo>
                    <a:cubicBezTo>
                      <a:pt x="4" y="25"/>
                      <a:pt x="5" y="25"/>
                      <a:pt x="6" y="25"/>
                    </a:cubicBezTo>
                    <a:cubicBezTo>
                      <a:pt x="8" y="25"/>
                      <a:pt x="10" y="25"/>
                      <a:pt x="11" y="23"/>
                    </a:cubicBezTo>
                    <a:cubicBezTo>
                      <a:pt x="21" y="11"/>
                      <a:pt x="21" y="11"/>
                      <a:pt x="21" y="11"/>
                    </a:cubicBezTo>
                    <a:cubicBezTo>
                      <a:pt x="33" y="11"/>
                      <a:pt x="33" y="11"/>
                      <a:pt x="33" y="11"/>
                    </a:cubicBezTo>
                    <a:cubicBezTo>
                      <a:pt x="24" y="40"/>
                      <a:pt x="24" y="40"/>
                      <a:pt x="24" y="40"/>
                    </a:cubicBezTo>
                    <a:cubicBezTo>
                      <a:pt x="51" y="40"/>
                      <a:pt x="51" y="40"/>
                      <a:pt x="51" y="40"/>
                    </a:cubicBezTo>
                    <a:cubicBezTo>
                      <a:pt x="58" y="20"/>
                      <a:pt x="58" y="20"/>
                      <a:pt x="58" y="20"/>
                    </a:cubicBezTo>
                    <a:cubicBezTo>
                      <a:pt x="62" y="25"/>
                      <a:pt x="62" y="25"/>
                      <a:pt x="62" y="25"/>
                    </a:cubicBezTo>
                    <a:cubicBezTo>
                      <a:pt x="63" y="26"/>
                      <a:pt x="65" y="27"/>
                      <a:pt x="67" y="27"/>
                    </a:cubicBezTo>
                    <a:cubicBezTo>
                      <a:pt x="67" y="27"/>
                      <a:pt x="67" y="27"/>
                      <a:pt x="67" y="27"/>
                    </a:cubicBezTo>
                    <a:cubicBezTo>
                      <a:pt x="85" y="27"/>
                      <a:pt x="85" y="27"/>
                      <a:pt x="85" y="27"/>
                    </a:cubicBezTo>
                    <a:cubicBezTo>
                      <a:pt x="88" y="27"/>
                      <a:pt x="91" y="24"/>
                      <a:pt x="91" y="21"/>
                    </a:cubicBezTo>
                    <a:cubicBezTo>
                      <a:pt x="91" y="18"/>
                      <a:pt x="88" y="15"/>
                      <a:pt x="85" y="15"/>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7" name="Freeform 409"/>
              <p:cNvSpPr/>
              <p:nvPr/>
            </p:nvSpPr>
            <p:spPr bwMode="auto">
              <a:xfrm>
                <a:off x="5273676" y="1327151"/>
                <a:ext cx="14288" cy="41275"/>
              </a:xfrm>
              <a:custGeom>
                <a:avLst/>
                <a:gdLst/>
                <a:ahLst/>
                <a:cxnLst>
                  <a:cxn ang="0">
                    <a:pos x="9" y="0"/>
                  </a:cxn>
                  <a:cxn ang="0">
                    <a:pos x="0" y="20"/>
                  </a:cxn>
                  <a:cxn ang="0">
                    <a:pos x="2" y="26"/>
                  </a:cxn>
                  <a:cxn ang="0">
                    <a:pos x="9" y="23"/>
                  </a:cxn>
                  <a:cxn ang="0">
                    <a:pos x="9" y="0"/>
                  </a:cxn>
                </a:cxnLst>
                <a:rect l="0" t="0" r="r" b="b"/>
                <a:pathLst>
                  <a:path w="9" h="26">
                    <a:moveTo>
                      <a:pt x="9" y="0"/>
                    </a:moveTo>
                    <a:lnTo>
                      <a:pt x="0" y="20"/>
                    </a:lnTo>
                    <a:lnTo>
                      <a:pt x="2" y="26"/>
                    </a:lnTo>
                    <a:lnTo>
                      <a:pt x="9" y="23"/>
                    </a:lnTo>
                    <a:lnTo>
                      <a:pt x="9" y="0"/>
                    </a:lnTo>
                    <a:close/>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8" name="Freeform 410"/>
              <p:cNvSpPr/>
              <p:nvPr/>
            </p:nvSpPr>
            <p:spPr bwMode="auto">
              <a:xfrm>
                <a:off x="5273676" y="1327151"/>
                <a:ext cx="14288" cy="41275"/>
              </a:xfrm>
              <a:custGeom>
                <a:avLst/>
                <a:gdLst/>
                <a:ahLst/>
                <a:cxnLst>
                  <a:cxn ang="0">
                    <a:pos x="9" y="0"/>
                  </a:cxn>
                  <a:cxn ang="0">
                    <a:pos x="0" y="20"/>
                  </a:cxn>
                  <a:cxn ang="0">
                    <a:pos x="2" y="26"/>
                  </a:cxn>
                  <a:cxn ang="0">
                    <a:pos x="9" y="23"/>
                  </a:cxn>
                  <a:cxn ang="0">
                    <a:pos x="9" y="0"/>
                  </a:cxn>
                </a:cxnLst>
                <a:rect l="0" t="0" r="r" b="b"/>
                <a:pathLst>
                  <a:path w="9" h="26">
                    <a:moveTo>
                      <a:pt x="9" y="0"/>
                    </a:moveTo>
                    <a:lnTo>
                      <a:pt x="0" y="20"/>
                    </a:lnTo>
                    <a:lnTo>
                      <a:pt x="2" y="26"/>
                    </a:lnTo>
                    <a:lnTo>
                      <a:pt x="9" y="23"/>
                    </a:lnTo>
                    <a:lnTo>
                      <a:pt x="9" y="0"/>
                    </a:ln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9" name="Freeform 411"/>
              <p:cNvSpPr/>
              <p:nvPr/>
            </p:nvSpPr>
            <p:spPr bwMode="auto">
              <a:xfrm>
                <a:off x="5283201" y="1323976"/>
                <a:ext cx="12700" cy="7938"/>
              </a:xfrm>
              <a:custGeom>
                <a:avLst/>
                <a:gdLst/>
                <a:ahLst/>
                <a:cxnLst>
                  <a:cxn ang="0">
                    <a:pos x="6" y="1"/>
                  </a:cxn>
                  <a:cxn ang="0">
                    <a:pos x="6" y="2"/>
                  </a:cxn>
                  <a:cxn ang="0">
                    <a:pos x="3" y="4"/>
                  </a:cxn>
                  <a:cxn ang="0">
                    <a:pos x="2" y="4"/>
                  </a:cxn>
                  <a:cxn ang="0">
                    <a:pos x="1" y="1"/>
                  </a:cxn>
                  <a:cxn ang="0">
                    <a:pos x="1" y="0"/>
                  </a:cxn>
                  <a:cxn ang="0">
                    <a:pos x="6" y="1"/>
                  </a:cxn>
                </a:cxnLst>
                <a:rect l="0" t="0" r="r" b="b"/>
                <a:pathLst>
                  <a:path w="7" h="5">
                    <a:moveTo>
                      <a:pt x="6" y="1"/>
                    </a:moveTo>
                    <a:cubicBezTo>
                      <a:pt x="7" y="1"/>
                      <a:pt x="7" y="1"/>
                      <a:pt x="6" y="2"/>
                    </a:cubicBezTo>
                    <a:cubicBezTo>
                      <a:pt x="3" y="4"/>
                      <a:pt x="3" y="4"/>
                      <a:pt x="3" y="4"/>
                    </a:cubicBezTo>
                    <a:cubicBezTo>
                      <a:pt x="3" y="5"/>
                      <a:pt x="2" y="5"/>
                      <a:pt x="2" y="4"/>
                    </a:cubicBezTo>
                    <a:cubicBezTo>
                      <a:pt x="1" y="1"/>
                      <a:pt x="1" y="1"/>
                      <a:pt x="1" y="1"/>
                    </a:cubicBezTo>
                    <a:cubicBezTo>
                      <a:pt x="0" y="0"/>
                      <a:pt x="1" y="0"/>
                      <a:pt x="1" y="0"/>
                    </a:cubicBezTo>
                    <a:cubicBezTo>
                      <a:pt x="6" y="1"/>
                      <a:pt x="6" y="1"/>
                      <a:pt x="6" y="1"/>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0" name="Freeform 412"/>
              <p:cNvSpPr/>
              <p:nvPr/>
            </p:nvSpPr>
            <p:spPr bwMode="auto">
              <a:xfrm>
                <a:off x="5273676" y="1271588"/>
                <a:ext cx="39688" cy="47625"/>
              </a:xfrm>
              <a:custGeom>
                <a:avLst/>
                <a:gdLst/>
                <a:ahLst/>
                <a:cxnLst>
                  <a:cxn ang="0">
                    <a:pos x="21" y="15"/>
                  </a:cxn>
                  <a:cxn ang="0">
                    <a:pos x="10" y="27"/>
                  </a:cxn>
                  <a:cxn ang="0">
                    <a:pos x="1" y="13"/>
                  </a:cxn>
                  <a:cxn ang="0">
                    <a:pos x="12" y="1"/>
                  </a:cxn>
                  <a:cxn ang="0">
                    <a:pos x="21" y="15"/>
                  </a:cxn>
                </a:cxnLst>
                <a:rect l="0" t="0" r="r" b="b"/>
                <a:pathLst>
                  <a:path w="22" h="28">
                    <a:moveTo>
                      <a:pt x="21" y="15"/>
                    </a:moveTo>
                    <a:cubicBezTo>
                      <a:pt x="20" y="22"/>
                      <a:pt x="13" y="28"/>
                      <a:pt x="10" y="27"/>
                    </a:cubicBezTo>
                    <a:cubicBezTo>
                      <a:pt x="6" y="27"/>
                      <a:pt x="0" y="20"/>
                      <a:pt x="1" y="13"/>
                    </a:cubicBezTo>
                    <a:cubicBezTo>
                      <a:pt x="2" y="6"/>
                      <a:pt x="4" y="0"/>
                      <a:pt x="12" y="1"/>
                    </a:cubicBezTo>
                    <a:cubicBezTo>
                      <a:pt x="21" y="2"/>
                      <a:pt x="22" y="8"/>
                      <a:pt x="21" y="15"/>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1" name="Freeform 413"/>
              <p:cNvSpPr/>
              <p:nvPr/>
            </p:nvSpPr>
            <p:spPr bwMode="auto">
              <a:xfrm>
                <a:off x="5176838" y="1306513"/>
                <a:ext cx="280988" cy="231775"/>
              </a:xfrm>
              <a:custGeom>
                <a:avLst/>
                <a:gdLst/>
                <a:ahLst/>
                <a:cxnLst>
                  <a:cxn ang="0">
                    <a:pos x="11" y="146"/>
                  </a:cxn>
                  <a:cxn ang="0">
                    <a:pos x="0" y="140"/>
                  </a:cxn>
                  <a:cxn ang="0">
                    <a:pos x="13" y="118"/>
                  </a:cxn>
                  <a:cxn ang="0">
                    <a:pos x="55" y="124"/>
                  </a:cxn>
                  <a:cxn ang="0">
                    <a:pos x="66" y="102"/>
                  </a:cxn>
                  <a:cxn ang="0">
                    <a:pos x="98" y="108"/>
                  </a:cxn>
                  <a:cxn ang="0">
                    <a:pos x="119" y="58"/>
                  </a:cxn>
                  <a:cxn ang="0">
                    <a:pos x="138" y="60"/>
                  </a:cxn>
                  <a:cxn ang="0">
                    <a:pos x="165" y="0"/>
                  </a:cxn>
                  <a:cxn ang="0">
                    <a:pos x="177" y="5"/>
                  </a:cxn>
                  <a:cxn ang="0">
                    <a:pos x="147" y="75"/>
                  </a:cxn>
                  <a:cxn ang="0">
                    <a:pos x="128" y="72"/>
                  </a:cxn>
                  <a:cxn ang="0">
                    <a:pos x="105" y="122"/>
                  </a:cxn>
                  <a:cxn ang="0">
                    <a:pos x="74" y="118"/>
                  </a:cxn>
                  <a:cxn ang="0">
                    <a:pos x="61" y="140"/>
                  </a:cxn>
                  <a:cxn ang="0">
                    <a:pos x="20" y="133"/>
                  </a:cxn>
                  <a:cxn ang="0">
                    <a:pos x="11" y="146"/>
                  </a:cxn>
                </a:cxnLst>
                <a:rect l="0" t="0" r="r" b="b"/>
                <a:pathLst>
                  <a:path w="177" h="146">
                    <a:moveTo>
                      <a:pt x="11" y="146"/>
                    </a:moveTo>
                    <a:lnTo>
                      <a:pt x="0" y="140"/>
                    </a:lnTo>
                    <a:lnTo>
                      <a:pt x="13" y="118"/>
                    </a:lnTo>
                    <a:lnTo>
                      <a:pt x="55" y="124"/>
                    </a:lnTo>
                    <a:lnTo>
                      <a:pt x="66" y="102"/>
                    </a:lnTo>
                    <a:lnTo>
                      <a:pt x="98" y="108"/>
                    </a:lnTo>
                    <a:lnTo>
                      <a:pt x="119" y="58"/>
                    </a:lnTo>
                    <a:lnTo>
                      <a:pt x="138" y="60"/>
                    </a:lnTo>
                    <a:lnTo>
                      <a:pt x="165" y="0"/>
                    </a:lnTo>
                    <a:lnTo>
                      <a:pt x="177" y="5"/>
                    </a:lnTo>
                    <a:lnTo>
                      <a:pt x="147" y="75"/>
                    </a:lnTo>
                    <a:lnTo>
                      <a:pt x="128" y="72"/>
                    </a:lnTo>
                    <a:lnTo>
                      <a:pt x="105" y="122"/>
                    </a:lnTo>
                    <a:lnTo>
                      <a:pt x="74" y="118"/>
                    </a:lnTo>
                    <a:lnTo>
                      <a:pt x="61" y="140"/>
                    </a:lnTo>
                    <a:lnTo>
                      <a:pt x="20" y="133"/>
                    </a:lnTo>
                    <a:lnTo>
                      <a:pt x="11" y="146"/>
                    </a:lnTo>
                    <a:close/>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2" name="Freeform 414"/>
              <p:cNvSpPr/>
              <p:nvPr/>
            </p:nvSpPr>
            <p:spPr bwMode="auto">
              <a:xfrm>
                <a:off x="5176838" y="1306513"/>
                <a:ext cx="280988" cy="231775"/>
              </a:xfrm>
              <a:custGeom>
                <a:avLst/>
                <a:gdLst/>
                <a:ahLst/>
                <a:cxnLst>
                  <a:cxn ang="0">
                    <a:pos x="11" y="146"/>
                  </a:cxn>
                  <a:cxn ang="0">
                    <a:pos x="0" y="140"/>
                  </a:cxn>
                  <a:cxn ang="0">
                    <a:pos x="13" y="118"/>
                  </a:cxn>
                  <a:cxn ang="0">
                    <a:pos x="55" y="124"/>
                  </a:cxn>
                  <a:cxn ang="0">
                    <a:pos x="66" y="102"/>
                  </a:cxn>
                  <a:cxn ang="0">
                    <a:pos x="98" y="108"/>
                  </a:cxn>
                  <a:cxn ang="0">
                    <a:pos x="119" y="58"/>
                  </a:cxn>
                  <a:cxn ang="0">
                    <a:pos x="138" y="60"/>
                  </a:cxn>
                  <a:cxn ang="0">
                    <a:pos x="165" y="0"/>
                  </a:cxn>
                  <a:cxn ang="0">
                    <a:pos x="177" y="5"/>
                  </a:cxn>
                  <a:cxn ang="0">
                    <a:pos x="147" y="75"/>
                  </a:cxn>
                  <a:cxn ang="0">
                    <a:pos x="128" y="72"/>
                  </a:cxn>
                  <a:cxn ang="0">
                    <a:pos x="105" y="122"/>
                  </a:cxn>
                  <a:cxn ang="0">
                    <a:pos x="74" y="118"/>
                  </a:cxn>
                  <a:cxn ang="0">
                    <a:pos x="61" y="140"/>
                  </a:cxn>
                  <a:cxn ang="0">
                    <a:pos x="20" y="133"/>
                  </a:cxn>
                  <a:cxn ang="0">
                    <a:pos x="11" y="146"/>
                  </a:cxn>
                </a:cxnLst>
                <a:rect l="0" t="0" r="r" b="b"/>
                <a:pathLst>
                  <a:path w="177" h="146">
                    <a:moveTo>
                      <a:pt x="11" y="146"/>
                    </a:moveTo>
                    <a:lnTo>
                      <a:pt x="0" y="140"/>
                    </a:lnTo>
                    <a:lnTo>
                      <a:pt x="13" y="118"/>
                    </a:lnTo>
                    <a:lnTo>
                      <a:pt x="55" y="124"/>
                    </a:lnTo>
                    <a:lnTo>
                      <a:pt x="66" y="102"/>
                    </a:lnTo>
                    <a:lnTo>
                      <a:pt x="98" y="108"/>
                    </a:lnTo>
                    <a:lnTo>
                      <a:pt x="119" y="58"/>
                    </a:lnTo>
                    <a:lnTo>
                      <a:pt x="138" y="60"/>
                    </a:lnTo>
                    <a:lnTo>
                      <a:pt x="165" y="0"/>
                    </a:lnTo>
                    <a:lnTo>
                      <a:pt x="177" y="5"/>
                    </a:lnTo>
                    <a:lnTo>
                      <a:pt x="147" y="75"/>
                    </a:lnTo>
                    <a:lnTo>
                      <a:pt x="128" y="72"/>
                    </a:lnTo>
                    <a:lnTo>
                      <a:pt x="105" y="122"/>
                    </a:lnTo>
                    <a:lnTo>
                      <a:pt x="74" y="118"/>
                    </a:lnTo>
                    <a:lnTo>
                      <a:pt x="61" y="140"/>
                    </a:lnTo>
                    <a:lnTo>
                      <a:pt x="20" y="133"/>
                    </a:lnTo>
                    <a:lnTo>
                      <a:pt x="11" y="146"/>
                    </a:ln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3" name="Freeform 415"/>
              <p:cNvSpPr/>
              <p:nvPr/>
            </p:nvSpPr>
            <p:spPr bwMode="auto">
              <a:xfrm>
                <a:off x="5102226" y="1265238"/>
                <a:ext cx="388938" cy="319088"/>
              </a:xfrm>
              <a:custGeom>
                <a:avLst/>
                <a:gdLst/>
                <a:ahLst/>
                <a:cxnLst>
                  <a:cxn ang="0">
                    <a:pos x="245" y="201"/>
                  </a:cxn>
                  <a:cxn ang="0">
                    <a:pos x="0" y="201"/>
                  </a:cxn>
                  <a:cxn ang="0">
                    <a:pos x="0" y="0"/>
                  </a:cxn>
                  <a:cxn ang="0">
                    <a:pos x="8" y="0"/>
                  </a:cxn>
                  <a:cxn ang="0">
                    <a:pos x="8" y="193"/>
                  </a:cxn>
                  <a:cxn ang="0">
                    <a:pos x="245" y="193"/>
                  </a:cxn>
                  <a:cxn ang="0">
                    <a:pos x="245" y="201"/>
                  </a:cxn>
                </a:cxnLst>
                <a:rect l="0" t="0" r="r" b="b"/>
                <a:pathLst>
                  <a:path w="245" h="201">
                    <a:moveTo>
                      <a:pt x="245" y="201"/>
                    </a:moveTo>
                    <a:lnTo>
                      <a:pt x="0" y="201"/>
                    </a:lnTo>
                    <a:lnTo>
                      <a:pt x="0" y="0"/>
                    </a:lnTo>
                    <a:lnTo>
                      <a:pt x="8" y="0"/>
                    </a:lnTo>
                    <a:lnTo>
                      <a:pt x="8" y="193"/>
                    </a:lnTo>
                    <a:lnTo>
                      <a:pt x="245" y="193"/>
                    </a:lnTo>
                    <a:lnTo>
                      <a:pt x="245" y="201"/>
                    </a:lnTo>
                    <a:close/>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4" name="Freeform 416"/>
              <p:cNvSpPr/>
              <p:nvPr/>
            </p:nvSpPr>
            <p:spPr bwMode="auto">
              <a:xfrm>
                <a:off x="5102226" y="1265238"/>
                <a:ext cx="388938" cy="319088"/>
              </a:xfrm>
              <a:custGeom>
                <a:avLst/>
                <a:gdLst/>
                <a:ahLst/>
                <a:cxnLst>
                  <a:cxn ang="0">
                    <a:pos x="245" y="201"/>
                  </a:cxn>
                  <a:cxn ang="0">
                    <a:pos x="0" y="201"/>
                  </a:cxn>
                  <a:cxn ang="0">
                    <a:pos x="0" y="0"/>
                  </a:cxn>
                  <a:cxn ang="0">
                    <a:pos x="8" y="0"/>
                  </a:cxn>
                  <a:cxn ang="0">
                    <a:pos x="8" y="193"/>
                  </a:cxn>
                  <a:cxn ang="0">
                    <a:pos x="245" y="193"/>
                  </a:cxn>
                  <a:cxn ang="0">
                    <a:pos x="245" y="201"/>
                  </a:cxn>
                </a:cxnLst>
                <a:rect l="0" t="0" r="r" b="b"/>
                <a:pathLst>
                  <a:path w="245" h="201">
                    <a:moveTo>
                      <a:pt x="245" y="201"/>
                    </a:moveTo>
                    <a:lnTo>
                      <a:pt x="0" y="201"/>
                    </a:lnTo>
                    <a:lnTo>
                      <a:pt x="0" y="0"/>
                    </a:lnTo>
                    <a:lnTo>
                      <a:pt x="8" y="0"/>
                    </a:lnTo>
                    <a:lnTo>
                      <a:pt x="8" y="193"/>
                    </a:lnTo>
                    <a:lnTo>
                      <a:pt x="245" y="193"/>
                    </a:lnTo>
                    <a:lnTo>
                      <a:pt x="245" y="201"/>
                    </a:ln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5" name="Freeform 417"/>
              <p:cNvSpPr/>
              <p:nvPr/>
            </p:nvSpPr>
            <p:spPr bwMode="auto">
              <a:xfrm>
                <a:off x="5159376" y="1360488"/>
                <a:ext cx="71438" cy="57150"/>
              </a:xfrm>
              <a:custGeom>
                <a:avLst/>
                <a:gdLst/>
                <a:ahLst/>
                <a:cxnLst>
                  <a:cxn ang="0">
                    <a:pos x="35" y="30"/>
                  </a:cxn>
                  <a:cxn ang="0">
                    <a:pos x="29" y="32"/>
                  </a:cxn>
                  <a:cxn ang="0">
                    <a:pos x="3" y="22"/>
                  </a:cxn>
                  <a:cxn ang="0">
                    <a:pos x="0" y="17"/>
                  </a:cxn>
                  <a:cxn ang="0">
                    <a:pos x="6" y="3"/>
                  </a:cxn>
                  <a:cxn ang="0">
                    <a:pos x="11" y="0"/>
                  </a:cxn>
                  <a:cxn ang="0">
                    <a:pos x="38" y="11"/>
                  </a:cxn>
                  <a:cxn ang="0">
                    <a:pos x="40" y="16"/>
                  </a:cxn>
                  <a:cxn ang="0">
                    <a:pos x="35" y="30"/>
                  </a:cxn>
                </a:cxnLst>
                <a:rect l="0" t="0" r="r" b="b"/>
                <a:pathLst>
                  <a:path w="41" h="33">
                    <a:moveTo>
                      <a:pt x="35" y="30"/>
                    </a:moveTo>
                    <a:cubicBezTo>
                      <a:pt x="34" y="32"/>
                      <a:pt x="31" y="33"/>
                      <a:pt x="29" y="32"/>
                    </a:cubicBezTo>
                    <a:cubicBezTo>
                      <a:pt x="3" y="22"/>
                      <a:pt x="3" y="22"/>
                      <a:pt x="3" y="22"/>
                    </a:cubicBezTo>
                    <a:cubicBezTo>
                      <a:pt x="1" y="21"/>
                      <a:pt x="0" y="19"/>
                      <a:pt x="0" y="17"/>
                    </a:cubicBezTo>
                    <a:cubicBezTo>
                      <a:pt x="6" y="3"/>
                      <a:pt x="6" y="3"/>
                      <a:pt x="6" y="3"/>
                    </a:cubicBezTo>
                    <a:cubicBezTo>
                      <a:pt x="7" y="1"/>
                      <a:pt x="9" y="0"/>
                      <a:pt x="11" y="0"/>
                    </a:cubicBezTo>
                    <a:cubicBezTo>
                      <a:pt x="38" y="11"/>
                      <a:pt x="38" y="11"/>
                      <a:pt x="38" y="11"/>
                    </a:cubicBezTo>
                    <a:cubicBezTo>
                      <a:pt x="40" y="12"/>
                      <a:pt x="41" y="14"/>
                      <a:pt x="40" y="16"/>
                    </a:cubicBezTo>
                    <a:cubicBezTo>
                      <a:pt x="35" y="30"/>
                      <a:pt x="35" y="30"/>
                      <a:pt x="35" y="30"/>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6" name="Rectangle 418"/>
              <p:cNvSpPr>
                <a:spLocks noChangeArrowheads="1"/>
              </p:cNvSpPr>
              <p:nvPr/>
            </p:nvSpPr>
            <p:spPr bwMode="auto">
              <a:xfrm>
                <a:off x="5110163" y="1290638"/>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57" name="Rectangle 419"/>
              <p:cNvSpPr>
                <a:spLocks noChangeArrowheads="1"/>
              </p:cNvSpPr>
              <p:nvPr/>
            </p:nvSpPr>
            <p:spPr bwMode="auto">
              <a:xfrm>
                <a:off x="5110163" y="1290638"/>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58" name="Rectangle 420"/>
              <p:cNvSpPr>
                <a:spLocks noChangeArrowheads="1"/>
              </p:cNvSpPr>
              <p:nvPr/>
            </p:nvSpPr>
            <p:spPr bwMode="auto">
              <a:xfrm>
                <a:off x="5110163" y="1347788"/>
                <a:ext cx="22225" cy="14288"/>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59" name="Rectangle 421"/>
              <p:cNvSpPr>
                <a:spLocks noChangeArrowheads="1"/>
              </p:cNvSpPr>
              <p:nvPr/>
            </p:nvSpPr>
            <p:spPr bwMode="auto">
              <a:xfrm>
                <a:off x="5110163" y="1347788"/>
                <a:ext cx="22225" cy="14288"/>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0" name="Rectangle 422"/>
              <p:cNvSpPr>
                <a:spLocks noChangeArrowheads="1"/>
              </p:cNvSpPr>
              <p:nvPr/>
            </p:nvSpPr>
            <p:spPr bwMode="auto">
              <a:xfrm>
                <a:off x="5110163" y="1406526"/>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1" name="Rectangle 423"/>
              <p:cNvSpPr>
                <a:spLocks noChangeArrowheads="1"/>
              </p:cNvSpPr>
              <p:nvPr/>
            </p:nvSpPr>
            <p:spPr bwMode="auto">
              <a:xfrm>
                <a:off x="5110163" y="1406526"/>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2" name="Rectangle 424"/>
              <p:cNvSpPr>
                <a:spLocks noChangeArrowheads="1"/>
              </p:cNvSpPr>
              <p:nvPr/>
            </p:nvSpPr>
            <p:spPr bwMode="auto">
              <a:xfrm>
                <a:off x="5110163" y="1465263"/>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3" name="Rectangle 425"/>
              <p:cNvSpPr>
                <a:spLocks noChangeArrowheads="1"/>
              </p:cNvSpPr>
              <p:nvPr/>
            </p:nvSpPr>
            <p:spPr bwMode="auto">
              <a:xfrm>
                <a:off x="5110163" y="1465263"/>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4" name="Rectangle 426"/>
              <p:cNvSpPr>
                <a:spLocks noChangeArrowheads="1"/>
              </p:cNvSpPr>
              <p:nvPr/>
            </p:nvSpPr>
            <p:spPr bwMode="auto">
              <a:xfrm>
                <a:off x="5110163" y="1524001"/>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5" name="Rectangle 427"/>
              <p:cNvSpPr>
                <a:spLocks noChangeArrowheads="1"/>
              </p:cNvSpPr>
              <p:nvPr/>
            </p:nvSpPr>
            <p:spPr bwMode="auto">
              <a:xfrm>
                <a:off x="5110163" y="1524001"/>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6" name="Rectangle 428"/>
              <p:cNvSpPr>
                <a:spLocks noChangeArrowheads="1"/>
              </p:cNvSpPr>
              <p:nvPr/>
            </p:nvSpPr>
            <p:spPr bwMode="auto">
              <a:xfrm>
                <a:off x="5395913"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7" name="Rectangle 429"/>
              <p:cNvSpPr>
                <a:spLocks noChangeArrowheads="1"/>
              </p:cNvSpPr>
              <p:nvPr/>
            </p:nvSpPr>
            <p:spPr bwMode="auto">
              <a:xfrm>
                <a:off x="5395913"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8" name="Rectangle 430"/>
              <p:cNvSpPr>
                <a:spLocks noChangeArrowheads="1"/>
              </p:cNvSpPr>
              <p:nvPr/>
            </p:nvSpPr>
            <p:spPr bwMode="auto">
              <a:xfrm>
                <a:off x="5454651"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9" name="Rectangle 431"/>
              <p:cNvSpPr>
                <a:spLocks noChangeArrowheads="1"/>
              </p:cNvSpPr>
              <p:nvPr/>
            </p:nvSpPr>
            <p:spPr bwMode="auto">
              <a:xfrm>
                <a:off x="5454651"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0" name="Rectangle 432"/>
              <p:cNvSpPr>
                <a:spLocks noChangeArrowheads="1"/>
              </p:cNvSpPr>
              <p:nvPr/>
            </p:nvSpPr>
            <p:spPr bwMode="auto">
              <a:xfrm>
                <a:off x="5337176"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1" name="Rectangle 433"/>
              <p:cNvSpPr>
                <a:spLocks noChangeArrowheads="1"/>
              </p:cNvSpPr>
              <p:nvPr/>
            </p:nvSpPr>
            <p:spPr bwMode="auto">
              <a:xfrm>
                <a:off x="5337176"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2" name="Rectangle 434"/>
              <p:cNvSpPr>
                <a:spLocks noChangeArrowheads="1"/>
              </p:cNvSpPr>
              <p:nvPr/>
            </p:nvSpPr>
            <p:spPr bwMode="auto">
              <a:xfrm>
                <a:off x="5278438"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3" name="Rectangle 435"/>
              <p:cNvSpPr>
                <a:spLocks noChangeArrowheads="1"/>
              </p:cNvSpPr>
              <p:nvPr/>
            </p:nvSpPr>
            <p:spPr bwMode="auto">
              <a:xfrm>
                <a:off x="5278438"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4" name="Rectangle 436"/>
              <p:cNvSpPr>
                <a:spLocks noChangeArrowheads="1"/>
              </p:cNvSpPr>
              <p:nvPr/>
            </p:nvSpPr>
            <p:spPr bwMode="auto">
              <a:xfrm>
                <a:off x="5219701"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5" name="Rectangle 437"/>
              <p:cNvSpPr>
                <a:spLocks noChangeArrowheads="1"/>
              </p:cNvSpPr>
              <p:nvPr/>
            </p:nvSpPr>
            <p:spPr bwMode="auto">
              <a:xfrm>
                <a:off x="5219701"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6" name="Rectangle 438"/>
              <p:cNvSpPr>
                <a:spLocks noChangeArrowheads="1"/>
              </p:cNvSpPr>
              <p:nvPr/>
            </p:nvSpPr>
            <p:spPr bwMode="auto">
              <a:xfrm>
                <a:off x="5160963"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7" name="Rectangle 439"/>
              <p:cNvSpPr>
                <a:spLocks noChangeArrowheads="1"/>
              </p:cNvSpPr>
              <p:nvPr/>
            </p:nvSpPr>
            <p:spPr bwMode="auto">
              <a:xfrm>
                <a:off x="5160963"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8" name="Freeform 440"/>
              <p:cNvSpPr/>
              <p:nvPr/>
            </p:nvSpPr>
            <p:spPr bwMode="auto">
              <a:xfrm>
                <a:off x="5410201" y="1271588"/>
                <a:ext cx="68263" cy="63500"/>
              </a:xfrm>
              <a:custGeom>
                <a:avLst/>
                <a:gdLst/>
                <a:ahLst/>
                <a:cxnLst>
                  <a:cxn ang="0">
                    <a:pos x="0" y="23"/>
                  </a:cxn>
                  <a:cxn ang="0">
                    <a:pos x="35" y="0"/>
                  </a:cxn>
                  <a:cxn ang="0">
                    <a:pos x="43" y="40"/>
                  </a:cxn>
                  <a:cxn ang="0">
                    <a:pos x="0" y="23"/>
                  </a:cxn>
                </a:cxnLst>
                <a:rect l="0" t="0" r="r" b="b"/>
                <a:pathLst>
                  <a:path w="43" h="40">
                    <a:moveTo>
                      <a:pt x="0" y="23"/>
                    </a:moveTo>
                    <a:lnTo>
                      <a:pt x="35" y="0"/>
                    </a:lnTo>
                    <a:lnTo>
                      <a:pt x="43" y="40"/>
                    </a:lnTo>
                    <a:lnTo>
                      <a:pt x="0" y="23"/>
                    </a:lnTo>
                    <a:close/>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79" name="Freeform 441"/>
              <p:cNvSpPr/>
              <p:nvPr/>
            </p:nvSpPr>
            <p:spPr bwMode="auto">
              <a:xfrm>
                <a:off x="5410201" y="1271588"/>
                <a:ext cx="68263" cy="63500"/>
              </a:xfrm>
              <a:custGeom>
                <a:avLst/>
                <a:gdLst/>
                <a:ahLst/>
                <a:cxnLst>
                  <a:cxn ang="0">
                    <a:pos x="0" y="23"/>
                  </a:cxn>
                  <a:cxn ang="0">
                    <a:pos x="35" y="0"/>
                  </a:cxn>
                  <a:cxn ang="0">
                    <a:pos x="43" y="40"/>
                  </a:cxn>
                  <a:cxn ang="0">
                    <a:pos x="0" y="23"/>
                  </a:cxn>
                </a:cxnLst>
                <a:rect l="0" t="0" r="r" b="b"/>
                <a:pathLst>
                  <a:path w="43" h="40">
                    <a:moveTo>
                      <a:pt x="0" y="23"/>
                    </a:moveTo>
                    <a:lnTo>
                      <a:pt x="35" y="0"/>
                    </a:lnTo>
                    <a:lnTo>
                      <a:pt x="43" y="40"/>
                    </a:lnTo>
                    <a:lnTo>
                      <a:pt x="0" y="23"/>
                    </a:ln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grpSp>
        <p:sp>
          <p:nvSpPr>
            <p:cNvPr id="280" name="Freeform 14"/>
            <p:cNvSpPr>
              <a:spLocks noEditPoints="1"/>
            </p:cNvSpPr>
            <p:nvPr/>
          </p:nvSpPr>
          <p:spPr bwMode="auto">
            <a:xfrm>
              <a:off x="3887788" y="2835274"/>
              <a:ext cx="347663" cy="325438"/>
            </a:xfrm>
            <a:custGeom>
              <a:avLst/>
              <a:gdLst/>
              <a:ahLst/>
              <a:cxnLst>
                <a:cxn ang="0">
                  <a:pos x="87" y="43"/>
                </a:cxn>
                <a:cxn ang="0">
                  <a:pos x="75" y="28"/>
                </a:cxn>
                <a:cxn ang="0">
                  <a:pos x="60" y="14"/>
                </a:cxn>
                <a:cxn ang="0">
                  <a:pos x="41" y="19"/>
                </a:cxn>
                <a:cxn ang="0">
                  <a:pos x="23" y="26"/>
                </a:cxn>
                <a:cxn ang="0">
                  <a:pos x="6" y="36"/>
                </a:cxn>
                <a:cxn ang="0">
                  <a:pos x="6" y="56"/>
                </a:cxn>
                <a:cxn ang="0">
                  <a:pos x="8" y="76"/>
                </a:cxn>
                <a:cxn ang="0">
                  <a:pos x="14" y="95"/>
                </a:cxn>
                <a:cxn ang="0">
                  <a:pos x="33" y="100"/>
                </a:cxn>
                <a:cxn ang="0">
                  <a:pos x="52" y="103"/>
                </a:cxn>
                <a:cxn ang="0">
                  <a:pos x="72" y="102"/>
                </a:cxn>
                <a:cxn ang="0">
                  <a:pos x="82" y="85"/>
                </a:cxn>
                <a:cxn ang="0">
                  <a:pos x="90" y="67"/>
                </a:cxn>
                <a:cxn ang="0">
                  <a:pos x="53" y="99"/>
                </a:cxn>
                <a:cxn ang="0">
                  <a:pos x="40" y="74"/>
                </a:cxn>
                <a:cxn ang="0">
                  <a:pos x="12" y="76"/>
                </a:cxn>
                <a:cxn ang="0">
                  <a:pos x="40" y="47"/>
                </a:cxn>
                <a:cxn ang="0">
                  <a:pos x="53" y="22"/>
                </a:cxn>
                <a:cxn ang="0">
                  <a:pos x="43" y="71"/>
                </a:cxn>
                <a:cxn ang="0">
                  <a:pos x="37" y="60"/>
                </a:cxn>
                <a:cxn ang="0">
                  <a:pos x="55" y="48"/>
                </a:cxn>
                <a:cxn ang="0">
                  <a:pos x="54" y="70"/>
                </a:cxn>
                <a:cxn ang="0">
                  <a:pos x="84" y="76"/>
                </a:cxn>
                <a:cxn ang="0">
                  <a:pos x="48" y="49"/>
                </a:cxn>
                <a:cxn ang="0">
                  <a:pos x="48" y="67"/>
                </a:cxn>
                <a:cxn ang="0">
                  <a:pos x="113" y="12"/>
                </a:cxn>
                <a:cxn ang="0">
                  <a:pos x="111" y="5"/>
                </a:cxn>
                <a:cxn ang="0">
                  <a:pos x="104" y="3"/>
                </a:cxn>
                <a:cxn ang="0">
                  <a:pos x="97" y="2"/>
                </a:cxn>
                <a:cxn ang="0">
                  <a:pos x="90" y="2"/>
                </a:cxn>
                <a:cxn ang="0">
                  <a:pos x="86" y="8"/>
                </a:cxn>
                <a:cxn ang="0">
                  <a:pos x="84" y="15"/>
                </a:cxn>
                <a:cxn ang="0">
                  <a:pos x="82" y="22"/>
                </a:cxn>
                <a:cxn ang="0">
                  <a:pos x="87" y="27"/>
                </a:cxn>
                <a:cxn ang="0">
                  <a:pos x="93" y="32"/>
                </a:cxn>
                <a:cxn ang="0">
                  <a:pos x="99" y="35"/>
                </a:cxn>
                <a:cxn ang="0">
                  <a:pos x="105" y="32"/>
                </a:cxn>
                <a:cxn ang="0">
                  <a:pos x="111" y="27"/>
                </a:cxn>
                <a:cxn ang="0">
                  <a:pos x="116" y="22"/>
                </a:cxn>
                <a:cxn ang="0">
                  <a:pos x="101" y="32"/>
                </a:cxn>
                <a:cxn ang="0">
                  <a:pos x="96" y="22"/>
                </a:cxn>
                <a:cxn ang="0">
                  <a:pos x="93" y="18"/>
                </a:cxn>
                <a:cxn ang="0">
                  <a:pos x="96" y="13"/>
                </a:cxn>
                <a:cxn ang="0">
                  <a:pos x="101" y="3"/>
                </a:cxn>
                <a:cxn ang="0">
                  <a:pos x="97" y="21"/>
                </a:cxn>
                <a:cxn ang="0">
                  <a:pos x="95" y="17"/>
                </a:cxn>
                <a:cxn ang="0">
                  <a:pos x="102" y="13"/>
                </a:cxn>
                <a:cxn ang="0">
                  <a:pos x="101" y="21"/>
                </a:cxn>
                <a:cxn ang="0">
                  <a:pos x="112" y="23"/>
                </a:cxn>
                <a:cxn ang="0">
                  <a:pos x="99" y="13"/>
                </a:cxn>
                <a:cxn ang="0">
                  <a:pos x="99" y="20"/>
                </a:cxn>
              </a:cxnLst>
              <a:rect l="0" t="0" r="r" b="b"/>
              <a:pathLst>
                <a:path w="117" h="109">
                  <a:moveTo>
                    <a:pt x="90" y="56"/>
                  </a:moveTo>
                  <a:cubicBezTo>
                    <a:pt x="90" y="55"/>
                    <a:pt x="90" y="55"/>
                    <a:pt x="90" y="54"/>
                  </a:cubicBezTo>
                  <a:cubicBezTo>
                    <a:pt x="92" y="53"/>
                    <a:pt x="95" y="49"/>
                    <a:pt x="95" y="48"/>
                  </a:cubicBezTo>
                  <a:cubicBezTo>
                    <a:pt x="94" y="47"/>
                    <a:pt x="90" y="45"/>
                    <a:pt x="88" y="46"/>
                  </a:cubicBezTo>
                  <a:cubicBezTo>
                    <a:pt x="87" y="45"/>
                    <a:pt x="87" y="44"/>
                    <a:pt x="87" y="43"/>
                  </a:cubicBezTo>
                  <a:cubicBezTo>
                    <a:pt x="88" y="42"/>
                    <a:pt x="90" y="37"/>
                    <a:pt x="90" y="36"/>
                  </a:cubicBezTo>
                  <a:cubicBezTo>
                    <a:pt x="89" y="35"/>
                    <a:pt x="84" y="35"/>
                    <a:pt x="82" y="36"/>
                  </a:cubicBezTo>
                  <a:cubicBezTo>
                    <a:pt x="82" y="35"/>
                    <a:pt x="81" y="34"/>
                    <a:pt x="81" y="34"/>
                  </a:cubicBezTo>
                  <a:cubicBezTo>
                    <a:pt x="82" y="32"/>
                    <a:pt x="83" y="27"/>
                    <a:pt x="82" y="26"/>
                  </a:cubicBezTo>
                  <a:cubicBezTo>
                    <a:pt x="81" y="26"/>
                    <a:pt x="76" y="26"/>
                    <a:pt x="75" y="28"/>
                  </a:cubicBezTo>
                  <a:cubicBezTo>
                    <a:pt x="74" y="27"/>
                    <a:pt x="73" y="27"/>
                    <a:pt x="73" y="26"/>
                  </a:cubicBezTo>
                  <a:cubicBezTo>
                    <a:pt x="74" y="24"/>
                    <a:pt x="73" y="19"/>
                    <a:pt x="72" y="19"/>
                  </a:cubicBezTo>
                  <a:cubicBezTo>
                    <a:pt x="71" y="18"/>
                    <a:pt x="67" y="20"/>
                    <a:pt x="65" y="22"/>
                  </a:cubicBezTo>
                  <a:cubicBezTo>
                    <a:pt x="65" y="22"/>
                    <a:pt x="64" y="21"/>
                    <a:pt x="63" y="21"/>
                  </a:cubicBezTo>
                  <a:cubicBezTo>
                    <a:pt x="63" y="19"/>
                    <a:pt x="61" y="14"/>
                    <a:pt x="60" y="14"/>
                  </a:cubicBezTo>
                  <a:cubicBezTo>
                    <a:pt x="59" y="14"/>
                    <a:pt x="55" y="17"/>
                    <a:pt x="55" y="19"/>
                  </a:cubicBezTo>
                  <a:cubicBezTo>
                    <a:pt x="54" y="19"/>
                    <a:pt x="53" y="18"/>
                    <a:pt x="52" y="18"/>
                  </a:cubicBezTo>
                  <a:cubicBezTo>
                    <a:pt x="52" y="16"/>
                    <a:pt x="49" y="12"/>
                    <a:pt x="48" y="12"/>
                  </a:cubicBezTo>
                  <a:cubicBezTo>
                    <a:pt x="47" y="12"/>
                    <a:pt x="44" y="16"/>
                    <a:pt x="44" y="18"/>
                  </a:cubicBezTo>
                  <a:cubicBezTo>
                    <a:pt x="43" y="18"/>
                    <a:pt x="42" y="19"/>
                    <a:pt x="41" y="19"/>
                  </a:cubicBezTo>
                  <a:cubicBezTo>
                    <a:pt x="40" y="17"/>
                    <a:pt x="37" y="14"/>
                    <a:pt x="35" y="14"/>
                  </a:cubicBezTo>
                  <a:cubicBezTo>
                    <a:pt x="34" y="14"/>
                    <a:pt x="32" y="19"/>
                    <a:pt x="33" y="21"/>
                  </a:cubicBezTo>
                  <a:cubicBezTo>
                    <a:pt x="32" y="21"/>
                    <a:pt x="31" y="22"/>
                    <a:pt x="31" y="22"/>
                  </a:cubicBezTo>
                  <a:cubicBezTo>
                    <a:pt x="29" y="20"/>
                    <a:pt x="25" y="18"/>
                    <a:pt x="24" y="19"/>
                  </a:cubicBezTo>
                  <a:cubicBezTo>
                    <a:pt x="23" y="19"/>
                    <a:pt x="22" y="24"/>
                    <a:pt x="23" y="26"/>
                  </a:cubicBezTo>
                  <a:cubicBezTo>
                    <a:pt x="22" y="27"/>
                    <a:pt x="22" y="27"/>
                    <a:pt x="21" y="28"/>
                  </a:cubicBezTo>
                  <a:cubicBezTo>
                    <a:pt x="19" y="26"/>
                    <a:pt x="15" y="26"/>
                    <a:pt x="14" y="26"/>
                  </a:cubicBezTo>
                  <a:cubicBezTo>
                    <a:pt x="13" y="27"/>
                    <a:pt x="14" y="32"/>
                    <a:pt x="15" y="34"/>
                  </a:cubicBezTo>
                  <a:cubicBezTo>
                    <a:pt x="15" y="34"/>
                    <a:pt x="14" y="35"/>
                    <a:pt x="14" y="36"/>
                  </a:cubicBezTo>
                  <a:cubicBezTo>
                    <a:pt x="12" y="35"/>
                    <a:pt x="7" y="35"/>
                    <a:pt x="6" y="36"/>
                  </a:cubicBezTo>
                  <a:cubicBezTo>
                    <a:pt x="6" y="37"/>
                    <a:pt x="7" y="42"/>
                    <a:pt x="9" y="43"/>
                  </a:cubicBezTo>
                  <a:cubicBezTo>
                    <a:pt x="9" y="44"/>
                    <a:pt x="9" y="45"/>
                    <a:pt x="8" y="46"/>
                  </a:cubicBezTo>
                  <a:cubicBezTo>
                    <a:pt x="6" y="45"/>
                    <a:pt x="2" y="47"/>
                    <a:pt x="1" y="48"/>
                  </a:cubicBezTo>
                  <a:cubicBezTo>
                    <a:pt x="1" y="49"/>
                    <a:pt x="4" y="53"/>
                    <a:pt x="6" y="54"/>
                  </a:cubicBezTo>
                  <a:cubicBezTo>
                    <a:pt x="6" y="55"/>
                    <a:pt x="6" y="55"/>
                    <a:pt x="6" y="56"/>
                  </a:cubicBezTo>
                  <a:cubicBezTo>
                    <a:pt x="4" y="56"/>
                    <a:pt x="0" y="59"/>
                    <a:pt x="0" y="61"/>
                  </a:cubicBezTo>
                  <a:cubicBezTo>
                    <a:pt x="0" y="62"/>
                    <a:pt x="4" y="65"/>
                    <a:pt x="6" y="65"/>
                  </a:cubicBezTo>
                  <a:cubicBezTo>
                    <a:pt x="6" y="66"/>
                    <a:pt x="6" y="67"/>
                    <a:pt x="6" y="67"/>
                  </a:cubicBezTo>
                  <a:cubicBezTo>
                    <a:pt x="4" y="68"/>
                    <a:pt x="1" y="72"/>
                    <a:pt x="1" y="73"/>
                  </a:cubicBezTo>
                  <a:cubicBezTo>
                    <a:pt x="2" y="74"/>
                    <a:pt x="6" y="76"/>
                    <a:pt x="8" y="76"/>
                  </a:cubicBezTo>
                  <a:cubicBezTo>
                    <a:pt x="9" y="76"/>
                    <a:pt x="9" y="77"/>
                    <a:pt x="9" y="78"/>
                  </a:cubicBezTo>
                  <a:cubicBezTo>
                    <a:pt x="7" y="79"/>
                    <a:pt x="6" y="84"/>
                    <a:pt x="6" y="85"/>
                  </a:cubicBezTo>
                  <a:cubicBezTo>
                    <a:pt x="7" y="86"/>
                    <a:pt x="12" y="86"/>
                    <a:pt x="14" y="85"/>
                  </a:cubicBezTo>
                  <a:cubicBezTo>
                    <a:pt x="14" y="86"/>
                    <a:pt x="15" y="87"/>
                    <a:pt x="15" y="87"/>
                  </a:cubicBezTo>
                  <a:cubicBezTo>
                    <a:pt x="14" y="89"/>
                    <a:pt x="13" y="94"/>
                    <a:pt x="14" y="95"/>
                  </a:cubicBezTo>
                  <a:cubicBezTo>
                    <a:pt x="15" y="96"/>
                    <a:pt x="20" y="95"/>
                    <a:pt x="21" y="93"/>
                  </a:cubicBezTo>
                  <a:cubicBezTo>
                    <a:pt x="22" y="94"/>
                    <a:pt x="22" y="95"/>
                    <a:pt x="23" y="95"/>
                  </a:cubicBezTo>
                  <a:cubicBezTo>
                    <a:pt x="22" y="97"/>
                    <a:pt x="23" y="102"/>
                    <a:pt x="24" y="102"/>
                  </a:cubicBezTo>
                  <a:cubicBezTo>
                    <a:pt x="25" y="103"/>
                    <a:pt x="29" y="101"/>
                    <a:pt x="31" y="99"/>
                  </a:cubicBezTo>
                  <a:cubicBezTo>
                    <a:pt x="31" y="100"/>
                    <a:pt x="32" y="100"/>
                    <a:pt x="33" y="100"/>
                  </a:cubicBezTo>
                  <a:cubicBezTo>
                    <a:pt x="32" y="102"/>
                    <a:pt x="34" y="107"/>
                    <a:pt x="35" y="107"/>
                  </a:cubicBezTo>
                  <a:cubicBezTo>
                    <a:pt x="37" y="108"/>
                    <a:pt x="40" y="105"/>
                    <a:pt x="41" y="102"/>
                  </a:cubicBezTo>
                  <a:cubicBezTo>
                    <a:pt x="42" y="103"/>
                    <a:pt x="43" y="103"/>
                    <a:pt x="44" y="103"/>
                  </a:cubicBezTo>
                  <a:cubicBezTo>
                    <a:pt x="44" y="105"/>
                    <a:pt x="47" y="109"/>
                    <a:pt x="48" y="109"/>
                  </a:cubicBezTo>
                  <a:cubicBezTo>
                    <a:pt x="49" y="109"/>
                    <a:pt x="52" y="105"/>
                    <a:pt x="52" y="103"/>
                  </a:cubicBezTo>
                  <a:cubicBezTo>
                    <a:pt x="53" y="103"/>
                    <a:pt x="54" y="103"/>
                    <a:pt x="55" y="103"/>
                  </a:cubicBezTo>
                  <a:cubicBezTo>
                    <a:pt x="55" y="105"/>
                    <a:pt x="59" y="108"/>
                    <a:pt x="60" y="107"/>
                  </a:cubicBezTo>
                  <a:cubicBezTo>
                    <a:pt x="61" y="107"/>
                    <a:pt x="63" y="102"/>
                    <a:pt x="63" y="100"/>
                  </a:cubicBezTo>
                  <a:cubicBezTo>
                    <a:pt x="64" y="100"/>
                    <a:pt x="65" y="100"/>
                    <a:pt x="65" y="99"/>
                  </a:cubicBezTo>
                  <a:cubicBezTo>
                    <a:pt x="67" y="101"/>
                    <a:pt x="71" y="103"/>
                    <a:pt x="72" y="102"/>
                  </a:cubicBezTo>
                  <a:cubicBezTo>
                    <a:pt x="73" y="102"/>
                    <a:pt x="74" y="97"/>
                    <a:pt x="73" y="95"/>
                  </a:cubicBezTo>
                  <a:cubicBezTo>
                    <a:pt x="73" y="95"/>
                    <a:pt x="74" y="94"/>
                    <a:pt x="75" y="93"/>
                  </a:cubicBezTo>
                  <a:cubicBezTo>
                    <a:pt x="76" y="95"/>
                    <a:pt x="81" y="96"/>
                    <a:pt x="82" y="95"/>
                  </a:cubicBezTo>
                  <a:cubicBezTo>
                    <a:pt x="83" y="94"/>
                    <a:pt x="82" y="89"/>
                    <a:pt x="81" y="87"/>
                  </a:cubicBezTo>
                  <a:cubicBezTo>
                    <a:pt x="81" y="87"/>
                    <a:pt x="82" y="86"/>
                    <a:pt x="82" y="85"/>
                  </a:cubicBezTo>
                  <a:cubicBezTo>
                    <a:pt x="84" y="86"/>
                    <a:pt x="89" y="86"/>
                    <a:pt x="90" y="85"/>
                  </a:cubicBezTo>
                  <a:cubicBezTo>
                    <a:pt x="90" y="84"/>
                    <a:pt x="88" y="79"/>
                    <a:pt x="87" y="78"/>
                  </a:cubicBezTo>
                  <a:cubicBezTo>
                    <a:pt x="87" y="77"/>
                    <a:pt x="87" y="76"/>
                    <a:pt x="88" y="76"/>
                  </a:cubicBezTo>
                  <a:cubicBezTo>
                    <a:pt x="90" y="76"/>
                    <a:pt x="94" y="74"/>
                    <a:pt x="95" y="73"/>
                  </a:cubicBezTo>
                  <a:cubicBezTo>
                    <a:pt x="95" y="72"/>
                    <a:pt x="92" y="68"/>
                    <a:pt x="90" y="67"/>
                  </a:cubicBezTo>
                  <a:cubicBezTo>
                    <a:pt x="90" y="67"/>
                    <a:pt x="90" y="66"/>
                    <a:pt x="90" y="65"/>
                  </a:cubicBezTo>
                  <a:cubicBezTo>
                    <a:pt x="92" y="65"/>
                    <a:pt x="96" y="62"/>
                    <a:pt x="96" y="61"/>
                  </a:cubicBezTo>
                  <a:cubicBezTo>
                    <a:pt x="96" y="59"/>
                    <a:pt x="92" y="56"/>
                    <a:pt x="90" y="56"/>
                  </a:cubicBezTo>
                  <a:close/>
                  <a:moveTo>
                    <a:pt x="58" y="98"/>
                  </a:moveTo>
                  <a:cubicBezTo>
                    <a:pt x="56" y="99"/>
                    <a:pt x="55" y="99"/>
                    <a:pt x="53" y="99"/>
                  </a:cubicBezTo>
                  <a:cubicBezTo>
                    <a:pt x="54" y="91"/>
                    <a:pt x="59" y="80"/>
                    <a:pt x="56" y="74"/>
                  </a:cubicBezTo>
                  <a:cubicBezTo>
                    <a:pt x="60" y="80"/>
                    <a:pt x="71" y="81"/>
                    <a:pt x="79" y="84"/>
                  </a:cubicBezTo>
                  <a:cubicBezTo>
                    <a:pt x="74" y="91"/>
                    <a:pt x="67" y="96"/>
                    <a:pt x="58" y="98"/>
                  </a:cubicBezTo>
                  <a:close/>
                  <a:moveTo>
                    <a:pt x="17" y="84"/>
                  </a:moveTo>
                  <a:cubicBezTo>
                    <a:pt x="24" y="81"/>
                    <a:pt x="36" y="80"/>
                    <a:pt x="40" y="74"/>
                  </a:cubicBezTo>
                  <a:cubicBezTo>
                    <a:pt x="37" y="80"/>
                    <a:pt x="42" y="91"/>
                    <a:pt x="43" y="99"/>
                  </a:cubicBezTo>
                  <a:cubicBezTo>
                    <a:pt x="33" y="98"/>
                    <a:pt x="23" y="93"/>
                    <a:pt x="17" y="84"/>
                  </a:cubicBezTo>
                  <a:close/>
                  <a:moveTo>
                    <a:pt x="12" y="45"/>
                  </a:moveTo>
                  <a:cubicBezTo>
                    <a:pt x="19" y="50"/>
                    <a:pt x="26" y="60"/>
                    <a:pt x="32" y="61"/>
                  </a:cubicBezTo>
                  <a:cubicBezTo>
                    <a:pt x="26" y="61"/>
                    <a:pt x="19" y="71"/>
                    <a:pt x="12" y="76"/>
                  </a:cubicBezTo>
                  <a:cubicBezTo>
                    <a:pt x="11" y="74"/>
                    <a:pt x="11" y="72"/>
                    <a:pt x="10" y="71"/>
                  </a:cubicBezTo>
                  <a:cubicBezTo>
                    <a:pt x="8" y="62"/>
                    <a:pt x="9" y="53"/>
                    <a:pt x="12" y="45"/>
                  </a:cubicBezTo>
                  <a:close/>
                  <a:moveTo>
                    <a:pt x="38" y="23"/>
                  </a:moveTo>
                  <a:cubicBezTo>
                    <a:pt x="40" y="22"/>
                    <a:pt x="41" y="22"/>
                    <a:pt x="43" y="22"/>
                  </a:cubicBezTo>
                  <a:cubicBezTo>
                    <a:pt x="42" y="30"/>
                    <a:pt x="37" y="41"/>
                    <a:pt x="40" y="47"/>
                  </a:cubicBezTo>
                  <a:cubicBezTo>
                    <a:pt x="36" y="41"/>
                    <a:pt x="24" y="40"/>
                    <a:pt x="17" y="37"/>
                  </a:cubicBezTo>
                  <a:cubicBezTo>
                    <a:pt x="22" y="30"/>
                    <a:pt x="29" y="25"/>
                    <a:pt x="38" y="23"/>
                  </a:cubicBezTo>
                  <a:close/>
                  <a:moveTo>
                    <a:pt x="79" y="37"/>
                  </a:moveTo>
                  <a:cubicBezTo>
                    <a:pt x="71" y="40"/>
                    <a:pt x="60" y="41"/>
                    <a:pt x="56" y="47"/>
                  </a:cubicBezTo>
                  <a:cubicBezTo>
                    <a:pt x="59" y="41"/>
                    <a:pt x="54" y="30"/>
                    <a:pt x="53" y="22"/>
                  </a:cubicBezTo>
                  <a:cubicBezTo>
                    <a:pt x="63" y="23"/>
                    <a:pt x="73" y="29"/>
                    <a:pt x="79" y="37"/>
                  </a:cubicBezTo>
                  <a:close/>
                  <a:moveTo>
                    <a:pt x="54" y="70"/>
                  </a:moveTo>
                  <a:cubicBezTo>
                    <a:pt x="54" y="71"/>
                    <a:pt x="55" y="72"/>
                    <a:pt x="55" y="73"/>
                  </a:cubicBezTo>
                  <a:cubicBezTo>
                    <a:pt x="55" y="72"/>
                    <a:pt x="54" y="71"/>
                    <a:pt x="53" y="71"/>
                  </a:cubicBezTo>
                  <a:cubicBezTo>
                    <a:pt x="51" y="74"/>
                    <a:pt x="45" y="74"/>
                    <a:pt x="43" y="71"/>
                  </a:cubicBezTo>
                  <a:cubicBezTo>
                    <a:pt x="42" y="71"/>
                    <a:pt x="41" y="72"/>
                    <a:pt x="41" y="73"/>
                  </a:cubicBezTo>
                  <a:cubicBezTo>
                    <a:pt x="41" y="72"/>
                    <a:pt x="41" y="71"/>
                    <a:pt x="42" y="70"/>
                  </a:cubicBezTo>
                  <a:cubicBezTo>
                    <a:pt x="37" y="70"/>
                    <a:pt x="35" y="65"/>
                    <a:pt x="37" y="62"/>
                  </a:cubicBezTo>
                  <a:cubicBezTo>
                    <a:pt x="36" y="61"/>
                    <a:pt x="35" y="61"/>
                    <a:pt x="34" y="61"/>
                  </a:cubicBezTo>
                  <a:cubicBezTo>
                    <a:pt x="35" y="61"/>
                    <a:pt x="36" y="60"/>
                    <a:pt x="37" y="60"/>
                  </a:cubicBezTo>
                  <a:cubicBezTo>
                    <a:pt x="35" y="56"/>
                    <a:pt x="37" y="51"/>
                    <a:pt x="42" y="51"/>
                  </a:cubicBezTo>
                  <a:cubicBezTo>
                    <a:pt x="41" y="50"/>
                    <a:pt x="41" y="49"/>
                    <a:pt x="41" y="48"/>
                  </a:cubicBezTo>
                  <a:cubicBezTo>
                    <a:pt x="41" y="49"/>
                    <a:pt x="42" y="50"/>
                    <a:pt x="43" y="50"/>
                  </a:cubicBezTo>
                  <a:cubicBezTo>
                    <a:pt x="45" y="47"/>
                    <a:pt x="51" y="47"/>
                    <a:pt x="53" y="50"/>
                  </a:cubicBezTo>
                  <a:cubicBezTo>
                    <a:pt x="54" y="50"/>
                    <a:pt x="55" y="49"/>
                    <a:pt x="55" y="48"/>
                  </a:cubicBezTo>
                  <a:cubicBezTo>
                    <a:pt x="55" y="49"/>
                    <a:pt x="54" y="50"/>
                    <a:pt x="54" y="51"/>
                  </a:cubicBezTo>
                  <a:cubicBezTo>
                    <a:pt x="59" y="51"/>
                    <a:pt x="61" y="56"/>
                    <a:pt x="59" y="60"/>
                  </a:cubicBezTo>
                  <a:cubicBezTo>
                    <a:pt x="60" y="60"/>
                    <a:pt x="61" y="61"/>
                    <a:pt x="62" y="61"/>
                  </a:cubicBezTo>
                  <a:cubicBezTo>
                    <a:pt x="61" y="61"/>
                    <a:pt x="60" y="61"/>
                    <a:pt x="59" y="62"/>
                  </a:cubicBezTo>
                  <a:cubicBezTo>
                    <a:pt x="61" y="65"/>
                    <a:pt x="59" y="70"/>
                    <a:pt x="54" y="70"/>
                  </a:cubicBezTo>
                  <a:close/>
                  <a:moveTo>
                    <a:pt x="84" y="76"/>
                  </a:moveTo>
                  <a:cubicBezTo>
                    <a:pt x="77" y="71"/>
                    <a:pt x="70" y="61"/>
                    <a:pt x="63" y="61"/>
                  </a:cubicBezTo>
                  <a:cubicBezTo>
                    <a:pt x="70" y="60"/>
                    <a:pt x="77" y="50"/>
                    <a:pt x="84" y="45"/>
                  </a:cubicBezTo>
                  <a:cubicBezTo>
                    <a:pt x="85" y="47"/>
                    <a:pt x="85" y="49"/>
                    <a:pt x="86" y="50"/>
                  </a:cubicBezTo>
                  <a:cubicBezTo>
                    <a:pt x="88" y="59"/>
                    <a:pt x="87" y="68"/>
                    <a:pt x="84" y="76"/>
                  </a:cubicBezTo>
                  <a:close/>
                  <a:moveTo>
                    <a:pt x="48" y="49"/>
                  </a:moveTo>
                  <a:cubicBezTo>
                    <a:pt x="42" y="49"/>
                    <a:pt x="37" y="54"/>
                    <a:pt x="37" y="61"/>
                  </a:cubicBezTo>
                  <a:cubicBezTo>
                    <a:pt x="37" y="67"/>
                    <a:pt x="42" y="72"/>
                    <a:pt x="48" y="72"/>
                  </a:cubicBezTo>
                  <a:cubicBezTo>
                    <a:pt x="54" y="72"/>
                    <a:pt x="59" y="67"/>
                    <a:pt x="59" y="61"/>
                  </a:cubicBezTo>
                  <a:cubicBezTo>
                    <a:pt x="59" y="54"/>
                    <a:pt x="54" y="49"/>
                    <a:pt x="48" y="49"/>
                  </a:cubicBezTo>
                  <a:close/>
                  <a:moveTo>
                    <a:pt x="48" y="67"/>
                  </a:moveTo>
                  <a:cubicBezTo>
                    <a:pt x="44" y="67"/>
                    <a:pt x="42" y="64"/>
                    <a:pt x="42" y="61"/>
                  </a:cubicBezTo>
                  <a:cubicBezTo>
                    <a:pt x="42" y="57"/>
                    <a:pt x="44" y="54"/>
                    <a:pt x="48" y="54"/>
                  </a:cubicBezTo>
                  <a:cubicBezTo>
                    <a:pt x="51" y="54"/>
                    <a:pt x="54" y="57"/>
                    <a:pt x="54" y="61"/>
                  </a:cubicBezTo>
                  <a:cubicBezTo>
                    <a:pt x="54" y="64"/>
                    <a:pt x="51" y="67"/>
                    <a:pt x="48" y="67"/>
                  </a:cubicBezTo>
                  <a:close/>
                  <a:moveTo>
                    <a:pt x="117" y="18"/>
                  </a:moveTo>
                  <a:cubicBezTo>
                    <a:pt x="117" y="17"/>
                    <a:pt x="115" y="16"/>
                    <a:pt x="114" y="16"/>
                  </a:cubicBezTo>
                  <a:cubicBezTo>
                    <a:pt x="114" y="16"/>
                    <a:pt x="114" y="15"/>
                    <a:pt x="114" y="15"/>
                  </a:cubicBezTo>
                  <a:cubicBezTo>
                    <a:pt x="115" y="15"/>
                    <a:pt x="116" y="13"/>
                    <a:pt x="116" y="13"/>
                  </a:cubicBezTo>
                  <a:cubicBezTo>
                    <a:pt x="116" y="13"/>
                    <a:pt x="114" y="12"/>
                    <a:pt x="113" y="12"/>
                  </a:cubicBezTo>
                  <a:cubicBezTo>
                    <a:pt x="113" y="12"/>
                    <a:pt x="113" y="11"/>
                    <a:pt x="113" y="11"/>
                  </a:cubicBezTo>
                  <a:cubicBezTo>
                    <a:pt x="114" y="11"/>
                    <a:pt x="114" y="9"/>
                    <a:pt x="114" y="9"/>
                  </a:cubicBezTo>
                  <a:cubicBezTo>
                    <a:pt x="114" y="8"/>
                    <a:pt x="112" y="8"/>
                    <a:pt x="112" y="8"/>
                  </a:cubicBezTo>
                  <a:cubicBezTo>
                    <a:pt x="111" y="8"/>
                    <a:pt x="111" y="8"/>
                    <a:pt x="111" y="8"/>
                  </a:cubicBezTo>
                  <a:cubicBezTo>
                    <a:pt x="111" y="7"/>
                    <a:pt x="112" y="5"/>
                    <a:pt x="111" y="5"/>
                  </a:cubicBezTo>
                  <a:cubicBezTo>
                    <a:pt x="111" y="5"/>
                    <a:pt x="109" y="5"/>
                    <a:pt x="109" y="6"/>
                  </a:cubicBezTo>
                  <a:cubicBezTo>
                    <a:pt x="108" y="5"/>
                    <a:pt x="108" y="5"/>
                    <a:pt x="108" y="5"/>
                  </a:cubicBezTo>
                  <a:cubicBezTo>
                    <a:pt x="108" y="4"/>
                    <a:pt x="108" y="2"/>
                    <a:pt x="108" y="2"/>
                  </a:cubicBezTo>
                  <a:cubicBezTo>
                    <a:pt x="107" y="2"/>
                    <a:pt x="106" y="3"/>
                    <a:pt x="105" y="3"/>
                  </a:cubicBezTo>
                  <a:cubicBezTo>
                    <a:pt x="105" y="3"/>
                    <a:pt x="105" y="3"/>
                    <a:pt x="104" y="3"/>
                  </a:cubicBezTo>
                  <a:cubicBezTo>
                    <a:pt x="105" y="2"/>
                    <a:pt x="104" y="1"/>
                    <a:pt x="103" y="0"/>
                  </a:cubicBezTo>
                  <a:cubicBezTo>
                    <a:pt x="103" y="0"/>
                    <a:pt x="102" y="1"/>
                    <a:pt x="101" y="2"/>
                  </a:cubicBezTo>
                  <a:cubicBezTo>
                    <a:pt x="101" y="2"/>
                    <a:pt x="101" y="2"/>
                    <a:pt x="100" y="2"/>
                  </a:cubicBezTo>
                  <a:cubicBezTo>
                    <a:pt x="100" y="1"/>
                    <a:pt x="99" y="0"/>
                    <a:pt x="99" y="0"/>
                  </a:cubicBezTo>
                  <a:cubicBezTo>
                    <a:pt x="98" y="0"/>
                    <a:pt x="97" y="1"/>
                    <a:pt x="97" y="2"/>
                  </a:cubicBezTo>
                  <a:cubicBezTo>
                    <a:pt x="97" y="2"/>
                    <a:pt x="97" y="2"/>
                    <a:pt x="96" y="2"/>
                  </a:cubicBezTo>
                  <a:cubicBezTo>
                    <a:pt x="96" y="1"/>
                    <a:pt x="95" y="0"/>
                    <a:pt x="94" y="0"/>
                  </a:cubicBezTo>
                  <a:cubicBezTo>
                    <a:pt x="94" y="1"/>
                    <a:pt x="93" y="2"/>
                    <a:pt x="93" y="3"/>
                  </a:cubicBezTo>
                  <a:cubicBezTo>
                    <a:pt x="93" y="3"/>
                    <a:pt x="93" y="3"/>
                    <a:pt x="93" y="3"/>
                  </a:cubicBezTo>
                  <a:cubicBezTo>
                    <a:pt x="92" y="3"/>
                    <a:pt x="90" y="2"/>
                    <a:pt x="90" y="2"/>
                  </a:cubicBezTo>
                  <a:cubicBezTo>
                    <a:pt x="90" y="2"/>
                    <a:pt x="89" y="4"/>
                    <a:pt x="90" y="5"/>
                  </a:cubicBezTo>
                  <a:cubicBezTo>
                    <a:pt x="90" y="5"/>
                    <a:pt x="89" y="5"/>
                    <a:pt x="89" y="6"/>
                  </a:cubicBezTo>
                  <a:cubicBezTo>
                    <a:pt x="88" y="5"/>
                    <a:pt x="87" y="5"/>
                    <a:pt x="86" y="5"/>
                  </a:cubicBezTo>
                  <a:cubicBezTo>
                    <a:pt x="86" y="5"/>
                    <a:pt x="86" y="7"/>
                    <a:pt x="87" y="8"/>
                  </a:cubicBezTo>
                  <a:cubicBezTo>
                    <a:pt x="87" y="8"/>
                    <a:pt x="86" y="8"/>
                    <a:pt x="86" y="8"/>
                  </a:cubicBezTo>
                  <a:cubicBezTo>
                    <a:pt x="86" y="8"/>
                    <a:pt x="84" y="8"/>
                    <a:pt x="84" y="9"/>
                  </a:cubicBezTo>
                  <a:cubicBezTo>
                    <a:pt x="83" y="9"/>
                    <a:pt x="84" y="11"/>
                    <a:pt x="85" y="11"/>
                  </a:cubicBezTo>
                  <a:cubicBezTo>
                    <a:pt x="85" y="11"/>
                    <a:pt x="84" y="12"/>
                    <a:pt x="84" y="12"/>
                  </a:cubicBezTo>
                  <a:cubicBezTo>
                    <a:pt x="84" y="12"/>
                    <a:pt x="82" y="13"/>
                    <a:pt x="82" y="13"/>
                  </a:cubicBezTo>
                  <a:cubicBezTo>
                    <a:pt x="82" y="13"/>
                    <a:pt x="83" y="15"/>
                    <a:pt x="84" y="15"/>
                  </a:cubicBezTo>
                  <a:cubicBezTo>
                    <a:pt x="83" y="15"/>
                    <a:pt x="83" y="16"/>
                    <a:pt x="83" y="16"/>
                  </a:cubicBezTo>
                  <a:cubicBezTo>
                    <a:pt x="83" y="16"/>
                    <a:pt x="81" y="17"/>
                    <a:pt x="81" y="18"/>
                  </a:cubicBezTo>
                  <a:cubicBezTo>
                    <a:pt x="81" y="18"/>
                    <a:pt x="83" y="19"/>
                    <a:pt x="83" y="19"/>
                  </a:cubicBezTo>
                  <a:cubicBezTo>
                    <a:pt x="83" y="19"/>
                    <a:pt x="83" y="20"/>
                    <a:pt x="84" y="20"/>
                  </a:cubicBezTo>
                  <a:cubicBezTo>
                    <a:pt x="83" y="20"/>
                    <a:pt x="82" y="22"/>
                    <a:pt x="82" y="22"/>
                  </a:cubicBezTo>
                  <a:cubicBezTo>
                    <a:pt x="82" y="23"/>
                    <a:pt x="84" y="23"/>
                    <a:pt x="84" y="23"/>
                  </a:cubicBezTo>
                  <a:cubicBezTo>
                    <a:pt x="84" y="23"/>
                    <a:pt x="85" y="24"/>
                    <a:pt x="85" y="24"/>
                  </a:cubicBezTo>
                  <a:cubicBezTo>
                    <a:pt x="84" y="24"/>
                    <a:pt x="83" y="26"/>
                    <a:pt x="84" y="26"/>
                  </a:cubicBezTo>
                  <a:cubicBezTo>
                    <a:pt x="84" y="27"/>
                    <a:pt x="86" y="27"/>
                    <a:pt x="86" y="27"/>
                  </a:cubicBezTo>
                  <a:cubicBezTo>
                    <a:pt x="86" y="27"/>
                    <a:pt x="87" y="27"/>
                    <a:pt x="87" y="27"/>
                  </a:cubicBezTo>
                  <a:cubicBezTo>
                    <a:pt x="86" y="28"/>
                    <a:pt x="86" y="30"/>
                    <a:pt x="86" y="30"/>
                  </a:cubicBezTo>
                  <a:cubicBezTo>
                    <a:pt x="87" y="30"/>
                    <a:pt x="88" y="30"/>
                    <a:pt x="89" y="30"/>
                  </a:cubicBezTo>
                  <a:cubicBezTo>
                    <a:pt x="89" y="30"/>
                    <a:pt x="90" y="30"/>
                    <a:pt x="90" y="30"/>
                  </a:cubicBezTo>
                  <a:cubicBezTo>
                    <a:pt x="89" y="31"/>
                    <a:pt x="90" y="33"/>
                    <a:pt x="90" y="33"/>
                  </a:cubicBezTo>
                  <a:cubicBezTo>
                    <a:pt x="90" y="33"/>
                    <a:pt x="92" y="32"/>
                    <a:pt x="93" y="32"/>
                  </a:cubicBezTo>
                  <a:cubicBezTo>
                    <a:pt x="93" y="32"/>
                    <a:pt x="93" y="32"/>
                    <a:pt x="93" y="32"/>
                  </a:cubicBezTo>
                  <a:cubicBezTo>
                    <a:pt x="93" y="33"/>
                    <a:pt x="94" y="35"/>
                    <a:pt x="94" y="35"/>
                  </a:cubicBezTo>
                  <a:cubicBezTo>
                    <a:pt x="95" y="35"/>
                    <a:pt x="96" y="34"/>
                    <a:pt x="96" y="33"/>
                  </a:cubicBezTo>
                  <a:cubicBezTo>
                    <a:pt x="97" y="33"/>
                    <a:pt x="97" y="33"/>
                    <a:pt x="97" y="33"/>
                  </a:cubicBezTo>
                  <a:cubicBezTo>
                    <a:pt x="97" y="34"/>
                    <a:pt x="98" y="35"/>
                    <a:pt x="99" y="35"/>
                  </a:cubicBezTo>
                  <a:cubicBezTo>
                    <a:pt x="99" y="35"/>
                    <a:pt x="100" y="34"/>
                    <a:pt x="100" y="33"/>
                  </a:cubicBezTo>
                  <a:cubicBezTo>
                    <a:pt x="101" y="33"/>
                    <a:pt x="101" y="33"/>
                    <a:pt x="101" y="33"/>
                  </a:cubicBezTo>
                  <a:cubicBezTo>
                    <a:pt x="102" y="34"/>
                    <a:pt x="103" y="35"/>
                    <a:pt x="103" y="35"/>
                  </a:cubicBezTo>
                  <a:cubicBezTo>
                    <a:pt x="104" y="35"/>
                    <a:pt x="105" y="33"/>
                    <a:pt x="104" y="32"/>
                  </a:cubicBezTo>
                  <a:cubicBezTo>
                    <a:pt x="105" y="32"/>
                    <a:pt x="105" y="32"/>
                    <a:pt x="105" y="32"/>
                  </a:cubicBezTo>
                  <a:cubicBezTo>
                    <a:pt x="106" y="32"/>
                    <a:pt x="107" y="33"/>
                    <a:pt x="108" y="33"/>
                  </a:cubicBezTo>
                  <a:cubicBezTo>
                    <a:pt x="108" y="33"/>
                    <a:pt x="108" y="31"/>
                    <a:pt x="108" y="30"/>
                  </a:cubicBezTo>
                  <a:cubicBezTo>
                    <a:pt x="108" y="30"/>
                    <a:pt x="108" y="30"/>
                    <a:pt x="109" y="30"/>
                  </a:cubicBezTo>
                  <a:cubicBezTo>
                    <a:pt x="109" y="30"/>
                    <a:pt x="111" y="30"/>
                    <a:pt x="111" y="30"/>
                  </a:cubicBezTo>
                  <a:cubicBezTo>
                    <a:pt x="112" y="30"/>
                    <a:pt x="111" y="28"/>
                    <a:pt x="111" y="27"/>
                  </a:cubicBezTo>
                  <a:cubicBezTo>
                    <a:pt x="111" y="27"/>
                    <a:pt x="111" y="27"/>
                    <a:pt x="112" y="27"/>
                  </a:cubicBezTo>
                  <a:cubicBezTo>
                    <a:pt x="112" y="27"/>
                    <a:pt x="114" y="27"/>
                    <a:pt x="114" y="26"/>
                  </a:cubicBezTo>
                  <a:cubicBezTo>
                    <a:pt x="114" y="26"/>
                    <a:pt x="114" y="24"/>
                    <a:pt x="113" y="24"/>
                  </a:cubicBezTo>
                  <a:cubicBezTo>
                    <a:pt x="113" y="24"/>
                    <a:pt x="113" y="23"/>
                    <a:pt x="113" y="23"/>
                  </a:cubicBezTo>
                  <a:cubicBezTo>
                    <a:pt x="114" y="23"/>
                    <a:pt x="116" y="23"/>
                    <a:pt x="116" y="22"/>
                  </a:cubicBezTo>
                  <a:cubicBezTo>
                    <a:pt x="116" y="22"/>
                    <a:pt x="115" y="20"/>
                    <a:pt x="114" y="20"/>
                  </a:cubicBezTo>
                  <a:cubicBezTo>
                    <a:pt x="114" y="20"/>
                    <a:pt x="114" y="19"/>
                    <a:pt x="114" y="19"/>
                  </a:cubicBezTo>
                  <a:cubicBezTo>
                    <a:pt x="115" y="19"/>
                    <a:pt x="117" y="18"/>
                    <a:pt x="117" y="18"/>
                  </a:cubicBezTo>
                  <a:close/>
                  <a:moveTo>
                    <a:pt x="103" y="31"/>
                  </a:moveTo>
                  <a:cubicBezTo>
                    <a:pt x="102" y="32"/>
                    <a:pt x="101" y="32"/>
                    <a:pt x="101" y="32"/>
                  </a:cubicBezTo>
                  <a:cubicBezTo>
                    <a:pt x="101" y="29"/>
                    <a:pt x="103" y="25"/>
                    <a:pt x="102" y="22"/>
                  </a:cubicBezTo>
                  <a:cubicBezTo>
                    <a:pt x="103" y="25"/>
                    <a:pt x="107" y="25"/>
                    <a:pt x="110" y="26"/>
                  </a:cubicBezTo>
                  <a:cubicBezTo>
                    <a:pt x="108" y="29"/>
                    <a:pt x="106" y="31"/>
                    <a:pt x="103" y="31"/>
                  </a:cubicBezTo>
                  <a:close/>
                  <a:moveTo>
                    <a:pt x="87" y="26"/>
                  </a:moveTo>
                  <a:cubicBezTo>
                    <a:pt x="90" y="25"/>
                    <a:pt x="95" y="25"/>
                    <a:pt x="96" y="22"/>
                  </a:cubicBezTo>
                  <a:cubicBezTo>
                    <a:pt x="95" y="25"/>
                    <a:pt x="97" y="29"/>
                    <a:pt x="97" y="32"/>
                  </a:cubicBezTo>
                  <a:cubicBezTo>
                    <a:pt x="93" y="31"/>
                    <a:pt x="90" y="29"/>
                    <a:pt x="87" y="26"/>
                  </a:cubicBezTo>
                  <a:close/>
                  <a:moveTo>
                    <a:pt x="85" y="21"/>
                  </a:moveTo>
                  <a:cubicBezTo>
                    <a:pt x="84" y="18"/>
                    <a:pt x="84" y="15"/>
                    <a:pt x="86" y="12"/>
                  </a:cubicBezTo>
                  <a:cubicBezTo>
                    <a:pt x="88" y="14"/>
                    <a:pt x="91" y="18"/>
                    <a:pt x="93" y="18"/>
                  </a:cubicBezTo>
                  <a:cubicBezTo>
                    <a:pt x="91" y="18"/>
                    <a:pt x="88" y="21"/>
                    <a:pt x="86" y="23"/>
                  </a:cubicBezTo>
                  <a:cubicBezTo>
                    <a:pt x="85" y="23"/>
                    <a:pt x="85" y="22"/>
                    <a:pt x="85" y="21"/>
                  </a:cubicBezTo>
                  <a:close/>
                  <a:moveTo>
                    <a:pt x="95" y="4"/>
                  </a:moveTo>
                  <a:cubicBezTo>
                    <a:pt x="96" y="4"/>
                    <a:pt x="96" y="3"/>
                    <a:pt x="97" y="3"/>
                  </a:cubicBezTo>
                  <a:cubicBezTo>
                    <a:pt x="97" y="7"/>
                    <a:pt x="95" y="11"/>
                    <a:pt x="96" y="13"/>
                  </a:cubicBezTo>
                  <a:cubicBezTo>
                    <a:pt x="95" y="11"/>
                    <a:pt x="90" y="10"/>
                    <a:pt x="87" y="9"/>
                  </a:cubicBezTo>
                  <a:cubicBezTo>
                    <a:pt x="89" y="6"/>
                    <a:pt x="92" y="5"/>
                    <a:pt x="95" y="4"/>
                  </a:cubicBezTo>
                  <a:close/>
                  <a:moveTo>
                    <a:pt x="110" y="9"/>
                  </a:moveTo>
                  <a:cubicBezTo>
                    <a:pt x="107" y="10"/>
                    <a:pt x="103" y="11"/>
                    <a:pt x="102" y="13"/>
                  </a:cubicBezTo>
                  <a:cubicBezTo>
                    <a:pt x="103" y="11"/>
                    <a:pt x="101" y="7"/>
                    <a:pt x="101" y="3"/>
                  </a:cubicBezTo>
                  <a:cubicBezTo>
                    <a:pt x="104" y="4"/>
                    <a:pt x="108" y="6"/>
                    <a:pt x="110" y="9"/>
                  </a:cubicBezTo>
                  <a:close/>
                  <a:moveTo>
                    <a:pt x="101" y="21"/>
                  </a:moveTo>
                  <a:cubicBezTo>
                    <a:pt x="101" y="21"/>
                    <a:pt x="101" y="22"/>
                    <a:pt x="102" y="22"/>
                  </a:cubicBezTo>
                  <a:cubicBezTo>
                    <a:pt x="101" y="22"/>
                    <a:pt x="101" y="22"/>
                    <a:pt x="101" y="21"/>
                  </a:cubicBezTo>
                  <a:cubicBezTo>
                    <a:pt x="100" y="23"/>
                    <a:pt x="98" y="23"/>
                    <a:pt x="97" y="21"/>
                  </a:cubicBezTo>
                  <a:cubicBezTo>
                    <a:pt x="97" y="22"/>
                    <a:pt x="96" y="22"/>
                    <a:pt x="96" y="22"/>
                  </a:cubicBezTo>
                  <a:cubicBezTo>
                    <a:pt x="96" y="22"/>
                    <a:pt x="97" y="21"/>
                    <a:pt x="97" y="21"/>
                  </a:cubicBezTo>
                  <a:cubicBezTo>
                    <a:pt x="95" y="21"/>
                    <a:pt x="94" y="19"/>
                    <a:pt x="95" y="18"/>
                  </a:cubicBezTo>
                  <a:cubicBezTo>
                    <a:pt x="94" y="18"/>
                    <a:pt x="94" y="18"/>
                    <a:pt x="94" y="18"/>
                  </a:cubicBezTo>
                  <a:cubicBezTo>
                    <a:pt x="94" y="18"/>
                    <a:pt x="94" y="17"/>
                    <a:pt x="95" y="17"/>
                  </a:cubicBezTo>
                  <a:cubicBezTo>
                    <a:pt x="94" y="16"/>
                    <a:pt x="95" y="14"/>
                    <a:pt x="97" y="14"/>
                  </a:cubicBezTo>
                  <a:cubicBezTo>
                    <a:pt x="97" y="14"/>
                    <a:pt x="96" y="13"/>
                    <a:pt x="96" y="13"/>
                  </a:cubicBezTo>
                  <a:cubicBezTo>
                    <a:pt x="96" y="13"/>
                    <a:pt x="97" y="14"/>
                    <a:pt x="97" y="14"/>
                  </a:cubicBezTo>
                  <a:cubicBezTo>
                    <a:pt x="98" y="13"/>
                    <a:pt x="100" y="13"/>
                    <a:pt x="101" y="14"/>
                  </a:cubicBezTo>
                  <a:cubicBezTo>
                    <a:pt x="101" y="14"/>
                    <a:pt x="101" y="13"/>
                    <a:pt x="102" y="13"/>
                  </a:cubicBezTo>
                  <a:cubicBezTo>
                    <a:pt x="101" y="13"/>
                    <a:pt x="101" y="14"/>
                    <a:pt x="101" y="14"/>
                  </a:cubicBezTo>
                  <a:cubicBezTo>
                    <a:pt x="103" y="14"/>
                    <a:pt x="104" y="16"/>
                    <a:pt x="103" y="17"/>
                  </a:cubicBezTo>
                  <a:cubicBezTo>
                    <a:pt x="103" y="17"/>
                    <a:pt x="104" y="18"/>
                    <a:pt x="104" y="18"/>
                  </a:cubicBezTo>
                  <a:cubicBezTo>
                    <a:pt x="104" y="18"/>
                    <a:pt x="103" y="18"/>
                    <a:pt x="103" y="18"/>
                  </a:cubicBezTo>
                  <a:cubicBezTo>
                    <a:pt x="104" y="19"/>
                    <a:pt x="103" y="21"/>
                    <a:pt x="101" y="21"/>
                  </a:cubicBezTo>
                  <a:close/>
                  <a:moveTo>
                    <a:pt x="112" y="23"/>
                  </a:moveTo>
                  <a:cubicBezTo>
                    <a:pt x="110" y="21"/>
                    <a:pt x="107" y="18"/>
                    <a:pt x="104" y="18"/>
                  </a:cubicBezTo>
                  <a:cubicBezTo>
                    <a:pt x="107" y="18"/>
                    <a:pt x="110" y="14"/>
                    <a:pt x="112" y="12"/>
                  </a:cubicBezTo>
                  <a:cubicBezTo>
                    <a:pt x="112" y="13"/>
                    <a:pt x="113" y="13"/>
                    <a:pt x="113" y="14"/>
                  </a:cubicBezTo>
                  <a:cubicBezTo>
                    <a:pt x="114" y="17"/>
                    <a:pt x="113" y="20"/>
                    <a:pt x="112" y="23"/>
                  </a:cubicBezTo>
                  <a:close/>
                  <a:moveTo>
                    <a:pt x="99" y="13"/>
                  </a:moveTo>
                  <a:cubicBezTo>
                    <a:pt x="97" y="13"/>
                    <a:pt x="95" y="15"/>
                    <a:pt x="95" y="18"/>
                  </a:cubicBezTo>
                  <a:cubicBezTo>
                    <a:pt x="95" y="20"/>
                    <a:pt x="97" y="22"/>
                    <a:pt x="99" y="22"/>
                  </a:cubicBezTo>
                  <a:cubicBezTo>
                    <a:pt x="101" y="22"/>
                    <a:pt x="103" y="20"/>
                    <a:pt x="103" y="18"/>
                  </a:cubicBezTo>
                  <a:cubicBezTo>
                    <a:pt x="103" y="15"/>
                    <a:pt x="101" y="13"/>
                    <a:pt x="99" y="13"/>
                  </a:cubicBezTo>
                  <a:close/>
                  <a:moveTo>
                    <a:pt x="99" y="20"/>
                  </a:moveTo>
                  <a:cubicBezTo>
                    <a:pt x="98" y="20"/>
                    <a:pt x="97" y="19"/>
                    <a:pt x="97" y="18"/>
                  </a:cubicBezTo>
                  <a:cubicBezTo>
                    <a:pt x="97" y="16"/>
                    <a:pt x="98" y="15"/>
                    <a:pt x="99" y="15"/>
                  </a:cubicBezTo>
                  <a:cubicBezTo>
                    <a:pt x="100" y="15"/>
                    <a:pt x="101" y="16"/>
                    <a:pt x="101" y="18"/>
                  </a:cubicBezTo>
                  <a:cubicBezTo>
                    <a:pt x="101" y="19"/>
                    <a:pt x="100" y="20"/>
                    <a:pt x="99" y="20"/>
                  </a:cubicBezTo>
                  <a:close/>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81" name="Freeform 100"/>
            <p:cNvSpPr>
              <a:spLocks noEditPoints="1"/>
            </p:cNvSpPr>
            <p:nvPr/>
          </p:nvSpPr>
          <p:spPr bwMode="auto">
            <a:xfrm>
              <a:off x="4953000" y="2800350"/>
              <a:ext cx="244475" cy="334963"/>
            </a:xfrm>
            <a:custGeom>
              <a:avLst/>
              <a:gdLst/>
              <a:ahLst/>
              <a:cxnLst>
                <a:cxn ang="0">
                  <a:pos x="153" y="50"/>
                </a:cxn>
                <a:cxn ang="0">
                  <a:pos x="102" y="0"/>
                </a:cxn>
                <a:cxn ang="0">
                  <a:pos x="91" y="5"/>
                </a:cxn>
                <a:cxn ang="0">
                  <a:pos x="84" y="188"/>
                </a:cxn>
                <a:cxn ang="0">
                  <a:pos x="60" y="211"/>
                </a:cxn>
                <a:cxn ang="0">
                  <a:pos x="43" y="220"/>
                </a:cxn>
                <a:cxn ang="0">
                  <a:pos x="140" y="233"/>
                </a:cxn>
                <a:cxn ang="0">
                  <a:pos x="124" y="220"/>
                </a:cxn>
                <a:cxn ang="0">
                  <a:pos x="102" y="211"/>
                </a:cxn>
                <a:cxn ang="0">
                  <a:pos x="153" y="142"/>
                </a:cxn>
                <a:cxn ang="0">
                  <a:pos x="170" y="96"/>
                </a:cxn>
                <a:cxn ang="0">
                  <a:pos x="164" y="95"/>
                </a:cxn>
                <a:cxn ang="0">
                  <a:pos x="136" y="66"/>
                </a:cxn>
                <a:cxn ang="0">
                  <a:pos x="164" y="95"/>
                </a:cxn>
                <a:cxn ang="0">
                  <a:pos x="134" y="60"/>
                </a:cxn>
                <a:cxn ang="0">
                  <a:pos x="148" y="53"/>
                </a:cxn>
                <a:cxn ang="0">
                  <a:pos x="64" y="68"/>
                </a:cxn>
                <a:cxn ang="0">
                  <a:pos x="94" y="95"/>
                </a:cxn>
                <a:cxn ang="0">
                  <a:pos x="94" y="101"/>
                </a:cxn>
                <a:cxn ang="0">
                  <a:pos x="64" y="124"/>
                </a:cxn>
                <a:cxn ang="0">
                  <a:pos x="94" y="101"/>
                </a:cxn>
                <a:cxn ang="0">
                  <a:pos x="47" y="53"/>
                </a:cxn>
                <a:cxn ang="0">
                  <a:pos x="61" y="60"/>
                </a:cxn>
                <a:cxn ang="0">
                  <a:pos x="55" y="95"/>
                </a:cxn>
                <a:cxn ang="0">
                  <a:pos x="43" y="58"/>
                </a:cxn>
                <a:cxn ang="0">
                  <a:pos x="55" y="101"/>
                </a:cxn>
                <a:cxn ang="0">
                  <a:pos x="43" y="134"/>
                </a:cxn>
                <a:cxn ang="0">
                  <a:pos x="55" y="101"/>
                </a:cxn>
                <a:cxn ang="0">
                  <a:pos x="77" y="159"/>
                </a:cxn>
                <a:cxn ang="0">
                  <a:pos x="61" y="132"/>
                </a:cxn>
                <a:cxn ang="0">
                  <a:pos x="94" y="126"/>
                </a:cxn>
                <a:cxn ang="0">
                  <a:pos x="66" y="130"/>
                </a:cxn>
                <a:cxn ang="0">
                  <a:pos x="66" y="62"/>
                </a:cxn>
                <a:cxn ang="0">
                  <a:pos x="94" y="66"/>
                </a:cxn>
                <a:cxn ang="0">
                  <a:pos x="134" y="101"/>
                </a:cxn>
                <a:cxn ang="0">
                  <a:pos x="100" y="120"/>
                </a:cxn>
                <a:cxn ang="0">
                  <a:pos x="100" y="95"/>
                </a:cxn>
                <a:cxn ang="0">
                  <a:pos x="131" y="67"/>
                </a:cxn>
                <a:cxn ang="0">
                  <a:pos x="100" y="95"/>
                </a:cxn>
                <a:cxn ang="0">
                  <a:pos x="100" y="66"/>
                </a:cxn>
                <a:cxn ang="0">
                  <a:pos x="129" y="62"/>
                </a:cxn>
                <a:cxn ang="0">
                  <a:pos x="91" y="17"/>
                </a:cxn>
                <a:cxn ang="0">
                  <a:pos x="42" y="50"/>
                </a:cxn>
                <a:cxn ang="0">
                  <a:pos x="25" y="96"/>
                </a:cxn>
                <a:cxn ang="0">
                  <a:pos x="42" y="142"/>
                </a:cxn>
                <a:cxn ang="0">
                  <a:pos x="93" y="176"/>
                </a:cxn>
                <a:cxn ang="0">
                  <a:pos x="12" y="97"/>
                </a:cxn>
                <a:cxn ang="0">
                  <a:pos x="100" y="126"/>
                </a:cxn>
                <a:cxn ang="0">
                  <a:pos x="100" y="162"/>
                </a:cxn>
                <a:cxn ang="0">
                  <a:pos x="134" y="132"/>
                </a:cxn>
                <a:cxn ang="0">
                  <a:pos x="118" y="159"/>
                </a:cxn>
                <a:cxn ang="0">
                  <a:pos x="136" y="126"/>
                </a:cxn>
                <a:cxn ang="0">
                  <a:pos x="163" y="101"/>
                </a:cxn>
              </a:cxnLst>
              <a:rect l="0" t="0" r="r" b="b"/>
              <a:pathLst>
                <a:path w="170" h="233">
                  <a:moveTo>
                    <a:pt x="156" y="54"/>
                  </a:moveTo>
                  <a:cubicBezTo>
                    <a:pt x="155" y="53"/>
                    <a:pt x="154" y="51"/>
                    <a:pt x="153" y="50"/>
                  </a:cubicBezTo>
                  <a:cubicBezTo>
                    <a:pt x="141" y="35"/>
                    <a:pt x="123" y="25"/>
                    <a:pt x="102" y="24"/>
                  </a:cubicBezTo>
                  <a:cubicBezTo>
                    <a:pt x="102" y="0"/>
                    <a:pt x="102" y="0"/>
                    <a:pt x="102" y="0"/>
                  </a:cubicBezTo>
                  <a:cubicBezTo>
                    <a:pt x="91" y="0"/>
                    <a:pt x="91" y="0"/>
                    <a:pt x="91" y="0"/>
                  </a:cubicBezTo>
                  <a:cubicBezTo>
                    <a:pt x="91" y="5"/>
                    <a:pt x="91" y="5"/>
                    <a:pt x="91" y="5"/>
                  </a:cubicBezTo>
                  <a:cubicBezTo>
                    <a:pt x="41" y="6"/>
                    <a:pt x="0" y="46"/>
                    <a:pt x="0" y="97"/>
                  </a:cubicBezTo>
                  <a:cubicBezTo>
                    <a:pt x="0" y="144"/>
                    <a:pt x="37" y="184"/>
                    <a:pt x="84" y="188"/>
                  </a:cubicBezTo>
                  <a:cubicBezTo>
                    <a:pt x="84" y="211"/>
                    <a:pt x="84" y="211"/>
                    <a:pt x="84" y="211"/>
                  </a:cubicBezTo>
                  <a:cubicBezTo>
                    <a:pt x="60" y="211"/>
                    <a:pt x="60" y="211"/>
                    <a:pt x="60" y="211"/>
                  </a:cubicBezTo>
                  <a:cubicBezTo>
                    <a:pt x="60" y="220"/>
                    <a:pt x="60" y="220"/>
                    <a:pt x="60" y="220"/>
                  </a:cubicBezTo>
                  <a:cubicBezTo>
                    <a:pt x="43" y="220"/>
                    <a:pt x="43" y="220"/>
                    <a:pt x="43" y="220"/>
                  </a:cubicBezTo>
                  <a:cubicBezTo>
                    <a:pt x="43" y="233"/>
                    <a:pt x="43" y="233"/>
                    <a:pt x="43" y="233"/>
                  </a:cubicBezTo>
                  <a:cubicBezTo>
                    <a:pt x="140" y="233"/>
                    <a:pt x="140" y="233"/>
                    <a:pt x="140" y="233"/>
                  </a:cubicBezTo>
                  <a:cubicBezTo>
                    <a:pt x="140" y="220"/>
                    <a:pt x="140" y="220"/>
                    <a:pt x="140" y="220"/>
                  </a:cubicBezTo>
                  <a:cubicBezTo>
                    <a:pt x="124" y="220"/>
                    <a:pt x="124" y="220"/>
                    <a:pt x="124" y="220"/>
                  </a:cubicBezTo>
                  <a:cubicBezTo>
                    <a:pt x="124" y="211"/>
                    <a:pt x="124" y="211"/>
                    <a:pt x="124" y="211"/>
                  </a:cubicBezTo>
                  <a:cubicBezTo>
                    <a:pt x="102" y="211"/>
                    <a:pt x="102" y="211"/>
                    <a:pt x="102" y="211"/>
                  </a:cubicBezTo>
                  <a:cubicBezTo>
                    <a:pt x="102" y="168"/>
                    <a:pt x="102" y="168"/>
                    <a:pt x="102" y="168"/>
                  </a:cubicBezTo>
                  <a:cubicBezTo>
                    <a:pt x="123" y="166"/>
                    <a:pt x="141" y="157"/>
                    <a:pt x="153" y="142"/>
                  </a:cubicBezTo>
                  <a:cubicBezTo>
                    <a:pt x="154" y="141"/>
                    <a:pt x="155" y="139"/>
                    <a:pt x="156" y="138"/>
                  </a:cubicBezTo>
                  <a:cubicBezTo>
                    <a:pt x="165" y="126"/>
                    <a:pt x="170" y="111"/>
                    <a:pt x="170" y="96"/>
                  </a:cubicBezTo>
                  <a:cubicBezTo>
                    <a:pt x="170" y="80"/>
                    <a:pt x="165" y="66"/>
                    <a:pt x="156" y="54"/>
                  </a:cubicBezTo>
                  <a:close/>
                  <a:moveTo>
                    <a:pt x="164" y="95"/>
                  </a:moveTo>
                  <a:cubicBezTo>
                    <a:pt x="140" y="95"/>
                    <a:pt x="140" y="95"/>
                    <a:pt x="140" y="95"/>
                  </a:cubicBezTo>
                  <a:cubicBezTo>
                    <a:pt x="140" y="85"/>
                    <a:pt x="139" y="75"/>
                    <a:pt x="136" y="66"/>
                  </a:cubicBezTo>
                  <a:cubicBezTo>
                    <a:pt x="142" y="63"/>
                    <a:pt x="147" y="61"/>
                    <a:pt x="152" y="58"/>
                  </a:cubicBezTo>
                  <a:cubicBezTo>
                    <a:pt x="159" y="68"/>
                    <a:pt x="164" y="81"/>
                    <a:pt x="164" y="95"/>
                  </a:cubicBezTo>
                  <a:close/>
                  <a:moveTo>
                    <a:pt x="148" y="53"/>
                  </a:moveTo>
                  <a:cubicBezTo>
                    <a:pt x="144" y="56"/>
                    <a:pt x="140" y="58"/>
                    <a:pt x="134" y="60"/>
                  </a:cubicBezTo>
                  <a:cubicBezTo>
                    <a:pt x="131" y="49"/>
                    <a:pt x="125" y="39"/>
                    <a:pt x="118" y="33"/>
                  </a:cubicBezTo>
                  <a:cubicBezTo>
                    <a:pt x="130" y="37"/>
                    <a:pt x="140" y="44"/>
                    <a:pt x="148" y="53"/>
                  </a:cubicBezTo>
                  <a:close/>
                  <a:moveTo>
                    <a:pt x="61" y="95"/>
                  </a:moveTo>
                  <a:cubicBezTo>
                    <a:pt x="61" y="85"/>
                    <a:pt x="62" y="76"/>
                    <a:pt x="64" y="68"/>
                  </a:cubicBezTo>
                  <a:cubicBezTo>
                    <a:pt x="74" y="70"/>
                    <a:pt x="84" y="72"/>
                    <a:pt x="94" y="72"/>
                  </a:cubicBezTo>
                  <a:cubicBezTo>
                    <a:pt x="94" y="95"/>
                    <a:pt x="94" y="95"/>
                    <a:pt x="94" y="95"/>
                  </a:cubicBezTo>
                  <a:lnTo>
                    <a:pt x="61" y="95"/>
                  </a:lnTo>
                  <a:close/>
                  <a:moveTo>
                    <a:pt x="94" y="101"/>
                  </a:moveTo>
                  <a:cubicBezTo>
                    <a:pt x="94" y="120"/>
                    <a:pt x="94" y="120"/>
                    <a:pt x="94" y="120"/>
                  </a:cubicBezTo>
                  <a:cubicBezTo>
                    <a:pt x="84" y="120"/>
                    <a:pt x="74" y="121"/>
                    <a:pt x="64" y="124"/>
                  </a:cubicBezTo>
                  <a:cubicBezTo>
                    <a:pt x="63" y="117"/>
                    <a:pt x="61" y="109"/>
                    <a:pt x="61" y="101"/>
                  </a:cubicBezTo>
                  <a:lnTo>
                    <a:pt x="94" y="101"/>
                  </a:lnTo>
                  <a:close/>
                  <a:moveTo>
                    <a:pt x="61" y="60"/>
                  </a:moveTo>
                  <a:cubicBezTo>
                    <a:pt x="55" y="58"/>
                    <a:pt x="51" y="56"/>
                    <a:pt x="47" y="53"/>
                  </a:cubicBezTo>
                  <a:cubicBezTo>
                    <a:pt x="55" y="44"/>
                    <a:pt x="65" y="37"/>
                    <a:pt x="77" y="33"/>
                  </a:cubicBezTo>
                  <a:cubicBezTo>
                    <a:pt x="70" y="39"/>
                    <a:pt x="64" y="49"/>
                    <a:pt x="61" y="60"/>
                  </a:cubicBezTo>
                  <a:close/>
                  <a:moveTo>
                    <a:pt x="59" y="66"/>
                  </a:moveTo>
                  <a:cubicBezTo>
                    <a:pt x="56" y="75"/>
                    <a:pt x="55" y="85"/>
                    <a:pt x="55" y="95"/>
                  </a:cubicBezTo>
                  <a:cubicBezTo>
                    <a:pt x="31" y="95"/>
                    <a:pt x="31" y="95"/>
                    <a:pt x="31" y="95"/>
                  </a:cubicBezTo>
                  <a:cubicBezTo>
                    <a:pt x="31" y="81"/>
                    <a:pt x="36" y="68"/>
                    <a:pt x="43" y="58"/>
                  </a:cubicBezTo>
                  <a:cubicBezTo>
                    <a:pt x="48" y="61"/>
                    <a:pt x="53" y="63"/>
                    <a:pt x="59" y="66"/>
                  </a:cubicBezTo>
                  <a:close/>
                  <a:moveTo>
                    <a:pt x="55" y="101"/>
                  </a:moveTo>
                  <a:cubicBezTo>
                    <a:pt x="55" y="110"/>
                    <a:pt x="57" y="118"/>
                    <a:pt x="59" y="126"/>
                  </a:cubicBezTo>
                  <a:cubicBezTo>
                    <a:pt x="53" y="128"/>
                    <a:pt x="48" y="131"/>
                    <a:pt x="43" y="134"/>
                  </a:cubicBezTo>
                  <a:cubicBezTo>
                    <a:pt x="37" y="125"/>
                    <a:pt x="32" y="113"/>
                    <a:pt x="31" y="101"/>
                  </a:cubicBezTo>
                  <a:lnTo>
                    <a:pt x="55" y="101"/>
                  </a:lnTo>
                  <a:close/>
                  <a:moveTo>
                    <a:pt x="61" y="132"/>
                  </a:moveTo>
                  <a:cubicBezTo>
                    <a:pt x="64" y="143"/>
                    <a:pt x="70" y="152"/>
                    <a:pt x="77" y="159"/>
                  </a:cubicBezTo>
                  <a:cubicBezTo>
                    <a:pt x="65" y="155"/>
                    <a:pt x="55" y="148"/>
                    <a:pt x="47" y="139"/>
                  </a:cubicBezTo>
                  <a:cubicBezTo>
                    <a:pt x="51" y="136"/>
                    <a:pt x="55" y="134"/>
                    <a:pt x="61" y="132"/>
                  </a:cubicBezTo>
                  <a:close/>
                  <a:moveTo>
                    <a:pt x="66" y="130"/>
                  </a:moveTo>
                  <a:cubicBezTo>
                    <a:pt x="75" y="127"/>
                    <a:pt x="84" y="126"/>
                    <a:pt x="94" y="126"/>
                  </a:cubicBezTo>
                  <a:cubicBezTo>
                    <a:pt x="94" y="162"/>
                    <a:pt x="94" y="162"/>
                    <a:pt x="94" y="162"/>
                  </a:cubicBezTo>
                  <a:cubicBezTo>
                    <a:pt x="82" y="160"/>
                    <a:pt x="72" y="148"/>
                    <a:pt x="66" y="130"/>
                  </a:cubicBezTo>
                  <a:close/>
                  <a:moveTo>
                    <a:pt x="94" y="66"/>
                  </a:moveTo>
                  <a:cubicBezTo>
                    <a:pt x="84" y="66"/>
                    <a:pt x="75" y="64"/>
                    <a:pt x="66" y="62"/>
                  </a:cubicBezTo>
                  <a:cubicBezTo>
                    <a:pt x="72" y="44"/>
                    <a:pt x="82" y="32"/>
                    <a:pt x="94" y="30"/>
                  </a:cubicBezTo>
                  <a:lnTo>
                    <a:pt x="94" y="66"/>
                  </a:lnTo>
                  <a:close/>
                  <a:moveTo>
                    <a:pt x="100" y="101"/>
                  </a:moveTo>
                  <a:cubicBezTo>
                    <a:pt x="134" y="101"/>
                    <a:pt x="134" y="101"/>
                    <a:pt x="134" y="101"/>
                  </a:cubicBezTo>
                  <a:cubicBezTo>
                    <a:pt x="134" y="109"/>
                    <a:pt x="132" y="117"/>
                    <a:pt x="131" y="124"/>
                  </a:cubicBezTo>
                  <a:cubicBezTo>
                    <a:pt x="121" y="122"/>
                    <a:pt x="111" y="120"/>
                    <a:pt x="100" y="120"/>
                  </a:cubicBezTo>
                  <a:lnTo>
                    <a:pt x="100" y="101"/>
                  </a:lnTo>
                  <a:close/>
                  <a:moveTo>
                    <a:pt x="100" y="95"/>
                  </a:moveTo>
                  <a:cubicBezTo>
                    <a:pt x="100" y="72"/>
                    <a:pt x="100" y="72"/>
                    <a:pt x="100" y="72"/>
                  </a:cubicBezTo>
                  <a:cubicBezTo>
                    <a:pt x="111" y="72"/>
                    <a:pt x="121" y="70"/>
                    <a:pt x="131" y="67"/>
                  </a:cubicBezTo>
                  <a:cubicBezTo>
                    <a:pt x="133" y="76"/>
                    <a:pt x="134" y="85"/>
                    <a:pt x="134" y="95"/>
                  </a:cubicBezTo>
                  <a:lnTo>
                    <a:pt x="100" y="95"/>
                  </a:lnTo>
                  <a:close/>
                  <a:moveTo>
                    <a:pt x="129" y="62"/>
                  </a:moveTo>
                  <a:cubicBezTo>
                    <a:pt x="120" y="64"/>
                    <a:pt x="111" y="66"/>
                    <a:pt x="100" y="66"/>
                  </a:cubicBezTo>
                  <a:cubicBezTo>
                    <a:pt x="100" y="30"/>
                    <a:pt x="100" y="30"/>
                    <a:pt x="100" y="30"/>
                  </a:cubicBezTo>
                  <a:cubicBezTo>
                    <a:pt x="113" y="31"/>
                    <a:pt x="123" y="44"/>
                    <a:pt x="129" y="62"/>
                  </a:cubicBezTo>
                  <a:close/>
                  <a:moveTo>
                    <a:pt x="12" y="97"/>
                  </a:moveTo>
                  <a:cubicBezTo>
                    <a:pt x="12" y="53"/>
                    <a:pt x="47" y="17"/>
                    <a:pt x="91" y="17"/>
                  </a:cubicBezTo>
                  <a:cubicBezTo>
                    <a:pt x="91" y="24"/>
                    <a:pt x="91" y="24"/>
                    <a:pt x="91" y="24"/>
                  </a:cubicBezTo>
                  <a:cubicBezTo>
                    <a:pt x="71" y="26"/>
                    <a:pt x="54" y="35"/>
                    <a:pt x="42" y="50"/>
                  </a:cubicBezTo>
                  <a:cubicBezTo>
                    <a:pt x="41" y="51"/>
                    <a:pt x="39" y="53"/>
                    <a:pt x="38" y="54"/>
                  </a:cubicBezTo>
                  <a:cubicBezTo>
                    <a:pt x="30" y="66"/>
                    <a:pt x="25" y="80"/>
                    <a:pt x="25" y="96"/>
                  </a:cubicBezTo>
                  <a:cubicBezTo>
                    <a:pt x="25" y="111"/>
                    <a:pt x="30" y="126"/>
                    <a:pt x="38" y="138"/>
                  </a:cubicBezTo>
                  <a:cubicBezTo>
                    <a:pt x="39" y="139"/>
                    <a:pt x="41" y="141"/>
                    <a:pt x="42" y="142"/>
                  </a:cubicBezTo>
                  <a:cubicBezTo>
                    <a:pt x="54" y="157"/>
                    <a:pt x="72" y="167"/>
                    <a:pt x="93" y="168"/>
                  </a:cubicBezTo>
                  <a:cubicBezTo>
                    <a:pt x="93" y="176"/>
                    <a:pt x="93" y="176"/>
                    <a:pt x="93" y="176"/>
                  </a:cubicBezTo>
                  <a:cubicBezTo>
                    <a:pt x="93" y="177"/>
                    <a:pt x="92" y="177"/>
                    <a:pt x="92" y="177"/>
                  </a:cubicBezTo>
                  <a:cubicBezTo>
                    <a:pt x="48" y="177"/>
                    <a:pt x="12" y="141"/>
                    <a:pt x="12" y="97"/>
                  </a:cubicBezTo>
                  <a:close/>
                  <a:moveTo>
                    <a:pt x="100" y="162"/>
                  </a:moveTo>
                  <a:cubicBezTo>
                    <a:pt x="100" y="126"/>
                    <a:pt x="100" y="126"/>
                    <a:pt x="100" y="126"/>
                  </a:cubicBezTo>
                  <a:cubicBezTo>
                    <a:pt x="111" y="126"/>
                    <a:pt x="120" y="127"/>
                    <a:pt x="129" y="130"/>
                  </a:cubicBezTo>
                  <a:cubicBezTo>
                    <a:pt x="123" y="148"/>
                    <a:pt x="113" y="160"/>
                    <a:pt x="100" y="162"/>
                  </a:cubicBezTo>
                  <a:close/>
                  <a:moveTo>
                    <a:pt x="118" y="159"/>
                  </a:moveTo>
                  <a:cubicBezTo>
                    <a:pt x="125" y="152"/>
                    <a:pt x="131" y="143"/>
                    <a:pt x="134" y="132"/>
                  </a:cubicBezTo>
                  <a:cubicBezTo>
                    <a:pt x="140" y="134"/>
                    <a:pt x="144" y="136"/>
                    <a:pt x="148" y="139"/>
                  </a:cubicBezTo>
                  <a:cubicBezTo>
                    <a:pt x="140" y="148"/>
                    <a:pt x="130" y="155"/>
                    <a:pt x="118" y="159"/>
                  </a:cubicBezTo>
                  <a:close/>
                  <a:moveTo>
                    <a:pt x="152" y="134"/>
                  </a:moveTo>
                  <a:cubicBezTo>
                    <a:pt x="147" y="131"/>
                    <a:pt x="142" y="128"/>
                    <a:pt x="136" y="126"/>
                  </a:cubicBezTo>
                  <a:cubicBezTo>
                    <a:pt x="138" y="118"/>
                    <a:pt x="140" y="110"/>
                    <a:pt x="140" y="101"/>
                  </a:cubicBezTo>
                  <a:cubicBezTo>
                    <a:pt x="163" y="101"/>
                    <a:pt x="163" y="101"/>
                    <a:pt x="163" y="101"/>
                  </a:cubicBezTo>
                  <a:cubicBezTo>
                    <a:pt x="163" y="113"/>
                    <a:pt x="158" y="125"/>
                    <a:pt x="152" y="134"/>
                  </a:cubicBezTo>
                  <a:close/>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grpSp>
      <p:sp>
        <p:nvSpPr>
          <p:cNvPr id="282" name="Content Placeholder 2"/>
          <p:cNvSpPr txBox="1"/>
          <p:nvPr/>
        </p:nvSpPr>
        <p:spPr>
          <a:xfrm>
            <a:off x="10561955" y="480695"/>
            <a:ext cx="3375660" cy="25031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Font typeface="Arial" panose="020B0604020202020204" pitchFamily="34" charset="0"/>
              <a:buNone/>
            </a:pPr>
            <a:r>
              <a:rPr lang="en-US" altLang="zh-CN" sz="2000" b="1" dirty="0">
                <a:solidFill>
                  <a:schemeClr val="bg1"/>
                </a:solidFill>
                <a:latin typeface="+mn-ea"/>
                <a:sym typeface="+mn-ea"/>
              </a:rPr>
              <a:t>2</a:t>
            </a:r>
            <a:r>
              <a:rPr lang="zh-CN" altLang="en-US" sz="2000" b="1" dirty="0">
                <a:solidFill>
                  <a:schemeClr val="bg1"/>
                </a:solidFill>
                <a:latin typeface="+mn-ea"/>
                <a:sym typeface="+mn-ea"/>
              </a:rPr>
              <a:t>、数据集选择</a:t>
            </a:r>
            <a:endParaRPr lang="zh-CN" altLang="en-US" sz="2000" b="1" dirty="0">
              <a:solidFill>
                <a:schemeClr val="bg1"/>
              </a:solidFill>
              <a:latin typeface="+mn-ea"/>
            </a:endParaRPr>
          </a:p>
          <a:p>
            <a:pPr marL="0" indent="0" algn="l">
              <a:buFont typeface="Arial" panose="020B0604020202020204" pitchFamily="34" charset="0"/>
              <a:buNone/>
            </a:pPr>
            <a:r>
              <a:rPr lang="zh-CN" altLang="en-US" sz="2000" dirty="0">
                <a:solidFill>
                  <a:schemeClr val="bg1"/>
                </a:solidFill>
                <a:latin typeface="+mn-ea"/>
                <a:sym typeface="+mn-ea"/>
              </a:rPr>
              <a:t>数据集选择三大江南古镇旅游目的地形象数据集，精品旅行服务数据解析，HI GUIDES旅游数据分析</a:t>
            </a:r>
            <a:endParaRPr lang="zh-CN" altLang="en-US" sz="2000" dirty="0">
              <a:solidFill>
                <a:schemeClr val="bg1"/>
              </a:solidFill>
              <a:latin typeface="+mn-ea"/>
              <a:sym typeface="+mn-ea"/>
            </a:endParaRPr>
          </a:p>
        </p:txBody>
      </p:sp>
      <p:grpSp>
        <p:nvGrpSpPr>
          <p:cNvPr id="283" name="Group 35"/>
          <p:cNvGrpSpPr/>
          <p:nvPr/>
        </p:nvGrpSpPr>
        <p:grpSpPr>
          <a:xfrm>
            <a:off x="8814435" y="1424940"/>
            <a:ext cx="1508125" cy="372745"/>
            <a:chOff x="5257800" y="1733550"/>
            <a:chExt cx="925033" cy="228600"/>
          </a:xfrm>
        </p:grpSpPr>
        <p:cxnSp>
          <p:nvCxnSpPr>
            <p:cNvPr id="284" name="Straight Connector 113"/>
            <p:cNvCxnSpPr/>
            <p:nvPr/>
          </p:nvCxnSpPr>
          <p:spPr>
            <a:xfrm flipV="1">
              <a:off x="5257800" y="1733550"/>
              <a:ext cx="304800" cy="228600"/>
            </a:xfrm>
            <a:prstGeom prst="line">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114"/>
            <p:cNvCxnSpPr/>
            <p:nvPr/>
          </p:nvCxnSpPr>
          <p:spPr>
            <a:xfrm>
              <a:off x="5573233" y="1733550"/>
              <a:ext cx="609600" cy="1588"/>
            </a:xfrm>
            <a:prstGeom prst="line">
              <a:avLst/>
            </a:prstGeom>
            <a:ln>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86" name="Group 40"/>
          <p:cNvGrpSpPr/>
          <p:nvPr/>
        </p:nvGrpSpPr>
        <p:grpSpPr>
          <a:xfrm>
            <a:off x="8956675" y="6220460"/>
            <a:ext cx="1488440" cy="375285"/>
            <a:chOff x="5181600" y="3638550"/>
            <a:chExt cx="914400" cy="230188"/>
          </a:xfrm>
        </p:grpSpPr>
        <p:cxnSp>
          <p:nvCxnSpPr>
            <p:cNvPr id="287" name="Straight Connector 116"/>
            <p:cNvCxnSpPr/>
            <p:nvPr/>
          </p:nvCxnSpPr>
          <p:spPr>
            <a:xfrm rot="16200000" flipH="1">
              <a:off x="5181600" y="3638550"/>
              <a:ext cx="228600" cy="22860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88" name="Straight Connector 117"/>
            <p:cNvCxnSpPr/>
            <p:nvPr/>
          </p:nvCxnSpPr>
          <p:spPr>
            <a:xfrm>
              <a:off x="5410200" y="3867150"/>
              <a:ext cx="685800" cy="1588"/>
            </a:xfrm>
            <a:prstGeom prst="line">
              <a:avLst/>
            </a:prstGeom>
            <a:ln>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289" name="Content Placeholder 2"/>
          <p:cNvSpPr txBox="1"/>
          <p:nvPr/>
        </p:nvSpPr>
        <p:spPr>
          <a:xfrm>
            <a:off x="10506710" y="5094605"/>
            <a:ext cx="3430905" cy="23710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solidFill>
                  <a:schemeClr val="bg1"/>
                </a:solidFill>
                <a:latin typeface="+mn-ea"/>
                <a:sym typeface="+mn-ea"/>
              </a:rPr>
              <a:t>3</a:t>
            </a:r>
            <a:r>
              <a:rPr lang="zh-CN" altLang="en-US" sz="2000" b="1" dirty="0">
                <a:solidFill>
                  <a:schemeClr val="bg1"/>
                </a:solidFill>
                <a:latin typeface="+mn-ea"/>
                <a:sym typeface="+mn-ea"/>
              </a:rPr>
              <a:t>、框架训练</a:t>
            </a:r>
            <a:br>
              <a:rPr lang="en-US" sz="2000" b="1" dirty="0">
                <a:solidFill>
                  <a:schemeClr val="bg1"/>
                </a:solidFill>
                <a:latin typeface="+mn-ea"/>
                <a:sym typeface="+mn-ea"/>
              </a:rPr>
            </a:br>
            <a:r>
              <a:rPr lang="zh-CN" altLang="en-US" sz="2000" dirty="0">
                <a:solidFill>
                  <a:schemeClr val="bg1"/>
                </a:solidFill>
                <a:latin typeface="+mn-ea"/>
                <a:sym typeface="+mn-ea"/>
              </a:rPr>
              <a:t>训练框架选择Pytorch，</a:t>
            </a:r>
            <a:r>
              <a:rPr lang="zh-CN" altLang="en-US" sz="2000" b="1" dirty="0">
                <a:solidFill>
                  <a:schemeClr val="bg1"/>
                </a:solidFill>
                <a:latin typeface="+mn-ea"/>
                <a:sym typeface="+mn-ea"/>
              </a:rPr>
              <a:t>PyTorch是一个兼具易用性和速度的机器学习库: 容易debug,并与一些流行的科学计算库保持兼容和风格一致. </a:t>
            </a:r>
            <a:r>
              <a:rPr lang="zh-CN" altLang="en-US" sz="2000" dirty="0">
                <a:solidFill>
                  <a:schemeClr val="bg1"/>
                </a:solidFill>
                <a:latin typeface="+mn-ea"/>
                <a:sym typeface="+mn-ea"/>
              </a:rPr>
              <a:t>同时, 还能保持efficient和支持硬件加速</a:t>
            </a:r>
            <a:r>
              <a:rPr lang="zh-CN" altLang="en-US" sz="2000" dirty="0">
                <a:solidFill>
                  <a:schemeClr val="bg1"/>
                </a:solidFill>
                <a:latin typeface="+mn-ea"/>
                <a:sym typeface="+mn-ea"/>
              </a:rPr>
              <a:t>。</a:t>
            </a:r>
            <a:endParaRPr lang="zh-CN" altLang="en-US" sz="2000" dirty="0">
              <a:solidFill>
                <a:schemeClr val="bg1"/>
              </a:solidFill>
              <a:latin typeface="+mn-ea"/>
              <a:sym typeface="+mn-ea"/>
            </a:endParaRPr>
          </a:p>
        </p:txBody>
      </p:sp>
      <p:grpSp>
        <p:nvGrpSpPr>
          <p:cNvPr id="290" name="Group 42"/>
          <p:cNvGrpSpPr/>
          <p:nvPr/>
        </p:nvGrpSpPr>
        <p:grpSpPr>
          <a:xfrm rot="10800000">
            <a:off x="3442335" y="1830070"/>
            <a:ext cx="1488440" cy="375285"/>
            <a:chOff x="5181600" y="3638550"/>
            <a:chExt cx="914400" cy="230188"/>
          </a:xfrm>
        </p:grpSpPr>
        <p:cxnSp>
          <p:nvCxnSpPr>
            <p:cNvPr id="291" name="Straight Connector 120"/>
            <p:cNvCxnSpPr/>
            <p:nvPr/>
          </p:nvCxnSpPr>
          <p:spPr>
            <a:xfrm rot="16200000" flipH="1">
              <a:off x="5181600" y="3638550"/>
              <a:ext cx="228600" cy="22860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92" name="Straight Connector 121"/>
            <p:cNvCxnSpPr/>
            <p:nvPr/>
          </p:nvCxnSpPr>
          <p:spPr>
            <a:xfrm>
              <a:off x="5410200" y="3867150"/>
              <a:ext cx="685800" cy="1588"/>
            </a:xfrm>
            <a:prstGeom prst="line">
              <a:avLst/>
            </a:prstGeom>
            <a:ln>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293" name="Content Placeholder 2"/>
          <p:cNvSpPr txBox="1"/>
          <p:nvPr/>
        </p:nvSpPr>
        <p:spPr>
          <a:xfrm>
            <a:off x="-506095" y="1300480"/>
            <a:ext cx="3948430" cy="21907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algn="r">
              <a:buClrTx/>
              <a:buSzTx/>
              <a:buNone/>
            </a:pPr>
            <a:r>
              <a:rPr lang="en-US" altLang="zh-CN" sz="2000" b="1" dirty="0">
                <a:solidFill>
                  <a:schemeClr val="bg1"/>
                </a:solidFill>
                <a:latin typeface="+mn-ea"/>
                <a:sym typeface="+mn-ea"/>
              </a:rPr>
              <a:t>1</a:t>
            </a:r>
            <a:r>
              <a:rPr lang="en-US" altLang="zh-CN" sz="2000" b="1" dirty="0">
                <a:solidFill>
                  <a:schemeClr val="bg1"/>
                </a:solidFill>
                <a:latin typeface="+mn-ea"/>
                <a:sym typeface="+mn-ea"/>
              </a:rPr>
              <a:t>、</a:t>
            </a:r>
            <a:r>
              <a:rPr lang="en-US" altLang="zh-CN" sz="2000" b="1" dirty="0">
                <a:solidFill>
                  <a:schemeClr val="bg1"/>
                </a:solidFill>
                <a:latin typeface="+mn-ea"/>
                <a:sym typeface="+mn-ea"/>
              </a:rPr>
              <a:t>NETWORK</a:t>
            </a:r>
            <a:endParaRPr lang="en-US" altLang="zh-CN" sz="2000" b="1" dirty="0">
              <a:solidFill>
                <a:schemeClr val="bg1"/>
              </a:solidFill>
              <a:latin typeface="+mn-ea"/>
              <a:sym typeface="+mn-ea"/>
            </a:endParaRPr>
          </a:p>
          <a:p>
            <a:pPr marL="0" lvl="0" algn="r">
              <a:buClrTx/>
              <a:buSzTx/>
              <a:buNone/>
            </a:pPr>
            <a:r>
              <a:rPr lang="en-US" altLang="zh-CN" sz="2000" b="1" dirty="0">
                <a:solidFill>
                  <a:schemeClr val="bg1"/>
                </a:solidFill>
                <a:latin typeface="+mn-ea"/>
                <a:sym typeface="+mn-ea"/>
              </a:rPr>
              <a:t>主干网络选择了movilenetv3-large-0.75</a:t>
            </a:r>
            <a:endParaRPr lang="en-US" altLang="zh-CN" sz="2000" b="1" dirty="0">
              <a:solidFill>
                <a:schemeClr val="bg1"/>
              </a:solidFill>
              <a:latin typeface="+mn-ea"/>
              <a:sym typeface="+mn-ea"/>
            </a:endParaRPr>
          </a:p>
          <a:p>
            <a:pPr marL="0" lvl="0" algn="r">
              <a:buClrTx/>
              <a:buSzTx/>
              <a:buNone/>
            </a:pPr>
            <a:r>
              <a:rPr lang="en-US" altLang="zh-CN" sz="2000" b="1" dirty="0">
                <a:solidFill>
                  <a:schemeClr val="bg1"/>
                </a:solidFill>
                <a:latin typeface="+mn-ea"/>
                <a:sym typeface="+mn-ea"/>
              </a:rPr>
              <a:t>轻量级</a:t>
            </a:r>
            <a:r>
              <a:rPr lang="zh-CN" altLang="en-US" sz="2000" dirty="0">
                <a:solidFill>
                  <a:schemeClr val="bg1"/>
                </a:solidFill>
                <a:latin typeface="+mn-ea"/>
                <a:sym typeface="+mn-ea"/>
              </a:rPr>
              <a:t>的</a:t>
            </a:r>
            <a:r>
              <a:rPr lang="en-US" altLang="zh-CN" sz="2000" b="1" dirty="0">
                <a:solidFill>
                  <a:schemeClr val="bg1"/>
                </a:solidFill>
                <a:latin typeface="+mn-ea"/>
                <a:sym typeface="+mn-ea"/>
              </a:rPr>
              <a:t>注意力网络、参数小</a:t>
            </a:r>
            <a:endParaRPr lang="en-US" altLang="zh-CN" sz="2000" b="1" dirty="0">
              <a:solidFill>
                <a:schemeClr val="bg1"/>
              </a:solidFill>
              <a:latin typeface="+mn-ea"/>
              <a:sym typeface="+mn-ea"/>
            </a:endParaRPr>
          </a:p>
          <a:p>
            <a:pPr marL="0" lvl="0" algn="r">
              <a:buClrTx/>
              <a:buSzTx/>
              <a:buNone/>
            </a:pPr>
            <a:r>
              <a:rPr lang="en-US" altLang="zh-CN" sz="2000" b="1" dirty="0">
                <a:solidFill>
                  <a:schemeClr val="bg1"/>
                </a:solidFill>
                <a:latin typeface="+mn-ea"/>
                <a:sym typeface="+mn-ea"/>
              </a:rPr>
              <a:t>深度可分离卷积</a:t>
            </a:r>
            <a:endParaRPr lang="en-US" altLang="zh-CN" sz="2000" b="1" dirty="0">
              <a:solidFill>
                <a:schemeClr val="bg1"/>
              </a:solidFill>
              <a:latin typeface="+mn-ea"/>
              <a:sym typeface="+mn-ea"/>
            </a:endParaRPr>
          </a:p>
          <a:p>
            <a:pPr marL="0" lvl="0" algn="r">
              <a:buClrTx/>
              <a:buSzTx/>
              <a:buNone/>
            </a:pPr>
            <a:r>
              <a:rPr lang="en-US" altLang="zh-CN" sz="2000" b="1" dirty="0">
                <a:solidFill>
                  <a:schemeClr val="bg1"/>
                </a:solidFill>
                <a:latin typeface="+mn-ea"/>
                <a:sym typeface="+mn-ea"/>
              </a:rPr>
              <a:t>具有线性瓶颈的逆残差结构</a:t>
            </a:r>
            <a:endParaRPr lang="en-US" altLang="zh-CN" sz="2000" b="1" dirty="0">
              <a:solidFill>
                <a:schemeClr val="bg1"/>
              </a:solidFill>
              <a:latin typeface="+mn-ea"/>
              <a:sym typeface="+mn-ea"/>
            </a:endParaRPr>
          </a:p>
        </p:txBody>
      </p:sp>
      <p:grpSp>
        <p:nvGrpSpPr>
          <p:cNvPr id="294" name="Group 50"/>
          <p:cNvGrpSpPr/>
          <p:nvPr/>
        </p:nvGrpSpPr>
        <p:grpSpPr>
          <a:xfrm rot="10800000">
            <a:off x="3459480" y="5850255"/>
            <a:ext cx="1508125" cy="372745"/>
            <a:chOff x="5257800" y="1733550"/>
            <a:chExt cx="925033" cy="228600"/>
          </a:xfrm>
        </p:grpSpPr>
        <p:cxnSp>
          <p:nvCxnSpPr>
            <p:cNvPr id="295" name="Straight Connector 124"/>
            <p:cNvCxnSpPr/>
            <p:nvPr/>
          </p:nvCxnSpPr>
          <p:spPr>
            <a:xfrm flipV="1">
              <a:off x="5257800" y="1733550"/>
              <a:ext cx="304800" cy="228600"/>
            </a:xfrm>
            <a:prstGeom prst="line">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125"/>
            <p:cNvCxnSpPr/>
            <p:nvPr/>
          </p:nvCxnSpPr>
          <p:spPr>
            <a:xfrm>
              <a:off x="5573233" y="1733550"/>
              <a:ext cx="609600" cy="1588"/>
            </a:xfrm>
            <a:prstGeom prst="line">
              <a:avLst/>
            </a:prstGeom>
            <a:ln>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297" name="Content Placeholder 2"/>
          <p:cNvSpPr txBox="1"/>
          <p:nvPr/>
        </p:nvSpPr>
        <p:spPr>
          <a:xfrm>
            <a:off x="483235" y="5415280"/>
            <a:ext cx="2807335" cy="2545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1" dirty="0">
                <a:solidFill>
                  <a:schemeClr val="bg1"/>
                </a:solidFill>
                <a:latin typeface="+mn-ea"/>
                <a:sym typeface="+mn-ea"/>
              </a:rPr>
              <a:t>2</a:t>
            </a:r>
            <a:r>
              <a:rPr lang="zh-CN" altLang="en-US" sz="2000" b="1" dirty="0">
                <a:solidFill>
                  <a:schemeClr val="bg1"/>
                </a:solidFill>
                <a:latin typeface="+mn-ea"/>
                <a:sym typeface="+mn-ea"/>
              </a:rPr>
              <a:t>、模型选择</a:t>
            </a:r>
            <a:br>
              <a:rPr lang="en-US" sz="2000" b="1" dirty="0">
                <a:solidFill>
                  <a:schemeClr val="bg1"/>
                </a:solidFill>
                <a:latin typeface="+mn-ea"/>
                <a:sym typeface="+mn-ea"/>
              </a:rPr>
            </a:br>
            <a:r>
              <a:rPr lang="en-US" sz="2000" b="1" dirty="0">
                <a:solidFill>
                  <a:schemeClr val="bg1"/>
                </a:solidFill>
                <a:latin typeface="+mn-ea"/>
                <a:sym typeface="+mn-ea"/>
              </a:rPr>
              <a:t> Chatgml2-6b</a:t>
            </a:r>
            <a:r>
              <a:rPr lang="zh-CN" altLang="en-US" sz="2000" b="1" dirty="0">
                <a:solidFill>
                  <a:schemeClr val="bg1"/>
                </a:solidFill>
                <a:latin typeface="+mn-ea"/>
                <a:sym typeface="+mn-ea"/>
              </a:rPr>
              <a:t>模型更强大的性能更长的上下文更高效的推理</a:t>
            </a:r>
            <a:endParaRPr lang="zh-CN" altLang="en-US" sz="2000" b="1" dirty="0">
              <a:solidFill>
                <a:schemeClr val="bg1"/>
              </a:solidFill>
              <a:latin typeface="+mn-ea"/>
              <a:sym typeface="+mn-ea"/>
            </a:endParaRPr>
          </a:p>
          <a:p>
            <a:pPr marL="0" indent="0" algn="r">
              <a:buFont typeface="Arial" panose="020B0604020202020204" pitchFamily="34" charset="0"/>
              <a:buNone/>
            </a:pPr>
            <a:r>
              <a:rPr lang="zh-CN" altLang="en-US" sz="2000" b="1" dirty="0">
                <a:solidFill>
                  <a:schemeClr val="bg1"/>
                </a:solidFill>
                <a:latin typeface="+mn-ea"/>
                <a:sym typeface="+mn-ea"/>
              </a:rPr>
              <a:t>更开放的协议</a:t>
            </a:r>
            <a:endParaRPr lang="zh-CN" altLang="en-US" sz="2000" b="1" dirty="0">
              <a:solidFill>
                <a:schemeClr val="bg1"/>
              </a:solidFill>
              <a:latin typeface="+mn-ea"/>
              <a:sym typeface="+mn-ea"/>
            </a:endParaRPr>
          </a:p>
        </p:txBody>
      </p:sp>
      <p:sp>
        <p:nvSpPr>
          <p:cNvPr id="298" name="文本框 297"/>
          <p:cNvSpPr txBox="1"/>
          <p:nvPr/>
        </p:nvSpPr>
        <p:spPr>
          <a:xfrm>
            <a:off x="971550" y="480695"/>
            <a:ext cx="4022090" cy="600075"/>
          </a:xfrm>
          <a:prstGeom prst="rect">
            <a:avLst/>
          </a:prstGeom>
          <a:noFill/>
        </p:spPr>
        <p:txBody>
          <a:bodyPr wrap="none" rtlCol="0">
            <a:noAutofit/>
          </a:bodyPr>
          <a:lstStyle/>
          <a:p>
            <a:r>
              <a:rPr lang="zh-CN" altLang="en-US" sz="1800" b="1" dirty="0">
                <a:solidFill>
                  <a:schemeClr val="bg1"/>
                </a:solidFill>
              </a:rPr>
              <a:t>二、技术选择及其优势</a:t>
            </a:r>
            <a:endParaRPr lang="zh-CN" altLang="en-US" sz="1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1000"/>
                                  </p:stCondLst>
                                  <p:childTnLst>
                                    <p:set>
                                      <p:cBhvr>
                                        <p:cTn id="6" dur="1" fill="hold">
                                          <p:stCondLst>
                                            <p:cond delay="0"/>
                                          </p:stCondLst>
                                        </p:cTn>
                                        <p:tgtEl>
                                          <p:spTgt spid="290"/>
                                        </p:tgtEl>
                                        <p:attrNameLst>
                                          <p:attrName>style.visibility</p:attrName>
                                        </p:attrNameLst>
                                      </p:cBhvr>
                                      <p:to>
                                        <p:strVal val="visible"/>
                                      </p:to>
                                    </p:set>
                                    <p:animEffect transition="in" filter="wipe(right)">
                                      <p:cBhvr>
                                        <p:cTn id="7" dur="500"/>
                                        <p:tgtEl>
                                          <p:spTgt spid="290"/>
                                        </p:tgtEl>
                                      </p:cBhvr>
                                    </p:animEffect>
                                  </p:childTnLst>
                                </p:cTn>
                              </p:par>
                              <p:par>
                                <p:cTn id="8" presetID="12" presetClass="entr" presetSubtype="8" fill="hold" grpId="0" nodeType="withEffect">
                                  <p:stCondLst>
                                    <p:cond delay="1700"/>
                                  </p:stCondLst>
                                  <p:childTnLst>
                                    <p:set>
                                      <p:cBhvr>
                                        <p:cTn id="9" dur="1" fill="hold">
                                          <p:stCondLst>
                                            <p:cond delay="0"/>
                                          </p:stCondLst>
                                        </p:cTn>
                                        <p:tgtEl>
                                          <p:spTgt spid="293"/>
                                        </p:tgtEl>
                                        <p:attrNameLst>
                                          <p:attrName>style.visibility</p:attrName>
                                        </p:attrNameLst>
                                      </p:cBhvr>
                                      <p:to>
                                        <p:strVal val="visible"/>
                                      </p:to>
                                    </p:set>
                                    <p:animEffect transition="in" filter="slide(fromLeft)">
                                      <p:cBhvr>
                                        <p:cTn id="10" dur="500"/>
                                        <p:tgtEl>
                                          <p:spTgt spid="293"/>
                                        </p:tgtEl>
                                      </p:cBhvr>
                                    </p:animEffect>
                                  </p:childTnLst>
                                </p:cTn>
                              </p:par>
                              <p:par>
                                <p:cTn id="11" presetID="22" presetClass="entr" presetSubtype="2" fill="hold" nodeType="withEffect">
                                  <p:stCondLst>
                                    <p:cond delay="2300"/>
                                  </p:stCondLst>
                                  <p:childTnLst>
                                    <p:set>
                                      <p:cBhvr>
                                        <p:cTn id="12" dur="1" fill="hold">
                                          <p:stCondLst>
                                            <p:cond delay="0"/>
                                          </p:stCondLst>
                                        </p:cTn>
                                        <p:tgtEl>
                                          <p:spTgt spid="294"/>
                                        </p:tgtEl>
                                        <p:attrNameLst>
                                          <p:attrName>style.visibility</p:attrName>
                                        </p:attrNameLst>
                                      </p:cBhvr>
                                      <p:to>
                                        <p:strVal val="visible"/>
                                      </p:to>
                                    </p:set>
                                    <p:animEffect transition="in" filter="wipe(right)">
                                      <p:cBhvr>
                                        <p:cTn id="13" dur="500"/>
                                        <p:tgtEl>
                                          <p:spTgt spid="294"/>
                                        </p:tgtEl>
                                      </p:cBhvr>
                                    </p:animEffect>
                                  </p:childTnLst>
                                </p:cTn>
                              </p:par>
                              <p:par>
                                <p:cTn id="14" presetID="12" presetClass="entr" presetSubtype="8" fill="hold" grpId="0" nodeType="withEffect">
                                  <p:stCondLst>
                                    <p:cond delay="2800"/>
                                  </p:stCondLst>
                                  <p:childTnLst>
                                    <p:set>
                                      <p:cBhvr>
                                        <p:cTn id="15" dur="1" fill="hold">
                                          <p:stCondLst>
                                            <p:cond delay="0"/>
                                          </p:stCondLst>
                                        </p:cTn>
                                        <p:tgtEl>
                                          <p:spTgt spid="297"/>
                                        </p:tgtEl>
                                        <p:attrNameLst>
                                          <p:attrName>style.visibility</p:attrName>
                                        </p:attrNameLst>
                                      </p:cBhvr>
                                      <p:to>
                                        <p:strVal val="visible"/>
                                      </p:to>
                                    </p:set>
                                    <p:animEffect transition="in" filter="slide(fromLeft)">
                                      <p:cBhvr>
                                        <p:cTn id="16" dur="500"/>
                                        <p:tgtEl>
                                          <p:spTgt spid="297"/>
                                        </p:tgtEl>
                                      </p:cBhvr>
                                    </p:animEffect>
                                  </p:childTnLst>
                                </p:cTn>
                              </p:par>
                              <p:par>
                                <p:cTn id="17" presetID="22" presetClass="entr" presetSubtype="8" fill="hold" nodeType="withEffect">
                                  <p:stCondLst>
                                    <p:cond delay="3400"/>
                                  </p:stCondLst>
                                  <p:childTnLst>
                                    <p:set>
                                      <p:cBhvr>
                                        <p:cTn id="18" dur="1" fill="hold">
                                          <p:stCondLst>
                                            <p:cond delay="0"/>
                                          </p:stCondLst>
                                        </p:cTn>
                                        <p:tgtEl>
                                          <p:spTgt spid="283"/>
                                        </p:tgtEl>
                                        <p:attrNameLst>
                                          <p:attrName>style.visibility</p:attrName>
                                        </p:attrNameLst>
                                      </p:cBhvr>
                                      <p:to>
                                        <p:strVal val="visible"/>
                                      </p:to>
                                    </p:set>
                                    <p:animEffect transition="in" filter="wipe(left)">
                                      <p:cBhvr>
                                        <p:cTn id="19" dur="500"/>
                                        <p:tgtEl>
                                          <p:spTgt spid="283"/>
                                        </p:tgtEl>
                                      </p:cBhvr>
                                    </p:animEffect>
                                  </p:childTnLst>
                                </p:cTn>
                              </p:par>
                              <p:par>
                                <p:cTn id="20" presetID="12" presetClass="entr" presetSubtype="2" fill="hold" grpId="0" nodeType="withEffect">
                                  <p:stCondLst>
                                    <p:cond delay="3900"/>
                                  </p:stCondLst>
                                  <p:childTnLst>
                                    <p:set>
                                      <p:cBhvr>
                                        <p:cTn id="21" dur="1" fill="hold">
                                          <p:stCondLst>
                                            <p:cond delay="0"/>
                                          </p:stCondLst>
                                        </p:cTn>
                                        <p:tgtEl>
                                          <p:spTgt spid="282"/>
                                        </p:tgtEl>
                                        <p:attrNameLst>
                                          <p:attrName>style.visibility</p:attrName>
                                        </p:attrNameLst>
                                      </p:cBhvr>
                                      <p:to>
                                        <p:strVal val="visible"/>
                                      </p:to>
                                    </p:set>
                                    <p:animEffect transition="in" filter="slide(fromRight)">
                                      <p:cBhvr>
                                        <p:cTn id="22" dur="500"/>
                                        <p:tgtEl>
                                          <p:spTgt spid="282"/>
                                        </p:tgtEl>
                                      </p:cBhvr>
                                    </p:animEffect>
                                  </p:childTnLst>
                                </p:cTn>
                              </p:par>
                              <p:par>
                                <p:cTn id="23" presetID="22" presetClass="entr" presetSubtype="8" fill="hold" nodeType="withEffect">
                                  <p:stCondLst>
                                    <p:cond delay="4600"/>
                                  </p:stCondLst>
                                  <p:childTnLst>
                                    <p:set>
                                      <p:cBhvr>
                                        <p:cTn id="24" dur="1" fill="hold">
                                          <p:stCondLst>
                                            <p:cond delay="0"/>
                                          </p:stCondLst>
                                        </p:cTn>
                                        <p:tgtEl>
                                          <p:spTgt spid="286"/>
                                        </p:tgtEl>
                                        <p:attrNameLst>
                                          <p:attrName>style.visibility</p:attrName>
                                        </p:attrNameLst>
                                      </p:cBhvr>
                                      <p:to>
                                        <p:strVal val="visible"/>
                                      </p:to>
                                    </p:set>
                                    <p:animEffect transition="in" filter="wipe(left)">
                                      <p:cBhvr>
                                        <p:cTn id="25" dur="500"/>
                                        <p:tgtEl>
                                          <p:spTgt spid="286"/>
                                        </p:tgtEl>
                                      </p:cBhvr>
                                    </p:animEffect>
                                  </p:childTnLst>
                                </p:cTn>
                              </p:par>
                              <p:par>
                                <p:cTn id="26" presetID="12" presetClass="entr" presetSubtype="2" fill="hold" grpId="0" nodeType="withEffect">
                                  <p:stCondLst>
                                    <p:cond delay="5200"/>
                                  </p:stCondLst>
                                  <p:childTnLst>
                                    <p:set>
                                      <p:cBhvr>
                                        <p:cTn id="27" dur="1" fill="hold">
                                          <p:stCondLst>
                                            <p:cond delay="0"/>
                                          </p:stCondLst>
                                        </p:cTn>
                                        <p:tgtEl>
                                          <p:spTgt spid="289"/>
                                        </p:tgtEl>
                                        <p:attrNameLst>
                                          <p:attrName>style.visibility</p:attrName>
                                        </p:attrNameLst>
                                      </p:cBhvr>
                                      <p:to>
                                        <p:strVal val="visible"/>
                                      </p:to>
                                    </p:set>
                                    <p:animEffect transition="in" filter="slide(fromRight)">
                                      <p:cBhvr>
                                        <p:cTn id="28"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p:bldP spid="289" grpId="0"/>
      <p:bldP spid="293" grpId="0"/>
      <p:bldP spid="2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29230" y="2536825"/>
            <a:ext cx="8569325" cy="4009390"/>
          </a:xfrm>
          <a:prstGeom prst="rect">
            <a:avLst/>
          </a:prstGeom>
          <a:noFill/>
        </p:spPr>
        <p:txBody>
          <a:bodyPr wrap="square" rtlCol="0" anchor="t">
            <a:noAutofit/>
          </a:bodyPr>
          <a:p>
            <a:pPr algn="l"/>
            <a:r>
              <a:rPr>
                <a:latin typeface="微软雅黑" panose="020B0503020204020204" charset="-122"/>
                <a:ea typeface="微软雅黑" panose="020B0503020204020204" charset="-122"/>
                <a:cs typeface="微软雅黑" panose="020B0503020204020204" charset="-122"/>
                <a:sym typeface="+mn-ea"/>
              </a:rPr>
              <a:t>选择使用gradio+flask的形式重新在本地部署CORS支持：为Flask应用添加了CORS支持，这对于前端和后端跨域请求是必要的。模型和分词器的加载：您指定了模型和分词器的路径，并且使用trust_remote_code=True参数来加载远程代码。API端点：定义了一个POST方法的/api/predict端点来处理预测请求。处理流程包括获取用户输入、编码输入、生成预测结果以及将结果转换为文本。模型预测：在生成预测结果时，使用了max_length来限制输出的长度。top_p和temperature参数，这些参数可以用来控制生成文本的多样性。启动应用：在0.0.0.0的地址和8000端口上运行Flask应用。模型和分词器的加载：加载了模型和分词器，并将模型放到了GPU上以提高性能。postprocess方法：重写了Gradio Chatbot的postprocess方法，这通常用于自定义输出的格式。预测函数：定义了gradio_predict函数来处理输入并生成响应。这个函数使用了stream_chat方法，它是一个自定义的生成响应的方法用户状态的重置：提供了两个函数reset_user_input和reset_state来重置用户输入和状态，这有助于在交云对话中清除历史记录。Gradio界面：使用Gradio Blocks创建了界面，并添加了Markdown、Chatbot、Textbox、Button和Slider组件。这些组件为用户提供了一个友好的交互方式。启动界面：最后，使用demo.launch()来启动Gradio界面。</a:t>
            </a:r>
            <a:endParaRPr>
              <a:latin typeface="微软雅黑" panose="020B0503020204020204" charset="-122"/>
              <a:ea typeface="微软雅黑" panose="020B0503020204020204" charset="-122"/>
              <a:cs typeface="微软雅黑" panose="020B0503020204020204" charset="-122"/>
              <a:sym typeface="+mn-ea"/>
            </a:endParaRPr>
          </a:p>
        </p:txBody>
      </p:sp>
      <p:sp>
        <p:nvSpPr>
          <p:cNvPr id="26" name="矩形 25"/>
          <p:cNvSpPr/>
          <p:nvPr/>
        </p:nvSpPr>
        <p:spPr>
          <a:xfrm>
            <a:off x="3521075" y="1127760"/>
            <a:ext cx="6659245" cy="2235835"/>
          </a:xfrm>
          <a:prstGeom prst="rect">
            <a:avLst/>
          </a:prstGeom>
          <a:noFill/>
        </p:spPr>
        <p:txBody>
          <a:bodyPr wrap="square" lIns="91440" tIns="45720" rIns="91440" bIns="45720">
            <a:noAutofit/>
          </a:bodyPr>
          <a:lstStyle/>
          <a:p>
            <a:pPr algn="ctr"/>
            <a:r>
              <a:rPr lang="zh-CN" altLang="en-US" sz="8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实现方案</a:t>
            </a:r>
            <a:endParaRPr lang="zh-CN" altLang="en-US" sz="8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5607" name="肘形连接符 4"/>
          <p:cNvSpPr>
            <a:spLocks noChangeShapeType="1"/>
          </p:cNvSpPr>
          <p:nvPr/>
        </p:nvSpPr>
        <p:spPr bwMode="auto">
          <a:xfrm>
            <a:off x="928370" y="6369050"/>
            <a:ext cx="5300345" cy="793750"/>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p>
        </p:txBody>
      </p:sp>
      <p:sp>
        <p:nvSpPr>
          <p:cNvPr id="25605" name="肘形连接符 2"/>
          <p:cNvSpPr>
            <a:spLocks noChangeShapeType="1"/>
          </p:cNvSpPr>
          <p:nvPr/>
        </p:nvSpPr>
        <p:spPr bwMode="auto">
          <a:xfrm flipH="1">
            <a:off x="7880350" y="6407150"/>
            <a:ext cx="5232400" cy="755650"/>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p>
        </p:txBody>
      </p:sp>
      <p:sp>
        <p:nvSpPr>
          <p:cNvPr id="25604" name="肘形连接符 1"/>
          <p:cNvSpPr>
            <a:spLocks noChangeShapeType="1"/>
          </p:cNvSpPr>
          <p:nvPr/>
        </p:nvSpPr>
        <p:spPr bwMode="auto">
          <a:xfrm flipH="1" flipV="1">
            <a:off x="8566785" y="920115"/>
            <a:ext cx="4545965" cy="658495"/>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p>
        </p:txBody>
      </p:sp>
      <p:sp>
        <p:nvSpPr>
          <p:cNvPr id="25606" name="肘形连接符 3"/>
          <p:cNvSpPr>
            <a:spLocks noChangeShapeType="1"/>
          </p:cNvSpPr>
          <p:nvPr/>
        </p:nvSpPr>
        <p:spPr bwMode="auto">
          <a:xfrm flipV="1">
            <a:off x="1031240" y="920115"/>
            <a:ext cx="3769360" cy="566420"/>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p>
        </p:txBody>
      </p:sp>
      <p:grpSp>
        <p:nvGrpSpPr>
          <p:cNvPr id="25630" name="组合 27"/>
          <p:cNvGrpSpPr/>
          <p:nvPr/>
        </p:nvGrpSpPr>
        <p:grpSpPr bwMode="auto">
          <a:xfrm>
            <a:off x="12346305" y="1532255"/>
            <a:ext cx="1539240" cy="1537970"/>
            <a:chOff x="0" y="0"/>
            <a:chExt cx="1403797" cy="1403797"/>
          </a:xfrm>
        </p:grpSpPr>
        <p:sp>
          <p:nvSpPr>
            <p:cNvPr id="25631" name="椭圆 28"/>
            <p:cNvSpPr>
              <a:spLocks noChangeArrowheads="1"/>
            </p:cNvSpPr>
            <p:nvPr/>
          </p:nvSpPr>
          <p:spPr bwMode="auto">
            <a:xfrm>
              <a:off x="0" y="0"/>
              <a:ext cx="1403797" cy="1403797"/>
            </a:xfrm>
            <a:prstGeom prst="ellipse">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75">
                <a:solidFill>
                  <a:srgbClr val="FFFFFF"/>
                </a:solidFill>
                <a:latin typeface="方正兰亭黑_GBK" pitchFamily="2" charset="-122"/>
                <a:ea typeface="方正兰亭黑_GBK" pitchFamily="2" charset="-122"/>
                <a:sym typeface="方正兰亭黑_GBK" pitchFamily="2" charset="-122"/>
              </a:endParaRPr>
            </a:p>
          </p:txBody>
        </p:sp>
        <p:sp>
          <p:nvSpPr>
            <p:cNvPr id="25632" name="Freeform 41"/>
            <p:cNvSpPr>
              <a:spLocks noEditPoints="1" noChangeArrowheads="1"/>
            </p:cNvSpPr>
            <p:nvPr/>
          </p:nvSpPr>
          <p:spPr bwMode="auto">
            <a:xfrm>
              <a:off x="363893" y="385180"/>
              <a:ext cx="661930" cy="531751"/>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grpSp>
      <p:grpSp>
        <p:nvGrpSpPr>
          <p:cNvPr id="25622" name="组合 19"/>
          <p:cNvGrpSpPr/>
          <p:nvPr/>
        </p:nvGrpSpPr>
        <p:grpSpPr bwMode="auto">
          <a:xfrm>
            <a:off x="12234545" y="4537710"/>
            <a:ext cx="1824355" cy="1824355"/>
            <a:chOff x="0" y="0"/>
            <a:chExt cx="1403797" cy="1403797"/>
          </a:xfrm>
        </p:grpSpPr>
        <p:sp>
          <p:nvSpPr>
            <p:cNvPr id="25623" name="椭圆 20"/>
            <p:cNvSpPr>
              <a:spLocks noChangeArrowheads="1"/>
            </p:cNvSpPr>
            <p:nvPr/>
          </p:nvSpPr>
          <p:spPr bwMode="auto">
            <a:xfrm>
              <a:off x="0" y="0"/>
              <a:ext cx="1403797" cy="1403797"/>
            </a:xfrm>
            <a:prstGeom prst="ellipse">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75">
                <a:solidFill>
                  <a:srgbClr val="FFFFFF"/>
                </a:solidFill>
                <a:latin typeface="方正兰亭黑_GBK" pitchFamily="2" charset="-122"/>
                <a:ea typeface="方正兰亭黑_GBK" pitchFamily="2" charset="-122"/>
                <a:sym typeface="方正兰亭黑_GBK" pitchFamily="2" charset="-122"/>
              </a:endParaRPr>
            </a:p>
          </p:txBody>
        </p:sp>
        <p:sp>
          <p:nvSpPr>
            <p:cNvPr id="25624" name="Freeform 12"/>
            <p:cNvSpPr>
              <a:spLocks noEditPoints="1" noChangeArrowheads="1"/>
            </p:cNvSpPr>
            <p:nvPr/>
          </p:nvSpPr>
          <p:spPr bwMode="auto">
            <a:xfrm>
              <a:off x="479640" y="362881"/>
              <a:ext cx="471466" cy="666418"/>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grpSp>
      <p:grpSp>
        <p:nvGrpSpPr>
          <p:cNvPr id="25625" name="组合 22"/>
          <p:cNvGrpSpPr/>
          <p:nvPr/>
        </p:nvGrpSpPr>
        <p:grpSpPr bwMode="auto">
          <a:xfrm>
            <a:off x="306705" y="1485900"/>
            <a:ext cx="1505585" cy="1505585"/>
            <a:chOff x="0" y="0"/>
            <a:chExt cx="1403797" cy="1403797"/>
          </a:xfrm>
        </p:grpSpPr>
        <p:sp>
          <p:nvSpPr>
            <p:cNvPr id="25626" name="椭圆 23"/>
            <p:cNvSpPr>
              <a:spLocks noChangeArrowheads="1"/>
            </p:cNvSpPr>
            <p:nvPr/>
          </p:nvSpPr>
          <p:spPr bwMode="auto">
            <a:xfrm>
              <a:off x="0" y="0"/>
              <a:ext cx="1403797" cy="1403797"/>
            </a:xfrm>
            <a:prstGeom prst="ellipse">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75">
                <a:solidFill>
                  <a:srgbClr val="FFFFFF"/>
                </a:solidFill>
                <a:latin typeface="方正兰亭黑_GBK" pitchFamily="2" charset="-122"/>
                <a:ea typeface="方正兰亭黑_GBK" pitchFamily="2" charset="-122"/>
                <a:sym typeface="方正兰亭黑_GBK" pitchFamily="2" charset="-122"/>
              </a:endParaRPr>
            </a:p>
          </p:txBody>
        </p:sp>
        <p:grpSp>
          <p:nvGrpSpPr>
            <p:cNvPr id="25627" name="组合 24"/>
            <p:cNvGrpSpPr/>
            <p:nvPr/>
          </p:nvGrpSpPr>
          <p:grpSpPr bwMode="auto">
            <a:xfrm>
              <a:off x="282958" y="324214"/>
              <a:ext cx="799244" cy="731504"/>
              <a:chOff x="0" y="0"/>
              <a:chExt cx="550987" cy="504288"/>
            </a:xfrm>
          </p:grpSpPr>
          <p:sp>
            <p:nvSpPr>
              <p:cNvPr id="25628" name="Freeform 26"/>
              <p:cNvSpPr>
                <a:spLocks noEditPoints="1" noChangeArrowheads="1"/>
              </p:cNvSpPr>
              <p:nvPr/>
            </p:nvSpPr>
            <p:spPr bwMode="auto">
              <a:xfrm>
                <a:off x="0" y="0"/>
                <a:ext cx="357759" cy="359114"/>
              </a:xfrm>
              <a:custGeom>
                <a:avLst/>
                <a:gdLst>
                  <a:gd name="T0" fmla="*/ 51 w 52"/>
                  <a:gd name="T1" fmla="*/ 27 h 52"/>
                  <a:gd name="T2" fmla="*/ 46 w 52"/>
                  <a:gd name="T3" fmla="*/ 23 h 52"/>
                  <a:gd name="T4" fmla="*/ 52 w 52"/>
                  <a:gd name="T5" fmla="*/ 20 h 52"/>
                  <a:gd name="T6" fmla="*/ 49 w 52"/>
                  <a:gd name="T7" fmla="*/ 13 h 52"/>
                  <a:gd name="T8" fmla="*/ 47 w 52"/>
                  <a:gd name="T9" fmla="*/ 12 h 52"/>
                  <a:gd name="T10" fmla="*/ 40 w 52"/>
                  <a:gd name="T11" fmla="*/ 13 h 52"/>
                  <a:gd name="T12" fmla="*/ 43 w 52"/>
                  <a:gd name="T13" fmla="*/ 7 h 52"/>
                  <a:gd name="T14" fmla="*/ 37 w 52"/>
                  <a:gd name="T15" fmla="*/ 2 h 52"/>
                  <a:gd name="T16" fmla="*/ 32 w 52"/>
                  <a:gd name="T17" fmla="*/ 7 h 52"/>
                  <a:gd name="T18" fmla="*/ 29 w 52"/>
                  <a:gd name="T19" fmla="*/ 1 h 52"/>
                  <a:gd name="T20" fmla="*/ 27 w 52"/>
                  <a:gd name="T21" fmla="*/ 0 h 52"/>
                  <a:gd name="T22" fmla="*/ 19 w 52"/>
                  <a:gd name="T23" fmla="*/ 2 h 52"/>
                  <a:gd name="T24" fmla="*/ 18 w 52"/>
                  <a:gd name="T25" fmla="*/ 9 h 52"/>
                  <a:gd name="T26" fmla="*/ 12 w 52"/>
                  <a:gd name="T27" fmla="*/ 4 h 52"/>
                  <a:gd name="T28" fmla="*/ 6 w 52"/>
                  <a:gd name="T29" fmla="*/ 10 h 52"/>
                  <a:gd name="T30" fmla="*/ 10 w 52"/>
                  <a:gd name="T31" fmla="*/ 15 h 52"/>
                  <a:gd name="T32" fmla="*/ 3 w 52"/>
                  <a:gd name="T33" fmla="*/ 16 h 52"/>
                  <a:gd name="T34" fmla="*/ 2 w 52"/>
                  <a:gd name="T35" fmla="*/ 17 h 52"/>
                  <a:gd name="T36" fmla="*/ 0 w 52"/>
                  <a:gd name="T37" fmla="*/ 25 h 52"/>
                  <a:gd name="T38" fmla="*/ 7 w 52"/>
                  <a:gd name="T39" fmla="*/ 27 h 52"/>
                  <a:gd name="T40" fmla="*/ 2 w 52"/>
                  <a:gd name="T41" fmla="*/ 31 h 52"/>
                  <a:gd name="T42" fmla="*/ 4 w 52"/>
                  <a:gd name="T43" fmla="*/ 39 h 52"/>
                  <a:gd name="T44" fmla="*/ 6 w 52"/>
                  <a:gd name="T45" fmla="*/ 40 h 52"/>
                  <a:gd name="T46" fmla="*/ 12 w 52"/>
                  <a:gd name="T47" fmla="*/ 40 h 52"/>
                  <a:gd name="T48" fmla="*/ 10 w 52"/>
                  <a:gd name="T49" fmla="*/ 47 h 52"/>
                  <a:gd name="T50" fmla="*/ 17 w 52"/>
                  <a:gd name="T51" fmla="*/ 50 h 52"/>
                  <a:gd name="T52" fmla="*/ 21 w 52"/>
                  <a:gd name="T53" fmla="*/ 45 h 52"/>
                  <a:gd name="T54" fmla="*/ 23 w 52"/>
                  <a:gd name="T55" fmla="*/ 51 h 52"/>
                  <a:gd name="T56" fmla="*/ 24 w 52"/>
                  <a:gd name="T57" fmla="*/ 52 h 52"/>
                  <a:gd name="T58" fmla="*/ 32 w 52"/>
                  <a:gd name="T59" fmla="*/ 52 h 52"/>
                  <a:gd name="T60" fmla="*/ 33 w 52"/>
                  <a:gd name="T61" fmla="*/ 50 h 52"/>
                  <a:gd name="T62" fmla="*/ 35 w 52"/>
                  <a:gd name="T63" fmla="*/ 44 h 52"/>
                  <a:gd name="T64" fmla="*/ 40 w 52"/>
                  <a:gd name="T65" fmla="*/ 48 h 52"/>
                  <a:gd name="T66" fmla="*/ 46 w 52"/>
                  <a:gd name="T67" fmla="*/ 43 h 52"/>
                  <a:gd name="T68" fmla="*/ 46 w 52"/>
                  <a:gd name="T69" fmla="*/ 41 h 52"/>
                  <a:gd name="T70" fmla="*/ 43 w 52"/>
                  <a:gd name="T71" fmla="*/ 35 h 52"/>
                  <a:gd name="T72" fmla="*/ 50 w 52"/>
                  <a:gd name="T73" fmla="*/ 36 h 52"/>
                  <a:gd name="T74" fmla="*/ 52 w 52"/>
                  <a:gd name="T75" fmla="*/ 29 h 52"/>
                  <a:gd name="T76" fmla="*/ 33 w 52"/>
                  <a:gd name="T77" fmla="*/ 28 h 52"/>
                  <a:gd name="T78" fmla="*/ 19 w 52"/>
                  <a:gd name="T79" fmla="*/ 25 h 52"/>
                  <a:gd name="T80" fmla="*/ 33 w 52"/>
                  <a:gd name="T81" fmla="*/ 28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sp>
            <p:nvSpPr>
              <p:cNvPr id="25629" name="Freeform 27"/>
              <p:cNvSpPr>
                <a:spLocks noEditPoints="1" noChangeArrowheads="1"/>
              </p:cNvSpPr>
              <p:nvPr/>
            </p:nvSpPr>
            <p:spPr bwMode="auto">
              <a:xfrm>
                <a:off x="296538" y="248324"/>
                <a:ext cx="254449" cy="255964"/>
              </a:xfrm>
              <a:custGeom>
                <a:avLst/>
                <a:gdLst>
                  <a:gd name="T0" fmla="*/ 33 w 37"/>
                  <a:gd name="T1" fmla="*/ 29 h 37"/>
                  <a:gd name="T2" fmla="*/ 31 w 37"/>
                  <a:gd name="T3" fmla="*/ 24 h 37"/>
                  <a:gd name="T4" fmla="*/ 36 w 37"/>
                  <a:gd name="T5" fmla="*/ 25 h 37"/>
                  <a:gd name="T6" fmla="*/ 37 w 37"/>
                  <a:gd name="T7" fmla="*/ 20 h 37"/>
                  <a:gd name="T8" fmla="*/ 36 w 37"/>
                  <a:gd name="T9" fmla="*/ 18 h 37"/>
                  <a:gd name="T10" fmla="*/ 32 w 37"/>
                  <a:gd name="T11" fmla="*/ 16 h 37"/>
                  <a:gd name="T12" fmla="*/ 37 w 37"/>
                  <a:gd name="T13" fmla="*/ 14 h 37"/>
                  <a:gd name="T14" fmla="*/ 35 w 37"/>
                  <a:gd name="T15" fmla="*/ 9 h 37"/>
                  <a:gd name="T16" fmla="*/ 30 w 37"/>
                  <a:gd name="T17" fmla="*/ 10 h 37"/>
                  <a:gd name="T18" fmla="*/ 31 w 37"/>
                  <a:gd name="T19" fmla="*/ 5 h 37"/>
                  <a:gd name="T20" fmla="*/ 30 w 37"/>
                  <a:gd name="T21" fmla="*/ 4 h 37"/>
                  <a:gd name="T22" fmla="*/ 24 w 37"/>
                  <a:gd name="T23" fmla="*/ 2 h 37"/>
                  <a:gd name="T24" fmla="*/ 21 w 37"/>
                  <a:gd name="T25" fmla="*/ 5 h 37"/>
                  <a:gd name="T26" fmla="*/ 19 w 37"/>
                  <a:gd name="T27" fmla="*/ 0 h 37"/>
                  <a:gd name="T28" fmla="*/ 14 w 37"/>
                  <a:gd name="T29" fmla="*/ 1 h 37"/>
                  <a:gd name="T30" fmla="*/ 14 w 37"/>
                  <a:gd name="T31" fmla="*/ 5 h 37"/>
                  <a:gd name="T32" fmla="*/ 10 w 37"/>
                  <a:gd name="T33" fmla="*/ 3 h 37"/>
                  <a:gd name="T34" fmla="*/ 8 w 37"/>
                  <a:gd name="T35" fmla="*/ 3 h 37"/>
                  <a:gd name="T36" fmla="*/ 4 w 37"/>
                  <a:gd name="T37" fmla="*/ 7 h 37"/>
                  <a:gd name="T38" fmla="*/ 7 w 37"/>
                  <a:gd name="T39" fmla="*/ 11 h 37"/>
                  <a:gd name="T40" fmla="*/ 3 w 37"/>
                  <a:gd name="T41" fmla="*/ 11 h 37"/>
                  <a:gd name="T42" fmla="*/ 0 w 37"/>
                  <a:gd name="T43" fmla="*/ 17 h 37"/>
                  <a:gd name="T44" fmla="*/ 1 w 37"/>
                  <a:gd name="T45" fmla="*/ 18 h 37"/>
                  <a:gd name="T46" fmla="*/ 5 w 37"/>
                  <a:gd name="T47" fmla="*/ 20 h 37"/>
                  <a:gd name="T48" fmla="*/ 1 w 37"/>
                  <a:gd name="T49" fmla="*/ 23 h 37"/>
                  <a:gd name="T50" fmla="*/ 4 w 37"/>
                  <a:gd name="T51" fmla="*/ 28 h 37"/>
                  <a:gd name="T52" fmla="*/ 8 w 37"/>
                  <a:gd name="T53" fmla="*/ 27 h 37"/>
                  <a:gd name="T54" fmla="*/ 7 w 37"/>
                  <a:gd name="T55" fmla="*/ 31 h 37"/>
                  <a:gd name="T56" fmla="*/ 7 w 37"/>
                  <a:gd name="T57" fmla="*/ 33 h 37"/>
                  <a:gd name="T58" fmla="*/ 12 w 37"/>
                  <a:gd name="T59" fmla="*/ 35 h 37"/>
                  <a:gd name="T60" fmla="*/ 13 w 37"/>
                  <a:gd name="T61" fmla="*/ 35 h 37"/>
                  <a:gd name="T62" fmla="*/ 17 w 37"/>
                  <a:gd name="T63" fmla="*/ 32 h 37"/>
                  <a:gd name="T64" fmla="*/ 17 w 37"/>
                  <a:gd name="T65" fmla="*/ 37 h 37"/>
                  <a:gd name="T66" fmla="*/ 23 w 37"/>
                  <a:gd name="T67" fmla="*/ 36 h 37"/>
                  <a:gd name="T68" fmla="*/ 24 w 37"/>
                  <a:gd name="T69" fmla="*/ 35 h 37"/>
                  <a:gd name="T70" fmla="*/ 25 w 37"/>
                  <a:gd name="T71" fmla="*/ 31 h 37"/>
                  <a:gd name="T72" fmla="*/ 28 w 37"/>
                  <a:gd name="T73" fmla="*/ 34 h 37"/>
                  <a:gd name="T74" fmla="*/ 33 w 37"/>
                  <a:gd name="T75" fmla="*/ 30 h 37"/>
                  <a:gd name="T76" fmla="*/ 22 w 37"/>
                  <a:gd name="T77" fmla="*/ 22 h 37"/>
                  <a:gd name="T78" fmla="*/ 15 w 37"/>
                  <a:gd name="T79" fmla="*/ 15 h 37"/>
                  <a:gd name="T80" fmla="*/ 22 w 37"/>
                  <a:gd name="T81" fmla="*/ 22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grpSp>
      </p:grpSp>
      <p:grpSp>
        <p:nvGrpSpPr>
          <p:cNvPr id="25610" name="组合 7"/>
          <p:cNvGrpSpPr/>
          <p:nvPr/>
        </p:nvGrpSpPr>
        <p:grpSpPr bwMode="auto">
          <a:xfrm>
            <a:off x="209550" y="4674235"/>
            <a:ext cx="1586230" cy="1588135"/>
            <a:chOff x="0" y="0"/>
            <a:chExt cx="1403797" cy="1403797"/>
          </a:xfrm>
        </p:grpSpPr>
        <p:sp>
          <p:nvSpPr>
            <p:cNvPr id="25611" name="椭圆 8"/>
            <p:cNvSpPr>
              <a:spLocks noChangeArrowheads="1"/>
            </p:cNvSpPr>
            <p:nvPr/>
          </p:nvSpPr>
          <p:spPr bwMode="auto">
            <a:xfrm>
              <a:off x="0" y="0"/>
              <a:ext cx="1403797" cy="1403797"/>
            </a:xfrm>
            <a:prstGeom prst="ellipse">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75">
                <a:solidFill>
                  <a:srgbClr val="FFFFFF"/>
                </a:solidFill>
                <a:latin typeface="方正兰亭黑_GBK" pitchFamily="2" charset="-122"/>
                <a:ea typeface="方正兰亭黑_GBK" pitchFamily="2" charset="-122"/>
                <a:sym typeface="方正兰亭黑_GBK" pitchFamily="2" charset="-122"/>
              </a:endParaRPr>
            </a:p>
          </p:txBody>
        </p:sp>
        <p:grpSp>
          <p:nvGrpSpPr>
            <p:cNvPr id="25612" name="组合 9"/>
            <p:cNvGrpSpPr/>
            <p:nvPr/>
          </p:nvGrpSpPr>
          <p:grpSpPr bwMode="auto">
            <a:xfrm>
              <a:off x="486136" y="362881"/>
              <a:ext cx="392888" cy="661931"/>
              <a:chOff x="0" y="0"/>
              <a:chExt cx="292099" cy="492124"/>
            </a:xfrm>
          </p:grpSpPr>
          <p:sp>
            <p:nvSpPr>
              <p:cNvPr id="25613" name="Freeform 15"/>
              <p:cNvSpPr>
                <a:spLocks noEditPoints="1" noChangeArrowheads="1"/>
              </p:cNvSpPr>
              <p:nvPr/>
            </p:nvSpPr>
            <p:spPr bwMode="auto">
              <a:xfrm>
                <a:off x="0" y="0"/>
                <a:ext cx="292099" cy="492124"/>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sp>
            <p:nvSpPr>
              <p:cNvPr id="25614" name="Freeform 16"/>
              <p:cNvSpPr>
                <a:spLocks noEditPoints="1" noChangeArrowheads="1"/>
              </p:cNvSpPr>
              <p:nvPr/>
            </p:nvSpPr>
            <p:spPr bwMode="auto">
              <a:xfrm>
                <a:off x="23812" y="46039"/>
                <a:ext cx="244476" cy="400050"/>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sp>
            <p:nvSpPr>
              <p:cNvPr id="25615" name="Freeform 17"/>
              <p:cNvSpPr>
                <a:spLocks noChangeArrowheads="1"/>
              </p:cNvSpPr>
              <p:nvPr/>
            </p:nvSpPr>
            <p:spPr bwMode="auto">
              <a:xfrm>
                <a:off x="63499" y="166689"/>
                <a:ext cx="165100" cy="279400"/>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607"/>
                                        </p:tgtEl>
                                        <p:attrNameLst>
                                          <p:attrName>style.visibility</p:attrName>
                                        </p:attrNameLst>
                                      </p:cBhvr>
                                      <p:to>
                                        <p:strVal val="visible"/>
                                      </p:to>
                                    </p:set>
                                    <p:animEffect>
                                      <p:cBhvr>
                                        <p:cTn id="7" dur="500"/>
                                        <p:tgtEl>
                                          <p:spTgt spid="25607"/>
                                        </p:tgtEl>
                                      </p:cBhvr>
                                    </p:animEffect>
                                  </p:childTnLst>
                                </p:cTn>
                              </p:par>
                              <p:par>
                                <p:cTn id="8" presetID="22" presetClass="entr" presetSubtype="1" fill="hold" nodeType="withEffect">
                                  <p:stCondLst>
                                    <p:cond delay="0"/>
                                  </p:stCondLst>
                                  <p:childTnLst>
                                    <p:set>
                                      <p:cBhvr>
                                        <p:cTn id="9" dur="1" fill="hold">
                                          <p:stCondLst>
                                            <p:cond delay="0"/>
                                          </p:stCondLst>
                                        </p:cTn>
                                        <p:tgtEl>
                                          <p:spTgt spid="25605"/>
                                        </p:tgtEl>
                                        <p:attrNameLst>
                                          <p:attrName>style.visibility</p:attrName>
                                        </p:attrNameLst>
                                      </p:cBhvr>
                                      <p:to>
                                        <p:strVal val="visible"/>
                                      </p:to>
                                    </p:set>
                                    <p:animEffect>
                                      <p:cBhvr>
                                        <p:cTn id="10" dur="500"/>
                                        <p:tgtEl>
                                          <p:spTgt spid="2560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5604"/>
                                        </p:tgtEl>
                                        <p:attrNameLst>
                                          <p:attrName>style.visibility</p:attrName>
                                        </p:attrNameLst>
                                      </p:cBhvr>
                                      <p:to>
                                        <p:strVal val="visible"/>
                                      </p:to>
                                    </p:set>
                                    <p:animEffect>
                                      <p:cBhvr>
                                        <p:cTn id="14" dur="500"/>
                                        <p:tgtEl>
                                          <p:spTgt spid="25604"/>
                                        </p:tgtEl>
                                      </p:cBhvr>
                                    </p:animEffect>
                                  </p:childTnLst>
                                </p:cTn>
                              </p:par>
                              <p:par>
                                <p:cTn id="15" presetID="22" presetClass="entr" presetSubtype="4" fill="hold" nodeType="withEffect">
                                  <p:stCondLst>
                                    <p:cond delay="0"/>
                                  </p:stCondLst>
                                  <p:childTnLst>
                                    <p:set>
                                      <p:cBhvr>
                                        <p:cTn id="16" dur="1" fill="hold">
                                          <p:stCondLst>
                                            <p:cond delay="0"/>
                                          </p:stCondLst>
                                        </p:cTn>
                                        <p:tgtEl>
                                          <p:spTgt spid="25606"/>
                                        </p:tgtEl>
                                        <p:attrNameLst>
                                          <p:attrName>style.visibility</p:attrName>
                                        </p:attrNameLst>
                                      </p:cBhvr>
                                      <p:to>
                                        <p:strVal val="visible"/>
                                      </p:to>
                                    </p:set>
                                    <p:animEffect>
                                      <p:cBhvr>
                                        <p:cTn id="17" dur="500"/>
                                        <p:tgtEl>
                                          <p:spTgt spid="25606"/>
                                        </p:tgtEl>
                                      </p:cBhvr>
                                    </p:animEffect>
                                  </p:childTnLst>
                                </p:cTn>
                              </p:par>
                              <p:par>
                                <p:cTn id="18" presetID="31" presetClass="entr" presetSubtype="0" fill="hold" nodeType="withEffect">
                                  <p:stCondLst>
                                    <p:cond delay="0"/>
                                  </p:stCondLst>
                                  <p:childTnLst>
                                    <p:set>
                                      <p:cBhvr>
                                        <p:cTn id="19" dur="1" fill="hold">
                                          <p:stCondLst>
                                            <p:cond delay="0"/>
                                          </p:stCondLst>
                                        </p:cTn>
                                        <p:tgtEl>
                                          <p:spTgt spid="25630"/>
                                        </p:tgtEl>
                                        <p:attrNameLst>
                                          <p:attrName>style.visibility</p:attrName>
                                        </p:attrNameLst>
                                      </p:cBhvr>
                                      <p:to>
                                        <p:strVal val="visible"/>
                                      </p:to>
                                    </p:set>
                                    <p:anim calcmode="lin" valueType="num">
                                      <p:cBhvr>
                                        <p:cTn id="20" dur="750" fill="hold"/>
                                        <p:tgtEl>
                                          <p:spTgt spid="25630"/>
                                        </p:tgtEl>
                                        <p:attrNameLst>
                                          <p:attrName>ppt_w</p:attrName>
                                        </p:attrNameLst>
                                      </p:cBhvr>
                                      <p:tavLst>
                                        <p:tav tm="0">
                                          <p:val>
                                            <p:fltVal val="0"/>
                                          </p:val>
                                        </p:tav>
                                        <p:tav tm="100000">
                                          <p:val>
                                            <p:strVal val="#ppt_w"/>
                                          </p:val>
                                        </p:tav>
                                      </p:tavLst>
                                    </p:anim>
                                    <p:anim calcmode="lin" valueType="num">
                                      <p:cBhvr>
                                        <p:cTn id="21" dur="750" fill="hold"/>
                                        <p:tgtEl>
                                          <p:spTgt spid="25630"/>
                                        </p:tgtEl>
                                        <p:attrNameLst>
                                          <p:attrName>ppt_h</p:attrName>
                                        </p:attrNameLst>
                                      </p:cBhvr>
                                      <p:tavLst>
                                        <p:tav tm="0">
                                          <p:val>
                                            <p:fltVal val="0"/>
                                          </p:val>
                                        </p:tav>
                                        <p:tav tm="100000">
                                          <p:val>
                                            <p:strVal val="#ppt_h"/>
                                          </p:val>
                                        </p:tav>
                                      </p:tavLst>
                                    </p:anim>
                                    <p:anim calcmode="lin" valueType="num">
                                      <p:cBhvr>
                                        <p:cTn id="22" dur="750" fill="hold"/>
                                        <p:tgtEl>
                                          <p:spTgt spid="25630"/>
                                        </p:tgtEl>
                                        <p:attrNameLst>
                                          <p:attrName>style.rotation</p:attrName>
                                        </p:attrNameLst>
                                      </p:cBhvr>
                                      <p:tavLst>
                                        <p:tav tm="0">
                                          <p:val>
                                            <p:fltVal val="90"/>
                                          </p:val>
                                        </p:tav>
                                        <p:tav tm="100000">
                                          <p:val>
                                            <p:fltVal val="0"/>
                                          </p:val>
                                        </p:tav>
                                      </p:tavLst>
                                    </p:anim>
                                    <p:animEffect>
                                      <p:cBhvr>
                                        <p:cTn id="23" dur="750"/>
                                        <p:tgtEl>
                                          <p:spTgt spid="25630"/>
                                        </p:tgtEl>
                                      </p:cBhvr>
                                    </p:animEffect>
                                  </p:childTnLst>
                                </p:cTn>
                              </p:par>
                              <p:par>
                                <p:cTn id="24" presetID="31" presetClass="entr" presetSubtype="0" fill="hold" nodeType="withEffect">
                                  <p:stCondLst>
                                    <p:cond delay="0"/>
                                  </p:stCondLst>
                                  <p:childTnLst>
                                    <p:set>
                                      <p:cBhvr>
                                        <p:cTn id="25" dur="1" fill="hold">
                                          <p:stCondLst>
                                            <p:cond delay="0"/>
                                          </p:stCondLst>
                                        </p:cTn>
                                        <p:tgtEl>
                                          <p:spTgt spid="25622"/>
                                        </p:tgtEl>
                                        <p:attrNameLst>
                                          <p:attrName>style.visibility</p:attrName>
                                        </p:attrNameLst>
                                      </p:cBhvr>
                                      <p:to>
                                        <p:strVal val="visible"/>
                                      </p:to>
                                    </p:set>
                                    <p:anim calcmode="lin" valueType="num">
                                      <p:cBhvr>
                                        <p:cTn id="26" dur="750" fill="hold"/>
                                        <p:tgtEl>
                                          <p:spTgt spid="25622"/>
                                        </p:tgtEl>
                                        <p:attrNameLst>
                                          <p:attrName>ppt_w</p:attrName>
                                        </p:attrNameLst>
                                      </p:cBhvr>
                                      <p:tavLst>
                                        <p:tav tm="0">
                                          <p:val>
                                            <p:fltVal val="0"/>
                                          </p:val>
                                        </p:tav>
                                        <p:tav tm="100000">
                                          <p:val>
                                            <p:strVal val="#ppt_w"/>
                                          </p:val>
                                        </p:tav>
                                      </p:tavLst>
                                    </p:anim>
                                    <p:anim calcmode="lin" valueType="num">
                                      <p:cBhvr>
                                        <p:cTn id="27" dur="750" fill="hold"/>
                                        <p:tgtEl>
                                          <p:spTgt spid="25622"/>
                                        </p:tgtEl>
                                        <p:attrNameLst>
                                          <p:attrName>ppt_h</p:attrName>
                                        </p:attrNameLst>
                                      </p:cBhvr>
                                      <p:tavLst>
                                        <p:tav tm="0">
                                          <p:val>
                                            <p:fltVal val="0"/>
                                          </p:val>
                                        </p:tav>
                                        <p:tav tm="100000">
                                          <p:val>
                                            <p:strVal val="#ppt_h"/>
                                          </p:val>
                                        </p:tav>
                                      </p:tavLst>
                                    </p:anim>
                                    <p:anim calcmode="lin" valueType="num">
                                      <p:cBhvr>
                                        <p:cTn id="28" dur="750" fill="hold"/>
                                        <p:tgtEl>
                                          <p:spTgt spid="25622"/>
                                        </p:tgtEl>
                                        <p:attrNameLst>
                                          <p:attrName>style.rotation</p:attrName>
                                        </p:attrNameLst>
                                      </p:cBhvr>
                                      <p:tavLst>
                                        <p:tav tm="0">
                                          <p:val>
                                            <p:fltVal val="90"/>
                                          </p:val>
                                        </p:tav>
                                        <p:tav tm="100000">
                                          <p:val>
                                            <p:fltVal val="0"/>
                                          </p:val>
                                        </p:tav>
                                      </p:tavLst>
                                    </p:anim>
                                    <p:animEffect>
                                      <p:cBhvr>
                                        <p:cTn id="29" dur="750"/>
                                        <p:tgtEl>
                                          <p:spTgt spid="25622"/>
                                        </p:tgtEl>
                                      </p:cBhvr>
                                    </p:animEffect>
                                  </p:childTnLst>
                                </p:cTn>
                              </p:par>
                            </p:childTnLst>
                          </p:cTn>
                        </p:par>
                        <p:par>
                          <p:cTn id="30" fill="hold">
                            <p:stCondLst>
                              <p:cond delay="1000"/>
                            </p:stCondLst>
                            <p:childTnLst>
                              <p:par>
                                <p:cTn id="31" presetID="31" presetClass="entr" presetSubtype="0" fill="hold" nodeType="afterEffect">
                                  <p:stCondLst>
                                    <p:cond delay="0"/>
                                  </p:stCondLst>
                                  <p:childTnLst>
                                    <p:set>
                                      <p:cBhvr>
                                        <p:cTn id="32" dur="1" fill="hold">
                                          <p:stCondLst>
                                            <p:cond delay="0"/>
                                          </p:stCondLst>
                                        </p:cTn>
                                        <p:tgtEl>
                                          <p:spTgt spid="25625"/>
                                        </p:tgtEl>
                                        <p:attrNameLst>
                                          <p:attrName>style.visibility</p:attrName>
                                        </p:attrNameLst>
                                      </p:cBhvr>
                                      <p:to>
                                        <p:strVal val="visible"/>
                                      </p:to>
                                    </p:set>
                                    <p:anim calcmode="lin" valueType="num">
                                      <p:cBhvr>
                                        <p:cTn id="33" dur="750" fill="hold"/>
                                        <p:tgtEl>
                                          <p:spTgt spid="25625"/>
                                        </p:tgtEl>
                                        <p:attrNameLst>
                                          <p:attrName>ppt_w</p:attrName>
                                        </p:attrNameLst>
                                      </p:cBhvr>
                                      <p:tavLst>
                                        <p:tav tm="0">
                                          <p:val>
                                            <p:fltVal val="0"/>
                                          </p:val>
                                        </p:tav>
                                        <p:tav tm="100000">
                                          <p:val>
                                            <p:strVal val="#ppt_w"/>
                                          </p:val>
                                        </p:tav>
                                      </p:tavLst>
                                    </p:anim>
                                    <p:anim calcmode="lin" valueType="num">
                                      <p:cBhvr>
                                        <p:cTn id="34" dur="750" fill="hold"/>
                                        <p:tgtEl>
                                          <p:spTgt spid="25625"/>
                                        </p:tgtEl>
                                        <p:attrNameLst>
                                          <p:attrName>ppt_h</p:attrName>
                                        </p:attrNameLst>
                                      </p:cBhvr>
                                      <p:tavLst>
                                        <p:tav tm="0">
                                          <p:val>
                                            <p:fltVal val="0"/>
                                          </p:val>
                                        </p:tav>
                                        <p:tav tm="100000">
                                          <p:val>
                                            <p:strVal val="#ppt_h"/>
                                          </p:val>
                                        </p:tav>
                                      </p:tavLst>
                                    </p:anim>
                                    <p:anim calcmode="lin" valueType="num">
                                      <p:cBhvr>
                                        <p:cTn id="35" dur="750" fill="hold"/>
                                        <p:tgtEl>
                                          <p:spTgt spid="25625"/>
                                        </p:tgtEl>
                                        <p:attrNameLst>
                                          <p:attrName>style.rotation</p:attrName>
                                        </p:attrNameLst>
                                      </p:cBhvr>
                                      <p:tavLst>
                                        <p:tav tm="0">
                                          <p:val>
                                            <p:fltVal val="90"/>
                                          </p:val>
                                        </p:tav>
                                        <p:tav tm="100000">
                                          <p:val>
                                            <p:fltVal val="0"/>
                                          </p:val>
                                        </p:tav>
                                      </p:tavLst>
                                    </p:anim>
                                    <p:animEffect>
                                      <p:cBhvr>
                                        <p:cTn id="36" dur="750"/>
                                        <p:tgtEl>
                                          <p:spTgt spid="25625"/>
                                        </p:tgtEl>
                                      </p:cBhvr>
                                    </p:animEffect>
                                  </p:childTnLst>
                                </p:cTn>
                              </p:par>
                              <p:par>
                                <p:cTn id="37" presetID="31" presetClass="entr" presetSubtype="0" fill="hold" nodeType="withEffect">
                                  <p:stCondLst>
                                    <p:cond delay="0"/>
                                  </p:stCondLst>
                                  <p:childTnLst>
                                    <p:set>
                                      <p:cBhvr>
                                        <p:cTn id="38" dur="1" fill="hold">
                                          <p:stCondLst>
                                            <p:cond delay="0"/>
                                          </p:stCondLst>
                                        </p:cTn>
                                        <p:tgtEl>
                                          <p:spTgt spid="25610"/>
                                        </p:tgtEl>
                                        <p:attrNameLst>
                                          <p:attrName>style.visibility</p:attrName>
                                        </p:attrNameLst>
                                      </p:cBhvr>
                                      <p:to>
                                        <p:strVal val="visible"/>
                                      </p:to>
                                    </p:set>
                                    <p:anim calcmode="lin" valueType="num">
                                      <p:cBhvr>
                                        <p:cTn id="39" dur="750" fill="hold"/>
                                        <p:tgtEl>
                                          <p:spTgt spid="25610"/>
                                        </p:tgtEl>
                                        <p:attrNameLst>
                                          <p:attrName>ppt_w</p:attrName>
                                        </p:attrNameLst>
                                      </p:cBhvr>
                                      <p:tavLst>
                                        <p:tav tm="0">
                                          <p:val>
                                            <p:fltVal val="0"/>
                                          </p:val>
                                        </p:tav>
                                        <p:tav tm="100000">
                                          <p:val>
                                            <p:strVal val="#ppt_w"/>
                                          </p:val>
                                        </p:tav>
                                      </p:tavLst>
                                    </p:anim>
                                    <p:anim calcmode="lin" valueType="num">
                                      <p:cBhvr>
                                        <p:cTn id="40" dur="750" fill="hold"/>
                                        <p:tgtEl>
                                          <p:spTgt spid="25610"/>
                                        </p:tgtEl>
                                        <p:attrNameLst>
                                          <p:attrName>ppt_h</p:attrName>
                                        </p:attrNameLst>
                                      </p:cBhvr>
                                      <p:tavLst>
                                        <p:tav tm="0">
                                          <p:val>
                                            <p:fltVal val="0"/>
                                          </p:val>
                                        </p:tav>
                                        <p:tav tm="100000">
                                          <p:val>
                                            <p:strVal val="#ppt_h"/>
                                          </p:val>
                                        </p:tav>
                                      </p:tavLst>
                                    </p:anim>
                                    <p:anim calcmode="lin" valueType="num">
                                      <p:cBhvr>
                                        <p:cTn id="41" dur="750" fill="hold"/>
                                        <p:tgtEl>
                                          <p:spTgt spid="25610"/>
                                        </p:tgtEl>
                                        <p:attrNameLst>
                                          <p:attrName>style.rotation</p:attrName>
                                        </p:attrNameLst>
                                      </p:cBhvr>
                                      <p:tavLst>
                                        <p:tav tm="0">
                                          <p:val>
                                            <p:fltVal val="90"/>
                                          </p:val>
                                        </p:tav>
                                        <p:tav tm="100000">
                                          <p:val>
                                            <p:fltVal val="0"/>
                                          </p:val>
                                        </p:tav>
                                      </p:tavLst>
                                    </p:anim>
                                    <p:animEffect>
                                      <p:cBhvr>
                                        <p:cTn id="42" dur="75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6" name="肘形连接符 3"/>
          <p:cNvSpPr>
            <a:spLocks noChangeShapeType="1"/>
          </p:cNvSpPr>
          <p:nvPr/>
        </p:nvSpPr>
        <p:spPr bwMode="auto">
          <a:xfrm flipV="1">
            <a:off x="1031240" y="920115"/>
            <a:ext cx="3769360" cy="566420"/>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p>
        </p:txBody>
      </p:sp>
      <p:grpSp>
        <p:nvGrpSpPr>
          <p:cNvPr id="25625" name="组合 22"/>
          <p:cNvGrpSpPr/>
          <p:nvPr/>
        </p:nvGrpSpPr>
        <p:grpSpPr bwMode="auto">
          <a:xfrm>
            <a:off x="306705" y="1485900"/>
            <a:ext cx="1505585" cy="1505585"/>
            <a:chOff x="0" y="0"/>
            <a:chExt cx="1403797" cy="1403797"/>
          </a:xfrm>
        </p:grpSpPr>
        <p:sp>
          <p:nvSpPr>
            <p:cNvPr id="25626" name="椭圆 23"/>
            <p:cNvSpPr>
              <a:spLocks noChangeArrowheads="1"/>
            </p:cNvSpPr>
            <p:nvPr/>
          </p:nvSpPr>
          <p:spPr bwMode="auto">
            <a:xfrm>
              <a:off x="0" y="0"/>
              <a:ext cx="1403797" cy="1403797"/>
            </a:xfrm>
            <a:prstGeom prst="ellipse">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75">
                <a:solidFill>
                  <a:srgbClr val="FFFFFF"/>
                </a:solidFill>
                <a:latin typeface="方正兰亭黑_GBK" pitchFamily="2" charset="-122"/>
                <a:ea typeface="方正兰亭黑_GBK" pitchFamily="2" charset="-122"/>
                <a:sym typeface="方正兰亭黑_GBK" pitchFamily="2" charset="-122"/>
              </a:endParaRPr>
            </a:p>
          </p:txBody>
        </p:sp>
        <p:grpSp>
          <p:nvGrpSpPr>
            <p:cNvPr id="25627" name="组合 24"/>
            <p:cNvGrpSpPr/>
            <p:nvPr/>
          </p:nvGrpSpPr>
          <p:grpSpPr bwMode="auto">
            <a:xfrm>
              <a:off x="282958" y="324214"/>
              <a:ext cx="799244" cy="731504"/>
              <a:chOff x="0" y="0"/>
              <a:chExt cx="550987" cy="504288"/>
            </a:xfrm>
          </p:grpSpPr>
          <p:sp>
            <p:nvSpPr>
              <p:cNvPr id="25628" name="Freeform 26"/>
              <p:cNvSpPr>
                <a:spLocks noEditPoints="1" noChangeArrowheads="1"/>
              </p:cNvSpPr>
              <p:nvPr/>
            </p:nvSpPr>
            <p:spPr bwMode="auto">
              <a:xfrm>
                <a:off x="0" y="0"/>
                <a:ext cx="357759" cy="359114"/>
              </a:xfrm>
              <a:custGeom>
                <a:avLst/>
                <a:gdLst>
                  <a:gd name="T0" fmla="*/ 51 w 52"/>
                  <a:gd name="T1" fmla="*/ 27 h 52"/>
                  <a:gd name="T2" fmla="*/ 46 w 52"/>
                  <a:gd name="T3" fmla="*/ 23 h 52"/>
                  <a:gd name="T4" fmla="*/ 52 w 52"/>
                  <a:gd name="T5" fmla="*/ 20 h 52"/>
                  <a:gd name="T6" fmla="*/ 49 w 52"/>
                  <a:gd name="T7" fmla="*/ 13 h 52"/>
                  <a:gd name="T8" fmla="*/ 47 w 52"/>
                  <a:gd name="T9" fmla="*/ 12 h 52"/>
                  <a:gd name="T10" fmla="*/ 40 w 52"/>
                  <a:gd name="T11" fmla="*/ 13 h 52"/>
                  <a:gd name="T12" fmla="*/ 43 w 52"/>
                  <a:gd name="T13" fmla="*/ 7 h 52"/>
                  <a:gd name="T14" fmla="*/ 37 w 52"/>
                  <a:gd name="T15" fmla="*/ 2 h 52"/>
                  <a:gd name="T16" fmla="*/ 32 w 52"/>
                  <a:gd name="T17" fmla="*/ 7 h 52"/>
                  <a:gd name="T18" fmla="*/ 29 w 52"/>
                  <a:gd name="T19" fmla="*/ 1 h 52"/>
                  <a:gd name="T20" fmla="*/ 27 w 52"/>
                  <a:gd name="T21" fmla="*/ 0 h 52"/>
                  <a:gd name="T22" fmla="*/ 19 w 52"/>
                  <a:gd name="T23" fmla="*/ 2 h 52"/>
                  <a:gd name="T24" fmla="*/ 18 w 52"/>
                  <a:gd name="T25" fmla="*/ 9 h 52"/>
                  <a:gd name="T26" fmla="*/ 12 w 52"/>
                  <a:gd name="T27" fmla="*/ 4 h 52"/>
                  <a:gd name="T28" fmla="*/ 6 w 52"/>
                  <a:gd name="T29" fmla="*/ 10 h 52"/>
                  <a:gd name="T30" fmla="*/ 10 w 52"/>
                  <a:gd name="T31" fmla="*/ 15 h 52"/>
                  <a:gd name="T32" fmla="*/ 3 w 52"/>
                  <a:gd name="T33" fmla="*/ 16 h 52"/>
                  <a:gd name="T34" fmla="*/ 2 w 52"/>
                  <a:gd name="T35" fmla="*/ 17 h 52"/>
                  <a:gd name="T36" fmla="*/ 0 w 52"/>
                  <a:gd name="T37" fmla="*/ 25 h 52"/>
                  <a:gd name="T38" fmla="*/ 7 w 52"/>
                  <a:gd name="T39" fmla="*/ 27 h 52"/>
                  <a:gd name="T40" fmla="*/ 2 w 52"/>
                  <a:gd name="T41" fmla="*/ 31 h 52"/>
                  <a:gd name="T42" fmla="*/ 4 w 52"/>
                  <a:gd name="T43" fmla="*/ 39 h 52"/>
                  <a:gd name="T44" fmla="*/ 6 w 52"/>
                  <a:gd name="T45" fmla="*/ 40 h 52"/>
                  <a:gd name="T46" fmla="*/ 12 w 52"/>
                  <a:gd name="T47" fmla="*/ 40 h 52"/>
                  <a:gd name="T48" fmla="*/ 10 w 52"/>
                  <a:gd name="T49" fmla="*/ 47 h 52"/>
                  <a:gd name="T50" fmla="*/ 17 w 52"/>
                  <a:gd name="T51" fmla="*/ 50 h 52"/>
                  <a:gd name="T52" fmla="*/ 21 w 52"/>
                  <a:gd name="T53" fmla="*/ 45 h 52"/>
                  <a:gd name="T54" fmla="*/ 23 w 52"/>
                  <a:gd name="T55" fmla="*/ 51 h 52"/>
                  <a:gd name="T56" fmla="*/ 24 w 52"/>
                  <a:gd name="T57" fmla="*/ 52 h 52"/>
                  <a:gd name="T58" fmla="*/ 32 w 52"/>
                  <a:gd name="T59" fmla="*/ 52 h 52"/>
                  <a:gd name="T60" fmla="*/ 33 w 52"/>
                  <a:gd name="T61" fmla="*/ 50 h 52"/>
                  <a:gd name="T62" fmla="*/ 35 w 52"/>
                  <a:gd name="T63" fmla="*/ 44 h 52"/>
                  <a:gd name="T64" fmla="*/ 40 w 52"/>
                  <a:gd name="T65" fmla="*/ 48 h 52"/>
                  <a:gd name="T66" fmla="*/ 46 w 52"/>
                  <a:gd name="T67" fmla="*/ 43 h 52"/>
                  <a:gd name="T68" fmla="*/ 46 w 52"/>
                  <a:gd name="T69" fmla="*/ 41 h 52"/>
                  <a:gd name="T70" fmla="*/ 43 w 52"/>
                  <a:gd name="T71" fmla="*/ 35 h 52"/>
                  <a:gd name="T72" fmla="*/ 50 w 52"/>
                  <a:gd name="T73" fmla="*/ 36 h 52"/>
                  <a:gd name="T74" fmla="*/ 52 w 52"/>
                  <a:gd name="T75" fmla="*/ 29 h 52"/>
                  <a:gd name="T76" fmla="*/ 33 w 52"/>
                  <a:gd name="T77" fmla="*/ 28 h 52"/>
                  <a:gd name="T78" fmla="*/ 19 w 52"/>
                  <a:gd name="T79" fmla="*/ 25 h 52"/>
                  <a:gd name="T80" fmla="*/ 33 w 52"/>
                  <a:gd name="T81" fmla="*/ 28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sp>
            <p:nvSpPr>
              <p:cNvPr id="25629" name="Freeform 27"/>
              <p:cNvSpPr>
                <a:spLocks noEditPoints="1" noChangeArrowheads="1"/>
              </p:cNvSpPr>
              <p:nvPr/>
            </p:nvSpPr>
            <p:spPr bwMode="auto">
              <a:xfrm>
                <a:off x="296538" y="248324"/>
                <a:ext cx="254449" cy="255964"/>
              </a:xfrm>
              <a:custGeom>
                <a:avLst/>
                <a:gdLst>
                  <a:gd name="T0" fmla="*/ 33 w 37"/>
                  <a:gd name="T1" fmla="*/ 29 h 37"/>
                  <a:gd name="T2" fmla="*/ 31 w 37"/>
                  <a:gd name="T3" fmla="*/ 24 h 37"/>
                  <a:gd name="T4" fmla="*/ 36 w 37"/>
                  <a:gd name="T5" fmla="*/ 25 h 37"/>
                  <a:gd name="T6" fmla="*/ 37 w 37"/>
                  <a:gd name="T7" fmla="*/ 20 h 37"/>
                  <a:gd name="T8" fmla="*/ 36 w 37"/>
                  <a:gd name="T9" fmla="*/ 18 h 37"/>
                  <a:gd name="T10" fmla="*/ 32 w 37"/>
                  <a:gd name="T11" fmla="*/ 16 h 37"/>
                  <a:gd name="T12" fmla="*/ 37 w 37"/>
                  <a:gd name="T13" fmla="*/ 14 h 37"/>
                  <a:gd name="T14" fmla="*/ 35 w 37"/>
                  <a:gd name="T15" fmla="*/ 9 h 37"/>
                  <a:gd name="T16" fmla="*/ 30 w 37"/>
                  <a:gd name="T17" fmla="*/ 10 h 37"/>
                  <a:gd name="T18" fmla="*/ 31 w 37"/>
                  <a:gd name="T19" fmla="*/ 5 h 37"/>
                  <a:gd name="T20" fmla="*/ 30 w 37"/>
                  <a:gd name="T21" fmla="*/ 4 h 37"/>
                  <a:gd name="T22" fmla="*/ 24 w 37"/>
                  <a:gd name="T23" fmla="*/ 2 h 37"/>
                  <a:gd name="T24" fmla="*/ 21 w 37"/>
                  <a:gd name="T25" fmla="*/ 5 h 37"/>
                  <a:gd name="T26" fmla="*/ 19 w 37"/>
                  <a:gd name="T27" fmla="*/ 0 h 37"/>
                  <a:gd name="T28" fmla="*/ 14 w 37"/>
                  <a:gd name="T29" fmla="*/ 1 h 37"/>
                  <a:gd name="T30" fmla="*/ 14 w 37"/>
                  <a:gd name="T31" fmla="*/ 5 h 37"/>
                  <a:gd name="T32" fmla="*/ 10 w 37"/>
                  <a:gd name="T33" fmla="*/ 3 h 37"/>
                  <a:gd name="T34" fmla="*/ 8 w 37"/>
                  <a:gd name="T35" fmla="*/ 3 h 37"/>
                  <a:gd name="T36" fmla="*/ 4 w 37"/>
                  <a:gd name="T37" fmla="*/ 7 h 37"/>
                  <a:gd name="T38" fmla="*/ 7 w 37"/>
                  <a:gd name="T39" fmla="*/ 11 h 37"/>
                  <a:gd name="T40" fmla="*/ 3 w 37"/>
                  <a:gd name="T41" fmla="*/ 11 h 37"/>
                  <a:gd name="T42" fmla="*/ 0 w 37"/>
                  <a:gd name="T43" fmla="*/ 17 h 37"/>
                  <a:gd name="T44" fmla="*/ 1 w 37"/>
                  <a:gd name="T45" fmla="*/ 18 h 37"/>
                  <a:gd name="T46" fmla="*/ 5 w 37"/>
                  <a:gd name="T47" fmla="*/ 20 h 37"/>
                  <a:gd name="T48" fmla="*/ 1 w 37"/>
                  <a:gd name="T49" fmla="*/ 23 h 37"/>
                  <a:gd name="T50" fmla="*/ 4 w 37"/>
                  <a:gd name="T51" fmla="*/ 28 h 37"/>
                  <a:gd name="T52" fmla="*/ 8 w 37"/>
                  <a:gd name="T53" fmla="*/ 27 h 37"/>
                  <a:gd name="T54" fmla="*/ 7 w 37"/>
                  <a:gd name="T55" fmla="*/ 31 h 37"/>
                  <a:gd name="T56" fmla="*/ 7 w 37"/>
                  <a:gd name="T57" fmla="*/ 33 h 37"/>
                  <a:gd name="T58" fmla="*/ 12 w 37"/>
                  <a:gd name="T59" fmla="*/ 35 h 37"/>
                  <a:gd name="T60" fmla="*/ 13 w 37"/>
                  <a:gd name="T61" fmla="*/ 35 h 37"/>
                  <a:gd name="T62" fmla="*/ 17 w 37"/>
                  <a:gd name="T63" fmla="*/ 32 h 37"/>
                  <a:gd name="T64" fmla="*/ 17 w 37"/>
                  <a:gd name="T65" fmla="*/ 37 h 37"/>
                  <a:gd name="T66" fmla="*/ 23 w 37"/>
                  <a:gd name="T67" fmla="*/ 36 h 37"/>
                  <a:gd name="T68" fmla="*/ 24 w 37"/>
                  <a:gd name="T69" fmla="*/ 35 h 37"/>
                  <a:gd name="T70" fmla="*/ 25 w 37"/>
                  <a:gd name="T71" fmla="*/ 31 h 37"/>
                  <a:gd name="T72" fmla="*/ 28 w 37"/>
                  <a:gd name="T73" fmla="*/ 34 h 37"/>
                  <a:gd name="T74" fmla="*/ 33 w 37"/>
                  <a:gd name="T75" fmla="*/ 30 h 37"/>
                  <a:gd name="T76" fmla="*/ 22 w 37"/>
                  <a:gd name="T77" fmla="*/ 22 h 37"/>
                  <a:gd name="T78" fmla="*/ 15 w 37"/>
                  <a:gd name="T79" fmla="*/ 15 h 37"/>
                  <a:gd name="T80" fmla="*/ 22 w 37"/>
                  <a:gd name="T81" fmla="*/ 22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grpSp>
      </p:grpSp>
      <p:grpSp>
        <p:nvGrpSpPr>
          <p:cNvPr id="25610" name="组合 7"/>
          <p:cNvGrpSpPr/>
          <p:nvPr/>
        </p:nvGrpSpPr>
        <p:grpSpPr bwMode="auto">
          <a:xfrm>
            <a:off x="209550" y="4674235"/>
            <a:ext cx="1586230" cy="1588135"/>
            <a:chOff x="0" y="0"/>
            <a:chExt cx="1403797" cy="1403797"/>
          </a:xfrm>
        </p:grpSpPr>
        <p:sp>
          <p:nvSpPr>
            <p:cNvPr id="25611" name="椭圆 8"/>
            <p:cNvSpPr>
              <a:spLocks noChangeArrowheads="1"/>
            </p:cNvSpPr>
            <p:nvPr/>
          </p:nvSpPr>
          <p:spPr bwMode="auto">
            <a:xfrm>
              <a:off x="0" y="0"/>
              <a:ext cx="1403797" cy="1403797"/>
            </a:xfrm>
            <a:prstGeom prst="ellipse">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75">
                <a:solidFill>
                  <a:srgbClr val="FFFFFF"/>
                </a:solidFill>
                <a:latin typeface="方正兰亭黑_GBK" pitchFamily="2" charset="-122"/>
                <a:ea typeface="方正兰亭黑_GBK" pitchFamily="2" charset="-122"/>
                <a:sym typeface="方正兰亭黑_GBK" pitchFamily="2" charset="-122"/>
              </a:endParaRPr>
            </a:p>
          </p:txBody>
        </p:sp>
        <p:grpSp>
          <p:nvGrpSpPr>
            <p:cNvPr id="25612" name="组合 9"/>
            <p:cNvGrpSpPr/>
            <p:nvPr/>
          </p:nvGrpSpPr>
          <p:grpSpPr bwMode="auto">
            <a:xfrm>
              <a:off x="486136" y="362881"/>
              <a:ext cx="392888" cy="661931"/>
              <a:chOff x="0" y="0"/>
              <a:chExt cx="292099" cy="492124"/>
            </a:xfrm>
          </p:grpSpPr>
          <p:sp>
            <p:nvSpPr>
              <p:cNvPr id="25613" name="Freeform 15"/>
              <p:cNvSpPr>
                <a:spLocks noEditPoints="1" noChangeArrowheads="1"/>
              </p:cNvSpPr>
              <p:nvPr/>
            </p:nvSpPr>
            <p:spPr bwMode="auto">
              <a:xfrm>
                <a:off x="0" y="0"/>
                <a:ext cx="292099" cy="492124"/>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sp>
            <p:nvSpPr>
              <p:cNvPr id="25614" name="Freeform 16"/>
              <p:cNvSpPr>
                <a:spLocks noEditPoints="1" noChangeArrowheads="1"/>
              </p:cNvSpPr>
              <p:nvPr/>
            </p:nvSpPr>
            <p:spPr bwMode="auto">
              <a:xfrm>
                <a:off x="23812" y="46039"/>
                <a:ext cx="244476" cy="400050"/>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sp>
            <p:nvSpPr>
              <p:cNvPr id="25615" name="Freeform 17"/>
              <p:cNvSpPr>
                <a:spLocks noChangeArrowheads="1"/>
              </p:cNvSpPr>
              <p:nvPr/>
            </p:nvSpPr>
            <p:spPr bwMode="auto">
              <a:xfrm>
                <a:off x="63499" y="166689"/>
                <a:ext cx="165100" cy="279400"/>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grpSp>
      </p:grpSp>
      <p:pic>
        <p:nvPicPr>
          <p:cNvPr id="17" name="图片 8"/>
          <p:cNvPicPr>
            <a:picLocks noChangeAspect="1"/>
          </p:cNvPicPr>
          <p:nvPr/>
        </p:nvPicPr>
        <p:blipFill>
          <a:blip r:embed="rId1"/>
          <a:stretch>
            <a:fillRect/>
          </a:stretch>
        </p:blipFill>
        <p:spPr>
          <a:xfrm>
            <a:off x="37148" y="-317"/>
            <a:ext cx="5757545" cy="2276475"/>
          </a:xfrm>
          <a:prstGeom prst="rect">
            <a:avLst/>
          </a:prstGeom>
          <a:noFill/>
          <a:ln>
            <a:noFill/>
          </a:ln>
        </p:spPr>
      </p:pic>
      <p:pic>
        <p:nvPicPr>
          <p:cNvPr id="18" name="图片 9"/>
          <p:cNvPicPr>
            <a:picLocks noChangeAspect="1"/>
          </p:cNvPicPr>
          <p:nvPr/>
        </p:nvPicPr>
        <p:blipFill>
          <a:blip r:embed="rId2"/>
          <a:stretch>
            <a:fillRect/>
          </a:stretch>
        </p:blipFill>
        <p:spPr>
          <a:xfrm>
            <a:off x="40958" y="2276158"/>
            <a:ext cx="5753735" cy="2694305"/>
          </a:xfrm>
          <a:prstGeom prst="rect">
            <a:avLst/>
          </a:prstGeom>
          <a:noFill/>
          <a:ln>
            <a:noFill/>
          </a:ln>
        </p:spPr>
      </p:pic>
      <p:pic>
        <p:nvPicPr>
          <p:cNvPr id="19" name="图片 10"/>
          <p:cNvPicPr>
            <a:picLocks noChangeAspect="1"/>
          </p:cNvPicPr>
          <p:nvPr/>
        </p:nvPicPr>
        <p:blipFill>
          <a:blip r:embed="rId3"/>
          <a:stretch>
            <a:fillRect/>
          </a:stretch>
        </p:blipFill>
        <p:spPr>
          <a:xfrm>
            <a:off x="37465" y="4970780"/>
            <a:ext cx="4884420" cy="853440"/>
          </a:xfrm>
          <a:prstGeom prst="rect">
            <a:avLst/>
          </a:prstGeom>
          <a:noFill/>
          <a:ln>
            <a:noFill/>
          </a:ln>
        </p:spPr>
      </p:pic>
      <p:pic>
        <p:nvPicPr>
          <p:cNvPr id="20" name="图片 11"/>
          <p:cNvPicPr>
            <a:picLocks noChangeAspect="1"/>
          </p:cNvPicPr>
          <p:nvPr/>
        </p:nvPicPr>
        <p:blipFill>
          <a:blip r:embed="rId4"/>
          <a:stretch>
            <a:fillRect/>
          </a:stretch>
        </p:blipFill>
        <p:spPr>
          <a:xfrm>
            <a:off x="5795010" y="-317"/>
            <a:ext cx="5754370" cy="1445895"/>
          </a:xfrm>
          <a:prstGeom prst="rect">
            <a:avLst/>
          </a:prstGeom>
          <a:noFill/>
          <a:ln>
            <a:noFill/>
          </a:ln>
        </p:spPr>
      </p:pic>
      <p:pic>
        <p:nvPicPr>
          <p:cNvPr id="21" name="图片 12"/>
          <p:cNvPicPr>
            <a:picLocks noChangeAspect="1"/>
          </p:cNvPicPr>
          <p:nvPr/>
        </p:nvPicPr>
        <p:blipFill>
          <a:blip r:embed="rId5"/>
          <a:stretch>
            <a:fillRect/>
          </a:stretch>
        </p:blipFill>
        <p:spPr>
          <a:xfrm>
            <a:off x="5794693" y="1445895"/>
            <a:ext cx="5758815" cy="2461260"/>
          </a:xfrm>
          <a:prstGeom prst="rect">
            <a:avLst/>
          </a:prstGeom>
          <a:noFill/>
          <a:ln>
            <a:noFill/>
          </a:ln>
        </p:spPr>
      </p:pic>
      <p:pic>
        <p:nvPicPr>
          <p:cNvPr id="22" name="图片 13"/>
          <p:cNvPicPr>
            <a:picLocks noChangeAspect="1"/>
          </p:cNvPicPr>
          <p:nvPr/>
        </p:nvPicPr>
        <p:blipFill>
          <a:blip r:embed="rId6"/>
          <a:stretch>
            <a:fillRect/>
          </a:stretch>
        </p:blipFill>
        <p:spPr>
          <a:xfrm>
            <a:off x="5790248" y="3906838"/>
            <a:ext cx="5758815" cy="2834005"/>
          </a:xfrm>
          <a:prstGeom prst="rect">
            <a:avLst/>
          </a:prstGeom>
          <a:noFill/>
          <a:ln>
            <a:noFill/>
          </a:ln>
        </p:spPr>
      </p:pic>
      <p:pic>
        <p:nvPicPr>
          <p:cNvPr id="23" name="图片 14"/>
          <p:cNvPicPr>
            <a:picLocks noChangeAspect="1"/>
          </p:cNvPicPr>
          <p:nvPr/>
        </p:nvPicPr>
        <p:blipFill>
          <a:blip r:embed="rId7"/>
          <a:stretch>
            <a:fillRect/>
          </a:stretch>
        </p:blipFill>
        <p:spPr>
          <a:xfrm>
            <a:off x="11549380" y="5715"/>
            <a:ext cx="2743200" cy="914400"/>
          </a:xfrm>
          <a:prstGeom prst="rect">
            <a:avLst/>
          </a:prstGeom>
          <a:noFill/>
          <a:ln>
            <a:noFill/>
          </a:ln>
        </p:spPr>
      </p:pic>
      <p:pic>
        <p:nvPicPr>
          <p:cNvPr id="24" name="图片 15"/>
          <p:cNvPicPr>
            <a:picLocks noChangeAspect="1"/>
          </p:cNvPicPr>
          <p:nvPr/>
        </p:nvPicPr>
        <p:blipFill>
          <a:blip r:embed="rId8"/>
          <a:stretch>
            <a:fillRect/>
          </a:stretch>
        </p:blipFill>
        <p:spPr>
          <a:xfrm>
            <a:off x="8870950" y="4432618"/>
            <a:ext cx="5759450" cy="3889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5606"/>
                                        </p:tgtEl>
                                        <p:attrNameLst>
                                          <p:attrName>style.visibility</p:attrName>
                                        </p:attrNameLst>
                                      </p:cBhvr>
                                      <p:to>
                                        <p:strVal val="visible"/>
                                      </p:to>
                                    </p:set>
                                    <p:animEffect>
                                      <p:cBhvr>
                                        <p:cTn id="7" dur="500"/>
                                        <p:tgtEl>
                                          <p:spTgt spid="25606"/>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25625"/>
                                        </p:tgtEl>
                                        <p:attrNameLst>
                                          <p:attrName>style.visibility</p:attrName>
                                        </p:attrNameLst>
                                      </p:cBhvr>
                                      <p:to>
                                        <p:strVal val="visible"/>
                                      </p:to>
                                    </p:set>
                                    <p:anim calcmode="lin" valueType="num">
                                      <p:cBhvr>
                                        <p:cTn id="11" dur="750" fill="hold"/>
                                        <p:tgtEl>
                                          <p:spTgt spid="25625"/>
                                        </p:tgtEl>
                                        <p:attrNameLst>
                                          <p:attrName>ppt_w</p:attrName>
                                        </p:attrNameLst>
                                      </p:cBhvr>
                                      <p:tavLst>
                                        <p:tav tm="0">
                                          <p:val>
                                            <p:fltVal val="0"/>
                                          </p:val>
                                        </p:tav>
                                        <p:tav tm="100000">
                                          <p:val>
                                            <p:strVal val="#ppt_w"/>
                                          </p:val>
                                        </p:tav>
                                      </p:tavLst>
                                    </p:anim>
                                    <p:anim calcmode="lin" valueType="num">
                                      <p:cBhvr>
                                        <p:cTn id="12" dur="750" fill="hold"/>
                                        <p:tgtEl>
                                          <p:spTgt spid="25625"/>
                                        </p:tgtEl>
                                        <p:attrNameLst>
                                          <p:attrName>ppt_h</p:attrName>
                                        </p:attrNameLst>
                                      </p:cBhvr>
                                      <p:tavLst>
                                        <p:tav tm="0">
                                          <p:val>
                                            <p:fltVal val="0"/>
                                          </p:val>
                                        </p:tav>
                                        <p:tav tm="100000">
                                          <p:val>
                                            <p:strVal val="#ppt_h"/>
                                          </p:val>
                                        </p:tav>
                                      </p:tavLst>
                                    </p:anim>
                                    <p:anim calcmode="lin" valueType="num">
                                      <p:cBhvr>
                                        <p:cTn id="13" dur="750" fill="hold"/>
                                        <p:tgtEl>
                                          <p:spTgt spid="25625"/>
                                        </p:tgtEl>
                                        <p:attrNameLst>
                                          <p:attrName>style.rotation</p:attrName>
                                        </p:attrNameLst>
                                      </p:cBhvr>
                                      <p:tavLst>
                                        <p:tav tm="0">
                                          <p:val>
                                            <p:fltVal val="90"/>
                                          </p:val>
                                        </p:tav>
                                        <p:tav tm="100000">
                                          <p:val>
                                            <p:fltVal val="0"/>
                                          </p:val>
                                        </p:tav>
                                      </p:tavLst>
                                    </p:anim>
                                    <p:animEffect>
                                      <p:cBhvr>
                                        <p:cTn id="14" dur="750"/>
                                        <p:tgtEl>
                                          <p:spTgt spid="25625"/>
                                        </p:tgtEl>
                                      </p:cBhvr>
                                    </p:animEffect>
                                  </p:childTnLst>
                                </p:cTn>
                              </p:par>
                              <p:par>
                                <p:cTn id="15" presetID="31" presetClass="entr" presetSubtype="0" fill="hold" nodeType="withEffect">
                                  <p:stCondLst>
                                    <p:cond delay="0"/>
                                  </p:stCondLst>
                                  <p:childTnLst>
                                    <p:set>
                                      <p:cBhvr>
                                        <p:cTn id="16" dur="1" fill="hold">
                                          <p:stCondLst>
                                            <p:cond delay="0"/>
                                          </p:stCondLst>
                                        </p:cTn>
                                        <p:tgtEl>
                                          <p:spTgt spid="25610"/>
                                        </p:tgtEl>
                                        <p:attrNameLst>
                                          <p:attrName>style.visibility</p:attrName>
                                        </p:attrNameLst>
                                      </p:cBhvr>
                                      <p:to>
                                        <p:strVal val="visible"/>
                                      </p:to>
                                    </p:set>
                                    <p:anim calcmode="lin" valueType="num">
                                      <p:cBhvr>
                                        <p:cTn id="17" dur="750" fill="hold"/>
                                        <p:tgtEl>
                                          <p:spTgt spid="25610"/>
                                        </p:tgtEl>
                                        <p:attrNameLst>
                                          <p:attrName>ppt_w</p:attrName>
                                        </p:attrNameLst>
                                      </p:cBhvr>
                                      <p:tavLst>
                                        <p:tav tm="0">
                                          <p:val>
                                            <p:fltVal val="0"/>
                                          </p:val>
                                        </p:tav>
                                        <p:tav tm="100000">
                                          <p:val>
                                            <p:strVal val="#ppt_w"/>
                                          </p:val>
                                        </p:tav>
                                      </p:tavLst>
                                    </p:anim>
                                    <p:anim calcmode="lin" valueType="num">
                                      <p:cBhvr>
                                        <p:cTn id="18" dur="750" fill="hold"/>
                                        <p:tgtEl>
                                          <p:spTgt spid="25610"/>
                                        </p:tgtEl>
                                        <p:attrNameLst>
                                          <p:attrName>ppt_h</p:attrName>
                                        </p:attrNameLst>
                                      </p:cBhvr>
                                      <p:tavLst>
                                        <p:tav tm="0">
                                          <p:val>
                                            <p:fltVal val="0"/>
                                          </p:val>
                                        </p:tav>
                                        <p:tav tm="100000">
                                          <p:val>
                                            <p:strVal val="#ppt_h"/>
                                          </p:val>
                                        </p:tav>
                                      </p:tavLst>
                                    </p:anim>
                                    <p:anim calcmode="lin" valueType="num">
                                      <p:cBhvr>
                                        <p:cTn id="19" dur="750" fill="hold"/>
                                        <p:tgtEl>
                                          <p:spTgt spid="25610"/>
                                        </p:tgtEl>
                                        <p:attrNameLst>
                                          <p:attrName>style.rotation</p:attrName>
                                        </p:attrNameLst>
                                      </p:cBhvr>
                                      <p:tavLst>
                                        <p:tav tm="0">
                                          <p:val>
                                            <p:fltVal val="90"/>
                                          </p:val>
                                        </p:tav>
                                        <p:tav tm="100000">
                                          <p:val>
                                            <p:fltVal val="0"/>
                                          </p:val>
                                        </p:tav>
                                      </p:tavLst>
                                    </p:anim>
                                    <p:animEffect>
                                      <p:cBhvr>
                                        <p:cTn id="20" dur="75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2"/>
          <p:cNvSpPr/>
          <p:nvPr/>
        </p:nvSpPr>
        <p:spPr>
          <a:xfrm>
            <a:off x="2037993" y="1905714"/>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商业推广策略</a:t>
            </a:r>
            <a:endParaRPr lang="en-US" sz="4375" dirty="0"/>
          </a:p>
        </p:txBody>
      </p:sp>
      <p:sp>
        <p:nvSpPr>
          <p:cNvPr id="6" name="Text 3"/>
          <p:cNvSpPr/>
          <p:nvPr>
            <p:custDataLst>
              <p:tags r:id="rId1"/>
            </p:custDataLst>
          </p:nvPr>
        </p:nvSpPr>
        <p:spPr>
          <a:xfrm>
            <a:off x="2037993" y="3710940"/>
            <a:ext cx="2388632"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明确目标</a:t>
            </a:r>
            <a:endParaRPr lang="en-US" sz="2185" dirty="0"/>
          </a:p>
        </p:txBody>
      </p:sp>
      <p:sp>
        <p:nvSpPr>
          <p:cNvPr id="7" name="Text 4"/>
          <p:cNvSpPr/>
          <p:nvPr>
            <p:custDataLst>
              <p:tags r:id="rId2"/>
            </p:custDataLst>
          </p:nvPr>
        </p:nvSpPr>
        <p:spPr>
          <a:xfrm>
            <a:off x="2037993" y="4191357"/>
            <a:ext cx="2388632" cy="2132409"/>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以文旅对话功能作为新功能的"招牌"功能,打造自己的品牌,把产品推广出去。牢牢抓住旅游人群对于旅行规划的需求这一痛点。</a:t>
            </a:r>
            <a:endParaRPr lang="en-US" sz="1750" dirty="0"/>
          </a:p>
        </p:txBody>
      </p:sp>
      <p:sp>
        <p:nvSpPr>
          <p:cNvPr id="9" name="Text 5"/>
          <p:cNvSpPr/>
          <p:nvPr>
            <p:custDataLst>
              <p:tags r:id="rId3"/>
            </p:custDataLst>
          </p:nvPr>
        </p:nvSpPr>
        <p:spPr>
          <a:xfrm>
            <a:off x="4759881" y="3710940"/>
            <a:ext cx="2388632"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社媒互动</a:t>
            </a:r>
            <a:endParaRPr lang="en-US" sz="2185" dirty="0"/>
          </a:p>
        </p:txBody>
      </p:sp>
      <p:sp>
        <p:nvSpPr>
          <p:cNvPr id="10" name="Text 6"/>
          <p:cNvSpPr/>
          <p:nvPr>
            <p:custDataLst>
              <p:tags r:id="rId4"/>
            </p:custDataLst>
          </p:nvPr>
        </p:nvSpPr>
        <p:spPr>
          <a:xfrm>
            <a:off x="4759881" y="4191357"/>
            <a:ext cx="2388632" cy="1421606"/>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通过产品软文的方式发布在微博、百度、微信等媒介平台上引流增加潜在用户。</a:t>
            </a:r>
            <a:endParaRPr lang="en-US" sz="1750" dirty="0"/>
          </a:p>
        </p:txBody>
      </p:sp>
      <p:sp>
        <p:nvSpPr>
          <p:cNvPr id="12" name="Text 7"/>
          <p:cNvSpPr/>
          <p:nvPr>
            <p:custDataLst>
              <p:tags r:id="rId5"/>
            </p:custDataLst>
          </p:nvPr>
        </p:nvSpPr>
        <p:spPr>
          <a:xfrm>
            <a:off x="7481768" y="3710940"/>
            <a:ext cx="2388632"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广告宣传</a:t>
            </a:r>
            <a:endParaRPr lang="en-US" sz="2185" dirty="0"/>
          </a:p>
        </p:txBody>
      </p:sp>
      <p:sp>
        <p:nvSpPr>
          <p:cNvPr id="13" name="Text 8"/>
          <p:cNvSpPr/>
          <p:nvPr>
            <p:custDataLst>
              <p:tags r:id="rId6"/>
            </p:custDataLst>
          </p:nvPr>
        </p:nvSpPr>
        <p:spPr>
          <a:xfrm>
            <a:off x="7481768" y="4191357"/>
            <a:ext cx="2388632" cy="1066205"/>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制作插屏广告放到学生常用学习软件中增加知名度。</a:t>
            </a:r>
            <a:endParaRPr lang="en-US" sz="1750" dirty="0"/>
          </a:p>
        </p:txBody>
      </p:sp>
      <p:sp>
        <p:nvSpPr>
          <p:cNvPr id="15" name="Text 9"/>
          <p:cNvSpPr/>
          <p:nvPr>
            <p:custDataLst>
              <p:tags r:id="rId7"/>
            </p:custDataLst>
          </p:nvPr>
        </p:nvSpPr>
        <p:spPr>
          <a:xfrm>
            <a:off x="10203656" y="3710940"/>
            <a:ext cx="2388751"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表情包宣传</a:t>
            </a:r>
            <a:endParaRPr lang="en-US" sz="2185" dirty="0"/>
          </a:p>
        </p:txBody>
      </p:sp>
      <p:sp>
        <p:nvSpPr>
          <p:cNvPr id="16" name="Text 10"/>
          <p:cNvSpPr/>
          <p:nvPr>
            <p:custDataLst>
              <p:tags r:id="rId8"/>
            </p:custDataLst>
          </p:nvPr>
        </p:nvSpPr>
        <p:spPr>
          <a:xfrm>
            <a:off x="10203656" y="4191357"/>
            <a:ext cx="2388751" cy="1421606"/>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根据官方代表小人制作一系列表情包,放入微信QQ表情包中增强趣味性增加下载量。</a:t>
            </a:r>
            <a:endParaRPr lang="en-US" sz="1750" dirty="0"/>
          </a:p>
        </p:txBody>
      </p:sp>
      <p:pic>
        <p:nvPicPr>
          <p:cNvPr id="5" name="Image 0" descr="preencoded.png"/>
          <p:cNvPicPr>
            <a:picLocks noChangeAspect="1"/>
          </p:cNvPicPr>
          <p:nvPr/>
        </p:nvPicPr>
        <p:blipFill>
          <a:blip r:embed="rId9"/>
          <a:stretch>
            <a:fillRect/>
          </a:stretch>
        </p:blipFill>
        <p:spPr>
          <a:xfrm>
            <a:off x="2037993" y="3044428"/>
            <a:ext cx="444341" cy="444341"/>
          </a:xfrm>
          <a:prstGeom prst="rect">
            <a:avLst/>
          </a:prstGeom>
        </p:spPr>
      </p:pic>
      <p:pic>
        <p:nvPicPr>
          <p:cNvPr id="8" name="Image 1" descr="preencoded.png"/>
          <p:cNvPicPr>
            <a:picLocks noChangeAspect="1"/>
          </p:cNvPicPr>
          <p:nvPr/>
        </p:nvPicPr>
        <p:blipFill>
          <a:blip r:embed="rId10"/>
          <a:stretch>
            <a:fillRect/>
          </a:stretch>
        </p:blipFill>
        <p:spPr>
          <a:xfrm>
            <a:off x="4759881" y="3044428"/>
            <a:ext cx="444341" cy="444341"/>
          </a:xfrm>
          <a:prstGeom prst="rect">
            <a:avLst/>
          </a:prstGeom>
        </p:spPr>
      </p:pic>
      <p:pic>
        <p:nvPicPr>
          <p:cNvPr id="11" name="Image 2" descr="preencoded.png"/>
          <p:cNvPicPr>
            <a:picLocks noChangeAspect="1"/>
          </p:cNvPicPr>
          <p:nvPr/>
        </p:nvPicPr>
        <p:blipFill>
          <a:blip r:embed="rId11"/>
          <a:stretch>
            <a:fillRect/>
          </a:stretch>
        </p:blipFill>
        <p:spPr>
          <a:xfrm>
            <a:off x="7481768" y="3044428"/>
            <a:ext cx="444341" cy="444341"/>
          </a:xfrm>
          <a:prstGeom prst="rect">
            <a:avLst/>
          </a:prstGeom>
        </p:spPr>
      </p:pic>
      <p:pic>
        <p:nvPicPr>
          <p:cNvPr id="14" name="Image 3" descr="preencoded.png"/>
          <p:cNvPicPr>
            <a:picLocks noChangeAspect="1"/>
          </p:cNvPicPr>
          <p:nvPr/>
        </p:nvPicPr>
        <p:blipFill>
          <a:blip r:embed="rId12"/>
          <a:stretch>
            <a:fillRect/>
          </a:stretch>
        </p:blipFill>
        <p:spPr>
          <a:xfrm>
            <a:off x="10203656" y="3044428"/>
            <a:ext cx="444341" cy="4443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2"/>
          <p:cNvSpPr/>
          <p:nvPr/>
        </p:nvSpPr>
        <p:spPr>
          <a:xfrm>
            <a:off x="2037993" y="904042"/>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传播效果分析</a:t>
            </a:r>
            <a:endParaRPr lang="en-US" sz="4375" dirty="0"/>
          </a:p>
        </p:txBody>
      </p:sp>
      <p:pic>
        <p:nvPicPr>
          <p:cNvPr id="5" name="Image 0" descr="preencoded.png"/>
          <p:cNvPicPr>
            <a:picLocks noChangeAspect="1"/>
          </p:cNvPicPr>
          <p:nvPr/>
        </p:nvPicPr>
        <p:blipFill>
          <a:blip r:embed="rId1"/>
          <a:stretch>
            <a:fillRect/>
          </a:stretch>
        </p:blipFill>
        <p:spPr>
          <a:xfrm>
            <a:off x="2037993" y="2042755"/>
            <a:ext cx="3295888" cy="2036921"/>
          </a:xfrm>
          <a:prstGeom prst="rect">
            <a:avLst/>
          </a:prstGeom>
        </p:spPr>
      </p:pic>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6" name="Text 2"/>
          <p:cNvSpPr/>
          <p:nvPr/>
        </p:nvSpPr>
        <p:spPr>
          <a:xfrm>
            <a:off x="2164993" y="1031042"/>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传播效果分析</a:t>
            </a:r>
            <a:endParaRPr lang="en-US" sz="4375" dirty="0"/>
          </a:p>
        </p:txBody>
      </p:sp>
      <p:pic>
        <p:nvPicPr>
          <p:cNvPr id="7" name="Image 0" descr="preencoded.png"/>
          <p:cNvPicPr>
            <a:picLocks noChangeAspect="1"/>
          </p:cNvPicPr>
          <p:nvPr/>
        </p:nvPicPr>
        <p:blipFill>
          <a:blip r:embed="rId1"/>
          <a:stretch>
            <a:fillRect/>
          </a:stretch>
        </p:blipFill>
        <p:spPr>
          <a:xfrm>
            <a:off x="2164993" y="2169755"/>
            <a:ext cx="3295888" cy="2036921"/>
          </a:xfrm>
          <a:prstGeom prst="rect">
            <a:avLst/>
          </a:prstGeom>
        </p:spPr>
      </p:pic>
      <p:sp>
        <p:nvSpPr>
          <p:cNvPr id="8" name="Text 3"/>
          <p:cNvSpPr/>
          <p:nvPr/>
        </p:nvSpPr>
        <p:spPr>
          <a:xfrm>
            <a:off x="2037993" y="4357330"/>
            <a:ext cx="2777490"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软文推广效果</a:t>
            </a:r>
            <a:endParaRPr lang="en-US" sz="2185" dirty="0"/>
          </a:p>
        </p:txBody>
      </p:sp>
      <p:sp>
        <p:nvSpPr>
          <p:cNvPr id="9" name="Text 4"/>
          <p:cNvSpPr/>
          <p:nvPr/>
        </p:nvSpPr>
        <p:spPr>
          <a:xfrm>
            <a:off x="2037993" y="4837748"/>
            <a:ext cx="3295888" cy="2487811"/>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软文具有灵活多变的伪装性,常以新闻、测评、资讯等形式出现在读者面前,才能让人在不知不觉中受到文章引导,进而帮助提高知名度、美誉度,甚至直接达成交易。软文营销还能提供详细的数据分析,为后期优化提供指导。</a:t>
            </a:r>
            <a:endParaRPr lang="en-US" sz="1750" dirty="0"/>
          </a:p>
        </p:txBody>
      </p:sp>
      <p:pic>
        <p:nvPicPr>
          <p:cNvPr id="10" name="Image 1" descr="preencoded.png"/>
          <p:cNvPicPr>
            <a:picLocks noChangeAspect="1"/>
          </p:cNvPicPr>
          <p:nvPr/>
        </p:nvPicPr>
        <p:blipFill>
          <a:blip r:embed="rId2"/>
          <a:stretch>
            <a:fillRect/>
          </a:stretch>
        </p:blipFill>
        <p:spPr>
          <a:xfrm>
            <a:off x="5667137" y="2042755"/>
            <a:ext cx="3296007" cy="2037040"/>
          </a:xfrm>
          <a:prstGeom prst="rect">
            <a:avLst/>
          </a:prstGeom>
        </p:spPr>
      </p:pic>
      <p:sp>
        <p:nvSpPr>
          <p:cNvPr id="11" name="Text 5"/>
          <p:cNvSpPr/>
          <p:nvPr/>
        </p:nvSpPr>
        <p:spPr>
          <a:xfrm>
            <a:off x="5667137" y="4357449"/>
            <a:ext cx="2777490"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视频直播效果</a:t>
            </a:r>
            <a:endParaRPr lang="en-US" sz="2185" dirty="0"/>
          </a:p>
        </p:txBody>
      </p:sp>
      <p:sp>
        <p:nvSpPr>
          <p:cNvPr id="12" name="Text 6"/>
          <p:cNvSpPr/>
          <p:nvPr/>
        </p:nvSpPr>
        <p:spPr>
          <a:xfrm>
            <a:off x="5667137" y="4837867"/>
            <a:ext cx="3296007" cy="1421606"/>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视频直播互动媒介对旅游人群最有影响力,可以选择学霸人设的明星或者学习博主进行推广,通过短视频app等新媒体平台进行宣传。</a:t>
            </a:r>
            <a:endParaRPr lang="en-US" sz="1750" dirty="0"/>
          </a:p>
        </p:txBody>
      </p:sp>
      <p:pic>
        <p:nvPicPr>
          <p:cNvPr id="13" name="Image 2" descr="preencoded.png"/>
          <p:cNvPicPr>
            <a:picLocks noChangeAspect="1"/>
          </p:cNvPicPr>
          <p:nvPr/>
        </p:nvPicPr>
        <p:blipFill>
          <a:blip r:embed="rId3"/>
          <a:stretch>
            <a:fillRect/>
          </a:stretch>
        </p:blipFill>
        <p:spPr>
          <a:xfrm>
            <a:off x="9296400" y="2042755"/>
            <a:ext cx="3296007" cy="2037040"/>
          </a:xfrm>
          <a:prstGeom prst="rect">
            <a:avLst/>
          </a:prstGeom>
        </p:spPr>
      </p:pic>
      <p:sp>
        <p:nvSpPr>
          <p:cNvPr id="15" name="Text 7"/>
          <p:cNvSpPr/>
          <p:nvPr/>
        </p:nvSpPr>
        <p:spPr>
          <a:xfrm>
            <a:off x="9296400" y="4357449"/>
            <a:ext cx="2777490"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跨界合作效果</a:t>
            </a:r>
            <a:endParaRPr lang="en-US" sz="2185" dirty="0"/>
          </a:p>
        </p:txBody>
      </p:sp>
      <p:sp>
        <p:nvSpPr>
          <p:cNvPr id="16" name="Text 8"/>
          <p:cNvSpPr/>
          <p:nvPr/>
        </p:nvSpPr>
        <p:spPr>
          <a:xfrm>
            <a:off x="9296400" y="4837867"/>
            <a:ext cx="3296007" cy="1421606"/>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跨界合作媒介如公交地铁墙上的宣传海报,以及电视广告等传统广告形式,也能有效地提高品牌知名度和用户量。</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441252"/>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未来发展方向</a:t>
            </a:r>
            <a:endParaRPr lang="en-US" sz="4375" dirty="0"/>
          </a:p>
        </p:txBody>
      </p:sp>
      <p:sp>
        <p:nvSpPr>
          <p:cNvPr id="5" name="Shape 3"/>
          <p:cNvSpPr/>
          <p:nvPr>
            <p:custDataLst>
              <p:tags r:id="rId1"/>
            </p:custDataLst>
          </p:nvPr>
        </p:nvSpPr>
        <p:spPr>
          <a:xfrm>
            <a:off x="7293054" y="2579965"/>
            <a:ext cx="44410" cy="4208383"/>
          </a:xfrm>
          <a:prstGeom prst="roundRect">
            <a:avLst>
              <a:gd name="adj" fmla="val 225151"/>
            </a:avLst>
          </a:prstGeom>
          <a:solidFill>
            <a:srgbClr val="BCDBD4"/>
          </a:solidFill>
        </p:spPr>
      </p:sp>
      <p:sp>
        <p:nvSpPr>
          <p:cNvPr id="6" name="Shape 4"/>
          <p:cNvSpPr/>
          <p:nvPr>
            <p:custDataLst>
              <p:tags r:id="rId2"/>
            </p:custDataLst>
          </p:nvPr>
        </p:nvSpPr>
        <p:spPr>
          <a:xfrm>
            <a:off x="6287631" y="2981265"/>
            <a:ext cx="777597" cy="44410"/>
          </a:xfrm>
          <a:prstGeom prst="roundRect">
            <a:avLst>
              <a:gd name="adj" fmla="val 225151"/>
            </a:avLst>
          </a:prstGeom>
          <a:solidFill>
            <a:srgbClr val="BCDBD4"/>
          </a:solidFill>
        </p:spPr>
      </p:sp>
      <p:sp>
        <p:nvSpPr>
          <p:cNvPr id="7" name="Shape 5"/>
          <p:cNvSpPr/>
          <p:nvPr>
            <p:custDataLst>
              <p:tags r:id="rId3"/>
            </p:custDataLst>
          </p:nvPr>
        </p:nvSpPr>
        <p:spPr>
          <a:xfrm>
            <a:off x="7065228" y="2753558"/>
            <a:ext cx="499943" cy="499943"/>
          </a:xfrm>
          <a:prstGeom prst="roundRect">
            <a:avLst>
              <a:gd name="adj" fmla="val 20000"/>
            </a:avLst>
          </a:prstGeom>
          <a:solidFill>
            <a:srgbClr val="D6F5EE"/>
          </a:solidFill>
          <a:ln w="7620">
            <a:solidFill>
              <a:srgbClr val="BCDBD4"/>
            </a:solidFill>
            <a:prstDash val="solid"/>
          </a:ln>
        </p:spPr>
      </p:sp>
      <p:sp>
        <p:nvSpPr>
          <p:cNvPr id="8" name="Text 6"/>
          <p:cNvSpPr/>
          <p:nvPr>
            <p:custDataLst>
              <p:tags r:id="rId4"/>
            </p:custDataLst>
          </p:nvPr>
        </p:nvSpPr>
        <p:spPr>
          <a:xfrm>
            <a:off x="7228463" y="2795230"/>
            <a:ext cx="173355" cy="416481"/>
          </a:xfrm>
          <a:prstGeom prst="rect">
            <a:avLst/>
          </a:prstGeom>
          <a:noFill/>
        </p:spPr>
        <p:txBody>
          <a:bodyPr wrap="none" rtlCol="0" anchor="t"/>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1</a:t>
            </a:r>
            <a:endParaRPr lang="en-US" sz="2625" dirty="0"/>
          </a:p>
        </p:txBody>
      </p:sp>
      <p:sp>
        <p:nvSpPr>
          <p:cNvPr id="9" name="Text 7"/>
          <p:cNvSpPr/>
          <p:nvPr>
            <p:custDataLst>
              <p:tags r:id="rId5"/>
            </p:custDataLst>
          </p:nvPr>
        </p:nvSpPr>
        <p:spPr>
          <a:xfrm>
            <a:off x="3315653" y="2802136"/>
            <a:ext cx="2777490" cy="347186"/>
          </a:xfrm>
          <a:prstGeom prst="rect">
            <a:avLst/>
          </a:prstGeom>
          <a:noFill/>
        </p:spPr>
        <p:txBody>
          <a:bodyPr wrap="none" rtlCol="0" anchor="t"/>
          <a:p>
            <a:pPr marL="0" indent="0" algn="r">
              <a:lnSpc>
                <a:spcPts val="2735"/>
              </a:lnSpc>
              <a:buNone/>
            </a:pPr>
            <a:r>
              <a:rPr lang="en-US" sz="2185" b="1" dirty="0">
                <a:solidFill>
                  <a:srgbClr val="333F70"/>
                </a:solidFill>
                <a:latin typeface="Unbounded" pitchFamily="34" charset="0"/>
                <a:ea typeface="Unbounded" pitchFamily="34" charset="-122"/>
                <a:cs typeface="Unbounded" pitchFamily="34" charset="-120"/>
              </a:rPr>
              <a:t>功能拓展</a:t>
            </a:r>
            <a:endParaRPr lang="en-US" sz="2185" dirty="0"/>
          </a:p>
        </p:txBody>
      </p:sp>
      <p:sp>
        <p:nvSpPr>
          <p:cNvPr id="10" name="Text 8"/>
          <p:cNvSpPr/>
          <p:nvPr>
            <p:custDataLst>
              <p:tags r:id="rId6"/>
            </p:custDataLst>
          </p:nvPr>
        </p:nvSpPr>
        <p:spPr>
          <a:xfrm>
            <a:off x="2037993" y="3282553"/>
            <a:ext cx="4055150" cy="1066205"/>
          </a:xfrm>
          <a:prstGeom prst="rect">
            <a:avLst/>
          </a:prstGeom>
          <a:noFill/>
        </p:spPr>
        <p:txBody>
          <a:bodyPr wrap="square" rtlCol="0" anchor="t"/>
          <a:p>
            <a:pPr marL="0" indent="0" algn="r">
              <a:lnSpc>
                <a:spcPts val="2800"/>
              </a:lnSpc>
              <a:buNone/>
            </a:pPr>
            <a:r>
              <a:rPr lang="en-US" sz="1750" dirty="0">
                <a:solidFill>
                  <a:srgbClr val="333F70"/>
                </a:solidFill>
                <a:latin typeface="Open Sans" pitchFamily="34" charset="0"/>
                <a:ea typeface="Open Sans" pitchFamily="34" charset="-122"/>
                <a:cs typeface="Open Sans" pitchFamily="34" charset="-120"/>
              </a:rPr>
              <a:t>持续优化现有功能,并根据用户需求拓展新的功能,如酒店预订、行程规划等,为用户提供更全面的服务。</a:t>
            </a:r>
            <a:endParaRPr lang="en-US" sz="1750" dirty="0"/>
          </a:p>
        </p:txBody>
      </p:sp>
      <p:sp>
        <p:nvSpPr>
          <p:cNvPr id="11" name="Shape 9"/>
          <p:cNvSpPr/>
          <p:nvPr>
            <p:custDataLst>
              <p:tags r:id="rId7"/>
            </p:custDataLst>
          </p:nvPr>
        </p:nvSpPr>
        <p:spPr>
          <a:xfrm>
            <a:off x="7565172" y="4092119"/>
            <a:ext cx="777597" cy="44410"/>
          </a:xfrm>
          <a:prstGeom prst="roundRect">
            <a:avLst>
              <a:gd name="adj" fmla="val 225151"/>
            </a:avLst>
          </a:prstGeom>
          <a:solidFill>
            <a:srgbClr val="BCDBD4"/>
          </a:solidFill>
        </p:spPr>
      </p:sp>
      <p:sp>
        <p:nvSpPr>
          <p:cNvPr id="12" name="Shape 10"/>
          <p:cNvSpPr/>
          <p:nvPr>
            <p:custDataLst>
              <p:tags r:id="rId8"/>
            </p:custDataLst>
          </p:nvPr>
        </p:nvSpPr>
        <p:spPr>
          <a:xfrm>
            <a:off x="7065228" y="3864412"/>
            <a:ext cx="499943" cy="499943"/>
          </a:xfrm>
          <a:prstGeom prst="roundRect">
            <a:avLst>
              <a:gd name="adj" fmla="val 20000"/>
            </a:avLst>
          </a:prstGeom>
          <a:solidFill>
            <a:srgbClr val="D6F5EE"/>
          </a:solidFill>
          <a:ln w="7620">
            <a:solidFill>
              <a:srgbClr val="BCDBD4"/>
            </a:solidFill>
            <a:prstDash val="solid"/>
          </a:ln>
        </p:spPr>
      </p:sp>
      <p:sp>
        <p:nvSpPr>
          <p:cNvPr id="13" name="Text 11"/>
          <p:cNvSpPr/>
          <p:nvPr>
            <p:custDataLst>
              <p:tags r:id="rId9"/>
            </p:custDataLst>
          </p:nvPr>
        </p:nvSpPr>
        <p:spPr>
          <a:xfrm>
            <a:off x="7175956" y="3906083"/>
            <a:ext cx="278368" cy="416481"/>
          </a:xfrm>
          <a:prstGeom prst="rect">
            <a:avLst/>
          </a:prstGeom>
          <a:noFill/>
        </p:spPr>
        <p:txBody>
          <a:bodyPr wrap="none" rtlCol="0" anchor="t"/>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2</a:t>
            </a:r>
            <a:endParaRPr lang="en-US" sz="2625" dirty="0"/>
          </a:p>
        </p:txBody>
      </p:sp>
      <p:sp>
        <p:nvSpPr>
          <p:cNvPr id="14" name="Text 12"/>
          <p:cNvSpPr/>
          <p:nvPr>
            <p:custDataLst>
              <p:tags r:id="rId10"/>
            </p:custDataLst>
          </p:nvPr>
        </p:nvSpPr>
        <p:spPr>
          <a:xfrm>
            <a:off x="8537258" y="3912989"/>
            <a:ext cx="2777490"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技术升级</a:t>
            </a:r>
            <a:endParaRPr lang="en-US" sz="2185" dirty="0"/>
          </a:p>
        </p:txBody>
      </p:sp>
      <p:sp>
        <p:nvSpPr>
          <p:cNvPr id="15" name="Text 13"/>
          <p:cNvSpPr/>
          <p:nvPr>
            <p:custDataLst>
              <p:tags r:id="rId11"/>
            </p:custDataLst>
          </p:nvPr>
        </p:nvSpPr>
        <p:spPr>
          <a:xfrm>
            <a:off x="8537258" y="4393406"/>
            <a:ext cx="4055150" cy="1066205"/>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利用人工智能、大数据等技术,提高问答系统的智能化水平,为用户提供更精准的信息推荐和问题解答。</a:t>
            </a:r>
            <a:endParaRPr lang="en-US" sz="1750" dirty="0"/>
          </a:p>
        </p:txBody>
      </p:sp>
      <p:sp>
        <p:nvSpPr>
          <p:cNvPr id="16" name="Shape 14"/>
          <p:cNvSpPr/>
          <p:nvPr>
            <p:custDataLst>
              <p:tags r:id="rId12"/>
            </p:custDataLst>
          </p:nvPr>
        </p:nvSpPr>
        <p:spPr>
          <a:xfrm>
            <a:off x="6287631" y="5198685"/>
            <a:ext cx="777597" cy="44410"/>
          </a:xfrm>
          <a:prstGeom prst="roundRect">
            <a:avLst>
              <a:gd name="adj" fmla="val 225151"/>
            </a:avLst>
          </a:prstGeom>
          <a:solidFill>
            <a:srgbClr val="BCDBD4"/>
          </a:solidFill>
        </p:spPr>
      </p:sp>
      <p:sp>
        <p:nvSpPr>
          <p:cNvPr id="17" name="Shape 15"/>
          <p:cNvSpPr/>
          <p:nvPr>
            <p:custDataLst>
              <p:tags r:id="rId13"/>
            </p:custDataLst>
          </p:nvPr>
        </p:nvSpPr>
        <p:spPr>
          <a:xfrm>
            <a:off x="7065228" y="4970978"/>
            <a:ext cx="499943" cy="499943"/>
          </a:xfrm>
          <a:prstGeom prst="roundRect">
            <a:avLst>
              <a:gd name="adj" fmla="val 20000"/>
            </a:avLst>
          </a:prstGeom>
          <a:solidFill>
            <a:srgbClr val="D6F5EE"/>
          </a:solidFill>
          <a:ln w="7620">
            <a:solidFill>
              <a:srgbClr val="BCDBD4"/>
            </a:solidFill>
            <a:prstDash val="solid"/>
          </a:ln>
        </p:spPr>
      </p:sp>
      <p:sp>
        <p:nvSpPr>
          <p:cNvPr id="18" name="Text 16"/>
          <p:cNvSpPr/>
          <p:nvPr>
            <p:custDataLst>
              <p:tags r:id="rId14"/>
            </p:custDataLst>
          </p:nvPr>
        </p:nvSpPr>
        <p:spPr>
          <a:xfrm>
            <a:off x="7175361" y="5012650"/>
            <a:ext cx="279678" cy="416481"/>
          </a:xfrm>
          <a:prstGeom prst="rect">
            <a:avLst/>
          </a:prstGeom>
          <a:noFill/>
        </p:spPr>
        <p:txBody>
          <a:bodyPr wrap="none" rtlCol="0" anchor="t"/>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3</a:t>
            </a:r>
            <a:endParaRPr lang="en-US" sz="2625" dirty="0"/>
          </a:p>
        </p:txBody>
      </p:sp>
      <p:sp>
        <p:nvSpPr>
          <p:cNvPr id="19" name="Text 17"/>
          <p:cNvSpPr/>
          <p:nvPr>
            <p:custDataLst>
              <p:tags r:id="rId15"/>
            </p:custDataLst>
          </p:nvPr>
        </p:nvSpPr>
        <p:spPr>
          <a:xfrm>
            <a:off x="3315653" y="5019556"/>
            <a:ext cx="2777490" cy="347186"/>
          </a:xfrm>
          <a:prstGeom prst="rect">
            <a:avLst/>
          </a:prstGeom>
          <a:noFill/>
        </p:spPr>
        <p:txBody>
          <a:bodyPr wrap="none" rtlCol="0" anchor="t"/>
          <a:p>
            <a:pPr marL="0" indent="0" algn="r">
              <a:lnSpc>
                <a:spcPts val="2735"/>
              </a:lnSpc>
              <a:buNone/>
            </a:pPr>
            <a:r>
              <a:rPr lang="en-US" sz="2185" b="1" dirty="0">
                <a:solidFill>
                  <a:srgbClr val="333F70"/>
                </a:solidFill>
                <a:latin typeface="Unbounded" pitchFamily="34" charset="0"/>
                <a:ea typeface="Unbounded" pitchFamily="34" charset="-122"/>
                <a:cs typeface="Unbounded" pitchFamily="34" charset="-120"/>
              </a:rPr>
              <a:t>生态建设</a:t>
            </a:r>
            <a:endParaRPr lang="en-US" sz="2185" dirty="0"/>
          </a:p>
        </p:txBody>
      </p:sp>
      <p:sp>
        <p:nvSpPr>
          <p:cNvPr id="20" name="Text 18"/>
          <p:cNvSpPr/>
          <p:nvPr>
            <p:custDataLst>
              <p:tags r:id="rId16"/>
            </p:custDataLst>
          </p:nvPr>
        </p:nvSpPr>
        <p:spPr>
          <a:xfrm>
            <a:off x="2037993" y="5499973"/>
            <a:ext cx="4055150" cy="1066205"/>
          </a:xfrm>
          <a:prstGeom prst="rect">
            <a:avLst/>
          </a:prstGeom>
          <a:noFill/>
        </p:spPr>
        <p:txBody>
          <a:bodyPr wrap="square" rtlCol="0" anchor="t"/>
          <a:p>
            <a:pPr marL="0" indent="0" algn="r">
              <a:lnSpc>
                <a:spcPts val="2800"/>
              </a:lnSpc>
              <a:buNone/>
            </a:pPr>
            <a:r>
              <a:rPr lang="en-US" sz="1750" dirty="0">
                <a:solidFill>
                  <a:srgbClr val="333F70"/>
                </a:solidFill>
                <a:latin typeface="Open Sans" pitchFamily="34" charset="0"/>
                <a:ea typeface="Open Sans" pitchFamily="34" charset="-122"/>
                <a:cs typeface="Open Sans" pitchFamily="34" charset="-120"/>
              </a:rPr>
              <a:t>与旅游行业内的其他企业进行深度合作,构建完整的文旅生态圈,为用户提供更加丰富的服务。</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2225"/>
            <a:ext cx="14629765" cy="8231505"/>
          </a:xfrm>
          <a:prstGeom prst="rect">
            <a:avLst/>
          </a:prstGeom>
        </p:spPr>
      </p:pic>
      <p:grpSp>
        <p:nvGrpSpPr>
          <p:cNvPr id="6" name="Group 72"/>
          <p:cNvGrpSpPr/>
          <p:nvPr/>
        </p:nvGrpSpPr>
        <p:grpSpPr>
          <a:xfrm>
            <a:off x="836295" y="511175"/>
            <a:ext cx="5401310" cy="1938020"/>
            <a:chOff x="609290" y="1271881"/>
            <a:chExt cx="3375067" cy="1211008"/>
          </a:xfrm>
        </p:grpSpPr>
        <p:sp>
          <p:nvSpPr>
            <p:cNvPr id="7" name="TextBox 36"/>
            <p:cNvSpPr txBox="1"/>
            <p:nvPr/>
          </p:nvSpPr>
          <p:spPr>
            <a:xfrm>
              <a:off x="609290" y="1271881"/>
              <a:ext cx="762000" cy="1211008"/>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01</a:t>
              </a:r>
              <a:endParaRPr lang="en-US" sz="6000" spc="-300" dirty="0">
                <a:solidFill>
                  <a:schemeClr val="bg1"/>
                </a:solidFill>
                <a:latin typeface="Agency FB" panose="020B0503020202020204" pitchFamily="34" charset="0"/>
              </a:endParaRPr>
            </a:p>
          </p:txBody>
        </p:sp>
        <p:sp>
          <p:nvSpPr>
            <p:cNvPr id="8" name="Content Placeholder 2"/>
            <p:cNvSpPr txBox="1"/>
            <p:nvPr/>
          </p:nvSpPr>
          <p:spPr>
            <a:xfrm>
              <a:off x="1260629" y="1418001"/>
              <a:ext cx="27237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3200" b="1" dirty="0">
                  <a:solidFill>
                    <a:schemeClr val="bg1"/>
                  </a:solidFill>
                  <a:latin typeface="+mn-ea"/>
                </a:rPr>
                <a:t>解决思路</a:t>
              </a:r>
              <a:br>
                <a:rPr lang="en-US" sz="3200" b="1" dirty="0">
                  <a:solidFill>
                    <a:schemeClr val="bg1"/>
                  </a:solidFill>
                  <a:latin typeface="+mn-ea"/>
                </a:rPr>
              </a:br>
              <a:endParaRPr lang="en-US" altLang="zh-CN" sz="1800" i="1" dirty="0">
                <a:solidFill>
                  <a:schemeClr val="bg1"/>
                </a:solidFill>
                <a:latin typeface="+mn-ea"/>
              </a:endParaRPr>
            </a:p>
          </p:txBody>
        </p:sp>
      </p:grpSp>
      <p:grpSp>
        <p:nvGrpSpPr>
          <p:cNvPr id="9" name="Group 73"/>
          <p:cNvGrpSpPr/>
          <p:nvPr/>
        </p:nvGrpSpPr>
        <p:grpSpPr>
          <a:xfrm>
            <a:off x="760095" y="2063750"/>
            <a:ext cx="5477510" cy="1938021"/>
            <a:chOff x="533400" y="1276351"/>
            <a:chExt cx="3422673" cy="1210974"/>
          </a:xfrm>
        </p:grpSpPr>
        <p:sp>
          <p:nvSpPr>
            <p:cNvPr id="10" name="TextBox 39"/>
            <p:cNvSpPr txBox="1"/>
            <p:nvPr/>
          </p:nvSpPr>
          <p:spPr>
            <a:xfrm>
              <a:off x="533400" y="1276351"/>
              <a:ext cx="762000" cy="1210974"/>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a:t>
              </a:r>
              <a:r>
                <a:rPr lang="en-US" altLang="id-ID" sz="6000" spc="-300" dirty="0">
                  <a:solidFill>
                    <a:schemeClr val="bg1"/>
                  </a:solidFill>
                  <a:latin typeface="Agency FB" panose="020B0503020202020204" pitchFamily="34" charset="0"/>
                </a:rPr>
                <a:t>3</a:t>
              </a:r>
              <a:endParaRPr lang="en-US" altLang="id-ID" sz="6000" spc="-300" dirty="0">
                <a:solidFill>
                  <a:schemeClr val="bg1"/>
                </a:solidFill>
                <a:latin typeface="Agency FB" panose="020B0503020202020204" pitchFamily="34" charset="0"/>
              </a:endParaRPr>
            </a:p>
          </p:txBody>
        </p:sp>
        <p:sp>
          <p:nvSpPr>
            <p:cNvPr id="11" name="Content Placeholder 2"/>
            <p:cNvSpPr txBox="1"/>
            <p:nvPr/>
          </p:nvSpPr>
          <p:spPr>
            <a:xfrm>
              <a:off x="1232346" y="1431964"/>
              <a:ext cx="2723727"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3200" b="1" dirty="0">
                  <a:solidFill>
                    <a:schemeClr val="bg1"/>
                  </a:solidFill>
                  <a:latin typeface="+mn-ea"/>
                </a:rPr>
                <a:t>技术研究路线</a:t>
              </a:r>
              <a:br>
                <a:rPr lang="en-US" sz="3200" b="1" dirty="0">
                  <a:solidFill>
                    <a:schemeClr val="bg1"/>
                  </a:solidFill>
                  <a:latin typeface="+mn-ea"/>
                </a:rPr>
              </a:br>
              <a:endParaRPr lang="en-US" sz="3200" b="1" dirty="0">
                <a:solidFill>
                  <a:schemeClr val="bg1"/>
                </a:solidFill>
                <a:latin typeface="+mn-ea"/>
              </a:endParaRPr>
            </a:p>
          </p:txBody>
        </p:sp>
      </p:grpSp>
      <p:grpSp>
        <p:nvGrpSpPr>
          <p:cNvPr id="12" name="Group 73"/>
          <p:cNvGrpSpPr/>
          <p:nvPr/>
        </p:nvGrpSpPr>
        <p:grpSpPr>
          <a:xfrm>
            <a:off x="4751705" y="1224280"/>
            <a:ext cx="5753735" cy="1938020"/>
            <a:chOff x="533400" y="1276351"/>
            <a:chExt cx="3595630" cy="1211168"/>
          </a:xfrm>
        </p:grpSpPr>
        <p:sp>
          <p:nvSpPr>
            <p:cNvPr id="13" name="TextBox 39"/>
            <p:cNvSpPr txBox="1"/>
            <p:nvPr/>
          </p:nvSpPr>
          <p:spPr>
            <a:xfrm>
              <a:off x="533400" y="1276351"/>
              <a:ext cx="762000" cy="1211168"/>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a:t>
              </a:r>
              <a:r>
                <a:rPr lang="en-US" altLang="id-ID" sz="6000" spc="-300" dirty="0">
                  <a:solidFill>
                    <a:schemeClr val="bg1"/>
                  </a:solidFill>
                  <a:latin typeface="Agency FB" panose="020B0503020202020204" pitchFamily="34" charset="0"/>
                </a:rPr>
                <a:t>2</a:t>
              </a:r>
              <a:endParaRPr lang="en-US" altLang="id-ID" sz="6000" spc="-300" dirty="0">
                <a:solidFill>
                  <a:schemeClr val="bg1"/>
                </a:solidFill>
                <a:latin typeface="Agency FB" panose="020B0503020202020204" pitchFamily="34" charset="0"/>
              </a:endParaRPr>
            </a:p>
          </p:txBody>
        </p:sp>
        <p:sp>
          <p:nvSpPr>
            <p:cNvPr id="14" name="Content Placeholder 2"/>
            <p:cNvSpPr txBox="1"/>
            <p:nvPr/>
          </p:nvSpPr>
          <p:spPr>
            <a:xfrm>
              <a:off x="1265517" y="1282907"/>
              <a:ext cx="2863513"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3200" b="1" dirty="0">
                  <a:solidFill>
                    <a:schemeClr val="bg1"/>
                  </a:solidFill>
                  <a:latin typeface="+mn-ea"/>
                </a:rPr>
                <a:t>问题分析与解决方案</a:t>
              </a:r>
              <a:br>
                <a:rPr lang="en-US" sz="3200" b="1" dirty="0">
                  <a:solidFill>
                    <a:schemeClr val="bg1"/>
                  </a:solidFill>
                  <a:latin typeface="+mn-ea"/>
                </a:rPr>
              </a:br>
              <a:endParaRPr lang="en-US" sz="3200" b="1" dirty="0">
                <a:solidFill>
                  <a:schemeClr val="bg1"/>
                </a:solidFill>
                <a:latin typeface="+mn-ea"/>
              </a:endParaRPr>
            </a:p>
          </p:txBody>
        </p:sp>
      </p:grpSp>
      <p:grpSp>
        <p:nvGrpSpPr>
          <p:cNvPr id="18" name="Group 73"/>
          <p:cNvGrpSpPr/>
          <p:nvPr/>
        </p:nvGrpSpPr>
        <p:grpSpPr>
          <a:xfrm>
            <a:off x="4759960" y="2904490"/>
            <a:ext cx="5487670" cy="1938020"/>
            <a:chOff x="533400" y="1276351"/>
            <a:chExt cx="3429000" cy="1211080"/>
          </a:xfrm>
        </p:grpSpPr>
        <p:sp>
          <p:nvSpPr>
            <p:cNvPr id="19" name="TextBox 39"/>
            <p:cNvSpPr txBox="1"/>
            <p:nvPr/>
          </p:nvSpPr>
          <p:spPr>
            <a:xfrm>
              <a:off x="533400" y="1276351"/>
              <a:ext cx="762000" cy="1211080"/>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a:t>
              </a:r>
              <a:r>
                <a:rPr lang="en-US" sz="6000" spc="-300" dirty="0">
                  <a:solidFill>
                    <a:schemeClr val="bg1"/>
                  </a:solidFill>
                  <a:latin typeface="Agency FB" panose="020B0503020202020204" pitchFamily="34" charset="0"/>
                </a:rPr>
                <a:t>4</a:t>
              </a:r>
              <a:endParaRPr lang="en-US" sz="6000" spc="-300" dirty="0">
                <a:solidFill>
                  <a:schemeClr val="bg1"/>
                </a:solidFill>
                <a:latin typeface="Agency FB" panose="020B0503020202020204" pitchFamily="34" charset="0"/>
              </a:endParaRPr>
            </a:p>
          </p:txBody>
        </p:sp>
        <p:sp>
          <p:nvSpPr>
            <p:cNvPr id="20" name="Content Placeholder 2"/>
            <p:cNvSpPr txBox="1"/>
            <p:nvPr/>
          </p:nvSpPr>
          <p:spPr>
            <a:xfrm>
              <a:off x="1238672" y="1458246"/>
              <a:ext cx="27237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3200" b="1" dirty="0">
                  <a:solidFill>
                    <a:schemeClr val="bg1"/>
                  </a:solidFill>
                  <a:latin typeface="+mn-ea"/>
                </a:rPr>
                <a:t>发展前景</a:t>
              </a:r>
              <a:endParaRPr lang="en-US" sz="3200" b="1" dirty="0">
                <a:solidFill>
                  <a:schemeClr val="bg1"/>
                </a:solidFill>
                <a:latin typeface="+mn-ea"/>
              </a:endParaRPr>
            </a:p>
          </p:txBody>
        </p:sp>
      </p:grpSp>
      <p:grpSp>
        <p:nvGrpSpPr>
          <p:cNvPr id="3" name="Group 73"/>
          <p:cNvGrpSpPr/>
          <p:nvPr/>
        </p:nvGrpSpPr>
        <p:grpSpPr>
          <a:xfrm>
            <a:off x="760095" y="3729990"/>
            <a:ext cx="5668645" cy="1938020"/>
            <a:chOff x="533400" y="1276351"/>
            <a:chExt cx="3542179" cy="1211235"/>
          </a:xfrm>
        </p:grpSpPr>
        <p:sp>
          <p:nvSpPr>
            <p:cNvPr id="4" name="TextBox 39"/>
            <p:cNvSpPr txBox="1"/>
            <p:nvPr/>
          </p:nvSpPr>
          <p:spPr>
            <a:xfrm>
              <a:off x="533400" y="1276351"/>
              <a:ext cx="762000" cy="1211235"/>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a:t>
              </a:r>
              <a:r>
                <a:rPr lang="en-US" altLang="id-ID" sz="6000" spc="-300" dirty="0">
                  <a:solidFill>
                    <a:schemeClr val="bg1"/>
                  </a:solidFill>
                  <a:latin typeface="Agency FB" panose="020B0503020202020204" pitchFamily="34" charset="0"/>
                </a:rPr>
                <a:t>5</a:t>
              </a:r>
              <a:endParaRPr lang="en-US" altLang="id-ID" sz="6000" spc="-300" dirty="0">
                <a:solidFill>
                  <a:schemeClr val="bg1"/>
                </a:solidFill>
                <a:latin typeface="Agency FB" panose="020B0503020202020204" pitchFamily="34" charset="0"/>
              </a:endParaRPr>
            </a:p>
          </p:txBody>
        </p:sp>
        <p:sp>
          <p:nvSpPr>
            <p:cNvPr id="5" name="Content Placeholder 2"/>
            <p:cNvSpPr txBox="1"/>
            <p:nvPr/>
          </p:nvSpPr>
          <p:spPr>
            <a:xfrm>
              <a:off x="1182221" y="1466718"/>
              <a:ext cx="289335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3200" b="1" dirty="0">
                  <a:solidFill>
                    <a:schemeClr val="bg1"/>
                  </a:solidFill>
                  <a:latin typeface="+mn-ea"/>
                </a:rPr>
                <a:t>团队成员介绍</a:t>
              </a:r>
              <a:br>
                <a:rPr lang="en-US" sz="3200" b="1" dirty="0">
                  <a:solidFill>
                    <a:schemeClr val="bg1"/>
                  </a:solidFill>
                  <a:latin typeface="+mn-ea"/>
                </a:rPr>
              </a:br>
              <a:endParaRPr lang="en-US" sz="3200" b="1" dirty="0">
                <a:solidFill>
                  <a:schemeClr val="bg1"/>
                </a:solidFill>
                <a:latin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43"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
                                        <p:tgtEl>
                                          <p:spTgt spid="9"/>
                                        </p:tgtEl>
                                      </p:cBhvr>
                                    </p:animEffect>
                                    <p:anim calcmode="lin" valueType="num">
                                      <p:cBhvr>
                                        <p:cTn id="12" dur="400" fill="hold"/>
                                        <p:tgtEl>
                                          <p:spTgt spid="9"/>
                                        </p:tgtEl>
                                        <p:attrNameLst>
                                          <p:attrName>ppt_x</p:attrName>
                                        </p:attrNameLst>
                                      </p:cBhvr>
                                      <p:tavLst>
                                        <p:tav tm="0">
                                          <p:val>
                                            <p:strVal val="#ppt_x"/>
                                          </p:val>
                                        </p:tav>
                                        <p:tav tm="100000">
                                          <p:val>
                                            <p:strVal val="#ppt_x"/>
                                          </p:val>
                                        </p:tav>
                                      </p:tavLst>
                                    </p:anim>
                                    <p:anim calcmode="lin" valueType="num">
                                      <p:cBhvr>
                                        <p:cTn id="13" dur="400" fill="hold"/>
                                        <p:tgtEl>
                                          <p:spTgt spid="9"/>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6" fill="hold">
                            <p:stCondLst>
                              <p:cond delay="1500"/>
                            </p:stCondLst>
                            <p:childTnLst>
                              <p:par>
                                <p:cTn id="17" presetID="43"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
                                        <p:tgtEl>
                                          <p:spTgt spid="12"/>
                                        </p:tgtEl>
                                      </p:cBhvr>
                                    </p:animEffect>
                                    <p:anim calcmode="lin" valueType="num">
                                      <p:cBhvr>
                                        <p:cTn id="20" dur="400" fill="hold"/>
                                        <p:tgtEl>
                                          <p:spTgt spid="12"/>
                                        </p:tgtEl>
                                        <p:attrNameLst>
                                          <p:attrName>ppt_x</p:attrName>
                                        </p:attrNameLst>
                                      </p:cBhvr>
                                      <p:tavLst>
                                        <p:tav tm="0">
                                          <p:val>
                                            <p:strVal val="#ppt_x"/>
                                          </p:val>
                                        </p:tav>
                                        <p:tav tm="100000">
                                          <p:val>
                                            <p:strVal val="#ppt_x"/>
                                          </p:val>
                                        </p:tav>
                                      </p:tavLst>
                                    </p:anim>
                                    <p:anim calcmode="lin" valueType="num">
                                      <p:cBhvr>
                                        <p:cTn id="21" dur="400" fill="hold"/>
                                        <p:tgtEl>
                                          <p:spTgt spid="12"/>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1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1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4" fill="hold">
                            <p:stCondLst>
                              <p:cond delay="2500"/>
                            </p:stCondLst>
                            <p:childTnLst>
                              <p:par>
                                <p:cTn id="25" presetID="43"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
                                        <p:tgtEl>
                                          <p:spTgt spid="18"/>
                                        </p:tgtEl>
                                      </p:cBhvr>
                                    </p:animEffect>
                                    <p:anim calcmode="lin" valueType="num">
                                      <p:cBhvr>
                                        <p:cTn id="28" dur="400" fill="hold"/>
                                        <p:tgtEl>
                                          <p:spTgt spid="18"/>
                                        </p:tgtEl>
                                        <p:attrNameLst>
                                          <p:attrName>ppt_x</p:attrName>
                                        </p:attrNameLst>
                                      </p:cBhvr>
                                      <p:tavLst>
                                        <p:tav tm="0">
                                          <p:val>
                                            <p:strVal val="#ppt_x"/>
                                          </p:val>
                                        </p:tav>
                                        <p:tav tm="100000">
                                          <p:val>
                                            <p:strVal val="#ppt_x"/>
                                          </p:val>
                                        </p:tav>
                                      </p:tavLst>
                                    </p:anim>
                                    <p:anim calcmode="lin" valueType="num">
                                      <p:cBhvr>
                                        <p:cTn id="29" dur="400" fill="hold"/>
                                        <p:tgtEl>
                                          <p:spTgt spid="18"/>
                                        </p:tgtEl>
                                        <p:attrNameLst>
                                          <p:attrName>ppt_y</p:attrName>
                                        </p:attrNameLst>
                                      </p:cBhvr>
                                      <p:tavLst>
                                        <p:tav tm="0">
                                          <p:val>
                                            <p:strVal val="#ppt_y+0.31"/>
                                          </p:val>
                                        </p:tav>
                                        <p:tav tm="100000">
                                          <p:val>
                                            <p:strVal val="#ppt_y+0.31"/>
                                          </p:val>
                                        </p:tav>
                                      </p:tavLst>
                                    </p:anim>
                                    <p:anim calcmode="lin" valueType="num">
                                      <p:cBhvr>
                                        <p:cTn id="30" dur="600" decel="50000" fill="hold">
                                          <p:stCondLst>
                                            <p:cond delay="400"/>
                                          </p:stCondLst>
                                        </p:cTn>
                                        <p:tgtEl>
                                          <p:spTgt spid="1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600" decel="50000" fill="hold">
                                          <p:stCondLst>
                                            <p:cond delay="400"/>
                                          </p:stCondLst>
                                        </p:cTn>
                                        <p:tgtEl>
                                          <p:spTgt spid="1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2" fill="hold">
                            <p:stCondLst>
                              <p:cond delay="3500"/>
                            </p:stCondLst>
                            <p:childTnLst>
                              <p:par>
                                <p:cTn id="33" presetID="43"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
                                        <p:tgtEl>
                                          <p:spTgt spid="3"/>
                                        </p:tgtEl>
                                      </p:cBhvr>
                                    </p:animEffect>
                                    <p:anim calcmode="lin" valueType="num">
                                      <p:cBhvr>
                                        <p:cTn id="36" dur="400" fill="hold"/>
                                        <p:tgtEl>
                                          <p:spTgt spid="3"/>
                                        </p:tgtEl>
                                        <p:attrNameLst>
                                          <p:attrName>ppt_x</p:attrName>
                                        </p:attrNameLst>
                                      </p:cBhvr>
                                      <p:tavLst>
                                        <p:tav tm="0">
                                          <p:val>
                                            <p:strVal val="#ppt_x"/>
                                          </p:val>
                                        </p:tav>
                                        <p:tav tm="100000">
                                          <p:val>
                                            <p:strVal val="#ppt_x"/>
                                          </p:val>
                                        </p:tav>
                                      </p:tavLst>
                                    </p:anim>
                                    <p:anim calcmode="lin" valueType="num">
                                      <p:cBhvr>
                                        <p:cTn id="37" dur="400" fill="hold"/>
                                        <p:tgtEl>
                                          <p:spTgt spid="3"/>
                                        </p:tgtEl>
                                        <p:attrNameLst>
                                          <p:attrName>ppt_y</p:attrName>
                                        </p:attrNameLst>
                                      </p:cBhvr>
                                      <p:tavLst>
                                        <p:tav tm="0">
                                          <p:val>
                                            <p:strVal val="#ppt_y+0.31"/>
                                          </p:val>
                                        </p:tav>
                                        <p:tav tm="100000">
                                          <p:val>
                                            <p:strVal val="#ppt_y+0.31"/>
                                          </p:val>
                                        </p:tav>
                                      </p:tavLst>
                                    </p:anim>
                                    <p:anim calcmode="lin" valueType="num">
                                      <p:cBhvr>
                                        <p:cTn id="38" dur="600" decel="50000" fill="hold">
                                          <p:stCondLst>
                                            <p:cond delay="400"/>
                                          </p:stCondLst>
                                        </p:cTn>
                                        <p:tgtEl>
                                          <p:spTgt spid="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9" dur="600" decel="50000" fill="hold">
                                          <p:stCondLst>
                                            <p:cond delay="400"/>
                                          </p:stCondLst>
                                        </p:cTn>
                                        <p:tgtEl>
                                          <p:spTgt spid="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158716"/>
            <a:ext cx="10554414" cy="1388745"/>
          </a:xfrm>
          <a:prstGeom prst="rect">
            <a:avLst/>
          </a:prstGeom>
          <a:noFill/>
        </p:spPr>
        <p:txBody>
          <a:bodyPr wrap="squar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江苏万维艾斯网络智能产业创新中心有限公司</a:t>
            </a:r>
            <a:endParaRPr lang="en-US" sz="4375" dirty="0"/>
          </a:p>
        </p:txBody>
      </p:sp>
      <p:sp>
        <p:nvSpPr>
          <p:cNvPr id="5" name="Text 3"/>
          <p:cNvSpPr/>
          <p:nvPr/>
        </p:nvSpPr>
        <p:spPr>
          <a:xfrm>
            <a:off x="2037993"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公司简介</a:t>
            </a:r>
            <a:endParaRPr lang="en-US" sz="2185" dirty="0"/>
          </a:p>
        </p:txBody>
      </p:sp>
      <p:sp>
        <p:nvSpPr>
          <p:cNvPr id="6" name="Text 4"/>
          <p:cNvSpPr/>
          <p:nvPr/>
        </p:nvSpPr>
        <p:spPr>
          <a:xfrm>
            <a:off x="2037993" y="3672245"/>
            <a:ext cx="3156347" cy="3198614"/>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江苏万维艾斯网络智能产业创新中心有限公司成立于2013年4月，是国内首批以人工智能技术创新为核心价值的高新技术企业。公司旨在提高人工智能产业的自主创新能力，努力打造一个集国际技术转移、技术研发、国际合作、科技创业、咨询培训功能于一体的创新创业平台。</a:t>
            </a:r>
            <a:endParaRPr lang="en-US" sz="1750" dirty="0"/>
          </a:p>
        </p:txBody>
      </p:sp>
      <p:sp>
        <p:nvSpPr>
          <p:cNvPr id="7" name="Text 5"/>
          <p:cNvSpPr/>
          <p:nvPr/>
        </p:nvSpPr>
        <p:spPr>
          <a:xfrm>
            <a:off x="5743932"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技术优势</a:t>
            </a:r>
            <a:endParaRPr lang="en-US" sz="2185" dirty="0"/>
          </a:p>
        </p:txBody>
      </p:sp>
      <p:sp>
        <p:nvSpPr>
          <p:cNvPr id="8" name="Text 6"/>
          <p:cNvSpPr/>
          <p:nvPr/>
        </p:nvSpPr>
        <p:spPr>
          <a:xfrm>
            <a:off x="5743932" y="3672245"/>
            <a:ext cx="3156347" cy="2843213"/>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公司技术部门包括大数据与自然语言处理事业部、图像处理与机器视觉事业部、强化学习与智能决策事业部。主要技术优势包括机器学习、深度学习、大数据分析、计算机视觉、自然语言处理、多智能体强化学习、智能博弈、知识图谱等人工智能技术。</a:t>
            </a:r>
            <a:endParaRPr lang="en-US" sz="1750" dirty="0"/>
          </a:p>
        </p:txBody>
      </p:sp>
      <p:sp>
        <p:nvSpPr>
          <p:cNvPr id="9" name="Text 7"/>
          <p:cNvSpPr/>
          <p:nvPr/>
        </p:nvSpPr>
        <p:spPr>
          <a:xfrm>
            <a:off x="9449872"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主要产品</a:t>
            </a:r>
            <a:endParaRPr lang="en-US" sz="2185" dirty="0"/>
          </a:p>
        </p:txBody>
      </p:sp>
      <p:sp>
        <p:nvSpPr>
          <p:cNvPr id="10" name="Text 8"/>
          <p:cNvSpPr/>
          <p:nvPr/>
        </p:nvSpPr>
        <p:spPr>
          <a:xfrm>
            <a:off x="9449872" y="3672245"/>
            <a:ext cx="3156347" cy="2487811"/>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公司主要产品有"大数据机器学习中台"、"轻量化机器视觉中台"、"多智能体博弈决策中台"等一系列自主知识产权的人工智能创新产品，目标市场包括医疗、电信、电力、交通、国防、政务等多个产业领域。</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158716"/>
            <a:ext cx="10554414" cy="1388745"/>
          </a:xfrm>
          <a:prstGeom prst="rect">
            <a:avLst/>
          </a:prstGeom>
          <a:noFill/>
        </p:spPr>
        <p:txBody>
          <a:bodyPr wrap="squar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江苏万维艾斯网络智能产业创新中心有限公司</a:t>
            </a:r>
            <a:endParaRPr lang="en-US" sz="4375" dirty="0"/>
          </a:p>
        </p:txBody>
      </p:sp>
      <p:sp>
        <p:nvSpPr>
          <p:cNvPr id="5" name="Text 3"/>
          <p:cNvSpPr/>
          <p:nvPr/>
        </p:nvSpPr>
        <p:spPr>
          <a:xfrm>
            <a:off x="2037993"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公司简介</a:t>
            </a:r>
            <a:endParaRPr lang="en-US" sz="2185" dirty="0"/>
          </a:p>
        </p:txBody>
      </p:sp>
      <p:sp>
        <p:nvSpPr>
          <p:cNvPr id="6" name="Text 4"/>
          <p:cNvSpPr/>
          <p:nvPr/>
        </p:nvSpPr>
        <p:spPr>
          <a:xfrm>
            <a:off x="2037993" y="3672245"/>
            <a:ext cx="3156347" cy="3198614"/>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江苏万维艾斯网络智能产业创新中心有限公司成立于2013年4月，是国内首批以人工智能技术创新为核心价值的高新技术企业。公司旨在提高人工智能产业的自主创新能力，努力打造一个集国际技术转移、技术研发、国际合作、科技创业、咨询培训功能于一体的创新创业平台。</a:t>
            </a:r>
            <a:endParaRPr lang="en-US" sz="1750" dirty="0"/>
          </a:p>
        </p:txBody>
      </p:sp>
      <p:sp>
        <p:nvSpPr>
          <p:cNvPr id="7" name="Text 5"/>
          <p:cNvSpPr/>
          <p:nvPr/>
        </p:nvSpPr>
        <p:spPr>
          <a:xfrm>
            <a:off x="5743932"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技术优势</a:t>
            </a:r>
            <a:endParaRPr lang="en-US" sz="2185" dirty="0"/>
          </a:p>
        </p:txBody>
      </p:sp>
      <p:sp>
        <p:nvSpPr>
          <p:cNvPr id="8" name="Text 6"/>
          <p:cNvSpPr/>
          <p:nvPr/>
        </p:nvSpPr>
        <p:spPr>
          <a:xfrm>
            <a:off x="5743932" y="3672245"/>
            <a:ext cx="3156347" cy="2843213"/>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公司技术部门包括大数据与自然语言处理事业部、图像处理与机器视觉事业部、强化学习与智能决策事业部。主要技术优势包括机器学习、深度学习、大数据分析、计算机视觉、自然语言处理、多智能体强化学习、智能博弈、知识图谱等人工智能技术。</a:t>
            </a:r>
            <a:endParaRPr lang="en-US" sz="1750" dirty="0"/>
          </a:p>
        </p:txBody>
      </p:sp>
      <p:sp>
        <p:nvSpPr>
          <p:cNvPr id="9" name="Text 7"/>
          <p:cNvSpPr/>
          <p:nvPr/>
        </p:nvSpPr>
        <p:spPr>
          <a:xfrm>
            <a:off x="9449872"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主要产品</a:t>
            </a:r>
            <a:endParaRPr lang="en-US" sz="2185" dirty="0"/>
          </a:p>
        </p:txBody>
      </p:sp>
      <p:sp>
        <p:nvSpPr>
          <p:cNvPr id="10" name="Text 8"/>
          <p:cNvSpPr/>
          <p:nvPr/>
        </p:nvSpPr>
        <p:spPr>
          <a:xfrm>
            <a:off x="9449872" y="3672245"/>
            <a:ext cx="3156347" cy="2487811"/>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公司主要产品有"大数据机器学习中台"、"轻量化机器视觉中台"、"多智能体博弈决策中台"等一系列自主知识产权的人工智能创新产品，目标市场包括医疗、电信、电力、交通、国防、政务等多个产业领域。</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1498878"/>
            <a:ext cx="6109692" cy="694373"/>
          </a:xfrm>
          <a:prstGeom prst="rect">
            <a:avLst/>
          </a:prstGeom>
          <a:noFill/>
        </p:spPr>
        <p:txBody>
          <a:bodyPr wrap="non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智能问答系统的业务背景</a:t>
            </a:r>
            <a:endParaRPr lang="en-US" sz="4375" dirty="0"/>
          </a:p>
        </p:txBody>
      </p:sp>
      <p:sp>
        <p:nvSpPr>
          <p:cNvPr id="7" name="Shape 4"/>
          <p:cNvSpPr/>
          <p:nvPr/>
        </p:nvSpPr>
        <p:spPr>
          <a:xfrm>
            <a:off x="7293054" y="2526506"/>
            <a:ext cx="44410" cy="4204097"/>
          </a:xfrm>
          <a:prstGeom prst="roundRect">
            <a:avLst>
              <a:gd name="adj" fmla="val 225151"/>
            </a:avLst>
          </a:prstGeom>
          <a:solidFill>
            <a:srgbClr val="BCDBD4"/>
          </a:solidFill>
        </p:spPr>
      </p:sp>
      <p:sp>
        <p:nvSpPr>
          <p:cNvPr id="8" name="Shape 5"/>
          <p:cNvSpPr/>
          <p:nvPr/>
        </p:nvSpPr>
        <p:spPr>
          <a:xfrm>
            <a:off x="6287631" y="2927806"/>
            <a:ext cx="777597" cy="44410"/>
          </a:xfrm>
          <a:prstGeom prst="roundRect">
            <a:avLst>
              <a:gd name="adj" fmla="val 225151"/>
            </a:avLst>
          </a:prstGeom>
          <a:solidFill>
            <a:srgbClr val="BCDBD4"/>
          </a:solidFill>
        </p:spPr>
      </p:sp>
      <p:sp>
        <p:nvSpPr>
          <p:cNvPr id="9" name="Shape 6"/>
          <p:cNvSpPr/>
          <p:nvPr/>
        </p:nvSpPr>
        <p:spPr>
          <a:xfrm>
            <a:off x="7065228" y="2700099"/>
            <a:ext cx="499943" cy="499943"/>
          </a:xfrm>
          <a:prstGeom prst="roundRect">
            <a:avLst>
              <a:gd name="adj" fmla="val 20000"/>
            </a:avLst>
          </a:prstGeom>
          <a:solidFill>
            <a:srgbClr val="D6F5EE"/>
          </a:solidFill>
          <a:ln w="7620">
            <a:solidFill>
              <a:srgbClr val="BCDBD4"/>
            </a:solidFill>
            <a:prstDash val="solid"/>
          </a:ln>
        </p:spPr>
      </p:sp>
      <p:sp>
        <p:nvSpPr>
          <p:cNvPr id="10" name="Text 7"/>
          <p:cNvSpPr/>
          <p:nvPr/>
        </p:nvSpPr>
        <p:spPr>
          <a:xfrm>
            <a:off x="7228463" y="2741771"/>
            <a:ext cx="173355"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1</a:t>
            </a:r>
            <a:endParaRPr lang="en-US" sz="2625" dirty="0"/>
          </a:p>
        </p:txBody>
      </p:sp>
      <p:sp>
        <p:nvSpPr>
          <p:cNvPr id="11" name="Text 8"/>
          <p:cNvSpPr/>
          <p:nvPr/>
        </p:nvSpPr>
        <p:spPr>
          <a:xfrm>
            <a:off x="3315653" y="2748677"/>
            <a:ext cx="2777490" cy="347186"/>
          </a:xfrm>
          <a:prstGeom prst="rect">
            <a:avLst/>
          </a:prstGeom>
          <a:noFill/>
        </p:spPr>
        <p:txBody>
          <a:bodyPr wrap="none" rtlCol="0" anchor="t"/>
          <a:lstStyle/>
          <a:p>
            <a:pPr marL="0" indent="0" algn="r">
              <a:lnSpc>
                <a:spcPts val="2735"/>
              </a:lnSpc>
              <a:buNone/>
            </a:pPr>
            <a:r>
              <a:rPr lang="en-US" sz="2185" b="1" dirty="0">
                <a:solidFill>
                  <a:srgbClr val="333F70"/>
                </a:solidFill>
                <a:latin typeface="Unbounded" pitchFamily="34" charset="0"/>
                <a:ea typeface="Unbounded" pitchFamily="34" charset="-122"/>
                <a:cs typeface="Unbounded" pitchFamily="34" charset="-120"/>
              </a:rPr>
              <a:t>文旅数据梳理</a:t>
            </a:r>
            <a:endParaRPr lang="en-US" sz="2185" dirty="0"/>
          </a:p>
        </p:txBody>
      </p:sp>
      <p:sp>
        <p:nvSpPr>
          <p:cNvPr id="12" name="Text 9"/>
          <p:cNvSpPr/>
          <p:nvPr/>
        </p:nvSpPr>
        <p:spPr>
          <a:xfrm>
            <a:off x="2037993" y="3229094"/>
            <a:ext cx="4055150" cy="1066205"/>
          </a:xfrm>
          <a:prstGeom prst="rect">
            <a:avLst/>
          </a:prstGeom>
          <a:noFill/>
        </p:spPr>
        <p:txBody>
          <a:bodyPr wrap="square" rtlCol="0" anchor="t"/>
          <a:lstStyle/>
          <a:p>
            <a:pPr marL="0" indent="0" algn="r">
              <a:lnSpc>
                <a:spcPts val="2800"/>
              </a:lnSpc>
              <a:buNone/>
            </a:pPr>
            <a:r>
              <a:rPr lang="en-US" sz="1750" dirty="0">
                <a:solidFill>
                  <a:srgbClr val="333F70"/>
                </a:solidFill>
                <a:latin typeface="Open Sans" pitchFamily="34" charset="0"/>
                <a:ea typeface="Open Sans" pitchFamily="34" charset="-122"/>
                <a:cs typeface="Open Sans" pitchFamily="34" charset="-120"/>
              </a:rPr>
              <a:t>基于目标城市，梳理文旅数据构建语料库，为智能问答系统提供丰富的知识储备。</a:t>
            </a:r>
            <a:endParaRPr lang="en-US" sz="1750" dirty="0"/>
          </a:p>
        </p:txBody>
      </p:sp>
      <p:sp>
        <p:nvSpPr>
          <p:cNvPr id="13" name="Shape 10"/>
          <p:cNvSpPr/>
          <p:nvPr/>
        </p:nvSpPr>
        <p:spPr>
          <a:xfrm>
            <a:off x="7565172" y="4038660"/>
            <a:ext cx="777597" cy="44410"/>
          </a:xfrm>
          <a:prstGeom prst="roundRect">
            <a:avLst>
              <a:gd name="adj" fmla="val 225151"/>
            </a:avLst>
          </a:prstGeom>
          <a:solidFill>
            <a:srgbClr val="BCDBD4"/>
          </a:solidFill>
        </p:spPr>
      </p:sp>
      <p:sp>
        <p:nvSpPr>
          <p:cNvPr id="14" name="Shape 11"/>
          <p:cNvSpPr/>
          <p:nvPr/>
        </p:nvSpPr>
        <p:spPr>
          <a:xfrm>
            <a:off x="7065228" y="3810953"/>
            <a:ext cx="499943" cy="499943"/>
          </a:xfrm>
          <a:prstGeom prst="roundRect">
            <a:avLst>
              <a:gd name="adj" fmla="val 20000"/>
            </a:avLst>
          </a:prstGeom>
          <a:solidFill>
            <a:srgbClr val="D6F5EE"/>
          </a:solidFill>
          <a:ln w="7620">
            <a:solidFill>
              <a:srgbClr val="BCDBD4"/>
            </a:solidFill>
            <a:prstDash val="solid"/>
          </a:ln>
        </p:spPr>
      </p:sp>
      <p:sp>
        <p:nvSpPr>
          <p:cNvPr id="15" name="Text 12"/>
          <p:cNvSpPr/>
          <p:nvPr/>
        </p:nvSpPr>
        <p:spPr>
          <a:xfrm>
            <a:off x="7175956" y="3852624"/>
            <a:ext cx="27836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2</a:t>
            </a:r>
            <a:endParaRPr lang="en-US" sz="2625" dirty="0"/>
          </a:p>
        </p:txBody>
      </p:sp>
      <p:sp>
        <p:nvSpPr>
          <p:cNvPr id="16" name="Text 13"/>
          <p:cNvSpPr/>
          <p:nvPr/>
        </p:nvSpPr>
        <p:spPr>
          <a:xfrm>
            <a:off x="8537258" y="3859530"/>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大模型技术应用</a:t>
            </a:r>
            <a:endParaRPr lang="en-US" sz="2185" dirty="0"/>
          </a:p>
        </p:txBody>
      </p:sp>
      <p:sp>
        <p:nvSpPr>
          <p:cNvPr id="17" name="Text 14"/>
          <p:cNvSpPr/>
          <p:nvPr/>
        </p:nvSpPr>
        <p:spPr>
          <a:xfrm>
            <a:off x="8537258" y="4339947"/>
            <a:ext cx="4055150" cy="710803"/>
          </a:xfrm>
          <a:prstGeom prst="rect">
            <a:avLst/>
          </a:prstGeom>
          <a:noFill/>
        </p:spPr>
        <p:txBody>
          <a:bodyPr wrap="square"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通过大模型技术实现基于大模型的语料库问答，为用户提供便捷的人机交互方式。</a:t>
            </a:r>
            <a:endParaRPr lang="en-US" sz="1750" dirty="0"/>
          </a:p>
        </p:txBody>
      </p:sp>
      <p:sp>
        <p:nvSpPr>
          <p:cNvPr id="18" name="Shape 15"/>
          <p:cNvSpPr/>
          <p:nvPr/>
        </p:nvSpPr>
        <p:spPr>
          <a:xfrm>
            <a:off x="6287631" y="5140940"/>
            <a:ext cx="777597" cy="44410"/>
          </a:xfrm>
          <a:prstGeom prst="roundRect">
            <a:avLst>
              <a:gd name="adj" fmla="val 225151"/>
            </a:avLst>
          </a:prstGeom>
          <a:solidFill>
            <a:srgbClr val="BCDBD4"/>
          </a:solidFill>
        </p:spPr>
      </p:sp>
      <p:sp>
        <p:nvSpPr>
          <p:cNvPr id="19" name="Shape 16"/>
          <p:cNvSpPr/>
          <p:nvPr/>
        </p:nvSpPr>
        <p:spPr>
          <a:xfrm>
            <a:off x="7065228" y="4913233"/>
            <a:ext cx="499943" cy="499943"/>
          </a:xfrm>
          <a:prstGeom prst="roundRect">
            <a:avLst>
              <a:gd name="adj" fmla="val 20000"/>
            </a:avLst>
          </a:prstGeom>
          <a:solidFill>
            <a:srgbClr val="D6F5EE"/>
          </a:solidFill>
          <a:ln w="7620">
            <a:solidFill>
              <a:srgbClr val="BCDBD4"/>
            </a:solidFill>
            <a:prstDash val="solid"/>
          </a:ln>
        </p:spPr>
      </p:sp>
      <p:sp>
        <p:nvSpPr>
          <p:cNvPr id="20" name="Text 17"/>
          <p:cNvSpPr/>
          <p:nvPr/>
        </p:nvSpPr>
        <p:spPr>
          <a:xfrm>
            <a:off x="7175361" y="4954905"/>
            <a:ext cx="27967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3</a:t>
            </a:r>
            <a:endParaRPr lang="en-US" sz="2625" dirty="0"/>
          </a:p>
        </p:txBody>
      </p:sp>
      <p:sp>
        <p:nvSpPr>
          <p:cNvPr id="21" name="Text 18"/>
          <p:cNvSpPr/>
          <p:nvPr/>
        </p:nvSpPr>
        <p:spPr>
          <a:xfrm>
            <a:off x="3315653" y="4961811"/>
            <a:ext cx="2777490" cy="347186"/>
          </a:xfrm>
          <a:prstGeom prst="rect">
            <a:avLst/>
          </a:prstGeom>
          <a:noFill/>
        </p:spPr>
        <p:txBody>
          <a:bodyPr wrap="none" rtlCol="0" anchor="t"/>
          <a:lstStyle/>
          <a:p>
            <a:pPr marL="0" indent="0" algn="r">
              <a:lnSpc>
                <a:spcPts val="2735"/>
              </a:lnSpc>
              <a:buNone/>
            </a:pPr>
            <a:r>
              <a:rPr lang="en-US" sz="2185" b="1" dirty="0">
                <a:solidFill>
                  <a:srgbClr val="333F70"/>
                </a:solidFill>
                <a:latin typeface="Unbounded" pitchFamily="34" charset="0"/>
                <a:ea typeface="Unbounded" pitchFamily="34" charset="-122"/>
                <a:cs typeface="Unbounded" pitchFamily="34" charset="-120"/>
              </a:rPr>
              <a:t>智能旅游助手</a:t>
            </a:r>
            <a:endParaRPr lang="en-US" sz="2185" dirty="0"/>
          </a:p>
        </p:txBody>
      </p:sp>
      <p:sp>
        <p:nvSpPr>
          <p:cNvPr id="22" name="Text 19"/>
          <p:cNvSpPr/>
          <p:nvPr/>
        </p:nvSpPr>
        <p:spPr>
          <a:xfrm>
            <a:off x="2037993" y="5442228"/>
            <a:ext cx="4055150" cy="1066205"/>
          </a:xfrm>
          <a:prstGeom prst="rect">
            <a:avLst/>
          </a:prstGeom>
          <a:noFill/>
        </p:spPr>
        <p:txBody>
          <a:bodyPr wrap="square" rtlCol="0" anchor="t"/>
          <a:lstStyle/>
          <a:p>
            <a:pPr marL="0" indent="0" algn="r">
              <a:lnSpc>
                <a:spcPts val="2800"/>
              </a:lnSpc>
              <a:buNone/>
            </a:pPr>
            <a:r>
              <a:rPr lang="en-US" sz="1750" dirty="0">
                <a:solidFill>
                  <a:srgbClr val="333F70"/>
                </a:solidFill>
                <a:latin typeface="Open Sans" pitchFamily="34" charset="0"/>
                <a:ea typeface="Open Sans" pitchFamily="34" charset="-122"/>
                <a:cs typeface="Open Sans" pitchFamily="34" charset="-120"/>
              </a:rPr>
              <a:t>智能问答系统可以为文旅产业的发展以及实现城市智能旅游助手等方面提供重要支撑。</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637824"/>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智能问答系统的意义</a:t>
            </a:r>
            <a:endParaRPr lang="en-US" sz="4375" dirty="0"/>
          </a:p>
        </p:txBody>
      </p:sp>
      <p:sp>
        <p:nvSpPr>
          <p:cNvPr id="5" name="Shape 3"/>
          <p:cNvSpPr/>
          <p:nvPr/>
        </p:nvSpPr>
        <p:spPr>
          <a:xfrm>
            <a:off x="2037993" y="2950131"/>
            <a:ext cx="499943" cy="499943"/>
          </a:xfrm>
          <a:prstGeom prst="roundRect">
            <a:avLst>
              <a:gd name="adj" fmla="val 20000"/>
            </a:avLst>
          </a:prstGeom>
          <a:solidFill>
            <a:srgbClr val="D6F5EE"/>
          </a:solidFill>
          <a:ln w="7620">
            <a:solidFill>
              <a:srgbClr val="BCDBD4"/>
            </a:solidFill>
            <a:prstDash val="solid"/>
          </a:ln>
        </p:spPr>
      </p:sp>
      <p:sp>
        <p:nvSpPr>
          <p:cNvPr id="6" name="Text 4"/>
          <p:cNvSpPr/>
          <p:nvPr/>
        </p:nvSpPr>
        <p:spPr>
          <a:xfrm>
            <a:off x="2201228" y="2991803"/>
            <a:ext cx="173355"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1</a:t>
            </a:r>
            <a:endParaRPr lang="en-US" sz="2625" dirty="0"/>
          </a:p>
        </p:txBody>
      </p:sp>
      <p:sp>
        <p:nvSpPr>
          <p:cNvPr id="7" name="Text 5"/>
          <p:cNvSpPr/>
          <p:nvPr/>
        </p:nvSpPr>
        <p:spPr>
          <a:xfrm>
            <a:off x="2760107" y="3026450"/>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提供信息</a:t>
            </a:r>
            <a:endParaRPr lang="en-US" sz="2185" dirty="0"/>
          </a:p>
        </p:txBody>
      </p:sp>
      <p:sp>
        <p:nvSpPr>
          <p:cNvPr id="8" name="Text 6"/>
          <p:cNvSpPr/>
          <p:nvPr/>
        </p:nvSpPr>
        <p:spPr>
          <a:xfrm>
            <a:off x="2760107" y="3506867"/>
            <a:ext cx="4444008"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文旅问答模型可以提供各种旅游和文化相关的信息，包括但不限于景点介绍、活动安排、交通指南等。</a:t>
            </a:r>
            <a:endParaRPr lang="en-US" sz="1750" dirty="0"/>
          </a:p>
        </p:txBody>
      </p:sp>
      <p:sp>
        <p:nvSpPr>
          <p:cNvPr id="9" name="Shape 7"/>
          <p:cNvSpPr/>
          <p:nvPr/>
        </p:nvSpPr>
        <p:spPr>
          <a:xfrm>
            <a:off x="7426285" y="2950131"/>
            <a:ext cx="499943" cy="499943"/>
          </a:xfrm>
          <a:prstGeom prst="roundRect">
            <a:avLst>
              <a:gd name="adj" fmla="val 20000"/>
            </a:avLst>
          </a:prstGeom>
          <a:solidFill>
            <a:srgbClr val="D6F5EE"/>
          </a:solidFill>
          <a:ln w="7620">
            <a:solidFill>
              <a:srgbClr val="BCDBD4"/>
            </a:solidFill>
            <a:prstDash val="solid"/>
          </a:ln>
        </p:spPr>
      </p:sp>
      <p:sp>
        <p:nvSpPr>
          <p:cNvPr id="10" name="Text 8"/>
          <p:cNvSpPr/>
          <p:nvPr/>
        </p:nvSpPr>
        <p:spPr>
          <a:xfrm>
            <a:off x="7537013" y="2991803"/>
            <a:ext cx="27836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2</a:t>
            </a:r>
            <a:endParaRPr lang="en-US" sz="2625" dirty="0"/>
          </a:p>
        </p:txBody>
      </p:sp>
      <p:sp>
        <p:nvSpPr>
          <p:cNvPr id="11" name="Text 9"/>
          <p:cNvSpPr/>
          <p:nvPr/>
        </p:nvSpPr>
        <p:spPr>
          <a:xfrm>
            <a:off x="8148399" y="3026450"/>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增强体验</a:t>
            </a:r>
            <a:endParaRPr lang="en-US" sz="2185" dirty="0"/>
          </a:p>
        </p:txBody>
      </p:sp>
      <p:sp>
        <p:nvSpPr>
          <p:cNvPr id="12" name="Text 10"/>
          <p:cNvSpPr/>
          <p:nvPr/>
        </p:nvSpPr>
        <p:spPr>
          <a:xfrm>
            <a:off x="8148399" y="3506867"/>
            <a:ext cx="4444008"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通过提供详细和准确的信息，文旅问答模型可以帮助用户更好地规划他们的旅行，从而提高他们的旅行体验。</a:t>
            </a:r>
            <a:endParaRPr lang="en-US" sz="1750" dirty="0"/>
          </a:p>
        </p:txBody>
      </p:sp>
      <p:sp>
        <p:nvSpPr>
          <p:cNvPr id="13" name="Shape 11"/>
          <p:cNvSpPr/>
          <p:nvPr/>
        </p:nvSpPr>
        <p:spPr>
          <a:xfrm>
            <a:off x="2037993" y="4968835"/>
            <a:ext cx="499943" cy="499943"/>
          </a:xfrm>
          <a:prstGeom prst="roundRect">
            <a:avLst>
              <a:gd name="adj" fmla="val 20000"/>
            </a:avLst>
          </a:prstGeom>
          <a:solidFill>
            <a:srgbClr val="D6F5EE"/>
          </a:solidFill>
          <a:ln w="7620">
            <a:solidFill>
              <a:srgbClr val="BCDBD4"/>
            </a:solidFill>
            <a:prstDash val="solid"/>
          </a:ln>
        </p:spPr>
      </p:sp>
      <p:sp>
        <p:nvSpPr>
          <p:cNvPr id="14" name="Text 12"/>
          <p:cNvSpPr/>
          <p:nvPr/>
        </p:nvSpPr>
        <p:spPr>
          <a:xfrm>
            <a:off x="2148126" y="5010507"/>
            <a:ext cx="27967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3</a:t>
            </a:r>
            <a:endParaRPr lang="en-US" sz="2625" dirty="0"/>
          </a:p>
        </p:txBody>
      </p:sp>
      <p:sp>
        <p:nvSpPr>
          <p:cNvPr id="15" name="Text 13"/>
          <p:cNvSpPr/>
          <p:nvPr/>
        </p:nvSpPr>
        <p:spPr>
          <a:xfrm>
            <a:off x="2760107" y="504515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节省时间</a:t>
            </a:r>
            <a:endParaRPr lang="en-US" sz="2185" dirty="0"/>
          </a:p>
        </p:txBody>
      </p:sp>
      <p:sp>
        <p:nvSpPr>
          <p:cNvPr id="16" name="Text 14"/>
          <p:cNvSpPr/>
          <p:nvPr/>
        </p:nvSpPr>
        <p:spPr>
          <a:xfrm>
            <a:off x="2760107" y="5525572"/>
            <a:ext cx="4444008"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用户可以通过向文旅问答模型提问，快速获得他们需要的信息，而无需花费大量时间进行搜索和研究。</a:t>
            </a:r>
            <a:endParaRPr lang="en-US" sz="1750" dirty="0"/>
          </a:p>
        </p:txBody>
      </p:sp>
      <p:sp>
        <p:nvSpPr>
          <p:cNvPr id="17" name="Shape 15"/>
          <p:cNvSpPr/>
          <p:nvPr/>
        </p:nvSpPr>
        <p:spPr>
          <a:xfrm>
            <a:off x="7426285" y="4968835"/>
            <a:ext cx="499943" cy="499943"/>
          </a:xfrm>
          <a:prstGeom prst="roundRect">
            <a:avLst>
              <a:gd name="adj" fmla="val 20000"/>
            </a:avLst>
          </a:prstGeom>
          <a:solidFill>
            <a:srgbClr val="D6F5EE"/>
          </a:solidFill>
          <a:ln w="7620">
            <a:solidFill>
              <a:srgbClr val="BCDBD4"/>
            </a:solidFill>
            <a:prstDash val="solid"/>
          </a:ln>
        </p:spPr>
      </p:sp>
      <p:sp>
        <p:nvSpPr>
          <p:cNvPr id="18" name="Text 16"/>
          <p:cNvSpPr/>
          <p:nvPr/>
        </p:nvSpPr>
        <p:spPr>
          <a:xfrm>
            <a:off x="7532727" y="5010507"/>
            <a:ext cx="286941"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4</a:t>
            </a:r>
            <a:endParaRPr lang="en-US" sz="2625" dirty="0"/>
          </a:p>
        </p:txBody>
      </p:sp>
      <p:sp>
        <p:nvSpPr>
          <p:cNvPr id="19" name="Text 17"/>
          <p:cNvSpPr/>
          <p:nvPr/>
        </p:nvSpPr>
        <p:spPr>
          <a:xfrm>
            <a:off x="8148399" y="504515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推广文化</a:t>
            </a:r>
            <a:endParaRPr lang="en-US" sz="2185" dirty="0"/>
          </a:p>
        </p:txBody>
      </p:sp>
      <p:sp>
        <p:nvSpPr>
          <p:cNvPr id="20" name="Text 18"/>
          <p:cNvSpPr/>
          <p:nvPr/>
        </p:nvSpPr>
        <p:spPr>
          <a:xfrm>
            <a:off x="8148399" y="5525572"/>
            <a:ext cx="4444008"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文旅问答模型可以帮助推广各种文化活动和旅游目的地，从而增加人们对这些活动和目的地的了解和兴趣。</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250394"/>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文旅市场发展趋势</a:t>
            </a:r>
            <a:endParaRPr lang="en-US" sz="4375" dirty="0"/>
          </a:p>
        </p:txBody>
      </p:sp>
      <p:sp>
        <p:nvSpPr>
          <p:cNvPr id="5" name="Shape 3"/>
          <p:cNvSpPr/>
          <p:nvPr/>
        </p:nvSpPr>
        <p:spPr>
          <a:xfrm>
            <a:off x="2037993" y="2389108"/>
            <a:ext cx="5166122" cy="2361605"/>
          </a:xfrm>
          <a:prstGeom prst="roundRect">
            <a:avLst>
              <a:gd name="adj" fmla="val 4234"/>
            </a:avLst>
          </a:prstGeom>
          <a:solidFill>
            <a:srgbClr val="D6F5EE"/>
          </a:solidFill>
          <a:ln w="7620">
            <a:solidFill>
              <a:srgbClr val="BCDBD4"/>
            </a:solidFill>
            <a:prstDash val="solid"/>
          </a:ln>
        </p:spPr>
      </p:sp>
      <p:sp>
        <p:nvSpPr>
          <p:cNvPr id="6" name="Text 4"/>
          <p:cNvSpPr/>
          <p:nvPr/>
        </p:nvSpPr>
        <p:spPr>
          <a:xfrm>
            <a:off x="2267783" y="2618899"/>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产业升级</a:t>
            </a:r>
            <a:endParaRPr lang="en-US" sz="2185" dirty="0"/>
          </a:p>
        </p:txBody>
      </p:sp>
      <p:sp>
        <p:nvSpPr>
          <p:cNvPr id="7" name="Text 5"/>
          <p:cNvSpPr/>
          <p:nvPr/>
        </p:nvSpPr>
        <p:spPr>
          <a:xfrm>
            <a:off x="2267783" y="3099316"/>
            <a:ext cx="4706541" cy="1421606"/>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多方推动文旅产业高质量发展，文化和旅游持续融合，从税收减免、金融支持、刺激消费、行业补贴、审批管理等多个层面积极为行业纾困解难。</a:t>
            </a:r>
            <a:endParaRPr lang="en-US" sz="1750" dirty="0"/>
          </a:p>
        </p:txBody>
      </p:sp>
      <p:sp>
        <p:nvSpPr>
          <p:cNvPr id="8" name="Shape 6"/>
          <p:cNvSpPr/>
          <p:nvPr/>
        </p:nvSpPr>
        <p:spPr>
          <a:xfrm>
            <a:off x="7426285" y="2389108"/>
            <a:ext cx="5166122" cy="2361605"/>
          </a:xfrm>
          <a:prstGeom prst="roundRect">
            <a:avLst>
              <a:gd name="adj" fmla="val 4234"/>
            </a:avLst>
          </a:prstGeom>
          <a:solidFill>
            <a:srgbClr val="D6F5EE"/>
          </a:solidFill>
          <a:ln w="7620">
            <a:solidFill>
              <a:srgbClr val="BCDBD4"/>
            </a:solidFill>
            <a:prstDash val="solid"/>
          </a:ln>
        </p:spPr>
      </p:sp>
      <p:sp>
        <p:nvSpPr>
          <p:cNvPr id="9" name="Text 7"/>
          <p:cNvSpPr/>
          <p:nvPr/>
        </p:nvSpPr>
        <p:spPr>
          <a:xfrm>
            <a:off x="7656076" y="2618899"/>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消费升级</a:t>
            </a:r>
            <a:endParaRPr lang="en-US" sz="2185" dirty="0"/>
          </a:p>
        </p:txBody>
      </p:sp>
      <p:sp>
        <p:nvSpPr>
          <p:cNvPr id="10" name="Text 8"/>
          <p:cNvSpPr/>
          <p:nvPr/>
        </p:nvSpPr>
        <p:spPr>
          <a:xfrm>
            <a:off x="7656076" y="3099316"/>
            <a:ext cx="4706541"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新兴人群崛起，更多玩法涌现，产业焕发新活力。人们对国内的旅游关注度不断提升，从"数量型消费"转向"质量型消费"。</a:t>
            </a:r>
            <a:endParaRPr lang="en-US" sz="1750" dirty="0"/>
          </a:p>
        </p:txBody>
      </p:sp>
      <p:sp>
        <p:nvSpPr>
          <p:cNvPr id="11" name="Shape 9"/>
          <p:cNvSpPr/>
          <p:nvPr/>
        </p:nvSpPr>
        <p:spPr>
          <a:xfrm>
            <a:off x="2037993" y="4972883"/>
            <a:ext cx="5166122" cy="2006203"/>
          </a:xfrm>
          <a:prstGeom prst="roundRect">
            <a:avLst>
              <a:gd name="adj" fmla="val 4984"/>
            </a:avLst>
          </a:prstGeom>
          <a:solidFill>
            <a:srgbClr val="D6F5EE"/>
          </a:solidFill>
          <a:ln w="7620">
            <a:solidFill>
              <a:srgbClr val="BCDBD4"/>
            </a:solidFill>
            <a:prstDash val="solid"/>
          </a:ln>
        </p:spPr>
      </p:sp>
      <p:sp>
        <p:nvSpPr>
          <p:cNvPr id="12" name="Text 10"/>
          <p:cNvSpPr/>
          <p:nvPr/>
        </p:nvSpPr>
        <p:spPr>
          <a:xfrm>
            <a:off x="2267783" y="520267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数字化转型</a:t>
            </a:r>
            <a:endParaRPr lang="en-US" sz="2185" dirty="0"/>
          </a:p>
        </p:txBody>
      </p:sp>
      <p:sp>
        <p:nvSpPr>
          <p:cNvPr id="13" name="Text 11"/>
          <p:cNvSpPr/>
          <p:nvPr/>
        </p:nvSpPr>
        <p:spPr>
          <a:xfrm>
            <a:off x="2267783" y="5683091"/>
            <a:ext cx="4706541"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数字经济已经深刻融入到我国经济社会的各个领域，成为经济发展的新动力。数字化转型正成为文旅高质量发展的动力引擎。</a:t>
            </a:r>
            <a:endParaRPr lang="en-US" sz="1750" dirty="0"/>
          </a:p>
        </p:txBody>
      </p:sp>
      <p:sp>
        <p:nvSpPr>
          <p:cNvPr id="14" name="Shape 12"/>
          <p:cNvSpPr/>
          <p:nvPr/>
        </p:nvSpPr>
        <p:spPr>
          <a:xfrm>
            <a:off x="7426285" y="4972883"/>
            <a:ext cx="5166122" cy="2006203"/>
          </a:xfrm>
          <a:prstGeom prst="roundRect">
            <a:avLst>
              <a:gd name="adj" fmla="val 4984"/>
            </a:avLst>
          </a:prstGeom>
          <a:solidFill>
            <a:srgbClr val="D6F5EE"/>
          </a:solidFill>
          <a:ln w="7620">
            <a:solidFill>
              <a:srgbClr val="BCDBD4"/>
            </a:solidFill>
            <a:prstDash val="solid"/>
          </a:ln>
        </p:spPr>
      </p:sp>
      <p:sp>
        <p:nvSpPr>
          <p:cNvPr id="15" name="Text 13"/>
          <p:cNvSpPr/>
          <p:nvPr/>
        </p:nvSpPr>
        <p:spPr>
          <a:xfrm>
            <a:off x="7656076" y="520267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生态化发展</a:t>
            </a:r>
            <a:endParaRPr lang="en-US" sz="2185" dirty="0"/>
          </a:p>
        </p:txBody>
      </p:sp>
      <p:sp>
        <p:nvSpPr>
          <p:cNvPr id="16" name="Text 14"/>
          <p:cNvSpPr/>
          <p:nvPr/>
        </p:nvSpPr>
        <p:spPr>
          <a:xfrm>
            <a:off x="7656076" y="5683091"/>
            <a:ext cx="4706541"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多方齐发力，共同打造文旅生态圈。数字文旅利用数字技术推动文化旅游产业向价值链中高端迈进，把数字文旅产业的规模做大做强。</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934760"/>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用户需求调研</a:t>
            </a:r>
            <a:endParaRPr lang="en-US" sz="4375" dirty="0"/>
          </a:p>
        </p:txBody>
      </p:sp>
      <p:pic>
        <p:nvPicPr>
          <p:cNvPr id="6" name="Image 1" descr="preencoded.png"/>
          <p:cNvPicPr>
            <a:picLocks noChangeAspect="1"/>
          </p:cNvPicPr>
          <p:nvPr/>
        </p:nvPicPr>
        <p:blipFill>
          <a:blip r:embed="rId2"/>
          <a:stretch>
            <a:fillRect/>
          </a:stretch>
        </p:blipFill>
        <p:spPr>
          <a:xfrm>
            <a:off x="833199" y="1962388"/>
            <a:ext cx="1110972" cy="1777484"/>
          </a:xfrm>
          <a:prstGeom prst="rect">
            <a:avLst/>
          </a:prstGeom>
        </p:spPr>
      </p:pic>
      <p:sp>
        <p:nvSpPr>
          <p:cNvPr id="7" name="Text 3"/>
          <p:cNvSpPr/>
          <p:nvPr/>
        </p:nvSpPr>
        <p:spPr>
          <a:xfrm>
            <a:off x="2277428" y="2184559"/>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资料查阅</a:t>
            </a:r>
            <a:endParaRPr lang="en-US" sz="2185" dirty="0"/>
          </a:p>
        </p:txBody>
      </p:sp>
      <p:sp>
        <p:nvSpPr>
          <p:cNvPr id="8" name="Text 4"/>
          <p:cNvSpPr/>
          <p:nvPr/>
        </p:nvSpPr>
        <p:spPr>
          <a:xfrm>
            <a:off x="2277428" y="2664976"/>
            <a:ext cx="7862173" cy="355402"/>
          </a:xfrm>
          <a:prstGeom prst="rect">
            <a:avLst/>
          </a:prstGeom>
          <a:noFill/>
        </p:spPr>
        <p:txBody>
          <a:bodyPr wrap="none"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查阅相关行业报告,了解文旅行业发展现状及客户偏好。</a:t>
            </a:r>
            <a:endParaRPr lang="en-US" sz="1750" dirty="0"/>
          </a:p>
        </p:txBody>
      </p:sp>
      <p:pic>
        <p:nvPicPr>
          <p:cNvPr id="9" name="Image 2" descr="preencoded.png"/>
          <p:cNvPicPr>
            <a:picLocks noChangeAspect="1"/>
          </p:cNvPicPr>
          <p:nvPr/>
        </p:nvPicPr>
        <p:blipFill>
          <a:blip r:embed="rId3"/>
          <a:stretch>
            <a:fillRect/>
          </a:stretch>
        </p:blipFill>
        <p:spPr>
          <a:xfrm>
            <a:off x="833199" y="3739872"/>
            <a:ext cx="1110972" cy="1777484"/>
          </a:xfrm>
          <a:prstGeom prst="rect">
            <a:avLst/>
          </a:prstGeom>
        </p:spPr>
      </p:pic>
      <p:sp>
        <p:nvSpPr>
          <p:cNvPr id="10" name="Text 5"/>
          <p:cNvSpPr/>
          <p:nvPr/>
        </p:nvSpPr>
        <p:spPr>
          <a:xfrm>
            <a:off x="2277428" y="3962043"/>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意见搜集</a:t>
            </a:r>
            <a:endParaRPr lang="en-US" sz="2185" dirty="0"/>
          </a:p>
        </p:txBody>
      </p:sp>
      <p:sp>
        <p:nvSpPr>
          <p:cNvPr id="11" name="Text 6"/>
          <p:cNvSpPr/>
          <p:nvPr/>
        </p:nvSpPr>
        <p:spPr>
          <a:xfrm>
            <a:off x="2277428" y="4442460"/>
            <a:ext cx="7862173" cy="355402"/>
          </a:xfrm>
          <a:prstGeom prst="rect">
            <a:avLst/>
          </a:prstGeom>
          <a:noFill/>
        </p:spPr>
        <p:txBody>
          <a:bodyPr wrap="none"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通过网民意见搜集,进一步发掘用户的需求。</a:t>
            </a:r>
            <a:endParaRPr lang="en-US" sz="1750" dirty="0"/>
          </a:p>
        </p:txBody>
      </p:sp>
      <p:pic>
        <p:nvPicPr>
          <p:cNvPr id="12" name="Image 3" descr="preencoded.png"/>
          <p:cNvPicPr>
            <a:picLocks noChangeAspect="1"/>
          </p:cNvPicPr>
          <p:nvPr/>
        </p:nvPicPr>
        <p:blipFill>
          <a:blip r:embed="rId4"/>
          <a:stretch>
            <a:fillRect/>
          </a:stretch>
        </p:blipFill>
        <p:spPr>
          <a:xfrm>
            <a:off x="833199" y="5517356"/>
            <a:ext cx="1110972" cy="1777484"/>
          </a:xfrm>
          <a:prstGeom prst="rect">
            <a:avLst/>
          </a:prstGeom>
        </p:spPr>
      </p:pic>
      <p:sp>
        <p:nvSpPr>
          <p:cNvPr id="13" name="Text 7"/>
          <p:cNvSpPr/>
          <p:nvPr/>
        </p:nvSpPr>
        <p:spPr>
          <a:xfrm>
            <a:off x="2277428" y="5739527"/>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问卷调研</a:t>
            </a:r>
            <a:endParaRPr lang="en-US" sz="2185" dirty="0"/>
          </a:p>
        </p:txBody>
      </p:sp>
      <p:sp>
        <p:nvSpPr>
          <p:cNvPr id="14" name="Text 8"/>
          <p:cNvSpPr/>
          <p:nvPr/>
        </p:nvSpPr>
        <p:spPr>
          <a:xfrm>
            <a:off x="2277428" y="6219944"/>
            <a:ext cx="7862173" cy="355402"/>
          </a:xfrm>
          <a:prstGeom prst="rect">
            <a:avLst/>
          </a:prstGeom>
          <a:noFill/>
        </p:spPr>
        <p:txBody>
          <a:bodyPr wrap="none"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结合需求背景和网民意见,设计问卷并对社会人群进行调研。</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 0" descr="preencoded.png"/>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82346" y="605909"/>
            <a:ext cx="5498902" cy="687348"/>
          </a:xfrm>
          <a:prstGeom prst="rect">
            <a:avLst/>
          </a:prstGeom>
          <a:noFill/>
        </p:spPr>
        <p:txBody>
          <a:bodyPr wrap="none" rtlCol="0" anchor="t"/>
          <a:p>
            <a:pPr marL="0" indent="0">
              <a:lnSpc>
                <a:spcPts val="5410"/>
              </a:lnSpc>
              <a:buNone/>
            </a:pPr>
            <a:r>
              <a:rPr lang="en-US" sz="4330" b="1" dirty="0">
                <a:solidFill>
                  <a:srgbClr val="333F70"/>
                </a:solidFill>
                <a:latin typeface="Unbounded" pitchFamily="34" charset="0"/>
                <a:ea typeface="Unbounded" pitchFamily="34" charset="-122"/>
                <a:cs typeface="Unbounded" pitchFamily="34" charset="-120"/>
              </a:rPr>
              <a:t>产品功能设计</a:t>
            </a:r>
            <a:endParaRPr lang="en-US" sz="4330" dirty="0"/>
          </a:p>
        </p:txBody>
      </p:sp>
      <p:sp>
        <p:nvSpPr>
          <p:cNvPr id="6" name="Shape 3"/>
          <p:cNvSpPr/>
          <p:nvPr>
            <p:custDataLst>
              <p:tags r:id="rId2"/>
            </p:custDataLst>
          </p:nvPr>
        </p:nvSpPr>
        <p:spPr>
          <a:xfrm>
            <a:off x="4790361" y="1623179"/>
            <a:ext cx="43934" cy="6000512"/>
          </a:xfrm>
          <a:prstGeom prst="roundRect">
            <a:avLst>
              <a:gd name="adj" fmla="val 225295"/>
            </a:avLst>
          </a:prstGeom>
          <a:solidFill>
            <a:srgbClr val="BCDBD4"/>
          </a:solidFill>
        </p:spPr>
      </p:sp>
      <p:sp>
        <p:nvSpPr>
          <p:cNvPr id="7" name="Shape 4"/>
          <p:cNvSpPr/>
          <p:nvPr>
            <p:custDataLst>
              <p:tags r:id="rId3"/>
            </p:custDataLst>
          </p:nvPr>
        </p:nvSpPr>
        <p:spPr>
          <a:xfrm>
            <a:off x="5059680" y="2020431"/>
            <a:ext cx="769739" cy="43934"/>
          </a:xfrm>
          <a:prstGeom prst="roundRect">
            <a:avLst>
              <a:gd name="adj" fmla="val 225295"/>
            </a:avLst>
          </a:prstGeom>
          <a:solidFill>
            <a:srgbClr val="BCDBD4"/>
          </a:solidFill>
        </p:spPr>
      </p:sp>
      <p:sp>
        <p:nvSpPr>
          <p:cNvPr id="8" name="Shape 5"/>
          <p:cNvSpPr/>
          <p:nvPr>
            <p:custDataLst>
              <p:tags r:id="rId4"/>
            </p:custDataLst>
          </p:nvPr>
        </p:nvSpPr>
        <p:spPr>
          <a:xfrm>
            <a:off x="4564856" y="1794986"/>
            <a:ext cx="494824" cy="494824"/>
          </a:xfrm>
          <a:prstGeom prst="roundRect">
            <a:avLst>
              <a:gd name="adj" fmla="val 20003"/>
            </a:avLst>
          </a:prstGeom>
          <a:solidFill>
            <a:srgbClr val="D6F5EE"/>
          </a:solidFill>
          <a:ln w="7620">
            <a:solidFill>
              <a:srgbClr val="BCDBD4"/>
            </a:solidFill>
            <a:prstDash val="solid"/>
          </a:ln>
        </p:spPr>
      </p:sp>
      <p:sp>
        <p:nvSpPr>
          <p:cNvPr id="9" name="Text 6"/>
          <p:cNvSpPr/>
          <p:nvPr>
            <p:custDataLst>
              <p:tags r:id="rId5"/>
            </p:custDataLst>
          </p:nvPr>
        </p:nvSpPr>
        <p:spPr>
          <a:xfrm>
            <a:off x="4726424" y="1836182"/>
            <a:ext cx="171569" cy="412313"/>
          </a:xfrm>
          <a:prstGeom prst="rect">
            <a:avLst/>
          </a:prstGeom>
          <a:noFill/>
        </p:spPr>
        <p:txBody>
          <a:bodyPr wrap="none" rtlCol="0" anchor="t"/>
          <a:p>
            <a:pPr marL="0" indent="0" algn="ctr">
              <a:lnSpc>
                <a:spcPts val="3245"/>
              </a:lnSpc>
              <a:buNone/>
            </a:pPr>
            <a:r>
              <a:rPr lang="en-US" sz="2600" b="1" dirty="0">
                <a:solidFill>
                  <a:srgbClr val="333F70"/>
                </a:solidFill>
                <a:latin typeface="Unbounded" pitchFamily="34" charset="0"/>
                <a:ea typeface="Unbounded" pitchFamily="34" charset="-122"/>
                <a:cs typeface="Unbounded" pitchFamily="34" charset="-120"/>
              </a:rPr>
              <a:t>1</a:t>
            </a:r>
            <a:endParaRPr lang="en-US" sz="2600" dirty="0"/>
          </a:p>
        </p:txBody>
      </p:sp>
      <p:sp>
        <p:nvSpPr>
          <p:cNvPr id="10" name="Text 7"/>
          <p:cNvSpPr/>
          <p:nvPr>
            <p:custDataLst>
              <p:tags r:id="rId6"/>
            </p:custDataLst>
          </p:nvPr>
        </p:nvSpPr>
        <p:spPr>
          <a:xfrm>
            <a:off x="6021943" y="1843087"/>
            <a:ext cx="2749391" cy="343614"/>
          </a:xfrm>
          <a:prstGeom prst="rect">
            <a:avLst/>
          </a:prstGeom>
          <a:noFill/>
        </p:spPr>
        <p:txBody>
          <a:bodyPr wrap="none" rtlCol="0" anchor="t"/>
          <a:p>
            <a:pPr marL="0" indent="0" algn="l">
              <a:lnSpc>
                <a:spcPts val="2705"/>
              </a:lnSpc>
              <a:buNone/>
            </a:pPr>
            <a:r>
              <a:rPr lang="en-US" sz="2165" b="1" dirty="0">
                <a:solidFill>
                  <a:srgbClr val="333F70"/>
                </a:solidFill>
                <a:latin typeface="Unbounded" pitchFamily="34" charset="0"/>
                <a:ea typeface="Unbounded" pitchFamily="34" charset="-122"/>
                <a:cs typeface="Unbounded" pitchFamily="34" charset="-120"/>
              </a:rPr>
              <a:t>问答系统</a:t>
            </a:r>
            <a:endParaRPr lang="en-US" sz="2165" dirty="0"/>
          </a:p>
        </p:txBody>
      </p:sp>
      <p:sp>
        <p:nvSpPr>
          <p:cNvPr id="11" name="Text 8"/>
          <p:cNvSpPr/>
          <p:nvPr>
            <p:custDataLst>
              <p:tags r:id="rId7"/>
            </p:custDataLst>
          </p:nvPr>
        </p:nvSpPr>
        <p:spPr>
          <a:xfrm>
            <a:off x="6021943" y="2318623"/>
            <a:ext cx="7783711" cy="1055489"/>
          </a:xfrm>
          <a:prstGeom prst="rect">
            <a:avLst/>
          </a:prstGeom>
          <a:noFill/>
        </p:spPr>
        <p:txBody>
          <a:bodyPr wrap="square" rtlCol="0" anchor="t"/>
          <a:p>
            <a:pPr marL="0" indent="0" algn="l">
              <a:lnSpc>
                <a:spcPts val="2770"/>
              </a:lnSpc>
              <a:buNone/>
            </a:pPr>
            <a:r>
              <a:rPr lang="en-US" sz="1730" dirty="0">
                <a:solidFill>
                  <a:srgbClr val="333F70"/>
                </a:solidFill>
                <a:latin typeface="Open Sans" pitchFamily="34" charset="0"/>
                <a:ea typeface="Open Sans" pitchFamily="34" charset="-122"/>
                <a:cs typeface="Open Sans" pitchFamily="34" charset="-120"/>
              </a:rPr>
              <a:t>针对用户的问题,我们设计了简约易懂的问答系统界面。用户只需在对话框中输入想查询的信息,就可以立即得到想要的答案。这样可以帮助用户快速获取所需的旅游和文化相关信息。</a:t>
            </a:r>
            <a:endParaRPr lang="en-US" sz="1730" dirty="0"/>
          </a:p>
        </p:txBody>
      </p:sp>
      <p:sp>
        <p:nvSpPr>
          <p:cNvPr id="12" name="Shape 9"/>
          <p:cNvSpPr/>
          <p:nvPr>
            <p:custDataLst>
              <p:tags r:id="rId8"/>
            </p:custDataLst>
          </p:nvPr>
        </p:nvSpPr>
        <p:spPr>
          <a:xfrm>
            <a:off x="5059680" y="4211181"/>
            <a:ext cx="769739" cy="43934"/>
          </a:xfrm>
          <a:prstGeom prst="roundRect">
            <a:avLst>
              <a:gd name="adj" fmla="val 225295"/>
            </a:avLst>
          </a:prstGeom>
          <a:solidFill>
            <a:srgbClr val="BCDBD4"/>
          </a:solidFill>
        </p:spPr>
      </p:sp>
      <p:sp>
        <p:nvSpPr>
          <p:cNvPr id="13" name="Shape 10"/>
          <p:cNvSpPr/>
          <p:nvPr>
            <p:custDataLst>
              <p:tags r:id="rId9"/>
            </p:custDataLst>
          </p:nvPr>
        </p:nvSpPr>
        <p:spPr>
          <a:xfrm>
            <a:off x="4564856" y="3985736"/>
            <a:ext cx="494824" cy="494824"/>
          </a:xfrm>
          <a:prstGeom prst="roundRect">
            <a:avLst>
              <a:gd name="adj" fmla="val 20003"/>
            </a:avLst>
          </a:prstGeom>
          <a:solidFill>
            <a:srgbClr val="D6F5EE"/>
          </a:solidFill>
          <a:ln w="7620">
            <a:solidFill>
              <a:srgbClr val="BCDBD4"/>
            </a:solidFill>
            <a:prstDash val="solid"/>
          </a:ln>
        </p:spPr>
      </p:sp>
      <p:sp>
        <p:nvSpPr>
          <p:cNvPr id="14" name="Text 11"/>
          <p:cNvSpPr/>
          <p:nvPr>
            <p:custDataLst>
              <p:tags r:id="rId10"/>
            </p:custDataLst>
          </p:nvPr>
        </p:nvSpPr>
        <p:spPr>
          <a:xfrm>
            <a:off x="4674513" y="4026932"/>
            <a:ext cx="275392" cy="412313"/>
          </a:xfrm>
          <a:prstGeom prst="rect">
            <a:avLst/>
          </a:prstGeom>
          <a:noFill/>
        </p:spPr>
        <p:txBody>
          <a:bodyPr wrap="none" rtlCol="0" anchor="t"/>
          <a:p>
            <a:pPr marL="0" indent="0" algn="ctr">
              <a:lnSpc>
                <a:spcPts val="3245"/>
              </a:lnSpc>
              <a:buNone/>
            </a:pPr>
            <a:r>
              <a:rPr lang="en-US" sz="2600" b="1" dirty="0">
                <a:solidFill>
                  <a:srgbClr val="333F70"/>
                </a:solidFill>
                <a:latin typeface="Unbounded" pitchFamily="34" charset="0"/>
                <a:ea typeface="Unbounded" pitchFamily="34" charset="-122"/>
                <a:cs typeface="Unbounded" pitchFamily="34" charset="-120"/>
              </a:rPr>
              <a:t>2</a:t>
            </a:r>
            <a:endParaRPr lang="en-US" sz="2600" dirty="0"/>
          </a:p>
        </p:txBody>
      </p:sp>
      <p:sp>
        <p:nvSpPr>
          <p:cNvPr id="15" name="Text 12"/>
          <p:cNvSpPr/>
          <p:nvPr>
            <p:custDataLst>
              <p:tags r:id="rId11"/>
            </p:custDataLst>
          </p:nvPr>
        </p:nvSpPr>
        <p:spPr>
          <a:xfrm>
            <a:off x="6021943" y="4033838"/>
            <a:ext cx="2749391" cy="343614"/>
          </a:xfrm>
          <a:prstGeom prst="rect">
            <a:avLst/>
          </a:prstGeom>
          <a:noFill/>
        </p:spPr>
        <p:txBody>
          <a:bodyPr wrap="none" rtlCol="0" anchor="t"/>
          <a:p>
            <a:pPr marL="0" indent="0" algn="l">
              <a:lnSpc>
                <a:spcPts val="2705"/>
              </a:lnSpc>
              <a:buNone/>
            </a:pPr>
            <a:r>
              <a:rPr lang="en-US" sz="2165" b="1" dirty="0">
                <a:solidFill>
                  <a:srgbClr val="333F70"/>
                </a:solidFill>
                <a:latin typeface="Unbounded" pitchFamily="34" charset="0"/>
                <a:ea typeface="Unbounded" pitchFamily="34" charset="-122"/>
                <a:cs typeface="Unbounded" pitchFamily="34" charset="-120"/>
              </a:rPr>
              <a:t>景点介绍</a:t>
            </a:r>
            <a:endParaRPr lang="en-US" sz="2165" dirty="0"/>
          </a:p>
        </p:txBody>
      </p:sp>
      <p:sp>
        <p:nvSpPr>
          <p:cNvPr id="16" name="Text 13"/>
          <p:cNvSpPr/>
          <p:nvPr>
            <p:custDataLst>
              <p:tags r:id="rId12"/>
            </p:custDataLst>
          </p:nvPr>
        </p:nvSpPr>
        <p:spPr>
          <a:xfrm>
            <a:off x="6021943" y="4509373"/>
            <a:ext cx="7783711" cy="703659"/>
          </a:xfrm>
          <a:prstGeom prst="rect">
            <a:avLst/>
          </a:prstGeom>
          <a:noFill/>
        </p:spPr>
        <p:txBody>
          <a:bodyPr wrap="square" rtlCol="0" anchor="t"/>
          <a:p>
            <a:pPr marL="0" indent="0" algn="l">
              <a:lnSpc>
                <a:spcPts val="2770"/>
              </a:lnSpc>
              <a:buNone/>
            </a:pPr>
            <a:r>
              <a:rPr lang="en-US" sz="1730" dirty="0">
                <a:solidFill>
                  <a:srgbClr val="333F70"/>
                </a:solidFill>
                <a:latin typeface="Open Sans" pitchFamily="34" charset="0"/>
                <a:ea typeface="Open Sans" pitchFamily="34" charset="-122"/>
                <a:cs typeface="Open Sans" pitchFamily="34" charset="-120"/>
              </a:rPr>
              <a:t>我们还设计了前后翻页的景点介绍功能,让用户可以更方便地浏览和了解不同的旅游景点。这样可以帮助用户更好地规划自己的旅行路线。</a:t>
            </a:r>
            <a:endParaRPr lang="en-US" sz="1730" dirty="0"/>
          </a:p>
        </p:txBody>
      </p:sp>
      <p:sp>
        <p:nvSpPr>
          <p:cNvPr id="17" name="Shape 14"/>
          <p:cNvSpPr/>
          <p:nvPr>
            <p:custDataLst>
              <p:tags r:id="rId13"/>
            </p:custDataLst>
          </p:nvPr>
        </p:nvSpPr>
        <p:spPr>
          <a:xfrm>
            <a:off x="5059680" y="6050101"/>
            <a:ext cx="769739" cy="43934"/>
          </a:xfrm>
          <a:prstGeom prst="roundRect">
            <a:avLst>
              <a:gd name="adj" fmla="val 225295"/>
            </a:avLst>
          </a:prstGeom>
          <a:solidFill>
            <a:srgbClr val="BCDBD4"/>
          </a:solidFill>
        </p:spPr>
      </p:sp>
      <p:sp>
        <p:nvSpPr>
          <p:cNvPr id="18" name="Shape 15"/>
          <p:cNvSpPr/>
          <p:nvPr>
            <p:custDataLst>
              <p:tags r:id="rId14"/>
            </p:custDataLst>
          </p:nvPr>
        </p:nvSpPr>
        <p:spPr>
          <a:xfrm>
            <a:off x="4564856" y="5824657"/>
            <a:ext cx="494824" cy="494824"/>
          </a:xfrm>
          <a:prstGeom prst="roundRect">
            <a:avLst>
              <a:gd name="adj" fmla="val 20003"/>
            </a:avLst>
          </a:prstGeom>
          <a:solidFill>
            <a:srgbClr val="D6F5EE"/>
          </a:solidFill>
          <a:ln w="7620">
            <a:solidFill>
              <a:srgbClr val="BCDBD4"/>
            </a:solidFill>
            <a:prstDash val="solid"/>
          </a:ln>
        </p:spPr>
      </p:sp>
      <p:sp>
        <p:nvSpPr>
          <p:cNvPr id="19" name="Text 16"/>
          <p:cNvSpPr/>
          <p:nvPr>
            <p:custDataLst>
              <p:tags r:id="rId15"/>
            </p:custDataLst>
          </p:nvPr>
        </p:nvSpPr>
        <p:spPr>
          <a:xfrm>
            <a:off x="4673798" y="5865852"/>
            <a:ext cx="276820" cy="412313"/>
          </a:xfrm>
          <a:prstGeom prst="rect">
            <a:avLst/>
          </a:prstGeom>
          <a:noFill/>
        </p:spPr>
        <p:txBody>
          <a:bodyPr wrap="none" rtlCol="0" anchor="t"/>
          <a:p>
            <a:pPr marL="0" indent="0" algn="ctr">
              <a:lnSpc>
                <a:spcPts val="3245"/>
              </a:lnSpc>
              <a:buNone/>
            </a:pPr>
            <a:r>
              <a:rPr lang="en-US" sz="2600" b="1" dirty="0">
                <a:solidFill>
                  <a:srgbClr val="333F70"/>
                </a:solidFill>
                <a:latin typeface="Unbounded" pitchFamily="34" charset="0"/>
                <a:ea typeface="Unbounded" pitchFamily="34" charset="-122"/>
                <a:cs typeface="Unbounded" pitchFamily="34" charset="-120"/>
              </a:rPr>
              <a:t>3</a:t>
            </a:r>
            <a:endParaRPr lang="en-US" sz="2600" dirty="0"/>
          </a:p>
        </p:txBody>
      </p:sp>
      <p:sp>
        <p:nvSpPr>
          <p:cNvPr id="20" name="Text 17"/>
          <p:cNvSpPr/>
          <p:nvPr>
            <p:custDataLst>
              <p:tags r:id="rId16"/>
            </p:custDataLst>
          </p:nvPr>
        </p:nvSpPr>
        <p:spPr>
          <a:xfrm>
            <a:off x="6021943" y="5872758"/>
            <a:ext cx="2749391" cy="343614"/>
          </a:xfrm>
          <a:prstGeom prst="rect">
            <a:avLst/>
          </a:prstGeom>
          <a:noFill/>
        </p:spPr>
        <p:txBody>
          <a:bodyPr wrap="none" rtlCol="0" anchor="t"/>
          <a:p>
            <a:pPr marL="0" indent="0" algn="l">
              <a:lnSpc>
                <a:spcPts val="2705"/>
              </a:lnSpc>
              <a:buNone/>
            </a:pPr>
            <a:r>
              <a:rPr lang="en-US" sz="2165" b="1" dirty="0">
                <a:solidFill>
                  <a:srgbClr val="333F70"/>
                </a:solidFill>
                <a:latin typeface="Unbounded" pitchFamily="34" charset="0"/>
                <a:ea typeface="Unbounded" pitchFamily="34" charset="-122"/>
                <a:cs typeface="Unbounded" pitchFamily="34" charset="-120"/>
              </a:rPr>
              <a:t>深入了解</a:t>
            </a:r>
            <a:endParaRPr lang="en-US" sz="2165" dirty="0"/>
          </a:p>
        </p:txBody>
      </p:sp>
      <p:sp>
        <p:nvSpPr>
          <p:cNvPr id="21" name="Text 18"/>
          <p:cNvSpPr/>
          <p:nvPr>
            <p:custDataLst>
              <p:tags r:id="rId17"/>
            </p:custDataLst>
          </p:nvPr>
        </p:nvSpPr>
        <p:spPr>
          <a:xfrm>
            <a:off x="6021943" y="6348293"/>
            <a:ext cx="7783711" cy="1055489"/>
          </a:xfrm>
          <a:prstGeom prst="rect">
            <a:avLst/>
          </a:prstGeom>
          <a:noFill/>
        </p:spPr>
        <p:txBody>
          <a:bodyPr wrap="square" rtlCol="0" anchor="t"/>
          <a:p>
            <a:pPr marL="0" indent="0" algn="l">
              <a:lnSpc>
                <a:spcPts val="2770"/>
              </a:lnSpc>
              <a:buNone/>
            </a:pPr>
            <a:r>
              <a:rPr lang="en-US" sz="1730" dirty="0">
                <a:solidFill>
                  <a:srgbClr val="333F70"/>
                </a:solidFill>
                <a:latin typeface="Open Sans" pitchFamily="34" charset="0"/>
                <a:ea typeface="Open Sans" pitchFamily="34" charset="-122"/>
                <a:cs typeface="Open Sans" pitchFamily="34" charset="-120"/>
              </a:rPr>
              <a:t>在深入了解功能中,我们将主界面划分为四个板块,分别对应不同的内容,如风景名胜、美食、交通等。用户可以单击进入相应的板块,获取更详细的信息。这样可以帮助用户全面了解目的地的各方面情况。</a:t>
            </a:r>
            <a:endParaRPr lang="en-US" sz="1730" dirty="0"/>
          </a:p>
        </p:txBody>
      </p:sp>
    </p:spTree>
  </p:cSld>
  <p:clrMapOvr>
    <a:masterClrMapping/>
  </p:clrMapOvr>
</p:sld>
</file>

<file path=ppt/tags/tag1.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0.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1.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2.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3.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4.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5.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6.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7.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18.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19.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20.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1.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2.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3.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4.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5.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6.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7.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8.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9.xml><?xml version="1.0" encoding="utf-8"?>
<p:tagLst xmlns:p="http://schemas.openxmlformats.org/presentationml/2006/main">
  <p:tag name="KSO_WM_DIAGRAM_VIRTUALLY_FRAME" val="{&quot;height&quot;:205.7343307086614,&quot;left&quot;:160.47188976377953,&quot;top&quot;:292.2,&quot;width&quot;:831.056220472441}"/>
</p:tagLst>
</file>

<file path=ppt/tags/tag3.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30.xml><?xml version="1.0" encoding="utf-8"?>
<p:tagLst xmlns:p="http://schemas.openxmlformats.org/presentationml/2006/main">
  <p:tag name="KSO_WM_DIAGRAM_VIRTUALLY_FRAME" val="{&quot;height&quot;:205.7343307086614,&quot;left&quot;:160.47188976377953,&quot;top&quot;:292.2,&quot;width&quot;:831.056220472441}"/>
</p:tagLst>
</file>

<file path=ppt/tags/tag31.xml><?xml version="1.0" encoding="utf-8"?>
<p:tagLst xmlns:p="http://schemas.openxmlformats.org/presentationml/2006/main">
  <p:tag name="KSO_WM_DIAGRAM_VIRTUALLY_FRAME" val="{&quot;height&quot;:205.7343307086614,&quot;left&quot;:160.47188976377953,&quot;top&quot;:292.2,&quot;width&quot;:831.056220472441}"/>
</p:tagLst>
</file>

<file path=ppt/tags/tag32.xml><?xml version="1.0" encoding="utf-8"?>
<p:tagLst xmlns:p="http://schemas.openxmlformats.org/presentationml/2006/main">
  <p:tag name="KSO_WM_DIAGRAM_VIRTUALLY_FRAME" val="{&quot;height&quot;:205.7343307086614,&quot;left&quot;:160.47188976377953,&quot;top&quot;:292.2,&quot;width&quot;:831.056220472441}"/>
</p:tagLst>
</file>

<file path=ppt/tags/tag33.xml><?xml version="1.0" encoding="utf-8"?>
<p:tagLst xmlns:p="http://schemas.openxmlformats.org/presentationml/2006/main">
  <p:tag name="KSO_WM_DIAGRAM_VIRTUALLY_FRAME" val="{&quot;height&quot;:205.7343307086614,&quot;left&quot;:160.47188976377953,&quot;top&quot;:292.2,&quot;width&quot;:831.056220472441}"/>
</p:tagLst>
</file>

<file path=ppt/tags/tag34.xml><?xml version="1.0" encoding="utf-8"?>
<p:tagLst xmlns:p="http://schemas.openxmlformats.org/presentationml/2006/main">
  <p:tag name="KSO_WM_DIAGRAM_VIRTUALLY_FRAME" val="{&quot;height&quot;:205.7343307086614,&quot;left&quot;:160.47188976377953,&quot;top&quot;:292.2,&quot;width&quot;:831.056220472441}"/>
</p:tagLst>
</file>

<file path=ppt/tags/tag35.xml><?xml version="1.0" encoding="utf-8"?>
<p:tagLst xmlns:p="http://schemas.openxmlformats.org/presentationml/2006/main">
  <p:tag name="KSO_WM_DIAGRAM_VIRTUALLY_FRAME" val="{&quot;height&quot;:205.7343307086614,&quot;left&quot;:160.47188976377953,&quot;top&quot;:292.2,&quot;width&quot;:831.056220472441}"/>
</p:tagLst>
</file>

<file path=ppt/tags/tag36.xml><?xml version="1.0" encoding="utf-8"?>
<p:tagLst xmlns:p="http://schemas.openxmlformats.org/presentationml/2006/main">
  <p:tag name="KSO_WM_DIAGRAM_VIRTUALLY_FRAME" val="{&quot;height&quot;:205.7343307086614,&quot;left&quot;:160.47188976377953,&quot;top&quot;:292.2,&quot;width&quot;:831.056220472441}"/>
</p:tagLst>
</file>

<file path=ppt/tags/tag37.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38.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39.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40.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1.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2.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3.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4.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5.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6.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7.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8.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9.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5.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50.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51.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52.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53.xml><?xml version="1.0" encoding="utf-8"?>
<p:tagLst xmlns:p="http://schemas.openxmlformats.org/presentationml/2006/main">
  <p:tag name="commondata" val="eyJoZGlkIjoiZjQ5NmQ0NThiODkxMWQ2N2VkOTkyMjgwNzEyMTVlY2YifQ=="/>
</p:tagLst>
</file>

<file path=ppt/tags/tag6.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7.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8.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9.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3713</Words>
  <Application>WPS 演示</Application>
  <PresentationFormat>On-screen Show (16:9)</PresentationFormat>
  <Paragraphs>223</Paragraphs>
  <Slides>14</Slides>
  <Notes>8</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16</vt:i4>
      </vt:variant>
    </vt:vector>
  </HeadingPairs>
  <TitlesOfParts>
    <vt:vector size="37" baseType="lpstr">
      <vt:lpstr>Arial</vt:lpstr>
      <vt:lpstr>宋体</vt:lpstr>
      <vt:lpstr>Wingdings</vt:lpstr>
      <vt:lpstr>Unbounded</vt:lpstr>
      <vt:lpstr>Segoe Print</vt:lpstr>
      <vt:lpstr>Unbounded</vt:lpstr>
      <vt:lpstr>Unbounded</vt:lpstr>
      <vt:lpstr>Open Sans</vt:lpstr>
      <vt:lpstr>Open Sans</vt:lpstr>
      <vt:lpstr>Open Sans</vt:lpstr>
      <vt:lpstr>Calibri</vt:lpstr>
      <vt:lpstr>微软雅黑</vt:lpstr>
      <vt:lpstr>Arial Unicode MS</vt:lpstr>
      <vt:lpstr>等线</vt:lpstr>
      <vt:lpstr>MingLiU-ExtB</vt:lpstr>
      <vt:lpstr>方正兰亭黑_GBK</vt:lpstr>
      <vt:lpstr>黑体</vt:lpstr>
      <vt:lpstr>Agency FB</vt:lpstr>
      <vt:lpstr>Trebuchet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WPS_1643599542</cp:lastModifiedBy>
  <cp:revision>7</cp:revision>
  <dcterms:created xsi:type="dcterms:W3CDTF">2024-04-08T09:57:00Z</dcterms:created>
  <dcterms:modified xsi:type="dcterms:W3CDTF">2024-04-09T07:12:48Z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FFEDB88B38B442738F365D194FC77EF0_12</vt:lpwstr>
  </property>
  <property fmtid="{D5CDD505-2E9C-101B-9397-08002B2CF9AE}" pid="3" name="KSOProductBuildVer">
    <vt:lpwstr>2052-12.1.0.16417</vt:lpwstr>
  </property>
</Properties>
</file>