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89" r:id="rId2"/>
    <p:sldId id="345" r:id="rId3"/>
    <p:sldId id="317" r:id="rId4"/>
    <p:sldId id="316" r:id="rId5"/>
    <p:sldId id="305" r:id="rId6"/>
    <p:sldId id="304" r:id="rId7"/>
    <p:sldId id="348" r:id="rId8"/>
    <p:sldId id="347" r:id="rId9"/>
    <p:sldId id="294" r:id="rId10"/>
    <p:sldId id="349" r:id="rId11"/>
    <p:sldId id="350" r:id="rId12"/>
    <p:sldId id="353" r:id="rId13"/>
    <p:sldId id="343" r:id="rId14"/>
    <p:sldId id="344" r:id="rId15"/>
    <p:sldId id="352" r:id="rId16"/>
    <p:sldId id="351" r:id="rId17"/>
    <p:sldId id="297" r:id="rId18"/>
    <p:sldId id="309" r:id="rId19"/>
    <p:sldId id="315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375F"/>
    <a:srgbClr val="44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5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BE76-29C8-41AB-8544-889D89FA4F96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AD677-048F-409F-AACD-0A0B5EF61C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94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7480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3502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</a:defRPr>
            </a:lvl9pPr>
          </a:lstStyle>
          <a:p>
            <a:fld id="{8E734D7E-DDC1-43BA-BA84-4A1CFE3D3418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pPr/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219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319314"/>
            <a:ext cx="9144000" cy="4504872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4814B3DF-4CEB-470F-80A0-E5BC2ECCF346}" type="datetime1">
              <a:rPr lang="zh-CN" altLang="en-US"/>
              <a:t>2022/4/13</a:t>
            </a:fld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>
            <a:lvl1pPr>
              <a:defRPr/>
            </a:lvl1pPr>
          </a:lstStyle>
          <a:p>
            <a:fld id="{665E6A66-ADBE-481E-A892-F07C63236206}" type="slidenum">
              <a:rPr lang="zh-CN" altLang="en-US"/>
              <a:t>‹#›</a:t>
            </a:fld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37975-6AF7-4301-9DC5-87C074AA59D1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37975-6AF7-4301-9DC5-87C074AA59D1}" type="datetimeFigureOut">
              <a:rPr lang="zh-CN" altLang="en-US" smtClean="0"/>
              <a:t>2022/4/13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87A4-0198-42B4-AAAE-EDBADA4485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2124710"/>
            <a:ext cx="9142730" cy="2197100"/>
          </a:xfrm>
          <a:prstGeom prst="rect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55000">
                <a:schemeClr val="accent1">
                  <a:lumMod val="75000"/>
                  <a:alpha val="70000"/>
                </a:schemeClr>
              </a:gs>
              <a:gs pos="100000">
                <a:schemeClr val="accent1">
                  <a:lumMod val="20000"/>
                  <a:lumOff val="80000"/>
                  <a:alpha val="40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28915" y="3062515"/>
            <a:ext cx="63690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基于RH-RVM框架的</a:t>
            </a:r>
            <a:r>
              <a:rPr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视频人像分割算法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grpSp>
        <p:nvGrpSpPr>
          <p:cNvPr id="6" name="Group 72"/>
          <p:cNvGrpSpPr/>
          <p:nvPr/>
        </p:nvGrpSpPr>
        <p:grpSpPr>
          <a:xfrm>
            <a:off x="863056" y="3219347"/>
            <a:ext cx="6530116" cy="1323439"/>
            <a:chOff x="533400" y="1276351"/>
            <a:chExt cx="6530116" cy="1323439"/>
          </a:xfrm>
        </p:grpSpPr>
        <p:sp>
          <p:nvSpPr>
            <p:cNvPr id="7" name="TextBox 36"/>
            <p:cNvSpPr txBox="1"/>
            <p:nvPr/>
          </p:nvSpPr>
          <p:spPr>
            <a:xfrm>
              <a:off x="533400" y="1276351"/>
              <a:ext cx="107207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8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</a:t>
              </a:r>
              <a:r>
                <a:rPr lang="en-US" sz="8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  <p:sp>
          <p:nvSpPr>
            <p:cNvPr id="8" name="Content Placeholder 2"/>
            <p:cNvSpPr txBox="1"/>
            <p:nvPr/>
          </p:nvSpPr>
          <p:spPr>
            <a:xfrm>
              <a:off x="1485900" y="1414934"/>
              <a:ext cx="5577616" cy="8938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4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技术路线及实现方案</a:t>
              </a:r>
              <a:endParaRPr lang="en-US" altLang="zh-CN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17430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BCDCA24D-4B25-49AF-AAFD-1496DE6A337E}" type="slidenum">
              <a:rPr lang="zh-CN" altLang="en-US"/>
              <a:t>11</a:t>
            </a:fld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任意多边形 4"/>
          <p:cNvSpPr>
            <a:spLocks noChangeArrowheads="1"/>
          </p:cNvSpPr>
          <p:nvPr/>
        </p:nvSpPr>
        <p:spPr bwMode="auto">
          <a:xfrm>
            <a:off x="8743950" y="4622006"/>
            <a:ext cx="476250" cy="300038"/>
          </a:xfrm>
          <a:custGeom>
            <a:avLst/>
            <a:gdLst>
              <a:gd name="T0" fmla="*/ 250256 w 808522"/>
              <a:gd name="T1" fmla="*/ 0 h 510140"/>
              <a:gd name="T2" fmla="*/ 255070 w 808522"/>
              <a:gd name="T3" fmla="*/ 0 h 510140"/>
              <a:gd name="T4" fmla="*/ 808522 w 808522"/>
              <a:gd name="T5" fmla="*/ 0 h 510140"/>
              <a:gd name="T6" fmla="*/ 808522 w 808522"/>
              <a:gd name="T7" fmla="*/ 510139 h 510140"/>
              <a:gd name="T8" fmla="*/ 255080 w 808522"/>
              <a:gd name="T9" fmla="*/ 510139 h 510140"/>
              <a:gd name="T10" fmla="*/ 255070 w 808522"/>
              <a:gd name="T11" fmla="*/ 510140 h 510140"/>
              <a:gd name="T12" fmla="*/ 255060 w 808522"/>
              <a:gd name="T13" fmla="*/ 510139 h 510140"/>
              <a:gd name="T14" fmla="*/ 250256 w 808522"/>
              <a:gd name="T15" fmla="*/ 510139 h 510140"/>
              <a:gd name="T16" fmla="*/ 250256 w 808522"/>
              <a:gd name="T17" fmla="*/ 509655 h 510140"/>
              <a:gd name="T18" fmla="*/ 203664 w 808522"/>
              <a:gd name="T19" fmla="*/ 504958 h 510140"/>
              <a:gd name="T20" fmla="*/ 0 w 808522"/>
              <a:gd name="T21" fmla="*/ 255070 h 510140"/>
              <a:gd name="T22" fmla="*/ 203664 w 808522"/>
              <a:gd name="T23" fmla="*/ 5182 h 510140"/>
              <a:gd name="T24" fmla="*/ 250256 w 808522"/>
              <a:gd name="T25" fmla="*/ 485 h 5101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8522"/>
              <a:gd name="T40" fmla="*/ 0 h 510140"/>
              <a:gd name="T41" fmla="*/ 808522 w 808522"/>
              <a:gd name="T42" fmla="*/ 510140 h 5101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8522" h="510140">
                <a:moveTo>
                  <a:pt x="250256" y="0"/>
                </a:moveTo>
                <a:lnTo>
                  <a:pt x="255070" y="0"/>
                </a:lnTo>
                <a:lnTo>
                  <a:pt x="808522" y="0"/>
                </a:lnTo>
                <a:lnTo>
                  <a:pt x="808522" y="510139"/>
                </a:lnTo>
                <a:lnTo>
                  <a:pt x="255080" y="510139"/>
                </a:lnTo>
                <a:lnTo>
                  <a:pt x="255070" y="510140"/>
                </a:lnTo>
                <a:lnTo>
                  <a:pt x="255060" y="510139"/>
                </a:lnTo>
                <a:lnTo>
                  <a:pt x="250256" y="510139"/>
                </a:lnTo>
                <a:lnTo>
                  <a:pt x="250256" y="509655"/>
                </a:lnTo>
                <a:lnTo>
                  <a:pt x="203664" y="504958"/>
                </a:lnTo>
                <a:cubicBezTo>
                  <a:pt x="87433" y="481174"/>
                  <a:pt x="0" y="378332"/>
                  <a:pt x="0" y="255070"/>
                </a:cubicBezTo>
                <a:cubicBezTo>
                  <a:pt x="0" y="131808"/>
                  <a:pt x="87433" y="28967"/>
                  <a:pt x="203664" y="5182"/>
                </a:cubicBezTo>
                <a:lnTo>
                  <a:pt x="250256" y="485"/>
                </a:lnTo>
                <a:close/>
              </a:path>
            </a:pathLst>
          </a:custGeom>
          <a:solidFill>
            <a:srgbClr val="F2F2F2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15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4" name="肘形连接符 1"/>
          <p:cNvSpPr>
            <a:spLocks noChangeShapeType="1"/>
          </p:cNvSpPr>
          <p:nvPr/>
        </p:nvSpPr>
        <p:spPr bwMode="auto">
          <a:xfrm flipH="1" flipV="1">
            <a:off x="5545455" y="658813"/>
            <a:ext cx="2827735" cy="409575"/>
          </a:xfrm>
          <a:prstGeom prst="bentConnector3">
            <a:avLst>
              <a:gd name="adj1" fmla="val 218"/>
            </a:avLst>
          </a:prstGeom>
          <a:noFill/>
          <a:ln w="19050" cap="flat" cmpd="sng">
            <a:solidFill>
              <a:srgbClr val="A5A5A5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015"/>
          </a:p>
        </p:txBody>
      </p:sp>
      <p:sp>
        <p:nvSpPr>
          <p:cNvPr id="25605" name="肘形连接符 2"/>
          <p:cNvSpPr>
            <a:spLocks noChangeShapeType="1"/>
          </p:cNvSpPr>
          <p:nvPr/>
        </p:nvSpPr>
        <p:spPr bwMode="auto">
          <a:xfrm flipH="1">
            <a:off x="5545455" y="3988118"/>
            <a:ext cx="2827735" cy="408385"/>
          </a:xfrm>
          <a:prstGeom prst="bentConnector3">
            <a:avLst>
              <a:gd name="adj1" fmla="val 218"/>
            </a:avLst>
          </a:prstGeom>
          <a:noFill/>
          <a:ln w="19050" cap="flat" cmpd="sng">
            <a:solidFill>
              <a:srgbClr val="A5A5A5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015"/>
          </a:p>
        </p:txBody>
      </p:sp>
      <p:sp>
        <p:nvSpPr>
          <p:cNvPr id="25606" name="肘形连接符 3"/>
          <p:cNvSpPr>
            <a:spLocks noChangeShapeType="1"/>
          </p:cNvSpPr>
          <p:nvPr/>
        </p:nvSpPr>
        <p:spPr bwMode="auto">
          <a:xfrm flipV="1">
            <a:off x="769938" y="635953"/>
            <a:ext cx="2726531" cy="409575"/>
          </a:xfrm>
          <a:prstGeom prst="bentConnector3">
            <a:avLst>
              <a:gd name="adj1" fmla="val 218"/>
            </a:avLst>
          </a:prstGeom>
          <a:noFill/>
          <a:ln w="19050" cap="flat" cmpd="sng">
            <a:solidFill>
              <a:srgbClr val="A5A5A5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015"/>
          </a:p>
        </p:txBody>
      </p:sp>
      <p:sp>
        <p:nvSpPr>
          <p:cNvPr id="25607" name="肘形连接符 4"/>
          <p:cNvSpPr>
            <a:spLocks noChangeShapeType="1"/>
          </p:cNvSpPr>
          <p:nvPr/>
        </p:nvSpPr>
        <p:spPr bwMode="auto">
          <a:xfrm>
            <a:off x="769303" y="3988118"/>
            <a:ext cx="2726531" cy="408385"/>
          </a:xfrm>
          <a:prstGeom prst="bentConnector3">
            <a:avLst>
              <a:gd name="adj1" fmla="val 218"/>
            </a:avLst>
          </a:prstGeom>
          <a:noFill/>
          <a:ln w="19050" cap="flat" cmpd="sng">
            <a:solidFill>
              <a:srgbClr val="A5A5A5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015"/>
          </a:p>
        </p:txBody>
      </p:sp>
      <p:grpSp>
        <p:nvGrpSpPr>
          <p:cNvPr id="25610" name="组合 7"/>
          <p:cNvGrpSpPr/>
          <p:nvPr/>
        </p:nvGrpSpPr>
        <p:grpSpPr bwMode="auto">
          <a:xfrm>
            <a:off x="258684" y="2949575"/>
            <a:ext cx="1008459" cy="1009650"/>
            <a:chOff x="0" y="0"/>
            <a:chExt cx="1403797" cy="1403797"/>
          </a:xfrm>
        </p:grpSpPr>
        <p:sp>
          <p:nvSpPr>
            <p:cNvPr id="25611" name="椭圆 8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l"/>
              <a:endParaRPr lang="zh-CN" altLang="zh-CN" sz="975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grpSp>
          <p:nvGrpSpPr>
            <p:cNvPr id="25612" name="组合 9"/>
            <p:cNvGrpSpPr/>
            <p:nvPr/>
          </p:nvGrpSpPr>
          <p:grpSpPr bwMode="auto">
            <a:xfrm>
              <a:off x="486136" y="362881"/>
              <a:ext cx="392888" cy="661931"/>
              <a:chOff x="0" y="0"/>
              <a:chExt cx="292099" cy="492124"/>
            </a:xfrm>
          </p:grpSpPr>
          <p:sp>
            <p:nvSpPr>
              <p:cNvPr id="25613" name="Freeform 1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2099" cy="492124"/>
              </a:xfrm>
              <a:custGeom>
                <a:avLst/>
                <a:gdLst>
                  <a:gd name="T0" fmla="*/ 0 w 166"/>
                  <a:gd name="T1" fmla="*/ 444500 h 280"/>
                  <a:gd name="T2" fmla="*/ 263525 w 166"/>
                  <a:gd name="T3" fmla="*/ 444500 h 280"/>
                  <a:gd name="T4" fmla="*/ 263525 w 166"/>
                  <a:gd name="T5" fmla="*/ 425450 h 280"/>
                  <a:gd name="T6" fmla="*/ 263525 w 166"/>
                  <a:gd name="T7" fmla="*/ 425450 h 280"/>
                  <a:gd name="T8" fmla="*/ 260350 w 166"/>
                  <a:gd name="T9" fmla="*/ 419100 h 280"/>
                  <a:gd name="T10" fmla="*/ 254000 w 166"/>
                  <a:gd name="T11" fmla="*/ 415925 h 280"/>
                  <a:gd name="T12" fmla="*/ 9525 w 166"/>
                  <a:gd name="T13" fmla="*/ 415925 h 280"/>
                  <a:gd name="T14" fmla="*/ 9525 w 166"/>
                  <a:gd name="T15" fmla="*/ 415925 h 280"/>
                  <a:gd name="T16" fmla="*/ 3175 w 166"/>
                  <a:gd name="T17" fmla="*/ 419100 h 280"/>
                  <a:gd name="T18" fmla="*/ 0 w 166"/>
                  <a:gd name="T19" fmla="*/ 425450 h 280"/>
                  <a:gd name="T20" fmla="*/ 0 w 166"/>
                  <a:gd name="T21" fmla="*/ 444500 h 280"/>
                  <a:gd name="T22" fmla="*/ 0 w 166"/>
                  <a:gd name="T23" fmla="*/ 444500 h 280"/>
                  <a:gd name="T24" fmla="*/ 0 w 166"/>
                  <a:gd name="T25" fmla="*/ 0 h 280"/>
                  <a:gd name="T26" fmla="*/ 263525 w 166"/>
                  <a:gd name="T27" fmla="*/ 0 h 280"/>
                  <a:gd name="T28" fmla="*/ 263525 w 166"/>
                  <a:gd name="T29" fmla="*/ 19050 h 280"/>
                  <a:gd name="T30" fmla="*/ 263525 w 166"/>
                  <a:gd name="T31" fmla="*/ 19050 h 280"/>
                  <a:gd name="T32" fmla="*/ 260350 w 166"/>
                  <a:gd name="T33" fmla="*/ 25400 h 280"/>
                  <a:gd name="T34" fmla="*/ 254000 w 166"/>
                  <a:gd name="T35" fmla="*/ 28575 h 280"/>
                  <a:gd name="T36" fmla="*/ 9525 w 166"/>
                  <a:gd name="T37" fmla="*/ 28575 h 280"/>
                  <a:gd name="T38" fmla="*/ 9525 w 166"/>
                  <a:gd name="T39" fmla="*/ 28575 h 280"/>
                  <a:gd name="T40" fmla="*/ 3175 w 166"/>
                  <a:gd name="T41" fmla="*/ 25400 h 280"/>
                  <a:gd name="T42" fmla="*/ 0 w 166"/>
                  <a:gd name="T43" fmla="*/ 19050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25614" name="Freeform 16"/>
              <p:cNvSpPr>
                <a:spLocks noEditPoints="1" noChangeArrowheads="1"/>
              </p:cNvSpPr>
              <p:nvPr/>
            </p:nvSpPr>
            <p:spPr bwMode="auto">
              <a:xfrm>
                <a:off x="23812" y="46039"/>
                <a:ext cx="244476" cy="400050"/>
              </a:xfrm>
              <a:custGeom>
                <a:avLst/>
                <a:gdLst>
                  <a:gd name="T0" fmla="*/ 22225 w 138"/>
                  <a:gd name="T1" fmla="*/ 79375 h 228"/>
                  <a:gd name="T2" fmla="*/ 22225 w 138"/>
                  <a:gd name="T3" fmla="*/ 92075 h 228"/>
                  <a:gd name="T4" fmla="*/ 31750 w 138"/>
                  <a:gd name="T5" fmla="*/ 111125 h 228"/>
                  <a:gd name="T6" fmla="*/ 76200 w 138"/>
                  <a:gd name="T7" fmla="*/ 152400 h 228"/>
                  <a:gd name="T8" fmla="*/ 88900 w 138"/>
                  <a:gd name="T9" fmla="*/ 165100 h 228"/>
                  <a:gd name="T10" fmla="*/ 92075 w 138"/>
                  <a:gd name="T11" fmla="*/ 180975 h 228"/>
                  <a:gd name="T12" fmla="*/ 76200 w 138"/>
                  <a:gd name="T13" fmla="*/ 209550 h 228"/>
                  <a:gd name="T14" fmla="*/ 38100 w 138"/>
                  <a:gd name="T15" fmla="*/ 241300 h 228"/>
                  <a:gd name="T16" fmla="*/ 25400 w 138"/>
                  <a:gd name="T17" fmla="*/ 257175 h 228"/>
                  <a:gd name="T18" fmla="*/ 22225 w 138"/>
                  <a:gd name="T19" fmla="*/ 279400 h 228"/>
                  <a:gd name="T20" fmla="*/ 0 w 138"/>
                  <a:gd name="T21" fmla="*/ 361950 h 228"/>
                  <a:gd name="T22" fmla="*/ 0 w 138"/>
                  <a:gd name="T23" fmla="*/ 273050 h 228"/>
                  <a:gd name="T24" fmla="*/ 3175 w 138"/>
                  <a:gd name="T25" fmla="*/ 244475 h 228"/>
                  <a:gd name="T26" fmla="*/ 22225 w 138"/>
                  <a:gd name="T27" fmla="*/ 225425 h 228"/>
                  <a:gd name="T28" fmla="*/ 57150 w 138"/>
                  <a:gd name="T29" fmla="*/ 193675 h 228"/>
                  <a:gd name="T30" fmla="*/ 66675 w 138"/>
                  <a:gd name="T31" fmla="*/ 180975 h 228"/>
                  <a:gd name="T32" fmla="*/ 57150 w 138"/>
                  <a:gd name="T33" fmla="*/ 168275 h 228"/>
                  <a:gd name="T34" fmla="*/ 22225 w 138"/>
                  <a:gd name="T35" fmla="*/ 136525 h 228"/>
                  <a:gd name="T36" fmla="*/ 3175 w 138"/>
                  <a:gd name="T37" fmla="*/ 114300 h 228"/>
                  <a:gd name="T38" fmla="*/ 0 w 138"/>
                  <a:gd name="T39" fmla="*/ 88900 h 228"/>
                  <a:gd name="T40" fmla="*/ 22225 w 138"/>
                  <a:gd name="T41" fmla="*/ 0 h 228"/>
                  <a:gd name="T42" fmla="*/ 196850 w 138"/>
                  <a:gd name="T43" fmla="*/ 361950 h 228"/>
                  <a:gd name="T44" fmla="*/ 196850 w 138"/>
                  <a:gd name="T45" fmla="*/ 279400 h 228"/>
                  <a:gd name="T46" fmla="*/ 193675 w 138"/>
                  <a:gd name="T47" fmla="*/ 257175 h 228"/>
                  <a:gd name="T48" fmla="*/ 180975 w 138"/>
                  <a:gd name="T49" fmla="*/ 241300 h 228"/>
                  <a:gd name="T50" fmla="*/ 142875 w 138"/>
                  <a:gd name="T51" fmla="*/ 209550 h 228"/>
                  <a:gd name="T52" fmla="*/ 127000 w 138"/>
                  <a:gd name="T53" fmla="*/ 180975 h 228"/>
                  <a:gd name="T54" fmla="*/ 130175 w 138"/>
                  <a:gd name="T55" fmla="*/ 165100 h 228"/>
                  <a:gd name="T56" fmla="*/ 180975 w 138"/>
                  <a:gd name="T57" fmla="*/ 120650 h 228"/>
                  <a:gd name="T58" fmla="*/ 187325 w 138"/>
                  <a:gd name="T59" fmla="*/ 111125 h 228"/>
                  <a:gd name="T60" fmla="*/ 196850 w 138"/>
                  <a:gd name="T61" fmla="*/ 92075 h 228"/>
                  <a:gd name="T62" fmla="*/ 196850 w 138"/>
                  <a:gd name="T63" fmla="*/ 0 h 228"/>
                  <a:gd name="T64" fmla="*/ 219075 w 138"/>
                  <a:gd name="T65" fmla="*/ 88900 h 228"/>
                  <a:gd name="T66" fmla="*/ 219075 w 138"/>
                  <a:gd name="T67" fmla="*/ 104775 h 228"/>
                  <a:gd name="T68" fmla="*/ 209550 w 138"/>
                  <a:gd name="T69" fmla="*/ 127000 h 228"/>
                  <a:gd name="T70" fmla="*/ 161925 w 138"/>
                  <a:gd name="T71" fmla="*/ 168275 h 228"/>
                  <a:gd name="T72" fmla="*/ 155575 w 138"/>
                  <a:gd name="T73" fmla="*/ 174625 h 228"/>
                  <a:gd name="T74" fmla="*/ 155575 w 138"/>
                  <a:gd name="T75" fmla="*/ 187325 h 228"/>
                  <a:gd name="T76" fmla="*/ 196850 w 138"/>
                  <a:gd name="T77" fmla="*/ 225425 h 228"/>
                  <a:gd name="T78" fmla="*/ 209550 w 138"/>
                  <a:gd name="T79" fmla="*/ 234950 h 228"/>
                  <a:gd name="T80" fmla="*/ 219075 w 138"/>
                  <a:gd name="T81" fmla="*/ 257175 h 228"/>
                  <a:gd name="T82" fmla="*/ 219075 w 138"/>
                  <a:gd name="T83" fmla="*/ 361950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25615" name="Freeform 17"/>
              <p:cNvSpPr>
                <a:spLocks noChangeArrowheads="1"/>
              </p:cNvSpPr>
              <p:nvPr/>
            </p:nvSpPr>
            <p:spPr bwMode="auto">
              <a:xfrm>
                <a:off x="63499" y="166689"/>
                <a:ext cx="165100" cy="279400"/>
              </a:xfrm>
              <a:custGeom>
                <a:avLst/>
                <a:gdLst>
                  <a:gd name="T0" fmla="*/ 0 w 94"/>
                  <a:gd name="T1" fmla="*/ 254000 h 160"/>
                  <a:gd name="T2" fmla="*/ 76200 w 94"/>
                  <a:gd name="T3" fmla="*/ 254000 h 160"/>
                  <a:gd name="T4" fmla="*/ 149225 w 94"/>
                  <a:gd name="T5" fmla="*/ 254000 h 160"/>
                  <a:gd name="T6" fmla="*/ 149225 w 94"/>
                  <a:gd name="T7" fmla="*/ 212725 h 160"/>
                  <a:gd name="T8" fmla="*/ 92075 w 94"/>
                  <a:gd name="T9" fmla="*/ 155575 h 160"/>
                  <a:gd name="T10" fmla="*/ 92075 w 94"/>
                  <a:gd name="T11" fmla="*/ 155575 h 160"/>
                  <a:gd name="T12" fmla="*/ 85725 w 94"/>
                  <a:gd name="T13" fmla="*/ 149225 h 160"/>
                  <a:gd name="T14" fmla="*/ 82550 w 94"/>
                  <a:gd name="T15" fmla="*/ 142875 h 160"/>
                  <a:gd name="T16" fmla="*/ 82550 w 94"/>
                  <a:gd name="T17" fmla="*/ 123825 h 160"/>
                  <a:gd name="T18" fmla="*/ 82550 w 94"/>
                  <a:gd name="T19" fmla="*/ 69850 h 160"/>
                  <a:gd name="T20" fmla="*/ 82550 w 94"/>
                  <a:gd name="T21" fmla="*/ 69850 h 160"/>
                  <a:gd name="T22" fmla="*/ 82550 w 94"/>
                  <a:gd name="T23" fmla="*/ 60325 h 160"/>
                  <a:gd name="T24" fmla="*/ 85725 w 94"/>
                  <a:gd name="T25" fmla="*/ 50800 h 160"/>
                  <a:gd name="T26" fmla="*/ 98425 w 94"/>
                  <a:gd name="T27" fmla="*/ 34925 h 160"/>
                  <a:gd name="T28" fmla="*/ 120650 w 94"/>
                  <a:gd name="T29" fmla="*/ 15875 h 160"/>
                  <a:gd name="T30" fmla="*/ 120650 w 94"/>
                  <a:gd name="T31" fmla="*/ 15875 h 160"/>
                  <a:gd name="T32" fmla="*/ 130175 w 94"/>
                  <a:gd name="T33" fmla="*/ 9525 h 160"/>
                  <a:gd name="T34" fmla="*/ 139700 w 94"/>
                  <a:gd name="T35" fmla="*/ 0 h 160"/>
                  <a:gd name="T36" fmla="*/ 76200 w 94"/>
                  <a:gd name="T37" fmla="*/ 0 h 160"/>
                  <a:gd name="T38" fmla="*/ 9525 w 94"/>
                  <a:gd name="T39" fmla="*/ 0 h 160"/>
                  <a:gd name="T40" fmla="*/ 9525 w 94"/>
                  <a:gd name="T41" fmla="*/ 0 h 160"/>
                  <a:gd name="T42" fmla="*/ 19050 w 94"/>
                  <a:gd name="T43" fmla="*/ 9525 h 160"/>
                  <a:gd name="T44" fmla="*/ 28575 w 94"/>
                  <a:gd name="T45" fmla="*/ 15875 h 160"/>
                  <a:gd name="T46" fmla="*/ 50800 w 94"/>
                  <a:gd name="T47" fmla="*/ 34925 h 160"/>
                  <a:gd name="T48" fmla="*/ 50800 w 94"/>
                  <a:gd name="T49" fmla="*/ 34925 h 160"/>
                  <a:gd name="T50" fmla="*/ 60325 w 94"/>
                  <a:gd name="T51" fmla="*/ 50800 h 160"/>
                  <a:gd name="T52" fmla="*/ 66675 w 94"/>
                  <a:gd name="T53" fmla="*/ 60325 h 160"/>
                  <a:gd name="T54" fmla="*/ 66675 w 94"/>
                  <a:gd name="T55" fmla="*/ 69850 h 160"/>
                  <a:gd name="T56" fmla="*/ 66675 w 94"/>
                  <a:gd name="T57" fmla="*/ 123825 h 160"/>
                  <a:gd name="T58" fmla="*/ 66675 w 94"/>
                  <a:gd name="T59" fmla="*/ 123825 h 160"/>
                  <a:gd name="T60" fmla="*/ 66675 w 94"/>
                  <a:gd name="T61" fmla="*/ 142875 h 160"/>
                  <a:gd name="T62" fmla="*/ 63500 w 94"/>
                  <a:gd name="T63" fmla="*/ 149225 h 160"/>
                  <a:gd name="T64" fmla="*/ 60325 w 94"/>
                  <a:gd name="T65" fmla="*/ 155575 h 160"/>
                  <a:gd name="T66" fmla="*/ 0 w 94"/>
                  <a:gd name="T67" fmla="*/ 212725 h 160"/>
                  <a:gd name="T68" fmla="*/ 0 w 94"/>
                  <a:gd name="T69" fmla="*/ 254000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</p:grpSp>
      </p:grpSp>
      <p:grpSp>
        <p:nvGrpSpPr>
          <p:cNvPr id="25622" name="组合 19"/>
          <p:cNvGrpSpPr/>
          <p:nvPr/>
        </p:nvGrpSpPr>
        <p:grpSpPr bwMode="auto">
          <a:xfrm>
            <a:off x="7870508" y="2949575"/>
            <a:ext cx="1009650" cy="1009650"/>
            <a:chOff x="0" y="0"/>
            <a:chExt cx="1403797" cy="1403797"/>
          </a:xfrm>
        </p:grpSpPr>
        <p:sp>
          <p:nvSpPr>
            <p:cNvPr id="25623" name="椭圆 20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l"/>
              <a:endParaRPr lang="zh-CN" altLang="zh-CN" sz="975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sp>
          <p:nvSpPr>
            <p:cNvPr id="25624" name="Freeform 12"/>
            <p:cNvSpPr>
              <a:spLocks noEditPoints="1" noChangeArrowheads="1"/>
            </p:cNvSpPr>
            <p:nvPr/>
          </p:nvSpPr>
          <p:spPr bwMode="auto">
            <a:xfrm>
              <a:off x="479640" y="362881"/>
              <a:ext cx="471466" cy="666418"/>
            </a:xfrm>
            <a:custGeom>
              <a:avLst/>
              <a:gdLst>
                <a:gd name="T0" fmla="*/ 76164973 w 408"/>
                <a:gd name="T1" fmla="*/ 197332205 h 578"/>
                <a:gd name="T2" fmla="*/ 68823691 w 408"/>
                <a:gd name="T3" fmla="*/ 193661209 h 578"/>
                <a:gd name="T4" fmla="*/ 67905862 w 408"/>
                <a:gd name="T5" fmla="*/ 185400621 h 578"/>
                <a:gd name="T6" fmla="*/ 69741521 w 408"/>
                <a:gd name="T7" fmla="*/ 165208408 h 578"/>
                <a:gd name="T8" fmla="*/ 75247144 w 408"/>
                <a:gd name="T9" fmla="*/ 149605151 h 578"/>
                <a:gd name="T10" fmla="*/ 94517521 w 408"/>
                <a:gd name="T11" fmla="*/ 125741984 h 578"/>
                <a:gd name="T12" fmla="*/ 122964819 w 408"/>
                <a:gd name="T13" fmla="*/ 101878817 h 578"/>
                <a:gd name="T14" fmla="*/ 133976742 w 408"/>
                <a:gd name="T15" fmla="*/ 89029315 h 578"/>
                <a:gd name="T16" fmla="*/ 137647383 w 408"/>
                <a:gd name="T17" fmla="*/ 74343955 h 578"/>
                <a:gd name="T18" fmla="*/ 134893894 w 408"/>
                <a:gd name="T19" fmla="*/ 60576535 h 578"/>
                <a:gd name="T20" fmla="*/ 126635460 w 408"/>
                <a:gd name="T21" fmla="*/ 48644951 h 578"/>
                <a:gd name="T22" fmla="*/ 103694462 w 408"/>
                <a:gd name="T23" fmla="*/ 39466435 h 578"/>
                <a:gd name="T24" fmla="*/ 85341237 w 408"/>
                <a:gd name="T25" fmla="*/ 39466435 h 578"/>
                <a:gd name="T26" fmla="*/ 62400239 w 408"/>
                <a:gd name="T27" fmla="*/ 49562870 h 578"/>
                <a:gd name="T28" fmla="*/ 51388316 w 408"/>
                <a:gd name="T29" fmla="*/ 63329612 h 578"/>
                <a:gd name="T30" fmla="*/ 5505624 w 408"/>
                <a:gd name="T31" fmla="*/ 78014951 h 578"/>
                <a:gd name="T32" fmla="*/ 917830 w 408"/>
                <a:gd name="T33" fmla="*/ 75261873 h 578"/>
                <a:gd name="T34" fmla="*/ 0 w 408"/>
                <a:gd name="T35" fmla="*/ 69754363 h 578"/>
                <a:gd name="T36" fmla="*/ 10094096 w 408"/>
                <a:gd name="T37" fmla="*/ 44055349 h 578"/>
                <a:gd name="T38" fmla="*/ 25693820 w 408"/>
                <a:gd name="T39" fmla="*/ 22945937 h 578"/>
                <a:gd name="T40" fmla="*/ 39458554 w 408"/>
                <a:gd name="T41" fmla="*/ 12849507 h 578"/>
                <a:gd name="T42" fmla="*/ 63317391 w 408"/>
                <a:gd name="T43" fmla="*/ 3670997 h 578"/>
                <a:gd name="T44" fmla="*/ 92682540 w 408"/>
                <a:gd name="T45" fmla="*/ 0 h 578"/>
                <a:gd name="T46" fmla="*/ 112870726 w 408"/>
                <a:gd name="T47" fmla="*/ 1835837 h 578"/>
                <a:gd name="T48" fmla="*/ 139482364 w 408"/>
                <a:gd name="T49" fmla="*/ 9178509 h 578"/>
                <a:gd name="T50" fmla="*/ 161506210 w 408"/>
                <a:gd name="T51" fmla="*/ 22945937 h 578"/>
                <a:gd name="T52" fmla="*/ 172517455 w 408"/>
                <a:gd name="T53" fmla="*/ 34877520 h 578"/>
                <a:gd name="T54" fmla="*/ 183529420 w 408"/>
                <a:gd name="T55" fmla="*/ 54151784 h 578"/>
                <a:gd name="T56" fmla="*/ 187200061 w 408"/>
                <a:gd name="T57" fmla="*/ 75261873 h 578"/>
                <a:gd name="T58" fmla="*/ 184447250 w 408"/>
                <a:gd name="T59" fmla="*/ 91782392 h 578"/>
                <a:gd name="T60" fmla="*/ 178023798 w 408"/>
                <a:gd name="T61" fmla="*/ 107385649 h 578"/>
                <a:gd name="T62" fmla="*/ 151412117 w 408"/>
                <a:gd name="T63" fmla="*/ 135838408 h 578"/>
                <a:gd name="T64" fmla="*/ 124799801 w 408"/>
                <a:gd name="T65" fmla="*/ 159701575 h 578"/>
                <a:gd name="T66" fmla="*/ 117459196 w 408"/>
                <a:gd name="T67" fmla="*/ 168880081 h 578"/>
                <a:gd name="T68" fmla="*/ 113788555 w 408"/>
                <a:gd name="T69" fmla="*/ 188154376 h 578"/>
                <a:gd name="T70" fmla="*/ 76164973 w 408"/>
                <a:gd name="T71" fmla="*/ 265251388 h 578"/>
                <a:gd name="T72" fmla="*/ 70658673 w 408"/>
                <a:gd name="T73" fmla="*/ 263415551 h 578"/>
                <a:gd name="T74" fmla="*/ 68823691 w 408"/>
                <a:gd name="T75" fmla="*/ 222113290 h 578"/>
                <a:gd name="T76" fmla="*/ 70658673 w 408"/>
                <a:gd name="T77" fmla="*/ 217524376 h 578"/>
                <a:gd name="T78" fmla="*/ 111035067 w 408"/>
                <a:gd name="T79" fmla="*/ 214771299 h 578"/>
                <a:gd name="T80" fmla="*/ 116541367 w 408"/>
                <a:gd name="T81" fmla="*/ 217524376 h 578"/>
                <a:gd name="T82" fmla="*/ 118376349 w 408"/>
                <a:gd name="T83" fmla="*/ 257908719 h 578"/>
                <a:gd name="T84" fmla="*/ 116541367 w 408"/>
                <a:gd name="T85" fmla="*/ 263415551 h 578"/>
                <a:gd name="T86" fmla="*/ 76164973 w 408"/>
                <a:gd name="T87" fmla="*/ 265251388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1800">
                <a:solidFill>
                  <a:srgbClr val="000000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</p:grpSp>
      <p:grpSp>
        <p:nvGrpSpPr>
          <p:cNvPr id="25625" name="组合 22"/>
          <p:cNvGrpSpPr/>
          <p:nvPr/>
        </p:nvGrpSpPr>
        <p:grpSpPr bwMode="auto">
          <a:xfrm>
            <a:off x="258049" y="1068864"/>
            <a:ext cx="1008459" cy="1008460"/>
            <a:chOff x="0" y="0"/>
            <a:chExt cx="1403797" cy="1403797"/>
          </a:xfrm>
        </p:grpSpPr>
        <p:sp>
          <p:nvSpPr>
            <p:cNvPr id="25626" name="椭圆 23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l"/>
              <a:endParaRPr lang="zh-CN" altLang="zh-CN" sz="975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grpSp>
          <p:nvGrpSpPr>
            <p:cNvPr id="25627" name="组合 24"/>
            <p:cNvGrpSpPr/>
            <p:nvPr/>
          </p:nvGrpSpPr>
          <p:grpSpPr bwMode="auto">
            <a:xfrm>
              <a:off x="282958" y="324214"/>
              <a:ext cx="799244" cy="731504"/>
              <a:chOff x="0" y="0"/>
              <a:chExt cx="550987" cy="504288"/>
            </a:xfrm>
          </p:grpSpPr>
          <p:sp>
            <p:nvSpPr>
              <p:cNvPr id="25628" name="Freeform 2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57759" cy="359114"/>
              </a:xfrm>
              <a:custGeom>
                <a:avLst/>
                <a:gdLst>
                  <a:gd name="T0" fmla="*/ 51 w 52"/>
                  <a:gd name="T1" fmla="*/ 27 h 52"/>
                  <a:gd name="T2" fmla="*/ 46 w 52"/>
                  <a:gd name="T3" fmla="*/ 23 h 52"/>
                  <a:gd name="T4" fmla="*/ 52 w 52"/>
                  <a:gd name="T5" fmla="*/ 20 h 52"/>
                  <a:gd name="T6" fmla="*/ 49 w 52"/>
                  <a:gd name="T7" fmla="*/ 13 h 52"/>
                  <a:gd name="T8" fmla="*/ 47 w 52"/>
                  <a:gd name="T9" fmla="*/ 12 h 52"/>
                  <a:gd name="T10" fmla="*/ 40 w 52"/>
                  <a:gd name="T11" fmla="*/ 13 h 52"/>
                  <a:gd name="T12" fmla="*/ 43 w 52"/>
                  <a:gd name="T13" fmla="*/ 7 h 52"/>
                  <a:gd name="T14" fmla="*/ 37 w 52"/>
                  <a:gd name="T15" fmla="*/ 2 h 52"/>
                  <a:gd name="T16" fmla="*/ 32 w 52"/>
                  <a:gd name="T17" fmla="*/ 7 h 52"/>
                  <a:gd name="T18" fmla="*/ 29 w 52"/>
                  <a:gd name="T19" fmla="*/ 1 h 52"/>
                  <a:gd name="T20" fmla="*/ 27 w 52"/>
                  <a:gd name="T21" fmla="*/ 0 h 52"/>
                  <a:gd name="T22" fmla="*/ 19 w 52"/>
                  <a:gd name="T23" fmla="*/ 2 h 52"/>
                  <a:gd name="T24" fmla="*/ 18 w 52"/>
                  <a:gd name="T25" fmla="*/ 9 h 52"/>
                  <a:gd name="T26" fmla="*/ 12 w 52"/>
                  <a:gd name="T27" fmla="*/ 4 h 52"/>
                  <a:gd name="T28" fmla="*/ 6 w 52"/>
                  <a:gd name="T29" fmla="*/ 10 h 52"/>
                  <a:gd name="T30" fmla="*/ 10 w 52"/>
                  <a:gd name="T31" fmla="*/ 15 h 52"/>
                  <a:gd name="T32" fmla="*/ 3 w 52"/>
                  <a:gd name="T33" fmla="*/ 16 h 52"/>
                  <a:gd name="T34" fmla="*/ 2 w 52"/>
                  <a:gd name="T35" fmla="*/ 17 h 52"/>
                  <a:gd name="T36" fmla="*/ 0 w 52"/>
                  <a:gd name="T37" fmla="*/ 25 h 52"/>
                  <a:gd name="T38" fmla="*/ 7 w 52"/>
                  <a:gd name="T39" fmla="*/ 27 h 52"/>
                  <a:gd name="T40" fmla="*/ 2 w 52"/>
                  <a:gd name="T41" fmla="*/ 31 h 52"/>
                  <a:gd name="T42" fmla="*/ 4 w 52"/>
                  <a:gd name="T43" fmla="*/ 39 h 52"/>
                  <a:gd name="T44" fmla="*/ 6 w 52"/>
                  <a:gd name="T45" fmla="*/ 40 h 52"/>
                  <a:gd name="T46" fmla="*/ 12 w 52"/>
                  <a:gd name="T47" fmla="*/ 40 h 52"/>
                  <a:gd name="T48" fmla="*/ 10 w 52"/>
                  <a:gd name="T49" fmla="*/ 47 h 52"/>
                  <a:gd name="T50" fmla="*/ 17 w 52"/>
                  <a:gd name="T51" fmla="*/ 50 h 52"/>
                  <a:gd name="T52" fmla="*/ 21 w 52"/>
                  <a:gd name="T53" fmla="*/ 45 h 52"/>
                  <a:gd name="T54" fmla="*/ 23 w 52"/>
                  <a:gd name="T55" fmla="*/ 51 h 52"/>
                  <a:gd name="T56" fmla="*/ 24 w 52"/>
                  <a:gd name="T57" fmla="*/ 52 h 52"/>
                  <a:gd name="T58" fmla="*/ 32 w 52"/>
                  <a:gd name="T59" fmla="*/ 52 h 52"/>
                  <a:gd name="T60" fmla="*/ 33 w 52"/>
                  <a:gd name="T61" fmla="*/ 50 h 52"/>
                  <a:gd name="T62" fmla="*/ 35 w 52"/>
                  <a:gd name="T63" fmla="*/ 44 h 52"/>
                  <a:gd name="T64" fmla="*/ 40 w 52"/>
                  <a:gd name="T65" fmla="*/ 48 h 52"/>
                  <a:gd name="T66" fmla="*/ 46 w 52"/>
                  <a:gd name="T67" fmla="*/ 43 h 52"/>
                  <a:gd name="T68" fmla="*/ 46 w 52"/>
                  <a:gd name="T69" fmla="*/ 41 h 52"/>
                  <a:gd name="T70" fmla="*/ 43 w 52"/>
                  <a:gd name="T71" fmla="*/ 35 h 52"/>
                  <a:gd name="T72" fmla="*/ 50 w 52"/>
                  <a:gd name="T73" fmla="*/ 36 h 52"/>
                  <a:gd name="T74" fmla="*/ 52 w 52"/>
                  <a:gd name="T75" fmla="*/ 29 h 52"/>
                  <a:gd name="T76" fmla="*/ 33 w 52"/>
                  <a:gd name="T77" fmla="*/ 28 h 52"/>
                  <a:gd name="T78" fmla="*/ 19 w 52"/>
                  <a:gd name="T79" fmla="*/ 25 h 52"/>
                  <a:gd name="T80" fmla="*/ 33 w 52"/>
                  <a:gd name="T81" fmla="*/ 28 h 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"/>
                  <a:gd name="T124" fmla="*/ 0 h 52"/>
                  <a:gd name="T125" fmla="*/ 52 w 52"/>
                  <a:gd name="T126" fmla="*/ 52 h 5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25629" name="Freeform 27"/>
              <p:cNvSpPr>
                <a:spLocks noEditPoints="1" noChangeArrowheads="1"/>
              </p:cNvSpPr>
              <p:nvPr/>
            </p:nvSpPr>
            <p:spPr bwMode="auto">
              <a:xfrm>
                <a:off x="296538" y="248324"/>
                <a:ext cx="254449" cy="255964"/>
              </a:xfrm>
              <a:custGeom>
                <a:avLst/>
                <a:gdLst>
                  <a:gd name="T0" fmla="*/ 33 w 37"/>
                  <a:gd name="T1" fmla="*/ 29 h 37"/>
                  <a:gd name="T2" fmla="*/ 31 w 37"/>
                  <a:gd name="T3" fmla="*/ 24 h 37"/>
                  <a:gd name="T4" fmla="*/ 36 w 37"/>
                  <a:gd name="T5" fmla="*/ 25 h 37"/>
                  <a:gd name="T6" fmla="*/ 37 w 37"/>
                  <a:gd name="T7" fmla="*/ 20 h 37"/>
                  <a:gd name="T8" fmla="*/ 36 w 37"/>
                  <a:gd name="T9" fmla="*/ 18 h 37"/>
                  <a:gd name="T10" fmla="*/ 32 w 37"/>
                  <a:gd name="T11" fmla="*/ 16 h 37"/>
                  <a:gd name="T12" fmla="*/ 37 w 37"/>
                  <a:gd name="T13" fmla="*/ 14 h 37"/>
                  <a:gd name="T14" fmla="*/ 35 w 37"/>
                  <a:gd name="T15" fmla="*/ 9 h 37"/>
                  <a:gd name="T16" fmla="*/ 30 w 37"/>
                  <a:gd name="T17" fmla="*/ 10 h 37"/>
                  <a:gd name="T18" fmla="*/ 31 w 37"/>
                  <a:gd name="T19" fmla="*/ 5 h 37"/>
                  <a:gd name="T20" fmla="*/ 30 w 37"/>
                  <a:gd name="T21" fmla="*/ 4 h 37"/>
                  <a:gd name="T22" fmla="*/ 24 w 37"/>
                  <a:gd name="T23" fmla="*/ 2 h 37"/>
                  <a:gd name="T24" fmla="*/ 21 w 37"/>
                  <a:gd name="T25" fmla="*/ 5 h 37"/>
                  <a:gd name="T26" fmla="*/ 19 w 37"/>
                  <a:gd name="T27" fmla="*/ 0 h 37"/>
                  <a:gd name="T28" fmla="*/ 14 w 37"/>
                  <a:gd name="T29" fmla="*/ 1 h 37"/>
                  <a:gd name="T30" fmla="*/ 14 w 37"/>
                  <a:gd name="T31" fmla="*/ 5 h 37"/>
                  <a:gd name="T32" fmla="*/ 10 w 37"/>
                  <a:gd name="T33" fmla="*/ 3 h 37"/>
                  <a:gd name="T34" fmla="*/ 8 w 37"/>
                  <a:gd name="T35" fmla="*/ 3 h 37"/>
                  <a:gd name="T36" fmla="*/ 4 w 37"/>
                  <a:gd name="T37" fmla="*/ 7 h 37"/>
                  <a:gd name="T38" fmla="*/ 7 w 37"/>
                  <a:gd name="T39" fmla="*/ 11 h 37"/>
                  <a:gd name="T40" fmla="*/ 3 w 37"/>
                  <a:gd name="T41" fmla="*/ 11 h 37"/>
                  <a:gd name="T42" fmla="*/ 0 w 37"/>
                  <a:gd name="T43" fmla="*/ 17 h 37"/>
                  <a:gd name="T44" fmla="*/ 1 w 37"/>
                  <a:gd name="T45" fmla="*/ 18 h 37"/>
                  <a:gd name="T46" fmla="*/ 5 w 37"/>
                  <a:gd name="T47" fmla="*/ 20 h 37"/>
                  <a:gd name="T48" fmla="*/ 1 w 37"/>
                  <a:gd name="T49" fmla="*/ 23 h 37"/>
                  <a:gd name="T50" fmla="*/ 4 w 37"/>
                  <a:gd name="T51" fmla="*/ 28 h 37"/>
                  <a:gd name="T52" fmla="*/ 8 w 37"/>
                  <a:gd name="T53" fmla="*/ 27 h 37"/>
                  <a:gd name="T54" fmla="*/ 7 w 37"/>
                  <a:gd name="T55" fmla="*/ 31 h 37"/>
                  <a:gd name="T56" fmla="*/ 7 w 37"/>
                  <a:gd name="T57" fmla="*/ 33 h 37"/>
                  <a:gd name="T58" fmla="*/ 12 w 37"/>
                  <a:gd name="T59" fmla="*/ 35 h 37"/>
                  <a:gd name="T60" fmla="*/ 13 w 37"/>
                  <a:gd name="T61" fmla="*/ 35 h 37"/>
                  <a:gd name="T62" fmla="*/ 17 w 37"/>
                  <a:gd name="T63" fmla="*/ 32 h 37"/>
                  <a:gd name="T64" fmla="*/ 17 w 37"/>
                  <a:gd name="T65" fmla="*/ 37 h 37"/>
                  <a:gd name="T66" fmla="*/ 23 w 37"/>
                  <a:gd name="T67" fmla="*/ 36 h 37"/>
                  <a:gd name="T68" fmla="*/ 24 w 37"/>
                  <a:gd name="T69" fmla="*/ 35 h 37"/>
                  <a:gd name="T70" fmla="*/ 25 w 37"/>
                  <a:gd name="T71" fmla="*/ 31 h 37"/>
                  <a:gd name="T72" fmla="*/ 28 w 37"/>
                  <a:gd name="T73" fmla="*/ 34 h 37"/>
                  <a:gd name="T74" fmla="*/ 33 w 37"/>
                  <a:gd name="T75" fmla="*/ 30 h 37"/>
                  <a:gd name="T76" fmla="*/ 22 w 37"/>
                  <a:gd name="T77" fmla="*/ 22 h 37"/>
                  <a:gd name="T78" fmla="*/ 15 w 37"/>
                  <a:gd name="T79" fmla="*/ 15 h 37"/>
                  <a:gd name="T80" fmla="*/ 22 w 37"/>
                  <a:gd name="T81" fmla="*/ 22 h 3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7"/>
                  <a:gd name="T124" fmla="*/ 0 h 37"/>
                  <a:gd name="T125" fmla="*/ 37 w 37"/>
                  <a:gd name="T126" fmla="*/ 37 h 3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</p:grpSp>
      </p:grpSp>
      <p:grpSp>
        <p:nvGrpSpPr>
          <p:cNvPr id="25630" name="组合 27"/>
          <p:cNvGrpSpPr/>
          <p:nvPr/>
        </p:nvGrpSpPr>
        <p:grpSpPr bwMode="auto">
          <a:xfrm>
            <a:off x="7866698" y="1105059"/>
            <a:ext cx="1009650" cy="1008460"/>
            <a:chOff x="0" y="0"/>
            <a:chExt cx="1403797" cy="1403797"/>
          </a:xfrm>
        </p:grpSpPr>
        <p:sp>
          <p:nvSpPr>
            <p:cNvPr id="25631" name="椭圆 28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l"/>
              <a:endParaRPr lang="zh-CN" altLang="zh-CN" sz="975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sp>
          <p:nvSpPr>
            <p:cNvPr id="25632" name="Freeform 41"/>
            <p:cNvSpPr>
              <a:spLocks noEditPoints="1" noChangeArrowheads="1"/>
            </p:cNvSpPr>
            <p:nvPr/>
          </p:nvSpPr>
          <p:spPr bwMode="auto">
            <a:xfrm>
              <a:off x="363893" y="385180"/>
              <a:ext cx="661930" cy="531751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1800">
                <a:solidFill>
                  <a:srgbClr val="000000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80795" y="856615"/>
            <a:ext cx="65963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项目执行选择论文《Robust High-Resolution Video Matting with Temporal Guidance》提出的人物分割模型RH-RVM作为算法基础框架。针对高清视频中人物分割问题RH-RVM算法利用帧间信息进行隐式学习，增加了分割结果在时序上的连贯性。但是RH-RVM依然是针对GPU设计的模型，无法在CPU中实现实时处理。因此本文对RH-RVM网络模型进行分析，将RH-RVM中的主干网络从movilenetv3-large更改为movilenetv3-large-0.75,使用数据集进行训练，训练指标达到，略低于论文指标。</a:t>
            </a:r>
          </a:p>
          <a:p>
            <a:pPr algn="l"/>
            <a:r>
              <a:rPr lang="en-US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部署时选择c++语言和OpenVINO推理框架进行推理工程搭建。OpenVINO是英特尔推出的一款全面的工具套件，最适用于英特尔处理器快速部署应用和解决方案。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F864C4-2FEF-4581-92D3-8846B0674C42}"/>
              </a:ext>
            </a:extLst>
          </p:cNvPr>
          <p:cNvSpPr/>
          <p:nvPr/>
        </p:nvSpPr>
        <p:spPr>
          <a:xfrm>
            <a:off x="2892496" y="176043"/>
            <a:ext cx="28845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技术路线</a:t>
            </a:r>
            <a:endParaRPr lang="zh-CN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" dur="75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75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75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8" dur="75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BCDCA24D-4B25-49AF-AAFD-1496DE6A337E}" type="slidenum">
              <a:rPr lang="zh-CN" altLang="en-US"/>
              <a:t>12</a:t>
            </a:fld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任意多边形 4"/>
          <p:cNvSpPr>
            <a:spLocks noChangeArrowheads="1"/>
          </p:cNvSpPr>
          <p:nvPr/>
        </p:nvSpPr>
        <p:spPr bwMode="auto">
          <a:xfrm>
            <a:off x="8743950" y="4622006"/>
            <a:ext cx="476250" cy="300038"/>
          </a:xfrm>
          <a:custGeom>
            <a:avLst/>
            <a:gdLst>
              <a:gd name="T0" fmla="*/ 250256 w 808522"/>
              <a:gd name="T1" fmla="*/ 0 h 510140"/>
              <a:gd name="T2" fmla="*/ 255070 w 808522"/>
              <a:gd name="T3" fmla="*/ 0 h 510140"/>
              <a:gd name="T4" fmla="*/ 808522 w 808522"/>
              <a:gd name="T5" fmla="*/ 0 h 510140"/>
              <a:gd name="T6" fmla="*/ 808522 w 808522"/>
              <a:gd name="T7" fmla="*/ 510139 h 510140"/>
              <a:gd name="T8" fmla="*/ 255080 w 808522"/>
              <a:gd name="T9" fmla="*/ 510139 h 510140"/>
              <a:gd name="T10" fmla="*/ 255070 w 808522"/>
              <a:gd name="T11" fmla="*/ 510140 h 510140"/>
              <a:gd name="T12" fmla="*/ 255060 w 808522"/>
              <a:gd name="T13" fmla="*/ 510139 h 510140"/>
              <a:gd name="T14" fmla="*/ 250256 w 808522"/>
              <a:gd name="T15" fmla="*/ 510139 h 510140"/>
              <a:gd name="T16" fmla="*/ 250256 w 808522"/>
              <a:gd name="T17" fmla="*/ 509655 h 510140"/>
              <a:gd name="T18" fmla="*/ 203664 w 808522"/>
              <a:gd name="T19" fmla="*/ 504958 h 510140"/>
              <a:gd name="T20" fmla="*/ 0 w 808522"/>
              <a:gd name="T21" fmla="*/ 255070 h 510140"/>
              <a:gd name="T22" fmla="*/ 203664 w 808522"/>
              <a:gd name="T23" fmla="*/ 5182 h 510140"/>
              <a:gd name="T24" fmla="*/ 250256 w 808522"/>
              <a:gd name="T25" fmla="*/ 485 h 5101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8522"/>
              <a:gd name="T40" fmla="*/ 0 h 510140"/>
              <a:gd name="T41" fmla="*/ 808522 w 808522"/>
              <a:gd name="T42" fmla="*/ 510140 h 5101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8522" h="510140">
                <a:moveTo>
                  <a:pt x="250256" y="0"/>
                </a:moveTo>
                <a:lnTo>
                  <a:pt x="255070" y="0"/>
                </a:lnTo>
                <a:lnTo>
                  <a:pt x="808522" y="0"/>
                </a:lnTo>
                <a:lnTo>
                  <a:pt x="808522" y="510139"/>
                </a:lnTo>
                <a:lnTo>
                  <a:pt x="255080" y="510139"/>
                </a:lnTo>
                <a:lnTo>
                  <a:pt x="255070" y="510140"/>
                </a:lnTo>
                <a:lnTo>
                  <a:pt x="255060" y="510139"/>
                </a:lnTo>
                <a:lnTo>
                  <a:pt x="250256" y="510139"/>
                </a:lnTo>
                <a:lnTo>
                  <a:pt x="250256" y="509655"/>
                </a:lnTo>
                <a:lnTo>
                  <a:pt x="203664" y="504958"/>
                </a:lnTo>
                <a:cubicBezTo>
                  <a:pt x="87433" y="481174"/>
                  <a:pt x="0" y="378332"/>
                  <a:pt x="0" y="255070"/>
                </a:cubicBezTo>
                <a:cubicBezTo>
                  <a:pt x="0" y="131808"/>
                  <a:pt x="87433" y="28967"/>
                  <a:pt x="203664" y="5182"/>
                </a:cubicBezTo>
                <a:lnTo>
                  <a:pt x="250256" y="485"/>
                </a:lnTo>
                <a:close/>
              </a:path>
            </a:pathLst>
          </a:custGeom>
          <a:solidFill>
            <a:srgbClr val="F2F2F2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15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4" name="肘形连接符 1"/>
          <p:cNvSpPr>
            <a:spLocks noChangeShapeType="1"/>
          </p:cNvSpPr>
          <p:nvPr/>
        </p:nvSpPr>
        <p:spPr bwMode="auto">
          <a:xfrm flipH="1" flipV="1">
            <a:off x="6414976" y="635952"/>
            <a:ext cx="1958213" cy="432435"/>
          </a:xfrm>
          <a:prstGeom prst="bentConnector3">
            <a:avLst>
              <a:gd name="adj1" fmla="val 218"/>
            </a:avLst>
          </a:prstGeom>
          <a:noFill/>
          <a:ln w="19050" cap="flat" cmpd="sng">
            <a:solidFill>
              <a:srgbClr val="A5A5A5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015"/>
          </a:p>
        </p:txBody>
      </p:sp>
      <p:sp>
        <p:nvSpPr>
          <p:cNvPr id="25605" name="肘形连接符 2"/>
          <p:cNvSpPr>
            <a:spLocks noChangeShapeType="1"/>
          </p:cNvSpPr>
          <p:nvPr/>
        </p:nvSpPr>
        <p:spPr bwMode="auto">
          <a:xfrm flipH="1">
            <a:off x="5545455" y="3988118"/>
            <a:ext cx="2827735" cy="408385"/>
          </a:xfrm>
          <a:prstGeom prst="bentConnector3">
            <a:avLst>
              <a:gd name="adj1" fmla="val 218"/>
            </a:avLst>
          </a:prstGeom>
          <a:noFill/>
          <a:ln w="19050" cap="flat" cmpd="sng">
            <a:solidFill>
              <a:srgbClr val="A5A5A5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015"/>
          </a:p>
        </p:txBody>
      </p:sp>
      <p:sp>
        <p:nvSpPr>
          <p:cNvPr id="25606" name="肘形连接符 3"/>
          <p:cNvSpPr>
            <a:spLocks noChangeShapeType="1"/>
          </p:cNvSpPr>
          <p:nvPr/>
        </p:nvSpPr>
        <p:spPr bwMode="auto">
          <a:xfrm flipV="1">
            <a:off x="769939" y="613092"/>
            <a:ext cx="1675550" cy="432436"/>
          </a:xfrm>
          <a:prstGeom prst="bentConnector3">
            <a:avLst>
              <a:gd name="adj1" fmla="val 218"/>
            </a:avLst>
          </a:prstGeom>
          <a:noFill/>
          <a:ln w="19050" cap="flat" cmpd="sng">
            <a:solidFill>
              <a:srgbClr val="A5A5A5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015"/>
          </a:p>
        </p:txBody>
      </p:sp>
      <p:sp>
        <p:nvSpPr>
          <p:cNvPr id="25607" name="肘形连接符 4"/>
          <p:cNvSpPr>
            <a:spLocks noChangeShapeType="1"/>
          </p:cNvSpPr>
          <p:nvPr/>
        </p:nvSpPr>
        <p:spPr bwMode="auto">
          <a:xfrm>
            <a:off x="769303" y="3988118"/>
            <a:ext cx="2726531" cy="408385"/>
          </a:xfrm>
          <a:prstGeom prst="bentConnector3">
            <a:avLst>
              <a:gd name="adj1" fmla="val 218"/>
            </a:avLst>
          </a:prstGeom>
          <a:noFill/>
          <a:ln w="19050" cap="flat" cmpd="sng">
            <a:solidFill>
              <a:srgbClr val="A5A5A5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015"/>
          </a:p>
        </p:txBody>
      </p:sp>
      <p:grpSp>
        <p:nvGrpSpPr>
          <p:cNvPr id="25610" name="组合 7"/>
          <p:cNvGrpSpPr/>
          <p:nvPr/>
        </p:nvGrpSpPr>
        <p:grpSpPr bwMode="auto">
          <a:xfrm>
            <a:off x="258684" y="2949575"/>
            <a:ext cx="1008459" cy="1009650"/>
            <a:chOff x="0" y="0"/>
            <a:chExt cx="1403797" cy="1403797"/>
          </a:xfrm>
        </p:grpSpPr>
        <p:sp>
          <p:nvSpPr>
            <p:cNvPr id="25611" name="椭圆 8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l"/>
              <a:endParaRPr lang="zh-CN" altLang="zh-CN" sz="975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grpSp>
          <p:nvGrpSpPr>
            <p:cNvPr id="25612" name="组合 9"/>
            <p:cNvGrpSpPr/>
            <p:nvPr/>
          </p:nvGrpSpPr>
          <p:grpSpPr bwMode="auto">
            <a:xfrm>
              <a:off x="486136" y="362881"/>
              <a:ext cx="392888" cy="661931"/>
              <a:chOff x="0" y="0"/>
              <a:chExt cx="292099" cy="492124"/>
            </a:xfrm>
          </p:grpSpPr>
          <p:sp>
            <p:nvSpPr>
              <p:cNvPr id="25613" name="Freeform 1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2099" cy="492124"/>
              </a:xfrm>
              <a:custGeom>
                <a:avLst/>
                <a:gdLst>
                  <a:gd name="T0" fmla="*/ 0 w 166"/>
                  <a:gd name="T1" fmla="*/ 444500 h 280"/>
                  <a:gd name="T2" fmla="*/ 263525 w 166"/>
                  <a:gd name="T3" fmla="*/ 444500 h 280"/>
                  <a:gd name="T4" fmla="*/ 263525 w 166"/>
                  <a:gd name="T5" fmla="*/ 425450 h 280"/>
                  <a:gd name="T6" fmla="*/ 263525 w 166"/>
                  <a:gd name="T7" fmla="*/ 425450 h 280"/>
                  <a:gd name="T8" fmla="*/ 260350 w 166"/>
                  <a:gd name="T9" fmla="*/ 419100 h 280"/>
                  <a:gd name="T10" fmla="*/ 254000 w 166"/>
                  <a:gd name="T11" fmla="*/ 415925 h 280"/>
                  <a:gd name="T12" fmla="*/ 9525 w 166"/>
                  <a:gd name="T13" fmla="*/ 415925 h 280"/>
                  <a:gd name="T14" fmla="*/ 9525 w 166"/>
                  <a:gd name="T15" fmla="*/ 415925 h 280"/>
                  <a:gd name="T16" fmla="*/ 3175 w 166"/>
                  <a:gd name="T17" fmla="*/ 419100 h 280"/>
                  <a:gd name="T18" fmla="*/ 0 w 166"/>
                  <a:gd name="T19" fmla="*/ 425450 h 280"/>
                  <a:gd name="T20" fmla="*/ 0 w 166"/>
                  <a:gd name="T21" fmla="*/ 444500 h 280"/>
                  <a:gd name="T22" fmla="*/ 0 w 166"/>
                  <a:gd name="T23" fmla="*/ 444500 h 280"/>
                  <a:gd name="T24" fmla="*/ 0 w 166"/>
                  <a:gd name="T25" fmla="*/ 0 h 280"/>
                  <a:gd name="T26" fmla="*/ 263525 w 166"/>
                  <a:gd name="T27" fmla="*/ 0 h 280"/>
                  <a:gd name="T28" fmla="*/ 263525 w 166"/>
                  <a:gd name="T29" fmla="*/ 19050 h 280"/>
                  <a:gd name="T30" fmla="*/ 263525 w 166"/>
                  <a:gd name="T31" fmla="*/ 19050 h 280"/>
                  <a:gd name="T32" fmla="*/ 260350 w 166"/>
                  <a:gd name="T33" fmla="*/ 25400 h 280"/>
                  <a:gd name="T34" fmla="*/ 254000 w 166"/>
                  <a:gd name="T35" fmla="*/ 28575 h 280"/>
                  <a:gd name="T36" fmla="*/ 9525 w 166"/>
                  <a:gd name="T37" fmla="*/ 28575 h 280"/>
                  <a:gd name="T38" fmla="*/ 9525 w 166"/>
                  <a:gd name="T39" fmla="*/ 28575 h 280"/>
                  <a:gd name="T40" fmla="*/ 3175 w 166"/>
                  <a:gd name="T41" fmla="*/ 25400 h 280"/>
                  <a:gd name="T42" fmla="*/ 0 w 166"/>
                  <a:gd name="T43" fmla="*/ 19050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25614" name="Freeform 16"/>
              <p:cNvSpPr>
                <a:spLocks noEditPoints="1" noChangeArrowheads="1"/>
              </p:cNvSpPr>
              <p:nvPr/>
            </p:nvSpPr>
            <p:spPr bwMode="auto">
              <a:xfrm>
                <a:off x="23812" y="46039"/>
                <a:ext cx="244476" cy="400050"/>
              </a:xfrm>
              <a:custGeom>
                <a:avLst/>
                <a:gdLst>
                  <a:gd name="T0" fmla="*/ 22225 w 138"/>
                  <a:gd name="T1" fmla="*/ 79375 h 228"/>
                  <a:gd name="T2" fmla="*/ 22225 w 138"/>
                  <a:gd name="T3" fmla="*/ 92075 h 228"/>
                  <a:gd name="T4" fmla="*/ 31750 w 138"/>
                  <a:gd name="T5" fmla="*/ 111125 h 228"/>
                  <a:gd name="T6" fmla="*/ 76200 w 138"/>
                  <a:gd name="T7" fmla="*/ 152400 h 228"/>
                  <a:gd name="T8" fmla="*/ 88900 w 138"/>
                  <a:gd name="T9" fmla="*/ 165100 h 228"/>
                  <a:gd name="T10" fmla="*/ 92075 w 138"/>
                  <a:gd name="T11" fmla="*/ 180975 h 228"/>
                  <a:gd name="T12" fmla="*/ 76200 w 138"/>
                  <a:gd name="T13" fmla="*/ 209550 h 228"/>
                  <a:gd name="T14" fmla="*/ 38100 w 138"/>
                  <a:gd name="T15" fmla="*/ 241300 h 228"/>
                  <a:gd name="T16" fmla="*/ 25400 w 138"/>
                  <a:gd name="T17" fmla="*/ 257175 h 228"/>
                  <a:gd name="T18" fmla="*/ 22225 w 138"/>
                  <a:gd name="T19" fmla="*/ 279400 h 228"/>
                  <a:gd name="T20" fmla="*/ 0 w 138"/>
                  <a:gd name="T21" fmla="*/ 361950 h 228"/>
                  <a:gd name="T22" fmla="*/ 0 w 138"/>
                  <a:gd name="T23" fmla="*/ 273050 h 228"/>
                  <a:gd name="T24" fmla="*/ 3175 w 138"/>
                  <a:gd name="T25" fmla="*/ 244475 h 228"/>
                  <a:gd name="T26" fmla="*/ 22225 w 138"/>
                  <a:gd name="T27" fmla="*/ 225425 h 228"/>
                  <a:gd name="T28" fmla="*/ 57150 w 138"/>
                  <a:gd name="T29" fmla="*/ 193675 h 228"/>
                  <a:gd name="T30" fmla="*/ 66675 w 138"/>
                  <a:gd name="T31" fmla="*/ 180975 h 228"/>
                  <a:gd name="T32" fmla="*/ 57150 w 138"/>
                  <a:gd name="T33" fmla="*/ 168275 h 228"/>
                  <a:gd name="T34" fmla="*/ 22225 w 138"/>
                  <a:gd name="T35" fmla="*/ 136525 h 228"/>
                  <a:gd name="T36" fmla="*/ 3175 w 138"/>
                  <a:gd name="T37" fmla="*/ 114300 h 228"/>
                  <a:gd name="T38" fmla="*/ 0 w 138"/>
                  <a:gd name="T39" fmla="*/ 88900 h 228"/>
                  <a:gd name="T40" fmla="*/ 22225 w 138"/>
                  <a:gd name="T41" fmla="*/ 0 h 228"/>
                  <a:gd name="T42" fmla="*/ 196850 w 138"/>
                  <a:gd name="T43" fmla="*/ 361950 h 228"/>
                  <a:gd name="T44" fmla="*/ 196850 w 138"/>
                  <a:gd name="T45" fmla="*/ 279400 h 228"/>
                  <a:gd name="T46" fmla="*/ 193675 w 138"/>
                  <a:gd name="T47" fmla="*/ 257175 h 228"/>
                  <a:gd name="T48" fmla="*/ 180975 w 138"/>
                  <a:gd name="T49" fmla="*/ 241300 h 228"/>
                  <a:gd name="T50" fmla="*/ 142875 w 138"/>
                  <a:gd name="T51" fmla="*/ 209550 h 228"/>
                  <a:gd name="T52" fmla="*/ 127000 w 138"/>
                  <a:gd name="T53" fmla="*/ 180975 h 228"/>
                  <a:gd name="T54" fmla="*/ 130175 w 138"/>
                  <a:gd name="T55" fmla="*/ 165100 h 228"/>
                  <a:gd name="T56" fmla="*/ 180975 w 138"/>
                  <a:gd name="T57" fmla="*/ 120650 h 228"/>
                  <a:gd name="T58" fmla="*/ 187325 w 138"/>
                  <a:gd name="T59" fmla="*/ 111125 h 228"/>
                  <a:gd name="T60" fmla="*/ 196850 w 138"/>
                  <a:gd name="T61" fmla="*/ 92075 h 228"/>
                  <a:gd name="T62" fmla="*/ 196850 w 138"/>
                  <a:gd name="T63" fmla="*/ 0 h 228"/>
                  <a:gd name="T64" fmla="*/ 219075 w 138"/>
                  <a:gd name="T65" fmla="*/ 88900 h 228"/>
                  <a:gd name="T66" fmla="*/ 219075 w 138"/>
                  <a:gd name="T67" fmla="*/ 104775 h 228"/>
                  <a:gd name="T68" fmla="*/ 209550 w 138"/>
                  <a:gd name="T69" fmla="*/ 127000 h 228"/>
                  <a:gd name="T70" fmla="*/ 161925 w 138"/>
                  <a:gd name="T71" fmla="*/ 168275 h 228"/>
                  <a:gd name="T72" fmla="*/ 155575 w 138"/>
                  <a:gd name="T73" fmla="*/ 174625 h 228"/>
                  <a:gd name="T74" fmla="*/ 155575 w 138"/>
                  <a:gd name="T75" fmla="*/ 187325 h 228"/>
                  <a:gd name="T76" fmla="*/ 196850 w 138"/>
                  <a:gd name="T77" fmla="*/ 225425 h 228"/>
                  <a:gd name="T78" fmla="*/ 209550 w 138"/>
                  <a:gd name="T79" fmla="*/ 234950 h 228"/>
                  <a:gd name="T80" fmla="*/ 219075 w 138"/>
                  <a:gd name="T81" fmla="*/ 257175 h 228"/>
                  <a:gd name="T82" fmla="*/ 219075 w 138"/>
                  <a:gd name="T83" fmla="*/ 361950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25615" name="Freeform 17"/>
              <p:cNvSpPr>
                <a:spLocks noChangeArrowheads="1"/>
              </p:cNvSpPr>
              <p:nvPr/>
            </p:nvSpPr>
            <p:spPr bwMode="auto">
              <a:xfrm>
                <a:off x="63499" y="166689"/>
                <a:ext cx="165100" cy="279400"/>
              </a:xfrm>
              <a:custGeom>
                <a:avLst/>
                <a:gdLst>
                  <a:gd name="T0" fmla="*/ 0 w 94"/>
                  <a:gd name="T1" fmla="*/ 254000 h 160"/>
                  <a:gd name="T2" fmla="*/ 76200 w 94"/>
                  <a:gd name="T3" fmla="*/ 254000 h 160"/>
                  <a:gd name="T4" fmla="*/ 149225 w 94"/>
                  <a:gd name="T5" fmla="*/ 254000 h 160"/>
                  <a:gd name="T6" fmla="*/ 149225 w 94"/>
                  <a:gd name="T7" fmla="*/ 212725 h 160"/>
                  <a:gd name="T8" fmla="*/ 92075 w 94"/>
                  <a:gd name="T9" fmla="*/ 155575 h 160"/>
                  <a:gd name="T10" fmla="*/ 92075 w 94"/>
                  <a:gd name="T11" fmla="*/ 155575 h 160"/>
                  <a:gd name="T12" fmla="*/ 85725 w 94"/>
                  <a:gd name="T13" fmla="*/ 149225 h 160"/>
                  <a:gd name="T14" fmla="*/ 82550 w 94"/>
                  <a:gd name="T15" fmla="*/ 142875 h 160"/>
                  <a:gd name="T16" fmla="*/ 82550 w 94"/>
                  <a:gd name="T17" fmla="*/ 123825 h 160"/>
                  <a:gd name="T18" fmla="*/ 82550 w 94"/>
                  <a:gd name="T19" fmla="*/ 69850 h 160"/>
                  <a:gd name="T20" fmla="*/ 82550 w 94"/>
                  <a:gd name="T21" fmla="*/ 69850 h 160"/>
                  <a:gd name="T22" fmla="*/ 82550 w 94"/>
                  <a:gd name="T23" fmla="*/ 60325 h 160"/>
                  <a:gd name="T24" fmla="*/ 85725 w 94"/>
                  <a:gd name="T25" fmla="*/ 50800 h 160"/>
                  <a:gd name="T26" fmla="*/ 98425 w 94"/>
                  <a:gd name="T27" fmla="*/ 34925 h 160"/>
                  <a:gd name="T28" fmla="*/ 120650 w 94"/>
                  <a:gd name="T29" fmla="*/ 15875 h 160"/>
                  <a:gd name="T30" fmla="*/ 120650 w 94"/>
                  <a:gd name="T31" fmla="*/ 15875 h 160"/>
                  <a:gd name="T32" fmla="*/ 130175 w 94"/>
                  <a:gd name="T33" fmla="*/ 9525 h 160"/>
                  <a:gd name="T34" fmla="*/ 139700 w 94"/>
                  <a:gd name="T35" fmla="*/ 0 h 160"/>
                  <a:gd name="T36" fmla="*/ 76200 w 94"/>
                  <a:gd name="T37" fmla="*/ 0 h 160"/>
                  <a:gd name="T38" fmla="*/ 9525 w 94"/>
                  <a:gd name="T39" fmla="*/ 0 h 160"/>
                  <a:gd name="T40" fmla="*/ 9525 w 94"/>
                  <a:gd name="T41" fmla="*/ 0 h 160"/>
                  <a:gd name="T42" fmla="*/ 19050 w 94"/>
                  <a:gd name="T43" fmla="*/ 9525 h 160"/>
                  <a:gd name="T44" fmla="*/ 28575 w 94"/>
                  <a:gd name="T45" fmla="*/ 15875 h 160"/>
                  <a:gd name="T46" fmla="*/ 50800 w 94"/>
                  <a:gd name="T47" fmla="*/ 34925 h 160"/>
                  <a:gd name="T48" fmla="*/ 50800 w 94"/>
                  <a:gd name="T49" fmla="*/ 34925 h 160"/>
                  <a:gd name="T50" fmla="*/ 60325 w 94"/>
                  <a:gd name="T51" fmla="*/ 50800 h 160"/>
                  <a:gd name="T52" fmla="*/ 66675 w 94"/>
                  <a:gd name="T53" fmla="*/ 60325 h 160"/>
                  <a:gd name="T54" fmla="*/ 66675 w 94"/>
                  <a:gd name="T55" fmla="*/ 69850 h 160"/>
                  <a:gd name="T56" fmla="*/ 66675 w 94"/>
                  <a:gd name="T57" fmla="*/ 123825 h 160"/>
                  <a:gd name="T58" fmla="*/ 66675 w 94"/>
                  <a:gd name="T59" fmla="*/ 123825 h 160"/>
                  <a:gd name="T60" fmla="*/ 66675 w 94"/>
                  <a:gd name="T61" fmla="*/ 142875 h 160"/>
                  <a:gd name="T62" fmla="*/ 63500 w 94"/>
                  <a:gd name="T63" fmla="*/ 149225 h 160"/>
                  <a:gd name="T64" fmla="*/ 60325 w 94"/>
                  <a:gd name="T65" fmla="*/ 155575 h 160"/>
                  <a:gd name="T66" fmla="*/ 0 w 94"/>
                  <a:gd name="T67" fmla="*/ 212725 h 160"/>
                  <a:gd name="T68" fmla="*/ 0 w 94"/>
                  <a:gd name="T69" fmla="*/ 254000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</p:grpSp>
      </p:grpSp>
      <p:grpSp>
        <p:nvGrpSpPr>
          <p:cNvPr id="25622" name="组合 19"/>
          <p:cNvGrpSpPr/>
          <p:nvPr/>
        </p:nvGrpSpPr>
        <p:grpSpPr bwMode="auto">
          <a:xfrm>
            <a:off x="7870508" y="2949575"/>
            <a:ext cx="1009650" cy="1009650"/>
            <a:chOff x="0" y="0"/>
            <a:chExt cx="1403797" cy="1403797"/>
          </a:xfrm>
        </p:grpSpPr>
        <p:sp>
          <p:nvSpPr>
            <p:cNvPr id="25623" name="椭圆 20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l"/>
              <a:endParaRPr lang="zh-CN" altLang="zh-CN" sz="975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sp>
          <p:nvSpPr>
            <p:cNvPr id="25624" name="Freeform 12"/>
            <p:cNvSpPr>
              <a:spLocks noEditPoints="1" noChangeArrowheads="1"/>
            </p:cNvSpPr>
            <p:nvPr/>
          </p:nvSpPr>
          <p:spPr bwMode="auto">
            <a:xfrm>
              <a:off x="479640" y="362881"/>
              <a:ext cx="471466" cy="666418"/>
            </a:xfrm>
            <a:custGeom>
              <a:avLst/>
              <a:gdLst>
                <a:gd name="T0" fmla="*/ 76164973 w 408"/>
                <a:gd name="T1" fmla="*/ 197332205 h 578"/>
                <a:gd name="T2" fmla="*/ 68823691 w 408"/>
                <a:gd name="T3" fmla="*/ 193661209 h 578"/>
                <a:gd name="T4" fmla="*/ 67905862 w 408"/>
                <a:gd name="T5" fmla="*/ 185400621 h 578"/>
                <a:gd name="T6" fmla="*/ 69741521 w 408"/>
                <a:gd name="T7" fmla="*/ 165208408 h 578"/>
                <a:gd name="T8" fmla="*/ 75247144 w 408"/>
                <a:gd name="T9" fmla="*/ 149605151 h 578"/>
                <a:gd name="T10" fmla="*/ 94517521 w 408"/>
                <a:gd name="T11" fmla="*/ 125741984 h 578"/>
                <a:gd name="T12" fmla="*/ 122964819 w 408"/>
                <a:gd name="T13" fmla="*/ 101878817 h 578"/>
                <a:gd name="T14" fmla="*/ 133976742 w 408"/>
                <a:gd name="T15" fmla="*/ 89029315 h 578"/>
                <a:gd name="T16" fmla="*/ 137647383 w 408"/>
                <a:gd name="T17" fmla="*/ 74343955 h 578"/>
                <a:gd name="T18" fmla="*/ 134893894 w 408"/>
                <a:gd name="T19" fmla="*/ 60576535 h 578"/>
                <a:gd name="T20" fmla="*/ 126635460 w 408"/>
                <a:gd name="T21" fmla="*/ 48644951 h 578"/>
                <a:gd name="T22" fmla="*/ 103694462 w 408"/>
                <a:gd name="T23" fmla="*/ 39466435 h 578"/>
                <a:gd name="T24" fmla="*/ 85341237 w 408"/>
                <a:gd name="T25" fmla="*/ 39466435 h 578"/>
                <a:gd name="T26" fmla="*/ 62400239 w 408"/>
                <a:gd name="T27" fmla="*/ 49562870 h 578"/>
                <a:gd name="T28" fmla="*/ 51388316 w 408"/>
                <a:gd name="T29" fmla="*/ 63329612 h 578"/>
                <a:gd name="T30" fmla="*/ 5505624 w 408"/>
                <a:gd name="T31" fmla="*/ 78014951 h 578"/>
                <a:gd name="T32" fmla="*/ 917830 w 408"/>
                <a:gd name="T33" fmla="*/ 75261873 h 578"/>
                <a:gd name="T34" fmla="*/ 0 w 408"/>
                <a:gd name="T35" fmla="*/ 69754363 h 578"/>
                <a:gd name="T36" fmla="*/ 10094096 w 408"/>
                <a:gd name="T37" fmla="*/ 44055349 h 578"/>
                <a:gd name="T38" fmla="*/ 25693820 w 408"/>
                <a:gd name="T39" fmla="*/ 22945937 h 578"/>
                <a:gd name="T40" fmla="*/ 39458554 w 408"/>
                <a:gd name="T41" fmla="*/ 12849507 h 578"/>
                <a:gd name="T42" fmla="*/ 63317391 w 408"/>
                <a:gd name="T43" fmla="*/ 3670997 h 578"/>
                <a:gd name="T44" fmla="*/ 92682540 w 408"/>
                <a:gd name="T45" fmla="*/ 0 h 578"/>
                <a:gd name="T46" fmla="*/ 112870726 w 408"/>
                <a:gd name="T47" fmla="*/ 1835837 h 578"/>
                <a:gd name="T48" fmla="*/ 139482364 w 408"/>
                <a:gd name="T49" fmla="*/ 9178509 h 578"/>
                <a:gd name="T50" fmla="*/ 161506210 w 408"/>
                <a:gd name="T51" fmla="*/ 22945937 h 578"/>
                <a:gd name="T52" fmla="*/ 172517455 w 408"/>
                <a:gd name="T53" fmla="*/ 34877520 h 578"/>
                <a:gd name="T54" fmla="*/ 183529420 w 408"/>
                <a:gd name="T55" fmla="*/ 54151784 h 578"/>
                <a:gd name="T56" fmla="*/ 187200061 w 408"/>
                <a:gd name="T57" fmla="*/ 75261873 h 578"/>
                <a:gd name="T58" fmla="*/ 184447250 w 408"/>
                <a:gd name="T59" fmla="*/ 91782392 h 578"/>
                <a:gd name="T60" fmla="*/ 178023798 w 408"/>
                <a:gd name="T61" fmla="*/ 107385649 h 578"/>
                <a:gd name="T62" fmla="*/ 151412117 w 408"/>
                <a:gd name="T63" fmla="*/ 135838408 h 578"/>
                <a:gd name="T64" fmla="*/ 124799801 w 408"/>
                <a:gd name="T65" fmla="*/ 159701575 h 578"/>
                <a:gd name="T66" fmla="*/ 117459196 w 408"/>
                <a:gd name="T67" fmla="*/ 168880081 h 578"/>
                <a:gd name="T68" fmla="*/ 113788555 w 408"/>
                <a:gd name="T69" fmla="*/ 188154376 h 578"/>
                <a:gd name="T70" fmla="*/ 76164973 w 408"/>
                <a:gd name="T71" fmla="*/ 265251388 h 578"/>
                <a:gd name="T72" fmla="*/ 70658673 w 408"/>
                <a:gd name="T73" fmla="*/ 263415551 h 578"/>
                <a:gd name="T74" fmla="*/ 68823691 w 408"/>
                <a:gd name="T75" fmla="*/ 222113290 h 578"/>
                <a:gd name="T76" fmla="*/ 70658673 w 408"/>
                <a:gd name="T77" fmla="*/ 217524376 h 578"/>
                <a:gd name="T78" fmla="*/ 111035067 w 408"/>
                <a:gd name="T79" fmla="*/ 214771299 h 578"/>
                <a:gd name="T80" fmla="*/ 116541367 w 408"/>
                <a:gd name="T81" fmla="*/ 217524376 h 578"/>
                <a:gd name="T82" fmla="*/ 118376349 w 408"/>
                <a:gd name="T83" fmla="*/ 257908719 h 578"/>
                <a:gd name="T84" fmla="*/ 116541367 w 408"/>
                <a:gd name="T85" fmla="*/ 263415551 h 578"/>
                <a:gd name="T86" fmla="*/ 76164973 w 408"/>
                <a:gd name="T87" fmla="*/ 265251388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1800">
                <a:solidFill>
                  <a:srgbClr val="000000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</p:grpSp>
      <p:grpSp>
        <p:nvGrpSpPr>
          <p:cNvPr id="25625" name="组合 22"/>
          <p:cNvGrpSpPr/>
          <p:nvPr/>
        </p:nvGrpSpPr>
        <p:grpSpPr bwMode="auto">
          <a:xfrm>
            <a:off x="258049" y="1068864"/>
            <a:ext cx="1008459" cy="1008460"/>
            <a:chOff x="0" y="0"/>
            <a:chExt cx="1403797" cy="1403797"/>
          </a:xfrm>
        </p:grpSpPr>
        <p:sp>
          <p:nvSpPr>
            <p:cNvPr id="25626" name="椭圆 23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l"/>
              <a:endParaRPr lang="zh-CN" altLang="zh-CN" sz="975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grpSp>
          <p:nvGrpSpPr>
            <p:cNvPr id="25627" name="组合 24"/>
            <p:cNvGrpSpPr/>
            <p:nvPr/>
          </p:nvGrpSpPr>
          <p:grpSpPr bwMode="auto">
            <a:xfrm>
              <a:off x="282958" y="324214"/>
              <a:ext cx="799244" cy="731504"/>
              <a:chOff x="0" y="0"/>
              <a:chExt cx="550987" cy="504288"/>
            </a:xfrm>
          </p:grpSpPr>
          <p:sp>
            <p:nvSpPr>
              <p:cNvPr id="25628" name="Freeform 2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57759" cy="359114"/>
              </a:xfrm>
              <a:custGeom>
                <a:avLst/>
                <a:gdLst>
                  <a:gd name="T0" fmla="*/ 51 w 52"/>
                  <a:gd name="T1" fmla="*/ 27 h 52"/>
                  <a:gd name="T2" fmla="*/ 46 w 52"/>
                  <a:gd name="T3" fmla="*/ 23 h 52"/>
                  <a:gd name="T4" fmla="*/ 52 w 52"/>
                  <a:gd name="T5" fmla="*/ 20 h 52"/>
                  <a:gd name="T6" fmla="*/ 49 w 52"/>
                  <a:gd name="T7" fmla="*/ 13 h 52"/>
                  <a:gd name="T8" fmla="*/ 47 w 52"/>
                  <a:gd name="T9" fmla="*/ 12 h 52"/>
                  <a:gd name="T10" fmla="*/ 40 w 52"/>
                  <a:gd name="T11" fmla="*/ 13 h 52"/>
                  <a:gd name="T12" fmla="*/ 43 w 52"/>
                  <a:gd name="T13" fmla="*/ 7 h 52"/>
                  <a:gd name="T14" fmla="*/ 37 w 52"/>
                  <a:gd name="T15" fmla="*/ 2 h 52"/>
                  <a:gd name="T16" fmla="*/ 32 w 52"/>
                  <a:gd name="T17" fmla="*/ 7 h 52"/>
                  <a:gd name="T18" fmla="*/ 29 w 52"/>
                  <a:gd name="T19" fmla="*/ 1 h 52"/>
                  <a:gd name="T20" fmla="*/ 27 w 52"/>
                  <a:gd name="T21" fmla="*/ 0 h 52"/>
                  <a:gd name="T22" fmla="*/ 19 w 52"/>
                  <a:gd name="T23" fmla="*/ 2 h 52"/>
                  <a:gd name="T24" fmla="*/ 18 w 52"/>
                  <a:gd name="T25" fmla="*/ 9 h 52"/>
                  <a:gd name="T26" fmla="*/ 12 w 52"/>
                  <a:gd name="T27" fmla="*/ 4 h 52"/>
                  <a:gd name="T28" fmla="*/ 6 w 52"/>
                  <a:gd name="T29" fmla="*/ 10 h 52"/>
                  <a:gd name="T30" fmla="*/ 10 w 52"/>
                  <a:gd name="T31" fmla="*/ 15 h 52"/>
                  <a:gd name="T32" fmla="*/ 3 w 52"/>
                  <a:gd name="T33" fmla="*/ 16 h 52"/>
                  <a:gd name="T34" fmla="*/ 2 w 52"/>
                  <a:gd name="T35" fmla="*/ 17 h 52"/>
                  <a:gd name="T36" fmla="*/ 0 w 52"/>
                  <a:gd name="T37" fmla="*/ 25 h 52"/>
                  <a:gd name="T38" fmla="*/ 7 w 52"/>
                  <a:gd name="T39" fmla="*/ 27 h 52"/>
                  <a:gd name="T40" fmla="*/ 2 w 52"/>
                  <a:gd name="T41" fmla="*/ 31 h 52"/>
                  <a:gd name="T42" fmla="*/ 4 w 52"/>
                  <a:gd name="T43" fmla="*/ 39 h 52"/>
                  <a:gd name="T44" fmla="*/ 6 w 52"/>
                  <a:gd name="T45" fmla="*/ 40 h 52"/>
                  <a:gd name="T46" fmla="*/ 12 w 52"/>
                  <a:gd name="T47" fmla="*/ 40 h 52"/>
                  <a:gd name="T48" fmla="*/ 10 w 52"/>
                  <a:gd name="T49" fmla="*/ 47 h 52"/>
                  <a:gd name="T50" fmla="*/ 17 w 52"/>
                  <a:gd name="T51" fmla="*/ 50 h 52"/>
                  <a:gd name="T52" fmla="*/ 21 w 52"/>
                  <a:gd name="T53" fmla="*/ 45 h 52"/>
                  <a:gd name="T54" fmla="*/ 23 w 52"/>
                  <a:gd name="T55" fmla="*/ 51 h 52"/>
                  <a:gd name="T56" fmla="*/ 24 w 52"/>
                  <a:gd name="T57" fmla="*/ 52 h 52"/>
                  <a:gd name="T58" fmla="*/ 32 w 52"/>
                  <a:gd name="T59" fmla="*/ 52 h 52"/>
                  <a:gd name="T60" fmla="*/ 33 w 52"/>
                  <a:gd name="T61" fmla="*/ 50 h 52"/>
                  <a:gd name="T62" fmla="*/ 35 w 52"/>
                  <a:gd name="T63" fmla="*/ 44 h 52"/>
                  <a:gd name="T64" fmla="*/ 40 w 52"/>
                  <a:gd name="T65" fmla="*/ 48 h 52"/>
                  <a:gd name="T66" fmla="*/ 46 w 52"/>
                  <a:gd name="T67" fmla="*/ 43 h 52"/>
                  <a:gd name="T68" fmla="*/ 46 w 52"/>
                  <a:gd name="T69" fmla="*/ 41 h 52"/>
                  <a:gd name="T70" fmla="*/ 43 w 52"/>
                  <a:gd name="T71" fmla="*/ 35 h 52"/>
                  <a:gd name="T72" fmla="*/ 50 w 52"/>
                  <a:gd name="T73" fmla="*/ 36 h 52"/>
                  <a:gd name="T74" fmla="*/ 52 w 52"/>
                  <a:gd name="T75" fmla="*/ 29 h 52"/>
                  <a:gd name="T76" fmla="*/ 33 w 52"/>
                  <a:gd name="T77" fmla="*/ 28 h 52"/>
                  <a:gd name="T78" fmla="*/ 19 w 52"/>
                  <a:gd name="T79" fmla="*/ 25 h 52"/>
                  <a:gd name="T80" fmla="*/ 33 w 52"/>
                  <a:gd name="T81" fmla="*/ 28 h 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"/>
                  <a:gd name="T124" fmla="*/ 0 h 52"/>
                  <a:gd name="T125" fmla="*/ 52 w 52"/>
                  <a:gd name="T126" fmla="*/ 52 h 5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25629" name="Freeform 27"/>
              <p:cNvSpPr>
                <a:spLocks noEditPoints="1" noChangeArrowheads="1"/>
              </p:cNvSpPr>
              <p:nvPr/>
            </p:nvSpPr>
            <p:spPr bwMode="auto">
              <a:xfrm>
                <a:off x="296538" y="248324"/>
                <a:ext cx="254449" cy="255964"/>
              </a:xfrm>
              <a:custGeom>
                <a:avLst/>
                <a:gdLst>
                  <a:gd name="T0" fmla="*/ 33 w 37"/>
                  <a:gd name="T1" fmla="*/ 29 h 37"/>
                  <a:gd name="T2" fmla="*/ 31 w 37"/>
                  <a:gd name="T3" fmla="*/ 24 h 37"/>
                  <a:gd name="T4" fmla="*/ 36 w 37"/>
                  <a:gd name="T5" fmla="*/ 25 h 37"/>
                  <a:gd name="T6" fmla="*/ 37 w 37"/>
                  <a:gd name="T7" fmla="*/ 20 h 37"/>
                  <a:gd name="T8" fmla="*/ 36 w 37"/>
                  <a:gd name="T9" fmla="*/ 18 h 37"/>
                  <a:gd name="T10" fmla="*/ 32 w 37"/>
                  <a:gd name="T11" fmla="*/ 16 h 37"/>
                  <a:gd name="T12" fmla="*/ 37 w 37"/>
                  <a:gd name="T13" fmla="*/ 14 h 37"/>
                  <a:gd name="T14" fmla="*/ 35 w 37"/>
                  <a:gd name="T15" fmla="*/ 9 h 37"/>
                  <a:gd name="T16" fmla="*/ 30 w 37"/>
                  <a:gd name="T17" fmla="*/ 10 h 37"/>
                  <a:gd name="T18" fmla="*/ 31 w 37"/>
                  <a:gd name="T19" fmla="*/ 5 h 37"/>
                  <a:gd name="T20" fmla="*/ 30 w 37"/>
                  <a:gd name="T21" fmla="*/ 4 h 37"/>
                  <a:gd name="T22" fmla="*/ 24 w 37"/>
                  <a:gd name="T23" fmla="*/ 2 h 37"/>
                  <a:gd name="T24" fmla="*/ 21 w 37"/>
                  <a:gd name="T25" fmla="*/ 5 h 37"/>
                  <a:gd name="T26" fmla="*/ 19 w 37"/>
                  <a:gd name="T27" fmla="*/ 0 h 37"/>
                  <a:gd name="T28" fmla="*/ 14 w 37"/>
                  <a:gd name="T29" fmla="*/ 1 h 37"/>
                  <a:gd name="T30" fmla="*/ 14 w 37"/>
                  <a:gd name="T31" fmla="*/ 5 h 37"/>
                  <a:gd name="T32" fmla="*/ 10 w 37"/>
                  <a:gd name="T33" fmla="*/ 3 h 37"/>
                  <a:gd name="T34" fmla="*/ 8 w 37"/>
                  <a:gd name="T35" fmla="*/ 3 h 37"/>
                  <a:gd name="T36" fmla="*/ 4 w 37"/>
                  <a:gd name="T37" fmla="*/ 7 h 37"/>
                  <a:gd name="T38" fmla="*/ 7 w 37"/>
                  <a:gd name="T39" fmla="*/ 11 h 37"/>
                  <a:gd name="T40" fmla="*/ 3 w 37"/>
                  <a:gd name="T41" fmla="*/ 11 h 37"/>
                  <a:gd name="T42" fmla="*/ 0 w 37"/>
                  <a:gd name="T43" fmla="*/ 17 h 37"/>
                  <a:gd name="T44" fmla="*/ 1 w 37"/>
                  <a:gd name="T45" fmla="*/ 18 h 37"/>
                  <a:gd name="T46" fmla="*/ 5 w 37"/>
                  <a:gd name="T47" fmla="*/ 20 h 37"/>
                  <a:gd name="T48" fmla="*/ 1 w 37"/>
                  <a:gd name="T49" fmla="*/ 23 h 37"/>
                  <a:gd name="T50" fmla="*/ 4 w 37"/>
                  <a:gd name="T51" fmla="*/ 28 h 37"/>
                  <a:gd name="T52" fmla="*/ 8 w 37"/>
                  <a:gd name="T53" fmla="*/ 27 h 37"/>
                  <a:gd name="T54" fmla="*/ 7 w 37"/>
                  <a:gd name="T55" fmla="*/ 31 h 37"/>
                  <a:gd name="T56" fmla="*/ 7 w 37"/>
                  <a:gd name="T57" fmla="*/ 33 h 37"/>
                  <a:gd name="T58" fmla="*/ 12 w 37"/>
                  <a:gd name="T59" fmla="*/ 35 h 37"/>
                  <a:gd name="T60" fmla="*/ 13 w 37"/>
                  <a:gd name="T61" fmla="*/ 35 h 37"/>
                  <a:gd name="T62" fmla="*/ 17 w 37"/>
                  <a:gd name="T63" fmla="*/ 32 h 37"/>
                  <a:gd name="T64" fmla="*/ 17 w 37"/>
                  <a:gd name="T65" fmla="*/ 37 h 37"/>
                  <a:gd name="T66" fmla="*/ 23 w 37"/>
                  <a:gd name="T67" fmla="*/ 36 h 37"/>
                  <a:gd name="T68" fmla="*/ 24 w 37"/>
                  <a:gd name="T69" fmla="*/ 35 h 37"/>
                  <a:gd name="T70" fmla="*/ 25 w 37"/>
                  <a:gd name="T71" fmla="*/ 31 h 37"/>
                  <a:gd name="T72" fmla="*/ 28 w 37"/>
                  <a:gd name="T73" fmla="*/ 34 h 37"/>
                  <a:gd name="T74" fmla="*/ 33 w 37"/>
                  <a:gd name="T75" fmla="*/ 30 h 37"/>
                  <a:gd name="T76" fmla="*/ 22 w 37"/>
                  <a:gd name="T77" fmla="*/ 22 h 37"/>
                  <a:gd name="T78" fmla="*/ 15 w 37"/>
                  <a:gd name="T79" fmla="*/ 15 h 37"/>
                  <a:gd name="T80" fmla="*/ 22 w 37"/>
                  <a:gd name="T81" fmla="*/ 22 h 3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7"/>
                  <a:gd name="T124" fmla="*/ 0 h 37"/>
                  <a:gd name="T125" fmla="*/ 37 w 37"/>
                  <a:gd name="T126" fmla="*/ 37 h 3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</p:grpSp>
      </p:grpSp>
      <p:grpSp>
        <p:nvGrpSpPr>
          <p:cNvPr id="25630" name="组合 27"/>
          <p:cNvGrpSpPr/>
          <p:nvPr/>
        </p:nvGrpSpPr>
        <p:grpSpPr bwMode="auto">
          <a:xfrm>
            <a:off x="7866698" y="1105059"/>
            <a:ext cx="1009650" cy="1008460"/>
            <a:chOff x="0" y="0"/>
            <a:chExt cx="1403797" cy="1403797"/>
          </a:xfrm>
        </p:grpSpPr>
        <p:sp>
          <p:nvSpPr>
            <p:cNvPr id="25631" name="椭圆 28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l"/>
              <a:endParaRPr lang="zh-CN" altLang="zh-CN" sz="975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sp>
          <p:nvSpPr>
            <p:cNvPr id="25632" name="Freeform 41"/>
            <p:cNvSpPr>
              <a:spLocks noEditPoints="1" noChangeArrowheads="1"/>
            </p:cNvSpPr>
            <p:nvPr/>
          </p:nvSpPr>
          <p:spPr bwMode="auto">
            <a:xfrm>
              <a:off x="363893" y="385180"/>
              <a:ext cx="661930" cy="531751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1800">
                <a:solidFill>
                  <a:srgbClr val="000000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73811" y="983139"/>
            <a:ext cx="65963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OpenVINO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</a:t>
            </a:r>
            <a:r>
              <a:rPr lang="en-US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工具集，同时可以兼容各种开源框架训练好的模型，拥有算法模型上线部署的各种能力。</a:t>
            </a:r>
          </a:p>
          <a:p>
            <a:pPr algn="l"/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对于</a:t>
            </a:r>
            <a:r>
              <a:rPr lang="en-US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工作负载来说，</a:t>
            </a:r>
            <a:r>
              <a:rPr lang="en-US" altLang="zh-CN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OpenVINO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提供了深度学习推理套件（</a:t>
            </a:r>
            <a:r>
              <a:rPr lang="en-US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DLDT)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，该套件可以将各种开源框架训练好的模型进行线上部署，除此之外，还包含了图片处理工具包</a:t>
            </a:r>
            <a:r>
              <a:rPr lang="en-US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，视频处理工具包</a:t>
            </a:r>
            <a:r>
              <a:rPr lang="en-US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Media SDK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，用于处理图像视频解码，前处理和推理结果后处理等。</a:t>
            </a:r>
          </a:p>
          <a:p>
            <a:pPr algn="l"/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在做推理的时候，大多数情况需要前处理和后处理，前处理如通道变换，取均值，归一化，</a:t>
            </a:r>
            <a:r>
              <a:rPr lang="en-US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Resize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等，后处理是推理后，需要将检测框等特征叠加至原图等，都可以使用</a:t>
            </a:r>
            <a:r>
              <a:rPr lang="en-US" altLang="zh-CN" sz="18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OpenVINO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工具套件里的</a:t>
            </a:r>
            <a:r>
              <a:rPr lang="en-US" altLang="zh-CN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接口完成。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6F864C4-2FEF-4581-92D3-8846B0674C42}"/>
              </a:ext>
            </a:extLst>
          </p:cNvPr>
          <p:cNvSpPr/>
          <p:nvPr/>
        </p:nvSpPr>
        <p:spPr>
          <a:xfrm>
            <a:off x="2220326" y="103048"/>
            <a:ext cx="4478187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Openvino</a:t>
            </a:r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介绍</a:t>
            </a:r>
            <a:endParaRPr lang="zh-CN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5425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" dur="75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75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75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8" dur="75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BCDCA24D-4B25-49AF-AAFD-1496DE6A337E}" type="slidenum">
              <a:rPr lang="zh-CN" altLang="en-US"/>
              <a:t>13</a:t>
            </a:fld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任意多边形 4"/>
          <p:cNvSpPr>
            <a:spLocks noChangeArrowheads="1"/>
          </p:cNvSpPr>
          <p:nvPr/>
        </p:nvSpPr>
        <p:spPr bwMode="auto">
          <a:xfrm>
            <a:off x="8743950" y="4622006"/>
            <a:ext cx="476250" cy="300038"/>
          </a:xfrm>
          <a:custGeom>
            <a:avLst/>
            <a:gdLst>
              <a:gd name="T0" fmla="*/ 250256 w 808522"/>
              <a:gd name="T1" fmla="*/ 0 h 510140"/>
              <a:gd name="T2" fmla="*/ 255070 w 808522"/>
              <a:gd name="T3" fmla="*/ 0 h 510140"/>
              <a:gd name="T4" fmla="*/ 808522 w 808522"/>
              <a:gd name="T5" fmla="*/ 0 h 510140"/>
              <a:gd name="T6" fmla="*/ 808522 w 808522"/>
              <a:gd name="T7" fmla="*/ 510139 h 510140"/>
              <a:gd name="T8" fmla="*/ 255080 w 808522"/>
              <a:gd name="T9" fmla="*/ 510139 h 510140"/>
              <a:gd name="T10" fmla="*/ 255070 w 808522"/>
              <a:gd name="T11" fmla="*/ 510140 h 510140"/>
              <a:gd name="T12" fmla="*/ 255060 w 808522"/>
              <a:gd name="T13" fmla="*/ 510139 h 510140"/>
              <a:gd name="T14" fmla="*/ 250256 w 808522"/>
              <a:gd name="T15" fmla="*/ 510139 h 510140"/>
              <a:gd name="T16" fmla="*/ 250256 w 808522"/>
              <a:gd name="T17" fmla="*/ 509655 h 510140"/>
              <a:gd name="T18" fmla="*/ 203664 w 808522"/>
              <a:gd name="T19" fmla="*/ 504958 h 510140"/>
              <a:gd name="T20" fmla="*/ 0 w 808522"/>
              <a:gd name="T21" fmla="*/ 255070 h 510140"/>
              <a:gd name="T22" fmla="*/ 203664 w 808522"/>
              <a:gd name="T23" fmla="*/ 5182 h 510140"/>
              <a:gd name="T24" fmla="*/ 250256 w 808522"/>
              <a:gd name="T25" fmla="*/ 485 h 5101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8522"/>
              <a:gd name="T40" fmla="*/ 0 h 510140"/>
              <a:gd name="T41" fmla="*/ 808522 w 808522"/>
              <a:gd name="T42" fmla="*/ 510140 h 5101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8522" h="510140">
                <a:moveTo>
                  <a:pt x="250256" y="0"/>
                </a:moveTo>
                <a:lnTo>
                  <a:pt x="255070" y="0"/>
                </a:lnTo>
                <a:lnTo>
                  <a:pt x="808522" y="0"/>
                </a:lnTo>
                <a:lnTo>
                  <a:pt x="808522" y="510139"/>
                </a:lnTo>
                <a:lnTo>
                  <a:pt x="255080" y="510139"/>
                </a:lnTo>
                <a:lnTo>
                  <a:pt x="255070" y="510140"/>
                </a:lnTo>
                <a:lnTo>
                  <a:pt x="255060" y="510139"/>
                </a:lnTo>
                <a:lnTo>
                  <a:pt x="250256" y="510139"/>
                </a:lnTo>
                <a:lnTo>
                  <a:pt x="250256" y="509655"/>
                </a:lnTo>
                <a:lnTo>
                  <a:pt x="203664" y="504958"/>
                </a:lnTo>
                <a:cubicBezTo>
                  <a:pt x="87433" y="481174"/>
                  <a:pt x="0" y="378332"/>
                  <a:pt x="0" y="255070"/>
                </a:cubicBezTo>
                <a:cubicBezTo>
                  <a:pt x="0" y="131808"/>
                  <a:pt x="87433" y="28967"/>
                  <a:pt x="203664" y="5182"/>
                </a:cubicBezTo>
                <a:lnTo>
                  <a:pt x="250256" y="485"/>
                </a:lnTo>
                <a:close/>
              </a:path>
            </a:pathLst>
          </a:custGeom>
          <a:solidFill>
            <a:srgbClr val="F2F2F2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15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4" name="肘形连接符 1"/>
          <p:cNvSpPr>
            <a:spLocks noChangeShapeType="1"/>
          </p:cNvSpPr>
          <p:nvPr/>
        </p:nvSpPr>
        <p:spPr bwMode="auto">
          <a:xfrm flipH="1" flipV="1">
            <a:off x="5545455" y="658813"/>
            <a:ext cx="2827735" cy="409575"/>
          </a:xfrm>
          <a:prstGeom prst="bentConnector3">
            <a:avLst>
              <a:gd name="adj1" fmla="val 218"/>
            </a:avLst>
          </a:prstGeom>
          <a:noFill/>
          <a:ln w="19050" cap="flat" cmpd="sng">
            <a:solidFill>
              <a:srgbClr val="A5A5A5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015"/>
          </a:p>
        </p:txBody>
      </p:sp>
      <p:sp>
        <p:nvSpPr>
          <p:cNvPr id="25605" name="肘形连接符 2"/>
          <p:cNvSpPr>
            <a:spLocks noChangeShapeType="1"/>
          </p:cNvSpPr>
          <p:nvPr/>
        </p:nvSpPr>
        <p:spPr bwMode="auto">
          <a:xfrm flipH="1">
            <a:off x="5545455" y="3988118"/>
            <a:ext cx="2827735" cy="408385"/>
          </a:xfrm>
          <a:prstGeom prst="bentConnector3">
            <a:avLst>
              <a:gd name="adj1" fmla="val 218"/>
            </a:avLst>
          </a:prstGeom>
          <a:noFill/>
          <a:ln w="19050" cap="flat" cmpd="sng">
            <a:solidFill>
              <a:srgbClr val="A5A5A5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015"/>
          </a:p>
        </p:txBody>
      </p:sp>
      <p:sp>
        <p:nvSpPr>
          <p:cNvPr id="25606" name="肘形连接符 3"/>
          <p:cNvSpPr>
            <a:spLocks noChangeShapeType="1"/>
          </p:cNvSpPr>
          <p:nvPr/>
        </p:nvSpPr>
        <p:spPr bwMode="auto">
          <a:xfrm flipV="1">
            <a:off x="769938" y="635953"/>
            <a:ext cx="2726531" cy="409575"/>
          </a:xfrm>
          <a:prstGeom prst="bentConnector3">
            <a:avLst>
              <a:gd name="adj1" fmla="val 218"/>
            </a:avLst>
          </a:prstGeom>
          <a:noFill/>
          <a:ln w="19050" cap="flat" cmpd="sng">
            <a:solidFill>
              <a:srgbClr val="A5A5A5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015"/>
          </a:p>
        </p:txBody>
      </p:sp>
      <p:sp>
        <p:nvSpPr>
          <p:cNvPr id="25607" name="肘形连接符 4"/>
          <p:cNvSpPr>
            <a:spLocks noChangeShapeType="1"/>
          </p:cNvSpPr>
          <p:nvPr/>
        </p:nvSpPr>
        <p:spPr bwMode="auto">
          <a:xfrm>
            <a:off x="769303" y="3988118"/>
            <a:ext cx="2726531" cy="408385"/>
          </a:xfrm>
          <a:prstGeom prst="bentConnector3">
            <a:avLst>
              <a:gd name="adj1" fmla="val 218"/>
            </a:avLst>
          </a:prstGeom>
          <a:noFill/>
          <a:ln w="19050" cap="flat" cmpd="sng">
            <a:solidFill>
              <a:srgbClr val="A5A5A5"/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zh-CN" altLang="en-US" sz="1015"/>
          </a:p>
        </p:txBody>
      </p:sp>
      <p:grpSp>
        <p:nvGrpSpPr>
          <p:cNvPr id="25610" name="组合 7"/>
          <p:cNvGrpSpPr/>
          <p:nvPr/>
        </p:nvGrpSpPr>
        <p:grpSpPr bwMode="auto">
          <a:xfrm>
            <a:off x="258684" y="2949575"/>
            <a:ext cx="1008459" cy="1009650"/>
            <a:chOff x="0" y="0"/>
            <a:chExt cx="1403797" cy="1403797"/>
          </a:xfrm>
        </p:grpSpPr>
        <p:sp>
          <p:nvSpPr>
            <p:cNvPr id="25611" name="椭圆 8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l"/>
              <a:endParaRPr lang="zh-CN" altLang="zh-CN" sz="975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grpSp>
          <p:nvGrpSpPr>
            <p:cNvPr id="25612" name="组合 9"/>
            <p:cNvGrpSpPr/>
            <p:nvPr/>
          </p:nvGrpSpPr>
          <p:grpSpPr bwMode="auto">
            <a:xfrm>
              <a:off x="486136" y="362881"/>
              <a:ext cx="392888" cy="661931"/>
              <a:chOff x="0" y="0"/>
              <a:chExt cx="292099" cy="492124"/>
            </a:xfrm>
          </p:grpSpPr>
          <p:sp>
            <p:nvSpPr>
              <p:cNvPr id="25613" name="Freeform 1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2099" cy="492124"/>
              </a:xfrm>
              <a:custGeom>
                <a:avLst/>
                <a:gdLst>
                  <a:gd name="T0" fmla="*/ 0 w 166"/>
                  <a:gd name="T1" fmla="*/ 444500 h 280"/>
                  <a:gd name="T2" fmla="*/ 263525 w 166"/>
                  <a:gd name="T3" fmla="*/ 444500 h 280"/>
                  <a:gd name="T4" fmla="*/ 263525 w 166"/>
                  <a:gd name="T5" fmla="*/ 425450 h 280"/>
                  <a:gd name="T6" fmla="*/ 263525 w 166"/>
                  <a:gd name="T7" fmla="*/ 425450 h 280"/>
                  <a:gd name="T8" fmla="*/ 260350 w 166"/>
                  <a:gd name="T9" fmla="*/ 419100 h 280"/>
                  <a:gd name="T10" fmla="*/ 254000 w 166"/>
                  <a:gd name="T11" fmla="*/ 415925 h 280"/>
                  <a:gd name="T12" fmla="*/ 9525 w 166"/>
                  <a:gd name="T13" fmla="*/ 415925 h 280"/>
                  <a:gd name="T14" fmla="*/ 9525 w 166"/>
                  <a:gd name="T15" fmla="*/ 415925 h 280"/>
                  <a:gd name="T16" fmla="*/ 3175 w 166"/>
                  <a:gd name="T17" fmla="*/ 419100 h 280"/>
                  <a:gd name="T18" fmla="*/ 0 w 166"/>
                  <a:gd name="T19" fmla="*/ 425450 h 280"/>
                  <a:gd name="T20" fmla="*/ 0 w 166"/>
                  <a:gd name="T21" fmla="*/ 444500 h 280"/>
                  <a:gd name="T22" fmla="*/ 0 w 166"/>
                  <a:gd name="T23" fmla="*/ 444500 h 280"/>
                  <a:gd name="T24" fmla="*/ 0 w 166"/>
                  <a:gd name="T25" fmla="*/ 0 h 280"/>
                  <a:gd name="T26" fmla="*/ 263525 w 166"/>
                  <a:gd name="T27" fmla="*/ 0 h 280"/>
                  <a:gd name="T28" fmla="*/ 263525 w 166"/>
                  <a:gd name="T29" fmla="*/ 19050 h 280"/>
                  <a:gd name="T30" fmla="*/ 263525 w 166"/>
                  <a:gd name="T31" fmla="*/ 19050 h 280"/>
                  <a:gd name="T32" fmla="*/ 260350 w 166"/>
                  <a:gd name="T33" fmla="*/ 25400 h 280"/>
                  <a:gd name="T34" fmla="*/ 254000 w 166"/>
                  <a:gd name="T35" fmla="*/ 28575 h 280"/>
                  <a:gd name="T36" fmla="*/ 9525 w 166"/>
                  <a:gd name="T37" fmla="*/ 28575 h 280"/>
                  <a:gd name="T38" fmla="*/ 9525 w 166"/>
                  <a:gd name="T39" fmla="*/ 28575 h 280"/>
                  <a:gd name="T40" fmla="*/ 3175 w 166"/>
                  <a:gd name="T41" fmla="*/ 25400 h 280"/>
                  <a:gd name="T42" fmla="*/ 0 w 166"/>
                  <a:gd name="T43" fmla="*/ 19050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25614" name="Freeform 16"/>
              <p:cNvSpPr>
                <a:spLocks noEditPoints="1" noChangeArrowheads="1"/>
              </p:cNvSpPr>
              <p:nvPr/>
            </p:nvSpPr>
            <p:spPr bwMode="auto">
              <a:xfrm>
                <a:off x="23812" y="46039"/>
                <a:ext cx="244476" cy="400050"/>
              </a:xfrm>
              <a:custGeom>
                <a:avLst/>
                <a:gdLst>
                  <a:gd name="T0" fmla="*/ 22225 w 138"/>
                  <a:gd name="T1" fmla="*/ 79375 h 228"/>
                  <a:gd name="T2" fmla="*/ 22225 w 138"/>
                  <a:gd name="T3" fmla="*/ 92075 h 228"/>
                  <a:gd name="T4" fmla="*/ 31750 w 138"/>
                  <a:gd name="T5" fmla="*/ 111125 h 228"/>
                  <a:gd name="T6" fmla="*/ 76200 w 138"/>
                  <a:gd name="T7" fmla="*/ 152400 h 228"/>
                  <a:gd name="T8" fmla="*/ 88900 w 138"/>
                  <a:gd name="T9" fmla="*/ 165100 h 228"/>
                  <a:gd name="T10" fmla="*/ 92075 w 138"/>
                  <a:gd name="T11" fmla="*/ 180975 h 228"/>
                  <a:gd name="T12" fmla="*/ 76200 w 138"/>
                  <a:gd name="T13" fmla="*/ 209550 h 228"/>
                  <a:gd name="T14" fmla="*/ 38100 w 138"/>
                  <a:gd name="T15" fmla="*/ 241300 h 228"/>
                  <a:gd name="T16" fmla="*/ 25400 w 138"/>
                  <a:gd name="T17" fmla="*/ 257175 h 228"/>
                  <a:gd name="T18" fmla="*/ 22225 w 138"/>
                  <a:gd name="T19" fmla="*/ 279400 h 228"/>
                  <a:gd name="T20" fmla="*/ 0 w 138"/>
                  <a:gd name="T21" fmla="*/ 361950 h 228"/>
                  <a:gd name="T22" fmla="*/ 0 w 138"/>
                  <a:gd name="T23" fmla="*/ 273050 h 228"/>
                  <a:gd name="T24" fmla="*/ 3175 w 138"/>
                  <a:gd name="T25" fmla="*/ 244475 h 228"/>
                  <a:gd name="T26" fmla="*/ 22225 w 138"/>
                  <a:gd name="T27" fmla="*/ 225425 h 228"/>
                  <a:gd name="T28" fmla="*/ 57150 w 138"/>
                  <a:gd name="T29" fmla="*/ 193675 h 228"/>
                  <a:gd name="T30" fmla="*/ 66675 w 138"/>
                  <a:gd name="T31" fmla="*/ 180975 h 228"/>
                  <a:gd name="T32" fmla="*/ 57150 w 138"/>
                  <a:gd name="T33" fmla="*/ 168275 h 228"/>
                  <a:gd name="T34" fmla="*/ 22225 w 138"/>
                  <a:gd name="T35" fmla="*/ 136525 h 228"/>
                  <a:gd name="T36" fmla="*/ 3175 w 138"/>
                  <a:gd name="T37" fmla="*/ 114300 h 228"/>
                  <a:gd name="T38" fmla="*/ 0 w 138"/>
                  <a:gd name="T39" fmla="*/ 88900 h 228"/>
                  <a:gd name="T40" fmla="*/ 22225 w 138"/>
                  <a:gd name="T41" fmla="*/ 0 h 228"/>
                  <a:gd name="T42" fmla="*/ 196850 w 138"/>
                  <a:gd name="T43" fmla="*/ 361950 h 228"/>
                  <a:gd name="T44" fmla="*/ 196850 w 138"/>
                  <a:gd name="T45" fmla="*/ 279400 h 228"/>
                  <a:gd name="T46" fmla="*/ 193675 w 138"/>
                  <a:gd name="T47" fmla="*/ 257175 h 228"/>
                  <a:gd name="T48" fmla="*/ 180975 w 138"/>
                  <a:gd name="T49" fmla="*/ 241300 h 228"/>
                  <a:gd name="T50" fmla="*/ 142875 w 138"/>
                  <a:gd name="T51" fmla="*/ 209550 h 228"/>
                  <a:gd name="T52" fmla="*/ 127000 w 138"/>
                  <a:gd name="T53" fmla="*/ 180975 h 228"/>
                  <a:gd name="T54" fmla="*/ 130175 w 138"/>
                  <a:gd name="T55" fmla="*/ 165100 h 228"/>
                  <a:gd name="T56" fmla="*/ 180975 w 138"/>
                  <a:gd name="T57" fmla="*/ 120650 h 228"/>
                  <a:gd name="T58" fmla="*/ 187325 w 138"/>
                  <a:gd name="T59" fmla="*/ 111125 h 228"/>
                  <a:gd name="T60" fmla="*/ 196850 w 138"/>
                  <a:gd name="T61" fmla="*/ 92075 h 228"/>
                  <a:gd name="T62" fmla="*/ 196850 w 138"/>
                  <a:gd name="T63" fmla="*/ 0 h 228"/>
                  <a:gd name="T64" fmla="*/ 219075 w 138"/>
                  <a:gd name="T65" fmla="*/ 88900 h 228"/>
                  <a:gd name="T66" fmla="*/ 219075 w 138"/>
                  <a:gd name="T67" fmla="*/ 104775 h 228"/>
                  <a:gd name="T68" fmla="*/ 209550 w 138"/>
                  <a:gd name="T69" fmla="*/ 127000 h 228"/>
                  <a:gd name="T70" fmla="*/ 161925 w 138"/>
                  <a:gd name="T71" fmla="*/ 168275 h 228"/>
                  <a:gd name="T72" fmla="*/ 155575 w 138"/>
                  <a:gd name="T73" fmla="*/ 174625 h 228"/>
                  <a:gd name="T74" fmla="*/ 155575 w 138"/>
                  <a:gd name="T75" fmla="*/ 187325 h 228"/>
                  <a:gd name="T76" fmla="*/ 196850 w 138"/>
                  <a:gd name="T77" fmla="*/ 225425 h 228"/>
                  <a:gd name="T78" fmla="*/ 209550 w 138"/>
                  <a:gd name="T79" fmla="*/ 234950 h 228"/>
                  <a:gd name="T80" fmla="*/ 219075 w 138"/>
                  <a:gd name="T81" fmla="*/ 257175 h 228"/>
                  <a:gd name="T82" fmla="*/ 219075 w 138"/>
                  <a:gd name="T83" fmla="*/ 361950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25615" name="Freeform 17"/>
              <p:cNvSpPr>
                <a:spLocks noChangeArrowheads="1"/>
              </p:cNvSpPr>
              <p:nvPr/>
            </p:nvSpPr>
            <p:spPr bwMode="auto">
              <a:xfrm>
                <a:off x="63499" y="166689"/>
                <a:ext cx="165100" cy="279400"/>
              </a:xfrm>
              <a:custGeom>
                <a:avLst/>
                <a:gdLst>
                  <a:gd name="T0" fmla="*/ 0 w 94"/>
                  <a:gd name="T1" fmla="*/ 254000 h 160"/>
                  <a:gd name="T2" fmla="*/ 76200 w 94"/>
                  <a:gd name="T3" fmla="*/ 254000 h 160"/>
                  <a:gd name="T4" fmla="*/ 149225 w 94"/>
                  <a:gd name="T5" fmla="*/ 254000 h 160"/>
                  <a:gd name="T6" fmla="*/ 149225 w 94"/>
                  <a:gd name="T7" fmla="*/ 212725 h 160"/>
                  <a:gd name="T8" fmla="*/ 92075 w 94"/>
                  <a:gd name="T9" fmla="*/ 155575 h 160"/>
                  <a:gd name="T10" fmla="*/ 92075 w 94"/>
                  <a:gd name="T11" fmla="*/ 155575 h 160"/>
                  <a:gd name="T12" fmla="*/ 85725 w 94"/>
                  <a:gd name="T13" fmla="*/ 149225 h 160"/>
                  <a:gd name="T14" fmla="*/ 82550 w 94"/>
                  <a:gd name="T15" fmla="*/ 142875 h 160"/>
                  <a:gd name="T16" fmla="*/ 82550 w 94"/>
                  <a:gd name="T17" fmla="*/ 123825 h 160"/>
                  <a:gd name="T18" fmla="*/ 82550 w 94"/>
                  <a:gd name="T19" fmla="*/ 69850 h 160"/>
                  <a:gd name="T20" fmla="*/ 82550 w 94"/>
                  <a:gd name="T21" fmla="*/ 69850 h 160"/>
                  <a:gd name="T22" fmla="*/ 82550 w 94"/>
                  <a:gd name="T23" fmla="*/ 60325 h 160"/>
                  <a:gd name="T24" fmla="*/ 85725 w 94"/>
                  <a:gd name="T25" fmla="*/ 50800 h 160"/>
                  <a:gd name="T26" fmla="*/ 98425 w 94"/>
                  <a:gd name="T27" fmla="*/ 34925 h 160"/>
                  <a:gd name="T28" fmla="*/ 120650 w 94"/>
                  <a:gd name="T29" fmla="*/ 15875 h 160"/>
                  <a:gd name="T30" fmla="*/ 120650 w 94"/>
                  <a:gd name="T31" fmla="*/ 15875 h 160"/>
                  <a:gd name="T32" fmla="*/ 130175 w 94"/>
                  <a:gd name="T33" fmla="*/ 9525 h 160"/>
                  <a:gd name="T34" fmla="*/ 139700 w 94"/>
                  <a:gd name="T35" fmla="*/ 0 h 160"/>
                  <a:gd name="T36" fmla="*/ 76200 w 94"/>
                  <a:gd name="T37" fmla="*/ 0 h 160"/>
                  <a:gd name="T38" fmla="*/ 9525 w 94"/>
                  <a:gd name="T39" fmla="*/ 0 h 160"/>
                  <a:gd name="T40" fmla="*/ 9525 w 94"/>
                  <a:gd name="T41" fmla="*/ 0 h 160"/>
                  <a:gd name="T42" fmla="*/ 19050 w 94"/>
                  <a:gd name="T43" fmla="*/ 9525 h 160"/>
                  <a:gd name="T44" fmla="*/ 28575 w 94"/>
                  <a:gd name="T45" fmla="*/ 15875 h 160"/>
                  <a:gd name="T46" fmla="*/ 50800 w 94"/>
                  <a:gd name="T47" fmla="*/ 34925 h 160"/>
                  <a:gd name="T48" fmla="*/ 50800 w 94"/>
                  <a:gd name="T49" fmla="*/ 34925 h 160"/>
                  <a:gd name="T50" fmla="*/ 60325 w 94"/>
                  <a:gd name="T51" fmla="*/ 50800 h 160"/>
                  <a:gd name="T52" fmla="*/ 66675 w 94"/>
                  <a:gd name="T53" fmla="*/ 60325 h 160"/>
                  <a:gd name="T54" fmla="*/ 66675 w 94"/>
                  <a:gd name="T55" fmla="*/ 69850 h 160"/>
                  <a:gd name="T56" fmla="*/ 66675 w 94"/>
                  <a:gd name="T57" fmla="*/ 123825 h 160"/>
                  <a:gd name="T58" fmla="*/ 66675 w 94"/>
                  <a:gd name="T59" fmla="*/ 123825 h 160"/>
                  <a:gd name="T60" fmla="*/ 66675 w 94"/>
                  <a:gd name="T61" fmla="*/ 142875 h 160"/>
                  <a:gd name="T62" fmla="*/ 63500 w 94"/>
                  <a:gd name="T63" fmla="*/ 149225 h 160"/>
                  <a:gd name="T64" fmla="*/ 60325 w 94"/>
                  <a:gd name="T65" fmla="*/ 155575 h 160"/>
                  <a:gd name="T66" fmla="*/ 0 w 94"/>
                  <a:gd name="T67" fmla="*/ 212725 h 160"/>
                  <a:gd name="T68" fmla="*/ 0 w 94"/>
                  <a:gd name="T69" fmla="*/ 254000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</p:grpSp>
      </p:grpSp>
      <p:grpSp>
        <p:nvGrpSpPr>
          <p:cNvPr id="25622" name="组合 19"/>
          <p:cNvGrpSpPr/>
          <p:nvPr/>
        </p:nvGrpSpPr>
        <p:grpSpPr bwMode="auto">
          <a:xfrm>
            <a:off x="7870508" y="2949575"/>
            <a:ext cx="1009650" cy="1009650"/>
            <a:chOff x="0" y="0"/>
            <a:chExt cx="1403797" cy="1403797"/>
          </a:xfrm>
        </p:grpSpPr>
        <p:sp>
          <p:nvSpPr>
            <p:cNvPr id="25623" name="椭圆 20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l"/>
              <a:endParaRPr lang="zh-CN" altLang="zh-CN" sz="975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sp>
          <p:nvSpPr>
            <p:cNvPr id="25624" name="Freeform 12"/>
            <p:cNvSpPr>
              <a:spLocks noEditPoints="1" noChangeArrowheads="1"/>
            </p:cNvSpPr>
            <p:nvPr/>
          </p:nvSpPr>
          <p:spPr bwMode="auto">
            <a:xfrm>
              <a:off x="479640" y="362881"/>
              <a:ext cx="471466" cy="666418"/>
            </a:xfrm>
            <a:custGeom>
              <a:avLst/>
              <a:gdLst>
                <a:gd name="T0" fmla="*/ 76164973 w 408"/>
                <a:gd name="T1" fmla="*/ 197332205 h 578"/>
                <a:gd name="T2" fmla="*/ 68823691 w 408"/>
                <a:gd name="T3" fmla="*/ 193661209 h 578"/>
                <a:gd name="T4" fmla="*/ 67905862 w 408"/>
                <a:gd name="T5" fmla="*/ 185400621 h 578"/>
                <a:gd name="T6" fmla="*/ 69741521 w 408"/>
                <a:gd name="T7" fmla="*/ 165208408 h 578"/>
                <a:gd name="T8" fmla="*/ 75247144 w 408"/>
                <a:gd name="T9" fmla="*/ 149605151 h 578"/>
                <a:gd name="T10" fmla="*/ 94517521 w 408"/>
                <a:gd name="T11" fmla="*/ 125741984 h 578"/>
                <a:gd name="T12" fmla="*/ 122964819 w 408"/>
                <a:gd name="T13" fmla="*/ 101878817 h 578"/>
                <a:gd name="T14" fmla="*/ 133976742 w 408"/>
                <a:gd name="T15" fmla="*/ 89029315 h 578"/>
                <a:gd name="T16" fmla="*/ 137647383 w 408"/>
                <a:gd name="T17" fmla="*/ 74343955 h 578"/>
                <a:gd name="T18" fmla="*/ 134893894 w 408"/>
                <a:gd name="T19" fmla="*/ 60576535 h 578"/>
                <a:gd name="T20" fmla="*/ 126635460 w 408"/>
                <a:gd name="T21" fmla="*/ 48644951 h 578"/>
                <a:gd name="T22" fmla="*/ 103694462 w 408"/>
                <a:gd name="T23" fmla="*/ 39466435 h 578"/>
                <a:gd name="T24" fmla="*/ 85341237 w 408"/>
                <a:gd name="T25" fmla="*/ 39466435 h 578"/>
                <a:gd name="T26" fmla="*/ 62400239 w 408"/>
                <a:gd name="T27" fmla="*/ 49562870 h 578"/>
                <a:gd name="T28" fmla="*/ 51388316 w 408"/>
                <a:gd name="T29" fmla="*/ 63329612 h 578"/>
                <a:gd name="T30" fmla="*/ 5505624 w 408"/>
                <a:gd name="T31" fmla="*/ 78014951 h 578"/>
                <a:gd name="T32" fmla="*/ 917830 w 408"/>
                <a:gd name="T33" fmla="*/ 75261873 h 578"/>
                <a:gd name="T34" fmla="*/ 0 w 408"/>
                <a:gd name="T35" fmla="*/ 69754363 h 578"/>
                <a:gd name="T36" fmla="*/ 10094096 w 408"/>
                <a:gd name="T37" fmla="*/ 44055349 h 578"/>
                <a:gd name="T38" fmla="*/ 25693820 w 408"/>
                <a:gd name="T39" fmla="*/ 22945937 h 578"/>
                <a:gd name="T40" fmla="*/ 39458554 w 408"/>
                <a:gd name="T41" fmla="*/ 12849507 h 578"/>
                <a:gd name="T42" fmla="*/ 63317391 w 408"/>
                <a:gd name="T43" fmla="*/ 3670997 h 578"/>
                <a:gd name="T44" fmla="*/ 92682540 w 408"/>
                <a:gd name="T45" fmla="*/ 0 h 578"/>
                <a:gd name="T46" fmla="*/ 112870726 w 408"/>
                <a:gd name="T47" fmla="*/ 1835837 h 578"/>
                <a:gd name="T48" fmla="*/ 139482364 w 408"/>
                <a:gd name="T49" fmla="*/ 9178509 h 578"/>
                <a:gd name="T50" fmla="*/ 161506210 w 408"/>
                <a:gd name="T51" fmla="*/ 22945937 h 578"/>
                <a:gd name="T52" fmla="*/ 172517455 w 408"/>
                <a:gd name="T53" fmla="*/ 34877520 h 578"/>
                <a:gd name="T54" fmla="*/ 183529420 w 408"/>
                <a:gd name="T55" fmla="*/ 54151784 h 578"/>
                <a:gd name="T56" fmla="*/ 187200061 w 408"/>
                <a:gd name="T57" fmla="*/ 75261873 h 578"/>
                <a:gd name="T58" fmla="*/ 184447250 w 408"/>
                <a:gd name="T59" fmla="*/ 91782392 h 578"/>
                <a:gd name="T60" fmla="*/ 178023798 w 408"/>
                <a:gd name="T61" fmla="*/ 107385649 h 578"/>
                <a:gd name="T62" fmla="*/ 151412117 w 408"/>
                <a:gd name="T63" fmla="*/ 135838408 h 578"/>
                <a:gd name="T64" fmla="*/ 124799801 w 408"/>
                <a:gd name="T65" fmla="*/ 159701575 h 578"/>
                <a:gd name="T66" fmla="*/ 117459196 w 408"/>
                <a:gd name="T67" fmla="*/ 168880081 h 578"/>
                <a:gd name="T68" fmla="*/ 113788555 w 408"/>
                <a:gd name="T69" fmla="*/ 188154376 h 578"/>
                <a:gd name="T70" fmla="*/ 76164973 w 408"/>
                <a:gd name="T71" fmla="*/ 265251388 h 578"/>
                <a:gd name="T72" fmla="*/ 70658673 w 408"/>
                <a:gd name="T73" fmla="*/ 263415551 h 578"/>
                <a:gd name="T74" fmla="*/ 68823691 w 408"/>
                <a:gd name="T75" fmla="*/ 222113290 h 578"/>
                <a:gd name="T76" fmla="*/ 70658673 w 408"/>
                <a:gd name="T77" fmla="*/ 217524376 h 578"/>
                <a:gd name="T78" fmla="*/ 111035067 w 408"/>
                <a:gd name="T79" fmla="*/ 214771299 h 578"/>
                <a:gd name="T80" fmla="*/ 116541367 w 408"/>
                <a:gd name="T81" fmla="*/ 217524376 h 578"/>
                <a:gd name="T82" fmla="*/ 118376349 w 408"/>
                <a:gd name="T83" fmla="*/ 257908719 h 578"/>
                <a:gd name="T84" fmla="*/ 116541367 w 408"/>
                <a:gd name="T85" fmla="*/ 263415551 h 578"/>
                <a:gd name="T86" fmla="*/ 76164973 w 408"/>
                <a:gd name="T87" fmla="*/ 265251388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1800">
                <a:solidFill>
                  <a:srgbClr val="000000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</p:grpSp>
      <p:grpSp>
        <p:nvGrpSpPr>
          <p:cNvPr id="25625" name="组合 22"/>
          <p:cNvGrpSpPr/>
          <p:nvPr/>
        </p:nvGrpSpPr>
        <p:grpSpPr bwMode="auto">
          <a:xfrm>
            <a:off x="258049" y="1068864"/>
            <a:ext cx="1008459" cy="1008460"/>
            <a:chOff x="0" y="0"/>
            <a:chExt cx="1403797" cy="1403797"/>
          </a:xfrm>
        </p:grpSpPr>
        <p:sp>
          <p:nvSpPr>
            <p:cNvPr id="25626" name="椭圆 23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l"/>
              <a:endParaRPr lang="zh-CN" altLang="zh-CN" sz="975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grpSp>
          <p:nvGrpSpPr>
            <p:cNvPr id="25627" name="组合 24"/>
            <p:cNvGrpSpPr/>
            <p:nvPr/>
          </p:nvGrpSpPr>
          <p:grpSpPr bwMode="auto">
            <a:xfrm>
              <a:off x="282958" y="324214"/>
              <a:ext cx="799244" cy="731504"/>
              <a:chOff x="0" y="0"/>
              <a:chExt cx="550987" cy="504288"/>
            </a:xfrm>
          </p:grpSpPr>
          <p:sp>
            <p:nvSpPr>
              <p:cNvPr id="25628" name="Freeform 2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57759" cy="359114"/>
              </a:xfrm>
              <a:custGeom>
                <a:avLst/>
                <a:gdLst>
                  <a:gd name="T0" fmla="*/ 51 w 52"/>
                  <a:gd name="T1" fmla="*/ 27 h 52"/>
                  <a:gd name="T2" fmla="*/ 46 w 52"/>
                  <a:gd name="T3" fmla="*/ 23 h 52"/>
                  <a:gd name="T4" fmla="*/ 52 w 52"/>
                  <a:gd name="T5" fmla="*/ 20 h 52"/>
                  <a:gd name="T6" fmla="*/ 49 w 52"/>
                  <a:gd name="T7" fmla="*/ 13 h 52"/>
                  <a:gd name="T8" fmla="*/ 47 w 52"/>
                  <a:gd name="T9" fmla="*/ 12 h 52"/>
                  <a:gd name="T10" fmla="*/ 40 w 52"/>
                  <a:gd name="T11" fmla="*/ 13 h 52"/>
                  <a:gd name="T12" fmla="*/ 43 w 52"/>
                  <a:gd name="T13" fmla="*/ 7 h 52"/>
                  <a:gd name="T14" fmla="*/ 37 w 52"/>
                  <a:gd name="T15" fmla="*/ 2 h 52"/>
                  <a:gd name="T16" fmla="*/ 32 w 52"/>
                  <a:gd name="T17" fmla="*/ 7 h 52"/>
                  <a:gd name="T18" fmla="*/ 29 w 52"/>
                  <a:gd name="T19" fmla="*/ 1 h 52"/>
                  <a:gd name="T20" fmla="*/ 27 w 52"/>
                  <a:gd name="T21" fmla="*/ 0 h 52"/>
                  <a:gd name="T22" fmla="*/ 19 w 52"/>
                  <a:gd name="T23" fmla="*/ 2 h 52"/>
                  <a:gd name="T24" fmla="*/ 18 w 52"/>
                  <a:gd name="T25" fmla="*/ 9 h 52"/>
                  <a:gd name="T26" fmla="*/ 12 w 52"/>
                  <a:gd name="T27" fmla="*/ 4 h 52"/>
                  <a:gd name="T28" fmla="*/ 6 w 52"/>
                  <a:gd name="T29" fmla="*/ 10 h 52"/>
                  <a:gd name="T30" fmla="*/ 10 w 52"/>
                  <a:gd name="T31" fmla="*/ 15 h 52"/>
                  <a:gd name="T32" fmla="*/ 3 w 52"/>
                  <a:gd name="T33" fmla="*/ 16 h 52"/>
                  <a:gd name="T34" fmla="*/ 2 w 52"/>
                  <a:gd name="T35" fmla="*/ 17 h 52"/>
                  <a:gd name="T36" fmla="*/ 0 w 52"/>
                  <a:gd name="T37" fmla="*/ 25 h 52"/>
                  <a:gd name="T38" fmla="*/ 7 w 52"/>
                  <a:gd name="T39" fmla="*/ 27 h 52"/>
                  <a:gd name="T40" fmla="*/ 2 w 52"/>
                  <a:gd name="T41" fmla="*/ 31 h 52"/>
                  <a:gd name="T42" fmla="*/ 4 w 52"/>
                  <a:gd name="T43" fmla="*/ 39 h 52"/>
                  <a:gd name="T44" fmla="*/ 6 w 52"/>
                  <a:gd name="T45" fmla="*/ 40 h 52"/>
                  <a:gd name="T46" fmla="*/ 12 w 52"/>
                  <a:gd name="T47" fmla="*/ 40 h 52"/>
                  <a:gd name="T48" fmla="*/ 10 w 52"/>
                  <a:gd name="T49" fmla="*/ 47 h 52"/>
                  <a:gd name="T50" fmla="*/ 17 w 52"/>
                  <a:gd name="T51" fmla="*/ 50 h 52"/>
                  <a:gd name="T52" fmla="*/ 21 w 52"/>
                  <a:gd name="T53" fmla="*/ 45 h 52"/>
                  <a:gd name="T54" fmla="*/ 23 w 52"/>
                  <a:gd name="T55" fmla="*/ 51 h 52"/>
                  <a:gd name="T56" fmla="*/ 24 w 52"/>
                  <a:gd name="T57" fmla="*/ 52 h 52"/>
                  <a:gd name="T58" fmla="*/ 32 w 52"/>
                  <a:gd name="T59" fmla="*/ 52 h 52"/>
                  <a:gd name="T60" fmla="*/ 33 w 52"/>
                  <a:gd name="T61" fmla="*/ 50 h 52"/>
                  <a:gd name="T62" fmla="*/ 35 w 52"/>
                  <a:gd name="T63" fmla="*/ 44 h 52"/>
                  <a:gd name="T64" fmla="*/ 40 w 52"/>
                  <a:gd name="T65" fmla="*/ 48 h 52"/>
                  <a:gd name="T66" fmla="*/ 46 w 52"/>
                  <a:gd name="T67" fmla="*/ 43 h 52"/>
                  <a:gd name="T68" fmla="*/ 46 w 52"/>
                  <a:gd name="T69" fmla="*/ 41 h 52"/>
                  <a:gd name="T70" fmla="*/ 43 w 52"/>
                  <a:gd name="T71" fmla="*/ 35 h 52"/>
                  <a:gd name="T72" fmla="*/ 50 w 52"/>
                  <a:gd name="T73" fmla="*/ 36 h 52"/>
                  <a:gd name="T74" fmla="*/ 52 w 52"/>
                  <a:gd name="T75" fmla="*/ 29 h 52"/>
                  <a:gd name="T76" fmla="*/ 33 w 52"/>
                  <a:gd name="T77" fmla="*/ 28 h 52"/>
                  <a:gd name="T78" fmla="*/ 19 w 52"/>
                  <a:gd name="T79" fmla="*/ 25 h 52"/>
                  <a:gd name="T80" fmla="*/ 33 w 52"/>
                  <a:gd name="T81" fmla="*/ 28 h 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"/>
                  <a:gd name="T124" fmla="*/ 0 h 52"/>
                  <a:gd name="T125" fmla="*/ 52 w 52"/>
                  <a:gd name="T126" fmla="*/ 52 h 5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25629" name="Freeform 27"/>
              <p:cNvSpPr>
                <a:spLocks noEditPoints="1" noChangeArrowheads="1"/>
              </p:cNvSpPr>
              <p:nvPr/>
            </p:nvSpPr>
            <p:spPr bwMode="auto">
              <a:xfrm>
                <a:off x="296538" y="248324"/>
                <a:ext cx="254449" cy="255964"/>
              </a:xfrm>
              <a:custGeom>
                <a:avLst/>
                <a:gdLst>
                  <a:gd name="T0" fmla="*/ 33 w 37"/>
                  <a:gd name="T1" fmla="*/ 29 h 37"/>
                  <a:gd name="T2" fmla="*/ 31 w 37"/>
                  <a:gd name="T3" fmla="*/ 24 h 37"/>
                  <a:gd name="T4" fmla="*/ 36 w 37"/>
                  <a:gd name="T5" fmla="*/ 25 h 37"/>
                  <a:gd name="T6" fmla="*/ 37 w 37"/>
                  <a:gd name="T7" fmla="*/ 20 h 37"/>
                  <a:gd name="T8" fmla="*/ 36 w 37"/>
                  <a:gd name="T9" fmla="*/ 18 h 37"/>
                  <a:gd name="T10" fmla="*/ 32 w 37"/>
                  <a:gd name="T11" fmla="*/ 16 h 37"/>
                  <a:gd name="T12" fmla="*/ 37 w 37"/>
                  <a:gd name="T13" fmla="*/ 14 h 37"/>
                  <a:gd name="T14" fmla="*/ 35 w 37"/>
                  <a:gd name="T15" fmla="*/ 9 h 37"/>
                  <a:gd name="T16" fmla="*/ 30 w 37"/>
                  <a:gd name="T17" fmla="*/ 10 h 37"/>
                  <a:gd name="T18" fmla="*/ 31 w 37"/>
                  <a:gd name="T19" fmla="*/ 5 h 37"/>
                  <a:gd name="T20" fmla="*/ 30 w 37"/>
                  <a:gd name="T21" fmla="*/ 4 h 37"/>
                  <a:gd name="T22" fmla="*/ 24 w 37"/>
                  <a:gd name="T23" fmla="*/ 2 h 37"/>
                  <a:gd name="T24" fmla="*/ 21 w 37"/>
                  <a:gd name="T25" fmla="*/ 5 h 37"/>
                  <a:gd name="T26" fmla="*/ 19 w 37"/>
                  <a:gd name="T27" fmla="*/ 0 h 37"/>
                  <a:gd name="T28" fmla="*/ 14 w 37"/>
                  <a:gd name="T29" fmla="*/ 1 h 37"/>
                  <a:gd name="T30" fmla="*/ 14 w 37"/>
                  <a:gd name="T31" fmla="*/ 5 h 37"/>
                  <a:gd name="T32" fmla="*/ 10 w 37"/>
                  <a:gd name="T33" fmla="*/ 3 h 37"/>
                  <a:gd name="T34" fmla="*/ 8 w 37"/>
                  <a:gd name="T35" fmla="*/ 3 h 37"/>
                  <a:gd name="T36" fmla="*/ 4 w 37"/>
                  <a:gd name="T37" fmla="*/ 7 h 37"/>
                  <a:gd name="T38" fmla="*/ 7 w 37"/>
                  <a:gd name="T39" fmla="*/ 11 h 37"/>
                  <a:gd name="T40" fmla="*/ 3 w 37"/>
                  <a:gd name="T41" fmla="*/ 11 h 37"/>
                  <a:gd name="T42" fmla="*/ 0 w 37"/>
                  <a:gd name="T43" fmla="*/ 17 h 37"/>
                  <a:gd name="T44" fmla="*/ 1 w 37"/>
                  <a:gd name="T45" fmla="*/ 18 h 37"/>
                  <a:gd name="T46" fmla="*/ 5 w 37"/>
                  <a:gd name="T47" fmla="*/ 20 h 37"/>
                  <a:gd name="T48" fmla="*/ 1 w 37"/>
                  <a:gd name="T49" fmla="*/ 23 h 37"/>
                  <a:gd name="T50" fmla="*/ 4 w 37"/>
                  <a:gd name="T51" fmla="*/ 28 h 37"/>
                  <a:gd name="T52" fmla="*/ 8 w 37"/>
                  <a:gd name="T53" fmla="*/ 27 h 37"/>
                  <a:gd name="T54" fmla="*/ 7 w 37"/>
                  <a:gd name="T55" fmla="*/ 31 h 37"/>
                  <a:gd name="T56" fmla="*/ 7 w 37"/>
                  <a:gd name="T57" fmla="*/ 33 h 37"/>
                  <a:gd name="T58" fmla="*/ 12 w 37"/>
                  <a:gd name="T59" fmla="*/ 35 h 37"/>
                  <a:gd name="T60" fmla="*/ 13 w 37"/>
                  <a:gd name="T61" fmla="*/ 35 h 37"/>
                  <a:gd name="T62" fmla="*/ 17 w 37"/>
                  <a:gd name="T63" fmla="*/ 32 h 37"/>
                  <a:gd name="T64" fmla="*/ 17 w 37"/>
                  <a:gd name="T65" fmla="*/ 37 h 37"/>
                  <a:gd name="T66" fmla="*/ 23 w 37"/>
                  <a:gd name="T67" fmla="*/ 36 h 37"/>
                  <a:gd name="T68" fmla="*/ 24 w 37"/>
                  <a:gd name="T69" fmla="*/ 35 h 37"/>
                  <a:gd name="T70" fmla="*/ 25 w 37"/>
                  <a:gd name="T71" fmla="*/ 31 h 37"/>
                  <a:gd name="T72" fmla="*/ 28 w 37"/>
                  <a:gd name="T73" fmla="*/ 34 h 37"/>
                  <a:gd name="T74" fmla="*/ 33 w 37"/>
                  <a:gd name="T75" fmla="*/ 30 h 37"/>
                  <a:gd name="T76" fmla="*/ 22 w 37"/>
                  <a:gd name="T77" fmla="*/ 22 h 37"/>
                  <a:gd name="T78" fmla="*/ 15 w 37"/>
                  <a:gd name="T79" fmla="*/ 15 h 37"/>
                  <a:gd name="T80" fmla="*/ 22 w 37"/>
                  <a:gd name="T81" fmla="*/ 22 h 3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7"/>
                  <a:gd name="T124" fmla="*/ 0 h 37"/>
                  <a:gd name="T125" fmla="*/ 37 w 37"/>
                  <a:gd name="T126" fmla="*/ 37 h 3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algn="l"/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</p:grpSp>
      </p:grpSp>
      <p:grpSp>
        <p:nvGrpSpPr>
          <p:cNvPr id="25630" name="组合 27"/>
          <p:cNvGrpSpPr/>
          <p:nvPr/>
        </p:nvGrpSpPr>
        <p:grpSpPr bwMode="auto">
          <a:xfrm>
            <a:off x="7866698" y="1105059"/>
            <a:ext cx="1009650" cy="1008460"/>
            <a:chOff x="0" y="0"/>
            <a:chExt cx="1403797" cy="1403797"/>
          </a:xfrm>
        </p:grpSpPr>
        <p:sp>
          <p:nvSpPr>
            <p:cNvPr id="25631" name="椭圆 28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l"/>
              <a:endParaRPr lang="zh-CN" altLang="zh-CN" sz="975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sp>
          <p:nvSpPr>
            <p:cNvPr id="25632" name="Freeform 41"/>
            <p:cNvSpPr>
              <a:spLocks noEditPoints="1" noChangeArrowheads="1"/>
            </p:cNvSpPr>
            <p:nvPr/>
          </p:nvSpPr>
          <p:spPr bwMode="auto">
            <a:xfrm>
              <a:off x="363893" y="385180"/>
              <a:ext cx="661930" cy="531751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pPr algn="l"/>
              <a:endParaRPr lang="zh-CN" altLang="zh-CN" sz="1800">
                <a:solidFill>
                  <a:srgbClr val="000000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69365" y="817880"/>
            <a:ext cx="659638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本次任务需要实现一个不需要辅助性的trimap、CPU端可以实时进行人物分割的模型。本次数据集选择VideoMatte240K（VM）、Distinctions-646（D646）、Adobe Image Matting（AIM）。</a:t>
            </a:r>
          </a:p>
          <a:p>
            <a:pPr algn="l"/>
            <a:r>
              <a:rPr lang="en-US" altLang="zh-CN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模型选择最近2020年由论文《Real-Time High-Resolution Background Matting》提出的RH-RVM模型。但由于模型结构过于复杂无法在CPU实时处理、不利于工程化部署；训练源码虽然公开，但是复现时无法达到论文著称精度等。针对上述问题，本文从以下几点进行模型优化：（</a:t>
            </a:r>
            <a:r>
              <a:rPr lang="en-US" altLang="zh-CN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）增加数据（</a:t>
            </a:r>
            <a:r>
              <a:rPr lang="en-US" altLang="zh-CN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）主干网络从movilenetv3-large更改为movilenetv3-large-0.75。（</a:t>
            </a:r>
            <a:r>
              <a:rPr lang="en-US" altLang="zh-CN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）训练中尝试不同</a:t>
            </a:r>
            <a:r>
              <a:rPr lang="en-US" altLang="zh-CN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tricks</a:t>
            </a:r>
            <a:r>
              <a:rPr lang="zh-CN" altLang="en-US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和Mixup。</a:t>
            </a:r>
          </a:p>
          <a:p>
            <a:pPr algn="l"/>
            <a:r>
              <a:rPr lang="en-US" altLang="zh-CN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训练框架采用</a:t>
            </a:r>
            <a:r>
              <a:rPr lang="en-US" altLang="zh-CN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Pytorch</a:t>
            </a:r>
            <a:r>
              <a:rPr lang="zh-CN" altLang="en-US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，模型部署时，将pytorch训练好的pth模型转为onnx格式，再使用OpenVINO的Mo工具转为xml和Bin格式的部署文件。</a:t>
            </a:r>
          </a:p>
          <a:p>
            <a:pPr algn="l"/>
            <a:r>
              <a:rPr lang="zh-CN" altLang="en-US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zh-CN" altLang="en-US" sz="1600">
                <a:solidFill>
                  <a:schemeClr val="accent1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模型最终部署在因特尔显卡上，因此采用OpenVino作为推理框架。</a:t>
            </a:r>
            <a:endParaRPr lang="zh-CN" altLang="en-US" sz="1600">
              <a:solidFill>
                <a:schemeClr val="accent1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A2802E9-471C-4248-AE98-5644BDDC37D8}"/>
              </a:ext>
            </a:extLst>
          </p:cNvPr>
          <p:cNvSpPr/>
          <p:nvPr/>
        </p:nvSpPr>
        <p:spPr>
          <a:xfrm>
            <a:off x="2892496" y="176043"/>
            <a:ext cx="28845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实现方案</a:t>
            </a:r>
            <a:endParaRPr lang="zh-CN" alt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" dur="75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75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2" dur="75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28" dur="75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8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635" y="363855"/>
            <a:ext cx="3208020" cy="44151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rcRect r="25988"/>
          <a:stretch>
            <a:fillRect/>
          </a:stretch>
        </p:blipFill>
        <p:spPr>
          <a:xfrm>
            <a:off x="3208020" y="364490"/>
            <a:ext cx="2448560" cy="44151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215" y="363855"/>
            <a:ext cx="3429000" cy="2818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7215" y="3182620"/>
            <a:ext cx="3428365" cy="1136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" y="214630"/>
            <a:ext cx="3208020" cy="4800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7385" y="214630"/>
            <a:ext cx="2848610" cy="47999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7265" y="214630"/>
            <a:ext cx="3051175" cy="4565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560" y="102235"/>
            <a:ext cx="3353435" cy="876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53435" y="102235"/>
            <a:ext cx="3075940" cy="493966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6F009A7-BFA4-4F6D-85FF-ED83B86544A9}"/>
              </a:ext>
            </a:extLst>
          </p:cNvPr>
          <p:cNvSpPr/>
          <p:nvPr/>
        </p:nvSpPr>
        <p:spPr>
          <a:xfrm>
            <a:off x="6193212" y="4212616"/>
            <a:ext cx="288452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算法框架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56F009A7-BFA4-4F6D-85FF-ED83B86544A9}"/>
              </a:ext>
            </a:extLst>
          </p:cNvPr>
          <p:cNvSpPr/>
          <p:nvPr/>
        </p:nvSpPr>
        <p:spPr>
          <a:xfrm>
            <a:off x="4041411" y="574201"/>
            <a:ext cx="967124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演示效果</a:t>
            </a:r>
            <a:endParaRPr lang="zh-CN" alt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CE4267-3511-4346-81CE-D04B85178B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4" y="137464"/>
            <a:ext cx="3175591" cy="1786270"/>
          </a:xfrm>
          <a:prstGeom prst="rect">
            <a:avLst/>
          </a:prstGeom>
        </p:spPr>
      </p:pic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98D9EEB-0D4B-4B6A-BB17-9AC6C3CA0BB0}"/>
              </a:ext>
            </a:extLst>
          </p:cNvPr>
          <p:cNvSpPr/>
          <p:nvPr/>
        </p:nvSpPr>
        <p:spPr>
          <a:xfrm>
            <a:off x="503274" y="2102337"/>
            <a:ext cx="2661740" cy="42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EF7F23-C051-4312-B063-AF9E8B566F07}"/>
              </a:ext>
            </a:extLst>
          </p:cNvPr>
          <p:cNvSpPr txBox="1"/>
          <p:nvPr/>
        </p:nvSpPr>
        <p:spPr>
          <a:xfrm>
            <a:off x="613067" y="2184928"/>
            <a:ext cx="23994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输入地址（单视频）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FA86E80-F6EE-4B8B-B3D0-C0CBCFD5A8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7535" y="127978"/>
            <a:ext cx="3175591" cy="1786269"/>
          </a:xfrm>
          <a:prstGeom prst="rect">
            <a:avLst/>
          </a:prstGeom>
        </p:spPr>
      </p:pic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1C8DCB30-465D-4CFE-A105-C5CCC89BAE1F}"/>
              </a:ext>
            </a:extLst>
          </p:cNvPr>
          <p:cNvSpPr/>
          <p:nvPr/>
        </p:nvSpPr>
        <p:spPr>
          <a:xfrm>
            <a:off x="5880815" y="2097326"/>
            <a:ext cx="2753734" cy="42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14D7774-600C-4E0F-BE79-C7C0FA930BF1}"/>
              </a:ext>
            </a:extLst>
          </p:cNvPr>
          <p:cNvSpPr txBox="1"/>
          <p:nvPr/>
        </p:nvSpPr>
        <p:spPr>
          <a:xfrm>
            <a:off x="5974784" y="2184927"/>
            <a:ext cx="2686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4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输入地址（多视频）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4AF24C5-8DDB-48EB-BE8D-524FC124664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346" y="2503400"/>
            <a:ext cx="1808494" cy="1017277"/>
          </a:xfrm>
          <a:prstGeom prst="rect">
            <a:avLst/>
          </a:prstGeom>
        </p:spPr>
      </p:pic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74D486A-3B34-4DDE-A1EA-D2BD316503C6}"/>
              </a:ext>
            </a:extLst>
          </p:cNvPr>
          <p:cNvSpPr/>
          <p:nvPr/>
        </p:nvSpPr>
        <p:spPr>
          <a:xfrm>
            <a:off x="898346" y="4635940"/>
            <a:ext cx="1826884" cy="42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AFFD680-A59F-4E55-961E-42A07BB8FD81}"/>
              </a:ext>
            </a:extLst>
          </p:cNvPr>
          <p:cNvSpPr txBox="1"/>
          <p:nvPr/>
        </p:nvSpPr>
        <p:spPr>
          <a:xfrm>
            <a:off x="1398149" y="4689996"/>
            <a:ext cx="17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效果前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0335E32-DE7F-4C02-8DA8-79EB19DD72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4973" y="2578837"/>
            <a:ext cx="1726018" cy="970885"/>
          </a:xfrm>
          <a:prstGeom prst="rect">
            <a:avLst/>
          </a:prstGeom>
        </p:spPr>
      </p:pic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7816CB92-C2C4-4276-8341-489A5C9DB14C}"/>
              </a:ext>
            </a:extLst>
          </p:cNvPr>
          <p:cNvSpPr/>
          <p:nvPr/>
        </p:nvSpPr>
        <p:spPr>
          <a:xfrm>
            <a:off x="6478775" y="4635940"/>
            <a:ext cx="1826884" cy="424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EE22501-C068-4732-9D42-B59B8D80C9A9}"/>
              </a:ext>
            </a:extLst>
          </p:cNvPr>
          <p:cNvSpPr txBox="1"/>
          <p:nvPr/>
        </p:nvSpPr>
        <p:spPr>
          <a:xfrm>
            <a:off x="7014857" y="4694339"/>
            <a:ext cx="1747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效果后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277FDFB-4EA1-4521-A694-318DBD1136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05" y="3561219"/>
            <a:ext cx="1862565" cy="1047693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2F6A6929-4395-4E57-AFDB-DDBADBED7C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776" y="3590859"/>
            <a:ext cx="1726017" cy="970885"/>
          </a:xfrm>
          <a:prstGeom prst="rect">
            <a:avLst/>
          </a:prstGeom>
        </p:spPr>
      </p:pic>
      <p:sp>
        <p:nvSpPr>
          <p:cNvPr id="32" name="箭头: 右 31">
            <a:extLst>
              <a:ext uri="{FF2B5EF4-FFF2-40B4-BE49-F238E27FC236}">
                <a16:creationId xmlns:a16="http://schemas.microsoft.com/office/drawing/2014/main" id="{D3DF7393-7A6D-4304-A3DD-B7DA3F719A1F}"/>
              </a:ext>
            </a:extLst>
          </p:cNvPr>
          <p:cNvSpPr/>
          <p:nvPr/>
        </p:nvSpPr>
        <p:spPr>
          <a:xfrm>
            <a:off x="3826795" y="3209480"/>
            <a:ext cx="1568256" cy="9403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520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grpSp>
        <p:nvGrpSpPr>
          <p:cNvPr id="6" name="Group 72"/>
          <p:cNvGrpSpPr/>
          <p:nvPr/>
        </p:nvGrpSpPr>
        <p:grpSpPr>
          <a:xfrm>
            <a:off x="863056" y="3219347"/>
            <a:ext cx="6530116" cy="1323439"/>
            <a:chOff x="533400" y="1276351"/>
            <a:chExt cx="6530116" cy="1323439"/>
          </a:xfrm>
        </p:grpSpPr>
        <p:sp>
          <p:nvSpPr>
            <p:cNvPr id="7" name="TextBox 36"/>
            <p:cNvSpPr txBox="1"/>
            <p:nvPr/>
          </p:nvSpPr>
          <p:spPr>
            <a:xfrm>
              <a:off x="533400" y="1276351"/>
              <a:ext cx="107207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8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</a:t>
              </a:r>
              <a:r>
                <a:rPr lang="en-US" sz="8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4</a:t>
              </a:r>
            </a:p>
          </p:txBody>
        </p:sp>
        <p:sp>
          <p:nvSpPr>
            <p:cNvPr id="8" name="Content Placeholder 2"/>
            <p:cNvSpPr txBox="1"/>
            <p:nvPr/>
          </p:nvSpPr>
          <p:spPr>
            <a:xfrm>
              <a:off x="1485900" y="1414934"/>
              <a:ext cx="5577616" cy="8938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4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可行性分析</a:t>
              </a:r>
              <a:endParaRPr lang="en-US" altLang="zh-CN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484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338D0ECA-E2FB-4757-A6A9-EB752842FE83}" type="slidenum">
              <a:rPr lang="zh-CN" altLang="en-US"/>
              <a:pPr/>
              <a:t>17</a:t>
            </a:fld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4" name="任意多边形 4"/>
          <p:cNvSpPr>
            <a:spLocks noChangeArrowheads="1"/>
          </p:cNvSpPr>
          <p:nvPr/>
        </p:nvSpPr>
        <p:spPr bwMode="auto">
          <a:xfrm>
            <a:off x="8743950" y="4622006"/>
            <a:ext cx="476250" cy="300038"/>
          </a:xfrm>
          <a:custGeom>
            <a:avLst/>
            <a:gdLst>
              <a:gd name="T0" fmla="*/ 250256 w 808522"/>
              <a:gd name="T1" fmla="*/ 0 h 510140"/>
              <a:gd name="T2" fmla="*/ 255070 w 808522"/>
              <a:gd name="T3" fmla="*/ 0 h 510140"/>
              <a:gd name="T4" fmla="*/ 808522 w 808522"/>
              <a:gd name="T5" fmla="*/ 0 h 510140"/>
              <a:gd name="T6" fmla="*/ 808522 w 808522"/>
              <a:gd name="T7" fmla="*/ 510139 h 510140"/>
              <a:gd name="T8" fmla="*/ 255080 w 808522"/>
              <a:gd name="T9" fmla="*/ 510139 h 510140"/>
              <a:gd name="T10" fmla="*/ 255070 w 808522"/>
              <a:gd name="T11" fmla="*/ 510140 h 510140"/>
              <a:gd name="T12" fmla="*/ 255060 w 808522"/>
              <a:gd name="T13" fmla="*/ 510139 h 510140"/>
              <a:gd name="T14" fmla="*/ 250256 w 808522"/>
              <a:gd name="T15" fmla="*/ 510139 h 510140"/>
              <a:gd name="T16" fmla="*/ 250256 w 808522"/>
              <a:gd name="T17" fmla="*/ 509655 h 510140"/>
              <a:gd name="T18" fmla="*/ 203664 w 808522"/>
              <a:gd name="T19" fmla="*/ 504958 h 510140"/>
              <a:gd name="T20" fmla="*/ 0 w 808522"/>
              <a:gd name="T21" fmla="*/ 255070 h 510140"/>
              <a:gd name="T22" fmla="*/ 203664 w 808522"/>
              <a:gd name="T23" fmla="*/ 5182 h 510140"/>
              <a:gd name="T24" fmla="*/ 250256 w 808522"/>
              <a:gd name="T25" fmla="*/ 485 h 5101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8522"/>
              <a:gd name="T40" fmla="*/ 0 h 510140"/>
              <a:gd name="T41" fmla="*/ 808522 w 808522"/>
              <a:gd name="T42" fmla="*/ 510140 h 5101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8522" h="510140">
                <a:moveTo>
                  <a:pt x="250256" y="0"/>
                </a:moveTo>
                <a:lnTo>
                  <a:pt x="255070" y="0"/>
                </a:lnTo>
                <a:lnTo>
                  <a:pt x="808522" y="0"/>
                </a:lnTo>
                <a:lnTo>
                  <a:pt x="808522" y="510139"/>
                </a:lnTo>
                <a:lnTo>
                  <a:pt x="255080" y="510139"/>
                </a:lnTo>
                <a:lnTo>
                  <a:pt x="255070" y="510140"/>
                </a:lnTo>
                <a:lnTo>
                  <a:pt x="255060" y="510139"/>
                </a:lnTo>
                <a:lnTo>
                  <a:pt x="250256" y="510139"/>
                </a:lnTo>
                <a:lnTo>
                  <a:pt x="250256" y="509655"/>
                </a:lnTo>
                <a:lnTo>
                  <a:pt x="203664" y="504958"/>
                </a:lnTo>
                <a:cubicBezTo>
                  <a:pt x="87433" y="481174"/>
                  <a:pt x="0" y="378332"/>
                  <a:pt x="0" y="255070"/>
                </a:cubicBezTo>
                <a:cubicBezTo>
                  <a:pt x="0" y="131808"/>
                  <a:pt x="87433" y="28967"/>
                  <a:pt x="203664" y="5182"/>
                </a:cubicBezTo>
                <a:lnTo>
                  <a:pt x="250256" y="485"/>
                </a:lnTo>
                <a:close/>
              </a:path>
            </a:pathLst>
          </a:custGeom>
          <a:solidFill>
            <a:srgbClr val="F2F2F2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13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795" name="TextBox 15"/>
          <p:cNvSpPr>
            <a:spLocks noChangeArrowheads="1"/>
          </p:cNvSpPr>
          <p:nvPr/>
        </p:nvSpPr>
        <p:spPr bwMode="auto">
          <a:xfrm>
            <a:off x="8803482" y="4656535"/>
            <a:ext cx="340519" cy="21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9" tIns="25709" rIns="51419" bIns="25709">
            <a:spAutoFit/>
          </a:bodyPr>
          <a:lstStyle/>
          <a:p>
            <a:pPr algn="ctr"/>
            <a:r>
              <a:rPr lang="zh-CN" altLang="zh-CN" sz="105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* </a:t>
            </a:r>
            <a:endParaRPr lang="zh-CN" altLang="zh-CN" sz="1050" b="1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0" y="3286125"/>
            <a:ext cx="91535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33802" name="Rectangle 11"/>
          <p:cNvSpPr>
            <a:spLocks noChangeArrowheads="1"/>
          </p:cNvSpPr>
          <p:nvPr/>
        </p:nvSpPr>
        <p:spPr bwMode="auto">
          <a:xfrm>
            <a:off x="-8335" y="3286125"/>
            <a:ext cx="9169004" cy="511969"/>
          </a:xfrm>
          <a:prstGeom prst="rect">
            <a:avLst/>
          </a:prstGeom>
          <a:solidFill>
            <a:srgbClr val="F2F2F2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240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33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644" y="1609725"/>
            <a:ext cx="26527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44" y="1609725"/>
            <a:ext cx="26527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444" y="1609725"/>
            <a:ext cx="2651522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12" name="矩形 37"/>
          <p:cNvSpPr>
            <a:spLocks noChangeArrowheads="1"/>
          </p:cNvSpPr>
          <p:nvPr/>
        </p:nvSpPr>
        <p:spPr bwMode="auto">
          <a:xfrm>
            <a:off x="987028" y="1092994"/>
            <a:ext cx="7194947" cy="468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在智能安防、无人驾驶、卫星遥感、医学影像处理、生物特征识别等领域，图像分割可以提供精简且可靠的图像特征信息，进而有效地提高后续视觉任务的处理效率，具有重要意义。。</a:t>
            </a:r>
            <a:endParaRPr lang="zh-CN" altLang="en-US" sz="1013" dirty="0"/>
          </a:p>
        </p:txBody>
      </p:sp>
      <p:sp>
        <p:nvSpPr>
          <p:cNvPr id="33813" name="矩形 38"/>
          <p:cNvSpPr>
            <a:spLocks noChangeArrowheads="1"/>
          </p:cNvSpPr>
          <p:nvPr/>
        </p:nvSpPr>
        <p:spPr bwMode="auto">
          <a:xfrm>
            <a:off x="1489359" y="3368279"/>
            <a:ext cx="984872" cy="32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zh-CN" sz="165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</a:rPr>
              <a:t>人机交互</a:t>
            </a:r>
            <a:endParaRPr lang="en-US" altLang="zh-CN" sz="165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33814" name="矩形 47"/>
          <p:cNvSpPr>
            <a:spLocks noChangeArrowheads="1"/>
          </p:cNvSpPr>
          <p:nvPr/>
        </p:nvSpPr>
        <p:spPr bwMode="auto">
          <a:xfrm>
            <a:off x="1108472" y="3846910"/>
            <a:ext cx="1746647" cy="678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通过计算机的设计轨道生成，从而达到对标志物的识别跟踪方法。</a:t>
            </a:r>
            <a:endParaRPr lang="zh-CN" altLang="en-US" sz="1013" dirty="0"/>
          </a:p>
        </p:txBody>
      </p:sp>
      <p:sp>
        <p:nvSpPr>
          <p:cNvPr id="33815" name="矩形 51"/>
          <p:cNvSpPr>
            <a:spLocks noChangeArrowheads="1"/>
          </p:cNvSpPr>
          <p:nvPr/>
        </p:nvSpPr>
        <p:spPr bwMode="auto">
          <a:xfrm>
            <a:off x="3868564" y="3368279"/>
            <a:ext cx="1408064" cy="32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65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医学影像处理</a:t>
            </a:r>
            <a:endParaRPr lang="en-US" altLang="zh-CN" sz="165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33816" name="矩形 47"/>
          <p:cNvSpPr>
            <a:spLocks noChangeArrowheads="1"/>
          </p:cNvSpPr>
          <p:nvPr/>
        </p:nvSpPr>
        <p:spPr bwMode="auto">
          <a:xfrm>
            <a:off x="3563540" y="3846910"/>
            <a:ext cx="2057400" cy="88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square" lIns="68573" tIns="34287" rIns="68573" bIns="3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将影像中的特定目标分割后再进行医疗分析诊断，目的是为临床诊断提供参考数据，辅助医生做出更加准确的诊断和治疗方案。</a:t>
            </a:r>
            <a:endParaRPr lang="zh-CN" altLang="en-US" sz="1013" dirty="0"/>
          </a:p>
        </p:txBody>
      </p:sp>
      <p:sp>
        <p:nvSpPr>
          <p:cNvPr id="33817" name="矩形 53"/>
          <p:cNvSpPr>
            <a:spLocks noChangeArrowheads="1"/>
          </p:cNvSpPr>
          <p:nvPr/>
        </p:nvSpPr>
        <p:spPr bwMode="auto">
          <a:xfrm>
            <a:off x="6458173" y="3368279"/>
            <a:ext cx="1408064" cy="323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3" tIns="34287" rIns="68573" bIns="34287">
            <a:spAutoFit/>
          </a:bodyPr>
          <a:lstStyle/>
          <a:p>
            <a:pPr algn="ctr"/>
            <a:r>
              <a:rPr lang="zh-CN" altLang="en-US" sz="1650" dirty="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生物特征识别</a:t>
            </a:r>
            <a:endParaRPr lang="en-US" altLang="zh-CN" sz="165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33818" name="矩形 47"/>
          <p:cNvSpPr>
            <a:spLocks noChangeArrowheads="1"/>
          </p:cNvSpPr>
          <p:nvPr/>
        </p:nvSpPr>
        <p:spPr bwMode="auto">
          <a:xfrm>
            <a:off x="6288882" y="3846910"/>
            <a:ext cx="1746647" cy="909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lIns="68573" tIns="34287" rIns="68573" bIns="34287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105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在此录入上述图表的描述说明，在此录入上述图表的描述说明，在此录入上述图表的描述说明。</a:t>
            </a:r>
            <a:endParaRPr lang="zh-CN" altLang="en-US" sz="1013"/>
          </a:p>
        </p:txBody>
      </p:sp>
      <p:pic>
        <p:nvPicPr>
          <p:cNvPr id="24" name="image5.jpeg">
            <a:extLst>
              <a:ext uri="{FF2B5EF4-FFF2-40B4-BE49-F238E27FC236}">
                <a16:creationId xmlns:a16="http://schemas.microsoft.com/office/drawing/2014/main" id="{90D9421D-1F6B-4496-8BBD-927D1C31B8C3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0654" y="1801643"/>
            <a:ext cx="1846800" cy="1148400"/>
          </a:xfrm>
          <a:prstGeom prst="rect">
            <a:avLst/>
          </a:prstGeom>
        </p:spPr>
      </p:pic>
      <p:pic>
        <p:nvPicPr>
          <p:cNvPr id="25" name="image3.png">
            <a:extLst>
              <a:ext uri="{FF2B5EF4-FFF2-40B4-BE49-F238E27FC236}">
                <a16:creationId xmlns:a16="http://schemas.microsoft.com/office/drawing/2014/main" id="{EFCC05DC-EB5F-4A40-9FF7-76608D61BB31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26324" y="1801643"/>
            <a:ext cx="1839600" cy="1148400"/>
          </a:xfrm>
          <a:prstGeom prst="rect">
            <a:avLst/>
          </a:prstGeom>
        </p:spPr>
      </p:pic>
      <p:pic>
        <p:nvPicPr>
          <p:cNvPr id="26" name="image14.jpeg">
            <a:extLst>
              <a:ext uri="{FF2B5EF4-FFF2-40B4-BE49-F238E27FC236}">
                <a16:creationId xmlns:a16="http://schemas.microsoft.com/office/drawing/2014/main" id="{96574763-EB41-4C1D-B176-E6FBE6139C7C}"/>
              </a:ext>
            </a:extLst>
          </p:cNvPr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37325" y="1819545"/>
            <a:ext cx="1839600" cy="11484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C1DC7F1-D8B8-47E9-8897-EB2B07F5FF83}"/>
              </a:ext>
            </a:extLst>
          </p:cNvPr>
          <p:cNvSpPr/>
          <p:nvPr/>
        </p:nvSpPr>
        <p:spPr>
          <a:xfrm>
            <a:off x="3094672" y="269082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发展前景</a:t>
            </a:r>
          </a:p>
        </p:txBody>
      </p:sp>
    </p:spTree>
    <p:extLst>
      <p:ext uri="{BB962C8B-B14F-4D97-AF65-F5344CB8AC3E}">
        <p14:creationId xmlns:p14="http://schemas.microsoft.com/office/powerpoint/2010/main" val="2328142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1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8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8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8" dur="75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1" dur="75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75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 bldLvl="0" animBg="1" autoUpdateAnimBg="0"/>
      <p:bldP spid="33812" grpId="0" bldLvl="0" autoUpdateAnimBg="0"/>
      <p:bldP spid="33813" grpId="0" bldLvl="0" autoUpdateAnimBg="0"/>
      <p:bldP spid="33814" grpId="0" bldLvl="0" autoUpdateAnimBg="0"/>
      <p:bldP spid="33815" grpId="0" bldLvl="0" autoUpdateAnimBg="0"/>
      <p:bldP spid="33816" grpId="0" bldLvl="0" autoUpdateAnimBg="0"/>
      <p:bldP spid="33817" grpId="0" bldLvl="0" autoUpdateAnimBg="0"/>
      <p:bldP spid="33818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>
            <a:spLocks/>
          </p:cNvSpPr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ea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62000" y="1276350"/>
            <a:ext cx="3397250" cy="3100388"/>
            <a:chOff x="914400" y="1123950"/>
            <a:chExt cx="3397250" cy="3100388"/>
          </a:xfrm>
          <a:noFill/>
        </p:grpSpPr>
        <p:grpSp>
          <p:nvGrpSpPr>
            <p:cNvPr id="8" name="Group 304"/>
            <p:cNvGrpSpPr/>
            <p:nvPr/>
          </p:nvGrpSpPr>
          <p:grpSpPr>
            <a:xfrm>
              <a:off x="914400" y="1123950"/>
              <a:ext cx="3397250" cy="3100388"/>
              <a:chOff x="2133601" y="1276350"/>
              <a:chExt cx="3397250" cy="3100388"/>
            </a:xfrm>
            <a:grpFill/>
          </p:grpSpPr>
          <p:sp>
            <p:nvSpPr>
              <p:cNvPr id="24" name="Freeform 263"/>
              <p:cNvSpPr>
                <a:spLocks/>
              </p:cNvSpPr>
              <p:nvPr/>
            </p:nvSpPr>
            <p:spPr bwMode="auto">
              <a:xfrm>
                <a:off x="3124200" y="1276350"/>
                <a:ext cx="1533525" cy="1474788"/>
              </a:xfrm>
              <a:custGeom>
                <a:avLst/>
                <a:gdLst/>
                <a:ahLst/>
                <a:cxnLst>
                  <a:cxn ang="0">
                    <a:pos x="10" y="124"/>
                  </a:cxn>
                  <a:cxn ang="0">
                    <a:pos x="119" y="124"/>
                  </a:cxn>
                  <a:cxn ang="0">
                    <a:pos x="126" y="113"/>
                  </a:cxn>
                  <a:cxn ang="0">
                    <a:pos x="70" y="6"/>
                  </a:cxn>
                  <a:cxn ang="0">
                    <a:pos x="59" y="6"/>
                  </a:cxn>
                  <a:cxn ang="0">
                    <a:pos x="3" y="113"/>
                  </a:cxn>
                  <a:cxn ang="0">
                    <a:pos x="10" y="124"/>
                  </a:cxn>
                </a:cxnLst>
                <a:rect l="0" t="0" r="r" b="b"/>
                <a:pathLst>
                  <a:path w="129" h="124">
                    <a:moveTo>
                      <a:pt x="10" y="124"/>
                    </a:moveTo>
                    <a:cubicBezTo>
                      <a:pt x="119" y="124"/>
                      <a:pt x="119" y="124"/>
                      <a:pt x="119" y="124"/>
                    </a:cubicBezTo>
                    <a:cubicBezTo>
                      <a:pt x="126" y="124"/>
                      <a:pt x="129" y="119"/>
                      <a:pt x="126" y="113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7" y="0"/>
                      <a:pt x="62" y="0"/>
                      <a:pt x="59" y="6"/>
                    </a:cubicBezTo>
                    <a:cubicBezTo>
                      <a:pt x="3" y="113"/>
                      <a:pt x="3" y="113"/>
                      <a:pt x="3" y="113"/>
                    </a:cubicBezTo>
                    <a:cubicBezTo>
                      <a:pt x="0" y="119"/>
                      <a:pt x="3" y="124"/>
                      <a:pt x="10" y="12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5" name="Freeform 264"/>
              <p:cNvSpPr>
                <a:spLocks/>
              </p:cNvSpPr>
              <p:nvPr/>
            </p:nvSpPr>
            <p:spPr bwMode="auto">
              <a:xfrm>
                <a:off x="2133601" y="2901950"/>
                <a:ext cx="1531938" cy="1474788"/>
              </a:xfrm>
              <a:custGeom>
                <a:avLst/>
                <a:gdLst/>
                <a:ahLst/>
                <a:cxnLst>
                  <a:cxn ang="0">
                    <a:pos x="11" y="124"/>
                  </a:cxn>
                  <a:cxn ang="0">
                    <a:pos x="118" y="124"/>
                  </a:cxn>
                  <a:cxn ang="0">
                    <a:pos x="125" y="113"/>
                  </a:cxn>
                  <a:cxn ang="0">
                    <a:pos x="70" y="6"/>
                  </a:cxn>
                  <a:cxn ang="0">
                    <a:pos x="59" y="6"/>
                  </a:cxn>
                  <a:cxn ang="0">
                    <a:pos x="3" y="113"/>
                  </a:cxn>
                  <a:cxn ang="0">
                    <a:pos x="11" y="124"/>
                  </a:cxn>
                </a:cxnLst>
                <a:rect l="0" t="0" r="r" b="b"/>
                <a:pathLst>
                  <a:path w="129" h="124">
                    <a:moveTo>
                      <a:pt x="11" y="124"/>
                    </a:moveTo>
                    <a:cubicBezTo>
                      <a:pt x="118" y="124"/>
                      <a:pt x="118" y="124"/>
                      <a:pt x="118" y="124"/>
                    </a:cubicBezTo>
                    <a:cubicBezTo>
                      <a:pt x="125" y="124"/>
                      <a:pt x="129" y="119"/>
                      <a:pt x="125" y="113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7" y="0"/>
                      <a:pt x="62" y="0"/>
                      <a:pt x="59" y="6"/>
                    </a:cubicBezTo>
                    <a:cubicBezTo>
                      <a:pt x="3" y="113"/>
                      <a:pt x="3" y="113"/>
                      <a:pt x="3" y="113"/>
                    </a:cubicBezTo>
                    <a:cubicBezTo>
                      <a:pt x="0" y="119"/>
                      <a:pt x="3" y="124"/>
                      <a:pt x="11" y="12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6" name="Freeform 265"/>
              <p:cNvSpPr>
                <a:spLocks/>
              </p:cNvSpPr>
              <p:nvPr/>
            </p:nvSpPr>
            <p:spPr bwMode="auto">
              <a:xfrm>
                <a:off x="3998913" y="2901950"/>
                <a:ext cx="1531938" cy="1474788"/>
              </a:xfrm>
              <a:custGeom>
                <a:avLst/>
                <a:gdLst/>
                <a:ahLst/>
                <a:cxnLst>
                  <a:cxn ang="0">
                    <a:pos x="10" y="124"/>
                  </a:cxn>
                  <a:cxn ang="0">
                    <a:pos x="118" y="124"/>
                  </a:cxn>
                  <a:cxn ang="0">
                    <a:pos x="125" y="113"/>
                  </a:cxn>
                  <a:cxn ang="0">
                    <a:pos x="70" y="6"/>
                  </a:cxn>
                  <a:cxn ang="0">
                    <a:pos x="58" y="6"/>
                  </a:cxn>
                  <a:cxn ang="0">
                    <a:pos x="3" y="113"/>
                  </a:cxn>
                  <a:cxn ang="0">
                    <a:pos x="10" y="124"/>
                  </a:cxn>
                </a:cxnLst>
                <a:rect l="0" t="0" r="r" b="b"/>
                <a:pathLst>
                  <a:path w="129" h="124">
                    <a:moveTo>
                      <a:pt x="10" y="124"/>
                    </a:moveTo>
                    <a:cubicBezTo>
                      <a:pt x="118" y="124"/>
                      <a:pt x="118" y="124"/>
                      <a:pt x="118" y="124"/>
                    </a:cubicBezTo>
                    <a:cubicBezTo>
                      <a:pt x="126" y="124"/>
                      <a:pt x="129" y="119"/>
                      <a:pt x="125" y="113"/>
                    </a:cubicBezTo>
                    <a:cubicBezTo>
                      <a:pt x="70" y="6"/>
                      <a:pt x="70" y="6"/>
                      <a:pt x="70" y="6"/>
                    </a:cubicBezTo>
                    <a:cubicBezTo>
                      <a:pt x="67" y="0"/>
                      <a:pt x="62" y="0"/>
                      <a:pt x="58" y="6"/>
                    </a:cubicBezTo>
                    <a:cubicBezTo>
                      <a:pt x="3" y="113"/>
                      <a:pt x="3" y="113"/>
                      <a:pt x="3" y="113"/>
                    </a:cubicBezTo>
                    <a:cubicBezTo>
                      <a:pt x="0" y="119"/>
                      <a:pt x="3" y="124"/>
                      <a:pt x="10" y="12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7" name="Freeform 266"/>
              <p:cNvSpPr>
                <a:spLocks/>
              </p:cNvSpPr>
              <p:nvPr/>
            </p:nvSpPr>
            <p:spPr bwMode="auto">
              <a:xfrm>
                <a:off x="3059113" y="2878138"/>
                <a:ext cx="1533525" cy="1485900"/>
              </a:xfrm>
              <a:custGeom>
                <a:avLst/>
                <a:gdLst/>
                <a:ahLst/>
                <a:cxnLst>
                  <a:cxn ang="0">
                    <a:pos x="119" y="0"/>
                  </a:cxn>
                  <a:cxn ang="0">
                    <a:pos x="11" y="0"/>
                  </a:cxn>
                  <a:cxn ang="0">
                    <a:pos x="4" y="11"/>
                  </a:cxn>
                  <a:cxn ang="0">
                    <a:pos x="59" y="118"/>
                  </a:cxn>
                  <a:cxn ang="0">
                    <a:pos x="71" y="118"/>
                  </a:cxn>
                  <a:cxn ang="0">
                    <a:pos x="126" y="11"/>
                  </a:cxn>
                  <a:cxn ang="0">
                    <a:pos x="119" y="0"/>
                  </a:cxn>
                </a:cxnLst>
                <a:rect l="0" t="0" r="r" b="b"/>
                <a:pathLst>
                  <a:path w="129" h="125">
                    <a:moveTo>
                      <a:pt x="119" y="0"/>
                    </a:move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5"/>
                      <a:pt x="4" y="11"/>
                    </a:cubicBezTo>
                    <a:cubicBezTo>
                      <a:pt x="59" y="118"/>
                      <a:pt x="59" y="118"/>
                      <a:pt x="59" y="118"/>
                    </a:cubicBezTo>
                    <a:cubicBezTo>
                      <a:pt x="62" y="125"/>
                      <a:pt x="67" y="125"/>
                      <a:pt x="71" y="118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9" y="5"/>
                      <a:pt x="126" y="0"/>
                      <a:pt x="119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</p:grpSp>
        <p:grpSp>
          <p:nvGrpSpPr>
            <p:cNvPr id="9" name="Group 311"/>
            <p:cNvGrpSpPr/>
            <p:nvPr/>
          </p:nvGrpSpPr>
          <p:grpSpPr>
            <a:xfrm>
              <a:off x="2362200" y="1809750"/>
              <a:ext cx="614363" cy="411163"/>
              <a:chOff x="4992329" y="515938"/>
              <a:chExt cx="614363" cy="411163"/>
            </a:xfrm>
            <a:grpFill/>
          </p:grpSpPr>
          <p:sp>
            <p:nvSpPr>
              <p:cNvPr id="22" name="Freeform 59"/>
              <p:cNvSpPr>
                <a:spLocks/>
              </p:cNvSpPr>
              <p:nvPr/>
            </p:nvSpPr>
            <p:spPr bwMode="auto">
              <a:xfrm>
                <a:off x="4992329" y="515938"/>
                <a:ext cx="436563" cy="346075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0" y="67"/>
                  </a:cxn>
                  <a:cxn ang="0">
                    <a:pos x="31" y="118"/>
                  </a:cxn>
                  <a:cxn ang="0">
                    <a:pos x="9" y="138"/>
                  </a:cxn>
                  <a:cxn ang="0">
                    <a:pos x="48" y="127"/>
                  </a:cxn>
                  <a:cxn ang="0">
                    <a:pos x="87" y="134"/>
                  </a:cxn>
                  <a:cxn ang="0">
                    <a:pos x="174" y="67"/>
                  </a:cxn>
                  <a:cxn ang="0">
                    <a:pos x="87" y="0"/>
                  </a:cxn>
                </a:cxnLst>
                <a:rect l="0" t="0" r="r" b="b"/>
                <a:pathLst>
                  <a:path w="174" h="138">
                    <a:moveTo>
                      <a:pt x="87" y="0"/>
                    </a:moveTo>
                    <a:cubicBezTo>
                      <a:pt x="39" y="0"/>
                      <a:pt x="0" y="30"/>
                      <a:pt x="0" y="67"/>
                    </a:cubicBezTo>
                    <a:cubicBezTo>
                      <a:pt x="0" y="88"/>
                      <a:pt x="12" y="106"/>
                      <a:pt x="31" y="118"/>
                    </a:cubicBezTo>
                    <a:cubicBezTo>
                      <a:pt x="21" y="133"/>
                      <a:pt x="9" y="138"/>
                      <a:pt x="9" y="138"/>
                    </a:cubicBezTo>
                    <a:cubicBezTo>
                      <a:pt x="25" y="135"/>
                      <a:pt x="38" y="131"/>
                      <a:pt x="48" y="127"/>
                    </a:cubicBezTo>
                    <a:cubicBezTo>
                      <a:pt x="59" y="132"/>
                      <a:pt x="73" y="134"/>
                      <a:pt x="87" y="134"/>
                    </a:cubicBezTo>
                    <a:cubicBezTo>
                      <a:pt x="135" y="134"/>
                      <a:pt x="174" y="104"/>
                      <a:pt x="174" y="67"/>
                    </a:cubicBezTo>
                    <a:cubicBezTo>
                      <a:pt x="174" y="30"/>
                      <a:pt x="135" y="0"/>
                      <a:pt x="87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3" name="Freeform 60"/>
              <p:cNvSpPr>
                <a:spLocks/>
              </p:cNvSpPr>
              <p:nvPr/>
            </p:nvSpPr>
            <p:spPr bwMode="auto">
              <a:xfrm>
                <a:off x="5330467" y="700088"/>
                <a:ext cx="276225" cy="227013"/>
              </a:xfrm>
              <a:custGeom>
                <a:avLst/>
                <a:gdLst/>
                <a:ahLst/>
                <a:cxnLst>
                  <a:cxn ang="0">
                    <a:pos x="89" y="78"/>
                  </a:cxn>
                  <a:cxn ang="0">
                    <a:pos x="110" y="44"/>
                  </a:cxn>
                  <a:cxn ang="0">
                    <a:pos x="53" y="0"/>
                  </a:cxn>
                  <a:cxn ang="0">
                    <a:pos x="50" y="0"/>
                  </a:cxn>
                  <a:cxn ang="0">
                    <a:pos x="0" y="62"/>
                  </a:cxn>
                  <a:cxn ang="0">
                    <a:pos x="53" y="88"/>
                  </a:cxn>
                  <a:cxn ang="0">
                    <a:pos x="78" y="84"/>
                  </a:cxn>
                  <a:cxn ang="0">
                    <a:pos x="104" y="91"/>
                  </a:cxn>
                  <a:cxn ang="0">
                    <a:pos x="89" y="78"/>
                  </a:cxn>
                </a:cxnLst>
                <a:rect l="0" t="0" r="r" b="b"/>
                <a:pathLst>
                  <a:path w="110" h="91">
                    <a:moveTo>
                      <a:pt x="89" y="78"/>
                    </a:moveTo>
                    <a:cubicBezTo>
                      <a:pt x="102" y="70"/>
                      <a:pt x="110" y="58"/>
                      <a:pt x="110" y="44"/>
                    </a:cubicBezTo>
                    <a:cubicBezTo>
                      <a:pt x="110" y="20"/>
                      <a:pt x="84" y="0"/>
                      <a:pt x="53" y="0"/>
                    </a:cubicBezTo>
                    <a:cubicBezTo>
                      <a:pt x="52" y="0"/>
                      <a:pt x="51" y="0"/>
                      <a:pt x="50" y="0"/>
                    </a:cubicBezTo>
                    <a:cubicBezTo>
                      <a:pt x="47" y="27"/>
                      <a:pt x="28" y="49"/>
                      <a:pt x="0" y="62"/>
                    </a:cubicBezTo>
                    <a:cubicBezTo>
                      <a:pt x="9" y="77"/>
                      <a:pt x="29" y="88"/>
                      <a:pt x="53" y="88"/>
                    </a:cubicBezTo>
                    <a:cubicBezTo>
                      <a:pt x="62" y="88"/>
                      <a:pt x="71" y="87"/>
                      <a:pt x="78" y="84"/>
                    </a:cubicBezTo>
                    <a:cubicBezTo>
                      <a:pt x="85" y="86"/>
                      <a:pt x="93" y="89"/>
                      <a:pt x="104" y="91"/>
                    </a:cubicBezTo>
                    <a:cubicBezTo>
                      <a:pt x="104" y="91"/>
                      <a:pt x="96" y="87"/>
                      <a:pt x="89" y="7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</p:grpSp>
        <p:grpSp>
          <p:nvGrpSpPr>
            <p:cNvPr id="10" name="Group 315"/>
            <p:cNvGrpSpPr/>
            <p:nvPr/>
          </p:nvGrpSpPr>
          <p:grpSpPr>
            <a:xfrm>
              <a:off x="2362200" y="3181350"/>
              <a:ext cx="493713" cy="441325"/>
              <a:chOff x="6652854" y="2162175"/>
              <a:chExt cx="493713" cy="441325"/>
            </a:xfrm>
            <a:grpFill/>
          </p:grpSpPr>
          <p:sp>
            <p:nvSpPr>
              <p:cNvPr id="19" name="Freeform 44"/>
              <p:cNvSpPr>
                <a:spLocks noEditPoints="1"/>
              </p:cNvSpPr>
              <p:nvPr/>
            </p:nvSpPr>
            <p:spPr bwMode="auto">
              <a:xfrm>
                <a:off x="6652854" y="2279650"/>
                <a:ext cx="285750" cy="285750"/>
              </a:xfrm>
              <a:custGeom>
                <a:avLst/>
                <a:gdLst/>
                <a:ahLst/>
                <a:cxnLst>
                  <a:cxn ang="0">
                    <a:pos x="107" y="67"/>
                  </a:cxn>
                  <a:cxn ang="0">
                    <a:pos x="114" y="59"/>
                  </a:cxn>
                  <a:cxn ang="0">
                    <a:pos x="114" y="54"/>
                  </a:cxn>
                  <a:cxn ang="0">
                    <a:pos x="107" y="47"/>
                  </a:cxn>
                  <a:cxn ang="0">
                    <a:pos x="106" y="47"/>
                  </a:cxn>
                  <a:cxn ang="0">
                    <a:pos x="97" y="42"/>
                  </a:cxn>
                  <a:cxn ang="0">
                    <a:pos x="99" y="29"/>
                  </a:cxn>
                  <a:cxn ang="0">
                    <a:pos x="99" y="29"/>
                  </a:cxn>
                  <a:cxn ang="0">
                    <a:pos x="99" y="18"/>
                  </a:cxn>
                  <a:cxn ang="0">
                    <a:pos x="96" y="15"/>
                  </a:cxn>
                  <a:cxn ang="0">
                    <a:pos x="85" y="15"/>
                  </a:cxn>
                  <a:cxn ang="0">
                    <a:pos x="85" y="15"/>
                  </a:cxn>
                  <a:cxn ang="0">
                    <a:pos x="75" y="18"/>
                  </a:cxn>
                  <a:cxn ang="0">
                    <a:pos x="67" y="8"/>
                  </a:cxn>
                  <a:cxn ang="0">
                    <a:pos x="67" y="7"/>
                  </a:cxn>
                  <a:cxn ang="0">
                    <a:pos x="60" y="0"/>
                  </a:cxn>
                  <a:cxn ang="0">
                    <a:pos x="55" y="0"/>
                  </a:cxn>
                  <a:cxn ang="0">
                    <a:pos x="47" y="7"/>
                  </a:cxn>
                  <a:cxn ang="0">
                    <a:pos x="47" y="8"/>
                  </a:cxn>
                  <a:cxn ang="0">
                    <a:pos x="43" y="17"/>
                  </a:cxn>
                  <a:cxn ang="0">
                    <a:pos x="29" y="15"/>
                  </a:cxn>
                  <a:cxn ang="0">
                    <a:pos x="29" y="15"/>
                  </a:cxn>
                  <a:cxn ang="0">
                    <a:pos x="18" y="15"/>
                  </a:cxn>
                  <a:cxn ang="0">
                    <a:pos x="15" y="18"/>
                  </a:cxn>
                  <a:cxn ang="0">
                    <a:pos x="15" y="29"/>
                  </a:cxn>
                  <a:cxn ang="0">
                    <a:pos x="15" y="29"/>
                  </a:cxn>
                  <a:cxn ang="0">
                    <a:pos x="19" y="38"/>
                  </a:cxn>
                  <a:cxn ang="0">
                    <a:pos x="8" y="47"/>
                  </a:cxn>
                  <a:cxn ang="0">
                    <a:pos x="8" y="47"/>
                  </a:cxn>
                  <a:cxn ang="0">
                    <a:pos x="0" y="54"/>
                  </a:cxn>
                  <a:cxn ang="0">
                    <a:pos x="0" y="59"/>
                  </a:cxn>
                  <a:cxn ang="0">
                    <a:pos x="8" y="67"/>
                  </a:cxn>
                  <a:cxn ang="0">
                    <a:pos x="8" y="67"/>
                  </a:cxn>
                  <a:cxn ang="0">
                    <a:pos x="17" y="71"/>
                  </a:cxn>
                  <a:cxn ang="0">
                    <a:pos x="15" y="85"/>
                  </a:cxn>
                  <a:cxn ang="0">
                    <a:pos x="15" y="85"/>
                  </a:cxn>
                  <a:cxn ang="0">
                    <a:pos x="15" y="95"/>
                  </a:cxn>
                  <a:cxn ang="0">
                    <a:pos x="18" y="99"/>
                  </a:cxn>
                  <a:cxn ang="0">
                    <a:pos x="29" y="99"/>
                  </a:cxn>
                  <a:cxn ang="0">
                    <a:pos x="29" y="99"/>
                  </a:cxn>
                  <a:cxn ang="0">
                    <a:pos x="39" y="95"/>
                  </a:cxn>
                  <a:cxn ang="0">
                    <a:pos x="47" y="106"/>
                  </a:cxn>
                  <a:cxn ang="0">
                    <a:pos x="47" y="106"/>
                  </a:cxn>
                  <a:cxn ang="0">
                    <a:pos x="55" y="114"/>
                  </a:cxn>
                  <a:cxn ang="0">
                    <a:pos x="60" y="114"/>
                  </a:cxn>
                  <a:cxn ang="0">
                    <a:pos x="67" y="106"/>
                  </a:cxn>
                  <a:cxn ang="0">
                    <a:pos x="67" y="106"/>
                  </a:cxn>
                  <a:cxn ang="0">
                    <a:pos x="71" y="97"/>
                  </a:cxn>
                  <a:cxn ang="0">
                    <a:pos x="85" y="99"/>
                  </a:cxn>
                  <a:cxn ang="0">
                    <a:pos x="85" y="99"/>
                  </a:cxn>
                  <a:cxn ang="0">
                    <a:pos x="96" y="99"/>
                  </a:cxn>
                  <a:cxn ang="0">
                    <a:pos x="99" y="95"/>
                  </a:cxn>
                  <a:cxn ang="0">
                    <a:pos x="99" y="85"/>
                  </a:cxn>
                  <a:cxn ang="0">
                    <a:pos x="99" y="85"/>
                  </a:cxn>
                  <a:cxn ang="0">
                    <a:pos x="96" y="75"/>
                  </a:cxn>
                  <a:cxn ang="0">
                    <a:pos x="106" y="67"/>
                  </a:cxn>
                  <a:cxn ang="0">
                    <a:pos x="107" y="67"/>
                  </a:cxn>
                  <a:cxn ang="0">
                    <a:pos x="57" y="85"/>
                  </a:cxn>
                  <a:cxn ang="0">
                    <a:pos x="29" y="57"/>
                  </a:cxn>
                  <a:cxn ang="0">
                    <a:pos x="57" y="28"/>
                  </a:cxn>
                  <a:cxn ang="0">
                    <a:pos x="86" y="57"/>
                  </a:cxn>
                  <a:cxn ang="0">
                    <a:pos x="57" y="85"/>
                  </a:cxn>
                </a:cxnLst>
                <a:rect l="0" t="0" r="r" b="b"/>
                <a:pathLst>
                  <a:path w="114" h="114">
                    <a:moveTo>
                      <a:pt x="107" y="67"/>
                    </a:moveTo>
                    <a:cubicBezTo>
                      <a:pt x="111" y="67"/>
                      <a:pt x="114" y="63"/>
                      <a:pt x="114" y="59"/>
                    </a:cubicBezTo>
                    <a:cubicBezTo>
                      <a:pt x="114" y="54"/>
                      <a:pt x="114" y="54"/>
                      <a:pt x="114" y="54"/>
                    </a:cubicBezTo>
                    <a:cubicBezTo>
                      <a:pt x="114" y="50"/>
                      <a:pt x="111" y="47"/>
                      <a:pt x="107" y="47"/>
                    </a:cubicBezTo>
                    <a:cubicBezTo>
                      <a:pt x="106" y="47"/>
                      <a:pt x="106" y="47"/>
                      <a:pt x="106" y="47"/>
                    </a:cubicBezTo>
                    <a:cubicBezTo>
                      <a:pt x="102" y="47"/>
                      <a:pt x="98" y="45"/>
                      <a:pt x="97" y="42"/>
                    </a:cubicBezTo>
                    <a:cubicBezTo>
                      <a:pt x="97" y="40"/>
                      <a:pt x="96" y="32"/>
                      <a:pt x="99" y="29"/>
                    </a:cubicBezTo>
                    <a:cubicBezTo>
                      <a:pt x="99" y="29"/>
                      <a:pt x="99" y="29"/>
                      <a:pt x="99" y="29"/>
                    </a:cubicBezTo>
                    <a:cubicBezTo>
                      <a:pt x="102" y="26"/>
                      <a:pt x="102" y="21"/>
                      <a:pt x="99" y="18"/>
                    </a:cubicBezTo>
                    <a:cubicBezTo>
                      <a:pt x="96" y="15"/>
                      <a:pt x="96" y="15"/>
                      <a:pt x="96" y="15"/>
                    </a:cubicBezTo>
                    <a:cubicBezTo>
                      <a:pt x="93" y="12"/>
                      <a:pt x="88" y="12"/>
                      <a:pt x="85" y="15"/>
                    </a:cubicBezTo>
                    <a:cubicBezTo>
                      <a:pt x="85" y="15"/>
                      <a:pt x="85" y="15"/>
                      <a:pt x="85" y="15"/>
                    </a:cubicBezTo>
                    <a:cubicBezTo>
                      <a:pt x="82" y="18"/>
                      <a:pt x="78" y="19"/>
                      <a:pt x="75" y="18"/>
                    </a:cubicBezTo>
                    <a:cubicBezTo>
                      <a:pt x="73" y="17"/>
                      <a:pt x="67" y="12"/>
                      <a:pt x="67" y="8"/>
                    </a:cubicBezTo>
                    <a:cubicBezTo>
                      <a:pt x="67" y="7"/>
                      <a:pt x="67" y="7"/>
                      <a:pt x="67" y="7"/>
                    </a:cubicBezTo>
                    <a:cubicBezTo>
                      <a:pt x="67" y="3"/>
                      <a:pt x="64" y="0"/>
                      <a:pt x="60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1" y="0"/>
                      <a:pt x="47" y="3"/>
                      <a:pt x="47" y="7"/>
                    </a:cubicBezTo>
                    <a:cubicBezTo>
                      <a:pt x="47" y="8"/>
                      <a:pt x="47" y="8"/>
                      <a:pt x="47" y="8"/>
                    </a:cubicBezTo>
                    <a:cubicBezTo>
                      <a:pt x="47" y="12"/>
                      <a:pt x="45" y="16"/>
                      <a:pt x="43" y="17"/>
                    </a:cubicBezTo>
                    <a:cubicBezTo>
                      <a:pt x="40" y="17"/>
                      <a:pt x="32" y="18"/>
                      <a:pt x="29" y="15"/>
                    </a:cubicBezTo>
                    <a:cubicBezTo>
                      <a:pt x="29" y="15"/>
                      <a:pt x="29" y="15"/>
                      <a:pt x="29" y="15"/>
                    </a:cubicBezTo>
                    <a:cubicBezTo>
                      <a:pt x="26" y="12"/>
                      <a:pt x="21" y="12"/>
                      <a:pt x="18" y="15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2" y="21"/>
                      <a:pt x="12" y="26"/>
                      <a:pt x="15" y="29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8" y="32"/>
                      <a:pt x="20" y="36"/>
                      <a:pt x="19" y="38"/>
                    </a:cubicBezTo>
                    <a:cubicBezTo>
                      <a:pt x="17" y="41"/>
                      <a:pt x="12" y="47"/>
                      <a:pt x="8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3" y="47"/>
                      <a:pt x="0" y="50"/>
                      <a:pt x="0" y="54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3"/>
                      <a:pt x="3" y="67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12" y="67"/>
                      <a:pt x="16" y="69"/>
                      <a:pt x="17" y="71"/>
                    </a:cubicBezTo>
                    <a:cubicBezTo>
                      <a:pt x="18" y="73"/>
                      <a:pt x="18" y="82"/>
                      <a:pt x="15" y="85"/>
                    </a:cubicBezTo>
                    <a:cubicBezTo>
                      <a:pt x="15" y="85"/>
                      <a:pt x="15" y="85"/>
                      <a:pt x="15" y="85"/>
                    </a:cubicBezTo>
                    <a:cubicBezTo>
                      <a:pt x="12" y="88"/>
                      <a:pt x="12" y="93"/>
                      <a:pt x="15" y="95"/>
                    </a:cubicBezTo>
                    <a:cubicBezTo>
                      <a:pt x="18" y="99"/>
                      <a:pt x="18" y="99"/>
                      <a:pt x="18" y="99"/>
                    </a:cubicBezTo>
                    <a:cubicBezTo>
                      <a:pt x="21" y="102"/>
                      <a:pt x="26" y="102"/>
                      <a:pt x="29" y="99"/>
                    </a:cubicBezTo>
                    <a:cubicBezTo>
                      <a:pt x="29" y="99"/>
                      <a:pt x="29" y="99"/>
                      <a:pt x="29" y="99"/>
                    </a:cubicBezTo>
                    <a:cubicBezTo>
                      <a:pt x="32" y="96"/>
                      <a:pt x="37" y="94"/>
                      <a:pt x="39" y="95"/>
                    </a:cubicBezTo>
                    <a:cubicBezTo>
                      <a:pt x="41" y="96"/>
                      <a:pt x="47" y="102"/>
                      <a:pt x="47" y="106"/>
                    </a:cubicBezTo>
                    <a:cubicBezTo>
                      <a:pt x="47" y="106"/>
                      <a:pt x="47" y="106"/>
                      <a:pt x="47" y="106"/>
                    </a:cubicBezTo>
                    <a:cubicBezTo>
                      <a:pt x="47" y="110"/>
                      <a:pt x="51" y="114"/>
                      <a:pt x="55" y="114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4" y="114"/>
                      <a:pt x="67" y="110"/>
                      <a:pt x="67" y="10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67" y="102"/>
                      <a:pt x="69" y="98"/>
                      <a:pt x="71" y="97"/>
                    </a:cubicBezTo>
                    <a:cubicBezTo>
                      <a:pt x="74" y="96"/>
                      <a:pt x="82" y="96"/>
                      <a:pt x="85" y="99"/>
                    </a:cubicBezTo>
                    <a:cubicBezTo>
                      <a:pt x="85" y="99"/>
                      <a:pt x="85" y="99"/>
                      <a:pt x="85" y="99"/>
                    </a:cubicBezTo>
                    <a:cubicBezTo>
                      <a:pt x="88" y="102"/>
                      <a:pt x="93" y="102"/>
                      <a:pt x="96" y="99"/>
                    </a:cubicBezTo>
                    <a:cubicBezTo>
                      <a:pt x="99" y="95"/>
                      <a:pt x="99" y="95"/>
                      <a:pt x="99" y="95"/>
                    </a:cubicBezTo>
                    <a:cubicBezTo>
                      <a:pt x="102" y="93"/>
                      <a:pt x="102" y="88"/>
                      <a:pt x="99" y="85"/>
                    </a:cubicBezTo>
                    <a:cubicBezTo>
                      <a:pt x="99" y="85"/>
                      <a:pt x="99" y="85"/>
                      <a:pt x="99" y="85"/>
                    </a:cubicBezTo>
                    <a:cubicBezTo>
                      <a:pt x="96" y="82"/>
                      <a:pt x="95" y="77"/>
                      <a:pt x="96" y="75"/>
                    </a:cubicBezTo>
                    <a:cubicBezTo>
                      <a:pt x="97" y="73"/>
                      <a:pt x="102" y="67"/>
                      <a:pt x="106" y="67"/>
                    </a:cubicBezTo>
                    <a:lnTo>
                      <a:pt x="107" y="67"/>
                    </a:lnTo>
                    <a:close/>
                    <a:moveTo>
                      <a:pt x="57" y="85"/>
                    </a:moveTo>
                    <a:cubicBezTo>
                      <a:pt x="41" y="85"/>
                      <a:pt x="29" y="73"/>
                      <a:pt x="29" y="57"/>
                    </a:cubicBezTo>
                    <a:cubicBezTo>
                      <a:pt x="29" y="41"/>
                      <a:pt x="41" y="28"/>
                      <a:pt x="57" y="28"/>
                    </a:cubicBezTo>
                    <a:cubicBezTo>
                      <a:pt x="73" y="28"/>
                      <a:pt x="86" y="41"/>
                      <a:pt x="86" y="57"/>
                    </a:cubicBezTo>
                    <a:cubicBezTo>
                      <a:pt x="86" y="73"/>
                      <a:pt x="73" y="85"/>
                      <a:pt x="57" y="85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0" name="Freeform 45"/>
              <p:cNvSpPr>
                <a:spLocks noEditPoints="1"/>
              </p:cNvSpPr>
              <p:nvPr/>
            </p:nvSpPr>
            <p:spPr bwMode="auto">
              <a:xfrm>
                <a:off x="6914792" y="2162175"/>
                <a:ext cx="231775" cy="233363"/>
              </a:xfrm>
              <a:custGeom>
                <a:avLst/>
                <a:gdLst/>
                <a:ahLst/>
                <a:cxnLst>
                  <a:cxn ang="0">
                    <a:pos x="87" y="55"/>
                  </a:cxn>
                  <a:cxn ang="0">
                    <a:pos x="93" y="47"/>
                  </a:cxn>
                  <a:cxn ang="0">
                    <a:pos x="93" y="46"/>
                  </a:cxn>
                  <a:cxn ang="0">
                    <a:pos x="87" y="39"/>
                  </a:cxn>
                  <a:cxn ang="0">
                    <a:pos x="79" y="35"/>
                  </a:cxn>
                  <a:cxn ang="0">
                    <a:pos x="81" y="24"/>
                  </a:cxn>
                  <a:cxn ang="0">
                    <a:pos x="80" y="14"/>
                  </a:cxn>
                  <a:cxn ang="0">
                    <a:pos x="79" y="13"/>
                  </a:cxn>
                  <a:cxn ang="0">
                    <a:pos x="69" y="12"/>
                  </a:cxn>
                  <a:cxn ang="0">
                    <a:pos x="62" y="15"/>
                  </a:cxn>
                  <a:cxn ang="0">
                    <a:pos x="55" y="6"/>
                  </a:cxn>
                  <a:cxn ang="0">
                    <a:pos x="47" y="0"/>
                  </a:cxn>
                  <a:cxn ang="0">
                    <a:pos x="46" y="0"/>
                  </a:cxn>
                  <a:cxn ang="0">
                    <a:pos x="38" y="6"/>
                  </a:cxn>
                  <a:cxn ang="0">
                    <a:pos x="35" y="14"/>
                  </a:cxn>
                  <a:cxn ang="0">
                    <a:pos x="24" y="12"/>
                  </a:cxn>
                  <a:cxn ang="0">
                    <a:pos x="14" y="13"/>
                  </a:cxn>
                  <a:cxn ang="0">
                    <a:pos x="13" y="14"/>
                  </a:cxn>
                  <a:cxn ang="0">
                    <a:pos x="12" y="24"/>
                  </a:cxn>
                  <a:cxn ang="0">
                    <a:pos x="15" y="32"/>
                  </a:cxn>
                  <a:cxn ang="0">
                    <a:pos x="6" y="39"/>
                  </a:cxn>
                  <a:cxn ang="0">
                    <a:pos x="0" y="46"/>
                  </a:cxn>
                  <a:cxn ang="0">
                    <a:pos x="0" y="47"/>
                  </a:cxn>
                  <a:cxn ang="0">
                    <a:pos x="6" y="55"/>
                  </a:cxn>
                  <a:cxn ang="0">
                    <a:pos x="14" y="58"/>
                  </a:cxn>
                  <a:cxn ang="0">
                    <a:pos x="12" y="69"/>
                  </a:cxn>
                  <a:cxn ang="0">
                    <a:pos x="13" y="79"/>
                  </a:cxn>
                  <a:cxn ang="0">
                    <a:pos x="14" y="80"/>
                  </a:cxn>
                  <a:cxn ang="0">
                    <a:pos x="24" y="81"/>
                  </a:cxn>
                  <a:cxn ang="0">
                    <a:pos x="31" y="78"/>
                  </a:cxn>
                  <a:cxn ang="0">
                    <a:pos x="38" y="87"/>
                  </a:cxn>
                  <a:cxn ang="0">
                    <a:pos x="46" y="93"/>
                  </a:cxn>
                  <a:cxn ang="0">
                    <a:pos x="47" y="93"/>
                  </a:cxn>
                  <a:cxn ang="0">
                    <a:pos x="55" y="87"/>
                  </a:cxn>
                  <a:cxn ang="0">
                    <a:pos x="58" y="80"/>
                  </a:cxn>
                  <a:cxn ang="0">
                    <a:pos x="69" y="81"/>
                  </a:cxn>
                  <a:cxn ang="0">
                    <a:pos x="79" y="80"/>
                  </a:cxn>
                  <a:cxn ang="0">
                    <a:pos x="80" y="79"/>
                  </a:cxn>
                  <a:cxn ang="0">
                    <a:pos x="81" y="69"/>
                  </a:cxn>
                  <a:cxn ang="0">
                    <a:pos x="78" y="62"/>
                  </a:cxn>
                  <a:cxn ang="0">
                    <a:pos x="87" y="55"/>
                  </a:cxn>
                  <a:cxn ang="0">
                    <a:pos x="47" y="70"/>
                  </a:cxn>
                  <a:cxn ang="0">
                    <a:pos x="23" y="47"/>
                  </a:cxn>
                  <a:cxn ang="0">
                    <a:pos x="47" y="23"/>
                  </a:cxn>
                  <a:cxn ang="0">
                    <a:pos x="70" y="47"/>
                  </a:cxn>
                  <a:cxn ang="0">
                    <a:pos x="47" y="70"/>
                  </a:cxn>
                </a:cxnLst>
                <a:rect l="0" t="0" r="r" b="b"/>
                <a:pathLst>
                  <a:path w="93" h="93">
                    <a:moveTo>
                      <a:pt x="87" y="55"/>
                    </a:moveTo>
                    <a:cubicBezTo>
                      <a:pt x="90" y="55"/>
                      <a:pt x="93" y="51"/>
                      <a:pt x="93" y="47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93" y="42"/>
                      <a:pt x="90" y="39"/>
                      <a:pt x="87" y="39"/>
                    </a:cubicBezTo>
                    <a:cubicBezTo>
                      <a:pt x="83" y="39"/>
                      <a:pt x="80" y="37"/>
                      <a:pt x="79" y="35"/>
                    </a:cubicBezTo>
                    <a:cubicBezTo>
                      <a:pt x="79" y="33"/>
                      <a:pt x="78" y="26"/>
                      <a:pt x="81" y="24"/>
                    </a:cubicBezTo>
                    <a:cubicBezTo>
                      <a:pt x="83" y="21"/>
                      <a:pt x="83" y="17"/>
                      <a:pt x="80" y="14"/>
                    </a:cubicBezTo>
                    <a:cubicBezTo>
                      <a:pt x="79" y="13"/>
                      <a:pt x="79" y="13"/>
                      <a:pt x="79" y="13"/>
                    </a:cubicBezTo>
                    <a:cubicBezTo>
                      <a:pt x="76" y="10"/>
                      <a:pt x="72" y="10"/>
                      <a:pt x="69" y="12"/>
                    </a:cubicBezTo>
                    <a:cubicBezTo>
                      <a:pt x="67" y="15"/>
                      <a:pt x="63" y="16"/>
                      <a:pt x="62" y="15"/>
                    </a:cubicBezTo>
                    <a:cubicBezTo>
                      <a:pt x="60" y="14"/>
                      <a:pt x="55" y="10"/>
                      <a:pt x="55" y="6"/>
                    </a:cubicBezTo>
                    <a:cubicBezTo>
                      <a:pt x="55" y="3"/>
                      <a:pt x="51" y="0"/>
                      <a:pt x="47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2" y="0"/>
                      <a:pt x="38" y="3"/>
                      <a:pt x="38" y="6"/>
                    </a:cubicBezTo>
                    <a:cubicBezTo>
                      <a:pt x="38" y="10"/>
                      <a:pt x="37" y="13"/>
                      <a:pt x="35" y="14"/>
                    </a:cubicBezTo>
                    <a:cubicBezTo>
                      <a:pt x="33" y="14"/>
                      <a:pt x="26" y="15"/>
                      <a:pt x="24" y="12"/>
                    </a:cubicBezTo>
                    <a:cubicBezTo>
                      <a:pt x="21" y="10"/>
                      <a:pt x="17" y="10"/>
                      <a:pt x="14" y="13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0" y="17"/>
                      <a:pt x="10" y="21"/>
                      <a:pt x="12" y="24"/>
                    </a:cubicBezTo>
                    <a:cubicBezTo>
                      <a:pt x="15" y="26"/>
                      <a:pt x="16" y="30"/>
                      <a:pt x="15" y="32"/>
                    </a:cubicBezTo>
                    <a:cubicBezTo>
                      <a:pt x="14" y="33"/>
                      <a:pt x="10" y="39"/>
                      <a:pt x="6" y="39"/>
                    </a:cubicBezTo>
                    <a:cubicBezTo>
                      <a:pt x="3" y="39"/>
                      <a:pt x="0" y="42"/>
                      <a:pt x="0" y="46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1"/>
                      <a:pt x="3" y="55"/>
                      <a:pt x="6" y="55"/>
                    </a:cubicBezTo>
                    <a:cubicBezTo>
                      <a:pt x="10" y="55"/>
                      <a:pt x="13" y="56"/>
                      <a:pt x="14" y="58"/>
                    </a:cubicBezTo>
                    <a:cubicBezTo>
                      <a:pt x="14" y="60"/>
                      <a:pt x="15" y="67"/>
                      <a:pt x="12" y="69"/>
                    </a:cubicBezTo>
                    <a:cubicBezTo>
                      <a:pt x="10" y="72"/>
                      <a:pt x="10" y="76"/>
                      <a:pt x="13" y="79"/>
                    </a:cubicBezTo>
                    <a:cubicBezTo>
                      <a:pt x="14" y="80"/>
                      <a:pt x="14" y="80"/>
                      <a:pt x="14" y="80"/>
                    </a:cubicBezTo>
                    <a:cubicBezTo>
                      <a:pt x="17" y="83"/>
                      <a:pt x="21" y="83"/>
                      <a:pt x="24" y="81"/>
                    </a:cubicBezTo>
                    <a:cubicBezTo>
                      <a:pt x="26" y="79"/>
                      <a:pt x="30" y="77"/>
                      <a:pt x="31" y="78"/>
                    </a:cubicBezTo>
                    <a:cubicBezTo>
                      <a:pt x="33" y="79"/>
                      <a:pt x="38" y="84"/>
                      <a:pt x="38" y="87"/>
                    </a:cubicBezTo>
                    <a:cubicBezTo>
                      <a:pt x="38" y="91"/>
                      <a:pt x="42" y="93"/>
                      <a:pt x="46" y="93"/>
                    </a:cubicBezTo>
                    <a:cubicBezTo>
                      <a:pt x="47" y="93"/>
                      <a:pt x="47" y="93"/>
                      <a:pt x="47" y="93"/>
                    </a:cubicBezTo>
                    <a:cubicBezTo>
                      <a:pt x="51" y="93"/>
                      <a:pt x="55" y="91"/>
                      <a:pt x="55" y="87"/>
                    </a:cubicBezTo>
                    <a:cubicBezTo>
                      <a:pt x="55" y="84"/>
                      <a:pt x="56" y="80"/>
                      <a:pt x="58" y="80"/>
                    </a:cubicBezTo>
                    <a:cubicBezTo>
                      <a:pt x="60" y="79"/>
                      <a:pt x="67" y="79"/>
                      <a:pt x="69" y="81"/>
                    </a:cubicBezTo>
                    <a:cubicBezTo>
                      <a:pt x="72" y="83"/>
                      <a:pt x="76" y="83"/>
                      <a:pt x="79" y="80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83" y="76"/>
                      <a:pt x="83" y="72"/>
                      <a:pt x="81" y="69"/>
                    </a:cubicBezTo>
                    <a:cubicBezTo>
                      <a:pt x="78" y="67"/>
                      <a:pt x="77" y="64"/>
                      <a:pt x="78" y="62"/>
                    </a:cubicBezTo>
                    <a:cubicBezTo>
                      <a:pt x="79" y="60"/>
                      <a:pt x="83" y="55"/>
                      <a:pt x="87" y="55"/>
                    </a:cubicBezTo>
                    <a:close/>
                    <a:moveTo>
                      <a:pt x="47" y="70"/>
                    </a:moveTo>
                    <a:cubicBezTo>
                      <a:pt x="34" y="70"/>
                      <a:pt x="23" y="60"/>
                      <a:pt x="23" y="47"/>
                    </a:cubicBezTo>
                    <a:cubicBezTo>
                      <a:pt x="23" y="34"/>
                      <a:pt x="34" y="23"/>
                      <a:pt x="47" y="23"/>
                    </a:cubicBezTo>
                    <a:cubicBezTo>
                      <a:pt x="59" y="23"/>
                      <a:pt x="70" y="34"/>
                      <a:pt x="70" y="47"/>
                    </a:cubicBezTo>
                    <a:cubicBezTo>
                      <a:pt x="70" y="60"/>
                      <a:pt x="59" y="70"/>
                      <a:pt x="47" y="7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1" name="Freeform 46"/>
              <p:cNvSpPr>
                <a:spLocks noEditPoints="1"/>
              </p:cNvSpPr>
              <p:nvPr/>
            </p:nvSpPr>
            <p:spPr bwMode="auto">
              <a:xfrm>
                <a:off x="6938604" y="2422525"/>
                <a:ext cx="182563" cy="180975"/>
              </a:xfrm>
              <a:custGeom>
                <a:avLst/>
                <a:gdLst/>
                <a:ahLst/>
                <a:cxnLst>
                  <a:cxn ang="0">
                    <a:pos x="68" y="42"/>
                  </a:cxn>
                  <a:cxn ang="0">
                    <a:pos x="73" y="36"/>
                  </a:cxn>
                  <a:cxn ang="0">
                    <a:pos x="68" y="30"/>
                  </a:cxn>
                  <a:cxn ang="0">
                    <a:pos x="62" y="27"/>
                  </a:cxn>
                  <a:cxn ang="0">
                    <a:pos x="63" y="18"/>
                  </a:cxn>
                  <a:cxn ang="0">
                    <a:pos x="62" y="10"/>
                  </a:cxn>
                  <a:cxn ang="0">
                    <a:pos x="54" y="9"/>
                  </a:cxn>
                  <a:cxn ang="0">
                    <a:pos x="48" y="12"/>
                  </a:cxn>
                  <a:cxn ang="0">
                    <a:pos x="43" y="5"/>
                  </a:cxn>
                  <a:cxn ang="0">
                    <a:pos x="37" y="0"/>
                  </a:cxn>
                  <a:cxn ang="0">
                    <a:pos x="30" y="5"/>
                  </a:cxn>
                  <a:cxn ang="0">
                    <a:pos x="27" y="11"/>
                  </a:cxn>
                  <a:cxn ang="0">
                    <a:pos x="19" y="9"/>
                  </a:cxn>
                  <a:cxn ang="0">
                    <a:pos x="11" y="10"/>
                  </a:cxn>
                  <a:cxn ang="0">
                    <a:pos x="10" y="18"/>
                  </a:cxn>
                  <a:cxn ang="0">
                    <a:pos x="12" y="24"/>
                  </a:cxn>
                  <a:cxn ang="0">
                    <a:pos x="5" y="30"/>
                  </a:cxn>
                  <a:cxn ang="0">
                    <a:pos x="0" y="36"/>
                  </a:cxn>
                  <a:cxn ang="0">
                    <a:pos x="5" y="42"/>
                  </a:cxn>
                  <a:cxn ang="0">
                    <a:pos x="11" y="45"/>
                  </a:cxn>
                  <a:cxn ang="0">
                    <a:pos x="10" y="54"/>
                  </a:cxn>
                  <a:cxn ang="0">
                    <a:pos x="11" y="62"/>
                  </a:cxn>
                  <a:cxn ang="0">
                    <a:pos x="19" y="63"/>
                  </a:cxn>
                  <a:cxn ang="0">
                    <a:pos x="25" y="61"/>
                  </a:cxn>
                  <a:cxn ang="0">
                    <a:pos x="30" y="68"/>
                  </a:cxn>
                  <a:cxn ang="0">
                    <a:pos x="37" y="72"/>
                  </a:cxn>
                  <a:cxn ang="0">
                    <a:pos x="43" y="68"/>
                  </a:cxn>
                  <a:cxn ang="0">
                    <a:pos x="46" y="62"/>
                  </a:cxn>
                  <a:cxn ang="0">
                    <a:pos x="54" y="63"/>
                  </a:cxn>
                  <a:cxn ang="0">
                    <a:pos x="62" y="62"/>
                  </a:cxn>
                  <a:cxn ang="0">
                    <a:pos x="63" y="54"/>
                  </a:cxn>
                  <a:cxn ang="0">
                    <a:pos x="61" y="48"/>
                  </a:cxn>
                  <a:cxn ang="0">
                    <a:pos x="68" y="42"/>
                  </a:cxn>
                  <a:cxn ang="0">
                    <a:pos x="37" y="54"/>
                  </a:cxn>
                  <a:cxn ang="0">
                    <a:pos x="18" y="36"/>
                  </a:cxn>
                  <a:cxn ang="0">
                    <a:pos x="37" y="18"/>
                  </a:cxn>
                  <a:cxn ang="0">
                    <a:pos x="55" y="36"/>
                  </a:cxn>
                  <a:cxn ang="0">
                    <a:pos x="37" y="54"/>
                  </a:cxn>
                </a:cxnLst>
                <a:rect l="0" t="0" r="r" b="b"/>
                <a:pathLst>
                  <a:path w="73" h="72">
                    <a:moveTo>
                      <a:pt x="68" y="42"/>
                    </a:moveTo>
                    <a:cubicBezTo>
                      <a:pt x="71" y="42"/>
                      <a:pt x="73" y="40"/>
                      <a:pt x="73" y="36"/>
                    </a:cubicBezTo>
                    <a:cubicBezTo>
                      <a:pt x="73" y="33"/>
                      <a:pt x="71" y="30"/>
                      <a:pt x="68" y="30"/>
                    </a:cubicBezTo>
                    <a:cubicBezTo>
                      <a:pt x="65" y="30"/>
                      <a:pt x="63" y="29"/>
                      <a:pt x="62" y="27"/>
                    </a:cubicBezTo>
                    <a:cubicBezTo>
                      <a:pt x="62" y="26"/>
                      <a:pt x="61" y="20"/>
                      <a:pt x="63" y="18"/>
                    </a:cubicBezTo>
                    <a:cubicBezTo>
                      <a:pt x="65" y="16"/>
                      <a:pt x="65" y="13"/>
                      <a:pt x="62" y="10"/>
                    </a:cubicBezTo>
                    <a:cubicBezTo>
                      <a:pt x="60" y="8"/>
                      <a:pt x="56" y="7"/>
                      <a:pt x="54" y="9"/>
                    </a:cubicBezTo>
                    <a:cubicBezTo>
                      <a:pt x="52" y="11"/>
                      <a:pt x="50" y="12"/>
                      <a:pt x="48" y="12"/>
                    </a:cubicBezTo>
                    <a:cubicBezTo>
                      <a:pt x="47" y="11"/>
                      <a:pt x="43" y="7"/>
                      <a:pt x="43" y="5"/>
                    </a:cubicBezTo>
                    <a:cubicBezTo>
                      <a:pt x="43" y="2"/>
                      <a:pt x="40" y="0"/>
                      <a:pt x="37" y="0"/>
                    </a:cubicBezTo>
                    <a:cubicBezTo>
                      <a:pt x="33" y="0"/>
                      <a:pt x="30" y="2"/>
                      <a:pt x="30" y="5"/>
                    </a:cubicBezTo>
                    <a:cubicBezTo>
                      <a:pt x="30" y="7"/>
                      <a:pt x="29" y="10"/>
                      <a:pt x="27" y="11"/>
                    </a:cubicBezTo>
                    <a:cubicBezTo>
                      <a:pt x="26" y="11"/>
                      <a:pt x="21" y="11"/>
                      <a:pt x="19" y="9"/>
                    </a:cubicBezTo>
                    <a:cubicBezTo>
                      <a:pt x="17" y="7"/>
                      <a:pt x="13" y="8"/>
                      <a:pt x="11" y="10"/>
                    </a:cubicBezTo>
                    <a:cubicBezTo>
                      <a:pt x="8" y="13"/>
                      <a:pt x="8" y="16"/>
                      <a:pt x="10" y="18"/>
                    </a:cubicBezTo>
                    <a:cubicBezTo>
                      <a:pt x="12" y="20"/>
                      <a:pt x="13" y="23"/>
                      <a:pt x="12" y="24"/>
                    </a:cubicBezTo>
                    <a:cubicBezTo>
                      <a:pt x="11" y="26"/>
                      <a:pt x="8" y="30"/>
                      <a:pt x="5" y="30"/>
                    </a:cubicBezTo>
                    <a:cubicBezTo>
                      <a:pt x="2" y="30"/>
                      <a:pt x="0" y="33"/>
                      <a:pt x="0" y="36"/>
                    </a:cubicBezTo>
                    <a:cubicBezTo>
                      <a:pt x="0" y="40"/>
                      <a:pt x="2" y="42"/>
                      <a:pt x="5" y="42"/>
                    </a:cubicBezTo>
                    <a:cubicBezTo>
                      <a:pt x="8" y="42"/>
                      <a:pt x="10" y="44"/>
                      <a:pt x="11" y="45"/>
                    </a:cubicBezTo>
                    <a:cubicBezTo>
                      <a:pt x="11" y="47"/>
                      <a:pt x="12" y="52"/>
                      <a:pt x="10" y="54"/>
                    </a:cubicBezTo>
                    <a:cubicBezTo>
                      <a:pt x="8" y="56"/>
                      <a:pt x="8" y="59"/>
                      <a:pt x="11" y="62"/>
                    </a:cubicBezTo>
                    <a:cubicBezTo>
                      <a:pt x="13" y="64"/>
                      <a:pt x="17" y="65"/>
                      <a:pt x="19" y="63"/>
                    </a:cubicBezTo>
                    <a:cubicBezTo>
                      <a:pt x="21" y="61"/>
                      <a:pt x="23" y="60"/>
                      <a:pt x="25" y="61"/>
                    </a:cubicBezTo>
                    <a:cubicBezTo>
                      <a:pt x="26" y="61"/>
                      <a:pt x="30" y="65"/>
                      <a:pt x="30" y="68"/>
                    </a:cubicBezTo>
                    <a:cubicBezTo>
                      <a:pt x="30" y="70"/>
                      <a:pt x="33" y="72"/>
                      <a:pt x="37" y="72"/>
                    </a:cubicBezTo>
                    <a:cubicBezTo>
                      <a:pt x="40" y="72"/>
                      <a:pt x="43" y="70"/>
                      <a:pt x="43" y="68"/>
                    </a:cubicBezTo>
                    <a:cubicBezTo>
                      <a:pt x="43" y="65"/>
                      <a:pt x="44" y="62"/>
                      <a:pt x="46" y="62"/>
                    </a:cubicBezTo>
                    <a:cubicBezTo>
                      <a:pt x="47" y="61"/>
                      <a:pt x="52" y="61"/>
                      <a:pt x="54" y="63"/>
                    </a:cubicBezTo>
                    <a:cubicBezTo>
                      <a:pt x="56" y="65"/>
                      <a:pt x="60" y="64"/>
                      <a:pt x="62" y="62"/>
                    </a:cubicBezTo>
                    <a:cubicBezTo>
                      <a:pt x="65" y="59"/>
                      <a:pt x="65" y="56"/>
                      <a:pt x="63" y="54"/>
                    </a:cubicBezTo>
                    <a:cubicBezTo>
                      <a:pt x="61" y="52"/>
                      <a:pt x="60" y="49"/>
                      <a:pt x="61" y="48"/>
                    </a:cubicBezTo>
                    <a:cubicBezTo>
                      <a:pt x="62" y="46"/>
                      <a:pt x="65" y="42"/>
                      <a:pt x="68" y="42"/>
                    </a:cubicBezTo>
                    <a:close/>
                    <a:moveTo>
                      <a:pt x="37" y="54"/>
                    </a:moveTo>
                    <a:cubicBezTo>
                      <a:pt x="26" y="54"/>
                      <a:pt x="18" y="46"/>
                      <a:pt x="18" y="36"/>
                    </a:cubicBezTo>
                    <a:cubicBezTo>
                      <a:pt x="18" y="26"/>
                      <a:pt x="26" y="18"/>
                      <a:pt x="37" y="18"/>
                    </a:cubicBezTo>
                    <a:cubicBezTo>
                      <a:pt x="47" y="18"/>
                      <a:pt x="55" y="26"/>
                      <a:pt x="55" y="36"/>
                    </a:cubicBezTo>
                    <a:cubicBezTo>
                      <a:pt x="55" y="46"/>
                      <a:pt x="47" y="54"/>
                      <a:pt x="37" y="54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11" name="Freeform 63"/>
            <p:cNvSpPr>
              <a:spLocks noEditPoints="1"/>
            </p:cNvSpPr>
            <p:nvPr/>
          </p:nvSpPr>
          <p:spPr bwMode="auto">
            <a:xfrm>
              <a:off x="1447800" y="3257550"/>
              <a:ext cx="436563" cy="434975"/>
            </a:xfrm>
            <a:custGeom>
              <a:avLst/>
              <a:gdLst/>
              <a:ahLst/>
              <a:cxnLst>
                <a:cxn ang="0">
                  <a:pos x="163" y="88"/>
                </a:cxn>
                <a:cxn ang="0">
                  <a:pos x="155" y="92"/>
                </a:cxn>
                <a:cxn ang="0">
                  <a:pos x="144" y="92"/>
                </a:cxn>
                <a:cxn ang="0">
                  <a:pos x="137" y="73"/>
                </a:cxn>
                <a:cxn ang="0">
                  <a:pos x="130" y="76"/>
                </a:cxn>
                <a:cxn ang="0">
                  <a:pos x="124" y="81"/>
                </a:cxn>
                <a:cxn ang="0">
                  <a:pos x="121" y="82"/>
                </a:cxn>
                <a:cxn ang="0">
                  <a:pos x="128" y="99"/>
                </a:cxn>
                <a:cxn ang="0">
                  <a:pos x="122" y="116"/>
                </a:cxn>
                <a:cxn ang="0">
                  <a:pos x="116" y="127"/>
                </a:cxn>
                <a:cxn ang="0">
                  <a:pos x="107" y="123"/>
                </a:cxn>
                <a:cxn ang="0">
                  <a:pos x="101" y="107"/>
                </a:cxn>
                <a:cxn ang="0">
                  <a:pos x="91" y="95"/>
                </a:cxn>
                <a:cxn ang="0">
                  <a:pos x="79" y="83"/>
                </a:cxn>
                <a:cxn ang="0">
                  <a:pos x="91" y="77"/>
                </a:cxn>
                <a:cxn ang="0">
                  <a:pos x="114" y="65"/>
                </a:cxn>
                <a:cxn ang="0">
                  <a:pos x="95" y="65"/>
                </a:cxn>
                <a:cxn ang="0">
                  <a:pos x="76" y="63"/>
                </a:cxn>
                <a:cxn ang="0">
                  <a:pos x="95" y="46"/>
                </a:cxn>
                <a:cxn ang="0">
                  <a:pos x="112" y="30"/>
                </a:cxn>
                <a:cxn ang="0">
                  <a:pos x="132" y="29"/>
                </a:cxn>
                <a:cxn ang="0">
                  <a:pos x="152" y="29"/>
                </a:cxn>
                <a:cxn ang="0">
                  <a:pos x="24" y="27"/>
                </a:cxn>
                <a:cxn ang="0">
                  <a:pos x="49" y="27"/>
                </a:cxn>
                <a:cxn ang="0">
                  <a:pos x="64" y="38"/>
                </a:cxn>
                <a:cxn ang="0">
                  <a:pos x="60" y="58"/>
                </a:cxn>
                <a:cxn ang="0">
                  <a:pos x="49" y="79"/>
                </a:cxn>
                <a:cxn ang="0">
                  <a:pos x="74" y="94"/>
                </a:cxn>
                <a:cxn ang="0">
                  <a:pos x="83" y="105"/>
                </a:cxn>
                <a:cxn ang="0">
                  <a:pos x="70" y="120"/>
                </a:cxn>
                <a:cxn ang="0">
                  <a:pos x="61" y="133"/>
                </a:cxn>
                <a:cxn ang="0">
                  <a:pos x="63" y="148"/>
                </a:cxn>
                <a:cxn ang="0">
                  <a:pos x="55" y="149"/>
                </a:cxn>
                <a:cxn ang="0">
                  <a:pos x="50" y="128"/>
                </a:cxn>
                <a:cxn ang="0">
                  <a:pos x="39" y="111"/>
                </a:cxn>
                <a:cxn ang="0">
                  <a:pos x="31" y="87"/>
                </a:cxn>
                <a:cxn ang="0">
                  <a:pos x="19" y="83"/>
                </a:cxn>
                <a:cxn ang="0">
                  <a:pos x="14" y="59"/>
                </a:cxn>
                <a:cxn ang="0">
                  <a:pos x="13" y="46"/>
                </a:cxn>
                <a:cxn ang="0">
                  <a:pos x="0" y="87"/>
                </a:cxn>
                <a:cxn ang="0">
                  <a:pos x="174" y="89"/>
                </a:cxn>
                <a:cxn ang="0">
                  <a:pos x="73" y="53"/>
                </a:cxn>
                <a:cxn ang="0">
                  <a:pos x="69" y="42"/>
                </a:cxn>
                <a:cxn ang="0">
                  <a:pos x="85" y="34"/>
                </a:cxn>
                <a:cxn ang="0">
                  <a:pos x="85" y="45"/>
                </a:cxn>
                <a:cxn ang="0">
                  <a:pos x="73" y="53"/>
                </a:cxn>
              </a:cxnLst>
              <a:rect l="0" t="0" r="r" b="b"/>
              <a:pathLst>
                <a:path w="174" h="174">
                  <a:moveTo>
                    <a:pt x="167" y="92"/>
                  </a:moveTo>
                  <a:cubicBezTo>
                    <a:pt x="165" y="92"/>
                    <a:pt x="163" y="90"/>
                    <a:pt x="163" y="88"/>
                  </a:cubicBezTo>
                  <a:cubicBezTo>
                    <a:pt x="163" y="86"/>
                    <a:pt x="161" y="84"/>
                    <a:pt x="159" y="84"/>
                  </a:cubicBezTo>
                  <a:cubicBezTo>
                    <a:pt x="157" y="84"/>
                    <a:pt x="155" y="88"/>
                    <a:pt x="155" y="92"/>
                  </a:cubicBezTo>
                  <a:cubicBezTo>
                    <a:pt x="155" y="97"/>
                    <a:pt x="155" y="100"/>
                    <a:pt x="147" y="100"/>
                  </a:cubicBezTo>
                  <a:cubicBezTo>
                    <a:pt x="139" y="100"/>
                    <a:pt x="144" y="92"/>
                    <a:pt x="144" y="92"/>
                  </a:cubicBezTo>
                  <a:cubicBezTo>
                    <a:pt x="146" y="88"/>
                    <a:pt x="145" y="82"/>
                    <a:pt x="142" y="79"/>
                  </a:cubicBezTo>
                  <a:cubicBezTo>
                    <a:pt x="140" y="77"/>
                    <a:pt x="138" y="75"/>
                    <a:pt x="137" y="73"/>
                  </a:cubicBezTo>
                  <a:cubicBezTo>
                    <a:pt x="134" y="70"/>
                    <a:pt x="130" y="69"/>
                    <a:pt x="129" y="70"/>
                  </a:cubicBezTo>
                  <a:cubicBezTo>
                    <a:pt x="128" y="71"/>
                    <a:pt x="129" y="74"/>
                    <a:pt x="130" y="76"/>
                  </a:cubicBezTo>
                  <a:cubicBezTo>
                    <a:pt x="132" y="77"/>
                    <a:pt x="133" y="80"/>
                    <a:pt x="133" y="82"/>
                  </a:cubicBezTo>
                  <a:cubicBezTo>
                    <a:pt x="132" y="83"/>
                    <a:pt x="128" y="83"/>
                    <a:pt x="124" y="81"/>
                  </a:cubicBezTo>
                  <a:cubicBezTo>
                    <a:pt x="123" y="80"/>
                    <a:pt x="123" y="80"/>
                    <a:pt x="122" y="80"/>
                  </a:cubicBezTo>
                  <a:cubicBezTo>
                    <a:pt x="118" y="78"/>
                    <a:pt x="118" y="79"/>
                    <a:pt x="121" y="82"/>
                  </a:cubicBezTo>
                  <a:cubicBezTo>
                    <a:pt x="122" y="84"/>
                    <a:pt x="124" y="85"/>
                    <a:pt x="125" y="87"/>
                  </a:cubicBezTo>
                  <a:cubicBezTo>
                    <a:pt x="129" y="90"/>
                    <a:pt x="130" y="96"/>
                    <a:pt x="128" y="99"/>
                  </a:cubicBezTo>
                  <a:cubicBezTo>
                    <a:pt x="128" y="100"/>
                    <a:pt x="127" y="101"/>
                    <a:pt x="127" y="101"/>
                  </a:cubicBezTo>
                  <a:cubicBezTo>
                    <a:pt x="125" y="105"/>
                    <a:pt x="123" y="112"/>
                    <a:pt x="122" y="116"/>
                  </a:cubicBezTo>
                  <a:cubicBezTo>
                    <a:pt x="122" y="116"/>
                    <a:pt x="121" y="116"/>
                    <a:pt x="121" y="117"/>
                  </a:cubicBezTo>
                  <a:cubicBezTo>
                    <a:pt x="120" y="121"/>
                    <a:pt x="118" y="126"/>
                    <a:pt x="116" y="127"/>
                  </a:cubicBezTo>
                  <a:cubicBezTo>
                    <a:pt x="114" y="129"/>
                    <a:pt x="112" y="129"/>
                    <a:pt x="111" y="127"/>
                  </a:cubicBezTo>
                  <a:cubicBezTo>
                    <a:pt x="111" y="125"/>
                    <a:pt x="109" y="123"/>
                    <a:pt x="107" y="123"/>
                  </a:cubicBezTo>
                  <a:cubicBezTo>
                    <a:pt x="105" y="122"/>
                    <a:pt x="103" y="119"/>
                    <a:pt x="102" y="115"/>
                  </a:cubicBezTo>
                  <a:cubicBezTo>
                    <a:pt x="102" y="112"/>
                    <a:pt x="102" y="110"/>
                    <a:pt x="101" y="107"/>
                  </a:cubicBezTo>
                  <a:cubicBezTo>
                    <a:pt x="101" y="103"/>
                    <a:pt x="97" y="98"/>
                    <a:pt x="93" y="96"/>
                  </a:cubicBezTo>
                  <a:cubicBezTo>
                    <a:pt x="93" y="95"/>
                    <a:pt x="92" y="95"/>
                    <a:pt x="91" y="95"/>
                  </a:cubicBezTo>
                  <a:cubicBezTo>
                    <a:pt x="87" y="93"/>
                    <a:pt x="82" y="88"/>
                    <a:pt x="79" y="85"/>
                  </a:cubicBezTo>
                  <a:cubicBezTo>
                    <a:pt x="79" y="84"/>
                    <a:pt x="79" y="84"/>
                    <a:pt x="79" y="83"/>
                  </a:cubicBezTo>
                  <a:cubicBezTo>
                    <a:pt x="76" y="80"/>
                    <a:pt x="78" y="77"/>
                    <a:pt x="83" y="77"/>
                  </a:cubicBezTo>
                  <a:cubicBezTo>
                    <a:pt x="86" y="77"/>
                    <a:pt x="88" y="77"/>
                    <a:pt x="91" y="77"/>
                  </a:cubicBezTo>
                  <a:cubicBezTo>
                    <a:pt x="95" y="77"/>
                    <a:pt x="102" y="76"/>
                    <a:pt x="107" y="74"/>
                  </a:cubicBezTo>
                  <a:cubicBezTo>
                    <a:pt x="111" y="73"/>
                    <a:pt x="114" y="69"/>
                    <a:pt x="114" y="65"/>
                  </a:cubicBezTo>
                  <a:cubicBezTo>
                    <a:pt x="115" y="61"/>
                    <a:pt x="111" y="59"/>
                    <a:pt x="107" y="60"/>
                  </a:cubicBezTo>
                  <a:cubicBezTo>
                    <a:pt x="103" y="61"/>
                    <a:pt x="98" y="63"/>
                    <a:pt x="95" y="65"/>
                  </a:cubicBezTo>
                  <a:cubicBezTo>
                    <a:pt x="93" y="67"/>
                    <a:pt x="88" y="69"/>
                    <a:pt x="83" y="69"/>
                  </a:cubicBezTo>
                  <a:cubicBezTo>
                    <a:pt x="79" y="70"/>
                    <a:pt x="75" y="67"/>
                    <a:pt x="76" y="63"/>
                  </a:cubicBezTo>
                  <a:cubicBezTo>
                    <a:pt x="77" y="59"/>
                    <a:pt x="80" y="54"/>
                    <a:pt x="83" y="51"/>
                  </a:cubicBezTo>
                  <a:cubicBezTo>
                    <a:pt x="87" y="49"/>
                    <a:pt x="92" y="46"/>
                    <a:pt x="95" y="46"/>
                  </a:cubicBezTo>
                  <a:cubicBezTo>
                    <a:pt x="99" y="46"/>
                    <a:pt x="102" y="43"/>
                    <a:pt x="103" y="39"/>
                  </a:cubicBezTo>
                  <a:cubicBezTo>
                    <a:pt x="104" y="35"/>
                    <a:pt x="108" y="31"/>
                    <a:pt x="112" y="30"/>
                  </a:cubicBezTo>
                  <a:cubicBezTo>
                    <a:pt x="114" y="30"/>
                    <a:pt x="116" y="30"/>
                    <a:pt x="119" y="29"/>
                  </a:cubicBezTo>
                  <a:cubicBezTo>
                    <a:pt x="122" y="29"/>
                    <a:pt x="129" y="29"/>
                    <a:pt x="132" y="29"/>
                  </a:cubicBezTo>
                  <a:cubicBezTo>
                    <a:pt x="135" y="29"/>
                    <a:pt x="138" y="29"/>
                    <a:pt x="141" y="29"/>
                  </a:cubicBezTo>
                  <a:cubicBezTo>
                    <a:pt x="144" y="29"/>
                    <a:pt x="148" y="29"/>
                    <a:pt x="152" y="29"/>
                  </a:cubicBezTo>
                  <a:cubicBezTo>
                    <a:pt x="136" y="11"/>
                    <a:pt x="113" y="0"/>
                    <a:pt x="87" y="0"/>
                  </a:cubicBezTo>
                  <a:cubicBezTo>
                    <a:pt x="62" y="0"/>
                    <a:pt x="40" y="11"/>
                    <a:pt x="24" y="27"/>
                  </a:cubicBezTo>
                  <a:cubicBezTo>
                    <a:pt x="28" y="27"/>
                    <a:pt x="31" y="27"/>
                    <a:pt x="35" y="27"/>
                  </a:cubicBezTo>
                  <a:cubicBezTo>
                    <a:pt x="39" y="26"/>
                    <a:pt x="45" y="27"/>
                    <a:pt x="49" y="27"/>
                  </a:cubicBezTo>
                  <a:cubicBezTo>
                    <a:pt x="51" y="28"/>
                    <a:pt x="54" y="28"/>
                    <a:pt x="56" y="28"/>
                  </a:cubicBezTo>
                  <a:cubicBezTo>
                    <a:pt x="60" y="29"/>
                    <a:pt x="63" y="34"/>
                    <a:pt x="64" y="38"/>
                  </a:cubicBezTo>
                  <a:cubicBezTo>
                    <a:pt x="64" y="40"/>
                    <a:pt x="64" y="43"/>
                    <a:pt x="65" y="45"/>
                  </a:cubicBezTo>
                  <a:cubicBezTo>
                    <a:pt x="65" y="49"/>
                    <a:pt x="63" y="55"/>
                    <a:pt x="60" y="58"/>
                  </a:cubicBezTo>
                  <a:cubicBezTo>
                    <a:pt x="57" y="61"/>
                    <a:pt x="52" y="65"/>
                    <a:pt x="48" y="69"/>
                  </a:cubicBezTo>
                  <a:cubicBezTo>
                    <a:pt x="45" y="72"/>
                    <a:pt x="46" y="77"/>
                    <a:pt x="49" y="79"/>
                  </a:cubicBezTo>
                  <a:cubicBezTo>
                    <a:pt x="53" y="82"/>
                    <a:pt x="57" y="84"/>
                    <a:pt x="60" y="86"/>
                  </a:cubicBezTo>
                  <a:cubicBezTo>
                    <a:pt x="64" y="89"/>
                    <a:pt x="70" y="92"/>
                    <a:pt x="74" y="94"/>
                  </a:cubicBezTo>
                  <a:cubicBezTo>
                    <a:pt x="75" y="94"/>
                    <a:pt x="75" y="94"/>
                    <a:pt x="76" y="95"/>
                  </a:cubicBezTo>
                  <a:cubicBezTo>
                    <a:pt x="80" y="96"/>
                    <a:pt x="83" y="101"/>
                    <a:pt x="83" y="105"/>
                  </a:cubicBezTo>
                  <a:cubicBezTo>
                    <a:pt x="82" y="108"/>
                    <a:pt x="80" y="112"/>
                    <a:pt x="78" y="112"/>
                  </a:cubicBezTo>
                  <a:cubicBezTo>
                    <a:pt x="76" y="112"/>
                    <a:pt x="72" y="116"/>
                    <a:pt x="70" y="120"/>
                  </a:cubicBezTo>
                  <a:cubicBezTo>
                    <a:pt x="70" y="120"/>
                    <a:pt x="70" y="121"/>
                    <a:pt x="69" y="121"/>
                  </a:cubicBezTo>
                  <a:cubicBezTo>
                    <a:pt x="67" y="125"/>
                    <a:pt x="63" y="131"/>
                    <a:pt x="61" y="133"/>
                  </a:cubicBezTo>
                  <a:cubicBezTo>
                    <a:pt x="59" y="136"/>
                    <a:pt x="59" y="139"/>
                    <a:pt x="60" y="141"/>
                  </a:cubicBezTo>
                  <a:cubicBezTo>
                    <a:pt x="62" y="142"/>
                    <a:pt x="63" y="146"/>
                    <a:pt x="63" y="148"/>
                  </a:cubicBezTo>
                  <a:cubicBezTo>
                    <a:pt x="63" y="150"/>
                    <a:pt x="60" y="151"/>
                    <a:pt x="57" y="149"/>
                  </a:cubicBezTo>
                  <a:cubicBezTo>
                    <a:pt x="56" y="149"/>
                    <a:pt x="56" y="149"/>
                    <a:pt x="55" y="149"/>
                  </a:cubicBezTo>
                  <a:cubicBezTo>
                    <a:pt x="52" y="148"/>
                    <a:pt x="50" y="143"/>
                    <a:pt x="50" y="138"/>
                  </a:cubicBezTo>
                  <a:cubicBezTo>
                    <a:pt x="50" y="135"/>
                    <a:pt x="50" y="132"/>
                    <a:pt x="50" y="128"/>
                  </a:cubicBezTo>
                  <a:cubicBezTo>
                    <a:pt x="51" y="124"/>
                    <a:pt x="49" y="119"/>
                    <a:pt x="47" y="118"/>
                  </a:cubicBezTo>
                  <a:cubicBezTo>
                    <a:pt x="45" y="116"/>
                    <a:pt x="41" y="113"/>
                    <a:pt x="39" y="111"/>
                  </a:cubicBezTo>
                  <a:cubicBezTo>
                    <a:pt x="37" y="109"/>
                    <a:pt x="35" y="103"/>
                    <a:pt x="35" y="99"/>
                  </a:cubicBezTo>
                  <a:cubicBezTo>
                    <a:pt x="35" y="94"/>
                    <a:pt x="33" y="89"/>
                    <a:pt x="31" y="87"/>
                  </a:cubicBezTo>
                  <a:cubicBezTo>
                    <a:pt x="29" y="85"/>
                    <a:pt x="27" y="83"/>
                    <a:pt x="27" y="83"/>
                  </a:cubicBezTo>
                  <a:cubicBezTo>
                    <a:pt x="27" y="83"/>
                    <a:pt x="27" y="83"/>
                    <a:pt x="19" y="83"/>
                  </a:cubicBezTo>
                  <a:cubicBezTo>
                    <a:pt x="11" y="83"/>
                    <a:pt x="11" y="75"/>
                    <a:pt x="11" y="75"/>
                  </a:cubicBezTo>
                  <a:cubicBezTo>
                    <a:pt x="11" y="70"/>
                    <a:pt x="13" y="64"/>
                    <a:pt x="14" y="59"/>
                  </a:cubicBezTo>
                  <a:cubicBezTo>
                    <a:pt x="15" y="57"/>
                    <a:pt x="16" y="54"/>
                    <a:pt x="17" y="51"/>
                  </a:cubicBezTo>
                  <a:cubicBezTo>
                    <a:pt x="19" y="47"/>
                    <a:pt x="17" y="45"/>
                    <a:pt x="13" y="46"/>
                  </a:cubicBezTo>
                  <a:cubicBezTo>
                    <a:pt x="12" y="47"/>
                    <a:pt x="11" y="47"/>
                    <a:pt x="10" y="48"/>
                  </a:cubicBezTo>
                  <a:cubicBezTo>
                    <a:pt x="4" y="60"/>
                    <a:pt x="0" y="73"/>
                    <a:pt x="0" y="87"/>
                  </a:cubicBezTo>
                  <a:cubicBezTo>
                    <a:pt x="0" y="135"/>
                    <a:pt x="39" y="174"/>
                    <a:pt x="87" y="174"/>
                  </a:cubicBezTo>
                  <a:cubicBezTo>
                    <a:pt x="135" y="174"/>
                    <a:pt x="173" y="136"/>
                    <a:pt x="174" y="89"/>
                  </a:cubicBezTo>
                  <a:cubicBezTo>
                    <a:pt x="172" y="91"/>
                    <a:pt x="169" y="92"/>
                    <a:pt x="167" y="92"/>
                  </a:cubicBezTo>
                  <a:close/>
                  <a:moveTo>
                    <a:pt x="73" y="53"/>
                  </a:moveTo>
                  <a:cubicBezTo>
                    <a:pt x="72" y="55"/>
                    <a:pt x="70" y="52"/>
                    <a:pt x="69" y="49"/>
                  </a:cubicBezTo>
                  <a:cubicBezTo>
                    <a:pt x="69" y="47"/>
                    <a:pt x="69" y="44"/>
                    <a:pt x="69" y="42"/>
                  </a:cubicBezTo>
                  <a:cubicBezTo>
                    <a:pt x="69" y="39"/>
                    <a:pt x="74" y="34"/>
                    <a:pt x="77" y="34"/>
                  </a:cubicBezTo>
                  <a:cubicBezTo>
                    <a:pt x="80" y="34"/>
                    <a:pt x="82" y="34"/>
                    <a:pt x="85" y="34"/>
                  </a:cubicBezTo>
                  <a:cubicBezTo>
                    <a:pt x="88" y="34"/>
                    <a:pt x="92" y="37"/>
                    <a:pt x="92" y="38"/>
                  </a:cubicBezTo>
                  <a:cubicBezTo>
                    <a:pt x="92" y="40"/>
                    <a:pt x="89" y="43"/>
                    <a:pt x="85" y="45"/>
                  </a:cubicBezTo>
                  <a:cubicBezTo>
                    <a:pt x="85" y="45"/>
                    <a:pt x="84" y="46"/>
                    <a:pt x="83" y="46"/>
                  </a:cubicBezTo>
                  <a:cubicBezTo>
                    <a:pt x="79" y="48"/>
                    <a:pt x="75" y="51"/>
                    <a:pt x="73" y="5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ea"/>
              </a:endParaRPr>
            </a:p>
          </p:txBody>
        </p:sp>
        <p:grpSp>
          <p:nvGrpSpPr>
            <p:cNvPr id="12" name="Group 319"/>
            <p:cNvGrpSpPr/>
            <p:nvPr/>
          </p:nvGrpSpPr>
          <p:grpSpPr>
            <a:xfrm>
              <a:off x="3222434" y="3333750"/>
              <a:ext cx="601663" cy="438150"/>
              <a:chOff x="4930417" y="3856038"/>
              <a:chExt cx="601663" cy="438150"/>
            </a:xfrm>
            <a:grpFill/>
          </p:grpSpPr>
          <p:sp>
            <p:nvSpPr>
              <p:cNvPr id="17" name="Freeform 68"/>
              <p:cNvSpPr>
                <a:spLocks noEditPoints="1"/>
              </p:cNvSpPr>
              <p:nvPr/>
            </p:nvSpPr>
            <p:spPr bwMode="auto">
              <a:xfrm>
                <a:off x="4955817" y="3856038"/>
                <a:ext cx="539750" cy="387350"/>
              </a:xfrm>
              <a:custGeom>
                <a:avLst/>
                <a:gdLst/>
                <a:ahLst/>
                <a:cxnLst>
                  <a:cxn ang="0">
                    <a:pos x="216" y="13"/>
                  </a:cxn>
                  <a:cxn ang="0">
                    <a:pos x="203" y="0"/>
                  </a:cxn>
                  <a:cxn ang="0">
                    <a:pos x="13" y="0"/>
                  </a:cxn>
                  <a:cxn ang="0">
                    <a:pos x="0" y="13"/>
                  </a:cxn>
                  <a:cxn ang="0">
                    <a:pos x="0" y="143"/>
                  </a:cxn>
                  <a:cxn ang="0">
                    <a:pos x="13" y="155"/>
                  </a:cxn>
                  <a:cxn ang="0">
                    <a:pos x="203" y="155"/>
                  </a:cxn>
                  <a:cxn ang="0">
                    <a:pos x="216" y="143"/>
                  </a:cxn>
                  <a:cxn ang="0">
                    <a:pos x="216" y="13"/>
                  </a:cxn>
                  <a:cxn ang="0">
                    <a:pos x="206" y="138"/>
                  </a:cxn>
                  <a:cxn ang="0">
                    <a:pos x="14" y="138"/>
                  </a:cxn>
                  <a:cxn ang="0">
                    <a:pos x="14" y="13"/>
                  </a:cxn>
                  <a:cxn ang="0">
                    <a:pos x="206" y="13"/>
                  </a:cxn>
                  <a:cxn ang="0">
                    <a:pos x="206" y="138"/>
                  </a:cxn>
                </a:cxnLst>
                <a:rect l="0" t="0" r="r" b="b"/>
                <a:pathLst>
                  <a:path w="216" h="155">
                    <a:moveTo>
                      <a:pt x="216" y="13"/>
                    </a:moveTo>
                    <a:cubicBezTo>
                      <a:pt x="216" y="6"/>
                      <a:pt x="210" y="0"/>
                      <a:pt x="203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0" y="150"/>
                      <a:pt x="6" y="155"/>
                      <a:pt x="13" y="155"/>
                    </a:cubicBezTo>
                    <a:cubicBezTo>
                      <a:pt x="203" y="155"/>
                      <a:pt x="203" y="155"/>
                      <a:pt x="203" y="155"/>
                    </a:cubicBezTo>
                    <a:cubicBezTo>
                      <a:pt x="210" y="155"/>
                      <a:pt x="216" y="150"/>
                      <a:pt x="216" y="143"/>
                    </a:cubicBezTo>
                    <a:lnTo>
                      <a:pt x="216" y="13"/>
                    </a:lnTo>
                    <a:close/>
                    <a:moveTo>
                      <a:pt x="206" y="138"/>
                    </a:moveTo>
                    <a:cubicBezTo>
                      <a:pt x="14" y="138"/>
                      <a:pt x="14" y="138"/>
                      <a:pt x="14" y="138"/>
                    </a:cubicBezTo>
                    <a:cubicBezTo>
                      <a:pt x="14" y="13"/>
                      <a:pt x="14" y="13"/>
                      <a:pt x="14" y="13"/>
                    </a:cubicBezTo>
                    <a:cubicBezTo>
                      <a:pt x="206" y="13"/>
                      <a:pt x="206" y="13"/>
                      <a:pt x="206" y="13"/>
                    </a:cubicBezTo>
                    <a:lnTo>
                      <a:pt x="206" y="138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18" name="Freeform 69"/>
              <p:cNvSpPr>
                <a:spLocks/>
              </p:cNvSpPr>
              <p:nvPr/>
            </p:nvSpPr>
            <p:spPr bwMode="auto">
              <a:xfrm>
                <a:off x="4930417" y="4251325"/>
                <a:ext cx="601663" cy="42863"/>
              </a:xfrm>
              <a:custGeom>
                <a:avLst/>
                <a:gdLst/>
                <a:ahLst/>
                <a:cxnLst>
                  <a:cxn ang="0">
                    <a:pos x="152" y="0"/>
                  </a:cxn>
                  <a:cxn ang="0">
                    <a:pos x="139" y="7"/>
                  </a:cxn>
                  <a:cxn ang="0">
                    <a:pos x="101" y="7"/>
                  </a:cxn>
                  <a:cxn ang="0">
                    <a:pos x="89" y="0"/>
                  </a:cxn>
                  <a:cxn ang="0">
                    <a:pos x="0" y="0"/>
                  </a:cxn>
                  <a:cxn ang="0">
                    <a:pos x="25" y="17"/>
                  </a:cxn>
                  <a:cxn ang="0">
                    <a:pos x="215" y="17"/>
                  </a:cxn>
                  <a:cxn ang="0">
                    <a:pos x="240" y="0"/>
                  </a:cxn>
                  <a:cxn ang="0">
                    <a:pos x="152" y="0"/>
                  </a:cxn>
                </a:cxnLst>
                <a:rect l="0" t="0" r="r" b="b"/>
                <a:pathLst>
                  <a:path w="240" h="17">
                    <a:moveTo>
                      <a:pt x="152" y="0"/>
                    </a:moveTo>
                    <a:cubicBezTo>
                      <a:pt x="152" y="0"/>
                      <a:pt x="152" y="7"/>
                      <a:pt x="139" y="7"/>
                    </a:cubicBezTo>
                    <a:cubicBezTo>
                      <a:pt x="126" y="7"/>
                      <a:pt x="114" y="7"/>
                      <a:pt x="101" y="7"/>
                    </a:cubicBezTo>
                    <a:cubicBezTo>
                      <a:pt x="89" y="7"/>
                      <a:pt x="89" y="0"/>
                      <a:pt x="8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7"/>
                      <a:pt x="25" y="17"/>
                    </a:cubicBezTo>
                    <a:cubicBezTo>
                      <a:pt x="51" y="17"/>
                      <a:pt x="190" y="17"/>
                      <a:pt x="215" y="17"/>
                    </a:cubicBezTo>
                    <a:cubicBezTo>
                      <a:pt x="240" y="17"/>
                      <a:pt x="240" y="0"/>
                      <a:pt x="240" y="0"/>
                    </a:cubicBezTo>
                    <a:lnTo>
                      <a:pt x="152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981200" y="2198370"/>
              <a:ext cx="1371600" cy="304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与业内专业人士充分交流</a:t>
              </a:r>
              <a:endParaRPr 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1905000" y="2800350"/>
              <a:ext cx="1371600" cy="304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拟测试</a:t>
              </a:r>
              <a:r>
                <a:rPr lang="en-US" altLang="zh-CN" sz="1200" b="1" dirty="0">
                  <a:solidFill>
                    <a:schemeClr val="bg1"/>
                  </a:solidFill>
                  <a:latin typeface="+mn-ea"/>
                </a:rPr>
                <a:t>30ms</a:t>
              </a:r>
              <a:endParaRPr 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5" name="Content Placeholder 2"/>
            <p:cNvSpPr txBox="1">
              <a:spLocks/>
            </p:cNvSpPr>
            <p:nvPr/>
          </p:nvSpPr>
          <p:spPr>
            <a:xfrm>
              <a:off x="990600" y="3790950"/>
              <a:ext cx="1371600" cy="304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900" dirty="0">
                  <a:solidFill>
                    <a:schemeClr val="bg1"/>
                  </a:solidFill>
                  <a:latin typeface="+mn-ea"/>
                </a:rPr>
                <a:t>训练中尝试不同ｔｒｉｃｋｓ，包括数据增广和</a:t>
              </a:r>
              <a:r>
                <a:rPr lang="en-US" altLang="zh-CN" sz="900" dirty="0" err="1">
                  <a:solidFill>
                    <a:schemeClr val="bg1"/>
                  </a:solidFill>
                  <a:latin typeface="+mn-ea"/>
                </a:rPr>
                <a:t>Mixup</a:t>
              </a:r>
              <a:endParaRPr lang="en-US" sz="9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2819400" y="3790950"/>
              <a:ext cx="1371600" cy="3048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itchFamily="34" charset="0"/>
                <a:buNone/>
              </a:pPr>
              <a:r>
                <a:rPr lang="zh-CN" altLang="en-US" sz="1200" b="1" dirty="0">
                  <a:solidFill>
                    <a:schemeClr val="bg1"/>
                  </a:solidFill>
                  <a:latin typeface="+mn-ea"/>
                </a:rPr>
                <a:t>训练源码公开</a:t>
              </a:r>
            </a:p>
            <a:p>
              <a:pPr marL="0" indent="0" algn="ctr">
                <a:buFont typeface="Arial" pitchFamily="34" charset="0"/>
                <a:buNone/>
              </a:pPr>
              <a:endParaRPr lang="en-US" sz="900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800600" y="1276350"/>
            <a:ext cx="1143000" cy="1143000"/>
            <a:chOff x="4800600" y="1276350"/>
            <a:chExt cx="1143000" cy="1143000"/>
          </a:xfrm>
          <a:noFill/>
        </p:grpSpPr>
        <p:sp>
          <p:nvSpPr>
            <p:cNvPr id="29" name="Rounded Rectangle 28"/>
            <p:cNvSpPr/>
            <p:nvPr/>
          </p:nvSpPr>
          <p:spPr>
            <a:xfrm>
              <a:off x="4800600" y="1276350"/>
              <a:ext cx="1143000" cy="1143000"/>
            </a:xfrm>
            <a:prstGeom prst="roundRect">
              <a:avLst>
                <a:gd name="adj" fmla="val 866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grpSp>
          <p:nvGrpSpPr>
            <p:cNvPr id="30" name="Group 60"/>
            <p:cNvGrpSpPr/>
            <p:nvPr/>
          </p:nvGrpSpPr>
          <p:grpSpPr>
            <a:xfrm>
              <a:off x="5029198" y="1504950"/>
              <a:ext cx="685800" cy="685800"/>
              <a:chOff x="4381500" y="2925763"/>
              <a:chExt cx="363538" cy="293688"/>
            </a:xfrm>
            <a:grpFill/>
          </p:grpSpPr>
          <p:sp>
            <p:nvSpPr>
              <p:cNvPr id="31" name="Freeform 818"/>
              <p:cNvSpPr>
                <a:spLocks/>
              </p:cNvSpPr>
              <p:nvPr/>
            </p:nvSpPr>
            <p:spPr bwMode="auto">
              <a:xfrm>
                <a:off x="4570413" y="3076575"/>
                <a:ext cx="82550" cy="14287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36"/>
                  </a:cxn>
                  <a:cxn ang="0">
                    <a:pos x="5" y="40"/>
                  </a:cxn>
                  <a:cxn ang="0">
                    <a:pos x="18" y="40"/>
                  </a:cxn>
                  <a:cxn ang="0">
                    <a:pos x="23" y="36"/>
                  </a:cxn>
                  <a:cxn ang="0">
                    <a:pos x="23" y="4"/>
                  </a:cxn>
                  <a:cxn ang="0">
                    <a:pos x="18" y="0"/>
                  </a:cxn>
                </a:cxnLst>
                <a:rect l="0" t="0" r="r" b="b"/>
                <a:pathLst>
                  <a:path w="23" h="40">
                    <a:moveTo>
                      <a:pt x="1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0" y="38"/>
                      <a:pt x="2" y="40"/>
                      <a:pt x="5" y="40"/>
                    </a:cubicBezTo>
                    <a:cubicBezTo>
                      <a:pt x="18" y="40"/>
                      <a:pt x="18" y="40"/>
                      <a:pt x="18" y="40"/>
                    </a:cubicBezTo>
                    <a:cubicBezTo>
                      <a:pt x="21" y="40"/>
                      <a:pt x="23" y="38"/>
                      <a:pt x="23" y="36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2"/>
                      <a:pt x="21" y="0"/>
                      <a:pt x="18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2" name="Freeform 819"/>
              <p:cNvSpPr>
                <a:spLocks/>
              </p:cNvSpPr>
              <p:nvPr/>
            </p:nvSpPr>
            <p:spPr bwMode="auto">
              <a:xfrm>
                <a:off x="4667250" y="2925763"/>
                <a:ext cx="77788" cy="293688"/>
              </a:xfrm>
              <a:custGeom>
                <a:avLst/>
                <a:gdLst/>
                <a:ahLst/>
                <a:cxnLst>
                  <a:cxn ang="0">
                    <a:pos x="5" y="82"/>
                  </a:cxn>
                  <a:cxn ang="0">
                    <a:pos x="18" y="82"/>
                  </a:cxn>
                  <a:cxn ang="0">
                    <a:pos x="22" y="78"/>
                  </a:cxn>
                  <a:cxn ang="0">
                    <a:pos x="22" y="4"/>
                  </a:cxn>
                  <a:cxn ang="0">
                    <a:pos x="18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46"/>
                  </a:cxn>
                  <a:cxn ang="0">
                    <a:pos x="0" y="78"/>
                  </a:cxn>
                  <a:cxn ang="0">
                    <a:pos x="5" y="82"/>
                  </a:cxn>
                </a:cxnLst>
                <a:rect l="0" t="0" r="r" b="b"/>
                <a:pathLst>
                  <a:path w="22" h="82">
                    <a:moveTo>
                      <a:pt x="5" y="82"/>
                    </a:moveTo>
                    <a:cubicBezTo>
                      <a:pt x="18" y="82"/>
                      <a:pt x="18" y="82"/>
                      <a:pt x="18" y="82"/>
                    </a:cubicBezTo>
                    <a:cubicBezTo>
                      <a:pt x="20" y="82"/>
                      <a:pt x="22" y="80"/>
                      <a:pt x="22" y="78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2" y="2"/>
                      <a:pt x="20" y="0"/>
                      <a:pt x="18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80"/>
                      <a:pt x="2" y="82"/>
                      <a:pt x="5" y="8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3" name="Freeform 820"/>
              <p:cNvSpPr>
                <a:spLocks/>
              </p:cNvSpPr>
              <p:nvPr/>
            </p:nvSpPr>
            <p:spPr bwMode="auto">
              <a:xfrm>
                <a:off x="4478338" y="3008313"/>
                <a:ext cx="77788" cy="211138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4" y="0"/>
                  </a:cxn>
                  <a:cxn ang="0">
                    <a:pos x="0" y="5"/>
                  </a:cxn>
                  <a:cxn ang="0">
                    <a:pos x="0" y="42"/>
                  </a:cxn>
                  <a:cxn ang="0">
                    <a:pos x="0" y="55"/>
                  </a:cxn>
                  <a:cxn ang="0">
                    <a:pos x="4" y="59"/>
                  </a:cxn>
                  <a:cxn ang="0">
                    <a:pos x="18" y="59"/>
                  </a:cxn>
                  <a:cxn ang="0">
                    <a:pos x="22" y="55"/>
                  </a:cxn>
                  <a:cxn ang="0">
                    <a:pos x="22" y="23"/>
                  </a:cxn>
                  <a:cxn ang="0">
                    <a:pos x="22" y="5"/>
                  </a:cxn>
                  <a:cxn ang="0">
                    <a:pos x="18" y="0"/>
                  </a:cxn>
                </a:cxnLst>
                <a:rect l="0" t="0" r="r" b="b"/>
                <a:pathLst>
                  <a:path w="22" h="59">
                    <a:moveTo>
                      <a:pt x="1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42"/>
                      <a:pt x="0" y="42"/>
                      <a:pt x="0" y="42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7"/>
                      <a:pt x="2" y="59"/>
                      <a:pt x="4" y="59"/>
                    </a:cubicBezTo>
                    <a:cubicBezTo>
                      <a:pt x="18" y="59"/>
                      <a:pt x="18" y="59"/>
                      <a:pt x="18" y="59"/>
                    </a:cubicBezTo>
                    <a:cubicBezTo>
                      <a:pt x="20" y="59"/>
                      <a:pt x="22" y="57"/>
                      <a:pt x="22" y="55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2" y="2"/>
                      <a:pt x="20" y="0"/>
                      <a:pt x="18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4" name="Freeform 821"/>
              <p:cNvSpPr>
                <a:spLocks/>
              </p:cNvSpPr>
              <p:nvPr/>
            </p:nvSpPr>
            <p:spPr bwMode="auto">
              <a:xfrm>
                <a:off x="4381500" y="3144838"/>
                <a:ext cx="82550" cy="74613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5" y="0"/>
                  </a:cxn>
                  <a:cxn ang="0">
                    <a:pos x="0" y="4"/>
                  </a:cxn>
                  <a:cxn ang="0">
                    <a:pos x="0" y="17"/>
                  </a:cxn>
                  <a:cxn ang="0">
                    <a:pos x="5" y="21"/>
                  </a:cxn>
                  <a:cxn ang="0">
                    <a:pos x="18" y="21"/>
                  </a:cxn>
                  <a:cxn ang="0">
                    <a:pos x="23" y="17"/>
                  </a:cxn>
                  <a:cxn ang="0">
                    <a:pos x="23" y="4"/>
                  </a:cxn>
                  <a:cxn ang="0">
                    <a:pos x="18" y="0"/>
                  </a:cxn>
                </a:cxnLst>
                <a:rect l="0" t="0" r="r" b="b"/>
                <a:pathLst>
                  <a:path w="23" h="21">
                    <a:moveTo>
                      <a:pt x="18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2" y="21"/>
                      <a:pt x="5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21" y="21"/>
                      <a:pt x="23" y="19"/>
                      <a:pt x="23" y="17"/>
                    </a:cubicBezTo>
                    <a:cubicBezTo>
                      <a:pt x="23" y="4"/>
                      <a:pt x="23" y="4"/>
                      <a:pt x="23" y="4"/>
                    </a:cubicBezTo>
                    <a:cubicBezTo>
                      <a:pt x="23" y="2"/>
                      <a:pt x="21" y="0"/>
                      <a:pt x="18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6096000" y="1276350"/>
            <a:ext cx="1143000" cy="1143000"/>
            <a:chOff x="6096000" y="1276350"/>
            <a:chExt cx="1143000" cy="1143000"/>
          </a:xfrm>
          <a:noFill/>
        </p:grpSpPr>
        <p:sp>
          <p:nvSpPr>
            <p:cNvPr id="36" name="Rounded Rectangle 35"/>
            <p:cNvSpPr/>
            <p:nvPr/>
          </p:nvSpPr>
          <p:spPr>
            <a:xfrm>
              <a:off x="6096000" y="1276350"/>
              <a:ext cx="1143000" cy="1143000"/>
            </a:xfrm>
            <a:prstGeom prst="roundRect">
              <a:avLst>
                <a:gd name="adj" fmla="val 866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grpSp>
          <p:nvGrpSpPr>
            <p:cNvPr id="37" name="Group 65"/>
            <p:cNvGrpSpPr/>
            <p:nvPr/>
          </p:nvGrpSpPr>
          <p:grpSpPr>
            <a:xfrm>
              <a:off x="6259417" y="1417733"/>
              <a:ext cx="838200" cy="762000"/>
              <a:chOff x="6051550" y="2911475"/>
              <a:chExt cx="382588" cy="322263"/>
            </a:xfrm>
            <a:grpFill/>
          </p:grpSpPr>
          <p:sp>
            <p:nvSpPr>
              <p:cNvPr id="38" name="Freeform 823"/>
              <p:cNvSpPr>
                <a:spLocks noEditPoints="1"/>
              </p:cNvSpPr>
              <p:nvPr/>
            </p:nvSpPr>
            <p:spPr bwMode="auto">
              <a:xfrm>
                <a:off x="6080125" y="2911475"/>
                <a:ext cx="320675" cy="236538"/>
              </a:xfrm>
              <a:custGeom>
                <a:avLst/>
                <a:gdLst/>
                <a:ahLst/>
                <a:cxnLst>
                  <a:cxn ang="0">
                    <a:pos x="6" y="66"/>
                  </a:cxn>
                  <a:cxn ang="0">
                    <a:pos x="85" y="66"/>
                  </a:cxn>
                  <a:cxn ang="0">
                    <a:pos x="90" y="60"/>
                  </a:cxn>
                  <a:cxn ang="0">
                    <a:pos x="90" y="6"/>
                  </a:cxn>
                  <a:cxn ang="0">
                    <a:pos x="85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60"/>
                  </a:cxn>
                  <a:cxn ang="0">
                    <a:pos x="6" y="66"/>
                  </a:cxn>
                  <a:cxn ang="0">
                    <a:pos x="7" y="10"/>
                  </a:cxn>
                  <a:cxn ang="0">
                    <a:pos x="10" y="6"/>
                  </a:cxn>
                  <a:cxn ang="0">
                    <a:pos x="80" y="6"/>
                  </a:cxn>
                  <a:cxn ang="0">
                    <a:pos x="84" y="10"/>
                  </a:cxn>
                  <a:cxn ang="0">
                    <a:pos x="84" y="56"/>
                  </a:cxn>
                  <a:cxn ang="0">
                    <a:pos x="80" y="59"/>
                  </a:cxn>
                  <a:cxn ang="0">
                    <a:pos x="10" y="59"/>
                  </a:cxn>
                  <a:cxn ang="0">
                    <a:pos x="7" y="56"/>
                  </a:cxn>
                  <a:cxn ang="0">
                    <a:pos x="7" y="10"/>
                  </a:cxn>
                </a:cxnLst>
                <a:rect l="0" t="0" r="r" b="b"/>
                <a:pathLst>
                  <a:path w="90" h="66">
                    <a:moveTo>
                      <a:pt x="6" y="66"/>
                    </a:moveTo>
                    <a:cubicBezTo>
                      <a:pt x="85" y="66"/>
                      <a:pt x="85" y="66"/>
                      <a:pt x="85" y="66"/>
                    </a:cubicBezTo>
                    <a:cubicBezTo>
                      <a:pt x="88" y="66"/>
                      <a:pt x="90" y="63"/>
                      <a:pt x="90" y="60"/>
                    </a:cubicBezTo>
                    <a:cubicBezTo>
                      <a:pt x="90" y="6"/>
                      <a:pt x="90" y="6"/>
                      <a:pt x="90" y="6"/>
                    </a:cubicBezTo>
                    <a:cubicBezTo>
                      <a:pt x="90" y="2"/>
                      <a:pt x="88" y="0"/>
                      <a:pt x="85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2"/>
                      <a:pt x="0" y="6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63"/>
                      <a:pt x="3" y="66"/>
                      <a:pt x="6" y="66"/>
                    </a:cubicBezTo>
                    <a:close/>
                    <a:moveTo>
                      <a:pt x="7" y="10"/>
                    </a:moveTo>
                    <a:cubicBezTo>
                      <a:pt x="7" y="8"/>
                      <a:pt x="8" y="6"/>
                      <a:pt x="10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82" y="6"/>
                      <a:pt x="84" y="8"/>
                      <a:pt x="84" y="10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84" y="58"/>
                      <a:pt x="82" y="59"/>
                      <a:pt x="80" y="59"/>
                    </a:cubicBezTo>
                    <a:cubicBezTo>
                      <a:pt x="10" y="59"/>
                      <a:pt x="10" y="59"/>
                      <a:pt x="10" y="59"/>
                    </a:cubicBezTo>
                    <a:cubicBezTo>
                      <a:pt x="8" y="59"/>
                      <a:pt x="7" y="58"/>
                      <a:pt x="7" y="56"/>
                    </a:cubicBezTo>
                    <a:lnTo>
                      <a:pt x="7" y="1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9" name="Freeform 824"/>
              <p:cNvSpPr>
                <a:spLocks/>
              </p:cNvSpPr>
              <p:nvPr/>
            </p:nvSpPr>
            <p:spPr bwMode="auto">
              <a:xfrm>
                <a:off x="6051550" y="3162300"/>
                <a:ext cx="382588" cy="71438"/>
              </a:xfrm>
              <a:custGeom>
                <a:avLst/>
                <a:gdLst/>
                <a:ahLst/>
                <a:cxnLst>
                  <a:cxn ang="0">
                    <a:pos x="105" y="8"/>
                  </a:cxn>
                  <a:cxn ang="0">
                    <a:pos x="101" y="2"/>
                  </a:cxn>
                  <a:cxn ang="0">
                    <a:pos x="97" y="0"/>
                  </a:cxn>
                  <a:cxn ang="0">
                    <a:pos x="96" y="0"/>
                  </a:cxn>
                  <a:cxn ang="0">
                    <a:pos x="10" y="0"/>
                  </a:cxn>
                  <a:cxn ang="0">
                    <a:pos x="10" y="0"/>
                  </a:cxn>
                  <a:cxn ang="0">
                    <a:pos x="5" y="2"/>
                  </a:cxn>
                  <a:cxn ang="0">
                    <a:pos x="1" y="8"/>
                  </a:cxn>
                  <a:cxn ang="0">
                    <a:pos x="1" y="16"/>
                  </a:cxn>
                  <a:cxn ang="0">
                    <a:pos x="6" y="20"/>
                  </a:cxn>
                  <a:cxn ang="0">
                    <a:pos x="100" y="20"/>
                  </a:cxn>
                  <a:cxn ang="0">
                    <a:pos x="105" y="16"/>
                  </a:cxn>
                  <a:cxn ang="0">
                    <a:pos x="105" y="8"/>
                  </a:cxn>
                </a:cxnLst>
                <a:rect l="0" t="0" r="r" b="b"/>
                <a:pathLst>
                  <a:path w="107" h="20">
                    <a:moveTo>
                      <a:pt x="105" y="8"/>
                    </a:moveTo>
                    <a:cubicBezTo>
                      <a:pt x="101" y="2"/>
                      <a:pt x="101" y="2"/>
                      <a:pt x="101" y="2"/>
                    </a:cubicBezTo>
                    <a:cubicBezTo>
                      <a:pt x="100" y="1"/>
                      <a:pt x="98" y="0"/>
                      <a:pt x="97" y="0"/>
                    </a:cubicBezTo>
                    <a:cubicBezTo>
                      <a:pt x="96" y="0"/>
                      <a:pt x="96" y="0"/>
                      <a:pt x="96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8" y="0"/>
                      <a:pt x="6" y="1"/>
                      <a:pt x="5" y="2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10"/>
                      <a:pt x="0" y="13"/>
                      <a:pt x="1" y="16"/>
                    </a:cubicBezTo>
                    <a:cubicBezTo>
                      <a:pt x="2" y="18"/>
                      <a:pt x="4" y="20"/>
                      <a:pt x="6" y="20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2" y="20"/>
                      <a:pt x="104" y="18"/>
                      <a:pt x="105" y="16"/>
                    </a:cubicBezTo>
                    <a:cubicBezTo>
                      <a:pt x="107" y="13"/>
                      <a:pt x="106" y="10"/>
                      <a:pt x="105" y="8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7391400" y="1276350"/>
            <a:ext cx="1143000" cy="1143000"/>
            <a:chOff x="7391400" y="1276350"/>
            <a:chExt cx="1143000" cy="1143000"/>
          </a:xfrm>
          <a:noFill/>
        </p:grpSpPr>
        <p:sp>
          <p:nvSpPr>
            <p:cNvPr id="41" name="Rounded Rectangle 40"/>
            <p:cNvSpPr/>
            <p:nvPr/>
          </p:nvSpPr>
          <p:spPr>
            <a:xfrm>
              <a:off x="7391400" y="1276350"/>
              <a:ext cx="1143000" cy="1143000"/>
            </a:xfrm>
            <a:prstGeom prst="roundRect">
              <a:avLst>
                <a:gd name="adj" fmla="val 8667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grpSp>
          <p:nvGrpSpPr>
            <p:cNvPr id="42" name="Group 68"/>
            <p:cNvGrpSpPr/>
            <p:nvPr/>
          </p:nvGrpSpPr>
          <p:grpSpPr>
            <a:xfrm>
              <a:off x="7510751" y="1428750"/>
              <a:ext cx="914400" cy="762000"/>
              <a:chOff x="7700963" y="2874963"/>
              <a:chExt cx="434975" cy="369888"/>
            </a:xfrm>
            <a:grpFill/>
          </p:grpSpPr>
          <p:sp>
            <p:nvSpPr>
              <p:cNvPr id="43" name="Freeform 829"/>
              <p:cNvSpPr>
                <a:spLocks/>
              </p:cNvSpPr>
              <p:nvPr/>
            </p:nvSpPr>
            <p:spPr bwMode="auto">
              <a:xfrm>
                <a:off x="7743825" y="3017838"/>
                <a:ext cx="346075" cy="115888"/>
              </a:xfrm>
              <a:custGeom>
                <a:avLst/>
                <a:gdLst/>
                <a:ahLst/>
                <a:cxnLst>
                  <a:cxn ang="0">
                    <a:pos x="2" y="32"/>
                  </a:cxn>
                  <a:cxn ang="0">
                    <a:pos x="3" y="32"/>
                  </a:cxn>
                  <a:cxn ang="0">
                    <a:pos x="5" y="30"/>
                  </a:cxn>
                  <a:cxn ang="0">
                    <a:pos x="5" y="26"/>
                  </a:cxn>
                  <a:cxn ang="0">
                    <a:pos x="13" y="18"/>
                  </a:cxn>
                  <a:cxn ang="0">
                    <a:pos x="43" y="18"/>
                  </a:cxn>
                  <a:cxn ang="0">
                    <a:pos x="47" y="21"/>
                  </a:cxn>
                  <a:cxn ang="0">
                    <a:pos x="47" y="30"/>
                  </a:cxn>
                  <a:cxn ang="0">
                    <a:pos x="49" y="32"/>
                  </a:cxn>
                  <a:cxn ang="0">
                    <a:pos x="49" y="32"/>
                  </a:cxn>
                  <a:cxn ang="0">
                    <a:pos x="51" y="30"/>
                  </a:cxn>
                  <a:cxn ang="0">
                    <a:pos x="51" y="21"/>
                  </a:cxn>
                  <a:cxn ang="0">
                    <a:pos x="54" y="18"/>
                  </a:cxn>
                  <a:cxn ang="0">
                    <a:pos x="85" y="18"/>
                  </a:cxn>
                  <a:cxn ang="0">
                    <a:pos x="93" y="26"/>
                  </a:cxn>
                  <a:cxn ang="0">
                    <a:pos x="93" y="30"/>
                  </a:cxn>
                  <a:cxn ang="0">
                    <a:pos x="95" y="32"/>
                  </a:cxn>
                  <a:cxn ang="0">
                    <a:pos x="95" y="32"/>
                  </a:cxn>
                  <a:cxn ang="0">
                    <a:pos x="97" y="30"/>
                  </a:cxn>
                  <a:cxn ang="0">
                    <a:pos x="97" y="26"/>
                  </a:cxn>
                  <a:cxn ang="0">
                    <a:pos x="85" y="13"/>
                  </a:cxn>
                  <a:cxn ang="0">
                    <a:pos x="54" y="13"/>
                  </a:cxn>
                  <a:cxn ang="0">
                    <a:pos x="51" y="10"/>
                  </a:cxn>
                  <a:cxn ang="0">
                    <a:pos x="51" y="2"/>
                  </a:cxn>
                  <a:cxn ang="0">
                    <a:pos x="49" y="0"/>
                  </a:cxn>
                  <a:cxn ang="0">
                    <a:pos x="49" y="0"/>
                  </a:cxn>
                  <a:cxn ang="0">
                    <a:pos x="47" y="2"/>
                  </a:cxn>
                  <a:cxn ang="0">
                    <a:pos x="47" y="10"/>
                  </a:cxn>
                  <a:cxn ang="0">
                    <a:pos x="43" y="13"/>
                  </a:cxn>
                  <a:cxn ang="0">
                    <a:pos x="13" y="13"/>
                  </a:cxn>
                  <a:cxn ang="0">
                    <a:pos x="0" y="26"/>
                  </a:cxn>
                  <a:cxn ang="0">
                    <a:pos x="0" y="30"/>
                  </a:cxn>
                  <a:cxn ang="0">
                    <a:pos x="2" y="32"/>
                  </a:cxn>
                </a:cxnLst>
                <a:rect l="0" t="0" r="r" b="b"/>
                <a:pathLst>
                  <a:path w="97" h="32">
                    <a:moveTo>
                      <a:pt x="2" y="32"/>
                    </a:moveTo>
                    <a:cubicBezTo>
                      <a:pt x="3" y="32"/>
                      <a:pt x="3" y="32"/>
                      <a:pt x="3" y="32"/>
                    </a:cubicBezTo>
                    <a:cubicBezTo>
                      <a:pt x="4" y="32"/>
                      <a:pt x="5" y="31"/>
                      <a:pt x="5" y="30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1"/>
                      <a:pt x="8" y="18"/>
                      <a:pt x="13" y="18"/>
                    </a:cubicBezTo>
                    <a:cubicBezTo>
                      <a:pt x="43" y="18"/>
                      <a:pt x="43" y="18"/>
                      <a:pt x="43" y="18"/>
                    </a:cubicBezTo>
                    <a:cubicBezTo>
                      <a:pt x="45" y="18"/>
                      <a:pt x="47" y="19"/>
                      <a:pt x="47" y="21"/>
                    </a:cubicBezTo>
                    <a:cubicBezTo>
                      <a:pt x="47" y="30"/>
                      <a:pt x="47" y="30"/>
                      <a:pt x="47" y="30"/>
                    </a:cubicBezTo>
                    <a:cubicBezTo>
                      <a:pt x="47" y="31"/>
                      <a:pt x="48" y="32"/>
                      <a:pt x="49" y="32"/>
                    </a:cubicBezTo>
                    <a:cubicBezTo>
                      <a:pt x="49" y="32"/>
                      <a:pt x="49" y="32"/>
                      <a:pt x="49" y="32"/>
                    </a:cubicBezTo>
                    <a:cubicBezTo>
                      <a:pt x="50" y="32"/>
                      <a:pt x="51" y="31"/>
                      <a:pt x="51" y="30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19"/>
                      <a:pt x="52" y="18"/>
                      <a:pt x="54" y="18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9" y="18"/>
                      <a:pt x="93" y="21"/>
                      <a:pt x="93" y="26"/>
                    </a:cubicBezTo>
                    <a:cubicBezTo>
                      <a:pt x="93" y="30"/>
                      <a:pt x="93" y="30"/>
                      <a:pt x="93" y="30"/>
                    </a:cubicBezTo>
                    <a:cubicBezTo>
                      <a:pt x="93" y="31"/>
                      <a:pt x="94" y="32"/>
                      <a:pt x="95" y="32"/>
                    </a:cubicBezTo>
                    <a:cubicBezTo>
                      <a:pt x="95" y="32"/>
                      <a:pt x="95" y="32"/>
                      <a:pt x="95" y="32"/>
                    </a:cubicBezTo>
                    <a:cubicBezTo>
                      <a:pt x="97" y="32"/>
                      <a:pt x="97" y="31"/>
                      <a:pt x="97" y="30"/>
                    </a:cubicBezTo>
                    <a:cubicBezTo>
                      <a:pt x="97" y="26"/>
                      <a:pt x="97" y="26"/>
                      <a:pt x="97" y="26"/>
                    </a:cubicBezTo>
                    <a:cubicBezTo>
                      <a:pt x="97" y="19"/>
                      <a:pt x="92" y="13"/>
                      <a:pt x="85" y="13"/>
                    </a:cubicBezTo>
                    <a:cubicBezTo>
                      <a:pt x="54" y="13"/>
                      <a:pt x="54" y="13"/>
                      <a:pt x="54" y="13"/>
                    </a:cubicBezTo>
                    <a:cubicBezTo>
                      <a:pt x="52" y="13"/>
                      <a:pt x="51" y="12"/>
                      <a:pt x="51" y="10"/>
                    </a:cubicBezTo>
                    <a:cubicBezTo>
                      <a:pt x="51" y="2"/>
                      <a:pt x="51" y="2"/>
                      <a:pt x="51" y="2"/>
                    </a:cubicBezTo>
                    <a:cubicBezTo>
                      <a:pt x="51" y="1"/>
                      <a:pt x="50" y="0"/>
                      <a:pt x="49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8" y="0"/>
                      <a:pt x="47" y="1"/>
                      <a:pt x="47" y="2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47" y="12"/>
                      <a:pt x="45" y="13"/>
                      <a:pt x="4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6" y="13"/>
                      <a:pt x="0" y="19"/>
                      <a:pt x="0" y="2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0" y="31"/>
                      <a:pt x="1" y="32"/>
                      <a:pt x="2" y="32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44" name="Freeform 830"/>
              <p:cNvSpPr>
                <a:spLocks/>
              </p:cNvSpPr>
              <p:nvPr/>
            </p:nvSpPr>
            <p:spPr bwMode="auto">
              <a:xfrm>
                <a:off x="7847013" y="2874963"/>
                <a:ext cx="142875" cy="128588"/>
              </a:xfrm>
              <a:custGeom>
                <a:avLst/>
                <a:gdLst/>
                <a:ahLst/>
                <a:cxnLst>
                  <a:cxn ang="0">
                    <a:pos x="8" y="36"/>
                  </a:cxn>
                  <a:cxn ang="0">
                    <a:pos x="18" y="36"/>
                  </a:cxn>
                  <a:cxn ang="0">
                    <a:pos x="22" y="36"/>
                  </a:cxn>
                  <a:cxn ang="0">
                    <a:pos x="32" y="36"/>
                  </a:cxn>
                  <a:cxn ang="0">
                    <a:pos x="40" y="28"/>
                  </a:cxn>
                  <a:cxn ang="0">
                    <a:pos x="40" y="8"/>
                  </a:cxn>
                  <a:cxn ang="0">
                    <a:pos x="32" y="0"/>
                  </a:cxn>
                  <a:cxn ang="0">
                    <a:pos x="8" y="0"/>
                  </a:cxn>
                  <a:cxn ang="0">
                    <a:pos x="0" y="8"/>
                  </a:cxn>
                  <a:cxn ang="0">
                    <a:pos x="0" y="28"/>
                  </a:cxn>
                  <a:cxn ang="0">
                    <a:pos x="8" y="36"/>
                  </a:cxn>
                </a:cxnLst>
                <a:rect l="0" t="0" r="r" b="b"/>
                <a:pathLst>
                  <a:path w="40" h="36">
                    <a:moveTo>
                      <a:pt x="8" y="36"/>
                    </a:moveTo>
                    <a:cubicBezTo>
                      <a:pt x="18" y="36"/>
                      <a:pt x="18" y="36"/>
                      <a:pt x="18" y="36"/>
                    </a:cubicBezTo>
                    <a:cubicBezTo>
                      <a:pt x="22" y="36"/>
                      <a:pt x="22" y="36"/>
                      <a:pt x="2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6" y="36"/>
                      <a:pt x="40" y="32"/>
                      <a:pt x="40" y="28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3"/>
                      <a:pt x="36" y="0"/>
                      <a:pt x="32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32"/>
                      <a:pt x="4" y="36"/>
                      <a:pt x="8" y="36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45" name="Freeform 831"/>
              <p:cNvSpPr>
                <a:spLocks/>
              </p:cNvSpPr>
              <p:nvPr/>
            </p:nvSpPr>
            <p:spPr bwMode="auto">
              <a:xfrm>
                <a:off x="7700963" y="3148013"/>
                <a:ext cx="103188" cy="96838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1"/>
                  </a:cxn>
                  <a:cxn ang="0">
                    <a:pos x="6" y="27"/>
                  </a:cxn>
                  <a:cxn ang="0">
                    <a:pos x="23" y="27"/>
                  </a:cxn>
                  <a:cxn ang="0">
                    <a:pos x="29" y="21"/>
                  </a:cxn>
                  <a:cxn ang="0">
                    <a:pos x="29" y="6"/>
                  </a:cxn>
                  <a:cxn ang="0">
                    <a:pos x="23" y="0"/>
                  </a:cxn>
                </a:cxnLst>
                <a:rect l="0" t="0" r="r" b="b"/>
                <a:pathLst>
                  <a:path w="29" h="27">
                    <a:moveTo>
                      <a:pt x="23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2" y="0"/>
                      <a:pt x="0" y="3"/>
                      <a:pt x="0" y="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4"/>
                      <a:pt x="2" y="27"/>
                      <a:pt x="6" y="27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7" y="27"/>
                      <a:pt x="29" y="24"/>
                      <a:pt x="29" y="21"/>
                    </a:cubicBezTo>
                    <a:cubicBezTo>
                      <a:pt x="29" y="6"/>
                      <a:pt x="29" y="6"/>
                      <a:pt x="29" y="6"/>
                    </a:cubicBezTo>
                    <a:cubicBezTo>
                      <a:pt x="29" y="3"/>
                      <a:pt x="27" y="0"/>
                      <a:pt x="23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46" name="Freeform 832"/>
              <p:cNvSpPr>
                <a:spLocks/>
              </p:cNvSpPr>
              <p:nvPr/>
            </p:nvSpPr>
            <p:spPr bwMode="auto">
              <a:xfrm>
                <a:off x="7864475" y="3148013"/>
                <a:ext cx="106363" cy="968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1"/>
                  </a:cxn>
                  <a:cxn ang="0">
                    <a:pos x="6" y="27"/>
                  </a:cxn>
                  <a:cxn ang="0">
                    <a:pos x="24" y="27"/>
                  </a:cxn>
                  <a:cxn ang="0">
                    <a:pos x="30" y="21"/>
                  </a:cxn>
                  <a:cxn ang="0">
                    <a:pos x="30" y="6"/>
                  </a:cxn>
                  <a:cxn ang="0">
                    <a:pos x="24" y="0"/>
                  </a:cxn>
                </a:cxnLst>
                <a:rect l="0" t="0" r="r" b="b"/>
                <a:pathLst>
                  <a:path w="30" h="27">
                    <a:moveTo>
                      <a:pt x="2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4"/>
                      <a:pt x="3" y="27"/>
                      <a:pt x="6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7" y="27"/>
                      <a:pt x="30" y="24"/>
                      <a:pt x="30" y="21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3"/>
                      <a:pt x="27" y="0"/>
                      <a:pt x="2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47" name="Freeform 833"/>
              <p:cNvSpPr>
                <a:spLocks/>
              </p:cNvSpPr>
              <p:nvPr/>
            </p:nvSpPr>
            <p:spPr bwMode="auto">
              <a:xfrm>
                <a:off x="8027988" y="3148013"/>
                <a:ext cx="107950" cy="96838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0" y="21"/>
                  </a:cxn>
                  <a:cxn ang="0">
                    <a:pos x="6" y="27"/>
                  </a:cxn>
                  <a:cxn ang="0">
                    <a:pos x="24" y="27"/>
                  </a:cxn>
                  <a:cxn ang="0">
                    <a:pos x="30" y="21"/>
                  </a:cxn>
                  <a:cxn ang="0">
                    <a:pos x="30" y="6"/>
                  </a:cxn>
                  <a:cxn ang="0">
                    <a:pos x="24" y="0"/>
                  </a:cxn>
                </a:cxnLst>
                <a:rect l="0" t="0" r="r" b="b"/>
                <a:pathLst>
                  <a:path w="30" h="27">
                    <a:moveTo>
                      <a:pt x="24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3" y="0"/>
                      <a:pt x="0" y="3"/>
                      <a:pt x="0" y="6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4"/>
                      <a:pt x="3" y="27"/>
                      <a:pt x="6" y="27"/>
                    </a:cubicBezTo>
                    <a:cubicBezTo>
                      <a:pt x="24" y="27"/>
                      <a:pt x="24" y="27"/>
                      <a:pt x="24" y="27"/>
                    </a:cubicBezTo>
                    <a:cubicBezTo>
                      <a:pt x="27" y="27"/>
                      <a:pt x="30" y="24"/>
                      <a:pt x="30" y="21"/>
                    </a:cubicBezTo>
                    <a:cubicBezTo>
                      <a:pt x="30" y="6"/>
                      <a:pt x="30" y="6"/>
                      <a:pt x="30" y="6"/>
                    </a:cubicBezTo>
                    <a:cubicBezTo>
                      <a:pt x="30" y="3"/>
                      <a:pt x="27" y="0"/>
                      <a:pt x="24" y="0"/>
                    </a:cubicBez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ea"/>
                </a:endParaRPr>
              </a:p>
            </p:txBody>
          </p:sp>
        </p:grpSp>
      </p:grp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6168016" y="2495550"/>
            <a:ext cx="1295400" cy="732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  <a:cs typeface="Open Sans" pitchFamily="34" charset="0"/>
              </a:rPr>
              <a:t>模型不需要辅助性的</a:t>
            </a:r>
            <a:r>
              <a:rPr lang="en-US" altLang="zh-CN" sz="1200" b="1" dirty="0" err="1">
                <a:solidFill>
                  <a:schemeClr val="bg1"/>
                </a:solidFill>
                <a:latin typeface="+mn-ea"/>
                <a:cs typeface="Open Sans" pitchFamily="34" charset="0"/>
              </a:rPr>
              <a:t>trimap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Open Sans" pitchFamily="34" charset="0"/>
              </a:rPr>
              <a:t>。</a:t>
            </a:r>
            <a:endParaRPr lang="en-US" sz="1000" i="1" dirty="0">
              <a:solidFill>
                <a:schemeClr val="bg1"/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7543799" y="2495550"/>
            <a:ext cx="1519275" cy="1101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  <a:cs typeface="Open Sans" pitchFamily="34" charset="0"/>
              </a:rPr>
              <a:t>模型针对高清图像处理提出了</a:t>
            </a:r>
            <a:r>
              <a:rPr lang="en-US" altLang="zh-CN" sz="1200" b="1" dirty="0">
                <a:solidFill>
                  <a:schemeClr val="bg1"/>
                </a:solidFill>
                <a:latin typeface="+mn-ea"/>
                <a:cs typeface="Open Sans" pitchFamily="34" charset="0"/>
              </a:rPr>
              <a:t>DGF</a:t>
            </a:r>
            <a:r>
              <a:rPr lang="zh-CN" altLang="en-US" sz="1200" b="1" dirty="0">
                <a:solidFill>
                  <a:schemeClr val="bg1"/>
                </a:solidFill>
                <a:latin typeface="+mn-ea"/>
                <a:cs typeface="Open Sans" pitchFamily="34" charset="0"/>
              </a:rPr>
              <a:t>模块，提升图像清晰度。</a:t>
            </a:r>
            <a:endParaRPr lang="en-US" sz="1000" i="1" dirty="0">
              <a:solidFill>
                <a:schemeClr val="bg1"/>
              </a:solidFill>
              <a:latin typeface="+mn-ea"/>
              <a:cs typeface="Open Sans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148B6C-BB4F-4107-9799-BC63FBD39F39}"/>
              </a:ext>
            </a:extLst>
          </p:cNvPr>
          <p:cNvSpPr/>
          <p:nvPr/>
        </p:nvSpPr>
        <p:spPr>
          <a:xfrm>
            <a:off x="2785630" y="266334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竞争力分析</a:t>
            </a:r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52" name="Text Box 10">
            <a:extLst>
              <a:ext uri="{FF2B5EF4-FFF2-40B4-BE49-F238E27FC236}">
                <a16:creationId xmlns:a16="http://schemas.microsoft.com/office/drawing/2014/main" id="{55196709-A29E-4707-B598-0FA9D534A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8553" y="2489794"/>
            <a:ext cx="1295400" cy="18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zh-CN" altLang="en-US" sz="1200" b="1" dirty="0">
                <a:solidFill>
                  <a:schemeClr val="bg1"/>
                </a:solidFill>
                <a:latin typeface="+mn-ea"/>
                <a:cs typeface="Open Sans" pitchFamily="34" charset="0"/>
              </a:rPr>
              <a:t>模型针对视频人像分割提出前后帧信息结合方法，实现时间信息融合。</a:t>
            </a:r>
            <a:endParaRPr lang="en-US" sz="1000" i="1" dirty="0">
              <a:solidFill>
                <a:schemeClr val="bg1"/>
              </a:solidFill>
              <a:latin typeface="+mn-ea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110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5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8915" y="3062515"/>
            <a:ext cx="3972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感谢观看 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8915" y="2498826"/>
            <a:ext cx="23519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</a:rPr>
              <a:t>2022</a:t>
            </a:r>
            <a:r>
              <a:rPr lang="zh-CN" altLang="en-US" sz="2800" dirty="0">
                <a:solidFill>
                  <a:schemeClr val="bg1"/>
                </a:solidFill>
              </a:rPr>
              <a:t>服创大赛</a:t>
            </a:r>
          </a:p>
        </p:txBody>
      </p:sp>
    </p:spTree>
    <p:extLst>
      <p:ext uri="{BB962C8B-B14F-4D97-AF65-F5344CB8AC3E}">
        <p14:creationId xmlns:p14="http://schemas.microsoft.com/office/powerpoint/2010/main" val="1742327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grpSp>
        <p:nvGrpSpPr>
          <p:cNvPr id="16" name="Group 51"/>
          <p:cNvGrpSpPr/>
          <p:nvPr/>
        </p:nvGrpSpPr>
        <p:grpSpPr>
          <a:xfrm>
            <a:off x="258445" y="4053840"/>
            <a:ext cx="1130300" cy="1089660"/>
            <a:chOff x="6178550" y="4186238"/>
            <a:chExt cx="998538" cy="957262"/>
          </a:xfrm>
          <a:noFill/>
        </p:grpSpPr>
        <p:sp>
          <p:nvSpPr>
            <p:cNvPr id="53" name="Freeform 5"/>
            <p:cNvSpPr/>
            <p:nvPr/>
          </p:nvSpPr>
          <p:spPr bwMode="auto">
            <a:xfrm>
              <a:off x="6692900" y="4186238"/>
              <a:ext cx="131763" cy="295275"/>
            </a:xfrm>
            <a:custGeom>
              <a:avLst/>
              <a:gdLst/>
              <a:ahLst/>
              <a:cxnLst>
                <a:cxn ang="0">
                  <a:pos x="42" y="103"/>
                </a:cxn>
                <a:cxn ang="0">
                  <a:pos x="47" y="102"/>
                </a:cxn>
                <a:cxn ang="0">
                  <a:pos x="33" y="58"/>
                </a:cxn>
                <a:cxn ang="0">
                  <a:pos x="4" y="2"/>
                </a:cxn>
                <a:cxn ang="0">
                  <a:pos x="19" y="63"/>
                </a:cxn>
                <a:cxn ang="0">
                  <a:pos x="38" y="106"/>
                </a:cxn>
                <a:cxn ang="0">
                  <a:pos x="42" y="103"/>
                </a:cxn>
              </a:cxnLst>
              <a:rect l="0" t="0" r="r" b="b"/>
              <a:pathLst>
                <a:path w="47" h="106">
                  <a:moveTo>
                    <a:pt x="42" y="103"/>
                  </a:moveTo>
                  <a:cubicBezTo>
                    <a:pt x="43" y="103"/>
                    <a:pt x="45" y="102"/>
                    <a:pt x="47" y="102"/>
                  </a:cubicBezTo>
                  <a:cubicBezTo>
                    <a:pt x="44" y="91"/>
                    <a:pt x="39" y="75"/>
                    <a:pt x="33" y="58"/>
                  </a:cubicBezTo>
                  <a:cubicBezTo>
                    <a:pt x="21" y="26"/>
                    <a:pt x="8" y="0"/>
                    <a:pt x="4" y="2"/>
                  </a:cubicBezTo>
                  <a:cubicBezTo>
                    <a:pt x="0" y="3"/>
                    <a:pt x="7" y="31"/>
                    <a:pt x="19" y="63"/>
                  </a:cubicBezTo>
                  <a:cubicBezTo>
                    <a:pt x="26" y="80"/>
                    <a:pt x="32" y="95"/>
                    <a:pt x="38" y="106"/>
                  </a:cubicBezTo>
                  <a:cubicBezTo>
                    <a:pt x="39" y="105"/>
                    <a:pt x="40" y="104"/>
                    <a:pt x="42" y="10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4" name="Freeform 6"/>
            <p:cNvSpPr/>
            <p:nvPr/>
          </p:nvSpPr>
          <p:spPr bwMode="auto">
            <a:xfrm>
              <a:off x="6569075" y="4537075"/>
              <a:ext cx="233363" cy="230188"/>
            </a:xfrm>
            <a:custGeom>
              <a:avLst/>
              <a:gdLst/>
              <a:ahLst/>
              <a:cxnLst>
                <a:cxn ang="0">
                  <a:pos x="80" y="4"/>
                </a:cxn>
                <a:cxn ang="0">
                  <a:pos x="77" y="0"/>
                </a:cxn>
                <a:cxn ang="0">
                  <a:pos x="43" y="31"/>
                </a:cxn>
                <a:cxn ang="0">
                  <a:pos x="3" y="80"/>
                </a:cxn>
                <a:cxn ang="0">
                  <a:pos x="53" y="41"/>
                </a:cxn>
                <a:cxn ang="0">
                  <a:pos x="84" y="6"/>
                </a:cxn>
                <a:cxn ang="0">
                  <a:pos x="80" y="4"/>
                </a:cxn>
              </a:cxnLst>
              <a:rect l="0" t="0" r="r" b="b"/>
              <a:pathLst>
                <a:path w="84" h="83">
                  <a:moveTo>
                    <a:pt x="80" y="4"/>
                  </a:moveTo>
                  <a:cubicBezTo>
                    <a:pt x="78" y="2"/>
                    <a:pt x="77" y="1"/>
                    <a:pt x="77" y="0"/>
                  </a:cubicBezTo>
                  <a:cubicBezTo>
                    <a:pt x="68" y="7"/>
                    <a:pt x="55" y="18"/>
                    <a:pt x="43" y="31"/>
                  </a:cubicBezTo>
                  <a:cubicBezTo>
                    <a:pt x="18" y="55"/>
                    <a:pt x="0" y="77"/>
                    <a:pt x="3" y="80"/>
                  </a:cubicBezTo>
                  <a:cubicBezTo>
                    <a:pt x="6" y="83"/>
                    <a:pt x="28" y="65"/>
                    <a:pt x="53" y="41"/>
                  </a:cubicBezTo>
                  <a:cubicBezTo>
                    <a:pt x="66" y="28"/>
                    <a:pt x="76" y="15"/>
                    <a:pt x="84" y="6"/>
                  </a:cubicBezTo>
                  <a:cubicBezTo>
                    <a:pt x="82" y="6"/>
                    <a:pt x="81" y="5"/>
                    <a:pt x="80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6873875" y="4508500"/>
              <a:ext cx="303213" cy="69850"/>
            </a:xfrm>
            <a:custGeom>
              <a:avLst/>
              <a:gdLst/>
              <a:ahLst/>
              <a:cxnLst>
                <a:cxn ang="0">
                  <a:pos x="1" y="5"/>
                </a:cxn>
                <a:cxn ang="0">
                  <a:pos x="0" y="9"/>
                </a:cxn>
                <a:cxn ang="0">
                  <a:pos x="45" y="19"/>
                </a:cxn>
                <a:cxn ang="0">
                  <a:pos x="108" y="21"/>
                </a:cxn>
                <a:cxn ang="0">
                  <a:pos x="47" y="5"/>
                </a:cxn>
                <a:cxn ang="0">
                  <a:pos x="1" y="0"/>
                </a:cxn>
                <a:cxn ang="0">
                  <a:pos x="1" y="5"/>
                </a:cxn>
              </a:cxnLst>
              <a:rect l="0" t="0" r="r" b="b"/>
              <a:pathLst>
                <a:path w="109" h="25">
                  <a:moveTo>
                    <a:pt x="1" y="5"/>
                  </a:moveTo>
                  <a:cubicBezTo>
                    <a:pt x="1" y="6"/>
                    <a:pt x="1" y="8"/>
                    <a:pt x="0" y="9"/>
                  </a:cubicBezTo>
                  <a:cubicBezTo>
                    <a:pt x="11" y="13"/>
                    <a:pt x="27" y="16"/>
                    <a:pt x="45" y="19"/>
                  </a:cubicBezTo>
                  <a:cubicBezTo>
                    <a:pt x="79" y="24"/>
                    <a:pt x="108" y="25"/>
                    <a:pt x="108" y="21"/>
                  </a:cubicBezTo>
                  <a:cubicBezTo>
                    <a:pt x="109" y="17"/>
                    <a:pt x="82" y="10"/>
                    <a:pt x="47" y="5"/>
                  </a:cubicBezTo>
                  <a:cubicBezTo>
                    <a:pt x="29" y="2"/>
                    <a:pt x="13" y="0"/>
                    <a:pt x="1" y="0"/>
                  </a:cubicBezTo>
                  <a:cubicBezTo>
                    <a:pt x="2" y="2"/>
                    <a:pt x="2" y="3"/>
                    <a:pt x="1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6770688" y="4876800"/>
              <a:ext cx="114300" cy="266700"/>
            </a:xfrm>
            <a:custGeom>
              <a:avLst/>
              <a:gdLst/>
              <a:ahLst/>
              <a:cxnLst>
                <a:cxn ang="0">
                  <a:pos x="67" y="159"/>
                </a:cxn>
                <a:cxn ang="0">
                  <a:pos x="60" y="159"/>
                </a:cxn>
                <a:cxn ang="0">
                  <a:pos x="57" y="0"/>
                </a:cxn>
                <a:cxn ang="0">
                  <a:pos x="16" y="0"/>
                </a:cxn>
                <a:cxn ang="0">
                  <a:pos x="13" y="159"/>
                </a:cxn>
                <a:cxn ang="0">
                  <a:pos x="6" y="159"/>
                </a:cxn>
                <a:cxn ang="0">
                  <a:pos x="0" y="168"/>
                </a:cxn>
                <a:cxn ang="0">
                  <a:pos x="72" y="168"/>
                </a:cxn>
                <a:cxn ang="0">
                  <a:pos x="67" y="159"/>
                </a:cxn>
              </a:cxnLst>
              <a:rect l="0" t="0" r="r" b="b"/>
              <a:pathLst>
                <a:path w="72" h="168">
                  <a:moveTo>
                    <a:pt x="67" y="159"/>
                  </a:moveTo>
                  <a:lnTo>
                    <a:pt x="60" y="159"/>
                  </a:lnTo>
                  <a:lnTo>
                    <a:pt x="57" y="0"/>
                  </a:lnTo>
                  <a:lnTo>
                    <a:pt x="16" y="0"/>
                  </a:lnTo>
                  <a:lnTo>
                    <a:pt x="13" y="159"/>
                  </a:lnTo>
                  <a:lnTo>
                    <a:pt x="6" y="159"/>
                  </a:lnTo>
                  <a:lnTo>
                    <a:pt x="0" y="168"/>
                  </a:lnTo>
                  <a:lnTo>
                    <a:pt x="72" y="168"/>
                  </a:lnTo>
                  <a:lnTo>
                    <a:pt x="67" y="159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6799263" y="4559300"/>
              <a:ext cx="58738" cy="277813"/>
            </a:xfrm>
            <a:custGeom>
              <a:avLst/>
              <a:gdLst/>
              <a:ahLst/>
              <a:cxnLst>
                <a:cxn ang="0">
                  <a:pos x="21" y="100"/>
                </a:cxn>
                <a:cxn ang="0">
                  <a:pos x="16" y="0"/>
                </a:cxn>
                <a:cxn ang="0">
                  <a:pos x="10" y="1"/>
                </a:cxn>
                <a:cxn ang="0">
                  <a:pos x="5" y="0"/>
                </a:cxn>
                <a:cxn ang="0">
                  <a:pos x="0" y="100"/>
                </a:cxn>
                <a:cxn ang="0">
                  <a:pos x="21" y="100"/>
                </a:cxn>
              </a:cxnLst>
              <a:rect l="0" t="0" r="r" b="b"/>
              <a:pathLst>
                <a:path w="21" h="100">
                  <a:moveTo>
                    <a:pt x="21" y="10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4" y="1"/>
                    <a:pt x="12" y="1"/>
                    <a:pt x="10" y="1"/>
                  </a:cubicBezTo>
                  <a:cubicBezTo>
                    <a:pt x="8" y="1"/>
                    <a:pt x="7" y="1"/>
                    <a:pt x="5" y="0"/>
                  </a:cubicBezTo>
                  <a:cubicBezTo>
                    <a:pt x="0" y="100"/>
                    <a:pt x="0" y="100"/>
                    <a:pt x="0" y="100"/>
                  </a:cubicBezTo>
                  <a:lnTo>
                    <a:pt x="21" y="10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6796088" y="4845050"/>
              <a:ext cx="65088" cy="22225"/>
            </a:xfrm>
            <a:custGeom>
              <a:avLst/>
              <a:gdLst/>
              <a:ahLst/>
              <a:cxnLst>
                <a:cxn ang="0">
                  <a:pos x="41" y="14"/>
                </a:cxn>
                <a:cxn ang="0">
                  <a:pos x="39" y="0"/>
                </a:cxn>
                <a:cxn ang="0">
                  <a:pos x="2" y="0"/>
                </a:cxn>
                <a:cxn ang="0">
                  <a:pos x="0" y="14"/>
                </a:cxn>
                <a:cxn ang="0">
                  <a:pos x="41" y="14"/>
                </a:cxn>
              </a:cxnLst>
              <a:rect l="0" t="0" r="r" b="b"/>
              <a:pathLst>
                <a:path w="41" h="14">
                  <a:moveTo>
                    <a:pt x="41" y="14"/>
                  </a:moveTo>
                  <a:lnTo>
                    <a:pt x="39" y="0"/>
                  </a:lnTo>
                  <a:lnTo>
                    <a:pt x="2" y="0"/>
                  </a:lnTo>
                  <a:lnTo>
                    <a:pt x="0" y="14"/>
                  </a:lnTo>
                  <a:lnTo>
                    <a:pt x="41" y="14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59" name="Freeform 11"/>
            <p:cNvSpPr>
              <a:spLocks noEditPoints="1"/>
            </p:cNvSpPr>
            <p:nvPr/>
          </p:nvSpPr>
          <p:spPr bwMode="auto">
            <a:xfrm>
              <a:off x="6791325" y="4478338"/>
              <a:ext cx="74613" cy="74613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0" y="13"/>
                </a:cxn>
                <a:cxn ang="0">
                  <a:pos x="13" y="27"/>
                </a:cxn>
                <a:cxn ang="0">
                  <a:pos x="27" y="13"/>
                </a:cxn>
                <a:cxn ang="0">
                  <a:pos x="13" y="0"/>
                </a:cxn>
                <a:cxn ang="0">
                  <a:pos x="8" y="12"/>
                </a:cxn>
                <a:cxn ang="0">
                  <a:pos x="5" y="8"/>
                </a:cxn>
                <a:cxn ang="0">
                  <a:pos x="8" y="5"/>
                </a:cxn>
                <a:cxn ang="0">
                  <a:pos x="12" y="8"/>
                </a:cxn>
                <a:cxn ang="0">
                  <a:pos x="8" y="12"/>
                </a:cxn>
              </a:cxnLst>
              <a:rect l="0" t="0" r="r" b="b"/>
              <a:pathLst>
                <a:path w="27" h="27">
                  <a:moveTo>
                    <a:pt x="13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21"/>
                    <a:pt x="6" y="27"/>
                    <a:pt x="13" y="27"/>
                  </a:cubicBezTo>
                  <a:cubicBezTo>
                    <a:pt x="21" y="27"/>
                    <a:pt x="27" y="21"/>
                    <a:pt x="27" y="13"/>
                  </a:cubicBezTo>
                  <a:cubicBezTo>
                    <a:pt x="27" y="6"/>
                    <a:pt x="21" y="0"/>
                    <a:pt x="13" y="0"/>
                  </a:cubicBezTo>
                  <a:close/>
                  <a:moveTo>
                    <a:pt x="8" y="12"/>
                  </a:moveTo>
                  <a:cubicBezTo>
                    <a:pt x="6" y="12"/>
                    <a:pt x="5" y="10"/>
                    <a:pt x="5" y="8"/>
                  </a:cubicBezTo>
                  <a:cubicBezTo>
                    <a:pt x="5" y="6"/>
                    <a:pt x="6" y="5"/>
                    <a:pt x="8" y="5"/>
                  </a:cubicBezTo>
                  <a:cubicBezTo>
                    <a:pt x="11" y="5"/>
                    <a:pt x="12" y="6"/>
                    <a:pt x="12" y="8"/>
                  </a:cubicBezTo>
                  <a:cubicBezTo>
                    <a:pt x="12" y="10"/>
                    <a:pt x="11" y="12"/>
                    <a:pt x="8" y="1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6226175" y="4686300"/>
              <a:ext cx="47625" cy="112713"/>
            </a:xfrm>
            <a:custGeom>
              <a:avLst/>
              <a:gdLst/>
              <a:ahLst/>
              <a:cxnLst>
                <a:cxn ang="0">
                  <a:pos x="16" y="39"/>
                </a:cxn>
                <a:cxn ang="0">
                  <a:pos x="17" y="39"/>
                </a:cxn>
                <a:cxn ang="0">
                  <a:pos x="12" y="22"/>
                </a:cxn>
                <a:cxn ang="0">
                  <a:pos x="1" y="0"/>
                </a:cxn>
                <a:cxn ang="0">
                  <a:pos x="7" y="24"/>
                </a:cxn>
                <a:cxn ang="0">
                  <a:pos x="14" y="40"/>
                </a:cxn>
                <a:cxn ang="0">
                  <a:pos x="16" y="39"/>
                </a:cxn>
              </a:cxnLst>
              <a:rect l="0" t="0" r="r" b="b"/>
              <a:pathLst>
                <a:path w="17" h="40">
                  <a:moveTo>
                    <a:pt x="16" y="39"/>
                  </a:moveTo>
                  <a:cubicBezTo>
                    <a:pt x="16" y="39"/>
                    <a:pt x="17" y="39"/>
                    <a:pt x="17" y="39"/>
                  </a:cubicBezTo>
                  <a:cubicBezTo>
                    <a:pt x="16" y="34"/>
                    <a:pt x="15" y="28"/>
                    <a:pt x="12" y="22"/>
                  </a:cubicBezTo>
                  <a:cubicBezTo>
                    <a:pt x="8" y="10"/>
                    <a:pt x="3" y="0"/>
                    <a:pt x="1" y="0"/>
                  </a:cubicBezTo>
                  <a:cubicBezTo>
                    <a:pt x="0" y="1"/>
                    <a:pt x="3" y="11"/>
                    <a:pt x="7" y="24"/>
                  </a:cubicBezTo>
                  <a:cubicBezTo>
                    <a:pt x="9" y="30"/>
                    <a:pt x="12" y="36"/>
                    <a:pt x="14" y="40"/>
                  </a:cubicBezTo>
                  <a:cubicBezTo>
                    <a:pt x="14" y="39"/>
                    <a:pt x="15" y="39"/>
                    <a:pt x="16" y="3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6178550" y="4818063"/>
              <a:ext cx="85725" cy="88900"/>
            </a:xfrm>
            <a:custGeom>
              <a:avLst/>
              <a:gdLst/>
              <a:ahLst/>
              <a:cxnLst>
                <a:cxn ang="0">
                  <a:pos x="30" y="2"/>
                </a:cxn>
                <a:cxn ang="0">
                  <a:pos x="29" y="0"/>
                </a:cxn>
                <a:cxn ang="0">
                  <a:pos x="16" y="12"/>
                </a:cxn>
                <a:cxn ang="0">
                  <a:pos x="1" y="31"/>
                </a:cxn>
                <a:cxn ang="0">
                  <a:pos x="20" y="16"/>
                </a:cxn>
                <a:cxn ang="0">
                  <a:pos x="31" y="3"/>
                </a:cxn>
                <a:cxn ang="0">
                  <a:pos x="30" y="2"/>
                </a:cxn>
              </a:cxnLst>
              <a:rect l="0" t="0" r="r" b="b"/>
              <a:pathLst>
                <a:path w="31" h="32">
                  <a:moveTo>
                    <a:pt x="30" y="2"/>
                  </a:moveTo>
                  <a:cubicBezTo>
                    <a:pt x="29" y="2"/>
                    <a:pt x="29" y="1"/>
                    <a:pt x="29" y="0"/>
                  </a:cubicBezTo>
                  <a:cubicBezTo>
                    <a:pt x="25" y="3"/>
                    <a:pt x="21" y="7"/>
                    <a:pt x="16" y="12"/>
                  </a:cubicBezTo>
                  <a:cubicBezTo>
                    <a:pt x="7" y="22"/>
                    <a:pt x="0" y="30"/>
                    <a:pt x="1" y="31"/>
                  </a:cubicBezTo>
                  <a:cubicBezTo>
                    <a:pt x="2" y="32"/>
                    <a:pt x="10" y="25"/>
                    <a:pt x="20" y="16"/>
                  </a:cubicBezTo>
                  <a:cubicBezTo>
                    <a:pt x="25" y="11"/>
                    <a:pt x="29" y="6"/>
                    <a:pt x="31" y="3"/>
                  </a:cubicBezTo>
                  <a:cubicBezTo>
                    <a:pt x="31" y="3"/>
                    <a:pt x="30" y="2"/>
                    <a:pt x="30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2" name="Freeform 14"/>
            <p:cNvSpPr/>
            <p:nvPr/>
          </p:nvSpPr>
          <p:spPr bwMode="auto">
            <a:xfrm>
              <a:off x="6292850" y="4810125"/>
              <a:ext cx="117475" cy="23813"/>
            </a:xfrm>
            <a:custGeom>
              <a:avLst/>
              <a:gdLst/>
              <a:ahLst/>
              <a:cxnLst>
                <a:cxn ang="0">
                  <a:pos x="1" y="2"/>
                </a:cxn>
                <a:cxn ang="0">
                  <a:pos x="0" y="3"/>
                </a:cxn>
                <a:cxn ang="0">
                  <a:pos x="18" y="7"/>
                </a:cxn>
                <a:cxn ang="0">
                  <a:pos x="41" y="8"/>
                </a:cxn>
                <a:cxn ang="0">
                  <a:pos x="18" y="2"/>
                </a:cxn>
                <a:cxn ang="0">
                  <a:pos x="1" y="0"/>
                </a:cxn>
                <a:cxn ang="0">
                  <a:pos x="1" y="2"/>
                </a:cxn>
              </a:cxnLst>
              <a:rect l="0" t="0" r="r" b="b"/>
              <a:pathLst>
                <a:path w="42" h="9">
                  <a:moveTo>
                    <a:pt x="1" y="2"/>
                  </a:moveTo>
                  <a:cubicBezTo>
                    <a:pt x="1" y="2"/>
                    <a:pt x="1" y="3"/>
                    <a:pt x="0" y="3"/>
                  </a:cubicBezTo>
                  <a:cubicBezTo>
                    <a:pt x="5" y="5"/>
                    <a:pt x="11" y="6"/>
                    <a:pt x="18" y="7"/>
                  </a:cubicBezTo>
                  <a:cubicBezTo>
                    <a:pt x="31" y="9"/>
                    <a:pt x="41" y="9"/>
                    <a:pt x="41" y="8"/>
                  </a:cubicBezTo>
                  <a:cubicBezTo>
                    <a:pt x="42" y="6"/>
                    <a:pt x="31" y="4"/>
                    <a:pt x="18" y="2"/>
                  </a:cubicBezTo>
                  <a:cubicBezTo>
                    <a:pt x="11" y="1"/>
                    <a:pt x="5" y="0"/>
                    <a:pt x="1" y="0"/>
                  </a:cubicBezTo>
                  <a:cubicBezTo>
                    <a:pt x="1" y="0"/>
                    <a:pt x="1" y="1"/>
                    <a:pt x="1" y="2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3" name="Freeform 15"/>
            <p:cNvSpPr/>
            <p:nvPr/>
          </p:nvSpPr>
          <p:spPr bwMode="auto">
            <a:xfrm>
              <a:off x="6253163" y="4948238"/>
              <a:ext cx="46038" cy="100013"/>
            </a:xfrm>
            <a:custGeom>
              <a:avLst/>
              <a:gdLst/>
              <a:ahLst/>
              <a:cxnLst>
                <a:cxn ang="0">
                  <a:pos x="27" y="60"/>
                </a:cxn>
                <a:cxn ang="0">
                  <a:pos x="23" y="60"/>
                </a:cxn>
                <a:cxn ang="0">
                  <a:pos x="22" y="0"/>
                </a:cxn>
                <a:cxn ang="0">
                  <a:pos x="7" y="0"/>
                </a:cxn>
                <a:cxn ang="0">
                  <a:pos x="6" y="60"/>
                </a:cxn>
                <a:cxn ang="0">
                  <a:pos x="2" y="60"/>
                </a:cxn>
                <a:cxn ang="0">
                  <a:pos x="0" y="63"/>
                </a:cxn>
                <a:cxn ang="0">
                  <a:pos x="29" y="63"/>
                </a:cxn>
                <a:cxn ang="0">
                  <a:pos x="27" y="60"/>
                </a:cxn>
              </a:cxnLst>
              <a:rect l="0" t="0" r="r" b="b"/>
              <a:pathLst>
                <a:path w="29" h="63">
                  <a:moveTo>
                    <a:pt x="27" y="60"/>
                  </a:moveTo>
                  <a:lnTo>
                    <a:pt x="23" y="60"/>
                  </a:lnTo>
                  <a:lnTo>
                    <a:pt x="22" y="0"/>
                  </a:lnTo>
                  <a:lnTo>
                    <a:pt x="7" y="0"/>
                  </a:lnTo>
                  <a:lnTo>
                    <a:pt x="6" y="60"/>
                  </a:lnTo>
                  <a:lnTo>
                    <a:pt x="2" y="60"/>
                  </a:lnTo>
                  <a:lnTo>
                    <a:pt x="0" y="63"/>
                  </a:lnTo>
                  <a:lnTo>
                    <a:pt x="29" y="63"/>
                  </a:lnTo>
                  <a:lnTo>
                    <a:pt x="27" y="6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4" name="Freeform 16"/>
            <p:cNvSpPr/>
            <p:nvPr/>
          </p:nvSpPr>
          <p:spPr bwMode="auto">
            <a:xfrm>
              <a:off x="6264275" y="4829175"/>
              <a:ext cx="23813" cy="106363"/>
            </a:xfrm>
            <a:custGeom>
              <a:avLst/>
              <a:gdLst/>
              <a:ahLst/>
              <a:cxnLst>
                <a:cxn ang="0">
                  <a:pos x="8" y="38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0"/>
                </a:cxn>
                <a:cxn ang="0">
                  <a:pos x="0" y="38"/>
                </a:cxn>
                <a:cxn ang="0">
                  <a:pos x="8" y="38"/>
                </a:cxn>
              </a:cxnLst>
              <a:rect l="0" t="0" r="r" b="b"/>
              <a:pathLst>
                <a:path w="8" h="38">
                  <a:moveTo>
                    <a:pt x="8" y="38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5" y="0"/>
                    <a:pt x="4" y="0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8" y="38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5" name="Rectangle 17"/>
            <p:cNvSpPr>
              <a:spLocks noChangeArrowheads="1"/>
            </p:cNvSpPr>
            <p:nvPr/>
          </p:nvSpPr>
          <p:spPr bwMode="auto">
            <a:xfrm>
              <a:off x="6264275" y="4937125"/>
              <a:ext cx="23813" cy="9525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6" name="Freeform 18"/>
            <p:cNvSpPr>
              <a:spLocks noEditPoints="1"/>
            </p:cNvSpPr>
            <p:nvPr/>
          </p:nvSpPr>
          <p:spPr bwMode="auto">
            <a:xfrm>
              <a:off x="6262688" y="4799013"/>
              <a:ext cx="26988" cy="2698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5" y="10"/>
                </a:cxn>
                <a:cxn ang="0">
                  <a:pos x="10" y="5"/>
                </a:cxn>
                <a:cxn ang="0">
                  <a:pos x="5" y="0"/>
                </a:cxn>
                <a:cxn ang="0">
                  <a:pos x="3" y="4"/>
                </a:cxn>
                <a:cxn ang="0">
                  <a:pos x="2" y="3"/>
                </a:cxn>
                <a:cxn ang="0">
                  <a:pos x="3" y="1"/>
                </a:cxn>
                <a:cxn ang="0">
                  <a:pos x="5" y="3"/>
                </a:cxn>
                <a:cxn ang="0">
                  <a:pos x="3" y="4"/>
                </a:cxn>
              </a:cxnLst>
              <a:rect l="0" t="0" r="r" b="b"/>
              <a:pathLst>
                <a:path w="10" h="10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8"/>
                    <a:pt x="2" y="10"/>
                    <a:pt x="5" y="10"/>
                  </a:cubicBezTo>
                  <a:cubicBezTo>
                    <a:pt x="8" y="10"/>
                    <a:pt x="10" y="8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  <a:moveTo>
                    <a:pt x="3" y="4"/>
                  </a:moveTo>
                  <a:cubicBezTo>
                    <a:pt x="2" y="4"/>
                    <a:pt x="2" y="4"/>
                    <a:pt x="2" y="3"/>
                  </a:cubicBezTo>
                  <a:cubicBezTo>
                    <a:pt x="2" y="2"/>
                    <a:pt x="2" y="1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ubicBezTo>
                    <a:pt x="5" y="4"/>
                    <a:pt x="4" y="4"/>
                    <a:pt x="3" y="4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7" name="Freeform 19"/>
            <p:cNvSpPr/>
            <p:nvPr/>
          </p:nvSpPr>
          <p:spPr bwMode="auto">
            <a:xfrm>
              <a:off x="6503988" y="4948238"/>
              <a:ext cx="55563" cy="136525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0" y="86"/>
                </a:cxn>
                <a:cxn ang="0">
                  <a:pos x="35" y="86"/>
                </a:cxn>
                <a:cxn ang="0">
                  <a:pos x="32" y="0"/>
                </a:cxn>
                <a:cxn ang="0">
                  <a:pos x="4" y="0"/>
                </a:cxn>
              </a:cxnLst>
              <a:rect l="0" t="0" r="r" b="b"/>
              <a:pathLst>
                <a:path w="35" h="86">
                  <a:moveTo>
                    <a:pt x="4" y="0"/>
                  </a:moveTo>
                  <a:lnTo>
                    <a:pt x="0" y="86"/>
                  </a:lnTo>
                  <a:lnTo>
                    <a:pt x="35" y="86"/>
                  </a:lnTo>
                  <a:lnTo>
                    <a:pt x="32" y="0"/>
                  </a:lnTo>
                  <a:lnTo>
                    <a:pt x="4" y="0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8" name="Freeform 21"/>
            <p:cNvSpPr/>
            <p:nvPr/>
          </p:nvSpPr>
          <p:spPr bwMode="auto">
            <a:xfrm>
              <a:off x="6510338" y="4718050"/>
              <a:ext cx="44450" cy="203200"/>
            </a:xfrm>
            <a:custGeom>
              <a:avLst/>
              <a:gdLst/>
              <a:ahLst/>
              <a:cxnLst>
                <a:cxn ang="0">
                  <a:pos x="16" y="73"/>
                </a:cxn>
                <a:cxn ang="0">
                  <a:pos x="12" y="0"/>
                </a:cxn>
                <a:cxn ang="0">
                  <a:pos x="8" y="1"/>
                </a:cxn>
                <a:cxn ang="0">
                  <a:pos x="4" y="0"/>
                </a:cxn>
                <a:cxn ang="0">
                  <a:pos x="0" y="73"/>
                </a:cxn>
                <a:cxn ang="0">
                  <a:pos x="16" y="73"/>
                </a:cxn>
              </a:cxnLst>
              <a:rect l="0" t="0" r="r" b="b"/>
              <a:pathLst>
                <a:path w="16" h="73">
                  <a:moveTo>
                    <a:pt x="16" y="73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1" y="1"/>
                    <a:pt x="9" y="1"/>
                    <a:pt x="8" y="1"/>
                  </a:cubicBezTo>
                  <a:cubicBezTo>
                    <a:pt x="6" y="1"/>
                    <a:pt x="5" y="1"/>
                    <a:pt x="4" y="0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16" y="73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69" name="Rectangle 22"/>
            <p:cNvSpPr>
              <a:spLocks noChangeArrowheads="1"/>
            </p:cNvSpPr>
            <p:nvPr/>
          </p:nvSpPr>
          <p:spPr bwMode="auto">
            <a:xfrm>
              <a:off x="6510338" y="4926013"/>
              <a:ext cx="44450" cy="17463"/>
            </a:xfrm>
            <a:prstGeom prst="rect">
              <a:avLst/>
            </a:prstGeom>
            <a:grpFill/>
            <a:ln w="9525">
              <a:solidFill>
                <a:schemeClr val="bg1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0" name="Freeform 23"/>
            <p:cNvSpPr>
              <a:spLocks noEditPoints="1"/>
            </p:cNvSpPr>
            <p:nvPr/>
          </p:nvSpPr>
          <p:spPr bwMode="auto">
            <a:xfrm>
              <a:off x="6503988" y="4659313"/>
              <a:ext cx="55563" cy="55563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0" y="10"/>
                </a:cxn>
                <a:cxn ang="0">
                  <a:pos x="10" y="20"/>
                </a:cxn>
                <a:cxn ang="0">
                  <a:pos x="20" y="10"/>
                </a:cxn>
                <a:cxn ang="0">
                  <a:pos x="10" y="0"/>
                </a:cxn>
                <a:cxn ang="0">
                  <a:pos x="6" y="9"/>
                </a:cxn>
                <a:cxn ang="0">
                  <a:pos x="4" y="6"/>
                </a:cxn>
                <a:cxn ang="0">
                  <a:pos x="6" y="3"/>
                </a:cxn>
                <a:cxn ang="0">
                  <a:pos x="9" y="6"/>
                </a:cxn>
                <a:cxn ang="0">
                  <a:pos x="6" y="9"/>
                </a:cxn>
              </a:cxnLst>
              <a:rect l="0" t="0" r="r" b="b"/>
              <a:pathLst>
                <a:path w="20" h="20">
                  <a:moveTo>
                    <a:pt x="10" y="0"/>
                  </a:move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cubicBezTo>
                    <a:pt x="15" y="20"/>
                    <a:pt x="20" y="15"/>
                    <a:pt x="20" y="10"/>
                  </a:cubicBezTo>
                  <a:cubicBezTo>
                    <a:pt x="20" y="4"/>
                    <a:pt x="15" y="0"/>
                    <a:pt x="10" y="0"/>
                  </a:cubicBezTo>
                  <a:close/>
                  <a:moveTo>
                    <a:pt x="6" y="9"/>
                  </a:moveTo>
                  <a:cubicBezTo>
                    <a:pt x="5" y="9"/>
                    <a:pt x="4" y="7"/>
                    <a:pt x="4" y="6"/>
                  </a:cubicBezTo>
                  <a:cubicBezTo>
                    <a:pt x="4" y="4"/>
                    <a:pt x="5" y="3"/>
                    <a:pt x="6" y="3"/>
                  </a:cubicBezTo>
                  <a:cubicBezTo>
                    <a:pt x="8" y="3"/>
                    <a:pt x="9" y="4"/>
                    <a:pt x="9" y="6"/>
                  </a:cubicBezTo>
                  <a:cubicBezTo>
                    <a:pt x="9" y="7"/>
                    <a:pt x="8" y="9"/>
                    <a:pt x="6" y="9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1" name="Freeform 24"/>
            <p:cNvSpPr/>
            <p:nvPr/>
          </p:nvSpPr>
          <p:spPr bwMode="auto">
            <a:xfrm>
              <a:off x="6526213" y="4433888"/>
              <a:ext cx="47625" cy="219075"/>
            </a:xfrm>
            <a:custGeom>
              <a:avLst/>
              <a:gdLst/>
              <a:ahLst/>
              <a:cxnLst>
                <a:cxn ang="0">
                  <a:pos x="4" y="78"/>
                </a:cxn>
                <a:cxn ang="0">
                  <a:pos x="7" y="79"/>
                </a:cxn>
                <a:cxn ang="0">
                  <a:pos x="13" y="46"/>
                </a:cxn>
                <a:cxn ang="0">
                  <a:pos x="14" y="0"/>
                </a:cxn>
                <a:cxn ang="0">
                  <a:pos x="3" y="45"/>
                </a:cxn>
                <a:cxn ang="0">
                  <a:pos x="0" y="78"/>
                </a:cxn>
                <a:cxn ang="0">
                  <a:pos x="4" y="78"/>
                </a:cxn>
              </a:cxnLst>
              <a:rect l="0" t="0" r="r" b="b"/>
              <a:pathLst>
                <a:path w="17" h="79">
                  <a:moveTo>
                    <a:pt x="4" y="78"/>
                  </a:moveTo>
                  <a:cubicBezTo>
                    <a:pt x="5" y="78"/>
                    <a:pt x="6" y="79"/>
                    <a:pt x="7" y="79"/>
                  </a:cubicBezTo>
                  <a:cubicBezTo>
                    <a:pt x="9" y="71"/>
                    <a:pt x="11" y="59"/>
                    <a:pt x="13" y="46"/>
                  </a:cubicBezTo>
                  <a:cubicBezTo>
                    <a:pt x="17" y="21"/>
                    <a:pt x="17" y="1"/>
                    <a:pt x="14" y="0"/>
                  </a:cubicBezTo>
                  <a:cubicBezTo>
                    <a:pt x="11" y="0"/>
                    <a:pt x="6" y="20"/>
                    <a:pt x="3" y="45"/>
                  </a:cubicBezTo>
                  <a:cubicBezTo>
                    <a:pt x="1" y="58"/>
                    <a:pt x="0" y="70"/>
                    <a:pt x="0" y="78"/>
                  </a:cubicBezTo>
                  <a:cubicBezTo>
                    <a:pt x="1" y="78"/>
                    <a:pt x="2" y="78"/>
                    <a:pt x="4" y="78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2" name="Freeform 25"/>
            <p:cNvSpPr/>
            <p:nvPr/>
          </p:nvSpPr>
          <p:spPr bwMode="auto">
            <a:xfrm>
              <a:off x="6284913" y="4686300"/>
              <a:ext cx="215900" cy="80963"/>
            </a:xfrm>
            <a:custGeom>
              <a:avLst/>
              <a:gdLst/>
              <a:ahLst/>
              <a:cxnLst>
                <a:cxn ang="0">
                  <a:pos x="76" y="3"/>
                </a:cxn>
                <a:cxn ang="0">
                  <a:pos x="76" y="0"/>
                </a:cxn>
                <a:cxn ang="0">
                  <a:pos x="43" y="8"/>
                </a:cxn>
                <a:cxn ang="0">
                  <a:pos x="1" y="26"/>
                </a:cxn>
                <a:cxn ang="0">
                  <a:pos x="46" y="18"/>
                </a:cxn>
                <a:cxn ang="0">
                  <a:pos x="78" y="6"/>
                </a:cxn>
                <a:cxn ang="0">
                  <a:pos x="76" y="3"/>
                </a:cxn>
              </a:cxnLst>
              <a:rect l="0" t="0" r="r" b="b"/>
              <a:pathLst>
                <a:path w="78" h="29">
                  <a:moveTo>
                    <a:pt x="76" y="3"/>
                  </a:moveTo>
                  <a:cubicBezTo>
                    <a:pt x="76" y="2"/>
                    <a:pt x="75" y="1"/>
                    <a:pt x="76" y="0"/>
                  </a:cubicBezTo>
                  <a:cubicBezTo>
                    <a:pt x="67" y="1"/>
                    <a:pt x="56" y="4"/>
                    <a:pt x="43" y="8"/>
                  </a:cubicBezTo>
                  <a:cubicBezTo>
                    <a:pt x="19" y="15"/>
                    <a:pt x="0" y="24"/>
                    <a:pt x="1" y="26"/>
                  </a:cubicBezTo>
                  <a:cubicBezTo>
                    <a:pt x="1" y="29"/>
                    <a:pt x="22" y="25"/>
                    <a:pt x="46" y="18"/>
                  </a:cubicBezTo>
                  <a:cubicBezTo>
                    <a:pt x="59" y="14"/>
                    <a:pt x="70" y="10"/>
                    <a:pt x="78" y="6"/>
                  </a:cubicBezTo>
                  <a:cubicBezTo>
                    <a:pt x="77" y="5"/>
                    <a:pt x="76" y="4"/>
                    <a:pt x="76" y="3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3" name="Freeform 26"/>
            <p:cNvSpPr/>
            <p:nvPr/>
          </p:nvSpPr>
          <p:spPr bwMode="auto">
            <a:xfrm>
              <a:off x="6557963" y="4697413"/>
              <a:ext cx="38100" cy="36513"/>
            </a:xfrm>
            <a:custGeom>
              <a:avLst/>
              <a:gdLst/>
              <a:ahLst/>
              <a:cxnLst>
                <a:cxn ang="0">
                  <a:pos x="14" y="6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9" y="13"/>
                </a:cxn>
                <a:cxn ang="0">
                  <a:pos x="14" y="6"/>
                </a:cxn>
              </a:cxnLst>
              <a:rect l="0" t="0" r="r" b="b"/>
              <a:pathLst>
                <a:path w="14" h="13">
                  <a:moveTo>
                    <a:pt x="14" y="6"/>
                  </a:moveTo>
                  <a:cubicBezTo>
                    <a:pt x="10" y="4"/>
                    <a:pt x="7" y="2"/>
                    <a:pt x="4" y="0"/>
                  </a:cubicBezTo>
                  <a:cubicBezTo>
                    <a:pt x="4" y="1"/>
                    <a:pt x="3" y="2"/>
                    <a:pt x="2" y="3"/>
                  </a:cubicBezTo>
                  <a:cubicBezTo>
                    <a:pt x="2" y="4"/>
                    <a:pt x="1" y="5"/>
                    <a:pt x="0" y="5"/>
                  </a:cubicBezTo>
                  <a:cubicBezTo>
                    <a:pt x="2" y="8"/>
                    <a:pt x="5" y="11"/>
                    <a:pt x="9" y="13"/>
                  </a:cubicBezTo>
                  <a:cubicBezTo>
                    <a:pt x="10" y="11"/>
                    <a:pt x="12" y="9"/>
                    <a:pt x="14" y="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74" name="Freeform 27"/>
            <p:cNvSpPr/>
            <p:nvPr/>
          </p:nvSpPr>
          <p:spPr bwMode="auto">
            <a:xfrm>
              <a:off x="6604000" y="4737100"/>
              <a:ext cx="139700" cy="107950"/>
            </a:xfrm>
            <a:custGeom>
              <a:avLst/>
              <a:gdLst/>
              <a:ahLst/>
              <a:cxnLst>
                <a:cxn ang="0">
                  <a:pos x="15" y="5"/>
                </a:cxn>
                <a:cxn ang="0">
                  <a:pos x="8" y="0"/>
                </a:cxn>
                <a:cxn ang="0">
                  <a:pos x="0" y="6"/>
                </a:cxn>
                <a:cxn ang="0">
                  <a:pos x="9" y="13"/>
                </a:cxn>
                <a:cxn ang="0">
                  <a:pos x="48" y="36"/>
                </a:cxn>
                <a:cxn ang="0">
                  <a:pos x="15" y="5"/>
                </a:cxn>
              </a:cxnLst>
              <a:rect l="0" t="0" r="r" b="b"/>
              <a:pathLst>
                <a:path w="50" h="39">
                  <a:moveTo>
                    <a:pt x="15" y="5"/>
                  </a:moveTo>
                  <a:cubicBezTo>
                    <a:pt x="13" y="3"/>
                    <a:pt x="11" y="2"/>
                    <a:pt x="8" y="0"/>
                  </a:cubicBezTo>
                  <a:cubicBezTo>
                    <a:pt x="5" y="2"/>
                    <a:pt x="3" y="5"/>
                    <a:pt x="0" y="6"/>
                  </a:cubicBezTo>
                  <a:cubicBezTo>
                    <a:pt x="3" y="8"/>
                    <a:pt x="6" y="11"/>
                    <a:pt x="9" y="13"/>
                  </a:cubicBezTo>
                  <a:cubicBezTo>
                    <a:pt x="29" y="28"/>
                    <a:pt x="47" y="39"/>
                    <a:pt x="48" y="36"/>
                  </a:cubicBezTo>
                  <a:cubicBezTo>
                    <a:pt x="50" y="34"/>
                    <a:pt x="35" y="20"/>
                    <a:pt x="15" y="5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2" name="Content Placeholder 2"/>
          <p:cNvSpPr txBox="1"/>
          <p:nvPr/>
        </p:nvSpPr>
        <p:spPr>
          <a:xfrm>
            <a:off x="3889375" y="613410"/>
            <a:ext cx="1365885" cy="6908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+mn-ea"/>
              </a:rPr>
              <a:t>前言</a:t>
            </a:r>
            <a:endParaRPr lang="en-US" altLang="zh-CN" sz="1600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600" y="1175725"/>
            <a:ext cx="79712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  </a:t>
            </a:r>
            <a:r>
              <a:rPr lang="zh-CN" altLang="en-US" sz="16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二十一世纪以来，</a:t>
            </a:r>
            <a:r>
              <a:rPr lang="zh-CN" altLang="en-US" sz="1600" b="1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人工智能的飞跃式发展与机器学习算法的进步紧密相连，而深度学习则是实现机器学习的核心技术之一</a:t>
            </a:r>
            <a:r>
              <a:rPr lang="zh-CN" altLang="en-US" sz="16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。开展深度学习相关项目，选择合适的深度学习框架是相当重要的，合适的深度学习框架可以节省很多重复的工作，并可以提高运行效率，缩小程序容量。</a:t>
            </a:r>
            <a:endParaRPr lang="en-US" altLang="zh-CN" sz="16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algn="l"/>
            <a:endParaRPr lang="zh-CN" altLang="en-US" sz="16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/>
            <a:r>
              <a:rPr lang="en-US" altLang="zh-CN" sz="16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 </a:t>
            </a:r>
            <a:r>
              <a:rPr lang="zh-CN" altLang="en-US" sz="16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由于移动端设备的广泛普及以及人们对生活质量的进一步追求，许多人对照片、视频的要求越来越高，人们会对视频、照片进行进一步的美化处理，通过分割人物图像并重新拼接等，达到自己预期的效果，将其用于</a:t>
            </a:r>
            <a:r>
              <a:rPr lang="zh-CN" altLang="en-US" sz="16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社交、娱乐、工作等场景中去。</a:t>
            </a:r>
            <a:r>
              <a:rPr lang="zh-CN" altLang="en-US" sz="1600" b="1" i="1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团队的目标是搭建一个不需要辅助性的trimap、CPU端可以实时进行人物分割的模型，大小小于</a:t>
            </a:r>
            <a:r>
              <a:rPr lang="en-US" altLang="zh-CN" sz="1600" b="1" i="1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20MB</a:t>
            </a:r>
            <a:r>
              <a:rPr lang="zh-CN" altLang="en-US" sz="1600" b="1" i="1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，运行速率达到企业方要求，同时通过不断训练加强算法分割图像的准确性。</a:t>
            </a:r>
            <a:endParaRPr lang="zh-CN" altLang="en-US" sz="1600" i="1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/>
            <a:r>
              <a:rPr lang="zh-CN" altLang="en-US" sz="1600" i="1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en-US" altLang="zh-CN" sz="1600" i="1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 </a:t>
            </a:r>
          </a:p>
          <a:p>
            <a:pPr algn="l"/>
            <a:r>
              <a:rPr lang="en-US" altLang="zh-CN" sz="1600" spc="300" dirty="0">
                <a:solidFill>
                  <a:schemeClr val="bg1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 </a:t>
            </a:r>
            <a:endParaRPr lang="zh-CN" altLang="en-US" sz="16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/>
            <a:endParaRPr lang="zh-CN" altLang="en-US" sz="16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algn="l"/>
            <a:endParaRPr lang="zh-CN" altLang="en-US" sz="1600" spc="300" dirty="0">
              <a:solidFill>
                <a:schemeClr val="bg1"/>
              </a:solidFill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139"/>
            <a:ext cx="9141291" cy="5143500"/>
          </a:xfrm>
          <a:prstGeom prst="rect">
            <a:avLst/>
          </a:prstGeom>
        </p:spPr>
      </p:pic>
      <p:grpSp>
        <p:nvGrpSpPr>
          <p:cNvPr id="6" name="Group 72"/>
          <p:cNvGrpSpPr/>
          <p:nvPr/>
        </p:nvGrpSpPr>
        <p:grpSpPr>
          <a:xfrm>
            <a:off x="836076" y="511047"/>
            <a:ext cx="3375067" cy="1039991"/>
            <a:chOff x="609290" y="1271881"/>
            <a:chExt cx="3375067" cy="1039991"/>
          </a:xfrm>
        </p:grpSpPr>
        <p:sp>
          <p:nvSpPr>
            <p:cNvPr id="7" name="TextBox 36"/>
            <p:cNvSpPr txBox="1"/>
            <p:nvPr/>
          </p:nvSpPr>
          <p:spPr>
            <a:xfrm>
              <a:off x="609290" y="1271881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6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en-US" sz="6000" spc="-3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Content Placeholder 2"/>
            <p:cNvSpPr txBox="1"/>
            <p:nvPr/>
          </p:nvSpPr>
          <p:spPr>
            <a:xfrm>
              <a:off x="1260629" y="1418001"/>
              <a:ext cx="2723728" cy="8938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解决思路</a:t>
              </a:r>
              <a:br>
                <a:rPr lang="en-US" sz="3200" b="1" dirty="0">
                  <a:solidFill>
                    <a:schemeClr val="bg1"/>
                  </a:solidFill>
                  <a:latin typeface="+mn-ea"/>
                </a:rPr>
              </a:br>
              <a:endParaRPr lang="en-US" altLang="zh-CN" sz="1800" i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9" name="Group 73"/>
          <p:cNvGrpSpPr/>
          <p:nvPr/>
        </p:nvGrpSpPr>
        <p:grpSpPr>
          <a:xfrm>
            <a:off x="760186" y="2064000"/>
            <a:ext cx="3422673" cy="1049484"/>
            <a:chOff x="533400" y="1276351"/>
            <a:chExt cx="3422673" cy="1049484"/>
          </a:xfrm>
        </p:grpSpPr>
        <p:sp>
          <p:nvSpPr>
            <p:cNvPr id="10" name="TextBox 39"/>
            <p:cNvSpPr txBox="1"/>
            <p:nvPr/>
          </p:nvSpPr>
          <p:spPr>
            <a:xfrm>
              <a:off x="533400" y="1276351"/>
              <a:ext cx="762000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6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</a:t>
              </a:r>
              <a:r>
                <a:rPr lang="en-US" altLang="id-ID" sz="6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3</a:t>
              </a:r>
            </a:p>
          </p:txBody>
        </p:sp>
        <p:sp>
          <p:nvSpPr>
            <p:cNvPr id="11" name="Content Placeholder 2"/>
            <p:cNvSpPr txBox="1"/>
            <p:nvPr/>
          </p:nvSpPr>
          <p:spPr>
            <a:xfrm>
              <a:off x="1232346" y="1431964"/>
              <a:ext cx="2723727" cy="8938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技术研究路线</a:t>
              </a:r>
              <a:br>
                <a:rPr lang="en-US" sz="3200" b="1" dirty="0">
                  <a:solidFill>
                    <a:schemeClr val="bg1"/>
                  </a:solidFill>
                  <a:latin typeface="+mn-ea"/>
                </a:rPr>
              </a:br>
              <a:endParaRPr 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2" name="Group 73"/>
          <p:cNvGrpSpPr/>
          <p:nvPr/>
        </p:nvGrpSpPr>
        <p:grpSpPr>
          <a:xfrm>
            <a:off x="4751821" y="1224388"/>
            <a:ext cx="3595630" cy="1014730"/>
            <a:chOff x="533400" y="1276351"/>
            <a:chExt cx="3595630" cy="1014730"/>
          </a:xfrm>
        </p:grpSpPr>
        <p:sp>
          <p:nvSpPr>
            <p:cNvPr id="13" name="TextBox 39"/>
            <p:cNvSpPr txBox="1"/>
            <p:nvPr/>
          </p:nvSpPr>
          <p:spPr>
            <a:xfrm>
              <a:off x="533400" y="1276351"/>
              <a:ext cx="762000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6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</a:t>
              </a:r>
              <a:r>
                <a:rPr lang="en-US" altLang="id-ID" sz="6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  <p:sp>
          <p:nvSpPr>
            <p:cNvPr id="14" name="Content Placeholder 2"/>
            <p:cNvSpPr txBox="1"/>
            <p:nvPr/>
          </p:nvSpPr>
          <p:spPr>
            <a:xfrm>
              <a:off x="1265517" y="1282907"/>
              <a:ext cx="2863513" cy="8938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问题分析与解决方案</a:t>
              </a:r>
              <a:br>
                <a:rPr lang="en-US" sz="3200" b="1" dirty="0">
                  <a:solidFill>
                    <a:schemeClr val="bg1"/>
                  </a:solidFill>
                  <a:latin typeface="+mn-ea"/>
                </a:rPr>
              </a:br>
              <a:endParaRPr 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18" name="Group 73"/>
          <p:cNvGrpSpPr/>
          <p:nvPr/>
        </p:nvGrpSpPr>
        <p:grpSpPr>
          <a:xfrm>
            <a:off x="4759749" y="2904383"/>
            <a:ext cx="3429000" cy="1075766"/>
            <a:chOff x="533400" y="1276351"/>
            <a:chExt cx="3429000" cy="1075766"/>
          </a:xfrm>
        </p:grpSpPr>
        <p:sp>
          <p:nvSpPr>
            <p:cNvPr id="19" name="TextBox 39"/>
            <p:cNvSpPr txBox="1"/>
            <p:nvPr/>
          </p:nvSpPr>
          <p:spPr>
            <a:xfrm>
              <a:off x="533400" y="1276351"/>
              <a:ext cx="762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6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</a:t>
              </a:r>
              <a:r>
                <a:rPr lang="en-US" sz="6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4</a:t>
              </a:r>
            </a:p>
          </p:txBody>
        </p:sp>
        <p:sp>
          <p:nvSpPr>
            <p:cNvPr id="20" name="Content Placeholder 2"/>
            <p:cNvSpPr txBox="1"/>
            <p:nvPr/>
          </p:nvSpPr>
          <p:spPr>
            <a:xfrm>
              <a:off x="1238672" y="1458246"/>
              <a:ext cx="2723728" cy="8938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发展前景</a:t>
              </a:r>
              <a:endParaRPr 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3" name="Group 73"/>
          <p:cNvGrpSpPr/>
          <p:nvPr/>
        </p:nvGrpSpPr>
        <p:grpSpPr>
          <a:xfrm>
            <a:off x="760186" y="3729679"/>
            <a:ext cx="3542179" cy="1084238"/>
            <a:chOff x="533400" y="1276351"/>
            <a:chExt cx="3542179" cy="1084238"/>
          </a:xfrm>
        </p:grpSpPr>
        <p:sp>
          <p:nvSpPr>
            <p:cNvPr id="4" name="TextBox 39"/>
            <p:cNvSpPr txBox="1"/>
            <p:nvPr/>
          </p:nvSpPr>
          <p:spPr>
            <a:xfrm>
              <a:off x="533400" y="1276351"/>
              <a:ext cx="762000" cy="10147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6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</a:t>
              </a:r>
              <a:r>
                <a:rPr lang="en-US" altLang="id-ID" sz="6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5</a:t>
              </a:r>
            </a:p>
          </p:txBody>
        </p:sp>
        <p:sp>
          <p:nvSpPr>
            <p:cNvPr id="5" name="Content Placeholder 2"/>
            <p:cNvSpPr txBox="1"/>
            <p:nvPr/>
          </p:nvSpPr>
          <p:spPr>
            <a:xfrm>
              <a:off x="1182221" y="1466718"/>
              <a:ext cx="2893358" cy="8938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zh-CN" altLang="en-US" sz="3200" b="1" dirty="0">
                  <a:solidFill>
                    <a:schemeClr val="bg1"/>
                  </a:solidFill>
                  <a:latin typeface="+mn-ea"/>
                </a:rPr>
                <a:t>团队成员介绍</a:t>
              </a:r>
              <a:br>
                <a:rPr lang="en-US" sz="3200" b="1" dirty="0">
                  <a:solidFill>
                    <a:schemeClr val="bg1"/>
                  </a:solidFill>
                  <a:latin typeface="+mn-ea"/>
                </a:rPr>
              </a:br>
              <a:endParaRPr lang="en-US" sz="3200" b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</p:spPr>
      </p:pic>
      <p:grpSp>
        <p:nvGrpSpPr>
          <p:cNvPr id="6" name="Group 72"/>
          <p:cNvGrpSpPr/>
          <p:nvPr/>
        </p:nvGrpSpPr>
        <p:grpSpPr>
          <a:xfrm>
            <a:off x="863056" y="3219347"/>
            <a:ext cx="5088164" cy="1323439"/>
            <a:chOff x="533400" y="1276351"/>
            <a:chExt cx="5088164" cy="1323439"/>
          </a:xfrm>
        </p:grpSpPr>
        <p:sp>
          <p:nvSpPr>
            <p:cNvPr id="7" name="TextBox 36"/>
            <p:cNvSpPr txBox="1"/>
            <p:nvPr/>
          </p:nvSpPr>
          <p:spPr>
            <a:xfrm>
              <a:off x="533400" y="1276351"/>
              <a:ext cx="762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8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01</a:t>
              </a:r>
              <a:endParaRPr lang="en-US" sz="8000" spc="-300" dirty="0">
                <a:solidFill>
                  <a:schemeClr val="bg1"/>
                </a:solidFill>
                <a:latin typeface="Agency FB" panose="020B0503020202020204" pitchFamily="34" charset="0"/>
              </a:endParaRPr>
            </a:p>
          </p:txBody>
        </p:sp>
        <p:sp>
          <p:nvSpPr>
            <p:cNvPr id="8" name="Content Placeholder 2"/>
            <p:cNvSpPr txBox="1"/>
            <p:nvPr/>
          </p:nvSpPr>
          <p:spPr>
            <a:xfrm>
              <a:off x="1485900" y="1414934"/>
              <a:ext cx="4135664" cy="8938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4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解决思路</a:t>
              </a:r>
              <a:br>
                <a:rPr lang="en-US" sz="4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</a:br>
              <a:endParaRPr lang="en-US" altLang="zh-CN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015" y="39497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一、解决思路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4845" y="1002030"/>
            <a:ext cx="76371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     </a:t>
            </a:r>
            <a:r>
              <a:rPr lang="zh-CN" altLang="en-US" sz="1800" dirty="0">
                <a:solidFill>
                  <a:schemeClr val="bg1"/>
                </a:solidFill>
              </a:rPr>
              <a:t>本次任务是设计一个专注在快速的人像分割算法,主要目标为设计一个抠图算法在不使用GPU 的环境下运行,在精细度、速度和模型大小上取得平衡。最终产出一个可执行程序，针对 20 个视频测试集进行人像分割。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1</a:t>
            </a:r>
            <a:r>
              <a:rPr lang="zh-CN" altLang="en-US" sz="1800" dirty="0">
                <a:solidFill>
                  <a:schemeClr val="bg1"/>
                </a:solidFill>
              </a:rPr>
              <a:t>、首先对深度卷积神经网络进行了进一步的筛查，预选出适合用于移动端的计算机视觉架构，其次在此基础上，挑选出适合强化学习、可训练的网络主干，最终选择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sym typeface="+mn-ea"/>
              </a:rPr>
              <a:t>movilenetv3-large-0.75。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sym typeface="+mn-ea"/>
              </a:rPr>
              <a:t>、对其进行精炼化，也就是通过训练来提高其速度、精度。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3</a:t>
            </a:r>
            <a:r>
              <a:rPr lang="zh-CN" altLang="en-US" sz="1800" dirty="0">
                <a:solidFill>
                  <a:schemeClr val="bg1"/>
                </a:solidFill>
              </a:rPr>
              <a:t>、采用大规模、高分辨率、高质量的抠图数据集，以便算法的训练。</a:t>
            </a:r>
          </a:p>
          <a:p>
            <a:pPr algn="l"/>
            <a:r>
              <a:rPr lang="en-US" altLang="zh-CN" sz="1800" dirty="0">
                <a:solidFill>
                  <a:schemeClr val="bg1"/>
                </a:solidFill>
              </a:rPr>
              <a:t>4</a:t>
            </a:r>
            <a:r>
              <a:rPr lang="zh-CN" altLang="en-US" sz="1800" dirty="0">
                <a:solidFill>
                  <a:schemeClr val="bg1"/>
                </a:solidFill>
              </a:rPr>
              <a:t>、</a:t>
            </a:r>
            <a:r>
              <a:rPr lang="en-US" altLang="zh-CN" sz="1800" dirty="0" err="1">
                <a:solidFill>
                  <a:schemeClr val="bg1"/>
                </a:solidFill>
              </a:rPr>
              <a:t>在PyTorch中建立和培训</a:t>
            </a:r>
            <a:r>
              <a:rPr lang="zh-CN" altLang="en-US" sz="1800" dirty="0">
                <a:solidFill>
                  <a:schemeClr val="bg1"/>
                </a:solidFill>
              </a:rPr>
              <a:t>，PyTorch是相当简洁且高效快速的框架，使用方便。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2743200" y="950912"/>
            <a:ext cx="3581400" cy="3754438"/>
            <a:chOff x="2743200" y="950912"/>
            <a:chExt cx="3581400" cy="3754438"/>
          </a:xfrm>
        </p:grpSpPr>
        <p:sp>
          <p:nvSpPr>
            <p:cNvPr id="8" name="Freeform 6"/>
            <p:cNvSpPr/>
            <p:nvPr/>
          </p:nvSpPr>
          <p:spPr bwMode="auto">
            <a:xfrm>
              <a:off x="2743200" y="950912"/>
              <a:ext cx="3581400" cy="3754438"/>
            </a:xfrm>
            <a:custGeom>
              <a:avLst/>
              <a:gdLst/>
              <a:ahLst/>
              <a:cxnLst>
                <a:cxn ang="0">
                  <a:pos x="534" y="1813"/>
                </a:cxn>
                <a:cxn ang="0">
                  <a:pos x="439" y="1553"/>
                </a:cxn>
                <a:cxn ang="0">
                  <a:pos x="148" y="1532"/>
                </a:cxn>
                <a:cxn ang="0">
                  <a:pos x="135" y="1370"/>
                </a:cxn>
                <a:cxn ang="0">
                  <a:pos x="109" y="1290"/>
                </a:cxn>
                <a:cxn ang="0">
                  <a:pos x="109" y="1154"/>
                </a:cxn>
                <a:cxn ang="0">
                  <a:pos x="5" y="1059"/>
                </a:cxn>
                <a:cxn ang="0">
                  <a:pos x="136" y="870"/>
                </a:cxn>
                <a:cxn ang="0">
                  <a:pos x="343" y="190"/>
                </a:cxn>
                <a:cxn ang="0">
                  <a:pos x="1150" y="116"/>
                </a:cxn>
                <a:cxn ang="0">
                  <a:pos x="1461" y="453"/>
                </a:cxn>
                <a:cxn ang="0">
                  <a:pos x="1451" y="937"/>
                </a:cxn>
                <a:cxn ang="0">
                  <a:pos x="1173" y="1321"/>
                </a:cxn>
                <a:cxn ang="0">
                  <a:pos x="1301" y="1807"/>
                </a:cxn>
                <a:cxn ang="0">
                  <a:pos x="534" y="1813"/>
                </a:cxn>
              </a:cxnLst>
              <a:rect l="0" t="0" r="r" b="b"/>
              <a:pathLst>
                <a:path w="1522" h="1813">
                  <a:moveTo>
                    <a:pt x="534" y="1813"/>
                  </a:moveTo>
                  <a:cubicBezTo>
                    <a:pt x="534" y="1813"/>
                    <a:pt x="464" y="1592"/>
                    <a:pt x="439" y="1553"/>
                  </a:cubicBezTo>
                  <a:cubicBezTo>
                    <a:pt x="413" y="1514"/>
                    <a:pt x="212" y="1576"/>
                    <a:pt x="148" y="1532"/>
                  </a:cubicBezTo>
                  <a:cubicBezTo>
                    <a:pt x="83" y="1489"/>
                    <a:pt x="135" y="1370"/>
                    <a:pt x="135" y="1370"/>
                  </a:cubicBezTo>
                  <a:cubicBezTo>
                    <a:pt x="135" y="1370"/>
                    <a:pt x="32" y="1362"/>
                    <a:pt x="109" y="1290"/>
                  </a:cubicBezTo>
                  <a:cubicBezTo>
                    <a:pt x="32" y="1272"/>
                    <a:pt x="117" y="1182"/>
                    <a:pt x="109" y="1154"/>
                  </a:cubicBezTo>
                  <a:cubicBezTo>
                    <a:pt x="47" y="1144"/>
                    <a:pt x="0" y="1100"/>
                    <a:pt x="5" y="1059"/>
                  </a:cubicBezTo>
                  <a:cubicBezTo>
                    <a:pt x="11" y="1018"/>
                    <a:pt x="154" y="906"/>
                    <a:pt x="136" y="870"/>
                  </a:cubicBezTo>
                  <a:cubicBezTo>
                    <a:pt x="118" y="834"/>
                    <a:pt x="8" y="466"/>
                    <a:pt x="343" y="190"/>
                  </a:cubicBezTo>
                  <a:cubicBezTo>
                    <a:pt x="553" y="18"/>
                    <a:pt x="897" y="0"/>
                    <a:pt x="1150" y="116"/>
                  </a:cubicBezTo>
                  <a:cubicBezTo>
                    <a:pt x="1301" y="185"/>
                    <a:pt x="1415" y="320"/>
                    <a:pt x="1461" y="453"/>
                  </a:cubicBezTo>
                  <a:cubicBezTo>
                    <a:pt x="1517" y="612"/>
                    <a:pt x="1522" y="801"/>
                    <a:pt x="1451" y="937"/>
                  </a:cubicBezTo>
                  <a:cubicBezTo>
                    <a:pt x="1363" y="1106"/>
                    <a:pt x="1187" y="1215"/>
                    <a:pt x="1173" y="1321"/>
                  </a:cubicBezTo>
                  <a:cubicBezTo>
                    <a:pt x="1147" y="1514"/>
                    <a:pt x="1301" y="1807"/>
                    <a:pt x="1301" y="1807"/>
                  </a:cubicBezTo>
                  <a:lnTo>
                    <a:pt x="534" y="1813"/>
                  </a:ln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1" name="Freeform 265"/>
            <p:cNvSpPr/>
            <p:nvPr/>
          </p:nvSpPr>
          <p:spPr bwMode="auto">
            <a:xfrm>
              <a:off x="3276600" y="1179512"/>
              <a:ext cx="1296988" cy="1298575"/>
            </a:xfrm>
            <a:custGeom>
              <a:avLst/>
              <a:gdLst/>
              <a:ahLst/>
              <a:cxnLst>
                <a:cxn ang="0">
                  <a:pos x="748" y="622"/>
                </a:cxn>
                <a:cxn ang="0">
                  <a:pos x="748" y="622"/>
                </a:cxn>
                <a:cxn ang="0">
                  <a:pos x="748" y="0"/>
                </a:cxn>
                <a:cxn ang="0">
                  <a:pos x="718" y="21"/>
                </a:cxn>
                <a:cxn ang="0">
                  <a:pos x="680" y="82"/>
                </a:cxn>
                <a:cxn ang="0">
                  <a:pos x="606" y="94"/>
                </a:cxn>
                <a:cxn ang="0">
                  <a:pos x="552" y="47"/>
                </a:cxn>
                <a:cxn ang="0">
                  <a:pos x="494" y="66"/>
                </a:cxn>
                <a:cxn ang="0">
                  <a:pos x="478" y="135"/>
                </a:cxn>
                <a:cxn ang="0">
                  <a:pos x="411" y="169"/>
                </a:cxn>
                <a:cxn ang="0">
                  <a:pos x="345" y="142"/>
                </a:cxn>
                <a:cxn ang="0">
                  <a:pos x="296" y="177"/>
                </a:cxn>
                <a:cxn ang="0">
                  <a:pos x="302" y="249"/>
                </a:cxn>
                <a:cxn ang="0">
                  <a:pos x="249" y="302"/>
                </a:cxn>
                <a:cxn ang="0">
                  <a:pos x="177" y="296"/>
                </a:cxn>
                <a:cxn ang="0">
                  <a:pos x="142" y="345"/>
                </a:cxn>
                <a:cxn ang="0">
                  <a:pos x="169" y="411"/>
                </a:cxn>
                <a:cxn ang="0">
                  <a:pos x="135" y="478"/>
                </a:cxn>
                <a:cxn ang="0">
                  <a:pos x="65" y="494"/>
                </a:cxn>
                <a:cxn ang="0">
                  <a:pos x="47" y="552"/>
                </a:cxn>
                <a:cxn ang="0">
                  <a:pos x="94" y="606"/>
                </a:cxn>
                <a:cxn ang="0">
                  <a:pos x="82" y="680"/>
                </a:cxn>
                <a:cxn ang="0">
                  <a:pos x="21" y="718"/>
                </a:cxn>
                <a:cxn ang="0">
                  <a:pos x="0" y="748"/>
                </a:cxn>
                <a:cxn ang="0">
                  <a:pos x="622" y="748"/>
                </a:cxn>
                <a:cxn ang="0">
                  <a:pos x="748" y="622"/>
                </a:cxn>
              </a:cxnLst>
              <a:rect l="0" t="0" r="r" b="b"/>
              <a:pathLst>
                <a:path w="748" h="748">
                  <a:moveTo>
                    <a:pt x="748" y="622"/>
                  </a:moveTo>
                  <a:cubicBezTo>
                    <a:pt x="748" y="622"/>
                    <a:pt x="748" y="622"/>
                    <a:pt x="748" y="622"/>
                  </a:cubicBezTo>
                  <a:cubicBezTo>
                    <a:pt x="748" y="0"/>
                    <a:pt x="748" y="0"/>
                    <a:pt x="748" y="0"/>
                  </a:cubicBezTo>
                  <a:cubicBezTo>
                    <a:pt x="737" y="0"/>
                    <a:pt x="726" y="7"/>
                    <a:pt x="718" y="21"/>
                  </a:cubicBezTo>
                  <a:cubicBezTo>
                    <a:pt x="680" y="82"/>
                    <a:pt x="680" y="82"/>
                    <a:pt x="680" y="82"/>
                  </a:cubicBezTo>
                  <a:cubicBezTo>
                    <a:pt x="664" y="109"/>
                    <a:pt x="630" y="115"/>
                    <a:pt x="606" y="94"/>
                  </a:cubicBezTo>
                  <a:cubicBezTo>
                    <a:pt x="552" y="47"/>
                    <a:pt x="552" y="47"/>
                    <a:pt x="552" y="47"/>
                  </a:cubicBezTo>
                  <a:cubicBezTo>
                    <a:pt x="527" y="26"/>
                    <a:pt x="502" y="34"/>
                    <a:pt x="494" y="66"/>
                  </a:cubicBezTo>
                  <a:cubicBezTo>
                    <a:pt x="478" y="135"/>
                    <a:pt x="478" y="135"/>
                    <a:pt x="478" y="135"/>
                  </a:cubicBezTo>
                  <a:cubicBezTo>
                    <a:pt x="471" y="167"/>
                    <a:pt x="440" y="182"/>
                    <a:pt x="411" y="169"/>
                  </a:cubicBezTo>
                  <a:cubicBezTo>
                    <a:pt x="345" y="142"/>
                    <a:pt x="345" y="142"/>
                    <a:pt x="345" y="142"/>
                  </a:cubicBezTo>
                  <a:cubicBezTo>
                    <a:pt x="315" y="129"/>
                    <a:pt x="293" y="145"/>
                    <a:pt x="296" y="177"/>
                  </a:cubicBezTo>
                  <a:cubicBezTo>
                    <a:pt x="302" y="249"/>
                    <a:pt x="302" y="249"/>
                    <a:pt x="302" y="249"/>
                  </a:cubicBezTo>
                  <a:cubicBezTo>
                    <a:pt x="305" y="281"/>
                    <a:pt x="281" y="305"/>
                    <a:pt x="249" y="302"/>
                  </a:cubicBezTo>
                  <a:cubicBezTo>
                    <a:pt x="177" y="296"/>
                    <a:pt x="177" y="296"/>
                    <a:pt x="177" y="296"/>
                  </a:cubicBezTo>
                  <a:cubicBezTo>
                    <a:pt x="145" y="293"/>
                    <a:pt x="129" y="315"/>
                    <a:pt x="142" y="345"/>
                  </a:cubicBezTo>
                  <a:cubicBezTo>
                    <a:pt x="169" y="411"/>
                    <a:pt x="169" y="411"/>
                    <a:pt x="169" y="411"/>
                  </a:cubicBezTo>
                  <a:cubicBezTo>
                    <a:pt x="182" y="441"/>
                    <a:pt x="166" y="471"/>
                    <a:pt x="135" y="478"/>
                  </a:cubicBezTo>
                  <a:cubicBezTo>
                    <a:pt x="65" y="494"/>
                    <a:pt x="65" y="494"/>
                    <a:pt x="65" y="494"/>
                  </a:cubicBezTo>
                  <a:cubicBezTo>
                    <a:pt x="34" y="502"/>
                    <a:pt x="26" y="528"/>
                    <a:pt x="47" y="552"/>
                  </a:cubicBezTo>
                  <a:cubicBezTo>
                    <a:pt x="94" y="606"/>
                    <a:pt x="94" y="606"/>
                    <a:pt x="94" y="606"/>
                  </a:cubicBezTo>
                  <a:cubicBezTo>
                    <a:pt x="115" y="630"/>
                    <a:pt x="109" y="664"/>
                    <a:pt x="82" y="680"/>
                  </a:cubicBezTo>
                  <a:cubicBezTo>
                    <a:pt x="21" y="718"/>
                    <a:pt x="21" y="718"/>
                    <a:pt x="21" y="718"/>
                  </a:cubicBezTo>
                  <a:cubicBezTo>
                    <a:pt x="7" y="726"/>
                    <a:pt x="0" y="737"/>
                    <a:pt x="0" y="748"/>
                  </a:cubicBezTo>
                  <a:cubicBezTo>
                    <a:pt x="622" y="748"/>
                    <a:pt x="622" y="748"/>
                    <a:pt x="622" y="748"/>
                  </a:cubicBezTo>
                  <a:cubicBezTo>
                    <a:pt x="622" y="678"/>
                    <a:pt x="678" y="622"/>
                    <a:pt x="748" y="622"/>
                  </a:cubicBezTo>
                </a:path>
              </a:pathLst>
            </a:custGeom>
            <a:blipFill>
              <a:blip r:embed="rId2" cstate="print"/>
              <a:stretch>
                <a:fillRect/>
              </a:stretch>
            </a:blip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2" name="Freeform 266"/>
            <p:cNvSpPr/>
            <p:nvPr/>
          </p:nvSpPr>
          <p:spPr bwMode="auto">
            <a:xfrm>
              <a:off x="3276600" y="2478087"/>
              <a:ext cx="1296988" cy="1296988"/>
            </a:xfrm>
            <a:custGeom>
              <a:avLst/>
              <a:gdLst/>
              <a:ahLst/>
              <a:cxnLst>
                <a:cxn ang="0">
                  <a:pos x="748" y="126"/>
                </a:cxn>
                <a:cxn ang="0">
                  <a:pos x="748" y="126"/>
                </a:cxn>
                <a:cxn ang="0">
                  <a:pos x="622" y="0"/>
                </a:cxn>
                <a:cxn ang="0">
                  <a:pos x="622" y="0"/>
                </a:cxn>
                <a:cxn ang="0">
                  <a:pos x="0" y="0"/>
                </a:cxn>
                <a:cxn ang="0">
                  <a:pos x="21" y="30"/>
                </a:cxn>
                <a:cxn ang="0">
                  <a:pos x="82" y="67"/>
                </a:cxn>
                <a:cxn ang="0">
                  <a:pos x="94" y="141"/>
                </a:cxn>
                <a:cxn ang="0">
                  <a:pos x="47" y="196"/>
                </a:cxn>
                <a:cxn ang="0">
                  <a:pos x="65" y="253"/>
                </a:cxn>
                <a:cxn ang="0">
                  <a:pos x="135" y="270"/>
                </a:cxn>
                <a:cxn ang="0">
                  <a:pos x="169" y="337"/>
                </a:cxn>
                <a:cxn ang="0">
                  <a:pos x="142" y="403"/>
                </a:cxn>
                <a:cxn ang="0">
                  <a:pos x="177" y="452"/>
                </a:cxn>
                <a:cxn ang="0">
                  <a:pos x="249" y="446"/>
                </a:cxn>
                <a:cxn ang="0">
                  <a:pos x="302" y="499"/>
                </a:cxn>
                <a:cxn ang="0">
                  <a:pos x="296" y="570"/>
                </a:cxn>
                <a:cxn ang="0">
                  <a:pos x="345" y="606"/>
                </a:cxn>
                <a:cxn ang="0">
                  <a:pos x="411" y="578"/>
                </a:cxn>
                <a:cxn ang="0">
                  <a:pos x="478" y="612"/>
                </a:cxn>
                <a:cxn ang="0">
                  <a:pos x="494" y="682"/>
                </a:cxn>
                <a:cxn ang="0">
                  <a:pos x="552" y="701"/>
                </a:cxn>
                <a:cxn ang="0">
                  <a:pos x="606" y="654"/>
                </a:cxn>
                <a:cxn ang="0">
                  <a:pos x="680" y="666"/>
                </a:cxn>
                <a:cxn ang="0">
                  <a:pos x="718" y="727"/>
                </a:cxn>
                <a:cxn ang="0">
                  <a:pos x="748" y="748"/>
                </a:cxn>
                <a:cxn ang="0">
                  <a:pos x="748" y="126"/>
                </a:cxn>
              </a:cxnLst>
              <a:rect l="0" t="0" r="r" b="b"/>
              <a:pathLst>
                <a:path w="748" h="748">
                  <a:moveTo>
                    <a:pt x="748" y="126"/>
                  </a:moveTo>
                  <a:cubicBezTo>
                    <a:pt x="748" y="126"/>
                    <a:pt x="748" y="126"/>
                    <a:pt x="748" y="126"/>
                  </a:cubicBezTo>
                  <a:cubicBezTo>
                    <a:pt x="678" y="126"/>
                    <a:pt x="622" y="69"/>
                    <a:pt x="622" y="0"/>
                  </a:cubicBezTo>
                  <a:cubicBezTo>
                    <a:pt x="622" y="0"/>
                    <a:pt x="622" y="0"/>
                    <a:pt x="62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"/>
                    <a:pt x="7" y="22"/>
                    <a:pt x="21" y="30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109" y="84"/>
                    <a:pt x="115" y="117"/>
                    <a:pt x="94" y="141"/>
                  </a:cubicBezTo>
                  <a:cubicBezTo>
                    <a:pt x="47" y="196"/>
                    <a:pt x="47" y="196"/>
                    <a:pt x="47" y="196"/>
                  </a:cubicBezTo>
                  <a:cubicBezTo>
                    <a:pt x="26" y="220"/>
                    <a:pt x="34" y="246"/>
                    <a:pt x="65" y="253"/>
                  </a:cubicBezTo>
                  <a:cubicBezTo>
                    <a:pt x="135" y="270"/>
                    <a:pt x="135" y="270"/>
                    <a:pt x="135" y="270"/>
                  </a:cubicBezTo>
                  <a:cubicBezTo>
                    <a:pt x="166" y="277"/>
                    <a:pt x="182" y="307"/>
                    <a:pt x="169" y="337"/>
                  </a:cubicBezTo>
                  <a:cubicBezTo>
                    <a:pt x="142" y="403"/>
                    <a:pt x="142" y="403"/>
                    <a:pt x="142" y="403"/>
                  </a:cubicBezTo>
                  <a:cubicBezTo>
                    <a:pt x="129" y="432"/>
                    <a:pt x="145" y="454"/>
                    <a:pt x="177" y="452"/>
                  </a:cubicBezTo>
                  <a:cubicBezTo>
                    <a:pt x="249" y="446"/>
                    <a:pt x="249" y="446"/>
                    <a:pt x="249" y="446"/>
                  </a:cubicBezTo>
                  <a:cubicBezTo>
                    <a:pt x="281" y="443"/>
                    <a:pt x="305" y="467"/>
                    <a:pt x="302" y="499"/>
                  </a:cubicBezTo>
                  <a:cubicBezTo>
                    <a:pt x="296" y="570"/>
                    <a:pt x="296" y="570"/>
                    <a:pt x="296" y="570"/>
                  </a:cubicBezTo>
                  <a:cubicBezTo>
                    <a:pt x="293" y="602"/>
                    <a:pt x="315" y="618"/>
                    <a:pt x="345" y="606"/>
                  </a:cubicBezTo>
                  <a:cubicBezTo>
                    <a:pt x="411" y="578"/>
                    <a:pt x="411" y="578"/>
                    <a:pt x="411" y="578"/>
                  </a:cubicBezTo>
                  <a:cubicBezTo>
                    <a:pt x="440" y="566"/>
                    <a:pt x="471" y="581"/>
                    <a:pt x="478" y="612"/>
                  </a:cubicBezTo>
                  <a:cubicBezTo>
                    <a:pt x="494" y="682"/>
                    <a:pt x="494" y="682"/>
                    <a:pt x="494" y="682"/>
                  </a:cubicBezTo>
                  <a:cubicBezTo>
                    <a:pt x="502" y="713"/>
                    <a:pt x="527" y="722"/>
                    <a:pt x="552" y="701"/>
                  </a:cubicBezTo>
                  <a:cubicBezTo>
                    <a:pt x="606" y="654"/>
                    <a:pt x="606" y="654"/>
                    <a:pt x="606" y="654"/>
                  </a:cubicBezTo>
                  <a:cubicBezTo>
                    <a:pt x="630" y="633"/>
                    <a:pt x="664" y="638"/>
                    <a:pt x="680" y="666"/>
                  </a:cubicBezTo>
                  <a:cubicBezTo>
                    <a:pt x="718" y="727"/>
                    <a:pt x="718" y="727"/>
                    <a:pt x="718" y="727"/>
                  </a:cubicBezTo>
                  <a:cubicBezTo>
                    <a:pt x="726" y="741"/>
                    <a:pt x="737" y="748"/>
                    <a:pt x="748" y="748"/>
                  </a:cubicBezTo>
                  <a:cubicBezTo>
                    <a:pt x="748" y="126"/>
                    <a:pt x="748" y="126"/>
                    <a:pt x="748" y="126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3" name="Freeform 267"/>
            <p:cNvSpPr/>
            <p:nvPr/>
          </p:nvSpPr>
          <p:spPr bwMode="auto">
            <a:xfrm>
              <a:off x="4573588" y="1179512"/>
              <a:ext cx="1298575" cy="1298575"/>
            </a:xfrm>
            <a:custGeom>
              <a:avLst/>
              <a:gdLst/>
              <a:ahLst/>
              <a:cxnLst>
                <a:cxn ang="0">
                  <a:pos x="727" y="718"/>
                </a:cxn>
                <a:cxn ang="0">
                  <a:pos x="666" y="680"/>
                </a:cxn>
                <a:cxn ang="0">
                  <a:pos x="654" y="606"/>
                </a:cxn>
                <a:cxn ang="0">
                  <a:pos x="701" y="552"/>
                </a:cxn>
                <a:cxn ang="0">
                  <a:pos x="682" y="494"/>
                </a:cxn>
                <a:cxn ang="0">
                  <a:pos x="612" y="478"/>
                </a:cxn>
                <a:cxn ang="0">
                  <a:pos x="578" y="411"/>
                </a:cxn>
                <a:cxn ang="0">
                  <a:pos x="606" y="345"/>
                </a:cxn>
                <a:cxn ang="0">
                  <a:pos x="570" y="296"/>
                </a:cxn>
                <a:cxn ang="0">
                  <a:pos x="499" y="302"/>
                </a:cxn>
                <a:cxn ang="0">
                  <a:pos x="446" y="249"/>
                </a:cxn>
                <a:cxn ang="0">
                  <a:pos x="452" y="177"/>
                </a:cxn>
                <a:cxn ang="0">
                  <a:pos x="403" y="142"/>
                </a:cxn>
                <a:cxn ang="0">
                  <a:pos x="337" y="169"/>
                </a:cxn>
                <a:cxn ang="0">
                  <a:pos x="270" y="135"/>
                </a:cxn>
                <a:cxn ang="0">
                  <a:pos x="253" y="66"/>
                </a:cxn>
                <a:cxn ang="0">
                  <a:pos x="196" y="47"/>
                </a:cxn>
                <a:cxn ang="0">
                  <a:pos x="141" y="94"/>
                </a:cxn>
                <a:cxn ang="0">
                  <a:pos x="67" y="82"/>
                </a:cxn>
                <a:cxn ang="0">
                  <a:pos x="30" y="21"/>
                </a:cxn>
                <a:cxn ang="0">
                  <a:pos x="0" y="0"/>
                </a:cxn>
                <a:cxn ang="0">
                  <a:pos x="0" y="622"/>
                </a:cxn>
                <a:cxn ang="0">
                  <a:pos x="126" y="748"/>
                </a:cxn>
                <a:cxn ang="0">
                  <a:pos x="748" y="748"/>
                </a:cxn>
                <a:cxn ang="0">
                  <a:pos x="727" y="718"/>
                </a:cxn>
              </a:cxnLst>
              <a:rect l="0" t="0" r="r" b="b"/>
              <a:pathLst>
                <a:path w="748" h="748">
                  <a:moveTo>
                    <a:pt x="727" y="718"/>
                  </a:moveTo>
                  <a:cubicBezTo>
                    <a:pt x="666" y="680"/>
                    <a:pt x="666" y="680"/>
                    <a:pt x="666" y="680"/>
                  </a:cubicBezTo>
                  <a:cubicBezTo>
                    <a:pt x="638" y="664"/>
                    <a:pt x="633" y="630"/>
                    <a:pt x="654" y="606"/>
                  </a:cubicBezTo>
                  <a:cubicBezTo>
                    <a:pt x="701" y="552"/>
                    <a:pt x="701" y="552"/>
                    <a:pt x="701" y="552"/>
                  </a:cubicBezTo>
                  <a:cubicBezTo>
                    <a:pt x="722" y="528"/>
                    <a:pt x="713" y="502"/>
                    <a:pt x="682" y="494"/>
                  </a:cubicBezTo>
                  <a:cubicBezTo>
                    <a:pt x="612" y="478"/>
                    <a:pt x="612" y="478"/>
                    <a:pt x="612" y="478"/>
                  </a:cubicBezTo>
                  <a:cubicBezTo>
                    <a:pt x="581" y="471"/>
                    <a:pt x="566" y="441"/>
                    <a:pt x="578" y="411"/>
                  </a:cubicBezTo>
                  <a:cubicBezTo>
                    <a:pt x="606" y="345"/>
                    <a:pt x="606" y="345"/>
                    <a:pt x="606" y="345"/>
                  </a:cubicBezTo>
                  <a:cubicBezTo>
                    <a:pt x="618" y="315"/>
                    <a:pt x="602" y="293"/>
                    <a:pt x="570" y="296"/>
                  </a:cubicBezTo>
                  <a:cubicBezTo>
                    <a:pt x="499" y="302"/>
                    <a:pt x="499" y="302"/>
                    <a:pt x="499" y="302"/>
                  </a:cubicBezTo>
                  <a:cubicBezTo>
                    <a:pt x="467" y="305"/>
                    <a:pt x="443" y="281"/>
                    <a:pt x="446" y="249"/>
                  </a:cubicBezTo>
                  <a:cubicBezTo>
                    <a:pt x="452" y="177"/>
                    <a:pt x="452" y="177"/>
                    <a:pt x="452" y="177"/>
                  </a:cubicBezTo>
                  <a:cubicBezTo>
                    <a:pt x="454" y="145"/>
                    <a:pt x="432" y="129"/>
                    <a:pt x="403" y="142"/>
                  </a:cubicBezTo>
                  <a:cubicBezTo>
                    <a:pt x="337" y="169"/>
                    <a:pt x="337" y="169"/>
                    <a:pt x="337" y="169"/>
                  </a:cubicBezTo>
                  <a:cubicBezTo>
                    <a:pt x="307" y="182"/>
                    <a:pt x="277" y="167"/>
                    <a:pt x="270" y="135"/>
                  </a:cubicBezTo>
                  <a:cubicBezTo>
                    <a:pt x="253" y="66"/>
                    <a:pt x="253" y="66"/>
                    <a:pt x="253" y="66"/>
                  </a:cubicBezTo>
                  <a:cubicBezTo>
                    <a:pt x="246" y="34"/>
                    <a:pt x="220" y="26"/>
                    <a:pt x="196" y="47"/>
                  </a:cubicBezTo>
                  <a:cubicBezTo>
                    <a:pt x="141" y="94"/>
                    <a:pt x="141" y="94"/>
                    <a:pt x="141" y="94"/>
                  </a:cubicBezTo>
                  <a:cubicBezTo>
                    <a:pt x="117" y="115"/>
                    <a:pt x="84" y="109"/>
                    <a:pt x="67" y="8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2" y="7"/>
                    <a:pt x="11" y="0"/>
                    <a:pt x="0" y="0"/>
                  </a:cubicBezTo>
                  <a:cubicBezTo>
                    <a:pt x="0" y="622"/>
                    <a:pt x="0" y="622"/>
                    <a:pt x="0" y="622"/>
                  </a:cubicBezTo>
                  <a:cubicBezTo>
                    <a:pt x="69" y="622"/>
                    <a:pt x="126" y="678"/>
                    <a:pt x="126" y="748"/>
                  </a:cubicBezTo>
                  <a:cubicBezTo>
                    <a:pt x="748" y="748"/>
                    <a:pt x="748" y="748"/>
                    <a:pt x="748" y="748"/>
                  </a:cubicBezTo>
                  <a:cubicBezTo>
                    <a:pt x="748" y="737"/>
                    <a:pt x="741" y="726"/>
                    <a:pt x="727" y="718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14" name="Freeform 889"/>
            <p:cNvSpPr/>
            <p:nvPr/>
          </p:nvSpPr>
          <p:spPr bwMode="auto">
            <a:xfrm>
              <a:off x="4573588" y="2478087"/>
              <a:ext cx="1298575" cy="1296988"/>
            </a:xfrm>
            <a:custGeom>
              <a:avLst/>
              <a:gdLst/>
              <a:ahLst/>
              <a:cxnLst>
                <a:cxn ang="0">
                  <a:pos x="612" y="270"/>
                </a:cxn>
                <a:cxn ang="0">
                  <a:pos x="682" y="253"/>
                </a:cxn>
                <a:cxn ang="0">
                  <a:pos x="701" y="196"/>
                </a:cxn>
                <a:cxn ang="0">
                  <a:pos x="654" y="141"/>
                </a:cxn>
                <a:cxn ang="0">
                  <a:pos x="666" y="67"/>
                </a:cxn>
                <a:cxn ang="0">
                  <a:pos x="727" y="30"/>
                </a:cxn>
                <a:cxn ang="0">
                  <a:pos x="748" y="0"/>
                </a:cxn>
                <a:cxn ang="0">
                  <a:pos x="126" y="0"/>
                </a:cxn>
                <a:cxn ang="0">
                  <a:pos x="126" y="0"/>
                </a:cxn>
                <a:cxn ang="0">
                  <a:pos x="0" y="126"/>
                </a:cxn>
                <a:cxn ang="0">
                  <a:pos x="0" y="748"/>
                </a:cxn>
                <a:cxn ang="0">
                  <a:pos x="30" y="727"/>
                </a:cxn>
                <a:cxn ang="0">
                  <a:pos x="67" y="666"/>
                </a:cxn>
                <a:cxn ang="0">
                  <a:pos x="141" y="654"/>
                </a:cxn>
                <a:cxn ang="0">
                  <a:pos x="196" y="701"/>
                </a:cxn>
                <a:cxn ang="0">
                  <a:pos x="253" y="682"/>
                </a:cxn>
                <a:cxn ang="0">
                  <a:pos x="270" y="612"/>
                </a:cxn>
                <a:cxn ang="0">
                  <a:pos x="337" y="578"/>
                </a:cxn>
                <a:cxn ang="0">
                  <a:pos x="403" y="606"/>
                </a:cxn>
                <a:cxn ang="0">
                  <a:pos x="452" y="570"/>
                </a:cxn>
                <a:cxn ang="0">
                  <a:pos x="446" y="499"/>
                </a:cxn>
                <a:cxn ang="0">
                  <a:pos x="499" y="446"/>
                </a:cxn>
                <a:cxn ang="0">
                  <a:pos x="570" y="452"/>
                </a:cxn>
                <a:cxn ang="0">
                  <a:pos x="606" y="403"/>
                </a:cxn>
                <a:cxn ang="0">
                  <a:pos x="578" y="337"/>
                </a:cxn>
                <a:cxn ang="0">
                  <a:pos x="612" y="270"/>
                </a:cxn>
              </a:cxnLst>
              <a:rect l="0" t="0" r="r" b="b"/>
              <a:pathLst>
                <a:path w="748" h="748">
                  <a:moveTo>
                    <a:pt x="612" y="270"/>
                  </a:moveTo>
                  <a:cubicBezTo>
                    <a:pt x="682" y="253"/>
                    <a:pt x="682" y="253"/>
                    <a:pt x="682" y="253"/>
                  </a:cubicBezTo>
                  <a:cubicBezTo>
                    <a:pt x="713" y="246"/>
                    <a:pt x="722" y="220"/>
                    <a:pt x="701" y="196"/>
                  </a:cubicBezTo>
                  <a:cubicBezTo>
                    <a:pt x="654" y="141"/>
                    <a:pt x="654" y="141"/>
                    <a:pt x="654" y="141"/>
                  </a:cubicBezTo>
                  <a:cubicBezTo>
                    <a:pt x="633" y="117"/>
                    <a:pt x="638" y="84"/>
                    <a:pt x="666" y="67"/>
                  </a:cubicBezTo>
                  <a:cubicBezTo>
                    <a:pt x="727" y="30"/>
                    <a:pt x="727" y="30"/>
                    <a:pt x="727" y="30"/>
                  </a:cubicBezTo>
                  <a:cubicBezTo>
                    <a:pt x="741" y="22"/>
                    <a:pt x="748" y="11"/>
                    <a:pt x="748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69"/>
                    <a:pt x="69" y="126"/>
                    <a:pt x="0" y="126"/>
                  </a:cubicBezTo>
                  <a:cubicBezTo>
                    <a:pt x="0" y="748"/>
                    <a:pt x="0" y="748"/>
                    <a:pt x="0" y="748"/>
                  </a:cubicBezTo>
                  <a:cubicBezTo>
                    <a:pt x="11" y="748"/>
                    <a:pt x="22" y="741"/>
                    <a:pt x="30" y="727"/>
                  </a:cubicBezTo>
                  <a:cubicBezTo>
                    <a:pt x="67" y="666"/>
                    <a:pt x="67" y="666"/>
                    <a:pt x="67" y="666"/>
                  </a:cubicBezTo>
                  <a:cubicBezTo>
                    <a:pt x="84" y="638"/>
                    <a:pt x="117" y="633"/>
                    <a:pt x="141" y="654"/>
                  </a:cubicBezTo>
                  <a:cubicBezTo>
                    <a:pt x="196" y="701"/>
                    <a:pt x="196" y="701"/>
                    <a:pt x="196" y="701"/>
                  </a:cubicBezTo>
                  <a:cubicBezTo>
                    <a:pt x="220" y="722"/>
                    <a:pt x="246" y="713"/>
                    <a:pt x="253" y="682"/>
                  </a:cubicBezTo>
                  <a:cubicBezTo>
                    <a:pt x="270" y="612"/>
                    <a:pt x="270" y="612"/>
                    <a:pt x="270" y="612"/>
                  </a:cubicBezTo>
                  <a:cubicBezTo>
                    <a:pt x="277" y="581"/>
                    <a:pt x="307" y="566"/>
                    <a:pt x="337" y="578"/>
                  </a:cubicBezTo>
                  <a:cubicBezTo>
                    <a:pt x="403" y="606"/>
                    <a:pt x="403" y="606"/>
                    <a:pt x="403" y="606"/>
                  </a:cubicBezTo>
                  <a:cubicBezTo>
                    <a:pt x="432" y="618"/>
                    <a:pt x="454" y="602"/>
                    <a:pt x="452" y="570"/>
                  </a:cubicBezTo>
                  <a:cubicBezTo>
                    <a:pt x="446" y="499"/>
                    <a:pt x="446" y="499"/>
                    <a:pt x="446" y="499"/>
                  </a:cubicBezTo>
                  <a:cubicBezTo>
                    <a:pt x="443" y="467"/>
                    <a:pt x="467" y="443"/>
                    <a:pt x="499" y="446"/>
                  </a:cubicBezTo>
                  <a:cubicBezTo>
                    <a:pt x="570" y="452"/>
                    <a:pt x="570" y="452"/>
                    <a:pt x="570" y="452"/>
                  </a:cubicBezTo>
                  <a:cubicBezTo>
                    <a:pt x="602" y="454"/>
                    <a:pt x="618" y="432"/>
                    <a:pt x="606" y="403"/>
                  </a:cubicBezTo>
                  <a:cubicBezTo>
                    <a:pt x="578" y="337"/>
                    <a:pt x="578" y="337"/>
                    <a:pt x="578" y="337"/>
                  </a:cubicBezTo>
                  <a:cubicBezTo>
                    <a:pt x="566" y="307"/>
                    <a:pt x="581" y="277"/>
                    <a:pt x="612" y="270"/>
                  </a:cubicBezTo>
                </a:path>
              </a:pathLst>
            </a:custGeom>
            <a:blipFill>
              <a:blip r:embed="rId2" cstate="print"/>
              <a:stretch>
                <a:fillRect/>
              </a:stretch>
            </a:blipFill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grpSp>
          <p:nvGrpSpPr>
            <p:cNvPr id="15" name="Group 18"/>
            <p:cNvGrpSpPr/>
            <p:nvPr/>
          </p:nvGrpSpPr>
          <p:grpSpPr>
            <a:xfrm>
              <a:off x="3963988" y="1770062"/>
              <a:ext cx="412751" cy="400050"/>
              <a:chOff x="4113213" y="2125663"/>
              <a:chExt cx="412751" cy="400050"/>
            </a:xfrm>
            <a:noFill/>
          </p:grpSpPr>
          <p:sp>
            <p:nvSpPr>
              <p:cNvPr id="83" name="Freeform 442"/>
              <p:cNvSpPr/>
              <p:nvPr/>
            </p:nvSpPr>
            <p:spPr bwMode="auto">
              <a:xfrm>
                <a:off x="4264026" y="2239963"/>
                <a:ext cx="93663" cy="285750"/>
              </a:xfrm>
              <a:custGeom>
                <a:avLst/>
                <a:gdLst/>
                <a:ahLst/>
                <a:cxnLst>
                  <a:cxn ang="0">
                    <a:pos x="0" y="165"/>
                  </a:cxn>
                  <a:cxn ang="0">
                    <a:pos x="54" y="165"/>
                  </a:cxn>
                  <a:cxn ang="0">
                    <a:pos x="54" y="3"/>
                  </a:cxn>
                  <a:cxn ang="0">
                    <a:pos x="46" y="0"/>
                  </a:cxn>
                  <a:cxn ang="0">
                    <a:pos x="0" y="165"/>
                  </a:cxn>
                </a:cxnLst>
                <a:rect l="0" t="0" r="r" b="b"/>
                <a:pathLst>
                  <a:path w="54" h="165">
                    <a:moveTo>
                      <a:pt x="0" y="165"/>
                    </a:moveTo>
                    <a:cubicBezTo>
                      <a:pt x="54" y="165"/>
                      <a:pt x="54" y="165"/>
                      <a:pt x="54" y="165"/>
                    </a:cubicBezTo>
                    <a:cubicBezTo>
                      <a:pt x="54" y="165"/>
                      <a:pt x="26" y="91"/>
                      <a:pt x="54" y="3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46" y="0"/>
                      <a:pt x="8" y="68"/>
                      <a:pt x="0" y="165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84" name="Freeform 443"/>
              <p:cNvSpPr/>
              <p:nvPr/>
            </p:nvSpPr>
            <p:spPr bwMode="auto">
              <a:xfrm>
                <a:off x="4232276" y="2263776"/>
                <a:ext cx="84138" cy="103188"/>
              </a:xfrm>
              <a:custGeom>
                <a:avLst/>
                <a:gdLst/>
                <a:ahLst/>
                <a:cxnLst>
                  <a:cxn ang="0">
                    <a:pos x="49" y="41"/>
                  </a:cxn>
                  <a:cxn ang="0">
                    <a:pos x="5" y="0"/>
                  </a:cxn>
                  <a:cxn ang="0">
                    <a:pos x="0" y="5"/>
                  </a:cxn>
                  <a:cxn ang="0">
                    <a:pos x="46" y="59"/>
                  </a:cxn>
                  <a:cxn ang="0">
                    <a:pos x="49" y="41"/>
                  </a:cxn>
                </a:cxnLst>
                <a:rect l="0" t="0" r="r" b="b"/>
                <a:pathLst>
                  <a:path w="49" h="59">
                    <a:moveTo>
                      <a:pt x="49" y="41"/>
                    </a:moveTo>
                    <a:cubicBezTo>
                      <a:pt x="49" y="41"/>
                      <a:pt x="18" y="26"/>
                      <a:pt x="5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5"/>
                      <a:pt x="14" y="41"/>
                      <a:pt x="46" y="59"/>
                    </a:cubicBezTo>
                    <a:cubicBezTo>
                      <a:pt x="49" y="41"/>
                      <a:pt x="49" y="41"/>
                      <a:pt x="49" y="41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85" name="Freeform 444"/>
              <p:cNvSpPr/>
              <p:nvPr/>
            </p:nvSpPr>
            <p:spPr bwMode="auto">
              <a:xfrm>
                <a:off x="4297363" y="2144713"/>
                <a:ext cx="52388" cy="95250"/>
              </a:xfrm>
              <a:custGeom>
                <a:avLst/>
                <a:gdLst/>
                <a:ahLst/>
                <a:cxnLst>
                  <a:cxn ang="0">
                    <a:pos x="1" y="29"/>
                  </a:cxn>
                  <a:cxn ang="0">
                    <a:pos x="13" y="0"/>
                  </a:cxn>
                  <a:cxn ang="0">
                    <a:pos x="29" y="27"/>
                  </a:cxn>
                  <a:cxn ang="0">
                    <a:pos x="17" y="55"/>
                  </a:cxn>
                  <a:cxn ang="0">
                    <a:pos x="1" y="29"/>
                  </a:cxn>
                </a:cxnLst>
                <a:rect l="0" t="0" r="r" b="b"/>
                <a:pathLst>
                  <a:path w="30" h="55">
                    <a:moveTo>
                      <a:pt x="1" y="29"/>
                    </a:moveTo>
                    <a:cubicBezTo>
                      <a:pt x="0" y="14"/>
                      <a:pt x="13" y="0"/>
                      <a:pt x="13" y="0"/>
                    </a:cubicBezTo>
                    <a:cubicBezTo>
                      <a:pt x="13" y="0"/>
                      <a:pt x="28" y="12"/>
                      <a:pt x="29" y="27"/>
                    </a:cubicBezTo>
                    <a:cubicBezTo>
                      <a:pt x="30" y="42"/>
                      <a:pt x="17" y="55"/>
                      <a:pt x="17" y="55"/>
                    </a:cubicBezTo>
                    <a:cubicBezTo>
                      <a:pt x="17" y="55"/>
                      <a:pt x="2" y="44"/>
                      <a:pt x="1" y="29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86" name="Freeform 445"/>
              <p:cNvSpPr/>
              <p:nvPr/>
            </p:nvSpPr>
            <p:spPr bwMode="auto">
              <a:xfrm>
                <a:off x="4359276" y="2351088"/>
                <a:ext cx="57150" cy="55563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2"/>
                  </a:cxn>
                  <a:cxn ang="0">
                    <a:pos x="24" y="8"/>
                  </a:cxn>
                  <a:cxn ang="0">
                    <a:pos x="33" y="30"/>
                  </a:cxn>
                  <a:cxn ang="0">
                    <a:pos x="9" y="24"/>
                  </a:cxn>
                </a:cxnLst>
                <a:rect l="0" t="0" r="r" b="b"/>
                <a:pathLst>
                  <a:path w="33" h="32">
                    <a:moveTo>
                      <a:pt x="9" y="24"/>
                    </a:moveTo>
                    <a:cubicBezTo>
                      <a:pt x="1" y="17"/>
                      <a:pt x="0" y="2"/>
                      <a:pt x="0" y="2"/>
                    </a:cubicBezTo>
                    <a:cubicBezTo>
                      <a:pt x="0" y="2"/>
                      <a:pt x="15" y="0"/>
                      <a:pt x="24" y="8"/>
                    </a:cubicBezTo>
                    <a:cubicBezTo>
                      <a:pt x="32" y="16"/>
                      <a:pt x="33" y="30"/>
                      <a:pt x="33" y="30"/>
                    </a:cubicBezTo>
                    <a:cubicBezTo>
                      <a:pt x="33" y="30"/>
                      <a:pt x="18" y="32"/>
                      <a:pt x="9" y="24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87" name="Freeform 446"/>
              <p:cNvSpPr/>
              <p:nvPr/>
            </p:nvSpPr>
            <p:spPr bwMode="auto">
              <a:xfrm>
                <a:off x="4143376" y="2193926"/>
                <a:ext cx="55563" cy="53975"/>
              </a:xfrm>
              <a:custGeom>
                <a:avLst/>
                <a:gdLst/>
                <a:ahLst/>
                <a:cxnLst>
                  <a:cxn ang="0">
                    <a:pos x="9" y="24"/>
                  </a:cxn>
                  <a:cxn ang="0">
                    <a:pos x="0" y="2"/>
                  </a:cxn>
                  <a:cxn ang="0">
                    <a:pos x="23" y="7"/>
                  </a:cxn>
                  <a:cxn ang="0">
                    <a:pos x="32" y="29"/>
                  </a:cxn>
                  <a:cxn ang="0">
                    <a:pos x="9" y="24"/>
                  </a:cxn>
                </a:cxnLst>
                <a:rect l="0" t="0" r="r" b="b"/>
                <a:pathLst>
                  <a:path w="32" h="31">
                    <a:moveTo>
                      <a:pt x="9" y="24"/>
                    </a:moveTo>
                    <a:cubicBezTo>
                      <a:pt x="0" y="16"/>
                      <a:pt x="0" y="2"/>
                      <a:pt x="0" y="2"/>
                    </a:cubicBezTo>
                    <a:cubicBezTo>
                      <a:pt x="0" y="2"/>
                      <a:pt x="14" y="0"/>
                      <a:pt x="23" y="7"/>
                    </a:cubicBezTo>
                    <a:cubicBezTo>
                      <a:pt x="32" y="15"/>
                      <a:pt x="32" y="29"/>
                      <a:pt x="32" y="29"/>
                    </a:cubicBezTo>
                    <a:cubicBezTo>
                      <a:pt x="32" y="29"/>
                      <a:pt x="18" y="31"/>
                      <a:pt x="9" y="24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88" name="Freeform 447"/>
              <p:cNvSpPr/>
              <p:nvPr/>
            </p:nvSpPr>
            <p:spPr bwMode="auto">
              <a:xfrm>
                <a:off x="4352926" y="2154238"/>
                <a:ext cx="52388" cy="66675"/>
              </a:xfrm>
              <a:custGeom>
                <a:avLst/>
                <a:gdLst/>
                <a:ahLst/>
                <a:cxnLst>
                  <a:cxn ang="0">
                    <a:pos x="25" y="24"/>
                  </a:cxn>
                  <a:cxn ang="0">
                    <a:pos x="6" y="38"/>
                  </a:cxn>
                  <a:cxn ang="0">
                    <a:pos x="5" y="14"/>
                  </a:cxn>
                  <a:cxn ang="0">
                    <a:pos x="25" y="0"/>
                  </a:cxn>
                  <a:cxn ang="0">
                    <a:pos x="25" y="24"/>
                  </a:cxn>
                </a:cxnLst>
                <a:rect l="0" t="0" r="r" b="b"/>
                <a:pathLst>
                  <a:path w="30" h="38">
                    <a:moveTo>
                      <a:pt x="25" y="24"/>
                    </a:moveTo>
                    <a:cubicBezTo>
                      <a:pt x="20" y="34"/>
                      <a:pt x="6" y="38"/>
                      <a:pt x="6" y="38"/>
                    </a:cubicBezTo>
                    <a:cubicBezTo>
                      <a:pt x="6" y="38"/>
                      <a:pt x="0" y="24"/>
                      <a:pt x="5" y="14"/>
                    </a:cubicBezTo>
                    <a:cubicBezTo>
                      <a:pt x="11" y="3"/>
                      <a:pt x="25" y="0"/>
                      <a:pt x="25" y="0"/>
                    </a:cubicBezTo>
                    <a:cubicBezTo>
                      <a:pt x="25" y="0"/>
                      <a:pt x="30" y="13"/>
                      <a:pt x="25" y="24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89" name="Freeform 448"/>
              <p:cNvSpPr>
                <a:spLocks noEditPoints="1"/>
              </p:cNvSpPr>
              <p:nvPr/>
            </p:nvSpPr>
            <p:spPr bwMode="auto">
              <a:xfrm>
                <a:off x="4359276" y="2270126"/>
                <a:ext cx="166688" cy="96838"/>
              </a:xfrm>
              <a:custGeom>
                <a:avLst/>
                <a:gdLst/>
                <a:ahLst/>
                <a:cxnLst>
                  <a:cxn ang="0">
                    <a:pos x="46" y="3"/>
                  </a:cxn>
                  <a:cxn ang="0">
                    <a:pos x="0" y="32"/>
                  </a:cxn>
                  <a:cxn ang="0">
                    <a:pos x="51" y="52"/>
                  </a:cxn>
                  <a:cxn ang="0">
                    <a:pos x="96" y="23"/>
                  </a:cxn>
                  <a:cxn ang="0">
                    <a:pos x="46" y="3"/>
                  </a:cxn>
                  <a:cxn ang="0">
                    <a:pos x="44" y="32"/>
                  </a:cxn>
                  <a:cxn ang="0">
                    <a:pos x="45" y="37"/>
                  </a:cxn>
                  <a:cxn ang="0">
                    <a:pos x="41" y="38"/>
                  </a:cxn>
                  <a:cxn ang="0">
                    <a:pos x="40" y="32"/>
                  </a:cxn>
                  <a:cxn ang="0">
                    <a:pos x="38" y="32"/>
                  </a:cxn>
                  <a:cxn ang="0">
                    <a:pos x="39" y="38"/>
                  </a:cxn>
                  <a:cxn ang="0">
                    <a:pos x="35" y="39"/>
                  </a:cxn>
                  <a:cxn ang="0">
                    <a:pos x="34" y="33"/>
                  </a:cxn>
                  <a:cxn ang="0">
                    <a:pos x="31" y="33"/>
                  </a:cxn>
                  <a:cxn ang="0">
                    <a:pos x="30" y="26"/>
                  </a:cxn>
                  <a:cxn ang="0">
                    <a:pos x="33" y="26"/>
                  </a:cxn>
                  <a:cxn ang="0">
                    <a:pos x="32" y="20"/>
                  </a:cxn>
                  <a:cxn ang="0">
                    <a:pos x="37" y="20"/>
                  </a:cxn>
                  <a:cxn ang="0">
                    <a:pos x="37" y="25"/>
                  </a:cxn>
                  <a:cxn ang="0">
                    <a:pos x="39" y="25"/>
                  </a:cxn>
                  <a:cxn ang="0">
                    <a:pos x="38" y="20"/>
                  </a:cxn>
                  <a:cxn ang="0">
                    <a:pos x="43" y="19"/>
                  </a:cxn>
                  <a:cxn ang="0">
                    <a:pos x="43" y="24"/>
                  </a:cxn>
                  <a:cxn ang="0">
                    <a:pos x="60" y="12"/>
                  </a:cxn>
                  <a:cxn ang="0">
                    <a:pos x="61" y="20"/>
                  </a:cxn>
                  <a:cxn ang="0">
                    <a:pos x="54" y="24"/>
                  </a:cxn>
                  <a:cxn ang="0">
                    <a:pos x="49" y="28"/>
                  </a:cxn>
                  <a:cxn ang="0">
                    <a:pos x="49" y="28"/>
                  </a:cxn>
                  <a:cxn ang="0">
                    <a:pos x="55" y="29"/>
                  </a:cxn>
                  <a:cxn ang="0">
                    <a:pos x="63" y="32"/>
                  </a:cxn>
                  <a:cxn ang="0">
                    <a:pos x="64" y="40"/>
                  </a:cxn>
                  <a:cxn ang="0">
                    <a:pos x="44" y="32"/>
                  </a:cxn>
                </a:cxnLst>
                <a:rect l="0" t="0" r="r" b="b"/>
                <a:pathLst>
                  <a:path w="96" h="55">
                    <a:moveTo>
                      <a:pt x="46" y="3"/>
                    </a:moveTo>
                    <a:cubicBezTo>
                      <a:pt x="19" y="6"/>
                      <a:pt x="0" y="32"/>
                      <a:pt x="0" y="32"/>
                    </a:cubicBezTo>
                    <a:cubicBezTo>
                      <a:pt x="0" y="32"/>
                      <a:pt x="24" y="55"/>
                      <a:pt x="51" y="52"/>
                    </a:cubicBezTo>
                    <a:cubicBezTo>
                      <a:pt x="77" y="49"/>
                      <a:pt x="96" y="23"/>
                      <a:pt x="96" y="23"/>
                    </a:cubicBezTo>
                    <a:cubicBezTo>
                      <a:pt x="96" y="23"/>
                      <a:pt x="72" y="0"/>
                      <a:pt x="46" y="3"/>
                    </a:cubicBezTo>
                    <a:moveTo>
                      <a:pt x="44" y="32"/>
                    </a:moveTo>
                    <a:cubicBezTo>
                      <a:pt x="45" y="37"/>
                      <a:pt x="45" y="37"/>
                      <a:pt x="45" y="37"/>
                    </a:cubicBezTo>
                    <a:cubicBezTo>
                      <a:pt x="41" y="38"/>
                      <a:pt x="41" y="38"/>
                      <a:pt x="41" y="38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9" y="38"/>
                      <a:pt x="39" y="38"/>
                      <a:pt x="39" y="38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6"/>
                      <a:pt x="33" y="26"/>
                      <a:pt x="33" y="26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9" y="25"/>
                      <a:pt x="39" y="25"/>
                      <a:pt x="39" y="25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4"/>
                      <a:pt x="43" y="24"/>
                      <a:pt x="43" y="24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54" y="24"/>
                      <a:pt x="54" y="24"/>
                      <a:pt x="54" y="24"/>
                    </a:cubicBezTo>
                    <a:cubicBezTo>
                      <a:pt x="52" y="26"/>
                      <a:pt x="51" y="27"/>
                      <a:pt x="49" y="28"/>
                    </a:cubicBezTo>
                    <a:cubicBezTo>
                      <a:pt x="49" y="28"/>
                      <a:pt x="49" y="28"/>
                      <a:pt x="49" y="28"/>
                    </a:cubicBezTo>
                    <a:cubicBezTo>
                      <a:pt x="51" y="28"/>
                      <a:pt x="53" y="29"/>
                      <a:pt x="55" y="29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44" y="32"/>
                      <a:pt x="44" y="32"/>
                      <a:pt x="44" y="32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90" name="Freeform 449"/>
              <p:cNvSpPr>
                <a:spLocks noEditPoints="1"/>
              </p:cNvSpPr>
              <p:nvPr/>
            </p:nvSpPr>
            <p:spPr bwMode="auto">
              <a:xfrm>
                <a:off x="4113213" y="2247901"/>
                <a:ext cx="114300" cy="74613"/>
              </a:xfrm>
              <a:custGeom>
                <a:avLst/>
                <a:gdLst/>
                <a:ahLst/>
                <a:cxnLst>
                  <a:cxn ang="0">
                    <a:pos x="37" y="5"/>
                  </a:cxn>
                  <a:cxn ang="0">
                    <a:pos x="0" y="13"/>
                  </a:cxn>
                  <a:cxn ang="0">
                    <a:pos x="29" y="39"/>
                  </a:cxn>
                  <a:cxn ang="0">
                    <a:pos x="66" y="30"/>
                  </a:cxn>
                  <a:cxn ang="0">
                    <a:pos x="37" y="5"/>
                  </a:cxn>
                  <a:cxn ang="0">
                    <a:pos x="46" y="20"/>
                  </a:cxn>
                  <a:cxn ang="0">
                    <a:pos x="36" y="27"/>
                  </a:cxn>
                  <a:cxn ang="0">
                    <a:pos x="36" y="30"/>
                  </a:cxn>
                  <a:cxn ang="0">
                    <a:pos x="33" y="30"/>
                  </a:cxn>
                  <a:cxn ang="0">
                    <a:pos x="34" y="27"/>
                  </a:cxn>
                  <a:cxn ang="0">
                    <a:pos x="33" y="27"/>
                  </a:cxn>
                  <a:cxn ang="0">
                    <a:pos x="32" y="27"/>
                  </a:cxn>
                  <a:cxn ang="0">
                    <a:pos x="31" y="29"/>
                  </a:cxn>
                  <a:cxn ang="0">
                    <a:pos x="29" y="29"/>
                  </a:cxn>
                  <a:cxn ang="0">
                    <a:pos x="29" y="26"/>
                  </a:cxn>
                  <a:cxn ang="0">
                    <a:pos x="23" y="15"/>
                  </a:cxn>
                  <a:cxn ang="0">
                    <a:pos x="24" y="12"/>
                  </a:cxn>
                  <a:cxn ang="0">
                    <a:pos x="28" y="13"/>
                  </a:cxn>
                  <a:cxn ang="0">
                    <a:pos x="27" y="15"/>
                  </a:cxn>
                  <a:cxn ang="0">
                    <a:pos x="30" y="21"/>
                  </a:cxn>
                  <a:cxn ang="0">
                    <a:pos x="32" y="13"/>
                  </a:cxn>
                  <a:cxn ang="0">
                    <a:pos x="34" y="14"/>
                  </a:cxn>
                  <a:cxn ang="0">
                    <a:pos x="33" y="22"/>
                  </a:cxn>
                  <a:cxn ang="0">
                    <a:pos x="34" y="23"/>
                  </a:cxn>
                  <a:cxn ang="0">
                    <a:pos x="34" y="23"/>
                  </a:cxn>
                  <a:cxn ang="0">
                    <a:pos x="36" y="14"/>
                  </a:cxn>
                  <a:cxn ang="0">
                    <a:pos x="39" y="15"/>
                  </a:cxn>
                  <a:cxn ang="0">
                    <a:pos x="37" y="23"/>
                  </a:cxn>
                  <a:cxn ang="0">
                    <a:pos x="42" y="18"/>
                  </a:cxn>
                  <a:cxn ang="0">
                    <a:pos x="42" y="16"/>
                  </a:cxn>
                  <a:cxn ang="0">
                    <a:pos x="47" y="16"/>
                  </a:cxn>
                  <a:cxn ang="0">
                    <a:pos x="46" y="20"/>
                  </a:cxn>
                </a:cxnLst>
                <a:rect l="0" t="0" r="r" b="b"/>
                <a:pathLst>
                  <a:path w="66" h="43">
                    <a:moveTo>
                      <a:pt x="37" y="5"/>
                    </a:moveTo>
                    <a:cubicBezTo>
                      <a:pt x="19" y="0"/>
                      <a:pt x="0" y="13"/>
                      <a:pt x="0" y="13"/>
                    </a:cubicBezTo>
                    <a:cubicBezTo>
                      <a:pt x="0" y="13"/>
                      <a:pt x="11" y="34"/>
                      <a:pt x="29" y="39"/>
                    </a:cubicBezTo>
                    <a:cubicBezTo>
                      <a:pt x="47" y="43"/>
                      <a:pt x="66" y="30"/>
                      <a:pt x="66" y="30"/>
                    </a:cubicBezTo>
                    <a:cubicBezTo>
                      <a:pt x="66" y="30"/>
                      <a:pt x="56" y="9"/>
                      <a:pt x="37" y="5"/>
                    </a:cubicBezTo>
                    <a:moveTo>
                      <a:pt x="46" y="20"/>
                    </a:moveTo>
                    <a:cubicBezTo>
                      <a:pt x="45" y="25"/>
                      <a:pt x="41" y="27"/>
                      <a:pt x="36" y="27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33" y="27"/>
                      <a:pt x="33" y="27"/>
                      <a:pt x="33" y="27"/>
                    </a:cubicBezTo>
                    <a:cubicBezTo>
                      <a:pt x="33" y="27"/>
                      <a:pt x="32" y="27"/>
                      <a:pt x="32" y="27"/>
                    </a:cubicBezTo>
                    <a:cubicBezTo>
                      <a:pt x="31" y="29"/>
                      <a:pt x="31" y="29"/>
                      <a:pt x="31" y="29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29" y="26"/>
                      <a:pt x="29" y="26"/>
                      <a:pt x="29" y="26"/>
                    </a:cubicBezTo>
                    <a:cubicBezTo>
                      <a:pt x="24" y="23"/>
                      <a:pt x="22" y="19"/>
                      <a:pt x="23" y="15"/>
                    </a:cubicBezTo>
                    <a:cubicBezTo>
                      <a:pt x="23" y="13"/>
                      <a:pt x="23" y="13"/>
                      <a:pt x="24" y="12"/>
                    </a:cubicBezTo>
                    <a:cubicBezTo>
                      <a:pt x="28" y="13"/>
                      <a:pt x="28" y="13"/>
                      <a:pt x="28" y="13"/>
                    </a:cubicBezTo>
                    <a:cubicBezTo>
                      <a:pt x="28" y="13"/>
                      <a:pt x="27" y="14"/>
                      <a:pt x="27" y="15"/>
                    </a:cubicBezTo>
                    <a:cubicBezTo>
                      <a:pt x="27" y="18"/>
                      <a:pt x="28" y="20"/>
                      <a:pt x="30" y="21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4" y="23"/>
                      <a:pt x="34" y="23"/>
                      <a:pt x="34" y="23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9" y="15"/>
                      <a:pt x="39" y="15"/>
                      <a:pt x="39" y="15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40" y="22"/>
                      <a:pt x="42" y="21"/>
                      <a:pt x="42" y="18"/>
                    </a:cubicBezTo>
                    <a:cubicBezTo>
                      <a:pt x="42" y="17"/>
                      <a:pt x="42" y="16"/>
                      <a:pt x="42" y="16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7" y="17"/>
                      <a:pt x="47" y="18"/>
                      <a:pt x="46" y="20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91" name="Freeform 450"/>
              <p:cNvSpPr>
                <a:spLocks noEditPoints="1"/>
              </p:cNvSpPr>
              <p:nvPr/>
            </p:nvSpPr>
            <p:spPr bwMode="auto">
              <a:xfrm>
                <a:off x="4183063" y="2125663"/>
                <a:ext cx="123825" cy="136525"/>
              </a:xfrm>
              <a:custGeom>
                <a:avLst/>
                <a:gdLst/>
                <a:ahLst/>
                <a:cxnLst>
                  <a:cxn ang="0">
                    <a:pos x="56" y="26"/>
                  </a:cxn>
                  <a:cxn ang="0">
                    <a:pos x="8" y="0"/>
                  </a:cxn>
                  <a:cxn ang="0">
                    <a:pos x="15" y="54"/>
                  </a:cxn>
                  <a:cxn ang="0">
                    <a:pos x="62" y="79"/>
                  </a:cxn>
                  <a:cxn ang="0">
                    <a:pos x="56" y="26"/>
                  </a:cxn>
                  <a:cxn ang="0">
                    <a:pos x="50" y="54"/>
                  </a:cxn>
                  <a:cxn ang="0">
                    <a:pos x="46" y="57"/>
                  </a:cxn>
                  <a:cxn ang="0">
                    <a:pos x="43" y="53"/>
                  </a:cxn>
                  <a:cxn ang="0">
                    <a:pos x="35" y="56"/>
                  </a:cxn>
                  <a:cxn ang="0">
                    <a:pos x="33" y="50"/>
                  </a:cxn>
                  <a:cxn ang="0">
                    <a:pos x="41" y="47"/>
                  </a:cxn>
                  <a:cxn ang="0">
                    <a:pos x="43" y="42"/>
                  </a:cxn>
                  <a:cxn ang="0">
                    <a:pos x="36" y="41"/>
                  </a:cxn>
                  <a:cxn ang="0">
                    <a:pos x="23" y="39"/>
                  </a:cxn>
                  <a:cxn ang="0">
                    <a:pos x="25" y="26"/>
                  </a:cxn>
                  <a:cxn ang="0">
                    <a:pos x="22" y="22"/>
                  </a:cxn>
                  <a:cxn ang="0">
                    <a:pos x="26" y="20"/>
                  </a:cxn>
                  <a:cxn ang="0">
                    <a:pos x="29" y="23"/>
                  </a:cxn>
                  <a:cxn ang="0">
                    <a:pos x="36" y="20"/>
                  </a:cxn>
                  <a:cxn ang="0">
                    <a:pos x="38" y="26"/>
                  </a:cxn>
                  <a:cxn ang="0">
                    <a:pos x="31" y="29"/>
                  </a:cxn>
                  <a:cxn ang="0">
                    <a:pos x="29" y="34"/>
                  </a:cxn>
                  <a:cxn ang="0">
                    <a:pos x="37" y="34"/>
                  </a:cxn>
                  <a:cxn ang="0">
                    <a:pos x="49" y="37"/>
                  </a:cxn>
                  <a:cxn ang="0">
                    <a:pos x="47" y="50"/>
                  </a:cxn>
                  <a:cxn ang="0">
                    <a:pos x="50" y="54"/>
                  </a:cxn>
                </a:cxnLst>
                <a:rect l="0" t="0" r="r" b="b"/>
                <a:pathLst>
                  <a:path w="71" h="79">
                    <a:moveTo>
                      <a:pt x="56" y="26"/>
                    </a:moveTo>
                    <a:cubicBezTo>
                      <a:pt x="41" y="4"/>
                      <a:pt x="8" y="0"/>
                      <a:pt x="8" y="0"/>
                    </a:cubicBezTo>
                    <a:cubicBezTo>
                      <a:pt x="8" y="0"/>
                      <a:pt x="0" y="32"/>
                      <a:pt x="15" y="54"/>
                    </a:cubicBezTo>
                    <a:cubicBezTo>
                      <a:pt x="30" y="76"/>
                      <a:pt x="62" y="79"/>
                      <a:pt x="62" y="79"/>
                    </a:cubicBezTo>
                    <a:cubicBezTo>
                      <a:pt x="62" y="79"/>
                      <a:pt x="71" y="48"/>
                      <a:pt x="56" y="26"/>
                    </a:cubicBezTo>
                    <a:moveTo>
                      <a:pt x="50" y="54"/>
                    </a:moveTo>
                    <a:cubicBezTo>
                      <a:pt x="46" y="57"/>
                      <a:pt x="46" y="57"/>
                      <a:pt x="46" y="57"/>
                    </a:cubicBezTo>
                    <a:cubicBezTo>
                      <a:pt x="43" y="53"/>
                      <a:pt x="43" y="53"/>
                      <a:pt x="43" y="53"/>
                    </a:cubicBezTo>
                    <a:cubicBezTo>
                      <a:pt x="40" y="54"/>
                      <a:pt x="37" y="56"/>
                      <a:pt x="35" y="56"/>
                    </a:cubicBezTo>
                    <a:cubicBezTo>
                      <a:pt x="33" y="50"/>
                      <a:pt x="33" y="50"/>
                      <a:pt x="33" y="50"/>
                    </a:cubicBezTo>
                    <a:cubicBezTo>
                      <a:pt x="35" y="50"/>
                      <a:pt x="38" y="49"/>
                      <a:pt x="41" y="47"/>
                    </a:cubicBezTo>
                    <a:cubicBezTo>
                      <a:pt x="43" y="45"/>
                      <a:pt x="44" y="43"/>
                      <a:pt x="43" y="42"/>
                    </a:cubicBezTo>
                    <a:cubicBezTo>
                      <a:pt x="42" y="40"/>
                      <a:pt x="40" y="40"/>
                      <a:pt x="36" y="41"/>
                    </a:cubicBezTo>
                    <a:cubicBezTo>
                      <a:pt x="31" y="43"/>
                      <a:pt x="26" y="43"/>
                      <a:pt x="23" y="39"/>
                    </a:cubicBezTo>
                    <a:cubicBezTo>
                      <a:pt x="21" y="35"/>
                      <a:pt x="21" y="30"/>
                      <a:pt x="25" y="26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32" y="21"/>
                      <a:pt x="34" y="21"/>
                      <a:pt x="36" y="20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37" y="26"/>
                      <a:pt x="34" y="27"/>
                      <a:pt x="31" y="29"/>
                    </a:cubicBezTo>
                    <a:cubicBezTo>
                      <a:pt x="28" y="31"/>
                      <a:pt x="28" y="32"/>
                      <a:pt x="29" y="34"/>
                    </a:cubicBezTo>
                    <a:cubicBezTo>
                      <a:pt x="30" y="35"/>
                      <a:pt x="32" y="35"/>
                      <a:pt x="37" y="34"/>
                    </a:cubicBezTo>
                    <a:cubicBezTo>
                      <a:pt x="43" y="32"/>
                      <a:pt x="46" y="33"/>
                      <a:pt x="49" y="37"/>
                    </a:cubicBezTo>
                    <a:cubicBezTo>
                      <a:pt x="52" y="40"/>
                      <a:pt x="51" y="45"/>
                      <a:pt x="47" y="50"/>
                    </a:cubicBezTo>
                    <a:cubicBezTo>
                      <a:pt x="50" y="54"/>
                      <a:pt x="50" y="54"/>
                      <a:pt x="50" y="54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92" name="Freeform 451"/>
              <p:cNvSpPr>
                <a:spLocks noEditPoints="1"/>
              </p:cNvSpPr>
              <p:nvPr/>
            </p:nvSpPr>
            <p:spPr bwMode="auto">
              <a:xfrm>
                <a:off x="4371976" y="2193926"/>
                <a:ext cx="95250" cy="90488"/>
              </a:xfrm>
              <a:custGeom>
                <a:avLst/>
                <a:gdLst/>
                <a:ahLst/>
                <a:cxnLst>
                  <a:cxn ang="0">
                    <a:pos x="17" y="11"/>
                  </a:cxn>
                  <a:cxn ang="0">
                    <a:pos x="0" y="47"/>
                  </a:cxn>
                  <a:cxn ang="0">
                    <a:pos x="38" y="40"/>
                  </a:cxn>
                  <a:cxn ang="0">
                    <a:pos x="55" y="5"/>
                  </a:cxn>
                  <a:cxn ang="0">
                    <a:pos x="17" y="11"/>
                  </a:cxn>
                  <a:cxn ang="0">
                    <a:pos x="36" y="26"/>
                  </a:cxn>
                  <a:cxn ang="0">
                    <a:pos x="33" y="21"/>
                  </a:cxn>
                  <a:cxn ang="0">
                    <a:pos x="30" y="20"/>
                  </a:cxn>
                  <a:cxn ang="0">
                    <a:pos x="31" y="26"/>
                  </a:cxn>
                  <a:cxn ang="0">
                    <a:pos x="30" y="35"/>
                  </a:cxn>
                  <a:cxn ang="0">
                    <a:pos x="21" y="35"/>
                  </a:cxn>
                  <a:cxn ang="0">
                    <a:pos x="18" y="38"/>
                  </a:cxn>
                  <a:cxn ang="0">
                    <a:pos x="15" y="36"/>
                  </a:cxn>
                  <a:cxn ang="0">
                    <a:pos x="18" y="33"/>
                  </a:cxn>
                  <a:cxn ang="0">
                    <a:pos x="14" y="28"/>
                  </a:cxn>
                  <a:cxn ang="0">
                    <a:pos x="18" y="25"/>
                  </a:cxn>
                  <a:cxn ang="0">
                    <a:pos x="22" y="31"/>
                  </a:cxn>
                  <a:cxn ang="0">
                    <a:pos x="26" y="32"/>
                  </a:cxn>
                  <a:cxn ang="0">
                    <a:pos x="25" y="26"/>
                  </a:cxn>
                  <a:cxn ang="0">
                    <a:pos x="25" y="17"/>
                  </a:cxn>
                  <a:cxn ang="0">
                    <a:pos x="34" y="17"/>
                  </a:cxn>
                  <a:cxn ang="0">
                    <a:pos x="37" y="14"/>
                  </a:cxn>
                  <a:cxn ang="0">
                    <a:pos x="39" y="17"/>
                  </a:cxn>
                  <a:cxn ang="0">
                    <a:pos x="37" y="19"/>
                  </a:cxn>
                  <a:cxn ang="0">
                    <a:pos x="40" y="24"/>
                  </a:cxn>
                  <a:cxn ang="0">
                    <a:pos x="36" y="26"/>
                  </a:cxn>
                </a:cxnLst>
                <a:rect l="0" t="0" r="r" b="b"/>
                <a:pathLst>
                  <a:path w="55" h="52">
                    <a:moveTo>
                      <a:pt x="17" y="11"/>
                    </a:moveTo>
                    <a:cubicBezTo>
                      <a:pt x="2" y="23"/>
                      <a:pt x="0" y="47"/>
                      <a:pt x="0" y="47"/>
                    </a:cubicBezTo>
                    <a:cubicBezTo>
                      <a:pt x="0" y="47"/>
                      <a:pt x="23" y="52"/>
                      <a:pt x="38" y="40"/>
                    </a:cubicBezTo>
                    <a:cubicBezTo>
                      <a:pt x="54" y="28"/>
                      <a:pt x="55" y="5"/>
                      <a:pt x="55" y="5"/>
                    </a:cubicBezTo>
                    <a:cubicBezTo>
                      <a:pt x="55" y="5"/>
                      <a:pt x="32" y="0"/>
                      <a:pt x="17" y="11"/>
                    </a:cubicBezTo>
                    <a:moveTo>
                      <a:pt x="36" y="26"/>
                    </a:moveTo>
                    <a:cubicBezTo>
                      <a:pt x="36" y="25"/>
                      <a:pt x="35" y="23"/>
                      <a:pt x="33" y="21"/>
                    </a:cubicBezTo>
                    <a:cubicBezTo>
                      <a:pt x="32" y="20"/>
                      <a:pt x="30" y="20"/>
                      <a:pt x="30" y="20"/>
                    </a:cubicBezTo>
                    <a:cubicBezTo>
                      <a:pt x="29" y="21"/>
                      <a:pt x="29" y="23"/>
                      <a:pt x="31" y="26"/>
                    </a:cubicBezTo>
                    <a:cubicBezTo>
                      <a:pt x="33" y="30"/>
                      <a:pt x="32" y="33"/>
                      <a:pt x="30" y="35"/>
                    </a:cubicBezTo>
                    <a:cubicBezTo>
                      <a:pt x="28" y="38"/>
                      <a:pt x="24" y="38"/>
                      <a:pt x="21" y="35"/>
                    </a:cubicBezTo>
                    <a:cubicBezTo>
                      <a:pt x="18" y="38"/>
                      <a:pt x="18" y="38"/>
                      <a:pt x="18" y="38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8" y="33"/>
                      <a:pt x="18" y="33"/>
                      <a:pt x="18" y="33"/>
                    </a:cubicBezTo>
                    <a:cubicBezTo>
                      <a:pt x="16" y="31"/>
                      <a:pt x="15" y="29"/>
                      <a:pt x="14" y="28"/>
                    </a:cubicBezTo>
                    <a:cubicBezTo>
                      <a:pt x="18" y="25"/>
                      <a:pt x="18" y="25"/>
                      <a:pt x="18" y="25"/>
                    </a:cubicBezTo>
                    <a:cubicBezTo>
                      <a:pt x="19" y="27"/>
                      <a:pt x="20" y="29"/>
                      <a:pt x="22" y="31"/>
                    </a:cubicBezTo>
                    <a:cubicBezTo>
                      <a:pt x="23" y="32"/>
                      <a:pt x="25" y="33"/>
                      <a:pt x="26" y="32"/>
                    </a:cubicBezTo>
                    <a:cubicBezTo>
                      <a:pt x="27" y="31"/>
                      <a:pt x="26" y="29"/>
                      <a:pt x="25" y="26"/>
                    </a:cubicBezTo>
                    <a:cubicBezTo>
                      <a:pt x="23" y="23"/>
                      <a:pt x="23" y="20"/>
                      <a:pt x="25" y="17"/>
                    </a:cubicBezTo>
                    <a:cubicBezTo>
                      <a:pt x="27" y="15"/>
                      <a:pt x="31" y="14"/>
                      <a:pt x="34" y="17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9" y="21"/>
                      <a:pt x="40" y="22"/>
                      <a:pt x="40" y="24"/>
                    </a:cubicBezTo>
                    <a:cubicBezTo>
                      <a:pt x="36" y="26"/>
                      <a:pt x="36" y="26"/>
                      <a:pt x="36" y="26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93" name="Freeform 452"/>
              <p:cNvSpPr>
                <a:spLocks noEditPoints="1"/>
              </p:cNvSpPr>
              <p:nvPr/>
            </p:nvSpPr>
            <p:spPr bwMode="auto">
              <a:xfrm>
                <a:off x="4132263" y="2324101"/>
                <a:ext cx="133350" cy="85725"/>
              </a:xfrm>
              <a:custGeom>
                <a:avLst/>
                <a:gdLst/>
                <a:ahLst/>
                <a:cxnLst>
                  <a:cxn ang="0">
                    <a:pos x="34" y="5"/>
                  </a:cxn>
                  <a:cxn ang="0">
                    <a:pos x="0" y="33"/>
                  </a:cxn>
                  <a:cxn ang="0">
                    <a:pos x="43" y="44"/>
                  </a:cxn>
                  <a:cxn ang="0">
                    <a:pos x="77" y="16"/>
                  </a:cxn>
                  <a:cxn ang="0">
                    <a:pos x="34" y="5"/>
                  </a:cxn>
                  <a:cxn ang="0">
                    <a:pos x="52" y="30"/>
                  </a:cxn>
                  <a:cxn ang="0">
                    <a:pos x="47" y="31"/>
                  </a:cxn>
                  <a:cxn ang="0">
                    <a:pos x="46" y="23"/>
                  </a:cxn>
                  <a:cxn ang="0">
                    <a:pos x="42" y="20"/>
                  </a:cxn>
                  <a:cxn ang="0">
                    <a:pos x="40" y="26"/>
                  </a:cxn>
                  <a:cxn ang="0">
                    <a:pos x="35" y="36"/>
                  </a:cxn>
                  <a:cxn ang="0">
                    <a:pos x="25" y="32"/>
                  </a:cxn>
                  <a:cxn ang="0">
                    <a:pos x="21" y="33"/>
                  </a:cxn>
                  <a:cxn ang="0">
                    <a:pos x="19" y="29"/>
                  </a:cxn>
                  <a:cxn ang="0">
                    <a:pos x="23" y="28"/>
                  </a:cxn>
                  <a:cxn ang="0">
                    <a:pos x="22" y="21"/>
                  </a:cxn>
                  <a:cxn ang="0">
                    <a:pos x="28" y="21"/>
                  </a:cxn>
                  <a:cxn ang="0">
                    <a:pos x="28" y="27"/>
                  </a:cxn>
                  <a:cxn ang="0">
                    <a:pos x="32" y="30"/>
                  </a:cxn>
                  <a:cxn ang="0">
                    <a:pos x="34" y="24"/>
                  </a:cxn>
                  <a:cxn ang="0">
                    <a:pos x="39" y="14"/>
                  </a:cxn>
                  <a:cxn ang="0">
                    <a:pos x="50" y="18"/>
                  </a:cxn>
                  <a:cxn ang="0">
                    <a:pos x="54" y="17"/>
                  </a:cxn>
                  <a:cxn ang="0">
                    <a:pos x="56" y="21"/>
                  </a:cxn>
                  <a:cxn ang="0">
                    <a:pos x="52" y="22"/>
                  </a:cxn>
                  <a:cxn ang="0">
                    <a:pos x="52" y="30"/>
                  </a:cxn>
                </a:cxnLst>
                <a:rect l="0" t="0" r="r" b="b"/>
                <a:pathLst>
                  <a:path w="77" h="49">
                    <a:moveTo>
                      <a:pt x="34" y="5"/>
                    </a:moveTo>
                    <a:cubicBezTo>
                      <a:pt x="13" y="10"/>
                      <a:pt x="0" y="33"/>
                      <a:pt x="0" y="33"/>
                    </a:cubicBezTo>
                    <a:cubicBezTo>
                      <a:pt x="0" y="33"/>
                      <a:pt x="22" y="49"/>
                      <a:pt x="43" y="44"/>
                    </a:cubicBezTo>
                    <a:cubicBezTo>
                      <a:pt x="64" y="39"/>
                      <a:pt x="77" y="16"/>
                      <a:pt x="77" y="16"/>
                    </a:cubicBezTo>
                    <a:cubicBezTo>
                      <a:pt x="77" y="16"/>
                      <a:pt x="55" y="0"/>
                      <a:pt x="34" y="5"/>
                    </a:cubicBezTo>
                    <a:moveTo>
                      <a:pt x="52" y="30"/>
                    </a:moveTo>
                    <a:cubicBezTo>
                      <a:pt x="47" y="31"/>
                      <a:pt x="47" y="31"/>
                      <a:pt x="47" y="31"/>
                    </a:cubicBezTo>
                    <a:cubicBezTo>
                      <a:pt x="47" y="29"/>
                      <a:pt x="47" y="26"/>
                      <a:pt x="46" y="23"/>
                    </a:cubicBezTo>
                    <a:cubicBezTo>
                      <a:pt x="45" y="21"/>
                      <a:pt x="44" y="19"/>
                      <a:pt x="42" y="20"/>
                    </a:cubicBezTo>
                    <a:cubicBezTo>
                      <a:pt x="41" y="21"/>
                      <a:pt x="40" y="22"/>
                      <a:pt x="40" y="26"/>
                    </a:cubicBezTo>
                    <a:cubicBezTo>
                      <a:pt x="40" y="31"/>
                      <a:pt x="39" y="35"/>
                      <a:pt x="35" y="36"/>
                    </a:cubicBezTo>
                    <a:cubicBezTo>
                      <a:pt x="31" y="38"/>
                      <a:pt x="28" y="36"/>
                      <a:pt x="25" y="32"/>
                    </a:cubicBezTo>
                    <a:cubicBezTo>
                      <a:pt x="21" y="33"/>
                      <a:pt x="21" y="33"/>
                      <a:pt x="21" y="33"/>
                    </a:cubicBezTo>
                    <a:cubicBezTo>
                      <a:pt x="19" y="29"/>
                      <a:pt x="19" y="29"/>
                      <a:pt x="19" y="29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2" y="25"/>
                      <a:pt x="22" y="23"/>
                      <a:pt x="22" y="21"/>
                    </a:cubicBezTo>
                    <a:cubicBezTo>
                      <a:pt x="28" y="21"/>
                      <a:pt x="28" y="21"/>
                      <a:pt x="28" y="21"/>
                    </a:cubicBezTo>
                    <a:cubicBezTo>
                      <a:pt x="28" y="22"/>
                      <a:pt x="27" y="24"/>
                      <a:pt x="28" y="27"/>
                    </a:cubicBezTo>
                    <a:cubicBezTo>
                      <a:pt x="29" y="30"/>
                      <a:pt x="31" y="30"/>
                      <a:pt x="32" y="30"/>
                    </a:cubicBezTo>
                    <a:cubicBezTo>
                      <a:pt x="33" y="29"/>
                      <a:pt x="34" y="28"/>
                      <a:pt x="34" y="24"/>
                    </a:cubicBezTo>
                    <a:cubicBezTo>
                      <a:pt x="34" y="18"/>
                      <a:pt x="35" y="15"/>
                      <a:pt x="39" y="14"/>
                    </a:cubicBezTo>
                    <a:cubicBezTo>
                      <a:pt x="43" y="12"/>
                      <a:pt x="47" y="14"/>
                      <a:pt x="50" y="18"/>
                    </a:cubicBezTo>
                    <a:cubicBezTo>
                      <a:pt x="54" y="17"/>
                      <a:pt x="54" y="17"/>
                      <a:pt x="54" y="17"/>
                    </a:cubicBezTo>
                    <a:cubicBezTo>
                      <a:pt x="56" y="21"/>
                      <a:pt x="56" y="21"/>
                      <a:pt x="56" y="21"/>
                    </a:cubicBezTo>
                    <a:cubicBezTo>
                      <a:pt x="52" y="22"/>
                      <a:pt x="52" y="22"/>
                      <a:pt x="52" y="22"/>
                    </a:cubicBezTo>
                    <a:cubicBezTo>
                      <a:pt x="53" y="25"/>
                      <a:pt x="53" y="28"/>
                      <a:pt x="52" y="30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</p:grpSp>
        <p:grpSp>
          <p:nvGrpSpPr>
            <p:cNvPr id="17" name="Group 60"/>
            <p:cNvGrpSpPr/>
            <p:nvPr/>
          </p:nvGrpSpPr>
          <p:grpSpPr>
            <a:xfrm>
              <a:off x="4802188" y="1789112"/>
              <a:ext cx="388938" cy="319088"/>
              <a:chOff x="5102226" y="1265238"/>
              <a:chExt cx="388938" cy="319088"/>
            </a:xfrm>
            <a:noFill/>
          </p:grpSpPr>
          <p:sp>
            <p:nvSpPr>
              <p:cNvPr id="19" name="Freeform 407"/>
              <p:cNvSpPr/>
              <p:nvPr/>
            </p:nvSpPr>
            <p:spPr bwMode="auto">
              <a:xfrm>
                <a:off x="5238751" y="1381126"/>
                <a:ext cx="34925" cy="109538"/>
              </a:xfrm>
              <a:custGeom>
                <a:avLst/>
                <a:gdLst/>
                <a:ahLst/>
                <a:cxnLst>
                  <a:cxn ang="0">
                    <a:pos x="6" y="63"/>
                  </a:cxn>
                  <a:cxn ang="0">
                    <a:pos x="4" y="62"/>
                  </a:cxn>
                  <a:cxn ang="0">
                    <a:pos x="1" y="55"/>
                  </a:cxn>
                  <a:cxn ang="0">
                    <a:pos x="10" y="32"/>
                  </a:cxn>
                  <a:cxn ang="0">
                    <a:pos x="8" y="6"/>
                  </a:cxn>
                  <a:cxn ang="0">
                    <a:pos x="13" y="0"/>
                  </a:cxn>
                  <a:cxn ang="0">
                    <a:pos x="19" y="5"/>
                  </a:cxn>
                  <a:cxn ang="0">
                    <a:pos x="21" y="32"/>
                  </a:cxn>
                  <a:cxn ang="0">
                    <a:pos x="21" y="34"/>
                  </a:cxn>
                  <a:cxn ang="0">
                    <a:pos x="12" y="59"/>
                  </a:cxn>
                  <a:cxn ang="0">
                    <a:pos x="6" y="63"/>
                  </a:cxn>
                </a:cxnLst>
                <a:rect l="0" t="0" r="r" b="b"/>
                <a:pathLst>
                  <a:path w="21" h="63">
                    <a:moveTo>
                      <a:pt x="6" y="63"/>
                    </a:moveTo>
                    <a:cubicBezTo>
                      <a:pt x="6" y="63"/>
                      <a:pt x="5" y="63"/>
                      <a:pt x="4" y="62"/>
                    </a:cubicBezTo>
                    <a:cubicBezTo>
                      <a:pt x="1" y="61"/>
                      <a:pt x="0" y="58"/>
                      <a:pt x="1" y="55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8" y="6"/>
                      <a:pt x="8" y="6"/>
                      <a:pt x="8" y="6"/>
                    </a:cubicBezTo>
                    <a:cubicBezTo>
                      <a:pt x="7" y="3"/>
                      <a:pt x="10" y="0"/>
                      <a:pt x="13" y="0"/>
                    </a:cubicBezTo>
                    <a:cubicBezTo>
                      <a:pt x="16" y="0"/>
                      <a:pt x="19" y="2"/>
                      <a:pt x="19" y="5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21" y="33"/>
                      <a:pt x="21" y="34"/>
                      <a:pt x="21" y="34"/>
                    </a:cubicBezTo>
                    <a:cubicBezTo>
                      <a:pt x="12" y="59"/>
                      <a:pt x="12" y="59"/>
                      <a:pt x="12" y="59"/>
                    </a:cubicBezTo>
                    <a:cubicBezTo>
                      <a:pt x="11" y="61"/>
                      <a:pt x="9" y="63"/>
                      <a:pt x="6" y="63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0" name="Freeform 408"/>
              <p:cNvSpPr/>
              <p:nvPr/>
            </p:nvSpPr>
            <p:spPr bwMode="auto">
              <a:xfrm>
                <a:off x="5202238" y="1319213"/>
                <a:ext cx="157163" cy="69850"/>
              </a:xfrm>
              <a:custGeom>
                <a:avLst/>
                <a:gdLst/>
                <a:ahLst/>
                <a:cxnLst>
                  <a:cxn ang="0">
                    <a:pos x="85" y="15"/>
                  </a:cxn>
                  <a:cxn ang="0">
                    <a:pos x="69" y="15"/>
                  </a:cxn>
                  <a:cxn ang="0">
                    <a:pos x="58" y="2"/>
                  </a:cxn>
                  <a:cxn ang="0">
                    <a:pos x="57" y="1"/>
                  </a:cxn>
                  <a:cxn ang="0">
                    <a:pos x="46" y="25"/>
                  </a:cxn>
                  <a:cxn ang="0">
                    <a:pos x="46" y="0"/>
                  </a:cxn>
                  <a:cxn ang="0">
                    <a:pos x="39" y="0"/>
                  </a:cxn>
                  <a:cxn ang="0">
                    <a:pos x="37" y="0"/>
                  </a:cxn>
                  <a:cxn ang="0">
                    <a:pos x="18" y="0"/>
                  </a:cxn>
                  <a:cxn ang="0">
                    <a:pos x="14" y="2"/>
                  </a:cxn>
                  <a:cxn ang="0">
                    <a:pos x="2" y="16"/>
                  </a:cxn>
                  <a:cxn ang="0">
                    <a:pos x="3" y="24"/>
                  </a:cxn>
                  <a:cxn ang="0">
                    <a:pos x="6" y="25"/>
                  </a:cxn>
                  <a:cxn ang="0">
                    <a:pos x="11" y="23"/>
                  </a:cxn>
                  <a:cxn ang="0">
                    <a:pos x="21" y="11"/>
                  </a:cxn>
                  <a:cxn ang="0">
                    <a:pos x="33" y="11"/>
                  </a:cxn>
                  <a:cxn ang="0">
                    <a:pos x="24" y="40"/>
                  </a:cxn>
                  <a:cxn ang="0">
                    <a:pos x="51" y="40"/>
                  </a:cxn>
                  <a:cxn ang="0">
                    <a:pos x="58" y="20"/>
                  </a:cxn>
                  <a:cxn ang="0">
                    <a:pos x="62" y="25"/>
                  </a:cxn>
                  <a:cxn ang="0">
                    <a:pos x="67" y="27"/>
                  </a:cxn>
                  <a:cxn ang="0">
                    <a:pos x="67" y="27"/>
                  </a:cxn>
                  <a:cxn ang="0">
                    <a:pos x="85" y="27"/>
                  </a:cxn>
                  <a:cxn ang="0">
                    <a:pos x="91" y="21"/>
                  </a:cxn>
                  <a:cxn ang="0">
                    <a:pos x="85" y="15"/>
                  </a:cxn>
                </a:cxnLst>
                <a:rect l="0" t="0" r="r" b="b"/>
                <a:pathLst>
                  <a:path w="91" h="40">
                    <a:moveTo>
                      <a:pt x="85" y="15"/>
                    </a:moveTo>
                    <a:cubicBezTo>
                      <a:pt x="69" y="15"/>
                      <a:pt x="69" y="15"/>
                      <a:pt x="69" y="15"/>
                    </a:cubicBezTo>
                    <a:cubicBezTo>
                      <a:pt x="58" y="2"/>
                      <a:pt x="58" y="2"/>
                      <a:pt x="58" y="2"/>
                    </a:cubicBezTo>
                    <a:cubicBezTo>
                      <a:pt x="57" y="1"/>
                      <a:pt x="57" y="1"/>
                      <a:pt x="57" y="1"/>
                    </a:cubicBezTo>
                    <a:cubicBezTo>
                      <a:pt x="46" y="25"/>
                      <a:pt x="46" y="25"/>
                      <a:pt x="46" y="25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6" y="0"/>
                      <a:pt x="15" y="0"/>
                      <a:pt x="14" y="2"/>
                    </a:cubicBezTo>
                    <a:cubicBezTo>
                      <a:pt x="2" y="16"/>
                      <a:pt x="2" y="16"/>
                      <a:pt x="2" y="16"/>
                    </a:cubicBezTo>
                    <a:cubicBezTo>
                      <a:pt x="0" y="18"/>
                      <a:pt x="0" y="22"/>
                      <a:pt x="3" y="24"/>
                    </a:cubicBezTo>
                    <a:cubicBezTo>
                      <a:pt x="4" y="25"/>
                      <a:pt x="5" y="25"/>
                      <a:pt x="6" y="25"/>
                    </a:cubicBezTo>
                    <a:cubicBezTo>
                      <a:pt x="8" y="25"/>
                      <a:pt x="10" y="25"/>
                      <a:pt x="11" y="23"/>
                    </a:cubicBezTo>
                    <a:cubicBezTo>
                      <a:pt x="21" y="11"/>
                      <a:pt x="21" y="11"/>
                      <a:pt x="21" y="11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2" y="25"/>
                      <a:pt x="62" y="25"/>
                      <a:pt x="62" y="25"/>
                    </a:cubicBezTo>
                    <a:cubicBezTo>
                      <a:pt x="63" y="26"/>
                      <a:pt x="65" y="27"/>
                      <a:pt x="67" y="27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85" y="27"/>
                      <a:pt x="85" y="27"/>
                      <a:pt x="85" y="27"/>
                    </a:cubicBezTo>
                    <a:cubicBezTo>
                      <a:pt x="88" y="27"/>
                      <a:pt x="91" y="24"/>
                      <a:pt x="91" y="21"/>
                    </a:cubicBezTo>
                    <a:cubicBezTo>
                      <a:pt x="91" y="18"/>
                      <a:pt x="88" y="15"/>
                      <a:pt x="85" y="15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1" name="Freeform 409"/>
              <p:cNvSpPr/>
              <p:nvPr/>
            </p:nvSpPr>
            <p:spPr bwMode="auto">
              <a:xfrm>
                <a:off x="5273676" y="1327151"/>
                <a:ext cx="14288" cy="412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9" y="23"/>
                  </a:cxn>
                  <a:cxn ang="0">
                    <a:pos x="9" y="0"/>
                  </a:cxn>
                </a:cxnLst>
                <a:rect l="0" t="0" r="r" b="b"/>
                <a:pathLst>
                  <a:path w="9" h="26">
                    <a:moveTo>
                      <a:pt x="9" y="0"/>
                    </a:moveTo>
                    <a:lnTo>
                      <a:pt x="0" y="20"/>
                    </a:lnTo>
                    <a:lnTo>
                      <a:pt x="2" y="26"/>
                    </a:lnTo>
                    <a:lnTo>
                      <a:pt x="9" y="2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2" name="Freeform 410"/>
              <p:cNvSpPr/>
              <p:nvPr/>
            </p:nvSpPr>
            <p:spPr bwMode="auto">
              <a:xfrm>
                <a:off x="5273676" y="1327151"/>
                <a:ext cx="14288" cy="4127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0" y="20"/>
                  </a:cxn>
                  <a:cxn ang="0">
                    <a:pos x="2" y="26"/>
                  </a:cxn>
                  <a:cxn ang="0">
                    <a:pos x="9" y="23"/>
                  </a:cxn>
                  <a:cxn ang="0">
                    <a:pos x="9" y="0"/>
                  </a:cxn>
                </a:cxnLst>
                <a:rect l="0" t="0" r="r" b="b"/>
                <a:pathLst>
                  <a:path w="9" h="26">
                    <a:moveTo>
                      <a:pt x="9" y="0"/>
                    </a:moveTo>
                    <a:lnTo>
                      <a:pt x="0" y="20"/>
                    </a:lnTo>
                    <a:lnTo>
                      <a:pt x="2" y="26"/>
                    </a:lnTo>
                    <a:lnTo>
                      <a:pt x="9" y="23"/>
                    </a:lnTo>
                    <a:lnTo>
                      <a:pt x="9" y="0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3" name="Freeform 411"/>
              <p:cNvSpPr/>
              <p:nvPr/>
            </p:nvSpPr>
            <p:spPr bwMode="auto">
              <a:xfrm>
                <a:off x="5283201" y="1323976"/>
                <a:ext cx="12700" cy="7938"/>
              </a:xfrm>
              <a:custGeom>
                <a:avLst/>
                <a:gdLst/>
                <a:ahLst/>
                <a:cxnLst>
                  <a:cxn ang="0">
                    <a:pos x="6" y="1"/>
                  </a:cxn>
                  <a:cxn ang="0">
                    <a:pos x="6" y="2"/>
                  </a:cxn>
                  <a:cxn ang="0">
                    <a:pos x="3" y="4"/>
                  </a:cxn>
                  <a:cxn ang="0">
                    <a:pos x="2" y="4"/>
                  </a:cxn>
                  <a:cxn ang="0">
                    <a:pos x="1" y="1"/>
                  </a:cxn>
                  <a:cxn ang="0">
                    <a:pos x="1" y="0"/>
                  </a:cxn>
                  <a:cxn ang="0">
                    <a:pos x="6" y="1"/>
                  </a:cxn>
                </a:cxnLst>
                <a:rect l="0" t="0" r="r" b="b"/>
                <a:pathLst>
                  <a:path w="7" h="5">
                    <a:moveTo>
                      <a:pt x="6" y="1"/>
                    </a:moveTo>
                    <a:cubicBezTo>
                      <a:pt x="7" y="1"/>
                      <a:pt x="7" y="1"/>
                      <a:pt x="6" y="2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5"/>
                      <a:pt x="2" y="5"/>
                      <a:pt x="2" y="4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6" y="1"/>
                      <a:pt x="6" y="1"/>
                      <a:pt x="6" y="1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4" name="Freeform 412"/>
              <p:cNvSpPr/>
              <p:nvPr/>
            </p:nvSpPr>
            <p:spPr bwMode="auto">
              <a:xfrm>
                <a:off x="5273676" y="1271588"/>
                <a:ext cx="39688" cy="47625"/>
              </a:xfrm>
              <a:custGeom>
                <a:avLst/>
                <a:gdLst/>
                <a:ahLst/>
                <a:cxnLst>
                  <a:cxn ang="0">
                    <a:pos x="21" y="15"/>
                  </a:cxn>
                  <a:cxn ang="0">
                    <a:pos x="10" y="27"/>
                  </a:cxn>
                  <a:cxn ang="0">
                    <a:pos x="1" y="13"/>
                  </a:cxn>
                  <a:cxn ang="0">
                    <a:pos x="12" y="1"/>
                  </a:cxn>
                  <a:cxn ang="0">
                    <a:pos x="21" y="15"/>
                  </a:cxn>
                </a:cxnLst>
                <a:rect l="0" t="0" r="r" b="b"/>
                <a:pathLst>
                  <a:path w="22" h="28">
                    <a:moveTo>
                      <a:pt x="21" y="15"/>
                    </a:moveTo>
                    <a:cubicBezTo>
                      <a:pt x="20" y="22"/>
                      <a:pt x="13" y="28"/>
                      <a:pt x="10" y="27"/>
                    </a:cubicBezTo>
                    <a:cubicBezTo>
                      <a:pt x="6" y="27"/>
                      <a:pt x="0" y="20"/>
                      <a:pt x="1" y="13"/>
                    </a:cubicBezTo>
                    <a:cubicBezTo>
                      <a:pt x="2" y="6"/>
                      <a:pt x="4" y="0"/>
                      <a:pt x="12" y="1"/>
                    </a:cubicBezTo>
                    <a:cubicBezTo>
                      <a:pt x="21" y="2"/>
                      <a:pt x="22" y="8"/>
                      <a:pt x="21" y="15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5" name="Freeform 413"/>
              <p:cNvSpPr/>
              <p:nvPr/>
            </p:nvSpPr>
            <p:spPr bwMode="auto">
              <a:xfrm>
                <a:off x="5176838" y="1306513"/>
                <a:ext cx="280988" cy="231775"/>
              </a:xfrm>
              <a:custGeom>
                <a:avLst/>
                <a:gdLst/>
                <a:ahLst/>
                <a:cxnLst>
                  <a:cxn ang="0">
                    <a:pos x="11" y="146"/>
                  </a:cxn>
                  <a:cxn ang="0">
                    <a:pos x="0" y="140"/>
                  </a:cxn>
                  <a:cxn ang="0">
                    <a:pos x="13" y="118"/>
                  </a:cxn>
                  <a:cxn ang="0">
                    <a:pos x="55" y="124"/>
                  </a:cxn>
                  <a:cxn ang="0">
                    <a:pos x="66" y="102"/>
                  </a:cxn>
                  <a:cxn ang="0">
                    <a:pos x="98" y="108"/>
                  </a:cxn>
                  <a:cxn ang="0">
                    <a:pos x="119" y="58"/>
                  </a:cxn>
                  <a:cxn ang="0">
                    <a:pos x="138" y="60"/>
                  </a:cxn>
                  <a:cxn ang="0">
                    <a:pos x="165" y="0"/>
                  </a:cxn>
                  <a:cxn ang="0">
                    <a:pos x="177" y="5"/>
                  </a:cxn>
                  <a:cxn ang="0">
                    <a:pos x="147" y="75"/>
                  </a:cxn>
                  <a:cxn ang="0">
                    <a:pos x="128" y="72"/>
                  </a:cxn>
                  <a:cxn ang="0">
                    <a:pos x="105" y="122"/>
                  </a:cxn>
                  <a:cxn ang="0">
                    <a:pos x="74" y="118"/>
                  </a:cxn>
                  <a:cxn ang="0">
                    <a:pos x="61" y="140"/>
                  </a:cxn>
                  <a:cxn ang="0">
                    <a:pos x="20" y="133"/>
                  </a:cxn>
                  <a:cxn ang="0">
                    <a:pos x="11" y="146"/>
                  </a:cxn>
                </a:cxnLst>
                <a:rect l="0" t="0" r="r" b="b"/>
                <a:pathLst>
                  <a:path w="177" h="146">
                    <a:moveTo>
                      <a:pt x="11" y="146"/>
                    </a:moveTo>
                    <a:lnTo>
                      <a:pt x="0" y="140"/>
                    </a:lnTo>
                    <a:lnTo>
                      <a:pt x="13" y="118"/>
                    </a:lnTo>
                    <a:lnTo>
                      <a:pt x="55" y="124"/>
                    </a:lnTo>
                    <a:lnTo>
                      <a:pt x="66" y="102"/>
                    </a:lnTo>
                    <a:lnTo>
                      <a:pt x="98" y="108"/>
                    </a:lnTo>
                    <a:lnTo>
                      <a:pt x="119" y="58"/>
                    </a:lnTo>
                    <a:lnTo>
                      <a:pt x="138" y="60"/>
                    </a:lnTo>
                    <a:lnTo>
                      <a:pt x="165" y="0"/>
                    </a:lnTo>
                    <a:lnTo>
                      <a:pt x="177" y="5"/>
                    </a:lnTo>
                    <a:lnTo>
                      <a:pt x="147" y="75"/>
                    </a:lnTo>
                    <a:lnTo>
                      <a:pt x="128" y="72"/>
                    </a:lnTo>
                    <a:lnTo>
                      <a:pt x="105" y="122"/>
                    </a:lnTo>
                    <a:lnTo>
                      <a:pt x="74" y="118"/>
                    </a:lnTo>
                    <a:lnTo>
                      <a:pt x="61" y="140"/>
                    </a:lnTo>
                    <a:lnTo>
                      <a:pt x="20" y="133"/>
                    </a:lnTo>
                    <a:lnTo>
                      <a:pt x="11" y="146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6" name="Freeform 414"/>
              <p:cNvSpPr/>
              <p:nvPr/>
            </p:nvSpPr>
            <p:spPr bwMode="auto">
              <a:xfrm>
                <a:off x="5176838" y="1306513"/>
                <a:ext cx="280988" cy="231775"/>
              </a:xfrm>
              <a:custGeom>
                <a:avLst/>
                <a:gdLst/>
                <a:ahLst/>
                <a:cxnLst>
                  <a:cxn ang="0">
                    <a:pos x="11" y="146"/>
                  </a:cxn>
                  <a:cxn ang="0">
                    <a:pos x="0" y="140"/>
                  </a:cxn>
                  <a:cxn ang="0">
                    <a:pos x="13" y="118"/>
                  </a:cxn>
                  <a:cxn ang="0">
                    <a:pos x="55" y="124"/>
                  </a:cxn>
                  <a:cxn ang="0">
                    <a:pos x="66" y="102"/>
                  </a:cxn>
                  <a:cxn ang="0">
                    <a:pos x="98" y="108"/>
                  </a:cxn>
                  <a:cxn ang="0">
                    <a:pos x="119" y="58"/>
                  </a:cxn>
                  <a:cxn ang="0">
                    <a:pos x="138" y="60"/>
                  </a:cxn>
                  <a:cxn ang="0">
                    <a:pos x="165" y="0"/>
                  </a:cxn>
                  <a:cxn ang="0">
                    <a:pos x="177" y="5"/>
                  </a:cxn>
                  <a:cxn ang="0">
                    <a:pos x="147" y="75"/>
                  </a:cxn>
                  <a:cxn ang="0">
                    <a:pos x="128" y="72"/>
                  </a:cxn>
                  <a:cxn ang="0">
                    <a:pos x="105" y="122"/>
                  </a:cxn>
                  <a:cxn ang="0">
                    <a:pos x="74" y="118"/>
                  </a:cxn>
                  <a:cxn ang="0">
                    <a:pos x="61" y="140"/>
                  </a:cxn>
                  <a:cxn ang="0">
                    <a:pos x="20" y="133"/>
                  </a:cxn>
                  <a:cxn ang="0">
                    <a:pos x="11" y="146"/>
                  </a:cxn>
                </a:cxnLst>
                <a:rect l="0" t="0" r="r" b="b"/>
                <a:pathLst>
                  <a:path w="177" h="146">
                    <a:moveTo>
                      <a:pt x="11" y="146"/>
                    </a:moveTo>
                    <a:lnTo>
                      <a:pt x="0" y="140"/>
                    </a:lnTo>
                    <a:lnTo>
                      <a:pt x="13" y="118"/>
                    </a:lnTo>
                    <a:lnTo>
                      <a:pt x="55" y="124"/>
                    </a:lnTo>
                    <a:lnTo>
                      <a:pt x="66" y="102"/>
                    </a:lnTo>
                    <a:lnTo>
                      <a:pt x="98" y="108"/>
                    </a:lnTo>
                    <a:lnTo>
                      <a:pt x="119" y="58"/>
                    </a:lnTo>
                    <a:lnTo>
                      <a:pt x="138" y="60"/>
                    </a:lnTo>
                    <a:lnTo>
                      <a:pt x="165" y="0"/>
                    </a:lnTo>
                    <a:lnTo>
                      <a:pt x="177" y="5"/>
                    </a:lnTo>
                    <a:lnTo>
                      <a:pt x="147" y="75"/>
                    </a:lnTo>
                    <a:lnTo>
                      <a:pt x="128" y="72"/>
                    </a:lnTo>
                    <a:lnTo>
                      <a:pt x="105" y="122"/>
                    </a:lnTo>
                    <a:lnTo>
                      <a:pt x="74" y="118"/>
                    </a:lnTo>
                    <a:lnTo>
                      <a:pt x="61" y="140"/>
                    </a:lnTo>
                    <a:lnTo>
                      <a:pt x="20" y="133"/>
                    </a:lnTo>
                    <a:lnTo>
                      <a:pt x="11" y="146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7" name="Freeform 415"/>
              <p:cNvSpPr/>
              <p:nvPr/>
            </p:nvSpPr>
            <p:spPr bwMode="auto">
              <a:xfrm>
                <a:off x="5102226" y="1265238"/>
                <a:ext cx="388938" cy="319088"/>
              </a:xfrm>
              <a:custGeom>
                <a:avLst/>
                <a:gdLst/>
                <a:ahLst/>
                <a:cxnLst>
                  <a:cxn ang="0">
                    <a:pos x="245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8" y="193"/>
                  </a:cxn>
                  <a:cxn ang="0">
                    <a:pos x="245" y="193"/>
                  </a:cxn>
                  <a:cxn ang="0">
                    <a:pos x="245" y="201"/>
                  </a:cxn>
                </a:cxnLst>
                <a:rect l="0" t="0" r="r" b="b"/>
                <a:pathLst>
                  <a:path w="245" h="201">
                    <a:moveTo>
                      <a:pt x="245" y="201"/>
                    </a:moveTo>
                    <a:lnTo>
                      <a:pt x="0" y="201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193"/>
                    </a:lnTo>
                    <a:lnTo>
                      <a:pt x="245" y="193"/>
                    </a:lnTo>
                    <a:lnTo>
                      <a:pt x="245" y="201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8" name="Freeform 416"/>
              <p:cNvSpPr/>
              <p:nvPr/>
            </p:nvSpPr>
            <p:spPr bwMode="auto">
              <a:xfrm>
                <a:off x="5102226" y="1265238"/>
                <a:ext cx="388938" cy="319088"/>
              </a:xfrm>
              <a:custGeom>
                <a:avLst/>
                <a:gdLst/>
                <a:ahLst/>
                <a:cxnLst>
                  <a:cxn ang="0">
                    <a:pos x="245" y="201"/>
                  </a:cxn>
                  <a:cxn ang="0">
                    <a:pos x="0" y="201"/>
                  </a:cxn>
                  <a:cxn ang="0">
                    <a:pos x="0" y="0"/>
                  </a:cxn>
                  <a:cxn ang="0">
                    <a:pos x="8" y="0"/>
                  </a:cxn>
                  <a:cxn ang="0">
                    <a:pos x="8" y="193"/>
                  </a:cxn>
                  <a:cxn ang="0">
                    <a:pos x="245" y="193"/>
                  </a:cxn>
                  <a:cxn ang="0">
                    <a:pos x="245" y="201"/>
                  </a:cxn>
                </a:cxnLst>
                <a:rect l="0" t="0" r="r" b="b"/>
                <a:pathLst>
                  <a:path w="245" h="201">
                    <a:moveTo>
                      <a:pt x="245" y="201"/>
                    </a:moveTo>
                    <a:lnTo>
                      <a:pt x="0" y="201"/>
                    </a:lnTo>
                    <a:lnTo>
                      <a:pt x="0" y="0"/>
                    </a:lnTo>
                    <a:lnTo>
                      <a:pt x="8" y="0"/>
                    </a:lnTo>
                    <a:lnTo>
                      <a:pt x="8" y="193"/>
                    </a:lnTo>
                    <a:lnTo>
                      <a:pt x="245" y="193"/>
                    </a:lnTo>
                    <a:lnTo>
                      <a:pt x="245" y="201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29" name="Freeform 417"/>
              <p:cNvSpPr/>
              <p:nvPr/>
            </p:nvSpPr>
            <p:spPr bwMode="auto">
              <a:xfrm>
                <a:off x="5159376" y="1360488"/>
                <a:ext cx="71438" cy="57150"/>
              </a:xfrm>
              <a:custGeom>
                <a:avLst/>
                <a:gdLst/>
                <a:ahLst/>
                <a:cxnLst>
                  <a:cxn ang="0">
                    <a:pos x="35" y="30"/>
                  </a:cxn>
                  <a:cxn ang="0">
                    <a:pos x="29" y="32"/>
                  </a:cxn>
                  <a:cxn ang="0">
                    <a:pos x="3" y="22"/>
                  </a:cxn>
                  <a:cxn ang="0">
                    <a:pos x="0" y="17"/>
                  </a:cxn>
                  <a:cxn ang="0">
                    <a:pos x="6" y="3"/>
                  </a:cxn>
                  <a:cxn ang="0">
                    <a:pos x="11" y="0"/>
                  </a:cxn>
                  <a:cxn ang="0">
                    <a:pos x="38" y="11"/>
                  </a:cxn>
                  <a:cxn ang="0">
                    <a:pos x="40" y="16"/>
                  </a:cxn>
                  <a:cxn ang="0">
                    <a:pos x="35" y="30"/>
                  </a:cxn>
                </a:cxnLst>
                <a:rect l="0" t="0" r="r" b="b"/>
                <a:pathLst>
                  <a:path w="41" h="33">
                    <a:moveTo>
                      <a:pt x="35" y="30"/>
                    </a:moveTo>
                    <a:cubicBezTo>
                      <a:pt x="34" y="32"/>
                      <a:pt x="31" y="33"/>
                      <a:pt x="29" y="32"/>
                    </a:cubicBezTo>
                    <a:cubicBezTo>
                      <a:pt x="3" y="22"/>
                      <a:pt x="3" y="22"/>
                      <a:pt x="3" y="22"/>
                    </a:cubicBezTo>
                    <a:cubicBezTo>
                      <a:pt x="1" y="21"/>
                      <a:pt x="0" y="19"/>
                      <a:pt x="0" y="17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1"/>
                      <a:pt x="9" y="0"/>
                      <a:pt x="11" y="0"/>
                    </a:cubicBezTo>
                    <a:cubicBezTo>
                      <a:pt x="38" y="11"/>
                      <a:pt x="38" y="11"/>
                      <a:pt x="38" y="11"/>
                    </a:cubicBezTo>
                    <a:cubicBezTo>
                      <a:pt x="40" y="12"/>
                      <a:pt x="41" y="14"/>
                      <a:pt x="40" y="16"/>
                    </a:cubicBezTo>
                    <a:cubicBezTo>
                      <a:pt x="35" y="30"/>
                      <a:pt x="35" y="30"/>
                      <a:pt x="35" y="30"/>
                    </a:cubicBez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0" name="Rectangle 418"/>
              <p:cNvSpPr>
                <a:spLocks noChangeArrowheads="1"/>
              </p:cNvSpPr>
              <p:nvPr/>
            </p:nvSpPr>
            <p:spPr bwMode="auto">
              <a:xfrm>
                <a:off x="5110163" y="1290638"/>
                <a:ext cx="22225" cy="127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1" name="Rectangle 419"/>
              <p:cNvSpPr>
                <a:spLocks noChangeArrowheads="1"/>
              </p:cNvSpPr>
              <p:nvPr/>
            </p:nvSpPr>
            <p:spPr bwMode="auto">
              <a:xfrm>
                <a:off x="5110163" y="1290638"/>
                <a:ext cx="22225" cy="127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2" name="Rectangle 420"/>
              <p:cNvSpPr>
                <a:spLocks noChangeArrowheads="1"/>
              </p:cNvSpPr>
              <p:nvPr/>
            </p:nvSpPr>
            <p:spPr bwMode="auto">
              <a:xfrm>
                <a:off x="5110163" y="1347788"/>
                <a:ext cx="22225" cy="1428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3" name="Rectangle 421"/>
              <p:cNvSpPr>
                <a:spLocks noChangeArrowheads="1"/>
              </p:cNvSpPr>
              <p:nvPr/>
            </p:nvSpPr>
            <p:spPr bwMode="auto">
              <a:xfrm>
                <a:off x="5110163" y="1347788"/>
                <a:ext cx="22225" cy="14288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4" name="Rectangle 422"/>
              <p:cNvSpPr>
                <a:spLocks noChangeArrowheads="1"/>
              </p:cNvSpPr>
              <p:nvPr/>
            </p:nvSpPr>
            <p:spPr bwMode="auto">
              <a:xfrm>
                <a:off x="5110163" y="1406526"/>
                <a:ext cx="22225" cy="127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5" name="Rectangle 423"/>
              <p:cNvSpPr>
                <a:spLocks noChangeArrowheads="1"/>
              </p:cNvSpPr>
              <p:nvPr/>
            </p:nvSpPr>
            <p:spPr bwMode="auto">
              <a:xfrm>
                <a:off x="5110163" y="1406526"/>
                <a:ext cx="22225" cy="127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6" name="Rectangle 424"/>
              <p:cNvSpPr>
                <a:spLocks noChangeArrowheads="1"/>
              </p:cNvSpPr>
              <p:nvPr/>
            </p:nvSpPr>
            <p:spPr bwMode="auto">
              <a:xfrm>
                <a:off x="5110163" y="1465263"/>
                <a:ext cx="22225" cy="127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7" name="Rectangle 425"/>
              <p:cNvSpPr>
                <a:spLocks noChangeArrowheads="1"/>
              </p:cNvSpPr>
              <p:nvPr/>
            </p:nvSpPr>
            <p:spPr bwMode="auto">
              <a:xfrm>
                <a:off x="5110163" y="1465263"/>
                <a:ext cx="22225" cy="127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8" name="Rectangle 426"/>
              <p:cNvSpPr>
                <a:spLocks noChangeArrowheads="1"/>
              </p:cNvSpPr>
              <p:nvPr/>
            </p:nvSpPr>
            <p:spPr bwMode="auto">
              <a:xfrm>
                <a:off x="5110163" y="1524001"/>
                <a:ext cx="22225" cy="127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39" name="Rectangle 427"/>
              <p:cNvSpPr>
                <a:spLocks noChangeArrowheads="1"/>
              </p:cNvSpPr>
              <p:nvPr/>
            </p:nvSpPr>
            <p:spPr bwMode="auto">
              <a:xfrm>
                <a:off x="5110163" y="1524001"/>
                <a:ext cx="22225" cy="12700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40" name="Rectangle 428"/>
              <p:cNvSpPr>
                <a:spLocks noChangeArrowheads="1"/>
              </p:cNvSpPr>
              <p:nvPr/>
            </p:nvSpPr>
            <p:spPr bwMode="auto">
              <a:xfrm>
                <a:off x="5395913" y="1554163"/>
                <a:ext cx="12700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41" name="Rectangle 429"/>
              <p:cNvSpPr>
                <a:spLocks noChangeArrowheads="1"/>
              </p:cNvSpPr>
              <p:nvPr/>
            </p:nvSpPr>
            <p:spPr bwMode="auto">
              <a:xfrm>
                <a:off x="5395913" y="1554163"/>
                <a:ext cx="12700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42" name="Rectangle 430"/>
              <p:cNvSpPr>
                <a:spLocks noChangeArrowheads="1"/>
              </p:cNvSpPr>
              <p:nvPr/>
            </p:nvSpPr>
            <p:spPr bwMode="auto">
              <a:xfrm>
                <a:off x="5454651" y="1554163"/>
                <a:ext cx="12700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43" name="Rectangle 431"/>
              <p:cNvSpPr>
                <a:spLocks noChangeArrowheads="1"/>
              </p:cNvSpPr>
              <p:nvPr/>
            </p:nvSpPr>
            <p:spPr bwMode="auto">
              <a:xfrm>
                <a:off x="5454651" y="1554163"/>
                <a:ext cx="12700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44" name="Rectangle 432"/>
              <p:cNvSpPr>
                <a:spLocks noChangeArrowheads="1"/>
              </p:cNvSpPr>
              <p:nvPr/>
            </p:nvSpPr>
            <p:spPr bwMode="auto">
              <a:xfrm>
                <a:off x="5337176" y="1554163"/>
                <a:ext cx="12700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45" name="Rectangle 433"/>
              <p:cNvSpPr>
                <a:spLocks noChangeArrowheads="1"/>
              </p:cNvSpPr>
              <p:nvPr/>
            </p:nvSpPr>
            <p:spPr bwMode="auto">
              <a:xfrm>
                <a:off x="5337176" y="1554163"/>
                <a:ext cx="12700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46" name="Rectangle 434"/>
              <p:cNvSpPr>
                <a:spLocks noChangeArrowheads="1"/>
              </p:cNvSpPr>
              <p:nvPr/>
            </p:nvSpPr>
            <p:spPr bwMode="auto">
              <a:xfrm>
                <a:off x="5278438" y="1554163"/>
                <a:ext cx="12700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47" name="Rectangle 435"/>
              <p:cNvSpPr>
                <a:spLocks noChangeArrowheads="1"/>
              </p:cNvSpPr>
              <p:nvPr/>
            </p:nvSpPr>
            <p:spPr bwMode="auto">
              <a:xfrm>
                <a:off x="5278438" y="1554163"/>
                <a:ext cx="12700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48" name="Rectangle 436"/>
              <p:cNvSpPr>
                <a:spLocks noChangeArrowheads="1"/>
              </p:cNvSpPr>
              <p:nvPr/>
            </p:nvSpPr>
            <p:spPr bwMode="auto">
              <a:xfrm>
                <a:off x="5219701" y="1554163"/>
                <a:ext cx="12700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49" name="Rectangle 437"/>
              <p:cNvSpPr>
                <a:spLocks noChangeArrowheads="1"/>
              </p:cNvSpPr>
              <p:nvPr/>
            </p:nvSpPr>
            <p:spPr bwMode="auto">
              <a:xfrm>
                <a:off x="5219701" y="1554163"/>
                <a:ext cx="12700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50" name="Rectangle 438"/>
              <p:cNvSpPr>
                <a:spLocks noChangeArrowheads="1"/>
              </p:cNvSpPr>
              <p:nvPr/>
            </p:nvSpPr>
            <p:spPr bwMode="auto">
              <a:xfrm>
                <a:off x="5160963" y="1554163"/>
                <a:ext cx="12700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51" name="Rectangle 439"/>
              <p:cNvSpPr>
                <a:spLocks noChangeArrowheads="1"/>
              </p:cNvSpPr>
              <p:nvPr/>
            </p:nvSpPr>
            <p:spPr bwMode="auto">
              <a:xfrm>
                <a:off x="5160963" y="1554163"/>
                <a:ext cx="12700" cy="22225"/>
              </a:xfrm>
              <a:prstGeom prst="rect">
                <a:avLst/>
              </a:prstGeom>
              <a:grpFill/>
              <a:ln w="9525">
                <a:solidFill>
                  <a:schemeClr val="bg1"/>
                </a:solidFill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52" name="Freeform 440"/>
              <p:cNvSpPr/>
              <p:nvPr/>
            </p:nvSpPr>
            <p:spPr bwMode="auto">
              <a:xfrm>
                <a:off x="5410201" y="1271588"/>
                <a:ext cx="68263" cy="63500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35" y="0"/>
                  </a:cxn>
                  <a:cxn ang="0">
                    <a:pos x="43" y="40"/>
                  </a:cxn>
                  <a:cxn ang="0">
                    <a:pos x="0" y="23"/>
                  </a:cxn>
                </a:cxnLst>
                <a:rect l="0" t="0" r="r" b="b"/>
                <a:pathLst>
                  <a:path w="43" h="40">
                    <a:moveTo>
                      <a:pt x="0" y="23"/>
                    </a:moveTo>
                    <a:lnTo>
                      <a:pt x="35" y="0"/>
                    </a:lnTo>
                    <a:lnTo>
                      <a:pt x="43" y="40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53" name="Freeform 441"/>
              <p:cNvSpPr/>
              <p:nvPr/>
            </p:nvSpPr>
            <p:spPr bwMode="auto">
              <a:xfrm>
                <a:off x="5410201" y="1271588"/>
                <a:ext cx="68263" cy="63500"/>
              </a:xfrm>
              <a:custGeom>
                <a:avLst/>
                <a:gdLst/>
                <a:ahLst/>
                <a:cxnLst>
                  <a:cxn ang="0">
                    <a:pos x="0" y="23"/>
                  </a:cxn>
                  <a:cxn ang="0">
                    <a:pos x="35" y="0"/>
                  </a:cxn>
                  <a:cxn ang="0">
                    <a:pos x="43" y="40"/>
                  </a:cxn>
                  <a:cxn ang="0">
                    <a:pos x="0" y="23"/>
                  </a:cxn>
                </a:cxnLst>
                <a:rect l="0" t="0" r="r" b="b"/>
                <a:pathLst>
                  <a:path w="43" h="40">
                    <a:moveTo>
                      <a:pt x="0" y="23"/>
                    </a:moveTo>
                    <a:lnTo>
                      <a:pt x="35" y="0"/>
                    </a:lnTo>
                    <a:lnTo>
                      <a:pt x="43" y="40"/>
                    </a:lnTo>
                    <a:lnTo>
                      <a:pt x="0" y="23"/>
                    </a:lnTo>
                  </a:path>
                </a:pathLst>
              </a:custGeom>
              <a:grpFill/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</p:grpSp>
        <p:sp>
          <p:nvSpPr>
            <p:cNvPr id="18" name="Freeform 14"/>
            <p:cNvSpPr>
              <a:spLocks noEditPoints="1"/>
            </p:cNvSpPr>
            <p:nvPr/>
          </p:nvSpPr>
          <p:spPr bwMode="auto">
            <a:xfrm>
              <a:off x="3887788" y="2835274"/>
              <a:ext cx="347663" cy="325438"/>
            </a:xfrm>
            <a:custGeom>
              <a:avLst/>
              <a:gdLst/>
              <a:ahLst/>
              <a:cxnLst>
                <a:cxn ang="0">
                  <a:pos x="87" y="43"/>
                </a:cxn>
                <a:cxn ang="0">
                  <a:pos x="75" y="28"/>
                </a:cxn>
                <a:cxn ang="0">
                  <a:pos x="60" y="14"/>
                </a:cxn>
                <a:cxn ang="0">
                  <a:pos x="41" y="19"/>
                </a:cxn>
                <a:cxn ang="0">
                  <a:pos x="23" y="26"/>
                </a:cxn>
                <a:cxn ang="0">
                  <a:pos x="6" y="36"/>
                </a:cxn>
                <a:cxn ang="0">
                  <a:pos x="6" y="56"/>
                </a:cxn>
                <a:cxn ang="0">
                  <a:pos x="8" y="76"/>
                </a:cxn>
                <a:cxn ang="0">
                  <a:pos x="14" y="95"/>
                </a:cxn>
                <a:cxn ang="0">
                  <a:pos x="33" y="100"/>
                </a:cxn>
                <a:cxn ang="0">
                  <a:pos x="52" y="103"/>
                </a:cxn>
                <a:cxn ang="0">
                  <a:pos x="72" y="102"/>
                </a:cxn>
                <a:cxn ang="0">
                  <a:pos x="82" y="85"/>
                </a:cxn>
                <a:cxn ang="0">
                  <a:pos x="90" y="67"/>
                </a:cxn>
                <a:cxn ang="0">
                  <a:pos x="53" y="99"/>
                </a:cxn>
                <a:cxn ang="0">
                  <a:pos x="40" y="74"/>
                </a:cxn>
                <a:cxn ang="0">
                  <a:pos x="12" y="76"/>
                </a:cxn>
                <a:cxn ang="0">
                  <a:pos x="40" y="47"/>
                </a:cxn>
                <a:cxn ang="0">
                  <a:pos x="53" y="22"/>
                </a:cxn>
                <a:cxn ang="0">
                  <a:pos x="43" y="71"/>
                </a:cxn>
                <a:cxn ang="0">
                  <a:pos x="37" y="60"/>
                </a:cxn>
                <a:cxn ang="0">
                  <a:pos x="55" y="48"/>
                </a:cxn>
                <a:cxn ang="0">
                  <a:pos x="54" y="70"/>
                </a:cxn>
                <a:cxn ang="0">
                  <a:pos x="84" y="76"/>
                </a:cxn>
                <a:cxn ang="0">
                  <a:pos x="48" y="49"/>
                </a:cxn>
                <a:cxn ang="0">
                  <a:pos x="48" y="67"/>
                </a:cxn>
                <a:cxn ang="0">
                  <a:pos x="113" y="12"/>
                </a:cxn>
                <a:cxn ang="0">
                  <a:pos x="111" y="5"/>
                </a:cxn>
                <a:cxn ang="0">
                  <a:pos x="104" y="3"/>
                </a:cxn>
                <a:cxn ang="0">
                  <a:pos x="97" y="2"/>
                </a:cxn>
                <a:cxn ang="0">
                  <a:pos x="90" y="2"/>
                </a:cxn>
                <a:cxn ang="0">
                  <a:pos x="86" y="8"/>
                </a:cxn>
                <a:cxn ang="0">
                  <a:pos x="84" y="15"/>
                </a:cxn>
                <a:cxn ang="0">
                  <a:pos x="82" y="22"/>
                </a:cxn>
                <a:cxn ang="0">
                  <a:pos x="87" y="27"/>
                </a:cxn>
                <a:cxn ang="0">
                  <a:pos x="93" y="32"/>
                </a:cxn>
                <a:cxn ang="0">
                  <a:pos x="99" y="35"/>
                </a:cxn>
                <a:cxn ang="0">
                  <a:pos x="105" y="32"/>
                </a:cxn>
                <a:cxn ang="0">
                  <a:pos x="111" y="27"/>
                </a:cxn>
                <a:cxn ang="0">
                  <a:pos x="116" y="22"/>
                </a:cxn>
                <a:cxn ang="0">
                  <a:pos x="101" y="32"/>
                </a:cxn>
                <a:cxn ang="0">
                  <a:pos x="96" y="22"/>
                </a:cxn>
                <a:cxn ang="0">
                  <a:pos x="93" y="18"/>
                </a:cxn>
                <a:cxn ang="0">
                  <a:pos x="96" y="13"/>
                </a:cxn>
                <a:cxn ang="0">
                  <a:pos x="101" y="3"/>
                </a:cxn>
                <a:cxn ang="0">
                  <a:pos x="97" y="21"/>
                </a:cxn>
                <a:cxn ang="0">
                  <a:pos x="95" y="17"/>
                </a:cxn>
                <a:cxn ang="0">
                  <a:pos x="102" y="13"/>
                </a:cxn>
                <a:cxn ang="0">
                  <a:pos x="101" y="21"/>
                </a:cxn>
                <a:cxn ang="0">
                  <a:pos x="112" y="23"/>
                </a:cxn>
                <a:cxn ang="0">
                  <a:pos x="99" y="13"/>
                </a:cxn>
                <a:cxn ang="0">
                  <a:pos x="99" y="20"/>
                </a:cxn>
              </a:cxnLst>
              <a:rect l="0" t="0" r="r" b="b"/>
              <a:pathLst>
                <a:path w="117" h="109">
                  <a:moveTo>
                    <a:pt x="90" y="56"/>
                  </a:moveTo>
                  <a:cubicBezTo>
                    <a:pt x="90" y="55"/>
                    <a:pt x="90" y="55"/>
                    <a:pt x="90" y="54"/>
                  </a:cubicBezTo>
                  <a:cubicBezTo>
                    <a:pt x="92" y="53"/>
                    <a:pt x="95" y="49"/>
                    <a:pt x="95" y="48"/>
                  </a:cubicBezTo>
                  <a:cubicBezTo>
                    <a:pt x="94" y="47"/>
                    <a:pt x="90" y="45"/>
                    <a:pt x="88" y="46"/>
                  </a:cubicBezTo>
                  <a:cubicBezTo>
                    <a:pt x="87" y="45"/>
                    <a:pt x="87" y="44"/>
                    <a:pt x="87" y="43"/>
                  </a:cubicBezTo>
                  <a:cubicBezTo>
                    <a:pt x="88" y="42"/>
                    <a:pt x="90" y="37"/>
                    <a:pt x="90" y="36"/>
                  </a:cubicBezTo>
                  <a:cubicBezTo>
                    <a:pt x="89" y="35"/>
                    <a:pt x="84" y="35"/>
                    <a:pt x="82" y="36"/>
                  </a:cubicBezTo>
                  <a:cubicBezTo>
                    <a:pt x="82" y="35"/>
                    <a:pt x="81" y="34"/>
                    <a:pt x="81" y="34"/>
                  </a:cubicBezTo>
                  <a:cubicBezTo>
                    <a:pt x="82" y="32"/>
                    <a:pt x="83" y="27"/>
                    <a:pt x="82" y="26"/>
                  </a:cubicBezTo>
                  <a:cubicBezTo>
                    <a:pt x="81" y="26"/>
                    <a:pt x="76" y="26"/>
                    <a:pt x="75" y="28"/>
                  </a:cubicBezTo>
                  <a:cubicBezTo>
                    <a:pt x="74" y="27"/>
                    <a:pt x="73" y="27"/>
                    <a:pt x="73" y="26"/>
                  </a:cubicBezTo>
                  <a:cubicBezTo>
                    <a:pt x="74" y="24"/>
                    <a:pt x="73" y="19"/>
                    <a:pt x="72" y="19"/>
                  </a:cubicBezTo>
                  <a:cubicBezTo>
                    <a:pt x="71" y="18"/>
                    <a:pt x="67" y="20"/>
                    <a:pt x="65" y="22"/>
                  </a:cubicBezTo>
                  <a:cubicBezTo>
                    <a:pt x="65" y="22"/>
                    <a:pt x="64" y="21"/>
                    <a:pt x="63" y="21"/>
                  </a:cubicBezTo>
                  <a:cubicBezTo>
                    <a:pt x="63" y="19"/>
                    <a:pt x="61" y="14"/>
                    <a:pt x="60" y="14"/>
                  </a:cubicBezTo>
                  <a:cubicBezTo>
                    <a:pt x="59" y="14"/>
                    <a:pt x="55" y="17"/>
                    <a:pt x="55" y="19"/>
                  </a:cubicBezTo>
                  <a:cubicBezTo>
                    <a:pt x="54" y="19"/>
                    <a:pt x="53" y="18"/>
                    <a:pt x="52" y="18"/>
                  </a:cubicBezTo>
                  <a:cubicBezTo>
                    <a:pt x="52" y="16"/>
                    <a:pt x="49" y="12"/>
                    <a:pt x="48" y="12"/>
                  </a:cubicBezTo>
                  <a:cubicBezTo>
                    <a:pt x="47" y="12"/>
                    <a:pt x="44" y="16"/>
                    <a:pt x="44" y="18"/>
                  </a:cubicBezTo>
                  <a:cubicBezTo>
                    <a:pt x="43" y="18"/>
                    <a:pt x="42" y="19"/>
                    <a:pt x="41" y="19"/>
                  </a:cubicBezTo>
                  <a:cubicBezTo>
                    <a:pt x="40" y="17"/>
                    <a:pt x="37" y="14"/>
                    <a:pt x="35" y="14"/>
                  </a:cubicBezTo>
                  <a:cubicBezTo>
                    <a:pt x="34" y="14"/>
                    <a:pt x="32" y="19"/>
                    <a:pt x="33" y="21"/>
                  </a:cubicBezTo>
                  <a:cubicBezTo>
                    <a:pt x="32" y="21"/>
                    <a:pt x="31" y="22"/>
                    <a:pt x="31" y="22"/>
                  </a:cubicBezTo>
                  <a:cubicBezTo>
                    <a:pt x="29" y="20"/>
                    <a:pt x="25" y="18"/>
                    <a:pt x="24" y="19"/>
                  </a:cubicBezTo>
                  <a:cubicBezTo>
                    <a:pt x="23" y="19"/>
                    <a:pt x="22" y="24"/>
                    <a:pt x="23" y="26"/>
                  </a:cubicBezTo>
                  <a:cubicBezTo>
                    <a:pt x="22" y="27"/>
                    <a:pt x="22" y="27"/>
                    <a:pt x="21" y="28"/>
                  </a:cubicBezTo>
                  <a:cubicBezTo>
                    <a:pt x="19" y="26"/>
                    <a:pt x="15" y="26"/>
                    <a:pt x="14" y="26"/>
                  </a:cubicBezTo>
                  <a:cubicBezTo>
                    <a:pt x="13" y="27"/>
                    <a:pt x="14" y="32"/>
                    <a:pt x="15" y="34"/>
                  </a:cubicBezTo>
                  <a:cubicBezTo>
                    <a:pt x="15" y="34"/>
                    <a:pt x="14" y="35"/>
                    <a:pt x="14" y="36"/>
                  </a:cubicBezTo>
                  <a:cubicBezTo>
                    <a:pt x="12" y="35"/>
                    <a:pt x="7" y="35"/>
                    <a:pt x="6" y="36"/>
                  </a:cubicBezTo>
                  <a:cubicBezTo>
                    <a:pt x="6" y="37"/>
                    <a:pt x="7" y="42"/>
                    <a:pt x="9" y="43"/>
                  </a:cubicBezTo>
                  <a:cubicBezTo>
                    <a:pt x="9" y="44"/>
                    <a:pt x="9" y="45"/>
                    <a:pt x="8" y="46"/>
                  </a:cubicBezTo>
                  <a:cubicBezTo>
                    <a:pt x="6" y="45"/>
                    <a:pt x="2" y="47"/>
                    <a:pt x="1" y="48"/>
                  </a:cubicBezTo>
                  <a:cubicBezTo>
                    <a:pt x="1" y="49"/>
                    <a:pt x="4" y="53"/>
                    <a:pt x="6" y="54"/>
                  </a:cubicBezTo>
                  <a:cubicBezTo>
                    <a:pt x="6" y="55"/>
                    <a:pt x="6" y="55"/>
                    <a:pt x="6" y="56"/>
                  </a:cubicBezTo>
                  <a:cubicBezTo>
                    <a:pt x="4" y="56"/>
                    <a:pt x="0" y="59"/>
                    <a:pt x="0" y="61"/>
                  </a:cubicBezTo>
                  <a:cubicBezTo>
                    <a:pt x="0" y="62"/>
                    <a:pt x="4" y="65"/>
                    <a:pt x="6" y="65"/>
                  </a:cubicBezTo>
                  <a:cubicBezTo>
                    <a:pt x="6" y="66"/>
                    <a:pt x="6" y="67"/>
                    <a:pt x="6" y="67"/>
                  </a:cubicBezTo>
                  <a:cubicBezTo>
                    <a:pt x="4" y="68"/>
                    <a:pt x="1" y="72"/>
                    <a:pt x="1" y="73"/>
                  </a:cubicBezTo>
                  <a:cubicBezTo>
                    <a:pt x="2" y="74"/>
                    <a:pt x="6" y="76"/>
                    <a:pt x="8" y="76"/>
                  </a:cubicBezTo>
                  <a:cubicBezTo>
                    <a:pt x="9" y="76"/>
                    <a:pt x="9" y="77"/>
                    <a:pt x="9" y="78"/>
                  </a:cubicBezTo>
                  <a:cubicBezTo>
                    <a:pt x="7" y="79"/>
                    <a:pt x="6" y="84"/>
                    <a:pt x="6" y="85"/>
                  </a:cubicBezTo>
                  <a:cubicBezTo>
                    <a:pt x="7" y="86"/>
                    <a:pt x="12" y="86"/>
                    <a:pt x="14" y="85"/>
                  </a:cubicBezTo>
                  <a:cubicBezTo>
                    <a:pt x="14" y="86"/>
                    <a:pt x="15" y="87"/>
                    <a:pt x="15" y="87"/>
                  </a:cubicBezTo>
                  <a:cubicBezTo>
                    <a:pt x="14" y="89"/>
                    <a:pt x="13" y="94"/>
                    <a:pt x="14" y="95"/>
                  </a:cubicBezTo>
                  <a:cubicBezTo>
                    <a:pt x="15" y="96"/>
                    <a:pt x="20" y="95"/>
                    <a:pt x="21" y="93"/>
                  </a:cubicBezTo>
                  <a:cubicBezTo>
                    <a:pt x="22" y="94"/>
                    <a:pt x="22" y="95"/>
                    <a:pt x="23" y="95"/>
                  </a:cubicBezTo>
                  <a:cubicBezTo>
                    <a:pt x="22" y="97"/>
                    <a:pt x="23" y="102"/>
                    <a:pt x="24" y="102"/>
                  </a:cubicBezTo>
                  <a:cubicBezTo>
                    <a:pt x="25" y="103"/>
                    <a:pt x="29" y="101"/>
                    <a:pt x="31" y="99"/>
                  </a:cubicBezTo>
                  <a:cubicBezTo>
                    <a:pt x="31" y="100"/>
                    <a:pt x="32" y="100"/>
                    <a:pt x="33" y="100"/>
                  </a:cubicBezTo>
                  <a:cubicBezTo>
                    <a:pt x="32" y="102"/>
                    <a:pt x="34" y="107"/>
                    <a:pt x="35" y="107"/>
                  </a:cubicBezTo>
                  <a:cubicBezTo>
                    <a:pt x="37" y="108"/>
                    <a:pt x="40" y="105"/>
                    <a:pt x="41" y="102"/>
                  </a:cubicBezTo>
                  <a:cubicBezTo>
                    <a:pt x="42" y="103"/>
                    <a:pt x="43" y="103"/>
                    <a:pt x="44" y="103"/>
                  </a:cubicBezTo>
                  <a:cubicBezTo>
                    <a:pt x="44" y="105"/>
                    <a:pt x="47" y="109"/>
                    <a:pt x="48" y="109"/>
                  </a:cubicBezTo>
                  <a:cubicBezTo>
                    <a:pt x="49" y="109"/>
                    <a:pt x="52" y="105"/>
                    <a:pt x="52" y="103"/>
                  </a:cubicBezTo>
                  <a:cubicBezTo>
                    <a:pt x="53" y="103"/>
                    <a:pt x="54" y="103"/>
                    <a:pt x="55" y="103"/>
                  </a:cubicBezTo>
                  <a:cubicBezTo>
                    <a:pt x="55" y="105"/>
                    <a:pt x="59" y="108"/>
                    <a:pt x="60" y="107"/>
                  </a:cubicBezTo>
                  <a:cubicBezTo>
                    <a:pt x="61" y="107"/>
                    <a:pt x="63" y="102"/>
                    <a:pt x="63" y="100"/>
                  </a:cubicBezTo>
                  <a:cubicBezTo>
                    <a:pt x="64" y="100"/>
                    <a:pt x="65" y="100"/>
                    <a:pt x="65" y="99"/>
                  </a:cubicBezTo>
                  <a:cubicBezTo>
                    <a:pt x="67" y="101"/>
                    <a:pt x="71" y="103"/>
                    <a:pt x="72" y="102"/>
                  </a:cubicBezTo>
                  <a:cubicBezTo>
                    <a:pt x="73" y="102"/>
                    <a:pt x="74" y="97"/>
                    <a:pt x="73" y="95"/>
                  </a:cubicBezTo>
                  <a:cubicBezTo>
                    <a:pt x="73" y="95"/>
                    <a:pt x="74" y="94"/>
                    <a:pt x="75" y="93"/>
                  </a:cubicBezTo>
                  <a:cubicBezTo>
                    <a:pt x="76" y="95"/>
                    <a:pt x="81" y="96"/>
                    <a:pt x="82" y="95"/>
                  </a:cubicBezTo>
                  <a:cubicBezTo>
                    <a:pt x="83" y="94"/>
                    <a:pt x="82" y="89"/>
                    <a:pt x="81" y="87"/>
                  </a:cubicBezTo>
                  <a:cubicBezTo>
                    <a:pt x="81" y="87"/>
                    <a:pt x="82" y="86"/>
                    <a:pt x="82" y="85"/>
                  </a:cubicBezTo>
                  <a:cubicBezTo>
                    <a:pt x="84" y="86"/>
                    <a:pt x="89" y="86"/>
                    <a:pt x="90" y="85"/>
                  </a:cubicBezTo>
                  <a:cubicBezTo>
                    <a:pt x="90" y="84"/>
                    <a:pt x="88" y="79"/>
                    <a:pt x="87" y="78"/>
                  </a:cubicBezTo>
                  <a:cubicBezTo>
                    <a:pt x="87" y="77"/>
                    <a:pt x="87" y="76"/>
                    <a:pt x="88" y="76"/>
                  </a:cubicBezTo>
                  <a:cubicBezTo>
                    <a:pt x="90" y="76"/>
                    <a:pt x="94" y="74"/>
                    <a:pt x="95" y="73"/>
                  </a:cubicBezTo>
                  <a:cubicBezTo>
                    <a:pt x="95" y="72"/>
                    <a:pt x="92" y="68"/>
                    <a:pt x="90" y="67"/>
                  </a:cubicBezTo>
                  <a:cubicBezTo>
                    <a:pt x="90" y="67"/>
                    <a:pt x="90" y="66"/>
                    <a:pt x="90" y="65"/>
                  </a:cubicBezTo>
                  <a:cubicBezTo>
                    <a:pt x="92" y="65"/>
                    <a:pt x="96" y="62"/>
                    <a:pt x="96" y="61"/>
                  </a:cubicBezTo>
                  <a:cubicBezTo>
                    <a:pt x="96" y="59"/>
                    <a:pt x="92" y="56"/>
                    <a:pt x="90" y="56"/>
                  </a:cubicBezTo>
                  <a:close/>
                  <a:moveTo>
                    <a:pt x="58" y="98"/>
                  </a:moveTo>
                  <a:cubicBezTo>
                    <a:pt x="56" y="99"/>
                    <a:pt x="55" y="99"/>
                    <a:pt x="53" y="99"/>
                  </a:cubicBezTo>
                  <a:cubicBezTo>
                    <a:pt x="54" y="91"/>
                    <a:pt x="59" y="80"/>
                    <a:pt x="56" y="74"/>
                  </a:cubicBezTo>
                  <a:cubicBezTo>
                    <a:pt x="60" y="80"/>
                    <a:pt x="71" y="81"/>
                    <a:pt x="79" y="84"/>
                  </a:cubicBezTo>
                  <a:cubicBezTo>
                    <a:pt x="74" y="91"/>
                    <a:pt x="67" y="96"/>
                    <a:pt x="58" y="98"/>
                  </a:cubicBezTo>
                  <a:close/>
                  <a:moveTo>
                    <a:pt x="17" y="84"/>
                  </a:moveTo>
                  <a:cubicBezTo>
                    <a:pt x="24" y="81"/>
                    <a:pt x="36" y="80"/>
                    <a:pt x="40" y="74"/>
                  </a:cubicBezTo>
                  <a:cubicBezTo>
                    <a:pt x="37" y="80"/>
                    <a:pt x="42" y="91"/>
                    <a:pt x="43" y="99"/>
                  </a:cubicBezTo>
                  <a:cubicBezTo>
                    <a:pt x="33" y="98"/>
                    <a:pt x="23" y="93"/>
                    <a:pt x="17" y="84"/>
                  </a:cubicBezTo>
                  <a:close/>
                  <a:moveTo>
                    <a:pt x="12" y="45"/>
                  </a:moveTo>
                  <a:cubicBezTo>
                    <a:pt x="19" y="50"/>
                    <a:pt x="26" y="60"/>
                    <a:pt x="32" y="61"/>
                  </a:cubicBezTo>
                  <a:cubicBezTo>
                    <a:pt x="26" y="61"/>
                    <a:pt x="19" y="71"/>
                    <a:pt x="12" y="76"/>
                  </a:cubicBezTo>
                  <a:cubicBezTo>
                    <a:pt x="11" y="74"/>
                    <a:pt x="11" y="72"/>
                    <a:pt x="10" y="71"/>
                  </a:cubicBezTo>
                  <a:cubicBezTo>
                    <a:pt x="8" y="62"/>
                    <a:pt x="9" y="53"/>
                    <a:pt x="12" y="45"/>
                  </a:cubicBezTo>
                  <a:close/>
                  <a:moveTo>
                    <a:pt x="38" y="23"/>
                  </a:moveTo>
                  <a:cubicBezTo>
                    <a:pt x="40" y="22"/>
                    <a:pt x="41" y="22"/>
                    <a:pt x="43" y="22"/>
                  </a:cubicBezTo>
                  <a:cubicBezTo>
                    <a:pt x="42" y="30"/>
                    <a:pt x="37" y="41"/>
                    <a:pt x="40" y="47"/>
                  </a:cubicBezTo>
                  <a:cubicBezTo>
                    <a:pt x="36" y="41"/>
                    <a:pt x="24" y="40"/>
                    <a:pt x="17" y="37"/>
                  </a:cubicBezTo>
                  <a:cubicBezTo>
                    <a:pt x="22" y="30"/>
                    <a:pt x="29" y="25"/>
                    <a:pt x="38" y="23"/>
                  </a:cubicBezTo>
                  <a:close/>
                  <a:moveTo>
                    <a:pt x="79" y="37"/>
                  </a:moveTo>
                  <a:cubicBezTo>
                    <a:pt x="71" y="40"/>
                    <a:pt x="60" y="41"/>
                    <a:pt x="56" y="47"/>
                  </a:cubicBezTo>
                  <a:cubicBezTo>
                    <a:pt x="59" y="41"/>
                    <a:pt x="54" y="30"/>
                    <a:pt x="53" y="22"/>
                  </a:cubicBezTo>
                  <a:cubicBezTo>
                    <a:pt x="63" y="23"/>
                    <a:pt x="73" y="29"/>
                    <a:pt x="79" y="37"/>
                  </a:cubicBezTo>
                  <a:close/>
                  <a:moveTo>
                    <a:pt x="54" y="70"/>
                  </a:moveTo>
                  <a:cubicBezTo>
                    <a:pt x="54" y="71"/>
                    <a:pt x="55" y="72"/>
                    <a:pt x="55" y="73"/>
                  </a:cubicBezTo>
                  <a:cubicBezTo>
                    <a:pt x="55" y="72"/>
                    <a:pt x="54" y="71"/>
                    <a:pt x="53" y="71"/>
                  </a:cubicBezTo>
                  <a:cubicBezTo>
                    <a:pt x="51" y="74"/>
                    <a:pt x="45" y="74"/>
                    <a:pt x="43" y="71"/>
                  </a:cubicBezTo>
                  <a:cubicBezTo>
                    <a:pt x="42" y="71"/>
                    <a:pt x="41" y="72"/>
                    <a:pt x="41" y="73"/>
                  </a:cubicBezTo>
                  <a:cubicBezTo>
                    <a:pt x="41" y="72"/>
                    <a:pt x="41" y="71"/>
                    <a:pt x="42" y="70"/>
                  </a:cubicBezTo>
                  <a:cubicBezTo>
                    <a:pt x="37" y="70"/>
                    <a:pt x="35" y="65"/>
                    <a:pt x="37" y="62"/>
                  </a:cubicBezTo>
                  <a:cubicBezTo>
                    <a:pt x="36" y="61"/>
                    <a:pt x="35" y="61"/>
                    <a:pt x="34" y="61"/>
                  </a:cubicBezTo>
                  <a:cubicBezTo>
                    <a:pt x="35" y="61"/>
                    <a:pt x="36" y="60"/>
                    <a:pt x="37" y="60"/>
                  </a:cubicBezTo>
                  <a:cubicBezTo>
                    <a:pt x="35" y="56"/>
                    <a:pt x="37" y="51"/>
                    <a:pt x="42" y="51"/>
                  </a:cubicBezTo>
                  <a:cubicBezTo>
                    <a:pt x="41" y="50"/>
                    <a:pt x="41" y="49"/>
                    <a:pt x="41" y="48"/>
                  </a:cubicBezTo>
                  <a:cubicBezTo>
                    <a:pt x="41" y="49"/>
                    <a:pt x="42" y="50"/>
                    <a:pt x="43" y="50"/>
                  </a:cubicBezTo>
                  <a:cubicBezTo>
                    <a:pt x="45" y="47"/>
                    <a:pt x="51" y="47"/>
                    <a:pt x="53" y="50"/>
                  </a:cubicBezTo>
                  <a:cubicBezTo>
                    <a:pt x="54" y="50"/>
                    <a:pt x="55" y="49"/>
                    <a:pt x="55" y="48"/>
                  </a:cubicBezTo>
                  <a:cubicBezTo>
                    <a:pt x="55" y="49"/>
                    <a:pt x="54" y="50"/>
                    <a:pt x="54" y="51"/>
                  </a:cubicBezTo>
                  <a:cubicBezTo>
                    <a:pt x="59" y="51"/>
                    <a:pt x="61" y="56"/>
                    <a:pt x="59" y="60"/>
                  </a:cubicBezTo>
                  <a:cubicBezTo>
                    <a:pt x="60" y="60"/>
                    <a:pt x="61" y="61"/>
                    <a:pt x="62" y="61"/>
                  </a:cubicBezTo>
                  <a:cubicBezTo>
                    <a:pt x="61" y="61"/>
                    <a:pt x="60" y="61"/>
                    <a:pt x="59" y="62"/>
                  </a:cubicBezTo>
                  <a:cubicBezTo>
                    <a:pt x="61" y="65"/>
                    <a:pt x="59" y="70"/>
                    <a:pt x="54" y="70"/>
                  </a:cubicBezTo>
                  <a:close/>
                  <a:moveTo>
                    <a:pt x="84" y="76"/>
                  </a:moveTo>
                  <a:cubicBezTo>
                    <a:pt x="77" y="71"/>
                    <a:pt x="70" y="61"/>
                    <a:pt x="63" y="61"/>
                  </a:cubicBezTo>
                  <a:cubicBezTo>
                    <a:pt x="70" y="60"/>
                    <a:pt x="77" y="50"/>
                    <a:pt x="84" y="45"/>
                  </a:cubicBezTo>
                  <a:cubicBezTo>
                    <a:pt x="85" y="47"/>
                    <a:pt x="85" y="49"/>
                    <a:pt x="86" y="50"/>
                  </a:cubicBezTo>
                  <a:cubicBezTo>
                    <a:pt x="88" y="59"/>
                    <a:pt x="87" y="68"/>
                    <a:pt x="84" y="76"/>
                  </a:cubicBezTo>
                  <a:close/>
                  <a:moveTo>
                    <a:pt x="48" y="49"/>
                  </a:moveTo>
                  <a:cubicBezTo>
                    <a:pt x="42" y="49"/>
                    <a:pt x="37" y="54"/>
                    <a:pt x="37" y="61"/>
                  </a:cubicBezTo>
                  <a:cubicBezTo>
                    <a:pt x="37" y="67"/>
                    <a:pt x="42" y="72"/>
                    <a:pt x="48" y="72"/>
                  </a:cubicBezTo>
                  <a:cubicBezTo>
                    <a:pt x="54" y="72"/>
                    <a:pt x="59" y="67"/>
                    <a:pt x="59" y="61"/>
                  </a:cubicBezTo>
                  <a:cubicBezTo>
                    <a:pt x="59" y="54"/>
                    <a:pt x="54" y="49"/>
                    <a:pt x="48" y="49"/>
                  </a:cubicBezTo>
                  <a:close/>
                  <a:moveTo>
                    <a:pt x="48" y="67"/>
                  </a:moveTo>
                  <a:cubicBezTo>
                    <a:pt x="44" y="67"/>
                    <a:pt x="42" y="64"/>
                    <a:pt x="42" y="61"/>
                  </a:cubicBezTo>
                  <a:cubicBezTo>
                    <a:pt x="42" y="57"/>
                    <a:pt x="44" y="54"/>
                    <a:pt x="48" y="54"/>
                  </a:cubicBezTo>
                  <a:cubicBezTo>
                    <a:pt x="51" y="54"/>
                    <a:pt x="54" y="57"/>
                    <a:pt x="54" y="61"/>
                  </a:cubicBezTo>
                  <a:cubicBezTo>
                    <a:pt x="54" y="64"/>
                    <a:pt x="51" y="67"/>
                    <a:pt x="48" y="67"/>
                  </a:cubicBezTo>
                  <a:close/>
                  <a:moveTo>
                    <a:pt x="117" y="18"/>
                  </a:moveTo>
                  <a:cubicBezTo>
                    <a:pt x="117" y="17"/>
                    <a:pt x="115" y="16"/>
                    <a:pt x="114" y="16"/>
                  </a:cubicBezTo>
                  <a:cubicBezTo>
                    <a:pt x="114" y="16"/>
                    <a:pt x="114" y="15"/>
                    <a:pt x="114" y="15"/>
                  </a:cubicBezTo>
                  <a:cubicBezTo>
                    <a:pt x="115" y="15"/>
                    <a:pt x="116" y="13"/>
                    <a:pt x="116" y="13"/>
                  </a:cubicBezTo>
                  <a:cubicBezTo>
                    <a:pt x="116" y="13"/>
                    <a:pt x="114" y="12"/>
                    <a:pt x="113" y="12"/>
                  </a:cubicBezTo>
                  <a:cubicBezTo>
                    <a:pt x="113" y="12"/>
                    <a:pt x="113" y="11"/>
                    <a:pt x="113" y="11"/>
                  </a:cubicBezTo>
                  <a:cubicBezTo>
                    <a:pt x="114" y="11"/>
                    <a:pt x="114" y="9"/>
                    <a:pt x="114" y="9"/>
                  </a:cubicBezTo>
                  <a:cubicBezTo>
                    <a:pt x="114" y="8"/>
                    <a:pt x="112" y="8"/>
                    <a:pt x="112" y="8"/>
                  </a:cubicBezTo>
                  <a:cubicBezTo>
                    <a:pt x="111" y="8"/>
                    <a:pt x="111" y="8"/>
                    <a:pt x="111" y="8"/>
                  </a:cubicBezTo>
                  <a:cubicBezTo>
                    <a:pt x="111" y="7"/>
                    <a:pt x="112" y="5"/>
                    <a:pt x="111" y="5"/>
                  </a:cubicBezTo>
                  <a:cubicBezTo>
                    <a:pt x="111" y="5"/>
                    <a:pt x="109" y="5"/>
                    <a:pt x="109" y="6"/>
                  </a:cubicBezTo>
                  <a:cubicBezTo>
                    <a:pt x="108" y="5"/>
                    <a:pt x="108" y="5"/>
                    <a:pt x="108" y="5"/>
                  </a:cubicBezTo>
                  <a:cubicBezTo>
                    <a:pt x="108" y="4"/>
                    <a:pt x="108" y="2"/>
                    <a:pt x="108" y="2"/>
                  </a:cubicBezTo>
                  <a:cubicBezTo>
                    <a:pt x="107" y="2"/>
                    <a:pt x="106" y="3"/>
                    <a:pt x="105" y="3"/>
                  </a:cubicBezTo>
                  <a:cubicBezTo>
                    <a:pt x="105" y="3"/>
                    <a:pt x="105" y="3"/>
                    <a:pt x="104" y="3"/>
                  </a:cubicBezTo>
                  <a:cubicBezTo>
                    <a:pt x="105" y="2"/>
                    <a:pt x="104" y="1"/>
                    <a:pt x="103" y="0"/>
                  </a:cubicBezTo>
                  <a:cubicBezTo>
                    <a:pt x="103" y="0"/>
                    <a:pt x="102" y="1"/>
                    <a:pt x="101" y="2"/>
                  </a:cubicBezTo>
                  <a:cubicBezTo>
                    <a:pt x="101" y="2"/>
                    <a:pt x="101" y="2"/>
                    <a:pt x="100" y="2"/>
                  </a:cubicBezTo>
                  <a:cubicBezTo>
                    <a:pt x="100" y="1"/>
                    <a:pt x="99" y="0"/>
                    <a:pt x="99" y="0"/>
                  </a:cubicBezTo>
                  <a:cubicBezTo>
                    <a:pt x="98" y="0"/>
                    <a:pt x="97" y="1"/>
                    <a:pt x="97" y="2"/>
                  </a:cubicBezTo>
                  <a:cubicBezTo>
                    <a:pt x="97" y="2"/>
                    <a:pt x="97" y="2"/>
                    <a:pt x="96" y="2"/>
                  </a:cubicBezTo>
                  <a:cubicBezTo>
                    <a:pt x="96" y="1"/>
                    <a:pt x="95" y="0"/>
                    <a:pt x="94" y="0"/>
                  </a:cubicBezTo>
                  <a:cubicBezTo>
                    <a:pt x="94" y="1"/>
                    <a:pt x="93" y="2"/>
                    <a:pt x="93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2" y="3"/>
                    <a:pt x="90" y="2"/>
                    <a:pt x="90" y="2"/>
                  </a:cubicBezTo>
                  <a:cubicBezTo>
                    <a:pt x="90" y="2"/>
                    <a:pt x="89" y="4"/>
                    <a:pt x="90" y="5"/>
                  </a:cubicBezTo>
                  <a:cubicBezTo>
                    <a:pt x="90" y="5"/>
                    <a:pt x="89" y="5"/>
                    <a:pt x="89" y="6"/>
                  </a:cubicBezTo>
                  <a:cubicBezTo>
                    <a:pt x="88" y="5"/>
                    <a:pt x="87" y="5"/>
                    <a:pt x="86" y="5"/>
                  </a:cubicBezTo>
                  <a:cubicBezTo>
                    <a:pt x="86" y="5"/>
                    <a:pt x="86" y="7"/>
                    <a:pt x="87" y="8"/>
                  </a:cubicBezTo>
                  <a:cubicBezTo>
                    <a:pt x="87" y="8"/>
                    <a:pt x="86" y="8"/>
                    <a:pt x="86" y="8"/>
                  </a:cubicBezTo>
                  <a:cubicBezTo>
                    <a:pt x="86" y="8"/>
                    <a:pt x="84" y="8"/>
                    <a:pt x="84" y="9"/>
                  </a:cubicBezTo>
                  <a:cubicBezTo>
                    <a:pt x="83" y="9"/>
                    <a:pt x="84" y="11"/>
                    <a:pt x="85" y="11"/>
                  </a:cubicBezTo>
                  <a:cubicBezTo>
                    <a:pt x="85" y="11"/>
                    <a:pt x="84" y="12"/>
                    <a:pt x="84" y="12"/>
                  </a:cubicBezTo>
                  <a:cubicBezTo>
                    <a:pt x="84" y="12"/>
                    <a:pt x="82" y="13"/>
                    <a:pt x="82" y="13"/>
                  </a:cubicBezTo>
                  <a:cubicBezTo>
                    <a:pt x="82" y="13"/>
                    <a:pt x="83" y="15"/>
                    <a:pt x="84" y="15"/>
                  </a:cubicBezTo>
                  <a:cubicBezTo>
                    <a:pt x="83" y="15"/>
                    <a:pt x="83" y="16"/>
                    <a:pt x="83" y="16"/>
                  </a:cubicBezTo>
                  <a:cubicBezTo>
                    <a:pt x="83" y="16"/>
                    <a:pt x="81" y="17"/>
                    <a:pt x="81" y="18"/>
                  </a:cubicBezTo>
                  <a:cubicBezTo>
                    <a:pt x="81" y="18"/>
                    <a:pt x="83" y="19"/>
                    <a:pt x="83" y="19"/>
                  </a:cubicBezTo>
                  <a:cubicBezTo>
                    <a:pt x="83" y="19"/>
                    <a:pt x="83" y="20"/>
                    <a:pt x="84" y="20"/>
                  </a:cubicBezTo>
                  <a:cubicBezTo>
                    <a:pt x="83" y="20"/>
                    <a:pt x="82" y="22"/>
                    <a:pt x="82" y="22"/>
                  </a:cubicBezTo>
                  <a:cubicBezTo>
                    <a:pt x="82" y="23"/>
                    <a:pt x="84" y="23"/>
                    <a:pt x="84" y="23"/>
                  </a:cubicBezTo>
                  <a:cubicBezTo>
                    <a:pt x="84" y="23"/>
                    <a:pt x="85" y="24"/>
                    <a:pt x="85" y="24"/>
                  </a:cubicBezTo>
                  <a:cubicBezTo>
                    <a:pt x="84" y="24"/>
                    <a:pt x="83" y="26"/>
                    <a:pt x="84" y="26"/>
                  </a:cubicBezTo>
                  <a:cubicBezTo>
                    <a:pt x="84" y="27"/>
                    <a:pt x="86" y="27"/>
                    <a:pt x="86" y="27"/>
                  </a:cubicBezTo>
                  <a:cubicBezTo>
                    <a:pt x="86" y="27"/>
                    <a:pt x="87" y="27"/>
                    <a:pt x="87" y="27"/>
                  </a:cubicBezTo>
                  <a:cubicBezTo>
                    <a:pt x="86" y="28"/>
                    <a:pt x="86" y="30"/>
                    <a:pt x="86" y="30"/>
                  </a:cubicBezTo>
                  <a:cubicBezTo>
                    <a:pt x="87" y="30"/>
                    <a:pt x="88" y="30"/>
                    <a:pt x="89" y="30"/>
                  </a:cubicBezTo>
                  <a:cubicBezTo>
                    <a:pt x="89" y="30"/>
                    <a:pt x="90" y="30"/>
                    <a:pt x="90" y="30"/>
                  </a:cubicBezTo>
                  <a:cubicBezTo>
                    <a:pt x="89" y="31"/>
                    <a:pt x="90" y="33"/>
                    <a:pt x="90" y="33"/>
                  </a:cubicBezTo>
                  <a:cubicBezTo>
                    <a:pt x="90" y="33"/>
                    <a:pt x="92" y="32"/>
                    <a:pt x="93" y="32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93" y="33"/>
                    <a:pt x="94" y="35"/>
                    <a:pt x="94" y="35"/>
                  </a:cubicBezTo>
                  <a:cubicBezTo>
                    <a:pt x="95" y="35"/>
                    <a:pt x="96" y="34"/>
                    <a:pt x="96" y="33"/>
                  </a:cubicBezTo>
                  <a:cubicBezTo>
                    <a:pt x="97" y="33"/>
                    <a:pt x="97" y="33"/>
                    <a:pt x="97" y="33"/>
                  </a:cubicBezTo>
                  <a:cubicBezTo>
                    <a:pt x="97" y="34"/>
                    <a:pt x="98" y="35"/>
                    <a:pt x="99" y="35"/>
                  </a:cubicBezTo>
                  <a:cubicBezTo>
                    <a:pt x="99" y="35"/>
                    <a:pt x="100" y="34"/>
                    <a:pt x="100" y="33"/>
                  </a:cubicBezTo>
                  <a:cubicBezTo>
                    <a:pt x="101" y="33"/>
                    <a:pt x="101" y="33"/>
                    <a:pt x="101" y="33"/>
                  </a:cubicBezTo>
                  <a:cubicBezTo>
                    <a:pt x="102" y="34"/>
                    <a:pt x="103" y="35"/>
                    <a:pt x="103" y="35"/>
                  </a:cubicBezTo>
                  <a:cubicBezTo>
                    <a:pt x="104" y="35"/>
                    <a:pt x="105" y="33"/>
                    <a:pt x="104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106" y="32"/>
                    <a:pt x="107" y="33"/>
                    <a:pt x="108" y="33"/>
                  </a:cubicBezTo>
                  <a:cubicBezTo>
                    <a:pt x="108" y="33"/>
                    <a:pt x="108" y="31"/>
                    <a:pt x="108" y="30"/>
                  </a:cubicBezTo>
                  <a:cubicBezTo>
                    <a:pt x="108" y="30"/>
                    <a:pt x="108" y="30"/>
                    <a:pt x="109" y="30"/>
                  </a:cubicBezTo>
                  <a:cubicBezTo>
                    <a:pt x="109" y="30"/>
                    <a:pt x="111" y="30"/>
                    <a:pt x="111" y="30"/>
                  </a:cubicBezTo>
                  <a:cubicBezTo>
                    <a:pt x="112" y="30"/>
                    <a:pt x="111" y="28"/>
                    <a:pt x="111" y="27"/>
                  </a:cubicBezTo>
                  <a:cubicBezTo>
                    <a:pt x="111" y="27"/>
                    <a:pt x="111" y="27"/>
                    <a:pt x="112" y="27"/>
                  </a:cubicBezTo>
                  <a:cubicBezTo>
                    <a:pt x="112" y="27"/>
                    <a:pt x="114" y="27"/>
                    <a:pt x="114" y="26"/>
                  </a:cubicBezTo>
                  <a:cubicBezTo>
                    <a:pt x="114" y="26"/>
                    <a:pt x="114" y="24"/>
                    <a:pt x="113" y="24"/>
                  </a:cubicBezTo>
                  <a:cubicBezTo>
                    <a:pt x="113" y="24"/>
                    <a:pt x="113" y="23"/>
                    <a:pt x="113" y="23"/>
                  </a:cubicBezTo>
                  <a:cubicBezTo>
                    <a:pt x="114" y="23"/>
                    <a:pt x="116" y="23"/>
                    <a:pt x="116" y="22"/>
                  </a:cubicBezTo>
                  <a:cubicBezTo>
                    <a:pt x="116" y="22"/>
                    <a:pt x="115" y="20"/>
                    <a:pt x="114" y="20"/>
                  </a:cubicBezTo>
                  <a:cubicBezTo>
                    <a:pt x="114" y="20"/>
                    <a:pt x="114" y="19"/>
                    <a:pt x="114" y="19"/>
                  </a:cubicBezTo>
                  <a:cubicBezTo>
                    <a:pt x="115" y="19"/>
                    <a:pt x="117" y="18"/>
                    <a:pt x="117" y="18"/>
                  </a:cubicBezTo>
                  <a:close/>
                  <a:moveTo>
                    <a:pt x="103" y="31"/>
                  </a:moveTo>
                  <a:cubicBezTo>
                    <a:pt x="102" y="32"/>
                    <a:pt x="101" y="32"/>
                    <a:pt x="101" y="32"/>
                  </a:cubicBezTo>
                  <a:cubicBezTo>
                    <a:pt x="101" y="29"/>
                    <a:pt x="103" y="25"/>
                    <a:pt x="102" y="22"/>
                  </a:cubicBezTo>
                  <a:cubicBezTo>
                    <a:pt x="103" y="25"/>
                    <a:pt x="107" y="25"/>
                    <a:pt x="110" y="26"/>
                  </a:cubicBezTo>
                  <a:cubicBezTo>
                    <a:pt x="108" y="29"/>
                    <a:pt x="106" y="31"/>
                    <a:pt x="103" y="31"/>
                  </a:cubicBezTo>
                  <a:close/>
                  <a:moveTo>
                    <a:pt x="87" y="26"/>
                  </a:moveTo>
                  <a:cubicBezTo>
                    <a:pt x="90" y="25"/>
                    <a:pt x="95" y="25"/>
                    <a:pt x="96" y="22"/>
                  </a:cubicBezTo>
                  <a:cubicBezTo>
                    <a:pt x="95" y="25"/>
                    <a:pt x="97" y="29"/>
                    <a:pt x="97" y="32"/>
                  </a:cubicBezTo>
                  <a:cubicBezTo>
                    <a:pt x="93" y="31"/>
                    <a:pt x="90" y="29"/>
                    <a:pt x="87" y="26"/>
                  </a:cubicBezTo>
                  <a:close/>
                  <a:moveTo>
                    <a:pt x="85" y="21"/>
                  </a:moveTo>
                  <a:cubicBezTo>
                    <a:pt x="84" y="18"/>
                    <a:pt x="84" y="15"/>
                    <a:pt x="86" y="12"/>
                  </a:cubicBezTo>
                  <a:cubicBezTo>
                    <a:pt x="88" y="14"/>
                    <a:pt x="91" y="18"/>
                    <a:pt x="93" y="18"/>
                  </a:cubicBezTo>
                  <a:cubicBezTo>
                    <a:pt x="91" y="18"/>
                    <a:pt x="88" y="21"/>
                    <a:pt x="86" y="23"/>
                  </a:cubicBezTo>
                  <a:cubicBezTo>
                    <a:pt x="85" y="23"/>
                    <a:pt x="85" y="22"/>
                    <a:pt x="85" y="21"/>
                  </a:cubicBezTo>
                  <a:close/>
                  <a:moveTo>
                    <a:pt x="95" y="4"/>
                  </a:moveTo>
                  <a:cubicBezTo>
                    <a:pt x="96" y="4"/>
                    <a:pt x="96" y="3"/>
                    <a:pt x="97" y="3"/>
                  </a:cubicBezTo>
                  <a:cubicBezTo>
                    <a:pt x="97" y="7"/>
                    <a:pt x="95" y="11"/>
                    <a:pt x="96" y="13"/>
                  </a:cubicBezTo>
                  <a:cubicBezTo>
                    <a:pt x="95" y="11"/>
                    <a:pt x="90" y="10"/>
                    <a:pt x="87" y="9"/>
                  </a:cubicBezTo>
                  <a:cubicBezTo>
                    <a:pt x="89" y="6"/>
                    <a:pt x="92" y="5"/>
                    <a:pt x="95" y="4"/>
                  </a:cubicBezTo>
                  <a:close/>
                  <a:moveTo>
                    <a:pt x="110" y="9"/>
                  </a:moveTo>
                  <a:cubicBezTo>
                    <a:pt x="107" y="10"/>
                    <a:pt x="103" y="11"/>
                    <a:pt x="102" y="13"/>
                  </a:cubicBezTo>
                  <a:cubicBezTo>
                    <a:pt x="103" y="11"/>
                    <a:pt x="101" y="7"/>
                    <a:pt x="101" y="3"/>
                  </a:cubicBezTo>
                  <a:cubicBezTo>
                    <a:pt x="104" y="4"/>
                    <a:pt x="108" y="6"/>
                    <a:pt x="110" y="9"/>
                  </a:cubicBezTo>
                  <a:close/>
                  <a:moveTo>
                    <a:pt x="101" y="21"/>
                  </a:moveTo>
                  <a:cubicBezTo>
                    <a:pt x="101" y="21"/>
                    <a:pt x="101" y="22"/>
                    <a:pt x="102" y="22"/>
                  </a:cubicBezTo>
                  <a:cubicBezTo>
                    <a:pt x="101" y="22"/>
                    <a:pt x="101" y="22"/>
                    <a:pt x="101" y="21"/>
                  </a:cubicBezTo>
                  <a:cubicBezTo>
                    <a:pt x="100" y="23"/>
                    <a:pt x="98" y="23"/>
                    <a:pt x="97" y="21"/>
                  </a:cubicBezTo>
                  <a:cubicBezTo>
                    <a:pt x="97" y="22"/>
                    <a:pt x="96" y="22"/>
                    <a:pt x="96" y="22"/>
                  </a:cubicBezTo>
                  <a:cubicBezTo>
                    <a:pt x="96" y="22"/>
                    <a:pt x="97" y="21"/>
                    <a:pt x="97" y="21"/>
                  </a:cubicBezTo>
                  <a:cubicBezTo>
                    <a:pt x="95" y="21"/>
                    <a:pt x="94" y="19"/>
                    <a:pt x="95" y="18"/>
                  </a:cubicBezTo>
                  <a:cubicBezTo>
                    <a:pt x="94" y="18"/>
                    <a:pt x="94" y="18"/>
                    <a:pt x="94" y="18"/>
                  </a:cubicBezTo>
                  <a:cubicBezTo>
                    <a:pt x="94" y="18"/>
                    <a:pt x="94" y="17"/>
                    <a:pt x="95" y="17"/>
                  </a:cubicBezTo>
                  <a:cubicBezTo>
                    <a:pt x="94" y="16"/>
                    <a:pt x="95" y="14"/>
                    <a:pt x="97" y="14"/>
                  </a:cubicBezTo>
                  <a:cubicBezTo>
                    <a:pt x="97" y="14"/>
                    <a:pt x="96" y="13"/>
                    <a:pt x="96" y="13"/>
                  </a:cubicBezTo>
                  <a:cubicBezTo>
                    <a:pt x="96" y="13"/>
                    <a:pt x="97" y="14"/>
                    <a:pt x="97" y="14"/>
                  </a:cubicBezTo>
                  <a:cubicBezTo>
                    <a:pt x="98" y="13"/>
                    <a:pt x="100" y="13"/>
                    <a:pt x="101" y="14"/>
                  </a:cubicBezTo>
                  <a:cubicBezTo>
                    <a:pt x="101" y="14"/>
                    <a:pt x="101" y="13"/>
                    <a:pt x="102" y="13"/>
                  </a:cubicBezTo>
                  <a:cubicBezTo>
                    <a:pt x="101" y="13"/>
                    <a:pt x="101" y="14"/>
                    <a:pt x="101" y="14"/>
                  </a:cubicBezTo>
                  <a:cubicBezTo>
                    <a:pt x="103" y="14"/>
                    <a:pt x="104" y="16"/>
                    <a:pt x="103" y="17"/>
                  </a:cubicBezTo>
                  <a:cubicBezTo>
                    <a:pt x="103" y="17"/>
                    <a:pt x="104" y="18"/>
                    <a:pt x="104" y="18"/>
                  </a:cubicBezTo>
                  <a:cubicBezTo>
                    <a:pt x="104" y="18"/>
                    <a:pt x="103" y="18"/>
                    <a:pt x="103" y="18"/>
                  </a:cubicBezTo>
                  <a:cubicBezTo>
                    <a:pt x="104" y="19"/>
                    <a:pt x="103" y="21"/>
                    <a:pt x="101" y="21"/>
                  </a:cubicBezTo>
                  <a:close/>
                  <a:moveTo>
                    <a:pt x="112" y="23"/>
                  </a:moveTo>
                  <a:cubicBezTo>
                    <a:pt x="110" y="21"/>
                    <a:pt x="107" y="18"/>
                    <a:pt x="104" y="18"/>
                  </a:cubicBezTo>
                  <a:cubicBezTo>
                    <a:pt x="107" y="18"/>
                    <a:pt x="110" y="14"/>
                    <a:pt x="112" y="12"/>
                  </a:cubicBezTo>
                  <a:cubicBezTo>
                    <a:pt x="112" y="13"/>
                    <a:pt x="113" y="13"/>
                    <a:pt x="113" y="14"/>
                  </a:cubicBezTo>
                  <a:cubicBezTo>
                    <a:pt x="114" y="17"/>
                    <a:pt x="113" y="20"/>
                    <a:pt x="112" y="23"/>
                  </a:cubicBezTo>
                  <a:close/>
                  <a:moveTo>
                    <a:pt x="99" y="13"/>
                  </a:moveTo>
                  <a:cubicBezTo>
                    <a:pt x="97" y="13"/>
                    <a:pt x="95" y="15"/>
                    <a:pt x="95" y="18"/>
                  </a:cubicBezTo>
                  <a:cubicBezTo>
                    <a:pt x="95" y="20"/>
                    <a:pt x="97" y="22"/>
                    <a:pt x="99" y="22"/>
                  </a:cubicBezTo>
                  <a:cubicBezTo>
                    <a:pt x="101" y="22"/>
                    <a:pt x="103" y="20"/>
                    <a:pt x="103" y="18"/>
                  </a:cubicBezTo>
                  <a:cubicBezTo>
                    <a:pt x="103" y="15"/>
                    <a:pt x="101" y="13"/>
                    <a:pt x="99" y="13"/>
                  </a:cubicBezTo>
                  <a:close/>
                  <a:moveTo>
                    <a:pt x="99" y="20"/>
                  </a:moveTo>
                  <a:cubicBezTo>
                    <a:pt x="98" y="20"/>
                    <a:pt x="97" y="19"/>
                    <a:pt x="97" y="18"/>
                  </a:cubicBezTo>
                  <a:cubicBezTo>
                    <a:pt x="97" y="16"/>
                    <a:pt x="98" y="15"/>
                    <a:pt x="99" y="15"/>
                  </a:cubicBezTo>
                  <a:cubicBezTo>
                    <a:pt x="100" y="15"/>
                    <a:pt x="101" y="16"/>
                    <a:pt x="101" y="18"/>
                  </a:cubicBezTo>
                  <a:cubicBezTo>
                    <a:pt x="101" y="19"/>
                    <a:pt x="100" y="20"/>
                    <a:pt x="99" y="20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  <p:sp>
          <p:nvSpPr>
            <p:cNvPr id="95" name="Freeform 100"/>
            <p:cNvSpPr>
              <a:spLocks noEditPoints="1"/>
            </p:cNvSpPr>
            <p:nvPr/>
          </p:nvSpPr>
          <p:spPr bwMode="auto">
            <a:xfrm>
              <a:off x="4953000" y="2800350"/>
              <a:ext cx="244475" cy="334963"/>
            </a:xfrm>
            <a:custGeom>
              <a:avLst/>
              <a:gdLst/>
              <a:ahLst/>
              <a:cxnLst>
                <a:cxn ang="0">
                  <a:pos x="153" y="50"/>
                </a:cxn>
                <a:cxn ang="0">
                  <a:pos x="102" y="0"/>
                </a:cxn>
                <a:cxn ang="0">
                  <a:pos x="91" y="5"/>
                </a:cxn>
                <a:cxn ang="0">
                  <a:pos x="84" y="188"/>
                </a:cxn>
                <a:cxn ang="0">
                  <a:pos x="60" y="211"/>
                </a:cxn>
                <a:cxn ang="0">
                  <a:pos x="43" y="220"/>
                </a:cxn>
                <a:cxn ang="0">
                  <a:pos x="140" y="233"/>
                </a:cxn>
                <a:cxn ang="0">
                  <a:pos x="124" y="220"/>
                </a:cxn>
                <a:cxn ang="0">
                  <a:pos x="102" y="211"/>
                </a:cxn>
                <a:cxn ang="0">
                  <a:pos x="153" y="142"/>
                </a:cxn>
                <a:cxn ang="0">
                  <a:pos x="170" y="96"/>
                </a:cxn>
                <a:cxn ang="0">
                  <a:pos x="164" y="95"/>
                </a:cxn>
                <a:cxn ang="0">
                  <a:pos x="136" y="66"/>
                </a:cxn>
                <a:cxn ang="0">
                  <a:pos x="164" y="95"/>
                </a:cxn>
                <a:cxn ang="0">
                  <a:pos x="134" y="60"/>
                </a:cxn>
                <a:cxn ang="0">
                  <a:pos x="148" y="53"/>
                </a:cxn>
                <a:cxn ang="0">
                  <a:pos x="64" y="68"/>
                </a:cxn>
                <a:cxn ang="0">
                  <a:pos x="94" y="95"/>
                </a:cxn>
                <a:cxn ang="0">
                  <a:pos x="94" y="101"/>
                </a:cxn>
                <a:cxn ang="0">
                  <a:pos x="64" y="124"/>
                </a:cxn>
                <a:cxn ang="0">
                  <a:pos x="94" y="101"/>
                </a:cxn>
                <a:cxn ang="0">
                  <a:pos x="47" y="53"/>
                </a:cxn>
                <a:cxn ang="0">
                  <a:pos x="61" y="60"/>
                </a:cxn>
                <a:cxn ang="0">
                  <a:pos x="55" y="95"/>
                </a:cxn>
                <a:cxn ang="0">
                  <a:pos x="43" y="58"/>
                </a:cxn>
                <a:cxn ang="0">
                  <a:pos x="55" y="101"/>
                </a:cxn>
                <a:cxn ang="0">
                  <a:pos x="43" y="134"/>
                </a:cxn>
                <a:cxn ang="0">
                  <a:pos x="55" y="101"/>
                </a:cxn>
                <a:cxn ang="0">
                  <a:pos x="77" y="159"/>
                </a:cxn>
                <a:cxn ang="0">
                  <a:pos x="61" y="132"/>
                </a:cxn>
                <a:cxn ang="0">
                  <a:pos x="94" y="126"/>
                </a:cxn>
                <a:cxn ang="0">
                  <a:pos x="66" y="130"/>
                </a:cxn>
                <a:cxn ang="0">
                  <a:pos x="66" y="62"/>
                </a:cxn>
                <a:cxn ang="0">
                  <a:pos x="94" y="66"/>
                </a:cxn>
                <a:cxn ang="0">
                  <a:pos x="134" y="101"/>
                </a:cxn>
                <a:cxn ang="0">
                  <a:pos x="100" y="120"/>
                </a:cxn>
                <a:cxn ang="0">
                  <a:pos x="100" y="95"/>
                </a:cxn>
                <a:cxn ang="0">
                  <a:pos x="131" y="67"/>
                </a:cxn>
                <a:cxn ang="0">
                  <a:pos x="100" y="95"/>
                </a:cxn>
                <a:cxn ang="0">
                  <a:pos x="100" y="66"/>
                </a:cxn>
                <a:cxn ang="0">
                  <a:pos x="129" y="62"/>
                </a:cxn>
                <a:cxn ang="0">
                  <a:pos x="91" y="17"/>
                </a:cxn>
                <a:cxn ang="0">
                  <a:pos x="42" y="50"/>
                </a:cxn>
                <a:cxn ang="0">
                  <a:pos x="25" y="96"/>
                </a:cxn>
                <a:cxn ang="0">
                  <a:pos x="42" y="142"/>
                </a:cxn>
                <a:cxn ang="0">
                  <a:pos x="93" y="176"/>
                </a:cxn>
                <a:cxn ang="0">
                  <a:pos x="12" y="97"/>
                </a:cxn>
                <a:cxn ang="0">
                  <a:pos x="100" y="126"/>
                </a:cxn>
                <a:cxn ang="0">
                  <a:pos x="100" y="162"/>
                </a:cxn>
                <a:cxn ang="0">
                  <a:pos x="134" y="132"/>
                </a:cxn>
                <a:cxn ang="0">
                  <a:pos x="118" y="159"/>
                </a:cxn>
                <a:cxn ang="0">
                  <a:pos x="136" y="126"/>
                </a:cxn>
                <a:cxn ang="0">
                  <a:pos x="163" y="101"/>
                </a:cxn>
              </a:cxnLst>
              <a:rect l="0" t="0" r="r" b="b"/>
              <a:pathLst>
                <a:path w="170" h="233">
                  <a:moveTo>
                    <a:pt x="156" y="54"/>
                  </a:moveTo>
                  <a:cubicBezTo>
                    <a:pt x="155" y="53"/>
                    <a:pt x="154" y="51"/>
                    <a:pt x="153" y="50"/>
                  </a:cubicBezTo>
                  <a:cubicBezTo>
                    <a:pt x="141" y="35"/>
                    <a:pt x="123" y="25"/>
                    <a:pt x="102" y="24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41" y="6"/>
                    <a:pt x="0" y="46"/>
                    <a:pt x="0" y="97"/>
                  </a:cubicBezTo>
                  <a:cubicBezTo>
                    <a:pt x="0" y="144"/>
                    <a:pt x="37" y="184"/>
                    <a:pt x="84" y="188"/>
                  </a:cubicBezTo>
                  <a:cubicBezTo>
                    <a:pt x="84" y="211"/>
                    <a:pt x="84" y="211"/>
                    <a:pt x="84" y="211"/>
                  </a:cubicBezTo>
                  <a:cubicBezTo>
                    <a:pt x="60" y="211"/>
                    <a:pt x="60" y="211"/>
                    <a:pt x="60" y="211"/>
                  </a:cubicBezTo>
                  <a:cubicBezTo>
                    <a:pt x="60" y="220"/>
                    <a:pt x="60" y="220"/>
                    <a:pt x="60" y="220"/>
                  </a:cubicBezTo>
                  <a:cubicBezTo>
                    <a:pt x="43" y="220"/>
                    <a:pt x="43" y="220"/>
                    <a:pt x="43" y="220"/>
                  </a:cubicBezTo>
                  <a:cubicBezTo>
                    <a:pt x="43" y="233"/>
                    <a:pt x="43" y="233"/>
                    <a:pt x="43" y="233"/>
                  </a:cubicBezTo>
                  <a:cubicBezTo>
                    <a:pt x="140" y="233"/>
                    <a:pt x="140" y="233"/>
                    <a:pt x="140" y="233"/>
                  </a:cubicBezTo>
                  <a:cubicBezTo>
                    <a:pt x="140" y="220"/>
                    <a:pt x="140" y="220"/>
                    <a:pt x="140" y="220"/>
                  </a:cubicBezTo>
                  <a:cubicBezTo>
                    <a:pt x="124" y="220"/>
                    <a:pt x="124" y="220"/>
                    <a:pt x="124" y="220"/>
                  </a:cubicBezTo>
                  <a:cubicBezTo>
                    <a:pt x="124" y="211"/>
                    <a:pt x="124" y="211"/>
                    <a:pt x="124" y="211"/>
                  </a:cubicBezTo>
                  <a:cubicBezTo>
                    <a:pt x="102" y="211"/>
                    <a:pt x="102" y="211"/>
                    <a:pt x="102" y="211"/>
                  </a:cubicBezTo>
                  <a:cubicBezTo>
                    <a:pt x="102" y="168"/>
                    <a:pt x="102" y="168"/>
                    <a:pt x="102" y="168"/>
                  </a:cubicBezTo>
                  <a:cubicBezTo>
                    <a:pt x="123" y="166"/>
                    <a:pt x="141" y="157"/>
                    <a:pt x="153" y="142"/>
                  </a:cubicBezTo>
                  <a:cubicBezTo>
                    <a:pt x="154" y="141"/>
                    <a:pt x="155" y="139"/>
                    <a:pt x="156" y="138"/>
                  </a:cubicBezTo>
                  <a:cubicBezTo>
                    <a:pt x="165" y="126"/>
                    <a:pt x="170" y="111"/>
                    <a:pt x="170" y="96"/>
                  </a:cubicBezTo>
                  <a:cubicBezTo>
                    <a:pt x="170" y="80"/>
                    <a:pt x="165" y="66"/>
                    <a:pt x="156" y="54"/>
                  </a:cubicBezTo>
                  <a:close/>
                  <a:moveTo>
                    <a:pt x="164" y="95"/>
                  </a:moveTo>
                  <a:cubicBezTo>
                    <a:pt x="140" y="95"/>
                    <a:pt x="140" y="95"/>
                    <a:pt x="140" y="95"/>
                  </a:cubicBezTo>
                  <a:cubicBezTo>
                    <a:pt x="140" y="85"/>
                    <a:pt x="139" y="75"/>
                    <a:pt x="136" y="66"/>
                  </a:cubicBezTo>
                  <a:cubicBezTo>
                    <a:pt x="142" y="63"/>
                    <a:pt x="147" y="61"/>
                    <a:pt x="152" y="58"/>
                  </a:cubicBezTo>
                  <a:cubicBezTo>
                    <a:pt x="159" y="68"/>
                    <a:pt x="164" y="81"/>
                    <a:pt x="164" y="95"/>
                  </a:cubicBezTo>
                  <a:close/>
                  <a:moveTo>
                    <a:pt x="148" y="53"/>
                  </a:moveTo>
                  <a:cubicBezTo>
                    <a:pt x="144" y="56"/>
                    <a:pt x="140" y="58"/>
                    <a:pt x="134" y="60"/>
                  </a:cubicBezTo>
                  <a:cubicBezTo>
                    <a:pt x="131" y="49"/>
                    <a:pt x="125" y="39"/>
                    <a:pt x="118" y="33"/>
                  </a:cubicBezTo>
                  <a:cubicBezTo>
                    <a:pt x="130" y="37"/>
                    <a:pt x="140" y="44"/>
                    <a:pt x="148" y="53"/>
                  </a:cubicBezTo>
                  <a:close/>
                  <a:moveTo>
                    <a:pt x="61" y="95"/>
                  </a:moveTo>
                  <a:cubicBezTo>
                    <a:pt x="61" y="85"/>
                    <a:pt x="62" y="76"/>
                    <a:pt x="64" y="68"/>
                  </a:cubicBezTo>
                  <a:cubicBezTo>
                    <a:pt x="74" y="70"/>
                    <a:pt x="84" y="72"/>
                    <a:pt x="94" y="72"/>
                  </a:cubicBezTo>
                  <a:cubicBezTo>
                    <a:pt x="94" y="95"/>
                    <a:pt x="94" y="95"/>
                    <a:pt x="94" y="95"/>
                  </a:cubicBezTo>
                  <a:lnTo>
                    <a:pt x="61" y="95"/>
                  </a:lnTo>
                  <a:close/>
                  <a:moveTo>
                    <a:pt x="94" y="101"/>
                  </a:moveTo>
                  <a:cubicBezTo>
                    <a:pt x="94" y="120"/>
                    <a:pt x="94" y="120"/>
                    <a:pt x="94" y="120"/>
                  </a:cubicBezTo>
                  <a:cubicBezTo>
                    <a:pt x="84" y="120"/>
                    <a:pt x="74" y="121"/>
                    <a:pt x="64" y="124"/>
                  </a:cubicBezTo>
                  <a:cubicBezTo>
                    <a:pt x="63" y="117"/>
                    <a:pt x="61" y="109"/>
                    <a:pt x="61" y="101"/>
                  </a:cubicBezTo>
                  <a:lnTo>
                    <a:pt x="94" y="101"/>
                  </a:lnTo>
                  <a:close/>
                  <a:moveTo>
                    <a:pt x="61" y="60"/>
                  </a:moveTo>
                  <a:cubicBezTo>
                    <a:pt x="55" y="58"/>
                    <a:pt x="51" y="56"/>
                    <a:pt x="47" y="53"/>
                  </a:cubicBezTo>
                  <a:cubicBezTo>
                    <a:pt x="55" y="44"/>
                    <a:pt x="65" y="37"/>
                    <a:pt x="77" y="33"/>
                  </a:cubicBezTo>
                  <a:cubicBezTo>
                    <a:pt x="70" y="39"/>
                    <a:pt x="64" y="49"/>
                    <a:pt x="61" y="60"/>
                  </a:cubicBezTo>
                  <a:close/>
                  <a:moveTo>
                    <a:pt x="59" y="66"/>
                  </a:moveTo>
                  <a:cubicBezTo>
                    <a:pt x="56" y="75"/>
                    <a:pt x="55" y="85"/>
                    <a:pt x="55" y="95"/>
                  </a:cubicBezTo>
                  <a:cubicBezTo>
                    <a:pt x="31" y="95"/>
                    <a:pt x="31" y="95"/>
                    <a:pt x="31" y="95"/>
                  </a:cubicBezTo>
                  <a:cubicBezTo>
                    <a:pt x="31" y="81"/>
                    <a:pt x="36" y="68"/>
                    <a:pt x="43" y="58"/>
                  </a:cubicBezTo>
                  <a:cubicBezTo>
                    <a:pt x="48" y="61"/>
                    <a:pt x="53" y="63"/>
                    <a:pt x="59" y="66"/>
                  </a:cubicBezTo>
                  <a:close/>
                  <a:moveTo>
                    <a:pt x="55" y="101"/>
                  </a:moveTo>
                  <a:cubicBezTo>
                    <a:pt x="55" y="110"/>
                    <a:pt x="57" y="118"/>
                    <a:pt x="59" y="126"/>
                  </a:cubicBezTo>
                  <a:cubicBezTo>
                    <a:pt x="53" y="128"/>
                    <a:pt x="48" y="131"/>
                    <a:pt x="43" y="134"/>
                  </a:cubicBezTo>
                  <a:cubicBezTo>
                    <a:pt x="37" y="125"/>
                    <a:pt x="32" y="113"/>
                    <a:pt x="31" y="101"/>
                  </a:cubicBezTo>
                  <a:lnTo>
                    <a:pt x="55" y="101"/>
                  </a:lnTo>
                  <a:close/>
                  <a:moveTo>
                    <a:pt x="61" y="132"/>
                  </a:moveTo>
                  <a:cubicBezTo>
                    <a:pt x="64" y="143"/>
                    <a:pt x="70" y="152"/>
                    <a:pt x="77" y="159"/>
                  </a:cubicBezTo>
                  <a:cubicBezTo>
                    <a:pt x="65" y="155"/>
                    <a:pt x="55" y="148"/>
                    <a:pt x="47" y="139"/>
                  </a:cubicBezTo>
                  <a:cubicBezTo>
                    <a:pt x="51" y="136"/>
                    <a:pt x="55" y="134"/>
                    <a:pt x="61" y="132"/>
                  </a:cubicBezTo>
                  <a:close/>
                  <a:moveTo>
                    <a:pt x="66" y="130"/>
                  </a:moveTo>
                  <a:cubicBezTo>
                    <a:pt x="75" y="127"/>
                    <a:pt x="84" y="126"/>
                    <a:pt x="94" y="126"/>
                  </a:cubicBezTo>
                  <a:cubicBezTo>
                    <a:pt x="94" y="162"/>
                    <a:pt x="94" y="162"/>
                    <a:pt x="94" y="162"/>
                  </a:cubicBezTo>
                  <a:cubicBezTo>
                    <a:pt x="82" y="160"/>
                    <a:pt x="72" y="148"/>
                    <a:pt x="66" y="130"/>
                  </a:cubicBezTo>
                  <a:close/>
                  <a:moveTo>
                    <a:pt x="94" y="66"/>
                  </a:moveTo>
                  <a:cubicBezTo>
                    <a:pt x="84" y="66"/>
                    <a:pt x="75" y="64"/>
                    <a:pt x="66" y="62"/>
                  </a:cubicBezTo>
                  <a:cubicBezTo>
                    <a:pt x="72" y="44"/>
                    <a:pt x="82" y="32"/>
                    <a:pt x="94" y="30"/>
                  </a:cubicBezTo>
                  <a:lnTo>
                    <a:pt x="94" y="66"/>
                  </a:lnTo>
                  <a:close/>
                  <a:moveTo>
                    <a:pt x="100" y="101"/>
                  </a:moveTo>
                  <a:cubicBezTo>
                    <a:pt x="134" y="101"/>
                    <a:pt x="134" y="101"/>
                    <a:pt x="134" y="101"/>
                  </a:cubicBezTo>
                  <a:cubicBezTo>
                    <a:pt x="134" y="109"/>
                    <a:pt x="132" y="117"/>
                    <a:pt x="131" y="124"/>
                  </a:cubicBezTo>
                  <a:cubicBezTo>
                    <a:pt x="121" y="122"/>
                    <a:pt x="111" y="120"/>
                    <a:pt x="100" y="120"/>
                  </a:cubicBezTo>
                  <a:lnTo>
                    <a:pt x="100" y="101"/>
                  </a:lnTo>
                  <a:close/>
                  <a:moveTo>
                    <a:pt x="100" y="95"/>
                  </a:moveTo>
                  <a:cubicBezTo>
                    <a:pt x="100" y="72"/>
                    <a:pt x="100" y="72"/>
                    <a:pt x="100" y="72"/>
                  </a:cubicBezTo>
                  <a:cubicBezTo>
                    <a:pt x="111" y="72"/>
                    <a:pt x="121" y="70"/>
                    <a:pt x="131" y="67"/>
                  </a:cubicBezTo>
                  <a:cubicBezTo>
                    <a:pt x="133" y="76"/>
                    <a:pt x="134" y="85"/>
                    <a:pt x="134" y="95"/>
                  </a:cubicBezTo>
                  <a:lnTo>
                    <a:pt x="100" y="95"/>
                  </a:lnTo>
                  <a:close/>
                  <a:moveTo>
                    <a:pt x="129" y="62"/>
                  </a:moveTo>
                  <a:cubicBezTo>
                    <a:pt x="120" y="64"/>
                    <a:pt x="111" y="66"/>
                    <a:pt x="100" y="66"/>
                  </a:cubicBezTo>
                  <a:cubicBezTo>
                    <a:pt x="100" y="30"/>
                    <a:pt x="100" y="30"/>
                    <a:pt x="100" y="30"/>
                  </a:cubicBezTo>
                  <a:cubicBezTo>
                    <a:pt x="113" y="31"/>
                    <a:pt x="123" y="44"/>
                    <a:pt x="129" y="62"/>
                  </a:cubicBezTo>
                  <a:close/>
                  <a:moveTo>
                    <a:pt x="12" y="97"/>
                  </a:moveTo>
                  <a:cubicBezTo>
                    <a:pt x="12" y="53"/>
                    <a:pt x="47" y="17"/>
                    <a:pt x="91" y="17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71" y="26"/>
                    <a:pt x="54" y="35"/>
                    <a:pt x="42" y="50"/>
                  </a:cubicBezTo>
                  <a:cubicBezTo>
                    <a:pt x="41" y="51"/>
                    <a:pt x="39" y="53"/>
                    <a:pt x="38" y="54"/>
                  </a:cubicBezTo>
                  <a:cubicBezTo>
                    <a:pt x="30" y="66"/>
                    <a:pt x="25" y="80"/>
                    <a:pt x="25" y="96"/>
                  </a:cubicBezTo>
                  <a:cubicBezTo>
                    <a:pt x="25" y="111"/>
                    <a:pt x="30" y="126"/>
                    <a:pt x="38" y="138"/>
                  </a:cubicBezTo>
                  <a:cubicBezTo>
                    <a:pt x="39" y="139"/>
                    <a:pt x="41" y="141"/>
                    <a:pt x="42" y="142"/>
                  </a:cubicBezTo>
                  <a:cubicBezTo>
                    <a:pt x="54" y="157"/>
                    <a:pt x="72" y="167"/>
                    <a:pt x="93" y="168"/>
                  </a:cubicBezTo>
                  <a:cubicBezTo>
                    <a:pt x="93" y="176"/>
                    <a:pt x="93" y="176"/>
                    <a:pt x="93" y="176"/>
                  </a:cubicBezTo>
                  <a:cubicBezTo>
                    <a:pt x="93" y="177"/>
                    <a:pt x="92" y="177"/>
                    <a:pt x="92" y="177"/>
                  </a:cubicBezTo>
                  <a:cubicBezTo>
                    <a:pt x="48" y="177"/>
                    <a:pt x="12" y="141"/>
                    <a:pt x="12" y="97"/>
                  </a:cubicBezTo>
                  <a:close/>
                  <a:moveTo>
                    <a:pt x="100" y="162"/>
                  </a:moveTo>
                  <a:cubicBezTo>
                    <a:pt x="100" y="126"/>
                    <a:pt x="100" y="126"/>
                    <a:pt x="100" y="126"/>
                  </a:cubicBezTo>
                  <a:cubicBezTo>
                    <a:pt x="111" y="126"/>
                    <a:pt x="120" y="127"/>
                    <a:pt x="129" y="130"/>
                  </a:cubicBezTo>
                  <a:cubicBezTo>
                    <a:pt x="123" y="148"/>
                    <a:pt x="113" y="160"/>
                    <a:pt x="100" y="162"/>
                  </a:cubicBezTo>
                  <a:close/>
                  <a:moveTo>
                    <a:pt x="118" y="159"/>
                  </a:moveTo>
                  <a:cubicBezTo>
                    <a:pt x="125" y="152"/>
                    <a:pt x="131" y="143"/>
                    <a:pt x="134" y="132"/>
                  </a:cubicBezTo>
                  <a:cubicBezTo>
                    <a:pt x="140" y="134"/>
                    <a:pt x="144" y="136"/>
                    <a:pt x="148" y="139"/>
                  </a:cubicBezTo>
                  <a:cubicBezTo>
                    <a:pt x="140" y="148"/>
                    <a:pt x="130" y="155"/>
                    <a:pt x="118" y="159"/>
                  </a:cubicBezTo>
                  <a:close/>
                  <a:moveTo>
                    <a:pt x="152" y="134"/>
                  </a:moveTo>
                  <a:cubicBezTo>
                    <a:pt x="147" y="131"/>
                    <a:pt x="142" y="128"/>
                    <a:pt x="136" y="126"/>
                  </a:cubicBezTo>
                  <a:cubicBezTo>
                    <a:pt x="138" y="118"/>
                    <a:pt x="140" y="110"/>
                    <a:pt x="140" y="101"/>
                  </a:cubicBezTo>
                  <a:cubicBezTo>
                    <a:pt x="163" y="101"/>
                    <a:pt x="163" y="101"/>
                    <a:pt x="163" y="101"/>
                  </a:cubicBezTo>
                  <a:cubicBezTo>
                    <a:pt x="163" y="113"/>
                    <a:pt x="158" y="125"/>
                    <a:pt x="152" y="134"/>
                  </a:cubicBezTo>
                  <a:close/>
                </a:path>
              </a:pathLst>
            </a:custGeom>
            <a:noFill/>
            <a:ln w="9525">
              <a:solidFill>
                <a:schemeClr val="bg1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latin typeface="+mn-ea"/>
              </a:endParaRPr>
            </a:p>
          </p:txBody>
        </p:sp>
      </p:grpSp>
      <p:sp>
        <p:nvSpPr>
          <p:cNvPr id="112" name="Content Placeholder 2"/>
          <p:cNvSpPr txBox="1"/>
          <p:nvPr/>
        </p:nvSpPr>
        <p:spPr>
          <a:xfrm>
            <a:off x="6496050" y="1191036"/>
            <a:ext cx="2070735" cy="15353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en-US" sz="1800" b="1" dirty="0">
                <a:solidFill>
                  <a:schemeClr val="bg1"/>
                </a:solidFill>
                <a:latin typeface="+mn-ea"/>
                <a:sym typeface="+mn-ea"/>
              </a:rPr>
              <a:t>、数据集选择</a:t>
            </a:r>
            <a:endParaRPr lang="zh-CN" altLang="en-US" sz="1800" b="1" dirty="0">
              <a:solidFill>
                <a:schemeClr val="bg1"/>
              </a:solidFill>
              <a:latin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ea"/>
                <a:sym typeface="+mn-ea"/>
              </a:rPr>
              <a:t>VideoMatte240K（VM）Distinctions-646（D646）Adobe Image Mattin（AIM）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ea"/>
                <a:sym typeface="+mn-ea"/>
              </a:rPr>
              <a:t>matting_human_datasetsPPM-100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ea"/>
                <a:sym typeface="+mn-ea"/>
              </a:rPr>
              <a:t>Automatic Portrait Matting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ea"/>
                <a:sym typeface="+mn-ea"/>
              </a:rPr>
              <a:t>PhotoMatte13K/85</a:t>
            </a:r>
            <a:endParaRPr lang="zh-CN" altLang="en-US" sz="1000" dirty="0">
              <a:solidFill>
                <a:schemeClr val="bg1"/>
              </a:solidFill>
              <a:latin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endParaRPr lang="zh-CN" altLang="en-US" sz="1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3" name="Group 35"/>
          <p:cNvGrpSpPr/>
          <p:nvPr/>
        </p:nvGrpSpPr>
        <p:grpSpPr>
          <a:xfrm>
            <a:off x="5486400" y="1733550"/>
            <a:ext cx="925033" cy="228600"/>
            <a:chOff x="5257800" y="1733550"/>
            <a:chExt cx="925033" cy="228600"/>
          </a:xfrm>
        </p:grpSpPr>
        <p:cxnSp>
          <p:nvCxnSpPr>
            <p:cNvPr id="114" name="Straight Connector 113"/>
            <p:cNvCxnSpPr/>
            <p:nvPr/>
          </p:nvCxnSpPr>
          <p:spPr>
            <a:xfrm flipV="1">
              <a:off x="5257800" y="1733550"/>
              <a:ext cx="304800" cy="22860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5573233" y="1733550"/>
              <a:ext cx="609600" cy="158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" name="Group 40"/>
          <p:cNvGrpSpPr/>
          <p:nvPr/>
        </p:nvGrpSpPr>
        <p:grpSpPr>
          <a:xfrm>
            <a:off x="5486400" y="3028950"/>
            <a:ext cx="914400" cy="230188"/>
            <a:chOff x="5181600" y="3638550"/>
            <a:chExt cx="914400" cy="230188"/>
          </a:xfrm>
        </p:grpSpPr>
        <p:cxnSp>
          <p:nvCxnSpPr>
            <p:cNvPr id="117" name="Straight Connector 116"/>
            <p:cNvCxnSpPr/>
            <p:nvPr/>
          </p:nvCxnSpPr>
          <p:spPr>
            <a:xfrm rot="16200000" flipH="1">
              <a:off x="5181600" y="3638550"/>
              <a:ext cx="228600" cy="22860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5410200" y="3867150"/>
              <a:ext cx="685800" cy="158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Content Placeholder 2"/>
          <p:cNvSpPr txBox="1"/>
          <p:nvPr/>
        </p:nvSpPr>
        <p:spPr>
          <a:xfrm>
            <a:off x="6509384" y="2837488"/>
            <a:ext cx="1913255" cy="9537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+mn-ea"/>
                <a:sym typeface="+mn-ea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+mn-ea"/>
                <a:sym typeface="+mn-ea"/>
              </a:rPr>
              <a:t>、框架训练</a:t>
            </a:r>
            <a:br>
              <a:rPr lang="en-US" sz="1200" b="1" dirty="0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zh-CN" altLang="en-US" sz="1000" dirty="0">
                <a:solidFill>
                  <a:schemeClr val="bg1"/>
                </a:solidFill>
                <a:latin typeface="+mn-ea"/>
                <a:sym typeface="+mn-ea"/>
              </a:rPr>
              <a:t>训练框架选择Pytorch，</a:t>
            </a:r>
            <a:r>
              <a:rPr lang="zh-CN" altLang="en-US" sz="1000" b="1" dirty="0">
                <a:solidFill>
                  <a:schemeClr val="bg1"/>
                </a:solidFill>
                <a:latin typeface="+mn-ea"/>
                <a:sym typeface="+mn-ea"/>
              </a:rPr>
              <a:t>PyTorch是一个兼具易用性和速度的机器学习库: 容易debug,并与一些流行的科学计算库保持兼容和风格一致. </a:t>
            </a:r>
            <a:r>
              <a:rPr lang="zh-CN" altLang="en-US" sz="1000" dirty="0">
                <a:solidFill>
                  <a:schemeClr val="bg1"/>
                </a:solidFill>
                <a:latin typeface="+mn-ea"/>
                <a:sym typeface="+mn-ea"/>
              </a:rPr>
              <a:t>同时, 还能保持efficient和支持硬件加速。</a:t>
            </a:r>
          </a:p>
        </p:txBody>
      </p:sp>
      <p:grpSp>
        <p:nvGrpSpPr>
          <p:cNvPr id="120" name="Group 42"/>
          <p:cNvGrpSpPr/>
          <p:nvPr/>
        </p:nvGrpSpPr>
        <p:grpSpPr>
          <a:xfrm rot="10800000">
            <a:off x="2590800" y="1744434"/>
            <a:ext cx="914400" cy="230188"/>
            <a:chOff x="5181600" y="3638550"/>
            <a:chExt cx="914400" cy="230188"/>
          </a:xfrm>
        </p:grpSpPr>
        <p:cxnSp>
          <p:nvCxnSpPr>
            <p:cNvPr id="121" name="Straight Connector 120"/>
            <p:cNvCxnSpPr/>
            <p:nvPr/>
          </p:nvCxnSpPr>
          <p:spPr>
            <a:xfrm rot="16200000" flipH="1">
              <a:off x="5181600" y="3638550"/>
              <a:ext cx="228600" cy="22860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5410200" y="3867150"/>
              <a:ext cx="685800" cy="158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Content Placeholder 2"/>
          <p:cNvSpPr txBox="1"/>
          <p:nvPr/>
        </p:nvSpPr>
        <p:spPr>
          <a:xfrm>
            <a:off x="98266" y="1187179"/>
            <a:ext cx="2421890" cy="13435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sz="1800" b="1" dirty="0">
                <a:solidFill>
                  <a:schemeClr val="bg1"/>
                </a:solidFill>
                <a:latin typeface="+mn-ea"/>
              </a:rPr>
              <a:t>、</a:t>
            </a:r>
            <a:r>
              <a:rPr lang="en-US" altLang="zh-CN" sz="1800" b="1" dirty="0">
                <a:solidFill>
                  <a:schemeClr val="bg1"/>
                </a:solidFill>
                <a:latin typeface="+mn-ea"/>
              </a:rPr>
              <a:t>NETWORK</a:t>
            </a:r>
            <a:endParaRPr lang="zh-CN" altLang="en-US" sz="18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zh-CN" altLang="en-US" sz="1000" dirty="0">
                <a:solidFill>
                  <a:schemeClr val="bg1"/>
                </a:solidFill>
                <a:latin typeface="+mn-ea"/>
              </a:rPr>
              <a:t>主干网络选择了movilenetv3-large-0.75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轻量级的注意力网络、参数小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深度可分离卷积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+mn-ea"/>
              </a:rPr>
              <a:t>具有线性瓶颈的逆残差结构</a:t>
            </a:r>
          </a:p>
        </p:txBody>
      </p:sp>
      <p:grpSp>
        <p:nvGrpSpPr>
          <p:cNvPr id="124" name="Group 50"/>
          <p:cNvGrpSpPr/>
          <p:nvPr/>
        </p:nvGrpSpPr>
        <p:grpSpPr>
          <a:xfrm rot="10800000">
            <a:off x="2590801" y="3032562"/>
            <a:ext cx="925033" cy="228600"/>
            <a:chOff x="5257800" y="1733550"/>
            <a:chExt cx="925033" cy="228600"/>
          </a:xfrm>
        </p:grpSpPr>
        <p:cxnSp>
          <p:nvCxnSpPr>
            <p:cNvPr id="125" name="Straight Connector 124"/>
            <p:cNvCxnSpPr/>
            <p:nvPr/>
          </p:nvCxnSpPr>
          <p:spPr>
            <a:xfrm flipV="1">
              <a:off x="5257800" y="1733550"/>
              <a:ext cx="304800" cy="228600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5573233" y="1733550"/>
              <a:ext cx="609600" cy="1588"/>
            </a:xfrm>
            <a:prstGeom prst="line">
              <a:avLst/>
            </a:prstGeom>
            <a:ln>
              <a:solidFill>
                <a:schemeClr val="bg1"/>
              </a:solidFill>
              <a:prstDash val="sys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Content Placeholder 2"/>
          <p:cNvSpPr txBox="1"/>
          <p:nvPr/>
        </p:nvSpPr>
        <p:spPr>
          <a:xfrm>
            <a:off x="754309" y="2783928"/>
            <a:ext cx="1722191" cy="1561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+mn-ea"/>
                <a:sym typeface="+mn-ea"/>
              </a:rPr>
              <a:t>2</a:t>
            </a:r>
            <a:r>
              <a:rPr lang="zh-CN" altLang="en-US" sz="1800" b="1" dirty="0">
                <a:solidFill>
                  <a:schemeClr val="bg1"/>
                </a:solidFill>
                <a:latin typeface="+mn-ea"/>
                <a:sym typeface="+mn-ea"/>
              </a:rPr>
              <a:t>、模型选择</a:t>
            </a:r>
            <a:br>
              <a:rPr lang="en-US" b="1" dirty="0">
                <a:solidFill>
                  <a:schemeClr val="bg1"/>
                </a:solidFill>
                <a:latin typeface="+mn-ea"/>
                <a:sym typeface="+mn-ea"/>
              </a:rPr>
            </a:br>
            <a:r>
              <a:rPr lang="en-US" b="1" dirty="0">
                <a:solidFill>
                  <a:schemeClr val="bg1"/>
                </a:solidFill>
                <a:latin typeface="+mn-ea"/>
                <a:sym typeface="+mn-ea"/>
              </a:rPr>
              <a:t> </a:t>
            </a:r>
            <a:r>
              <a:rPr lang="zh-CN" altLang="en-US" sz="1200" dirty="0">
                <a:solidFill>
                  <a:schemeClr val="bg1"/>
                </a:solidFill>
                <a:latin typeface="+mn-ea"/>
                <a:sym typeface="+mn-ea"/>
              </a:rPr>
              <a:t>RH-RVM模型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ClrTx/>
              <a:buSzTx/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+mn-ea"/>
                <a:sym typeface="+mn-ea"/>
              </a:rPr>
              <a:t>快速、实时、可循环</a:t>
            </a:r>
            <a:endParaRPr lang="zh-CN" altLang="en-US" sz="10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ClrTx/>
              <a:buSzTx/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+mn-ea"/>
                <a:sym typeface="+mn-ea"/>
              </a:rPr>
              <a:t>无需辅助性的trimap</a:t>
            </a:r>
            <a:endParaRPr lang="zh-CN" altLang="en-US" sz="10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ClrTx/>
              <a:buSzTx/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+mn-ea"/>
                <a:sym typeface="+mn-ea"/>
              </a:rPr>
              <a:t>针对高清图像处理提出了DGF模块，提升图像清晰度</a:t>
            </a:r>
            <a:endParaRPr lang="zh-CN" altLang="en-US" sz="10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ClrTx/>
              <a:buSzTx/>
              <a:buNone/>
            </a:pPr>
            <a:r>
              <a:rPr lang="zh-CN" altLang="en-US" sz="1000" b="1" dirty="0">
                <a:solidFill>
                  <a:schemeClr val="bg1"/>
                </a:solidFill>
                <a:latin typeface="+mn-ea"/>
                <a:sym typeface="+mn-ea"/>
              </a:rPr>
              <a:t>训练源码公开</a:t>
            </a:r>
            <a:endParaRPr lang="zh-CN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0015" y="39497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二、技术选择及其优势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2" fill="hold" grpId="0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9" grpId="0"/>
      <p:bldP spid="123" grpId="0"/>
      <p:bldP spid="1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" y="0"/>
            <a:ext cx="9141291" cy="5143500"/>
          </a:xfrm>
          <a:prstGeom prst="rect">
            <a:avLst/>
          </a:prstGeom>
        </p:spPr>
      </p:pic>
      <p:grpSp>
        <p:nvGrpSpPr>
          <p:cNvPr id="6" name="Group 72"/>
          <p:cNvGrpSpPr/>
          <p:nvPr/>
        </p:nvGrpSpPr>
        <p:grpSpPr>
          <a:xfrm>
            <a:off x="863056" y="3219347"/>
            <a:ext cx="6530116" cy="1323439"/>
            <a:chOff x="533400" y="1276351"/>
            <a:chExt cx="6530116" cy="1323439"/>
          </a:xfrm>
        </p:grpSpPr>
        <p:sp>
          <p:nvSpPr>
            <p:cNvPr id="7" name="TextBox 36"/>
            <p:cNvSpPr txBox="1"/>
            <p:nvPr/>
          </p:nvSpPr>
          <p:spPr>
            <a:xfrm>
              <a:off x="533400" y="1276351"/>
              <a:ext cx="9525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sz="8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0</a:t>
              </a:r>
              <a:r>
                <a:rPr lang="en-US" sz="8000" spc="-300" dirty="0">
                  <a:solidFill>
                    <a:schemeClr val="bg1"/>
                  </a:solidFill>
                  <a:latin typeface="Agency FB" panose="020B0503020202020204" pitchFamily="34" charset="0"/>
                </a:rPr>
                <a:t>2</a:t>
              </a:r>
            </a:p>
          </p:txBody>
        </p:sp>
        <p:sp>
          <p:nvSpPr>
            <p:cNvPr id="8" name="Content Placeholder 2"/>
            <p:cNvSpPr txBox="1"/>
            <p:nvPr/>
          </p:nvSpPr>
          <p:spPr>
            <a:xfrm>
              <a:off x="1485900" y="1414934"/>
              <a:ext cx="5577616" cy="89387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2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11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105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zh-CN" altLang="en-US" sz="4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问题分析及解决方案</a:t>
              </a:r>
              <a:endParaRPr lang="en-US" altLang="zh-CN" sz="4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65578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7"/>
          <p:cNvSpPr/>
          <p:nvPr/>
        </p:nvSpPr>
        <p:spPr bwMode="auto">
          <a:xfrm>
            <a:off x="8015288" y="4587875"/>
            <a:ext cx="519112" cy="269875"/>
          </a:xfrm>
          <a:custGeom>
            <a:avLst/>
            <a:gdLst/>
            <a:ahLst/>
            <a:cxnLst>
              <a:cxn ang="0">
                <a:pos x="663" y="88"/>
              </a:cxn>
              <a:cxn ang="0">
                <a:pos x="455" y="142"/>
              </a:cxn>
              <a:cxn ang="0">
                <a:pos x="455" y="142"/>
              </a:cxn>
              <a:cxn ang="0">
                <a:pos x="456" y="129"/>
              </a:cxn>
              <a:cxn ang="0">
                <a:pos x="641" y="84"/>
              </a:cxn>
              <a:cxn ang="0">
                <a:pos x="641" y="84"/>
              </a:cxn>
              <a:cxn ang="0">
                <a:pos x="3" y="97"/>
              </a:cxn>
              <a:cxn ang="0">
                <a:pos x="3" y="97"/>
              </a:cxn>
              <a:cxn ang="0">
                <a:pos x="3" y="97"/>
              </a:cxn>
              <a:cxn ang="0">
                <a:pos x="0" y="84"/>
              </a:cxn>
              <a:cxn ang="0">
                <a:pos x="617" y="72"/>
              </a:cxn>
              <a:cxn ang="0">
                <a:pos x="617" y="72"/>
              </a:cxn>
              <a:cxn ang="0">
                <a:pos x="427" y="12"/>
              </a:cxn>
              <a:cxn ang="0">
                <a:pos x="427" y="12"/>
              </a:cxn>
              <a:cxn ang="0">
                <a:pos x="433" y="0"/>
              </a:cxn>
              <a:cxn ang="0">
                <a:pos x="642" y="67"/>
              </a:cxn>
              <a:cxn ang="0">
                <a:pos x="642" y="67"/>
              </a:cxn>
              <a:cxn ang="0">
                <a:pos x="663" y="76"/>
              </a:cxn>
              <a:cxn ang="0">
                <a:pos x="663" y="76"/>
              </a:cxn>
              <a:cxn ang="0">
                <a:pos x="674" y="82"/>
              </a:cxn>
              <a:cxn ang="0">
                <a:pos x="663" y="88"/>
              </a:cxn>
            </a:cxnLst>
            <a:rect l="0" t="0" r="r" b="b"/>
            <a:pathLst>
              <a:path w="674" h="147">
                <a:moveTo>
                  <a:pt x="663" y="88"/>
                </a:moveTo>
                <a:cubicBezTo>
                  <a:pt x="611" y="116"/>
                  <a:pt x="515" y="147"/>
                  <a:pt x="455" y="142"/>
                </a:cubicBezTo>
                <a:cubicBezTo>
                  <a:pt x="455" y="142"/>
                  <a:pt x="455" y="142"/>
                  <a:pt x="455" y="142"/>
                </a:cubicBezTo>
                <a:cubicBezTo>
                  <a:pt x="456" y="129"/>
                  <a:pt x="456" y="129"/>
                  <a:pt x="456" y="129"/>
                </a:cubicBezTo>
                <a:cubicBezTo>
                  <a:pt x="506" y="133"/>
                  <a:pt x="589" y="108"/>
                  <a:pt x="641" y="84"/>
                </a:cubicBezTo>
                <a:cubicBezTo>
                  <a:pt x="641" y="84"/>
                  <a:pt x="641" y="84"/>
                  <a:pt x="641" y="84"/>
                </a:cubicBezTo>
                <a:cubicBezTo>
                  <a:pt x="430" y="101"/>
                  <a:pt x="209" y="61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3" y="97"/>
                  <a:pt x="3" y="97"/>
                  <a:pt x="3" y="97"/>
                </a:cubicBezTo>
                <a:cubicBezTo>
                  <a:pt x="0" y="84"/>
                  <a:pt x="0" y="84"/>
                  <a:pt x="0" y="84"/>
                </a:cubicBezTo>
                <a:cubicBezTo>
                  <a:pt x="202" y="48"/>
                  <a:pt x="415" y="85"/>
                  <a:pt x="617" y="72"/>
                </a:cubicBezTo>
                <a:cubicBezTo>
                  <a:pt x="617" y="72"/>
                  <a:pt x="617" y="72"/>
                  <a:pt x="617" y="72"/>
                </a:cubicBezTo>
                <a:cubicBezTo>
                  <a:pt x="556" y="53"/>
                  <a:pt x="482" y="50"/>
                  <a:pt x="427" y="12"/>
                </a:cubicBezTo>
                <a:cubicBezTo>
                  <a:pt x="427" y="12"/>
                  <a:pt x="427" y="12"/>
                  <a:pt x="427" y="12"/>
                </a:cubicBezTo>
                <a:cubicBezTo>
                  <a:pt x="433" y="0"/>
                  <a:pt x="433" y="0"/>
                  <a:pt x="433" y="0"/>
                </a:cubicBezTo>
                <a:cubicBezTo>
                  <a:pt x="500" y="22"/>
                  <a:pt x="579" y="30"/>
                  <a:pt x="642" y="67"/>
                </a:cubicBezTo>
                <a:cubicBezTo>
                  <a:pt x="642" y="67"/>
                  <a:pt x="642" y="67"/>
                  <a:pt x="642" y="67"/>
                </a:cubicBezTo>
                <a:cubicBezTo>
                  <a:pt x="649" y="69"/>
                  <a:pt x="656" y="72"/>
                  <a:pt x="663" y="76"/>
                </a:cubicBezTo>
                <a:cubicBezTo>
                  <a:pt x="663" y="76"/>
                  <a:pt x="663" y="76"/>
                  <a:pt x="663" y="76"/>
                </a:cubicBezTo>
                <a:cubicBezTo>
                  <a:pt x="674" y="82"/>
                  <a:pt x="674" y="82"/>
                  <a:pt x="674" y="82"/>
                </a:cubicBezTo>
                <a:cubicBezTo>
                  <a:pt x="663" y="88"/>
                  <a:pt x="663" y="88"/>
                  <a:pt x="663" y="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latin typeface="+mn-ea"/>
            </a:endParaRPr>
          </a:p>
        </p:txBody>
      </p:sp>
      <p:grpSp>
        <p:nvGrpSpPr>
          <p:cNvPr id="12" name="Group 37"/>
          <p:cNvGrpSpPr/>
          <p:nvPr/>
        </p:nvGrpSpPr>
        <p:grpSpPr>
          <a:xfrm>
            <a:off x="3935095" y="1687195"/>
            <a:ext cx="1143000" cy="1143000"/>
            <a:chOff x="5105400" y="2038350"/>
            <a:chExt cx="1143000" cy="1143000"/>
          </a:xfrm>
          <a:noFill/>
        </p:grpSpPr>
        <p:sp>
          <p:nvSpPr>
            <p:cNvPr id="39" name="Rounded Rectangle 38"/>
            <p:cNvSpPr/>
            <p:nvPr/>
          </p:nvSpPr>
          <p:spPr>
            <a:xfrm>
              <a:off x="5105400" y="2038350"/>
              <a:ext cx="1143000" cy="1143000"/>
            </a:xfrm>
            <a:prstGeom prst="roundRect">
              <a:avLst>
                <a:gd name="adj" fmla="val 8667"/>
              </a:avLst>
            </a:prstGeom>
            <a:grp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grpSp>
          <p:nvGrpSpPr>
            <p:cNvPr id="13" name="Group 64"/>
            <p:cNvGrpSpPr/>
            <p:nvPr/>
          </p:nvGrpSpPr>
          <p:grpSpPr>
            <a:xfrm>
              <a:off x="5261402" y="2212784"/>
              <a:ext cx="856632" cy="809440"/>
              <a:chOff x="5391768" y="1610089"/>
              <a:chExt cx="428440" cy="428440"/>
            </a:xfrm>
            <a:grpFill/>
          </p:grpSpPr>
          <p:sp>
            <p:nvSpPr>
              <p:cNvPr id="41" name="Freeform 39"/>
              <p:cNvSpPr>
                <a:spLocks noEditPoints="1"/>
              </p:cNvSpPr>
              <p:nvPr/>
            </p:nvSpPr>
            <p:spPr bwMode="auto">
              <a:xfrm>
                <a:off x="5391768" y="1610089"/>
                <a:ext cx="428440" cy="428440"/>
              </a:xfrm>
              <a:custGeom>
                <a:avLst/>
                <a:gdLst>
                  <a:gd name="T0" fmla="*/ 61 w 122"/>
                  <a:gd name="T1" fmla="*/ 0 h 122"/>
                  <a:gd name="T2" fmla="*/ 0 w 122"/>
                  <a:gd name="T3" fmla="*/ 61 h 122"/>
                  <a:gd name="T4" fmla="*/ 61 w 122"/>
                  <a:gd name="T5" fmla="*/ 122 h 122"/>
                  <a:gd name="T6" fmla="*/ 122 w 122"/>
                  <a:gd name="T7" fmla="*/ 61 h 122"/>
                  <a:gd name="T8" fmla="*/ 61 w 122"/>
                  <a:gd name="T9" fmla="*/ 0 h 122"/>
                  <a:gd name="T10" fmla="*/ 65 w 122"/>
                  <a:gd name="T11" fmla="*/ 109 h 122"/>
                  <a:gd name="T12" fmla="*/ 65 w 122"/>
                  <a:gd name="T13" fmla="*/ 102 h 122"/>
                  <a:gd name="T14" fmla="*/ 58 w 122"/>
                  <a:gd name="T15" fmla="*/ 102 h 122"/>
                  <a:gd name="T16" fmla="*/ 58 w 122"/>
                  <a:gd name="T17" fmla="*/ 109 h 122"/>
                  <a:gd name="T18" fmla="*/ 30 w 122"/>
                  <a:gd name="T19" fmla="*/ 97 h 122"/>
                  <a:gd name="T20" fmla="*/ 29 w 122"/>
                  <a:gd name="T21" fmla="*/ 97 h 122"/>
                  <a:gd name="T22" fmla="*/ 27 w 122"/>
                  <a:gd name="T23" fmla="*/ 95 h 122"/>
                  <a:gd name="T24" fmla="*/ 25 w 122"/>
                  <a:gd name="T25" fmla="*/ 93 h 122"/>
                  <a:gd name="T26" fmla="*/ 25 w 122"/>
                  <a:gd name="T27" fmla="*/ 92 h 122"/>
                  <a:gd name="T28" fmla="*/ 13 w 122"/>
                  <a:gd name="T29" fmla="*/ 64 h 122"/>
                  <a:gd name="T30" fmla="*/ 20 w 122"/>
                  <a:gd name="T31" fmla="*/ 64 h 122"/>
                  <a:gd name="T32" fmla="*/ 20 w 122"/>
                  <a:gd name="T33" fmla="*/ 57 h 122"/>
                  <a:gd name="T34" fmla="*/ 13 w 122"/>
                  <a:gd name="T35" fmla="*/ 57 h 122"/>
                  <a:gd name="T36" fmla="*/ 58 w 122"/>
                  <a:gd name="T37" fmla="*/ 13 h 122"/>
                  <a:gd name="T38" fmla="*/ 58 w 122"/>
                  <a:gd name="T39" fmla="*/ 20 h 122"/>
                  <a:gd name="T40" fmla="*/ 65 w 122"/>
                  <a:gd name="T41" fmla="*/ 20 h 122"/>
                  <a:gd name="T42" fmla="*/ 65 w 122"/>
                  <a:gd name="T43" fmla="*/ 13 h 122"/>
                  <a:gd name="T44" fmla="*/ 83 w 122"/>
                  <a:gd name="T45" fmla="*/ 18 h 122"/>
                  <a:gd name="T46" fmla="*/ 83 w 122"/>
                  <a:gd name="T47" fmla="*/ 18 h 122"/>
                  <a:gd name="T48" fmla="*/ 87 w 122"/>
                  <a:gd name="T49" fmla="*/ 20 h 122"/>
                  <a:gd name="T50" fmla="*/ 88 w 122"/>
                  <a:gd name="T51" fmla="*/ 21 h 122"/>
                  <a:gd name="T52" fmla="*/ 90 w 122"/>
                  <a:gd name="T53" fmla="*/ 23 h 122"/>
                  <a:gd name="T54" fmla="*/ 91 w 122"/>
                  <a:gd name="T55" fmla="*/ 24 h 122"/>
                  <a:gd name="T56" fmla="*/ 94 w 122"/>
                  <a:gd name="T57" fmla="*/ 25 h 122"/>
                  <a:gd name="T58" fmla="*/ 95 w 122"/>
                  <a:gd name="T59" fmla="*/ 27 h 122"/>
                  <a:gd name="T60" fmla="*/ 97 w 122"/>
                  <a:gd name="T61" fmla="*/ 28 h 122"/>
                  <a:gd name="T62" fmla="*/ 98 w 122"/>
                  <a:gd name="T63" fmla="*/ 31 h 122"/>
                  <a:gd name="T64" fmla="*/ 99 w 122"/>
                  <a:gd name="T65" fmla="*/ 32 h 122"/>
                  <a:gd name="T66" fmla="*/ 101 w 122"/>
                  <a:gd name="T67" fmla="*/ 34 h 122"/>
                  <a:gd name="T68" fmla="*/ 102 w 122"/>
                  <a:gd name="T69" fmla="*/ 35 h 122"/>
                  <a:gd name="T70" fmla="*/ 104 w 122"/>
                  <a:gd name="T71" fmla="*/ 39 h 122"/>
                  <a:gd name="T72" fmla="*/ 104 w 122"/>
                  <a:gd name="T73" fmla="*/ 39 h 122"/>
                  <a:gd name="T74" fmla="*/ 109 w 122"/>
                  <a:gd name="T75" fmla="*/ 57 h 122"/>
                  <a:gd name="T76" fmla="*/ 102 w 122"/>
                  <a:gd name="T77" fmla="*/ 57 h 122"/>
                  <a:gd name="T78" fmla="*/ 102 w 122"/>
                  <a:gd name="T79" fmla="*/ 64 h 122"/>
                  <a:gd name="T80" fmla="*/ 109 w 122"/>
                  <a:gd name="T81" fmla="*/ 64 h 122"/>
                  <a:gd name="T82" fmla="*/ 65 w 122"/>
                  <a:gd name="T83" fmla="*/ 10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2" h="122">
                    <a:moveTo>
                      <a:pt x="61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5"/>
                      <a:pt x="27" y="122"/>
                      <a:pt x="61" y="122"/>
                    </a:cubicBezTo>
                    <a:cubicBezTo>
                      <a:pt x="95" y="122"/>
                      <a:pt x="122" y="95"/>
                      <a:pt x="122" y="61"/>
                    </a:cubicBezTo>
                    <a:cubicBezTo>
                      <a:pt x="122" y="27"/>
                      <a:pt x="95" y="0"/>
                      <a:pt x="61" y="0"/>
                    </a:cubicBezTo>
                    <a:close/>
                    <a:moveTo>
                      <a:pt x="65" y="109"/>
                    </a:moveTo>
                    <a:cubicBezTo>
                      <a:pt x="65" y="102"/>
                      <a:pt x="65" y="102"/>
                      <a:pt x="65" y="102"/>
                    </a:cubicBezTo>
                    <a:cubicBezTo>
                      <a:pt x="58" y="102"/>
                      <a:pt x="58" y="102"/>
                      <a:pt x="58" y="102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47" y="108"/>
                      <a:pt x="37" y="104"/>
                      <a:pt x="30" y="97"/>
                    </a:cubicBezTo>
                    <a:cubicBezTo>
                      <a:pt x="29" y="97"/>
                      <a:pt x="29" y="97"/>
                      <a:pt x="29" y="97"/>
                    </a:cubicBezTo>
                    <a:cubicBezTo>
                      <a:pt x="28" y="96"/>
                      <a:pt x="28" y="95"/>
                      <a:pt x="27" y="95"/>
                    </a:cubicBezTo>
                    <a:cubicBezTo>
                      <a:pt x="27" y="94"/>
                      <a:pt x="26" y="94"/>
                      <a:pt x="25" y="93"/>
                    </a:cubicBezTo>
                    <a:cubicBezTo>
                      <a:pt x="25" y="93"/>
                      <a:pt x="25" y="93"/>
                      <a:pt x="25" y="92"/>
                    </a:cubicBezTo>
                    <a:cubicBezTo>
                      <a:pt x="18" y="85"/>
                      <a:pt x="14" y="75"/>
                      <a:pt x="13" y="64"/>
                    </a:cubicBezTo>
                    <a:cubicBezTo>
                      <a:pt x="20" y="64"/>
                      <a:pt x="20" y="64"/>
                      <a:pt x="20" y="64"/>
                    </a:cubicBezTo>
                    <a:cubicBezTo>
                      <a:pt x="20" y="57"/>
                      <a:pt x="20" y="57"/>
                      <a:pt x="20" y="57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5" y="34"/>
                      <a:pt x="34" y="15"/>
                      <a:pt x="58" y="13"/>
                    </a:cubicBezTo>
                    <a:cubicBezTo>
                      <a:pt x="58" y="20"/>
                      <a:pt x="58" y="20"/>
                      <a:pt x="58" y="20"/>
                    </a:cubicBezTo>
                    <a:cubicBezTo>
                      <a:pt x="65" y="20"/>
                      <a:pt x="65" y="20"/>
                      <a:pt x="65" y="20"/>
                    </a:cubicBezTo>
                    <a:cubicBezTo>
                      <a:pt x="65" y="13"/>
                      <a:pt x="65" y="13"/>
                      <a:pt x="65" y="13"/>
                    </a:cubicBezTo>
                    <a:cubicBezTo>
                      <a:pt x="71" y="14"/>
                      <a:pt x="77" y="15"/>
                      <a:pt x="83" y="18"/>
                    </a:cubicBezTo>
                    <a:cubicBezTo>
                      <a:pt x="83" y="18"/>
                      <a:pt x="83" y="18"/>
                      <a:pt x="83" y="18"/>
                    </a:cubicBezTo>
                    <a:cubicBezTo>
                      <a:pt x="84" y="19"/>
                      <a:pt x="86" y="20"/>
                      <a:pt x="87" y="20"/>
                    </a:cubicBezTo>
                    <a:cubicBezTo>
                      <a:pt x="87" y="20"/>
                      <a:pt x="87" y="21"/>
                      <a:pt x="88" y="21"/>
                    </a:cubicBezTo>
                    <a:cubicBezTo>
                      <a:pt x="88" y="21"/>
                      <a:pt x="89" y="22"/>
                      <a:pt x="90" y="23"/>
                    </a:cubicBezTo>
                    <a:cubicBezTo>
                      <a:pt x="91" y="23"/>
                      <a:pt x="91" y="23"/>
                      <a:pt x="91" y="24"/>
                    </a:cubicBezTo>
                    <a:cubicBezTo>
                      <a:pt x="92" y="24"/>
                      <a:pt x="93" y="25"/>
                      <a:pt x="94" y="25"/>
                    </a:cubicBezTo>
                    <a:cubicBezTo>
                      <a:pt x="94" y="26"/>
                      <a:pt x="95" y="26"/>
                      <a:pt x="95" y="27"/>
                    </a:cubicBezTo>
                    <a:cubicBezTo>
                      <a:pt x="96" y="27"/>
                      <a:pt x="96" y="28"/>
                      <a:pt x="97" y="28"/>
                    </a:cubicBezTo>
                    <a:cubicBezTo>
                      <a:pt x="97" y="29"/>
                      <a:pt x="98" y="30"/>
                      <a:pt x="98" y="31"/>
                    </a:cubicBezTo>
                    <a:cubicBezTo>
                      <a:pt x="99" y="31"/>
                      <a:pt x="99" y="31"/>
                      <a:pt x="99" y="32"/>
                    </a:cubicBezTo>
                    <a:cubicBezTo>
                      <a:pt x="100" y="33"/>
                      <a:pt x="101" y="34"/>
                      <a:pt x="101" y="34"/>
                    </a:cubicBezTo>
                    <a:cubicBezTo>
                      <a:pt x="101" y="35"/>
                      <a:pt x="102" y="35"/>
                      <a:pt x="102" y="35"/>
                    </a:cubicBezTo>
                    <a:cubicBezTo>
                      <a:pt x="102" y="36"/>
                      <a:pt x="103" y="37"/>
                      <a:pt x="104" y="39"/>
                    </a:cubicBezTo>
                    <a:cubicBezTo>
                      <a:pt x="104" y="39"/>
                      <a:pt x="104" y="39"/>
                      <a:pt x="104" y="39"/>
                    </a:cubicBezTo>
                    <a:cubicBezTo>
                      <a:pt x="107" y="45"/>
                      <a:pt x="108" y="51"/>
                      <a:pt x="109" y="57"/>
                    </a:cubicBezTo>
                    <a:cubicBezTo>
                      <a:pt x="102" y="57"/>
                      <a:pt x="102" y="57"/>
                      <a:pt x="102" y="57"/>
                    </a:cubicBezTo>
                    <a:cubicBezTo>
                      <a:pt x="102" y="64"/>
                      <a:pt x="102" y="64"/>
                      <a:pt x="102" y="64"/>
                    </a:cubicBezTo>
                    <a:cubicBezTo>
                      <a:pt x="109" y="64"/>
                      <a:pt x="109" y="64"/>
                      <a:pt x="109" y="64"/>
                    </a:cubicBezTo>
                    <a:cubicBezTo>
                      <a:pt x="107" y="88"/>
                      <a:pt x="88" y="107"/>
                      <a:pt x="65" y="109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  <p:sp>
            <p:nvSpPr>
              <p:cNvPr id="42" name="Freeform 40"/>
              <p:cNvSpPr>
                <a:spLocks noEditPoints="1"/>
              </p:cNvSpPr>
              <p:nvPr/>
            </p:nvSpPr>
            <p:spPr bwMode="auto">
              <a:xfrm>
                <a:off x="5554733" y="1715228"/>
                <a:ext cx="126166" cy="186621"/>
              </a:xfrm>
              <a:custGeom>
                <a:avLst/>
                <a:gdLst>
                  <a:gd name="T0" fmla="*/ 8 w 36"/>
                  <a:gd name="T1" fmla="*/ 29 h 53"/>
                  <a:gd name="T2" fmla="*/ 8 w 36"/>
                  <a:gd name="T3" fmla="*/ 29 h 53"/>
                  <a:gd name="T4" fmla="*/ 0 w 36"/>
                  <a:gd name="T5" fmla="*/ 53 h 53"/>
                  <a:gd name="T6" fmla="*/ 19 w 36"/>
                  <a:gd name="T7" fmla="*/ 36 h 53"/>
                  <a:gd name="T8" fmla="*/ 19 w 36"/>
                  <a:gd name="T9" fmla="*/ 36 h 53"/>
                  <a:gd name="T10" fmla="*/ 22 w 36"/>
                  <a:gd name="T11" fmla="*/ 33 h 53"/>
                  <a:gd name="T12" fmla="*/ 36 w 36"/>
                  <a:gd name="T13" fmla="*/ 0 h 53"/>
                  <a:gd name="T14" fmla="*/ 11 w 36"/>
                  <a:gd name="T15" fmla="*/ 25 h 53"/>
                  <a:gd name="T16" fmla="*/ 8 w 36"/>
                  <a:gd name="T17" fmla="*/ 29 h 53"/>
                  <a:gd name="T18" fmla="*/ 15 w 36"/>
                  <a:gd name="T19" fmla="*/ 28 h 53"/>
                  <a:gd name="T20" fmla="*/ 18 w 36"/>
                  <a:gd name="T21" fmla="*/ 31 h 53"/>
                  <a:gd name="T22" fmla="*/ 15 w 36"/>
                  <a:gd name="T23" fmla="*/ 34 h 53"/>
                  <a:gd name="T24" fmla="*/ 12 w 36"/>
                  <a:gd name="T25" fmla="*/ 31 h 53"/>
                  <a:gd name="T26" fmla="*/ 15 w 36"/>
                  <a:gd name="T27" fmla="*/ 28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53">
                    <a:moveTo>
                      <a:pt x="8" y="29"/>
                    </a:moveTo>
                    <a:cubicBezTo>
                      <a:pt x="8" y="29"/>
                      <a:pt x="8" y="29"/>
                      <a:pt x="8" y="29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19" y="36"/>
                      <a:pt x="19" y="36"/>
                      <a:pt x="19" y="36"/>
                    </a:cubicBezTo>
                    <a:cubicBezTo>
                      <a:pt x="21" y="35"/>
                      <a:pt x="22" y="33"/>
                      <a:pt x="22" y="33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6"/>
                      <a:pt x="9" y="28"/>
                      <a:pt x="8" y="29"/>
                    </a:cubicBezTo>
                    <a:close/>
                    <a:moveTo>
                      <a:pt x="15" y="28"/>
                    </a:moveTo>
                    <a:cubicBezTo>
                      <a:pt x="17" y="28"/>
                      <a:pt x="18" y="29"/>
                      <a:pt x="18" y="31"/>
                    </a:cubicBezTo>
                    <a:cubicBezTo>
                      <a:pt x="18" y="33"/>
                      <a:pt x="17" y="34"/>
                      <a:pt x="15" y="34"/>
                    </a:cubicBezTo>
                    <a:cubicBezTo>
                      <a:pt x="13" y="34"/>
                      <a:pt x="12" y="33"/>
                      <a:pt x="12" y="31"/>
                    </a:cubicBezTo>
                    <a:cubicBezTo>
                      <a:pt x="12" y="29"/>
                      <a:pt x="13" y="28"/>
                      <a:pt x="15" y="28"/>
                    </a:cubicBezTo>
                    <a:close/>
                  </a:path>
                </a:pathLst>
              </a:custGeom>
              <a:grpFill/>
              <a:ln>
                <a:solidFill>
                  <a:schemeClr val="bg1"/>
                </a:solidFill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ea"/>
                </a:endParaRPr>
              </a:p>
            </p:txBody>
          </p:sp>
        </p:grpSp>
      </p:grpSp>
      <p:sp>
        <p:nvSpPr>
          <p:cNvPr id="49" name="Content Placeholder 2"/>
          <p:cNvSpPr txBox="1"/>
          <p:nvPr/>
        </p:nvSpPr>
        <p:spPr>
          <a:xfrm>
            <a:off x="5586730" y="918845"/>
            <a:ext cx="1984375" cy="33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无需辅助性的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rimap</a:t>
            </a:r>
            <a:br>
              <a:rPr lang="en-US" sz="1200" b="1" i="1" dirty="0">
                <a:solidFill>
                  <a:schemeClr val="bg1"/>
                </a:solidFill>
                <a:latin typeface="+mn-ea"/>
              </a:rPr>
            </a:br>
            <a:endParaRPr lang="en-US" sz="900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0" name="Content Placeholder 2"/>
          <p:cNvSpPr txBox="1"/>
          <p:nvPr/>
        </p:nvSpPr>
        <p:spPr>
          <a:xfrm>
            <a:off x="408940" y="970359"/>
            <a:ext cx="2952115" cy="28849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原有模型为针对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GPU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端设计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无法应用于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主体边缘清晰度不足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主体边缘边缘精确性较低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intel i7 CPU 处理一个 1080p 视频的</a:t>
            </a:r>
            <a:endParaRPr 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时间高于 50ms/帧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依赖于网络环境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r">
              <a:buFont typeface="Arial" panose="020B0604020202020204" pitchFamily="34" charset="0"/>
              <a:buNone/>
            </a:pP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Content Placeholder 2"/>
          <p:cNvSpPr txBox="1"/>
          <p:nvPr/>
        </p:nvSpPr>
        <p:spPr>
          <a:xfrm>
            <a:off x="5586730" y="1752600"/>
            <a:ext cx="1984375" cy="33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可应用于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端</a:t>
            </a:r>
            <a:endParaRPr lang="en-US" altLang="zh-CN" sz="1200" b="1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5586730" y="2179955"/>
            <a:ext cx="3154045" cy="14243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追求主体边缘清晰度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确保主体边缘精准性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在intel i7 CPU 处理一个 1080p 视频的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时间不高于 50ms/帧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遵从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MIoU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Content Placeholder 2"/>
          <p:cNvSpPr txBox="1"/>
          <p:nvPr/>
        </p:nvSpPr>
        <p:spPr>
          <a:xfrm>
            <a:off x="5586730" y="1345565"/>
            <a:ext cx="2510790" cy="336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提供 PC 端可执行程序入口</a:t>
            </a:r>
            <a:br>
              <a:rPr lang="en-US" sz="1200" b="1" i="1" dirty="0">
                <a:solidFill>
                  <a:schemeClr val="bg1"/>
                </a:solidFill>
                <a:latin typeface="+mn-ea"/>
              </a:rPr>
            </a:br>
            <a:endParaRPr lang="en-US" sz="900" i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3869690" y="911860"/>
            <a:ext cx="1408430" cy="421005"/>
          </a:xfrm>
          <a:prstGeom prst="rightArrow">
            <a:avLst/>
          </a:prstGeom>
          <a:noFill/>
          <a:ln w="444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3839210" y="3279775"/>
            <a:ext cx="1408430" cy="421005"/>
          </a:xfrm>
          <a:prstGeom prst="rightArrow">
            <a:avLst/>
          </a:prstGeom>
          <a:noFill/>
          <a:ln w="444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52E0B40-BA59-4F08-8F56-D946AC2C702C}"/>
              </a:ext>
            </a:extLst>
          </p:cNvPr>
          <p:cNvSpPr txBox="1"/>
          <p:nvPr/>
        </p:nvSpPr>
        <p:spPr>
          <a:xfrm>
            <a:off x="120015" y="3949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一、问题分析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BCDCA24D-4B25-49AF-AAFD-1496DE6A337E}" type="slidenum">
              <a:rPr lang="zh-CN" altLang="en-US"/>
              <a:t>9</a:t>
            </a:fld>
            <a:endParaRPr lang="zh-CN" altLang="en-US" sz="135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任意多边形 4"/>
          <p:cNvSpPr>
            <a:spLocks noChangeArrowheads="1"/>
          </p:cNvSpPr>
          <p:nvPr/>
        </p:nvSpPr>
        <p:spPr bwMode="auto">
          <a:xfrm>
            <a:off x="8743950" y="4622006"/>
            <a:ext cx="476250" cy="300038"/>
          </a:xfrm>
          <a:custGeom>
            <a:avLst/>
            <a:gdLst>
              <a:gd name="T0" fmla="*/ 250256 w 808522"/>
              <a:gd name="T1" fmla="*/ 0 h 510140"/>
              <a:gd name="T2" fmla="*/ 255070 w 808522"/>
              <a:gd name="T3" fmla="*/ 0 h 510140"/>
              <a:gd name="T4" fmla="*/ 808522 w 808522"/>
              <a:gd name="T5" fmla="*/ 0 h 510140"/>
              <a:gd name="T6" fmla="*/ 808522 w 808522"/>
              <a:gd name="T7" fmla="*/ 510139 h 510140"/>
              <a:gd name="T8" fmla="*/ 255080 w 808522"/>
              <a:gd name="T9" fmla="*/ 510139 h 510140"/>
              <a:gd name="T10" fmla="*/ 255070 w 808522"/>
              <a:gd name="T11" fmla="*/ 510140 h 510140"/>
              <a:gd name="T12" fmla="*/ 255060 w 808522"/>
              <a:gd name="T13" fmla="*/ 510139 h 510140"/>
              <a:gd name="T14" fmla="*/ 250256 w 808522"/>
              <a:gd name="T15" fmla="*/ 510139 h 510140"/>
              <a:gd name="T16" fmla="*/ 250256 w 808522"/>
              <a:gd name="T17" fmla="*/ 509655 h 510140"/>
              <a:gd name="T18" fmla="*/ 203664 w 808522"/>
              <a:gd name="T19" fmla="*/ 504958 h 510140"/>
              <a:gd name="T20" fmla="*/ 0 w 808522"/>
              <a:gd name="T21" fmla="*/ 255070 h 510140"/>
              <a:gd name="T22" fmla="*/ 203664 w 808522"/>
              <a:gd name="T23" fmla="*/ 5182 h 510140"/>
              <a:gd name="T24" fmla="*/ 250256 w 808522"/>
              <a:gd name="T25" fmla="*/ 485 h 51014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808522"/>
              <a:gd name="T40" fmla="*/ 0 h 510140"/>
              <a:gd name="T41" fmla="*/ 808522 w 808522"/>
              <a:gd name="T42" fmla="*/ 510140 h 51014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808522" h="510140">
                <a:moveTo>
                  <a:pt x="250256" y="0"/>
                </a:moveTo>
                <a:lnTo>
                  <a:pt x="255070" y="0"/>
                </a:lnTo>
                <a:lnTo>
                  <a:pt x="808522" y="0"/>
                </a:lnTo>
                <a:lnTo>
                  <a:pt x="808522" y="510139"/>
                </a:lnTo>
                <a:lnTo>
                  <a:pt x="255080" y="510139"/>
                </a:lnTo>
                <a:lnTo>
                  <a:pt x="255070" y="510140"/>
                </a:lnTo>
                <a:lnTo>
                  <a:pt x="255060" y="510139"/>
                </a:lnTo>
                <a:lnTo>
                  <a:pt x="250256" y="510139"/>
                </a:lnTo>
                <a:lnTo>
                  <a:pt x="250256" y="509655"/>
                </a:lnTo>
                <a:lnTo>
                  <a:pt x="203664" y="504958"/>
                </a:lnTo>
                <a:cubicBezTo>
                  <a:pt x="87433" y="481174"/>
                  <a:pt x="0" y="378332"/>
                  <a:pt x="0" y="255070"/>
                </a:cubicBezTo>
                <a:cubicBezTo>
                  <a:pt x="0" y="131808"/>
                  <a:pt x="87433" y="28967"/>
                  <a:pt x="203664" y="5182"/>
                </a:cubicBezTo>
                <a:lnTo>
                  <a:pt x="250256" y="485"/>
                </a:lnTo>
                <a:close/>
              </a:path>
            </a:pathLst>
          </a:custGeom>
          <a:solidFill>
            <a:srgbClr val="F2F2F2">
              <a:alpha val="2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1015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5603" name="TextBox 15"/>
          <p:cNvSpPr>
            <a:spLocks noChangeArrowheads="1"/>
          </p:cNvSpPr>
          <p:nvPr/>
        </p:nvSpPr>
        <p:spPr bwMode="auto">
          <a:xfrm>
            <a:off x="8803482" y="4656535"/>
            <a:ext cx="340519" cy="21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1419" tIns="25709" rIns="51419" bIns="25709">
            <a:spAutoFit/>
          </a:bodyPr>
          <a:lstStyle/>
          <a:p>
            <a:pPr algn="ctr"/>
            <a:r>
              <a:rPr lang="zh-CN" altLang="zh-CN" sz="105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  <a:sym typeface="Arial Unicode MS" panose="020B0604020202020204" pitchFamily="34" charset="-122"/>
              </a:rPr>
              <a:t>* </a:t>
            </a:r>
            <a:endParaRPr lang="zh-CN" altLang="zh-CN" sz="1050" b="1">
              <a:solidFill>
                <a:schemeClr val="bg1"/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  <a:sym typeface="Arial Unicode MS" panose="020B0604020202020204" pitchFamily="34" charset="-122"/>
            </a:endParaRPr>
          </a:p>
        </p:txBody>
      </p:sp>
      <p:grpSp>
        <p:nvGrpSpPr>
          <p:cNvPr id="25610" name="组合 7"/>
          <p:cNvGrpSpPr/>
          <p:nvPr/>
        </p:nvGrpSpPr>
        <p:grpSpPr bwMode="auto">
          <a:xfrm>
            <a:off x="1076564" y="2098675"/>
            <a:ext cx="1008459" cy="1009650"/>
            <a:chOff x="0" y="0"/>
            <a:chExt cx="1403797" cy="1403797"/>
          </a:xfrm>
        </p:grpSpPr>
        <p:sp>
          <p:nvSpPr>
            <p:cNvPr id="25611" name="椭圆 8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975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grpSp>
          <p:nvGrpSpPr>
            <p:cNvPr id="25612" name="组合 9"/>
            <p:cNvGrpSpPr/>
            <p:nvPr/>
          </p:nvGrpSpPr>
          <p:grpSpPr bwMode="auto">
            <a:xfrm>
              <a:off x="486136" y="362881"/>
              <a:ext cx="392888" cy="661931"/>
              <a:chOff x="0" y="0"/>
              <a:chExt cx="292099" cy="492124"/>
            </a:xfrm>
          </p:grpSpPr>
          <p:sp>
            <p:nvSpPr>
              <p:cNvPr id="25613" name="Freeform 1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2099" cy="492124"/>
              </a:xfrm>
              <a:custGeom>
                <a:avLst/>
                <a:gdLst>
                  <a:gd name="T0" fmla="*/ 0 w 166"/>
                  <a:gd name="T1" fmla="*/ 444500 h 280"/>
                  <a:gd name="T2" fmla="*/ 263525 w 166"/>
                  <a:gd name="T3" fmla="*/ 444500 h 280"/>
                  <a:gd name="T4" fmla="*/ 263525 w 166"/>
                  <a:gd name="T5" fmla="*/ 425450 h 280"/>
                  <a:gd name="T6" fmla="*/ 263525 w 166"/>
                  <a:gd name="T7" fmla="*/ 425450 h 280"/>
                  <a:gd name="T8" fmla="*/ 260350 w 166"/>
                  <a:gd name="T9" fmla="*/ 419100 h 280"/>
                  <a:gd name="T10" fmla="*/ 254000 w 166"/>
                  <a:gd name="T11" fmla="*/ 415925 h 280"/>
                  <a:gd name="T12" fmla="*/ 9525 w 166"/>
                  <a:gd name="T13" fmla="*/ 415925 h 280"/>
                  <a:gd name="T14" fmla="*/ 9525 w 166"/>
                  <a:gd name="T15" fmla="*/ 415925 h 280"/>
                  <a:gd name="T16" fmla="*/ 3175 w 166"/>
                  <a:gd name="T17" fmla="*/ 419100 h 280"/>
                  <a:gd name="T18" fmla="*/ 0 w 166"/>
                  <a:gd name="T19" fmla="*/ 425450 h 280"/>
                  <a:gd name="T20" fmla="*/ 0 w 166"/>
                  <a:gd name="T21" fmla="*/ 444500 h 280"/>
                  <a:gd name="T22" fmla="*/ 0 w 166"/>
                  <a:gd name="T23" fmla="*/ 444500 h 280"/>
                  <a:gd name="T24" fmla="*/ 0 w 166"/>
                  <a:gd name="T25" fmla="*/ 0 h 280"/>
                  <a:gd name="T26" fmla="*/ 263525 w 166"/>
                  <a:gd name="T27" fmla="*/ 0 h 280"/>
                  <a:gd name="T28" fmla="*/ 263525 w 166"/>
                  <a:gd name="T29" fmla="*/ 19050 h 280"/>
                  <a:gd name="T30" fmla="*/ 263525 w 166"/>
                  <a:gd name="T31" fmla="*/ 19050 h 280"/>
                  <a:gd name="T32" fmla="*/ 260350 w 166"/>
                  <a:gd name="T33" fmla="*/ 25400 h 280"/>
                  <a:gd name="T34" fmla="*/ 254000 w 166"/>
                  <a:gd name="T35" fmla="*/ 28575 h 280"/>
                  <a:gd name="T36" fmla="*/ 9525 w 166"/>
                  <a:gd name="T37" fmla="*/ 28575 h 280"/>
                  <a:gd name="T38" fmla="*/ 9525 w 166"/>
                  <a:gd name="T39" fmla="*/ 28575 h 280"/>
                  <a:gd name="T40" fmla="*/ 3175 w 166"/>
                  <a:gd name="T41" fmla="*/ 25400 h 280"/>
                  <a:gd name="T42" fmla="*/ 0 w 166"/>
                  <a:gd name="T43" fmla="*/ 19050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25614" name="Freeform 16"/>
              <p:cNvSpPr>
                <a:spLocks noEditPoints="1" noChangeArrowheads="1"/>
              </p:cNvSpPr>
              <p:nvPr/>
            </p:nvSpPr>
            <p:spPr bwMode="auto">
              <a:xfrm>
                <a:off x="23812" y="46039"/>
                <a:ext cx="244476" cy="400050"/>
              </a:xfrm>
              <a:custGeom>
                <a:avLst/>
                <a:gdLst>
                  <a:gd name="T0" fmla="*/ 22225 w 138"/>
                  <a:gd name="T1" fmla="*/ 79375 h 228"/>
                  <a:gd name="T2" fmla="*/ 22225 w 138"/>
                  <a:gd name="T3" fmla="*/ 92075 h 228"/>
                  <a:gd name="T4" fmla="*/ 31750 w 138"/>
                  <a:gd name="T5" fmla="*/ 111125 h 228"/>
                  <a:gd name="T6" fmla="*/ 76200 w 138"/>
                  <a:gd name="T7" fmla="*/ 152400 h 228"/>
                  <a:gd name="T8" fmla="*/ 88900 w 138"/>
                  <a:gd name="T9" fmla="*/ 165100 h 228"/>
                  <a:gd name="T10" fmla="*/ 92075 w 138"/>
                  <a:gd name="T11" fmla="*/ 180975 h 228"/>
                  <a:gd name="T12" fmla="*/ 76200 w 138"/>
                  <a:gd name="T13" fmla="*/ 209550 h 228"/>
                  <a:gd name="T14" fmla="*/ 38100 w 138"/>
                  <a:gd name="T15" fmla="*/ 241300 h 228"/>
                  <a:gd name="T16" fmla="*/ 25400 w 138"/>
                  <a:gd name="T17" fmla="*/ 257175 h 228"/>
                  <a:gd name="T18" fmla="*/ 22225 w 138"/>
                  <a:gd name="T19" fmla="*/ 279400 h 228"/>
                  <a:gd name="T20" fmla="*/ 0 w 138"/>
                  <a:gd name="T21" fmla="*/ 361950 h 228"/>
                  <a:gd name="T22" fmla="*/ 0 w 138"/>
                  <a:gd name="T23" fmla="*/ 273050 h 228"/>
                  <a:gd name="T24" fmla="*/ 3175 w 138"/>
                  <a:gd name="T25" fmla="*/ 244475 h 228"/>
                  <a:gd name="T26" fmla="*/ 22225 w 138"/>
                  <a:gd name="T27" fmla="*/ 225425 h 228"/>
                  <a:gd name="T28" fmla="*/ 57150 w 138"/>
                  <a:gd name="T29" fmla="*/ 193675 h 228"/>
                  <a:gd name="T30" fmla="*/ 66675 w 138"/>
                  <a:gd name="T31" fmla="*/ 180975 h 228"/>
                  <a:gd name="T32" fmla="*/ 57150 w 138"/>
                  <a:gd name="T33" fmla="*/ 168275 h 228"/>
                  <a:gd name="T34" fmla="*/ 22225 w 138"/>
                  <a:gd name="T35" fmla="*/ 136525 h 228"/>
                  <a:gd name="T36" fmla="*/ 3175 w 138"/>
                  <a:gd name="T37" fmla="*/ 114300 h 228"/>
                  <a:gd name="T38" fmla="*/ 0 w 138"/>
                  <a:gd name="T39" fmla="*/ 88900 h 228"/>
                  <a:gd name="T40" fmla="*/ 22225 w 138"/>
                  <a:gd name="T41" fmla="*/ 0 h 228"/>
                  <a:gd name="T42" fmla="*/ 196850 w 138"/>
                  <a:gd name="T43" fmla="*/ 361950 h 228"/>
                  <a:gd name="T44" fmla="*/ 196850 w 138"/>
                  <a:gd name="T45" fmla="*/ 279400 h 228"/>
                  <a:gd name="T46" fmla="*/ 193675 w 138"/>
                  <a:gd name="T47" fmla="*/ 257175 h 228"/>
                  <a:gd name="T48" fmla="*/ 180975 w 138"/>
                  <a:gd name="T49" fmla="*/ 241300 h 228"/>
                  <a:gd name="T50" fmla="*/ 142875 w 138"/>
                  <a:gd name="T51" fmla="*/ 209550 h 228"/>
                  <a:gd name="T52" fmla="*/ 127000 w 138"/>
                  <a:gd name="T53" fmla="*/ 180975 h 228"/>
                  <a:gd name="T54" fmla="*/ 130175 w 138"/>
                  <a:gd name="T55" fmla="*/ 165100 h 228"/>
                  <a:gd name="T56" fmla="*/ 180975 w 138"/>
                  <a:gd name="T57" fmla="*/ 120650 h 228"/>
                  <a:gd name="T58" fmla="*/ 187325 w 138"/>
                  <a:gd name="T59" fmla="*/ 111125 h 228"/>
                  <a:gd name="T60" fmla="*/ 196850 w 138"/>
                  <a:gd name="T61" fmla="*/ 92075 h 228"/>
                  <a:gd name="T62" fmla="*/ 196850 w 138"/>
                  <a:gd name="T63" fmla="*/ 0 h 228"/>
                  <a:gd name="T64" fmla="*/ 219075 w 138"/>
                  <a:gd name="T65" fmla="*/ 88900 h 228"/>
                  <a:gd name="T66" fmla="*/ 219075 w 138"/>
                  <a:gd name="T67" fmla="*/ 104775 h 228"/>
                  <a:gd name="T68" fmla="*/ 209550 w 138"/>
                  <a:gd name="T69" fmla="*/ 127000 h 228"/>
                  <a:gd name="T70" fmla="*/ 161925 w 138"/>
                  <a:gd name="T71" fmla="*/ 168275 h 228"/>
                  <a:gd name="T72" fmla="*/ 155575 w 138"/>
                  <a:gd name="T73" fmla="*/ 174625 h 228"/>
                  <a:gd name="T74" fmla="*/ 155575 w 138"/>
                  <a:gd name="T75" fmla="*/ 187325 h 228"/>
                  <a:gd name="T76" fmla="*/ 196850 w 138"/>
                  <a:gd name="T77" fmla="*/ 225425 h 228"/>
                  <a:gd name="T78" fmla="*/ 209550 w 138"/>
                  <a:gd name="T79" fmla="*/ 234950 h 228"/>
                  <a:gd name="T80" fmla="*/ 219075 w 138"/>
                  <a:gd name="T81" fmla="*/ 257175 h 228"/>
                  <a:gd name="T82" fmla="*/ 219075 w 138"/>
                  <a:gd name="T83" fmla="*/ 361950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  <p:sp>
            <p:nvSpPr>
              <p:cNvPr id="25615" name="Freeform 17"/>
              <p:cNvSpPr>
                <a:spLocks noChangeArrowheads="1"/>
              </p:cNvSpPr>
              <p:nvPr/>
            </p:nvSpPr>
            <p:spPr bwMode="auto">
              <a:xfrm>
                <a:off x="63499" y="166689"/>
                <a:ext cx="165100" cy="279400"/>
              </a:xfrm>
              <a:custGeom>
                <a:avLst/>
                <a:gdLst>
                  <a:gd name="T0" fmla="*/ 0 w 94"/>
                  <a:gd name="T1" fmla="*/ 254000 h 160"/>
                  <a:gd name="T2" fmla="*/ 76200 w 94"/>
                  <a:gd name="T3" fmla="*/ 254000 h 160"/>
                  <a:gd name="T4" fmla="*/ 149225 w 94"/>
                  <a:gd name="T5" fmla="*/ 254000 h 160"/>
                  <a:gd name="T6" fmla="*/ 149225 w 94"/>
                  <a:gd name="T7" fmla="*/ 212725 h 160"/>
                  <a:gd name="T8" fmla="*/ 92075 w 94"/>
                  <a:gd name="T9" fmla="*/ 155575 h 160"/>
                  <a:gd name="T10" fmla="*/ 92075 w 94"/>
                  <a:gd name="T11" fmla="*/ 155575 h 160"/>
                  <a:gd name="T12" fmla="*/ 85725 w 94"/>
                  <a:gd name="T13" fmla="*/ 149225 h 160"/>
                  <a:gd name="T14" fmla="*/ 82550 w 94"/>
                  <a:gd name="T15" fmla="*/ 142875 h 160"/>
                  <a:gd name="T16" fmla="*/ 82550 w 94"/>
                  <a:gd name="T17" fmla="*/ 123825 h 160"/>
                  <a:gd name="T18" fmla="*/ 82550 w 94"/>
                  <a:gd name="T19" fmla="*/ 69850 h 160"/>
                  <a:gd name="T20" fmla="*/ 82550 w 94"/>
                  <a:gd name="T21" fmla="*/ 69850 h 160"/>
                  <a:gd name="T22" fmla="*/ 82550 w 94"/>
                  <a:gd name="T23" fmla="*/ 60325 h 160"/>
                  <a:gd name="T24" fmla="*/ 85725 w 94"/>
                  <a:gd name="T25" fmla="*/ 50800 h 160"/>
                  <a:gd name="T26" fmla="*/ 98425 w 94"/>
                  <a:gd name="T27" fmla="*/ 34925 h 160"/>
                  <a:gd name="T28" fmla="*/ 120650 w 94"/>
                  <a:gd name="T29" fmla="*/ 15875 h 160"/>
                  <a:gd name="T30" fmla="*/ 120650 w 94"/>
                  <a:gd name="T31" fmla="*/ 15875 h 160"/>
                  <a:gd name="T32" fmla="*/ 130175 w 94"/>
                  <a:gd name="T33" fmla="*/ 9525 h 160"/>
                  <a:gd name="T34" fmla="*/ 139700 w 94"/>
                  <a:gd name="T35" fmla="*/ 0 h 160"/>
                  <a:gd name="T36" fmla="*/ 76200 w 94"/>
                  <a:gd name="T37" fmla="*/ 0 h 160"/>
                  <a:gd name="T38" fmla="*/ 9525 w 94"/>
                  <a:gd name="T39" fmla="*/ 0 h 160"/>
                  <a:gd name="T40" fmla="*/ 9525 w 94"/>
                  <a:gd name="T41" fmla="*/ 0 h 160"/>
                  <a:gd name="T42" fmla="*/ 19050 w 94"/>
                  <a:gd name="T43" fmla="*/ 9525 h 160"/>
                  <a:gd name="T44" fmla="*/ 28575 w 94"/>
                  <a:gd name="T45" fmla="*/ 15875 h 160"/>
                  <a:gd name="T46" fmla="*/ 50800 w 94"/>
                  <a:gd name="T47" fmla="*/ 34925 h 160"/>
                  <a:gd name="T48" fmla="*/ 50800 w 94"/>
                  <a:gd name="T49" fmla="*/ 34925 h 160"/>
                  <a:gd name="T50" fmla="*/ 60325 w 94"/>
                  <a:gd name="T51" fmla="*/ 50800 h 160"/>
                  <a:gd name="T52" fmla="*/ 66675 w 94"/>
                  <a:gd name="T53" fmla="*/ 60325 h 160"/>
                  <a:gd name="T54" fmla="*/ 66675 w 94"/>
                  <a:gd name="T55" fmla="*/ 69850 h 160"/>
                  <a:gd name="T56" fmla="*/ 66675 w 94"/>
                  <a:gd name="T57" fmla="*/ 123825 h 160"/>
                  <a:gd name="T58" fmla="*/ 66675 w 94"/>
                  <a:gd name="T59" fmla="*/ 123825 h 160"/>
                  <a:gd name="T60" fmla="*/ 66675 w 94"/>
                  <a:gd name="T61" fmla="*/ 142875 h 160"/>
                  <a:gd name="T62" fmla="*/ 63500 w 94"/>
                  <a:gd name="T63" fmla="*/ 149225 h 160"/>
                  <a:gd name="T64" fmla="*/ 60325 w 94"/>
                  <a:gd name="T65" fmla="*/ 155575 h 160"/>
                  <a:gd name="T66" fmla="*/ 0 w 94"/>
                  <a:gd name="T67" fmla="*/ 212725 h 160"/>
                  <a:gd name="T68" fmla="*/ 0 w 94"/>
                  <a:gd name="T69" fmla="*/ 254000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 sz="1800">
                  <a:solidFill>
                    <a:srgbClr val="000000"/>
                  </a:solidFill>
                  <a:latin typeface="方正兰亭黑_GBK" pitchFamily="2" charset="-122"/>
                  <a:ea typeface="方正兰亭黑_GBK" pitchFamily="2" charset="-122"/>
                  <a:sym typeface="方正兰亭黑_GBK" pitchFamily="2" charset="-122"/>
                </a:endParaRPr>
              </a:p>
            </p:txBody>
          </p:sp>
        </p:grpSp>
      </p:grpSp>
      <p:sp>
        <p:nvSpPr>
          <p:cNvPr id="25626" name="椭圆 23"/>
          <p:cNvSpPr>
            <a:spLocks noChangeArrowheads="1"/>
          </p:cNvSpPr>
          <p:nvPr/>
        </p:nvSpPr>
        <p:spPr bwMode="auto">
          <a:xfrm>
            <a:off x="1070610" y="676910"/>
            <a:ext cx="1008380" cy="1008380"/>
          </a:xfrm>
          <a:prstGeom prst="ellipse">
            <a:avLst/>
          </a:prstGeom>
          <a:solidFill>
            <a:srgbClr val="F2F2F2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 sz="975">
              <a:solidFill>
                <a:srgbClr val="FFFFFF"/>
              </a:solidFill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grpSp>
        <p:nvGrpSpPr>
          <p:cNvPr id="25627" name="组合 24"/>
          <p:cNvGrpSpPr/>
          <p:nvPr/>
        </p:nvGrpSpPr>
        <p:grpSpPr bwMode="auto">
          <a:xfrm>
            <a:off x="1273810" y="909955"/>
            <a:ext cx="574040" cy="525780"/>
            <a:chOff x="0" y="0"/>
            <a:chExt cx="550987" cy="504288"/>
          </a:xfrm>
        </p:grpSpPr>
        <p:sp>
          <p:nvSpPr>
            <p:cNvPr id="25628" name="Freeform 26"/>
            <p:cNvSpPr>
              <a:spLocks noEditPoints="1" noChangeArrowheads="1"/>
            </p:cNvSpPr>
            <p:nvPr/>
          </p:nvSpPr>
          <p:spPr bwMode="auto">
            <a:xfrm>
              <a:off x="0" y="0"/>
              <a:ext cx="357759" cy="359114"/>
            </a:xfrm>
            <a:custGeom>
              <a:avLst/>
              <a:gdLst>
                <a:gd name="T0" fmla="*/ 51 w 52"/>
                <a:gd name="T1" fmla="*/ 27 h 52"/>
                <a:gd name="T2" fmla="*/ 46 w 52"/>
                <a:gd name="T3" fmla="*/ 23 h 52"/>
                <a:gd name="T4" fmla="*/ 52 w 52"/>
                <a:gd name="T5" fmla="*/ 20 h 52"/>
                <a:gd name="T6" fmla="*/ 49 w 52"/>
                <a:gd name="T7" fmla="*/ 13 h 52"/>
                <a:gd name="T8" fmla="*/ 47 w 52"/>
                <a:gd name="T9" fmla="*/ 12 h 52"/>
                <a:gd name="T10" fmla="*/ 40 w 52"/>
                <a:gd name="T11" fmla="*/ 13 h 52"/>
                <a:gd name="T12" fmla="*/ 43 w 52"/>
                <a:gd name="T13" fmla="*/ 7 h 52"/>
                <a:gd name="T14" fmla="*/ 37 w 52"/>
                <a:gd name="T15" fmla="*/ 2 h 52"/>
                <a:gd name="T16" fmla="*/ 32 w 52"/>
                <a:gd name="T17" fmla="*/ 7 h 52"/>
                <a:gd name="T18" fmla="*/ 29 w 52"/>
                <a:gd name="T19" fmla="*/ 1 h 52"/>
                <a:gd name="T20" fmla="*/ 27 w 52"/>
                <a:gd name="T21" fmla="*/ 0 h 52"/>
                <a:gd name="T22" fmla="*/ 19 w 52"/>
                <a:gd name="T23" fmla="*/ 2 h 52"/>
                <a:gd name="T24" fmla="*/ 18 w 52"/>
                <a:gd name="T25" fmla="*/ 9 h 52"/>
                <a:gd name="T26" fmla="*/ 12 w 52"/>
                <a:gd name="T27" fmla="*/ 4 h 52"/>
                <a:gd name="T28" fmla="*/ 6 w 52"/>
                <a:gd name="T29" fmla="*/ 10 h 52"/>
                <a:gd name="T30" fmla="*/ 10 w 52"/>
                <a:gd name="T31" fmla="*/ 15 h 52"/>
                <a:gd name="T32" fmla="*/ 3 w 52"/>
                <a:gd name="T33" fmla="*/ 16 h 52"/>
                <a:gd name="T34" fmla="*/ 2 w 52"/>
                <a:gd name="T35" fmla="*/ 17 h 52"/>
                <a:gd name="T36" fmla="*/ 0 w 52"/>
                <a:gd name="T37" fmla="*/ 25 h 52"/>
                <a:gd name="T38" fmla="*/ 7 w 52"/>
                <a:gd name="T39" fmla="*/ 27 h 52"/>
                <a:gd name="T40" fmla="*/ 2 w 52"/>
                <a:gd name="T41" fmla="*/ 31 h 52"/>
                <a:gd name="T42" fmla="*/ 4 w 52"/>
                <a:gd name="T43" fmla="*/ 39 h 52"/>
                <a:gd name="T44" fmla="*/ 6 w 52"/>
                <a:gd name="T45" fmla="*/ 40 h 52"/>
                <a:gd name="T46" fmla="*/ 12 w 52"/>
                <a:gd name="T47" fmla="*/ 40 h 52"/>
                <a:gd name="T48" fmla="*/ 10 w 52"/>
                <a:gd name="T49" fmla="*/ 47 h 52"/>
                <a:gd name="T50" fmla="*/ 17 w 52"/>
                <a:gd name="T51" fmla="*/ 50 h 52"/>
                <a:gd name="T52" fmla="*/ 21 w 52"/>
                <a:gd name="T53" fmla="*/ 45 h 52"/>
                <a:gd name="T54" fmla="*/ 23 w 52"/>
                <a:gd name="T55" fmla="*/ 51 h 52"/>
                <a:gd name="T56" fmla="*/ 24 w 52"/>
                <a:gd name="T57" fmla="*/ 52 h 52"/>
                <a:gd name="T58" fmla="*/ 32 w 52"/>
                <a:gd name="T59" fmla="*/ 52 h 52"/>
                <a:gd name="T60" fmla="*/ 33 w 52"/>
                <a:gd name="T61" fmla="*/ 50 h 52"/>
                <a:gd name="T62" fmla="*/ 35 w 52"/>
                <a:gd name="T63" fmla="*/ 44 h 52"/>
                <a:gd name="T64" fmla="*/ 40 w 52"/>
                <a:gd name="T65" fmla="*/ 48 h 52"/>
                <a:gd name="T66" fmla="*/ 46 w 52"/>
                <a:gd name="T67" fmla="*/ 43 h 52"/>
                <a:gd name="T68" fmla="*/ 46 w 52"/>
                <a:gd name="T69" fmla="*/ 41 h 52"/>
                <a:gd name="T70" fmla="*/ 43 w 52"/>
                <a:gd name="T71" fmla="*/ 35 h 52"/>
                <a:gd name="T72" fmla="*/ 50 w 52"/>
                <a:gd name="T73" fmla="*/ 36 h 52"/>
                <a:gd name="T74" fmla="*/ 52 w 52"/>
                <a:gd name="T75" fmla="*/ 29 h 52"/>
                <a:gd name="T76" fmla="*/ 33 w 52"/>
                <a:gd name="T77" fmla="*/ 28 h 52"/>
                <a:gd name="T78" fmla="*/ 19 w 52"/>
                <a:gd name="T79" fmla="*/ 25 h 52"/>
                <a:gd name="T80" fmla="*/ 33 w 52"/>
                <a:gd name="T81" fmla="*/ 28 h 52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52"/>
                <a:gd name="T124" fmla="*/ 0 h 52"/>
                <a:gd name="T125" fmla="*/ 52 w 52"/>
                <a:gd name="T126" fmla="*/ 52 h 52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52" h="52">
                  <a:moveTo>
                    <a:pt x="52" y="27"/>
                  </a:moveTo>
                  <a:cubicBezTo>
                    <a:pt x="52" y="27"/>
                    <a:pt x="52" y="27"/>
                    <a:pt x="51" y="27"/>
                  </a:cubicBezTo>
                  <a:cubicBezTo>
                    <a:pt x="46" y="26"/>
                    <a:pt x="46" y="26"/>
                    <a:pt x="46" y="26"/>
                  </a:cubicBezTo>
                  <a:cubicBezTo>
                    <a:pt x="46" y="23"/>
                    <a:pt x="46" y="23"/>
                    <a:pt x="46" y="23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1" y="21"/>
                    <a:pt x="51" y="21"/>
                    <a:pt x="52" y="20"/>
                  </a:cubicBezTo>
                  <a:cubicBezTo>
                    <a:pt x="52" y="20"/>
                    <a:pt x="52" y="20"/>
                    <a:pt x="51" y="19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12"/>
                    <a:pt x="48" y="12"/>
                    <a:pt x="48" y="12"/>
                  </a:cubicBezTo>
                  <a:cubicBezTo>
                    <a:pt x="48" y="12"/>
                    <a:pt x="47" y="12"/>
                    <a:pt x="47" y="12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7"/>
                    <a:pt x="43" y="7"/>
                    <a:pt x="43" y="7"/>
                  </a:cubicBezTo>
                  <a:cubicBezTo>
                    <a:pt x="43" y="6"/>
                    <a:pt x="43" y="6"/>
                    <a:pt x="43" y="6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6" y="2"/>
                    <a:pt x="35" y="2"/>
                    <a:pt x="35" y="3"/>
                  </a:cubicBezTo>
                  <a:cubicBezTo>
                    <a:pt x="32" y="7"/>
                    <a:pt x="32" y="7"/>
                    <a:pt x="32" y="7"/>
                  </a:cubicBezTo>
                  <a:cubicBezTo>
                    <a:pt x="30" y="7"/>
                    <a:pt x="30" y="7"/>
                    <a:pt x="30" y="7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29" y="1"/>
                    <a:pt x="29" y="1"/>
                    <a:pt x="29" y="0"/>
                  </a:cubicBezTo>
                  <a:cubicBezTo>
                    <a:pt x="28" y="0"/>
                    <a:pt x="28" y="0"/>
                    <a:pt x="27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19" y="1"/>
                    <a:pt x="19" y="2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2" y="4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3" y="16"/>
                    <a:pt x="3" y="16"/>
                    <a:pt x="2" y="16"/>
                  </a:cubicBezTo>
                  <a:cubicBezTo>
                    <a:pt x="2" y="16"/>
                    <a:pt x="2" y="16"/>
                    <a:pt x="2" y="1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4"/>
                    <a:pt x="0" y="25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29"/>
                    <a:pt x="7" y="29"/>
                    <a:pt x="7" y="29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1" y="31"/>
                    <a:pt x="1" y="32"/>
                    <a:pt x="1" y="33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5" y="40"/>
                  </a:cubicBezTo>
                  <a:cubicBezTo>
                    <a:pt x="5" y="40"/>
                    <a:pt x="5" y="40"/>
                    <a:pt x="6" y="40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9" y="45"/>
                    <a:pt x="9" y="46"/>
                    <a:pt x="10" y="47"/>
                  </a:cubicBezTo>
                  <a:cubicBezTo>
                    <a:pt x="16" y="50"/>
                    <a:pt x="16" y="50"/>
                    <a:pt x="16" y="50"/>
                  </a:cubicBezTo>
                  <a:cubicBezTo>
                    <a:pt x="16" y="50"/>
                    <a:pt x="17" y="50"/>
                    <a:pt x="17" y="50"/>
                  </a:cubicBezTo>
                  <a:cubicBezTo>
                    <a:pt x="17" y="50"/>
                    <a:pt x="18" y="50"/>
                    <a:pt x="18" y="50"/>
                  </a:cubicBezTo>
                  <a:cubicBezTo>
                    <a:pt x="21" y="45"/>
                    <a:pt x="21" y="45"/>
                    <a:pt x="21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51"/>
                    <a:pt x="23" y="51"/>
                    <a:pt x="23" y="51"/>
                  </a:cubicBezTo>
                  <a:cubicBezTo>
                    <a:pt x="23" y="51"/>
                    <a:pt x="24" y="52"/>
                    <a:pt x="24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32" y="52"/>
                    <a:pt x="32" y="52"/>
                    <a:pt x="32" y="52"/>
                  </a:cubicBezTo>
                  <a:cubicBezTo>
                    <a:pt x="32" y="52"/>
                    <a:pt x="33" y="51"/>
                    <a:pt x="33" y="51"/>
                  </a:cubicBezTo>
                  <a:cubicBezTo>
                    <a:pt x="33" y="51"/>
                    <a:pt x="33" y="50"/>
                    <a:pt x="33" y="50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9" y="48"/>
                    <a:pt x="39" y="48"/>
                    <a:pt x="40" y="48"/>
                  </a:cubicBezTo>
                  <a:cubicBezTo>
                    <a:pt x="40" y="48"/>
                    <a:pt x="40" y="48"/>
                    <a:pt x="41" y="48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2"/>
                  </a:cubicBezTo>
                  <a:cubicBezTo>
                    <a:pt x="46" y="42"/>
                    <a:pt x="46" y="42"/>
                    <a:pt x="46" y="41"/>
                  </a:cubicBezTo>
                  <a:cubicBezTo>
                    <a:pt x="42" y="37"/>
                    <a:pt x="42" y="37"/>
                    <a:pt x="42" y="37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49" y="37"/>
                    <a:pt x="50" y="36"/>
                    <a:pt x="50" y="36"/>
                  </a:cubicBezTo>
                  <a:cubicBezTo>
                    <a:pt x="50" y="36"/>
                    <a:pt x="51" y="36"/>
                    <a:pt x="51" y="35"/>
                  </a:cubicBezTo>
                  <a:cubicBezTo>
                    <a:pt x="52" y="29"/>
                    <a:pt x="52" y="29"/>
                    <a:pt x="52" y="29"/>
                  </a:cubicBezTo>
                  <a:cubicBezTo>
                    <a:pt x="52" y="28"/>
                    <a:pt x="52" y="28"/>
                    <a:pt x="52" y="27"/>
                  </a:cubicBezTo>
                  <a:close/>
                  <a:moveTo>
                    <a:pt x="33" y="28"/>
                  </a:moveTo>
                  <a:cubicBezTo>
                    <a:pt x="32" y="31"/>
                    <a:pt x="28" y="34"/>
                    <a:pt x="25" y="33"/>
                  </a:cubicBezTo>
                  <a:cubicBezTo>
                    <a:pt x="21" y="32"/>
                    <a:pt x="18" y="28"/>
                    <a:pt x="19" y="25"/>
                  </a:cubicBezTo>
                  <a:cubicBezTo>
                    <a:pt x="20" y="21"/>
                    <a:pt x="24" y="18"/>
                    <a:pt x="28" y="19"/>
                  </a:cubicBezTo>
                  <a:cubicBezTo>
                    <a:pt x="32" y="20"/>
                    <a:pt x="34" y="24"/>
                    <a:pt x="33" y="2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000000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sp>
          <p:nvSpPr>
            <p:cNvPr id="25629" name="Freeform 27"/>
            <p:cNvSpPr>
              <a:spLocks noEditPoints="1" noChangeArrowheads="1"/>
            </p:cNvSpPr>
            <p:nvPr/>
          </p:nvSpPr>
          <p:spPr bwMode="auto">
            <a:xfrm>
              <a:off x="296538" y="248324"/>
              <a:ext cx="254449" cy="255964"/>
            </a:xfrm>
            <a:custGeom>
              <a:avLst/>
              <a:gdLst>
                <a:gd name="T0" fmla="*/ 33 w 37"/>
                <a:gd name="T1" fmla="*/ 29 h 37"/>
                <a:gd name="T2" fmla="*/ 31 w 37"/>
                <a:gd name="T3" fmla="*/ 24 h 37"/>
                <a:gd name="T4" fmla="*/ 36 w 37"/>
                <a:gd name="T5" fmla="*/ 25 h 37"/>
                <a:gd name="T6" fmla="*/ 37 w 37"/>
                <a:gd name="T7" fmla="*/ 20 h 37"/>
                <a:gd name="T8" fmla="*/ 36 w 37"/>
                <a:gd name="T9" fmla="*/ 18 h 37"/>
                <a:gd name="T10" fmla="*/ 32 w 37"/>
                <a:gd name="T11" fmla="*/ 16 h 37"/>
                <a:gd name="T12" fmla="*/ 37 w 37"/>
                <a:gd name="T13" fmla="*/ 14 h 37"/>
                <a:gd name="T14" fmla="*/ 35 w 37"/>
                <a:gd name="T15" fmla="*/ 9 h 37"/>
                <a:gd name="T16" fmla="*/ 30 w 37"/>
                <a:gd name="T17" fmla="*/ 10 h 37"/>
                <a:gd name="T18" fmla="*/ 31 w 37"/>
                <a:gd name="T19" fmla="*/ 5 h 37"/>
                <a:gd name="T20" fmla="*/ 30 w 37"/>
                <a:gd name="T21" fmla="*/ 4 h 37"/>
                <a:gd name="T22" fmla="*/ 24 w 37"/>
                <a:gd name="T23" fmla="*/ 2 h 37"/>
                <a:gd name="T24" fmla="*/ 21 w 37"/>
                <a:gd name="T25" fmla="*/ 5 h 37"/>
                <a:gd name="T26" fmla="*/ 19 w 37"/>
                <a:gd name="T27" fmla="*/ 0 h 37"/>
                <a:gd name="T28" fmla="*/ 14 w 37"/>
                <a:gd name="T29" fmla="*/ 1 h 37"/>
                <a:gd name="T30" fmla="*/ 14 w 37"/>
                <a:gd name="T31" fmla="*/ 5 h 37"/>
                <a:gd name="T32" fmla="*/ 10 w 37"/>
                <a:gd name="T33" fmla="*/ 3 h 37"/>
                <a:gd name="T34" fmla="*/ 8 w 37"/>
                <a:gd name="T35" fmla="*/ 3 h 37"/>
                <a:gd name="T36" fmla="*/ 4 w 37"/>
                <a:gd name="T37" fmla="*/ 7 h 37"/>
                <a:gd name="T38" fmla="*/ 7 w 37"/>
                <a:gd name="T39" fmla="*/ 11 h 37"/>
                <a:gd name="T40" fmla="*/ 3 w 37"/>
                <a:gd name="T41" fmla="*/ 11 h 37"/>
                <a:gd name="T42" fmla="*/ 0 w 37"/>
                <a:gd name="T43" fmla="*/ 17 h 37"/>
                <a:gd name="T44" fmla="*/ 1 w 37"/>
                <a:gd name="T45" fmla="*/ 18 h 37"/>
                <a:gd name="T46" fmla="*/ 5 w 37"/>
                <a:gd name="T47" fmla="*/ 20 h 37"/>
                <a:gd name="T48" fmla="*/ 1 w 37"/>
                <a:gd name="T49" fmla="*/ 23 h 37"/>
                <a:gd name="T50" fmla="*/ 4 w 37"/>
                <a:gd name="T51" fmla="*/ 28 h 37"/>
                <a:gd name="T52" fmla="*/ 8 w 37"/>
                <a:gd name="T53" fmla="*/ 27 h 37"/>
                <a:gd name="T54" fmla="*/ 7 w 37"/>
                <a:gd name="T55" fmla="*/ 31 h 37"/>
                <a:gd name="T56" fmla="*/ 7 w 37"/>
                <a:gd name="T57" fmla="*/ 33 h 37"/>
                <a:gd name="T58" fmla="*/ 12 w 37"/>
                <a:gd name="T59" fmla="*/ 35 h 37"/>
                <a:gd name="T60" fmla="*/ 13 w 37"/>
                <a:gd name="T61" fmla="*/ 35 h 37"/>
                <a:gd name="T62" fmla="*/ 17 w 37"/>
                <a:gd name="T63" fmla="*/ 32 h 37"/>
                <a:gd name="T64" fmla="*/ 17 w 37"/>
                <a:gd name="T65" fmla="*/ 37 h 37"/>
                <a:gd name="T66" fmla="*/ 23 w 37"/>
                <a:gd name="T67" fmla="*/ 36 h 37"/>
                <a:gd name="T68" fmla="*/ 24 w 37"/>
                <a:gd name="T69" fmla="*/ 35 h 37"/>
                <a:gd name="T70" fmla="*/ 25 w 37"/>
                <a:gd name="T71" fmla="*/ 31 h 37"/>
                <a:gd name="T72" fmla="*/ 28 w 37"/>
                <a:gd name="T73" fmla="*/ 34 h 37"/>
                <a:gd name="T74" fmla="*/ 33 w 37"/>
                <a:gd name="T75" fmla="*/ 30 h 37"/>
                <a:gd name="T76" fmla="*/ 22 w 37"/>
                <a:gd name="T77" fmla="*/ 22 h 37"/>
                <a:gd name="T78" fmla="*/ 15 w 37"/>
                <a:gd name="T79" fmla="*/ 15 h 37"/>
                <a:gd name="T80" fmla="*/ 22 w 37"/>
                <a:gd name="T81" fmla="*/ 22 h 37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37"/>
                <a:gd name="T124" fmla="*/ 0 h 37"/>
                <a:gd name="T125" fmla="*/ 37 w 37"/>
                <a:gd name="T126" fmla="*/ 37 h 37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37" h="37">
                  <a:moveTo>
                    <a:pt x="33" y="29"/>
                  </a:moveTo>
                  <a:cubicBezTo>
                    <a:pt x="33" y="29"/>
                    <a:pt x="33" y="29"/>
                    <a:pt x="33" y="29"/>
                  </a:cubicBezTo>
                  <a:cubicBezTo>
                    <a:pt x="30" y="26"/>
                    <a:pt x="30" y="26"/>
                    <a:pt x="30" y="26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5"/>
                    <a:pt x="36" y="25"/>
                    <a:pt x="36" y="25"/>
                  </a:cubicBezTo>
                  <a:cubicBezTo>
                    <a:pt x="36" y="25"/>
                    <a:pt x="36" y="25"/>
                    <a:pt x="36" y="24"/>
                  </a:cubicBezTo>
                  <a:cubicBezTo>
                    <a:pt x="37" y="20"/>
                    <a:pt x="37" y="20"/>
                    <a:pt x="37" y="20"/>
                  </a:cubicBezTo>
                  <a:cubicBezTo>
                    <a:pt x="37" y="19"/>
                    <a:pt x="37" y="19"/>
                    <a:pt x="37" y="19"/>
                  </a:cubicBezTo>
                  <a:cubicBezTo>
                    <a:pt x="37" y="19"/>
                    <a:pt x="37" y="18"/>
                    <a:pt x="36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7" y="14"/>
                    <a:pt x="37" y="14"/>
                  </a:cubicBezTo>
                  <a:cubicBezTo>
                    <a:pt x="37" y="14"/>
                    <a:pt x="37" y="13"/>
                    <a:pt x="37" y="13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4" y="8"/>
                    <a:pt x="34" y="8"/>
                    <a:pt x="33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1" y="4"/>
                    <a:pt x="31" y="4"/>
                  </a:cubicBezTo>
                  <a:cubicBezTo>
                    <a:pt x="31" y="4"/>
                    <a:pt x="30" y="4"/>
                    <a:pt x="30" y="4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1"/>
                    <a:pt x="25" y="1"/>
                    <a:pt x="24" y="2"/>
                  </a:cubicBezTo>
                  <a:cubicBezTo>
                    <a:pt x="22" y="5"/>
                    <a:pt x="22" y="5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0"/>
                    <a:pt x="20" y="0"/>
                    <a:pt x="19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0"/>
                    <a:pt x="14" y="0"/>
                    <a:pt x="14" y="1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3" y="6"/>
                    <a:pt x="13" y="6"/>
                    <a:pt x="13" y="6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8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6"/>
                    <a:pt x="4" y="7"/>
                    <a:pt x="4" y="7"/>
                  </a:cubicBezTo>
                  <a:cubicBezTo>
                    <a:pt x="4" y="7"/>
                    <a:pt x="4" y="8"/>
                    <a:pt x="5" y="8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2" y="11"/>
                    <a:pt x="2" y="11"/>
                    <a:pt x="1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0" y="17"/>
                    <a:pt x="1" y="18"/>
                  </a:cubicBezTo>
                  <a:cubicBezTo>
                    <a:pt x="1" y="18"/>
                    <a:pt x="1" y="18"/>
                    <a:pt x="1" y="18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1" y="23"/>
                    <a:pt x="1" y="23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3" y="28"/>
                    <a:pt x="3" y="28"/>
                    <a:pt x="4" y="28"/>
                  </a:cubicBezTo>
                  <a:cubicBezTo>
                    <a:pt x="4" y="29"/>
                    <a:pt x="4" y="29"/>
                    <a:pt x="4" y="28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2"/>
                    <a:pt x="7" y="33"/>
                    <a:pt x="7" y="33"/>
                  </a:cubicBezTo>
                  <a:cubicBezTo>
                    <a:pt x="7" y="33"/>
                    <a:pt x="7" y="33"/>
                    <a:pt x="7" y="33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2" y="35"/>
                    <a:pt x="12" y="35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17" y="36"/>
                    <a:pt x="17" y="36"/>
                    <a:pt x="17" y="37"/>
                  </a:cubicBezTo>
                  <a:cubicBezTo>
                    <a:pt x="18" y="37"/>
                    <a:pt x="18" y="37"/>
                    <a:pt x="18" y="37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36"/>
                    <a:pt x="24" y="36"/>
                    <a:pt x="24" y="36"/>
                  </a:cubicBezTo>
                  <a:cubicBezTo>
                    <a:pt x="24" y="36"/>
                    <a:pt x="24" y="35"/>
                    <a:pt x="24" y="35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25" y="31"/>
                    <a:pt x="25" y="31"/>
                    <a:pt x="25" y="31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4"/>
                    <a:pt x="28" y="34"/>
                    <a:pt x="28" y="34"/>
                  </a:cubicBezTo>
                  <a:cubicBezTo>
                    <a:pt x="29" y="34"/>
                    <a:pt x="29" y="34"/>
                    <a:pt x="29" y="34"/>
                  </a:cubicBezTo>
                  <a:cubicBezTo>
                    <a:pt x="33" y="30"/>
                    <a:pt x="33" y="30"/>
                    <a:pt x="33" y="30"/>
                  </a:cubicBezTo>
                  <a:cubicBezTo>
                    <a:pt x="33" y="30"/>
                    <a:pt x="33" y="30"/>
                    <a:pt x="33" y="29"/>
                  </a:cubicBezTo>
                  <a:close/>
                  <a:moveTo>
                    <a:pt x="22" y="22"/>
                  </a:moveTo>
                  <a:cubicBezTo>
                    <a:pt x="20" y="24"/>
                    <a:pt x="17" y="24"/>
                    <a:pt x="15" y="22"/>
                  </a:cubicBezTo>
                  <a:cubicBezTo>
                    <a:pt x="13" y="20"/>
                    <a:pt x="13" y="16"/>
                    <a:pt x="15" y="15"/>
                  </a:cubicBezTo>
                  <a:cubicBezTo>
                    <a:pt x="17" y="13"/>
                    <a:pt x="21" y="13"/>
                    <a:pt x="23" y="15"/>
                  </a:cubicBezTo>
                  <a:cubicBezTo>
                    <a:pt x="24" y="17"/>
                    <a:pt x="24" y="20"/>
                    <a:pt x="22" y="22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000000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</p:grpSp>
      <p:grpSp>
        <p:nvGrpSpPr>
          <p:cNvPr id="25630" name="组合 27"/>
          <p:cNvGrpSpPr/>
          <p:nvPr/>
        </p:nvGrpSpPr>
        <p:grpSpPr bwMode="auto">
          <a:xfrm>
            <a:off x="1076008" y="3535204"/>
            <a:ext cx="1009650" cy="1008460"/>
            <a:chOff x="0" y="0"/>
            <a:chExt cx="1403797" cy="1403797"/>
          </a:xfrm>
        </p:grpSpPr>
        <p:sp>
          <p:nvSpPr>
            <p:cNvPr id="25631" name="椭圆 28"/>
            <p:cNvSpPr>
              <a:spLocks noChangeArrowheads="1"/>
            </p:cNvSpPr>
            <p:nvPr/>
          </p:nvSpPr>
          <p:spPr bwMode="auto">
            <a:xfrm>
              <a:off x="0" y="0"/>
              <a:ext cx="1403797" cy="1403797"/>
            </a:xfrm>
            <a:prstGeom prst="ellipse">
              <a:avLst/>
            </a:prstGeom>
            <a:solidFill>
              <a:srgbClr val="F2F2F2">
                <a:alpha val="3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42719B"/>
                  </a:solidFill>
                  <a:bevel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 sz="975">
                <a:solidFill>
                  <a:srgbClr val="FFFFFF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  <p:sp>
          <p:nvSpPr>
            <p:cNvPr id="25632" name="Freeform 41"/>
            <p:cNvSpPr>
              <a:spLocks noEditPoints="1" noChangeArrowheads="1"/>
            </p:cNvSpPr>
            <p:nvPr/>
          </p:nvSpPr>
          <p:spPr bwMode="auto">
            <a:xfrm>
              <a:off x="363893" y="385180"/>
              <a:ext cx="661930" cy="531751"/>
            </a:xfrm>
            <a:custGeom>
              <a:avLst/>
              <a:gdLst>
                <a:gd name="T0" fmla="*/ 1176335871 w 72"/>
                <a:gd name="T1" fmla="*/ 232073966 h 58"/>
                <a:gd name="T2" fmla="*/ 2147483647 w 72"/>
                <a:gd name="T3" fmla="*/ 232073966 h 58"/>
                <a:gd name="T4" fmla="*/ 2147483647 w 72"/>
                <a:gd name="T5" fmla="*/ 510570880 h 58"/>
                <a:gd name="T6" fmla="*/ 2147483647 w 72"/>
                <a:gd name="T7" fmla="*/ 510570880 h 58"/>
                <a:gd name="T8" fmla="*/ 2147483647 w 72"/>
                <a:gd name="T9" fmla="*/ 185664591 h 58"/>
                <a:gd name="T10" fmla="*/ 2147483647 w 72"/>
                <a:gd name="T11" fmla="*/ 0 h 58"/>
                <a:gd name="T12" fmla="*/ 1129279435 w 72"/>
                <a:gd name="T13" fmla="*/ 0 h 58"/>
                <a:gd name="T14" fmla="*/ 941067411 w 72"/>
                <a:gd name="T15" fmla="*/ 185664591 h 58"/>
                <a:gd name="T16" fmla="*/ 941067411 w 72"/>
                <a:gd name="T17" fmla="*/ 510570880 h 58"/>
                <a:gd name="T18" fmla="*/ 1176335871 w 72"/>
                <a:gd name="T19" fmla="*/ 510570880 h 58"/>
                <a:gd name="T20" fmla="*/ 1176335871 w 72"/>
                <a:gd name="T21" fmla="*/ 232073966 h 58"/>
                <a:gd name="T22" fmla="*/ 0 w 72"/>
                <a:gd name="T23" fmla="*/ 881893143 h 58"/>
                <a:gd name="T24" fmla="*/ 0 w 72"/>
                <a:gd name="T25" fmla="*/ 2147483647 h 58"/>
                <a:gd name="T26" fmla="*/ 235268568 w 72"/>
                <a:gd name="T27" fmla="*/ 2147483647 h 58"/>
                <a:gd name="T28" fmla="*/ 470530276 w 72"/>
                <a:gd name="T29" fmla="*/ 2147483647 h 58"/>
                <a:gd name="T30" fmla="*/ 470530276 w 72"/>
                <a:gd name="T31" fmla="*/ 649812471 h 58"/>
                <a:gd name="T32" fmla="*/ 235268568 w 72"/>
                <a:gd name="T33" fmla="*/ 649812471 h 58"/>
                <a:gd name="T34" fmla="*/ 0 w 72"/>
                <a:gd name="T35" fmla="*/ 881893143 h 58"/>
                <a:gd name="T36" fmla="*/ 658749160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649812471 h 58"/>
                <a:gd name="T42" fmla="*/ 658749160 w 72"/>
                <a:gd name="T43" fmla="*/ 649812471 h 58"/>
                <a:gd name="T44" fmla="*/ 658749160 w 72"/>
                <a:gd name="T45" fmla="*/ 2147483647 h 58"/>
                <a:gd name="T46" fmla="*/ 2147483647 w 72"/>
                <a:gd name="T47" fmla="*/ 649812471 h 58"/>
                <a:gd name="T48" fmla="*/ 2147483647 w 72"/>
                <a:gd name="T49" fmla="*/ 649812471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881893143 h 58"/>
                <a:gd name="T58" fmla="*/ 2147483647 w 72"/>
                <a:gd name="T59" fmla="*/ 649812471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 sz="1800">
                <a:solidFill>
                  <a:srgbClr val="000000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endParaRPr>
            </a:p>
          </p:txBody>
        </p:sp>
      </p:grpSp>
      <p:sp>
        <p:nvSpPr>
          <p:cNvPr id="25642" name="文本框 45"/>
          <p:cNvSpPr>
            <a:spLocks noChangeArrowheads="1"/>
          </p:cNvSpPr>
          <p:nvPr/>
        </p:nvSpPr>
        <p:spPr bwMode="auto">
          <a:xfrm>
            <a:off x="2444592" y="526019"/>
            <a:ext cx="413385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增加数据集</a:t>
            </a:r>
            <a:endParaRPr lang="zh-CN" altLang="en-US" sz="1015"/>
          </a:p>
        </p:txBody>
      </p:sp>
      <p:sp>
        <p:nvSpPr>
          <p:cNvPr id="25643" name="文本框 46"/>
          <p:cNvSpPr>
            <a:spLocks noChangeArrowheads="1"/>
          </p:cNvSpPr>
          <p:nvPr/>
        </p:nvSpPr>
        <p:spPr bwMode="auto">
          <a:xfrm>
            <a:off x="3075940" y="608965"/>
            <a:ext cx="1555115" cy="82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原有数据集</a:t>
            </a:r>
          </a:p>
          <a:p>
            <a:pPr algn="ctr">
              <a:lnSpc>
                <a:spcPct val="120000"/>
              </a:lnSpc>
              <a:buClrTx/>
              <a:buSzTx/>
              <a:buNone/>
            </a:pP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方正兰亭黑_GBK" pitchFamily="2" charset="-122"/>
            </a:endParaRPr>
          </a:p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VideoMatte240K</a:t>
            </a:r>
          </a:p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Distinctions-646</a:t>
            </a:r>
          </a:p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Adobe Image Matting</a:t>
            </a:r>
            <a:endParaRPr lang="zh-CN" altLang="en-US" sz="105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  <a:p>
            <a:pPr algn="ctr">
              <a:lnSpc>
                <a:spcPct val="120000"/>
              </a:lnSpc>
            </a:pPr>
            <a:endParaRPr lang="zh-CN" altLang="en-US" sz="105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2" name="文本框 46"/>
          <p:cNvSpPr>
            <a:spLocks noChangeArrowheads="1"/>
          </p:cNvSpPr>
          <p:nvPr/>
        </p:nvSpPr>
        <p:spPr bwMode="auto">
          <a:xfrm>
            <a:off x="5811520" y="505460"/>
            <a:ext cx="2259965" cy="108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新增四个数据集</a:t>
            </a:r>
          </a:p>
          <a:p>
            <a:pPr algn="ctr">
              <a:lnSpc>
                <a:spcPct val="120000"/>
              </a:lnSpc>
              <a:buClrTx/>
              <a:buSzTx/>
              <a:buNone/>
            </a:pP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方正兰亭黑_GBK" pitchFamily="2" charset="-122"/>
            </a:endParaRPr>
          </a:p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matting_human_datasets</a:t>
            </a:r>
          </a:p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PPM-100</a:t>
            </a:r>
          </a:p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Automatic Portrait Matting</a:t>
            </a:r>
          </a:p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PhotoMatte13K/85</a:t>
            </a:r>
          </a:p>
        </p:txBody>
      </p:sp>
      <p:sp>
        <p:nvSpPr>
          <p:cNvPr id="5" name="右箭头 4"/>
          <p:cNvSpPr/>
          <p:nvPr/>
        </p:nvSpPr>
        <p:spPr>
          <a:xfrm>
            <a:off x="4951730" y="966470"/>
            <a:ext cx="805815" cy="248285"/>
          </a:xfrm>
          <a:prstGeom prst="rightArrow">
            <a:avLst/>
          </a:prstGeom>
          <a:noFill/>
          <a:ln w="444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45"/>
          <p:cNvSpPr>
            <a:spLocks noChangeArrowheads="1"/>
          </p:cNvSpPr>
          <p:nvPr/>
        </p:nvSpPr>
        <p:spPr bwMode="auto">
          <a:xfrm>
            <a:off x="2444592" y="1954134"/>
            <a:ext cx="413385" cy="123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主干网络更换</a:t>
            </a:r>
            <a:endParaRPr lang="zh-CN" altLang="en-US" sz="1015"/>
          </a:p>
        </p:txBody>
      </p:sp>
      <p:sp>
        <p:nvSpPr>
          <p:cNvPr id="4" name="文本框 46"/>
          <p:cNvSpPr>
            <a:spLocks noChangeArrowheads="1"/>
          </p:cNvSpPr>
          <p:nvPr/>
        </p:nvSpPr>
        <p:spPr bwMode="auto">
          <a:xfrm>
            <a:off x="2955643" y="2223611"/>
            <a:ext cx="1763876" cy="82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原有主干网络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方正兰亭黑_GBK" pitchFamily="2" charset="-122"/>
            </a:endParaRPr>
          </a:p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movilenetv3-largeg</a:t>
            </a:r>
          </a:p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模型参数5.4M</a:t>
            </a:r>
          </a:p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速度较慢</a:t>
            </a:r>
          </a:p>
          <a:p>
            <a:pPr algn="ctr">
              <a:lnSpc>
                <a:spcPct val="120000"/>
              </a:lnSpc>
            </a:pPr>
            <a:endParaRPr lang="zh-CN" altLang="en-US" sz="1050" dirty="0">
              <a:solidFill>
                <a:schemeClr val="bg1"/>
              </a:solidFill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>
            <a:off x="4951730" y="2447290"/>
            <a:ext cx="805815" cy="248285"/>
          </a:xfrm>
          <a:prstGeom prst="rightArrow">
            <a:avLst/>
          </a:prstGeom>
          <a:noFill/>
          <a:ln w="444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46"/>
          <p:cNvSpPr>
            <a:spLocks noChangeArrowheads="1"/>
          </p:cNvSpPr>
          <p:nvPr/>
        </p:nvSpPr>
        <p:spPr bwMode="auto">
          <a:xfrm>
            <a:off x="5989756" y="2223611"/>
            <a:ext cx="1903491" cy="826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现有主干网络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方正兰亭黑_GBK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movilenetv3-largeg</a:t>
            </a:r>
          </a:p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模型参数</a:t>
            </a:r>
            <a:r>
              <a:rPr lang="en-US" altLang="zh-CN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4M</a:t>
            </a:r>
          </a:p>
          <a:p>
            <a:pPr algn="ctr">
              <a:lnSpc>
                <a:spcPct val="120000"/>
              </a:lnSpc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速度明显提升</a:t>
            </a:r>
          </a:p>
          <a:p>
            <a:pPr algn="ctr">
              <a:lnSpc>
                <a:spcPct val="120000"/>
              </a:lnSpc>
            </a:pP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8" name="文本框 45"/>
          <p:cNvSpPr>
            <a:spLocks noChangeArrowheads="1"/>
          </p:cNvSpPr>
          <p:nvPr/>
        </p:nvSpPr>
        <p:spPr bwMode="auto">
          <a:xfrm>
            <a:off x="2444592" y="3422254"/>
            <a:ext cx="413385" cy="1234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1500">
                <a:solidFill>
                  <a:schemeClr val="bg1"/>
                </a:solidFill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多种训练技巧</a:t>
            </a:r>
            <a:endParaRPr lang="zh-CN" altLang="en-US" sz="1015"/>
          </a:p>
        </p:txBody>
      </p:sp>
      <p:sp>
        <p:nvSpPr>
          <p:cNvPr id="9" name="文本框 46"/>
          <p:cNvSpPr>
            <a:spLocks noChangeArrowheads="1"/>
          </p:cNvSpPr>
          <p:nvPr/>
        </p:nvSpPr>
        <p:spPr bwMode="auto">
          <a:xfrm>
            <a:off x="5757545" y="3351493"/>
            <a:ext cx="2483869" cy="165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数据增广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&amp;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Mixup</a:t>
            </a: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方正兰亭黑_GBK" pitchFamily="2" charset="-122"/>
            </a:endParaRPr>
          </a:p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翻转旋转或平移</a:t>
            </a:r>
          </a:p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亮度改变</a:t>
            </a:r>
          </a:p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颜色改变</a:t>
            </a:r>
          </a:p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随机形变</a:t>
            </a:r>
          </a:p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altLang="en-US" sz="105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随机图像缩小</a:t>
            </a:r>
          </a:p>
          <a:p>
            <a:pPr algn="ctr">
              <a:lnSpc>
                <a:spcPct val="120000"/>
              </a:lnSpc>
              <a:buClrTx/>
              <a:buSzTx/>
              <a:buNone/>
            </a:pPr>
            <a:endParaRPr lang="zh-CN" altLang="en-US" sz="10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4951730" y="3912235"/>
            <a:ext cx="805815" cy="248285"/>
          </a:xfrm>
          <a:prstGeom prst="rightArrow">
            <a:avLst/>
          </a:prstGeom>
          <a:noFill/>
          <a:ln w="444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46"/>
          <p:cNvSpPr>
            <a:spLocks noChangeArrowheads="1"/>
          </p:cNvSpPr>
          <p:nvPr/>
        </p:nvSpPr>
        <p:spPr bwMode="auto">
          <a:xfrm>
            <a:off x="3060023" y="3656330"/>
            <a:ext cx="1555115" cy="511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20000"/>
              </a:lnSpc>
              <a:buClrTx/>
              <a:buSzTx/>
              <a:buNone/>
            </a:pPr>
            <a:r>
              <a:rPr 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方正兰亭黑_GBK" pitchFamily="2" charset="-122"/>
              </a:rPr>
              <a:t>未在不同环境下尝试多种不同新的训练技巧</a:t>
            </a:r>
          </a:p>
          <a:p>
            <a:pPr algn="ctr">
              <a:lnSpc>
                <a:spcPct val="120000"/>
              </a:lnSpc>
              <a:buClrTx/>
              <a:buSzTx/>
              <a:buNone/>
            </a:pPr>
            <a:endParaRPr lang="zh-CN" sz="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D8FBC16-FFB4-4499-BB86-975E82DACF31}"/>
              </a:ext>
            </a:extLst>
          </p:cNvPr>
          <p:cNvSpPr txBox="1"/>
          <p:nvPr/>
        </p:nvSpPr>
        <p:spPr>
          <a:xfrm>
            <a:off x="81868" y="36888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二、问题解决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0" dur="75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16" dur="75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0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3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2" grpId="0" bldLvl="0" autoUpdateAnimBg="0"/>
      <p:bldP spid="25643" grpId="0" bldLvl="0" autoUpdateAnimBg="0"/>
      <p:bldP spid="2" grpId="0" bldLvl="0" autoUpdateAnimBg="0"/>
      <p:bldP spid="3" grpId="0" bldLvl="0" autoUpdateAnimBg="0"/>
      <p:bldP spid="4" grpId="0" bldLvl="0" autoUpdateAnimBg="0"/>
      <p:bldP spid="7" grpId="0" bldLvl="0" autoUpdateAnimBg="0"/>
      <p:bldP spid="8" grpId="0" bldLvl="0" autoUpdateAnimBg="0"/>
      <p:bldP spid="9" grpId="0" bldLvl="0" autoUpdateAnimBg="0"/>
      <p:bldP spid="11" grpId="0" bldLvl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590,&quot;width&quot;:8475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1522</Words>
  <Application>Microsoft Office PowerPoint</Application>
  <PresentationFormat>全屏显示(16:9)</PresentationFormat>
  <Paragraphs>153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 Unicode MS</vt:lpstr>
      <vt:lpstr>等线</vt:lpstr>
      <vt:lpstr>方正兰亭黑_GBK</vt:lpstr>
      <vt:lpstr>黑体</vt:lpstr>
      <vt:lpstr>宋体</vt:lpstr>
      <vt:lpstr>微软雅黑</vt:lpstr>
      <vt:lpstr>Agency FB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锐旗设计；https://9ppt.taobao.com</dc:description>
  <cp:lastModifiedBy>4990</cp:lastModifiedBy>
  <cp:revision>52</cp:revision>
  <dcterms:created xsi:type="dcterms:W3CDTF">2017-03-04T06:55:00Z</dcterms:created>
  <dcterms:modified xsi:type="dcterms:W3CDTF">2022-04-13T14:15:04Z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1BF93E854C68451DA3395165AE3C885A</vt:lpwstr>
  </property>
  <property fmtid="{D5CDD505-2E9C-101B-9397-08002B2CF9AE}" pid="3" name="KSOProductBuildVer">
    <vt:lpwstr>2052-11.1.0.11636</vt:lpwstr>
  </property>
</Properties>
</file>