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57" r:id="rId6"/>
    <p:sldId id="270" r:id="rId7"/>
    <p:sldId id="258" r:id="rId8"/>
    <p:sldId id="259" r:id="rId9"/>
    <p:sldId id="260" r:id="rId10"/>
    <p:sldId id="262" r:id="rId11"/>
    <p:sldId id="264" r:id="rId12"/>
    <p:sldId id="265" r:id="rId13"/>
    <p:sldId id="271" r:id="rId14"/>
    <p:sldId id="266" r:id="rId15"/>
    <p:sldId id="267" r:id="rId16"/>
    <p:sldId id="269" r:id="rId17"/>
  </p:sldIdLst>
  <p:sldSz cx="14630400" cy="8229600"/>
  <p:notesSz cx="8229600" cy="14630400"/>
  <p:custDataLst>
    <p:tags r:id="rId21"/>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53.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slideLayout" Target="../slideLayouts/slideLayout1.xml"/><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7" Type="http://schemas.openxmlformats.org/officeDocument/2006/relationships/slideLayout" Target="../slideLayouts/slideLayout1.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slideLayout" Target="../slideLayouts/slideLayout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slideLayout" Target="../slideLayouts/slideLayout1.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341993"/>
            <a:ext cx="7477601" cy="1916430"/>
          </a:xfrm>
          <a:prstGeom prst="rect">
            <a:avLst/>
          </a:prstGeom>
          <a:noFill/>
        </p:spPr>
        <p:txBody>
          <a:bodyPr wrap="square" rtlCol="0" anchor="t"/>
          <a:lstStyle/>
          <a:p>
            <a:pPr marL="0" indent="0">
              <a:lnSpc>
                <a:spcPts val="7545"/>
              </a:lnSpc>
              <a:buNone/>
            </a:pPr>
            <a:r>
              <a:rPr lang="zh-CN" altLang="en-US" sz="6035" b="1" dirty="0">
                <a:solidFill>
                  <a:srgbClr val="333F70"/>
                </a:solidFill>
                <a:latin typeface="Unbounded" pitchFamily="34" charset="0"/>
                <a:ea typeface="Unbounded" pitchFamily="34" charset="-122"/>
                <a:cs typeface="Unbounded" pitchFamily="34" charset="-120"/>
                <a:sym typeface="+mn-ea"/>
              </a:rPr>
              <a:t>基于大模型的</a:t>
            </a:r>
            <a:r>
              <a:rPr lang="en-US" sz="6035" b="1" dirty="0">
                <a:solidFill>
                  <a:srgbClr val="333F70"/>
                </a:solidFill>
                <a:latin typeface="Unbounded" pitchFamily="34" charset="0"/>
                <a:ea typeface="Unbounded" pitchFamily="34" charset="-122"/>
                <a:cs typeface="Unbounded" pitchFamily="34" charset="-120"/>
                <a:sym typeface="+mn-ea"/>
              </a:rPr>
              <a:t>文旅问答</a:t>
            </a:r>
            <a:r>
              <a:rPr lang="zh-CN" altLang="en-US" sz="6035" b="1" dirty="0">
                <a:solidFill>
                  <a:srgbClr val="333F70"/>
                </a:solidFill>
                <a:latin typeface="Unbounded" pitchFamily="34" charset="0"/>
                <a:ea typeface="Unbounded" pitchFamily="34" charset="-122"/>
                <a:cs typeface="Unbounded" pitchFamily="34" charset="-120"/>
                <a:sym typeface="+mn-ea"/>
              </a:rPr>
              <a:t>系统</a:t>
            </a:r>
            <a:endParaRPr lang="zh-CN" altLang="en-US" sz="6035" b="1" dirty="0">
              <a:solidFill>
                <a:srgbClr val="333F70"/>
              </a:solidFill>
              <a:latin typeface="Unbounded" pitchFamily="34" charset="0"/>
              <a:ea typeface="Unbounded" pitchFamily="34" charset="-122"/>
              <a:cs typeface="Unbounded" pitchFamily="34" charset="-120"/>
              <a:sym typeface="+mn-ea"/>
            </a:endParaRPr>
          </a:p>
        </p:txBody>
      </p:sp>
      <p:sp>
        <p:nvSpPr>
          <p:cNvPr id="6" name="Text 3"/>
          <p:cNvSpPr/>
          <p:nvPr/>
        </p:nvSpPr>
        <p:spPr>
          <a:xfrm>
            <a:off x="6319599" y="3478014"/>
            <a:ext cx="7477601" cy="1777008"/>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 </a:t>
            </a:r>
            <a:r>
              <a:rPr lang="en-US" sz="1750" dirty="0">
                <a:solidFill>
                  <a:srgbClr val="333F70"/>
                </a:solidFill>
                <a:latin typeface="Open Sans" pitchFamily="34" charset="0"/>
                <a:ea typeface="Open Sans" pitchFamily="34" charset="-122"/>
                <a:cs typeface="Open Sans" pitchFamily="34" charset="-120"/>
                <a:sym typeface="+mn-ea"/>
              </a:rPr>
              <a:t>在当今社会,旅游和文化已经成为人们生活中重要的一部分。用户希望能够快速、准确地获取与旅游和文化相关的信息,并解决相关问题。因此,开发一个文旅问答模型产品可以满足用户的需求,提供便捷的信息查询和问题解答服务。</a:t>
            </a:r>
            <a:endParaRPr lang="en-US" sz="1750" dirty="0"/>
          </a:p>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通用型大型语言模型在许多任务上取得了令人瞩目的成果。然而在一些特定的垂直业务领域中，如医疗、智能制造、金融、旅游等，这些领域对于模型的要求更多地集中于对领域知识和偏好的深入理解。基于目标城市的文旅数据构建语料库，通过大模型技术实现基于大模型的语料库问答，可以为文旅产业的发展提供重要支撑。</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 name="矩形 149"/>
          <p:cNvSpPr/>
          <p:nvPr/>
        </p:nvSpPr>
        <p:spPr>
          <a:xfrm>
            <a:off x="-7620" y="-22225"/>
            <a:ext cx="14633575" cy="825182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26" name="Group 95"/>
          <p:cNvGrpSpPr/>
          <p:nvPr/>
        </p:nvGrpSpPr>
        <p:grpSpPr>
          <a:xfrm>
            <a:off x="4453255" y="1283335"/>
            <a:ext cx="4660265" cy="4886960"/>
            <a:chOff x="2743200" y="950912"/>
            <a:chExt cx="3581400" cy="3754438"/>
          </a:xfrm>
        </p:grpSpPr>
        <p:sp>
          <p:nvSpPr>
            <p:cNvPr id="227" name="Freeform 6"/>
            <p:cNvSpPr/>
            <p:nvPr/>
          </p:nvSpPr>
          <p:spPr bwMode="auto">
            <a:xfrm>
              <a:off x="2743200" y="950912"/>
              <a:ext cx="3581400" cy="3754438"/>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28" name="Freeform 265"/>
            <p:cNvSpPr/>
            <p:nvPr/>
          </p:nvSpPr>
          <p:spPr bwMode="auto">
            <a:xfrm>
              <a:off x="3276600" y="1179512"/>
              <a:ext cx="1296988" cy="1298575"/>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1" cstate="print"/>
              <a:stretch>
                <a:fillRect/>
              </a:stretch>
            </a:bli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29" name="Freeform 266"/>
            <p:cNvSpPr/>
            <p:nvPr/>
          </p:nvSpPr>
          <p:spPr bwMode="auto">
            <a:xfrm>
              <a:off x="3276600" y="2478087"/>
              <a:ext cx="1296988" cy="1296988"/>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0" name="Freeform 267"/>
            <p:cNvSpPr/>
            <p:nvPr/>
          </p:nvSpPr>
          <p:spPr bwMode="auto">
            <a:xfrm>
              <a:off x="4573588" y="1179512"/>
              <a:ext cx="1298575" cy="1298575"/>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1" name="Freeform 889"/>
            <p:cNvSpPr/>
            <p:nvPr/>
          </p:nvSpPr>
          <p:spPr bwMode="auto">
            <a:xfrm>
              <a:off x="4573588" y="2478087"/>
              <a:ext cx="1298575" cy="1296988"/>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1" cstate="print"/>
              <a:stretch>
                <a:fillRect/>
              </a:stretch>
            </a:blipFill>
            <a:ln w="9525">
              <a:solidFill>
                <a:schemeClr val="bg1"/>
              </a:solidFill>
              <a:round/>
            </a:ln>
          </p:spPr>
          <p:txBody>
            <a:bodyPr vert="horz" wrap="square" lIns="91440" tIns="45720" rIns="91440" bIns="45720" numCol="1" anchor="t" anchorCtr="0" compatLnSpc="1"/>
            <a:lstStyle/>
            <a:p>
              <a:endParaRPr lang="en-US">
                <a:latin typeface="+mn-ea"/>
              </a:endParaRPr>
            </a:p>
          </p:txBody>
        </p:sp>
        <p:grpSp>
          <p:nvGrpSpPr>
            <p:cNvPr id="232" name="Group 18"/>
            <p:cNvGrpSpPr/>
            <p:nvPr/>
          </p:nvGrpSpPr>
          <p:grpSpPr>
            <a:xfrm>
              <a:off x="3963988" y="1770062"/>
              <a:ext cx="412751" cy="400050"/>
              <a:chOff x="4113213" y="2125663"/>
              <a:chExt cx="412751" cy="400050"/>
            </a:xfrm>
            <a:noFill/>
          </p:grpSpPr>
          <p:sp>
            <p:nvSpPr>
              <p:cNvPr id="233" name="Freeform 442"/>
              <p:cNvSpPr/>
              <p:nvPr/>
            </p:nvSpPr>
            <p:spPr bwMode="auto">
              <a:xfrm>
                <a:off x="4264026" y="2239963"/>
                <a:ext cx="93663" cy="285750"/>
              </a:xfrm>
              <a:custGeom>
                <a:avLst/>
                <a:gdLst/>
                <a:ahLst/>
                <a:cxnLst>
                  <a:cxn ang="0">
                    <a:pos x="0" y="165"/>
                  </a:cxn>
                  <a:cxn ang="0">
                    <a:pos x="54" y="165"/>
                  </a:cxn>
                  <a:cxn ang="0">
                    <a:pos x="54" y="3"/>
                  </a:cxn>
                  <a:cxn ang="0">
                    <a:pos x="46" y="0"/>
                  </a:cxn>
                  <a:cxn ang="0">
                    <a:pos x="0" y="165"/>
                  </a:cxn>
                </a:cxnLst>
                <a:rect l="0" t="0" r="r" b="b"/>
                <a:pathLst>
                  <a:path w="54" h="165">
                    <a:moveTo>
                      <a:pt x="0" y="165"/>
                    </a:moveTo>
                    <a:cubicBezTo>
                      <a:pt x="54" y="165"/>
                      <a:pt x="54" y="165"/>
                      <a:pt x="54" y="165"/>
                    </a:cubicBezTo>
                    <a:cubicBezTo>
                      <a:pt x="54" y="165"/>
                      <a:pt x="26" y="91"/>
                      <a:pt x="54" y="3"/>
                    </a:cubicBezTo>
                    <a:cubicBezTo>
                      <a:pt x="46" y="0"/>
                      <a:pt x="46" y="0"/>
                      <a:pt x="46" y="0"/>
                    </a:cubicBezTo>
                    <a:cubicBezTo>
                      <a:pt x="46" y="0"/>
                      <a:pt x="8" y="68"/>
                      <a:pt x="0" y="16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4" name="Freeform 443"/>
              <p:cNvSpPr/>
              <p:nvPr/>
            </p:nvSpPr>
            <p:spPr bwMode="auto">
              <a:xfrm>
                <a:off x="4232276" y="2263776"/>
                <a:ext cx="84138" cy="103188"/>
              </a:xfrm>
              <a:custGeom>
                <a:avLst/>
                <a:gdLst/>
                <a:ahLst/>
                <a:cxnLst>
                  <a:cxn ang="0">
                    <a:pos x="49" y="41"/>
                  </a:cxn>
                  <a:cxn ang="0">
                    <a:pos x="5" y="0"/>
                  </a:cxn>
                  <a:cxn ang="0">
                    <a:pos x="0" y="5"/>
                  </a:cxn>
                  <a:cxn ang="0">
                    <a:pos x="46" y="59"/>
                  </a:cxn>
                  <a:cxn ang="0">
                    <a:pos x="49" y="41"/>
                  </a:cxn>
                </a:cxnLst>
                <a:rect l="0" t="0" r="r" b="b"/>
                <a:pathLst>
                  <a:path w="49" h="59">
                    <a:moveTo>
                      <a:pt x="49" y="41"/>
                    </a:moveTo>
                    <a:cubicBezTo>
                      <a:pt x="49" y="41"/>
                      <a:pt x="18" y="26"/>
                      <a:pt x="5" y="0"/>
                    </a:cubicBezTo>
                    <a:cubicBezTo>
                      <a:pt x="0" y="5"/>
                      <a:pt x="0" y="5"/>
                      <a:pt x="0" y="5"/>
                    </a:cubicBezTo>
                    <a:cubicBezTo>
                      <a:pt x="0" y="5"/>
                      <a:pt x="14" y="41"/>
                      <a:pt x="46" y="59"/>
                    </a:cubicBezTo>
                    <a:cubicBezTo>
                      <a:pt x="49" y="41"/>
                      <a:pt x="49" y="41"/>
                      <a:pt x="49" y="41"/>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5" name="Freeform 444"/>
              <p:cNvSpPr/>
              <p:nvPr/>
            </p:nvSpPr>
            <p:spPr bwMode="auto">
              <a:xfrm>
                <a:off x="4297363" y="2144713"/>
                <a:ext cx="52388" cy="95250"/>
              </a:xfrm>
              <a:custGeom>
                <a:avLst/>
                <a:gdLst/>
                <a:ahLst/>
                <a:cxnLst>
                  <a:cxn ang="0">
                    <a:pos x="1" y="29"/>
                  </a:cxn>
                  <a:cxn ang="0">
                    <a:pos x="13" y="0"/>
                  </a:cxn>
                  <a:cxn ang="0">
                    <a:pos x="29" y="27"/>
                  </a:cxn>
                  <a:cxn ang="0">
                    <a:pos x="17" y="55"/>
                  </a:cxn>
                  <a:cxn ang="0">
                    <a:pos x="1" y="29"/>
                  </a:cxn>
                </a:cxnLst>
                <a:rect l="0" t="0" r="r" b="b"/>
                <a:pathLst>
                  <a:path w="30" h="55">
                    <a:moveTo>
                      <a:pt x="1" y="29"/>
                    </a:moveTo>
                    <a:cubicBezTo>
                      <a:pt x="0" y="14"/>
                      <a:pt x="13" y="0"/>
                      <a:pt x="13" y="0"/>
                    </a:cubicBezTo>
                    <a:cubicBezTo>
                      <a:pt x="13" y="0"/>
                      <a:pt x="28" y="12"/>
                      <a:pt x="29" y="27"/>
                    </a:cubicBezTo>
                    <a:cubicBezTo>
                      <a:pt x="30" y="42"/>
                      <a:pt x="17" y="55"/>
                      <a:pt x="17" y="55"/>
                    </a:cubicBezTo>
                    <a:cubicBezTo>
                      <a:pt x="17" y="55"/>
                      <a:pt x="2" y="44"/>
                      <a:pt x="1" y="29"/>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6" name="Freeform 445"/>
              <p:cNvSpPr/>
              <p:nvPr/>
            </p:nvSpPr>
            <p:spPr bwMode="auto">
              <a:xfrm>
                <a:off x="4359276" y="2351088"/>
                <a:ext cx="57150" cy="55563"/>
              </a:xfrm>
              <a:custGeom>
                <a:avLst/>
                <a:gdLst/>
                <a:ahLst/>
                <a:cxnLst>
                  <a:cxn ang="0">
                    <a:pos x="9" y="24"/>
                  </a:cxn>
                  <a:cxn ang="0">
                    <a:pos x="0" y="2"/>
                  </a:cxn>
                  <a:cxn ang="0">
                    <a:pos x="24" y="8"/>
                  </a:cxn>
                  <a:cxn ang="0">
                    <a:pos x="33" y="30"/>
                  </a:cxn>
                  <a:cxn ang="0">
                    <a:pos x="9" y="24"/>
                  </a:cxn>
                </a:cxnLst>
                <a:rect l="0" t="0" r="r" b="b"/>
                <a:pathLst>
                  <a:path w="33" h="32">
                    <a:moveTo>
                      <a:pt x="9" y="24"/>
                    </a:moveTo>
                    <a:cubicBezTo>
                      <a:pt x="1" y="17"/>
                      <a:pt x="0" y="2"/>
                      <a:pt x="0" y="2"/>
                    </a:cubicBezTo>
                    <a:cubicBezTo>
                      <a:pt x="0" y="2"/>
                      <a:pt x="15" y="0"/>
                      <a:pt x="24" y="8"/>
                    </a:cubicBezTo>
                    <a:cubicBezTo>
                      <a:pt x="32" y="16"/>
                      <a:pt x="33" y="30"/>
                      <a:pt x="33" y="30"/>
                    </a:cubicBezTo>
                    <a:cubicBezTo>
                      <a:pt x="33" y="30"/>
                      <a:pt x="18" y="32"/>
                      <a:pt x="9"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7" name="Freeform 446"/>
              <p:cNvSpPr/>
              <p:nvPr/>
            </p:nvSpPr>
            <p:spPr bwMode="auto">
              <a:xfrm>
                <a:off x="4143376" y="2193926"/>
                <a:ext cx="55563" cy="53975"/>
              </a:xfrm>
              <a:custGeom>
                <a:avLst/>
                <a:gdLst/>
                <a:ahLst/>
                <a:cxnLst>
                  <a:cxn ang="0">
                    <a:pos x="9" y="24"/>
                  </a:cxn>
                  <a:cxn ang="0">
                    <a:pos x="0" y="2"/>
                  </a:cxn>
                  <a:cxn ang="0">
                    <a:pos x="23" y="7"/>
                  </a:cxn>
                  <a:cxn ang="0">
                    <a:pos x="32" y="29"/>
                  </a:cxn>
                  <a:cxn ang="0">
                    <a:pos x="9" y="24"/>
                  </a:cxn>
                </a:cxnLst>
                <a:rect l="0" t="0" r="r" b="b"/>
                <a:pathLst>
                  <a:path w="32" h="31">
                    <a:moveTo>
                      <a:pt x="9" y="24"/>
                    </a:moveTo>
                    <a:cubicBezTo>
                      <a:pt x="0" y="16"/>
                      <a:pt x="0" y="2"/>
                      <a:pt x="0" y="2"/>
                    </a:cubicBezTo>
                    <a:cubicBezTo>
                      <a:pt x="0" y="2"/>
                      <a:pt x="14" y="0"/>
                      <a:pt x="23" y="7"/>
                    </a:cubicBezTo>
                    <a:cubicBezTo>
                      <a:pt x="32" y="15"/>
                      <a:pt x="32" y="29"/>
                      <a:pt x="32" y="29"/>
                    </a:cubicBezTo>
                    <a:cubicBezTo>
                      <a:pt x="32" y="29"/>
                      <a:pt x="18" y="31"/>
                      <a:pt x="9"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8" name="Freeform 447"/>
              <p:cNvSpPr/>
              <p:nvPr/>
            </p:nvSpPr>
            <p:spPr bwMode="auto">
              <a:xfrm>
                <a:off x="4352926" y="2154238"/>
                <a:ext cx="52388" cy="66675"/>
              </a:xfrm>
              <a:custGeom>
                <a:avLst/>
                <a:gdLst/>
                <a:ahLst/>
                <a:cxnLst>
                  <a:cxn ang="0">
                    <a:pos x="25" y="24"/>
                  </a:cxn>
                  <a:cxn ang="0">
                    <a:pos x="6" y="38"/>
                  </a:cxn>
                  <a:cxn ang="0">
                    <a:pos x="5" y="14"/>
                  </a:cxn>
                  <a:cxn ang="0">
                    <a:pos x="25" y="0"/>
                  </a:cxn>
                  <a:cxn ang="0">
                    <a:pos x="25" y="24"/>
                  </a:cxn>
                </a:cxnLst>
                <a:rect l="0" t="0" r="r" b="b"/>
                <a:pathLst>
                  <a:path w="30" h="38">
                    <a:moveTo>
                      <a:pt x="25" y="24"/>
                    </a:moveTo>
                    <a:cubicBezTo>
                      <a:pt x="20" y="34"/>
                      <a:pt x="6" y="38"/>
                      <a:pt x="6" y="38"/>
                    </a:cubicBezTo>
                    <a:cubicBezTo>
                      <a:pt x="6" y="38"/>
                      <a:pt x="0" y="24"/>
                      <a:pt x="5" y="14"/>
                    </a:cubicBezTo>
                    <a:cubicBezTo>
                      <a:pt x="11" y="3"/>
                      <a:pt x="25" y="0"/>
                      <a:pt x="25" y="0"/>
                    </a:cubicBezTo>
                    <a:cubicBezTo>
                      <a:pt x="25" y="0"/>
                      <a:pt x="30" y="13"/>
                      <a:pt x="25"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9" name="Freeform 448"/>
              <p:cNvSpPr>
                <a:spLocks noEditPoints="1"/>
              </p:cNvSpPr>
              <p:nvPr/>
            </p:nvSpPr>
            <p:spPr bwMode="auto">
              <a:xfrm>
                <a:off x="4359276" y="2270126"/>
                <a:ext cx="166688" cy="96838"/>
              </a:xfrm>
              <a:custGeom>
                <a:avLst/>
                <a:gdLst/>
                <a:ahLst/>
                <a:cxnLst>
                  <a:cxn ang="0">
                    <a:pos x="46" y="3"/>
                  </a:cxn>
                  <a:cxn ang="0">
                    <a:pos x="0" y="32"/>
                  </a:cxn>
                  <a:cxn ang="0">
                    <a:pos x="51" y="52"/>
                  </a:cxn>
                  <a:cxn ang="0">
                    <a:pos x="96" y="23"/>
                  </a:cxn>
                  <a:cxn ang="0">
                    <a:pos x="46" y="3"/>
                  </a:cxn>
                  <a:cxn ang="0">
                    <a:pos x="44" y="32"/>
                  </a:cxn>
                  <a:cxn ang="0">
                    <a:pos x="45" y="37"/>
                  </a:cxn>
                  <a:cxn ang="0">
                    <a:pos x="41" y="38"/>
                  </a:cxn>
                  <a:cxn ang="0">
                    <a:pos x="40" y="32"/>
                  </a:cxn>
                  <a:cxn ang="0">
                    <a:pos x="38" y="32"/>
                  </a:cxn>
                  <a:cxn ang="0">
                    <a:pos x="39" y="38"/>
                  </a:cxn>
                  <a:cxn ang="0">
                    <a:pos x="35" y="39"/>
                  </a:cxn>
                  <a:cxn ang="0">
                    <a:pos x="34" y="33"/>
                  </a:cxn>
                  <a:cxn ang="0">
                    <a:pos x="31" y="33"/>
                  </a:cxn>
                  <a:cxn ang="0">
                    <a:pos x="30" y="26"/>
                  </a:cxn>
                  <a:cxn ang="0">
                    <a:pos x="33" y="26"/>
                  </a:cxn>
                  <a:cxn ang="0">
                    <a:pos x="32" y="20"/>
                  </a:cxn>
                  <a:cxn ang="0">
                    <a:pos x="37" y="20"/>
                  </a:cxn>
                  <a:cxn ang="0">
                    <a:pos x="37" y="25"/>
                  </a:cxn>
                  <a:cxn ang="0">
                    <a:pos x="39" y="25"/>
                  </a:cxn>
                  <a:cxn ang="0">
                    <a:pos x="38" y="20"/>
                  </a:cxn>
                  <a:cxn ang="0">
                    <a:pos x="43" y="19"/>
                  </a:cxn>
                  <a:cxn ang="0">
                    <a:pos x="43" y="24"/>
                  </a:cxn>
                  <a:cxn ang="0">
                    <a:pos x="60" y="12"/>
                  </a:cxn>
                  <a:cxn ang="0">
                    <a:pos x="61" y="20"/>
                  </a:cxn>
                  <a:cxn ang="0">
                    <a:pos x="54" y="24"/>
                  </a:cxn>
                  <a:cxn ang="0">
                    <a:pos x="49" y="28"/>
                  </a:cxn>
                  <a:cxn ang="0">
                    <a:pos x="49" y="28"/>
                  </a:cxn>
                  <a:cxn ang="0">
                    <a:pos x="55" y="29"/>
                  </a:cxn>
                  <a:cxn ang="0">
                    <a:pos x="63" y="32"/>
                  </a:cxn>
                  <a:cxn ang="0">
                    <a:pos x="64" y="40"/>
                  </a:cxn>
                  <a:cxn ang="0">
                    <a:pos x="44" y="32"/>
                  </a:cxn>
                </a:cxnLst>
                <a:rect l="0" t="0" r="r" b="b"/>
                <a:pathLst>
                  <a:path w="96" h="55">
                    <a:moveTo>
                      <a:pt x="46" y="3"/>
                    </a:moveTo>
                    <a:cubicBezTo>
                      <a:pt x="19" y="6"/>
                      <a:pt x="0" y="32"/>
                      <a:pt x="0" y="32"/>
                    </a:cubicBezTo>
                    <a:cubicBezTo>
                      <a:pt x="0" y="32"/>
                      <a:pt x="24" y="55"/>
                      <a:pt x="51" y="52"/>
                    </a:cubicBezTo>
                    <a:cubicBezTo>
                      <a:pt x="77" y="49"/>
                      <a:pt x="96" y="23"/>
                      <a:pt x="96" y="23"/>
                    </a:cubicBezTo>
                    <a:cubicBezTo>
                      <a:pt x="96" y="23"/>
                      <a:pt x="72" y="0"/>
                      <a:pt x="46" y="3"/>
                    </a:cubicBezTo>
                    <a:moveTo>
                      <a:pt x="44" y="32"/>
                    </a:moveTo>
                    <a:cubicBezTo>
                      <a:pt x="45" y="37"/>
                      <a:pt x="45" y="37"/>
                      <a:pt x="45" y="37"/>
                    </a:cubicBezTo>
                    <a:cubicBezTo>
                      <a:pt x="41" y="38"/>
                      <a:pt x="41" y="38"/>
                      <a:pt x="41" y="38"/>
                    </a:cubicBezTo>
                    <a:cubicBezTo>
                      <a:pt x="40" y="32"/>
                      <a:pt x="40" y="32"/>
                      <a:pt x="40" y="32"/>
                    </a:cubicBezTo>
                    <a:cubicBezTo>
                      <a:pt x="38" y="32"/>
                      <a:pt x="38" y="32"/>
                      <a:pt x="38" y="32"/>
                    </a:cubicBezTo>
                    <a:cubicBezTo>
                      <a:pt x="39" y="38"/>
                      <a:pt x="39" y="38"/>
                      <a:pt x="39" y="38"/>
                    </a:cubicBezTo>
                    <a:cubicBezTo>
                      <a:pt x="35" y="39"/>
                      <a:pt x="35" y="39"/>
                      <a:pt x="35" y="39"/>
                    </a:cubicBezTo>
                    <a:cubicBezTo>
                      <a:pt x="34" y="33"/>
                      <a:pt x="34" y="33"/>
                      <a:pt x="34" y="33"/>
                    </a:cubicBezTo>
                    <a:cubicBezTo>
                      <a:pt x="31" y="33"/>
                      <a:pt x="31" y="33"/>
                      <a:pt x="31" y="33"/>
                    </a:cubicBezTo>
                    <a:cubicBezTo>
                      <a:pt x="30" y="26"/>
                      <a:pt x="30" y="26"/>
                      <a:pt x="30" y="26"/>
                    </a:cubicBezTo>
                    <a:cubicBezTo>
                      <a:pt x="33" y="26"/>
                      <a:pt x="33" y="26"/>
                      <a:pt x="33" y="26"/>
                    </a:cubicBezTo>
                    <a:cubicBezTo>
                      <a:pt x="32" y="20"/>
                      <a:pt x="32" y="20"/>
                      <a:pt x="32" y="20"/>
                    </a:cubicBezTo>
                    <a:cubicBezTo>
                      <a:pt x="37" y="20"/>
                      <a:pt x="37" y="20"/>
                      <a:pt x="37" y="20"/>
                    </a:cubicBezTo>
                    <a:cubicBezTo>
                      <a:pt x="37" y="25"/>
                      <a:pt x="37" y="25"/>
                      <a:pt x="37" y="25"/>
                    </a:cubicBezTo>
                    <a:cubicBezTo>
                      <a:pt x="39" y="25"/>
                      <a:pt x="39" y="25"/>
                      <a:pt x="39" y="25"/>
                    </a:cubicBezTo>
                    <a:cubicBezTo>
                      <a:pt x="38" y="20"/>
                      <a:pt x="38" y="20"/>
                      <a:pt x="38" y="20"/>
                    </a:cubicBezTo>
                    <a:cubicBezTo>
                      <a:pt x="43" y="19"/>
                      <a:pt x="43" y="19"/>
                      <a:pt x="43" y="19"/>
                    </a:cubicBezTo>
                    <a:cubicBezTo>
                      <a:pt x="43" y="24"/>
                      <a:pt x="43" y="24"/>
                      <a:pt x="43" y="24"/>
                    </a:cubicBezTo>
                    <a:cubicBezTo>
                      <a:pt x="60" y="12"/>
                      <a:pt x="60" y="12"/>
                      <a:pt x="60" y="12"/>
                    </a:cubicBezTo>
                    <a:cubicBezTo>
                      <a:pt x="61" y="20"/>
                      <a:pt x="61" y="20"/>
                      <a:pt x="61" y="20"/>
                    </a:cubicBezTo>
                    <a:cubicBezTo>
                      <a:pt x="54" y="24"/>
                      <a:pt x="54" y="24"/>
                      <a:pt x="54" y="24"/>
                    </a:cubicBezTo>
                    <a:cubicBezTo>
                      <a:pt x="52" y="26"/>
                      <a:pt x="51" y="27"/>
                      <a:pt x="49" y="28"/>
                    </a:cubicBezTo>
                    <a:cubicBezTo>
                      <a:pt x="49" y="28"/>
                      <a:pt x="49" y="28"/>
                      <a:pt x="49" y="28"/>
                    </a:cubicBezTo>
                    <a:cubicBezTo>
                      <a:pt x="51" y="28"/>
                      <a:pt x="53" y="29"/>
                      <a:pt x="55" y="29"/>
                    </a:cubicBezTo>
                    <a:cubicBezTo>
                      <a:pt x="63" y="32"/>
                      <a:pt x="63" y="32"/>
                      <a:pt x="63" y="32"/>
                    </a:cubicBezTo>
                    <a:cubicBezTo>
                      <a:pt x="64" y="40"/>
                      <a:pt x="64" y="40"/>
                      <a:pt x="64" y="40"/>
                    </a:cubicBezTo>
                    <a:cubicBezTo>
                      <a:pt x="44" y="32"/>
                      <a:pt x="44" y="32"/>
                      <a:pt x="44" y="32"/>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0" name="Freeform 449"/>
              <p:cNvSpPr>
                <a:spLocks noEditPoints="1"/>
              </p:cNvSpPr>
              <p:nvPr/>
            </p:nvSpPr>
            <p:spPr bwMode="auto">
              <a:xfrm>
                <a:off x="4113213" y="2247901"/>
                <a:ext cx="114300" cy="74613"/>
              </a:xfrm>
              <a:custGeom>
                <a:avLst/>
                <a:gdLst/>
                <a:ahLst/>
                <a:cxnLst>
                  <a:cxn ang="0">
                    <a:pos x="37" y="5"/>
                  </a:cxn>
                  <a:cxn ang="0">
                    <a:pos x="0" y="13"/>
                  </a:cxn>
                  <a:cxn ang="0">
                    <a:pos x="29" y="39"/>
                  </a:cxn>
                  <a:cxn ang="0">
                    <a:pos x="66" y="30"/>
                  </a:cxn>
                  <a:cxn ang="0">
                    <a:pos x="37" y="5"/>
                  </a:cxn>
                  <a:cxn ang="0">
                    <a:pos x="46" y="20"/>
                  </a:cxn>
                  <a:cxn ang="0">
                    <a:pos x="36" y="27"/>
                  </a:cxn>
                  <a:cxn ang="0">
                    <a:pos x="36" y="30"/>
                  </a:cxn>
                  <a:cxn ang="0">
                    <a:pos x="33" y="30"/>
                  </a:cxn>
                  <a:cxn ang="0">
                    <a:pos x="34" y="27"/>
                  </a:cxn>
                  <a:cxn ang="0">
                    <a:pos x="33" y="27"/>
                  </a:cxn>
                  <a:cxn ang="0">
                    <a:pos x="32" y="27"/>
                  </a:cxn>
                  <a:cxn ang="0">
                    <a:pos x="31" y="29"/>
                  </a:cxn>
                  <a:cxn ang="0">
                    <a:pos x="29" y="29"/>
                  </a:cxn>
                  <a:cxn ang="0">
                    <a:pos x="29" y="26"/>
                  </a:cxn>
                  <a:cxn ang="0">
                    <a:pos x="23" y="15"/>
                  </a:cxn>
                  <a:cxn ang="0">
                    <a:pos x="24" y="12"/>
                  </a:cxn>
                  <a:cxn ang="0">
                    <a:pos x="28" y="13"/>
                  </a:cxn>
                  <a:cxn ang="0">
                    <a:pos x="27" y="15"/>
                  </a:cxn>
                  <a:cxn ang="0">
                    <a:pos x="30" y="21"/>
                  </a:cxn>
                  <a:cxn ang="0">
                    <a:pos x="32" y="13"/>
                  </a:cxn>
                  <a:cxn ang="0">
                    <a:pos x="34" y="14"/>
                  </a:cxn>
                  <a:cxn ang="0">
                    <a:pos x="33" y="22"/>
                  </a:cxn>
                  <a:cxn ang="0">
                    <a:pos x="34" y="23"/>
                  </a:cxn>
                  <a:cxn ang="0">
                    <a:pos x="34" y="23"/>
                  </a:cxn>
                  <a:cxn ang="0">
                    <a:pos x="36" y="14"/>
                  </a:cxn>
                  <a:cxn ang="0">
                    <a:pos x="39" y="15"/>
                  </a:cxn>
                  <a:cxn ang="0">
                    <a:pos x="37" y="23"/>
                  </a:cxn>
                  <a:cxn ang="0">
                    <a:pos x="42" y="18"/>
                  </a:cxn>
                  <a:cxn ang="0">
                    <a:pos x="42" y="16"/>
                  </a:cxn>
                  <a:cxn ang="0">
                    <a:pos x="47" y="16"/>
                  </a:cxn>
                  <a:cxn ang="0">
                    <a:pos x="46" y="20"/>
                  </a:cxn>
                </a:cxnLst>
                <a:rect l="0" t="0" r="r" b="b"/>
                <a:pathLst>
                  <a:path w="66" h="43">
                    <a:moveTo>
                      <a:pt x="37" y="5"/>
                    </a:moveTo>
                    <a:cubicBezTo>
                      <a:pt x="19" y="0"/>
                      <a:pt x="0" y="13"/>
                      <a:pt x="0" y="13"/>
                    </a:cubicBezTo>
                    <a:cubicBezTo>
                      <a:pt x="0" y="13"/>
                      <a:pt x="11" y="34"/>
                      <a:pt x="29" y="39"/>
                    </a:cubicBezTo>
                    <a:cubicBezTo>
                      <a:pt x="47" y="43"/>
                      <a:pt x="66" y="30"/>
                      <a:pt x="66" y="30"/>
                    </a:cubicBezTo>
                    <a:cubicBezTo>
                      <a:pt x="66" y="30"/>
                      <a:pt x="56" y="9"/>
                      <a:pt x="37" y="5"/>
                    </a:cubicBezTo>
                    <a:moveTo>
                      <a:pt x="46" y="20"/>
                    </a:moveTo>
                    <a:cubicBezTo>
                      <a:pt x="45" y="25"/>
                      <a:pt x="41" y="27"/>
                      <a:pt x="36" y="27"/>
                    </a:cubicBezTo>
                    <a:cubicBezTo>
                      <a:pt x="36" y="30"/>
                      <a:pt x="36" y="30"/>
                      <a:pt x="36" y="30"/>
                    </a:cubicBezTo>
                    <a:cubicBezTo>
                      <a:pt x="33" y="30"/>
                      <a:pt x="33" y="30"/>
                      <a:pt x="33" y="30"/>
                    </a:cubicBezTo>
                    <a:cubicBezTo>
                      <a:pt x="34" y="27"/>
                      <a:pt x="34" y="27"/>
                      <a:pt x="34" y="27"/>
                    </a:cubicBezTo>
                    <a:cubicBezTo>
                      <a:pt x="33" y="27"/>
                      <a:pt x="33" y="27"/>
                      <a:pt x="33" y="27"/>
                    </a:cubicBezTo>
                    <a:cubicBezTo>
                      <a:pt x="33" y="27"/>
                      <a:pt x="32" y="27"/>
                      <a:pt x="32" y="27"/>
                    </a:cubicBezTo>
                    <a:cubicBezTo>
                      <a:pt x="31" y="29"/>
                      <a:pt x="31" y="29"/>
                      <a:pt x="31" y="29"/>
                    </a:cubicBezTo>
                    <a:cubicBezTo>
                      <a:pt x="29" y="29"/>
                      <a:pt x="29" y="29"/>
                      <a:pt x="29" y="29"/>
                    </a:cubicBezTo>
                    <a:cubicBezTo>
                      <a:pt x="29" y="26"/>
                      <a:pt x="29" y="26"/>
                      <a:pt x="29" y="26"/>
                    </a:cubicBezTo>
                    <a:cubicBezTo>
                      <a:pt x="24" y="23"/>
                      <a:pt x="22" y="19"/>
                      <a:pt x="23" y="15"/>
                    </a:cubicBezTo>
                    <a:cubicBezTo>
                      <a:pt x="23" y="13"/>
                      <a:pt x="23" y="13"/>
                      <a:pt x="24" y="12"/>
                    </a:cubicBezTo>
                    <a:cubicBezTo>
                      <a:pt x="28" y="13"/>
                      <a:pt x="28" y="13"/>
                      <a:pt x="28" y="13"/>
                    </a:cubicBezTo>
                    <a:cubicBezTo>
                      <a:pt x="28" y="13"/>
                      <a:pt x="27" y="14"/>
                      <a:pt x="27" y="15"/>
                    </a:cubicBezTo>
                    <a:cubicBezTo>
                      <a:pt x="27" y="18"/>
                      <a:pt x="28" y="20"/>
                      <a:pt x="30" y="21"/>
                    </a:cubicBezTo>
                    <a:cubicBezTo>
                      <a:pt x="32" y="13"/>
                      <a:pt x="32" y="13"/>
                      <a:pt x="32" y="13"/>
                    </a:cubicBezTo>
                    <a:cubicBezTo>
                      <a:pt x="34" y="14"/>
                      <a:pt x="34" y="14"/>
                      <a:pt x="34" y="14"/>
                    </a:cubicBezTo>
                    <a:cubicBezTo>
                      <a:pt x="33" y="22"/>
                      <a:pt x="33" y="22"/>
                      <a:pt x="33" y="22"/>
                    </a:cubicBezTo>
                    <a:cubicBezTo>
                      <a:pt x="34" y="23"/>
                      <a:pt x="34" y="23"/>
                      <a:pt x="34" y="23"/>
                    </a:cubicBezTo>
                    <a:cubicBezTo>
                      <a:pt x="34" y="23"/>
                      <a:pt x="34" y="23"/>
                      <a:pt x="34" y="23"/>
                    </a:cubicBezTo>
                    <a:cubicBezTo>
                      <a:pt x="36" y="14"/>
                      <a:pt x="36" y="14"/>
                      <a:pt x="36" y="14"/>
                    </a:cubicBezTo>
                    <a:cubicBezTo>
                      <a:pt x="39" y="15"/>
                      <a:pt x="39" y="15"/>
                      <a:pt x="39" y="15"/>
                    </a:cubicBezTo>
                    <a:cubicBezTo>
                      <a:pt x="37" y="23"/>
                      <a:pt x="37" y="23"/>
                      <a:pt x="37" y="23"/>
                    </a:cubicBezTo>
                    <a:cubicBezTo>
                      <a:pt x="40" y="22"/>
                      <a:pt x="42" y="21"/>
                      <a:pt x="42" y="18"/>
                    </a:cubicBezTo>
                    <a:cubicBezTo>
                      <a:pt x="42" y="17"/>
                      <a:pt x="42" y="16"/>
                      <a:pt x="42" y="16"/>
                    </a:cubicBezTo>
                    <a:cubicBezTo>
                      <a:pt x="47" y="16"/>
                      <a:pt x="47" y="16"/>
                      <a:pt x="47" y="16"/>
                    </a:cubicBezTo>
                    <a:cubicBezTo>
                      <a:pt x="47" y="17"/>
                      <a:pt x="47" y="18"/>
                      <a:pt x="46" y="2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1" name="Freeform 450"/>
              <p:cNvSpPr>
                <a:spLocks noEditPoints="1"/>
              </p:cNvSpPr>
              <p:nvPr/>
            </p:nvSpPr>
            <p:spPr bwMode="auto">
              <a:xfrm>
                <a:off x="4183063" y="2125663"/>
                <a:ext cx="123825" cy="136525"/>
              </a:xfrm>
              <a:custGeom>
                <a:avLst/>
                <a:gdLst/>
                <a:ahLst/>
                <a:cxnLst>
                  <a:cxn ang="0">
                    <a:pos x="56" y="26"/>
                  </a:cxn>
                  <a:cxn ang="0">
                    <a:pos x="8" y="0"/>
                  </a:cxn>
                  <a:cxn ang="0">
                    <a:pos x="15" y="54"/>
                  </a:cxn>
                  <a:cxn ang="0">
                    <a:pos x="62" y="79"/>
                  </a:cxn>
                  <a:cxn ang="0">
                    <a:pos x="56" y="26"/>
                  </a:cxn>
                  <a:cxn ang="0">
                    <a:pos x="50" y="54"/>
                  </a:cxn>
                  <a:cxn ang="0">
                    <a:pos x="46" y="57"/>
                  </a:cxn>
                  <a:cxn ang="0">
                    <a:pos x="43" y="53"/>
                  </a:cxn>
                  <a:cxn ang="0">
                    <a:pos x="35" y="56"/>
                  </a:cxn>
                  <a:cxn ang="0">
                    <a:pos x="33" y="50"/>
                  </a:cxn>
                  <a:cxn ang="0">
                    <a:pos x="41" y="47"/>
                  </a:cxn>
                  <a:cxn ang="0">
                    <a:pos x="43" y="42"/>
                  </a:cxn>
                  <a:cxn ang="0">
                    <a:pos x="36" y="41"/>
                  </a:cxn>
                  <a:cxn ang="0">
                    <a:pos x="23" y="39"/>
                  </a:cxn>
                  <a:cxn ang="0">
                    <a:pos x="25" y="26"/>
                  </a:cxn>
                  <a:cxn ang="0">
                    <a:pos x="22" y="22"/>
                  </a:cxn>
                  <a:cxn ang="0">
                    <a:pos x="26" y="20"/>
                  </a:cxn>
                  <a:cxn ang="0">
                    <a:pos x="29" y="23"/>
                  </a:cxn>
                  <a:cxn ang="0">
                    <a:pos x="36" y="20"/>
                  </a:cxn>
                  <a:cxn ang="0">
                    <a:pos x="38" y="26"/>
                  </a:cxn>
                  <a:cxn ang="0">
                    <a:pos x="31" y="29"/>
                  </a:cxn>
                  <a:cxn ang="0">
                    <a:pos x="29" y="34"/>
                  </a:cxn>
                  <a:cxn ang="0">
                    <a:pos x="37" y="34"/>
                  </a:cxn>
                  <a:cxn ang="0">
                    <a:pos x="49" y="37"/>
                  </a:cxn>
                  <a:cxn ang="0">
                    <a:pos x="47" y="50"/>
                  </a:cxn>
                  <a:cxn ang="0">
                    <a:pos x="50" y="54"/>
                  </a:cxn>
                </a:cxnLst>
                <a:rect l="0" t="0" r="r" b="b"/>
                <a:pathLst>
                  <a:path w="71" h="79">
                    <a:moveTo>
                      <a:pt x="56" y="26"/>
                    </a:moveTo>
                    <a:cubicBezTo>
                      <a:pt x="41" y="4"/>
                      <a:pt x="8" y="0"/>
                      <a:pt x="8" y="0"/>
                    </a:cubicBezTo>
                    <a:cubicBezTo>
                      <a:pt x="8" y="0"/>
                      <a:pt x="0" y="32"/>
                      <a:pt x="15" y="54"/>
                    </a:cubicBezTo>
                    <a:cubicBezTo>
                      <a:pt x="30" y="76"/>
                      <a:pt x="62" y="79"/>
                      <a:pt x="62" y="79"/>
                    </a:cubicBezTo>
                    <a:cubicBezTo>
                      <a:pt x="62" y="79"/>
                      <a:pt x="71" y="48"/>
                      <a:pt x="56" y="26"/>
                    </a:cubicBezTo>
                    <a:moveTo>
                      <a:pt x="50" y="54"/>
                    </a:moveTo>
                    <a:cubicBezTo>
                      <a:pt x="46" y="57"/>
                      <a:pt x="46" y="57"/>
                      <a:pt x="46" y="57"/>
                    </a:cubicBezTo>
                    <a:cubicBezTo>
                      <a:pt x="43" y="53"/>
                      <a:pt x="43" y="53"/>
                      <a:pt x="43" y="53"/>
                    </a:cubicBezTo>
                    <a:cubicBezTo>
                      <a:pt x="40" y="54"/>
                      <a:pt x="37" y="56"/>
                      <a:pt x="35" y="56"/>
                    </a:cubicBezTo>
                    <a:cubicBezTo>
                      <a:pt x="33" y="50"/>
                      <a:pt x="33" y="50"/>
                      <a:pt x="33" y="50"/>
                    </a:cubicBezTo>
                    <a:cubicBezTo>
                      <a:pt x="35" y="50"/>
                      <a:pt x="38" y="49"/>
                      <a:pt x="41" y="47"/>
                    </a:cubicBezTo>
                    <a:cubicBezTo>
                      <a:pt x="43" y="45"/>
                      <a:pt x="44" y="43"/>
                      <a:pt x="43" y="42"/>
                    </a:cubicBezTo>
                    <a:cubicBezTo>
                      <a:pt x="42" y="40"/>
                      <a:pt x="40" y="40"/>
                      <a:pt x="36" y="41"/>
                    </a:cubicBezTo>
                    <a:cubicBezTo>
                      <a:pt x="31" y="43"/>
                      <a:pt x="26" y="43"/>
                      <a:pt x="23" y="39"/>
                    </a:cubicBezTo>
                    <a:cubicBezTo>
                      <a:pt x="21" y="35"/>
                      <a:pt x="21" y="30"/>
                      <a:pt x="25" y="26"/>
                    </a:cubicBezTo>
                    <a:cubicBezTo>
                      <a:pt x="22" y="22"/>
                      <a:pt x="22" y="22"/>
                      <a:pt x="22" y="22"/>
                    </a:cubicBezTo>
                    <a:cubicBezTo>
                      <a:pt x="26" y="20"/>
                      <a:pt x="26" y="20"/>
                      <a:pt x="26" y="20"/>
                    </a:cubicBezTo>
                    <a:cubicBezTo>
                      <a:pt x="29" y="23"/>
                      <a:pt x="29" y="23"/>
                      <a:pt x="29" y="23"/>
                    </a:cubicBezTo>
                    <a:cubicBezTo>
                      <a:pt x="32" y="21"/>
                      <a:pt x="34" y="21"/>
                      <a:pt x="36" y="20"/>
                    </a:cubicBezTo>
                    <a:cubicBezTo>
                      <a:pt x="38" y="26"/>
                      <a:pt x="38" y="26"/>
                      <a:pt x="38" y="26"/>
                    </a:cubicBezTo>
                    <a:cubicBezTo>
                      <a:pt x="37" y="26"/>
                      <a:pt x="34" y="27"/>
                      <a:pt x="31" y="29"/>
                    </a:cubicBezTo>
                    <a:cubicBezTo>
                      <a:pt x="28" y="31"/>
                      <a:pt x="28" y="32"/>
                      <a:pt x="29" y="34"/>
                    </a:cubicBezTo>
                    <a:cubicBezTo>
                      <a:pt x="30" y="35"/>
                      <a:pt x="32" y="35"/>
                      <a:pt x="37" y="34"/>
                    </a:cubicBezTo>
                    <a:cubicBezTo>
                      <a:pt x="43" y="32"/>
                      <a:pt x="46" y="33"/>
                      <a:pt x="49" y="37"/>
                    </a:cubicBezTo>
                    <a:cubicBezTo>
                      <a:pt x="52" y="40"/>
                      <a:pt x="51" y="45"/>
                      <a:pt x="47" y="50"/>
                    </a:cubicBezTo>
                    <a:cubicBezTo>
                      <a:pt x="50" y="54"/>
                      <a:pt x="50" y="54"/>
                      <a:pt x="50" y="5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2" name="Freeform 451"/>
              <p:cNvSpPr>
                <a:spLocks noEditPoints="1"/>
              </p:cNvSpPr>
              <p:nvPr/>
            </p:nvSpPr>
            <p:spPr bwMode="auto">
              <a:xfrm>
                <a:off x="4371976" y="2193926"/>
                <a:ext cx="95250" cy="90488"/>
              </a:xfrm>
              <a:custGeom>
                <a:avLst/>
                <a:gdLst/>
                <a:ahLst/>
                <a:cxnLst>
                  <a:cxn ang="0">
                    <a:pos x="17" y="11"/>
                  </a:cxn>
                  <a:cxn ang="0">
                    <a:pos x="0" y="47"/>
                  </a:cxn>
                  <a:cxn ang="0">
                    <a:pos x="38" y="40"/>
                  </a:cxn>
                  <a:cxn ang="0">
                    <a:pos x="55" y="5"/>
                  </a:cxn>
                  <a:cxn ang="0">
                    <a:pos x="17" y="11"/>
                  </a:cxn>
                  <a:cxn ang="0">
                    <a:pos x="36" y="26"/>
                  </a:cxn>
                  <a:cxn ang="0">
                    <a:pos x="33" y="21"/>
                  </a:cxn>
                  <a:cxn ang="0">
                    <a:pos x="30" y="20"/>
                  </a:cxn>
                  <a:cxn ang="0">
                    <a:pos x="31" y="26"/>
                  </a:cxn>
                  <a:cxn ang="0">
                    <a:pos x="30" y="35"/>
                  </a:cxn>
                  <a:cxn ang="0">
                    <a:pos x="21" y="35"/>
                  </a:cxn>
                  <a:cxn ang="0">
                    <a:pos x="18" y="38"/>
                  </a:cxn>
                  <a:cxn ang="0">
                    <a:pos x="15" y="36"/>
                  </a:cxn>
                  <a:cxn ang="0">
                    <a:pos x="18" y="33"/>
                  </a:cxn>
                  <a:cxn ang="0">
                    <a:pos x="14" y="28"/>
                  </a:cxn>
                  <a:cxn ang="0">
                    <a:pos x="18" y="25"/>
                  </a:cxn>
                  <a:cxn ang="0">
                    <a:pos x="22" y="31"/>
                  </a:cxn>
                  <a:cxn ang="0">
                    <a:pos x="26" y="32"/>
                  </a:cxn>
                  <a:cxn ang="0">
                    <a:pos x="25" y="26"/>
                  </a:cxn>
                  <a:cxn ang="0">
                    <a:pos x="25" y="17"/>
                  </a:cxn>
                  <a:cxn ang="0">
                    <a:pos x="34" y="17"/>
                  </a:cxn>
                  <a:cxn ang="0">
                    <a:pos x="37" y="14"/>
                  </a:cxn>
                  <a:cxn ang="0">
                    <a:pos x="39" y="17"/>
                  </a:cxn>
                  <a:cxn ang="0">
                    <a:pos x="37" y="19"/>
                  </a:cxn>
                  <a:cxn ang="0">
                    <a:pos x="40" y="24"/>
                  </a:cxn>
                  <a:cxn ang="0">
                    <a:pos x="36" y="26"/>
                  </a:cxn>
                </a:cxnLst>
                <a:rect l="0" t="0" r="r" b="b"/>
                <a:pathLst>
                  <a:path w="55" h="52">
                    <a:moveTo>
                      <a:pt x="17" y="11"/>
                    </a:moveTo>
                    <a:cubicBezTo>
                      <a:pt x="2" y="23"/>
                      <a:pt x="0" y="47"/>
                      <a:pt x="0" y="47"/>
                    </a:cubicBezTo>
                    <a:cubicBezTo>
                      <a:pt x="0" y="47"/>
                      <a:pt x="23" y="52"/>
                      <a:pt x="38" y="40"/>
                    </a:cubicBezTo>
                    <a:cubicBezTo>
                      <a:pt x="54" y="28"/>
                      <a:pt x="55" y="5"/>
                      <a:pt x="55" y="5"/>
                    </a:cubicBezTo>
                    <a:cubicBezTo>
                      <a:pt x="55" y="5"/>
                      <a:pt x="32" y="0"/>
                      <a:pt x="17" y="11"/>
                    </a:cubicBezTo>
                    <a:moveTo>
                      <a:pt x="36" y="26"/>
                    </a:moveTo>
                    <a:cubicBezTo>
                      <a:pt x="36" y="25"/>
                      <a:pt x="35" y="23"/>
                      <a:pt x="33" y="21"/>
                    </a:cubicBezTo>
                    <a:cubicBezTo>
                      <a:pt x="32" y="20"/>
                      <a:pt x="30" y="20"/>
                      <a:pt x="30" y="20"/>
                    </a:cubicBezTo>
                    <a:cubicBezTo>
                      <a:pt x="29" y="21"/>
                      <a:pt x="29" y="23"/>
                      <a:pt x="31" y="26"/>
                    </a:cubicBezTo>
                    <a:cubicBezTo>
                      <a:pt x="33" y="30"/>
                      <a:pt x="32" y="33"/>
                      <a:pt x="30" y="35"/>
                    </a:cubicBezTo>
                    <a:cubicBezTo>
                      <a:pt x="28" y="38"/>
                      <a:pt x="24" y="38"/>
                      <a:pt x="21" y="35"/>
                    </a:cubicBezTo>
                    <a:cubicBezTo>
                      <a:pt x="18" y="38"/>
                      <a:pt x="18" y="38"/>
                      <a:pt x="18" y="38"/>
                    </a:cubicBezTo>
                    <a:cubicBezTo>
                      <a:pt x="15" y="36"/>
                      <a:pt x="15" y="36"/>
                      <a:pt x="15" y="36"/>
                    </a:cubicBezTo>
                    <a:cubicBezTo>
                      <a:pt x="18" y="33"/>
                      <a:pt x="18" y="33"/>
                      <a:pt x="18" y="33"/>
                    </a:cubicBezTo>
                    <a:cubicBezTo>
                      <a:pt x="16" y="31"/>
                      <a:pt x="15" y="29"/>
                      <a:pt x="14" y="28"/>
                    </a:cubicBezTo>
                    <a:cubicBezTo>
                      <a:pt x="18" y="25"/>
                      <a:pt x="18" y="25"/>
                      <a:pt x="18" y="25"/>
                    </a:cubicBezTo>
                    <a:cubicBezTo>
                      <a:pt x="19" y="27"/>
                      <a:pt x="20" y="29"/>
                      <a:pt x="22" y="31"/>
                    </a:cubicBezTo>
                    <a:cubicBezTo>
                      <a:pt x="23" y="32"/>
                      <a:pt x="25" y="33"/>
                      <a:pt x="26" y="32"/>
                    </a:cubicBezTo>
                    <a:cubicBezTo>
                      <a:pt x="27" y="31"/>
                      <a:pt x="26" y="29"/>
                      <a:pt x="25" y="26"/>
                    </a:cubicBezTo>
                    <a:cubicBezTo>
                      <a:pt x="23" y="23"/>
                      <a:pt x="23" y="20"/>
                      <a:pt x="25" y="17"/>
                    </a:cubicBezTo>
                    <a:cubicBezTo>
                      <a:pt x="27" y="15"/>
                      <a:pt x="31" y="14"/>
                      <a:pt x="34" y="17"/>
                    </a:cubicBezTo>
                    <a:cubicBezTo>
                      <a:pt x="37" y="14"/>
                      <a:pt x="37" y="14"/>
                      <a:pt x="37" y="14"/>
                    </a:cubicBezTo>
                    <a:cubicBezTo>
                      <a:pt x="39" y="17"/>
                      <a:pt x="39" y="17"/>
                      <a:pt x="39" y="17"/>
                    </a:cubicBezTo>
                    <a:cubicBezTo>
                      <a:pt x="37" y="19"/>
                      <a:pt x="37" y="19"/>
                      <a:pt x="37" y="19"/>
                    </a:cubicBezTo>
                    <a:cubicBezTo>
                      <a:pt x="39" y="21"/>
                      <a:pt x="40" y="22"/>
                      <a:pt x="40" y="24"/>
                    </a:cubicBezTo>
                    <a:cubicBezTo>
                      <a:pt x="36" y="26"/>
                      <a:pt x="36" y="26"/>
                      <a:pt x="36" y="26"/>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3" name="Freeform 452"/>
              <p:cNvSpPr>
                <a:spLocks noEditPoints="1"/>
              </p:cNvSpPr>
              <p:nvPr/>
            </p:nvSpPr>
            <p:spPr bwMode="auto">
              <a:xfrm>
                <a:off x="4132263" y="2324101"/>
                <a:ext cx="133350" cy="85725"/>
              </a:xfrm>
              <a:custGeom>
                <a:avLst/>
                <a:gdLst/>
                <a:ahLst/>
                <a:cxnLst>
                  <a:cxn ang="0">
                    <a:pos x="34" y="5"/>
                  </a:cxn>
                  <a:cxn ang="0">
                    <a:pos x="0" y="33"/>
                  </a:cxn>
                  <a:cxn ang="0">
                    <a:pos x="43" y="44"/>
                  </a:cxn>
                  <a:cxn ang="0">
                    <a:pos x="77" y="16"/>
                  </a:cxn>
                  <a:cxn ang="0">
                    <a:pos x="34" y="5"/>
                  </a:cxn>
                  <a:cxn ang="0">
                    <a:pos x="52" y="30"/>
                  </a:cxn>
                  <a:cxn ang="0">
                    <a:pos x="47" y="31"/>
                  </a:cxn>
                  <a:cxn ang="0">
                    <a:pos x="46" y="23"/>
                  </a:cxn>
                  <a:cxn ang="0">
                    <a:pos x="42" y="20"/>
                  </a:cxn>
                  <a:cxn ang="0">
                    <a:pos x="40" y="26"/>
                  </a:cxn>
                  <a:cxn ang="0">
                    <a:pos x="35" y="36"/>
                  </a:cxn>
                  <a:cxn ang="0">
                    <a:pos x="25" y="32"/>
                  </a:cxn>
                  <a:cxn ang="0">
                    <a:pos x="21" y="33"/>
                  </a:cxn>
                  <a:cxn ang="0">
                    <a:pos x="19" y="29"/>
                  </a:cxn>
                  <a:cxn ang="0">
                    <a:pos x="23" y="28"/>
                  </a:cxn>
                  <a:cxn ang="0">
                    <a:pos x="22" y="21"/>
                  </a:cxn>
                  <a:cxn ang="0">
                    <a:pos x="28" y="21"/>
                  </a:cxn>
                  <a:cxn ang="0">
                    <a:pos x="28" y="27"/>
                  </a:cxn>
                  <a:cxn ang="0">
                    <a:pos x="32" y="30"/>
                  </a:cxn>
                  <a:cxn ang="0">
                    <a:pos x="34" y="24"/>
                  </a:cxn>
                  <a:cxn ang="0">
                    <a:pos x="39" y="14"/>
                  </a:cxn>
                  <a:cxn ang="0">
                    <a:pos x="50" y="18"/>
                  </a:cxn>
                  <a:cxn ang="0">
                    <a:pos x="54" y="17"/>
                  </a:cxn>
                  <a:cxn ang="0">
                    <a:pos x="56" y="21"/>
                  </a:cxn>
                  <a:cxn ang="0">
                    <a:pos x="52" y="22"/>
                  </a:cxn>
                  <a:cxn ang="0">
                    <a:pos x="52" y="30"/>
                  </a:cxn>
                </a:cxnLst>
                <a:rect l="0" t="0" r="r" b="b"/>
                <a:pathLst>
                  <a:path w="77" h="49">
                    <a:moveTo>
                      <a:pt x="34" y="5"/>
                    </a:moveTo>
                    <a:cubicBezTo>
                      <a:pt x="13" y="10"/>
                      <a:pt x="0" y="33"/>
                      <a:pt x="0" y="33"/>
                    </a:cubicBezTo>
                    <a:cubicBezTo>
                      <a:pt x="0" y="33"/>
                      <a:pt x="22" y="49"/>
                      <a:pt x="43" y="44"/>
                    </a:cubicBezTo>
                    <a:cubicBezTo>
                      <a:pt x="64" y="39"/>
                      <a:pt x="77" y="16"/>
                      <a:pt x="77" y="16"/>
                    </a:cubicBezTo>
                    <a:cubicBezTo>
                      <a:pt x="77" y="16"/>
                      <a:pt x="55" y="0"/>
                      <a:pt x="34" y="5"/>
                    </a:cubicBezTo>
                    <a:moveTo>
                      <a:pt x="52" y="30"/>
                    </a:moveTo>
                    <a:cubicBezTo>
                      <a:pt x="47" y="31"/>
                      <a:pt x="47" y="31"/>
                      <a:pt x="47" y="31"/>
                    </a:cubicBezTo>
                    <a:cubicBezTo>
                      <a:pt x="47" y="29"/>
                      <a:pt x="47" y="26"/>
                      <a:pt x="46" y="23"/>
                    </a:cubicBezTo>
                    <a:cubicBezTo>
                      <a:pt x="45" y="21"/>
                      <a:pt x="44" y="19"/>
                      <a:pt x="42" y="20"/>
                    </a:cubicBezTo>
                    <a:cubicBezTo>
                      <a:pt x="41" y="21"/>
                      <a:pt x="40" y="22"/>
                      <a:pt x="40" y="26"/>
                    </a:cubicBezTo>
                    <a:cubicBezTo>
                      <a:pt x="40" y="31"/>
                      <a:pt x="39" y="35"/>
                      <a:pt x="35" y="36"/>
                    </a:cubicBezTo>
                    <a:cubicBezTo>
                      <a:pt x="31" y="38"/>
                      <a:pt x="28" y="36"/>
                      <a:pt x="25" y="32"/>
                    </a:cubicBezTo>
                    <a:cubicBezTo>
                      <a:pt x="21" y="33"/>
                      <a:pt x="21" y="33"/>
                      <a:pt x="21" y="33"/>
                    </a:cubicBezTo>
                    <a:cubicBezTo>
                      <a:pt x="19" y="29"/>
                      <a:pt x="19" y="29"/>
                      <a:pt x="19" y="29"/>
                    </a:cubicBezTo>
                    <a:cubicBezTo>
                      <a:pt x="23" y="28"/>
                      <a:pt x="23" y="28"/>
                      <a:pt x="23" y="28"/>
                    </a:cubicBezTo>
                    <a:cubicBezTo>
                      <a:pt x="22" y="25"/>
                      <a:pt x="22" y="23"/>
                      <a:pt x="22" y="21"/>
                    </a:cubicBezTo>
                    <a:cubicBezTo>
                      <a:pt x="28" y="21"/>
                      <a:pt x="28" y="21"/>
                      <a:pt x="28" y="21"/>
                    </a:cubicBezTo>
                    <a:cubicBezTo>
                      <a:pt x="28" y="22"/>
                      <a:pt x="27" y="24"/>
                      <a:pt x="28" y="27"/>
                    </a:cubicBezTo>
                    <a:cubicBezTo>
                      <a:pt x="29" y="30"/>
                      <a:pt x="31" y="30"/>
                      <a:pt x="32" y="30"/>
                    </a:cubicBezTo>
                    <a:cubicBezTo>
                      <a:pt x="33" y="29"/>
                      <a:pt x="34" y="28"/>
                      <a:pt x="34" y="24"/>
                    </a:cubicBezTo>
                    <a:cubicBezTo>
                      <a:pt x="34" y="18"/>
                      <a:pt x="35" y="15"/>
                      <a:pt x="39" y="14"/>
                    </a:cubicBezTo>
                    <a:cubicBezTo>
                      <a:pt x="43" y="12"/>
                      <a:pt x="47" y="14"/>
                      <a:pt x="50" y="18"/>
                    </a:cubicBezTo>
                    <a:cubicBezTo>
                      <a:pt x="54" y="17"/>
                      <a:pt x="54" y="17"/>
                      <a:pt x="54" y="17"/>
                    </a:cubicBezTo>
                    <a:cubicBezTo>
                      <a:pt x="56" y="21"/>
                      <a:pt x="56" y="21"/>
                      <a:pt x="56" y="21"/>
                    </a:cubicBezTo>
                    <a:cubicBezTo>
                      <a:pt x="52" y="22"/>
                      <a:pt x="52" y="22"/>
                      <a:pt x="52" y="22"/>
                    </a:cubicBezTo>
                    <a:cubicBezTo>
                      <a:pt x="53" y="25"/>
                      <a:pt x="53" y="28"/>
                      <a:pt x="52" y="3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grpSp>
        <p:grpSp>
          <p:nvGrpSpPr>
            <p:cNvPr id="244" name="Group 60"/>
            <p:cNvGrpSpPr/>
            <p:nvPr/>
          </p:nvGrpSpPr>
          <p:grpSpPr>
            <a:xfrm>
              <a:off x="4802188" y="1789112"/>
              <a:ext cx="388938" cy="319088"/>
              <a:chOff x="5102226" y="1265238"/>
              <a:chExt cx="388938" cy="319088"/>
            </a:xfrm>
            <a:noFill/>
          </p:grpSpPr>
          <p:sp>
            <p:nvSpPr>
              <p:cNvPr id="245" name="Freeform 407"/>
              <p:cNvSpPr/>
              <p:nvPr/>
            </p:nvSpPr>
            <p:spPr bwMode="auto">
              <a:xfrm>
                <a:off x="5238751" y="1381126"/>
                <a:ext cx="34925" cy="109538"/>
              </a:xfrm>
              <a:custGeom>
                <a:avLst/>
                <a:gdLst/>
                <a:ahLst/>
                <a:cxnLst>
                  <a:cxn ang="0">
                    <a:pos x="6" y="63"/>
                  </a:cxn>
                  <a:cxn ang="0">
                    <a:pos x="4" y="62"/>
                  </a:cxn>
                  <a:cxn ang="0">
                    <a:pos x="1" y="55"/>
                  </a:cxn>
                  <a:cxn ang="0">
                    <a:pos x="10" y="32"/>
                  </a:cxn>
                  <a:cxn ang="0">
                    <a:pos x="8" y="6"/>
                  </a:cxn>
                  <a:cxn ang="0">
                    <a:pos x="13" y="0"/>
                  </a:cxn>
                  <a:cxn ang="0">
                    <a:pos x="19" y="5"/>
                  </a:cxn>
                  <a:cxn ang="0">
                    <a:pos x="21" y="32"/>
                  </a:cxn>
                  <a:cxn ang="0">
                    <a:pos x="21" y="34"/>
                  </a:cxn>
                  <a:cxn ang="0">
                    <a:pos x="12" y="59"/>
                  </a:cxn>
                  <a:cxn ang="0">
                    <a:pos x="6" y="63"/>
                  </a:cxn>
                </a:cxnLst>
                <a:rect l="0" t="0" r="r" b="b"/>
                <a:pathLst>
                  <a:path w="21" h="63">
                    <a:moveTo>
                      <a:pt x="6" y="63"/>
                    </a:moveTo>
                    <a:cubicBezTo>
                      <a:pt x="6" y="63"/>
                      <a:pt x="5" y="63"/>
                      <a:pt x="4" y="62"/>
                    </a:cubicBezTo>
                    <a:cubicBezTo>
                      <a:pt x="1" y="61"/>
                      <a:pt x="0" y="58"/>
                      <a:pt x="1" y="55"/>
                    </a:cubicBezTo>
                    <a:cubicBezTo>
                      <a:pt x="10" y="32"/>
                      <a:pt x="10" y="32"/>
                      <a:pt x="10" y="32"/>
                    </a:cubicBezTo>
                    <a:cubicBezTo>
                      <a:pt x="8" y="6"/>
                      <a:pt x="8" y="6"/>
                      <a:pt x="8" y="6"/>
                    </a:cubicBezTo>
                    <a:cubicBezTo>
                      <a:pt x="7" y="3"/>
                      <a:pt x="10" y="0"/>
                      <a:pt x="13" y="0"/>
                    </a:cubicBezTo>
                    <a:cubicBezTo>
                      <a:pt x="16" y="0"/>
                      <a:pt x="19" y="2"/>
                      <a:pt x="19" y="5"/>
                    </a:cubicBezTo>
                    <a:cubicBezTo>
                      <a:pt x="21" y="32"/>
                      <a:pt x="21" y="32"/>
                      <a:pt x="21" y="32"/>
                    </a:cubicBezTo>
                    <a:cubicBezTo>
                      <a:pt x="21" y="33"/>
                      <a:pt x="21" y="34"/>
                      <a:pt x="21" y="34"/>
                    </a:cubicBezTo>
                    <a:cubicBezTo>
                      <a:pt x="12" y="59"/>
                      <a:pt x="12" y="59"/>
                      <a:pt x="12" y="59"/>
                    </a:cubicBezTo>
                    <a:cubicBezTo>
                      <a:pt x="11" y="61"/>
                      <a:pt x="9" y="63"/>
                      <a:pt x="6" y="63"/>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6" name="Freeform 408"/>
              <p:cNvSpPr/>
              <p:nvPr/>
            </p:nvSpPr>
            <p:spPr bwMode="auto">
              <a:xfrm>
                <a:off x="5202238" y="1319213"/>
                <a:ext cx="157163" cy="69850"/>
              </a:xfrm>
              <a:custGeom>
                <a:avLst/>
                <a:gdLst/>
                <a:ahLst/>
                <a:cxnLst>
                  <a:cxn ang="0">
                    <a:pos x="85" y="15"/>
                  </a:cxn>
                  <a:cxn ang="0">
                    <a:pos x="69" y="15"/>
                  </a:cxn>
                  <a:cxn ang="0">
                    <a:pos x="58" y="2"/>
                  </a:cxn>
                  <a:cxn ang="0">
                    <a:pos x="57" y="1"/>
                  </a:cxn>
                  <a:cxn ang="0">
                    <a:pos x="46" y="25"/>
                  </a:cxn>
                  <a:cxn ang="0">
                    <a:pos x="46" y="0"/>
                  </a:cxn>
                  <a:cxn ang="0">
                    <a:pos x="39" y="0"/>
                  </a:cxn>
                  <a:cxn ang="0">
                    <a:pos x="37" y="0"/>
                  </a:cxn>
                  <a:cxn ang="0">
                    <a:pos x="18" y="0"/>
                  </a:cxn>
                  <a:cxn ang="0">
                    <a:pos x="14" y="2"/>
                  </a:cxn>
                  <a:cxn ang="0">
                    <a:pos x="2" y="16"/>
                  </a:cxn>
                  <a:cxn ang="0">
                    <a:pos x="3" y="24"/>
                  </a:cxn>
                  <a:cxn ang="0">
                    <a:pos x="6" y="25"/>
                  </a:cxn>
                  <a:cxn ang="0">
                    <a:pos x="11" y="23"/>
                  </a:cxn>
                  <a:cxn ang="0">
                    <a:pos x="21" y="11"/>
                  </a:cxn>
                  <a:cxn ang="0">
                    <a:pos x="33" y="11"/>
                  </a:cxn>
                  <a:cxn ang="0">
                    <a:pos x="24" y="40"/>
                  </a:cxn>
                  <a:cxn ang="0">
                    <a:pos x="51" y="40"/>
                  </a:cxn>
                  <a:cxn ang="0">
                    <a:pos x="58" y="20"/>
                  </a:cxn>
                  <a:cxn ang="0">
                    <a:pos x="62" y="25"/>
                  </a:cxn>
                  <a:cxn ang="0">
                    <a:pos x="67" y="27"/>
                  </a:cxn>
                  <a:cxn ang="0">
                    <a:pos x="67" y="27"/>
                  </a:cxn>
                  <a:cxn ang="0">
                    <a:pos x="85" y="27"/>
                  </a:cxn>
                  <a:cxn ang="0">
                    <a:pos x="91" y="21"/>
                  </a:cxn>
                  <a:cxn ang="0">
                    <a:pos x="85" y="15"/>
                  </a:cxn>
                </a:cxnLst>
                <a:rect l="0" t="0" r="r" b="b"/>
                <a:pathLst>
                  <a:path w="91" h="40">
                    <a:moveTo>
                      <a:pt x="85" y="15"/>
                    </a:moveTo>
                    <a:cubicBezTo>
                      <a:pt x="69" y="15"/>
                      <a:pt x="69" y="15"/>
                      <a:pt x="69" y="15"/>
                    </a:cubicBezTo>
                    <a:cubicBezTo>
                      <a:pt x="58" y="2"/>
                      <a:pt x="58" y="2"/>
                      <a:pt x="58" y="2"/>
                    </a:cubicBezTo>
                    <a:cubicBezTo>
                      <a:pt x="57" y="1"/>
                      <a:pt x="57" y="1"/>
                      <a:pt x="57" y="1"/>
                    </a:cubicBezTo>
                    <a:cubicBezTo>
                      <a:pt x="46" y="25"/>
                      <a:pt x="46" y="25"/>
                      <a:pt x="46" y="25"/>
                    </a:cubicBezTo>
                    <a:cubicBezTo>
                      <a:pt x="46" y="0"/>
                      <a:pt x="46" y="0"/>
                      <a:pt x="46" y="0"/>
                    </a:cubicBezTo>
                    <a:cubicBezTo>
                      <a:pt x="39" y="0"/>
                      <a:pt x="39" y="0"/>
                      <a:pt x="39" y="0"/>
                    </a:cubicBezTo>
                    <a:cubicBezTo>
                      <a:pt x="37" y="0"/>
                      <a:pt x="37" y="0"/>
                      <a:pt x="37" y="0"/>
                    </a:cubicBezTo>
                    <a:cubicBezTo>
                      <a:pt x="18" y="0"/>
                      <a:pt x="18" y="0"/>
                      <a:pt x="18" y="0"/>
                    </a:cubicBezTo>
                    <a:cubicBezTo>
                      <a:pt x="16" y="0"/>
                      <a:pt x="15" y="0"/>
                      <a:pt x="14" y="2"/>
                    </a:cubicBezTo>
                    <a:cubicBezTo>
                      <a:pt x="2" y="16"/>
                      <a:pt x="2" y="16"/>
                      <a:pt x="2" y="16"/>
                    </a:cubicBezTo>
                    <a:cubicBezTo>
                      <a:pt x="0" y="18"/>
                      <a:pt x="0" y="22"/>
                      <a:pt x="3" y="24"/>
                    </a:cubicBezTo>
                    <a:cubicBezTo>
                      <a:pt x="4" y="25"/>
                      <a:pt x="5" y="25"/>
                      <a:pt x="6" y="25"/>
                    </a:cubicBezTo>
                    <a:cubicBezTo>
                      <a:pt x="8" y="25"/>
                      <a:pt x="10" y="25"/>
                      <a:pt x="11" y="23"/>
                    </a:cubicBezTo>
                    <a:cubicBezTo>
                      <a:pt x="21" y="11"/>
                      <a:pt x="21" y="11"/>
                      <a:pt x="21" y="11"/>
                    </a:cubicBezTo>
                    <a:cubicBezTo>
                      <a:pt x="33" y="11"/>
                      <a:pt x="33" y="11"/>
                      <a:pt x="33" y="11"/>
                    </a:cubicBezTo>
                    <a:cubicBezTo>
                      <a:pt x="24" y="40"/>
                      <a:pt x="24" y="40"/>
                      <a:pt x="24" y="40"/>
                    </a:cubicBezTo>
                    <a:cubicBezTo>
                      <a:pt x="51" y="40"/>
                      <a:pt x="51" y="40"/>
                      <a:pt x="51" y="40"/>
                    </a:cubicBezTo>
                    <a:cubicBezTo>
                      <a:pt x="58" y="20"/>
                      <a:pt x="58" y="20"/>
                      <a:pt x="58" y="20"/>
                    </a:cubicBezTo>
                    <a:cubicBezTo>
                      <a:pt x="62" y="25"/>
                      <a:pt x="62" y="25"/>
                      <a:pt x="62" y="25"/>
                    </a:cubicBezTo>
                    <a:cubicBezTo>
                      <a:pt x="63" y="26"/>
                      <a:pt x="65" y="27"/>
                      <a:pt x="67" y="27"/>
                    </a:cubicBezTo>
                    <a:cubicBezTo>
                      <a:pt x="67" y="27"/>
                      <a:pt x="67" y="27"/>
                      <a:pt x="67" y="27"/>
                    </a:cubicBezTo>
                    <a:cubicBezTo>
                      <a:pt x="85" y="27"/>
                      <a:pt x="85" y="27"/>
                      <a:pt x="85" y="27"/>
                    </a:cubicBezTo>
                    <a:cubicBezTo>
                      <a:pt x="88" y="27"/>
                      <a:pt x="91" y="24"/>
                      <a:pt x="91" y="21"/>
                    </a:cubicBezTo>
                    <a:cubicBezTo>
                      <a:pt x="91" y="18"/>
                      <a:pt x="88" y="15"/>
                      <a:pt x="85" y="1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7" name="Freeform 409"/>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8" name="Freeform 410"/>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9" name="Freeform 411"/>
              <p:cNvSpPr/>
              <p:nvPr/>
            </p:nvSpPr>
            <p:spPr bwMode="auto">
              <a:xfrm>
                <a:off x="5283201" y="1323976"/>
                <a:ext cx="12700" cy="7938"/>
              </a:xfrm>
              <a:custGeom>
                <a:avLst/>
                <a:gdLst/>
                <a:ahLst/>
                <a:cxnLst>
                  <a:cxn ang="0">
                    <a:pos x="6" y="1"/>
                  </a:cxn>
                  <a:cxn ang="0">
                    <a:pos x="6" y="2"/>
                  </a:cxn>
                  <a:cxn ang="0">
                    <a:pos x="3" y="4"/>
                  </a:cxn>
                  <a:cxn ang="0">
                    <a:pos x="2" y="4"/>
                  </a:cxn>
                  <a:cxn ang="0">
                    <a:pos x="1" y="1"/>
                  </a:cxn>
                  <a:cxn ang="0">
                    <a:pos x="1" y="0"/>
                  </a:cxn>
                  <a:cxn ang="0">
                    <a:pos x="6" y="1"/>
                  </a:cxn>
                </a:cxnLst>
                <a:rect l="0" t="0" r="r" b="b"/>
                <a:pathLst>
                  <a:path w="7" h="5">
                    <a:moveTo>
                      <a:pt x="6" y="1"/>
                    </a:moveTo>
                    <a:cubicBezTo>
                      <a:pt x="7" y="1"/>
                      <a:pt x="7" y="1"/>
                      <a:pt x="6" y="2"/>
                    </a:cubicBezTo>
                    <a:cubicBezTo>
                      <a:pt x="3" y="4"/>
                      <a:pt x="3" y="4"/>
                      <a:pt x="3" y="4"/>
                    </a:cubicBezTo>
                    <a:cubicBezTo>
                      <a:pt x="3" y="5"/>
                      <a:pt x="2" y="5"/>
                      <a:pt x="2" y="4"/>
                    </a:cubicBezTo>
                    <a:cubicBezTo>
                      <a:pt x="1" y="1"/>
                      <a:pt x="1" y="1"/>
                      <a:pt x="1" y="1"/>
                    </a:cubicBezTo>
                    <a:cubicBezTo>
                      <a:pt x="0" y="0"/>
                      <a:pt x="1" y="0"/>
                      <a:pt x="1" y="0"/>
                    </a:cubicBezTo>
                    <a:cubicBezTo>
                      <a:pt x="6" y="1"/>
                      <a:pt x="6" y="1"/>
                      <a:pt x="6" y="1"/>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0" name="Freeform 412"/>
              <p:cNvSpPr/>
              <p:nvPr/>
            </p:nvSpPr>
            <p:spPr bwMode="auto">
              <a:xfrm>
                <a:off x="5273676" y="1271588"/>
                <a:ext cx="39688" cy="47625"/>
              </a:xfrm>
              <a:custGeom>
                <a:avLst/>
                <a:gdLst/>
                <a:ahLst/>
                <a:cxnLst>
                  <a:cxn ang="0">
                    <a:pos x="21" y="15"/>
                  </a:cxn>
                  <a:cxn ang="0">
                    <a:pos x="10" y="27"/>
                  </a:cxn>
                  <a:cxn ang="0">
                    <a:pos x="1" y="13"/>
                  </a:cxn>
                  <a:cxn ang="0">
                    <a:pos x="12" y="1"/>
                  </a:cxn>
                  <a:cxn ang="0">
                    <a:pos x="21" y="15"/>
                  </a:cxn>
                </a:cxnLst>
                <a:rect l="0" t="0" r="r" b="b"/>
                <a:pathLst>
                  <a:path w="22" h="28">
                    <a:moveTo>
                      <a:pt x="21" y="15"/>
                    </a:moveTo>
                    <a:cubicBezTo>
                      <a:pt x="20" y="22"/>
                      <a:pt x="13" y="28"/>
                      <a:pt x="10" y="27"/>
                    </a:cubicBezTo>
                    <a:cubicBezTo>
                      <a:pt x="6" y="27"/>
                      <a:pt x="0" y="20"/>
                      <a:pt x="1" y="13"/>
                    </a:cubicBezTo>
                    <a:cubicBezTo>
                      <a:pt x="2" y="6"/>
                      <a:pt x="4" y="0"/>
                      <a:pt x="12" y="1"/>
                    </a:cubicBezTo>
                    <a:cubicBezTo>
                      <a:pt x="21" y="2"/>
                      <a:pt x="22" y="8"/>
                      <a:pt x="21" y="1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1" name="Freeform 413"/>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2" name="Freeform 414"/>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3" name="Freeform 415"/>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4" name="Freeform 416"/>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5" name="Freeform 417"/>
              <p:cNvSpPr/>
              <p:nvPr/>
            </p:nvSpPr>
            <p:spPr bwMode="auto">
              <a:xfrm>
                <a:off x="5159376" y="1360488"/>
                <a:ext cx="71438" cy="57150"/>
              </a:xfrm>
              <a:custGeom>
                <a:avLst/>
                <a:gdLst/>
                <a:ahLst/>
                <a:cxnLst>
                  <a:cxn ang="0">
                    <a:pos x="35" y="30"/>
                  </a:cxn>
                  <a:cxn ang="0">
                    <a:pos x="29" y="32"/>
                  </a:cxn>
                  <a:cxn ang="0">
                    <a:pos x="3" y="22"/>
                  </a:cxn>
                  <a:cxn ang="0">
                    <a:pos x="0" y="17"/>
                  </a:cxn>
                  <a:cxn ang="0">
                    <a:pos x="6" y="3"/>
                  </a:cxn>
                  <a:cxn ang="0">
                    <a:pos x="11" y="0"/>
                  </a:cxn>
                  <a:cxn ang="0">
                    <a:pos x="38" y="11"/>
                  </a:cxn>
                  <a:cxn ang="0">
                    <a:pos x="40" y="16"/>
                  </a:cxn>
                  <a:cxn ang="0">
                    <a:pos x="35" y="30"/>
                  </a:cxn>
                </a:cxnLst>
                <a:rect l="0" t="0" r="r" b="b"/>
                <a:pathLst>
                  <a:path w="41" h="33">
                    <a:moveTo>
                      <a:pt x="35" y="30"/>
                    </a:moveTo>
                    <a:cubicBezTo>
                      <a:pt x="34" y="32"/>
                      <a:pt x="31" y="33"/>
                      <a:pt x="29" y="32"/>
                    </a:cubicBezTo>
                    <a:cubicBezTo>
                      <a:pt x="3" y="22"/>
                      <a:pt x="3" y="22"/>
                      <a:pt x="3" y="22"/>
                    </a:cubicBezTo>
                    <a:cubicBezTo>
                      <a:pt x="1" y="21"/>
                      <a:pt x="0" y="19"/>
                      <a:pt x="0" y="17"/>
                    </a:cubicBezTo>
                    <a:cubicBezTo>
                      <a:pt x="6" y="3"/>
                      <a:pt x="6" y="3"/>
                      <a:pt x="6" y="3"/>
                    </a:cubicBezTo>
                    <a:cubicBezTo>
                      <a:pt x="7" y="1"/>
                      <a:pt x="9" y="0"/>
                      <a:pt x="11" y="0"/>
                    </a:cubicBezTo>
                    <a:cubicBezTo>
                      <a:pt x="38" y="11"/>
                      <a:pt x="38" y="11"/>
                      <a:pt x="38" y="11"/>
                    </a:cubicBezTo>
                    <a:cubicBezTo>
                      <a:pt x="40" y="12"/>
                      <a:pt x="41" y="14"/>
                      <a:pt x="40" y="16"/>
                    </a:cubicBezTo>
                    <a:cubicBezTo>
                      <a:pt x="35" y="30"/>
                      <a:pt x="35" y="30"/>
                      <a:pt x="35" y="3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6" name="Rectangle 418"/>
              <p:cNvSpPr>
                <a:spLocks noChangeArrowheads="1"/>
              </p:cNvSpPr>
              <p:nvPr/>
            </p:nvSpPr>
            <p:spPr bwMode="auto">
              <a:xfrm>
                <a:off x="5110163" y="1290638"/>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7" name="Rectangle 419"/>
              <p:cNvSpPr>
                <a:spLocks noChangeArrowheads="1"/>
              </p:cNvSpPr>
              <p:nvPr/>
            </p:nvSpPr>
            <p:spPr bwMode="auto">
              <a:xfrm>
                <a:off x="5110163" y="1290638"/>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8" name="Rectangle 420"/>
              <p:cNvSpPr>
                <a:spLocks noChangeArrowheads="1"/>
              </p:cNvSpPr>
              <p:nvPr/>
            </p:nvSpPr>
            <p:spPr bwMode="auto">
              <a:xfrm>
                <a:off x="5110163" y="1347788"/>
                <a:ext cx="22225" cy="14288"/>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9" name="Rectangle 421"/>
              <p:cNvSpPr>
                <a:spLocks noChangeArrowheads="1"/>
              </p:cNvSpPr>
              <p:nvPr/>
            </p:nvSpPr>
            <p:spPr bwMode="auto">
              <a:xfrm>
                <a:off x="5110163" y="1347788"/>
                <a:ext cx="22225" cy="14288"/>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0" name="Rectangle 422"/>
              <p:cNvSpPr>
                <a:spLocks noChangeArrowheads="1"/>
              </p:cNvSpPr>
              <p:nvPr/>
            </p:nvSpPr>
            <p:spPr bwMode="auto">
              <a:xfrm>
                <a:off x="5110163" y="1406526"/>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1" name="Rectangle 423"/>
              <p:cNvSpPr>
                <a:spLocks noChangeArrowheads="1"/>
              </p:cNvSpPr>
              <p:nvPr/>
            </p:nvSpPr>
            <p:spPr bwMode="auto">
              <a:xfrm>
                <a:off x="5110163" y="1406526"/>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2" name="Rectangle 424"/>
              <p:cNvSpPr>
                <a:spLocks noChangeArrowheads="1"/>
              </p:cNvSpPr>
              <p:nvPr/>
            </p:nvSpPr>
            <p:spPr bwMode="auto">
              <a:xfrm>
                <a:off x="5110163" y="1465263"/>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3" name="Rectangle 425"/>
              <p:cNvSpPr>
                <a:spLocks noChangeArrowheads="1"/>
              </p:cNvSpPr>
              <p:nvPr/>
            </p:nvSpPr>
            <p:spPr bwMode="auto">
              <a:xfrm>
                <a:off x="5110163" y="1465263"/>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4" name="Rectangle 426"/>
              <p:cNvSpPr>
                <a:spLocks noChangeArrowheads="1"/>
              </p:cNvSpPr>
              <p:nvPr/>
            </p:nvSpPr>
            <p:spPr bwMode="auto">
              <a:xfrm>
                <a:off x="5110163" y="1524001"/>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5" name="Rectangle 427"/>
              <p:cNvSpPr>
                <a:spLocks noChangeArrowheads="1"/>
              </p:cNvSpPr>
              <p:nvPr/>
            </p:nvSpPr>
            <p:spPr bwMode="auto">
              <a:xfrm>
                <a:off x="5110163" y="1524001"/>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6" name="Rectangle 428"/>
              <p:cNvSpPr>
                <a:spLocks noChangeArrowheads="1"/>
              </p:cNvSpPr>
              <p:nvPr/>
            </p:nvSpPr>
            <p:spPr bwMode="auto">
              <a:xfrm>
                <a:off x="539591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7" name="Rectangle 429"/>
              <p:cNvSpPr>
                <a:spLocks noChangeArrowheads="1"/>
              </p:cNvSpPr>
              <p:nvPr/>
            </p:nvSpPr>
            <p:spPr bwMode="auto">
              <a:xfrm>
                <a:off x="539591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8" name="Rectangle 430"/>
              <p:cNvSpPr>
                <a:spLocks noChangeArrowheads="1"/>
              </p:cNvSpPr>
              <p:nvPr/>
            </p:nvSpPr>
            <p:spPr bwMode="auto">
              <a:xfrm>
                <a:off x="545465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9" name="Rectangle 431"/>
              <p:cNvSpPr>
                <a:spLocks noChangeArrowheads="1"/>
              </p:cNvSpPr>
              <p:nvPr/>
            </p:nvSpPr>
            <p:spPr bwMode="auto">
              <a:xfrm>
                <a:off x="545465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0" name="Rectangle 432"/>
              <p:cNvSpPr>
                <a:spLocks noChangeArrowheads="1"/>
              </p:cNvSpPr>
              <p:nvPr/>
            </p:nvSpPr>
            <p:spPr bwMode="auto">
              <a:xfrm>
                <a:off x="5337176"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1" name="Rectangle 433"/>
              <p:cNvSpPr>
                <a:spLocks noChangeArrowheads="1"/>
              </p:cNvSpPr>
              <p:nvPr/>
            </p:nvSpPr>
            <p:spPr bwMode="auto">
              <a:xfrm>
                <a:off x="5337176"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2" name="Rectangle 434"/>
              <p:cNvSpPr>
                <a:spLocks noChangeArrowheads="1"/>
              </p:cNvSpPr>
              <p:nvPr/>
            </p:nvSpPr>
            <p:spPr bwMode="auto">
              <a:xfrm>
                <a:off x="5278438"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3" name="Rectangle 435"/>
              <p:cNvSpPr>
                <a:spLocks noChangeArrowheads="1"/>
              </p:cNvSpPr>
              <p:nvPr/>
            </p:nvSpPr>
            <p:spPr bwMode="auto">
              <a:xfrm>
                <a:off x="5278438"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4" name="Rectangle 436"/>
              <p:cNvSpPr>
                <a:spLocks noChangeArrowheads="1"/>
              </p:cNvSpPr>
              <p:nvPr/>
            </p:nvSpPr>
            <p:spPr bwMode="auto">
              <a:xfrm>
                <a:off x="521970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5" name="Rectangle 437"/>
              <p:cNvSpPr>
                <a:spLocks noChangeArrowheads="1"/>
              </p:cNvSpPr>
              <p:nvPr/>
            </p:nvSpPr>
            <p:spPr bwMode="auto">
              <a:xfrm>
                <a:off x="521970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6" name="Rectangle 438"/>
              <p:cNvSpPr>
                <a:spLocks noChangeArrowheads="1"/>
              </p:cNvSpPr>
              <p:nvPr/>
            </p:nvSpPr>
            <p:spPr bwMode="auto">
              <a:xfrm>
                <a:off x="516096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7" name="Rectangle 439"/>
              <p:cNvSpPr>
                <a:spLocks noChangeArrowheads="1"/>
              </p:cNvSpPr>
              <p:nvPr/>
            </p:nvSpPr>
            <p:spPr bwMode="auto">
              <a:xfrm>
                <a:off x="516096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8" name="Freeform 440"/>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79" name="Freeform 441"/>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grpSp>
        <p:sp>
          <p:nvSpPr>
            <p:cNvPr id="280" name="Freeform 14"/>
            <p:cNvSpPr>
              <a:spLocks noEditPoints="1"/>
            </p:cNvSpPr>
            <p:nvPr/>
          </p:nvSpPr>
          <p:spPr bwMode="auto">
            <a:xfrm>
              <a:off x="3887788" y="2835274"/>
              <a:ext cx="347663" cy="325438"/>
            </a:xfrm>
            <a:custGeom>
              <a:avLst/>
              <a:gdLst/>
              <a:ahLst/>
              <a:cxnLst>
                <a:cxn ang="0">
                  <a:pos x="87" y="43"/>
                </a:cxn>
                <a:cxn ang="0">
                  <a:pos x="75" y="28"/>
                </a:cxn>
                <a:cxn ang="0">
                  <a:pos x="60" y="14"/>
                </a:cxn>
                <a:cxn ang="0">
                  <a:pos x="41" y="19"/>
                </a:cxn>
                <a:cxn ang="0">
                  <a:pos x="23" y="26"/>
                </a:cxn>
                <a:cxn ang="0">
                  <a:pos x="6" y="36"/>
                </a:cxn>
                <a:cxn ang="0">
                  <a:pos x="6" y="56"/>
                </a:cxn>
                <a:cxn ang="0">
                  <a:pos x="8" y="76"/>
                </a:cxn>
                <a:cxn ang="0">
                  <a:pos x="14" y="95"/>
                </a:cxn>
                <a:cxn ang="0">
                  <a:pos x="33" y="100"/>
                </a:cxn>
                <a:cxn ang="0">
                  <a:pos x="52" y="103"/>
                </a:cxn>
                <a:cxn ang="0">
                  <a:pos x="72" y="102"/>
                </a:cxn>
                <a:cxn ang="0">
                  <a:pos x="82" y="85"/>
                </a:cxn>
                <a:cxn ang="0">
                  <a:pos x="90" y="67"/>
                </a:cxn>
                <a:cxn ang="0">
                  <a:pos x="53" y="99"/>
                </a:cxn>
                <a:cxn ang="0">
                  <a:pos x="40" y="74"/>
                </a:cxn>
                <a:cxn ang="0">
                  <a:pos x="12" y="76"/>
                </a:cxn>
                <a:cxn ang="0">
                  <a:pos x="40" y="47"/>
                </a:cxn>
                <a:cxn ang="0">
                  <a:pos x="53" y="22"/>
                </a:cxn>
                <a:cxn ang="0">
                  <a:pos x="43" y="71"/>
                </a:cxn>
                <a:cxn ang="0">
                  <a:pos x="37" y="60"/>
                </a:cxn>
                <a:cxn ang="0">
                  <a:pos x="55" y="48"/>
                </a:cxn>
                <a:cxn ang="0">
                  <a:pos x="54" y="70"/>
                </a:cxn>
                <a:cxn ang="0">
                  <a:pos x="84" y="76"/>
                </a:cxn>
                <a:cxn ang="0">
                  <a:pos x="48" y="49"/>
                </a:cxn>
                <a:cxn ang="0">
                  <a:pos x="48" y="67"/>
                </a:cxn>
                <a:cxn ang="0">
                  <a:pos x="113" y="12"/>
                </a:cxn>
                <a:cxn ang="0">
                  <a:pos x="111" y="5"/>
                </a:cxn>
                <a:cxn ang="0">
                  <a:pos x="104" y="3"/>
                </a:cxn>
                <a:cxn ang="0">
                  <a:pos x="97" y="2"/>
                </a:cxn>
                <a:cxn ang="0">
                  <a:pos x="90" y="2"/>
                </a:cxn>
                <a:cxn ang="0">
                  <a:pos x="86" y="8"/>
                </a:cxn>
                <a:cxn ang="0">
                  <a:pos x="84" y="15"/>
                </a:cxn>
                <a:cxn ang="0">
                  <a:pos x="82" y="22"/>
                </a:cxn>
                <a:cxn ang="0">
                  <a:pos x="87" y="27"/>
                </a:cxn>
                <a:cxn ang="0">
                  <a:pos x="93" y="32"/>
                </a:cxn>
                <a:cxn ang="0">
                  <a:pos x="99" y="35"/>
                </a:cxn>
                <a:cxn ang="0">
                  <a:pos x="105" y="32"/>
                </a:cxn>
                <a:cxn ang="0">
                  <a:pos x="111" y="27"/>
                </a:cxn>
                <a:cxn ang="0">
                  <a:pos x="116" y="22"/>
                </a:cxn>
                <a:cxn ang="0">
                  <a:pos x="101" y="32"/>
                </a:cxn>
                <a:cxn ang="0">
                  <a:pos x="96" y="22"/>
                </a:cxn>
                <a:cxn ang="0">
                  <a:pos x="93" y="18"/>
                </a:cxn>
                <a:cxn ang="0">
                  <a:pos x="96" y="13"/>
                </a:cxn>
                <a:cxn ang="0">
                  <a:pos x="101" y="3"/>
                </a:cxn>
                <a:cxn ang="0">
                  <a:pos x="97" y="21"/>
                </a:cxn>
                <a:cxn ang="0">
                  <a:pos x="95" y="17"/>
                </a:cxn>
                <a:cxn ang="0">
                  <a:pos x="102" y="13"/>
                </a:cxn>
                <a:cxn ang="0">
                  <a:pos x="101" y="21"/>
                </a:cxn>
                <a:cxn ang="0">
                  <a:pos x="112" y="23"/>
                </a:cxn>
                <a:cxn ang="0">
                  <a:pos x="99" y="13"/>
                </a:cxn>
                <a:cxn ang="0">
                  <a:pos x="99" y="20"/>
                </a:cxn>
              </a:cxnLst>
              <a:rect l="0" t="0" r="r" b="b"/>
              <a:pathLst>
                <a:path w="117" h="109">
                  <a:moveTo>
                    <a:pt x="90" y="56"/>
                  </a:moveTo>
                  <a:cubicBezTo>
                    <a:pt x="90" y="55"/>
                    <a:pt x="90" y="55"/>
                    <a:pt x="90" y="54"/>
                  </a:cubicBezTo>
                  <a:cubicBezTo>
                    <a:pt x="92" y="53"/>
                    <a:pt x="95" y="49"/>
                    <a:pt x="95" y="48"/>
                  </a:cubicBezTo>
                  <a:cubicBezTo>
                    <a:pt x="94" y="47"/>
                    <a:pt x="90" y="45"/>
                    <a:pt x="88" y="46"/>
                  </a:cubicBezTo>
                  <a:cubicBezTo>
                    <a:pt x="87" y="45"/>
                    <a:pt x="87" y="44"/>
                    <a:pt x="87" y="43"/>
                  </a:cubicBezTo>
                  <a:cubicBezTo>
                    <a:pt x="88" y="42"/>
                    <a:pt x="90" y="37"/>
                    <a:pt x="90" y="36"/>
                  </a:cubicBezTo>
                  <a:cubicBezTo>
                    <a:pt x="89" y="35"/>
                    <a:pt x="84" y="35"/>
                    <a:pt x="82" y="36"/>
                  </a:cubicBezTo>
                  <a:cubicBezTo>
                    <a:pt x="82" y="35"/>
                    <a:pt x="81" y="34"/>
                    <a:pt x="81" y="34"/>
                  </a:cubicBezTo>
                  <a:cubicBezTo>
                    <a:pt x="82" y="32"/>
                    <a:pt x="83" y="27"/>
                    <a:pt x="82" y="26"/>
                  </a:cubicBezTo>
                  <a:cubicBezTo>
                    <a:pt x="81" y="26"/>
                    <a:pt x="76" y="26"/>
                    <a:pt x="75" y="28"/>
                  </a:cubicBezTo>
                  <a:cubicBezTo>
                    <a:pt x="74" y="27"/>
                    <a:pt x="73" y="27"/>
                    <a:pt x="73" y="26"/>
                  </a:cubicBezTo>
                  <a:cubicBezTo>
                    <a:pt x="74" y="24"/>
                    <a:pt x="73" y="19"/>
                    <a:pt x="72" y="19"/>
                  </a:cubicBezTo>
                  <a:cubicBezTo>
                    <a:pt x="71" y="18"/>
                    <a:pt x="67" y="20"/>
                    <a:pt x="65" y="22"/>
                  </a:cubicBezTo>
                  <a:cubicBezTo>
                    <a:pt x="65" y="22"/>
                    <a:pt x="64" y="21"/>
                    <a:pt x="63" y="21"/>
                  </a:cubicBezTo>
                  <a:cubicBezTo>
                    <a:pt x="63" y="19"/>
                    <a:pt x="61" y="14"/>
                    <a:pt x="60" y="14"/>
                  </a:cubicBezTo>
                  <a:cubicBezTo>
                    <a:pt x="59" y="14"/>
                    <a:pt x="55" y="17"/>
                    <a:pt x="55" y="19"/>
                  </a:cubicBezTo>
                  <a:cubicBezTo>
                    <a:pt x="54" y="19"/>
                    <a:pt x="53" y="18"/>
                    <a:pt x="52" y="18"/>
                  </a:cubicBezTo>
                  <a:cubicBezTo>
                    <a:pt x="52" y="16"/>
                    <a:pt x="49" y="12"/>
                    <a:pt x="48" y="12"/>
                  </a:cubicBezTo>
                  <a:cubicBezTo>
                    <a:pt x="47" y="12"/>
                    <a:pt x="44" y="16"/>
                    <a:pt x="44" y="18"/>
                  </a:cubicBezTo>
                  <a:cubicBezTo>
                    <a:pt x="43" y="18"/>
                    <a:pt x="42" y="19"/>
                    <a:pt x="41" y="19"/>
                  </a:cubicBezTo>
                  <a:cubicBezTo>
                    <a:pt x="40" y="17"/>
                    <a:pt x="37" y="14"/>
                    <a:pt x="35" y="14"/>
                  </a:cubicBezTo>
                  <a:cubicBezTo>
                    <a:pt x="34" y="14"/>
                    <a:pt x="32" y="19"/>
                    <a:pt x="33" y="21"/>
                  </a:cubicBezTo>
                  <a:cubicBezTo>
                    <a:pt x="32" y="21"/>
                    <a:pt x="31" y="22"/>
                    <a:pt x="31" y="22"/>
                  </a:cubicBezTo>
                  <a:cubicBezTo>
                    <a:pt x="29" y="20"/>
                    <a:pt x="25" y="18"/>
                    <a:pt x="24" y="19"/>
                  </a:cubicBezTo>
                  <a:cubicBezTo>
                    <a:pt x="23" y="19"/>
                    <a:pt x="22" y="24"/>
                    <a:pt x="23" y="26"/>
                  </a:cubicBezTo>
                  <a:cubicBezTo>
                    <a:pt x="22" y="27"/>
                    <a:pt x="22" y="27"/>
                    <a:pt x="21" y="28"/>
                  </a:cubicBezTo>
                  <a:cubicBezTo>
                    <a:pt x="19" y="26"/>
                    <a:pt x="15" y="26"/>
                    <a:pt x="14" y="26"/>
                  </a:cubicBezTo>
                  <a:cubicBezTo>
                    <a:pt x="13" y="27"/>
                    <a:pt x="14" y="32"/>
                    <a:pt x="15" y="34"/>
                  </a:cubicBezTo>
                  <a:cubicBezTo>
                    <a:pt x="15" y="34"/>
                    <a:pt x="14" y="35"/>
                    <a:pt x="14" y="36"/>
                  </a:cubicBezTo>
                  <a:cubicBezTo>
                    <a:pt x="12" y="35"/>
                    <a:pt x="7" y="35"/>
                    <a:pt x="6" y="36"/>
                  </a:cubicBezTo>
                  <a:cubicBezTo>
                    <a:pt x="6" y="37"/>
                    <a:pt x="7" y="42"/>
                    <a:pt x="9" y="43"/>
                  </a:cubicBezTo>
                  <a:cubicBezTo>
                    <a:pt x="9" y="44"/>
                    <a:pt x="9" y="45"/>
                    <a:pt x="8" y="46"/>
                  </a:cubicBezTo>
                  <a:cubicBezTo>
                    <a:pt x="6" y="45"/>
                    <a:pt x="2" y="47"/>
                    <a:pt x="1" y="48"/>
                  </a:cubicBezTo>
                  <a:cubicBezTo>
                    <a:pt x="1" y="49"/>
                    <a:pt x="4" y="53"/>
                    <a:pt x="6" y="54"/>
                  </a:cubicBezTo>
                  <a:cubicBezTo>
                    <a:pt x="6" y="55"/>
                    <a:pt x="6" y="55"/>
                    <a:pt x="6" y="56"/>
                  </a:cubicBezTo>
                  <a:cubicBezTo>
                    <a:pt x="4" y="56"/>
                    <a:pt x="0" y="59"/>
                    <a:pt x="0" y="61"/>
                  </a:cubicBezTo>
                  <a:cubicBezTo>
                    <a:pt x="0" y="62"/>
                    <a:pt x="4" y="65"/>
                    <a:pt x="6" y="65"/>
                  </a:cubicBezTo>
                  <a:cubicBezTo>
                    <a:pt x="6" y="66"/>
                    <a:pt x="6" y="67"/>
                    <a:pt x="6" y="67"/>
                  </a:cubicBezTo>
                  <a:cubicBezTo>
                    <a:pt x="4" y="68"/>
                    <a:pt x="1" y="72"/>
                    <a:pt x="1" y="73"/>
                  </a:cubicBezTo>
                  <a:cubicBezTo>
                    <a:pt x="2" y="74"/>
                    <a:pt x="6" y="76"/>
                    <a:pt x="8" y="76"/>
                  </a:cubicBezTo>
                  <a:cubicBezTo>
                    <a:pt x="9" y="76"/>
                    <a:pt x="9" y="77"/>
                    <a:pt x="9" y="78"/>
                  </a:cubicBezTo>
                  <a:cubicBezTo>
                    <a:pt x="7" y="79"/>
                    <a:pt x="6" y="84"/>
                    <a:pt x="6" y="85"/>
                  </a:cubicBezTo>
                  <a:cubicBezTo>
                    <a:pt x="7" y="86"/>
                    <a:pt x="12" y="86"/>
                    <a:pt x="14" y="85"/>
                  </a:cubicBezTo>
                  <a:cubicBezTo>
                    <a:pt x="14" y="86"/>
                    <a:pt x="15" y="87"/>
                    <a:pt x="15" y="87"/>
                  </a:cubicBezTo>
                  <a:cubicBezTo>
                    <a:pt x="14" y="89"/>
                    <a:pt x="13" y="94"/>
                    <a:pt x="14" y="95"/>
                  </a:cubicBezTo>
                  <a:cubicBezTo>
                    <a:pt x="15" y="96"/>
                    <a:pt x="20" y="95"/>
                    <a:pt x="21" y="93"/>
                  </a:cubicBezTo>
                  <a:cubicBezTo>
                    <a:pt x="22" y="94"/>
                    <a:pt x="22" y="95"/>
                    <a:pt x="23" y="95"/>
                  </a:cubicBezTo>
                  <a:cubicBezTo>
                    <a:pt x="22" y="97"/>
                    <a:pt x="23" y="102"/>
                    <a:pt x="24" y="102"/>
                  </a:cubicBezTo>
                  <a:cubicBezTo>
                    <a:pt x="25" y="103"/>
                    <a:pt x="29" y="101"/>
                    <a:pt x="31" y="99"/>
                  </a:cubicBezTo>
                  <a:cubicBezTo>
                    <a:pt x="31" y="100"/>
                    <a:pt x="32" y="100"/>
                    <a:pt x="33" y="100"/>
                  </a:cubicBezTo>
                  <a:cubicBezTo>
                    <a:pt x="32" y="102"/>
                    <a:pt x="34" y="107"/>
                    <a:pt x="35" y="107"/>
                  </a:cubicBezTo>
                  <a:cubicBezTo>
                    <a:pt x="37" y="108"/>
                    <a:pt x="40" y="105"/>
                    <a:pt x="41" y="102"/>
                  </a:cubicBezTo>
                  <a:cubicBezTo>
                    <a:pt x="42" y="103"/>
                    <a:pt x="43" y="103"/>
                    <a:pt x="44" y="103"/>
                  </a:cubicBezTo>
                  <a:cubicBezTo>
                    <a:pt x="44" y="105"/>
                    <a:pt x="47" y="109"/>
                    <a:pt x="48" y="109"/>
                  </a:cubicBezTo>
                  <a:cubicBezTo>
                    <a:pt x="49" y="109"/>
                    <a:pt x="52" y="105"/>
                    <a:pt x="52" y="103"/>
                  </a:cubicBezTo>
                  <a:cubicBezTo>
                    <a:pt x="53" y="103"/>
                    <a:pt x="54" y="103"/>
                    <a:pt x="55" y="103"/>
                  </a:cubicBezTo>
                  <a:cubicBezTo>
                    <a:pt x="55" y="105"/>
                    <a:pt x="59" y="108"/>
                    <a:pt x="60" y="107"/>
                  </a:cubicBezTo>
                  <a:cubicBezTo>
                    <a:pt x="61" y="107"/>
                    <a:pt x="63" y="102"/>
                    <a:pt x="63" y="100"/>
                  </a:cubicBezTo>
                  <a:cubicBezTo>
                    <a:pt x="64" y="100"/>
                    <a:pt x="65" y="100"/>
                    <a:pt x="65" y="99"/>
                  </a:cubicBezTo>
                  <a:cubicBezTo>
                    <a:pt x="67" y="101"/>
                    <a:pt x="71" y="103"/>
                    <a:pt x="72" y="102"/>
                  </a:cubicBezTo>
                  <a:cubicBezTo>
                    <a:pt x="73" y="102"/>
                    <a:pt x="74" y="97"/>
                    <a:pt x="73" y="95"/>
                  </a:cubicBezTo>
                  <a:cubicBezTo>
                    <a:pt x="73" y="95"/>
                    <a:pt x="74" y="94"/>
                    <a:pt x="75" y="93"/>
                  </a:cubicBezTo>
                  <a:cubicBezTo>
                    <a:pt x="76" y="95"/>
                    <a:pt x="81" y="96"/>
                    <a:pt x="82" y="95"/>
                  </a:cubicBezTo>
                  <a:cubicBezTo>
                    <a:pt x="83" y="94"/>
                    <a:pt x="82" y="89"/>
                    <a:pt x="81" y="87"/>
                  </a:cubicBezTo>
                  <a:cubicBezTo>
                    <a:pt x="81" y="87"/>
                    <a:pt x="82" y="86"/>
                    <a:pt x="82" y="85"/>
                  </a:cubicBezTo>
                  <a:cubicBezTo>
                    <a:pt x="84" y="86"/>
                    <a:pt x="89" y="86"/>
                    <a:pt x="90" y="85"/>
                  </a:cubicBezTo>
                  <a:cubicBezTo>
                    <a:pt x="90" y="84"/>
                    <a:pt x="88" y="79"/>
                    <a:pt x="87" y="78"/>
                  </a:cubicBezTo>
                  <a:cubicBezTo>
                    <a:pt x="87" y="77"/>
                    <a:pt x="87" y="76"/>
                    <a:pt x="88" y="76"/>
                  </a:cubicBezTo>
                  <a:cubicBezTo>
                    <a:pt x="90" y="76"/>
                    <a:pt x="94" y="74"/>
                    <a:pt x="95" y="73"/>
                  </a:cubicBezTo>
                  <a:cubicBezTo>
                    <a:pt x="95" y="72"/>
                    <a:pt x="92" y="68"/>
                    <a:pt x="90" y="67"/>
                  </a:cubicBezTo>
                  <a:cubicBezTo>
                    <a:pt x="90" y="67"/>
                    <a:pt x="90" y="66"/>
                    <a:pt x="90" y="65"/>
                  </a:cubicBezTo>
                  <a:cubicBezTo>
                    <a:pt x="92" y="65"/>
                    <a:pt x="96" y="62"/>
                    <a:pt x="96" y="61"/>
                  </a:cubicBezTo>
                  <a:cubicBezTo>
                    <a:pt x="96" y="59"/>
                    <a:pt x="92" y="56"/>
                    <a:pt x="90" y="56"/>
                  </a:cubicBezTo>
                  <a:close/>
                  <a:moveTo>
                    <a:pt x="58" y="98"/>
                  </a:moveTo>
                  <a:cubicBezTo>
                    <a:pt x="56" y="99"/>
                    <a:pt x="55" y="99"/>
                    <a:pt x="53" y="99"/>
                  </a:cubicBezTo>
                  <a:cubicBezTo>
                    <a:pt x="54" y="91"/>
                    <a:pt x="59" y="80"/>
                    <a:pt x="56" y="74"/>
                  </a:cubicBezTo>
                  <a:cubicBezTo>
                    <a:pt x="60" y="80"/>
                    <a:pt x="71" y="81"/>
                    <a:pt x="79" y="84"/>
                  </a:cubicBezTo>
                  <a:cubicBezTo>
                    <a:pt x="74" y="91"/>
                    <a:pt x="67" y="96"/>
                    <a:pt x="58" y="98"/>
                  </a:cubicBezTo>
                  <a:close/>
                  <a:moveTo>
                    <a:pt x="17" y="84"/>
                  </a:moveTo>
                  <a:cubicBezTo>
                    <a:pt x="24" y="81"/>
                    <a:pt x="36" y="80"/>
                    <a:pt x="40" y="74"/>
                  </a:cubicBezTo>
                  <a:cubicBezTo>
                    <a:pt x="37" y="80"/>
                    <a:pt x="42" y="91"/>
                    <a:pt x="43" y="99"/>
                  </a:cubicBezTo>
                  <a:cubicBezTo>
                    <a:pt x="33" y="98"/>
                    <a:pt x="23" y="93"/>
                    <a:pt x="17" y="84"/>
                  </a:cubicBezTo>
                  <a:close/>
                  <a:moveTo>
                    <a:pt x="12" y="45"/>
                  </a:moveTo>
                  <a:cubicBezTo>
                    <a:pt x="19" y="50"/>
                    <a:pt x="26" y="60"/>
                    <a:pt x="32" y="61"/>
                  </a:cubicBezTo>
                  <a:cubicBezTo>
                    <a:pt x="26" y="61"/>
                    <a:pt x="19" y="71"/>
                    <a:pt x="12" y="76"/>
                  </a:cubicBezTo>
                  <a:cubicBezTo>
                    <a:pt x="11" y="74"/>
                    <a:pt x="11" y="72"/>
                    <a:pt x="10" y="71"/>
                  </a:cubicBezTo>
                  <a:cubicBezTo>
                    <a:pt x="8" y="62"/>
                    <a:pt x="9" y="53"/>
                    <a:pt x="12" y="45"/>
                  </a:cubicBezTo>
                  <a:close/>
                  <a:moveTo>
                    <a:pt x="38" y="23"/>
                  </a:moveTo>
                  <a:cubicBezTo>
                    <a:pt x="40" y="22"/>
                    <a:pt x="41" y="22"/>
                    <a:pt x="43" y="22"/>
                  </a:cubicBezTo>
                  <a:cubicBezTo>
                    <a:pt x="42" y="30"/>
                    <a:pt x="37" y="41"/>
                    <a:pt x="40" y="47"/>
                  </a:cubicBezTo>
                  <a:cubicBezTo>
                    <a:pt x="36" y="41"/>
                    <a:pt x="24" y="40"/>
                    <a:pt x="17" y="37"/>
                  </a:cubicBezTo>
                  <a:cubicBezTo>
                    <a:pt x="22" y="30"/>
                    <a:pt x="29" y="25"/>
                    <a:pt x="38" y="23"/>
                  </a:cubicBezTo>
                  <a:close/>
                  <a:moveTo>
                    <a:pt x="79" y="37"/>
                  </a:moveTo>
                  <a:cubicBezTo>
                    <a:pt x="71" y="40"/>
                    <a:pt x="60" y="41"/>
                    <a:pt x="56" y="47"/>
                  </a:cubicBezTo>
                  <a:cubicBezTo>
                    <a:pt x="59" y="41"/>
                    <a:pt x="54" y="30"/>
                    <a:pt x="53" y="22"/>
                  </a:cubicBezTo>
                  <a:cubicBezTo>
                    <a:pt x="63" y="23"/>
                    <a:pt x="73" y="29"/>
                    <a:pt x="79" y="37"/>
                  </a:cubicBezTo>
                  <a:close/>
                  <a:moveTo>
                    <a:pt x="54" y="70"/>
                  </a:moveTo>
                  <a:cubicBezTo>
                    <a:pt x="54" y="71"/>
                    <a:pt x="55" y="72"/>
                    <a:pt x="55" y="73"/>
                  </a:cubicBezTo>
                  <a:cubicBezTo>
                    <a:pt x="55" y="72"/>
                    <a:pt x="54" y="71"/>
                    <a:pt x="53" y="71"/>
                  </a:cubicBezTo>
                  <a:cubicBezTo>
                    <a:pt x="51" y="74"/>
                    <a:pt x="45" y="74"/>
                    <a:pt x="43" y="71"/>
                  </a:cubicBezTo>
                  <a:cubicBezTo>
                    <a:pt x="42" y="71"/>
                    <a:pt x="41" y="72"/>
                    <a:pt x="41" y="73"/>
                  </a:cubicBezTo>
                  <a:cubicBezTo>
                    <a:pt x="41" y="72"/>
                    <a:pt x="41" y="71"/>
                    <a:pt x="42" y="70"/>
                  </a:cubicBezTo>
                  <a:cubicBezTo>
                    <a:pt x="37" y="70"/>
                    <a:pt x="35" y="65"/>
                    <a:pt x="37" y="62"/>
                  </a:cubicBezTo>
                  <a:cubicBezTo>
                    <a:pt x="36" y="61"/>
                    <a:pt x="35" y="61"/>
                    <a:pt x="34" y="61"/>
                  </a:cubicBezTo>
                  <a:cubicBezTo>
                    <a:pt x="35" y="61"/>
                    <a:pt x="36" y="60"/>
                    <a:pt x="37" y="60"/>
                  </a:cubicBezTo>
                  <a:cubicBezTo>
                    <a:pt x="35" y="56"/>
                    <a:pt x="37" y="51"/>
                    <a:pt x="42" y="51"/>
                  </a:cubicBezTo>
                  <a:cubicBezTo>
                    <a:pt x="41" y="50"/>
                    <a:pt x="41" y="49"/>
                    <a:pt x="41" y="48"/>
                  </a:cubicBezTo>
                  <a:cubicBezTo>
                    <a:pt x="41" y="49"/>
                    <a:pt x="42" y="50"/>
                    <a:pt x="43" y="50"/>
                  </a:cubicBezTo>
                  <a:cubicBezTo>
                    <a:pt x="45" y="47"/>
                    <a:pt x="51" y="47"/>
                    <a:pt x="53" y="50"/>
                  </a:cubicBezTo>
                  <a:cubicBezTo>
                    <a:pt x="54" y="50"/>
                    <a:pt x="55" y="49"/>
                    <a:pt x="55" y="48"/>
                  </a:cubicBezTo>
                  <a:cubicBezTo>
                    <a:pt x="55" y="49"/>
                    <a:pt x="54" y="50"/>
                    <a:pt x="54" y="51"/>
                  </a:cubicBezTo>
                  <a:cubicBezTo>
                    <a:pt x="59" y="51"/>
                    <a:pt x="61" y="56"/>
                    <a:pt x="59" y="60"/>
                  </a:cubicBezTo>
                  <a:cubicBezTo>
                    <a:pt x="60" y="60"/>
                    <a:pt x="61" y="61"/>
                    <a:pt x="62" y="61"/>
                  </a:cubicBezTo>
                  <a:cubicBezTo>
                    <a:pt x="61" y="61"/>
                    <a:pt x="60" y="61"/>
                    <a:pt x="59" y="62"/>
                  </a:cubicBezTo>
                  <a:cubicBezTo>
                    <a:pt x="61" y="65"/>
                    <a:pt x="59" y="70"/>
                    <a:pt x="54" y="70"/>
                  </a:cubicBezTo>
                  <a:close/>
                  <a:moveTo>
                    <a:pt x="84" y="76"/>
                  </a:moveTo>
                  <a:cubicBezTo>
                    <a:pt x="77" y="71"/>
                    <a:pt x="70" y="61"/>
                    <a:pt x="63" y="61"/>
                  </a:cubicBezTo>
                  <a:cubicBezTo>
                    <a:pt x="70" y="60"/>
                    <a:pt x="77" y="50"/>
                    <a:pt x="84" y="45"/>
                  </a:cubicBezTo>
                  <a:cubicBezTo>
                    <a:pt x="85" y="47"/>
                    <a:pt x="85" y="49"/>
                    <a:pt x="86" y="50"/>
                  </a:cubicBezTo>
                  <a:cubicBezTo>
                    <a:pt x="88" y="59"/>
                    <a:pt x="87" y="68"/>
                    <a:pt x="84" y="76"/>
                  </a:cubicBezTo>
                  <a:close/>
                  <a:moveTo>
                    <a:pt x="48" y="49"/>
                  </a:moveTo>
                  <a:cubicBezTo>
                    <a:pt x="42" y="49"/>
                    <a:pt x="37" y="54"/>
                    <a:pt x="37" y="61"/>
                  </a:cubicBezTo>
                  <a:cubicBezTo>
                    <a:pt x="37" y="67"/>
                    <a:pt x="42" y="72"/>
                    <a:pt x="48" y="72"/>
                  </a:cubicBezTo>
                  <a:cubicBezTo>
                    <a:pt x="54" y="72"/>
                    <a:pt x="59" y="67"/>
                    <a:pt x="59" y="61"/>
                  </a:cubicBezTo>
                  <a:cubicBezTo>
                    <a:pt x="59" y="54"/>
                    <a:pt x="54" y="49"/>
                    <a:pt x="48" y="49"/>
                  </a:cubicBezTo>
                  <a:close/>
                  <a:moveTo>
                    <a:pt x="48" y="67"/>
                  </a:moveTo>
                  <a:cubicBezTo>
                    <a:pt x="44" y="67"/>
                    <a:pt x="42" y="64"/>
                    <a:pt x="42" y="61"/>
                  </a:cubicBezTo>
                  <a:cubicBezTo>
                    <a:pt x="42" y="57"/>
                    <a:pt x="44" y="54"/>
                    <a:pt x="48" y="54"/>
                  </a:cubicBezTo>
                  <a:cubicBezTo>
                    <a:pt x="51" y="54"/>
                    <a:pt x="54" y="57"/>
                    <a:pt x="54" y="61"/>
                  </a:cubicBezTo>
                  <a:cubicBezTo>
                    <a:pt x="54" y="64"/>
                    <a:pt x="51" y="67"/>
                    <a:pt x="48" y="67"/>
                  </a:cubicBezTo>
                  <a:close/>
                  <a:moveTo>
                    <a:pt x="117" y="18"/>
                  </a:moveTo>
                  <a:cubicBezTo>
                    <a:pt x="117" y="17"/>
                    <a:pt x="115" y="16"/>
                    <a:pt x="114" y="16"/>
                  </a:cubicBezTo>
                  <a:cubicBezTo>
                    <a:pt x="114" y="16"/>
                    <a:pt x="114" y="15"/>
                    <a:pt x="114" y="15"/>
                  </a:cubicBezTo>
                  <a:cubicBezTo>
                    <a:pt x="115" y="15"/>
                    <a:pt x="116" y="13"/>
                    <a:pt x="116" y="13"/>
                  </a:cubicBezTo>
                  <a:cubicBezTo>
                    <a:pt x="116" y="13"/>
                    <a:pt x="114" y="12"/>
                    <a:pt x="113" y="12"/>
                  </a:cubicBezTo>
                  <a:cubicBezTo>
                    <a:pt x="113" y="12"/>
                    <a:pt x="113" y="11"/>
                    <a:pt x="113" y="11"/>
                  </a:cubicBezTo>
                  <a:cubicBezTo>
                    <a:pt x="114" y="11"/>
                    <a:pt x="114" y="9"/>
                    <a:pt x="114" y="9"/>
                  </a:cubicBezTo>
                  <a:cubicBezTo>
                    <a:pt x="114" y="8"/>
                    <a:pt x="112" y="8"/>
                    <a:pt x="112" y="8"/>
                  </a:cubicBezTo>
                  <a:cubicBezTo>
                    <a:pt x="111" y="8"/>
                    <a:pt x="111" y="8"/>
                    <a:pt x="111" y="8"/>
                  </a:cubicBezTo>
                  <a:cubicBezTo>
                    <a:pt x="111" y="7"/>
                    <a:pt x="112" y="5"/>
                    <a:pt x="111" y="5"/>
                  </a:cubicBezTo>
                  <a:cubicBezTo>
                    <a:pt x="111" y="5"/>
                    <a:pt x="109" y="5"/>
                    <a:pt x="109" y="6"/>
                  </a:cubicBezTo>
                  <a:cubicBezTo>
                    <a:pt x="108" y="5"/>
                    <a:pt x="108" y="5"/>
                    <a:pt x="108" y="5"/>
                  </a:cubicBezTo>
                  <a:cubicBezTo>
                    <a:pt x="108" y="4"/>
                    <a:pt x="108" y="2"/>
                    <a:pt x="108" y="2"/>
                  </a:cubicBezTo>
                  <a:cubicBezTo>
                    <a:pt x="107" y="2"/>
                    <a:pt x="106" y="3"/>
                    <a:pt x="105" y="3"/>
                  </a:cubicBezTo>
                  <a:cubicBezTo>
                    <a:pt x="105" y="3"/>
                    <a:pt x="105" y="3"/>
                    <a:pt x="104" y="3"/>
                  </a:cubicBezTo>
                  <a:cubicBezTo>
                    <a:pt x="105" y="2"/>
                    <a:pt x="104" y="1"/>
                    <a:pt x="103" y="0"/>
                  </a:cubicBezTo>
                  <a:cubicBezTo>
                    <a:pt x="103" y="0"/>
                    <a:pt x="102" y="1"/>
                    <a:pt x="101" y="2"/>
                  </a:cubicBezTo>
                  <a:cubicBezTo>
                    <a:pt x="101" y="2"/>
                    <a:pt x="101" y="2"/>
                    <a:pt x="100" y="2"/>
                  </a:cubicBezTo>
                  <a:cubicBezTo>
                    <a:pt x="100" y="1"/>
                    <a:pt x="99" y="0"/>
                    <a:pt x="99" y="0"/>
                  </a:cubicBezTo>
                  <a:cubicBezTo>
                    <a:pt x="98" y="0"/>
                    <a:pt x="97" y="1"/>
                    <a:pt x="97" y="2"/>
                  </a:cubicBezTo>
                  <a:cubicBezTo>
                    <a:pt x="97" y="2"/>
                    <a:pt x="97" y="2"/>
                    <a:pt x="96" y="2"/>
                  </a:cubicBezTo>
                  <a:cubicBezTo>
                    <a:pt x="96" y="1"/>
                    <a:pt x="95" y="0"/>
                    <a:pt x="94" y="0"/>
                  </a:cubicBezTo>
                  <a:cubicBezTo>
                    <a:pt x="94" y="1"/>
                    <a:pt x="93" y="2"/>
                    <a:pt x="93" y="3"/>
                  </a:cubicBezTo>
                  <a:cubicBezTo>
                    <a:pt x="93" y="3"/>
                    <a:pt x="93" y="3"/>
                    <a:pt x="93" y="3"/>
                  </a:cubicBezTo>
                  <a:cubicBezTo>
                    <a:pt x="92" y="3"/>
                    <a:pt x="90" y="2"/>
                    <a:pt x="90" y="2"/>
                  </a:cubicBezTo>
                  <a:cubicBezTo>
                    <a:pt x="90" y="2"/>
                    <a:pt x="89" y="4"/>
                    <a:pt x="90" y="5"/>
                  </a:cubicBezTo>
                  <a:cubicBezTo>
                    <a:pt x="90" y="5"/>
                    <a:pt x="89" y="5"/>
                    <a:pt x="89" y="6"/>
                  </a:cubicBezTo>
                  <a:cubicBezTo>
                    <a:pt x="88" y="5"/>
                    <a:pt x="87" y="5"/>
                    <a:pt x="86" y="5"/>
                  </a:cubicBezTo>
                  <a:cubicBezTo>
                    <a:pt x="86" y="5"/>
                    <a:pt x="86" y="7"/>
                    <a:pt x="87" y="8"/>
                  </a:cubicBezTo>
                  <a:cubicBezTo>
                    <a:pt x="87" y="8"/>
                    <a:pt x="86" y="8"/>
                    <a:pt x="86" y="8"/>
                  </a:cubicBezTo>
                  <a:cubicBezTo>
                    <a:pt x="86" y="8"/>
                    <a:pt x="84" y="8"/>
                    <a:pt x="84" y="9"/>
                  </a:cubicBezTo>
                  <a:cubicBezTo>
                    <a:pt x="83" y="9"/>
                    <a:pt x="84" y="11"/>
                    <a:pt x="85" y="11"/>
                  </a:cubicBezTo>
                  <a:cubicBezTo>
                    <a:pt x="85" y="11"/>
                    <a:pt x="84" y="12"/>
                    <a:pt x="84" y="12"/>
                  </a:cubicBezTo>
                  <a:cubicBezTo>
                    <a:pt x="84" y="12"/>
                    <a:pt x="82" y="13"/>
                    <a:pt x="82" y="13"/>
                  </a:cubicBezTo>
                  <a:cubicBezTo>
                    <a:pt x="82" y="13"/>
                    <a:pt x="83" y="15"/>
                    <a:pt x="84" y="15"/>
                  </a:cubicBezTo>
                  <a:cubicBezTo>
                    <a:pt x="83" y="15"/>
                    <a:pt x="83" y="16"/>
                    <a:pt x="83" y="16"/>
                  </a:cubicBezTo>
                  <a:cubicBezTo>
                    <a:pt x="83" y="16"/>
                    <a:pt x="81" y="17"/>
                    <a:pt x="81" y="18"/>
                  </a:cubicBezTo>
                  <a:cubicBezTo>
                    <a:pt x="81" y="18"/>
                    <a:pt x="83" y="19"/>
                    <a:pt x="83" y="19"/>
                  </a:cubicBezTo>
                  <a:cubicBezTo>
                    <a:pt x="83" y="19"/>
                    <a:pt x="83" y="20"/>
                    <a:pt x="84" y="20"/>
                  </a:cubicBezTo>
                  <a:cubicBezTo>
                    <a:pt x="83" y="20"/>
                    <a:pt x="82" y="22"/>
                    <a:pt x="82" y="22"/>
                  </a:cubicBezTo>
                  <a:cubicBezTo>
                    <a:pt x="82" y="23"/>
                    <a:pt x="84" y="23"/>
                    <a:pt x="84" y="23"/>
                  </a:cubicBezTo>
                  <a:cubicBezTo>
                    <a:pt x="84" y="23"/>
                    <a:pt x="85" y="24"/>
                    <a:pt x="85" y="24"/>
                  </a:cubicBezTo>
                  <a:cubicBezTo>
                    <a:pt x="84" y="24"/>
                    <a:pt x="83" y="26"/>
                    <a:pt x="84" y="26"/>
                  </a:cubicBezTo>
                  <a:cubicBezTo>
                    <a:pt x="84" y="27"/>
                    <a:pt x="86" y="27"/>
                    <a:pt x="86" y="27"/>
                  </a:cubicBezTo>
                  <a:cubicBezTo>
                    <a:pt x="86" y="27"/>
                    <a:pt x="87" y="27"/>
                    <a:pt x="87" y="27"/>
                  </a:cubicBezTo>
                  <a:cubicBezTo>
                    <a:pt x="86" y="28"/>
                    <a:pt x="86" y="30"/>
                    <a:pt x="86" y="30"/>
                  </a:cubicBezTo>
                  <a:cubicBezTo>
                    <a:pt x="87" y="30"/>
                    <a:pt x="88" y="30"/>
                    <a:pt x="89" y="30"/>
                  </a:cubicBezTo>
                  <a:cubicBezTo>
                    <a:pt x="89" y="30"/>
                    <a:pt x="90" y="30"/>
                    <a:pt x="90" y="30"/>
                  </a:cubicBezTo>
                  <a:cubicBezTo>
                    <a:pt x="89" y="31"/>
                    <a:pt x="90" y="33"/>
                    <a:pt x="90" y="33"/>
                  </a:cubicBezTo>
                  <a:cubicBezTo>
                    <a:pt x="90" y="33"/>
                    <a:pt x="92" y="32"/>
                    <a:pt x="93" y="32"/>
                  </a:cubicBezTo>
                  <a:cubicBezTo>
                    <a:pt x="93" y="32"/>
                    <a:pt x="93" y="32"/>
                    <a:pt x="93" y="32"/>
                  </a:cubicBezTo>
                  <a:cubicBezTo>
                    <a:pt x="93" y="33"/>
                    <a:pt x="94" y="35"/>
                    <a:pt x="94" y="35"/>
                  </a:cubicBezTo>
                  <a:cubicBezTo>
                    <a:pt x="95" y="35"/>
                    <a:pt x="96" y="34"/>
                    <a:pt x="96" y="33"/>
                  </a:cubicBezTo>
                  <a:cubicBezTo>
                    <a:pt x="97" y="33"/>
                    <a:pt x="97" y="33"/>
                    <a:pt x="97" y="33"/>
                  </a:cubicBezTo>
                  <a:cubicBezTo>
                    <a:pt x="97" y="34"/>
                    <a:pt x="98" y="35"/>
                    <a:pt x="99" y="35"/>
                  </a:cubicBezTo>
                  <a:cubicBezTo>
                    <a:pt x="99" y="35"/>
                    <a:pt x="100" y="34"/>
                    <a:pt x="100" y="33"/>
                  </a:cubicBezTo>
                  <a:cubicBezTo>
                    <a:pt x="101" y="33"/>
                    <a:pt x="101" y="33"/>
                    <a:pt x="101" y="33"/>
                  </a:cubicBezTo>
                  <a:cubicBezTo>
                    <a:pt x="102" y="34"/>
                    <a:pt x="103" y="35"/>
                    <a:pt x="103" y="35"/>
                  </a:cubicBezTo>
                  <a:cubicBezTo>
                    <a:pt x="104" y="35"/>
                    <a:pt x="105" y="33"/>
                    <a:pt x="104" y="32"/>
                  </a:cubicBezTo>
                  <a:cubicBezTo>
                    <a:pt x="105" y="32"/>
                    <a:pt x="105" y="32"/>
                    <a:pt x="105" y="32"/>
                  </a:cubicBezTo>
                  <a:cubicBezTo>
                    <a:pt x="106" y="32"/>
                    <a:pt x="107" y="33"/>
                    <a:pt x="108" y="33"/>
                  </a:cubicBezTo>
                  <a:cubicBezTo>
                    <a:pt x="108" y="33"/>
                    <a:pt x="108" y="31"/>
                    <a:pt x="108" y="30"/>
                  </a:cubicBezTo>
                  <a:cubicBezTo>
                    <a:pt x="108" y="30"/>
                    <a:pt x="108" y="30"/>
                    <a:pt x="109" y="30"/>
                  </a:cubicBezTo>
                  <a:cubicBezTo>
                    <a:pt x="109" y="30"/>
                    <a:pt x="111" y="30"/>
                    <a:pt x="111" y="30"/>
                  </a:cubicBezTo>
                  <a:cubicBezTo>
                    <a:pt x="112" y="30"/>
                    <a:pt x="111" y="28"/>
                    <a:pt x="111" y="27"/>
                  </a:cubicBezTo>
                  <a:cubicBezTo>
                    <a:pt x="111" y="27"/>
                    <a:pt x="111" y="27"/>
                    <a:pt x="112" y="27"/>
                  </a:cubicBezTo>
                  <a:cubicBezTo>
                    <a:pt x="112" y="27"/>
                    <a:pt x="114" y="27"/>
                    <a:pt x="114" y="26"/>
                  </a:cubicBezTo>
                  <a:cubicBezTo>
                    <a:pt x="114" y="26"/>
                    <a:pt x="114" y="24"/>
                    <a:pt x="113" y="24"/>
                  </a:cubicBezTo>
                  <a:cubicBezTo>
                    <a:pt x="113" y="24"/>
                    <a:pt x="113" y="23"/>
                    <a:pt x="113" y="23"/>
                  </a:cubicBezTo>
                  <a:cubicBezTo>
                    <a:pt x="114" y="23"/>
                    <a:pt x="116" y="23"/>
                    <a:pt x="116" y="22"/>
                  </a:cubicBezTo>
                  <a:cubicBezTo>
                    <a:pt x="116" y="22"/>
                    <a:pt x="115" y="20"/>
                    <a:pt x="114" y="20"/>
                  </a:cubicBezTo>
                  <a:cubicBezTo>
                    <a:pt x="114" y="20"/>
                    <a:pt x="114" y="19"/>
                    <a:pt x="114" y="19"/>
                  </a:cubicBezTo>
                  <a:cubicBezTo>
                    <a:pt x="115" y="19"/>
                    <a:pt x="117" y="18"/>
                    <a:pt x="117" y="18"/>
                  </a:cubicBezTo>
                  <a:close/>
                  <a:moveTo>
                    <a:pt x="103" y="31"/>
                  </a:moveTo>
                  <a:cubicBezTo>
                    <a:pt x="102" y="32"/>
                    <a:pt x="101" y="32"/>
                    <a:pt x="101" y="32"/>
                  </a:cubicBezTo>
                  <a:cubicBezTo>
                    <a:pt x="101" y="29"/>
                    <a:pt x="103" y="25"/>
                    <a:pt x="102" y="22"/>
                  </a:cubicBezTo>
                  <a:cubicBezTo>
                    <a:pt x="103" y="25"/>
                    <a:pt x="107" y="25"/>
                    <a:pt x="110" y="26"/>
                  </a:cubicBezTo>
                  <a:cubicBezTo>
                    <a:pt x="108" y="29"/>
                    <a:pt x="106" y="31"/>
                    <a:pt x="103" y="31"/>
                  </a:cubicBezTo>
                  <a:close/>
                  <a:moveTo>
                    <a:pt x="87" y="26"/>
                  </a:moveTo>
                  <a:cubicBezTo>
                    <a:pt x="90" y="25"/>
                    <a:pt x="95" y="25"/>
                    <a:pt x="96" y="22"/>
                  </a:cubicBezTo>
                  <a:cubicBezTo>
                    <a:pt x="95" y="25"/>
                    <a:pt x="97" y="29"/>
                    <a:pt x="97" y="32"/>
                  </a:cubicBezTo>
                  <a:cubicBezTo>
                    <a:pt x="93" y="31"/>
                    <a:pt x="90" y="29"/>
                    <a:pt x="87" y="26"/>
                  </a:cubicBezTo>
                  <a:close/>
                  <a:moveTo>
                    <a:pt x="85" y="21"/>
                  </a:moveTo>
                  <a:cubicBezTo>
                    <a:pt x="84" y="18"/>
                    <a:pt x="84" y="15"/>
                    <a:pt x="86" y="12"/>
                  </a:cubicBezTo>
                  <a:cubicBezTo>
                    <a:pt x="88" y="14"/>
                    <a:pt x="91" y="18"/>
                    <a:pt x="93" y="18"/>
                  </a:cubicBezTo>
                  <a:cubicBezTo>
                    <a:pt x="91" y="18"/>
                    <a:pt x="88" y="21"/>
                    <a:pt x="86" y="23"/>
                  </a:cubicBezTo>
                  <a:cubicBezTo>
                    <a:pt x="85" y="23"/>
                    <a:pt x="85" y="22"/>
                    <a:pt x="85" y="21"/>
                  </a:cubicBezTo>
                  <a:close/>
                  <a:moveTo>
                    <a:pt x="95" y="4"/>
                  </a:moveTo>
                  <a:cubicBezTo>
                    <a:pt x="96" y="4"/>
                    <a:pt x="96" y="3"/>
                    <a:pt x="97" y="3"/>
                  </a:cubicBezTo>
                  <a:cubicBezTo>
                    <a:pt x="97" y="7"/>
                    <a:pt x="95" y="11"/>
                    <a:pt x="96" y="13"/>
                  </a:cubicBezTo>
                  <a:cubicBezTo>
                    <a:pt x="95" y="11"/>
                    <a:pt x="90" y="10"/>
                    <a:pt x="87" y="9"/>
                  </a:cubicBezTo>
                  <a:cubicBezTo>
                    <a:pt x="89" y="6"/>
                    <a:pt x="92" y="5"/>
                    <a:pt x="95" y="4"/>
                  </a:cubicBezTo>
                  <a:close/>
                  <a:moveTo>
                    <a:pt x="110" y="9"/>
                  </a:moveTo>
                  <a:cubicBezTo>
                    <a:pt x="107" y="10"/>
                    <a:pt x="103" y="11"/>
                    <a:pt x="102" y="13"/>
                  </a:cubicBezTo>
                  <a:cubicBezTo>
                    <a:pt x="103" y="11"/>
                    <a:pt x="101" y="7"/>
                    <a:pt x="101" y="3"/>
                  </a:cubicBezTo>
                  <a:cubicBezTo>
                    <a:pt x="104" y="4"/>
                    <a:pt x="108" y="6"/>
                    <a:pt x="110" y="9"/>
                  </a:cubicBezTo>
                  <a:close/>
                  <a:moveTo>
                    <a:pt x="101" y="21"/>
                  </a:moveTo>
                  <a:cubicBezTo>
                    <a:pt x="101" y="21"/>
                    <a:pt x="101" y="22"/>
                    <a:pt x="102" y="22"/>
                  </a:cubicBezTo>
                  <a:cubicBezTo>
                    <a:pt x="101" y="22"/>
                    <a:pt x="101" y="22"/>
                    <a:pt x="101" y="21"/>
                  </a:cubicBezTo>
                  <a:cubicBezTo>
                    <a:pt x="100" y="23"/>
                    <a:pt x="98" y="23"/>
                    <a:pt x="97" y="21"/>
                  </a:cubicBezTo>
                  <a:cubicBezTo>
                    <a:pt x="97" y="22"/>
                    <a:pt x="96" y="22"/>
                    <a:pt x="96" y="22"/>
                  </a:cubicBezTo>
                  <a:cubicBezTo>
                    <a:pt x="96" y="22"/>
                    <a:pt x="97" y="21"/>
                    <a:pt x="97" y="21"/>
                  </a:cubicBezTo>
                  <a:cubicBezTo>
                    <a:pt x="95" y="21"/>
                    <a:pt x="94" y="19"/>
                    <a:pt x="95" y="18"/>
                  </a:cubicBezTo>
                  <a:cubicBezTo>
                    <a:pt x="94" y="18"/>
                    <a:pt x="94" y="18"/>
                    <a:pt x="94" y="18"/>
                  </a:cubicBezTo>
                  <a:cubicBezTo>
                    <a:pt x="94" y="18"/>
                    <a:pt x="94" y="17"/>
                    <a:pt x="95" y="17"/>
                  </a:cubicBezTo>
                  <a:cubicBezTo>
                    <a:pt x="94" y="16"/>
                    <a:pt x="95" y="14"/>
                    <a:pt x="97" y="14"/>
                  </a:cubicBezTo>
                  <a:cubicBezTo>
                    <a:pt x="97" y="14"/>
                    <a:pt x="96" y="13"/>
                    <a:pt x="96" y="13"/>
                  </a:cubicBezTo>
                  <a:cubicBezTo>
                    <a:pt x="96" y="13"/>
                    <a:pt x="97" y="14"/>
                    <a:pt x="97" y="14"/>
                  </a:cubicBezTo>
                  <a:cubicBezTo>
                    <a:pt x="98" y="13"/>
                    <a:pt x="100" y="13"/>
                    <a:pt x="101" y="14"/>
                  </a:cubicBezTo>
                  <a:cubicBezTo>
                    <a:pt x="101" y="14"/>
                    <a:pt x="101" y="13"/>
                    <a:pt x="102" y="13"/>
                  </a:cubicBezTo>
                  <a:cubicBezTo>
                    <a:pt x="101" y="13"/>
                    <a:pt x="101" y="14"/>
                    <a:pt x="101" y="14"/>
                  </a:cubicBezTo>
                  <a:cubicBezTo>
                    <a:pt x="103" y="14"/>
                    <a:pt x="104" y="16"/>
                    <a:pt x="103" y="17"/>
                  </a:cubicBezTo>
                  <a:cubicBezTo>
                    <a:pt x="103" y="17"/>
                    <a:pt x="104" y="18"/>
                    <a:pt x="104" y="18"/>
                  </a:cubicBezTo>
                  <a:cubicBezTo>
                    <a:pt x="104" y="18"/>
                    <a:pt x="103" y="18"/>
                    <a:pt x="103" y="18"/>
                  </a:cubicBezTo>
                  <a:cubicBezTo>
                    <a:pt x="104" y="19"/>
                    <a:pt x="103" y="21"/>
                    <a:pt x="101" y="21"/>
                  </a:cubicBezTo>
                  <a:close/>
                  <a:moveTo>
                    <a:pt x="112" y="23"/>
                  </a:moveTo>
                  <a:cubicBezTo>
                    <a:pt x="110" y="21"/>
                    <a:pt x="107" y="18"/>
                    <a:pt x="104" y="18"/>
                  </a:cubicBezTo>
                  <a:cubicBezTo>
                    <a:pt x="107" y="18"/>
                    <a:pt x="110" y="14"/>
                    <a:pt x="112" y="12"/>
                  </a:cubicBezTo>
                  <a:cubicBezTo>
                    <a:pt x="112" y="13"/>
                    <a:pt x="113" y="13"/>
                    <a:pt x="113" y="14"/>
                  </a:cubicBezTo>
                  <a:cubicBezTo>
                    <a:pt x="114" y="17"/>
                    <a:pt x="113" y="20"/>
                    <a:pt x="112" y="23"/>
                  </a:cubicBezTo>
                  <a:close/>
                  <a:moveTo>
                    <a:pt x="99" y="13"/>
                  </a:moveTo>
                  <a:cubicBezTo>
                    <a:pt x="97" y="13"/>
                    <a:pt x="95" y="15"/>
                    <a:pt x="95" y="18"/>
                  </a:cubicBezTo>
                  <a:cubicBezTo>
                    <a:pt x="95" y="20"/>
                    <a:pt x="97" y="22"/>
                    <a:pt x="99" y="22"/>
                  </a:cubicBezTo>
                  <a:cubicBezTo>
                    <a:pt x="101" y="22"/>
                    <a:pt x="103" y="20"/>
                    <a:pt x="103" y="18"/>
                  </a:cubicBezTo>
                  <a:cubicBezTo>
                    <a:pt x="103" y="15"/>
                    <a:pt x="101" y="13"/>
                    <a:pt x="99" y="13"/>
                  </a:cubicBezTo>
                  <a:close/>
                  <a:moveTo>
                    <a:pt x="99" y="20"/>
                  </a:moveTo>
                  <a:cubicBezTo>
                    <a:pt x="98" y="20"/>
                    <a:pt x="97" y="19"/>
                    <a:pt x="97" y="18"/>
                  </a:cubicBezTo>
                  <a:cubicBezTo>
                    <a:pt x="97" y="16"/>
                    <a:pt x="98" y="15"/>
                    <a:pt x="99" y="15"/>
                  </a:cubicBezTo>
                  <a:cubicBezTo>
                    <a:pt x="100" y="15"/>
                    <a:pt x="101" y="16"/>
                    <a:pt x="101" y="18"/>
                  </a:cubicBezTo>
                  <a:cubicBezTo>
                    <a:pt x="101" y="19"/>
                    <a:pt x="100" y="20"/>
                    <a:pt x="99" y="20"/>
                  </a:cubicBez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81" name="Freeform 100"/>
            <p:cNvSpPr>
              <a:spLocks noEditPoints="1"/>
            </p:cNvSpPr>
            <p:nvPr/>
          </p:nvSpPr>
          <p:spPr bwMode="auto">
            <a:xfrm>
              <a:off x="4953000" y="2800350"/>
              <a:ext cx="244475" cy="334963"/>
            </a:xfrm>
            <a:custGeom>
              <a:avLst/>
              <a:gdLst/>
              <a:ahLst/>
              <a:cxnLst>
                <a:cxn ang="0">
                  <a:pos x="153" y="50"/>
                </a:cxn>
                <a:cxn ang="0">
                  <a:pos x="102" y="0"/>
                </a:cxn>
                <a:cxn ang="0">
                  <a:pos x="91" y="5"/>
                </a:cxn>
                <a:cxn ang="0">
                  <a:pos x="84" y="188"/>
                </a:cxn>
                <a:cxn ang="0">
                  <a:pos x="60" y="211"/>
                </a:cxn>
                <a:cxn ang="0">
                  <a:pos x="43" y="220"/>
                </a:cxn>
                <a:cxn ang="0">
                  <a:pos x="140" y="233"/>
                </a:cxn>
                <a:cxn ang="0">
                  <a:pos x="124" y="220"/>
                </a:cxn>
                <a:cxn ang="0">
                  <a:pos x="102" y="211"/>
                </a:cxn>
                <a:cxn ang="0">
                  <a:pos x="153" y="142"/>
                </a:cxn>
                <a:cxn ang="0">
                  <a:pos x="170" y="96"/>
                </a:cxn>
                <a:cxn ang="0">
                  <a:pos x="164" y="95"/>
                </a:cxn>
                <a:cxn ang="0">
                  <a:pos x="136" y="66"/>
                </a:cxn>
                <a:cxn ang="0">
                  <a:pos x="164" y="95"/>
                </a:cxn>
                <a:cxn ang="0">
                  <a:pos x="134" y="60"/>
                </a:cxn>
                <a:cxn ang="0">
                  <a:pos x="148" y="53"/>
                </a:cxn>
                <a:cxn ang="0">
                  <a:pos x="64" y="68"/>
                </a:cxn>
                <a:cxn ang="0">
                  <a:pos x="94" y="95"/>
                </a:cxn>
                <a:cxn ang="0">
                  <a:pos x="94" y="101"/>
                </a:cxn>
                <a:cxn ang="0">
                  <a:pos x="64" y="124"/>
                </a:cxn>
                <a:cxn ang="0">
                  <a:pos x="94" y="101"/>
                </a:cxn>
                <a:cxn ang="0">
                  <a:pos x="47" y="53"/>
                </a:cxn>
                <a:cxn ang="0">
                  <a:pos x="61" y="60"/>
                </a:cxn>
                <a:cxn ang="0">
                  <a:pos x="55" y="95"/>
                </a:cxn>
                <a:cxn ang="0">
                  <a:pos x="43" y="58"/>
                </a:cxn>
                <a:cxn ang="0">
                  <a:pos x="55" y="101"/>
                </a:cxn>
                <a:cxn ang="0">
                  <a:pos x="43" y="134"/>
                </a:cxn>
                <a:cxn ang="0">
                  <a:pos x="55" y="101"/>
                </a:cxn>
                <a:cxn ang="0">
                  <a:pos x="77" y="159"/>
                </a:cxn>
                <a:cxn ang="0">
                  <a:pos x="61" y="132"/>
                </a:cxn>
                <a:cxn ang="0">
                  <a:pos x="94" y="126"/>
                </a:cxn>
                <a:cxn ang="0">
                  <a:pos x="66" y="130"/>
                </a:cxn>
                <a:cxn ang="0">
                  <a:pos x="66" y="62"/>
                </a:cxn>
                <a:cxn ang="0">
                  <a:pos x="94" y="66"/>
                </a:cxn>
                <a:cxn ang="0">
                  <a:pos x="134" y="101"/>
                </a:cxn>
                <a:cxn ang="0">
                  <a:pos x="100" y="120"/>
                </a:cxn>
                <a:cxn ang="0">
                  <a:pos x="100" y="95"/>
                </a:cxn>
                <a:cxn ang="0">
                  <a:pos x="131" y="67"/>
                </a:cxn>
                <a:cxn ang="0">
                  <a:pos x="100" y="95"/>
                </a:cxn>
                <a:cxn ang="0">
                  <a:pos x="100" y="66"/>
                </a:cxn>
                <a:cxn ang="0">
                  <a:pos x="129" y="62"/>
                </a:cxn>
                <a:cxn ang="0">
                  <a:pos x="91" y="17"/>
                </a:cxn>
                <a:cxn ang="0">
                  <a:pos x="42" y="50"/>
                </a:cxn>
                <a:cxn ang="0">
                  <a:pos x="25" y="96"/>
                </a:cxn>
                <a:cxn ang="0">
                  <a:pos x="42" y="142"/>
                </a:cxn>
                <a:cxn ang="0">
                  <a:pos x="93" y="176"/>
                </a:cxn>
                <a:cxn ang="0">
                  <a:pos x="12" y="97"/>
                </a:cxn>
                <a:cxn ang="0">
                  <a:pos x="100" y="126"/>
                </a:cxn>
                <a:cxn ang="0">
                  <a:pos x="100" y="162"/>
                </a:cxn>
                <a:cxn ang="0">
                  <a:pos x="134" y="132"/>
                </a:cxn>
                <a:cxn ang="0">
                  <a:pos x="118" y="159"/>
                </a:cxn>
                <a:cxn ang="0">
                  <a:pos x="136" y="126"/>
                </a:cxn>
                <a:cxn ang="0">
                  <a:pos x="163" y="101"/>
                </a:cxn>
              </a:cxnLst>
              <a:rect l="0" t="0" r="r" b="b"/>
              <a:pathLst>
                <a:path w="170" h="233">
                  <a:moveTo>
                    <a:pt x="156" y="54"/>
                  </a:moveTo>
                  <a:cubicBezTo>
                    <a:pt x="155" y="53"/>
                    <a:pt x="154" y="51"/>
                    <a:pt x="153" y="50"/>
                  </a:cubicBezTo>
                  <a:cubicBezTo>
                    <a:pt x="141" y="35"/>
                    <a:pt x="123" y="25"/>
                    <a:pt x="102" y="24"/>
                  </a:cubicBezTo>
                  <a:cubicBezTo>
                    <a:pt x="102" y="0"/>
                    <a:pt x="102" y="0"/>
                    <a:pt x="102" y="0"/>
                  </a:cubicBezTo>
                  <a:cubicBezTo>
                    <a:pt x="91" y="0"/>
                    <a:pt x="91" y="0"/>
                    <a:pt x="91" y="0"/>
                  </a:cubicBezTo>
                  <a:cubicBezTo>
                    <a:pt x="91" y="5"/>
                    <a:pt x="91" y="5"/>
                    <a:pt x="91" y="5"/>
                  </a:cubicBezTo>
                  <a:cubicBezTo>
                    <a:pt x="41" y="6"/>
                    <a:pt x="0" y="46"/>
                    <a:pt x="0" y="97"/>
                  </a:cubicBezTo>
                  <a:cubicBezTo>
                    <a:pt x="0" y="144"/>
                    <a:pt x="37" y="184"/>
                    <a:pt x="84" y="188"/>
                  </a:cubicBezTo>
                  <a:cubicBezTo>
                    <a:pt x="84" y="211"/>
                    <a:pt x="84" y="211"/>
                    <a:pt x="84" y="211"/>
                  </a:cubicBezTo>
                  <a:cubicBezTo>
                    <a:pt x="60" y="211"/>
                    <a:pt x="60" y="211"/>
                    <a:pt x="60" y="211"/>
                  </a:cubicBezTo>
                  <a:cubicBezTo>
                    <a:pt x="60" y="220"/>
                    <a:pt x="60" y="220"/>
                    <a:pt x="60" y="220"/>
                  </a:cubicBezTo>
                  <a:cubicBezTo>
                    <a:pt x="43" y="220"/>
                    <a:pt x="43" y="220"/>
                    <a:pt x="43" y="220"/>
                  </a:cubicBezTo>
                  <a:cubicBezTo>
                    <a:pt x="43" y="233"/>
                    <a:pt x="43" y="233"/>
                    <a:pt x="43" y="233"/>
                  </a:cubicBezTo>
                  <a:cubicBezTo>
                    <a:pt x="140" y="233"/>
                    <a:pt x="140" y="233"/>
                    <a:pt x="140" y="233"/>
                  </a:cubicBezTo>
                  <a:cubicBezTo>
                    <a:pt x="140" y="220"/>
                    <a:pt x="140" y="220"/>
                    <a:pt x="140" y="220"/>
                  </a:cubicBezTo>
                  <a:cubicBezTo>
                    <a:pt x="124" y="220"/>
                    <a:pt x="124" y="220"/>
                    <a:pt x="124" y="220"/>
                  </a:cubicBezTo>
                  <a:cubicBezTo>
                    <a:pt x="124" y="211"/>
                    <a:pt x="124" y="211"/>
                    <a:pt x="124" y="211"/>
                  </a:cubicBezTo>
                  <a:cubicBezTo>
                    <a:pt x="102" y="211"/>
                    <a:pt x="102" y="211"/>
                    <a:pt x="102" y="211"/>
                  </a:cubicBezTo>
                  <a:cubicBezTo>
                    <a:pt x="102" y="168"/>
                    <a:pt x="102" y="168"/>
                    <a:pt x="102" y="168"/>
                  </a:cubicBezTo>
                  <a:cubicBezTo>
                    <a:pt x="123" y="166"/>
                    <a:pt x="141" y="157"/>
                    <a:pt x="153" y="142"/>
                  </a:cubicBezTo>
                  <a:cubicBezTo>
                    <a:pt x="154" y="141"/>
                    <a:pt x="155" y="139"/>
                    <a:pt x="156" y="138"/>
                  </a:cubicBezTo>
                  <a:cubicBezTo>
                    <a:pt x="165" y="126"/>
                    <a:pt x="170" y="111"/>
                    <a:pt x="170" y="96"/>
                  </a:cubicBezTo>
                  <a:cubicBezTo>
                    <a:pt x="170" y="80"/>
                    <a:pt x="165" y="66"/>
                    <a:pt x="156" y="54"/>
                  </a:cubicBezTo>
                  <a:close/>
                  <a:moveTo>
                    <a:pt x="164" y="95"/>
                  </a:moveTo>
                  <a:cubicBezTo>
                    <a:pt x="140" y="95"/>
                    <a:pt x="140" y="95"/>
                    <a:pt x="140" y="95"/>
                  </a:cubicBezTo>
                  <a:cubicBezTo>
                    <a:pt x="140" y="85"/>
                    <a:pt x="139" y="75"/>
                    <a:pt x="136" y="66"/>
                  </a:cubicBezTo>
                  <a:cubicBezTo>
                    <a:pt x="142" y="63"/>
                    <a:pt x="147" y="61"/>
                    <a:pt x="152" y="58"/>
                  </a:cubicBezTo>
                  <a:cubicBezTo>
                    <a:pt x="159" y="68"/>
                    <a:pt x="164" y="81"/>
                    <a:pt x="164" y="95"/>
                  </a:cubicBezTo>
                  <a:close/>
                  <a:moveTo>
                    <a:pt x="148" y="53"/>
                  </a:moveTo>
                  <a:cubicBezTo>
                    <a:pt x="144" y="56"/>
                    <a:pt x="140" y="58"/>
                    <a:pt x="134" y="60"/>
                  </a:cubicBezTo>
                  <a:cubicBezTo>
                    <a:pt x="131" y="49"/>
                    <a:pt x="125" y="39"/>
                    <a:pt x="118" y="33"/>
                  </a:cubicBezTo>
                  <a:cubicBezTo>
                    <a:pt x="130" y="37"/>
                    <a:pt x="140" y="44"/>
                    <a:pt x="148" y="53"/>
                  </a:cubicBezTo>
                  <a:close/>
                  <a:moveTo>
                    <a:pt x="61" y="95"/>
                  </a:moveTo>
                  <a:cubicBezTo>
                    <a:pt x="61" y="85"/>
                    <a:pt x="62" y="76"/>
                    <a:pt x="64" y="68"/>
                  </a:cubicBezTo>
                  <a:cubicBezTo>
                    <a:pt x="74" y="70"/>
                    <a:pt x="84" y="72"/>
                    <a:pt x="94" y="72"/>
                  </a:cubicBezTo>
                  <a:cubicBezTo>
                    <a:pt x="94" y="95"/>
                    <a:pt x="94" y="95"/>
                    <a:pt x="94" y="95"/>
                  </a:cubicBezTo>
                  <a:lnTo>
                    <a:pt x="61" y="95"/>
                  </a:lnTo>
                  <a:close/>
                  <a:moveTo>
                    <a:pt x="94" y="101"/>
                  </a:moveTo>
                  <a:cubicBezTo>
                    <a:pt x="94" y="120"/>
                    <a:pt x="94" y="120"/>
                    <a:pt x="94" y="120"/>
                  </a:cubicBezTo>
                  <a:cubicBezTo>
                    <a:pt x="84" y="120"/>
                    <a:pt x="74" y="121"/>
                    <a:pt x="64" y="124"/>
                  </a:cubicBezTo>
                  <a:cubicBezTo>
                    <a:pt x="63" y="117"/>
                    <a:pt x="61" y="109"/>
                    <a:pt x="61" y="101"/>
                  </a:cubicBezTo>
                  <a:lnTo>
                    <a:pt x="94" y="101"/>
                  </a:lnTo>
                  <a:close/>
                  <a:moveTo>
                    <a:pt x="61" y="60"/>
                  </a:moveTo>
                  <a:cubicBezTo>
                    <a:pt x="55" y="58"/>
                    <a:pt x="51" y="56"/>
                    <a:pt x="47" y="53"/>
                  </a:cubicBezTo>
                  <a:cubicBezTo>
                    <a:pt x="55" y="44"/>
                    <a:pt x="65" y="37"/>
                    <a:pt x="77" y="33"/>
                  </a:cubicBezTo>
                  <a:cubicBezTo>
                    <a:pt x="70" y="39"/>
                    <a:pt x="64" y="49"/>
                    <a:pt x="61" y="60"/>
                  </a:cubicBezTo>
                  <a:close/>
                  <a:moveTo>
                    <a:pt x="59" y="66"/>
                  </a:moveTo>
                  <a:cubicBezTo>
                    <a:pt x="56" y="75"/>
                    <a:pt x="55" y="85"/>
                    <a:pt x="55" y="95"/>
                  </a:cubicBezTo>
                  <a:cubicBezTo>
                    <a:pt x="31" y="95"/>
                    <a:pt x="31" y="95"/>
                    <a:pt x="31" y="95"/>
                  </a:cubicBezTo>
                  <a:cubicBezTo>
                    <a:pt x="31" y="81"/>
                    <a:pt x="36" y="68"/>
                    <a:pt x="43" y="58"/>
                  </a:cubicBezTo>
                  <a:cubicBezTo>
                    <a:pt x="48" y="61"/>
                    <a:pt x="53" y="63"/>
                    <a:pt x="59" y="66"/>
                  </a:cubicBezTo>
                  <a:close/>
                  <a:moveTo>
                    <a:pt x="55" y="101"/>
                  </a:moveTo>
                  <a:cubicBezTo>
                    <a:pt x="55" y="110"/>
                    <a:pt x="57" y="118"/>
                    <a:pt x="59" y="126"/>
                  </a:cubicBezTo>
                  <a:cubicBezTo>
                    <a:pt x="53" y="128"/>
                    <a:pt x="48" y="131"/>
                    <a:pt x="43" y="134"/>
                  </a:cubicBezTo>
                  <a:cubicBezTo>
                    <a:pt x="37" y="125"/>
                    <a:pt x="32" y="113"/>
                    <a:pt x="31" y="101"/>
                  </a:cubicBezTo>
                  <a:lnTo>
                    <a:pt x="55" y="101"/>
                  </a:lnTo>
                  <a:close/>
                  <a:moveTo>
                    <a:pt x="61" y="132"/>
                  </a:moveTo>
                  <a:cubicBezTo>
                    <a:pt x="64" y="143"/>
                    <a:pt x="70" y="152"/>
                    <a:pt x="77" y="159"/>
                  </a:cubicBezTo>
                  <a:cubicBezTo>
                    <a:pt x="65" y="155"/>
                    <a:pt x="55" y="148"/>
                    <a:pt x="47" y="139"/>
                  </a:cubicBezTo>
                  <a:cubicBezTo>
                    <a:pt x="51" y="136"/>
                    <a:pt x="55" y="134"/>
                    <a:pt x="61" y="132"/>
                  </a:cubicBezTo>
                  <a:close/>
                  <a:moveTo>
                    <a:pt x="66" y="130"/>
                  </a:moveTo>
                  <a:cubicBezTo>
                    <a:pt x="75" y="127"/>
                    <a:pt x="84" y="126"/>
                    <a:pt x="94" y="126"/>
                  </a:cubicBezTo>
                  <a:cubicBezTo>
                    <a:pt x="94" y="162"/>
                    <a:pt x="94" y="162"/>
                    <a:pt x="94" y="162"/>
                  </a:cubicBezTo>
                  <a:cubicBezTo>
                    <a:pt x="82" y="160"/>
                    <a:pt x="72" y="148"/>
                    <a:pt x="66" y="130"/>
                  </a:cubicBezTo>
                  <a:close/>
                  <a:moveTo>
                    <a:pt x="94" y="66"/>
                  </a:moveTo>
                  <a:cubicBezTo>
                    <a:pt x="84" y="66"/>
                    <a:pt x="75" y="64"/>
                    <a:pt x="66" y="62"/>
                  </a:cubicBezTo>
                  <a:cubicBezTo>
                    <a:pt x="72" y="44"/>
                    <a:pt x="82" y="32"/>
                    <a:pt x="94" y="30"/>
                  </a:cubicBezTo>
                  <a:lnTo>
                    <a:pt x="94" y="66"/>
                  </a:lnTo>
                  <a:close/>
                  <a:moveTo>
                    <a:pt x="100" y="101"/>
                  </a:moveTo>
                  <a:cubicBezTo>
                    <a:pt x="134" y="101"/>
                    <a:pt x="134" y="101"/>
                    <a:pt x="134" y="101"/>
                  </a:cubicBezTo>
                  <a:cubicBezTo>
                    <a:pt x="134" y="109"/>
                    <a:pt x="132" y="117"/>
                    <a:pt x="131" y="124"/>
                  </a:cubicBezTo>
                  <a:cubicBezTo>
                    <a:pt x="121" y="122"/>
                    <a:pt x="111" y="120"/>
                    <a:pt x="100" y="120"/>
                  </a:cubicBezTo>
                  <a:lnTo>
                    <a:pt x="100" y="101"/>
                  </a:lnTo>
                  <a:close/>
                  <a:moveTo>
                    <a:pt x="100" y="95"/>
                  </a:moveTo>
                  <a:cubicBezTo>
                    <a:pt x="100" y="72"/>
                    <a:pt x="100" y="72"/>
                    <a:pt x="100" y="72"/>
                  </a:cubicBezTo>
                  <a:cubicBezTo>
                    <a:pt x="111" y="72"/>
                    <a:pt x="121" y="70"/>
                    <a:pt x="131" y="67"/>
                  </a:cubicBezTo>
                  <a:cubicBezTo>
                    <a:pt x="133" y="76"/>
                    <a:pt x="134" y="85"/>
                    <a:pt x="134" y="95"/>
                  </a:cubicBezTo>
                  <a:lnTo>
                    <a:pt x="100" y="95"/>
                  </a:lnTo>
                  <a:close/>
                  <a:moveTo>
                    <a:pt x="129" y="62"/>
                  </a:moveTo>
                  <a:cubicBezTo>
                    <a:pt x="120" y="64"/>
                    <a:pt x="111" y="66"/>
                    <a:pt x="100" y="66"/>
                  </a:cubicBezTo>
                  <a:cubicBezTo>
                    <a:pt x="100" y="30"/>
                    <a:pt x="100" y="30"/>
                    <a:pt x="100" y="30"/>
                  </a:cubicBezTo>
                  <a:cubicBezTo>
                    <a:pt x="113" y="31"/>
                    <a:pt x="123" y="44"/>
                    <a:pt x="129" y="62"/>
                  </a:cubicBezTo>
                  <a:close/>
                  <a:moveTo>
                    <a:pt x="12" y="97"/>
                  </a:moveTo>
                  <a:cubicBezTo>
                    <a:pt x="12" y="53"/>
                    <a:pt x="47" y="17"/>
                    <a:pt x="91" y="17"/>
                  </a:cubicBezTo>
                  <a:cubicBezTo>
                    <a:pt x="91" y="24"/>
                    <a:pt x="91" y="24"/>
                    <a:pt x="91" y="24"/>
                  </a:cubicBezTo>
                  <a:cubicBezTo>
                    <a:pt x="71" y="26"/>
                    <a:pt x="54" y="35"/>
                    <a:pt x="42" y="50"/>
                  </a:cubicBezTo>
                  <a:cubicBezTo>
                    <a:pt x="41" y="51"/>
                    <a:pt x="39" y="53"/>
                    <a:pt x="38" y="54"/>
                  </a:cubicBezTo>
                  <a:cubicBezTo>
                    <a:pt x="30" y="66"/>
                    <a:pt x="25" y="80"/>
                    <a:pt x="25" y="96"/>
                  </a:cubicBezTo>
                  <a:cubicBezTo>
                    <a:pt x="25" y="111"/>
                    <a:pt x="30" y="126"/>
                    <a:pt x="38" y="138"/>
                  </a:cubicBezTo>
                  <a:cubicBezTo>
                    <a:pt x="39" y="139"/>
                    <a:pt x="41" y="141"/>
                    <a:pt x="42" y="142"/>
                  </a:cubicBezTo>
                  <a:cubicBezTo>
                    <a:pt x="54" y="157"/>
                    <a:pt x="72" y="167"/>
                    <a:pt x="93" y="168"/>
                  </a:cubicBezTo>
                  <a:cubicBezTo>
                    <a:pt x="93" y="176"/>
                    <a:pt x="93" y="176"/>
                    <a:pt x="93" y="176"/>
                  </a:cubicBezTo>
                  <a:cubicBezTo>
                    <a:pt x="93" y="177"/>
                    <a:pt x="92" y="177"/>
                    <a:pt x="92" y="177"/>
                  </a:cubicBezTo>
                  <a:cubicBezTo>
                    <a:pt x="48" y="177"/>
                    <a:pt x="12" y="141"/>
                    <a:pt x="12" y="97"/>
                  </a:cubicBezTo>
                  <a:close/>
                  <a:moveTo>
                    <a:pt x="100" y="162"/>
                  </a:moveTo>
                  <a:cubicBezTo>
                    <a:pt x="100" y="126"/>
                    <a:pt x="100" y="126"/>
                    <a:pt x="100" y="126"/>
                  </a:cubicBezTo>
                  <a:cubicBezTo>
                    <a:pt x="111" y="126"/>
                    <a:pt x="120" y="127"/>
                    <a:pt x="129" y="130"/>
                  </a:cubicBezTo>
                  <a:cubicBezTo>
                    <a:pt x="123" y="148"/>
                    <a:pt x="113" y="160"/>
                    <a:pt x="100" y="162"/>
                  </a:cubicBezTo>
                  <a:close/>
                  <a:moveTo>
                    <a:pt x="118" y="159"/>
                  </a:moveTo>
                  <a:cubicBezTo>
                    <a:pt x="125" y="152"/>
                    <a:pt x="131" y="143"/>
                    <a:pt x="134" y="132"/>
                  </a:cubicBezTo>
                  <a:cubicBezTo>
                    <a:pt x="140" y="134"/>
                    <a:pt x="144" y="136"/>
                    <a:pt x="148" y="139"/>
                  </a:cubicBezTo>
                  <a:cubicBezTo>
                    <a:pt x="140" y="148"/>
                    <a:pt x="130" y="155"/>
                    <a:pt x="118" y="159"/>
                  </a:cubicBezTo>
                  <a:close/>
                  <a:moveTo>
                    <a:pt x="152" y="134"/>
                  </a:moveTo>
                  <a:cubicBezTo>
                    <a:pt x="147" y="131"/>
                    <a:pt x="142" y="128"/>
                    <a:pt x="136" y="126"/>
                  </a:cubicBezTo>
                  <a:cubicBezTo>
                    <a:pt x="138" y="118"/>
                    <a:pt x="140" y="110"/>
                    <a:pt x="140" y="101"/>
                  </a:cubicBezTo>
                  <a:cubicBezTo>
                    <a:pt x="163" y="101"/>
                    <a:pt x="163" y="101"/>
                    <a:pt x="163" y="101"/>
                  </a:cubicBezTo>
                  <a:cubicBezTo>
                    <a:pt x="163" y="113"/>
                    <a:pt x="158" y="125"/>
                    <a:pt x="152" y="134"/>
                  </a:cubicBez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grpSp>
      <p:sp>
        <p:nvSpPr>
          <p:cNvPr id="282" name="Content Placeholder 2"/>
          <p:cNvSpPr txBox="1"/>
          <p:nvPr/>
        </p:nvSpPr>
        <p:spPr>
          <a:xfrm>
            <a:off x="10561955" y="480695"/>
            <a:ext cx="3375660" cy="2503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altLang="zh-CN" sz="2000" b="1" dirty="0">
                <a:solidFill>
                  <a:schemeClr val="bg1"/>
                </a:solidFill>
                <a:latin typeface="+mn-ea"/>
                <a:sym typeface="+mn-ea"/>
              </a:rPr>
              <a:t>2</a:t>
            </a:r>
            <a:r>
              <a:rPr lang="zh-CN" altLang="en-US" sz="2000" b="1" dirty="0">
                <a:solidFill>
                  <a:schemeClr val="bg1"/>
                </a:solidFill>
                <a:latin typeface="+mn-ea"/>
                <a:sym typeface="+mn-ea"/>
              </a:rPr>
              <a:t>、数据集选择</a:t>
            </a:r>
            <a:endParaRPr lang="zh-CN" altLang="en-US" sz="2000" b="1" dirty="0">
              <a:solidFill>
                <a:schemeClr val="bg1"/>
              </a:solidFill>
              <a:latin typeface="+mn-ea"/>
            </a:endParaRPr>
          </a:p>
          <a:p>
            <a:pPr marL="0" indent="0" algn="l">
              <a:buFont typeface="Arial" panose="020B0604020202020204" pitchFamily="34" charset="0"/>
              <a:buNone/>
            </a:pPr>
            <a:r>
              <a:rPr lang="zh-CN" altLang="en-US" sz="2000" dirty="0">
                <a:solidFill>
                  <a:schemeClr val="bg1"/>
                </a:solidFill>
                <a:latin typeface="+mn-ea"/>
                <a:sym typeface="+mn-ea"/>
              </a:rPr>
              <a:t>数据集选择三大江南古镇旅游目的地形象数据集，精品旅行服务数据解析，HI GUIDES旅游数据分析</a:t>
            </a:r>
            <a:endParaRPr lang="zh-CN" altLang="en-US" sz="2000" dirty="0">
              <a:solidFill>
                <a:schemeClr val="bg1"/>
              </a:solidFill>
              <a:latin typeface="+mn-ea"/>
              <a:sym typeface="+mn-ea"/>
            </a:endParaRPr>
          </a:p>
        </p:txBody>
      </p:sp>
      <p:grpSp>
        <p:nvGrpSpPr>
          <p:cNvPr id="283" name="Group 35"/>
          <p:cNvGrpSpPr/>
          <p:nvPr/>
        </p:nvGrpSpPr>
        <p:grpSpPr>
          <a:xfrm>
            <a:off x="8814435" y="1424940"/>
            <a:ext cx="1508125" cy="372745"/>
            <a:chOff x="5257800" y="1733550"/>
            <a:chExt cx="925033" cy="228600"/>
          </a:xfrm>
        </p:grpSpPr>
        <p:cxnSp>
          <p:nvCxnSpPr>
            <p:cNvPr id="284" name="Straight Connector 113"/>
            <p:cNvCxnSpPr/>
            <p:nvPr/>
          </p:nvCxnSpPr>
          <p:spPr>
            <a:xfrm flipV="1">
              <a:off x="5257800" y="1733550"/>
              <a:ext cx="304800" cy="22860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114"/>
            <p:cNvCxnSpPr/>
            <p:nvPr/>
          </p:nvCxnSpPr>
          <p:spPr>
            <a:xfrm>
              <a:off x="5573233" y="1733550"/>
              <a:ext cx="6096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86" name="Group 40"/>
          <p:cNvGrpSpPr/>
          <p:nvPr/>
        </p:nvGrpSpPr>
        <p:grpSpPr>
          <a:xfrm>
            <a:off x="8956675" y="6220460"/>
            <a:ext cx="1488440" cy="375285"/>
            <a:chOff x="5181600" y="3638550"/>
            <a:chExt cx="914400" cy="230188"/>
          </a:xfrm>
        </p:grpSpPr>
        <p:cxnSp>
          <p:nvCxnSpPr>
            <p:cNvPr id="287" name="Straight Connector 116"/>
            <p:cNvCxnSpPr/>
            <p:nvPr/>
          </p:nvCxnSpPr>
          <p:spPr>
            <a:xfrm rot="16200000" flipH="1">
              <a:off x="5181600" y="3638550"/>
              <a:ext cx="228600" cy="228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8" name="Straight Connector 117"/>
            <p:cNvCxnSpPr/>
            <p:nvPr/>
          </p:nvCxnSpPr>
          <p:spPr>
            <a:xfrm>
              <a:off x="5410200" y="3867150"/>
              <a:ext cx="6858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89" name="Content Placeholder 2"/>
          <p:cNvSpPr txBox="1"/>
          <p:nvPr/>
        </p:nvSpPr>
        <p:spPr>
          <a:xfrm>
            <a:off x="10506710" y="5094605"/>
            <a:ext cx="3430905" cy="23710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solidFill>
                  <a:schemeClr val="bg1"/>
                </a:solidFill>
                <a:latin typeface="+mn-ea"/>
                <a:sym typeface="+mn-ea"/>
              </a:rPr>
              <a:t>3</a:t>
            </a:r>
            <a:r>
              <a:rPr lang="zh-CN" altLang="en-US" sz="2000" b="1" dirty="0">
                <a:solidFill>
                  <a:schemeClr val="bg1"/>
                </a:solidFill>
                <a:latin typeface="+mn-ea"/>
                <a:sym typeface="+mn-ea"/>
              </a:rPr>
              <a:t>、框架训练</a:t>
            </a:r>
            <a:br>
              <a:rPr lang="en-US" sz="2000" b="1" dirty="0">
                <a:solidFill>
                  <a:schemeClr val="bg1"/>
                </a:solidFill>
                <a:latin typeface="+mn-ea"/>
                <a:sym typeface="+mn-ea"/>
              </a:rPr>
            </a:br>
            <a:r>
              <a:rPr lang="zh-CN" altLang="en-US" sz="2000" dirty="0">
                <a:solidFill>
                  <a:schemeClr val="bg1"/>
                </a:solidFill>
                <a:latin typeface="+mn-ea"/>
                <a:sym typeface="+mn-ea"/>
              </a:rPr>
              <a:t>训练框架选择Pytorch，</a:t>
            </a:r>
            <a:r>
              <a:rPr lang="zh-CN" altLang="en-US" sz="2000" b="1" dirty="0">
                <a:solidFill>
                  <a:schemeClr val="bg1"/>
                </a:solidFill>
                <a:latin typeface="+mn-ea"/>
                <a:sym typeface="+mn-ea"/>
              </a:rPr>
              <a:t>PyTorch是一个兼具易用性和速度的机器学习库: 容易debug,并与一些流行的科学计算库保持兼容和风格一致. </a:t>
            </a:r>
            <a:r>
              <a:rPr lang="zh-CN" altLang="en-US" sz="2000" dirty="0">
                <a:solidFill>
                  <a:schemeClr val="bg1"/>
                </a:solidFill>
                <a:latin typeface="+mn-ea"/>
                <a:sym typeface="+mn-ea"/>
              </a:rPr>
              <a:t>同时, 还能保持efficient和支持硬件加速</a:t>
            </a:r>
            <a:r>
              <a:rPr lang="zh-CN" altLang="en-US" sz="2000" dirty="0">
                <a:solidFill>
                  <a:schemeClr val="bg1"/>
                </a:solidFill>
                <a:latin typeface="+mn-ea"/>
                <a:sym typeface="+mn-ea"/>
              </a:rPr>
              <a:t>。</a:t>
            </a:r>
            <a:endParaRPr lang="zh-CN" altLang="en-US" sz="2000" dirty="0">
              <a:solidFill>
                <a:schemeClr val="bg1"/>
              </a:solidFill>
              <a:latin typeface="+mn-ea"/>
              <a:sym typeface="+mn-ea"/>
            </a:endParaRPr>
          </a:p>
        </p:txBody>
      </p:sp>
      <p:grpSp>
        <p:nvGrpSpPr>
          <p:cNvPr id="290" name="Group 42"/>
          <p:cNvGrpSpPr/>
          <p:nvPr/>
        </p:nvGrpSpPr>
        <p:grpSpPr>
          <a:xfrm rot="10800000">
            <a:off x="3442335" y="1830070"/>
            <a:ext cx="1488440" cy="375285"/>
            <a:chOff x="5181600" y="3638550"/>
            <a:chExt cx="914400" cy="230188"/>
          </a:xfrm>
        </p:grpSpPr>
        <p:cxnSp>
          <p:nvCxnSpPr>
            <p:cNvPr id="291" name="Straight Connector 120"/>
            <p:cNvCxnSpPr/>
            <p:nvPr/>
          </p:nvCxnSpPr>
          <p:spPr>
            <a:xfrm rot="16200000" flipH="1">
              <a:off x="5181600" y="3638550"/>
              <a:ext cx="228600" cy="228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92" name="Straight Connector 121"/>
            <p:cNvCxnSpPr/>
            <p:nvPr/>
          </p:nvCxnSpPr>
          <p:spPr>
            <a:xfrm>
              <a:off x="5410200" y="3867150"/>
              <a:ext cx="6858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93" name="Content Placeholder 2"/>
          <p:cNvSpPr txBox="1"/>
          <p:nvPr/>
        </p:nvSpPr>
        <p:spPr>
          <a:xfrm>
            <a:off x="-506095" y="1300480"/>
            <a:ext cx="3948430" cy="21907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algn="r">
              <a:buClrTx/>
              <a:buSzTx/>
              <a:buNone/>
            </a:pPr>
            <a:r>
              <a:rPr lang="en-US" altLang="zh-CN" sz="2000" b="1" dirty="0">
                <a:solidFill>
                  <a:schemeClr val="bg1"/>
                </a:solidFill>
                <a:latin typeface="+mn-ea"/>
                <a:sym typeface="+mn-ea"/>
              </a:rPr>
              <a:t>1</a:t>
            </a:r>
            <a:r>
              <a:rPr lang="en-US" altLang="zh-CN" sz="2000" b="1" dirty="0">
                <a:solidFill>
                  <a:schemeClr val="bg1"/>
                </a:solidFill>
                <a:latin typeface="+mn-ea"/>
                <a:sym typeface="+mn-ea"/>
              </a:rPr>
              <a:t>、</a:t>
            </a:r>
            <a:r>
              <a:rPr lang="en-US" altLang="zh-CN" sz="2000" b="1" dirty="0">
                <a:solidFill>
                  <a:schemeClr val="bg1"/>
                </a:solidFill>
                <a:latin typeface="+mn-ea"/>
                <a:sym typeface="+mn-ea"/>
              </a:rPr>
              <a:t>NETWORK</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主干网络选择了movilenetv3-large-0.75</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轻量级</a:t>
            </a:r>
            <a:r>
              <a:rPr lang="zh-CN" altLang="en-US" sz="2000" dirty="0">
                <a:solidFill>
                  <a:schemeClr val="bg1"/>
                </a:solidFill>
                <a:latin typeface="+mn-ea"/>
                <a:sym typeface="+mn-ea"/>
              </a:rPr>
              <a:t>的</a:t>
            </a:r>
            <a:r>
              <a:rPr lang="en-US" altLang="zh-CN" sz="2000" b="1" dirty="0">
                <a:solidFill>
                  <a:schemeClr val="bg1"/>
                </a:solidFill>
                <a:latin typeface="+mn-ea"/>
                <a:sym typeface="+mn-ea"/>
              </a:rPr>
              <a:t>注意力网络、参数小</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深度可分离卷积</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具有线性瓶颈的逆残差结构</a:t>
            </a:r>
            <a:endParaRPr lang="en-US" altLang="zh-CN" sz="2000" b="1" dirty="0">
              <a:solidFill>
                <a:schemeClr val="bg1"/>
              </a:solidFill>
              <a:latin typeface="+mn-ea"/>
              <a:sym typeface="+mn-ea"/>
            </a:endParaRPr>
          </a:p>
        </p:txBody>
      </p:sp>
      <p:grpSp>
        <p:nvGrpSpPr>
          <p:cNvPr id="294" name="Group 50"/>
          <p:cNvGrpSpPr/>
          <p:nvPr/>
        </p:nvGrpSpPr>
        <p:grpSpPr>
          <a:xfrm rot="10800000">
            <a:off x="3459480" y="5850255"/>
            <a:ext cx="1508125" cy="372745"/>
            <a:chOff x="5257800" y="1733550"/>
            <a:chExt cx="925033" cy="228600"/>
          </a:xfrm>
        </p:grpSpPr>
        <p:cxnSp>
          <p:nvCxnSpPr>
            <p:cNvPr id="295" name="Straight Connector 124"/>
            <p:cNvCxnSpPr/>
            <p:nvPr/>
          </p:nvCxnSpPr>
          <p:spPr>
            <a:xfrm flipV="1">
              <a:off x="5257800" y="1733550"/>
              <a:ext cx="304800" cy="22860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125"/>
            <p:cNvCxnSpPr/>
            <p:nvPr/>
          </p:nvCxnSpPr>
          <p:spPr>
            <a:xfrm>
              <a:off x="5573233" y="1733550"/>
              <a:ext cx="6096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97" name="Content Placeholder 2"/>
          <p:cNvSpPr txBox="1"/>
          <p:nvPr/>
        </p:nvSpPr>
        <p:spPr>
          <a:xfrm>
            <a:off x="483235" y="5415280"/>
            <a:ext cx="2807335" cy="2545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1" dirty="0">
                <a:solidFill>
                  <a:schemeClr val="bg1"/>
                </a:solidFill>
                <a:latin typeface="+mn-ea"/>
                <a:sym typeface="+mn-ea"/>
              </a:rPr>
              <a:t>2</a:t>
            </a:r>
            <a:r>
              <a:rPr lang="zh-CN" altLang="en-US" sz="2000" b="1" dirty="0">
                <a:solidFill>
                  <a:schemeClr val="bg1"/>
                </a:solidFill>
                <a:latin typeface="+mn-ea"/>
                <a:sym typeface="+mn-ea"/>
              </a:rPr>
              <a:t>、模型选择</a:t>
            </a:r>
            <a:br>
              <a:rPr lang="en-US" sz="2000" b="1" dirty="0">
                <a:solidFill>
                  <a:schemeClr val="bg1"/>
                </a:solidFill>
                <a:latin typeface="+mn-ea"/>
                <a:sym typeface="+mn-ea"/>
              </a:rPr>
            </a:br>
            <a:r>
              <a:rPr lang="en-US" sz="2000" b="1" dirty="0">
                <a:solidFill>
                  <a:schemeClr val="bg1"/>
                </a:solidFill>
                <a:latin typeface="+mn-ea"/>
                <a:sym typeface="+mn-ea"/>
              </a:rPr>
              <a:t> Chatgml2-6b</a:t>
            </a:r>
            <a:r>
              <a:rPr lang="zh-CN" altLang="en-US" sz="2000" b="1" dirty="0">
                <a:solidFill>
                  <a:schemeClr val="bg1"/>
                </a:solidFill>
                <a:latin typeface="+mn-ea"/>
                <a:sym typeface="+mn-ea"/>
              </a:rPr>
              <a:t>模型更强大的性能更长的上下文更高效的推理</a:t>
            </a:r>
            <a:endParaRPr lang="zh-CN" altLang="en-US" sz="2000" b="1" dirty="0">
              <a:solidFill>
                <a:schemeClr val="bg1"/>
              </a:solidFill>
              <a:latin typeface="+mn-ea"/>
              <a:sym typeface="+mn-ea"/>
            </a:endParaRPr>
          </a:p>
          <a:p>
            <a:pPr marL="0" indent="0" algn="r">
              <a:buFont typeface="Arial" panose="020B0604020202020204" pitchFamily="34" charset="0"/>
              <a:buNone/>
            </a:pPr>
            <a:r>
              <a:rPr lang="zh-CN" altLang="en-US" sz="2000" b="1" dirty="0">
                <a:solidFill>
                  <a:schemeClr val="bg1"/>
                </a:solidFill>
                <a:latin typeface="+mn-ea"/>
                <a:sym typeface="+mn-ea"/>
              </a:rPr>
              <a:t>更开放的协议</a:t>
            </a:r>
            <a:endParaRPr lang="zh-CN" altLang="en-US" sz="2000" b="1" dirty="0">
              <a:solidFill>
                <a:schemeClr val="bg1"/>
              </a:solidFill>
              <a:latin typeface="+mn-ea"/>
              <a:sym typeface="+mn-ea"/>
            </a:endParaRPr>
          </a:p>
        </p:txBody>
      </p:sp>
      <p:sp>
        <p:nvSpPr>
          <p:cNvPr id="298" name="文本框 297"/>
          <p:cNvSpPr txBox="1"/>
          <p:nvPr/>
        </p:nvSpPr>
        <p:spPr>
          <a:xfrm>
            <a:off x="971550" y="480695"/>
            <a:ext cx="4022090" cy="600075"/>
          </a:xfrm>
          <a:prstGeom prst="rect">
            <a:avLst/>
          </a:prstGeom>
          <a:noFill/>
        </p:spPr>
        <p:txBody>
          <a:bodyPr wrap="none" rtlCol="0">
            <a:noAutofit/>
          </a:bodyPr>
          <a:lstStyle/>
          <a:p>
            <a:r>
              <a:rPr lang="zh-CN" altLang="en-US" sz="1800" b="1" dirty="0">
                <a:solidFill>
                  <a:schemeClr val="bg1"/>
                </a:solidFill>
              </a:rPr>
              <a:t>二、技术选择及其优势</a:t>
            </a:r>
            <a:endParaRPr lang="zh-CN" altLang="en-US" sz="1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0"/>
                                  </p:stCondLst>
                                  <p:childTnLst>
                                    <p:set>
                                      <p:cBhvr>
                                        <p:cTn id="6" dur="1" fill="hold">
                                          <p:stCondLst>
                                            <p:cond delay="0"/>
                                          </p:stCondLst>
                                        </p:cTn>
                                        <p:tgtEl>
                                          <p:spTgt spid="290"/>
                                        </p:tgtEl>
                                        <p:attrNameLst>
                                          <p:attrName>style.visibility</p:attrName>
                                        </p:attrNameLst>
                                      </p:cBhvr>
                                      <p:to>
                                        <p:strVal val="visible"/>
                                      </p:to>
                                    </p:set>
                                    <p:animEffect transition="in" filter="wipe(right)">
                                      <p:cBhvr>
                                        <p:cTn id="7" dur="500"/>
                                        <p:tgtEl>
                                          <p:spTgt spid="290"/>
                                        </p:tgtEl>
                                      </p:cBhvr>
                                    </p:animEffect>
                                  </p:childTnLst>
                                </p:cTn>
                              </p:par>
                              <p:par>
                                <p:cTn id="8" presetID="12" presetClass="entr" presetSubtype="8" fill="hold" grpId="0" nodeType="withEffect">
                                  <p:stCondLst>
                                    <p:cond delay="1700"/>
                                  </p:stCondLst>
                                  <p:childTnLst>
                                    <p:set>
                                      <p:cBhvr>
                                        <p:cTn id="9" dur="1" fill="hold">
                                          <p:stCondLst>
                                            <p:cond delay="0"/>
                                          </p:stCondLst>
                                        </p:cTn>
                                        <p:tgtEl>
                                          <p:spTgt spid="293"/>
                                        </p:tgtEl>
                                        <p:attrNameLst>
                                          <p:attrName>style.visibility</p:attrName>
                                        </p:attrNameLst>
                                      </p:cBhvr>
                                      <p:to>
                                        <p:strVal val="visible"/>
                                      </p:to>
                                    </p:set>
                                    <p:animEffect transition="in" filter="slide(fromLeft)">
                                      <p:cBhvr>
                                        <p:cTn id="10" dur="500"/>
                                        <p:tgtEl>
                                          <p:spTgt spid="293"/>
                                        </p:tgtEl>
                                      </p:cBhvr>
                                    </p:animEffect>
                                  </p:childTnLst>
                                </p:cTn>
                              </p:par>
                              <p:par>
                                <p:cTn id="11" presetID="22" presetClass="entr" presetSubtype="2" fill="hold" nodeType="withEffect">
                                  <p:stCondLst>
                                    <p:cond delay="2300"/>
                                  </p:stCondLst>
                                  <p:childTnLst>
                                    <p:set>
                                      <p:cBhvr>
                                        <p:cTn id="12" dur="1" fill="hold">
                                          <p:stCondLst>
                                            <p:cond delay="0"/>
                                          </p:stCondLst>
                                        </p:cTn>
                                        <p:tgtEl>
                                          <p:spTgt spid="294"/>
                                        </p:tgtEl>
                                        <p:attrNameLst>
                                          <p:attrName>style.visibility</p:attrName>
                                        </p:attrNameLst>
                                      </p:cBhvr>
                                      <p:to>
                                        <p:strVal val="visible"/>
                                      </p:to>
                                    </p:set>
                                    <p:animEffect transition="in" filter="wipe(right)">
                                      <p:cBhvr>
                                        <p:cTn id="13" dur="500"/>
                                        <p:tgtEl>
                                          <p:spTgt spid="294"/>
                                        </p:tgtEl>
                                      </p:cBhvr>
                                    </p:animEffect>
                                  </p:childTnLst>
                                </p:cTn>
                              </p:par>
                              <p:par>
                                <p:cTn id="14" presetID="12" presetClass="entr" presetSubtype="8" fill="hold" grpId="0" nodeType="withEffect">
                                  <p:stCondLst>
                                    <p:cond delay="2800"/>
                                  </p:stCondLst>
                                  <p:childTnLst>
                                    <p:set>
                                      <p:cBhvr>
                                        <p:cTn id="15" dur="1" fill="hold">
                                          <p:stCondLst>
                                            <p:cond delay="0"/>
                                          </p:stCondLst>
                                        </p:cTn>
                                        <p:tgtEl>
                                          <p:spTgt spid="297"/>
                                        </p:tgtEl>
                                        <p:attrNameLst>
                                          <p:attrName>style.visibility</p:attrName>
                                        </p:attrNameLst>
                                      </p:cBhvr>
                                      <p:to>
                                        <p:strVal val="visible"/>
                                      </p:to>
                                    </p:set>
                                    <p:animEffect transition="in" filter="slide(fromLeft)">
                                      <p:cBhvr>
                                        <p:cTn id="16" dur="500"/>
                                        <p:tgtEl>
                                          <p:spTgt spid="297"/>
                                        </p:tgtEl>
                                      </p:cBhvr>
                                    </p:animEffect>
                                  </p:childTnLst>
                                </p:cTn>
                              </p:par>
                              <p:par>
                                <p:cTn id="17" presetID="22" presetClass="entr" presetSubtype="8" fill="hold" nodeType="withEffect">
                                  <p:stCondLst>
                                    <p:cond delay="3400"/>
                                  </p:stCondLst>
                                  <p:childTnLst>
                                    <p:set>
                                      <p:cBhvr>
                                        <p:cTn id="18" dur="1" fill="hold">
                                          <p:stCondLst>
                                            <p:cond delay="0"/>
                                          </p:stCondLst>
                                        </p:cTn>
                                        <p:tgtEl>
                                          <p:spTgt spid="283"/>
                                        </p:tgtEl>
                                        <p:attrNameLst>
                                          <p:attrName>style.visibility</p:attrName>
                                        </p:attrNameLst>
                                      </p:cBhvr>
                                      <p:to>
                                        <p:strVal val="visible"/>
                                      </p:to>
                                    </p:set>
                                    <p:animEffect transition="in" filter="wipe(left)">
                                      <p:cBhvr>
                                        <p:cTn id="19" dur="500"/>
                                        <p:tgtEl>
                                          <p:spTgt spid="283"/>
                                        </p:tgtEl>
                                      </p:cBhvr>
                                    </p:animEffect>
                                  </p:childTnLst>
                                </p:cTn>
                              </p:par>
                              <p:par>
                                <p:cTn id="20" presetID="12" presetClass="entr" presetSubtype="2" fill="hold" grpId="0" nodeType="withEffect">
                                  <p:stCondLst>
                                    <p:cond delay="3900"/>
                                  </p:stCondLst>
                                  <p:childTnLst>
                                    <p:set>
                                      <p:cBhvr>
                                        <p:cTn id="21" dur="1" fill="hold">
                                          <p:stCondLst>
                                            <p:cond delay="0"/>
                                          </p:stCondLst>
                                        </p:cTn>
                                        <p:tgtEl>
                                          <p:spTgt spid="282"/>
                                        </p:tgtEl>
                                        <p:attrNameLst>
                                          <p:attrName>style.visibility</p:attrName>
                                        </p:attrNameLst>
                                      </p:cBhvr>
                                      <p:to>
                                        <p:strVal val="visible"/>
                                      </p:to>
                                    </p:set>
                                    <p:animEffect transition="in" filter="slide(fromRight)">
                                      <p:cBhvr>
                                        <p:cTn id="22" dur="500"/>
                                        <p:tgtEl>
                                          <p:spTgt spid="282"/>
                                        </p:tgtEl>
                                      </p:cBhvr>
                                    </p:animEffect>
                                  </p:childTnLst>
                                </p:cTn>
                              </p:par>
                              <p:par>
                                <p:cTn id="23" presetID="22" presetClass="entr" presetSubtype="8" fill="hold" nodeType="withEffect">
                                  <p:stCondLst>
                                    <p:cond delay="4600"/>
                                  </p:stCondLst>
                                  <p:childTnLst>
                                    <p:set>
                                      <p:cBhvr>
                                        <p:cTn id="24" dur="1" fill="hold">
                                          <p:stCondLst>
                                            <p:cond delay="0"/>
                                          </p:stCondLst>
                                        </p:cTn>
                                        <p:tgtEl>
                                          <p:spTgt spid="286"/>
                                        </p:tgtEl>
                                        <p:attrNameLst>
                                          <p:attrName>style.visibility</p:attrName>
                                        </p:attrNameLst>
                                      </p:cBhvr>
                                      <p:to>
                                        <p:strVal val="visible"/>
                                      </p:to>
                                    </p:set>
                                    <p:animEffect transition="in" filter="wipe(left)">
                                      <p:cBhvr>
                                        <p:cTn id="25" dur="500"/>
                                        <p:tgtEl>
                                          <p:spTgt spid="286"/>
                                        </p:tgtEl>
                                      </p:cBhvr>
                                    </p:animEffect>
                                  </p:childTnLst>
                                </p:cTn>
                              </p:par>
                              <p:par>
                                <p:cTn id="26" presetID="12" presetClass="entr" presetSubtype="2" fill="hold" grpId="0" nodeType="withEffect">
                                  <p:stCondLst>
                                    <p:cond delay="5200"/>
                                  </p:stCondLst>
                                  <p:childTnLst>
                                    <p:set>
                                      <p:cBhvr>
                                        <p:cTn id="27" dur="1" fill="hold">
                                          <p:stCondLst>
                                            <p:cond delay="0"/>
                                          </p:stCondLst>
                                        </p:cTn>
                                        <p:tgtEl>
                                          <p:spTgt spid="289"/>
                                        </p:tgtEl>
                                        <p:attrNameLst>
                                          <p:attrName>style.visibility</p:attrName>
                                        </p:attrNameLst>
                                      </p:cBhvr>
                                      <p:to>
                                        <p:strVal val="visible"/>
                                      </p:to>
                                    </p:set>
                                    <p:animEffect transition="in" filter="slide(fromRight)">
                                      <p:cBhvr>
                                        <p:cTn id="28"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89" grpId="0"/>
      <p:bldP spid="293" grpId="0"/>
      <p:bldP spid="2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1905714"/>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商业推广策略</a:t>
            </a:r>
            <a:endParaRPr lang="en-US" sz="4375" dirty="0"/>
          </a:p>
        </p:txBody>
      </p:sp>
      <p:sp>
        <p:nvSpPr>
          <p:cNvPr id="6" name="Text 3"/>
          <p:cNvSpPr/>
          <p:nvPr>
            <p:custDataLst>
              <p:tags r:id="rId1"/>
            </p:custDataLst>
          </p:nvPr>
        </p:nvSpPr>
        <p:spPr>
          <a:xfrm>
            <a:off x="2037993"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明确目标</a:t>
            </a:r>
            <a:endParaRPr lang="en-US" sz="2185" dirty="0"/>
          </a:p>
        </p:txBody>
      </p:sp>
      <p:sp>
        <p:nvSpPr>
          <p:cNvPr id="7" name="Text 4"/>
          <p:cNvSpPr/>
          <p:nvPr>
            <p:custDataLst>
              <p:tags r:id="rId2"/>
            </p:custDataLst>
          </p:nvPr>
        </p:nvSpPr>
        <p:spPr>
          <a:xfrm>
            <a:off x="2037993" y="4191357"/>
            <a:ext cx="2388632" cy="2132409"/>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以文旅对话功能作为新功能的"招牌"功能,打造自己的品牌,把产品推广出去。牢牢抓住旅游人群对于旅行规划的需求这一痛点。</a:t>
            </a:r>
            <a:endParaRPr lang="en-US" sz="1750" dirty="0"/>
          </a:p>
        </p:txBody>
      </p:sp>
      <p:sp>
        <p:nvSpPr>
          <p:cNvPr id="9" name="Text 5"/>
          <p:cNvSpPr/>
          <p:nvPr>
            <p:custDataLst>
              <p:tags r:id="rId3"/>
            </p:custDataLst>
          </p:nvPr>
        </p:nvSpPr>
        <p:spPr>
          <a:xfrm>
            <a:off x="4759881"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社媒互动</a:t>
            </a:r>
            <a:endParaRPr lang="en-US" sz="2185" dirty="0"/>
          </a:p>
        </p:txBody>
      </p:sp>
      <p:sp>
        <p:nvSpPr>
          <p:cNvPr id="10" name="Text 6"/>
          <p:cNvSpPr/>
          <p:nvPr>
            <p:custDataLst>
              <p:tags r:id="rId4"/>
            </p:custDataLst>
          </p:nvPr>
        </p:nvSpPr>
        <p:spPr>
          <a:xfrm>
            <a:off x="4759881" y="4191357"/>
            <a:ext cx="2388632"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通过产品软文的方式发布在微博、百度、微信等媒介平台上引流增加潜在用户。</a:t>
            </a:r>
            <a:endParaRPr lang="en-US" sz="1750" dirty="0"/>
          </a:p>
        </p:txBody>
      </p:sp>
      <p:sp>
        <p:nvSpPr>
          <p:cNvPr id="12" name="Text 7"/>
          <p:cNvSpPr/>
          <p:nvPr>
            <p:custDataLst>
              <p:tags r:id="rId5"/>
            </p:custDataLst>
          </p:nvPr>
        </p:nvSpPr>
        <p:spPr>
          <a:xfrm>
            <a:off x="7481768"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广告宣传</a:t>
            </a:r>
            <a:endParaRPr lang="en-US" sz="2185" dirty="0"/>
          </a:p>
        </p:txBody>
      </p:sp>
      <p:sp>
        <p:nvSpPr>
          <p:cNvPr id="13" name="Text 8"/>
          <p:cNvSpPr/>
          <p:nvPr>
            <p:custDataLst>
              <p:tags r:id="rId6"/>
            </p:custDataLst>
          </p:nvPr>
        </p:nvSpPr>
        <p:spPr>
          <a:xfrm>
            <a:off x="7481768" y="4191357"/>
            <a:ext cx="2388632" cy="1066205"/>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制作插屏广告放到学生常用学习软件中增加知名度。</a:t>
            </a:r>
            <a:endParaRPr lang="en-US" sz="1750" dirty="0"/>
          </a:p>
        </p:txBody>
      </p:sp>
      <p:sp>
        <p:nvSpPr>
          <p:cNvPr id="15" name="Text 9"/>
          <p:cNvSpPr/>
          <p:nvPr>
            <p:custDataLst>
              <p:tags r:id="rId7"/>
            </p:custDataLst>
          </p:nvPr>
        </p:nvSpPr>
        <p:spPr>
          <a:xfrm>
            <a:off x="10203656" y="3710940"/>
            <a:ext cx="2388751"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表情包宣传</a:t>
            </a:r>
            <a:endParaRPr lang="en-US" sz="2185" dirty="0"/>
          </a:p>
        </p:txBody>
      </p:sp>
      <p:sp>
        <p:nvSpPr>
          <p:cNvPr id="16" name="Text 10"/>
          <p:cNvSpPr/>
          <p:nvPr>
            <p:custDataLst>
              <p:tags r:id="rId8"/>
            </p:custDataLst>
          </p:nvPr>
        </p:nvSpPr>
        <p:spPr>
          <a:xfrm>
            <a:off x="10203656" y="4191357"/>
            <a:ext cx="2388751"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根据官方代表小人制作一系列表情包,放入微信QQ表情包中增强趣味性增加下载量。</a:t>
            </a:r>
            <a:endParaRPr lang="en-US" sz="1750" dirty="0"/>
          </a:p>
        </p:txBody>
      </p:sp>
      <p:pic>
        <p:nvPicPr>
          <p:cNvPr id="5" name="Image 0" descr="preencoded.png"/>
          <p:cNvPicPr>
            <a:picLocks noChangeAspect="1"/>
          </p:cNvPicPr>
          <p:nvPr/>
        </p:nvPicPr>
        <p:blipFill>
          <a:blip r:embed="rId9"/>
          <a:stretch>
            <a:fillRect/>
          </a:stretch>
        </p:blipFill>
        <p:spPr>
          <a:xfrm>
            <a:off x="2037993" y="3044428"/>
            <a:ext cx="444341" cy="444341"/>
          </a:xfrm>
          <a:prstGeom prst="rect">
            <a:avLst/>
          </a:prstGeom>
        </p:spPr>
      </p:pic>
      <p:pic>
        <p:nvPicPr>
          <p:cNvPr id="8" name="Image 1" descr="preencoded.png"/>
          <p:cNvPicPr>
            <a:picLocks noChangeAspect="1"/>
          </p:cNvPicPr>
          <p:nvPr/>
        </p:nvPicPr>
        <p:blipFill>
          <a:blip r:embed="rId10"/>
          <a:stretch>
            <a:fillRect/>
          </a:stretch>
        </p:blipFill>
        <p:spPr>
          <a:xfrm>
            <a:off x="4759881" y="3044428"/>
            <a:ext cx="444341" cy="444341"/>
          </a:xfrm>
          <a:prstGeom prst="rect">
            <a:avLst/>
          </a:prstGeom>
        </p:spPr>
      </p:pic>
      <p:pic>
        <p:nvPicPr>
          <p:cNvPr id="11" name="Image 2" descr="preencoded.png"/>
          <p:cNvPicPr>
            <a:picLocks noChangeAspect="1"/>
          </p:cNvPicPr>
          <p:nvPr/>
        </p:nvPicPr>
        <p:blipFill>
          <a:blip r:embed="rId11"/>
          <a:stretch>
            <a:fillRect/>
          </a:stretch>
        </p:blipFill>
        <p:spPr>
          <a:xfrm>
            <a:off x="7481768" y="3044428"/>
            <a:ext cx="444341" cy="444341"/>
          </a:xfrm>
          <a:prstGeom prst="rect">
            <a:avLst/>
          </a:prstGeom>
        </p:spPr>
      </p:pic>
      <p:pic>
        <p:nvPicPr>
          <p:cNvPr id="14" name="Image 3" descr="preencoded.png"/>
          <p:cNvPicPr>
            <a:picLocks noChangeAspect="1"/>
          </p:cNvPicPr>
          <p:nvPr/>
        </p:nvPicPr>
        <p:blipFill>
          <a:blip r:embed="rId12"/>
          <a:stretch>
            <a:fillRect/>
          </a:stretch>
        </p:blipFill>
        <p:spPr>
          <a:xfrm>
            <a:off x="10203656" y="3044428"/>
            <a:ext cx="444341" cy="44434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90404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传播效果分析</a:t>
            </a:r>
            <a:endParaRPr lang="en-US" sz="4375" dirty="0"/>
          </a:p>
        </p:txBody>
      </p:sp>
      <p:pic>
        <p:nvPicPr>
          <p:cNvPr id="5" name="Image 0" descr="preencoded.png"/>
          <p:cNvPicPr>
            <a:picLocks noChangeAspect="1"/>
          </p:cNvPicPr>
          <p:nvPr/>
        </p:nvPicPr>
        <p:blipFill>
          <a:blip r:embed="rId1"/>
          <a:stretch>
            <a:fillRect/>
          </a:stretch>
        </p:blipFill>
        <p:spPr>
          <a:xfrm>
            <a:off x="2037993" y="2042755"/>
            <a:ext cx="3295888" cy="2036921"/>
          </a:xfrm>
          <a:prstGeom prst="rect">
            <a:avLst/>
          </a:prstGeom>
        </p:spPr>
      </p:pic>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6" name="Text 2"/>
          <p:cNvSpPr/>
          <p:nvPr/>
        </p:nvSpPr>
        <p:spPr>
          <a:xfrm>
            <a:off x="2164993" y="103104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传播效果分析</a:t>
            </a:r>
            <a:endParaRPr lang="en-US" sz="4375" dirty="0"/>
          </a:p>
        </p:txBody>
      </p:sp>
      <p:pic>
        <p:nvPicPr>
          <p:cNvPr id="7" name="Image 0" descr="preencoded.png"/>
          <p:cNvPicPr>
            <a:picLocks noChangeAspect="1"/>
          </p:cNvPicPr>
          <p:nvPr/>
        </p:nvPicPr>
        <p:blipFill>
          <a:blip r:embed="rId1"/>
          <a:stretch>
            <a:fillRect/>
          </a:stretch>
        </p:blipFill>
        <p:spPr>
          <a:xfrm>
            <a:off x="2164993" y="2169755"/>
            <a:ext cx="3295888" cy="2036921"/>
          </a:xfrm>
          <a:prstGeom prst="rect">
            <a:avLst/>
          </a:prstGeom>
        </p:spPr>
      </p:pic>
      <p:sp>
        <p:nvSpPr>
          <p:cNvPr id="8" name="Text 3"/>
          <p:cNvSpPr/>
          <p:nvPr/>
        </p:nvSpPr>
        <p:spPr>
          <a:xfrm>
            <a:off x="2037993" y="4357330"/>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软文推广效果</a:t>
            </a:r>
            <a:endParaRPr lang="en-US" sz="2185" dirty="0"/>
          </a:p>
        </p:txBody>
      </p:sp>
      <p:sp>
        <p:nvSpPr>
          <p:cNvPr id="9" name="Text 4"/>
          <p:cNvSpPr/>
          <p:nvPr/>
        </p:nvSpPr>
        <p:spPr>
          <a:xfrm>
            <a:off x="2037993" y="4837748"/>
            <a:ext cx="3295888" cy="2487811"/>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软文具有灵活多变的伪装性,常以新闻、测评、资讯等形式出现在读者面前,才能让人在不知不觉中受到文章引导,进而帮助提高知名度、美誉度,甚至直接达成交易。软文营销还能提供详细的数据分析,为后期优化提供指导。</a:t>
            </a:r>
            <a:endParaRPr lang="en-US" sz="1750" dirty="0"/>
          </a:p>
        </p:txBody>
      </p:sp>
      <p:pic>
        <p:nvPicPr>
          <p:cNvPr id="10" name="Image 1" descr="preencoded.png"/>
          <p:cNvPicPr>
            <a:picLocks noChangeAspect="1"/>
          </p:cNvPicPr>
          <p:nvPr/>
        </p:nvPicPr>
        <p:blipFill>
          <a:blip r:embed="rId2"/>
          <a:stretch>
            <a:fillRect/>
          </a:stretch>
        </p:blipFill>
        <p:spPr>
          <a:xfrm>
            <a:off x="5667137" y="2042755"/>
            <a:ext cx="3296007" cy="2037040"/>
          </a:xfrm>
          <a:prstGeom prst="rect">
            <a:avLst/>
          </a:prstGeom>
        </p:spPr>
      </p:pic>
      <p:sp>
        <p:nvSpPr>
          <p:cNvPr id="11" name="Text 5"/>
          <p:cNvSpPr/>
          <p:nvPr/>
        </p:nvSpPr>
        <p:spPr>
          <a:xfrm>
            <a:off x="5667137" y="435744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视频直播效果</a:t>
            </a:r>
            <a:endParaRPr lang="en-US" sz="2185" dirty="0"/>
          </a:p>
        </p:txBody>
      </p:sp>
      <p:sp>
        <p:nvSpPr>
          <p:cNvPr id="12" name="Text 6"/>
          <p:cNvSpPr/>
          <p:nvPr/>
        </p:nvSpPr>
        <p:spPr>
          <a:xfrm>
            <a:off x="5667137" y="4837867"/>
            <a:ext cx="3296007"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视频直播互动媒介对旅游人群最有影响力,可以选择学霸人设的明星或者学习博主进行推广,通过短视频app等新媒体平台进行宣传。</a:t>
            </a:r>
            <a:endParaRPr lang="en-US" sz="1750" dirty="0"/>
          </a:p>
        </p:txBody>
      </p:sp>
      <p:pic>
        <p:nvPicPr>
          <p:cNvPr id="13" name="Image 2" descr="preencoded.png"/>
          <p:cNvPicPr>
            <a:picLocks noChangeAspect="1"/>
          </p:cNvPicPr>
          <p:nvPr/>
        </p:nvPicPr>
        <p:blipFill>
          <a:blip r:embed="rId3"/>
          <a:stretch>
            <a:fillRect/>
          </a:stretch>
        </p:blipFill>
        <p:spPr>
          <a:xfrm>
            <a:off x="9296400" y="2042755"/>
            <a:ext cx="3296007" cy="2037040"/>
          </a:xfrm>
          <a:prstGeom prst="rect">
            <a:avLst/>
          </a:prstGeom>
        </p:spPr>
      </p:pic>
      <p:sp>
        <p:nvSpPr>
          <p:cNvPr id="15" name="Text 7"/>
          <p:cNvSpPr/>
          <p:nvPr/>
        </p:nvSpPr>
        <p:spPr>
          <a:xfrm>
            <a:off x="9296400" y="435744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跨界合作效果</a:t>
            </a:r>
            <a:endParaRPr lang="en-US" sz="2185" dirty="0"/>
          </a:p>
        </p:txBody>
      </p:sp>
      <p:sp>
        <p:nvSpPr>
          <p:cNvPr id="16" name="Text 8"/>
          <p:cNvSpPr/>
          <p:nvPr/>
        </p:nvSpPr>
        <p:spPr>
          <a:xfrm>
            <a:off x="9296400" y="4837867"/>
            <a:ext cx="3296007"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跨界合作媒介如公交地铁墙上的宣传海报,以及电视广告等传统广告形式,也能有效地提高品牌知名度和用户量。</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44125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未来发展方向</a:t>
            </a:r>
            <a:endParaRPr lang="en-US" sz="4375" dirty="0"/>
          </a:p>
        </p:txBody>
      </p:sp>
      <p:sp>
        <p:nvSpPr>
          <p:cNvPr id="5" name="Shape 3"/>
          <p:cNvSpPr/>
          <p:nvPr>
            <p:custDataLst>
              <p:tags r:id="rId1"/>
            </p:custDataLst>
          </p:nvPr>
        </p:nvSpPr>
        <p:spPr>
          <a:xfrm>
            <a:off x="7293054" y="2579965"/>
            <a:ext cx="44410" cy="4208383"/>
          </a:xfrm>
          <a:prstGeom prst="roundRect">
            <a:avLst>
              <a:gd name="adj" fmla="val 225151"/>
            </a:avLst>
          </a:prstGeom>
          <a:solidFill>
            <a:srgbClr val="BCDBD4"/>
          </a:solidFill>
        </p:spPr>
      </p:sp>
      <p:sp>
        <p:nvSpPr>
          <p:cNvPr id="6" name="Shape 4"/>
          <p:cNvSpPr/>
          <p:nvPr>
            <p:custDataLst>
              <p:tags r:id="rId2"/>
            </p:custDataLst>
          </p:nvPr>
        </p:nvSpPr>
        <p:spPr>
          <a:xfrm>
            <a:off x="6287631" y="2981265"/>
            <a:ext cx="777597" cy="44410"/>
          </a:xfrm>
          <a:prstGeom prst="roundRect">
            <a:avLst>
              <a:gd name="adj" fmla="val 225151"/>
            </a:avLst>
          </a:prstGeom>
          <a:solidFill>
            <a:srgbClr val="BCDBD4"/>
          </a:solidFill>
        </p:spPr>
      </p:sp>
      <p:sp>
        <p:nvSpPr>
          <p:cNvPr id="7" name="Shape 5"/>
          <p:cNvSpPr/>
          <p:nvPr>
            <p:custDataLst>
              <p:tags r:id="rId3"/>
            </p:custDataLst>
          </p:nvPr>
        </p:nvSpPr>
        <p:spPr>
          <a:xfrm>
            <a:off x="7065228" y="2753558"/>
            <a:ext cx="499943" cy="499943"/>
          </a:xfrm>
          <a:prstGeom prst="roundRect">
            <a:avLst>
              <a:gd name="adj" fmla="val 20000"/>
            </a:avLst>
          </a:prstGeom>
          <a:solidFill>
            <a:srgbClr val="D6F5EE"/>
          </a:solidFill>
          <a:ln w="7620">
            <a:solidFill>
              <a:srgbClr val="BCDBD4"/>
            </a:solidFill>
            <a:prstDash val="solid"/>
          </a:ln>
        </p:spPr>
      </p:sp>
      <p:sp>
        <p:nvSpPr>
          <p:cNvPr id="8" name="Text 6"/>
          <p:cNvSpPr/>
          <p:nvPr>
            <p:custDataLst>
              <p:tags r:id="rId4"/>
            </p:custDataLst>
          </p:nvPr>
        </p:nvSpPr>
        <p:spPr>
          <a:xfrm>
            <a:off x="7228463" y="2795230"/>
            <a:ext cx="173355"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9" name="Text 7"/>
          <p:cNvSpPr/>
          <p:nvPr>
            <p:custDataLst>
              <p:tags r:id="rId5"/>
            </p:custDataLst>
          </p:nvPr>
        </p:nvSpPr>
        <p:spPr>
          <a:xfrm>
            <a:off x="3315653" y="2802136"/>
            <a:ext cx="2777490" cy="347186"/>
          </a:xfrm>
          <a:prstGeom prst="rect">
            <a:avLst/>
          </a:prstGeom>
          <a:noFill/>
        </p:spPr>
        <p:txBody>
          <a:bodyPr wrap="none" rtlCol="0" anchor="t"/>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功能拓展</a:t>
            </a:r>
            <a:endParaRPr lang="en-US" sz="2185" dirty="0"/>
          </a:p>
        </p:txBody>
      </p:sp>
      <p:sp>
        <p:nvSpPr>
          <p:cNvPr id="10" name="Text 8"/>
          <p:cNvSpPr/>
          <p:nvPr>
            <p:custDataLst>
              <p:tags r:id="rId6"/>
            </p:custDataLst>
          </p:nvPr>
        </p:nvSpPr>
        <p:spPr>
          <a:xfrm>
            <a:off x="2037993" y="3282553"/>
            <a:ext cx="4055150" cy="1066205"/>
          </a:xfrm>
          <a:prstGeom prst="rect">
            <a:avLst/>
          </a:prstGeom>
          <a:noFill/>
        </p:spPr>
        <p:txBody>
          <a:bodyPr wrap="square" rtlCol="0" anchor="t"/>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持续优化现有功能,并根据用户需求拓展新的功能,如酒店预订、行程规划等,为用户提供更全面的服务。</a:t>
            </a:r>
            <a:endParaRPr lang="en-US" sz="1750" dirty="0"/>
          </a:p>
        </p:txBody>
      </p:sp>
      <p:sp>
        <p:nvSpPr>
          <p:cNvPr id="11" name="Shape 9"/>
          <p:cNvSpPr/>
          <p:nvPr>
            <p:custDataLst>
              <p:tags r:id="rId7"/>
            </p:custDataLst>
          </p:nvPr>
        </p:nvSpPr>
        <p:spPr>
          <a:xfrm>
            <a:off x="7565172" y="4092119"/>
            <a:ext cx="777597" cy="44410"/>
          </a:xfrm>
          <a:prstGeom prst="roundRect">
            <a:avLst>
              <a:gd name="adj" fmla="val 225151"/>
            </a:avLst>
          </a:prstGeom>
          <a:solidFill>
            <a:srgbClr val="BCDBD4"/>
          </a:solidFill>
        </p:spPr>
      </p:sp>
      <p:sp>
        <p:nvSpPr>
          <p:cNvPr id="12" name="Shape 10"/>
          <p:cNvSpPr/>
          <p:nvPr>
            <p:custDataLst>
              <p:tags r:id="rId8"/>
            </p:custDataLst>
          </p:nvPr>
        </p:nvSpPr>
        <p:spPr>
          <a:xfrm>
            <a:off x="7065228" y="3864412"/>
            <a:ext cx="499943" cy="499943"/>
          </a:xfrm>
          <a:prstGeom prst="roundRect">
            <a:avLst>
              <a:gd name="adj" fmla="val 20000"/>
            </a:avLst>
          </a:prstGeom>
          <a:solidFill>
            <a:srgbClr val="D6F5EE"/>
          </a:solidFill>
          <a:ln w="7620">
            <a:solidFill>
              <a:srgbClr val="BCDBD4"/>
            </a:solidFill>
            <a:prstDash val="solid"/>
          </a:ln>
        </p:spPr>
      </p:sp>
      <p:sp>
        <p:nvSpPr>
          <p:cNvPr id="13" name="Text 11"/>
          <p:cNvSpPr/>
          <p:nvPr>
            <p:custDataLst>
              <p:tags r:id="rId9"/>
            </p:custDataLst>
          </p:nvPr>
        </p:nvSpPr>
        <p:spPr>
          <a:xfrm>
            <a:off x="7175956" y="3906083"/>
            <a:ext cx="278368"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4" name="Text 12"/>
          <p:cNvSpPr/>
          <p:nvPr>
            <p:custDataLst>
              <p:tags r:id="rId10"/>
            </p:custDataLst>
          </p:nvPr>
        </p:nvSpPr>
        <p:spPr>
          <a:xfrm>
            <a:off x="8537258" y="391298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技术升级</a:t>
            </a:r>
            <a:endParaRPr lang="en-US" sz="2185" dirty="0"/>
          </a:p>
        </p:txBody>
      </p:sp>
      <p:sp>
        <p:nvSpPr>
          <p:cNvPr id="15" name="Text 13"/>
          <p:cNvSpPr/>
          <p:nvPr>
            <p:custDataLst>
              <p:tags r:id="rId11"/>
            </p:custDataLst>
          </p:nvPr>
        </p:nvSpPr>
        <p:spPr>
          <a:xfrm>
            <a:off x="8537258" y="4393406"/>
            <a:ext cx="4055150" cy="1066205"/>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利用人工智能、大数据等技术,提高问答系统的智能化水平,为用户提供更精准的信息推荐和问题解答。</a:t>
            </a:r>
            <a:endParaRPr lang="en-US" sz="1750" dirty="0"/>
          </a:p>
        </p:txBody>
      </p:sp>
      <p:sp>
        <p:nvSpPr>
          <p:cNvPr id="16" name="Shape 14"/>
          <p:cNvSpPr/>
          <p:nvPr>
            <p:custDataLst>
              <p:tags r:id="rId12"/>
            </p:custDataLst>
          </p:nvPr>
        </p:nvSpPr>
        <p:spPr>
          <a:xfrm>
            <a:off x="6287631" y="5198685"/>
            <a:ext cx="777597" cy="44410"/>
          </a:xfrm>
          <a:prstGeom prst="roundRect">
            <a:avLst>
              <a:gd name="adj" fmla="val 225151"/>
            </a:avLst>
          </a:prstGeom>
          <a:solidFill>
            <a:srgbClr val="BCDBD4"/>
          </a:solidFill>
        </p:spPr>
      </p:sp>
      <p:sp>
        <p:nvSpPr>
          <p:cNvPr id="17" name="Shape 15"/>
          <p:cNvSpPr/>
          <p:nvPr>
            <p:custDataLst>
              <p:tags r:id="rId13"/>
            </p:custDataLst>
          </p:nvPr>
        </p:nvSpPr>
        <p:spPr>
          <a:xfrm>
            <a:off x="7065228" y="4970978"/>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custDataLst>
              <p:tags r:id="rId14"/>
            </p:custDataLst>
          </p:nvPr>
        </p:nvSpPr>
        <p:spPr>
          <a:xfrm>
            <a:off x="7175361" y="5012650"/>
            <a:ext cx="279678"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19" name="Text 17"/>
          <p:cNvSpPr/>
          <p:nvPr>
            <p:custDataLst>
              <p:tags r:id="rId15"/>
            </p:custDataLst>
          </p:nvPr>
        </p:nvSpPr>
        <p:spPr>
          <a:xfrm>
            <a:off x="3315653" y="5019556"/>
            <a:ext cx="2777490" cy="347186"/>
          </a:xfrm>
          <a:prstGeom prst="rect">
            <a:avLst/>
          </a:prstGeom>
          <a:noFill/>
        </p:spPr>
        <p:txBody>
          <a:bodyPr wrap="none" rtlCol="0" anchor="t"/>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生态建设</a:t>
            </a:r>
            <a:endParaRPr lang="en-US" sz="2185" dirty="0"/>
          </a:p>
        </p:txBody>
      </p:sp>
      <p:sp>
        <p:nvSpPr>
          <p:cNvPr id="20" name="Text 18"/>
          <p:cNvSpPr/>
          <p:nvPr>
            <p:custDataLst>
              <p:tags r:id="rId16"/>
            </p:custDataLst>
          </p:nvPr>
        </p:nvSpPr>
        <p:spPr>
          <a:xfrm>
            <a:off x="2037993" y="5499973"/>
            <a:ext cx="4055150" cy="1066205"/>
          </a:xfrm>
          <a:prstGeom prst="rect">
            <a:avLst/>
          </a:prstGeom>
          <a:noFill/>
        </p:spPr>
        <p:txBody>
          <a:bodyPr wrap="square" rtlCol="0" anchor="t"/>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与旅游行业内的其他企业进行深度合作,构建完整的文旅生态圈,为用户提供更加丰富的服务。</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158716"/>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江苏万维艾斯网络智能产业创新中心有限公司</a:t>
            </a:r>
            <a:endParaRPr lang="en-US" sz="4375" dirty="0"/>
          </a:p>
        </p:txBody>
      </p:sp>
      <p:sp>
        <p:nvSpPr>
          <p:cNvPr id="5" name="Text 3"/>
          <p:cNvSpPr/>
          <p:nvPr/>
        </p:nvSpPr>
        <p:spPr>
          <a:xfrm>
            <a:off x="2037993"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公司简介</a:t>
            </a:r>
            <a:endParaRPr lang="en-US" sz="2185" dirty="0"/>
          </a:p>
        </p:txBody>
      </p:sp>
      <p:sp>
        <p:nvSpPr>
          <p:cNvPr id="6" name="Text 4"/>
          <p:cNvSpPr/>
          <p:nvPr/>
        </p:nvSpPr>
        <p:spPr>
          <a:xfrm>
            <a:off x="2037993" y="3672245"/>
            <a:ext cx="3156347" cy="3198614"/>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江苏万维艾斯网络智能产业创新中心有限公司成立于2013年4月，是国内首批以人工智能技术创新为核心价值的高新技术企业。公司旨在提高人工智能产业的自主创新能力，努力打造一个集国际技术转移、技术研发、国际合作、科技创业、咨询培训功能于一体的创新创业平台。</a:t>
            </a:r>
            <a:endParaRPr lang="en-US" sz="1750" dirty="0"/>
          </a:p>
        </p:txBody>
      </p:sp>
      <p:sp>
        <p:nvSpPr>
          <p:cNvPr id="7" name="Text 5"/>
          <p:cNvSpPr/>
          <p:nvPr/>
        </p:nvSpPr>
        <p:spPr>
          <a:xfrm>
            <a:off x="574393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技术优势</a:t>
            </a:r>
            <a:endParaRPr lang="en-US" sz="2185" dirty="0"/>
          </a:p>
        </p:txBody>
      </p:sp>
      <p:sp>
        <p:nvSpPr>
          <p:cNvPr id="8" name="Text 6"/>
          <p:cNvSpPr/>
          <p:nvPr/>
        </p:nvSpPr>
        <p:spPr>
          <a:xfrm>
            <a:off x="5743932" y="3672245"/>
            <a:ext cx="3156347" cy="2843213"/>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技术部门包括大数据与自然语言处理事业部、图像处理与机器视觉事业部、强化学习与智能决策事业部。主要技术优势包括机器学习、深度学习、大数据分析、计算机视觉、自然语言处理、多智能体强化学习、智能博弈、知识图谱等人工智能技术。</a:t>
            </a:r>
            <a:endParaRPr lang="en-US" sz="1750" dirty="0"/>
          </a:p>
        </p:txBody>
      </p:sp>
      <p:sp>
        <p:nvSpPr>
          <p:cNvPr id="9" name="Text 7"/>
          <p:cNvSpPr/>
          <p:nvPr/>
        </p:nvSpPr>
        <p:spPr>
          <a:xfrm>
            <a:off x="944987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主要产品</a:t>
            </a:r>
            <a:endParaRPr lang="en-US" sz="2185" dirty="0"/>
          </a:p>
        </p:txBody>
      </p:sp>
      <p:sp>
        <p:nvSpPr>
          <p:cNvPr id="10" name="Text 8"/>
          <p:cNvSpPr/>
          <p:nvPr/>
        </p:nvSpPr>
        <p:spPr>
          <a:xfrm>
            <a:off x="9449872" y="3672245"/>
            <a:ext cx="3156347" cy="2487811"/>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公司主要产品有"大数据机器学习中台"、"轻量化机器视觉中台"、"多智能体博弈决策中台"等一系列自主知识产权的人工智能创新产品，目标市场包括医疗、电信、电力、交通、国防、政务等多个产业领域。</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158716"/>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江苏万维艾斯网络智能产业创新中心有限公司</a:t>
            </a:r>
            <a:endParaRPr lang="en-US" sz="4375" dirty="0"/>
          </a:p>
        </p:txBody>
      </p:sp>
      <p:sp>
        <p:nvSpPr>
          <p:cNvPr id="5" name="Text 3"/>
          <p:cNvSpPr/>
          <p:nvPr/>
        </p:nvSpPr>
        <p:spPr>
          <a:xfrm>
            <a:off x="2037993"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公司简介</a:t>
            </a:r>
            <a:endParaRPr lang="en-US" sz="2185" dirty="0"/>
          </a:p>
        </p:txBody>
      </p:sp>
      <p:sp>
        <p:nvSpPr>
          <p:cNvPr id="6" name="Text 4"/>
          <p:cNvSpPr/>
          <p:nvPr/>
        </p:nvSpPr>
        <p:spPr>
          <a:xfrm>
            <a:off x="2037993" y="3672245"/>
            <a:ext cx="3156347" cy="3198614"/>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江苏万维艾斯网络智能产业创新中心有限公司成立于2013年4月，是国内首批以人工智能技术创新为核心价值的高新技术企业。公司旨在提高人工智能产业的自主创新能力，努力打造一个集国际技术转移、技术研发、国际合作、科技创业、咨询培训功能于一体的创新创业平台。</a:t>
            </a:r>
            <a:endParaRPr lang="en-US" sz="1750" dirty="0"/>
          </a:p>
        </p:txBody>
      </p:sp>
      <p:sp>
        <p:nvSpPr>
          <p:cNvPr id="7" name="Text 5"/>
          <p:cNvSpPr/>
          <p:nvPr/>
        </p:nvSpPr>
        <p:spPr>
          <a:xfrm>
            <a:off x="574393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技术优势</a:t>
            </a:r>
            <a:endParaRPr lang="en-US" sz="2185" dirty="0"/>
          </a:p>
        </p:txBody>
      </p:sp>
      <p:sp>
        <p:nvSpPr>
          <p:cNvPr id="8" name="Text 6"/>
          <p:cNvSpPr/>
          <p:nvPr/>
        </p:nvSpPr>
        <p:spPr>
          <a:xfrm>
            <a:off x="5743932" y="3672245"/>
            <a:ext cx="3156347" cy="2843213"/>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技术部门包括大数据与自然语言处理事业部、图像处理与机器视觉事业部、强化学习与智能决策事业部。主要技术优势包括机器学习、深度学习、大数据分析、计算机视觉、自然语言处理、多智能体强化学习、智能博弈、知识图谱等人工智能技术。</a:t>
            </a:r>
            <a:endParaRPr lang="en-US" sz="1750" dirty="0"/>
          </a:p>
        </p:txBody>
      </p:sp>
      <p:sp>
        <p:nvSpPr>
          <p:cNvPr id="9" name="Text 7"/>
          <p:cNvSpPr/>
          <p:nvPr/>
        </p:nvSpPr>
        <p:spPr>
          <a:xfrm>
            <a:off x="944987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主要产品</a:t>
            </a:r>
            <a:endParaRPr lang="en-US" sz="2185" dirty="0"/>
          </a:p>
        </p:txBody>
      </p:sp>
      <p:sp>
        <p:nvSpPr>
          <p:cNvPr id="10" name="Text 8"/>
          <p:cNvSpPr/>
          <p:nvPr/>
        </p:nvSpPr>
        <p:spPr>
          <a:xfrm>
            <a:off x="9449872" y="3672245"/>
            <a:ext cx="3156347" cy="2487811"/>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公司主要产品有"大数据机器学习中台"、"轻量化机器视觉中台"、"多智能体博弈决策中台"等一系列自主知识产权的人工智能创新产品，目标市场包括医疗、电信、电力、交通、国防、政务等多个产业领域。</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98878"/>
            <a:ext cx="6109692"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智能问答系统的业务背景</a:t>
            </a:r>
            <a:endParaRPr lang="en-US" sz="4375" dirty="0"/>
          </a:p>
        </p:txBody>
      </p:sp>
      <p:sp>
        <p:nvSpPr>
          <p:cNvPr id="7" name="Shape 4"/>
          <p:cNvSpPr/>
          <p:nvPr/>
        </p:nvSpPr>
        <p:spPr>
          <a:xfrm>
            <a:off x="7293054" y="2526506"/>
            <a:ext cx="44410" cy="4204097"/>
          </a:xfrm>
          <a:prstGeom prst="roundRect">
            <a:avLst>
              <a:gd name="adj" fmla="val 225151"/>
            </a:avLst>
          </a:prstGeom>
          <a:solidFill>
            <a:srgbClr val="BCDBD4"/>
          </a:solidFill>
        </p:spPr>
      </p:sp>
      <p:sp>
        <p:nvSpPr>
          <p:cNvPr id="8" name="Shape 5"/>
          <p:cNvSpPr/>
          <p:nvPr/>
        </p:nvSpPr>
        <p:spPr>
          <a:xfrm>
            <a:off x="6287631" y="2927806"/>
            <a:ext cx="777597" cy="44410"/>
          </a:xfrm>
          <a:prstGeom prst="roundRect">
            <a:avLst>
              <a:gd name="adj" fmla="val 225151"/>
            </a:avLst>
          </a:prstGeom>
          <a:solidFill>
            <a:srgbClr val="BCDBD4"/>
          </a:solidFill>
        </p:spPr>
      </p:sp>
      <p:sp>
        <p:nvSpPr>
          <p:cNvPr id="9" name="Shape 6"/>
          <p:cNvSpPr/>
          <p:nvPr/>
        </p:nvSpPr>
        <p:spPr>
          <a:xfrm>
            <a:off x="7065228" y="2700099"/>
            <a:ext cx="499943" cy="499943"/>
          </a:xfrm>
          <a:prstGeom prst="roundRect">
            <a:avLst>
              <a:gd name="adj" fmla="val 20000"/>
            </a:avLst>
          </a:prstGeom>
          <a:solidFill>
            <a:srgbClr val="D6F5EE"/>
          </a:solidFill>
          <a:ln w="7620">
            <a:solidFill>
              <a:srgbClr val="BCDBD4"/>
            </a:solidFill>
            <a:prstDash val="solid"/>
          </a:ln>
        </p:spPr>
      </p:sp>
      <p:sp>
        <p:nvSpPr>
          <p:cNvPr id="10" name="Text 7"/>
          <p:cNvSpPr/>
          <p:nvPr/>
        </p:nvSpPr>
        <p:spPr>
          <a:xfrm>
            <a:off x="7228463" y="2741771"/>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11" name="Text 8"/>
          <p:cNvSpPr/>
          <p:nvPr/>
        </p:nvSpPr>
        <p:spPr>
          <a:xfrm>
            <a:off x="3315653" y="2748677"/>
            <a:ext cx="2777490" cy="347186"/>
          </a:xfrm>
          <a:prstGeom prst="rect">
            <a:avLst/>
          </a:prstGeom>
          <a:noFill/>
        </p:spPr>
        <p:txBody>
          <a:bodyPr wrap="none" rtlCol="0" anchor="t"/>
          <a:lstStyle/>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文旅数据梳理</a:t>
            </a:r>
            <a:endParaRPr lang="en-US" sz="2185" dirty="0"/>
          </a:p>
        </p:txBody>
      </p:sp>
      <p:sp>
        <p:nvSpPr>
          <p:cNvPr id="12" name="Text 9"/>
          <p:cNvSpPr/>
          <p:nvPr/>
        </p:nvSpPr>
        <p:spPr>
          <a:xfrm>
            <a:off x="2037993" y="3229094"/>
            <a:ext cx="4055150" cy="1066205"/>
          </a:xfrm>
          <a:prstGeom prst="rect">
            <a:avLst/>
          </a:prstGeom>
          <a:noFill/>
        </p:spPr>
        <p:txBody>
          <a:bodyPr wrap="square" rtlCol="0" anchor="t"/>
          <a:lstStyle/>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基于目标城市，梳理文旅数据构建语料库，为智能问答系统提供丰富的知识储备。</a:t>
            </a:r>
            <a:endParaRPr lang="en-US" sz="1750" dirty="0"/>
          </a:p>
        </p:txBody>
      </p:sp>
      <p:sp>
        <p:nvSpPr>
          <p:cNvPr id="13" name="Shape 10"/>
          <p:cNvSpPr/>
          <p:nvPr/>
        </p:nvSpPr>
        <p:spPr>
          <a:xfrm>
            <a:off x="7565172" y="4038660"/>
            <a:ext cx="777597" cy="44410"/>
          </a:xfrm>
          <a:prstGeom prst="roundRect">
            <a:avLst>
              <a:gd name="adj" fmla="val 225151"/>
            </a:avLst>
          </a:prstGeom>
          <a:solidFill>
            <a:srgbClr val="BCDBD4"/>
          </a:solidFill>
        </p:spPr>
      </p:sp>
      <p:sp>
        <p:nvSpPr>
          <p:cNvPr id="14" name="Shape 11"/>
          <p:cNvSpPr/>
          <p:nvPr/>
        </p:nvSpPr>
        <p:spPr>
          <a:xfrm>
            <a:off x="7065228" y="3810953"/>
            <a:ext cx="499943" cy="499943"/>
          </a:xfrm>
          <a:prstGeom prst="roundRect">
            <a:avLst>
              <a:gd name="adj" fmla="val 20000"/>
            </a:avLst>
          </a:prstGeom>
          <a:solidFill>
            <a:srgbClr val="D6F5EE"/>
          </a:solidFill>
          <a:ln w="7620">
            <a:solidFill>
              <a:srgbClr val="BCDBD4"/>
            </a:solidFill>
            <a:prstDash val="solid"/>
          </a:ln>
        </p:spPr>
      </p:sp>
      <p:sp>
        <p:nvSpPr>
          <p:cNvPr id="15" name="Text 12"/>
          <p:cNvSpPr/>
          <p:nvPr/>
        </p:nvSpPr>
        <p:spPr>
          <a:xfrm>
            <a:off x="7175956" y="3852624"/>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6" name="Text 13"/>
          <p:cNvSpPr/>
          <p:nvPr/>
        </p:nvSpPr>
        <p:spPr>
          <a:xfrm>
            <a:off x="8537258" y="385953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大模型技术应用</a:t>
            </a:r>
            <a:endParaRPr lang="en-US" sz="2185" dirty="0"/>
          </a:p>
        </p:txBody>
      </p:sp>
      <p:sp>
        <p:nvSpPr>
          <p:cNvPr id="17" name="Text 14"/>
          <p:cNvSpPr/>
          <p:nvPr/>
        </p:nvSpPr>
        <p:spPr>
          <a:xfrm>
            <a:off x="8537258" y="4339947"/>
            <a:ext cx="4055150" cy="710803"/>
          </a:xfrm>
          <a:prstGeom prst="rect">
            <a:avLst/>
          </a:prstGeom>
          <a:noFill/>
        </p:spPr>
        <p:txBody>
          <a:bodyPr wrap="squar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通过大模型技术实现基于大模型的语料库问答，为用户提供便捷的人机交互方式。</a:t>
            </a:r>
            <a:endParaRPr lang="en-US" sz="1750" dirty="0"/>
          </a:p>
        </p:txBody>
      </p:sp>
      <p:sp>
        <p:nvSpPr>
          <p:cNvPr id="18" name="Shape 15"/>
          <p:cNvSpPr/>
          <p:nvPr/>
        </p:nvSpPr>
        <p:spPr>
          <a:xfrm>
            <a:off x="6287631" y="5140940"/>
            <a:ext cx="777597" cy="44410"/>
          </a:xfrm>
          <a:prstGeom prst="roundRect">
            <a:avLst>
              <a:gd name="adj" fmla="val 225151"/>
            </a:avLst>
          </a:prstGeom>
          <a:solidFill>
            <a:srgbClr val="BCDBD4"/>
          </a:solidFill>
        </p:spPr>
      </p:sp>
      <p:sp>
        <p:nvSpPr>
          <p:cNvPr id="19" name="Shape 16"/>
          <p:cNvSpPr/>
          <p:nvPr/>
        </p:nvSpPr>
        <p:spPr>
          <a:xfrm>
            <a:off x="7065228" y="4913233"/>
            <a:ext cx="499943" cy="499943"/>
          </a:xfrm>
          <a:prstGeom prst="roundRect">
            <a:avLst>
              <a:gd name="adj" fmla="val 20000"/>
            </a:avLst>
          </a:prstGeom>
          <a:solidFill>
            <a:srgbClr val="D6F5EE"/>
          </a:solidFill>
          <a:ln w="7620">
            <a:solidFill>
              <a:srgbClr val="BCDBD4"/>
            </a:solidFill>
            <a:prstDash val="solid"/>
          </a:ln>
        </p:spPr>
      </p:sp>
      <p:sp>
        <p:nvSpPr>
          <p:cNvPr id="20" name="Text 17"/>
          <p:cNvSpPr/>
          <p:nvPr/>
        </p:nvSpPr>
        <p:spPr>
          <a:xfrm>
            <a:off x="7175361" y="4954905"/>
            <a:ext cx="27967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21" name="Text 18"/>
          <p:cNvSpPr/>
          <p:nvPr/>
        </p:nvSpPr>
        <p:spPr>
          <a:xfrm>
            <a:off x="3315653" y="4961811"/>
            <a:ext cx="2777490" cy="347186"/>
          </a:xfrm>
          <a:prstGeom prst="rect">
            <a:avLst/>
          </a:prstGeom>
          <a:noFill/>
        </p:spPr>
        <p:txBody>
          <a:bodyPr wrap="none" rtlCol="0" anchor="t"/>
          <a:lstStyle/>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智能旅游助手</a:t>
            </a:r>
            <a:endParaRPr lang="en-US" sz="2185" dirty="0"/>
          </a:p>
        </p:txBody>
      </p:sp>
      <p:sp>
        <p:nvSpPr>
          <p:cNvPr id="22" name="Text 19"/>
          <p:cNvSpPr/>
          <p:nvPr/>
        </p:nvSpPr>
        <p:spPr>
          <a:xfrm>
            <a:off x="2037993" y="5442228"/>
            <a:ext cx="4055150" cy="1066205"/>
          </a:xfrm>
          <a:prstGeom prst="rect">
            <a:avLst/>
          </a:prstGeom>
          <a:noFill/>
        </p:spPr>
        <p:txBody>
          <a:bodyPr wrap="square" rtlCol="0" anchor="t"/>
          <a:lstStyle/>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智能问答系统可以为文旅产业的发展以及实现城市智能旅游助手等方面提供重要支撑。</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637824"/>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智能问答系统的意义</a:t>
            </a:r>
            <a:endParaRPr lang="en-US" sz="4375" dirty="0"/>
          </a:p>
        </p:txBody>
      </p:sp>
      <p:sp>
        <p:nvSpPr>
          <p:cNvPr id="5" name="Shape 3"/>
          <p:cNvSpPr/>
          <p:nvPr/>
        </p:nvSpPr>
        <p:spPr>
          <a:xfrm>
            <a:off x="2037993" y="2950131"/>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2991803"/>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7" name="Text 5"/>
          <p:cNvSpPr/>
          <p:nvPr/>
        </p:nvSpPr>
        <p:spPr>
          <a:xfrm>
            <a:off x="2760107" y="3026450"/>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提供信息</a:t>
            </a:r>
            <a:endParaRPr lang="en-US" sz="2185" dirty="0"/>
          </a:p>
        </p:txBody>
      </p:sp>
      <p:sp>
        <p:nvSpPr>
          <p:cNvPr id="8" name="Text 6"/>
          <p:cNvSpPr/>
          <p:nvPr/>
        </p:nvSpPr>
        <p:spPr>
          <a:xfrm>
            <a:off x="2760107" y="3506867"/>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文旅问答模型可以提供各种旅游和文化相关的信息，包括但不限于景点介绍、活动安排、交通指南等。</a:t>
            </a:r>
            <a:endParaRPr lang="en-US" sz="1750" dirty="0"/>
          </a:p>
        </p:txBody>
      </p:sp>
      <p:sp>
        <p:nvSpPr>
          <p:cNvPr id="9" name="Shape 7"/>
          <p:cNvSpPr/>
          <p:nvPr/>
        </p:nvSpPr>
        <p:spPr>
          <a:xfrm>
            <a:off x="7426285" y="2950131"/>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7537013" y="2991803"/>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1" name="Text 9"/>
          <p:cNvSpPr/>
          <p:nvPr/>
        </p:nvSpPr>
        <p:spPr>
          <a:xfrm>
            <a:off x="8148399" y="3026450"/>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增强体验</a:t>
            </a:r>
            <a:endParaRPr lang="en-US" sz="2185" dirty="0"/>
          </a:p>
        </p:txBody>
      </p:sp>
      <p:sp>
        <p:nvSpPr>
          <p:cNvPr id="12" name="Text 10"/>
          <p:cNvSpPr/>
          <p:nvPr/>
        </p:nvSpPr>
        <p:spPr>
          <a:xfrm>
            <a:off x="8148399" y="3506867"/>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通过提供详细和准确的信息，文旅问答模型可以帮助用户更好地规划他们的旅行，从而提高他们的旅行体验。</a:t>
            </a:r>
            <a:endParaRPr lang="en-US" sz="1750" dirty="0"/>
          </a:p>
        </p:txBody>
      </p:sp>
      <p:sp>
        <p:nvSpPr>
          <p:cNvPr id="13" name="Shape 11"/>
          <p:cNvSpPr/>
          <p:nvPr/>
        </p:nvSpPr>
        <p:spPr>
          <a:xfrm>
            <a:off x="2037993" y="4968835"/>
            <a:ext cx="499943" cy="499943"/>
          </a:xfrm>
          <a:prstGeom prst="roundRect">
            <a:avLst>
              <a:gd name="adj" fmla="val 20000"/>
            </a:avLst>
          </a:prstGeom>
          <a:solidFill>
            <a:srgbClr val="D6F5EE"/>
          </a:solidFill>
          <a:ln w="7620">
            <a:solidFill>
              <a:srgbClr val="BCDBD4"/>
            </a:solidFill>
            <a:prstDash val="solid"/>
          </a:ln>
        </p:spPr>
      </p:sp>
      <p:sp>
        <p:nvSpPr>
          <p:cNvPr id="14" name="Text 12"/>
          <p:cNvSpPr/>
          <p:nvPr/>
        </p:nvSpPr>
        <p:spPr>
          <a:xfrm>
            <a:off x="2148126" y="5010507"/>
            <a:ext cx="27967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15" name="Text 13"/>
          <p:cNvSpPr/>
          <p:nvPr/>
        </p:nvSpPr>
        <p:spPr>
          <a:xfrm>
            <a:off x="2760107" y="504515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节省时间</a:t>
            </a:r>
            <a:endParaRPr lang="en-US" sz="2185" dirty="0"/>
          </a:p>
        </p:txBody>
      </p:sp>
      <p:sp>
        <p:nvSpPr>
          <p:cNvPr id="16" name="Text 14"/>
          <p:cNvSpPr/>
          <p:nvPr/>
        </p:nvSpPr>
        <p:spPr>
          <a:xfrm>
            <a:off x="2760107" y="5525572"/>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用户可以通过向文旅问答模型提问，快速获得他们需要的信息，而无需花费大量时间进行搜索和研究。</a:t>
            </a:r>
            <a:endParaRPr lang="en-US" sz="1750" dirty="0"/>
          </a:p>
        </p:txBody>
      </p:sp>
      <p:sp>
        <p:nvSpPr>
          <p:cNvPr id="17" name="Shape 15"/>
          <p:cNvSpPr/>
          <p:nvPr/>
        </p:nvSpPr>
        <p:spPr>
          <a:xfrm>
            <a:off x="7426285" y="4968835"/>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nvSpPr>
        <p:spPr>
          <a:xfrm>
            <a:off x="7532727" y="5010507"/>
            <a:ext cx="286941"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4</a:t>
            </a:r>
            <a:endParaRPr lang="en-US" sz="2625" dirty="0"/>
          </a:p>
        </p:txBody>
      </p:sp>
      <p:sp>
        <p:nvSpPr>
          <p:cNvPr id="19" name="Text 17"/>
          <p:cNvSpPr/>
          <p:nvPr/>
        </p:nvSpPr>
        <p:spPr>
          <a:xfrm>
            <a:off x="8148399" y="504515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推广文化</a:t>
            </a:r>
            <a:endParaRPr lang="en-US" sz="2185" dirty="0"/>
          </a:p>
        </p:txBody>
      </p:sp>
      <p:sp>
        <p:nvSpPr>
          <p:cNvPr id="20" name="Text 18"/>
          <p:cNvSpPr/>
          <p:nvPr/>
        </p:nvSpPr>
        <p:spPr>
          <a:xfrm>
            <a:off x="8148399" y="5525572"/>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文旅问答模型可以帮助推广各种文化活动和旅游目的地，从而增加人们对这些活动和目的地的了解和兴趣。</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250394"/>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文旅市场发展趋势</a:t>
            </a:r>
            <a:endParaRPr lang="en-US" sz="4375" dirty="0"/>
          </a:p>
        </p:txBody>
      </p:sp>
      <p:sp>
        <p:nvSpPr>
          <p:cNvPr id="5" name="Shape 3"/>
          <p:cNvSpPr/>
          <p:nvPr/>
        </p:nvSpPr>
        <p:spPr>
          <a:xfrm>
            <a:off x="2037993" y="2389108"/>
            <a:ext cx="5166122" cy="2361605"/>
          </a:xfrm>
          <a:prstGeom prst="roundRect">
            <a:avLst>
              <a:gd name="adj" fmla="val 4234"/>
            </a:avLst>
          </a:prstGeom>
          <a:solidFill>
            <a:srgbClr val="D6F5EE"/>
          </a:solidFill>
          <a:ln w="7620">
            <a:solidFill>
              <a:srgbClr val="BCDBD4"/>
            </a:solidFill>
            <a:prstDash val="solid"/>
          </a:ln>
        </p:spPr>
      </p:sp>
      <p:sp>
        <p:nvSpPr>
          <p:cNvPr id="6" name="Text 4"/>
          <p:cNvSpPr/>
          <p:nvPr/>
        </p:nvSpPr>
        <p:spPr>
          <a:xfrm>
            <a:off x="2267783" y="2618899"/>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产业升级</a:t>
            </a:r>
            <a:endParaRPr lang="en-US" sz="2185" dirty="0"/>
          </a:p>
        </p:txBody>
      </p:sp>
      <p:sp>
        <p:nvSpPr>
          <p:cNvPr id="7" name="Text 5"/>
          <p:cNvSpPr/>
          <p:nvPr/>
        </p:nvSpPr>
        <p:spPr>
          <a:xfrm>
            <a:off x="2267783" y="3099316"/>
            <a:ext cx="4706541" cy="1421606"/>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多方推动文旅产业高质量发展，文化和旅游持续融合，从税收减免、金融支持、刺激消费、行业补贴、审批管理等多个层面积极为行业纾困解难。</a:t>
            </a:r>
            <a:endParaRPr lang="en-US" sz="1750" dirty="0"/>
          </a:p>
        </p:txBody>
      </p:sp>
      <p:sp>
        <p:nvSpPr>
          <p:cNvPr id="8" name="Shape 6"/>
          <p:cNvSpPr/>
          <p:nvPr/>
        </p:nvSpPr>
        <p:spPr>
          <a:xfrm>
            <a:off x="7426285" y="2389108"/>
            <a:ext cx="5166122" cy="2361605"/>
          </a:xfrm>
          <a:prstGeom prst="roundRect">
            <a:avLst>
              <a:gd name="adj" fmla="val 4234"/>
            </a:avLst>
          </a:prstGeom>
          <a:solidFill>
            <a:srgbClr val="D6F5EE"/>
          </a:solidFill>
          <a:ln w="7620">
            <a:solidFill>
              <a:srgbClr val="BCDBD4"/>
            </a:solidFill>
            <a:prstDash val="solid"/>
          </a:ln>
        </p:spPr>
      </p:sp>
      <p:sp>
        <p:nvSpPr>
          <p:cNvPr id="9" name="Text 7"/>
          <p:cNvSpPr/>
          <p:nvPr/>
        </p:nvSpPr>
        <p:spPr>
          <a:xfrm>
            <a:off x="7656076" y="2618899"/>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消费升级</a:t>
            </a:r>
            <a:endParaRPr lang="en-US" sz="2185" dirty="0"/>
          </a:p>
        </p:txBody>
      </p:sp>
      <p:sp>
        <p:nvSpPr>
          <p:cNvPr id="10" name="Text 8"/>
          <p:cNvSpPr/>
          <p:nvPr/>
        </p:nvSpPr>
        <p:spPr>
          <a:xfrm>
            <a:off x="7656076" y="3099316"/>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新兴人群崛起，更多玩法涌现，产业焕发新活力。人们对国内的旅游关注度不断提升，从"数量型消费"转向"质量型消费"。</a:t>
            </a:r>
            <a:endParaRPr lang="en-US" sz="1750" dirty="0"/>
          </a:p>
        </p:txBody>
      </p:sp>
      <p:sp>
        <p:nvSpPr>
          <p:cNvPr id="11" name="Shape 9"/>
          <p:cNvSpPr/>
          <p:nvPr/>
        </p:nvSpPr>
        <p:spPr>
          <a:xfrm>
            <a:off x="2037993" y="4972883"/>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nvSpPr>
        <p:spPr>
          <a:xfrm>
            <a:off x="2267783" y="520267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数字化转型</a:t>
            </a:r>
            <a:endParaRPr lang="en-US" sz="2185" dirty="0"/>
          </a:p>
        </p:txBody>
      </p:sp>
      <p:sp>
        <p:nvSpPr>
          <p:cNvPr id="13" name="Text 11"/>
          <p:cNvSpPr/>
          <p:nvPr/>
        </p:nvSpPr>
        <p:spPr>
          <a:xfrm>
            <a:off x="2267783" y="5683091"/>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数字经济已经深刻融入到我国经济社会的各个领域，成为经济发展的新动力。数字化转型正成为文旅高质量发展的动力引擎。</a:t>
            </a:r>
            <a:endParaRPr lang="en-US" sz="1750" dirty="0"/>
          </a:p>
        </p:txBody>
      </p:sp>
      <p:sp>
        <p:nvSpPr>
          <p:cNvPr id="14" name="Shape 12"/>
          <p:cNvSpPr/>
          <p:nvPr/>
        </p:nvSpPr>
        <p:spPr>
          <a:xfrm>
            <a:off x="7426285" y="4972883"/>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nvSpPr>
        <p:spPr>
          <a:xfrm>
            <a:off x="7656076" y="520267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生态化发展</a:t>
            </a:r>
            <a:endParaRPr lang="en-US" sz="2185" dirty="0"/>
          </a:p>
        </p:txBody>
      </p:sp>
      <p:sp>
        <p:nvSpPr>
          <p:cNvPr id="16" name="Text 14"/>
          <p:cNvSpPr/>
          <p:nvPr/>
        </p:nvSpPr>
        <p:spPr>
          <a:xfrm>
            <a:off x="7656076" y="5683091"/>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多方齐发力，共同打造文旅生态圈。数字文旅利用数字技术推动文化旅游产业向价值链中高端迈进，把数字文旅产业的规模做大做强。</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用户需求调研</a:t>
            </a:r>
            <a:endParaRPr lang="en-US" sz="4375" dirty="0"/>
          </a:p>
        </p:txBody>
      </p:sp>
      <p:pic>
        <p:nvPicPr>
          <p:cNvPr id="6" name="Image 1" descr="preencoded.png"/>
          <p:cNvPicPr>
            <a:picLocks noChangeAspect="1"/>
          </p:cNvPicPr>
          <p:nvPr/>
        </p:nvPicPr>
        <p:blipFill>
          <a:blip r:embed="rId2"/>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资料查阅</a:t>
            </a:r>
            <a:endParaRPr lang="en-US" sz="2185" dirty="0"/>
          </a:p>
        </p:txBody>
      </p:sp>
      <p:sp>
        <p:nvSpPr>
          <p:cNvPr id="8" name="Text 4"/>
          <p:cNvSpPr/>
          <p:nvPr/>
        </p:nvSpPr>
        <p:spPr>
          <a:xfrm>
            <a:off x="2277428" y="2664976"/>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查阅相关行业报告,了解文旅行业发展现状及客户偏好。</a:t>
            </a:r>
            <a:endParaRPr lang="en-US" sz="1750" dirty="0"/>
          </a:p>
        </p:txBody>
      </p:sp>
      <p:pic>
        <p:nvPicPr>
          <p:cNvPr id="9" name="Image 2" descr="preencoded.png"/>
          <p:cNvPicPr>
            <a:picLocks noChangeAspect="1"/>
          </p:cNvPicPr>
          <p:nvPr/>
        </p:nvPicPr>
        <p:blipFill>
          <a:blip r:embed="rId3"/>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意见搜集</a:t>
            </a:r>
            <a:endParaRPr lang="en-US" sz="2185" dirty="0"/>
          </a:p>
        </p:txBody>
      </p:sp>
      <p:sp>
        <p:nvSpPr>
          <p:cNvPr id="11" name="Text 6"/>
          <p:cNvSpPr/>
          <p:nvPr/>
        </p:nvSpPr>
        <p:spPr>
          <a:xfrm>
            <a:off x="2277428" y="4442460"/>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通过网民意见搜集,进一步发掘用户的需求。</a:t>
            </a:r>
            <a:endParaRPr lang="en-US" sz="1750" dirty="0"/>
          </a:p>
        </p:txBody>
      </p:sp>
      <p:pic>
        <p:nvPicPr>
          <p:cNvPr id="12" name="Image 3" descr="preencoded.png"/>
          <p:cNvPicPr>
            <a:picLocks noChangeAspect="1"/>
          </p:cNvPicPr>
          <p:nvPr/>
        </p:nvPicPr>
        <p:blipFill>
          <a:blip r:embed="rId4"/>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问卷调研</a:t>
            </a:r>
            <a:endParaRPr lang="en-US" sz="2185" dirty="0"/>
          </a:p>
        </p:txBody>
      </p:sp>
      <p:sp>
        <p:nvSpPr>
          <p:cNvPr id="14" name="Text 8"/>
          <p:cNvSpPr/>
          <p:nvPr/>
        </p:nvSpPr>
        <p:spPr>
          <a:xfrm>
            <a:off x="2277428" y="6219944"/>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结合需求背景和网民意见,设计问卷并对社会人群进行调研。</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82346" y="605909"/>
            <a:ext cx="5498902" cy="687348"/>
          </a:xfrm>
          <a:prstGeom prst="rect">
            <a:avLst/>
          </a:prstGeom>
          <a:noFill/>
        </p:spPr>
        <p:txBody>
          <a:bodyPr wrap="none" rtlCol="0" anchor="t"/>
          <a:p>
            <a:pPr marL="0" indent="0">
              <a:lnSpc>
                <a:spcPts val="5410"/>
              </a:lnSpc>
              <a:buNone/>
            </a:pPr>
            <a:r>
              <a:rPr lang="en-US" sz="4330" b="1" dirty="0">
                <a:solidFill>
                  <a:srgbClr val="333F70"/>
                </a:solidFill>
                <a:latin typeface="Unbounded" pitchFamily="34" charset="0"/>
                <a:ea typeface="Unbounded" pitchFamily="34" charset="-122"/>
                <a:cs typeface="Unbounded" pitchFamily="34" charset="-120"/>
              </a:rPr>
              <a:t>产品功能设计</a:t>
            </a:r>
            <a:endParaRPr lang="en-US" sz="4330" dirty="0"/>
          </a:p>
        </p:txBody>
      </p:sp>
      <p:sp>
        <p:nvSpPr>
          <p:cNvPr id="6" name="Shape 3"/>
          <p:cNvSpPr/>
          <p:nvPr>
            <p:custDataLst>
              <p:tags r:id="rId2"/>
            </p:custDataLst>
          </p:nvPr>
        </p:nvSpPr>
        <p:spPr>
          <a:xfrm>
            <a:off x="4790361" y="1623179"/>
            <a:ext cx="43934" cy="6000512"/>
          </a:xfrm>
          <a:prstGeom prst="roundRect">
            <a:avLst>
              <a:gd name="adj" fmla="val 225295"/>
            </a:avLst>
          </a:prstGeom>
          <a:solidFill>
            <a:srgbClr val="BCDBD4"/>
          </a:solidFill>
        </p:spPr>
      </p:sp>
      <p:sp>
        <p:nvSpPr>
          <p:cNvPr id="7" name="Shape 4"/>
          <p:cNvSpPr/>
          <p:nvPr>
            <p:custDataLst>
              <p:tags r:id="rId3"/>
            </p:custDataLst>
          </p:nvPr>
        </p:nvSpPr>
        <p:spPr>
          <a:xfrm>
            <a:off x="5059680" y="2020431"/>
            <a:ext cx="769739" cy="43934"/>
          </a:xfrm>
          <a:prstGeom prst="roundRect">
            <a:avLst>
              <a:gd name="adj" fmla="val 225295"/>
            </a:avLst>
          </a:prstGeom>
          <a:solidFill>
            <a:srgbClr val="BCDBD4"/>
          </a:solidFill>
        </p:spPr>
      </p:sp>
      <p:sp>
        <p:nvSpPr>
          <p:cNvPr id="8" name="Shape 5"/>
          <p:cNvSpPr/>
          <p:nvPr>
            <p:custDataLst>
              <p:tags r:id="rId4"/>
            </p:custDataLst>
          </p:nvPr>
        </p:nvSpPr>
        <p:spPr>
          <a:xfrm>
            <a:off x="4564856" y="1794986"/>
            <a:ext cx="494824" cy="494824"/>
          </a:xfrm>
          <a:prstGeom prst="roundRect">
            <a:avLst>
              <a:gd name="adj" fmla="val 20003"/>
            </a:avLst>
          </a:prstGeom>
          <a:solidFill>
            <a:srgbClr val="D6F5EE"/>
          </a:solidFill>
          <a:ln w="7620">
            <a:solidFill>
              <a:srgbClr val="BCDBD4"/>
            </a:solidFill>
            <a:prstDash val="solid"/>
          </a:ln>
        </p:spPr>
      </p:sp>
      <p:sp>
        <p:nvSpPr>
          <p:cNvPr id="9" name="Text 6"/>
          <p:cNvSpPr/>
          <p:nvPr>
            <p:custDataLst>
              <p:tags r:id="rId5"/>
            </p:custDataLst>
          </p:nvPr>
        </p:nvSpPr>
        <p:spPr>
          <a:xfrm>
            <a:off x="4726424" y="1836182"/>
            <a:ext cx="171569"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1</a:t>
            </a:r>
            <a:endParaRPr lang="en-US" sz="2600" dirty="0"/>
          </a:p>
        </p:txBody>
      </p:sp>
      <p:sp>
        <p:nvSpPr>
          <p:cNvPr id="10" name="Text 7"/>
          <p:cNvSpPr/>
          <p:nvPr>
            <p:custDataLst>
              <p:tags r:id="rId6"/>
            </p:custDataLst>
          </p:nvPr>
        </p:nvSpPr>
        <p:spPr>
          <a:xfrm>
            <a:off x="6021943" y="1843087"/>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问答系统</a:t>
            </a:r>
            <a:endParaRPr lang="en-US" sz="2165" dirty="0"/>
          </a:p>
        </p:txBody>
      </p:sp>
      <p:sp>
        <p:nvSpPr>
          <p:cNvPr id="11" name="Text 8"/>
          <p:cNvSpPr/>
          <p:nvPr>
            <p:custDataLst>
              <p:tags r:id="rId7"/>
            </p:custDataLst>
          </p:nvPr>
        </p:nvSpPr>
        <p:spPr>
          <a:xfrm>
            <a:off x="6021943" y="2318623"/>
            <a:ext cx="7783711" cy="105548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针对用户的问题,我们设计了简约易懂的问答系统界面。用户只需在对话框中输入想查询的信息,就可以立即得到想要的答案。这样可以帮助用户快速获取所需的旅游和文化相关信息。</a:t>
            </a:r>
            <a:endParaRPr lang="en-US" sz="1730" dirty="0"/>
          </a:p>
        </p:txBody>
      </p:sp>
      <p:sp>
        <p:nvSpPr>
          <p:cNvPr id="12" name="Shape 9"/>
          <p:cNvSpPr/>
          <p:nvPr>
            <p:custDataLst>
              <p:tags r:id="rId8"/>
            </p:custDataLst>
          </p:nvPr>
        </p:nvSpPr>
        <p:spPr>
          <a:xfrm>
            <a:off x="5059680" y="4211181"/>
            <a:ext cx="769739" cy="43934"/>
          </a:xfrm>
          <a:prstGeom prst="roundRect">
            <a:avLst>
              <a:gd name="adj" fmla="val 225295"/>
            </a:avLst>
          </a:prstGeom>
          <a:solidFill>
            <a:srgbClr val="BCDBD4"/>
          </a:solidFill>
        </p:spPr>
      </p:sp>
      <p:sp>
        <p:nvSpPr>
          <p:cNvPr id="13" name="Shape 10"/>
          <p:cNvSpPr/>
          <p:nvPr>
            <p:custDataLst>
              <p:tags r:id="rId9"/>
            </p:custDataLst>
          </p:nvPr>
        </p:nvSpPr>
        <p:spPr>
          <a:xfrm>
            <a:off x="4564856" y="3985736"/>
            <a:ext cx="494824" cy="494824"/>
          </a:xfrm>
          <a:prstGeom prst="roundRect">
            <a:avLst>
              <a:gd name="adj" fmla="val 20003"/>
            </a:avLst>
          </a:prstGeom>
          <a:solidFill>
            <a:srgbClr val="D6F5EE"/>
          </a:solidFill>
          <a:ln w="7620">
            <a:solidFill>
              <a:srgbClr val="BCDBD4"/>
            </a:solidFill>
            <a:prstDash val="solid"/>
          </a:ln>
        </p:spPr>
      </p:sp>
      <p:sp>
        <p:nvSpPr>
          <p:cNvPr id="14" name="Text 11"/>
          <p:cNvSpPr/>
          <p:nvPr>
            <p:custDataLst>
              <p:tags r:id="rId10"/>
            </p:custDataLst>
          </p:nvPr>
        </p:nvSpPr>
        <p:spPr>
          <a:xfrm>
            <a:off x="4674513" y="4026932"/>
            <a:ext cx="275392"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2</a:t>
            </a:r>
            <a:endParaRPr lang="en-US" sz="2600" dirty="0"/>
          </a:p>
        </p:txBody>
      </p:sp>
      <p:sp>
        <p:nvSpPr>
          <p:cNvPr id="15" name="Text 12"/>
          <p:cNvSpPr/>
          <p:nvPr>
            <p:custDataLst>
              <p:tags r:id="rId11"/>
            </p:custDataLst>
          </p:nvPr>
        </p:nvSpPr>
        <p:spPr>
          <a:xfrm>
            <a:off x="6021943" y="4033838"/>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景点介绍</a:t>
            </a:r>
            <a:endParaRPr lang="en-US" sz="2165" dirty="0"/>
          </a:p>
        </p:txBody>
      </p:sp>
      <p:sp>
        <p:nvSpPr>
          <p:cNvPr id="16" name="Text 13"/>
          <p:cNvSpPr/>
          <p:nvPr>
            <p:custDataLst>
              <p:tags r:id="rId12"/>
            </p:custDataLst>
          </p:nvPr>
        </p:nvSpPr>
        <p:spPr>
          <a:xfrm>
            <a:off x="6021943" y="4509373"/>
            <a:ext cx="7783711" cy="70365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我们还设计了前后翻页的景点介绍功能,让用户可以更方便地浏览和了解不同的旅游景点。这样可以帮助用户更好地规划自己的旅行路线。</a:t>
            </a:r>
            <a:endParaRPr lang="en-US" sz="1730" dirty="0"/>
          </a:p>
        </p:txBody>
      </p:sp>
      <p:sp>
        <p:nvSpPr>
          <p:cNvPr id="17" name="Shape 14"/>
          <p:cNvSpPr/>
          <p:nvPr>
            <p:custDataLst>
              <p:tags r:id="rId13"/>
            </p:custDataLst>
          </p:nvPr>
        </p:nvSpPr>
        <p:spPr>
          <a:xfrm>
            <a:off x="5059680" y="6050101"/>
            <a:ext cx="769739" cy="43934"/>
          </a:xfrm>
          <a:prstGeom prst="roundRect">
            <a:avLst>
              <a:gd name="adj" fmla="val 225295"/>
            </a:avLst>
          </a:prstGeom>
          <a:solidFill>
            <a:srgbClr val="BCDBD4"/>
          </a:solidFill>
        </p:spPr>
      </p:sp>
      <p:sp>
        <p:nvSpPr>
          <p:cNvPr id="18" name="Shape 15"/>
          <p:cNvSpPr/>
          <p:nvPr>
            <p:custDataLst>
              <p:tags r:id="rId14"/>
            </p:custDataLst>
          </p:nvPr>
        </p:nvSpPr>
        <p:spPr>
          <a:xfrm>
            <a:off x="4564856" y="5824657"/>
            <a:ext cx="494824" cy="494824"/>
          </a:xfrm>
          <a:prstGeom prst="roundRect">
            <a:avLst>
              <a:gd name="adj" fmla="val 20003"/>
            </a:avLst>
          </a:prstGeom>
          <a:solidFill>
            <a:srgbClr val="D6F5EE"/>
          </a:solidFill>
          <a:ln w="7620">
            <a:solidFill>
              <a:srgbClr val="BCDBD4"/>
            </a:solidFill>
            <a:prstDash val="solid"/>
          </a:ln>
        </p:spPr>
      </p:sp>
      <p:sp>
        <p:nvSpPr>
          <p:cNvPr id="19" name="Text 16"/>
          <p:cNvSpPr/>
          <p:nvPr>
            <p:custDataLst>
              <p:tags r:id="rId15"/>
            </p:custDataLst>
          </p:nvPr>
        </p:nvSpPr>
        <p:spPr>
          <a:xfrm>
            <a:off x="4673798" y="5865852"/>
            <a:ext cx="276820"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3</a:t>
            </a:r>
            <a:endParaRPr lang="en-US" sz="2600" dirty="0"/>
          </a:p>
        </p:txBody>
      </p:sp>
      <p:sp>
        <p:nvSpPr>
          <p:cNvPr id="20" name="Text 17"/>
          <p:cNvSpPr/>
          <p:nvPr>
            <p:custDataLst>
              <p:tags r:id="rId16"/>
            </p:custDataLst>
          </p:nvPr>
        </p:nvSpPr>
        <p:spPr>
          <a:xfrm>
            <a:off x="6021943" y="5872758"/>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深入了解</a:t>
            </a:r>
            <a:endParaRPr lang="en-US" sz="2165" dirty="0"/>
          </a:p>
        </p:txBody>
      </p:sp>
      <p:sp>
        <p:nvSpPr>
          <p:cNvPr id="21" name="Text 18"/>
          <p:cNvSpPr/>
          <p:nvPr>
            <p:custDataLst>
              <p:tags r:id="rId17"/>
            </p:custDataLst>
          </p:nvPr>
        </p:nvSpPr>
        <p:spPr>
          <a:xfrm>
            <a:off x="6021943" y="6348293"/>
            <a:ext cx="7783711" cy="105548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在深入了解功能中,我们将主界面划分为四个板块,分别对应不同的内容,如风景名胜、美食、交通等。用户可以单击进入相应的板块,获取更详细的信息。这样可以帮助用户全面了解目的地的各方面情况。</a:t>
            </a:r>
            <a:endParaRPr lang="en-US" sz="17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1250394"/>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功能实现</a:t>
            </a:r>
            <a:endParaRPr lang="en-US" sz="4375" dirty="0"/>
          </a:p>
        </p:txBody>
      </p:sp>
      <p:sp>
        <p:nvSpPr>
          <p:cNvPr id="5" name="Shape 3"/>
          <p:cNvSpPr/>
          <p:nvPr>
            <p:custDataLst>
              <p:tags r:id="rId1"/>
            </p:custDataLst>
          </p:nvPr>
        </p:nvSpPr>
        <p:spPr>
          <a:xfrm>
            <a:off x="2037993" y="2389108"/>
            <a:ext cx="5166122" cy="2361605"/>
          </a:xfrm>
          <a:prstGeom prst="roundRect">
            <a:avLst>
              <a:gd name="adj" fmla="val 4234"/>
            </a:avLst>
          </a:prstGeom>
          <a:solidFill>
            <a:srgbClr val="D6F5EE"/>
          </a:solidFill>
          <a:ln w="7620">
            <a:solidFill>
              <a:srgbClr val="BCDBD4"/>
            </a:solidFill>
            <a:prstDash val="solid"/>
          </a:ln>
        </p:spPr>
      </p:sp>
      <p:sp>
        <p:nvSpPr>
          <p:cNvPr id="6" name="Text 4"/>
          <p:cNvSpPr/>
          <p:nvPr>
            <p:custDataLst>
              <p:tags r:id="rId2"/>
            </p:custDataLst>
          </p:nvPr>
        </p:nvSpPr>
        <p:spPr>
          <a:xfrm>
            <a:off x="2267783" y="2618899"/>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功能主界面</a:t>
            </a:r>
            <a:endParaRPr lang="en-US" sz="2185" dirty="0"/>
          </a:p>
        </p:txBody>
      </p:sp>
      <p:sp>
        <p:nvSpPr>
          <p:cNvPr id="7" name="Text 5"/>
          <p:cNvSpPr/>
          <p:nvPr>
            <p:custDataLst>
              <p:tags r:id="rId3"/>
            </p:custDataLst>
          </p:nvPr>
        </p:nvSpPr>
        <p:spPr>
          <a:xfrm>
            <a:off x="2267783" y="3099316"/>
            <a:ext cx="4706541" cy="1066205"/>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我们对进入文旅问答模型时出现的封面图进行了设计,旨在使用户在使用应用时感到更加自然和熟悉,并提升应用的专业性。</a:t>
            </a:r>
            <a:endParaRPr lang="en-US" sz="1750" dirty="0"/>
          </a:p>
        </p:txBody>
      </p:sp>
      <p:sp>
        <p:nvSpPr>
          <p:cNvPr id="8" name="Shape 6"/>
          <p:cNvSpPr/>
          <p:nvPr>
            <p:custDataLst>
              <p:tags r:id="rId4"/>
            </p:custDataLst>
          </p:nvPr>
        </p:nvSpPr>
        <p:spPr>
          <a:xfrm>
            <a:off x="7426285" y="2389108"/>
            <a:ext cx="5166122" cy="2361605"/>
          </a:xfrm>
          <a:prstGeom prst="roundRect">
            <a:avLst>
              <a:gd name="adj" fmla="val 4234"/>
            </a:avLst>
          </a:prstGeom>
          <a:solidFill>
            <a:srgbClr val="D6F5EE"/>
          </a:solidFill>
          <a:ln w="7620">
            <a:solidFill>
              <a:srgbClr val="BCDBD4"/>
            </a:solidFill>
            <a:prstDash val="solid"/>
          </a:ln>
        </p:spPr>
      </p:sp>
      <p:sp>
        <p:nvSpPr>
          <p:cNvPr id="9" name="Text 7"/>
          <p:cNvSpPr/>
          <p:nvPr>
            <p:custDataLst>
              <p:tags r:id="rId5"/>
            </p:custDataLst>
          </p:nvPr>
        </p:nvSpPr>
        <p:spPr>
          <a:xfrm>
            <a:off x="7656076" y="2618899"/>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问答系统</a:t>
            </a:r>
            <a:endParaRPr lang="en-US" sz="2185" dirty="0"/>
          </a:p>
        </p:txBody>
      </p:sp>
      <p:sp>
        <p:nvSpPr>
          <p:cNvPr id="10" name="Text 8"/>
          <p:cNvSpPr/>
          <p:nvPr>
            <p:custDataLst>
              <p:tags r:id="rId6"/>
            </p:custDataLst>
          </p:nvPr>
        </p:nvSpPr>
        <p:spPr>
          <a:xfrm>
            <a:off x="7656076" y="3099316"/>
            <a:ext cx="4706541" cy="1421606"/>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针对问答系统功能,我们使用了简约易懂的设计,使用户可以更好地进行使用。只需在界面中心对话框里输入想查询的信息,就可以立刻得到想要的答案。</a:t>
            </a:r>
            <a:endParaRPr lang="en-US" sz="1750" dirty="0"/>
          </a:p>
        </p:txBody>
      </p:sp>
      <p:sp>
        <p:nvSpPr>
          <p:cNvPr id="11" name="Shape 9"/>
          <p:cNvSpPr/>
          <p:nvPr>
            <p:custDataLst>
              <p:tags r:id="rId7"/>
            </p:custDataLst>
          </p:nvPr>
        </p:nvSpPr>
        <p:spPr>
          <a:xfrm>
            <a:off x="2037993" y="4972883"/>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custDataLst>
              <p:tags r:id="rId8"/>
            </p:custDataLst>
          </p:nvPr>
        </p:nvSpPr>
        <p:spPr>
          <a:xfrm>
            <a:off x="2267783" y="5202674"/>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景点介绍</a:t>
            </a:r>
            <a:endParaRPr lang="en-US" sz="2185" dirty="0"/>
          </a:p>
        </p:txBody>
      </p:sp>
      <p:sp>
        <p:nvSpPr>
          <p:cNvPr id="13" name="Text 11"/>
          <p:cNvSpPr/>
          <p:nvPr>
            <p:custDataLst>
              <p:tags r:id="rId9"/>
            </p:custDataLst>
          </p:nvPr>
        </p:nvSpPr>
        <p:spPr>
          <a:xfrm>
            <a:off x="2267783" y="5683091"/>
            <a:ext cx="4706541" cy="710803"/>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针对景点介绍功能,我们使用了前后翻页的设计,使用户可以更好地进行使用。</a:t>
            </a:r>
            <a:endParaRPr lang="en-US" sz="1750" dirty="0"/>
          </a:p>
        </p:txBody>
      </p:sp>
      <p:sp>
        <p:nvSpPr>
          <p:cNvPr id="14" name="Shape 12"/>
          <p:cNvSpPr/>
          <p:nvPr>
            <p:custDataLst>
              <p:tags r:id="rId10"/>
            </p:custDataLst>
          </p:nvPr>
        </p:nvSpPr>
        <p:spPr>
          <a:xfrm>
            <a:off x="7426285" y="4972883"/>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custDataLst>
              <p:tags r:id="rId11"/>
            </p:custDataLst>
          </p:nvPr>
        </p:nvSpPr>
        <p:spPr>
          <a:xfrm>
            <a:off x="7656076" y="5202674"/>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使用帮助</a:t>
            </a:r>
            <a:endParaRPr lang="en-US" sz="2185" dirty="0"/>
          </a:p>
        </p:txBody>
      </p:sp>
      <p:sp>
        <p:nvSpPr>
          <p:cNvPr id="16" name="Text 14"/>
          <p:cNvSpPr/>
          <p:nvPr>
            <p:custDataLst>
              <p:tags r:id="rId12"/>
            </p:custDataLst>
          </p:nvPr>
        </p:nvSpPr>
        <p:spPr>
          <a:xfrm>
            <a:off x="7656076" y="5683091"/>
            <a:ext cx="4706541" cy="1066205"/>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在用户不清楚如何使用时,还可以单击进入使用帮助板块来获取想要的信息,例如如何使用对话模型的使用帮助。</a:t>
            </a:r>
            <a:endParaRPr lang="en-US" sz="1750" dirty="0"/>
          </a:p>
        </p:txBody>
      </p:sp>
    </p:spTree>
  </p:cSld>
  <p:clrMapOvr>
    <a:masterClrMapping/>
  </p:clrMapOvr>
</p:sld>
</file>

<file path=ppt/tags/tag1.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0.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1.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2.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3.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4.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5.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6.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7.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18.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19.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20.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1.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2.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3.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4.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5.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6.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7.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8.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9.xml><?xml version="1.0" encoding="utf-8"?>
<p:tagLst xmlns:p="http://schemas.openxmlformats.org/presentationml/2006/main">
  <p:tag name="KSO_WM_DIAGRAM_VIRTUALLY_FRAME" val="{&quot;height&quot;:205.7343307086614,&quot;left&quot;:160.47188976377953,&quot;top&quot;:292.2,&quot;width&quot;:831.056220472441}"/>
</p:tagLst>
</file>

<file path=ppt/tags/tag3.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30.xml><?xml version="1.0" encoding="utf-8"?>
<p:tagLst xmlns:p="http://schemas.openxmlformats.org/presentationml/2006/main">
  <p:tag name="KSO_WM_DIAGRAM_VIRTUALLY_FRAME" val="{&quot;height&quot;:205.7343307086614,&quot;left&quot;:160.47188976377953,&quot;top&quot;:292.2,&quot;width&quot;:831.056220472441}"/>
</p:tagLst>
</file>

<file path=ppt/tags/tag31.xml><?xml version="1.0" encoding="utf-8"?>
<p:tagLst xmlns:p="http://schemas.openxmlformats.org/presentationml/2006/main">
  <p:tag name="KSO_WM_DIAGRAM_VIRTUALLY_FRAME" val="{&quot;height&quot;:205.7343307086614,&quot;left&quot;:160.47188976377953,&quot;top&quot;:292.2,&quot;width&quot;:831.056220472441}"/>
</p:tagLst>
</file>

<file path=ppt/tags/tag32.xml><?xml version="1.0" encoding="utf-8"?>
<p:tagLst xmlns:p="http://schemas.openxmlformats.org/presentationml/2006/main">
  <p:tag name="KSO_WM_DIAGRAM_VIRTUALLY_FRAME" val="{&quot;height&quot;:205.7343307086614,&quot;left&quot;:160.47188976377953,&quot;top&quot;:292.2,&quot;width&quot;:831.056220472441}"/>
</p:tagLst>
</file>

<file path=ppt/tags/tag33.xml><?xml version="1.0" encoding="utf-8"?>
<p:tagLst xmlns:p="http://schemas.openxmlformats.org/presentationml/2006/main">
  <p:tag name="KSO_WM_DIAGRAM_VIRTUALLY_FRAME" val="{&quot;height&quot;:205.7343307086614,&quot;left&quot;:160.47188976377953,&quot;top&quot;:292.2,&quot;width&quot;:831.056220472441}"/>
</p:tagLst>
</file>

<file path=ppt/tags/tag34.xml><?xml version="1.0" encoding="utf-8"?>
<p:tagLst xmlns:p="http://schemas.openxmlformats.org/presentationml/2006/main">
  <p:tag name="KSO_WM_DIAGRAM_VIRTUALLY_FRAME" val="{&quot;height&quot;:205.7343307086614,&quot;left&quot;:160.47188976377953,&quot;top&quot;:292.2,&quot;width&quot;:831.056220472441}"/>
</p:tagLst>
</file>

<file path=ppt/tags/tag35.xml><?xml version="1.0" encoding="utf-8"?>
<p:tagLst xmlns:p="http://schemas.openxmlformats.org/presentationml/2006/main">
  <p:tag name="KSO_WM_DIAGRAM_VIRTUALLY_FRAME" val="{&quot;height&quot;:205.7343307086614,&quot;left&quot;:160.47188976377953,&quot;top&quot;:292.2,&quot;width&quot;:831.056220472441}"/>
</p:tagLst>
</file>

<file path=ppt/tags/tag36.xml><?xml version="1.0" encoding="utf-8"?>
<p:tagLst xmlns:p="http://schemas.openxmlformats.org/presentationml/2006/main">
  <p:tag name="KSO_WM_DIAGRAM_VIRTUALLY_FRAME" val="{&quot;height&quot;:205.7343307086614,&quot;left&quot;:160.47188976377953,&quot;top&quot;:292.2,&quot;width&quot;:831.056220472441}"/>
</p:tagLst>
</file>

<file path=ppt/tags/tag37.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38.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39.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40.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1.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2.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3.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4.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5.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6.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7.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8.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9.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50.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1.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2.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3.xml><?xml version="1.0" encoding="utf-8"?>
<p:tagLst xmlns:p="http://schemas.openxmlformats.org/presentationml/2006/main">
  <p:tag name="commondata" val="eyJoZGlkIjoiZjQ5NmQ0NThiODkxMWQ2N2VkOTkyMjgwNzEyMTVlY2YifQ=="/>
</p:tagLst>
</file>

<file path=ppt/tags/tag6.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7.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8.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9.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3028</Words>
  <Application>WPS 演示</Application>
  <PresentationFormat>On-screen Show (16:9)</PresentationFormat>
  <Paragraphs>219</Paragraphs>
  <Slides>13</Slides>
  <Notes>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13</vt:i4>
      </vt:variant>
    </vt:vector>
  </HeadingPairs>
  <TitlesOfParts>
    <vt:vector size="30" baseType="lpstr">
      <vt:lpstr>Arial</vt:lpstr>
      <vt:lpstr>宋体</vt:lpstr>
      <vt:lpstr>Wingdings</vt:lpstr>
      <vt:lpstr>Unbounded</vt:lpstr>
      <vt:lpstr>Segoe Print</vt:lpstr>
      <vt:lpstr>Unbounded</vt:lpstr>
      <vt:lpstr>Unbounded</vt:lpstr>
      <vt:lpstr>Open Sans</vt:lpstr>
      <vt:lpstr>Open Sans</vt:lpstr>
      <vt:lpstr>Open Sans</vt:lpstr>
      <vt:lpstr>Calibri</vt:lpstr>
      <vt:lpstr>微软雅黑</vt:lpstr>
      <vt:lpstr>Arial Unicode MS</vt:lpstr>
      <vt:lpstr>等线</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WPS_1643599542</cp:lastModifiedBy>
  <cp:revision>6</cp:revision>
  <dcterms:created xsi:type="dcterms:W3CDTF">2024-04-08T09:57:00Z</dcterms:created>
  <dcterms:modified xsi:type="dcterms:W3CDTF">2024-04-08T10:31:56Z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FFEDB88B38B442738F365D194FC77EF0_12</vt:lpwstr>
  </property>
  <property fmtid="{D5CDD505-2E9C-101B-9397-08002B2CF9AE}" pid="3" name="KSOProductBuildVer">
    <vt:lpwstr>2052-12.1.0.16417</vt:lpwstr>
  </property>
</Properties>
</file>