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BFFD-10D6-4976-8D44-8485F0776ECF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E5F1-CA83-47C9-8257-EF7A333A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6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7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3785-3CAD-4EB4-86C9-76C46359664C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6D45-1538-46BC-9B2E-1A58D041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71961"/>
            <a:ext cx="1595657" cy="1519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8" b="89888" l="3430" r="94765">
                        <a14:foregroundMark x1="7401" y1="71536" x2="7401" y2="71536"/>
                        <a14:foregroundMark x1="3430" y1="20599" x2="3430" y2="20599"/>
                        <a14:foregroundMark x1="67599" y1="65169" x2="67599" y2="65169"/>
                        <a14:foregroundMark x1="85740" y1="54307" x2="85740" y2="54307"/>
                        <a14:foregroundMark x1="94765" y1="56929" x2="94765" y2="56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82" y="2818337"/>
            <a:ext cx="4854518" cy="116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1728355" y="1524000"/>
            <a:ext cx="5372100" cy="3695700"/>
          </a:xfrm>
          <a:prstGeom prst="roundRect">
            <a:avLst>
              <a:gd name="adj" fmla="val 1297"/>
            </a:avLst>
          </a:prstGeom>
          <a:solidFill>
            <a:schemeClr val="accent6">
              <a:lumMod val="40000"/>
              <a:lumOff val="60000"/>
            </a:schemeClr>
          </a:solidFill>
          <a:ln w="2540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5" y="4059380"/>
            <a:ext cx="2971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Water - H</a:t>
            </a:r>
            <a:r>
              <a:rPr lang="en-US" b="1" baseline="-25000" dirty="0" smtClean="0"/>
              <a:t>2</a:t>
            </a:r>
            <a:r>
              <a:rPr lang="en-US" b="1" dirty="0" smtClean="0"/>
              <a:t>O</a:t>
            </a:r>
          </a:p>
          <a:p>
            <a:pPr algn="ctr"/>
            <a:r>
              <a:rPr lang="en-US" sz="1200" b="1" dirty="0" smtClean="0"/>
              <a:t>Density: </a:t>
            </a:r>
            <a:r>
              <a:rPr lang="en-US" sz="1200" dirty="0" smtClean="0"/>
              <a:t>1000 kg/m</a:t>
            </a:r>
            <a:r>
              <a:rPr lang="en-US" sz="1200" baseline="30000" dirty="0" smtClean="0"/>
              <a:t>2</a:t>
            </a:r>
            <a:endParaRPr lang="en-US" sz="1200" baseline="-25000" dirty="0"/>
          </a:p>
          <a:p>
            <a:pPr algn="ctr"/>
            <a:r>
              <a:rPr lang="en-US" sz="1200" b="1" dirty="0" smtClean="0"/>
              <a:t>Molar Mass: </a:t>
            </a:r>
            <a:r>
              <a:rPr lang="en-US" sz="1200" dirty="0" smtClean="0"/>
              <a:t>18.015 g/</a:t>
            </a:r>
            <a:r>
              <a:rPr lang="en-US" sz="1200" dirty="0" err="1" smtClean="0"/>
              <a:t>mol</a:t>
            </a:r>
            <a:endParaRPr lang="en-US" sz="1200" dirty="0" smtClean="0"/>
          </a:p>
          <a:p>
            <a:pPr algn="ctr"/>
            <a:r>
              <a:rPr lang="en-US" sz="1200" b="1" dirty="0" smtClean="0"/>
              <a:t>Melting Point: </a:t>
            </a:r>
            <a:r>
              <a:rPr lang="en-US" sz="1200" dirty="0" smtClean="0"/>
              <a:t>0.0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r>
              <a:rPr lang="en-US" sz="1200" b="1" dirty="0" smtClean="0"/>
              <a:t>Boiling Point: </a:t>
            </a:r>
            <a:r>
              <a:rPr lang="en-US" sz="1200" dirty="0" smtClean="0"/>
              <a:t>99.98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r>
              <a:rPr lang="en-US" sz="1200" b="1" dirty="0" smtClean="0"/>
              <a:t>Triple Point Temperature: </a:t>
            </a:r>
            <a:r>
              <a:rPr lang="en-US" sz="1200" dirty="0" smtClean="0"/>
              <a:t>0.01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000" b="1" i="1" dirty="0" smtClean="0"/>
              <a:t>Touch Here For Additional Info</a:t>
            </a:r>
            <a:endParaRPr lang="en-US" sz="1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895600" y="1080655"/>
            <a:ext cx="3048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evelopment\Unity\JPGs\Water-2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55" y="1371600"/>
            <a:ext cx="2854264" cy="22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1728355" y="1524000"/>
            <a:ext cx="5372100" cy="3695700"/>
          </a:xfrm>
          <a:prstGeom prst="roundRect">
            <a:avLst>
              <a:gd name="adj" fmla="val 1297"/>
            </a:avLst>
          </a:prstGeom>
          <a:solidFill>
            <a:schemeClr val="accent6">
              <a:lumMod val="40000"/>
              <a:lumOff val="60000"/>
            </a:schemeClr>
          </a:solidFill>
          <a:ln w="2540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5" y="405938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Carbon Dioxide – CO</a:t>
            </a:r>
            <a:r>
              <a:rPr lang="en-US" b="1" baseline="-25000" dirty="0" smtClean="0"/>
              <a:t>2</a:t>
            </a:r>
            <a:endParaRPr lang="en-US" b="1" dirty="0" smtClean="0"/>
          </a:p>
          <a:p>
            <a:pPr algn="ctr"/>
            <a:r>
              <a:rPr lang="en-US" sz="1200" b="1" dirty="0" smtClean="0"/>
              <a:t>Molar Mass: </a:t>
            </a:r>
            <a:r>
              <a:rPr lang="en-US" sz="1200" dirty="0" smtClean="0"/>
              <a:t>44.01 g/</a:t>
            </a:r>
            <a:r>
              <a:rPr lang="en-US" sz="1200" dirty="0" err="1" smtClean="0"/>
              <a:t>mol</a:t>
            </a:r>
            <a:endParaRPr lang="en-US" sz="1200" dirty="0" smtClean="0"/>
          </a:p>
          <a:p>
            <a:pPr algn="ctr"/>
            <a:r>
              <a:rPr lang="en-US" sz="1200" b="1" dirty="0" smtClean="0"/>
              <a:t>Melting Point: </a:t>
            </a:r>
            <a:r>
              <a:rPr lang="en-US" sz="1200" dirty="0" smtClean="0"/>
              <a:t>-78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r>
              <a:rPr lang="en-US" sz="1200" b="1" dirty="0" smtClean="0"/>
              <a:t>Boiling Point: </a:t>
            </a:r>
            <a:r>
              <a:rPr lang="en-US" sz="1200" dirty="0" smtClean="0"/>
              <a:t>-57</a:t>
            </a:r>
            <a:r>
              <a:rPr lang="en-US" sz="1200" baseline="30000" dirty="0" smtClean="0"/>
              <a:t>o</a:t>
            </a:r>
            <a:r>
              <a:rPr lang="en-US" sz="1200" dirty="0"/>
              <a:t>C</a:t>
            </a:r>
            <a:endParaRPr lang="en-US" sz="1200" dirty="0" smtClean="0"/>
          </a:p>
          <a:p>
            <a:pPr algn="ctr"/>
            <a:r>
              <a:rPr lang="en-US" sz="1200" b="1" dirty="0" smtClean="0"/>
              <a:t>Soluble in: </a:t>
            </a:r>
            <a:r>
              <a:rPr lang="en-US" sz="1200" dirty="0" smtClean="0"/>
              <a:t>Wate</a:t>
            </a:r>
            <a:r>
              <a:rPr lang="en-US" sz="1200" b="1" dirty="0" smtClean="0"/>
              <a:t>r</a:t>
            </a:r>
          </a:p>
          <a:p>
            <a:pPr algn="ctr"/>
            <a:r>
              <a:rPr lang="en-US" sz="1200" b="1" dirty="0" smtClean="0"/>
              <a:t>Drug Class: </a:t>
            </a:r>
            <a:r>
              <a:rPr lang="en-US" sz="1200" dirty="0" smtClean="0"/>
              <a:t>Radiographic Contrast Agent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000" b="1" i="1" dirty="0" smtClean="0"/>
              <a:t>Touch Here For Additional Info</a:t>
            </a:r>
            <a:endParaRPr lang="en-US" sz="1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895600" y="1080655"/>
            <a:ext cx="3048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Development\Unity\JPGs\CarbonDioxide-2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4" y="1239800"/>
            <a:ext cx="2733676" cy="25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1728355" y="1524000"/>
            <a:ext cx="5372100" cy="3695700"/>
          </a:xfrm>
          <a:prstGeom prst="roundRect">
            <a:avLst>
              <a:gd name="adj" fmla="val 1297"/>
            </a:avLst>
          </a:prstGeom>
          <a:solidFill>
            <a:schemeClr val="accent6">
              <a:lumMod val="40000"/>
              <a:lumOff val="60000"/>
            </a:schemeClr>
          </a:solidFill>
          <a:ln w="2540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5" y="405938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Oxygen – O</a:t>
            </a:r>
            <a:r>
              <a:rPr lang="en-US" b="1" baseline="-25000" dirty="0" smtClean="0"/>
              <a:t>2</a:t>
            </a:r>
            <a:endParaRPr lang="en-US" b="1" dirty="0" smtClean="0"/>
          </a:p>
          <a:p>
            <a:pPr algn="ctr"/>
            <a:r>
              <a:rPr lang="en-US" sz="1200" b="1" dirty="0" smtClean="0"/>
              <a:t>Molar Mass: </a:t>
            </a:r>
            <a:r>
              <a:rPr lang="en-US" sz="1200" dirty="0" smtClean="0"/>
              <a:t>16.00 g/</a:t>
            </a:r>
            <a:r>
              <a:rPr lang="en-US" sz="1200" dirty="0" err="1" smtClean="0"/>
              <a:t>mol</a:t>
            </a:r>
            <a:endParaRPr lang="en-US" sz="1200" dirty="0" smtClean="0"/>
          </a:p>
          <a:p>
            <a:pPr algn="ctr"/>
            <a:r>
              <a:rPr lang="en-US" sz="1200" b="1" dirty="0" smtClean="0"/>
              <a:t>Melting Point: </a:t>
            </a:r>
            <a:r>
              <a:rPr lang="en-US" sz="1200" dirty="0" smtClean="0"/>
              <a:t>-218.79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r>
              <a:rPr lang="en-US" sz="1200" b="1" dirty="0" smtClean="0"/>
              <a:t>Boiling Point: </a:t>
            </a:r>
            <a:r>
              <a:rPr lang="en-US" sz="1200" dirty="0" smtClean="0"/>
              <a:t>-182.96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r>
              <a:rPr lang="en-US" sz="1200" b="1" dirty="0" smtClean="0"/>
              <a:t>Triple Point Temperature:</a:t>
            </a:r>
            <a:r>
              <a:rPr lang="en-US" sz="1200" dirty="0" smtClean="0"/>
              <a:t> -218.79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Soluble in: </a:t>
            </a:r>
            <a:r>
              <a:rPr lang="en-US" sz="1200" dirty="0" smtClean="0"/>
              <a:t>Wate</a:t>
            </a:r>
            <a:r>
              <a:rPr lang="en-US" sz="1200" b="1" dirty="0" smtClean="0"/>
              <a:t>r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000" b="1" i="1" dirty="0" smtClean="0"/>
              <a:t>Touch Here For Additional Info</a:t>
            </a:r>
            <a:endParaRPr lang="en-US" sz="1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895600" y="1080655"/>
            <a:ext cx="3048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Development\Unity\JPGs\Oxygen-2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883" y="1709962"/>
            <a:ext cx="2963917" cy="14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0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1728355" y="1524000"/>
            <a:ext cx="5372100" cy="3695700"/>
          </a:xfrm>
          <a:prstGeom prst="roundRect">
            <a:avLst>
              <a:gd name="adj" fmla="val 1297"/>
            </a:avLst>
          </a:prstGeom>
          <a:solidFill>
            <a:schemeClr val="accent6">
              <a:lumMod val="40000"/>
              <a:lumOff val="60000"/>
            </a:schemeClr>
          </a:solidFill>
          <a:ln w="2540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5" y="405938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Hydrogen – H</a:t>
            </a:r>
            <a:r>
              <a:rPr lang="en-US" b="1" baseline="-25000" dirty="0" smtClean="0"/>
              <a:t>2</a:t>
            </a:r>
            <a:endParaRPr lang="en-US" b="1" dirty="0" smtClean="0"/>
          </a:p>
          <a:p>
            <a:pPr algn="ctr"/>
            <a:r>
              <a:rPr lang="en-US" sz="1200" b="1" dirty="0" smtClean="0"/>
              <a:t>Molar Mass: </a:t>
            </a:r>
            <a:r>
              <a:rPr lang="en-US" sz="1200" dirty="0" smtClean="0"/>
              <a:t>2.00 g/</a:t>
            </a:r>
            <a:r>
              <a:rPr lang="en-US" sz="1200" dirty="0" err="1" smtClean="0"/>
              <a:t>mol</a:t>
            </a:r>
            <a:endParaRPr lang="en-US" sz="1200" dirty="0" smtClean="0"/>
          </a:p>
          <a:p>
            <a:pPr algn="ctr"/>
            <a:r>
              <a:rPr lang="en-US" sz="1200" b="1" dirty="0" smtClean="0"/>
              <a:t>Melting Point: </a:t>
            </a:r>
            <a:r>
              <a:rPr lang="en-US" sz="1200" dirty="0" smtClean="0"/>
              <a:t>-259.16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r>
              <a:rPr lang="en-US" sz="1200" b="1" dirty="0" smtClean="0"/>
              <a:t>Boiling Point: </a:t>
            </a:r>
            <a:r>
              <a:rPr lang="en-US" sz="1200" dirty="0" smtClean="0"/>
              <a:t>-252.879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</a:p>
          <a:p>
            <a:pPr algn="ctr"/>
            <a:r>
              <a:rPr lang="en-US" sz="1200" b="1" dirty="0" smtClean="0"/>
              <a:t>Triple Point Temperature:</a:t>
            </a:r>
            <a:r>
              <a:rPr lang="en-US" sz="1200" dirty="0" smtClean="0"/>
              <a:t> -259.35</a:t>
            </a:r>
            <a:r>
              <a:rPr lang="en-US" sz="1200" baseline="30000" dirty="0" smtClean="0"/>
              <a:t>o</a:t>
            </a:r>
            <a:r>
              <a:rPr lang="en-US" sz="1200" dirty="0" smtClean="0"/>
              <a:t>C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Soluble in: </a:t>
            </a:r>
            <a:r>
              <a:rPr lang="en-US" sz="1200" dirty="0" smtClean="0"/>
              <a:t>Wate</a:t>
            </a:r>
            <a:r>
              <a:rPr lang="en-US" sz="1200" b="1" dirty="0" smtClean="0"/>
              <a:t>r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000" b="1" i="1" dirty="0" smtClean="0"/>
              <a:t>Touch Here For Additional Info</a:t>
            </a:r>
            <a:endParaRPr lang="en-US" sz="1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895600" y="1080655"/>
            <a:ext cx="3048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Development\Unity\JPGs\Hydrogen-2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35" y="1478744"/>
            <a:ext cx="2987565" cy="198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1728355" y="1524000"/>
            <a:ext cx="5372100" cy="3695700"/>
          </a:xfrm>
          <a:prstGeom prst="roundRect">
            <a:avLst>
              <a:gd name="adj" fmla="val 1297"/>
            </a:avLst>
          </a:prstGeom>
          <a:solidFill>
            <a:schemeClr val="accent6">
              <a:lumMod val="40000"/>
              <a:lumOff val="60000"/>
            </a:schemeClr>
          </a:solidFill>
          <a:ln w="2540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42898" y="4441448"/>
            <a:ext cx="2971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Heat</a:t>
            </a:r>
          </a:p>
          <a:p>
            <a:pPr algn="ctr"/>
            <a:r>
              <a:rPr lang="en-US" sz="1200" b="1" dirty="0" smtClean="0"/>
              <a:t>(Energy Form)</a:t>
            </a:r>
          </a:p>
          <a:p>
            <a:pPr algn="ctr"/>
            <a:endParaRPr lang="en-US" sz="1200" b="1" dirty="0" smtClean="0"/>
          </a:p>
          <a:p>
            <a:pPr algn="ctr"/>
            <a:r>
              <a:rPr lang="en-US" sz="1000" b="1" i="1" dirty="0" smtClean="0"/>
              <a:t>Touch Here For Additional Info</a:t>
            </a:r>
            <a:endParaRPr lang="en-US" sz="1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2895600" y="1080655"/>
            <a:ext cx="3048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Development\Unity\JPGs\Heat-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42" y="1339417"/>
            <a:ext cx="2345860" cy="23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1728355" y="1524000"/>
            <a:ext cx="5372100" cy="3695700"/>
          </a:xfrm>
          <a:prstGeom prst="roundRect">
            <a:avLst>
              <a:gd name="adj" fmla="val 1297"/>
            </a:avLst>
          </a:prstGeom>
          <a:solidFill>
            <a:schemeClr val="accent6">
              <a:lumMod val="40000"/>
              <a:lumOff val="60000"/>
            </a:schemeClr>
          </a:solidFill>
          <a:ln w="2540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1080655"/>
            <a:ext cx="30480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Development\Unity\JPGs\WaterAni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71600"/>
            <a:ext cx="2866698" cy="22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2898" y="444144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TRANSPARENCY OVERLAP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326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142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10</cp:revision>
  <dcterms:created xsi:type="dcterms:W3CDTF">2013-12-28T03:46:22Z</dcterms:created>
  <dcterms:modified xsi:type="dcterms:W3CDTF">2014-01-05T19:15:46Z</dcterms:modified>
</cp:coreProperties>
</file>