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0" r:id="rId15"/>
    <p:sldId id="303" r:id="rId16"/>
    <p:sldId id="302" r:id="rId17"/>
    <p:sldId id="304" r:id="rId18"/>
    <p:sldId id="305" r:id="rId19"/>
    <p:sldId id="306" r:id="rId20"/>
    <p:sldId id="307" r:id="rId21"/>
    <p:sldId id="309" r:id="rId22"/>
    <p:sldId id="308" r:id="rId23"/>
    <p:sldId id="311" r:id="rId24"/>
    <p:sldId id="314" r:id="rId25"/>
    <p:sldId id="313" r:id="rId26"/>
    <p:sldId id="315" r:id="rId27"/>
    <p:sldId id="316" r:id="rId28"/>
    <p:sldId id="320" r:id="rId29"/>
    <p:sldId id="317" r:id="rId30"/>
    <p:sldId id="319" r:id="rId31"/>
    <p:sldId id="318" r:id="rId32"/>
    <p:sldId id="321" r:id="rId33"/>
    <p:sldId id="31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EA3F"/>
    <a:srgbClr val="FF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9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8436-D7FF-4E6C-B9ED-A1F56F0716C2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41D5-4BCA-498B-A5EE-0ADE8BA4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websocket" TargetMode="External"/><Relationship Id="rId2" Type="http://schemas.openxmlformats.org/officeDocument/2006/relationships/hyperlink" Target="http://socketo.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sockets.readthedocs.io/" TargetMode="External"/><Relationship Id="rId4" Type="http://schemas.openxmlformats.org/officeDocument/2006/relationships/hyperlink" Target="https://github.com/websockets/w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tsencrypt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061A-2DA9-4360-8552-747C81FE7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WebSocketek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36408-9247-448F-A2F1-9EF7A2761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Kétirányu</a:t>
            </a:r>
            <a:r>
              <a:rPr lang="hu-HU" sz="3200"/>
              <a:t> kommunikáció </a:t>
            </a:r>
            <a:r>
              <a:rPr lang="hu-HU" sz="3200" dirty="0"/>
              <a:t>az AJAX-</a:t>
            </a:r>
            <a:r>
              <a:rPr lang="hu-HU" sz="3200" dirty="0" err="1"/>
              <a:t>on</a:t>
            </a:r>
            <a:r>
              <a:rPr lang="hu-HU" sz="3200" dirty="0"/>
              <a:t> túl</a:t>
            </a:r>
          </a:p>
          <a:p>
            <a:endParaRPr lang="hu-HU" dirty="0"/>
          </a:p>
          <a:p>
            <a:r>
              <a:rPr lang="hu-HU" dirty="0" err="1"/>
              <a:t>Derzsi</a:t>
            </a:r>
            <a:r>
              <a:rPr lang="hu-HU" dirty="0"/>
              <a:t> Dániel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Történelmi megvalósítások – Long </a:t>
            </a:r>
            <a:r>
              <a:rPr lang="hu-HU" sz="3600" dirty="0" err="1"/>
              <a:t>polling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7FDA24-9D21-4888-A073-3B6585AE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10" y="1602890"/>
            <a:ext cx="7432980" cy="44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89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</a:t>
            </a:r>
            <a:r>
              <a:rPr lang="hu-HU" sz="3600" dirty="0" err="1"/>
              <a:t>örténelmi</a:t>
            </a:r>
            <a:r>
              <a:rPr lang="hu-HU" sz="3600" dirty="0"/>
              <a:t> megvalósítások – </a:t>
            </a:r>
            <a:r>
              <a:rPr lang="en-US" sz="3600" dirty="0"/>
              <a:t>Silverlight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negyedik</a:t>
            </a:r>
            <a:r>
              <a:rPr lang="en-US" dirty="0"/>
              <a:t> </a:t>
            </a:r>
            <a:r>
              <a:rPr lang="hu-HU" dirty="0"/>
              <a:t>próbálkozás a Microsoft </a:t>
            </a:r>
            <a:r>
              <a:rPr lang="hu-HU" dirty="0" err="1"/>
              <a:t>Silverlight</a:t>
            </a:r>
            <a:r>
              <a:rPr lang="hu-HU" dirty="0"/>
              <a:t> - 2007</a:t>
            </a:r>
          </a:p>
          <a:p>
            <a:r>
              <a:rPr lang="hu-HU" dirty="0"/>
              <a:t>Hasonlóan a Flash-hez, böngésző kiterjesztést igényel</a:t>
            </a:r>
          </a:p>
          <a:p>
            <a:r>
              <a:rPr lang="hu-HU" dirty="0"/>
              <a:t>A Windows </a:t>
            </a:r>
            <a:r>
              <a:rPr lang="hu-HU" dirty="0" err="1"/>
              <a:t>Communication</a:t>
            </a:r>
            <a:r>
              <a:rPr lang="hu-HU" dirty="0"/>
              <a:t> Framework (WCF) lehetővé teszi a kétoldalú, </a:t>
            </a:r>
            <a:r>
              <a:rPr lang="hu-HU" dirty="0" err="1"/>
              <a:t>full</a:t>
            </a:r>
            <a:r>
              <a:rPr lang="hu-HU" dirty="0"/>
              <a:t>-duplex kommunikációt</a:t>
            </a:r>
          </a:p>
          <a:p>
            <a:r>
              <a:rPr lang="hu-HU" dirty="0"/>
              <a:t>Nem JavaScript alapú megközelítés: C</a:t>
            </a:r>
            <a:r>
              <a:rPr lang="ro-RO" dirty="0"/>
              <a:t># </a:t>
            </a:r>
            <a:r>
              <a:rPr lang="en-US" dirty="0"/>
              <a:t>k</a:t>
            </a:r>
            <a:r>
              <a:rPr lang="hu-HU" dirty="0"/>
              <a:t>ód írása szükséges</a:t>
            </a:r>
          </a:p>
          <a:p>
            <a:r>
              <a:rPr lang="hu-HU" dirty="0">
                <a:sym typeface="Wingdings" panose="05000000000000000000" pitchFamily="2" charset="2"/>
              </a:rPr>
              <a:t>Ezt a technológiát aligha használták, nem kapták fel a fejlesztők</a:t>
            </a:r>
          </a:p>
        </p:txBody>
      </p:sp>
    </p:spTree>
    <p:extLst>
      <p:ext uri="{BB962C8B-B14F-4D97-AF65-F5344CB8AC3E}">
        <p14:creationId xmlns:p14="http://schemas.microsoft.com/office/powerpoint/2010/main" val="260981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WebSocket?. I want to say something about that with… | by Ceyhun  Keklik | Commencis | Medium">
            <a:extLst>
              <a:ext uri="{FF2B5EF4-FFF2-40B4-BE49-F238E27FC236}">
                <a16:creationId xmlns:a16="http://schemas.microsoft.com/office/drawing/2014/main" id="{E423D6D8-57E3-4B73-B2A2-7F59CC24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2813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6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Isten hozott a </a:t>
            </a:r>
            <a:r>
              <a:rPr lang="hu-HU" sz="3600" dirty="0" err="1"/>
              <a:t>WebSocket</a:t>
            </a:r>
            <a:r>
              <a:rPr lang="hu-HU" sz="3600" dirty="0"/>
              <a:t>-ek világában</a:t>
            </a:r>
            <a:r>
              <a:rPr lang="ro-RO" sz="3600" dirty="0"/>
              <a:t>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 </a:t>
            </a:r>
            <a:r>
              <a:rPr lang="ro-RO" dirty="0" err="1"/>
              <a:t>legmodernebb</a:t>
            </a:r>
            <a:r>
              <a:rPr lang="ro-RO" dirty="0"/>
              <a:t>, </a:t>
            </a:r>
            <a:r>
              <a:rPr lang="en-US" dirty="0"/>
              <a:t>leg</a:t>
            </a:r>
            <a:r>
              <a:rPr lang="hu-HU" dirty="0"/>
              <a:t>újabb megvalósítás: a </a:t>
            </a:r>
            <a:r>
              <a:rPr lang="hu-HU" dirty="0" err="1"/>
              <a:t>WebSocketek</a:t>
            </a:r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2011 óta szabványosított protokoll: RFC 6455</a:t>
            </a:r>
          </a:p>
          <a:p>
            <a:r>
              <a:rPr lang="hu-HU" dirty="0">
                <a:sym typeface="Wingdings" panose="05000000000000000000" pitchFamily="2" charset="2"/>
              </a:rPr>
              <a:t>Kétirányú, </a:t>
            </a:r>
            <a:r>
              <a:rPr lang="hu-HU" dirty="0" err="1">
                <a:sym typeface="Wingdings" panose="05000000000000000000" pitchFamily="2" charset="2"/>
              </a:rPr>
              <a:t>perzsisztens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dirty="0" err="1">
                <a:sym typeface="Wingdings" panose="05000000000000000000" pitchFamily="2" charset="2"/>
              </a:rPr>
              <a:t>full</a:t>
            </a:r>
            <a:r>
              <a:rPr lang="hu-HU" dirty="0">
                <a:sym typeface="Wingdings" panose="05000000000000000000" pitchFamily="2" charset="2"/>
              </a:rPr>
              <a:t>-duplex csatorna a kliens és a szerver között</a:t>
            </a:r>
          </a:p>
          <a:p>
            <a:r>
              <a:rPr lang="hu-HU" dirty="0">
                <a:sym typeface="Wingdings" panose="05000000000000000000" pitchFamily="2" charset="2"/>
              </a:rPr>
              <a:t>HTTP-</a:t>
            </a:r>
            <a:r>
              <a:rPr lang="hu-HU" dirty="0" err="1">
                <a:sym typeface="Wingdings" panose="05000000000000000000" pitchFamily="2" charset="2"/>
              </a:rPr>
              <a:t>től</a:t>
            </a:r>
            <a:r>
              <a:rPr lang="hu-HU" dirty="0">
                <a:sym typeface="Wingdings" panose="05000000000000000000" pitchFamily="2" charset="2"/>
              </a:rPr>
              <a:t> független TCP protokoll, de HTTP protokoll</a:t>
            </a:r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hu-HU" dirty="0">
                <a:sym typeface="Wingdings" panose="05000000000000000000" pitchFamily="2" charset="2"/>
              </a:rPr>
              <a:t>ól felfejleszthetjük a kapcsolatainkat </a:t>
            </a:r>
            <a:r>
              <a:rPr lang="hu-HU" dirty="0" err="1">
                <a:sym typeface="Wingdings" panose="05000000000000000000" pitchFamily="2" charset="2"/>
              </a:rPr>
              <a:t>WebSocket</a:t>
            </a:r>
            <a:r>
              <a:rPr lang="hu-HU" dirty="0">
                <a:sym typeface="Wingdings" panose="05000000000000000000" pitchFamily="2" charset="2"/>
              </a:rPr>
              <a:t> (WS) protokollra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83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Isten hozott a </a:t>
            </a:r>
            <a:r>
              <a:rPr lang="hu-HU" sz="3600" dirty="0" err="1"/>
              <a:t>WebSocket</a:t>
            </a:r>
            <a:r>
              <a:rPr lang="hu-HU" sz="3600" dirty="0"/>
              <a:t>-ek világában</a:t>
            </a:r>
            <a:r>
              <a:rPr lang="ro-RO" sz="3600" dirty="0"/>
              <a:t>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>
                <a:sym typeface="Wingdings" panose="05000000000000000000" pitchFamily="2" charset="2"/>
              </a:rPr>
              <a:t>Alapvetően b</a:t>
            </a:r>
            <a:r>
              <a:rPr lang="en-US" dirty="0">
                <a:sym typeface="Wingdings" panose="05000000000000000000" pitchFamily="2" charset="2"/>
              </a:rPr>
              <a:t>in</a:t>
            </a:r>
            <a:r>
              <a:rPr lang="hu-HU" dirty="0" err="1">
                <a:sym typeface="Wingdings" panose="05000000000000000000" pitchFamily="2" charset="2"/>
              </a:rPr>
              <a:t>áris</a:t>
            </a:r>
            <a:r>
              <a:rPr lang="hu-HU" dirty="0">
                <a:sym typeface="Wingdings" panose="05000000000000000000" pitchFamily="2" charset="2"/>
              </a:rPr>
              <a:t> protokoll: optimalizált sávszélesség</a:t>
            </a:r>
          </a:p>
          <a:p>
            <a:r>
              <a:rPr lang="hu-HU" dirty="0">
                <a:sym typeface="Wingdings" panose="05000000000000000000" pitchFamily="2" charset="2"/>
              </a:rPr>
              <a:t>Eseményorientált megközelítés, szerver és kliens oldalon egyaránt</a:t>
            </a:r>
          </a:p>
          <a:p>
            <a:r>
              <a:rPr lang="hu-HU" dirty="0">
                <a:sym typeface="Wingdings" panose="05000000000000000000" pitchFamily="2" charset="2"/>
              </a:rPr>
              <a:t>A küldés</a:t>
            </a:r>
            <a:r>
              <a:rPr lang="ro-RO" dirty="0">
                <a:sym typeface="Wingdings" panose="05000000000000000000" pitchFamily="2" charset="2"/>
              </a:rPr>
              <a:t>/</a:t>
            </a:r>
            <a:r>
              <a:rPr lang="ro-RO" dirty="0" err="1">
                <a:sym typeface="Wingdings" panose="05000000000000000000" pitchFamily="2" charset="2"/>
              </a:rPr>
              <a:t>fogad</a:t>
            </a:r>
            <a:r>
              <a:rPr lang="hu-HU" dirty="0">
                <a:sym typeface="Wingdings" panose="05000000000000000000" pitchFamily="2" charset="2"/>
              </a:rPr>
              <a:t>ás üzenet alapú</a:t>
            </a:r>
          </a:p>
          <a:p>
            <a:r>
              <a:rPr lang="hu-HU" dirty="0">
                <a:sym typeface="Wingdings" panose="05000000000000000000" pitchFamily="2" charset="2"/>
              </a:rPr>
              <a:t>Az üzenetek technikailag </a:t>
            </a:r>
            <a:r>
              <a:rPr lang="hu-HU" dirty="0" err="1">
                <a:sym typeface="Wingdings" panose="05000000000000000000" pitchFamily="2" charset="2"/>
              </a:rPr>
              <a:t>frame-ekre</a:t>
            </a:r>
            <a:r>
              <a:rPr lang="hu-HU" dirty="0">
                <a:sym typeface="Wingdings" panose="05000000000000000000" pitchFamily="2" charset="2"/>
              </a:rPr>
              <a:t> bontva utaznak – csupán 6 byte-os </a:t>
            </a:r>
            <a:r>
              <a:rPr lang="hu-HU" dirty="0" err="1">
                <a:sym typeface="Wingdings" panose="05000000000000000000" pitchFamily="2" charset="2"/>
              </a:rPr>
              <a:t>header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r>
              <a:rPr lang="hu-HU" dirty="0">
                <a:sym typeface="Wingdings" panose="05000000000000000000" pitchFamily="2" charset="2"/>
              </a:rPr>
              <a:t>Megoldja az AJAX hiányosságait: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Azonnali válasz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Optimalizált sávszélesség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Kevés erőforrást igényel – nincs TCP kapcsolat </a:t>
            </a:r>
            <a:r>
              <a:rPr lang="hu-HU" dirty="0" err="1">
                <a:sym typeface="Wingdings" panose="05000000000000000000" pitchFamily="2" charset="2"/>
              </a:rPr>
              <a:t>ujraépítés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Bináris kommunikáció lehetőségét is biztosítja</a:t>
            </a:r>
          </a:p>
          <a:p>
            <a:pPr lvl="1"/>
            <a:r>
              <a:rPr lang="hu-HU" b="1" dirty="0" err="1">
                <a:sym typeface="Wingdings" panose="05000000000000000000" pitchFamily="2" charset="2"/>
              </a:rPr>
              <a:t>Stateful</a:t>
            </a:r>
            <a:r>
              <a:rPr lang="hu-HU" dirty="0">
                <a:sym typeface="Wingdings" panose="05000000000000000000" pitchFamily="2" charset="2"/>
              </a:rPr>
              <a:t>: Nincs szükség külső adatbázisra az adatok </a:t>
            </a:r>
            <a:r>
              <a:rPr lang="hu-HU" dirty="0" err="1">
                <a:sym typeface="Wingdings" panose="05000000000000000000" pitchFamily="2" charset="2"/>
              </a:rPr>
              <a:t>perzisztenssé</a:t>
            </a:r>
            <a:r>
              <a:rPr lang="hu-HU" dirty="0">
                <a:sym typeface="Wingdings" panose="05000000000000000000" pitchFamily="2" charset="2"/>
              </a:rPr>
              <a:t> tételéhez</a:t>
            </a:r>
          </a:p>
        </p:txBody>
      </p:sp>
    </p:spTree>
    <p:extLst>
      <p:ext uri="{BB962C8B-B14F-4D97-AF65-F5344CB8AC3E}">
        <p14:creationId xmlns:p14="http://schemas.microsoft.com/office/powerpoint/2010/main" val="396862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err="1"/>
              <a:t>WebSocket</a:t>
            </a:r>
            <a:r>
              <a:rPr lang="hu-HU" sz="4000" dirty="0"/>
              <a:t> – </a:t>
            </a:r>
            <a:r>
              <a:rPr lang="hu-HU" sz="4000" dirty="0" err="1"/>
              <a:t>polling</a:t>
            </a:r>
            <a:r>
              <a:rPr lang="hu-HU" sz="4000" dirty="0"/>
              <a:t> összehasonlítás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13C7B-9CDF-4B97-BA93-60615209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3954"/>
            <a:ext cx="7557583" cy="53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err="1"/>
              <a:t>WebSocket</a:t>
            </a:r>
            <a:r>
              <a:rPr lang="hu-HU" sz="4000" dirty="0"/>
              <a:t> kapcsolat felépítése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4F50-3A8B-443E-ABA0-959F3DA877A8}"/>
              </a:ext>
            </a:extLst>
          </p:cNvPr>
          <p:cNvSpPr txBox="1"/>
          <p:nvPr/>
        </p:nvSpPr>
        <p:spPr>
          <a:xfrm>
            <a:off x="628650" y="1506023"/>
            <a:ext cx="543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HTTP k</a:t>
            </a:r>
            <a:r>
              <a:rPr lang="hu-HU" sz="2400" dirty="0"/>
              <a:t>érés: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7856F-4EFC-46CB-A702-96794EE5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80" y="2016097"/>
            <a:ext cx="5534025" cy="187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3081B1-37D9-4252-9103-D3856A2FC1DD}"/>
              </a:ext>
            </a:extLst>
          </p:cNvPr>
          <p:cNvSpPr txBox="1"/>
          <p:nvPr/>
        </p:nvSpPr>
        <p:spPr>
          <a:xfrm>
            <a:off x="628650" y="3940931"/>
            <a:ext cx="543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HTTP </a:t>
            </a:r>
            <a:r>
              <a:rPr lang="ro-RO" sz="2400" dirty="0" err="1"/>
              <a:t>válasz</a:t>
            </a:r>
            <a:r>
              <a:rPr lang="hu-HU" sz="2400" dirty="0"/>
              <a:t>: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1E111D-F84F-4330-A657-EFD827A4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80" y="4451005"/>
            <a:ext cx="6477000" cy="1228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96F5B6-62E1-46D2-B039-BFBC5A58B60C}"/>
              </a:ext>
            </a:extLst>
          </p:cNvPr>
          <p:cNvSpPr txBox="1"/>
          <p:nvPr/>
        </p:nvSpPr>
        <p:spPr>
          <a:xfrm>
            <a:off x="628650" y="5814200"/>
            <a:ext cx="8068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Sec-</a:t>
            </a:r>
            <a:r>
              <a:rPr lang="hu-HU" sz="2400" dirty="0" err="1"/>
              <a:t>WebSocket</a:t>
            </a:r>
            <a:r>
              <a:rPr lang="hu-HU" sz="2400" dirty="0"/>
              <a:t>-Key generálásáról:</a:t>
            </a:r>
          </a:p>
          <a:p>
            <a:r>
              <a:rPr lang="hu-HU" sz="2400" dirty="0"/>
              <a:t>	https://rfc-editor.org/rfc/rfc6455#page-7 </a:t>
            </a:r>
            <a:endParaRPr lang="en-US" sz="24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7C204EB-8D1C-4FF5-9A06-72BAD92F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233" y="3952631"/>
            <a:ext cx="5648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258EAFA5-E914-47DA- 95CA-C5AB0DC85B11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6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err="1"/>
              <a:t>WebSocket</a:t>
            </a:r>
            <a:r>
              <a:rPr lang="hu-HU" sz="4000" dirty="0"/>
              <a:t> kapcsolat életciklusa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EAF7-D59E-4A61-A406-CD08E641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50" y="1468418"/>
            <a:ext cx="6431299" cy="52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</a:t>
            </a:r>
            <a:r>
              <a:rPr lang="en-US" sz="3200" dirty="0"/>
              <a:t>K</a:t>
            </a:r>
            <a:r>
              <a:rPr lang="hu-HU" sz="3200" dirty="0" err="1"/>
              <a:t>önyvtárak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5E7658-8DFF-44D9-A014-0C245F17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hu-HU" dirty="0" err="1">
                <a:sym typeface="Wingdings" panose="05000000000000000000" pitchFamily="2" charset="2"/>
              </a:rPr>
              <a:t>WebSocketek</a:t>
            </a:r>
            <a:r>
              <a:rPr lang="hu-HU" dirty="0">
                <a:sym typeface="Wingdings" panose="05000000000000000000" pitchFamily="2" charset="2"/>
              </a:rPr>
              <a:t> köré széles körű </a:t>
            </a:r>
            <a:r>
              <a:rPr lang="hu-HU" dirty="0" err="1">
                <a:sym typeface="Wingdings" panose="05000000000000000000" pitchFamily="2" charset="2"/>
              </a:rPr>
              <a:t>ekoszisztéma</a:t>
            </a:r>
            <a:r>
              <a:rPr lang="hu-HU" dirty="0">
                <a:sym typeface="Wingdings" panose="05000000000000000000" pitchFamily="2" charset="2"/>
              </a:rPr>
              <a:t> épül</a:t>
            </a:r>
          </a:p>
          <a:p>
            <a:r>
              <a:rPr lang="hu-HU" dirty="0">
                <a:sym typeface="Wingdings" panose="05000000000000000000" pitchFamily="2" charset="2"/>
              </a:rPr>
              <a:t>Nem csupán </a:t>
            </a:r>
            <a:r>
              <a:rPr lang="hu-HU" dirty="0" err="1">
                <a:sym typeface="Wingdings" panose="05000000000000000000" pitchFamily="2" charset="2"/>
              </a:rPr>
              <a:t>JavaScriptes</a:t>
            </a:r>
            <a:r>
              <a:rPr lang="hu-HU" dirty="0">
                <a:sym typeface="Wingdings" panose="05000000000000000000" pitchFamily="2" charset="2"/>
              </a:rPr>
              <a:t> implementációk léteznek</a:t>
            </a:r>
          </a:p>
          <a:p>
            <a:r>
              <a:rPr lang="hu-HU" dirty="0">
                <a:sym typeface="Wingdings" panose="05000000000000000000" pitchFamily="2" charset="2"/>
              </a:rPr>
              <a:t>PHP: </a:t>
            </a:r>
            <a:r>
              <a:rPr lang="hu-HU" dirty="0" err="1">
                <a:sym typeface="Wingdings" panose="05000000000000000000" pitchFamily="2" charset="2"/>
              </a:rPr>
              <a:t>Ratchet</a:t>
            </a:r>
            <a:r>
              <a:rPr lang="hu-HU" dirty="0">
                <a:sym typeface="Wingdings" panose="05000000000000000000" pitchFamily="2" charset="2"/>
              </a:rPr>
              <a:t> - </a:t>
            </a:r>
            <a:r>
              <a:rPr lang="hu-HU" dirty="0">
                <a:sym typeface="Wingdings" panose="05000000000000000000" pitchFamily="2" charset="2"/>
                <a:hlinkClick r:id="rId2"/>
              </a:rPr>
              <a:t>http://socketo.me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Rust: </a:t>
            </a:r>
            <a:r>
              <a:rPr lang="en-US" dirty="0" err="1">
                <a:sym typeface="Wingdings" panose="05000000000000000000" pitchFamily="2" charset="2"/>
              </a:rPr>
              <a:t>websocket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https://docs.rs/websocket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JavaScript: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ro-RO" dirty="0" err="1">
                <a:sym typeface="Wingdings" panose="05000000000000000000" pitchFamily="2" charset="2"/>
              </a:rPr>
              <a:t>ws</a:t>
            </a:r>
            <a:r>
              <a:rPr lang="ro-RO" dirty="0">
                <a:sym typeface="Wingdings" panose="05000000000000000000" pitchFamily="2" charset="2"/>
              </a:rPr>
              <a:t> - </a:t>
            </a:r>
            <a:r>
              <a:rPr lang="ro-RO" dirty="0">
                <a:sym typeface="Wingdings" panose="05000000000000000000" pitchFamily="2" charset="2"/>
                <a:hlinkClick r:id="rId4"/>
              </a:rPr>
              <a:t>https://github.com/websockets/ws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Nat</a:t>
            </a:r>
            <a:r>
              <a:rPr lang="hu-HU" dirty="0">
                <a:sym typeface="Wingdings" panose="05000000000000000000" pitchFamily="2" charset="2"/>
              </a:rPr>
              <a:t>ív böngésző implementáció – Chrome, Firefox, </a:t>
            </a:r>
            <a:r>
              <a:rPr lang="hu-HU" dirty="0" err="1">
                <a:sym typeface="Wingdings" panose="05000000000000000000" pitchFamily="2" charset="2"/>
              </a:rPr>
              <a:t>Safari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Python: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Websockets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https://websockets.readthedocs.io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Autobahn - https://autobahn.readthedocs.io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7550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Kliens és szerver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5E7658-8DFF-44D9-A014-0C245F17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ym typeface="Wingdings" panose="05000000000000000000" pitchFamily="2" charset="2"/>
              </a:rPr>
              <a:t>Mivel a </a:t>
            </a:r>
            <a:r>
              <a:rPr lang="hu-HU" dirty="0" err="1">
                <a:sym typeface="Wingdings" panose="05000000000000000000" pitchFamily="2" charset="2"/>
              </a:rPr>
              <a:t>WebSocket</a:t>
            </a:r>
            <a:r>
              <a:rPr lang="hu-HU" dirty="0">
                <a:sym typeface="Wingdings" panose="05000000000000000000" pitchFamily="2" charset="2"/>
              </a:rPr>
              <a:t> kapcsolatok kétoldalú, párhuzamos kommunikációt tesznek lehetővé, ezért sok különbség nincs a kliens és a szerver között</a:t>
            </a:r>
          </a:p>
          <a:p>
            <a:r>
              <a:rPr lang="hu-HU" dirty="0">
                <a:sym typeface="Wingdings" panose="05000000000000000000" pitchFamily="2" charset="2"/>
              </a:rPr>
              <a:t>A kliens is, illetve a szerver is a következő eseményekre figyelhet: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open</a:t>
            </a:r>
            <a:r>
              <a:rPr lang="hu-HU" dirty="0">
                <a:sym typeface="Wingdings" panose="05000000000000000000" pitchFamily="2" charset="2"/>
              </a:rPr>
              <a:t> – Mikor létrejön egy kapcsolat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close</a:t>
            </a:r>
            <a:r>
              <a:rPr lang="hu-HU" dirty="0">
                <a:sym typeface="Wingdings" panose="05000000000000000000" pitchFamily="2" charset="2"/>
              </a:rPr>
              <a:t> – Mikor lezáródik egy kapcsolat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</a:t>
            </a:r>
            <a:r>
              <a:rPr lang="hu-HU" dirty="0" err="1">
                <a:sym typeface="Wingdings" panose="05000000000000000000" pitchFamily="2" charset="2"/>
              </a:rPr>
              <a:t>essage</a:t>
            </a:r>
            <a:r>
              <a:rPr lang="hu-HU" dirty="0">
                <a:sym typeface="Wingdings" panose="05000000000000000000" pitchFamily="2" charset="2"/>
              </a:rPr>
              <a:t> – Mikor érkezik egy üzenet a másik féltől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error</a:t>
            </a:r>
            <a:r>
              <a:rPr lang="hu-HU" dirty="0">
                <a:sym typeface="Wingdings" panose="05000000000000000000" pitchFamily="2" charset="2"/>
              </a:rPr>
              <a:t> – Mikor hiba történik a kommunikáció során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ping</a:t>
            </a:r>
            <a:r>
              <a:rPr lang="en-US" dirty="0">
                <a:sym typeface="Wingdings" panose="05000000000000000000" pitchFamily="2" charset="2"/>
              </a:rPr>
              <a:t> / pong – </a:t>
            </a:r>
            <a:r>
              <a:rPr lang="ro-RO" dirty="0" err="1">
                <a:sym typeface="Wingdings" panose="05000000000000000000" pitchFamily="2" charset="2"/>
              </a:rPr>
              <a:t>Tes</a:t>
            </a:r>
            <a:r>
              <a:rPr lang="en-US" dirty="0" err="1">
                <a:sym typeface="Wingdings" panose="05000000000000000000" pitchFamily="2" charset="2"/>
              </a:rPr>
              <a:t>ztel</a:t>
            </a:r>
            <a:r>
              <a:rPr lang="hu-HU" dirty="0" err="1">
                <a:sym typeface="Wingdings" panose="05000000000000000000" pitchFamily="2" charset="2"/>
              </a:rPr>
              <a:t>ésre</a:t>
            </a:r>
            <a:r>
              <a:rPr lang="hu-HU" dirty="0">
                <a:sym typeface="Wingdings" panose="05000000000000000000" pitchFamily="2" charset="2"/>
              </a:rPr>
              <a:t> és </a:t>
            </a:r>
            <a:r>
              <a:rPr lang="hu-HU" dirty="0" err="1">
                <a:sym typeface="Wingdings" panose="05000000000000000000" pitchFamily="2" charset="2"/>
              </a:rPr>
              <a:t>heartbeat</a:t>
            </a:r>
            <a:r>
              <a:rPr lang="hu-HU" dirty="0">
                <a:sym typeface="Wingdings" panose="05000000000000000000" pitchFamily="2" charset="2"/>
              </a:rPr>
              <a:t> mechanizmusokra használt üzenetek</a:t>
            </a:r>
          </a:p>
        </p:txBody>
      </p:sp>
    </p:spTree>
    <p:extLst>
      <p:ext uri="{BB962C8B-B14F-4D97-AF65-F5344CB8AC3E}">
        <p14:creationId xmlns:p14="http://schemas.microsoft.com/office/powerpoint/2010/main" val="250052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C2A4-EAFE-478B-B9C3-7589551F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04032" cy="1325563"/>
          </a:xfrm>
        </p:spPr>
        <p:txBody>
          <a:bodyPr>
            <a:normAutofit/>
          </a:bodyPr>
          <a:lstStyle/>
          <a:p>
            <a:r>
              <a:rPr lang="hu-HU" sz="3200" dirty="0"/>
              <a:t>Bevezető – Milyen a kétoldalú kommunikáció?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8BC6-AB0C-4357-A66B-7E891B3A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HTTP protokoll a World Wide Web alapját képezi.</a:t>
            </a:r>
          </a:p>
          <a:p>
            <a:r>
              <a:rPr lang="hu-HU" dirty="0"/>
              <a:t>Viszont, csupán </a:t>
            </a:r>
            <a:r>
              <a:rPr lang="hu-HU" dirty="0" err="1"/>
              <a:t>half</a:t>
            </a:r>
            <a:r>
              <a:rPr lang="hu-HU" dirty="0"/>
              <a:t>-duplex kommunikációt tesz lehetővé (kétoldalú kommunikáció, de nem egy időben)</a:t>
            </a:r>
          </a:p>
          <a:p>
            <a:r>
              <a:rPr lang="hu-HU" dirty="0"/>
              <a:t>A HTTP szerver válaszát mindig egy kliens kérése előzi meg</a:t>
            </a:r>
          </a:p>
          <a:p>
            <a:r>
              <a:rPr lang="hu-HU" dirty="0"/>
              <a:t>A HTTP szerver nem küldhet később üzeneteket a kliensnek</a:t>
            </a:r>
          </a:p>
          <a:p>
            <a:r>
              <a:rPr lang="hu-HU" dirty="0"/>
              <a:t>Mi lenne, ha a HTTP szerver és a kliens (böngésző) között szabad kétoldalú kommunikáció lenne?</a:t>
            </a:r>
          </a:p>
        </p:txBody>
      </p:sp>
    </p:spTree>
    <p:extLst>
      <p:ext uri="{BB962C8B-B14F-4D97-AF65-F5344CB8AC3E}">
        <p14:creationId xmlns:p14="http://schemas.microsoft.com/office/powerpoint/2010/main" val="361222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Szerver létrehozása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18F46-4CBF-4587-9F37-D56E99A1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63" y="1400891"/>
            <a:ext cx="6744073" cy="4056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9FDA1-6BB1-479A-BD48-EA02FDC8AA0A}"/>
              </a:ext>
            </a:extLst>
          </p:cNvPr>
          <p:cNvSpPr txBox="1"/>
          <p:nvPr/>
        </p:nvSpPr>
        <p:spPr>
          <a:xfrm>
            <a:off x="2359956" y="5783140"/>
            <a:ext cx="4424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https://nodejs.org/en/download/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01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WebSocket</a:t>
            </a:r>
            <a:r>
              <a:rPr lang="hu-HU" sz="2800" dirty="0"/>
              <a:t> kapcsolatok – Új szerver létrehozása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4BAE5-5236-412B-BA9A-E3179F66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798"/>
            <a:ext cx="9144000" cy="43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WebSocket</a:t>
            </a:r>
            <a:r>
              <a:rPr lang="hu-HU" sz="2800" dirty="0"/>
              <a:t> kapcsolatok – </a:t>
            </a:r>
            <a:r>
              <a:rPr lang="hu-HU" sz="2800" dirty="0" err="1"/>
              <a:t>Demo</a:t>
            </a:r>
            <a:r>
              <a:rPr lang="hu-HU" sz="2800" dirty="0"/>
              <a:t> telepítése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03498-45A5-490D-A804-04503A7A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391"/>
            <a:ext cx="9144000" cy="51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Szerver létrehozása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39753-BE03-4E8C-853E-BB4C2018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86"/>
            <a:ext cx="9144000" cy="50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9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WebSocket</a:t>
            </a:r>
            <a:r>
              <a:rPr lang="hu-HU" sz="2800" dirty="0"/>
              <a:t> kapcsolatok – </a:t>
            </a:r>
            <a:r>
              <a:rPr lang="en-US" sz="2800" dirty="0" err="1"/>
              <a:t>Kliens</a:t>
            </a:r>
            <a:r>
              <a:rPr lang="hu-HU" sz="2800" dirty="0"/>
              <a:t> létrehozása</a:t>
            </a:r>
            <a:r>
              <a:rPr lang="en-US" sz="2800" dirty="0"/>
              <a:t> (NodeJS)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6814A-2A5E-46E0-877C-549AC22EC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375"/>
            <a:ext cx="914400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4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WebSocket</a:t>
            </a:r>
            <a:r>
              <a:rPr lang="hu-HU" sz="2400" dirty="0"/>
              <a:t> kapcsolatok – </a:t>
            </a:r>
            <a:r>
              <a:rPr lang="en-US" sz="2400" dirty="0" err="1"/>
              <a:t>Kliens</a:t>
            </a:r>
            <a:r>
              <a:rPr lang="hu-HU" sz="2400" dirty="0"/>
              <a:t> létrehozása</a:t>
            </a:r>
            <a:r>
              <a:rPr lang="en-US" sz="2400" dirty="0"/>
              <a:t> (B</a:t>
            </a:r>
            <a:r>
              <a:rPr lang="hu-HU" sz="2400" dirty="0" err="1"/>
              <a:t>öngésző</a:t>
            </a:r>
            <a:r>
              <a:rPr lang="en-US" sz="24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6DC5C-6D16-47DE-A1B6-27DCC288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644"/>
            <a:ext cx="9144000" cy="5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6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</a:t>
            </a:r>
            <a:r>
              <a:rPr lang="en-US" sz="3200" dirty="0" err="1"/>
              <a:t>Periodikus</a:t>
            </a:r>
            <a:r>
              <a:rPr lang="en-US" sz="3200" dirty="0"/>
              <a:t> </a:t>
            </a:r>
            <a:r>
              <a:rPr lang="hu-HU" sz="3200" dirty="0"/>
              <a:t>üzenetek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81BE0-EA77-40F6-949D-A1148A4D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454"/>
            <a:ext cx="9144000" cy="45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Titkosítás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5E7658-8DFF-44D9-A014-0C245F17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Biztonsági szempontok miatt egy HTTPS szerverről nem lehet egy nem biztonságos </a:t>
            </a:r>
            <a:r>
              <a:rPr lang="hu-HU" dirty="0" err="1">
                <a:sym typeface="Wingdings" panose="05000000000000000000" pitchFamily="2" charset="2"/>
              </a:rPr>
              <a:t>WebSocket</a:t>
            </a:r>
            <a:r>
              <a:rPr lang="hu-HU" dirty="0">
                <a:sym typeface="Wingdings" panose="05000000000000000000" pitchFamily="2" charset="2"/>
              </a:rPr>
              <a:t> kapcsolatot létesíteni</a:t>
            </a:r>
          </a:p>
          <a:p>
            <a:r>
              <a:rPr lang="hu-HU" dirty="0">
                <a:sym typeface="Wingdings" panose="05000000000000000000" pitchFamily="2" charset="2"/>
              </a:rPr>
              <a:t>Ha biztonságos </a:t>
            </a:r>
            <a:r>
              <a:rPr lang="hu-HU" dirty="0" err="1">
                <a:sym typeface="Wingdings" panose="05000000000000000000" pitchFamily="2" charset="2"/>
              </a:rPr>
              <a:t>WebSocket</a:t>
            </a:r>
            <a:r>
              <a:rPr lang="hu-HU" dirty="0">
                <a:sym typeface="Wingdings" panose="05000000000000000000" pitchFamily="2" charset="2"/>
              </a:rPr>
              <a:t> szervert szeretnénk létre hozni, be kell állítsuk az SSL bizonyítványunkat</a:t>
            </a:r>
          </a:p>
          <a:p>
            <a:r>
              <a:rPr lang="hu-HU" dirty="0">
                <a:sym typeface="Wingdings" panose="05000000000000000000" pitchFamily="2" charset="2"/>
              </a:rPr>
              <a:t>Ha nincs SSL bizonyítványunk, kérhetünk egyet ingyen a </a:t>
            </a:r>
            <a:r>
              <a:rPr lang="hu-HU" dirty="0" err="1">
                <a:sym typeface="Wingdings" panose="05000000000000000000" pitchFamily="2" charset="2"/>
              </a:rPr>
              <a:t>LetsEncrypt</a:t>
            </a:r>
            <a:r>
              <a:rPr lang="hu-HU" dirty="0">
                <a:sym typeface="Wingdings" panose="05000000000000000000" pitchFamily="2" charset="2"/>
              </a:rPr>
              <a:t> tanúsító hatóságtól: </a:t>
            </a:r>
            <a:r>
              <a:rPr lang="hu-HU" dirty="0">
                <a:sym typeface="Wingdings" panose="05000000000000000000" pitchFamily="2" charset="2"/>
                <a:hlinkClick r:id="rId2"/>
              </a:rPr>
              <a:t>https://letsencrypt.org</a:t>
            </a:r>
            <a:r>
              <a:rPr lang="ro-RO" dirty="0">
                <a:sym typeface="Wingdings" panose="05000000000000000000" pitchFamily="2" charset="2"/>
                <a:hlinkClick r:id="rId2"/>
              </a:rPr>
              <a:t>/</a:t>
            </a:r>
            <a:endParaRPr lang="en-US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6152" name="Picture 8" descr="Let's Encrypt">
            <a:extLst>
              <a:ext uri="{FF2B5EF4-FFF2-40B4-BE49-F238E27FC236}">
                <a16:creationId xmlns:a16="http://schemas.microsoft.com/office/drawing/2014/main" id="{5FBBBACA-E4C0-4BEF-A65C-DA9FBF60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1" y="0"/>
            <a:ext cx="1886174" cy="18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3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</a:t>
            </a:r>
            <a:r>
              <a:rPr lang="en-US" sz="3200" dirty="0" err="1"/>
              <a:t>Titkos</a:t>
            </a:r>
            <a:r>
              <a:rPr lang="hu-HU" sz="3200" dirty="0" err="1"/>
              <a:t>ítás</a:t>
            </a:r>
            <a:endParaRPr lang="en-US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281D53-8369-47C5-9696-6ABADE086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450"/>
            <a:ext cx="9144000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</a:t>
            </a:r>
            <a:r>
              <a:rPr lang="hu-HU" sz="3200" dirty="0"/>
              <a:t> kapcsolatok – </a:t>
            </a:r>
            <a:r>
              <a:rPr lang="en-US" sz="3200" dirty="0" err="1"/>
              <a:t>Titkos</a:t>
            </a:r>
            <a:r>
              <a:rPr lang="hu-HU" sz="3200" dirty="0" err="1"/>
              <a:t>ítás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2F48C0-7B22-4EFA-AA38-3F982796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345"/>
            <a:ext cx="9144000" cy="27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8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Történelmi megvalósítások - Flash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legelső próbálkozás: </a:t>
            </a:r>
            <a:r>
              <a:rPr lang="hu-HU" dirty="0" err="1"/>
              <a:t>Macromedia</a:t>
            </a:r>
            <a:r>
              <a:rPr lang="hu-HU" dirty="0"/>
              <a:t> Flash 5 – </a:t>
            </a:r>
            <a:r>
              <a:rPr lang="hu-HU" dirty="0" err="1"/>
              <a:t>XMLSocket</a:t>
            </a:r>
            <a:r>
              <a:rPr lang="hu-HU" dirty="0"/>
              <a:t> bevezetése 2000-ben</a:t>
            </a:r>
          </a:p>
          <a:p>
            <a:r>
              <a:rPr lang="hu-HU" dirty="0"/>
              <a:t>XML alapú üzenetek küldése és fogadása egy időben</a:t>
            </a:r>
          </a:p>
          <a:p>
            <a:r>
              <a:rPr lang="hu-HU" dirty="0"/>
              <a:t>Előnye: Ez volt az egyetlen megoldás</a:t>
            </a:r>
          </a:p>
          <a:p>
            <a:r>
              <a:rPr lang="hu-HU" dirty="0"/>
              <a:t>A Flash már 2017 óta nem támogatott, 2021 óta az Adobe világszerte letiltotta</a:t>
            </a:r>
          </a:p>
          <a:p>
            <a:r>
              <a:rPr lang="hu-HU" dirty="0"/>
              <a:t>Hátrányai:</a:t>
            </a:r>
          </a:p>
          <a:p>
            <a:pPr lvl="1"/>
            <a:r>
              <a:rPr lang="hu-HU" dirty="0"/>
              <a:t>Az XML használata kötelező</a:t>
            </a:r>
          </a:p>
          <a:p>
            <a:pPr lvl="1"/>
            <a:r>
              <a:rPr lang="hu-HU" dirty="0"/>
              <a:t>Bináris adatokat hogy küldhetünk? Kódolás nélkül lehetetlen – nagyobb sávszélesség szükséges</a:t>
            </a:r>
            <a:r>
              <a:rPr lang="ro-RO" dirty="0"/>
              <a:t>!</a:t>
            </a:r>
          </a:p>
          <a:p>
            <a:pPr lvl="1"/>
            <a:r>
              <a:rPr lang="ro-RO" dirty="0" err="1"/>
              <a:t>Nem</a:t>
            </a:r>
            <a:r>
              <a:rPr lang="ro-RO" dirty="0"/>
              <a:t> </a:t>
            </a:r>
            <a:r>
              <a:rPr lang="ro-RO" dirty="0" err="1"/>
              <a:t>nyílt</a:t>
            </a:r>
            <a:r>
              <a:rPr lang="ro-RO" dirty="0"/>
              <a:t> </a:t>
            </a:r>
            <a:r>
              <a:rPr lang="ro-RO" dirty="0" err="1"/>
              <a:t>webes</a:t>
            </a:r>
            <a:r>
              <a:rPr lang="ro-RO" dirty="0"/>
              <a:t> </a:t>
            </a:r>
            <a:r>
              <a:rPr lang="ro-RO" dirty="0" err="1"/>
              <a:t>szabvány</a:t>
            </a:r>
            <a:r>
              <a:rPr lang="ro-RO" dirty="0"/>
              <a:t> – </a:t>
            </a:r>
            <a:r>
              <a:rPr lang="ro-RO" dirty="0" err="1"/>
              <a:t>Böngésző</a:t>
            </a:r>
            <a:r>
              <a:rPr lang="ro-RO" dirty="0"/>
              <a:t> </a:t>
            </a:r>
            <a:r>
              <a:rPr lang="ro-RO" dirty="0" err="1"/>
              <a:t>kiterjesztést</a:t>
            </a:r>
            <a:r>
              <a:rPr lang="ro-RO" dirty="0"/>
              <a:t> </a:t>
            </a:r>
            <a:r>
              <a:rPr lang="ro-RO" dirty="0" err="1"/>
              <a:t>igényel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821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WebSockets</a:t>
            </a:r>
            <a:r>
              <a:rPr lang="hu-HU" sz="3200" dirty="0"/>
              <a:t> </a:t>
            </a:r>
            <a:r>
              <a:rPr lang="en-US" sz="3200" dirty="0"/>
              <a:t>– Demo 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B9634-D686-4FF2-AAAD-08DE712CA9A8}"/>
              </a:ext>
            </a:extLst>
          </p:cNvPr>
          <p:cNvSpPr txBox="1"/>
          <p:nvPr/>
        </p:nvSpPr>
        <p:spPr>
          <a:xfrm>
            <a:off x="1433454" y="6150952"/>
            <a:ext cx="6277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https://github.com/darktohka/websocket-demos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78484-A4A8-4D86-A3CC-874496AD6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77" y="1392601"/>
            <a:ext cx="4687643" cy="46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8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Történelmi megvalósítások - Flash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Flash már 2017 óta nem támogatott, 2021 óta az Adobe világszerte letiltotta</a:t>
            </a:r>
            <a:endParaRPr lang="en-US" dirty="0"/>
          </a:p>
          <a:p>
            <a:r>
              <a:rPr lang="en-US" dirty="0"/>
              <a:t>A Flash </a:t>
            </a:r>
            <a:r>
              <a:rPr lang="en-US" dirty="0" err="1"/>
              <a:t>XMLSocket</a:t>
            </a:r>
            <a:r>
              <a:rPr lang="hu-HU" dirty="0"/>
              <a:t> képezi az alapját a modern megoldásoknak</a:t>
            </a:r>
          </a:p>
          <a:p>
            <a:r>
              <a:rPr lang="ro-RO" dirty="0" err="1"/>
              <a:t>Eseményalapú</a:t>
            </a:r>
            <a:r>
              <a:rPr lang="ro-RO" dirty="0"/>
              <a:t> </a:t>
            </a:r>
            <a:r>
              <a:rPr lang="ro-RO" dirty="0" err="1"/>
              <a:t>megközelítés</a:t>
            </a:r>
            <a:r>
              <a:rPr lang="ro-RO" dirty="0"/>
              <a:t>: </a:t>
            </a:r>
            <a:r>
              <a:rPr lang="ro-RO" dirty="0" err="1"/>
              <a:t>hasonlóan</a:t>
            </a:r>
            <a:r>
              <a:rPr lang="ro-RO" dirty="0"/>
              <a:t> a modern </a:t>
            </a:r>
            <a:r>
              <a:rPr lang="ro-RO" dirty="0" err="1"/>
              <a:t>webes</a:t>
            </a:r>
            <a:r>
              <a:rPr lang="ro-RO" dirty="0"/>
              <a:t> </a:t>
            </a:r>
            <a:r>
              <a:rPr lang="ro-RO" dirty="0" err="1"/>
              <a:t>szabványokhoz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04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Történelmi megvalósítások - AJAX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második próbálkozás az AJAX: </a:t>
            </a:r>
            <a:r>
              <a:rPr lang="hu-HU" dirty="0" err="1"/>
              <a:t>Asynchronous</a:t>
            </a:r>
            <a:r>
              <a:rPr lang="hu-HU" dirty="0"/>
              <a:t> JavaScript and XML – 2002-ben </a:t>
            </a:r>
            <a:r>
              <a:rPr lang="hu-HU" dirty="0" err="1"/>
              <a:t>XMLHttpRequest</a:t>
            </a:r>
            <a:endParaRPr lang="hu-HU" dirty="0"/>
          </a:p>
          <a:p>
            <a:r>
              <a:rPr lang="hu-HU" dirty="0"/>
              <a:t>Célja a sávszélesség csökkentése és a sebesség növelése </a:t>
            </a:r>
            <a:r>
              <a:rPr lang="ro-RO" dirty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Felha</a:t>
            </a:r>
            <a:r>
              <a:rPr lang="hu-HU" dirty="0" err="1">
                <a:sym typeface="Wingdings" panose="05000000000000000000" pitchFamily="2" charset="2"/>
              </a:rPr>
              <a:t>sználói</a:t>
            </a:r>
            <a:r>
              <a:rPr lang="hu-HU" dirty="0">
                <a:sym typeface="Wingdings" panose="05000000000000000000" pitchFamily="2" charset="2"/>
              </a:rPr>
              <a:t> élmény fokozása</a:t>
            </a:r>
          </a:p>
          <a:p>
            <a:r>
              <a:rPr lang="hu-HU" dirty="0">
                <a:sym typeface="Wingdings" panose="05000000000000000000" pitchFamily="2" charset="2"/>
              </a:rPr>
              <a:t>Hogyan jut el a klienshez a szerveroldalon frissült adat?</a:t>
            </a:r>
          </a:p>
          <a:p>
            <a:r>
              <a:rPr lang="hu-HU" dirty="0">
                <a:sym typeface="Wingdings" panose="05000000000000000000" pitchFamily="2" charset="2"/>
              </a:rPr>
              <a:t>Megoldás: a kliens oldalon időzített, ismétlődő kérések (</a:t>
            </a:r>
            <a:r>
              <a:rPr lang="hu-HU" dirty="0" err="1">
                <a:sym typeface="Wingdings" panose="05000000000000000000" pitchFamily="2" charset="2"/>
              </a:rPr>
              <a:t>requestek</a:t>
            </a:r>
            <a:r>
              <a:rPr lang="hu-HU" dirty="0">
                <a:sym typeface="Wingdings" panose="05000000000000000000" pitchFamily="2" charset="2"/>
              </a:rPr>
              <a:t>) a szerveroldal felé – AJAX </a:t>
            </a:r>
            <a:r>
              <a:rPr lang="hu-HU" dirty="0" err="1">
                <a:sym typeface="Wingdings" panose="05000000000000000000" pitchFamily="2" charset="2"/>
              </a:rPr>
              <a:t>Polling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 tartalom JavaScript-el módosul az oldalon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2461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Történelmi megvalósítások - AJAX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BEFD6-423B-4BD7-BD41-9BB60D0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93" y="1499972"/>
            <a:ext cx="5013613" cy="46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7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Történelmi megvalósítások - AJAX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Legnagyobb hátránya: Még mindig a kliens kezdeményez</a:t>
            </a:r>
          </a:p>
          <a:p>
            <a:r>
              <a:rPr lang="hu-HU" dirty="0"/>
              <a:t>Felesleges hálózati forgalom</a:t>
            </a:r>
            <a:endParaRPr lang="en-US" dirty="0"/>
          </a:p>
          <a:p>
            <a:r>
              <a:rPr lang="en-US" dirty="0" err="1"/>
              <a:t>Leterhel</a:t>
            </a:r>
            <a:r>
              <a:rPr lang="hu-HU" dirty="0" err="1"/>
              <a:t>ődik</a:t>
            </a:r>
            <a:r>
              <a:rPr lang="hu-HU" dirty="0"/>
              <a:t> a szerver gép</a:t>
            </a:r>
          </a:p>
          <a:p>
            <a:r>
              <a:rPr lang="hu-HU" dirty="0"/>
              <a:t>Nem skálázható</a:t>
            </a:r>
          </a:p>
          <a:p>
            <a:r>
              <a:rPr lang="hu-HU" dirty="0"/>
              <a:t>A felhasználó csak meghatározott időközökben kap visszajelzést az alkalmazástól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not responsive!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351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Történelmi megvalósítások - AJAX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91E30-9E24-4011-9A68-899F092C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17"/>
            <a:ext cx="9144000" cy="56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AD8-2306-4AE8-8AD8-A086292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</a:t>
            </a:r>
            <a:r>
              <a:rPr lang="hu-HU" sz="3600" dirty="0" err="1"/>
              <a:t>örténelmi</a:t>
            </a:r>
            <a:r>
              <a:rPr lang="hu-HU" sz="3600" dirty="0"/>
              <a:t> megvalósítások – Long </a:t>
            </a:r>
            <a:r>
              <a:rPr lang="hu-HU" sz="3600" dirty="0" err="1"/>
              <a:t>polling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9C10-D7FB-480B-B0DF-480D1D2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harmadik próbálkozás a Long </a:t>
            </a:r>
            <a:r>
              <a:rPr lang="hu-HU" dirty="0" err="1"/>
              <a:t>polling</a:t>
            </a:r>
            <a:r>
              <a:rPr lang="hu-HU" dirty="0"/>
              <a:t> megközelítés</a:t>
            </a:r>
          </a:p>
          <a:p>
            <a:r>
              <a:rPr lang="hu-HU" dirty="0"/>
              <a:t>Ugyancsak a kliens kezdeményez</a:t>
            </a:r>
          </a:p>
          <a:p>
            <a:r>
              <a:rPr lang="hu-HU" dirty="0"/>
              <a:t>A szerver fenntartja a kliens kapcsolatát, amíg nem történik </a:t>
            </a:r>
            <a:r>
              <a:rPr lang="hu-HU" dirty="0" err="1"/>
              <a:t>timeout</a:t>
            </a:r>
            <a:r>
              <a:rPr lang="hu-HU" dirty="0"/>
              <a:t> (időtúllépés)</a:t>
            </a:r>
          </a:p>
          <a:p>
            <a:r>
              <a:rPr lang="hu-HU" dirty="0"/>
              <a:t>Az adatok frissítése esetén a szerver választ küld és a kapcsolatot egyből lezárja</a:t>
            </a:r>
          </a:p>
          <a:p>
            <a:r>
              <a:rPr lang="hu-HU" dirty="0"/>
              <a:t>Az időtúllépés vagy válaszküldés után új kapcsolat kezdődik</a:t>
            </a:r>
          </a:p>
          <a:p>
            <a:r>
              <a:rPr lang="hu-HU" dirty="0">
                <a:sym typeface="Wingdings" panose="05000000000000000000" pitchFamily="2" charset="2"/>
              </a:rPr>
              <a:t>Előnye: </a:t>
            </a:r>
            <a:r>
              <a:rPr lang="ro-RO" dirty="0" err="1"/>
              <a:t>Hatékonyabb</a:t>
            </a:r>
            <a:r>
              <a:rPr lang="ro-RO" dirty="0"/>
              <a:t>, mint a </a:t>
            </a:r>
            <a:r>
              <a:rPr lang="ro-RO" dirty="0" err="1"/>
              <a:t>hagyományos</a:t>
            </a:r>
            <a:r>
              <a:rPr lang="ro-RO" dirty="0"/>
              <a:t> </a:t>
            </a:r>
            <a:r>
              <a:rPr lang="ro-RO" dirty="0" err="1"/>
              <a:t>polling</a:t>
            </a:r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Hátránya: A szerver több kapcsolatot kell egyszerre fenntartson – erőforrás éheztetés (</a:t>
            </a:r>
            <a:r>
              <a:rPr lang="hu-HU" dirty="0" err="1">
                <a:sym typeface="Wingdings" panose="05000000000000000000" pitchFamily="2" charset="2"/>
              </a:rPr>
              <a:t>resource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starvation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956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6AB31FD15F048BC9C8A866C248B68" ma:contentTypeVersion="4" ma:contentTypeDescription="Create a new document." ma:contentTypeScope="" ma:versionID="86570d5aaca68b75791961f928a88ac3">
  <xsd:schema xmlns:xsd="http://www.w3.org/2001/XMLSchema" xmlns:xs="http://www.w3.org/2001/XMLSchema" xmlns:p="http://schemas.microsoft.com/office/2006/metadata/properties" xmlns:ns3="d62b697f-bcc9-42c1-b280-2e28e18f4e5d" targetNamespace="http://schemas.microsoft.com/office/2006/metadata/properties" ma:root="true" ma:fieldsID="c28a01ff25b0c7ed61c519b62c0aea40" ns3:_="">
    <xsd:import namespace="d62b697f-bcc9-42c1-b280-2e28e18f4e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97f-bcc9-42c1-b280-2e28e18f4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E9215-3BD6-49C3-9AF8-A9EEE8E55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97f-bcc9-42c1-b280-2e28e18f4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5FED52-4CA3-4F1C-9416-77F731E6E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3416C-A882-4A0D-A757-68DEA38B5068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62b697f-bcc9-42c1-b280-2e28e18f4e5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878</Words>
  <PresentationFormat>On-screen Show (4:3)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Office Theme</vt:lpstr>
      <vt:lpstr>WebSocketek</vt:lpstr>
      <vt:lpstr>Bevezető – Milyen a kétoldalú kommunikáció?</vt:lpstr>
      <vt:lpstr>Történelmi megvalósítások - Flash</vt:lpstr>
      <vt:lpstr>Történelmi megvalósítások - Flash</vt:lpstr>
      <vt:lpstr>Történelmi megvalósítások - AJAX</vt:lpstr>
      <vt:lpstr>Történelmi megvalósítások - AJAX</vt:lpstr>
      <vt:lpstr>Történelmi megvalósítások - AJAX</vt:lpstr>
      <vt:lpstr>Történelmi megvalósítások - AJAX</vt:lpstr>
      <vt:lpstr>Történelmi megvalósítások – Long polling</vt:lpstr>
      <vt:lpstr>Történelmi megvalósítások – Long polling</vt:lpstr>
      <vt:lpstr>Történelmi megvalósítások – Silverlight</vt:lpstr>
      <vt:lpstr>PowerPoint Presentation</vt:lpstr>
      <vt:lpstr>Isten hozott a WebSocket-ek világában!</vt:lpstr>
      <vt:lpstr>Isten hozott a WebSocket-ek világában!</vt:lpstr>
      <vt:lpstr>WebSocket – polling összehasonlítás</vt:lpstr>
      <vt:lpstr>WebSocket kapcsolat felépítése</vt:lpstr>
      <vt:lpstr>WebSocket kapcsolat életciklusa</vt:lpstr>
      <vt:lpstr>WebSocket kapcsolatok – Könyvtárak</vt:lpstr>
      <vt:lpstr>WebSocket kapcsolatok – Kliens és szerver</vt:lpstr>
      <vt:lpstr>WebSocket kapcsolatok – Szerver létrehozása</vt:lpstr>
      <vt:lpstr>WebSocket kapcsolatok – Új szerver létrehozása</vt:lpstr>
      <vt:lpstr>WebSocket kapcsolatok – Demo telepítése</vt:lpstr>
      <vt:lpstr>WebSocket kapcsolatok – Szerver létrehozása</vt:lpstr>
      <vt:lpstr>WebSocket kapcsolatok – Kliens létrehozása (NodeJS)</vt:lpstr>
      <vt:lpstr>WebSocket kapcsolatok – Kliens létrehozása (Böngésző)</vt:lpstr>
      <vt:lpstr>WebSocket kapcsolatok – Periodikus üzenetek</vt:lpstr>
      <vt:lpstr>WebSocket kapcsolatok – Titkosítás</vt:lpstr>
      <vt:lpstr>WebSocket kapcsolatok – Titkosítás</vt:lpstr>
      <vt:lpstr>WebSocket kapcsolatok – Titkosítás</vt:lpstr>
      <vt:lpstr>WebSockets – Demo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0x0101002306AB31FD15F048BC9C8A866C248B68</vt:lpwstr>
  </property>
</Properties>
</file>