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1" r:id="rId3"/>
    <p:sldId id="272" r:id="rId4"/>
    <p:sldId id="291" r:id="rId5"/>
    <p:sldId id="278" r:id="rId6"/>
    <p:sldId id="274" r:id="rId7"/>
    <p:sldId id="258" r:id="rId8"/>
    <p:sldId id="275" r:id="rId9"/>
    <p:sldId id="259" r:id="rId10"/>
    <p:sldId id="282" r:id="rId11"/>
    <p:sldId id="283" r:id="rId12"/>
    <p:sldId id="279" r:id="rId13"/>
    <p:sldId id="285" r:id="rId14"/>
    <p:sldId id="286" r:id="rId15"/>
    <p:sldId id="287" r:id="rId16"/>
    <p:sldId id="288" r:id="rId17"/>
    <p:sldId id="289" r:id="rId18"/>
    <p:sldId id="281" r:id="rId19"/>
    <p:sldId id="280" r:id="rId20"/>
    <p:sldId id="292" r:id="rId21"/>
    <p:sldId id="293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352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26/04/2018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9246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45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069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23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51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884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04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874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37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336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75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378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18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72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 bwMode="invGray">
          <a:xfrm>
            <a:off x="6337080" y="1828801"/>
            <a:ext cx="4572000" cy="5803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34125" y="2405997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1849230"/>
            <a:ext cx="4420252" cy="505088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8642EB-21C9-4A73-A7BE-DFD2D5ED8A05}"/>
              </a:ext>
            </a:extLst>
          </p:cNvPr>
          <p:cNvSpPr/>
          <p:nvPr userDrawn="1"/>
        </p:nvSpPr>
        <p:spPr bwMode="invGray">
          <a:xfrm>
            <a:off x="1282921" y="1828801"/>
            <a:ext cx="4572000" cy="5803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E1BCB55-0321-43F7-B88D-921711527861}"/>
              </a:ext>
            </a:extLst>
          </p:cNvPr>
          <p:cNvSpPr/>
          <p:nvPr userDrawn="1"/>
        </p:nvSpPr>
        <p:spPr>
          <a:xfrm>
            <a:off x="1279966" y="2405997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42DDB080-6EF5-4386-9895-96247D838D07}"/>
              </a:ext>
            </a:extLst>
          </p:cNvPr>
          <p:cNvSpPr>
            <a:spLocks noGrp="1"/>
          </p:cNvSpPr>
          <p:nvPr>
            <p:ph type="body" sz="half" idx="16"/>
          </p:nvPr>
        </p:nvSpPr>
        <p:spPr bwMode="invGray">
          <a:xfrm>
            <a:off x="1358795" y="1849230"/>
            <a:ext cx="4420252" cy="505088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endParaRPr lang="es-ES" noProof="0" dirty="0"/>
          </a:p>
        </p:txBody>
      </p:sp>
      <p:sp>
        <p:nvSpPr>
          <p:cNvPr id="20" name="Marcador de posición de texto 3">
            <a:extLst>
              <a:ext uri="{FF2B5EF4-FFF2-40B4-BE49-F238E27FC236}">
                <a16:creationId xmlns:a16="http://schemas.microsoft.com/office/drawing/2014/main" id="{F19413BC-B41D-4125-BA74-16147130F72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79966" y="2460861"/>
            <a:ext cx="4587434" cy="3759199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21" name="Marcador de posición de texto 3">
            <a:extLst>
              <a:ext uri="{FF2B5EF4-FFF2-40B4-BE49-F238E27FC236}">
                <a16:creationId xmlns:a16="http://schemas.microsoft.com/office/drawing/2014/main" id="{05B930D4-33E5-46CD-B3E9-3C2CE39B569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334125" y="2460861"/>
            <a:ext cx="4587434" cy="3759199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1575-2F93-498D-8BEB-6CCB6606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6EA7C8-09A5-4F6C-B0CB-22F387B0B3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F8560-9FD6-459E-A849-D8F90EE02B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1685EBF0-18CA-49C8-8074-1D88E0872D45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D11B48-4B66-4EDB-BF6F-BB979A77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06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26/04/2018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62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namiWebs/Telethon" TargetMode="External"/><Relationship Id="rId2" Type="http://schemas.openxmlformats.org/officeDocument/2006/relationships/hyperlink" Target="https://core.telegram.org/method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eternnoir/pyTelegramBotAPI" TargetMode="External"/><Relationship Id="rId4" Type="http://schemas.openxmlformats.org/officeDocument/2006/relationships/hyperlink" Target="https://core.telegram.org/bots/ap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TeleAlert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Aplicación basada en los servicios de Telegram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Diagrama de comunicación II</a:t>
            </a:r>
          </a:p>
        </p:txBody>
      </p:sp>
      <p:sp>
        <p:nvSpPr>
          <p:cNvPr id="25" name="Nube 24">
            <a:extLst>
              <a:ext uri="{FF2B5EF4-FFF2-40B4-BE49-F238E27FC236}">
                <a16:creationId xmlns:a16="http://schemas.microsoft.com/office/drawing/2014/main" id="{FC6FD735-A290-42C6-9A3D-BAF9F370343B}"/>
              </a:ext>
            </a:extLst>
          </p:cNvPr>
          <p:cNvSpPr/>
          <p:nvPr/>
        </p:nvSpPr>
        <p:spPr>
          <a:xfrm>
            <a:off x="3401743" y="4236204"/>
            <a:ext cx="1769163" cy="108999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85EB735-CF2E-46AE-B7D2-656EDAB8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891" y="4416766"/>
            <a:ext cx="728869" cy="728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3BBFF93-371D-4102-BF3F-68E3ABD88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3" y="3336408"/>
            <a:ext cx="989293" cy="989293"/>
          </a:xfrm>
          <a:prstGeom prst="rect">
            <a:avLst/>
          </a:prstGeom>
        </p:spPr>
      </p:pic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F2DC9C98-6288-4D72-A633-AEAD661E0E8C}"/>
              </a:ext>
            </a:extLst>
          </p:cNvPr>
          <p:cNvSpPr/>
          <p:nvPr/>
        </p:nvSpPr>
        <p:spPr>
          <a:xfrm>
            <a:off x="4672676" y="2128843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Bot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5AAFA853-C2E8-4DF3-BF9E-22D39D7C02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0" t="7855" r="8425" b="12938"/>
          <a:stretch/>
        </p:blipFill>
        <p:spPr>
          <a:xfrm>
            <a:off x="4693444" y="2150269"/>
            <a:ext cx="581025" cy="557529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2752118-14A4-4215-BADD-A0175F12239C}"/>
              </a:ext>
            </a:extLst>
          </p:cNvPr>
          <p:cNvCxnSpPr>
            <a:cxnSpLocks/>
            <a:stCxn id="45" idx="1"/>
            <a:endCxn id="25" idx="0"/>
          </p:cNvCxnSpPr>
          <p:nvPr/>
        </p:nvCxnSpPr>
        <p:spPr>
          <a:xfrm flipH="1">
            <a:off x="5169432" y="4066158"/>
            <a:ext cx="3078909" cy="715042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ED822EC-D0F0-4D16-835C-09287FAFA327}"/>
              </a:ext>
            </a:extLst>
          </p:cNvPr>
          <p:cNvCxnSpPr>
            <a:cxnSpLocks/>
            <a:stCxn id="29" idx="1"/>
            <a:endCxn id="39" idx="3"/>
          </p:cNvCxnSpPr>
          <p:nvPr/>
        </p:nvCxnSpPr>
        <p:spPr>
          <a:xfrm flipH="1">
            <a:off x="2218151" y="2707798"/>
            <a:ext cx="2454525" cy="1151281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18031EF-DAC9-473F-968A-0CEF54AFD61F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flipH="1" flipV="1">
            <a:off x="6024398" y="2707798"/>
            <a:ext cx="2223943" cy="1358360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B177CD10-681F-4243-B245-759628525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07" y="3392457"/>
            <a:ext cx="933244" cy="933244"/>
          </a:xfrm>
          <a:prstGeom prst="rect">
            <a:avLst/>
          </a:prstGeom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EF0E4691-0EB1-47B9-B1CE-E21B6D4E300E}"/>
              </a:ext>
            </a:extLst>
          </p:cNvPr>
          <p:cNvSpPr/>
          <p:nvPr/>
        </p:nvSpPr>
        <p:spPr>
          <a:xfrm>
            <a:off x="1515863" y="2429033"/>
            <a:ext cx="2666201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add_channel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X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7351FBA-04FC-44F5-94B2-E51E1BEAC378}"/>
              </a:ext>
            </a:extLst>
          </p:cNvPr>
          <p:cNvSpPr/>
          <p:nvPr/>
        </p:nvSpPr>
        <p:spPr>
          <a:xfrm>
            <a:off x="6623899" y="2477148"/>
            <a:ext cx="2656579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add_channel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X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3272758C-7B3F-4630-9F66-D2D180E32A79}"/>
              </a:ext>
            </a:extLst>
          </p:cNvPr>
          <p:cNvSpPr/>
          <p:nvPr/>
        </p:nvSpPr>
        <p:spPr>
          <a:xfrm>
            <a:off x="8248341" y="3487203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Client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45F3CDB-4BB2-46C1-BAC0-0CAA507E0B3E}"/>
              </a:ext>
            </a:extLst>
          </p:cNvPr>
          <p:cNvSpPr/>
          <p:nvPr/>
        </p:nvSpPr>
        <p:spPr>
          <a:xfrm>
            <a:off x="5796725" y="4539397"/>
            <a:ext cx="2371499" cy="969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¿Existe?</a:t>
            </a:r>
          </a:p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¿Estoy unido?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63430266-4FF3-4A57-9072-42DCD1B3D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0" t="7855" r="8425" b="12938"/>
          <a:stretch/>
        </p:blipFill>
        <p:spPr>
          <a:xfrm>
            <a:off x="8248341" y="3500114"/>
            <a:ext cx="581025" cy="557529"/>
          </a:xfrm>
          <a:prstGeom prst="rect">
            <a:avLst/>
          </a:prstGeom>
        </p:spPr>
      </p:pic>
      <p:sp>
        <p:nvSpPr>
          <p:cNvPr id="66" name="Rectángulo: esquina doblada 65">
            <a:extLst>
              <a:ext uri="{FF2B5EF4-FFF2-40B4-BE49-F238E27FC236}">
                <a16:creationId xmlns:a16="http://schemas.microsoft.com/office/drawing/2014/main" id="{D5A4C27C-8973-4BBE-8780-68EEC8EABD36}"/>
              </a:ext>
            </a:extLst>
          </p:cNvPr>
          <p:cNvSpPr/>
          <p:nvPr/>
        </p:nvSpPr>
        <p:spPr>
          <a:xfrm>
            <a:off x="8794043" y="5145635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Conf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Manager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EA94E876-144D-46D2-90FC-0C7361ABE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0" t="7855" r="8425" b="12938"/>
          <a:stretch/>
        </p:blipFill>
        <p:spPr>
          <a:xfrm>
            <a:off x="8794043" y="5158546"/>
            <a:ext cx="581025" cy="557529"/>
          </a:xfrm>
          <a:prstGeom prst="rect">
            <a:avLst/>
          </a:prstGeom>
        </p:spPr>
      </p:pic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AC44AEC5-341B-4FA9-8EBB-889CFA8DD90B}"/>
              </a:ext>
            </a:extLst>
          </p:cNvPr>
          <p:cNvCxnSpPr>
            <a:cxnSpLocks/>
            <a:stCxn id="45" idx="2"/>
            <a:endCxn id="66" idx="0"/>
          </p:cNvCxnSpPr>
          <p:nvPr/>
        </p:nvCxnSpPr>
        <p:spPr>
          <a:xfrm>
            <a:off x="8924202" y="4645112"/>
            <a:ext cx="545702" cy="500523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Diagrama de comunicación III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3BBFF93-371D-4102-BF3F-68E3ABD8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3" y="3336408"/>
            <a:ext cx="989293" cy="989293"/>
          </a:xfrm>
          <a:prstGeom prst="rect">
            <a:avLst/>
          </a:prstGeom>
        </p:spPr>
      </p:pic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F2DC9C98-6288-4D72-A633-AEAD661E0E8C}"/>
              </a:ext>
            </a:extLst>
          </p:cNvPr>
          <p:cNvSpPr/>
          <p:nvPr/>
        </p:nvSpPr>
        <p:spPr>
          <a:xfrm>
            <a:off x="4672676" y="2128843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Bot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5AAFA853-C2E8-4DF3-BF9E-22D39D7C0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0" t="7855" r="8425" b="12938"/>
          <a:stretch/>
        </p:blipFill>
        <p:spPr>
          <a:xfrm>
            <a:off x="4693444" y="2150269"/>
            <a:ext cx="581025" cy="557529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ED822EC-D0F0-4D16-835C-09287FAFA327}"/>
              </a:ext>
            </a:extLst>
          </p:cNvPr>
          <p:cNvCxnSpPr>
            <a:cxnSpLocks/>
            <a:stCxn id="29" idx="1"/>
            <a:endCxn id="39" idx="3"/>
          </p:cNvCxnSpPr>
          <p:nvPr/>
        </p:nvCxnSpPr>
        <p:spPr>
          <a:xfrm flipH="1">
            <a:off x="2218151" y="2707798"/>
            <a:ext cx="2454525" cy="1151281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18031EF-DAC9-473F-968A-0CEF54AFD61F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flipH="1" flipV="1">
            <a:off x="6024398" y="2707798"/>
            <a:ext cx="3520480" cy="1453795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B177CD10-681F-4243-B245-759628525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07" y="3392457"/>
            <a:ext cx="933244" cy="933244"/>
          </a:xfrm>
          <a:prstGeom prst="rect">
            <a:avLst/>
          </a:prstGeom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EF0E4691-0EB1-47B9-B1CE-E21B6D4E300E}"/>
              </a:ext>
            </a:extLst>
          </p:cNvPr>
          <p:cNvSpPr/>
          <p:nvPr/>
        </p:nvSpPr>
        <p:spPr>
          <a:xfrm>
            <a:off x="1515863" y="2429033"/>
            <a:ext cx="2666201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add_key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X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7351FBA-04FC-44F5-94B2-E51E1BEAC378}"/>
              </a:ext>
            </a:extLst>
          </p:cNvPr>
          <p:cNvSpPr/>
          <p:nvPr/>
        </p:nvSpPr>
        <p:spPr>
          <a:xfrm>
            <a:off x="7101822" y="2602182"/>
            <a:ext cx="2728823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Save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keywords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3272758C-7B3F-4630-9F66-D2D180E32A79}"/>
              </a:ext>
            </a:extLst>
          </p:cNvPr>
          <p:cNvSpPr/>
          <p:nvPr/>
        </p:nvSpPr>
        <p:spPr>
          <a:xfrm>
            <a:off x="9544878" y="3582638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Conf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Manager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63430266-4FF3-4A57-9072-42DCD1B3D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0" t="7855" r="8425" b="12938"/>
          <a:stretch/>
        </p:blipFill>
        <p:spPr>
          <a:xfrm>
            <a:off x="9544878" y="3595549"/>
            <a:ext cx="581025" cy="557529"/>
          </a:xfrm>
          <a:prstGeom prst="rect">
            <a:avLst/>
          </a:prstGeom>
        </p:spPr>
      </p:pic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F21867C7-0154-423A-B75B-DEA8A504ABB4}"/>
              </a:ext>
            </a:extLst>
          </p:cNvPr>
          <p:cNvSpPr/>
          <p:nvPr/>
        </p:nvSpPr>
        <p:spPr>
          <a:xfrm>
            <a:off x="4693444" y="4998452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Client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DB44C76-B37E-45BF-974E-16605DBDC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0" t="7855" r="8425" b="12938"/>
          <a:stretch/>
        </p:blipFill>
        <p:spPr>
          <a:xfrm>
            <a:off x="4693444" y="5011363"/>
            <a:ext cx="581025" cy="557529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0770A82-9B9D-47C3-823F-FEA7E5919823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H="1" flipV="1">
            <a:off x="5348537" y="3286752"/>
            <a:ext cx="20768" cy="1711700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F5585C1-656C-427C-8173-206C59C2AF93}"/>
              </a:ext>
            </a:extLst>
          </p:cNvPr>
          <p:cNvSpPr/>
          <p:nvPr/>
        </p:nvSpPr>
        <p:spPr>
          <a:xfrm>
            <a:off x="3994509" y="3832896"/>
            <a:ext cx="2728823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Reload_conf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64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0BFF6B-A834-4682-9C2E-6CB0820B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2121" y="1555846"/>
            <a:ext cx="6907757" cy="5087964"/>
          </a:xfrm>
        </p:spPr>
      </p:pic>
    </p:spTree>
    <p:extLst>
      <p:ext uri="{BB962C8B-B14F-4D97-AF65-F5344CB8AC3E}">
        <p14:creationId xmlns:p14="http://schemas.microsoft.com/office/powerpoint/2010/main" val="21993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DFB70A-543B-484A-B72F-9B29FF9E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2407"/>
          <a:stretch/>
        </p:blipFill>
        <p:spPr>
          <a:xfrm>
            <a:off x="2147179" y="1564202"/>
            <a:ext cx="7897641" cy="4929364"/>
          </a:xfrm>
        </p:spPr>
      </p:pic>
    </p:spTree>
    <p:extLst>
      <p:ext uri="{BB962C8B-B14F-4D97-AF65-F5344CB8AC3E}">
        <p14:creationId xmlns:p14="http://schemas.microsoft.com/office/powerpoint/2010/main" val="39714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III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2E6BCE-12D4-41D3-8747-14A42455A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76"/>
          <a:stretch/>
        </p:blipFill>
        <p:spPr>
          <a:xfrm>
            <a:off x="2321673" y="1683026"/>
            <a:ext cx="7548653" cy="4960784"/>
          </a:xfrm>
        </p:spPr>
      </p:pic>
    </p:spTree>
    <p:extLst>
      <p:ext uri="{BB962C8B-B14F-4D97-AF65-F5344CB8AC3E}">
        <p14:creationId xmlns:p14="http://schemas.microsoft.com/office/powerpoint/2010/main" val="3729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IV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53F239-D6F5-4C46-A518-F480DD58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60" y="4303775"/>
            <a:ext cx="5715314" cy="20938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AA2B25-6582-4F8F-AAEB-13C09CD1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67" y="2124285"/>
            <a:ext cx="5181656" cy="403134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3EC6726-3D1D-4C37-981C-859FC8D95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49" y="1730341"/>
            <a:ext cx="4421442" cy="24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V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5BDB8F5-CD77-402F-8684-B21F3444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9854"/>
          <a:stretch/>
        </p:blipFill>
        <p:spPr>
          <a:xfrm>
            <a:off x="2359259" y="1544005"/>
            <a:ext cx="7606376" cy="4923056"/>
          </a:xfrm>
        </p:spPr>
      </p:pic>
    </p:spTree>
    <p:extLst>
      <p:ext uri="{BB962C8B-B14F-4D97-AF65-F5344CB8AC3E}">
        <p14:creationId xmlns:p14="http://schemas.microsoft.com/office/powerpoint/2010/main" val="23227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VI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E2510FF-4D81-4A62-872E-CCCAB0F96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564" y="1861881"/>
            <a:ext cx="5478872" cy="4313632"/>
          </a:xfrm>
        </p:spPr>
      </p:pic>
    </p:spTree>
    <p:extLst>
      <p:ext uri="{BB962C8B-B14F-4D97-AF65-F5344CB8AC3E}">
        <p14:creationId xmlns:p14="http://schemas.microsoft.com/office/powerpoint/2010/main" val="37861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r>
              <a:rPr lang="es-ES" dirty="0"/>
              <a:t>Próximos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71764-6AD4-4D24-9042-FFDD9236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s-ES" dirty="0"/>
              <a:t>Traducción completa al inglés</a:t>
            </a:r>
          </a:p>
          <a:p>
            <a:pPr>
              <a:lnSpc>
                <a:spcPct val="150000"/>
              </a:lnSpc>
            </a:pPr>
            <a:r>
              <a:rPr lang="es-ES" dirty="0"/>
              <a:t>Soporte multiusuario/uso </a:t>
            </a:r>
            <a:r>
              <a:rPr lang="es-ES" dirty="0" err="1"/>
              <a:t>squlite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Compartirlo en el </a:t>
            </a:r>
            <a:r>
              <a:rPr lang="es-ES" dirty="0" err="1"/>
              <a:t>github</a:t>
            </a:r>
            <a:r>
              <a:rPr lang="es-ES" dirty="0"/>
              <a:t> de las </a:t>
            </a:r>
            <a:r>
              <a:rPr lang="es-ES" dirty="0" err="1"/>
              <a:t>APIs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Pulir control de excepciones/filtrar entradas datos</a:t>
            </a:r>
          </a:p>
          <a:p>
            <a:pPr>
              <a:lnSpc>
                <a:spcPct val="150000"/>
              </a:lnSpc>
            </a:pPr>
            <a:r>
              <a:rPr lang="es-ES" dirty="0"/>
              <a:t>Mejorar </a:t>
            </a:r>
            <a:r>
              <a:rPr lang="es-ES" dirty="0" err="1"/>
              <a:t>logging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22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r>
              <a:rPr lang="es-ES" dirty="0"/>
              <a:t>Ejemplo codificación básica bot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55D585-E747-40E2-801A-8AA203123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0098" y="1955823"/>
            <a:ext cx="9391804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bot.message_handler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types.ForceReply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selective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(msg.chat.id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"Para añadir un canal, introduce su id"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reply_markup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bot.register_next_step_handler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process_add_channel_id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process_add_channel_id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msg.text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cons.ADD_CHANNEL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self.queue_to_cli.put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traceback.format_exc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5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C77B0-D631-4385-B67F-2157576A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capaz de conectarse a una cuenta de Telegram, leer los mensajes que lleguen y notificar los más relevantes al usuario, omitiendo el resto.</a:t>
            </a:r>
          </a:p>
          <a:p>
            <a:endParaRPr lang="es-ES" dirty="0"/>
          </a:p>
          <a:p>
            <a:r>
              <a:rPr lang="es-ES" dirty="0"/>
              <a:t>Esta app es especialmente útil cuando estamos en canales con muchos mensajes diarios, de los cuáles solos nos interesen algunos, como canales de noticias, ofertas…etc.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Nos permite silenciar los canales en nuestro cliente personal y dejar que el bot nos avise cuando haya algo relevante en el canal.</a:t>
            </a:r>
          </a:p>
        </p:txBody>
      </p:sp>
    </p:spTree>
    <p:extLst>
      <p:ext uri="{BB962C8B-B14F-4D97-AF65-F5344CB8AC3E}">
        <p14:creationId xmlns:p14="http://schemas.microsoft.com/office/powerpoint/2010/main" val="34526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r>
              <a:rPr lang="es-ES" dirty="0"/>
              <a:t>Ejemplo codificación básica bot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B076A6-15C9-4E68-AC87-FDF958EB1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987" y="2634329"/>
            <a:ext cx="10306026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bot.message_handler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delete_keyword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delete_keyword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InlineKeyboardMarkup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markup.add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InlineKeyboardButton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callback_data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cons.DELETE_KEYWORD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(msg.chat.id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"Elige la palabra a borrar"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reply_markup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r>
              <a:rPr lang="es-ES" dirty="0"/>
              <a:t>Ejemplo codificación básica bot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3BFF25-668F-41FF-9872-5C366BB00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8427" y="2149664"/>
            <a:ext cx="8084264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bot.callback_query_handler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call.data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cons.DELETE_KEYWORD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[x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self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.config.save_var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chat_id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borrada correctamente"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load_conf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reload_conf_req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DD81-EC5B-400A-8B83-339CBADB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DD8BB-7A2B-4B06-BB76-6F19E4B3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La aplicación deberá cumplir los siguientes puntos:</a:t>
            </a:r>
          </a:p>
          <a:p>
            <a:r>
              <a:rPr lang="es-ES" dirty="0"/>
              <a:t>Ser capaz de conectarse a los servicios de Telegram mediante la API pública, leer los mensajes que lleguen en tiempo real y los omitidos mientras la app haya estado sin funcionar.</a:t>
            </a:r>
          </a:p>
          <a:p>
            <a:r>
              <a:rPr lang="es-ES" dirty="0"/>
              <a:t>Filtrar los mensajes mediante la búsqueda de palabras clave.</a:t>
            </a:r>
          </a:p>
          <a:p>
            <a:r>
              <a:rPr lang="es-ES" dirty="0"/>
              <a:t>Notificar al usuario únicamente de la llegada de mensajes relevantes.</a:t>
            </a:r>
          </a:p>
          <a:p>
            <a:r>
              <a:rPr lang="es-ES" dirty="0"/>
              <a:t>Funcionar de forma transparente y sin interferir en el uso diario y normal de una cuenta de Telegram propia.</a:t>
            </a:r>
          </a:p>
          <a:p>
            <a:r>
              <a:rPr lang="es-ES" dirty="0"/>
              <a:t>Poder administrar la configuración de la app mediante una interfaz visual.</a:t>
            </a:r>
          </a:p>
          <a:p>
            <a:r>
              <a:rPr lang="es-ES" dirty="0"/>
              <a:t>Ser multi plataforma, de manera que se pueda ejecutar en un pc de uso diario con Windows o un servidor ejecutando Linux</a:t>
            </a:r>
          </a:p>
          <a:p>
            <a:r>
              <a:rPr lang="es-ES" dirty="0"/>
              <a:t>Como objetivo personal, se intentará realizar la app en Python para reforzar los conocimientos sobre este lenguaje.</a:t>
            </a:r>
          </a:p>
        </p:txBody>
      </p:sp>
    </p:spTree>
    <p:extLst>
      <p:ext uri="{BB962C8B-B14F-4D97-AF65-F5344CB8AC3E}">
        <p14:creationId xmlns:p14="http://schemas.microsoft.com/office/powerpoint/2010/main" val="3491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09311A-635C-4783-83A7-E50708C4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869D5DE-4C5C-4BCB-B394-F3674EB5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La aplicación es personal/privada, por ello cada usuario deberá descargársela y configurarla en su propio pc/servidor con sus datos personales (cuenta Telegram &amp; bot).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Pc o servidor en el que se ejecute la aplicación</a:t>
            </a:r>
          </a:p>
          <a:p>
            <a:pPr lvl="1">
              <a:lnSpc>
                <a:spcPct val="100000"/>
              </a:lnSpc>
            </a:pP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Python &gt;= 3, junto a las dos librerías externas</a:t>
            </a:r>
          </a:p>
          <a:p>
            <a:pPr lvl="1">
              <a:lnSpc>
                <a:spcPct val="100000"/>
              </a:lnSpc>
            </a:pP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Cuenta en el servicio de Telegram</a:t>
            </a:r>
          </a:p>
        </p:txBody>
      </p:sp>
    </p:spTree>
    <p:extLst>
      <p:ext uri="{BB962C8B-B14F-4D97-AF65-F5344CB8AC3E}">
        <p14:creationId xmlns:p14="http://schemas.microsoft.com/office/powerpoint/2010/main" val="10368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DD81-EC5B-400A-8B83-339CBADB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/>
          <a:lstStyle/>
          <a:p>
            <a:r>
              <a:rPr lang="es-ES" dirty="0"/>
              <a:t>Objetivos II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A0BD34-B120-429D-AA5C-1C1A42530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 real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Dados los requisitos, necesitamos al menos dos procesos residentes, uno para la API cliente y otro para la API del Bot, a partir de ahora llamados cliente y bot. Ambos procesos deberán responder en tiempo real a las peticiones del servicio Telegram, ya sea procesar la llegada de mensajes nuevos o atender una orden del usuario vía 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Interacción bot-cliente: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 vez planteados los dos puntos anteriores, surge la necesidad de implementar una comunicación bot-cliente, que permita el paso de datos de uno a otro. Como por ejemplo el cambio de parámetros que afecten al cliente, vía bot; o los mensajes que el cliente envía al bot y este muestra al usuario.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poder implementar esto, las clases cliente y bot serán hilos de una clase padre que se encargara de crearlos, comunicarlos y controlarlos.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Persistencia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 punto a tener en cuenta del diseño es la gestión persistente de la configuración; queremos que los parámetros y datos de uso de la aplicación se guarden en un fichero, modificable de forma transparente mediante la interfaz visual y el propio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ello crearemos una clase encargada de leer y guardar los parámetros en un fichero de texto visualmente legible.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Privacidad: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uso de la app es privado, el bot una vez le hablemos para configurarlo, guardara nuestro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user_id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y no permitirá a ningún otro usuario su utilización.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9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33A1-AB44-47B4-8913-83D2E7D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 externas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90C48-E225-4675-B2BC-0C222EDBF025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 anchor="ctr"/>
          <a:lstStyle/>
          <a:p>
            <a:r>
              <a:rPr lang="es-ES" sz="2400" dirty="0" err="1"/>
              <a:t>pyTelegramBotAPI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41E27-DFB0-4459-A52E-78B1F86100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 anchor="ctr">
            <a:normAutofit/>
          </a:bodyPr>
          <a:lstStyle/>
          <a:p>
            <a:r>
              <a:rPr lang="es-ES" sz="2400" dirty="0" err="1"/>
              <a:t>Telethon</a:t>
            </a:r>
            <a:endParaRPr lang="es-ES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C0B30D-C2CA-4D20-8713-D012E7B6F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9966" y="2557670"/>
            <a:ext cx="4587434" cy="3662390"/>
          </a:xfrm>
        </p:spPr>
        <p:txBody>
          <a:bodyPr anchor="t">
            <a:normAutofit/>
          </a:bodyPr>
          <a:lstStyle/>
          <a:p>
            <a:r>
              <a:rPr lang="es-ES" dirty="0"/>
              <a:t>Desarrollada en </a:t>
            </a:r>
            <a:r>
              <a:rPr lang="es-ES" b="1" dirty="0"/>
              <a:t>Python 3</a:t>
            </a:r>
            <a:r>
              <a:rPr lang="es-ES" dirty="0"/>
              <a:t> que implementa la API cliente oficial de Telegram: </a:t>
            </a:r>
            <a:r>
              <a:rPr lang="es-ES" dirty="0">
                <a:hlinkClick r:id="rId2"/>
              </a:rPr>
              <a:t>core.telegram.org/methods</a:t>
            </a:r>
            <a:endParaRPr lang="es-ES" dirty="0"/>
          </a:p>
          <a:p>
            <a:r>
              <a:rPr lang="es-ES" dirty="0"/>
              <a:t>Nos permitirá conectarnos a Telegram y gestionar todas las funciones del servicio de mensajería, principalmente el manejo de los mensajes.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github.com/LonamiWebs/Telethon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6DD306A-13DE-409C-B1BD-5ED5235D01F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334125" y="2557670"/>
            <a:ext cx="4587434" cy="3662390"/>
          </a:xfrm>
        </p:spPr>
        <p:txBody>
          <a:bodyPr anchor="t">
            <a:normAutofit/>
          </a:bodyPr>
          <a:lstStyle/>
          <a:p>
            <a:r>
              <a:rPr lang="es-ES" dirty="0"/>
              <a:t>Librería </a:t>
            </a:r>
            <a:r>
              <a:rPr lang="es-ES" b="1" dirty="0"/>
              <a:t>Python</a:t>
            </a:r>
            <a:r>
              <a:rPr lang="es-ES" dirty="0"/>
              <a:t> que implementa la API oficial de </a:t>
            </a:r>
            <a:r>
              <a:rPr lang="es-ES" dirty="0" err="1"/>
              <a:t>Bots</a:t>
            </a:r>
            <a:r>
              <a:rPr lang="es-ES" dirty="0"/>
              <a:t> de Telegram: </a:t>
            </a:r>
            <a:r>
              <a:rPr lang="es-ES" dirty="0">
                <a:hlinkClick r:id="rId4"/>
              </a:rPr>
              <a:t>core.telegram.org/bots/api</a:t>
            </a:r>
            <a:endParaRPr lang="es-ES" dirty="0">
              <a:hlinkClick r:id="rId5"/>
            </a:endParaRPr>
          </a:p>
          <a:p>
            <a:endParaRPr lang="es-ES" dirty="0">
              <a:hlinkClick r:id="rId5"/>
            </a:endParaRPr>
          </a:p>
          <a:p>
            <a:r>
              <a:rPr lang="es-ES" dirty="0"/>
              <a:t>Facilitará la implementación del bot encargado de ser la interfaz visual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hlinkClick r:id="rId5"/>
              </a:rPr>
              <a:t>github.com/</a:t>
            </a:r>
            <a:r>
              <a:rPr lang="es-ES" dirty="0" err="1">
                <a:hlinkClick r:id="rId5"/>
              </a:rPr>
              <a:t>eternnoir</a:t>
            </a:r>
            <a:r>
              <a:rPr lang="es-ES" dirty="0">
                <a:hlinkClick r:id="rId5"/>
              </a:rPr>
              <a:t>/</a:t>
            </a:r>
            <a:r>
              <a:rPr lang="es-ES" dirty="0" err="1">
                <a:hlinkClick r:id="rId5"/>
              </a:rPr>
              <a:t>pyTelegramBotAPI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4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Estructura I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ES" b="1" dirty="0"/>
              <a:t>main.py:</a:t>
            </a:r>
            <a:r>
              <a:rPr lang="es-ES" dirty="0"/>
              <a:t> </a:t>
            </a:r>
          </a:p>
          <a:p>
            <a:pPr marL="274320" lvl="1" indent="0">
              <a:buNone/>
            </a:pPr>
            <a:r>
              <a:rPr lang="es-ES" dirty="0"/>
              <a:t>Es la clase que debemos ejecutar. Se encarga de cargar la configuración, la comunicación interna, lanzar el bot y cliente y monitorizar su ejecución.</a:t>
            </a:r>
          </a:p>
          <a:p>
            <a:pPr marL="274320" lvl="1" indent="0">
              <a:buNone/>
            </a:pPr>
            <a:endParaRPr lang="es-ES" dirty="0"/>
          </a:p>
          <a:p>
            <a:r>
              <a:rPr lang="es-ES" b="1" dirty="0"/>
              <a:t>bot.py: </a:t>
            </a:r>
          </a:p>
          <a:p>
            <a:pPr marL="274320" lvl="1" indent="0">
              <a:buNone/>
            </a:pPr>
            <a:r>
              <a:rPr lang="es-ES" dirty="0"/>
              <a:t>Implementará los comandos de los que disponga el Bot y atenderá en tiempo real las peticiones que lleguen. Será la interfaz de control/comunicación con el cliente.</a:t>
            </a:r>
          </a:p>
          <a:p>
            <a:pPr marL="274320" lvl="1" indent="0">
              <a:buNone/>
            </a:pPr>
            <a:endParaRPr lang="es-ES" b="1" dirty="0"/>
          </a:p>
          <a:p>
            <a:r>
              <a:rPr lang="es-ES" b="1" dirty="0"/>
              <a:t>client.py:</a:t>
            </a:r>
          </a:p>
          <a:p>
            <a:pPr marL="274320" lvl="1" indent="0">
              <a:buNone/>
            </a:pPr>
            <a:r>
              <a:rPr lang="es-ES" dirty="0"/>
              <a:t>Recibirá los mensajes en tiempo real y filtrara los relevantes para el usuario. También solicitará mensajes antiguos si se reinicia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Estructura II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ES" b="1" dirty="0"/>
              <a:t>config_manager.py:</a:t>
            </a:r>
            <a:r>
              <a:rPr lang="es-ES" dirty="0"/>
              <a:t> </a:t>
            </a:r>
          </a:p>
          <a:p>
            <a:pPr marL="320040" lvl="1" indent="0">
              <a:buNone/>
            </a:pPr>
            <a:r>
              <a:rPr lang="es-ES" dirty="0"/>
              <a:t>Gestiona la configuración de la app. Carga y guarda las variables en un fichero de texto.</a:t>
            </a:r>
          </a:p>
          <a:p>
            <a:pPr marL="320040" lvl="1" indent="0">
              <a:buNone/>
            </a:pPr>
            <a:endParaRPr lang="es-ES" b="1" dirty="0"/>
          </a:p>
          <a:p>
            <a:r>
              <a:rPr lang="es-ES" b="1" dirty="0"/>
              <a:t>channel_custom.py: </a:t>
            </a:r>
          </a:p>
          <a:p>
            <a:pPr marL="274320" lvl="1" indent="0">
              <a:buNone/>
            </a:pPr>
            <a:r>
              <a:rPr lang="es-ES" dirty="0"/>
              <a:t>Clase almacén para los canales de Telegram, guardará de cada uno: id, </a:t>
            </a:r>
            <a:r>
              <a:rPr lang="es-ES" dirty="0" err="1"/>
              <a:t>access_hash</a:t>
            </a:r>
            <a:r>
              <a:rPr lang="es-ES" dirty="0"/>
              <a:t>, </a:t>
            </a:r>
            <a:r>
              <a:rPr lang="es-ES" dirty="0" err="1"/>
              <a:t>username</a:t>
            </a:r>
            <a:r>
              <a:rPr lang="es-ES" dirty="0"/>
              <a:t>, </a:t>
            </a:r>
            <a:r>
              <a:rPr lang="es-ES" dirty="0" err="1"/>
              <a:t>title</a:t>
            </a:r>
            <a:r>
              <a:rPr lang="es-ES" dirty="0"/>
              <a:t> y </a:t>
            </a:r>
            <a:r>
              <a:rPr lang="es-ES" dirty="0" err="1"/>
              <a:t>last_msg</a:t>
            </a:r>
            <a:r>
              <a:rPr lang="es-ES" dirty="0"/>
              <a:t>.</a:t>
            </a:r>
          </a:p>
          <a:p>
            <a:pPr marL="274320" lvl="1" indent="0">
              <a:buNone/>
            </a:pPr>
            <a:endParaRPr lang="es-ES" b="1" dirty="0"/>
          </a:p>
          <a:p>
            <a:r>
              <a:rPr lang="es-ES" b="1" dirty="0"/>
              <a:t>packet.py:</a:t>
            </a:r>
            <a:r>
              <a:rPr lang="es-ES" dirty="0"/>
              <a:t> </a:t>
            </a:r>
          </a:p>
          <a:p>
            <a:pPr marL="274320" lvl="1" indent="0">
              <a:buNone/>
            </a:pPr>
            <a:r>
              <a:rPr lang="es-ES" dirty="0"/>
              <a:t>Clase almacén para la comunicación interna mediante las colas. Contiene los campos </a:t>
            </a:r>
            <a:r>
              <a:rPr lang="es-ES" dirty="0" err="1"/>
              <a:t>request_code</a:t>
            </a:r>
            <a:r>
              <a:rPr lang="es-ES" dirty="0"/>
              <a:t>, </a:t>
            </a:r>
            <a:r>
              <a:rPr lang="es-ES" dirty="0" err="1"/>
              <a:t>request_data</a:t>
            </a:r>
            <a:r>
              <a:rPr lang="es-ES" dirty="0"/>
              <a:t>, </a:t>
            </a:r>
            <a:r>
              <a:rPr lang="es-ES" dirty="0" err="1"/>
              <a:t>reply_code</a:t>
            </a:r>
            <a:r>
              <a:rPr lang="es-ES" dirty="0"/>
              <a:t> y </a:t>
            </a:r>
            <a:r>
              <a:rPr lang="es-ES" dirty="0" err="1"/>
              <a:t>reply_data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5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Diagrama de comunicación I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A9865F3-0058-4132-889E-16BB278AB614}"/>
              </a:ext>
            </a:extLst>
          </p:cNvPr>
          <p:cNvGrpSpPr/>
          <p:nvPr/>
        </p:nvGrpSpPr>
        <p:grpSpPr>
          <a:xfrm>
            <a:off x="4469291" y="4235174"/>
            <a:ext cx="1769163" cy="1089991"/>
            <a:chOff x="4469291" y="3879574"/>
            <a:chExt cx="1769163" cy="108999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Nube 3">
              <a:extLst>
                <a:ext uri="{FF2B5EF4-FFF2-40B4-BE49-F238E27FC236}">
                  <a16:creationId xmlns:a16="http://schemas.microsoft.com/office/drawing/2014/main" id="{C59842B0-459D-4A8A-A634-F9A427CC58E1}"/>
                </a:ext>
              </a:extLst>
            </p:cNvPr>
            <p:cNvSpPr/>
            <p:nvPr/>
          </p:nvSpPr>
          <p:spPr>
            <a:xfrm>
              <a:off x="4469291" y="3879574"/>
              <a:ext cx="1769163" cy="1089991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6DD365A-ACCF-477F-801C-9A823BE0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9439" y="4060136"/>
              <a:ext cx="728869" cy="728869"/>
            </a:xfrm>
            <a:prstGeom prst="rect">
              <a:avLst/>
            </a:prstGeom>
            <a:grpFill/>
          </p:spPr>
        </p:pic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CE443902-80C2-4008-804E-6E4845E4F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97" y="5397187"/>
            <a:ext cx="989293" cy="989293"/>
          </a:xfrm>
          <a:prstGeom prst="rect">
            <a:avLst/>
          </a:prstGeom>
        </p:spPr>
      </p:pic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B8EBA35C-3676-460A-B68B-CA2DF34CECA2}"/>
              </a:ext>
            </a:extLst>
          </p:cNvPr>
          <p:cNvSpPr/>
          <p:nvPr/>
        </p:nvSpPr>
        <p:spPr>
          <a:xfrm>
            <a:off x="2256329" y="2974560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Client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94513F2-4153-4FDC-8730-129B5FB34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939907"/>
            <a:ext cx="703889" cy="703889"/>
          </a:xfrm>
          <a:prstGeom prst="rect">
            <a:avLst/>
          </a:prstGeom>
        </p:spPr>
      </p:pic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7B39FF98-78A0-44CC-93D7-0F4D094C3D77}"/>
              </a:ext>
            </a:extLst>
          </p:cNvPr>
          <p:cNvSpPr/>
          <p:nvPr/>
        </p:nvSpPr>
        <p:spPr>
          <a:xfrm>
            <a:off x="7381722" y="2995753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Bot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DD0A21F-D779-4959-82FA-33746256D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929" y="2961894"/>
            <a:ext cx="703889" cy="703889"/>
          </a:xfrm>
          <a:prstGeom prst="rect">
            <a:avLst/>
          </a:prstGeom>
        </p:spPr>
      </p:pic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16DBF77B-43FB-474A-9C75-9CDA1D216AF1}"/>
              </a:ext>
            </a:extLst>
          </p:cNvPr>
          <p:cNvSpPr/>
          <p:nvPr/>
        </p:nvSpPr>
        <p:spPr>
          <a:xfrm>
            <a:off x="4678014" y="1782418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Main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F5BC8FA-D727-4CCD-B057-FA17577F2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99" y="1744951"/>
            <a:ext cx="703889" cy="703889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C47C80A-C6F7-4FA5-B9E0-9C4F0F3DBADB}"/>
              </a:ext>
            </a:extLst>
          </p:cNvPr>
          <p:cNvCxnSpPr>
            <a:cxnSpLocks/>
            <a:stCxn id="54" idx="1"/>
            <a:endCxn id="4" idx="1"/>
          </p:cNvCxnSpPr>
          <p:nvPr/>
        </p:nvCxnSpPr>
        <p:spPr>
          <a:xfrm flipH="1" flipV="1">
            <a:off x="5353873" y="5324004"/>
            <a:ext cx="2027849" cy="614075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0B2851E-3D54-4BF7-8B3E-4A1BC6448706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236980" y="4153662"/>
            <a:ext cx="1820603" cy="626508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19C32C8-2AE5-484C-A3D7-A06AD75569E3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H="1" flipV="1">
            <a:off x="2932190" y="4132469"/>
            <a:ext cx="1542589" cy="647701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986A13A-CA7E-4FD2-8503-E48A91B7BBE0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2932190" y="2361373"/>
            <a:ext cx="1745824" cy="613187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16E9427-2AB9-40DA-AF80-07D279CDF18B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6029736" y="2361373"/>
            <a:ext cx="2027847" cy="634380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E42F5EB-7B49-4967-8B3C-89B51B3F78ED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3608051" y="3553515"/>
            <a:ext cx="3773671" cy="21193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4" name="Imagen 53">
            <a:extLst>
              <a:ext uri="{FF2B5EF4-FFF2-40B4-BE49-F238E27FC236}">
                <a16:creationId xmlns:a16="http://schemas.microsoft.com/office/drawing/2014/main" id="{AE9F2684-67D3-460E-89CB-63B7F8D87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722" y="5471457"/>
            <a:ext cx="933244" cy="9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285</TotalTime>
  <Words>1038</Words>
  <Application>Microsoft Office PowerPoint</Application>
  <PresentationFormat>Panorámica</PresentationFormat>
  <Paragraphs>143</Paragraphs>
  <Slides>21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 Unicode MS</vt:lpstr>
      <vt:lpstr>Arial</vt:lpstr>
      <vt:lpstr>Book Antiqua</vt:lpstr>
      <vt:lpstr>Courier New</vt:lpstr>
      <vt:lpstr>Dirección de ventas 16 X 9</vt:lpstr>
      <vt:lpstr>TeleAlert</vt:lpstr>
      <vt:lpstr>Introducción</vt:lpstr>
      <vt:lpstr>Objetivos</vt:lpstr>
      <vt:lpstr>Requisitos</vt:lpstr>
      <vt:lpstr>Objetivos II</vt:lpstr>
      <vt:lpstr>Librerías externas</vt:lpstr>
      <vt:lpstr>Estructura I</vt:lpstr>
      <vt:lpstr>Estructura II</vt:lpstr>
      <vt:lpstr>Diagrama de comunicación I</vt:lpstr>
      <vt:lpstr>Diagrama de comunicación II</vt:lpstr>
      <vt:lpstr>Diagrama de comunicación III</vt:lpstr>
      <vt:lpstr>Ejemplo de uso I</vt:lpstr>
      <vt:lpstr>Ejemplo de uso II</vt:lpstr>
      <vt:lpstr>Ejemplo de uso III</vt:lpstr>
      <vt:lpstr>Ejemplo de uso IV</vt:lpstr>
      <vt:lpstr>Ejemplo de uso V</vt:lpstr>
      <vt:lpstr>Ejemplo de uso VI</vt:lpstr>
      <vt:lpstr>Próximos objetivos</vt:lpstr>
      <vt:lpstr>Ejemplo codificación básica bot</vt:lpstr>
      <vt:lpstr>Ejemplo codificación básica bot</vt:lpstr>
      <vt:lpstr>Ejemplo codificación básica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TeleAlert</dc:title>
  <dc:creator>Javier</dc:creator>
  <cp:keywords>v1</cp:keywords>
  <cp:lastModifiedBy>Javier</cp:lastModifiedBy>
  <cp:revision>45</cp:revision>
  <dcterms:created xsi:type="dcterms:W3CDTF">2018-04-25T10:20:52Z</dcterms:created>
  <dcterms:modified xsi:type="dcterms:W3CDTF">2018-04-26T10:46:13Z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