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algn="ctr">
              <a:spcBef>
                <a:spcPts val="0"/>
              </a:spcBef>
              <a:buClr>
                <a:schemeClr val="dk1"/>
              </a:buClr>
              <a:buSzPts val="9600"/>
              <a:buFont typeface="Lato"/>
              <a:buNone/>
              <a:defRPr sz="9600">
                <a:solidFill>
                  <a:schemeClr val="dk1"/>
                </a:solidFill>
                <a:latin typeface="Lato"/>
                <a:ea typeface="Lato"/>
                <a:cs typeface="Lato"/>
                <a:sym typeface="Lato"/>
              </a:defRPr>
            </a:lvl1pPr>
            <a:lvl2pPr lvl="1" algn="ctr">
              <a:spcBef>
                <a:spcPts val="0"/>
              </a:spcBef>
              <a:buClr>
                <a:schemeClr val="dk1"/>
              </a:buClr>
              <a:buSzPts val="9600"/>
              <a:buFont typeface="Lato"/>
              <a:buNone/>
              <a:defRPr sz="9600">
                <a:solidFill>
                  <a:schemeClr val="dk1"/>
                </a:solidFill>
                <a:latin typeface="Lato"/>
                <a:ea typeface="Lato"/>
                <a:cs typeface="Lato"/>
                <a:sym typeface="Lato"/>
              </a:defRPr>
            </a:lvl2pPr>
            <a:lvl3pPr lvl="2" algn="ctr">
              <a:spcBef>
                <a:spcPts val="0"/>
              </a:spcBef>
              <a:buClr>
                <a:schemeClr val="dk1"/>
              </a:buClr>
              <a:buSzPts val="9600"/>
              <a:buFont typeface="Lato"/>
              <a:buNone/>
              <a:defRPr sz="9600">
                <a:solidFill>
                  <a:schemeClr val="dk1"/>
                </a:solidFill>
                <a:latin typeface="Lato"/>
                <a:ea typeface="Lato"/>
                <a:cs typeface="Lato"/>
                <a:sym typeface="Lato"/>
              </a:defRPr>
            </a:lvl3pPr>
            <a:lvl4pPr lvl="3" algn="ctr">
              <a:spcBef>
                <a:spcPts val="0"/>
              </a:spcBef>
              <a:buClr>
                <a:schemeClr val="dk1"/>
              </a:buClr>
              <a:buSzPts val="9600"/>
              <a:buFont typeface="Lato"/>
              <a:buNone/>
              <a:defRPr sz="9600">
                <a:solidFill>
                  <a:schemeClr val="dk1"/>
                </a:solidFill>
                <a:latin typeface="Lato"/>
                <a:ea typeface="Lato"/>
                <a:cs typeface="Lato"/>
                <a:sym typeface="Lato"/>
              </a:defRPr>
            </a:lvl4pPr>
            <a:lvl5pPr lvl="4" algn="ctr">
              <a:spcBef>
                <a:spcPts val="0"/>
              </a:spcBef>
              <a:buClr>
                <a:schemeClr val="dk1"/>
              </a:buClr>
              <a:buSzPts val="9600"/>
              <a:buFont typeface="Lato"/>
              <a:buNone/>
              <a:defRPr sz="9600">
                <a:solidFill>
                  <a:schemeClr val="dk1"/>
                </a:solidFill>
                <a:latin typeface="Lato"/>
                <a:ea typeface="Lato"/>
                <a:cs typeface="Lato"/>
                <a:sym typeface="Lato"/>
              </a:defRPr>
            </a:lvl5pPr>
            <a:lvl6pPr lvl="5" algn="ctr">
              <a:spcBef>
                <a:spcPts val="0"/>
              </a:spcBef>
              <a:buClr>
                <a:schemeClr val="dk1"/>
              </a:buClr>
              <a:buSzPts val="9600"/>
              <a:buFont typeface="Lato"/>
              <a:buNone/>
              <a:defRPr sz="9600">
                <a:solidFill>
                  <a:schemeClr val="dk1"/>
                </a:solidFill>
                <a:latin typeface="Lato"/>
                <a:ea typeface="Lato"/>
                <a:cs typeface="Lato"/>
                <a:sym typeface="Lato"/>
              </a:defRPr>
            </a:lvl6pPr>
            <a:lvl7pPr lvl="6" algn="ctr">
              <a:spcBef>
                <a:spcPts val="0"/>
              </a:spcBef>
              <a:buClr>
                <a:schemeClr val="dk1"/>
              </a:buClr>
              <a:buSzPts val="9600"/>
              <a:buFont typeface="Lato"/>
              <a:buNone/>
              <a:defRPr sz="9600">
                <a:solidFill>
                  <a:schemeClr val="dk1"/>
                </a:solidFill>
                <a:latin typeface="Lato"/>
                <a:ea typeface="Lato"/>
                <a:cs typeface="Lato"/>
                <a:sym typeface="Lato"/>
              </a:defRPr>
            </a:lvl7pPr>
            <a:lvl8pPr lvl="7" algn="ctr">
              <a:spcBef>
                <a:spcPts val="0"/>
              </a:spcBef>
              <a:buClr>
                <a:schemeClr val="dk1"/>
              </a:buClr>
              <a:buSzPts val="9600"/>
              <a:buFont typeface="Lato"/>
              <a:buNone/>
              <a:defRPr sz="9600">
                <a:solidFill>
                  <a:schemeClr val="dk1"/>
                </a:solidFill>
                <a:latin typeface="Lato"/>
                <a:ea typeface="Lato"/>
                <a:cs typeface="Lato"/>
                <a:sym typeface="Lato"/>
              </a:defRPr>
            </a:lvl8pPr>
            <a:lvl9pPr lvl="8" algn="ctr">
              <a:spcBef>
                <a:spcPts val="0"/>
              </a:spcBef>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algn="ctr">
              <a:spcBef>
                <a:spcPts val="0"/>
              </a:spcBef>
              <a:buClr>
                <a:schemeClr val="lt1"/>
              </a:buClr>
              <a:buSzPts val="4800"/>
              <a:buNone/>
              <a:defRPr sz="4800">
                <a:solidFill>
                  <a:schemeClr val="lt1"/>
                </a:solidFill>
              </a:defRPr>
            </a:lvl1pPr>
            <a:lvl2pPr lvl="1" algn="ctr">
              <a:spcBef>
                <a:spcPts val="0"/>
              </a:spcBef>
              <a:buClr>
                <a:schemeClr val="lt1"/>
              </a:buClr>
              <a:buSzPts val="4800"/>
              <a:buNone/>
              <a:defRPr sz="4800">
                <a:solidFill>
                  <a:schemeClr val="lt1"/>
                </a:solidFill>
              </a:defRPr>
            </a:lvl2pPr>
            <a:lvl3pPr lvl="2" algn="ctr">
              <a:spcBef>
                <a:spcPts val="0"/>
              </a:spcBef>
              <a:buClr>
                <a:schemeClr val="lt1"/>
              </a:buClr>
              <a:buSzPts val="4800"/>
              <a:buNone/>
              <a:defRPr sz="4800">
                <a:solidFill>
                  <a:schemeClr val="lt1"/>
                </a:solidFill>
              </a:defRPr>
            </a:lvl3pPr>
            <a:lvl4pPr lvl="3" algn="ctr">
              <a:spcBef>
                <a:spcPts val="0"/>
              </a:spcBef>
              <a:buClr>
                <a:schemeClr val="lt1"/>
              </a:buClr>
              <a:buSzPts val="4800"/>
              <a:buNone/>
              <a:defRPr sz="4800">
                <a:solidFill>
                  <a:schemeClr val="lt1"/>
                </a:solidFill>
              </a:defRPr>
            </a:lvl4pPr>
            <a:lvl5pPr lvl="4" algn="ctr">
              <a:spcBef>
                <a:spcPts val="0"/>
              </a:spcBef>
              <a:buClr>
                <a:schemeClr val="lt1"/>
              </a:buClr>
              <a:buSzPts val="4800"/>
              <a:buNone/>
              <a:defRPr sz="4800">
                <a:solidFill>
                  <a:schemeClr val="lt1"/>
                </a:solidFill>
              </a:defRPr>
            </a:lvl5pPr>
            <a:lvl6pPr lvl="5" algn="ctr">
              <a:spcBef>
                <a:spcPts val="0"/>
              </a:spcBef>
              <a:buClr>
                <a:schemeClr val="lt1"/>
              </a:buClr>
              <a:buSzPts val="4800"/>
              <a:buNone/>
              <a:defRPr sz="4800">
                <a:solidFill>
                  <a:schemeClr val="lt1"/>
                </a:solidFill>
              </a:defRPr>
            </a:lvl6pPr>
            <a:lvl7pPr lvl="6" algn="ctr">
              <a:spcBef>
                <a:spcPts val="0"/>
              </a:spcBef>
              <a:buClr>
                <a:schemeClr val="lt1"/>
              </a:buClr>
              <a:buSzPts val="4800"/>
              <a:buNone/>
              <a:defRPr sz="4800">
                <a:solidFill>
                  <a:schemeClr val="lt1"/>
                </a:solidFill>
              </a:defRPr>
            </a:lvl7pPr>
            <a:lvl8pPr lvl="7" algn="ctr">
              <a:spcBef>
                <a:spcPts val="0"/>
              </a:spcBef>
              <a:buClr>
                <a:schemeClr val="lt1"/>
              </a:buClr>
              <a:buSzPts val="4800"/>
              <a:buNone/>
              <a:defRPr sz="4800">
                <a:solidFill>
                  <a:schemeClr val="lt1"/>
                </a:solidFill>
              </a:defRPr>
            </a:lvl8pPr>
            <a:lvl9pPr lvl="8" algn="ctr">
              <a:spcBef>
                <a:spcPts val="0"/>
              </a:spcBef>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algn="ctr">
              <a:spcBef>
                <a:spcPts val="0"/>
              </a:spcBef>
              <a:buClr>
                <a:schemeClr val="dk1"/>
              </a:buClr>
              <a:buSzPts val="3600"/>
              <a:buNone/>
              <a:defRPr sz="3600">
                <a:solidFill>
                  <a:schemeClr val="dk1"/>
                </a:solidFill>
              </a:defRPr>
            </a:lvl1pPr>
            <a:lvl2pPr lvl="1" algn="ctr">
              <a:spcBef>
                <a:spcPts val="0"/>
              </a:spcBef>
              <a:buClr>
                <a:schemeClr val="dk1"/>
              </a:buClr>
              <a:buSzPts val="3600"/>
              <a:buNone/>
              <a:defRPr sz="3600">
                <a:solidFill>
                  <a:schemeClr val="dk1"/>
                </a:solidFill>
              </a:defRPr>
            </a:lvl2pPr>
            <a:lvl3pPr lvl="2" algn="ctr">
              <a:spcBef>
                <a:spcPts val="0"/>
              </a:spcBef>
              <a:buClr>
                <a:schemeClr val="dk1"/>
              </a:buClr>
              <a:buSzPts val="3600"/>
              <a:buNone/>
              <a:defRPr sz="3600">
                <a:solidFill>
                  <a:schemeClr val="dk1"/>
                </a:solidFill>
              </a:defRPr>
            </a:lvl3pPr>
            <a:lvl4pPr lvl="3" algn="ctr">
              <a:spcBef>
                <a:spcPts val="0"/>
              </a:spcBef>
              <a:buClr>
                <a:schemeClr val="dk1"/>
              </a:buClr>
              <a:buSzPts val="3600"/>
              <a:buNone/>
              <a:defRPr sz="3600">
                <a:solidFill>
                  <a:schemeClr val="dk1"/>
                </a:solidFill>
              </a:defRPr>
            </a:lvl4pPr>
            <a:lvl5pPr lvl="4" algn="ctr">
              <a:spcBef>
                <a:spcPts val="0"/>
              </a:spcBef>
              <a:buClr>
                <a:schemeClr val="dk1"/>
              </a:buClr>
              <a:buSzPts val="3600"/>
              <a:buNone/>
              <a:defRPr sz="3600">
                <a:solidFill>
                  <a:schemeClr val="dk1"/>
                </a:solidFill>
              </a:defRPr>
            </a:lvl5pPr>
            <a:lvl6pPr lvl="5" algn="ctr">
              <a:spcBef>
                <a:spcPts val="0"/>
              </a:spcBef>
              <a:buClr>
                <a:schemeClr val="dk1"/>
              </a:buClr>
              <a:buSzPts val="3600"/>
              <a:buNone/>
              <a:defRPr sz="3600">
                <a:solidFill>
                  <a:schemeClr val="dk1"/>
                </a:solidFill>
              </a:defRPr>
            </a:lvl6pPr>
            <a:lvl7pPr lvl="6" algn="ctr">
              <a:spcBef>
                <a:spcPts val="0"/>
              </a:spcBef>
              <a:buClr>
                <a:schemeClr val="dk1"/>
              </a:buClr>
              <a:buSzPts val="3600"/>
              <a:buNone/>
              <a:defRPr sz="3600">
                <a:solidFill>
                  <a:schemeClr val="dk1"/>
                </a:solidFill>
              </a:defRPr>
            </a:lvl7pPr>
            <a:lvl8pPr lvl="7" algn="ctr">
              <a:spcBef>
                <a:spcPts val="0"/>
              </a:spcBef>
              <a:buClr>
                <a:schemeClr val="dk1"/>
              </a:buClr>
              <a:buSzPts val="3600"/>
              <a:buNone/>
              <a:defRPr sz="3600">
                <a:solidFill>
                  <a:schemeClr val="dk1"/>
                </a:solidFill>
              </a:defRPr>
            </a:lvl8pPr>
            <a:lvl9pPr lvl="8" algn="ctr">
              <a:spcBef>
                <a:spcPts val="0"/>
              </a:spcBef>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a:spcBef>
                <a:spcPts val="0"/>
              </a:spcBef>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s"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wrap="square" tIns="91425">
            <a:noAutofit/>
          </a:bodyPr>
          <a:lstStyle/>
          <a:p>
            <a:pPr indent="0" lvl="0" marL="0">
              <a:spcBef>
                <a:spcPts val="0"/>
              </a:spcBef>
              <a:buNone/>
            </a:pPr>
            <a:r>
              <a:rPr lang="es"/>
              <a:t>Prueba 3</a:t>
            </a:r>
          </a:p>
          <a:p>
            <a:pPr indent="0" lvl="0" marL="0">
              <a:spcBef>
                <a:spcPts val="0"/>
              </a:spcBef>
              <a:buNone/>
            </a:pPr>
            <a:r>
              <a:rPr lang="es" sz="2600"/>
              <a:t>Tecnología</a:t>
            </a:r>
            <a:r>
              <a:rPr lang="es" sz="2600"/>
              <a:t> de Computadores</a:t>
            </a:r>
          </a:p>
          <a:p>
            <a:pPr indent="0" lvl="0" marL="0">
              <a:spcBef>
                <a:spcPts val="0"/>
              </a:spcBef>
              <a:buNone/>
            </a:pPr>
            <a:r>
              <a:t/>
            </a:r>
            <a:endParaRPr sz="2600"/>
          </a:p>
          <a:p>
            <a:pPr indent="0" lvl="0" marL="0" rtl="0">
              <a:spcBef>
                <a:spcPts val="0"/>
              </a:spcBef>
              <a:buNone/>
            </a:pPr>
            <a:r>
              <a:rPr lang="es" sz="2400"/>
              <a:t>Manuel </a:t>
            </a:r>
            <a:r>
              <a:rPr lang="es" sz="2400"/>
              <a:t>Sánchez</a:t>
            </a:r>
            <a:r>
              <a:rPr lang="es" sz="2400"/>
              <a:t> y Bernal</a:t>
            </a:r>
          </a:p>
        </p:txBody>
      </p:sp>
      <p:sp>
        <p:nvSpPr>
          <p:cNvPr id="73" name="Shape 73"/>
          <p:cNvSpPr txBox="1"/>
          <p:nvPr>
            <p:ph idx="1" type="subTitle"/>
          </p:nvPr>
        </p:nvSpPr>
        <p:spPr>
          <a:xfrm>
            <a:off x="2371725" y="3008175"/>
            <a:ext cx="6331500" cy="1542000"/>
          </a:xfrm>
          <a:prstGeom prst="rect">
            <a:avLst/>
          </a:prstGeom>
        </p:spPr>
        <p:txBody>
          <a:bodyPr anchorCtr="0" anchor="b" bIns="91425" lIns="91425" rIns="91425" wrap="square" tIns="91425">
            <a:noAutofit/>
          </a:bodyPr>
          <a:lstStyle/>
          <a:p>
            <a:pPr indent="0" lvl="0" marL="0">
              <a:spcBef>
                <a:spcPts val="0"/>
              </a:spcBef>
              <a:buNone/>
            </a:pPr>
            <a:r>
              <a:rPr lang="es" sz="2400"/>
              <a:t>Mauricio González Bustamante</a:t>
            </a:r>
          </a:p>
          <a:p>
            <a:pPr indent="0" lvl="0" marL="0">
              <a:spcBef>
                <a:spcPts val="0"/>
              </a:spcBef>
              <a:buNone/>
            </a:pPr>
            <a:r>
              <a:rPr lang="es" sz="2400"/>
              <a:t>Angel Toloza Gonzalez</a:t>
            </a:r>
          </a:p>
          <a:p>
            <a:pPr indent="0" lvl="0" marL="0">
              <a:spcBef>
                <a:spcPts val="0"/>
              </a:spcBef>
              <a:buNone/>
            </a:pPr>
            <a:r>
              <a:rPr lang="es" sz="2400"/>
              <a:t>Israel Flores</a:t>
            </a:r>
          </a:p>
          <a:p>
            <a:pPr indent="0" lvl="0" marL="0" rtl="0">
              <a:spcBef>
                <a:spcPts val="0"/>
              </a:spcBef>
              <a:buNone/>
            </a:pPr>
            <a:r>
              <a:rPr lang="es" sz="2400"/>
              <a:t>Bastian Muñoz</a:t>
            </a:r>
          </a:p>
        </p:txBody>
      </p:sp>
      <p:pic>
        <p:nvPicPr>
          <p:cNvPr id="74" name="Shape 74"/>
          <p:cNvPicPr preferRelativeResize="0"/>
          <p:nvPr/>
        </p:nvPicPr>
        <p:blipFill>
          <a:blip r:embed="rId3">
            <a:alphaModFix/>
          </a:blip>
          <a:stretch>
            <a:fillRect/>
          </a:stretch>
        </p:blipFill>
        <p:spPr>
          <a:xfrm>
            <a:off x="602700" y="630225"/>
            <a:ext cx="1263542" cy="154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65500" y="446700"/>
            <a:ext cx="4045200" cy="13182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lang="es" sz="4800">
                <a:solidFill>
                  <a:schemeClr val="dk1"/>
                </a:solidFill>
              </a:rPr>
              <a:t>Pregunta P</a:t>
            </a:r>
            <a:r>
              <a:rPr lang="es" sz="4800"/>
              <a:t>lanteada</a:t>
            </a:r>
            <a:r>
              <a:rPr lang="es" sz="4800">
                <a:solidFill>
                  <a:schemeClr val="dk1"/>
                </a:solidFill>
              </a:rPr>
              <a:t>:</a:t>
            </a:r>
          </a:p>
        </p:txBody>
      </p:sp>
      <p:sp>
        <p:nvSpPr>
          <p:cNvPr id="80" name="Shape 80"/>
          <p:cNvSpPr txBox="1"/>
          <p:nvPr>
            <p:ph idx="1" type="subTitle"/>
          </p:nvPr>
        </p:nvSpPr>
        <p:spPr>
          <a:xfrm>
            <a:off x="265500" y="2735371"/>
            <a:ext cx="4045200" cy="1345500"/>
          </a:xfrm>
          <a:prstGeom prst="rect">
            <a:avLst/>
          </a:prstGeom>
        </p:spPr>
        <p:txBody>
          <a:bodyPr anchorCtr="0" anchor="t" bIns="91425" lIns="91425" rIns="91425" wrap="square" tIns="91425">
            <a:noAutofit/>
          </a:bodyPr>
          <a:lstStyle/>
          <a:p>
            <a:pPr indent="0" lvl="0" marL="0">
              <a:spcBef>
                <a:spcPts val="0"/>
              </a:spcBef>
              <a:buNone/>
            </a:pPr>
            <a:r>
              <a:rPr lang="es" sz="3600"/>
              <a:t>Grupo N°5</a:t>
            </a:r>
          </a:p>
          <a:p>
            <a:pPr indent="0" lvl="0" marL="0" rtl="0">
              <a:spcBef>
                <a:spcPts val="0"/>
              </a:spcBef>
              <a:buNone/>
            </a:pPr>
            <a:r>
              <a:t/>
            </a:r>
            <a:endParaRPr/>
          </a:p>
        </p:txBody>
      </p:sp>
      <p:sp>
        <p:nvSpPr>
          <p:cNvPr id="81" name="Shape 81"/>
          <p:cNvSpPr txBox="1"/>
          <p:nvPr>
            <p:ph idx="2" type="body"/>
          </p:nvPr>
        </p:nvSpPr>
        <p:spPr>
          <a:xfrm>
            <a:off x="4939500" y="555250"/>
            <a:ext cx="3837000" cy="3864000"/>
          </a:xfrm>
          <a:prstGeom prst="rect">
            <a:avLst/>
          </a:prstGeom>
        </p:spPr>
        <p:txBody>
          <a:bodyPr anchorCtr="0" anchor="ctr" bIns="91425" lIns="91425" rIns="91425" wrap="square" tIns="91425">
            <a:noAutofit/>
          </a:bodyPr>
          <a:lstStyle/>
          <a:p>
            <a:pPr indent="0" lvl="0" marL="0" algn="just">
              <a:spcBef>
                <a:spcPts val="0"/>
              </a:spcBef>
              <a:buNone/>
            </a:pPr>
            <a:r>
              <a:rPr lang="es" sz="1600">
                <a:solidFill>
                  <a:srgbClr val="FFFFFF"/>
                </a:solidFill>
              </a:rPr>
              <a:t>Diseñar e implementar un sistema que cuente el número de vehículos en un estacionamiento de un supermercado. la capacidad máxima del estacionamiento es de 50 vehículos. Cada vez que un vehículo ingresa, se abre una reja de entrada por 35 segundos. Si el vehículo sale se abre la reja de salida por un tiempo de 45 segundos. El diseño debe considerar displays que indiquen el número de vehículos que permanecen dentro del estacionamiento. Cuando el estacionamiento está lleno, se enciende una luz roja para indicar tal evento.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180100" y="187425"/>
            <a:ext cx="2782200" cy="768000"/>
          </a:xfrm>
          <a:prstGeom prst="rect">
            <a:avLst/>
          </a:prstGeom>
        </p:spPr>
        <p:txBody>
          <a:bodyPr anchorCtr="0" anchor="t" bIns="91425" lIns="91425" rIns="91425" wrap="square" tIns="91425">
            <a:noAutofit/>
          </a:bodyPr>
          <a:lstStyle/>
          <a:p>
            <a:pPr indent="0" lvl="0" marL="0" rtl="0" algn="ctr">
              <a:lnSpc>
                <a:spcPct val="115000"/>
              </a:lnSpc>
              <a:spcBef>
                <a:spcPts val="0"/>
              </a:spcBef>
              <a:spcAft>
                <a:spcPts val="0"/>
              </a:spcAft>
              <a:buNone/>
            </a:pPr>
            <a:r>
              <a:rPr lang="es" sz="2400">
                <a:solidFill>
                  <a:schemeClr val="dk1"/>
                </a:solidFill>
              </a:rPr>
              <a:t>Temporizador de </a:t>
            </a:r>
          </a:p>
          <a:p>
            <a:pPr indent="0" lvl="0" marL="0" rtl="0" algn="ctr">
              <a:lnSpc>
                <a:spcPct val="115000"/>
              </a:lnSpc>
              <a:spcBef>
                <a:spcPts val="0"/>
              </a:spcBef>
              <a:spcAft>
                <a:spcPts val="0"/>
              </a:spcAft>
              <a:buNone/>
            </a:pPr>
            <a:r>
              <a:rPr lang="es" sz="2400">
                <a:solidFill>
                  <a:schemeClr val="dk1"/>
                </a:solidFill>
              </a:rPr>
              <a:t>35 segundos</a:t>
            </a:r>
          </a:p>
          <a:p>
            <a:pPr indent="0" lvl="0" marL="0" rtl="0">
              <a:spcBef>
                <a:spcPts val="0"/>
              </a:spcBef>
              <a:spcAft>
                <a:spcPts val="1600"/>
              </a:spcAft>
              <a:buNone/>
            </a:pPr>
            <a:r>
              <a:t/>
            </a:r>
            <a:endParaRPr sz="3600">
              <a:solidFill>
                <a:schemeClr val="dk1"/>
              </a:solidFill>
            </a:endParaRPr>
          </a:p>
        </p:txBody>
      </p:sp>
      <p:sp>
        <p:nvSpPr>
          <p:cNvPr id="87" name="Shape 87"/>
          <p:cNvSpPr txBox="1"/>
          <p:nvPr>
            <p:ph idx="4294967295" type="title"/>
          </p:nvPr>
        </p:nvSpPr>
        <p:spPr>
          <a:xfrm>
            <a:off x="112175" y="1220600"/>
            <a:ext cx="2850000" cy="36633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100">
                <a:latin typeface="Lato"/>
                <a:ea typeface="Lato"/>
                <a:cs typeface="Lato"/>
                <a:sym typeface="Lato"/>
              </a:rPr>
              <a:t>Al estar activado el Switch S2 se mantiene apagado el circuito, y al ser desactivado empieza un contador.</a:t>
            </a:r>
            <a:br>
              <a:rPr b="0" lang="es" sz="1100">
                <a:latin typeface="Lato"/>
                <a:ea typeface="Lato"/>
                <a:cs typeface="Lato"/>
                <a:sym typeface="Lato"/>
              </a:rPr>
            </a:br>
            <a:br>
              <a:rPr b="0" lang="es" sz="1100">
                <a:latin typeface="Lato"/>
                <a:ea typeface="Lato"/>
                <a:cs typeface="Lato"/>
                <a:sym typeface="Lato"/>
              </a:rPr>
            </a:br>
            <a:r>
              <a:rPr b="0" lang="es" sz="1100">
                <a:latin typeface="Lato"/>
                <a:ea typeface="Lato"/>
                <a:cs typeface="Lato"/>
                <a:sym typeface="Lato"/>
              </a:rPr>
              <a:t>XFG1 es lo mismo que un clock_request pero con mayor estabilidad. envía pulsos cada 1 segundo. </a:t>
            </a:r>
            <a:br>
              <a:rPr b="0" lang="es" sz="1100">
                <a:latin typeface="Lato"/>
                <a:ea typeface="Lato"/>
                <a:cs typeface="Lato"/>
                <a:sym typeface="Lato"/>
              </a:rPr>
            </a:br>
            <a:br>
              <a:rPr b="0" lang="es" sz="1100">
                <a:latin typeface="Lato"/>
                <a:ea typeface="Lato"/>
                <a:cs typeface="Lato"/>
                <a:sym typeface="Lato"/>
              </a:rPr>
            </a:br>
            <a:r>
              <a:rPr b="0" lang="es" sz="1100">
                <a:latin typeface="Lato"/>
                <a:ea typeface="Lato"/>
                <a:cs typeface="Lato"/>
                <a:sym typeface="Lato"/>
              </a:rPr>
              <a:t>Se usan FlipFlop JK para empezar a contar.</a:t>
            </a:r>
            <a:br>
              <a:rPr b="0" lang="es" sz="1100">
                <a:latin typeface="Lato"/>
                <a:ea typeface="Lato"/>
                <a:cs typeface="Lato"/>
                <a:sym typeface="Lato"/>
              </a:rPr>
            </a:br>
            <a:br>
              <a:rPr b="0" lang="es" sz="1100">
                <a:latin typeface="Lato"/>
                <a:ea typeface="Lato"/>
                <a:cs typeface="Lato"/>
                <a:sym typeface="Lato"/>
              </a:rPr>
            </a:br>
            <a:r>
              <a:rPr b="0" lang="es" sz="1100">
                <a:latin typeface="Lato"/>
                <a:ea typeface="Lato"/>
                <a:cs typeface="Lato"/>
                <a:sym typeface="Lato"/>
              </a:rPr>
              <a:t>Con un comparador 74S85N, condicionamos que se encienda un LED cuando pasen 35 segundos. de este modo más adelante podremos saber cuándo apagar el temporizador.</a:t>
            </a:r>
          </a:p>
          <a:p>
            <a:pPr indent="0" lvl="0" marL="0" rtl="0" algn="just">
              <a:lnSpc>
                <a:spcPct val="115000"/>
              </a:lnSpc>
              <a:spcBef>
                <a:spcPts val="0"/>
              </a:spcBef>
              <a:spcAft>
                <a:spcPts val="1600"/>
              </a:spcAft>
              <a:buNone/>
            </a:pPr>
            <a:r>
              <a:rPr b="0" lang="es" sz="1100">
                <a:latin typeface="Lato"/>
                <a:ea typeface="Lato"/>
                <a:cs typeface="Lato"/>
                <a:sym typeface="Lato"/>
              </a:rPr>
              <a:t>El DCD_HEX_DIG_BLUE solo fue utilizado para llevar la cuenta al ir probando que realmente se active a los 35 segundos.</a:t>
            </a:r>
          </a:p>
        </p:txBody>
      </p:sp>
      <p:pic>
        <p:nvPicPr>
          <p:cNvPr id="88" name="Shape 88"/>
          <p:cNvPicPr preferRelativeResize="0"/>
          <p:nvPr/>
        </p:nvPicPr>
        <p:blipFill>
          <a:blip r:embed="rId3">
            <a:alphaModFix/>
          </a:blip>
          <a:stretch>
            <a:fillRect/>
          </a:stretch>
        </p:blipFill>
        <p:spPr>
          <a:xfrm>
            <a:off x="3091250" y="376338"/>
            <a:ext cx="6052750" cy="43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4294967295" type="title"/>
          </p:nvPr>
        </p:nvSpPr>
        <p:spPr>
          <a:xfrm>
            <a:off x="160075" y="285050"/>
            <a:ext cx="2690700" cy="7680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Temporizador de </a:t>
            </a:r>
          </a:p>
          <a:p>
            <a:pPr indent="0" lvl="0" marL="0" rtl="0" algn="ctr">
              <a:spcBef>
                <a:spcPts val="0"/>
              </a:spcBef>
              <a:spcAft>
                <a:spcPts val="0"/>
              </a:spcAft>
              <a:buNone/>
            </a:pPr>
            <a:r>
              <a:rPr lang="es" sz="2400">
                <a:solidFill>
                  <a:schemeClr val="dk1"/>
                </a:solidFill>
              </a:rPr>
              <a:t>45 segundos</a:t>
            </a:r>
          </a:p>
          <a:p>
            <a:pPr indent="0" lvl="0" marL="0" rtl="0">
              <a:spcBef>
                <a:spcPts val="0"/>
              </a:spcBef>
              <a:spcAft>
                <a:spcPts val="1600"/>
              </a:spcAft>
              <a:buNone/>
            </a:pPr>
            <a:r>
              <a:t/>
            </a:r>
            <a:endParaRPr sz="3600">
              <a:solidFill>
                <a:schemeClr val="dk1"/>
              </a:solidFill>
            </a:endParaRPr>
          </a:p>
        </p:txBody>
      </p:sp>
      <p:sp>
        <p:nvSpPr>
          <p:cNvPr id="94" name="Shape 94"/>
          <p:cNvSpPr txBox="1"/>
          <p:nvPr>
            <p:ph idx="4294967295" type="title"/>
          </p:nvPr>
        </p:nvSpPr>
        <p:spPr>
          <a:xfrm>
            <a:off x="112175" y="1535900"/>
            <a:ext cx="2435700" cy="34845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Es el mismo esquema anterior, solo que ahora fue programado para encender el led a los 45 segundos.</a:t>
            </a:r>
            <a:br>
              <a:rPr b="0" lang="es" sz="1200">
                <a:latin typeface="Lato"/>
                <a:ea typeface="Lato"/>
                <a:cs typeface="Lato"/>
                <a:sym typeface="Lato"/>
              </a:rPr>
            </a:br>
            <a:br>
              <a:rPr b="0" lang="es" sz="1200">
                <a:latin typeface="Lato"/>
                <a:ea typeface="Lato"/>
                <a:cs typeface="Lato"/>
                <a:sym typeface="Lato"/>
              </a:rPr>
            </a:br>
            <a:r>
              <a:rPr b="0" lang="es" sz="1200">
                <a:latin typeface="Lato"/>
                <a:ea typeface="Lato"/>
                <a:cs typeface="Lato"/>
                <a:sym typeface="Lato"/>
              </a:rPr>
              <a:t>Según el problema planteado existen 2 rejas, una para entrada y otra para salida, la cual la de entrada es por 35 segundos, y la de salida es de 45 segundos.</a:t>
            </a:r>
          </a:p>
        </p:txBody>
      </p:sp>
      <p:pic>
        <p:nvPicPr>
          <p:cNvPr id="95" name="Shape 95"/>
          <p:cNvPicPr preferRelativeResize="0"/>
          <p:nvPr/>
        </p:nvPicPr>
        <p:blipFill>
          <a:blip r:embed="rId3">
            <a:alphaModFix/>
          </a:blip>
          <a:stretch>
            <a:fillRect/>
          </a:stretch>
        </p:blipFill>
        <p:spPr>
          <a:xfrm>
            <a:off x="2850700" y="289087"/>
            <a:ext cx="6293300" cy="4565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4294967295" type="title"/>
          </p:nvPr>
        </p:nvSpPr>
        <p:spPr>
          <a:xfrm>
            <a:off x="389225" y="3789325"/>
            <a:ext cx="3521700" cy="9996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Temporizador de </a:t>
            </a:r>
          </a:p>
          <a:p>
            <a:pPr indent="0" lvl="0" marL="0" rtl="0" algn="ctr">
              <a:spcBef>
                <a:spcPts val="0"/>
              </a:spcBef>
              <a:spcAft>
                <a:spcPts val="0"/>
              </a:spcAft>
              <a:buNone/>
            </a:pPr>
            <a:r>
              <a:rPr lang="es" sz="2400">
                <a:solidFill>
                  <a:schemeClr val="dk1"/>
                </a:solidFill>
              </a:rPr>
              <a:t>35 segundos Final (2.0)</a:t>
            </a:r>
          </a:p>
          <a:p>
            <a:pPr indent="0" lvl="0" marL="0" rtl="0">
              <a:spcBef>
                <a:spcPts val="0"/>
              </a:spcBef>
              <a:spcAft>
                <a:spcPts val="1600"/>
              </a:spcAft>
              <a:buNone/>
            </a:pPr>
            <a:r>
              <a:t/>
            </a:r>
            <a:endParaRPr sz="3600">
              <a:solidFill>
                <a:schemeClr val="dk1"/>
              </a:solidFill>
            </a:endParaRPr>
          </a:p>
        </p:txBody>
      </p:sp>
      <p:sp>
        <p:nvSpPr>
          <p:cNvPr id="101" name="Shape 101"/>
          <p:cNvSpPr txBox="1"/>
          <p:nvPr>
            <p:ph idx="4294967295" type="title"/>
          </p:nvPr>
        </p:nvSpPr>
        <p:spPr>
          <a:xfrm>
            <a:off x="4300050" y="3557725"/>
            <a:ext cx="4314300" cy="14628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Se cambió el Switch  por un Push Button, para que cada vez que se presione se reinicie el contador, se agregó una entrada al SET, del decodificador JK para que una vez cumplido los 35 segundos, el contador se detenga y se prenda un LED que dice Puerta Cerrada. </a:t>
            </a:r>
          </a:p>
        </p:txBody>
      </p:sp>
      <p:pic>
        <p:nvPicPr>
          <p:cNvPr id="102" name="Shape 102"/>
          <p:cNvPicPr preferRelativeResize="0"/>
          <p:nvPr/>
        </p:nvPicPr>
        <p:blipFill>
          <a:blip r:embed="rId3">
            <a:alphaModFix/>
          </a:blip>
          <a:stretch>
            <a:fillRect/>
          </a:stretch>
        </p:blipFill>
        <p:spPr>
          <a:xfrm>
            <a:off x="22788" y="56050"/>
            <a:ext cx="9098426" cy="3501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4294967295" type="title"/>
          </p:nvPr>
        </p:nvSpPr>
        <p:spPr>
          <a:xfrm>
            <a:off x="4482450" y="3568525"/>
            <a:ext cx="4280700" cy="14412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Se cambió el Switch  por un Push Button, para que cada vez que se presione se reinicie el contador, se agregó una entrada al SET, del decodificador JK para que una vez cumplido los 45 segundos, el contador se detenga y se prenda un LED que dice Puerta Cerrada. </a:t>
            </a:r>
          </a:p>
        </p:txBody>
      </p:sp>
      <p:pic>
        <p:nvPicPr>
          <p:cNvPr id="108" name="Shape 108"/>
          <p:cNvPicPr preferRelativeResize="0"/>
          <p:nvPr/>
        </p:nvPicPr>
        <p:blipFill>
          <a:blip r:embed="rId3">
            <a:alphaModFix/>
          </a:blip>
          <a:stretch>
            <a:fillRect/>
          </a:stretch>
        </p:blipFill>
        <p:spPr>
          <a:xfrm>
            <a:off x="11000" y="66650"/>
            <a:ext cx="9144000" cy="3412625"/>
          </a:xfrm>
          <a:prstGeom prst="rect">
            <a:avLst/>
          </a:prstGeom>
          <a:noFill/>
          <a:ln>
            <a:noFill/>
          </a:ln>
        </p:spPr>
      </p:pic>
      <p:sp>
        <p:nvSpPr>
          <p:cNvPr id="109" name="Shape 109"/>
          <p:cNvSpPr txBox="1"/>
          <p:nvPr>
            <p:ph idx="4294967295" type="title"/>
          </p:nvPr>
        </p:nvSpPr>
        <p:spPr>
          <a:xfrm>
            <a:off x="389225" y="3789325"/>
            <a:ext cx="3521700" cy="9996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Temporizador de </a:t>
            </a:r>
          </a:p>
          <a:p>
            <a:pPr indent="0" lvl="0" marL="0" rtl="0" algn="ctr">
              <a:spcBef>
                <a:spcPts val="0"/>
              </a:spcBef>
              <a:spcAft>
                <a:spcPts val="0"/>
              </a:spcAft>
              <a:buNone/>
            </a:pPr>
            <a:r>
              <a:rPr lang="es" sz="2400">
                <a:solidFill>
                  <a:schemeClr val="dk1"/>
                </a:solidFill>
              </a:rPr>
              <a:t>45 segundos Final (2.0)</a:t>
            </a:r>
          </a:p>
          <a:p>
            <a:pPr indent="0" lvl="0" marL="0" rtl="0">
              <a:spcBef>
                <a:spcPts val="0"/>
              </a:spcBef>
              <a:spcAft>
                <a:spcPts val="1600"/>
              </a:spcAft>
              <a:buNone/>
            </a:pPr>
            <a:r>
              <a:t/>
            </a:r>
            <a:endParaRPr sz="3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4294967295" type="title"/>
          </p:nvPr>
        </p:nvSpPr>
        <p:spPr>
          <a:xfrm>
            <a:off x="76200" y="99375"/>
            <a:ext cx="5197200" cy="7680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lang="es" sz="3600">
                <a:solidFill>
                  <a:schemeClr val="dk1"/>
                </a:solidFill>
              </a:rPr>
              <a:t>Contador de Autos</a:t>
            </a:r>
          </a:p>
          <a:p>
            <a:pPr indent="0" lvl="0" marL="0" rtl="0">
              <a:spcBef>
                <a:spcPts val="0"/>
              </a:spcBef>
              <a:spcAft>
                <a:spcPts val="1600"/>
              </a:spcAft>
              <a:buNone/>
            </a:pPr>
            <a:r>
              <a:t/>
            </a:r>
            <a:endParaRPr sz="3600">
              <a:solidFill>
                <a:schemeClr val="dk1"/>
              </a:solidFill>
            </a:endParaRPr>
          </a:p>
          <a:p>
            <a:pPr indent="0" lvl="0" marL="0" rtl="0">
              <a:spcBef>
                <a:spcPts val="0"/>
              </a:spcBef>
              <a:spcAft>
                <a:spcPts val="1600"/>
              </a:spcAft>
              <a:buNone/>
            </a:pPr>
            <a:r>
              <a:t/>
            </a:r>
            <a:endParaRPr sz="3600">
              <a:solidFill>
                <a:schemeClr val="dk1"/>
              </a:solidFill>
            </a:endParaRPr>
          </a:p>
        </p:txBody>
      </p:sp>
      <p:pic>
        <p:nvPicPr>
          <p:cNvPr id="115" name="Shape 115"/>
          <p:cNvPicPr preferRelativeResize="0"/>
          <p:nvPr/>
        </p:nvPicPr>
        <p:blipFill>
          <a:blip r:embed="rId3">
            <a:alphaModFix/>
          </a:blip>
          <a:stretch>
            <a:fillRect/>
          </a:stretch>
        </p:blipFill>
        <p:spPr>
          <a:xfrm>
            <a:off x="76200" y="867363"/>
            <a:ext cx="8991598" cy="2938500"/>
          </a:xfrm>
          <a:prstGeom prst="rect">
            <a:avLst/>
          </a:prstGeom>
          <a:noFill/>
          <a:ln>
            <a:noFill/>
          </a:ln>
        </p:spPr>
      </p:pic>
      <p:sp>
        <p:nvSpPr>
          <p:cNvPr id="116" name="Shape 116"/>
          <p:cNvSpPr txBox="1"/>
          <p:nvPr>
            <p:ph idx="4294967295" type="title"/>
          </p:nvPr>
        </p:nvSpPr>
        <p:spPr>
          <a:xfrm>
            <a:off x="251850" y="3869300"/>
            <a:ext cx="8640300" cy="9996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Se usó PB para aumentar y disminuir el número, en base al switch que dice “abierto suma- cerrado resta”, el 74hc190n es un Contador BCD preestablecido,  a lo que usamos el 7448n para convertirlo a display de 7 segmentos, si el display de la décima muestra un 5, se activa el LED Rojo asumiendo que ya se llenó completamente el estacionamiento.</a:t>
            </a:r>
          </a:p>
          <a:p>
            <a:pPr indent="0" lvl="0" marL="0" rtl="0" algn="just">
              <a:lnSpc>
                <a:spcPct val="115000"/>
              </a:lnSpc>
              <a:spcBef>
                <a:spcPts val="0"/>
              </a:spcBef>
              <a:spcAft>
                <a:spcPts val="1600"/>
              </a:spcAft>
              <a:buNone/>
            </a:pPr>
            <a:r>
              <a:t/>
            </a:r>
            <a:endParaRPr b="0"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4294967295" type="title"/>
          </p:nvPr>
        </p:nvSpPr>
        <p:spPr>
          <a:xfrm>
            <a:off x="526475" y="922150"/>
            <a:ext cx="2656500" cy="37431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Estoy conciente que no se ve nada, debido al gran tamaño del diagrama, lo que quiero explicar es que se conectó el switch de restar o sumar a cada contador respectivo, y se corta la energía del opuesto, también se conectó el PB (Push button) principal del sumador o restador a reemplazar los PB individuales de los temporizadores. para que según se Incremente, se activa el temporizador de 35 seg, si se reduce se activa el temporizador de 45 seg.</a:t>
            </a:r>
          </a:p>
          <a:p>
            <a:pPr indent="0" lvl="0" marL="0" rtl="0" algn="just">
              <a:lnSpc>
                <a:spcPct val="115000"/>
              </a:lnSpc>
              <a:spcBef>
                <a:spcPts val="0"/>
              </a:spcBef>
              <a:spcAft>
                <a:spcPts val="1600"/>
              </a:spcAft>
              <a:buNone/>
            </a:pPr>
            <a:r>
              <a:t/>
            </a:r>
            <a:endParaRPr b="0" sz="1200">
              <a:latin typeface="Lato"/>
              <a:ea typeface="Lato"/>
              <a:cs typeface="Lato"/>
              <a:sym typeface="Lato"/>
            </a:endParaRPr>
          </a:p>
        </p:txBody>
      </p:sp>
      <p:pic>
        <p:nvPicPr>
          <p:cNvPr id="122" name="Shape 122"/>
          <p:cNvPicPr preferRelativeResize="0"/>
          <p:nvPr/>
        </p:nvPicPr>
        <p:blipFill>
          <a:blip r:embed="rId3">
            <a:alphaModFix/>
          </a:blip>
          <a:stretch>
            <a:fillRect/>
          </a:stretch>
        </p:blipFill>
        <p:spPr>
          <a:xfrm>
            <a:off x="3559455" y="0"/>
            <a:ext cx="5584544" cy="5045503"/>
          </a:xfrm>
          <a:prstGeom prst="rect">
            <a:avLst/>
          </a:prstGeom>
          <a:noFill/>
          <a:ln>
            <a:noFill/>
          </a:ln>
        </p:spPr>
      </p:pic>
      <p:sp>
        <p:nvSpPr>
          <p:cNvPr id="123" name="Shape 123"/>
          <p:cNvSpPr txBox="1"/>
          <p:nvPr>
            <p:ph idx="4294967295" type="title"/>
          </p:nvPr>
        </p:nvSpPr>
        <p:spPr>
          <a:xfrm>
            <a:off x="303525" y="154150"/>
            <a:ext cx="2690700" cy="7680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Uniendo las partes.</a:t>
            </a:r>
          </a:p>
          <a:p>
            <a:pPr indent="0" lvl="0" marL="0" rtl="0">
              <a:spcBef>
                <a:spcPts val="0"/>
              </a:spcBef>
              <a:spcAft>
                <a:spcPts val="1600"/>
              </a:spcAft>
              <a:buNone/>
            </a:pPr>
            <a:r>
              <a:t/>
            </a:r>
            <a:endParaRPr sz="3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492325" y="751375"/>
            <a:ext cx="7649700" cy="12636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Puedo decir que este problema fue de gran dificultad no solo por el hecho de requerir FlipFlop, a medida que nuestro grupo trabajó se empezó en diferentes formas de hacer los display antes de encontrar esos circuitos integrados, como sería usar un decodificador de 6 bit, con una tabla de karnough  para hacer el display de un máximo de 50, pero una vez encontrado dichos circuitos. pudimos aclarar las ideas para llegar a cumplir el objetivo.</a:t>
            </a:r>
          </a:p>
          <a:p>
            <a:pPr indent="0" lvl="0" marL="0" rtl="0" algn="just">
              <a:lnSpc>
                <a:spcPct val="115000"/>
              </a:lnSpc>
              <a:spcBef>
                <a:spcPts val="0"/>
              </a:spcBef>
              <a:spcAft>
                <a:spcPts val="1600"/>
              </a:spcAft>
              <a:buNone/>
            </a:pPr>
            <a:r>
              <a:rPr b="0" lang="es" sz="1200">
                <a:latin typeface="Lato"/>
                <a:ea typeface="Lato"/>
                <a:cs typeface="Lato"/>
                <a:sym typeface="Lato"/>
              </a:rPr>
              <a:t> </a:t>
            </a:r>
          </a:p>
        </p:txBody>
      </p:sp>
      <p:sp>
        <p:nvSpPr>
          <p:cNvPr id="129" name="Shape 129"/>
          <p:cNvSpPr txBox="1"/>
          <p:nvPr>
            <p:ph idx="4294967295" type="title"/>
          </p:nvPr>
        </p:nvSpPr>
        <p:spPr>
          <a:xfrm>
            <a:off x="303525" y="154150"/>
            <a:ext cx="2690700" cy="7680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Conclusión.</a:t>
            </a:r>
          </a:p>
          <a:p>
            <a:pPr indent="0" lvl="0" marL="0" rtl="0">
              <a:spcBef>
                <a:spcPts val="0"/>
              </a:spcBef>
              <a:spcAft>
                <a:spcPts val="1600"/>
              </a:spcAft>
              <a:buNone/>
            </a:pPr>
            <a:r>
              <a:t/>
            </a:r>
            <a:endParaRPr sz="3600">
              <a:solidFill>
                <a:schemeClr val="dk1"/>
              </a:solidFill>
            </a:endParaRPr>
          </a:p>
        </p:txBody>
      </p:sp>
      <p:sp>
        <p:nvSpPr>
          <p:cNvPr id="130" name="Shape 130"/>
          <p:cNvSpPr txBox="1"/>
          <p:nvPr>
            <p:ph idx="4294967295" type="title"/>
          </p:nvPr>
        </p:nvSpPr>
        <p:spPr>
          <a:xfrm>
            <a:off x="542275" y="2905175"/>
            <a:ext cx="7649700" cy="17466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1600"/>
              </a:spcAft>
              <a:buNone/>
            </a:pPr>
            <a:r>
              <a:rPr b="0" lang="es" sz="1200">
                <a:latin typeface="Lato"/>
                <a:ea typeface="Lato"/>
                <a:cs typeface="Lato"/>
                <a:sym typeface="Lato"/>
              </a:rPr>
              <a:t>Varios circuitos fueron borrados mientras íbamos trabajando, por ejemplo los display HEX para llevar la cuenta, la razón no fue porque ya probamos que funciona, si no, porque entre más agregamos al multisim, más pesado se hacía el circuito, y al reducir la cantidad de display pudimos reducir la carga al PC que ejecuta el fichero. </a:t>
            </a:r>
          </a:p>
          <a:p>
            <a:pPr indent="0" lvl="0" marL="0" rtl="0" algn="just">
              <a:lnSpc>
                <a:spcPct val="115000"/>
              </a:lnSpc>
              <a:spcBef>
                <a:spcPts val="0"/>
              </a:spcBef>
              <a:spcAft>
                <a:spcPts val="1600"/>
              </a:spcAft>
              <a:buNone/>
            </a:pPr>
            <a:r>
              <a:rPr b="0" lang="es" sz="1200">
                <a:latin typeface="Lato"/>
                <a:ea typeface="Lato"/>
                <a:cs typeface="Lato"/>
                <a:sym typeface="Lato"/>
              </a:rPr>
              <a:t>Puedes descargar el proyecto completo aquí: </a:t>
            </a:r>
          </a:p>
          <a:p>
            <a:pPr indent="0" lvl="0" marL="0" rtl="0" algn="just">
              <a:lnSpc>
                <a:spcPct val="115000"/>
              </a:lnSpc>
              <a:spcBef>
                <a:spcPts val="0"/>
              </a:spcBef>
              <a:spcAft>
                <a:spcPts val="1600"/>
              </a:spcAft>
              <a:buNone/>
            </a:pPr>
            <a:r>
              <a:rPr b="0" lang="es" sz="1200">
                <a:latin typeface="Lato"/>
                <a:ea typeface="Lato"/>
                <a:cs typeface="Lato"/>
                <a:sym typeface="Lato"/>
              </a:rPr>
              <a:t>https://github.com/darkxex/tecnop3/releases/download/1.0/proyecto.final.ms13</a:t>
            </a:r>
          </a:p>
          <a:p>
            <a:pPr indent="0" lvl="0" marL="0" rtl="0" algn="just">
              <a:lnSpc>
                <a:spcPct val="115000"/>
              </a:lnSpc>
              <a:spcBef>
                <a:spcPts val="0"/>
              </a:spcBef>
              <a:spcAft>
                <a:spcPts val="1600"/>
              </a:spcAft>
              <a:buNone/>
            </a:pPr>
            <a:r>
              <a:rPr b="0" lang="es" sz="1200">
                <a:latin typeface="Lato"/>
                <a:ea typeface="Lato"/>
                <a:cs typeface="Lato"/>
                <a:sym typeface="Lato"/>
              </a:rPr>
              <a:t> </a:t>
            </a:r>
          </a:p>
        </p:txBody>
      </p:sp>
      <p:sp>
        <p:nvSpPr>
          <p:cNvPr id="131" name="Shape 131"/>
          <p:cNvSpPr txBox="1"/>
          <p:nvPr>
            <p:ph idx="4294967295" type="title"/>
          </p:nvPr>
        </p:nvSpPr>
        <p:spPr>
          <a:xfrm>
            <a:off x="353475" y="2307950"/>
            <a:ext cx="2690700" cy="7680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s" sz="2400">
                <a:solidFill>
                  <a:schemeClr val="dk1"/>
                </a:solidFill>
              </a:rPr>
              <a:t>Importante:</a:t>
            </a:r>
          </a:p>
          <a:p>
            <a:pPr indent="0" lvl="0" marL="0" rtl="0">
              <a:spcBef>
                <a:spcPts val="0"/>
              </a:spcBef>
              <a:spcAft>
                <a:spcPts val="1600"/>
              </a:spcAft>
              <a:buNone/>
            </a:pPr>
            <a:r>
              <a:t/>
            </a:r>
            <a:endParaRPr sz="3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