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382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44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889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691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286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13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31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993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696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656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475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183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73AC-8F10-47CE-B0A9-E7D927AA8281}" type="datetimeFigureOut">
              <a:rPr lang="fr-BE" smtClean="0"/>
              <a:t>29-11-20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3F7F-D383-4912-9A0E-2461996E7F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72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15F28E4-C569-4C96-9763-6451512BDC50}"/>
              </a:ext>
            </a:extLst>
          </p:cNvPr>
          <p:cNvSpPr txBox="1"/>
          <p:nvPr/>
        </p:nvSpPr>
        <p:spPr>
          <a:xfrm>
            <a:off x="905168" y="186088"/>
            <a:ext cx="504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/>
              <a:t>Divergence </a:t>
            </a:r>
            <a:r>
              <a:rPr lang="fr-BE" b="1" dirty="0" err="1"/>
              <a:t>visualization</a:t>
            </a:r>
            <a:r>
              <a:rPr lang="fr-BE" b="1" dirty="0"/>
              <a:t> in </a:t>
            </a:r>
            <a:r>
              <a:rPr lang="fr-BE" b="1" dirty="0" err="1"/>
              <a:t>Lasp</a:t>
            </a:r>
            <a:r>
              <a:rPr lang="fr-BE" b="1" dirty="0"/>
              <a:t> program </a:t>
            </a:r>
            <a:r>
              <a:rPr lang="fr-BE" b="1" dirty="0" err="1"/>
              <a:t>execution</a:t>
            </a:r>
            <a:endParaRPr lang="fr-BE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7A9BA8-5585-49CC-8371-0EFA8EDA7633}"/>
              </a:ext>
            </a:extLst>
          </p:cNvPr>
          <p:cNvSpPr txBox="1"/>
          <p:nvPr/>
        </p:nvSpPr>
        <p:spPr>
          <a:xfrm>
            <a:off x="512477" y="656579"/>
            <a:ext cx="661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Creupelandt Grégory 59191300					Advisor: Peter Van Roy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64C356-8E0B-4DD8-83E3-7AC484F0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32" y="91431"/>
            <a:ext cx="754903" cy="4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6E50B8-4417-47F0-BAAB-781F48299CB8}"/>
              </a:ext>
            </a:extLst>
          </p:cNvPr>
          <p:cNvSpPr txBox="1"/>
          <p:nvPr/>
        </p:nvSpPr>
        <p:spPr>
          <a:xfrm>
            <a:off x="703581" y="929025"/>
            <a:ext cx="156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accent1"/>
                </a:solidFill>
              </a:rPr>
              <a:t>What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 err="1">
                <a:solidFill>
                  <a:schemeClr val="accent1"/>
                </a:solidFill>
              </a:rPr>
              <a:t>is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 err="1">
                <a:solidFill>
                  <a:schemeClr val="accent1"/>
                </a:solidFill>
              </a:rPr>
              <a:t>Lasp</a:t>
            </a:r>
            <a:r>
              <a:rPr lang="fr-BE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7A8DD4-BF6E-4175-ACCC-060153B4C6A7}"/>
              </a:ext>
            </a:extLst>
          </p:cNvPr>
          <p:cNvSpPr txBox="1"/>
          <p:nvPr/>
        </p:nvSpPr>
        <p:spPr>
          <a:xfrm>
            <a:off x="259080" y="1265068"/>
            <a:ext cx="235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sz="1000" dirty="0" err="1"/>
              <a:t>Lasp</a:t>
            </a:r>
            <a:r>
              <a:rPr lang="fr-BE" sz="1000" dirty="0"/>
              <a:t> </a:t>
            </a:r>
            <a:r>
              <a:rPr lang="fr-BE" sz="1000" dirty="0" err="1"/>
              <a:t>is</a:t>
            </a:r>
            <a:r>
              <a:rPr lang="fr-BE" sz="1000" dirty="0"/>
              <a:t> a group of </a:t>
            </a:r>
            <a:r>
              <a:rPr lang="fr-BE" sz="1000" b="1" dirty="0"/>
              <a:t>Erlang </a:t>
            </a:r>
            <a:r>
              <a:rPr lang="fr-BE" sz="1000" b="1" dirty="0" err="1"/>
              <a:t>libraries</a:t>
            </a:r>
            <a:r>
              <a:rPr lang="fr-BE" sz="1000" b="1" dirty="0"/>
              <a:t> </a:t>
            </a:r>
            <a:r>
              <a:rPr lang="fr-BE" sz="1000" dirty="0" err="1"/>
              <a:t>providing</a:t>
            </a:r>
            <a:r>
              <a:rPr lang="fr-BE" sz="1000" dirty="0"/>
              <a:t> a service for the </a:t>
            </a:r>
            <a:r>
              <a:rPr lang="fr-BE" sz="1000" dirty="0" err="1"/>
              <a:t>development</a:t>
            </a:r>
            <a:r>
              <a:rPr lang="fr-BE" sz="1000" dirty="0"/>
              <a:t> of large </a:t>
            </a:r>
            <a:r>
              <a:rPr lang="fr-BE" sz="1000" b="1" dirty="0" err="1"/>
              <a:t>distributed</a:t>
            </a:r>
            <a:r>
              <a:rPr lang="fr-BE" sz="1000" b="1" dirty="0"/>
              <a:t> applications</a:t>
            </a:r>
            <a:r>
              <a:rPr lang="fr-BE" sz="1000" dirty="0"/>
              <a:t>, </a:t>
            </a:r>
            <a:r>
              <a:rPr lang="fr-BE" sz="1000" dirty="0" err="1"/>
              <a:t>focusing</a:t>
            </a:r>
            <a:r>
              <a:rPr lang="fr-BE" sz="1000" dirty="0"/>
              <a:t> on </a:t>
            </a:r>
            <a:r>
              <a:rPr lang="fr-BE" sz="1000" b="1" dirty="0" err="1"/>
              <a:t>CRDT</a:t>
            </a:r>
            <a:r>
              <a:rPr lang="fr-BE" sz="1000" dirty="0" err="1"/>
              <a:t>s</a:t>
            </a:r>
            <a:r>
              <a:rPr lang="fr-BE" sz="1000" dirty="0"/>
              <a:t>. The main </a:t>
            </a:r>
            <a:r>
              <a:rPr lang="fr-BE" sz="1000" dirty="0" err="1"/>
              <a:t>idea</a:t>
            </a:r>
            <a:r>
              <a:rPr lang="fr-BE" sz="1000" dirty="0"/>
              <a:t> </a:t>
            </a:r>
            <a:r>
              <a:rPr lang="fr-BE" sz="1000" dirty="0" err="1"/>
              <a:t>is</a:t>
            </a:r>
            <a:r>
              <a:rPr lang="fr-BE" sz="1000" dirty="0"/>
              <a:t> to </a:t>
            </a:r>
            <a:r>
              <a:rPr lang="fr-BE" sz="1000" dirty="0" err="1"/>
              <a:t>avoid</a:t>
            </a:r>
            <a:r>
              <a:rPr lang="fr-BE" sz="1000" dirty="0"/>
              <a:t> </a:t>
            </a:r>
            <a:r>
              <a:rPr lang="fr-BE" sz="1000" dirty="0" err="1"/>
              <a:t>having</a:t>
            </a:r>
            <a:r>
              <a:rPr lang="fr-BE" sz="1000" dirty="0"/>
              <a:t> a </a:t>
            </a:r>
            <a:r>
              <a:rPr lang="fr-BE" sz="1000" dirty="0" err="1"/>
              <a:t>centralized</a:t>
            </a:r>
            <a:r>
              <a:rPr lang="fr-BE" sz="1000" dirty="0"/>
              <a:t> server running a </a:t>
            </a:r>
            <a:r>
              <a:rPr lang="fr-BE" sz="1000" dirty="0" err="1"/>
              <a:t>database</a:t>
            </a:r>
            <a:r>
              <a:rPr lang="fr-BE" sz="1000" dirty="0"/>
              <a:t> but </a:t>
            </a:r>
            <a:r>
              <a:rPr lang="fr-BE" sz="1000" dirty="0" err="1"/>
              <a:t>using</a:t>
            </a:r>
            <a:r>
              <a:rPr lang="fr-BE" sz="1000" dirty="0"/>
              <a:t> </a:t>
            </a:r>
            <a:r>
              <a:rPr lang="fr-BE" sz="1000" b="1" dirty="0"/>
              <a:t>peer-to-peer</a:t>
            </a:r>
            <a:r>
              <a:rPr lang="fr-BE" sz="1000" dirty="0"/>
              <a:t> </a:t>
            </a:r>
            <a:r>
              <a:rPr lang="fr-BE" sz="1000" dirty="0" err="1"/>
              <a:t>instead</a:t>
            </a:r>
            <a:r>
              <a:rPr lang="fr-BE" sz="1000" dirty="0"/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B93E04-52A5-44CC-A0E8-6131E4AB3173}"/>
              </a:ext>
            </a:extLst>
          </p:cNvPr>
          <p:cNvSpPr txBox="1"/>
          <p:nvPr/>
        </p:nvSpPr>
        <p:spPr>
          <a:xfrm>
            <a:off x="3819072" y="876356"/>
            <a:ext cx="19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accent1"/>
                </a:solidFill>
              </a:rPr>
              <a:t>What</a:t>
            </a:r>
            <a:r>
              <a:rPr lang="fr-BE" dirty="0">
                <a:solidFill>
                  <a:schemeClr val="accent1"/>
                </a:solidFill>
              </a:rPr>
              <a:t> are </a:t>
            </a:r>
            <a:r>
              <a:rPr lang="fr-BE" dirty="0" err="1">
                <a:solidFill>
                  <a:schemeClr val="accent1"/>
                </a:solidFill>
              </a:rPr>
              <a:t>CRDTs</a:t>
            </a:r>
            <a:r>
              <a:rPr lang="fr-BE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4814CC-8475-46D3-943C-4018948459E2}"/>
              </a:ext>
            </a:extLst>
          </p:cNvPr>
          <p:cNvSpPr txBox="1"/>
          <p:nvPr/>
        </p:nvSpPr>
        <p:spPr>
          <a:xfrm>
            <a:off x="2830043" y="1219657"/>
            <a:ext cx="3930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sz="1000" dirty="0" err="1"/>
              <a:t>CRDTs</a:t>
            </a:r>
            <a:r>
              <a:rPr lang="fr-BE" sz="1000" dirty="0"/>
              <a:t> are for </a:t>
            </a:r>
            <a:r>
              <a:rPr lang="fr-BE" sz="1000" dirty="0" err="1"/>
              <a:t>Conflictfree</a:t>
            </a:r>
            <a:r>
              <a:rPr lang="fr-BE" sz="1000" dirty="0"/>
              <a:t> Distributed Data Types. </a:t>
            </a:r>
            <a:r>
              <a:rPr lang="fr-BE" sz="1000" dirty="0" err="1"/>
              <a:t>They</a:t>
            </a:r>
            <a:r>
              <a:rPr lang="fr-BE" sz="1000" dirty="0"/>
              <a:t> are an </a:t>
            </a:r>
            <a:r>
              <a:rPr lang="fr-BE" sz="1000" dirty="0" err="1"/>
              <a:t>inovative</a:t>
            </a:r>
            <a:r>
              <a:rPr lang="fr-BE" sz="1000" dirty="0"/>
              <a:t> </a:t>
            </a:r>
            <a:r>
              <a:rPr lang="fr-BE" sz="1000" dirty="0" err="1"/>
              <a:t>way</a:t>
            </a:r>
            <a:r>
              <a:rPr lang="fr-BE" sz="1000" dirty="0"/>
              <a:t> to </a:t>
            </a:r>
            <a:r>
              <a:rPr lang="fr-BE" sz="1000" dirty="0" err="1"/>
              <a:t>handle</a:t>
            </a:r>
            <a:r>
              <a:rPr lang="fr-BE" sz="1000" dirty="0"/>
              <a:t> </a:t>
            </a:r>
            <a:r>
              <a:rPr lang="fr-BE" sz="1000" dirty="0" err="1"/>
              <a:t>distributed</a:t>
            </a:r>
            <a:r>
              <a:rPr lang="fr-BE" sz="1000" dirty="0"/>
              <a:t> variable on multiple </a:t>
            </a:r>
            <a:r>
              <a:rPr lang="fr-BE" sz="1000" dirty="0" err="1"/>
              <a:t>nodes</a:t>
            </a:r>
            <a:r>
              <a:rPr lang="fr-BE" sz="1000" dirty="0"/>
              <a:t> </a:t>
            </a:r>
            <a:r>
              <a:rPr lang="fr-BE" sz="1000" dirty="0" err="1"/>
              <a:t>using</a:t>
            </a:r>
            <a:r>
              <a:rPr lang="fr-BE" sz="1000" dirty="0"/>
              <a:t> </a:t>
            </a:r>
            <a:r>
              <a:rPr lang="fr-BE" sz="1000" dirty="0" err="1"/>
              <a:t>only</a:t>
            </a:r>
            <a:r>
              <a:rPr lang="fr-BE" sz="1000" dirty="0"/>
              <a:t> peer-to-peer. The </a:t>
            </a:r>
            <a:r>
              <a:rPr lang="fr-BE" sz="1000" dirty="0" err="1"/>
              <a:t>well</a:t>
            </a:r>
            <a:r>
              <a:rPr lang="fr-BE" sz="1000" dirty="0"/>
              <a:t> </a:t>
            </a:r>
            <a:r>
              <a:rPr lang="fr-BE" sz="1000" dirty="0" err="1"/>
              <a:t>known</a:t>
            </a:r>
            <a:r>
              <a:rPr lang="fr-BE" sz="1000" dirty="0"/>
              <a:t> CAP </a:t>
            </a:r>
            <a:r>
              <a:rPr lang="fr-BE" sz="1000" dirty="0" err="1"/>
              <a:t>theorem</a:t>
            </a:r>
            <a:r>
              <a:rPr lang="fr-BE" sz="1000" dirty="0"/>
              <a:t> </a:t>
            </a:r>
            <a:r>
              <a:rPr lang="fr-BE" sz="1000" dirty="0" err="1"/>
              <a:t>does</a:t>
            </a:r>
            <a:r>
              <a:rPr lang="fr-BE" sz="1000" dirty="0"/>
              <a:t> not </a:t>
            </a:r>
            <a:r>
              <a:rPr lang="fr-BE" sz="1000" dirty="0" err="1"/>
              <a:t>allow</a:t>
            </a:r>
            <a:r>
              <a:rPr lang="fr-BE" sz="1000" dirty="0"/>
              <a:t> </a:t>
            </a:r>
            <a:r>
              <a:rPr lang="fr-BE" sz="1000" dirty="0" err="1"/>
              <a:t>strong</a:t>
            </a:r>
            <a:r>
              <a:rPr lang="fr-BE" sz="1000" dirty="0"/>
              <a:t> </a:t>
            </a:r>
            <a:r>
              <a:rPr lang="fr-BE" sz="1000" dirty="0" err="1"/>
              <a:t>consistency</a:t>
            </a:r>
            <a:r>
              <a:rPr lang="fr-BE" sz="1000" dirty="0"/>
              <a:t>, </a:t>
            </a:r>
            <a:r>
              <a:rPr lang="fr-BE" sz="1000" dirty="0" err="1"/>
              <a:t>strong</a:t>
            </a:r>
            <a:r>
              <a:rPr lang="fr-BE" sz="1000" dirty="0"/>
              <a:t> </a:t>
            </a:r>
            <a:r>
              <a:rPr lang="fr-BE" sz="1000" dirty="0" err="1"/>
              <a:t>availability</a:t>
            </a:r>
            <a:r>
              <a:rPr lang="fr-BE" sz="1000" dirty="0"/>
              <a:t> and partition </a:t>
            </a:r>
            <a:r>
              <a:rPr lang="fr-BE" sz="1000" dirty="0" err="1"/>
              <a:t>tolerance</a:t>
            </a:r>
            <a:r>
              <a:rPr lang="fr-BE" sz="1000" dirty="0"/>
              <a:t>. But </a:t>
            </a:r>
            <a:r>
              <a:rPr lang="fr-BE" sz="1000" b="1" dirty="0" err="1"/>
              <a:t>strong</a:t>
            </a:r>
            <a:r>
              <a:rPr lang="fr-BE" sz="1000" dirty="0"/>
              <a:t> </a:t>
            </a:r>
            <a:r>
              <a:rPr lang="fr-BE" sz="1000" b="1" dirty="0" err="1"/>
              <a:t>availability</a:t>
            </a:r>
            <a:r>
              <a:rPr lang="fr-BE" sz="1000" dirty="0"/>
              <a:t>, </a:t>
            </a:r>
            <a:r>
              <a:rPr lang="fr-BE" sz="1000" b="1" dirty="0"/>
              <a:t>partition </a:t>
            </a:r>
            <a:r>
              <a:rPr lang="fr-BE" sz="1000" b="1" dirty="0" err="1"/>
              <a:t>tolerance</a:t>
            </a:r>
            <a:r>
              <a:rPr lang="fr-BE" sz="1000" b="1" dirty="0"/>
              <a:t> </a:t>
            </a:r>
            <a:r>
              <a:rPr lang="fr-BE" sz="1000" dirty="0"/>
              <a:t>and </a:t>
            </a:r>
            <a:r>
              <a:rPr lang="fr-BE" sz="1000" b="1" dirty="0" err="1"/>
              <a:t>eventually</a:t>
            </a:r>
            <a:r>
              <a:rPr lang="fr-BE" sz="1000" b="1" dirty="0"/>
              <a:t> </a:t>
            </a:r>
            <a:r>
              <a:rPr lang="fr-BE" sz="1000" b="1" dirty="0" err="1"/>
              <a:t>strong</a:t>
            </a:r>
            <a:r>
              <a:rPr lang="fr-BE" sz="1000" b="1" dirty="0"/>
              <a:t> </a:t>
            </a:r>
            <a:r>
              <a:rPr lang="fr-BE" sz="1000" b="1" dirty="0" err="1"/>
              <a:t>consistency</a:t>
            </a:r>
            <a:r>
              <a:rPr lang="fr-BE" sz="1000" dirty="0"/>
              <a:t> </a:t>
            </a:r>
            <a:r>
              <a:rPr lang="fr-BE" sz="1000" dirty="0" err="1"/>
              <a:t>is</a:t>
            </a:r>
            <a:r>
              <a:rPr lang="fr-BE" sz="1000" dirty="0"/>
              <a:t> </a:t>
            </a:r>
            <a:r>
              <a:rPr lang="fr-BE" sz="1000" dirty="0" err="1"/>
              <a:t>achievable</a:t>
            </a:r>
            <a:r>
              <a:rPr lang="fr-BE" sz="1000" dirty="0"/>
              <a:t> </a:t>
            </a:r>
            <a:r>
              <a:rPr lang="fr-BE" sz="1000" dirty="0" err="1"/>
              <a:t>with</a:t>
            </a:r>
            <a:r>
              <a:rPr lang="fr-BE" sz="1000" dirty="0"/>
              <a:t> </a:t>
            </a:r>
            <a:r>
              <a:rPr lang="fr-BE" sz="1000" dirty="0" err="1"/>
              <a:t>CRDTs</a:t>
            </a:r>
            <a:r>
              <a:rPr lang="fr-BE" sz="1000" dirty="0"/>
              <a:t> </a:t>
            </a:r>
            <a:r>
              <a:rPr lang="fr-BE" sz="1000" dirty="0" err="1"/>
              <a:t>which</a:t>
            </a:r>
            <a:r>
              <a:rPr lang="fr-BE" sz="1000" dirty="0"/>
              <a:t> </a:t>
            </a:r>
            <a:r>
              <a:rPr lang="fr-BE" sz="1000" dirty="0" err="1"/>
              <a:t>is</a:t>
            </a:r>
            <a:r>
              <a:rPr lang="fr-BE" sz="1000" dirty="0"/>
              <a:t> a </a:t>
            </a:r>
            <a:r>
              <a:rPr lang="fr-BE" sz="1000" dirty="0" err="1"/>
              <a:t>very</a:t>
            </a:r>
            <a:r>
              <a:rPr lang="fr-BE" sz="1000" dirty="0"/>
              <a:t> good compromise. </a:t>
            </a:r>
            <a:r>
              <a:rPr lang="fr-BE" sz="1000" dirty="0" err="1"/>
              <a:t>Better</a:t>
            </a:r>
            <a:r>
              <a:rPr lang="fr-BE" sz="1000" dirty="0"/>
              <a:t> </a:t>
            </a:r>
            <a:r>
              <a:rPr lang="fr-BE" sz="1000" dirty="0" err="1"/>
              <a:t>than</a:t>
            </a:r>
            <a:r>
              <a:rPr lang="fr-BE" sz="1000" dirty="0"/>
              <a:t> </a:t>
            </a:r>
            <a:r>
              <a:rPr lang="fr-BE" sz="1000" dirty="0" err="1"/>
              <a:t>that</a:t>
            </a:r>
            <a:r>
              <a:rPr lang="fr-BE" sz="1000" dirty="0"/>
              <a:t>, </a:t>
            </a:r>
            <a:r>
              <a:rPr lang="fr-BE" sz="1000" dirty="0" err="1"/>
              <a:t>CRDTs</a:t>
            </a:r>
            <a:r>
              <a:rPr lang="fr-BE" sz="1000" dirty="0"/>
              <a:t> </a:t>
            </a:r>
            <a:r>
              <a:rPr lang="fr-BE" sz="1000" dirty="0" err="1"/>
              <a:t>allow</a:t>
            </a:r>
            <a:r>
              <a:rPr lang="fr-BE" sz="1000" dirty="0"/>
              <a:t> to </a:t>
            </a:r>
            <a:r>
              <a:rPr lang="fr-BE" sz="1000" dirty="0" err="1"/>
              <a:t>simplify</a:t>
            </a:r>
            <a:r>
              <a:rPr lang="fr-BE" sz="1000" dirty="0"/>
              <a:t> a lot the system </a:t>
            </a:r>
            <a:r>
              <a:rPr lang="fr-BE" sz="1000" dirty="0" err="1"/>
              <a:t>complexity</a:t>
            </a:r>
            <a:r>
              <a:rPr lang="fr-BE" sz="1000" dirty="0"/>
              <a:t> by </a:t>
            </a:r>
            <a:r>
              <a:rPr lang="fr-BE" sz="1000" dirty="0" err="1"/>
              <a:t>avoiding</a:t>
            </a:r>
            <a:r>
              <a:rPr lang="fr-BE" sz="1000" dirty="0"/>
              <a:t> </a:t>
            </a:r>
            <a:r>
              <a:rPr lang="fr-BE" sz="1000" dirty="0" err="1"/>
              <a:t>some</a:t>
            </a:r>
            <a:r>
              <a:rPr lang="fr-BE" sz="1000" dirty="0"/>
              <a:t> </a:t>
            </a:r>
            <a:r>
              <a:rPr lang="fr-BE" sz="1000" dirty="0" err="1"/>
              <a:t>bottlenecks</a:t>
            </a:r>
            <a:r>
              <a:rPr lang="fr-BE" sz="1000" dirty="0"/>
              <a:t> </a:t>
            </a:r>
            <a:r>
              <a:rPr lang="fr-BE" sz="1000" dirty="0" err="1"/>
              <a:t>such</a:t>
            </a:r>
            <a:r>
              <a:rPr lang="fr-BE" sz="1000" dirty="0"/>
              <a:t> as consensus.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24D665-E9AA-4C8C-818E-A6D440921626}"/>
              </a:ext>
            </a:extLst>
          </p:cNvPr>
          <p:cNvSpPr txBox="1"/>
          <p:nvPr/>
        </p:nvSpPr>
        <p:spPr>
          <a:xfrm>
            <a:off x="2377085" y="2597395"/>
            <a:ext cx="222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/>
                </a:solidFill>
              </a:rPr>
              <a:t>How do </a:t>
            </a:r>
            <a:r>
              <a:rPr lang="fr-BE" dirty="0" err="1">
                <a:solidFill>
                  <a:schemeClr val="accent1"/>
                </a:solidFill>
              </a:rPr>
              <a:t>CRDTs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 err="1">
                <a:solidFill>
                  <a:schemeClr val="accent1"/>
                </a:solidFill>
              </a:rPr>
              <a:t>work</a:t>
            </a:r>
            <a:r>
              <a:rPr lang="fr-BE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0AF27E-3C7B-410A-B1CB-1D844DFD27C2}"/>
              </a:ext>
            </a:extLst>
          </p:cNvPr>
          <p:cNvSpPr txBox="1"/>
          <p:nvPr/>
        </p:nvSpPr>
        <p:spPr>
          <a:xfrm>
            <a:off x="120992" y="2914665"/>
            <a:ext cx="6500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sz="1000" dirty="0"/>
              <a:t>The </a:t>
            </a:r>
            <a:r>
              <a:rPr lang="fr-BE" sz="1000" dirty="0" err="1"/>
              <a:t>idea</a:t>
            </a:r>
            <a:r>
              <a:rPr lang="fr-BE" sz="1000" dirty="0"/>
              <a:t> </a:t>
            </a:r>
            <a:r>
              <a:rPr lang="fr-BE" sz="1000" dirty="0" err="1"/>
              <a:t>is</a:t>
            </a:r>
            <a:r>
              <a:rPr lang="fr-BE" sz="1000" dirty="0"/>
              <a:t> to use a </a:t>
            </a:r>
            <a:r>
              <a:rPr lang="fr-BE" sz="1000" b="1" dirty="0" err="1"/>
              <a:t>datastructure</a:t>
            </a:r>
            <a:r>
              <a:rPr lang="fr-BE" sz="1000" b="1" dirty="0"/>
              <a:t> </a:t>
            </a:r>
            <a:r>
              <a:rPr lang="fr-BE" sz="1000" b="1" dirty="0" err="1"/>
              <a:t>containing</a:t>
            </a:r>
            <a:r>
              <a:rPr lang="fr-BE" sz="1000" b="1" dirty="0"/>
              <a:t> values and </a:t>
            </a:r>
            <a:r>
              <a:rPr lang="fr-BE" sz="1000" b="1" dirty="0" err="1"/>
              <a:t>metadatas</a:t>
            </a:r>
            <a:r>
              <a:rPr lang="fr-BE" sz="1000" dirty="0"/>
              <a:t>. </a:t>
            </a:r>
            <a:r>
              <a:rPr lang="fr-BE" sz="1000" dirty="0" err="1"/>
              <a:t>Each</a:t>
            </a:r>
            <a:r>
              <a:rPr lang="fr-BE" sz="1000" dirty="0"/>
              <a:t> </a:t>
            </a:r>
            <a:r>
              <a:rPr lang="fr-BE" sz="1000" dirty="0" err="1"/>
              <a:t>node</a:t>
            </a:r>
            <a:r>
              <a:rPr lang="fr-BE" sz="1000" dirty="0"/>
              <a:t> </a:t>
            </a:r>
            <a:r>
              <a:rPr lang="fr-BE" sz="1000" dirty="0" err="1"/>
              <a:t>will</a:t>
            </a:r>
            <a:r>
              <a:rPr lang="fr-BE" sz="1000" dirty="0"/>
              <a:t> have a local version of </a:t>
            </a:r>
            <a:r>
              <a:rPr lang="fr-BE" sz="1000" dirty="0" err="1"/>
              <a:t>this</a:t>
            </a:r>
            <a:r>
              <a:rPr lang="fr-BE" sz="1000" dirty="0"/>
              <a:t> </a:t>
            </a:r>
            <a:r>
              <a:rPr lang="fr-BE" sz="1000" dirty="0" err="1"/>
              <a:t>datastructure</a:t>
            </a:r>
            <a:r>
              <a:rPr lang="fr-BE" sz="1000" dirty="0"/>
              <a:t>, </a:t>
            </a:r>
            <a:r>
              <a:rPr lang="fr-BE" sz="1000" dirty="0" err="1"/>
              <a:t>let’s</a:t>
            </a:r>
            <a:r>
              <a:rPr lang="fr-BE" sz="1000" dirty="0"/>
              <a:t> call </a:t>
            </a:r>
            <a:r>
              <a:rPr lang="fr-BE" sz="1000" dirty="0" err="1"/>
              <a:t>it</a:t>
            </a:r>
            <a:r>
              <a:rPr lang="fr-BE" sz="1000" dirty="0"/>
              <a:t> </a:t>
            </a:r>
            <a:r>
              <a:rPr lang="fr-BE" sz="1000" b="1" dirty="0"/>
              <a:t>local state</a:t>
            </a:r>
            <a:r>
              <a:rPr lang="fr-BE" sz="1000" dirty="0"/>
              <a:t>. </a:t>
            </a:r>
            <a:r>
              <a:rPr lang="fr-BE" sz="1000" dirty="0" err="1"/>
              <a:t>Frequently</a:t>
            </a:r>
            <a:r>
              <a:rPr lang="fr-BE" sz="1000" dirty="0"/>
              <a:t>, </a:t>
            </a:r>
            <a:r>
              <a:rPr lang="fr-BE" sz="1000" dirty="0" err="1"/>
              <a:t>it</a:t>
            </a:r>
            <a:r>
              <a:rPr lang="fr-BE" sz="1000" dirty="0"/>
              <a:t> </a:t>
            </a:r>
            <a:r>
              <a:rPr lang="fr-BE" sz="1000" dirty="0" err="1"/>
              <a:t>will</a:t>
            </a:r>
            <a:r>
              <a:rPr lang="fr-BE" sz="1000" dirty="0"/>
              <a:t> </a:t>
            </a:r>
            <a:r>
              <a:rPr lang="fr-BE" sz="1000" dirty="0" err="1"/>
              <a:t>send</a:t>
            </a:r>
            <a:r>
              <a:rPr lang="fr-BE" sz="1000" dirty="0"/>
              <a:t> </a:t>
            </a:r>
            <a:r>
              <a:rPr lang="fr-BE" sz="1000" dirty="0" err="1"/>
              <a:t>its</a:t>
            </a:r>
            <a:r>
              <a:rPr lang="fr-BE" sz="1000" dirty="0"/>
              <a:t> local state to </a:t>
            </a:r>
            <a:r>
              <a:rPr lang="fr-BE" sz="1000" dirty="0" err="1"/>
              <a:t>its</a:t>
            </a:r>
            <a:r>
              <a:rPr lang="fr-BE" sz="1000" dirty="0"/>
              <a:t> </a:t>
            </a:r>
            <a:r>
              <a:rPr lang="fr-BE" sz="1000" dirty="0" err="1"/>
              <a:t>peers</a:t>
            </a:r>
            <a:r>
              <a:rPr lang="fr-BE" sz="1000" dirty="0"/>
              <a:t>. </a:t>
            </a:r>
            <a:r>
              <a:rPr lang="fr-BE" sz="1000" dirty="0" err="1"/>
              <a:t>When</a:t>
            </a:r>
            <a:r>
              <a:rPr lang="fr-BE" sz="1000" dirty="0"/>
              <a:t> </a:t>
            </a:r>
            <a:r>
              <a:rPr lang="fr-BE" sz="1000" dirty="0" err="1"/>
              <a:t>receiving</a:t>
            </a:r>
            <a:r>
              <a:rPr lang="fr-BE" sz="1000" dirty="0"/>
              <a:t> </a:t>
            </a:r>
            <a:r>
              <a:rPr lang="fr-BE" sz="1000" dirty="0" err="1"/>
              <a:t>this</a:t>
            </a:r>
            <a:r>
              <a:rPr lang="fr-BE" sz="1000" dirty="0"/>
              <a:t> state </a:t>
            </a:r>
            <a:r>
              <a:rPr lang="fr-BE" sz="1000" dirty="0" err="1"/>
              <a:t>from</a:t>
            </a:r>
            <a:r>
              <a:rPr lang="fr-BE" sz="1000" dirty="0"/>
              <a:t> </a:t>
            </a:r>
            <a:r>
              <a:rPr lang="fr-BE" sz="1000" dirty="0" err="1"/>
              <a:t>peers</a:t>
            </a:r>
            <a:r>
              <a:rPr lang="fr-BE" sz="1000" dirty="0"/>
              <a:t>, </a:t>
            </a:r>
            <a:r>
              <a:rPr lang="fr-BE" sz="1000" dirty="0" err="1"/>
              <a:t>it</a:t>
            </a:r>
            <a:r>
              <a:rPr lang="fr-BE" sz="1000" dirty="0"/>
              <a:t> </a:t>
            </a:r>
            <a:r>
              <a:rPr lang="fr-BE" sz="1000" dirty="0" err="1"/>
              <a:t>will</a:t>
            </a:r>
            <a:r>
              <a:rPr lang="fr-BE" sz="1000" dirty="0"/>
              <a:t> merge </a:t>
            </a:r>
            <a:r>
              <a:rPr lang="fr-BE" sz="1000" dirty="0" err="1"/>
              <a:t>it</a:t>
            </a:r>
            <a:r>
              <a:rPr lang="fr-BE" sz="1000" dirty="0"/>
              <a:t> </a:t>
            </a:r>
            <a:r>
              <a:rPr lang="fr-BE" sz="1000" dirty="0" err="1"/>
              <a:t>with</a:t>
            </a:r>
            <a:r>
              <a:rPr lang="fr-BE" sz="1000" dirty="0"/>
              <a:t> </a:t>
            </a:r>
            <a:r>
              <a:rPr lang="fr-BE" sz="1000" dirty="0" err="1"/>
              <a:t>its</a:t>
            </a:r>
            <a:r>
              <a:rPr lang="fr-BE" sz="1000" dirty="0"/>
              <a:t> local state in a </a:t>
            </a:r>
            <a:r>
              <a:rPr lang="fr-BE" sz="1000" dirty="0" err="1"/>
              <a:t>very</a:t>
            </a:r>
            <a:r>
              <a:rPr lang="fr-BE" sz="1000" dirty="0"/>
              <a:t> </a:t>
            </a:r>
            <a:r>
              <a:rPr lang="fr-BE" sz="1000" dirty="0" err="1"/>
              <a:t>clever</a:t>
            </a:r>
            <a:r>
              <a:rPr lang="fr-BE" sz="1000" dirty="0"/>
              <a:t> </a:t>
            </a:r>
            <a:r>
              <a:rPr lang="fr-BE" sz="1000" dirty="0" err="1"/>
              <a:t>way</a:t>
            </a:r>
            <a:r>
              <a:rPr lang="fr-BE" sz="1000" dirty="0"/>
              <a:t> </a:t>
            </a:r>
            <a:r>
              <a:rPr lang="fr-BE" sz="1000" dirty="0" err="1"/>
              <a:t>allowing</a:t>
            </a:r>
            <a:r>
              <a:rPr lang="fr-BE" sz="1000" dirty="0"/>
              <a:t> the </a:t>
            </a:r>
            <a:r>
              <a:rPr lang="fr-BE" sz="1000" dirty="0" err="1"/>
              <a:t>result</a:t>
            </a:r>
            <a:r>
              <a:rPr lang="fr-BE" sz="1000" dirty="0"/>
              <a:t> to </a:t>
            </a:r>
            <a:r>
              <a:rPr lang="fr-BE" sz="1000" dirty="0" err="1"/>
              <a:t>represent</a:t>
            </a:r>
            <a:r>
              <a:rPr lang="fr-BE" sz="1000" dirty="0"/>
              <a:t> the </a:t>
            </a:r>
            <a:r>
              <a:rPr lang="fr-BE" sz="1000" dirty="0" err="1"/>
              <a:t>most</a:t>
            </a:r>
            <a:r>
              <a:rPr lang="fr-BE" sz="1000" dirty="0"/>
              <a:t> </a:t>
            </a:r>
            <a:r>
              <a:rPr lang="fr-BE" sz="1000" dirty="0" err="1"/>
              <a:t>recent</a:t>
            </a:r>
            <a:r>
              <a:rPr lang="fr-BE" sz="1000" dirty="0"/>
              <a:t> modifications. In </a:t>
            </a:r>
            <a:r>
              <a:rPr lang="fr-BE" sz="1000" dirty="0" err="1"/>
              <a:t>other</a:t>
            </a:r>
            <a:r>
              <a:rPr lang="fr-BE" sz="1000" dirty="0"/>
              <a:t> </a:t>
            </a:r>
            <a:r>
              <a:rPr lang="fr-BE" sz="1000" dirty="0" err="1"/>
              <a:t>words</a:t>
            </a:r>
            <a:r>
              <a:rPr lang="fr-BE" sz="1000" dirty="0"/>
              <a:t>, by </a:t>
            </a:r>
            <a:r>
              <a:rPr lang="fr-BE" sz="1000" dirty="0" err="1"/>
              <a:t>simply</a:t>
            </a:r>
            <a:r>
              <a:rPr lang="fr-BE" sz="1000" dirty="0"/>
              <a:t> </a:t>
            </a:r>
            <a:r>
              <a:rPr lang="fr-BE" sz="1000" dirty="0" err="1"/>
              <a:t>sending</a:t>
            </a:r>
            <a:r>
              <a:rPr lang="fr-BE" sz="1000" dirty="0"/>
              <a:t> </a:t>
            </a:r>
            <a:r>
              <a:rPr lang="fr-BE" sz="1000" dirty="0" err="1"/>
              <a:t>their</a:t>
            </a:r>
            <a:r>
              <a:rPr lang="fr-BE" sz="1000" dirty="0"/>
              <a:t> local states, the </a:t>
            </a:r>
            <a:r>
              <a:rPr lang="fr-BE" sz="1000" dirty="0" err="1"/>
              <a:t>nodes</a:t>
            </a:r>
            <a:r>
              <a:rPr lang="fr-BE" sz="1000" dirty="0"/>
              <a:t> </a:t>
            </a:r>
            <a:r>
              <a:rPr lang="fr-BE" sz="1000" dirty="0" err="1"/>
              <a:t>will</a:t>
            </a:r>
            <a:r>
              <a:rPr lang="fr-BE" sz="1000" dirty="0"/>
              <a:t> converge to a global state </a:t>
            </a:r>
            <a:r>
              <a:rPr lang="fr-BE" sz="1000" dirty="0" err="1"/>
              <a:t>that</a:t>
            </a:r>
            <a:r>
              <a:rPr lang="fr-BE" sz="1000" dirty="0"/>
              <a:t> </a:t>
            </a:r>
            <a:r>
              <a:rPr lang="fr-BE" sz="1000" dirty="0" err="1"/>
              <a:t>will</a:t>
            </a:r>
            <a:r>
              <a:rPr lang="fr-BE" sz="1000" dirty="0"/>
              <a:t> </a:t>
            </a:r>
            <a:r>
              <a:rPr lang="fr-BE" sz="1000" dirty="0" err="1"/>
              <a:t>be</a:t>
            </a:r>
            <a:r>
              <a:rPr lang="fr-BE" sz="1000" dirty="0"/>
              <a:t> consistant on </a:t>
            </a:r>
            <a:r>
              <a:rPr lang="fr-BE" sz="1000" dirty="0" err="1"/>
              <a:t>every</a:t>
            </a:r>
            <a:r>
              <a:rPr lang="fr-BE" sz="1000" dirty="0"/>
              <a:t> </a:t>
            </a:r>
            <a:r>
              <a:rPr lang="fr-BE" sz="1000" dirty="0" err="1"/>
              <a:t>node</a:t>
            </a:r>
            <a:r>
              <a:rPr lang="fr-BE" sz="1000" dirty="0"/>
              <a:t>. This </a:t>
            </a:r>
            <a:r>
              <a:rPr lang="fr-BE" sz="1000" dirty="0" err="1"/>
              <a:t>datastructure</a:t>
            </a:r>
            <a:r>
              <a:rPr lang="fr-BE" sz="1000" dirty="0"/>
              <a:t> </a:t>
            </a:r>
            <a:r>
              <a:rPr lang="fr-BE" sz="1000" dirty="0" err="1"/>
              <a:t>allowing</a:t>
            </a:r>
            <a:r>
              <a:rPr lang="fr-BE" sz="1000" dirty="0"/>
              <a:t> to carry values and </a:t>
            </a:r>
            <a:r>
              <a:rPr lang="fr-BE" sz="1000" dirty="0" err="1"/>
              <a:t>metadatas</a:t>
            </a:r>
            <a:r>
              <a:rPr lang="fr-BE" sz="1000" dirty="0"/>
              <a:t> and </a:t>
            </a:r>
            <a:r>
              <a:rPr lang="fr-BE" sz="1000" dirty="0" err="1"/>
              <a:t>developped</a:t>
            </a:r>
            <a:r>
              <a:rPr lang="fr-BE" sz="1000" dirty="0"/>
              <a:t> in a </a:t>
            </a:r>
            <a:r>
              <a:rPr lang="fr-BE" sz="1000" dirty="0" err="1"/>
              <a:t>clever</a:t>
            </a:r>
            <a:r>
              <a:rPr lang="fr-BE" sz="1000" dirty="0"/>
              <a:t> </a:t>
            </a:r>
            <a:r>
              <a:rPr lang="fr-BE" sz="1000" dirty="0" err="1"/>
              <a:t>way</a:t>
            </a:r>
            <a:r>
              <a:rPr lang="fr-BE" sz="1000" dirty="0"/>
              <a:t> </a:t>
            </a:r>
            <a:r>
              <a:rPr lang="fr-BE" sz="1000" dirty="0" err="1"/>
              <a:t>allowing</a:t>
            </a:r>
            <a:r>
              <a:rPr lang="fr-BE" sz="1000" dirty="0"/>
              <a:t> </a:t>
            </a:r>
            <a:r>
              <a:rPr lang="fr-BE" sz="1000" b="1" dirty="0" err="1"/>
              <a:t>deterministic</a:t>
            </a:r>
            <a:r>
              <a:rPr lang="fr-BE" sz="1000" b="1" dirty="0"/>
              <a:t> convergent merges</a:t>
            </a:r>
            <a:r>
              <a:rPr lang="fr-BE" sz="1000" dirty="0"/>
              <a:t> </a:t>
            </a:r>
            <a:r>
              <a:rPr lang="fr-BE" sz="1000" dirty="0" err="1"/>
              <a:t>is</a:t>
            </a:r>
            <a:r>
              <a:rPr lang="fr-BE" sz="1000" dirty="0"/>
              <a:t> </a:t>
            </a:r>
            <a:r>
              <a:rPr lang="fr-BE" sz="1000" dirty="0" err="1"/>
              <a:t>called</a:t>
            </a:r>
            <a:r>
              <a:rPr lang="fr-BE" sz="1000" dirty="0"/>
              <a:t> CRDT.</a:t>
            </a:r>
            <a:endParaRPr lang="fr-BE" sz="1050" b="1" dirty="0"/>
          </a:p>
        </p:txBody>
      </p:sp>
      <p:pic>
        <p:nvPicPr>
          <p:cNvPr id="2" name="Picture 2" descr="SyncFree - Lasp: A Programming Language for Large-Scale Available Systems">
            <a:extLst>
              <a:ext uri="{FF2B5EF4-FFF2-40B4-BE49-F238E27FC236}">
                <a16:creationId xmlns:a16="http://schemas.microsoft.com/office/drawing/2014/main" id="{F01CA649-0511-4A3C-8B7F-CC34513EA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0" y="2406353"/>
            <a:ext cx="1235547" cy="50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7E5B7ED-1042-4EB4-8CF5-405336AC68D4}"/>
              </a:ext>
            </a:extLst>
          </p:cNvPr>
          <p:cNvSpPr txBox="1"/>
          <p:nvPr/>
        </p:nvSpPr>
        <p:spPr>
          <a:xfrm>
            <a:off x="2936646" y="4311578"/>
            <a:ext cx="3890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BE" sz="1000" dirty="0" err="1"/>
              <a:t>Nodes</a:t>
            </a:r>
            <a:r>
              <a:rPr lang="fr-BE" sz="1000" dirty="0"/>
              <a:t> </a:t>
            </a:r>
            <a:r>
              <a:rPr lang="fr-BE" sz="1000" dirty="0" err="1"/>
              <a:t>eventually</a:t>
            </a:r>
            <a:r>
              <a:rPr lang="fr-BE" sz="1000" dirty="0"/>
              <a:t> end up </a:t>
            </a:r>
            <a:r>
              <a:rPr lang="fr-BE" sz="1000" dirty="0" err="1"/>
              <a:t>with</a:t>
            </a:r>
            <a:r>
              <a:rPr lang="fr-BE" sz="1000" dirty="0"/>
              <a:t> the </a:t>
            </a:r>
            <a:r>
              <a:rPr lang="fr-BE" sz="1000" dirty="0" err="1"/>
              <a:t>same</a:t>
            </a:r>
            <a:r>
              <a:rPr lang="fr-BE" sz="1000" dirty="0"/>
              <a:t> state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BE" sz="1000" dirty="0"/>
              <a:t>No </a:t>
            </a:r>
            <a:r>
              <a:rPr lang="fr-BE" sz="1000" dirty="0" err="1"/>
              <a:t>scheduler</a:t>
            </a:r>
            <a:r>
              <a:rPr lang="fr-BE" sz="1000" dirty="0"/>
              <a:t> </a:t>
            </a:r>
            <a:r>
              <a:rPr lang="fr-BE" sz="1000" dirty="0" err="1"/>
              <a:t>required</a:t>
            </a:r>
            <a:r>
              <a:rPr lang="fr-BE" sz="1000" dirty="0"/>
              <a:t> (</a:t>
            </a:r>
            <a:r>
              <a:rPr lang="fr-BE" sz="1000" dirty="0" err="1"/>
              <a:t>Order</a:t>
            </a:r>
            <a:r>
              <a:rPr lang="fr-BE" sz="1000" dirty="0"/>
              <a:t> of messages has no impact)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BE" sz="1000" dirty="0"/>
              <a:t>No consensus </a:t>
            </a:r>
            <a:r>
              <a:rPr lang="fr-BE" sz="1000" dirty="0" err="1"/>
              <a:t>required</a:t>
            </a:r>
            <a:r>
              <a:rPr lang="fr-BE" sz="1000" dirty="0"/>
              <a:t> (</a:t>
            </a:r>
            <a:r>
              <a:rPr lang="fr-BE" sz="1000" dirty="0" err="1"/>
              <a:t>causality</a:t>
            </a:r>
            <a:r>
              <a:rPr lang="fr-BE" sz="1000" dirty="0"/>
              <a:t> </a:t>
            </a:r>
            <a:r>
              <a:rPr lang="fr-BE" sz="1000" dirty="0" err="1"/>
              <a:t>is</a:t>
            </a:r>
            <a:r>
              <a:rPr lang="fr-BE" sz="1000" dirty="0"/>
              <a:t> </a:t>
            </a:r>
            <a:r>
              <a:rPr lang="fr-BE" sz="1000" dirty="0" err="1"/>
              <a:t>directly</a:t>
            </a:r>
            <a:r>
              <a:rPr lang="fr-BE" sz="1000" dirty="0"/>
              <a:t> </a:t>
            </a:r>
            <a:r>
              <a:rPr lang="fr-BE" sz="1000" dirty="0" err="1"/>
              <a:t>handled</a:t>
            </a:r>
            <a:r>
              <a:rPr lang="fr-BE" sz="1000" dirty="0"/>
              <a:t> via </a:t>
            </a:r>
            <a:r>
              <a:rPr lang="fr-BE" sz="1000" dirty="0" err="1"/>
              <a:t>metadas</a:t>
            </a:r>
            <a:r>
              <a:rPr lang="fr-BE" sz="1000" dirty="0"/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BE" sz="1000" dirty="0"/>
              <a:t>End user </a:t>
            </a:r>
            <a:r>
              <a:rPr lang="fr-BE" sz="1000" dirty="0" err="1"/>
              <a:t>is</a:t>
            </a:r>
            <a:r>
              <a:rPr lang="fr-BE" sz="1000" dirty="0"/>
              <a:t> not </a:t>
            </a:r>
            <a:r>
              <a:rPr lang="fr-BE" sz="1000" dirty="0" err="1"/>
              <a:t>concerned</a:t>
            </a:r>
            <a:r>
              <a:rPr lang="fr-BE" sz="1000" dirty="0"/>
              <a:t> about </a:t>
            </a:r>
            <a:r>
              <a:rPr lang="fr-BE" sz="1000" dirty="0" err="1"/>
              <a:t>scheduler</a:t>
            </a:r>
            <a:r>
              <a:rPr lang="fr-BE" sz="1000" dirty="0"/>
              <a:t>, </a:t>
            </a:r>
            <a:r>
              <a:rPr lang="fr-BE" sz="1000" dirty="0" err="1"/>
              <a:t>causality</a:t>
            </a:r>
            <a:r>
              <a:rPr lang="fr-BE" sz="1000" dirty="0"/>
              <a:t>, state marges…  He can </a:t>
            </a:r>
            <a:r>
              <a:rPr lang="fr-BE" sz="1000" dirty="0" err="1"/>
              <a:t>simply</a:t>
            </a:r>
            <a:r>
              <a:rPr lang="fr-BE" sz="1000" dirty="0"/>
              <a:t> use a </a:t>
            </a:r>
            <a:r>
              <a:rPr lang="fr-BE" sz="1000" dirty="0" err="1"/>
              <a:t>clear</a:t>
            </a:r>
            <a:r>
              <a:rPr lang="fr-BE" sz="1000" dirty="0"/>
              <a:t> API to update or </a:t>
            </a:r>
            <a:r>
              <a:rPr lang="fr-BE" sz="1000" dirty="0" err="1"/>
              <a:t>query</a:t>
            </a:r>
            <a:r>
              <a:rPr lang="fr-BE" sz="1000" dirty="0"/>
              <a:t> the CRDT.</a:t>
            </a:r>
            <a:endParaRPr lang="fr-BE" sz="10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BBD76D9-017F-41AE-B62E-D9D390A0B2A1}"/>
              </a:ext>
            </a:extLst>
          </p:cNvPr>
          <p:cNvSpPr txBox="1"/>
          <p:nvPr/>
        </p:nvSpPr>
        <p:spPr>
          <a:xfrm>
            <a:off x="2898547" y="6319776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accent1"/>
                </a:solidFill>
              </a:rPr>
              <a:t>My</a:t>
            </a:r>
            <a:r>
              <a:rPr lang="fr-BE" dirty="0">
                <a:solidFill>
                  <a:schemeClr val="accent1"/>
                </a:solidFill>
              </a:rPr>
              <a:t> Goals 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8EDDCA-3685-48D6-A451-7E90CD5C877B}"/>
              </a:ext>
            </a:extLst>
          </p:cNvPr>
          <p:cNvSpPr txBox="1"/>
          <p:nvPr/>
        </p:nvSpPr>
        <p:spPr>
          <a:xfrm>
            <a:off x="98595" y="4043685"/>
            <a:ext cx="2919389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BE" sz="1100" b="1" dirty="0" err="1">
                <a:solidFill>
                  <a:schemeClr val="accent1"/>
                </a:solidFill>
              </a:rPr>
              <a:t>Conceptual</a:t>
            </a:r>
            <a:r>
              <a:rPr lang="fr-BE" sz="1100" b="1" dirty="0">
                <a:solidFill>
                  <a:schemeClr val="accent1"/>
                </a:solidFill>
              </a:rPr>
              <a:t> </a:t>
            </a:r>
            <a:r>
              <a:rPr lang="fr-BE" sz="1100" b="1" dirty="0" err="1">
                <a:solidFill>
                  <a:schemeClr val="accent1"/>
                </a:solidFill>
              </a:rPr>
              <a:t>example</a:t>
            </a:r>
            <a:r>
              <a:rPr lang="fr-BE" sz="1100" b="1" dirty="0">
                <a:solidFill>
                  <a:schemeClr val="accent1"/>
                </a:solidFill>
              </a:rPr>
              <a:t>:</a:t>
            </a:r>
            <a:br>
              <a:rPr lang="fr-BE" sz="1000" b="1" dirty="0"/>
            </a:br>
            <a:br>
              <a:rPr lang="fr-BE" sz="1000" b="1" dirty="0"/>
            </a:br>
            <a:r>
              <a:rPr lang="fr-BE" sz="1000" dirty="0" err="1"/>
              <a:t>Let’s</a:t>
            </a:r>
            <a:r>
              <a:rPr lang="fr-BE" sz="1000" dirty="0"/>
              <a:t> imagine </a:t>
            </a:r>
            <a:r>
              <a:rPr lang="fr-BE" sz="1000" dirty="0" err="1"/>
              <a:t>we</a:t>
            </a:r>
            <a:r>
              <a:rPr lang="fr-BE" sz="1000" dirty="0"/>
              <a:t> have 2 </a:t>
            </a:r>
            <a:r>
              <a:rPr lang="fr-BE" sz="1000" dirty="0" err="1"/>
              <a:t>nodes</a:t>
            </a:r>
            <a:r>
              <a:rPr lang="fr-BE" sz="1000" dirty="0"/>
              <a:t> and </a:t>
            </a:r>
            <a:r>
              <a:rPr lang="fr-BE" sz="1000" dirty="0" err="1"/>
              <a:t>we</a:t>
            </a:r>
            <a:r>
              <a:rPr lang="fr-BE" sz="1000" dirty="0"/>
              <a:t> use an </a:t>
            </a:r>
            <a:r>
              <a:rPr lang="fr-BE" sz="1000" dirty="0" err="1"/>
              <a:t>awset</a:t>
            </a:r>
            <a:r>
              <a:rPr lang="fr-BE" sz="1000" dirty="0"/>
              <a:t>,</a:t>
            </a:r>
            <a:br>
              <a:rPr lang="fr-BE" sz="1000" dirty="0"/>
            </a:br>
            <a:r>
              <a:rPr lang="fr-BE" sz="1000" dirty="0"/>
              <a:t> </a:t>
            </a:r>
            <a:r>
              <a:rPr lang="fr-BE" sz="1000" dirty="0" err="1"/>
              <a:t>it</a:t>
            </a:r>
            <a:r>
              <a:rPr lang="fr-BE" sz="1000" dirty="0"/>
              <a:t> </a:t>
            </a:r>
            <a:r>
              <a:rPr lang="fr-BE" sz="1000" dirty="0" err="1"/>
              <a:t>is</a:t>
            </a:r>
            <a:r>
              <a:rPr lang="fr-BE" sz="1000" dirty="0"/>
              <a:t> a CRDT </a:t>
            </a:r>
            <a:r>
              <a:rPr lang="fr-BE" sz="1000" dirty="0" err="1"/>
              <a:t>that</a:t>
            </a:r>
            <a:r>
              <a:rPr lang="fr-BE" sz="1000" dirty="0"/>
              <a:t> </a:t>
            </a:r>
            <a:r>
              <a:rPr lang="fr-BE" sz="1000" dirty="0" err="1"/>
              <a:t>acts</a:t>
            </a:r>
            <a:r>
              <a:rPr lang="fr-BE" sz="1000" dirty="0"/>
              <a:t> like a bag,</a:t>
            </a:r>
            <a:br>
              <a:rPr lang="fr-BE" sz="1000" dirty="0"/>
            </a:br>
            <a:r>
              <a:rPr lang="fr-BE" sz="1000" dirty="0" err="1"/>
              <a:t>Both</a:t>
            </a:r>
            <a:r>
              <a:rPr lang="fr-BE" sz="1000" dirty="0"/>
              <a:t> </a:t>
            </a:r>
            <a:r>
              <a:rPr lang="fr-BE" sz="1000" dirty="0" err="1"/>
              <a:t>nodes</a:t>
            </a:r>
            <a:r>
              <a:rPr lang="fr-BE" sz="1000" dirty="0"/>
              <a:t> can </a:t>
            </a:r>
            <a:r>
              <a:rPr lang="fr-BE" sz="1000" dirty="0" err="1"/>
              <a:t>add</a:t>
            </a:r>
            <a:r>
              <a:rPr lang="fr-BE" sz="1000" dirty="0"/>
              <a:t> and </a:t>
            </a:r>
            <a:r>
              <a:rPr lang="fr-BE" sz="1000" dirty="0" err="1"/>
              <a:t>remove</a:t>
            </a:r>
            <a:r>
              <a:rPr lang="fr-BE" sz="1000" dirty="0"/>
              <a:t> </a:t>
            </a:r>
            <a:r>
              <a:rPr lang="fr-BE" sz="1000" dirty="0" err="1"/>
              <a:t>elements</a:t>
            </a:r>
            <a:r>
              <a:rPr lang="fr-BE" sz="1000" dirty="0"/>
              <a:t> and </a:t>
            </a:r>
            <a:r>
              <a:rPr lang="fr-BE" sz="1000" dirty="0" err="1"/>
              <a:t>will</a:t>
            </a:r>
            <a:r>
              <a:rPr lang="fr-BE" sz="1000" dirty="0"/>
              <a:t> </a:t>
            </a:r>
            <a:br>
              <a:rPr lang="fr-BE" sz="1000" dirty="0"/>
            </a:br>
            <a:r>
              <a:rPr lang="fr-BE" sz="1000" dirty="0" err="1"/>
              <a:t>eventually</a:t>
            </a:r>
            <a:r>
              <a:rPr lang="fr-BE" sz="1000" dirty="0"/>
              <a:t> end up </a:t>
            </a:r>
            <a:r>
              <a:rPr lang="fr-BE" sz="1000" dirty="0" err="1"/>
              <a:t>with</a:t>
            </a:r>
            <a:r>
              <a:rPr lang="fr-BE" sz="1000" dirty="0"/>
              <a:t> the </a:t>
            </a:r>
            <a:r>
              <a:rPr lang="fr-BE" sz="1000" dirty="0" err="1"/>
              <a:t>same</a:t>
            </a:r>
            <a:r>
              <a:rPr lang="fr-BE" sz="1000" dirty="0"/>
              <a:t> local state </a:t>
            </a:r>
            <a:r>
              <a:rPr lang="fr-BE" sz="1000" dirty="0" err="1"/>
              <a:t>after</a:t>
            </a:r>
            <a:br>
              <a:rPr lang="fr-BE" sz="1000" dirty="0"/>
            </a:br>
            <a:r>
              <a:rPr lang="fr-BE" sz="1000" dirty="0"/>
              <a:t> a certain time.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2AF508B-044C-41A0-86D2-CFFB642C11AD}"/>
              </a:ext>
            </a:extLst>
          </p:cNvPr>
          <p:cNvSpPr txBox="1"/>
          <p:nvPr/>
        </p:nvSpPr>
        <p:spPr>
          <a:xfrm>
            <a:off x="67761" y="6586205"/>
            <a:ext cx="286888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b="1" dirty="0" err="1">
                <a:solidFill>
                  <a:schemeClr val="accent1"/>
                </a:solidFill>
              </a:rPr>
              <a:t>Develop</a:t>
            </a:r>
            <a:r>
              <a:rPr lang="fr-BE" sz="1100" b="1" dirty="0">
                <a:solidFill>
                  <a:schemeClr val="accent1"/>
                </a:solidFill>
              </a:rPr>
              <a:t> an API to </a:t>
            </a:r>
            <a:r>
              <a:rPr lang="fr-BE" sz="1100" b="1" dirty="0" err="1">
                <a:solidFill>
                  <a:schemeClr val="accent1"/>
                </a:solidFill>
              </a:rPr>
              <a:t>allow</a:t>
            </a:r>
            <a:r>
              <a:rPr lang="fr-BE" sz="1100" b="1" dirty="0">
                <a:solidFill>
                  <a:schemeClr val="accent1"/>
                </a:solidFill>
              </a:rPr>
              <a:t> the user to </a:t>
            </a:r>
            <a:r>
              <a:rPr lang="fr-BE" sz="1100" b="1" dirty="0" err="1">
                <a:solidFill>
                  <a:schemeClr val="accent1"/>
                </a:solidFill>
              </a:rPr>
              <a:t>access</a:t>
            </a:r>
            <a:r>
              <a:rPr lang="fr-BE" sz="1100" b="1" dirty="0">
                <a:solidFill>
                  <a:schemeClr val="accent1"/>
                </a:solidFill>
              </a:rPr>
              <a:t> information  about the system convergence:</a:t>
            </a:r>
            <a:br>
              <a:rPr lang="fr-BE" sz="1000" b="1" dirty="0"/>
            </a:br>
            <a:r>
              <a:rPr lang="fr-BE" sz="1000" dirty="0"/>
              <a:t>The system </a:t>
            </a:r>
            <a:r>
              <a:rPr lang="fr-BE" sz="1000" dirty="0" err="1"/>
              <a:t>will</a:t>
            </a:r>
            <a:r>
              <a:rPr lang="fr-BE" sz="1000" dirty="0"/>
              <a:t> </a:t>
            </a:r>
            <a:r>
              <a:rPr lang="fr-BE" sz="1000" dirty="0" err="1"/>
              <a:t>eventually</a:t>
            </a:r>
            <a:r>
              <a:rPr lang="fr-BE" sz="1000" dirty="0"/>
              <a:t> converge but </a:t>
            </a:r>
            <a:r>
              <a:rPr lang="fr-BE" sz="1000" dirty="0" err="1"/>
              <a:t>this</a:t>
            </a:r>
            <a:r>
              <a:rPr lang="fr-BE" sz="1000" dirty="0"/>
              <a:t> </a:t>
            </a:r>
            <a:r>
              <a:rPr lang="fr-BE" sz="1000" dirty="0" err="1"/>
              <a:t>may</a:t>
            </a:r>
            <a:r>
              <a:rPr lang="fr-BE" sz="1000" dirty="0"/>
              <a:t> </a:t>
            </a:r>
            <a:r>
              <a:rPr lang="fr-BE" sz="1000" dirty="0" err="1"/>
              <a:t>take</a:t>
            </a:r>
            <a:r>
              <a:rPr lang="fr-BE" sz="1000" dirty="0"/>
              <a:t> a relative long time (few seconds for </a:t>
            </a:r>
            <a:r>
              <a:rPr lang="fr-BE" sz="1000" dirty="0" err="1"/>
              <a:t>example</a:t>
            </a:r>
            <a:r>
              <a:rPr lang="fr-BE" sz="1000" dirty="0"/>
              <a:t>). This « convergence time » information </a:t>
            </a:r>
            <a:r>
              <a:rPr lang="fr-BE" sz="1000" dirty="0" err="1"/>
              <a:t>may</a:t>
            </a:r>
            <a:r>
              <a:rPr lang="fr-BE" sz="1000" dirty="0"/>
              <a:t> </a:t>
            </a:r>
            <a:r>
              <a:rPr lang="fr-BE" sz="1000" dirty="0" err="1"/>
              <a:t>be</a:t>
            </a:r>
            <a:r>
              <a:rPr lang="fr-BE" sz="1000" dirty="0"/>
              <a:t> </a:t>
            </a:r>
            <a:r>
              <a:rPr lang="fr-BE" sz="1000" dirty="0" err="1"/>
              <a:t>useful</a:t>
            </a:r>
            <a:r>
              <a:rPr lang="fr-BE" sz="1000" dirty="0"/>
              <a:t> for the user in </a:t>
            </a:r>
            <a:r>
              <a:rPr lang="fr-BE" sz="1000" dirty="0" err="1"/>
              <a:t>many</a:t>
            </a:r>
            <a:r>
              <a:rPr lang="fr-BE" sz="1000" dirty="0"/>
              <a:t> cases.</a:t>
            </a:r>
            <a:br>
              <a:rPr lang="fr-BE" sz="1000" dirty="0"/>
            </a:br>
            <a:r>
              <a:rPr lang="fr-BE" sz="1000" dirty="0"/>
              <a:t>This </a:t>
            </a:r>
            <a:r>
              <a:rPr lang="fr-BE" sz="1000" dirty="0" err="1"/>
              <a:t>is</a:t>
            </a:r>
            <a:r>
              <a:rPr lang="fr-BE" sz="1000" dirty="0"/>
              <a:t> </a:t>
            </a:r>
            <a:r>
              <a:rPr lang="fr-BE" sz="1000" dirty="0" err="1"/>
              <a:t>why</a:t>
            </a:r>
            <a:r>
              <a:rPr lang="fr-BE" sz="1000" dirty="0"/>
              <a:t> I </a:t>
            </a:r>
            <a:r>
              <a:rPr lang="fr-BE" sz="1000" dirty="0" err="1"/>
              <a:t>implemented</a:t>
            </a:r>
            <a:r>
              <a:rPr lang="fr-BE" sz="1000" dirty="0"/>
              <a:t> a background </a:t>
            </a:r>
            <a:r>
              <a:rPr lang="fr-BE" sz="1000" dirty="0" err="1"/>
              <a:t>measurement</a:t>
            </a:r>
            <a:r>
              <a:rPr lang="fr-BE" sz="1000" dirty="0"/>
              <a:t> </a:t>
            </a:r>
            <a:r>
              <a:rPr lang="fr-BE" sz="1000" dirty="0" err="1"/>
              <a:t>tool</a:t>
            </a:r>
            <a:r>
              <a:rPr lang="fr-BE" sz="1000" dirty="0"/>
              <a:t> (</a:t>
            </a:r>
            <a:r>
              <a:rPr lang="fr-BE" sz="1000" dirty="0" err="1"/>
              <a:t>resiliant</a:t>
            </a:r>
            <a:r>
              <a:rPr lang="fr-BE" sz="1000" dirty="0"/>
              <a:t> to </a:t>
            </a:r>
            <a:r>
              <a:rPr lang="fr-BE" sz="1000" dirty="0" err="1"/>
              <a:t>nodes</a:t>
            </a:r>
            <a:r>
              <a:rPr lang="fr-BE" sz="1000" dirty="0"/>
              <a:t> </a:t>
            </a:r>
            <a:r>
              <a:rPr lang="fr-BE" sz="1000" dirty="0" err="1"/>
              <a:t>joining</a:t>
            </a:r>
            <a:r>
              <a:rPr lang="fr-BE" sz="1000" dirty="0"/>
              <a:t> the cluster or </a:t>
            </a:r>
            <a:r>
              <a:rPr lang="fr-BE" sz="1000" dirty="0" err="1"/>
              <a:t>crashing</a:t>
            </a:r>
            <a:r>
              <a:rPr lang="fr-BE" sz="1000" dirty="0"/>
              <a:t>) </a:t>
            </a:r>
            <a:r>
              <a:rPr lang="fr-BE" sz="1000" dirty="0" err="1"/>
              <a:t>that</a:t>
            </a:r>
            <a:r>
              <a:rPr lang="fr-BE" sz="1000" dirty="0"/>
              <a:t> </a:t>
            </a:r>
            <a:r>
              <a:rPr lang="fr-BE" sz="1000" dirty="0" err="1"/>
              <a:t>measure</a:t>
            </a:r>
            <a:r>
              <a:rPr lang="fr-BE" sz="1000" dirty="0"/>
              <a:t> the convergence time in background:</a:t>
            </a:r>
            <a:br>
              <a:rPr lang="fr-BE" sz="1000" dirty="0"/>
            </a:br>
            <a:br>
              <a:rPr lang="fr-BE" sz="1000" dirty="0"/>
            </a:br>
            <a:r>
              <a:rPr lang="fr-BE" sz="1000" dirty="0"/>
              <a:t>1) A leader </a:t>
            </a:r>
            <a:r>
              <a:rPr lang="fr-BE" sz="1000" dirty="0" err="1"/>
              <a:t>is</a:t>
            </a:r>
            <a:r>
              <a:rPr lang="fr-BE" sz="1000" dirty="0"/>
              <a:t> </a:t>
            </a:r>
            <a:r>
              <a:rPr lang="fr-BE" sz="1000" dirty="0" err="1"/>
              <a:t>elected</a:t>
            </a:r>
            <a:r>
              <a:rPr lang="fr-BE" sz="1000" dirty="0"/>
              <a:t> by leader </a:t>
            </a:r>
            <a:r>
              <a:rPr lang="fr-BE" sz="1000" dirty="0" err="1"/>
              <a:t>election</a:t>
            </a:r>
            <a:r>
              <a:rPr lang="fr-BE" sz="1000" dirty="0"/>
              <a:t> on </a:t>
            </a:r>
            <a:r>
              <a:rPr lang="fr-BE" sz="1000" dirty="0" err="1"/>
              <a:t>nodes</a:t>
            </a:r>
            <a:r>
              <a:rPr lang="fr-BE" sz="1000" dirty="0"/>
              <a:t>.</a:t>
            </a:r>
            <a:br>
              <a:rPr lang="fr-BE" sz="1000" dirty="0"/>
            </a:br>
            <a:r>
              <a:rPr lang="fr-BE" sz="1000" dirty="0"/>
              <a:t>2) This leader </a:t>
            </a:r>
            <a:r>
              <a:rPr lang="fr-BE" sz="1000" dirty="0" err="1"/>
              <a:t>puts</a:t>
            </a:r>
            <a:r>
              <a:rPr lang="fr-BE" sz="1000" dirty="0"/>
              <a:t> an </a:t>
            </a:r>
            <a:r>
              <a:rPr lang="fr-BE" sz="1000" dirty="0" err="1"/>
              <a:t>element</a:t>
            </a:r>
            <a:r>
              <a:rPr lang="fr-BE" sz="1000" dirty="0"/>
              <a:t> in a </a:t>
            </a:r>
            <a:r>
              <a:rPr lang="fr-BE" sz="1000" dirty="0" err="1"/>
              <a:t>special</a:t>
            </a:r>
            <a:r>
              <a:rPr lang="fr-BE" sz="1000" dirty="0"/>
              <a:t> CRDT,</a:t>
            </a:r>
            <a:br>
              <a:rPr lang="fr-BE" sz="1000" dirty="0"/>
            </a:br>
            <a:r>
              <a:rPr lang="fr-BE" sz="1000" dirty="0"/>
              <a:t>3) </a:t>
            </a:r>
            <a:r>
              <a:rPr lang="fr-BE" sz="1000" dirty="0" err="1"/>
              <a:t>When</a:t>
            </a:r>
            <a:r>
              <a:rPr lang="fr-BE" sz="1000" dirty="0"/>
              <a:t> </a:t>
            </a:r>
            <a:r>
              <a:rPr lang="fr-BE" sz="1000" dirty="0" err="1"/>
              <a:t>other</a:t>
            </a:r>
            <a:r>
              <a:rPr lang="fr-BE" sz="1000" dirty="0"/>
              <a:t> </a:t>
            </a:r>
            <a:r>
              <a:rPr lang="fr-BE" sz="1000" dirty="0" err="1"/>
              <a:t>nodes</a:t>
            </a:r>
            <a:r>
              <a:rPr lang="fr-BE" sz="1000" dirty="0"/>
              <a:t> </a:t>
            </a:r>
            <a:r>
              <a:rPr lang="fr-BE" sz="1000" dirty="0" err="1"/>
              <a:t>detect</a:t>
            </a:r>
            <a:r>
              <a:rPr lang="fr-BE" sz="1000" dirty="0"/>
              <a:t> </a:t>
            </a:r>
            <a:r>
              <a:rPr lang="fr-BE" sz="1000" dirty="0" err="1"/>
              <a:t>this</a:t>
            </a:r>
            <a:r>
              <a:rPr lang="fr-BE" sz="1000" dirty="0"/>
              <a:t> </a:t>
            </a:r>
            <a:r>
              <a:rPr lang="fr-BE" sz="1000" dirty="0" err="1"/>
              <a:t>element</a:t>
            </a:r>
            <a:r>
              <a:rPr lang="fr-BE" sz="1000" dirty="0"/>
              <a:t> in </a:t>
            </a:r>
            <a:r>
              <a:rPr lang="fr-BE" sz="1000" dirty="0" err="1"/>
              <a:t>their</a:t>
            </a:r>
            <a:r>
              <a:rPr lang="fr-BE" sz="1000" dirty="0"/>
              <a:t> local   state, </a:t>
            </a:r>
            <a:r>
              <a:rPr lang="fr-BE" sz="1000" dirty="0" err="1"/>
              <a:t>they</a:t>
            </a:r>
            <a:r>
              <a:rPr lang="fr-BE" sz="1000" dirty="0"/>
              <a:t> </a:t>
            </a:r>
            <a:r>
              <a:rPr lang="fr-BE" sz="1000" dirty="0" err="1"/>
              <a:t>answer</a:t>
            </a:r>
            <a:r>
              <a:rPr lang="fr-BE" sz="1000" dirty="0"/>
              <a:t> </a:t>
            </a:r>
            <a:r>
              <a:rPr lang="fr-BE" sz="1000" dirty="0" err="1"/>
              <a:t>with</a:t>
            </a:r>
            <a:r>
              <a:rPr lang="fr-BE" sz="1000" dirty="0"/>
              <a:t> a </a:t>
            </a:r>
            <a:r>
              <a:rPr lang="fr-BE" sz="1000" dirty="0" err="1"/>
              <a:t>timeStamp</a:t>
            </a:r>
            <a:r>
              <a:rPr lang="fr-BE" sz="1000" dirty="0"/>
              <a:t>.</a:t>
            </a:r>
            <a:br>
              <a:rPr lang="fr-BE" sz="1000" dirty="0"/>
            </a:br>
            <a:r>
              <a:rPr lang="fr-BE" sz="1000" dirty="0"/>
              <a:t>4) </a:t>
            </a:r>
            <a:r>
              <a:rPr lang="fr-BE" sz="1000" dirty="0" err="1"/>
              <a:t>When</a:t>
            </a:r>
            <a:r>
              <a:rPr lang="fr-BE" sz="1000" dirty="0"/>
              <a:t> the leader </a:t>
            </a:r>
            <a:r>
              <a:rPr lang="fr-BE" sz="1000" dirty="0" err="1"/>
              <a:t>gathered</a:t>
            </a:r>
            <a:r>
              <a:rPr lang="fr-BE" sz="1000" dirty="0"/>
              <a:t> all the </a:t>
            </a:r>
            <a:r>
              <a:rPr lang="fr-BE" sz="1000" dirty="0" err="1"/>
              <a:t>answers</a:t>
            </a:r>
            <a:r>
              <a:rPr lang="fr-BE" sz="1000" dirty="0"/>
              <a:t>, </a:t>
            </a:r>
            <a:r>
              <a:rPr lang="fr-BE" sz="1000" dirty="0" err="1"/>
              <a:t>it</a:t>
            </a:r>
            <a:r>
              <a:rPr lang="fr-BE" sz="1000" dirty="0"/>
              <a:t> </a:t>
            </a:r>
            <a:r>
              <a:rPr lang="fr-BE" sz="1000" dirty="0" err="1"/>
              <a:t>knows</a:t>
            </a:r>
            <a:r>
              <a:rPr lang="fr-BE" sz="1000" dirty="0"/>
              <a:t> the time </a:t>
            </a:r>
            <a:r>
              <a:rPr lang="fr-BE" sz="1000" dirty="0" err="1"/>
              <a:t>it</a:t>
            </a:r>
            <a:r>
              <a:rPr lang="fr-BE" sz="1000" dirty="0"/>
              <a:t> </a:t>
            </a:r>
            <a:r>
              <a:rPr lang="fr-BE" sz="1000" dirty="0" err="1"/>
              <a:t>required</a:t>
            </a:r>
            <a:r>
              <a:rPr lang="fr-BE" sz="1000" dirty="0"/>
              <a:t> for the system to converge.</a:t>
            </a:r>
            <a:br>
              <a:rPr lang="fr-BE" sz="1000" dirty="0"/>
            </a:br>
            <a:r>
              <a:rPr lang="fr-BE" sz="1000" dirty="0"/>
              <a:t>5) Informations about the last </a:t>
            </a:r>
            <a:r>
              <a:rPr lang="fr-BE" sz="1000" dirty="0" err="1"/>
              <a:t>measure</a:t>
            </a:r>
            <a:r>
              <a:rPr lang="fr-BE" sz="1000" dirty="0"/>
              <a:t> </a:t>
            </a:r>
            <a:r>
              <a:rPr lang="fr-BE" sz="1000" dirty="0" err="1"/>
              <a:t>such</a:t>
            </a:r>
            <a:r>
              <a:rPr lang="fr-BE" sz="1000" dirty="0"/>
              <a:t> as convergence time and </a:t>
            </a:r>
            <a:r>
              <a:rPr lang="fr-BE" sz="1000" dirty="0" err="1"/>
              <a:t>roundtrip</a:t>
            </a:r>
            <a:r>
              <a:rPr lang="fr-BE" sz="1000" dirty="0"/>
              <a:t> time are accessible </a:t>
            </a:r>
            <a:r>
              <a:rPr lang="fr-BE" sz="1000" dirty="0" err="1"/>
              <a:t>from</a:t>
            </a:r>
            <a:r>
              <a:rPr lang="fr-BE" sz="1000" dirty="0"/>
              <a:t> </a:t>
            </a:r>
            <a:r>
              <a:rPr lang="fr-BE" sz="1000" dirty="0" err="1"/>
              <a:t>every</a:t>
            </a:r>
            <a:r>
              <a:rPr lang="fr-BE" sz="1000" dirty="0"/>
              <a:t> </a:t>
            </a:r>
            <a:r>
              <a:rPr lang="fr-BE" sz="1000" dirty="0" err="1"/>
              <a:t>node</a:t>
            </a:r>
            <a:r>
              <a:rPr lang="fr-BE" sz="1000" dirty="0"/>
              <a:t> </a:t>
            </a:r>
            <a:r>
              <a:rPr lang="fr-BE" sz="1000" dirty="0" err="1"/>
              <a:t>with</a:t>
            </a:r>
            <a:r>
              <a:rPr lang="fr-BE" sz="1000" dirty="0"/>
              <a:t> a </a:t>
            </a:r>
            <a:r>
              <a:rPr lang="fr-BE" sz="1000" dirty="0" err="1"/>
              <a:t>clear</a:t>
            </a:r>
            <a:r>
              <a:rPr lang="fr-BE" sz="1000" dirty="0"/>
              <a:t> API.</a:t>
            </a:r>
            <a:br>
              <a:rPr lang="fr-BE" sz="1000" dirty="0"/>
            </a:br>
            <a:br>
              <a:rPr lang="fr-BE" sz="1000" dirty="0"/>
            </a:br>
            <a:r>
              <a:rPr lang="fr-BE" sz="1000" dirty="0" err="1"/>
              <a:t>Schematic</a:t>
            </a:r>
            <a:r>
              <a:rPr lang="fr-BE" sz="1000" dirty="0"/>
              <a:t> </a:t>
            </a:r>
            <a:r>
              <a:rPr lang="fr-BE" sz="1000" dirty="0" err="1"/>
              <a:t>below</a:t>
            </a:r>
            <a:r>
              <a:rPr lang="fr-BE" sz="1000" dirty="0"/>
              <a:t> </a:t>
            </a:r>
            <a:r>
              <a:rPr lang="fr-BE" sz="1000" dirty="0" err="1"/>
              <a:t>represents</a:t>
            </a:r>
            <a:r>
              <a:rPr lang="fr-BE" sz="1000" dirty="0"/>
              <a:t> the </a:t>
            </a:r>
            <a:r>
              <a:rPr lang="fr-BE" sz="1000" dirty="0" err="1"/>
              <a:t>general</a:t>
            </a:r>
            <a:r>
              <a:rPr lang="fr-BE" sz="1000" dirty="0"/>
              <a:t> </a:t>
            </a:r>
            <a:r>
              <a:rPr lang="fr-BE" sz="1000" dirty="0" err="1"/>
              <a:t>easy</a:t>
            </a:r>
            <a:r>
              <a:rPr lang="fr-BE" sz="1000" dirty="0"/>
              <a:t>-to-</a:t>
            </a:r>
            <a:r>
              <a:rPr lang="fr-BE" sz="1000" dirty="0" err="1"/>
              <a:t>understand</a:t>
            </a:r>
            <a:r>
              <a:rPr lang="fr-BE" sz="1000" dirty="0"/>
              <a:t> </a:t>
            </a:r>
            <a:r>
              <a:rPr lang="fr-BE" sz="1000" dirty="0" err="1"/>
              <a:t>idea</a:t>
            </a:r>
            <a:r>
              <a:rPr lang="fr-BE" sz="1000" dirty="0"/>
              <a:t> but </a:t>
            </a:r>
            <a:r>
              <a:rPr lang="fr-BE" sz="1000" dirty="0" err="1"/>
              <a:t>is</a:t>
            </a:r>
            <a:r>
              <a:rPr lang="fr-BE" sz="1000" dirty="0"/>
              <a:t> not a </a:t>
            </a:r>
            <a:r>
              <a:rPr lang="fr-BE" sz="1000" dirty="0" err="1"/>
              <a:t>perfect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r>
              <a:rPr lang="fr-BE" sz="1000" dirty="0"/>
              <a:t> </a:t>
            </a:r>
            <a:r>
              <a:rPr lang="fr-BE" sz="1000" dirty="0" err="1"/>
              <a:t>since</a:t>
            </a:r>
            <a:r>
              <a:rPr lang="fr-BE" sz="1000" dirty="0"/>
              <a:t> the exact communication and messages are not </a:t>
            </a:r>
            <a:r>
              <a:rPr lang="fr-BE" sz="1000" dirty="0" err="1"/>
              <a:t>centralized</a:t>
            </a:r>
            <a:r>
              <a:rPr lang="fr-BE" sz="1000" dirty="0"/>
              <a:t> like </a:t>
            </a:r>
            <a:r>
              <a:rPr lang="fr-BE" sz="1000" dirty="0" err="1"/>
              <a:t>this</a:t>
            </a:r>
            <a:r>
              <a:rPr lang="fr-BE" sz="1000" dirty="0"/>
              <a:t> but peer-to-peer.</a:t>
            </a:r>
            <a:endParaRPr lang="fr-BE" sz="1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913D8B-95BF-4C3E-8726-CA3995E8DACE}"/>
              </a:ext>
            </a:extLst>
          </p:cNvPr>
          <p:cNvSpPr txBox="1"/>
          <p:nvPr/>
        </p:nvSpPr>
        <p:spPr>
          <a:xfrm>
            <a:off x="3445468" y="6593825"/>
            <a:ext cx="35102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b="1" dirty="0" err="1">
                <a:solidFill>
                  <a:schemeClr val="accent1"/>
                </a:solidFill>
              </a:rPr>
              <a:t>Measure</a:t>
            </a:r>
            <a:r>
              <a:rPr lang="fr-BE" sz="1100" b="1" dirty="0">
                <a:solidFill>
                  <a:schemeClr val="accent1"/>
                </a:solidFill>
              </a:rPr>
              <a:t> how </a:t>
            </a:r>
            <a:r>
              <a:rPr lang="fr-BE" sz="1100" b="1" dirty="0" err="1">
                <a:solidFill>
                  <a:schemeClr val="accent1"/>
                </a:solidFill>
              </a:rPr>
              <a:t>various</a:t>
            </a:r>
            <a:r>
              <a:rPr lang="fr-BE" sz="1100" b="1" dirty="0">
                <a:solidFill>
                  <a:schemeClr val="accent1"/>
                </a:solidFill>
              </a:rPr>
              <a:t> </a:t>
            </a:r>
            <a:r>
              <a:rPr lang="fr-BE" sz="1100" b="1" dirty="0" err="1">
                <a:solidFill>
                  <a:schemeClr val="accent1"/>
                </a:solidFill>
              </a:rPr>
              <a:t>parameters</a:t>
            </a:r>
            <a:r>
              <a:rPr lang="fr-BE" sz="1100" b="1" dirty="0">
                <a:solidFill>
                  <a:schemeClr val="accent1"/>
                </a:solidFill>
              </a:rPr>
              <a:t> can impact the system convergence:</a:t>
            </a:r>
            <a:br>
              <a:rPr lang="fr-BE" sz="1000" b="1" dirty="0"/>
            </a:br>
            <a:r>
              <a:rPr lang="fr-BE" sz="1000" dirty="0" err="1"/>
              <a:t>Parameters</a:t>
            </a:r>
            <a:r>
              <a:rPr lang="fr-BE" sz="1000" dirty="0"/>
              <a:t> like the </a:t>
            </a:r>
            <a:r>
              <a:rPr lang="fr-BE" sz="1000" dirty="0" err="1"/>
              <a:t>number</a:t>
            </a:r>
            <a:r>
              <a:rPr lang="fr-BE" sz="1000" dirty="0"/>
              <a:t> of </a:t>
            </a:r>
            <a:r>
              <a:rPr lang="fr-BE" sz="1000" dirty="0" err="1"/>
              <a:t>nodes</a:t>
            </a:r>
            <a:r>
              <a:rPr lang="fr-BE" sz="1000" dirty="0"/>
              <a:t> in the cluster, </a:t>
            </a:r>
            <a:r>
              <a:rPr lang="fr-BE" sz="1000" dirty="0" err="1"/>
              <a:t>physical</a:t>
            </a:r>
            <a:r>
              <a:rPr lang="fr-BE" sz="1000" dirty="0"/>
              <a:t> distance </a:t>
            </a:r>
            <a:r>
              <a:rPr lang="fr-BE" sz="1000" dirty="0" err="1"/>
              <a:t>between</a:t>
            </a:r>
            <a:r>
              <a:rPr lang="fr-BE" sz="1000" dirty="0"/>
              <a:t> </a:t>
            </a:r>
            <a:r>
              <a:rPr lang="fr-BE" sz="1000" dirty="0" err="1"/>
              <a:t>them</a:t>
            </a:r>
            <a:r>
              <a:rPr lang="fr-BE" sz="1000" dirty="0"/>
              <a:t>, network speed and </a:t>
            </a:r>
            <a:r>
              <a:rPr lang="fr-BE" sz="1000" dirty="0" err="1"/>
              <a:t>traffic</a:t>
            </a:r>
            <a:r>
              <a:rPr lang="fr-BE" sz="1000" dirty="0"/>
              <a:t>, partitions, CRDT size, update </a:t>
            </a:r>
            <a:r>
              <a:rPr lang="fr-BE" sz="1000" dirty="0" err="1"/>
              <a:t>frequency</a:t>
            </a:r>
            <a:r>
              <a:rPr lang="fr-BE" sz="1000" dirty="0"/>
              <a:t>, etc… May impact the convergence time of the system but </a:t>
            </a:r>
            <a:r>
              <a:rPr lang="fr-BE" sz="1000" dirty="0" err="1"/>
              <a:t>also</a:t>
            </a:r>
            <a:r>
              <a:rPr lang="fr-BE" sz="1000" dirty="0"/>
              <a:t> the network trafic and the </a:t>
            </a:r>
            <a:r>
              <a:rPr lang="fr-BE" sz="1000" dirty="0" err="1"/>
              <a:t>nodes</a:t>
            </a:r>
            <a:r>
              <a:rPr lang="fr-BE" sz="1000" dirty="0"/>
              <a:t> memory and </a:t>
            </a:r>
            <a:r>
              <a:rPr lang="fr-BE" sz="1000" dirty="0" err="1"/>
              <a:t>thus</a:t>
            </a:r>
            <a:r>
              <a:rPr lang="fr-BE" sz="1000" dirty="0"/>
              <a:t> </a:t>
            </a:r>
            <a:r>
              <a:rPr lang="fr-BE" sz="1000" dirty="0" err="1"/>
              <a:t>globally</a:t>
            </a:r>
            <a:r>
              <a:rPr lang="fr-BE" sz="1000" dirty="0"/>
              <a:t> </a:t>
            </a:r>
            <a:r>
              <a:rPr lang="fr-BE" sz="1000" dirty="0" err="1"/>
              <a:t>its</a:t>
            </a:r>
            <a:r>
              <a:rPr lang="fr-BE" sz="1000" dirty="0"/>
              <a:t>  performance.</a:t>
            </a:r>
            <a:br>
              <a:rPr lang="fr-BE" sz="1000" dirty="0"/>
            </a:br>
            <a:br>
              <a:rPr lang="fr-BE" sz="1000" dirty="0"/>
            </a:br>
            <a:r>
              <a:rPr lang="fr-BE" sz="1000" dirty="0" err="1"/>
              <a:t>Here</a:t>
            </a:r>
            <a:r>
              <a:rPr lang="fr-BE" sz="1000" dirty="0"/>
              <a:t> are the cases </a:t>
            </a:r>
            <a:r>
              <a:rPr lang="fr-BE" sz="1000" dirty="0" err="1"/>
              <a:t>currently</a:t>
            </a:r>
            <a:r>
              <a:rPr lang="fr-BE" sz="1000" dirty="0"/>
              <a:t> </a:t>
            </a:r>
            <a:r>
              <a:rPr lang="fr-BE" sz="1000" dirty="0" err="1"/>
              <a:t>under</a:t>
            </a:r>
            <a:r>
              <a:rPr lang="fr-BE" sz="1000" dirty="0"/>
              <a:t> </a:t>
            </a:r>
            <a:r>
              <a:rPr lang="fr-BE" sz="1000" dirty="0" err="1"/>
              <a:t>measure</a:t>
            </a:r>
            <a:r>
              <a:rPr lang="fr-BE" sz="1000" dirty="0"/>
              <a:t> for convergence time, memory usage and network </a:t>
            </a:r>
            <a:r>
              <a:rPr lang="fr-BE" sz="1000" dirty="0" err="1"/>
              <a:t>traffic</a:t>
            </a:r>
            <a:r>
              <a:rPr lang="fr-BE" sz="1000" dirty="0"/>
              <a:t>:</a:t>
            </a:r>
            <a:br>
              <a:rPr lang="fr-BE" sz="1000" dirty="0"/>
            </a:br>
            <a:r>
              <a:rPr lang="fr-BE" sz="1000" b="1" dirty="0"/>
              <a:t>Cluster size</a:t>
            </a:r>
            <a:r>
              <a:rPr lang="fr-BE" sz="1000" dirty="0"/>
              <a:t>: 5, 10, 20 </a:t>
            </a:r>
            <a:r>
              <a:rPr lang="fr-BE" sz="1000" dirty="0" err="1"/>
              <a:t>nodes</a:t>
            </a:r>
            <a:br>
              <a:rPr lang="fr-BE" sz="1000" dirty="0"/>
            </a:br>
            <a:r>
              <a:rPr lang="fr-BE" sz="1000" b="1" dirty="0"/>
              <a:t>CRDT size</a:t>
            </a:r>
            <a:r>
              <a:rPr lang="fr-BE" sz="1000" dirty="0"/>
              <a:t>: 50, 100, 1000, 10000, 20000 </a:t>
            </a:r>
            <a:r>
              <a:rPr lang="fr-BE" sz="1000" dirty="0" err="1"/>
              <a:t>elements</a:t>
            </a:r>
            <a:br>
              <a:rPr lang="fr-BE" sz="1000" dirty="0"/>
            </a:br>
            <a:r>
              <a:rPr lang="fr-BE" sz="1000" b="1" dirty="0"/>
              <a:t>Update </a:t>
            </a:r>
            <a:r>
              <a:rPr lang="fr-BE" sz="1000" b="1" dirty="0" err="1"/>
              <a:t>frequency</a:t>
            </a:r>
            <a:r>
              <a:rPr lang="fr-BE" sz="1000" dirty="0"/>
              <a:t>: 5, 10, 50, 100, 500 </a:t>
            </a:r>
            <a:r>
              <a:rPr lang="fr-BE" sz="1000" dirty="0" err="1"/>
              <a:t>operations</a:t>
            </a:r>
            <a:r>
              <a:rPr lang="fr-BE" sz="1000" dirty="0"/>
              <a:t>/sec</a:t>
            </a:r>
            <a:br>
              <a:rPr lang="fr-BE" sz="1000" dirty="0"/>
            </a:br>
            <a:r>
              <a:rPr lang="fr-BE" sz="1000" dirty="0"/>
              <a:t>The </a:t>
            </a:r>
            <a:r>
              <a:rPr lang="fr-BE" sz="1000" dirty="0" err="1"/>
              <a:t>measure</a:t>
            </a:r>
            <a:r>
              <a:rPr lang="fr-BE" sz="1000" dirty="0"/>
              <a:t> are not </a:t>
            </a:r>
            <a:r>
              <a:rPr lang="fr-BE" sz="1000" dirty="0" err="1"/>
              <a:t>really</a:t>
            </a:r>
            <a:r>
              <a:rPr lang="fr-BE" sz="1000" dirty="0"/>
              <a:t> </a:t>
            </a:r>
            <a:r>
              <a:rPr lang="fr-BE" sz="1000" dirty="0" err="1"/>
              <a:t>determining</a:t>
            </a:r>
            <a:r>
              <a:rPr lang="fr-BE" sz="1000" dirty="0"/>
              <a:t> </a:t>
            </a:r>
            <a:r>
              <a:rPr lang="fr-BE" sz="1000" dirty="0" err="1"/>
              <a:t>because</a:t>
            </a:r>
            <a:r>
              <a:rPr lang="fr-BE" sz="1000" dirty="0"/>
              <a:t> of </a:t>
            </a:r>
            <a:r>
              <a:rPr lang="fr-BE" sz="1000" dirty="0" err="1"/>
              <a:t>huge</a:t>
            </a:r>
            <a:r>
              <a:rPr lang="fr-BE" sz="1000" dirty="0"/>
              <a:t> </a:t>
            </a:r>
            <a:r>
              <a:rPr lang="fr-BE" sz="1000" dirty="0" err="1"/>
              <a:t>standart</a:t>
            </a:r>
            <a:r>
              <a:rPr lang="fr-BE" sz="1000" dirty="0"/>
              <a:t> </a:t>
            </a:r>
            <a:r>
              <a:rPr lang="fr-BE" sz="1000" dirty="0" err="1"/>
              <a:t>deviation</a:t>
            </a:r>
            <a:r>
              <a:rPr lang="fr-BE" sz="1000" dirty="0"/>
              <a:t>. I </a:t>
            </a:r>
            <a:r>
              <a:rPr lang="fr-BE" sz="1000" dirty="0" err="1"/>
              <a:t>am</a:t>
            </a:r>
            <a:r>
              <a:rPr lang="fr-BE" sz="1000" dirty="0"/>
              <a:t> </a:t>
            </a:r>
            <a:r>
              <a:rPr lang="fr-BE" sz="1000" dirty="0" err="1"/>
              <a:t>working</a:t>
            </a:r>
            <a:r>
              <a:rPr lang="fr-BE" sz="1000" dirty="0"/>
              <a:t> on </a:t>
            </a:r>
            <a:r>
              <a:rPr lang="fr-BE" sz="1000" dirty="0" err="1"/>
              <a:t>improving</a:t>
            </a:r>
            <a:r>
              <a:rPr lang="fr-BE" sz="1000" dirty="0"/>
              <a:t> </a:t>
            </a:r>
            <a:r>
              <a:rPr lang="fr-BE" sz="1000" dirty="0" err="1"/>
              <a:t>measurement</a:t>
            </a:r>
            <a:r>
              <a:rPr lang="fr-BE" sz="1000" dirty="0"/>
              <a:t> </a:t>
            </a:r>
            <a:r>
              <a:rPr lang="fr-BE" sz="1000" dirty="0" err="1"/>
              <a:t>precision</a:t>
            </a:r>
            <a:r>
              <a:rPr lang="fr-BE" sz="1000" dirty="0"/>
              <a:t> but </a:t>
            </a:r>
            <a:r>
              <a:rPr lang="fr-BE" sz="1000" dirty="0" err="1"/>
              <a:t>here</a:t>
            </a:r>
            <a:r>
              <a:rPr lang="fr-BE" sz="1000" dirty="0"/>
              <a:t> are </a:t>
            </a:r>
            <a:r>
              <a:rPr lang="fr-BE" sz="1000" dirty="0" err="1"/>
              <a:t>already</a:t>
            </a:r>
            <a:r>
              <a:rPr lang="fr-BE" sz="1000" dirty="0"/>
              <a:t> </a:t>
            </a:r>
            <a:r>
              <a:rPr lang="fr-BE" sz="1000" dirty="0" err="1"/>
              <a:t>some</a:t>
            </a:r>
            <a:r>
              <a:rPr lang="fr-BE" sz="1000" dirty="0"/>
              <a:t> few </a:t>
            </a:r>
            <a:r>
              <a:rPr lang="fr-BE" sz="1000" dirty="0" err="1"/>
              <a:t>examples</a:t>
            </a:r>
            <a:r>
              <a:rPr lang="fr-BE" sz="1000" dirty="0"/>
              <a:t> I </a:t>
            </a:r>
            <a:r>
              <a:rPr lang="fr-BE" sz="1000" dirty="0" err="1"/>
              <a:t>measured</a:t>
            </a:r>
            <a:r>
              <a:rPr lang="fr-BE" sz="1000" dirty="0"/>
              <a:t>:</a:t>
            </a:r>
            <a:br>
              <a:rPr lang="fr-BE" sz="1000" b="1" dirty="0"/>
            </a:br>
            <a:endParaRPr lang="fr-BE" sz="1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30085B-EE36-42AF-B45A-02DFD6BA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7" y="5214442"/>
            <a:ext cx="6734175" cy="1200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AD52206-F57A-4C66-8F71-A52EEFEF8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19" y="10815422"/>
            <a:ext cx="2469516" cy="133847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5E57E8C-5916-4BD0-AFC2-E1D0737A77B1}"/>
              </a:ext>
            </a:extLst>
          </p:cNvPr>
          <p:cNvSpPr txBox="1"/>
          <p:nvPr/>
        </p:nvSpPr>
        <p:spPr>
          <a:xfrm>
            <a:off x="4412504" y="1123882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/>
                </a:solidFill>
              </a:rPr>
              <a:t>On </a:t>
            </a:r>
            <a:r>
              <a:rPr lang="fr-BE" dirty="0" err="1">
                <a:solidFill>
                  <a:schemeClr val="accent1"/>
                </a:solidFill>
              </a:rPr>
              <a:t>going</a:t>
            </a:r>
            <a:r>
              <a:rPr lang="fr-BE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83552BD-B03B-4BA6-95DD-9A8F557F7B10}"/>
              </a:ext>
            </a:extLst>
          </p:cNvPr>
          <p:cNvSpPr txBox="1"/>
          <p:nvPr/>
        </p:nvSpPr>
        <p:spPr>
          <a:xfrm>
            <a:off x="3429000" y="11484811"/>
            <a:ext cx="35102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000" b="1" dirty="0" err="1"/>
              <a:t>Improve</a:t>
            </a:r>
            <a:r>
              <a:rPr lang="fr-BE" sz="1000" b="1" dirty="0"/>
              <a:t> the API to </a:t>
            </a:r>
            <a:r>
              <a:rPr lang="fr-BE" sz="1000" b="1" dirty="0" err="1"/>
              <a:t>allow</a:t>
            </a:r>
            <a:r>
              <a:rPr lang="fr-BE" sz="1000" b="1" dirty="0"/>
              <a:t> user to </a:t>
            </a:r>
            <a:r>
              <a:rPr lang="fr-BE" sz="1000" b="1" dirty="0" err="1"/>
              <a:t>modify</a:t>
            </a:r>
            <a:r>
              <a:rPr lang="fr-BE" sz="1000" b="1" dirty="0"/>
              <a:t> convergence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000" b="1" dirty="0"/>
              <a:t>Test more </a:t>
            </a:r>
            <a:r>
              <a:rPr lang="fr-BE" sz="1000" b="1" dirty="0" err="1"/>
              <a:t>complicated</a:t>
            </a:r>
            <a:r>
              <a:rPr lang="fr-BE" sz="1000" b="1" dirty="0"/>
              <a:t> or </a:t>
            </a:r>
            <a:r>
              <a:rPr lang="fr-BE" sz="1000" b="1" dirty="0" err="1"/>
              <a:t>extreme</a:t>
            </a:r>
            <a:r>
              <a:rPr lang="fr-BE" sz="1000" b="1" dirty="0"/>
              <a:t> cases.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000" b="1" dirty="0" err="1"/>
              <a:t>Find</a:t>
            </a:r>
            <a:r>
              <a:rPr lang="fr-BE" sz="1000" b="1" dirty="0"/>
              <a:t> the </a:t>
            </a:r>
            <a:r>
              <a:rPr lang="fr-BE" sz="1000" b="1" dirty="0" err="1"/>
              <a:t>limits</a:t>
            </a:r>
            <a:r>
              <a:rPr lang="fr-BE" sz="1000" b="1" dirty="0"/>
              <a:t> of the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000" b="1" dirty="0" err="1"/>
              <a:t>Improve</a:t>
            </a:r>
            <a:r>
              <a:rPr lang="fr-BE" sz="1000" b="1" dirty="0"/>
              <a:t> </a:t>
            </a:r>
            <a:r>
              <a:rPr lang="fr-BE" sz="1000" b="1" dirty="0" err="1"/>
              <a:t>measurement</a:t>
            </a:r>
            <a:r>
              <a:rPr lang="fr-BE" sz="1000" b="1" dirty="0"/>
              <a:t> </a:t>
            </a:r>
            <a:r>
              <a:rPr lang="fr-BE" sz="1000" b="1" dirty="0" err="1"/>
              <a:t>precision</a:t>
            </a:r>
            <a:r>
              <a:rPr lang="fr-BE" sz="1000" b="1" dirty="0"/>
              <a:t>.</a:t>
            </a:r>
            <a:br>
              <a:rPr lang="fr-BE" sz="1000" dirty="0"/>
            </a:br>
            <a:br>
              <a:rPr lang="fr-BE" sz="1000" dirty="0"/>
            </a:br>
            <a:br>
              <a:rPr lang="fr-BE" sz="1000" b="1" dirty="0"/>
            </a:br>
            <a:endParaRPr lang="fr-BE" sz="1000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6D746A-A032-4B9A-8CE3-99ADD00E3489}"/>
              </a:ext>
            </a:extLst>
          </p:cNvPr>
          <p:cNvSpPr txBox="1"/>
          <p:nvPr/>
        </p:nvSpPr>
        <p:spPr>
          <a:xfrm>
            <a:off x="3144073" y="4055055"/>
            <a:ext cx="2787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b="1" dirty="0" err="1">
                <a:solidFill>
                  <a:schemeClr val="accent1"/>
                </a:solidFill>
              </a:rPr>
              <a:t>Amazing</a:t>
            </a:r>
            <a:r>
              <a:rPr lang="fr-BE" sz="1100" b="1" dirty="0">
                <a:solidFill>
                  <a:schemeClr val="accent1"/>
                </a:solidFill>
              </a:rPr>
              <a:t> CRDT </a:t>
            </a:r>
            <a:r>
              <a:rPr lang="fr-BE" sz="1100" b="1" dirty="0" err="1">
                <a:solidFill>
                  <a:schemeClr val="accent1"/>
                </a:solidFill>
              </a:rPr>
              <a:t>features</a:t>
            </a:r>
            <a:r>
              <a:rPr lang="fr-BE" sz="1100" b="1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3C7C6DD-87F2-4B0B-A2A4-1D247E21E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44" y="9480748"/>
            <a:ext cx="1988506" cy="180414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2DF1FE5-6D54-4BC7-BF41-8D27516735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r="15890"/>
          <a:stretch/>
        </p:blipFill>
        <p:spPr>
          <a:xfrm>
            <a:off x="4769295" y="9199907"/>
            <a:ext cx="2058224" cy="21034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3749D7F-376A-4CAF-9122-A1313CB62E6B}"/>
              </a:ext>
            </a:extLst>
          </p:cNvPr>
          <p:cNvSpPr txBox="1"/>
          <p:nvPr/>
        </p:nvSpPr>
        <p:spPr>
          <a:xfrm>
            <a:off x="5471770" y="91945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" dirty="0" err="1"/>
              <a:t>Different</a:t>
            </a:r>
            <a:r>
              <a:rPr lang="fr-BE" sz="600" dirty="0"/>
              <a:t> cluster size</a:t>
            </a:r>
            <a:br>
              <a:rPr lang="fr-BE" sz="600" dirty="0"/>
            </a:br>
            <a:r>
              <a:rPr lang="fr-BE" sz="600" dirty="0"/>
              <a:t>(CRDT of 1000 </a:t>
            </a:r>
            <a:r>
              <a:rPr lang="fr-BE" sz="600" dirty="0" err="1"/>
              <a:t>elements</a:t>
            </a:r>
            <a:r>
              <a:rPr lang="fr-BE" sz="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56205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796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Creupelandt</dc:creator>
  <cp:lastModifiedBy>Grégory Creupelandt</cp:lastModifiedBy>
  <cp:revision>34</cp:revision>
  <dcterms:created xsi:type="dcterms:W3CDTF">2020-11-27T12:17:06Z</dcterms:created>
  <dcterms:modified xsi:type="dcterms:W3CDTF">2020-11-29T13:05:11Z</dcterms:modified>
</cp:coreProperties>
</file>