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7772400" cy="10058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68" userDrawn="1">
          <p15:clr>
            <a:srgbClr val="A4A3A4"/>
          </p15:clr>
        </p15:guide>
        <p15:guide id="2" pos="244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8" d="100"/>
          <a:sy n="58" d="100"/>
        </p:scale>
        <p:origin x="408" y="82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646133"/>
            <a:ext cx="6606540" cy="3501813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5282989"/>
            <a:ext cx="5829300" cy="2428451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DEE7F-D797-4578-98E1-431AABBE5471}" type="datetimeFigureOut">
              <a:rPr lang="en-US" smtClean="0"/>
              <a:t>2/24/2016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135E1-8C7F-4ECE-89EE-D86E11464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538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DEE7F-D797-4578-98E1-431AABBE5471}" type="datetimeFigureOut">
              <a:rPr lang="en-US" smtClean="0"/>
              <a:t>2/24/2016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135E1-8C7F-4ECE-89EE-D86E11464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141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535517"/>
            <a:ext cx="1675924" cy="852402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535517"/>
            <a:ext cx="4930616" cy="85240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DEE7F-D797-4578-98E1-431AABBE5471}" type="datetimeFigureOut">
              <a:rPr lang="en-US" smtClean="0"/>
              <a:t>2/24/2016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135E1-8C7F-4ECE-89EE-D86E11464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011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DEE7F-D797-4578-98E1-431AABBE5471}" type="datetimeFigureOut">
              <a:rPr lang="en-US" smtClean="0"/>
              <a:t>2/24/2016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135E1-8C7F-4ECE-89EE-D86E11464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013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2507618"/>
            <a:ext cx="6703695" cy="4184014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6731215"/>
            <a:ext cx="6703695" cy="2200274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/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DEE7F-D797-4578-98E1-431AABBE5471}" type="datetimeFigureOut">
              <a:rPr lang="en-US" smtClean="0"/>
              <a:t>2/24/2016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135E1-8C7F-4ECE-89EE-D86E11464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016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2677584"/>
            <a:ext cx="3303270" cy="63819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2677584"/>
            <a:ext cx="3303270" cy="63819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DEE7F-D797-4578-98E1-431AABBE5471}" type="datetimeFigureOut">
              <a:rPr lang="en-US" smtClean="0"/>
              <a:t>2/24/2016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135E1-8C7F-4ECE-89EE-D86E11464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20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535519"/>
            <a:ext cx="6703695" cy="194415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2465706"/>
            <a:ext cx="3288089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3674110"/>
            <a:ext cx="3288089" cy="54040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2465706"/>
            <a:ext cx="3304282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3674110"/>
            <a:ext cx="3304282" cy="54040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DEE7F-D797-4578-98E1-431AABBE5471}" type="datetimeFigureOut">
              <a:rPr lang="en-US" smtClean="0"/>
              <a:t>2/24/2016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135E1-8C7F-4ECE-89EE-D86E11464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5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DEE7F-D797-4578-98E1-431AABBE5471}" type="datetimeFigureOut">
              <a:rPr lang="en-US" smtClean="0"/>
              <a:t>2/24/2016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135E1-8C7F-4ECE-89EE-D86E11464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786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DEE7F-D797-4578-98E1-431AABBE5471}" type="datetimeFigureOut">
              <a:rPr lang="en-US" smtClean="0"/>
              <a:t>2/24/2016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135E1-8C7F-4ECE-89EE-D86E11464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18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448226"/>
            <a:ext cx="3934778" cy="7147983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DEE7F-D797-4578-98E1-431AABBE5471}" type="datetimeFigureOut">
              <a:rPr lang="en-US" smtClean="0"/>
              <a:t>2/24/2016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135E1-8C7F-4ECE-89EE-D86E11464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245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1448226"/>
            <a:ext cx="3934778" cy="7147983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DEE7F-D797-4578-98E1-431AABBE5471}" type="datetimeFigureOut">
              <a:rPr lang="en-US" smtClean="0"/>
              <a:t>2/24/2016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135E1-8C7F-4ECE-89EE-D86E11464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697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FDEE7F-D797-4578-98E1-431AABBE5471}" type="datetimeFigureOut">
              <a:rPr lang="en-US" smtClean="0"/>
              <a:t>2/24/2016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B135E1-8C7F-4ECE-89EE-D86E11464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878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8986217"/>
              </p:ext>
            </p:extLst>
          </p:nvPr>
        </p:nvGraphicFramePr>
        <p:xfrm>
          <a:off x="261257" y="1587002"/>
          <a:ext cx="7289073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8665"/>
                <a:gridCol w="677305"/>
                <a:gridCol w="1299640"/>
                <a:gridCol w="722445"/>
                <a:gridCol w="1638720"/>
                <a:gridCol w="822298"/>
              </a:tblGrid>
              <a:tr h="370840"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DIFFICULTY NUMBERS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Task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Diff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Task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Diff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Task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Diff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Really, Really Easy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Normal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12</a:t>
                      </a:r>
                      <a:endParaRPr 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Difficult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21</a:t>
                      </a:r>
                      <a:endParaRPr 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Really Easy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Tricky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15</a:t>
                      </a:r>
                      <a:endParaRPr 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Very Difficult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24</a:t>
                      </a:r>
                      <a:endParaRPr 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Easy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9</a:t>
                      </a:r>
                      <a:endParaRPr 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18</a:t>
                      </a:r>
                      <a:endParaRPr 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Improbable!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27</a:t>
                      </a:r>
                      <a:endParaRPr 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 gridSpan="5"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Nearly Impossible</a:t>
                      </a:r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!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30</a:t>
                      </a:r>
                      <a:endParaRPr 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88308" y="501042"/>
            <a:ext cx="67139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BASIC RULE: Attribute + Skill (+TRAIT) + Two Six Sided Dice = Result</a:t>
            </a:r>
            <a:endParaRPr lang="en-US" sz="1600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1669351"/>
              </p:ext>
            </p:extLst>
          </p:nvPr>
        </p:nvGraphicFramePr>
        <p:xfrm>
          <a:off x="261257" y="4059605"/>
          <a:ext cx="7289073" cy="47587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1295"/>
                <a:gridCol w="1146744"/>
                <a:gridCol w="3643219"/>
                <a:gridCol w="1457815"/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HOW WELL DID YOU DO?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Amount Above Difficulty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Result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Effect:</a:t>
                      </a:r>
                      <a:r>
                        <a:rPr lang="en-US" b="1" baseline="0" dirty="0" smtClean="0"/>
                        <a:t> Did you succeed?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Random Result</a:t>
                      </a:r>
                      <a:endParaRPr lang="en-US" b="1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Fantastic!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Yes – and…  </a:t>
                      </a:r>
                      <a:r>
                        <a:rPr lang="en-US" b="0" dirty="0" smtClean="0"/>
                        <a:t>Damage = (1.5)</a:t>
                      </a:r>
                      <a:r>
                        <a:rPr lang="en-US" b="0" baseline="0" dirty="0" smtClean="0"/>
                        <a:t> x normal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6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4-8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Good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Yes</a:t>
                      </a:r>
                      <a:r>
                        <a:rPr lang="en-US" b="1" baseline="0" dirty="0" smtClean="0"/>
                        <a:t> </a:t>
                      </a:r>
                      <a:r>
                        <a:rPr lang="en-US" b="0" baseline="0" dirty="0" smtClean="0"/>
                        <a:t>Damage = normal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2-5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0-3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Success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Yes,</a:t>
                      </a:r>
                      <a:r>
                        <a:rPr lang="en-US" b="1" baseline="0" dirty="0" smtClean="0"/>
                        <a:t> but something didn’t go to plan </a:t>
                      </a:r>
                      <a:r>
                        <a:rPr lang="en-US" b="0" baseline="0" dirty="0" smtClean="0"/>
                        <a:t>Damage = (0.5) x normal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1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Amount </a:t>
                      </a:r>
                      <a:r>
                        <a:rPr lang="en-US" b="1" dirty="0" smtClean="0"/>
                        <a:t>Below </a:t>
                      </a:r>
                      <a:r>
                        <a:rPr lang="en-US" b="1" dirty="0" smtClean="0"/>
                        <a:t>Difficulty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Result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Effect:</a:t>
                      </a:r>
                      <a:r>
                        <a:rPr lang="en-US" b="1" baseline="0" dirty="0" smtClean="0"/>
                        <a:t> Did you succeed?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Random Result</a:t>
                      </a:r>
                      <a:endParaRPr lang="en-US" b="1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1-3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Failure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No – but it could have been worse</a:t>
                      </a:r>
                    </a:p>
                    <a:p>
                      <a:pPr marL="0" marR="0" indent="0" algn="l" defTabSz="7772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/>
                        <a:t>Damage</a:t>
                      </a:r>
                      <a:r>
                        <a:rPr lang="en-US" b="0" baseline="0" dirty="0" smtClean="0"/>
                        <a:t> (if receiving) = (0.5) x normal</a:t>
                      </a:r>
                      <a:endParaRPr lang="en-US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390934">
                <a:tc>
                  <a:txBody>
                    <a:bodyPr/>
                    <a:lstStyle/>
                    <a:p>
                      <a:r>
                        <a:rPr lang="en-US" dirty="0" smtClean="0"/>
                        <a:t>4-8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7772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No.  </a:t>
                      </a:r>
                      <a:r>
                        <a:rPr lang="en-US" b="0" dirty="0" smtClean="0"/>
                        <a:t>Damage</a:t>
                      </a:r>
                      <a:r>
                        <a:rPr lang="en-US" b="0" baseline="0" dirty="0" smtClean="0"/>
                        <a:t> (if receiving) = normal</a:t>
                      </a:r>
                      <a:endParaRPr lang="en-US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2-5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Disastrous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7772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No,</a:t>
                      </a:r>
                      <a:r>
                        <a:rPr lang="en-US" b="1" baseline="0" dirty="0" smtClean="0"/>
                        <a:t> and something else has gone wrong</a:t>
                      </a:r>
                    </a:p>
                    <a:p>
                      <a:pPr marL="0" marR="0" indent="0" algn="l" defTabSz="7772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/>
                        <a:t>Damage</a:t>
                      </a:r>
                      <a:r>
                        <a:rPr lang="en-US" b="0" baseline="0" dirty="0" smtClean="0"/>
                        <a:t> (if receiving) = (1.5) x normal</a:t>
                      </a:r>
                      <a:endParaRPr lang="en-US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3044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1306360"/>
              </p:ext>
            </p:extLst>
          </p:nvPr>
        </p:nvGraphicFramePr>
        <p:xfrm>
          <a:off x="243929" y="436935"/>
          <a:ext cx="2737982" cy="22722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991"/>
                <a:gridCol w="1368991"/>
              </a:tblGrid>
              <a:tr h="288794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STORY POINT</a:t>
                      </a:r>
                      <a:r>
                        <a:rPr lang="en-US" baseline="0" dirty="0" smtClean="0"/>
                        <a:t> SUCCESS LADDER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88794">
                <a:tc>
                  <a:txBody>
                    <a:bodyPr/>
                    <a:lstStyle/>
                    <a:p>
                      <a:r>
                        <a:rPr lang="en-US" dirty="0" smtClean="0"/>
                        <a:t>9+ ABOVE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FANTASTIC</a:t>
                      </a:r>
                      <a:endParaRPr lang="en-US" dirty="0"/>
                    </a:p>
                  </a:txBody>
                  <a:tcPr/>
                </a:tc>
              </a:tr>
              <a:tr h="288794">
                <a:tc>
                  <a:txBody>
                    <a:bodyPr/>
                    <a:lstStyle/>
                    <a:p>
                      <a:r>
                        <a:rPr lang="en-US" dirty="0" smtClean="0"/>
                        <a:t>4-8 ABOVE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GOOD</a:t>
                      </a:r>
                      <a:endParaRPr lang="en-US" dirty="0"/>
                    </a:p>
                  </a:txBody>
                  <a:tcPr/>
                </a:tc>
              </a:tr>
              <a:tr h="288794">
                <a:tc>
                  <a:txBody>
                    <a:bodyPr/>
                    <a:lstStyle/>
                    <a:p>
                      <a:r>
                        <a:rPr lang="en-US" dirty="0" smtClean="0"/>
                        <a:t>0-3 ABOVE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SUCCESS</a:t>
                      </a:r>
                      <a:endParaRPr lang="en-US" dirty="0"/>
                    </a:p>
                  </a:txBody>
                  <a:tcPr/>
                </a:tc>
              </a:tr>
              <a:tr h="288794">
                <a:tc>
                  <a:txBody>
                    <a:bodyPr/>
                    <a:lstStyle/>
                    <a:p>
                      <a:r>
                        <a:rPr lang="en-US" dirty="0" smtClean="0"/>
                        <a:t>1-3 BELOW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FAILURE</a:t>
                      </a:r>
                      <a:endParaRPr lang="en-US" dirty="0"/>
                    </a:p>
                  </a:txBody>
                  <a:tcPr/>
                </a:tc>
              </a:tr>
              <a:tr h="288794">
                <a:tc>
                  <a:txBody>
                    <a:bodyPr/>
                    <a:lstStyle/>
                    <a:p>
                      <a:r>
                        <a:rPr lang="en-US" dirty="0" smtClean="0"/>
                        <a:t>4-8 BELOW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BAD</a:t>
                      </a:r>
                      <a:endParaRPr lang="en-US" dirty="0"/>
                    </a:p>
                  </a:txBody>
                  <a:tcPr/>
                </a:tc>
              </a:tr>
              <a:tr h="288794">
                <a:tc>
                  <a:txBody>
                    <a:bodyPr/>
                    <a:lstStyle/>
                    <a:p>
                      <a:r>
                        <a:rPr lang="en-US" dirty="0" smtClean="0"/>
                        <a:t>9+ BELOW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DISASTROUS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9075387"/>
              </p:ext>
            </p:extLst>
          </p:nvPr>
        </p:nvGraphicFramePr>
        <p:xfrm>
          <a:off x="3482236" y="436934"/>
          <a:ext cx="3883067" cy="55197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1400"/>
                <a:gridCol w="951667"/>
              </a:tblGrid>
              <a:tr h="356606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CONFLICT:</a:t>
                      </a:r>
                      <a:r>
                        <a:rPr lang="en-US" baseline="0" dirty="0" smtClean="0"/>
                        <a:t> COMPLICATIONS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1865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Example</a:t>
                      </a:r>
                      <a:r>
                        <a:rPr lang="en-US" b="1" baseline="0" dirty="0" smtClean="0"/>
                        <a:t> Complication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Modifier</a:t>
                      </a:r>
                      <a:endParaRPr lang="en-US" b="1" dirty="0"/>
                    </a:p>
                  </a:txBody>
                  <a:tcPr/>
                </a:tc>
              </a:tr>
              <a:tr h="935271"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Characters</a:t>
                      </a:r>
                      <a:r>
                        <a:rPr lang="en-US" sz="1200" b="0" baseline="0" dirty="0" smtClean="0"/>
                        <a:t> have the element of surprise, or a head start, or have innate knowledge of the environment, area or time period. Opposition distracted or confused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+2</a:t>
                      </a:r>
                      <a:endParaRPr lang="en-US" sz="1200" b="0" dirty="0"/>
                    </a:p>
                  </a:txBody>
                  <a:tcPr/>
                </a:tc>
              </a:tr>
              <a:tr h="301358"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Nothing affects situation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0</a:t>
                      </a:r>
                      <a:endParaRPr lang="en-US" sz="1200" b="0" dirty="0"/>
                    </a:p>
                  </a:txBody>
                  <a:tcPr/>
                </a:tc>
              </a:tr>
              <a:tr h="502262"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Poor</a:t>
                      </a:r>
                      <a:r>
                        <a:rPr lang="en-US" sz="1200" b="0" baseline="0" dirty="0" smtClean="0"/>
                        <a:t> lighting, in a mild hurry, target more than 20m away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-1</a:t>
                      </a:r>
                      <a:endParaRPr lang="en-US" sz="1200" b="0" dirty="0"/>
                    </a:p>
                  </a:txBody>
                  <a:tcPr/>
                </a:tc>
              </a:tr>
              <a:tr h="703168"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Characters surprised by enemy, trying to do two</a:t>
                      </a:r>
                      <a:r>
                        <a:rPr lang="en-US" sz="1200" b="0" baseline="0" dirty="0" smtClean="0"/>
                        <a:t> things at once, target is moving at running speed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-2</a:t>
                      </a:r>
                      <a:endParaRPr lang="en-US" sz="1200" b="0" dirty="0"/>
                    </a:p>
                  </a:txBody>
                  <a:tcPr/>
                </a:tc>
              </a:tr>
              <a:tr h="904073"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Bad lighting (dark, etc.)</a:t>
                      </a:r>
                      <a:r>
                        <a:rPr lang="en-US" sz="1200" b="0" baseline="0" dirty="0" smtClean="0"/>
                        <a:t> and opponent can see in the dark, panicked, trying to do three things at once. Trying to shoot a specific part of the target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-4</a:t>
                      </a:r>
                      <a:endParaRPr lang="en-US" sz="1200" b="0" dirty="0"/>
                    </a:p>
                  </a:txBody>
                  <a:tcPr/>
                </a:tc>
              </a:tr>
              <a:tr h="595173"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Target more than 200m away or in a fast</a:t>
                      </a:r>
                      <a:r>
                        <a:rPr lang="en-US" sz="1200" b="0" baseline="0" dirty="0" smtClean="0"/>
                        <a:t> moving vehicle. Four things at once.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-6</a:t>
                      </a:r>
                      <a:endParaRPr lang="en-US" sz="1200" b="0" dirty="0"/>
                    </a:p>
                  </a:txBody>
                  <a:tcPr/>
                </a:tc>
              </a:tr>
              <a:tr h="703168"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Fighting in pitch blackness against an opponent who can see or against a target out of sight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-10</a:t>
                      </a:r>
                      <a:endParaRPr lang="en-US" sz="1200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9056670"/>
              </p:ext>
            </p:extLst>
          </p:nvPr>
        </p:nvGraphicFramePr>
        <p:xfrm>
          <a:off x="243929" y="3200529"/>
          <a:ext cx="2850716" cy="23497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0716"/>
              </a:tblGrid>
              <a:tr h="338053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EXTENDED</a:t>
                      </a:r>
                      <a:r>
                        <a:rPr lang="en-US" sz="1500" baseline="0" dirty="0" smtClean="0"/>
                        <a:t> CONFLICT SUMMARY</a:t>
                      </a:r>
                      <a:endParaRPr lang="en-US" sz="1500" dirty="0"/>
                    </a:p>
                  </a:txBody>
                  <a:tcPr/>
                </a:tc>
              </a:tr>
              <a:tr h="1833821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400" b="0" dirty="0" smtClean="0"/>
                        <a:t>Establish</a:t>
                      </a:r>
                      <a:r>
                        <a:rPr lang="en-US" sz="1400" b="0" baseline="0" dirty="0" smtClean="0"/>
                        <a:t> Scene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400" b="0" baseline="0" dirty="0" smtClean="0"/>
                        <a:t>Intent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400" b="0" baseline="0" dirty="0" smtClean="0"/>
                        <a:t>Get Actions in Order</a:t>
                      </a:r>
                    </a:p>
                    <a:p>
                      <a:pPr marL="731520" lvl="1" indent="-342900">
                        <a:buFont typeface="+mj-lt"/>
                        <a:buAutoNum type="arabicPeriod"/>
                      </a:pPr>
                      <a:r>
                        <a:rPr lang="en-US" sz="1400" b="0" dirty="0" smtClean="0"/>
                        <a:t>Talkers</a:t>
                      </a:r>
                    </a:p>
                    <a:p>
                      <a:pPr marL="731520" lvl="1" indent="-342900">
                        <a:buFont typeface="+mj-lt"/>
                        <a:buAutoNum type="arabicPeriod"/>
                      </a:pPr>
                      <a:r>
                        <a:rPr lang="en-US" sz="1400" b="0" dirty="0" smtClean="0"/>
                        <a:t>Runners</a:t>
                      </a:r>
                    </a:p>
                    <a:p>
                      <a:pPr marL="731520" lvl="1" indent="-342900">
                        <a:buFont typeface="+mj-lt"/>
                        <a:buAutoNum type="arabicPeriod"/>
                      </a:pPr>
                      <a:r>
                        <a:rPr lang="en-US" sz="1400" b="0" dirty="0" smtClean="0"/>
                        <a:t>Doers</a:t>
                      </a:r>
                    </a:p>
                    <a:p>
                      <a:pPr marL="731520" lvl="1" indent="-342900">
                        <a:buFont typeface="+mj-lt"/>
                        <a:buAutoNum type="arabicPeriod"/>
                      </a:pPr>
                      <a:r>
                        <a:rPr lang="en-US" sz="1400" b="0" dirty="0" smtClean="0"/>
                        <a:t>Fighters</a:t>
                      </a:r>
                    </a:p>
                    <a:p>
                      <a:pPr marL="342900" lvl="0" indent="-342900">
                        <a:buFont typeface="+mj-lt"/>
                        <a:buAutoNum type="arabicPeriod"/>
                      </a:pPr>
                      <a:r>
                        <a:rPr lang="en-US" sz="1400" b="0" dirty="0" smtClean="0"/>
                        <a:t>If conflict</a:t>
                      </a:r>
                      <a:r>
                        <a:rPr lang="en-US" sz="1400" b="0" baseline="0" dirty="0" smtClean="0"/>
                        <a:t> is not resolved go back to step 2</a:t>
                      </a:r>
                      <a:endParaRPr lang="en-US" sz="1400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1699725"/>
              </p:ext>
            </p:extLst>
          </p:nvPr>
        </p:nvGraphicFramePr>
        <p:xfrm>
          <a:off x="3886200" y="6402254"/>
          <a:ext cx="3369500" cy="22448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723"/>
                <a:gridCol w="726510"/>
                <a:gridCol w="2054267"/>
              </a:tblGrid>
              <a:tr h="28202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RANDOM</a:t>
                      </a:r>
                      <a:r>
                        <a:rPr lang="en-US" baseline="0" dirty="0" smtClean="0"/>
                        <a:t> HIT LOCATION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254224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Roll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Location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Attribute Reduced</a:t>
                      </a:r>
                      <a:endParaRPr lang="en-US" sz="1200" b="1" dirty="0"/>
                    </a:p>
                  </a:txBody>
                  <a:tcPr/>
                </a:tc>
              </a:tr>
              <a:tr h="397211"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2-4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Leg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Coordination, Strength,</a:t>
                      </a:r>
                      <a:r>
                        <a:rPr lang="en-US" sz="1200" b="0" baseline="0" dirty="0" smtClean="0"/>
                        <a:t> Resolve</a:t>
                      </a:r>
                      <a:endParaRPr lang="en-US" sz="1200" b="0" dirty="0"/>
                    </a:p>
                  </a:txBody>
                  <a:tcPr/>
                </a:tc>
              </a:tr>
              <a:tr h="254224"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5-8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Body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Strength</a:t>
                      </a:r>
                      <a:r>
                        <a:rPr lang="en-US" sz="1200" b="0" baseline="0" dirty="0" smtClean="0"/>
                        <a:t>, Resolve</a:t>
                      </a:r>
                      <a:endParaRPr lang="en-US" sz="1200" b="0" dirty="0"/>
                    </a:p>
                  </a:txBody>
                  <a:tcPr/>
                </a:tc>
              </a:tr>
              <a:tr h="397211"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9-10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Arm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Coordination, Strength, Resolve</a:t>
                      </a:r>
                      <a:endParaRPr lang="en-US" sz="1200" b="0" dirty="0"/>
                    </a:p>
                  </a:txBody>
                  <a:tcPr/>
                </a:tc>
              </a:tr>
              <a:tr h="397211"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11-12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Head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Coordination,</a:t>
                      </a:r>
                      <a:r>
                        <a:rPr lang="en-US" sz="1200" b="0" baseline="0" dirty="0" smtClean="0"/>
                        <a:t> Awareness, Presence, Resolve, Ingenuity</a:t>
                      </a:r>
                      <a:endParaRPr lang="en-US" sz="1200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7067944"/>
              </p:ext>
            </p:extLst>
          </p:nvPr>
        </p:nvGraphicFramePr>
        <p:xfrm>
          <a:off x="243929" y="6402254"/>
          <a:ext cx="3351757" cy="32095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6448"/>
                <a:gridCol w="1290181"/>
                <a:gridCol w="1265128"/>
              </a:tblGrid>
              <a:tr h="279162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CONFLICT: WHICH</a:t>
                      </a:r>
                      <a:r>
                        <a:rPr lang="en-US" baseline="0" dirty="0" smtClean="0"/>
                        <a:t> SKILLS AND ATTRIBUTES TO USE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2034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What</a:t>
                      </a:r>
                      <a:r>
                        <a:rPr lang="en-US" sz="1200" b="1" baseline="0" dirty="0" smtClean="0"/>
                        <a:t> do you want to do?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Skills Used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Resisted By</a:t>
                      </a:r>
                      <a:endParaRPr lang="en-US" sz="1200" b="1" dirty="0"/>
                    </a:p>
                  </a:txBody>
                  <a:tcPr anchor="ctr"/>
                </a:tc>
              </a:tr>
              <a:tr h="22882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Arguing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Resolve with Convince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Resolve with Convince</a:t>
                      </a:r>
                      <a:endParaRPr lang="en-US" sz="1200" dirty="0"/>
                    </a:p>
                  </a:txBody>
                  <a:tcPr/>
                </a:tc>
              </a:tr>
              <a:tr h="22882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Seduce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Presence</a:t>
                      </a:r>
                      <a:r>
                        <a:rPr lang="en-US" sz="1200" baseline="0" dirty="0" smtClean="0"/>
                        <a:t> with Convince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Resolve with Ingenuity</a:t>
                      </a:r>
                      <a:endParaRPr lang="en-US" sz="1200" dirty="0"/>
                    </a:p>
                  </a:txBody>
                  <a:tcPr/>
                </a:tc>
              </a:tr>
              <a:tr h="22882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Punch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Strength with</a:t>
                      </a:r>
                      <a:r>
                        <a:rPr lang="en-US" sz="1200" baseline="0" dirty="0" smtClean="0"/>
                        <a:t> Fighting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Strength</a:t>
                      </a:r>
                      <a:r>
                        <a:rPr lang="en-US" sz="1200" baseline="0" dirty="0" smtClean="0"/>
                        <a:t> with Fighting</a:t>
                      </a:r>
                      <a:endParaRPr lang="en-US" sz="1200" dirty="0"/>
                    </a:p>
                  </a:txBody>
                  <a:tcPr/>
                </a:tc>
              </a:tr>
              <a:tr h="32034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Shoot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Coordination with Marksman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Awareness</a:t>
                      </a:r>
                      <a:r>
                        <a:rPr lang="en-US" sz="1200" baseline="0" dirty="0" smtClean="0"/>
                        <a:t> and Coordination (If aware of attack)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6520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6320852"/>
              </p:ext>
            </p:extLst>
          </p:nvPr>
        </p:nvGraphicFramePr>
        <p:xfrm>
          <a:off x="3687864" y="370910"/>
          <a:ext cx="3888592" cy="64432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197"/>
                <a:gridCol w="648099"/>
                <a:gridCol w="365490"/>
                <a:gridCol w="282609"/>
                <a:gridCol w="1296197"/>
              </a:tblGrid>
              <a:tr h="411516">
                <a:tc gridSpan="5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COVER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6052">
                <a:tc gridSpan="3">
                  <a:txBody>
                    <a:bodyPr/>
                    <a:lstStyle/>
                    <a:p>
                      <a:r>
                        <a:rPr lang="en-US" sz="1100" b="1" dirty="0" smtClean="0"/>
                        <a:t>How</a:t>
                      </a:r>
                      <a:r>
                        <a:rPr lang="en-US" sz="1100" b="1" baseline="0" dirty="0" smtClean="0"/>
                        <a:t> much is behind cover?</a:t>
                      </a:r>
                      <a:endParaRPr lang="en-US" sz="11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100" b="1" dirty="0" smtClean="0"/>
                        <a:t>Modifier to hit</a:t>
                      </a:r>
                      <a:endParaRPr lang="en-US" sz="11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6052">
                <a:tc gridSpan="3">
                  <a:txBody>
                    <a:bodyPr/>
                    <a:lstStyle/>
                    <a:p>
                      <a:r>
                        <a:rPr lang="en-US" sz="1100" dirty="0" smtClean="0"/>
                        <a:t>1/3 (low boxes,</a:t>
                      </a:r>
                      <a:r>
                        <a:rPr lang="en-US" sz="1100" baseline="0" dirty="0" smtClean="0"/>
                        <a:t> kneeling)</a:t>
                      </a:r>
                      <a:endParaRPr 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100" dirty="0" smtClean="0"/>
                        <a:t>-2 modifier to hit</a:t>
                      </a:r>
                      <a:endParaRPr 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6052">
                <a:tc gridSpan="3">
                  <a:txBody>
                    <a:bodyPr/>
                    <a:lstStyle/>
                    <a:p>
                      <a:r>
                        <a:rPr lang="en-US" sz="1100" dirty="0" smtClean="0"/>
                        <a:t>2/3 </a:t>
                      </a:r>
                      <a:r>
                        <a:rPr lang="en-US" sz="1100" baseline="0" dirty="0" smtClean="0"/>
                        <a:t> (head and shoulders visible)</a:t>
                      </a:r>
                      <a:endParaRPr 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100" dirty="0" smtClean="0"/>
                        <a:t>-4 modifier</a:t>
                      </a:r>
                      <a:r>
                        <a:rPr lang="en-US" sz="1100" baseline="0" dirty="0" smtClean="0"/>
                        <a:t> to hit</a:t>
                      </a:r>
                      <a:endParaRPr 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6052">
                <a:tc gridSpan="3">
                  <a:txBody>
                    <a:bodyPr/>
                    <a:lstStyle/>
                    <a:p>
                      <a:r>
                        <a:rPr lang="en-US" sz="1100" dirty="0" smtClean="0"/>
                        <a:t>Completely behind</a:t>
                      </a:r>
                      <a:r>
                        <a:rPr lang="en-US" sz="1100" baseline="0" dirty="0" smtClean="0"/>
                        <a:t> cover</a:t>
                      </a:r>
                      <a:endParaRPr 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100" dirty="0" smtClean="0"/>
                        <a:t>-10 modifier to hit</a:t>
                      </a:r>
                      <a:endParaRPr 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6052">
                <a:tc gridSpan="5"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HOW</a:t>
                      </a:r>
                      <a:r>
                        <a:rPr lang="en-US" sz="1100" b="1" baseline="0" dirty="0" smtClean="0"/>
                        <a:t> MUCH PROTECTION IS OFFERED?</a:t>
                      </a:r>
                      <a:endParaRPr lang="en-US" sz="11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40960">
                <a:tc>
                  <a:txBody>
                    <a:bodyPr/>
                    <a:lstStyle/>
                    <a:p>
                      <a:r>
                        <a:rPr lang="en-US" sz="1100" b="1" dirty="0" smtClean="0"/>
                        <a:t>COVER TYPE</a:t>
                      </a:r>
                      <a:endParaRPr lang="en-US" sz="1100" b="1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sz="1100" b="1" dirty="0" smtClean="0"/>
                        <a:t>ARMOR PROTECTION</a:t>
                      </a:r>
                      <a:endParaRPr lang="en-US" sz="11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 smtClean="0"/>
                        <a:t>DAMAGE IT CAN TAKE</a:t>
                      </a:r>
                      <a:endParaRPr lang="en-US" sz="1100" b="1" dirty="0"/>
                    </a:p>
                  </a:txBody>
                  <a:tcPr/>
                </a:tc>
              </a:tr>
              <a:tr h="366052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Wood</a:t>
                      </a:r>
                      <a:endParaRPr lang="en-US" sz="11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sz="1100" dirty="0" smtClean="0"/>
                        <a:t>1</a:t>
                      </a:r>
                      <a:endParaRPr 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5</a:t>
                      </a:r>
                      <a:endParaRPr lang="en-US" sz="1100" dirty="0"/>
                    </a:p>
                  </a:txBody>
                  <a:tcPr/>
                </a:tc>
              </a:tr>
              <a:tr h="366052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Brick</a:t>
                      </a:r>
                      <a:r>
                        <a:rPr lang="en-US" sz="1100" baseline="0" dirty="0" smtClean="0"/>
                        <a:t> Wall</a:t>
                      </a:r>
                      <a:endParaRPr lang="en-US" sz="11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sz="1100" dirty="0" smtClean="0"/>
                        <a:t>10</a:t>
                      </a:r>
                      <a:endParaRPr 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50</a:t>
                      </a:r>
                      <a:endParaRPr lang="en-US" sz="1100" dirty="0"/>
                    </a:p>
                  </a:txBody>
                  <a:tcPr/>
                </a:tc>
              </a:tr>
              <a:tr h="366052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Concrete Wall</a:t>
                      </a:r>
                      <a:endParaRPr lang="en-US" sz="11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sz="1100" dirty="0" smtClean="0"/>
                        <a:t>15</a:t>
                      </a:r>
                      <a:endParaRPr 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70</a:t>
                      </a:r>
                      <a:endParaRPr lang="en-US" sz="1100" dirty="0"/>
                    </a:p>
                  </a:txBody>
                  <a:tcPr/>
                </a:tc>
              </a:tr>
              <a:tr h="366052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Stone Wall</a:t>
                      </a:r>
                      <a:endParaRPr lang="en-US" sz="11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sz="1100" dirty="0" smtClean="0"/>
                        <a:t>30</a:t>
                      </a:r>
                      <a:endParaRPr 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250</a:t>
                      </a:r>
                      <a:endParaRPr lang="en-US" sz="1100" dirty="0"/>
                    </a:p>
                  </a:txBody>
                  <a:tcPr/>
                </a:tc>
              </a:tr>
              <a:tr h="366052">
                <a:tc gridSpan="5">
                  <a:txBody>
                    <a:bodyPr/>
                    <a:lstStyle/>
                    <a:p>
                      <a:pPr algn="ctr"/>
                      <a:r>
                        <a:rPr lang="en-US" sz="1100" b="1" dirty="0" smtClean="0"/>
                        <a:t>ARMOR</a:t>
                      </a:r>
                      <a:endParaRPr lang="en-US" sz="11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366052">
                <a:tc gridSpan="2">
                  <a:txBody>
                    <a:bodyPr/>
                    <a:lstStyle/>
                    <a:p>
                      <a:r>
                        <a:rPr lang="en-US" sz="1100" b="1" dirty="0" smtClean="0"/>
                        <a:t>ARMOR</a:t>
                      </a:r>
                      <a:r>
                        <a:rPr lang="en-US" sz="1100" b="1" baseline="0" dirty="0" smtClean="0"/>
                        <a:t> TYPE</a:t>
                      </a:r>
                      <a:endParaRPr lang="en-US" sz="11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sz="1100" b="1" dirty="0" smtClean="0"/>
                        <a:t>ARMOR PROTECTION</a:t>
                      </a:r>
                      <a:endParaRPr lang="en-US" sz="11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6052">
                <a:tc gridSpan="2">
                  <a:txBody>
                    <a:bodyPr/>
                    <a:lstStyle/>
                    <a:p>
                      <a:r>
                        <a:rPr lang="en-US" sz="1100" b="0" dirty="0" smtClean="0"/>
                        <a:t>Leather</a:t>
                      </a:r>
                      <a:r>
                        <a:rPr lang="en-US" sz="1100" b="0" baseline="0" dirty="0" smtClean="0"/>
                        <a:t> Jacket</a:t>
                      </a:r>
                      <a:endParaRPr lang="en-US" sz="1100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sz="1100" b="0" dirty="0" smtClean="0"/>
                        <a:t>1</a:t>
                      </a:r>
                      <a:endParaRPr lang="en-US" sz="1100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6052">
                <a:tc gridSpan="2">
                  <a:txBody>
                    <a:bodyPr/>
                    <a:lstStyle/>
                    <a:p>
                      <a:r>
                        <a:rPr lang="en-US" sz="1100" b="0" dirty="0" smtClean="0"/>
                        <a:t>Bulletproof</a:t>
                      </a:r>
                      <a:r>
                        <a:rPr lang="en-US" sz="1100" b="0" baseline="0" dirty="0" smtClean="0"/>
                        <a:t> Vest</a:t>
                      </a:r>
                      <a:endParaRPr lang="en-US" sz="1100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sz="1100" b="0" dirty="0" smtClean="0"/>
                        <a:t>4</a:t>
                      </a:r>
                      <a:endParaRPr lang="en-US" sz="1100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6052">
                <a:tc gridSpan="2">
                  <a:txBody>
                    <a:bodyPr/>
                    <a:lstStyle/>
                    <a:p>
                      <a:r>
                        <a:rPr lang="en-US" sz="1100" b="0" dirty="0" smtClean="0"/>
                        <a:t>SWAT Body Armor</a:t>
                      </a:r>
                      <a:endParaRPr lang="en-US" sz="1100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sz="1100" b="0" dirty="0" smtClean="0"/>
                        <a:t>8</a:t>
                      </a:r>
                      <a:endParaRPr lang="en-US" sz="1100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6052">
                <a:tc gridSpan="2">
                  <a:txBody>
                    <a:bodyPr/>
                    <a:lstStyle/>
                    <a:p>
                      <a:r>
                        <a:rPr lang="en-US" sz="1100" b="0" dirty="0" smtClean="0"/>
                        <a:t>Full</a:t>
                      </a:r>
                      <a:r>
                        <a:rPr lang="en-US" sz="1100" b="0" baseline="0" dirty="0" smtClean="0"/>
                        <a:t> Metal Plate</a:t>
                      </a:r>
                      <a:endParaRPr lang="en-US" sz="1100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sz="1100" b="0" dirty="0" smtClean="0"/>
                        <a:t>8</a:t>
                      </a:r>
                      <a:endParaRPr lang="en-US" sz="1100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8715187"/>
              </p:ext>
            </p:extLst>
          </p:nvPr>
        </p:nvGraphicFramePr>
        <p:xfrm>
          <a:off x="212941" y="370914"/>
          <a:ext cx="3169086" cy="42785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1485"/>
                <a:gridCol w="574900"/>
                <a:gridCol w="722701"/>
              </a:tblGrid>
              <a:tr h="309778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MARKSMAN DAMAGE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82424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Weapon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Basic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S/</a:t>
                      </a:r>
                      <a:r>
                        <a:rPr lang="en-US" sz="1200" b="1" dirty="0" smtClean="0"/>
                        <a:t>G</a:t>
                      </a:r>
                      <a:r>
                        <a:rPr lang="en-US" sz="1200" b="0" dirty="0" smtClean="0"/>
                        <a:t>/F</a:t>
                      </a:r>
                      <a:endParaRPr lang="en-US" sz="1200" dirty="0"/>
                    </a:p>
                  </a:txBody>
                  <a:tcPr/>
                </a:tc>
              </a:tr>
              <a:tr h="282424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Arrow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1/3/4</a:t>
                      </a:r>
                      <a:endParaRPr lang="en-US" sz="1200" dirty="0"/>
                    </a:p>
                  </a:txBody>
                  <a:tcPr/>
                </a:tc>
              </a:tr>
              <a:tr h="282424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Crossbow Bolt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2/4/6</a:t>
                      </a:r>
                      <a:endParaRPr lang="en-US" sz="1200" dirty="0"/>
                    </a:p>
                  </a:txBody>
                  <a:tcPr/>
                </a:tc>
              </a:tr>
              <a:tr h="282424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Flintlock Pistol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2/4/6</a:t>
                      </a:r>
                      <a:endParaRPr lang="en-US" sz="1200" dirty="0"/>
                    </a:p>
                  </a:txBody>
                  <a:tcPr/>
                </a:tc>
              </a:tr>
              <a:tr h="282424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Pistol (9mm)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2/5/7</a:t>
                      </a:r>
                      <a:endParaRPr lang="en-US" sz="1200" dirty="0"/>
                    </a:p>
                  </a:txBody>
                  <a:tcPr/>
                </a:tc>
              </a:tr>
              <a:tr h="282424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WWII Rifle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3/6/9</a:t>
                      </a:r>
                      <a:endParaRPr lang="en-US" sz="1200" dirty="0"/>
                    </a:p>
                  </a:txBody>
                  <a:tcPr/>
                </a:tc>
              </a:tr>
              <a:tr h="282424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Shotgun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7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3/7/10</a:t>
                      </a:r>
                      <a:endParaRPr lang="en-US" sz="1200" dirty="0"/>
                    </a:p>
                  </a:txBody>
                  <a:tcPr/>
                </a:tc>
              </a:tr>
              <a:tr h="282424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Assault</a:t>
                      </a:r>
                      <a:r>
                        <a:rPr lang="en-US" sz="1200" baseline="0" dirty="0" smtClean="0"/>
                        <a:t> Rifle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3/6/9</a:t>
                      </a:r>
                      <a:endParaRPr lang="en-US" sz="1200" dirty="0"/>
                    </a:p>
                  </a:txBody>
                  <a:tcPr/>
                </a:tc>
              </a:tr>
              <a:tr h="282424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Machine Gun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7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3/7/10</a:t>
                      </a:r>
                      <a:endParaRPr lang="en-US" sz="1200" dirty="0"/>
                    </a:p>
                  </a:txBody>
                  <a:tcPr/>
                </a:tc>
              </a:tr>
              <a:tr h="282424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Sniper Rifle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8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4/8/12</a:t>
                      </a:r>
                      <a:endParaRPr lang="en-US" sz="1200" dirty="0"/>
                    </a:p>
                  </a:txBody>
                  <a:tcPr/>
                </a:tc>
              </a:tr>
              <a:tr h="282424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Laser Pistol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4/L/L</a:t>
                      </a:r>
                      <a:endParaRPr lang="en-US" sz="1200" dirty="0"/>
                    </a:p>
                  </a:txBody>
                  <a:tcPr/>
                </a:tc>
              </a:tr>
              <a:tr h="282424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Laser Rifle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4/L/L</a:t>
                      </a:r>
                      <a:endParaRPr lang="en-US" sz="1200" dirty="0"/>
                    </a:p>
                  </a:txBody>
                  <a:tcPr/>
                </a:tc>
              </a:tr>
              <a:tr h="282424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Cyberman Particle</a:t>
                      </a:r>
                      <a:r>
                        <a:rPr lang="en-US" sz="1200" baseline="0" dirty="0" smtClean="0"/>
                        <a:t> Gun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4/L/L</a:t>
                      </a:r>
                      <a:endParaRPr lang="en-US" sz="1200" dirty="0"/>
                    </a:p>
                  </a:txBody>
                  <a:tcPr/>
                </a:tc>
              </a:tr>
              <a:tr h="282424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Dalek Ray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4/L/L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1201766"/>
              </p:ext>
            </p:extLst>
          </p:nvPr>
        </p:nvGraphicFramePr>
        <p:xfrm>
          <a:off x="212941" y="4807259"/>
          <a:ext cx="3169086" cy="21381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8247"/>
                <a:gridCol w="610839"/>
              </a:tblGrid>
              <a:tr h="162057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TERRAIN MODIFIERS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129342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Terrain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Diff</a:t>
                      </a:r>
                      <a:endParaRPr lang="en-US" sz="1100" dirty="0"/>
                    </a:p>
                  </a:txBody>
                  <a:tcPr/>
                </a:tc>
              </a:tr>
              <a:tr h="129342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Open Road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6</a:t>
                      </a:r>
                      <a:endParaRPr lang="en-US" sz="1100" dirty="0"/>
                    </a:p>
                  </a:txBody>
                  <a:tcPr/>
                </a:tc>
              </a:tr>
              <a:tr h="129342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Open ground,</a:t>
                      </a:r>
                      <a:r>
                        <a:rPr lang="en-US" sz="1100" baseline="0" dirty="0" smtClean="0"/>
                        <a:t> field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9</a:t>
                      </a:r>
                      <a:endParaRPr lang="en-US" sz="1100" dirty="0"/>
                    </a:p>
                  </a:txBody>
                  <a:tcPr/>
                </a:tc>
              </a:tr>
              <a:tr h="129342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Average Street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12</a:t>
                      </a:r>
                      <a:endParaRPr lang="en-US" sz="1100" dirty="0"/>
                    </a:p>
                  </a:txBody>
                  <a:tcPr/>
                </a:tc>
              </a:tr>
              <a:tr h="129342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Busy street,</a:t>
                      </a:r>
                      <a:r>
                        <a:rPr lang="en-US" sz="1100" baseline="0" dirty="0" smtClean="0"/>
                        <a:t> stairs, undergrowth, quarry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15</a:t>
                      </a:r>
                      <a:endParaRPr lang="en-US" sz="1100" dirty="0"/>
                    </a:p>
                  </a:txBody>
                  <a:tcPr/>
                </a:tc>
              </a:tr>
              <a:tr h="129342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Rush hour traffic, forest,</a:t>
                      </a:r>
                      <a:r>
                        <a:rPr lang="en-US" sz="1100" baseline="0" dirty="0" smtClean="0"/>
                        <a:t> ladders, rubble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18</a:t>
                      </a:r>
                      <a:endParaRPr lang="en-US" sz="1100" dirty="0"/>
                    </a:p>
                  </a:txBody>
                  <a:tcPr/>
                </a:tc>
              </a:tr>
              <a:tr h="129342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Swamp,</a:t>
                      </a:r>
                      <a:r>
                        <a:rPr lang="en-US" sz="1100" baseline="0" dirty="0" smtClean="0"/>
                        <a:t> mountains, ice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21</a:t>
                      </a:r>
                      <a:endParaRPr lang="en-US" sz="11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6181291"/>
              </p:ext>
            </p:extLst>
          </p:nvPr>
        </p:nvGraphicFramePr>
        <p:xfrm>
          <a:off x="212941" y="7103228"/>
          <a:ext cx="7363515" cy="27020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63515"/>
              </a:tblGrid>
              <a:tr h="19588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CHASE SUMMARY</a:t>
                      </a:r>
                      <a:endParaRPr lang="en-US" dirty="0"/>
                    </a:p>
                  </a:txBody>
                  <a:tcPr/>
                </a:tc>
              </a:tr>
              <a:tr h="195889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Calculate</a:t>
                      </a:r>
                      <a:r>
                        <a:rPr lang="en-US" sz="1200" b="1" baseline="0" dirty="0" smtClean="0"/>
                        <a:t> Speed for Each Person</a:t>
                      </a:r>
                    </a:p>
                  </a:txBody>
                  <a:tcPr/>
                </a:tc>
              </a:tr>
              <a:tr h="195889">
                <a:tc>
                  <a:txBody>
                    <a:bodyPr/>
                    <a:lstStyle/>
                    <a:p>
                      <a:r>
                        <a:rPr lang="en-US" sz="1200" baseline="0" dirty="0" smtClean="0"/>
                        <a:t>Coordination is on foot, Coordination + Vehicle Speed if using vehicle</a:t>
                      </a:r>
                    </a:p>
                  </a:txBody>
                  <a:tcPr/>
                </a:tc>
              </a:tr>
              <a:tr h="195889">
                <a:tc>
                  <a:txBody>
                    <a:bodyPr/>
                    <a:lstStyle/>
                    <a:p>
                      <a:r>
                        <a:rPr lang="en-US" sz="1200" b="1" baseline="0" dirty="0" smtClean="0"/>
                        <a:t>Determine the difference</a:t>
                      </a:r>
                    </a:p>
                  </a:txBody>
                  <a:tcPr/>
                </a:tc>
              </a:tr>
              <a:tr h="241507">
                <a:tc>
                  <a:txBody>
                    <a:bodyPr/>
                    <a:lstStyle/>
                    <a:p>
                      <a:r>
                        <a:rPr lang="en-US" sz="1200" baseline="0" dirty="0" smtClean="0"/>
                        <a:t>Subtract speed of player from speed of pursuer. This is the number of areas that the pursuer will gain or lose each round</a:t>
                      </a:r>
                    </a:p>
                  </a:txBody>
                  <a:tcPr/>
                </a:tc>
              </a:tr>
              <a:tr h="195889">
                <a:tc>
                  <a:txBody>
                    <a:bodyPr/>
                    <a:lstStyle/>
                    <a:p>
                      <a:r>
                        <a:rPr lang="en-US" sz="1200" b="1" baseline="0" dirty="0" smtClean="0"/>
                        <a:t>Chase Actions</a:t>
                      </a:r>
                    </a:p>
                  </a:txBody>
                  <a:tcPr/>
                </a:tc>
              </a:tr>
              <a:tr h="195889">
                <a:tc>
                  <a:txBody>
                    <a:bodyPr/>
                    <a:lstStyle/>
                    <a:p>
                      <a:r>
                        <a:rPr lang="en-US" sz="1200" baseline="0" dirty="0" smtClean="0"/>
                        <a:t>See if any participants wish to push themselves, etc. Make appropriate rolls</a:t>
                      </a:r>
                    </a:p>
                  </a:txBody>
                  <a:tcPr/>
                </a:tc>
              </a:tr>
              <a:tr h="195889">
                <a:tc>
                  <a:txBody>
                    <a:bodyPr/>
                    <a:lstStyle/>
                    <a:p>
                      <a:r>
                        <a:rPr lang="en-US" sz="1200" b="1" baseline="0" dirty="0" smtClean="0"/>
                        <a:t>Determine New Distance</a:t>
                      </a:r>
                    </a:p>
                  </a:txBody>
                  <a:tcPr/>
                </a:tc>
              </a:tr>
              <a:tr h="195889">
                <a:tc>
                  <a:txBody>
                    <a:bodyPr/>
                    <a:lstStyle/>
                    <a:p>
                      <a:r>
                        <a:rPr lang="en-US" sz="1200" baseline="0" dirty="0" smtClean="0"/>
                        <a:t>If less than 1, pursuer has caught up. Greater than 6 and they have escaped.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9101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2090658"/>
              </p:ext>
            </p:extLst>
          </p:nvPr>
        </p:nvGraphicFramePr>
        <p:xfrm>
          <a:off x="235226" y="466035"/>
          <a:ext cx="3289852" cy="48661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7713"/>
                <a:gridCol w="2372139"/>
              </a:tblGrid>
              <a:tr h="217036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TECHNOLOGY LEVEL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02655">
                <a:tc>
                  <a:txBody>
                    <a:bodyPr/>
                    <a:lstStyle/>
                    <a:p>
                      <a:r>
                        <a:rPr lang="en-US" sz="1100" b="1" dirty="0" smtClean="0"/>
                        <a:t>Tech. </a:t>
                      </a:r>
                      <a:r>
                        <a:rPr lang="en-US" sz="1100" b="1" dirty="0" err="1" smtClean="0"/>
                        <a:t>Lvl</a:t>
                      </a:r>
                      <a:endParaRPr 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 smtClean="0"/>
                        <a:t>Tech Available</a:t>
                      </a:r>
                      <a:endParaRPr lang="en-US" sz="1100" b="1" dirty="0"/>
                    </a:p>
                  </a:txBody>
                  <a:tcPr/>
                </a:tc>
              </a:tr>
              <a:tr h="285305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12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Beyond</a:t>
                      </a:r>
                      <a:r>
                        <a:rPr lang="en-US" sz="1100" baseline="0" dirty="0" smtClean="0"/>
                        <a:t> Comprehension. Tech only available to the Eternals</a:t>
                      </a:r>
                      <a:endParaRPr lang="en-US" sz="1100" dirty="0"/>
                    </a:p>
                  </a:txBody>
                  <a:tcPr/>
                </a:tc>
              </a:tr>
              <a:tr h="285305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11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Ancient Time Lord. The Time of Rassilon, Omega and the Death Zone</a:t>
                      </a:r>
                      <a:endParaRPr lang="en-US" sz="1100" dirty="0"/>
                    </a:p>
                  </a:txBody>
                  <a:tcPr/>
                </a:tc>
              </a:tr>
              <a:tr h="202655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Time Lord</a:t>
                      </a:r>
                      <a:endParaRPr lang="en-US" sz="1100" dirty="0"/>
                    </a:p>
                  </a:txBody>
                  <a:tcPr/>
                </a:tc>
              </a:tr>
              <a:tr h="285305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9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Advanced Time Faring.</a:t>
                      </a:r>
                      <a:r>
                        <a:rPr lang="en-US" sz="1100" baseline="0" dirty="0" smtClean="0"/>
                        <a:t> Time War Era Daleks</a:t>
                      </a:r>
                      <a:endParaRPr lang="en-US" sz="1100" dirty="0"/>
                    </a:p>
                  </a:txBody>
                  <a:tcPr/>
                </a:tc>
              </a:tr>
              <a:tr h="202655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8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Time Faring.</a:t>
                      </a:r>
                      <a:r>
                        <a:rPr lang="en-US" sz="1100" baseline="0" dirty="0" smtClean="0"/>
                        <a:t> 51</a:t>
                      </a:r>
                      <a:r>
                        <a:rPr lang="en-US" sz="1100" baseline="30000" dirty="0" smtClean="0"/>
                        <a:t>st</a:t>
                      </a:r>
                      <a:r>
                        <a:rPr lang="en-US" sz="1100" baseline="0" dirty="0" smtClean="0"/>
                        <a:t> Century Earth</a:t>
                      </a:r>
                      <a:endParaRPr lang="en-US" sz="1100" dirty="0"/>
                    </a:p>
                  </a:txBody>
                  <a:tcPr/>
                </a:tc>
              </a:tr>
              <a:tr h="285305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7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Advanced Interstellar.</a:t>
                      </a:r>
                      <a:r>
                        <a:rPr lang="en-US" sz="1100" baseline="0" dirty="0" smtClean="0"/>
                        <a:t> Far Future Earth, no Time Travel, </a:t>
                      </a:r>
                      <a:r>
                        <a:rPr lang="en-US" sz="1100" baseline="0" dirty="0" err="1" smtClean="0"/>
                        <a:t>Transmats</a:t>
                      </a:r>
                      <a:endParaRPr lang="en-US" sz="1100" dirty="0"/>
                    </a:p>
                  </a:txBody>
                  <a:tcPr/>
                </a:tc>
              </a:tr>
              <a:tr h="285305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6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Space</a:t>
                      </a:r>
                      <a:r>
                        <a:rPr lang="en-US" sz="1100" baseline="0" dirty="0" smtClean="0"/>
                        <a:t> Faring. Late 21</a:t>
                      </a:r>
                      <a:r>
                        <a:rPr lang="en-US" sz="1100" baseline="30000" dirty="0" smtClean="0"/>
                        <a:t>st</a:t>
                      </a:r>
                      <a:r>
                        <a:rPr lang="en-US" sz="1100" baseline="0" dirty="0" smtClean="0"/>
                        <a:t> – 30</a:t>
                      </a:r>
                      <a:r>
                        <a:rPr lang="en-US" sz="1100" baseline="30000" dirty="0" smtClean="0"/>
                        <a:t>th</a:t>
                      </a:r>
                      <a:r>
                        <a:rPr lang="en-US" sz="1100" baseline="0" dirty="0" smtClean="0"/>
                        <a:t> Century Earth, venturing into Space, FTL Travel</a:t>
                      </a:r>
                      <a:endParaRPr lang="en-US" sz="1100" dirty="0"/>
                    </a:p>
                  </a:txBody>
                  <a:tcPr/>
                </a:tc>
              </a:tr>
              <a:tr h="285305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5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Space Faring.</a:t>
                      </a:r>
                      <a:r>
                        <a:rPr lang="en-US" sz="1100" baseline="0" dirty="0" smtClean="0"/>
                        <a:t> Late 20</a:t>
                      </a:r>
                      <a:r>
                        <a:rPr lang="en-US" sz="1100" baseline="30000" dirty="0" smtClean="0"/>
                        <a:t>th</a:t>
                      </a:r>
                      <a:r>
                        <a:rPr lang="en-US" sz="1100" baseline="0" dirty="0" smtClean="0"/>
                        <a:t>, early 21</a:t>
                      </a:r>
                      <a:r>
                        <a:rPr lang="en-US" sz="1100" baseline="30000" dirty="0" smtClean="0"/>
                        <a:t>st</a:t>
                      </a:r>
                      <a:r>
                        <a:rPr lang="en-US" sz="1100" baseline="0" dirty="0" smtClean="0"/>
                        <a:t> Century Earth.</a:t>
                      </a:r>
                      <a:endParaRPr lang="en-US" sz="1100" dirty="0"/>
                    </a:p>
                  </a:txBody>
                  <a:tcPr/>
                </a:tc>
              </a:tr>
              <a:tr h="202655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4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Industrial. 18</a:t>
                      </a:r>
                      <a:r>
                        <a:rPr lang="en-US" sz="1100" baseline="30000" dirty="0" smtClean="0"/>
                        <a:t>th</a:t>
                      </a:r>
                      <a:r>
                        <a:rPr lang="en-US" sz="1100" baseline="0" dirty="0" smtClean="0"/>
                        <a:t>-</a:t>
                      </a:r>
                      <a:r>
                        <a:rPr lang="en-US" sz="1100" dirty="0" smtClean="0"/>
                        <a:t>20</a:t>
                      </a:r>
                      <a:r>
                        <a:rPr lang="en-US" sz="1100" baseline="30000" dirty="0" smtClean="0"/>
                        <a:t>th</a:t>
                      </a:r>
                      <a:r>
                        <a:rPr lang="en-US" sz="1100" dirty="0" smtClean="0"/>
                        <a:t> Century Earth</a:t>
                      </a:r>
                      <a:endParaRPr lang="en-US" sz="1100" dirty="0"/>
                    </a:p>
                  </a:txBody>
                  <a:tcPr/>
                </a:tc>
              </a:tr>
              <a:tr h="202655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3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Renaissance.</a:t>
                      </a:r>
                      <a:r>
                        <a:rPr lang="en-US" sz="1100" baseline="0" dirty="0" smtClean="0"/>
                        <a:t> 15</a:t>
                      </a:r>
                      <a:r>
                        <a:rPr lang="en-US" sz="1100" baseline="30000" dirty="0" smtClean="0"/>
                        <a:t>th</a:t>
                      </a:r>
                      <a:r>
                        <a:rPr lang="en-US" sz="1100" baseline="0" dirty="0" smtClean="0"/>
                        <a:t>-17</a:t>
                      </a:r>
                      <a:r>
                        <a:rPr lang="en-US" sz="1100" baseline="30000" dirty="0" smtClean="0"/>
                        <a:t>th</a:t>
                      </a:r>
                      <a:r>
                        <a:rPr lang="en-US" sz="1100" baseline="0" dirty="0" smtClean="0"/>
                        <a:t>  Century Earth</a:t>
                      </a:r>
                      <a:endParaRPr lang="en-US" sz="1100" dirty="0"/>
                    </a:p>
                  </a:txBody>
                  <a:tcPr/>
                </a:tc>
              </a:tr>
              <a:tr h="285305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2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Metal Working. Bronze Age – Middle Ages.</a:t>
                      </a:r>
                      <a:endParaRPr lang="en-US" sz="1100" dirty="0"/>
                    </a:p>
                  </a:txBody>
                  <a:tcPr/>
                </a:tc>
              </a:tr>
              <a:tr h="202655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Primitive.</a:t>
                      </a:r>
                      <a:r>
                        <a:rPr lang="en-US" sz="1100" baseline="0" dirty="0" smtClean="0"/>
                        <a:t> Stone Age</a:t>
                      </a:r>
                      <a:endParaRPr lang="en-US" sz="11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5407413"/>
              </p:ext>
            </p:extLst>
          </p:nvPr>
        </p:nvGraphicFramePr>
        <p:xfrm>
          <a:off x="3886200" y="466035"/>
          <a:ext cx="3289852" cy="20418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89852"/>
              </a:tblGrid>
              <a:tr h="395948">
                <a:tc>
                  <a:txBody>
                    <a:bodyPr/>
                    <a:lstStyle/>
                    <a:p>
                      <a:r>
                        <a:rPr lang="en-US" dirty="0" smtClean="0"/>
                        <a:t>ATTRIBUTES</a:t>
                      </a:r>
                    </a:p>
                  </a:txBody>
                  <a:tcPr/>
                </a:tc>
              </a:tr>
              <a:tr h="25530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Awareness – using senses</a:t>
                      </a:r>
                      <a:endParaRPr lang="en-US" sz="1200" dirty="0"/>
                    </a:p>
                  </a:txBody>
                  <a:tcPr/>
                </a:tc>
              </a:tr>
              <a:tr h="25530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Coordination – dexterity</a:t>
                      </a:r>
                      <a:r>
                        <a:rPr lang="en-US" sz="1200" baseline="0" dirty="0" smtClean="0"/>
                        <a:t> and coordination</a:t>
                      </a:r>
                      <a:endParaRPr lang="en-US" sz="1200" dirty="0"/>
                    </a:p>
                  </a:txBody>
                  <a:tcPr/>
                </a:tc>
              </a:tr>
              <a:tr h="25530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Ingenuity</a:t>
                      </a:r>
                      <a:r>
                        <a:rPr lang="en-US" sz="1200" baseline="0" dirty="0" smtClean="0"/>
                        <a:t> – how smart a character is</a:t>
                      </a:r>
                      <a:endParaRPr lang="en-US" sz="1200" dirty="0"/>
                    </a:p>
                  </a:txBody>
                  <a:tcPr/>
                </a:tc>
              </a:tr>
              <a:tr h="25530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Presence – personality and likeability</a:t>
                      </a:r>
                      <a:endParaRPr lang="en-US" sz="1200" dirty="0"/>
                    </a:p>
                  </a:txBody>
                  <a:tcPr/>
                </a:tc>
              </a:tr>
              <a:tr h="25530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Resolve – determination and willpower</a:t>
                      </a:r>
                      <a:endParaRPr lang="en-US" sz="1200" dirty="0"/>
                    </a:p>
                  </a:txBody>
                  <a:tcPr/>
                </a:tc>
              </a:tr>
              <a:tr h="25530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Strength</a:t>
                      </a:r>
                      <a:r>
                        <a:rPr lang="en-US" sz="1200" baseline="0" dirty="0" smtClean="0"/>
                        <a:t> – physical strength 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1434593"/>
              </p:ext>
            </p:extLst>
          </p:nvPr>
        </p:nvGraphicFramePr>
        <p:xfrm>
          <a:off x="3886200" y="2507903"/>
          <a:ext cx="3289852" cy="36877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89852"/>
              </a:tblGrid>
              <a:tr h="395948">
                <a:tc>
                  <a:txBody>
                    <a:bodyPr/>
                    <a:lstStyle/>
                    <a:p>
                      <a:r>
                        <a:rPr lang="en-US" dirty="0" smtClean="0"/>
                        <a:t>SKILLS</a:t>
                      </a:r>
                    </a:p>
                  </a:txBody>
                  <a:tcPr/>
                </a:tc>
              </a:tr>
              <a:tr h="25530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Athletics – physical fitness and ability</a:t>
                      </a:r>
                      <a:endParaRPr lang="en-US" sz="1200" dirty="0"/>
                    </a:p>
                  </a:txBody>
                  <a:tcPr/>
                </a:tc>
              </a:tr>
              <a:tr h="25530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Convince – getting people to do what you want</a:t>
                      </a:r>
                      <a:endParaRPr lang="en-US" sz="1200" dirty="0"/>
                    </a:p>
                  </a:txBody>
                  <a:tcPr/>
                </a:tc>
              </a:tr>
              <a:tr h="25530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Craft – skilled at doing or making things</a:t>
                      </a:r>
                      <a:endParaRPr lang="en-US" sz="1200" dirty="0"/>
                    </a:p>
                  </a:txBody>
                  <a:tcPr/>
                </a:tc>
              </a:tr>
              <a:tr h="25530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Fighting – physical fighting ability</a:t>
                      </a:r>
                      <a:endParaRPr lang="en-US" sz="1200" dirty="0"/>
                    </a:p>
                  </a:txBody>
                  <a:tcPr/>
                </a:tc>
              </a:tr>
              <a:tr h="25530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Knowledge – how much they know</a:t>
                      </a:r>
                      <a:endParaRPr lang="en-US" sz="1200" dirty="0"/>
                    </a:p>
                  </a:txBody>
                  <a:tcPr/>
                </a:tc>
              </a:tr>
              <a:tr h="25530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Marksman – skill with ranged weaponry</a:t>
                      </a:r>
                      <a:endParaRPr lang="en-US" sz="1200" dirty="0"/>
                    </a:p>
                  </a:txBody>
                  <a:tcPr/>
                </a:tc>
              </a:tr>
              <a:tr h="25530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Medicine – treat and heal injury/infection</a:t>
                      </a:r>
                      <a:endParaRPr lang="en-US" sz="1200" dirty="0"/>
                    </a:p>
                  </a:txBody>
                  <a:tcPr/>
                </a:tc>
              </a:tr>
              <a:tr h="25530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Science – scientific knowledge</a:t>
                      </a:r>
                      <a:endParaRPr lang="en-US" sz="1200" dirty="0"/>
                    </a:p>
                  </a:txBody>
                  <a:tcPr/>
                </a:tc>
              </a:tr>
              <a:tr h="25530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Subterfuge</a:t>
                      </a:r>
                      <a:r>
                        <a:rPr lang="en-US" sz="1200" baseline="0" dirty="0" smtClean="0"/>
                        <a:t> – sneaking and spying</a:t>
                      </a:r>
                      <a:endParaRPr lang="en-US" sz="1200" dirty="0"/>
                    </a:p>
                  </a:txBody>
                  <a:tcPr/>
                </a:tc>
              </a:tr>
              <a:tr h="25530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Survival</a:t>
                      </a:r>
                      <a:r>
                        <a:rPr lang="en-US" sz="1200" baseline="0" dirty="0" smtClean="0"/>
                        <a:t> – surviving in hostile environments</a:t>
                      </a:r>
                      <a:endParaRPr lang="en-US" sz="1200" dirty="0"/>
                    </a:p>
                  </a:txBody>
                  <a:tcPr/>
                </a:tc>
              </a:tr>
              <a:tr h="25530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Technology – use and adapt technology</a:t>
                      </a:r>
                      <a:endParaRPr lang="en-US" sz="1200" dirty="0"/>
                    </a:p>
                  </a:txBody>
                  <a:tcPr/>
                </a:tc>
              </a:tr>
              <a:tr h="25530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Transport – driving</a:t>
                      </a:r>
                      <a:r>
                        <a:rPr lang="en-US" sz="1200" baseline="0" dirty="0" smtClean="0"/>
                        <a:t>/piloting vehicles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4805" y="8397242"/>
            <a:ext cx="2857899" cy="1162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41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95</TotalTime>
  <Words>963</Words>
  <Application>Microsoft Office PowerPoint</Application>
  <PresentationFormat>Custom</PresentationFormat>
  <Paragraphs>284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Adobe Gothic Std B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Nicholas Zippelli</dc:creator>
  <cp:lastModifiedBy>Nicholas Zippelli</cp:lastModifiedBy>
  <cp:revision>12</cp:revision>
  <dcterms:created xsi:type="dcterms:W3CDTF">2016-02-24T23:08:15Z</dcterms:created>
  <dcterms:modified xsi:type="dcterms:W3CDTF">2016-02-25T00:43:42Z</dcterms:modified>
</cp:coreProperties>
</file>