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0" r:id="rId4"/>
    <p:sldId id="275" r:id="rId5"/>
    <p:sldId id="261" r:id="rId6"/>
    <p:sldId id="270" r:id="rId7"/>
    <p:sldId id="262" r:id="rId8"/>
    <p:sldId id="271" r:id="rId9"/>
    <p:sldId id="263" r:id="rId10"/>
    <p:sldId id="272" r:id="rId11"/>
    <p:sldId id="264" r:id="rId12"/>
    <p:sldId id="273" r:id="rId13"/>
    <p:sldId id="265" r:id="rId14"/>
    <p:sldId id="274" r:id="rId15"/>
  </p:sldIdLst>
  <p:sldSz cx="6858000" cy="9144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6600"/>
    <a:srgbClr val="FFCC00"/>
    <a:srgbClr val="CC9900"/>
    <a:srgbClr val="FF9933"/>
    <a:srgbClr val="996633"/>
    <a:srgbClr val="003399"/>
    <a:srgbClr val="0B192B"/>
    <a:srgbClr val="231B2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588" y="-5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4786E45-B18D-4B1B-A291-9F642F08908F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5BC793A-7347-404E-BCC0-5FAE1407C766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5520E57-9857-4C2B-89AF-4B8C503B59A8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655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EE05234-44D0-454F-A7E9-D48025B46CB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FCC7-0936-4693-95D7-20FBAB6A4FFE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239D-9153-4B68-AAA6-002389D1935C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34FA4-09D3-42D2-931D-E96DBC7076DB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8146-CA00-4A44-80B6-EEB904AE6709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96C2-B084-461B-B67E-86F36D337533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B0E71-C833-4D10-AFAE-A96DCC0EC648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C151-EBB8-4A03-84C8-8A4C6042808D}" type="datetime1">
              <a:rPr lang="pt-BR" smtClean="0"/>
              <a:t>14/01/2025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323A7-2DDA-47FF-8DDC-119CE0BD75E7}" type="datetime1">
              <a:rPr lang="pt-BR" smtClean="0"/>
              <a:t>14/01/2025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9F23-BD9D-4F87-ACC5-64EC7BEC632C}" type="datetime1">
              <a:rPr lang="pt-BR" smtClean="0"/>
              <a:t>14/01/2025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D782-4052-463C-94C5-50E3512D614E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2C78-3985-44C0-AEC3-145120F5742D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7AC9-252B-47D0-96F1-A8EBAB3C59F4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Seguridade em Ação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984A1-E73E-4077-A2C8-08D42173CA5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https://lh3.googleusercontent.com/gg/AJxt1KOxB-omJnYiX-lrhUq0_J2njvRREAdx1HbUMP-Bi8UeH9h4YZP2X4knJdyiobtFF6Bnvq4hdRIfetYxEnplyTrdRFoCVv8BzDoxH24H1g0oISmSgQyqDuyqJ1ULHeu_iqV2SYu30RcsjMLrZ-vxZEbqEyiMseVMlzQ7R8_pQoCyF511ujM=s1024"/>
          <p:cNvSpPr>
            <a:spLocks noChangeAspect="1" noChangeArrowheads="1"/>
          </p:cNvSpPr>
          <p:nvPr/>
        </p:nvSpPr>
        <p:spPr bwMode="auto">
          <a:xfrm>
            <a:off x="63500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8920" y="8748464"/>
            <a:ext cx="615950" cy="18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1008" y="8748464"/>
            <a:ext cx="615950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1008" y="8748464"/>
            <a:ext cx="615950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1008" y="8820472"/>
            <a:ext cx="615950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1008" y="8709347"/>
            <a:ext cx="615950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6952" y="8748464"/>
            <a:ext cx="615950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6952" y="8781355"/>
            <a:ext cx="615950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0928" y="8709347"/>
            <a:ext cx="615950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2976" y="8709347"/>
            <a:ext cx="615950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aixaDeTexto 17"/>
          <p:cNvSpPr txBox="1"/>
          <p:nvPr/>
        </p:nvSpPr>
        <p:spPr>
          <a:xfrm>
            <a:off x="764704" y="1043608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CC99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Perpetua Titling MT" pitchFamily="18" charset="0"/>
              </a:rPr>
              <a:t>Seguridade em Ação</a:t>
            </a:r>
            <a:endParaRPr lang="pt-BR" sz="3200" b="1" dirty="0">
              <a:solidFill>
                <a:srgbClr val="CC99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Perpetua Titling MT" pitchFamily="18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48680" y="6394847"/>
            <a:ext cx="57606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solidFill>
                  <a:srgbClr val="CC99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Perpetua Titling MT" pitchFamily="18" charset="0"/>
              </a:rPr>
              <a:t>Como </a:t>
            </a:r>
            <a:r>
              <a:rPr lang="pt-BR" sz="2200" b="1" dirty="0" smtClean="0">
                <a:solidFill>
                  <a:srgbClr val="CC99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Perpetua Titling MT" pitchFamily="18" charset="0"/>
              </a:rPr>
              <a:t>Usar A IA para </a:t>
            </a:r>
            <a:r>
              <a:rPr lang="pt-BR" sz="2200" b="1" dirty="0">
                <a:solidFill>
                  <a:srgbClr val="CC99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Perpetua Titling MT" pitchFamily="18" charset="0"/>
              </a:rPr>
              <a:t>Ser o Herói de Vendas na Caixa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2708920" y="8676456"/>
            <a:ext cx="137518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500" b="1" dirty="0" smtClean="0">
                <a:solidFill>
                  <a:srgbClr val="CC99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Perpetua Titling MT" pitchFamily="18" charset="0"/>
              </a:rPr>
              <a:t>Darlene V.</a:t>
            </a:r>
            <a:endParaRPr lang="pt-BR" sz="1500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6672" y="683568"/>
            <a:ext cx="6038428" cy="1062600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Impact" pitchFamily="34" charset="0"/>
              </a:rPr>
              <a:t>Planejando Grandes </a:t>
            </a:r>
            <a:r>
              <a:rPr lang="pt-BR" sz="4000" dirty="0" smtClean="0">
                <a:latin typeface="Impact" pitchFamily="34" charset="0"/>
              </a:rPr>
              <a:t>Sonhos</a:t>
            </a:r>
            <a:endParaRPr lang="pt-BR" sz="4000" dirty="0">
              <a:latin typeface="Impact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6672" y="212372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itchFamily="34" charset="0"/>
              <a:ea typeface="+mj-ea"/>
              <a:cs typeface="Calibri Light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76672" y="1691680"/>
            <a:ext cx="6038428" cy="106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lang="pt-BR" sz="3200" dirty="0" smtClean="0">
                <a:latin typeface="+mj-lt"/>
                <a:cs typeface="Calibri Light" pitchFamily="34" charset="0"/>
              </a:rPr>
              <a:t>IA para identificar </a:t>
            </a:r>
            <a:r>
              <a:rPr lang="pt-BR" sz="3200" dirty="0" smtClean="0">
                <a:latin typeface="+mj-lt"/>
                <a:cs typeface="Calibri Light" pitchFamily="34" charset="0"/>
              </a:rPr>
              <a:t>com interesse sobre </a:t>
            </a:r>
            <a:r>
              <a:rPr lang="pt-BR" sz="3200" dirty="0" smtClean="0">
                <a:latin typeface="+mj-lt"/>
                <a:cs typeface="Calibri Light" pitchFamily="34" charset="0"/>
              </a:rPr>
              <a:t>compra de veículos ou imóveis.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6672" y="2051720"/>
            <a:ext cx="6038428" cy="532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just">
              <a:spcBef>
                <a:spcPct val="0"/>
              </a:spcBef>
            </a:pPr>
            <a:r>
              <a:rPr lang="pt-BR" sz="2400" b="1" dirty="0" smtClean="0">
                <a:latin typeface="Calibri Light" pitchFamily="34" charset="0"/>
                <a:cs typeface="Calibri Light" pitchFamily="34" charset="0"/>
              </a:rPr>
              <a:t>Exemplo Prático: </a:t>
            </a: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Um cliente está interessado em adquirir um carro, mas enfrenta dificuldade com financiamentos. Proponha: "Que tal um consórcio? Ele permite planejar a compra do seu carro de forma econômica e sem </a:t>
            </a: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juros.</a:t>
            </a:r>
          </a:p>
          <a:p>
            <a:pPr lvl="0" algn="just">
              <a:spcBef>
                <a:spcPct val="0"/>
              </a:spcBef>
            </a:pPr>
            <a:endParaRPr lang="pt-BR" sz="2400" b="1" dirty="0" smtClean="0">
              <a:latin typeface="Calibri Light" pitchFamily="34" charset="0"/>
              <a:cs typeface="Calibri Light" pitchFamily="34" charset="0"/>
            </a:endParaRPr>
          </a:p>
          <a:p>
            <a:pPr lvl="0" algn="just">
              <a:spcBef>
                <a:spcPct val="0"/>
              </a:spcBef>
            </a:pPr>
            <a:r>
              <a:rPr lang="pt-BR" sz="2400" b="1" dirty="0" smtClean="0">
                <a:latin typeface="Calibri Light" pitchFamily="34" charset="0"/>
                <a:cs typeface="Calibri Light" pitchFamily="34" charset="0"/>
              </a:rPr>
              <a:t>Sugestão</a:t>
            </a:r>
            <a:r>
              <a:rPr lang="pt-BR" sz="2400" b="1" dirty="0" smtClean="0">
                <a:latin typeface="Calibri Light" pitchFamily="34" charset="0"/>
                <a:cs typeface="Calibri Light" pitchFamily="34" charset="0"/>
              </a:rPr>
              <a:t>: </a:t>
            </a: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Desenvolva e-mails automatizados com simulações personalizadas de consórcios para enviar a clientes potenciais.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8" name="Retângulo 7"/>
          <p:cNvSpPr/>
          <p:nvPr/>
        </p:nvSpPr>
        <p:spPr>
          <a:xfrm flipV="1">
            <a:off x="260648" y="0"/>
            <a:ext cx="144016" cy="1403648"/>
          </a:xfrm>
          <a:prstGeom prst="rect">
            <a:avLst/>
          </a:prstGeom>
          <a:gradFill flip="none" rotWithShape="1">
            <a:gsLst>
              <a:gs pos="24000">
                <a:srgbClr val="996633"/>
              </a:gs>
              <a:gs pos="48000">
                <a:srgbClr val="CC9900"/>
              </a:gs>
              <a:gs pos="76000">
                <a:srgbClr val="FFCC00"/>
              </a:gs>
              <a:gs pos="100000">
                <a:srgbClr val="FFFF66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pic>
        <p:nvPicPr>
          <p:cNvPr id="11" name="Picture 6" descr="C:\Users\User\Downloads\ea9d6cf9-d1e6-4b7b-b96c-bbf9a27d8c8d_20250114_210623_0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808" y="6660232"/>
            <a:ext cx="3429000" cy="3429000"/>
          </a:xfrm>
          <a:prstGeom prst="rect">
            <a:avLst/>
          </a:prstGeom>
          <a:noFill/>
        </p:spPr>
      </p:pic>
      <p:pic>
        <p:nvPicPr>
          <p:cNvPr id="12" name="Picture 8" descr="C:\Users\User\Downloads\ac3f4063-9445-48c3-8400-4a5b1123807d_20250114_212238_00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8920" y="6660232"/>
            <a:ext cx="1349276" cy="1349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27384" y="0"/>
            <a:ext cx="6885384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14908" y="4805544"/>
            <a:ext cx="6038428" cy="1062600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Impact" pitchFamily="34" charset="0"/>
              </a:rPr>
              <a:t>SEGUROS PARA EMPRESAS</a:t>
            </a:r>
            <a:endParaRPr lang="pt-BR" sz="40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60648" y="2411760"/>
            <a:ext cx="6264696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0" b="1" i="0" u="none" strike="noStrike" kern="1200" cap="none" spc="0" normalizeH="0" baseline="0" noProof="0" dirty="0" smtClean="0">
                <a:ln>
                  <a:solidFill>
                    <a:srgbClr val="CC9900"/>
                  </a:solidFill>
                </a:ln>
                <a:noFill/>
                <a:effectLst/>
                <a:uLnTx/>
                <a:uFillTx/>
                <a:latin typeface="Impact" pitchFamily="34" charset="0"/>
                <a:ea typeface="+mj-ea"/>
                <a:cs typeface="+mj-cs"/>
              </a:rPr>
              <a:t>05</a:t>
            </a:r>
            <a:endParaRPr kumimoji="0" lang="pt-BR" sz="15000" b="1" i="0" u="none" strike="noStrike" kern="1200" cap="none" spc="0" normalizeH="0" baseline="0" noProof="0" dirty="0">
              <a:ln>
                <a:solidFill>
                  <a:srgbClr val="CC9900"/>
                </a:solidFill>
              </a:ln>
              <a:noFill/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92696" y="5940152"/>
            <a:ext cx="5400600" cy="72008"/>
          </a:xfrm>
          <a:prstGeom prst="rect">
            <a:avLst/>
          </a:prstGeom>
          <a:gradFill>
            <a:gsLst>
              <a:gs pos="24000">
                <a:srgbClr val="996633"/>
              </a:gs>
              <a:gs pos="48000">
                <a:srgbClr val="CC9900"/>
              </a:gs>
              <a:gs pos="76000">
                <a:srgbClr val="FFCC00"/>
              </a:gs>
              <a:gs pos="100000">
                <a:srgbClr val="FFFF66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pic>
        <p:nvPicPr>
          <p:cNvPr id="11" name="Picture 6" descr="C:\Users\User\Downloads\ea9d6cf9-d1e6-4b7b-b96c-bbf9a27d8c8d_20250114_210623_0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808" y="6660232"/>
            <a:ext cx="3429000" cy="3429000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692696" y="6889030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A IA ajuda a identificar pequenos empresários na sua carteira que ainda não possuem seguros para suas operações</a:t>
            </a:r>
            <a:endParaRPr lang="pt-BR" dirty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6672" y="683568"/>
            <a:ext cx="6038428" cy="1062600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Impact" pitchFamily="34" charset="0"/>
              </a:rPr>
              <a:t>Proteção </a:t>
            </a:r>
            <a:r>
              <a:rPr lang="pt-BR" sz="4000" dirty="0" smtClean="0">
                <a:latin typeface="Impact" pitchFamily="34" charset="0"/>
              </a:rPr>
              <a:t>para </a:t>
            </a:r>
            <a:r>
              <a:rPr lang="pt-BR" sz="4000" dirty="0" smtClean="0">
                <a:latin typeface="Impact" pitchFamily="34" charset="0"/>
              </a:rPr>
              <a:t>Negócios</a:t>
            </a:r>
            <a:endParaRPr lang="pt-BR" sz="4000" dirty="0">
              <a:latin typeface="Impact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6672" y="212372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itchFamily="34" charset="0"/>
              <a:ea typeface="+mj-ea"/>
              <a:cs typeface="Calibri Light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76672" y="1691680"/>
            <a:ext cx="6038428" cy="106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pt-BR" sz="3200" dirty="0" smtClean="0">
                <a:latin typeface="+mj-lt"/>
                <a:cs typeface="Calibri Light" pitchFamily="34" charset="0"/>
              </a:rPr>
              <a:t>IA </a:t>
            </a:r>
            <a:r>
              <a:rPr lang="pt-BR" sz="3200" dirty="0" smtClean="0">
                <a:latin typeface="+mj-lt"/>
                <a:cs typeface="Calibri Light" pitchFamily="34" charset="0"/>
              </a:rPr>
              <a:t>para identificar pequenos empresários sem seguros </a:t>
            </a:r>
            <a:r>
              <a:rPr lang="pt-BR" sz="3200" dirty="0" smtClean="0">
                <a:latin typeface="+mj-lt"/>
                <a:cs typeface="Calibri Light" pitchFamily="34" charset="0"/>
              </a:rPr>
              <a:t>para suas </a:t>
            </a:r>
            <a:r>
              <a:rPr lang="pt-BR" sz="3200" dirty="0" smtClean="0">
                <a:latin typeface="+mj-lt"/>
                <a:cs typeface="Calibri Light" pitchFamily="34" charset="0"/>
              </a:rPr>
              <a:t>operações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6672" y="2771800"/>
            <a:ext cx="6038428" cy="532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just">
              <a:spcBef>
                <a:spcPct val="0"/>
              </a:spcBef>
            </a:pPr>
            <a:r>
              <a:rPr lang="pt-BR" sz="2400" b="1" dirty="0" smtClean="0">
                <a:latin typeface="Calibri Light" pitchFamily="34" charset="0"/>
                <a:cs typeface="Calibri Light" pitchFamily="34" charset="0"/>
              </a:rPr>
              <a:t>Exemplo Prático: </a:t>
            </a: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Um cliente é dono de uma lanchonete. Ao visitá-lo, sugira: "Seu negócio é seu sustento. Nosso seguro empresarial protege contra imprevistos como incêndios e roubos. Vamos simular uma opção que caiba no seu orçamento</a:t>
            </a: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?”</a:t>
            </a:r>
          </a:p>
          <a:p>
            <a:pPr lvl="0" algn="just">
              <a:spcBef>
                <a:spcPct val="0"/>
              </a:spcBef>
            </a:pPr>
            <a:endParaRPr lang="pt-BR" sz="2400" b="1" dirty="0" smtClean="0">
              <a:latin typeface="Calibri Light" pitchFamily="34" charset="0"/>
              <a:cs typeface="Calibri Light" pitchFamily="34" charset="0"/>
            </a:endParaRPr>
          </a:p>
          <a:p>
            <a:pPr lvl="0" algn="just">
              <a:spcBef>
                <a:spcPct val="0"/>
              </a:spcBef>
            </a:pPr>
            <a:r>
              <a:rPr lang="pt-BR" sz="2400" b="1" dirty="0" smtClean="0">
                <a:latin typeface="Calibri Light" pitchFamily="34" charset="0"/>
                <a:cs typeface="Calibri Light" pitchFamily="34" charset="0"/>
              </a:rPr>
              <a:t>Sugestão</a:t>
            </a:r>
            <a:r>
              <a:rPr lang="pt-BR" sz="2400" b="1" dirty="0" smtClean="0">
                <a:latin typeface="Calibri Light" pitchFamily="34" charset="0"/>
                <a:cs typeface="Calibri Light" pitchFamily="34" charset="0"/>
              </a:rPr>
              <a:t>: </a:t>
            </a: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Organize reuniões exclusivas para micro e pequenos empresários da sua região, apresentando soluções específicas de seguridade empresarial.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8" name="Retângulo 7"/>
          <p:cNvSpPr/>
          <p:nvPr/>
        </p:nvSpPr>
        <p:spPr>
          <a:xfrm flipV="1">
            <a:off x="260648" y="0"/>
            <a:ext cx="144016" cy="1403648"/>
          </a:xfrm>
          <a:prstGeom prst="rect">
            <a:avLst/>
          </a:prstGeom>
          <a:gradFill flip="none" rotWithShape="1">
            <a:gsLst>
              <a:gs pos="24000">
                <a:srgbClr val="996633"/>
              </a:gs>
              <a:gs pos="48000">
                <a:srgbClr val="CC9900"/>
              </a:gs>
              <a:gs pos="76000">
                <a:srgbClr val="FFCC00"/>
              </a:gs>
              <a:gs pos="100000">
                <a:srgbClr val="FFFF66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pic>
        <p:nvPicPr>
          <p:cNvPr id="11" name="Picture 6" descr="C:\Users\User\Downloads\ea9d6cf9-d1e6-4b7b-b96c-bbf9a27d8c8d_20250114_210623_0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808" y="6660232"/>
            <a:ext cx="34290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27384" y="0"/>
            <a:ext cx="6885384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14908" y="4805544"/>
            <a:ext cx="6038428" cy="1062600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Impact" pitchFamily="34" charset="0"/>
              </a:rPr>
              <a:t>AGRADECIMENTOS</a:t>
            </a:r>
            <a:endParaRPr lang="pt-BR" sz="40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60648" y="2411760"/>
            <a:ext cx="6264696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0" b="1" i="0" u="none" strike="noStrike" kern="1200" cap="none" spc="0" normalizeH="0" baseline="0" noProof="0" dirty="0" smtClean="0">
                <a:ln>
                  <a:solidFill>
                    <a:srgbClr val="CC9900"/>
                  </a:solidFill>
                </a:ln>
                <a:noFill/>
                <a:effectLst/>
                <a:uLnTx/>
                <a:uFillTx/>
                <a:latin typeface="Impact" pitchFamily="34" charset="0"/>
                <a:ea typeface="+mj-ea"/>
                <a:cs typeface="+mj-cs"/>
              </a:rPr>
              <a:t>06</a:t>
            </a:r>
            <a:endParaRPr kumimoji="0" lang="pt-BR" sz="15000" b="1" i="0" u="none" strike="noStrike" kern="1200" cap="none" spc="0" normalizeH="0" baseline="0" noProof="0" dirty="0">
              <a:ln>
                <a:solidFill>
                  <a:srgbClr val="CC9900"/>
                </a:solidFill>
              </a:ln>
              <a:noFill/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92696" y="5940152"/>
            <a:ext cx="5400600" cy="72008"/>
          </a:xfrm>
          <a:prstGeom prst="rect">
            <a:avLst/>
          </a:prstGeom>
          <a:gradFill>
            <a:gsLst>
              <a:gs pos="24000">
                <a:srgbClr val="996633"/>
              </a:gs>
              <a:gs pos="48000">
                <a:srgbClr val="CC9900"/>
              </a:gs>
              <a:gs pos="76000">
                <a:srgbClr val="FFCC00"/>
              </a:gs>
              <a:gs pos="100000">
                <a:srgbClr val="FFFF66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pic>
        <p:nvPicPr>
          <p:cNvPr id="11" name="Picture 6" descr="C:\Users\User\Downloads\ea9d6cf9-d1e6-4b7b-b96c-bbf9a27d8c8d_20250114_210623_0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808" y="6660232"/>
            <a:ext cx="34290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8964" y="557072"/>
            <a:ext cx="5534372" cy="1062600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Impact" pitchFamily="34" charset="0"/>
              </a:rPr>
              <a:t>Obrigada por Ler até Aqui</a:t>
            </a:r>
            <a:endParaRPr lang="pt-BR" sz="4000" dirty="0">
              <a:latin typeface="Impact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8720" y="1907704"/>
            <a:ext cx="5534372" cy="45323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/>
              <a:t>Este </a:t>
            </a:r>
            <a:r>
              <a:rPr lang="pt-BR" sz="2400" dirty="0" err="1" smtClean="0"/>
              <a:t>ebook</a:t>
            </a:r>
            <a:r>
              <a:rPr lang="pt-BR" sz="2400" dirty="0" smtClean="0"/>
              <a:t> foi gerado por IA, e diagramado por uma humana.</a:t>
            </a:r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O conteúdo foi gerado com fins educativos, sem a realização de validação cuidadosa pela humana, e pode conter erros gerados pela IA.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 flipV="1">
            <a:off x="836712" y="0"/>
            <a:ext cx="144016" cy="1403648"/>
          </a:xfrm>
          <a:prstGeom prst="rect">
            <a:avLst/>
          </a:prstGeom>
          <a:gradFill flip="none" rotWithShape="1">
            <a:gsLst>
              <a:gs pos="24000">
                <a:srgbClr val="996633"/>
              </a:gs>
              <a:gs pos="48000">
                <a:srgbClr val="CC9900"/>
              </a:gs>
              <a:gs pos="76000">
                <a:srgbClr val="FFCC00"/>
              </a:gs>
              <a:gs pos="100000">
                <a:srgbClr val="FFFF66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pic>
        <p:nvPicPr>
          <p:cNvPr id="10" name="Picture 6" descr="C:\Users\User\Downloads\ea9d6cf9-d1e6-4b7b-b96c-bbf9a27d8c8d_20250114_210623_0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808" y="6660232"/>
            <a:ext cx="3429000" cy="3429000"/>
          </a:xfrm>
          <a:prstGeom prst="rect">
            <a:avLst/>
          </a:prstGeom>
          <a:noFill/>
        </p:spPr>
      </p:pic>
      <p:pic>
        <p:nvPicPr>
          <p:cNvPr id="11" name="Picture 8" descr="C:\Users\User\Downloads\ac3f4063-9445-48c3-8400-4a5b1123807d_20250114_212238_00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4824" y="4716016"/>
            <a:ext cx="3168352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6672" y="683568"/>
            <a:ext cx="6038428" cy="1062600"/>
          </a:xfrm>
        </p:spPr>
        <p:txBody>
          <a:bodyPr>
            <a:normAutofit fontScale="90000"/>
          </a:bodyPr>
          <a:lstStyle/>
          <a:p>
            <a:r>
              <a:rPr lang="pt-BR" sz="4000" dirty="0" smtClean="0">
                <a:latin typeface="Impact" pitchFamily="34" charset="0"/>
              </a:rPr>
              <a:t>Estratégias de Inteligência Artificial</a:t>
            </a:r>
            <a:endParaRPr lang="pt-BR" sz="4000" dirty="0">
              <a:latin typeface="Impact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6672" y="212372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itchFamily="34" charset="0"/>
              <a:ea typeface="+mj-ea"/>
              <a:cs typeface="Calibri Light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76672" y="1691680"/>
            <a:ext cx="6038428" cy="106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pt-BR" sz="3200" dirty="0" smtClean="0">
                <a:latin typeface="+mj-lt"/>
                <a:cs typeface="Calibri Light" pitchFamily="34" charset="0"/>
              </a:rPr>
              <a:t>Estratégias de Ação com </a:t>
            </a:r>
            <a:r>
              <a:rPr lang="pt-BR" sz="3200" dirty="0" smtClean="0">
                <a:latin typeface="+mj-lt"/>
                <a:cs typeface="Calibri Light" pitchFamily="34" charset="0"/>
              </a:rPr>
              <a:t>IA - Otimizando suas Vendas de Seguridade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6672" y="2771800"/>
            <a:ext cx="6038428" cy="532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just">
              <a:spcBef>
                <a:spcPct val="0"/>
              </a:spcBef>
            </a:pP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A Inteligência Artificial (IA) está revolucionando o setor financeiro, e os </a:t>
            </a: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Gerentes </a:t>
            </a: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de </a:t>
            </a: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Carteira </a:t>
            </a: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da Caixa Econômica Federal podem utilizá-la para melhorar as vendas e atender melhor seus clientes. Este e-book apresenta estratégias práticas para aproveitar a IA na comercialização de produtos de seguridade.Ao longo dos capítulos, você encontrará exemplos reais e sugestões específicas para aplicar no dia a dia, simplificando a implementação e aumentando os resultados. Prepare-se para explorar como a IA pode transformar a venda de seguros residenciais, seguros de vida, previdência privada, consórcios e seguros empresariais.</a:t>
            </a:r>
            <a:endParaRPr lang="pt-BR" sz="2400" dirty="0" smtClean="0">
              <a:latin typeface="Calibri Light" pitchFamily="34" charset="0"/>
              <a:cs typeface="Calibri Light" pitchFamily="34" charset="0"/>
            </a:endParaRPr>
          </a:p>
          <a:p>
            <a:pPr lvl="0" algn="just">
              <a:spcBef>
                <a:spcPct val="0"/>
              </a:spcBef>
            </a:pPr>
            <a:endParaRPr lang="pt-BR" sz="2400" dirty="0" smtClean="0">
              <a:latin typeface="Calibri Light" pitchFamily="34" charset="0"/>
              <a:cs typeface="Calibri Light" pitchFamily="34" charset="0"/>
            </a:endParaRPr>
          </a:p>
          <a:p>
            <a:pPr lvl="0" algn="just">
              <a:spcBef>
                <a:spcPct val="0"/>
              </a:spcBef>
            </a:pP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Vamos </a:t>
            </a: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começar essa jornada de transformação!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8" name="Retângulo 7"/>
          <p:cNvSpPr/>
          <p:nvPr/>
        </p:nvSpPr>
        <p:spPr>
          <a:xfrm flipV="1">
            <a:off x="260648" y="0"/>
            <a:ext cx="144016" cy="1403648"/>
          </a:xfrm>
          <a:prstGeom prst="rect">
            <a:avLst/>
          </a:prstGeom>
          <a:gradFill flip="none" rotWithShape="1">
            <a:gsLst>
              <a:gs pos="24000">
                <a:srgbClr val="996633"/>
              </a:gs>
              <a:gs pos="48000">
                <a:srgbClr val="CC9900"/>
              </a:gs>
              <a:gs pos="76000">
                <a:srgbClr val="FFCC00"/>
              </a:gs>
              <a:gs pos="100000">
                <a:srgbClr val="FFFF66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pic>
        <p:nvPicPr>
          <p:cNvPr id="1030" name="Picture 6" descr="C:\Users\User\Downloads\ea9d6cf9-d1e6-4b7b-b96c-bbf9a27d8c8d_20250114_210623_0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808" y="6660232"/>
            <a:ext cx="34290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27384" y="0"/>
            <a:ext cx="6885384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32656" y="4644008"/>
            <a:ext cx="6192688" cy="1062600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Impact" pitchFamily="34" charset="0"/>
              </a:rPr>
              <a:t>SEGURO RESIDENCIAL</a:t>
            </a:r>
            <a:endParaRPr lang="pt-BR" sz="40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60648" y="2411760"/>
            <a:ext cx="6264696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0" b="1" i="0" u="none" strike="noStrike" kern="1200" cap="none" spc="0" normalizeH="0" baseline="0" noProof="0" dirty="0" smtClean="0">
                <a:ln>
                  <a:solidFill>
                    <a:srgbClr val="CC9900"/>
                  </a:solidFill>
                </a:ln>
                <a:noFill/>
                <a:effectLst/>
                <a:uLnTx/>
                <a:uFillTx/>
                <a:latin typeface="Impact" pitchFamily="34" charset="0"/>
                <a:ea typeface="+mj-ea"/>
                <a:cs typeface="+mj-cs"/>
              </a:rPr>
              <a:t>01</a:t>
            </a:r>
            <a:endParaRPr kumimoji="0" lang="pt-BR" sz="15000" b="1" i="0" u="none" strike="noStrike" kern="1200" cap="none" spc="0" normalizeH="0" baseline="0" noProof="0" dirty="0">
              <a:ln>
                <a:solidFill>
                  <a:srgbClr val="CC9900"/>
                </a:solidFill>
              </a:ln>
              <a:noFill/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92696" y="5940152"/>
            <a:ext cx="5400600" cy="72008"/>
          </a:xfrm>
          <a:prstGeom prst="rect">
            <a:avLst/>
          </a:prstGeom>
          <a:gradFill>
            <a:gsLst>
              <a:gs pos="24000">
                <a:srgbClr val="996633"/>
              </a:gs>
              <a:gs pos="48000">
                <a:srgbClr val="CC9900"/>
              </a:gs>
              <a:gs pos="76000">
                <a:srgbClr val="FFCC00"/>
              </a:gs>
              <a:gs pos="100000">
                <a:srgbClr val="FFFF66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pic>
        <p:nvPicPr>
          <p:cNvPr id="12" name="Picture 6" descr="C:\Users\User\Downloads\ea9d6cf9-d1e6-4b7b-b96c-bbf9a27d8c8d_20250114_210623_0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808" y="6660232"/>
            <a:ext cx="3429000" cy="3429000"/>
          </a:xfrm>
          <a:prstGeom prst="rect">
            <a:avLst/>
          </a:prstGeom>
          <a:noFill/>
        </p:spPr>
      </p:pic>
      <p:sp>
        <p:nvSpPr>
          <p:cNvPr id="13" name="CaixaDeTexto 12"/>
          <p:cNvSpPr txBox="1"/>
          <p:nvPr/>
        </p:nvSpPr>
        <p:spPr>
          <a:xfrm>
            <a:off x="692696" y="6889030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Use </a:t>
            </a:r>
            <a:r>
              <a:rPr lang="pt-BR" b="1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a IA para segmentar clientes com base em perfil socioeconômico e histórico de </a:t>
            </a:r>
            <a:r>
              <a:rPr lang="pt-BR" b="1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consumo</a:t>
            </a:r>
            <a:endParaRPr lang="pt-BR" b="1" dirty="0" smtClean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  <a:p>
            <a:pPr algn="ctr"/>
            <a:endParaRPr lang="pt-BR" dirty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6672" y="683568"/>
            <a:ext cx="6038428" cy="1062600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Impact" pitchFamily="34" charset="0"/>
              </a:rPr>
              <a:t>Proteção e Conforto</a:t>
            </a:r>
            <a:endParaRPr lang="pt-BR" sz="4000" dirty="0">
              <a:latin typeface="Impact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6672" y="212372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itchFamily="34" charset="0"/>
              <a:ea typeface="+mj-ea"/>
              <a:cs typeface="Calibri Light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76672" y="1691680"/>
            <a:ext cx="6038428" cy="106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pt-BR" sz="3200" dirty="0" smtClean="0">
                <a:latin typeface="+mj-lt"/>
                <a:cs typeface="Calibri Light" pitchFamily="34" charset="0"/>
              </a:rPr>
              <a:t>IA para segmentar clientes </a:t>
            </a:r>
            <a:r>
              <a:rPr lang="pt-BR" sz="3200" dirty="0" smtClean="0">
                <a:latin typeface="+mj-lt"/>
                <a:cs typeface="Calibri Light" pitchFamily="34" charset="0"/>
              </a:rPr>
              <a:t>- perfil </a:t>
            </a:r>
            <a:r>
              <a:rPr lang="pt-BR" sz="3200" dirty="0" smtClean="0">
                <a:latin typeface="+mj-lt"/>
                <a:cs typeface="Calibri Light" pitchFamily="34" charset="0"/>
              </a:rPr>
              <a:t>socioeconômico e histórico de </a:t>
            </a:r>
            <a:r>
              <a:rPr lang="pt-BR" sz="3200" dirty="0" smtClean="0">
                <a:latin typeface="+mj-lt"/>
                <a:cs typeface="Calibri Light" pitchFamily="34" charset="0"/>
              </a:rPr>
              <a:t>consumo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6672" y="2771800"/>
            <a:ext cx="6038428" cy="532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just">
              <a:spcBef>
                <a:spcPct val="0"/>
              </a:spcBef>
            </a:pPr>
            <a:r>
              <a:rPr lang="pt-BR" sz="2400" b="1" dirty="0" smtClean="0">
                <a:latin typeface="Calibri Light" pitchFamily="34" charset="0"/>
                <a:cs typeface="Calibri Light" pitchFamily="34" charset="0"/>
              </a:rPr>
              <a:t>Exemplo Prático:</a:t>
            </a: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 Você identifica, via IA, que clientes com financiamento habitacional ativo têm maior propensão a adquirir um seguro residencial. Antes de uma visita, utilize o histórico para personalizar sua abordagem: "Percebi que sua casa é um patrimônio importante. Que tal protegê-la com nosso Seguro Residencial? Ele cobre incêndios, roubo e danos elétricos, garantindo sua tranquilidade</a:t>
            </a: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.</a:t>
            </a:r>
          </a:p>
          <a:p>
            <a:pPr lvl="0">
              <a:spcBef>
                <a:spcPct val="0"/>
              </a:spcBef>
            </a:pPr>
            <a:endParaRPr lang="pt-BR" sz="2400" dirty="0" smtClean="0">
              <a:latin typeface="Calibri Light" pitchFamily="34" charset="0"/>
              <a:cs typeface="Calibri Light" pitchFamily="34" charset="0"/>
            </a:endParaRPr>
          </a:p>
          <a:p>
            <a:pPr lvl="0" algn="just">
              <a:spcBef>
                <a:spcPct val="0"/>
              </a:spcBef>
            </a:pPr>
            <a:r>
              <a:rPr lang="pt-BR" sz="2400" b="1" dirty="0" smtClean="0">
                <a:latin typeface="Calibri Light" pitchFamily="34" charset="0"/>
                <a:cs typeface="Calibri Light" pitchFamily="34" charset="0"/>
              </a:rPr>
              <a:t>Sugestão</a:t>
            </a:r>
            <a:r>
              <a:rPr lang="pt-BR" sz="2400" b="1" dirty="0" smtClean="0">
                <a:latin typeface="Calibri Light" pitchFamily="34" charset="0"/>
                <a:cs typeface="Calibri Light" pitchFamily="34" charset="0"/>
              </a:rPr>
              <a:t>:</a:t>
            </a: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 Durante as reuniões de renegociação de contratos habitacionais, insira um discurso sobre a importância da proteção patrimonial com o seguro.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8" name="Retângulo 7"/>
          <p:cNvSpPr/>
          <p:nvPr/>
        </p:nvSpPr>
        <p:spPr>
          <a:xfrm flipV="1">
            <a:off x="260648" y="0"/>
            <a:ext cx="144016" cy="1403648"/>
          </a:xfrm>
          <a:prstGeom prst="rect">
            <a:avLst/>
          </a:prstGeom>
          <a:gradFill flip="none" rotWithShape="1">
            <a:gsLst>
              <a:gs pos="24000">
                <a:srgbClr val="996633"/>
              </a:gs>
              <a:gs pos="48000">
                <a:srgbClr val="CC9900"/>
              </a:gs>
              <a:gs pos="76000">
                <a:srgbClr val="FFCC00"/>
              </a:gs>
              <a:gs pos="100000">
                <a:srgbClr val="FFFF66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pic>
        <p:nvPicPr>
          <p:cNvPr id="11" name="Picture 6" descr="C:\Users\User\Downloads\ea9d6cf9-d1e6-4b7b-b96c-bbf9a27d8c8d_20250114_210623_0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808" y="6660232"/>
            <a:ext cx="34290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27384" y="0"/>
            <a:ext cx="6885384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14908" y="4805544"/>
            <a:ext cx="6038428" cy="1062600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Impact" pitchFamily="34" charset="0"/>
              </a:rPr>
              <a:t>SEGURO DE VIDA</a:t>
            </a:r>
            <a:endParaRPr lang="pt-BR" sz="40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60648" y="2411760"/>
            <a:ext cx="6264696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0" b="1" i="0" u="none" strike="noStrike" kern="1200" cap="none" spc="0" normalizeH="0" baseline="0" noProof="0" dirty="0" smtClean="0">
                <a:ln>
                  <a:solidFill>
                    <a:srgbClr val="CC9900"/>
                  </a:solidFill>
                </a:ln>
                <a:noFill/>
                <a:effectLst/>
                <a:uLnTx/>
                <a:uFillTx/>
                <a:latin typeface="Impact" pitchFamily="34" charset="0"/>
                <a:ea typeface="+mj-ea"/>
                <a:cs typeface="+mj-cs"/>
              </a:rPr>
              <a:t>02</a:t>
            </a:r>
            <a:endParaRPr kumimoji="0" lang="pt-BR" sz="15000" b="1" i="0" u="none" strike="noStrike" kern="1200" cap="none" spc="0" normalizeH="0" baseline="0" noProof="0" dirty="0">
              <a:ln>
                <a:solidFill>
                  <a:srgbClr val="CC9900"/>
                </a:solidFill>
              </a:ln>
              <a:noFill/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92696" y="5940152"/>
            <a:ext cx="5400600" cy="72008"/>
          </a:xfrm>
          <a:prstGeom prst="rect">
            <a:avLst/>
          </a:prstGeom>
          <a:gradFill>
            <a:gsLst>
              <a:gs pos="24000">
                <a:srgbClr val="996633"/>
              </a:gs>
              <a:gs pos="48000">
                <a:srgbClr val="CC9900"/>
              </a:gs>
              <a:gs pos="76000">
                <a:srgbClr val="FFCC00"/>
              </a:gs>
              <a:gs pos="100000">
                <a:srgbClr val="FFFF66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pic>
        <p:nvPicPr>
          <p:cNvPr id="11" name="Picture 6" descr="C:\Users\User\Downloads\ea9d6cf9-d1e6-4b7b-b96c-bbf9a27d8c8d_20250114_210623_0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808" y="6660232"/>
            <a:ext cx="3429000" cy="3429000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692696" y="688903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Utilize ferramentas de IA para identificar mudanças na renda ou na composição familiar dos </a:t>
            </a:r>
            <a:r>
              <a:rPr lang="pt-BR" b="1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clientes</a:t>
            </a:r>
            <a:endParaRPr lang="pt-BR" dirty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6916" y="683568"/>
            <a:ext cx="6038428" cy="1062600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Impact" pitchFamily="34" charset="0"/>
              </a:rPr>
              <a:t>Segurança para a Família</a:t>
            </a:r>
            <a:endParaRPr lang="pt-BR" sz="4000" dirty="0">
              <a:latin typeface="Impact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6672" y="212372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itchFamily="34" charset="0"/>
              <a:ea typeface="+mj-ea"/>
              <a:cs typeface="Calibri Light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86916" y="1691680"/>
            <a:ext cx="6038428" cy="106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pt-BR" sz="3200" dirty="0" smtClean="0">
                <a:latin typeface="+mj-lt"/>
                <a:cs typeface="Calibri Light" pitchFamily="34" charset="0"/>
              </a:rPr>
              <a:t>IA para identificar mudanças na renda ou na composição familiar dos clientes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86916" y="2771800"/>
            <a:ext cx="6038428" cy="532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just">
              <a:spcBef>
                <a:spcPct val="0"/>
              </a:spcBef>
            </a:pPr>
            <a:r>
              <a:rPr lang="pt-BR" sz="2400" b="1" dirty="0" smtClean="0">
                <a:latin typeface="Calibri Light" pitchFamily="34" charset="0"/>
                <a:cs typeface="Calibri Light" pitchFamily="34" charset="0"/>
              </a:rPr>
              <a:t>Exemplo Prático:</a:t>
            </a: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 A IA detecta que um cliente acabou de ter um filho. Em sua próxima conversa, personalize o atendimento: "Parabéns pela chegada do bebê! Já pensou em garantir a segurança financeira dele no futuro com nosso Seguro de Vida? Temos opções flexíveis para proteger sua </a:t>
            </a: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família.</a:t>
            </a:r>
          </a:p>
          <a:p>
            <a:pPr lvl="0">
              <a:spcBef>
                <a:spcPct val="0"/>
              </a:spcBef>
            </a:pPr>
            <a:endParaRPr lang="pt-BR" sz="2400" dirty="0" smtClean="0">
              <a:latin typeface="Calibri Light" pitchFamily="34" charset="0"/>
              <a:cs typeface="Calibri Light" pitchFamily="34" charset="0"/>
            </a:endParaRPr>
          </a:p>
          <a:p>
            <a:pPr lvl="0" algn="just">
              <a:spcBef>
                <a:spcPct val="0"/>
              </a:spcBef>
            </a:pPr>
            <a:r>
              <a:rPr lang="pt-BR" sz="2400" b="1" dirty="0" smtClean="0">
                <a:latin typeface="Calibri Light" pitchFamily="34" charset="0"/>
                <a:cs typeface="Calibri Light" pitchFamily="34" charset="0"/>
              </a:rPr>
              <a:t>Sugestão</a:t>
            </a:r>
            <a:r>
              <a:rPr lang="pt-BR" sz="2400" b="1" dirty="0" smtClean="0">
                <a:latin typeface="Calibri Light" pitchFamily="34" charset="0"/>
                <a:cs typeface="Calibri Light" pitchFamily="34" charset="0"/>
              </a:rPr>
              <a:t>:</a:t>
            </a: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 Crie campanhas sazonais, como "Cuidar de quem você ama", para promover o seguro de vida em datas comemorativas como Dia dos Pais ou das Mães.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8" name="Retângulo 7"/>
          <p:cNvSpPr/>
          <p:nvPr/>
        </p:nvSpPr>
        <p:spPr>
          <a:xfrm flipV="1">
            <a:off x="260648" y="0"/>
            <a:ext cx="144016" cy="1403648"/>
          </a:xfrm>
          <a:prstGeom prst="rect">
            <a:avLst/>
          </a:prstGeom>
          <a:gradFill flip="none" rotWithShape="1">
            <a:gsLst>
              <a:gs pos="24000">
                <a:srgbClr val="996633"/>
              </a:gs>
              <a:gs pos="48000">
                <a:srgbClr val="CC9900"/>
              </a:gs>
              <a:gs pos="76000">
                <a:srgbClr val="FFCC00"/>
              </a:gs>
              <a:gs pos="100000">
                <a:srgbClr val="FFFF66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pic>
        <p:nvPicPr>
          <p:cNvPr id="11" name="Picture 6" descr="C:\Users\User\Downloads\ea9d6cf9-d1e6-4b7b-b96c-bbf9a27d8c8d_20250114_210623_0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808" y="6660232"/>
            <a:ext cx="34290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27384" y="0"/>
            <a:ext cx="6885384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14908" y="4805544"/>
            <a:ext cx="6038428" cy="1062600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Impact" pitchFamily="34" charset="0"/>
              </a:rPr>
              <a:t>PREVIDÊNCIA PRIVADA</a:t>
            </a:r>
            <a:endParaRPr lang="pt-BR" sz="40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60648" y="2411760"/>
            <a:ext cx="6264696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0" b="1" i="0" u="none" strike="noStrike" kern="1200" cap="none" spc="0" normalizeH="0" baseline="0" noProof="0" dirty="0" smtClean="0">
                <a:ln>
                  <a:solidFill>
                    <a:srgbClr val="CC9900"/>
                  </a:solidFill>
                </a:ln>
                <a:noFill/>
                <a:effectLst/>
                <a:uLnTx/>
                <a:uFillTx/>
                <a:latin typeface="Impact" pitchFamily="34" charset="0"/>
                <a:ea typeface="+mj-ea"/>
                <a:cs typeface="+mj-cs"/>
              </a:rPr>
              <a:t>03</a:t>
            </a:r>
            <a:endParaRPr kumimoji="0" lang="pt-BR" sz="15000" b="1" i="0" u="none" strike="noStrike" kern="1200" cap="none" spc="0" normalizeH="0" baseline="0" noProof="0" dirty="0">
              <a:ln>
                <a:solidFill>
                  <a:srgbClr val="CC9900"/>
                </a:solidFill>
              </a:ln>
              <a:noFill/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92696" y="5940152"/>
            <a:ext cx="5400600" cy="72008"/>
          </a:xfrm>
          <a:prstGeom prst="rect">
            <a:avLst/>
          </a:prstGeom>
          <a:gradFill>
            <a:gsLst>
              <a:gs pos="24000">
                <a:srgbClr val="996633"/>
              </a:gs>
              <a:gs pos="48000">
                <a:srgbClr val="CC9900"/>
              </a:gs>
              <a:gs pos="76000">
                <a:srgbClr val="FFCC00"/>
              </a:gs>
              <a:gs pos="100000">
                <a:srgbClr val="FFFF66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pic>
        <p:nvPicPr>
          <p:cNvPr id="11" name="Picture 6" descr="C:\Users\User\Downloads\ea9d6cf9-d1e6-4b7b-b96c-bbf9a27d8c8d_20250114_210623_0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808" y="6660232"/>
            <a:ext cx="3429000" cy="3429000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692696" y="688903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Analise o perfil de clientes que demonstram interesse em planejamento financeiro de longo prazo</a:t>
            </a:r>
            <a:endParaRPr lang="pt-BR" dirty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6672" y="683568"/>
            <a:ext cx="6038428" cy="1062600"/>
          </a:xfrm>
        </p:spPr>
        <p:txBody>
          <a:bodyPr>
            <a:normAutofit/>
          </a:bodyPr>
          <a:lstStyle/>
          <a:p>
            <a:r>
              <a:rPr lang="pt-BR" sz="4000" dirty="0" smtClean="0">
                <a:latin typeface="Impact" pitchFamily="34" charset="0"/>
              </a:rPr>
              <a:t>Tranquilidade no Futuro</a:t>
            </a:r>
            <a:endParaRPr lang="pt-BR" sz="4000" dirty="0">
              <a:latin typeface="Impact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6672" y="2123728"/>
            <a:ext cx="61722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itchFamily="34" charset="0"/>
              <a:ea typeface="+mj-ea"/>
              <a:cs typeface="Calibri Light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76672" y="1691680"/>
            <a:ext cx="6038428" cy="106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pt-BR" sz="3200" dirty="0" smtClean="0">
                <a:latin typeface="+mj-lt"/>
                <a:cs typeface="Calibri Light" pitchFamily="34" charset="0"/>
              </a:rPr>
              <a:t>Análise do </a:t>
            </a:r>
            <a:r>
              <a:rPr lang="pt-BR" sz="3200" dirty="0" smtClean="0">
                <a:latin typeface="+mj-lt"/>
                <a:cs typeface="Calibri Light" pitchFamily="34" charset="0"/>
              </a:rPr>
              <a:t>perfil de clientes </a:t>
            </a:r>
            <a:r>
              <a:rPr lang="pt-BR" sz="3200" dirty="0" smtClean="0">
                <a:latin typeface="+mj-lt"/>
                <a:cs typeface="Calibri Light" pitchFamily="34" charset="0"/>
              </a:rPr>
              <a:t>com interesse </a:t>
            </a:r>
            <a:r>
              <a:rPr lang="pt-BR" sz="3200" dirty="0" smtClean="0">
                <a:latin typeface="+mj-lt"/>
                <a:cs typeface="Calibri Light" pitchFamily="34" charset="0"/>
              </a:rPr>
              <a:t>em planejamento financeiro de longo prazo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76672" y="2771800"/>
            <a:ext cx="6038428" cy="532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just">
              <a:spcBef>
                <a:spcPct val="0"/>
              </a:spcBef>
            </a:pPr>
            <a:r>
              <a:rPr lang="pt-BR" sz="2400" b="1" dirty="0" smtClean="0">
                <a:latin typeface="Calibri Light" pitchFamily="34" charset="0"/>
                <a:cs typeface="Calibri Light" pitchFamily="34" charset="0"/>
              </a:rPr>
              <a:t>Exemplo Prático: </a:t>
            </a: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Um cliente de 35 anos que começou a economizar para a aposentadoria aparece em um alerta da IA. Em uma conversa informal, introduza o tema: "Você sabia que investir cedo em previdência privada permite acumular mais no futuro? Posso simular um plano personalizado para </a:t>
            </a: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você.</a:t>
            </a:r>
          </a:p>
          <a:p>
            <a:pPr lvl="0" algn="just">
              <a:spcBef>
                <a:spcPct val="0"/>
              </a:spcBef>
            </a:pPr>
            <a:endParaRPr lang="pt-BR" sz="2400" b="1" dirty="0" smtClean="0">
              <a:latin typeface="Calibri Light" pitchFamily="34" charset="0"/>
              <a:cs typeface="Calibri Light" pitchFamily="34" charset="0"/>
            </a:endParaRPr>
          </a:p>
          <a:p>
            <a:pPr lvl="0" algn="just">
              <a:spcBef>
                <a:spcPct val="0"/>
              </a:spcBef>
            </a:pPr>
            <a:r>
              <a:rPr lang="pt-BR" sz="2400" b="1" dirty="0" smtClean="0">
                <a:latin typeface="Calibri Light" pitchFamily="34" charset="0"/>
                <a:cs typeface="Calibri Light" pitchFamily="34" charset="0"/>
              </a:rPr>
              <a:t>Sugestão</a:t>
            </a:r>
            <a:r>
              <a:rPr lang="pt-BR" sz="2400" b="1" dirty="0" smtClean="0">
                <a:latin typeface="Calibri Light" pitchFamily="34" charset="0"/>
                <a:cs typeface="Calibri Light" pitchFamily="34" charset="0"/>
              </a:rPr>
              <a:t>: </a:t>
            </a:r>
            <a:r>
              <a:rPr lang="pt-BR" sz="2400" dirty="0" smtClean="0">
                <a:latin typeface="Calibri Light" pitchFamily="34" charset="0"/>
                <a:cs typeface="Calibri Light" pitchFamily="34" charset="0"/>
              </a:rPr>
              <a:t>Ofereça workshops financeiros em parceria com a Caixa, usando a IA para convidar clientes mais engajados com planejamento financeiro.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8" name="Retângulo 7"/>
          <p:cNvSpPr/>
          <p:nvPr/>
        </p:nvSpPr>
        <p:spPr>
          <a:xfrm flipV="1">
            <a:off x="260648" y="0"/>
            <a:ext cx="144016" cy="1403648"/>
          </a:xfrm>
          <a:prstGeom prst="rect">
            <a:avLst/>
          </a:prstGeom>
          <a:gradFill flip="none" rotWithShape="1">
            <a:gsLst>
              <a:gs pos="24000">
                <a:srgbClr val="996633"/>
              </a:gs>
              <a:gs pos="48000">
                <a:srgbClr val="CC9900"/>
              </a:gs>
              <a:gs pos="76000">
                <a:srgbClr val="FFCC00"/>
              </a:gs>
              <a:gs pos="100000">
                <a:srgbClr val="FFFF66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pic>
        <p:nvPicPr>
          <p:cNvPr id="11" name="Picture 6" descr="C:\Users\User\Downloads\ea9d6cf9-d1e6-4b7b-b96c-bbf9a27d8c8d_20250114_210623_0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808" y="6660232"/>
            <a:ext cx="34290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27384" y="0"/>
            <a:ext cx="6885384" cy="9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14908" y="4805544"/>
            <a:ext cx="6038428" cy="1062600"/>
          </a:xfrm>
        </p:spPr>
        <p:txBody>
          <a:bodyPr>
            <a:norm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Impact" pitchFamily="34" charset="0"/>
              </a:rPr>
              <a:t>CONSÓRCIOS</a:t>
            </a:r>
            <a:endParaRPr lang="pt-BR" sz="4000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60648" y="2411760"/>
            <a:ext cx="6264696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0" b="1" i="0" u="none" strike="noStrike" kern="1200" cap="none" spc="0" normalizeH="0" baseline="0" noProof="0" dirty="0" smtClean="0">
                <a:ln>
                  <a:solidFill>
                    <a:srgbClr val="CC9900"/>
                  </a:solidFill>
                </a:ln>
                <a:noFill/>
                <a:effectLst/>
                <a:uLnTx/>
                <a:uFillTx/>
                <a:latin typeface="Impact" pitchFamily="34" charset="0"/>
                <a:ea typeface="+mj-ea"/>
                <a:cs typeface="+mj-cs"/>
              </a:rPr>
              <a:t>04</a:t>
            </a:r>
            <a:endParaRPr kumimoji="0" lang="pt-BR" sz="15000" b="1" i="0" u="none" strike="noStrike" kern="1200" cap="none" spc="0" normalizeH="0" baseline="0" noProof="0" dirty="0">
              <a:ln>
                <a:solidFill>
                  <a:srgbClr val="CC9900"/>
                </a:solidFill>
              </a:ln>
              <a:noFill/>
              <a:effectLst/>
              <a:uLnTx/>
              <a:uFillTx/>
              <a:latin typeface="Impact" pitchFamily="34" charset="0"/>
              <a:ea typeface="+mj-ea"/>
              <a:cs typeface="+mj-cs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92696" y="5940152"/>
            <a:ext cx="5400600" cy="72008"/>
          </a:xfrm>
          <a:prstGeom prst="rect">
            <a:avLst/>
          </a:prstGeom>
          <a:gradFill>
            <a:gsLst>
              <a:gs pos="24000">
                <a:srgbClr val="996633"/>
              </a:gs>
              <a:gs pos="48000">
                <a:srgbClr val="CC9900"/>
              </a:gs>
              <a:gs pos="76000">
                <a:srgbClr val="FFCC00"/>
              </a:gs>
              <a:gs pos="100000">
                <a:srgbClr val="FFFF66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984A1-E73E-4077-A2C8-08D42173CA5D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Seguridade em Ação</a:t>
            </a:r>
            <a:endParaRPr lang="pt-BR"/>
          </a:p>
        </p:txBody>
      </p:sp>
      <p:pic>
        <p:nvPicPr>
          <p:cNvPr id="11" name="Picture 6" descr="C:\Users\User\Downloads\ea9d6cf9-d1e6-4b7b-b96c-bbf9a27d8c8d_20250114_210623_00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808" y="6660232"/>
            <a:ext cx="3429000" cy="3429000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692696" y="6889030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Use a IA para identificar clientes que frequentemente acessam informações sobre compra de veículos ou imóveis</a:t>
            </a:r>
            <a:endParaRPr lang="pt-BR" dirty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783</Words>
  <Application>Microsoft Office PowerPoint</Application>
  <PresentationFormat>Apresentação na tela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Slide 1</vt:lpstr>
      <vt:lpstr>Estratégias de Inteligência Artificial</vt:lpstr>
      <vt:lpstr>SEGURO RESIDENCIAL</vt:lpstr>
      <vt:lpstr>Proteção e Conforto</vt:lpstr>
      <vt:lpstr>SEGURO DE VIDA</vt:lpstr>
      <vt:lpstr>Segurança para a Família</vt:lpstr>
      <vt:lpstr>PREVIDÊNCIA PRIVADA</vt:lpstr>
      <vt:lpstr>Tranquilidade no Futuro</vt:lpstr>
      <vt:lpstr>CONSÓRCIOS</vt:lpstr>
      <vt:lpstr>Planejando Grandes Sonhos</vt:lpstr>
      <vt:lpstr>SEGUROS PARA EMPRESAS</vt:lpstr>
      <vt:lpstr>Proteção para Negócios</vt:lpstr>
      <vt:lpstr>AGRADECIMENTOS</vt:lpstr>
      <vt:lpstr>Obrigada por Ler até Aqui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22</cp:revision>
  <dcterms:created xsi:type="dcterms:W3CDTF">2025-01-14T00:37:35Z</dcterms:created>
  <dcterms:modified xsi:type="dcterms:W3CDTF">2025-01-15T00:29:44Z</dcterms:modified>
</cp:coreProperties>
</file>