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98" r:id="rId3"/>
    <p:sldId id="258" r:id="rId4"/>
    <p:sldId id="259" r:id="rId5"/>
    <p:sldId id="325" r:id="rId6"/>
    <p:sldId id="311" r:id="rId7"/>
    <p:sldId id="326" r:id="rId8"/>
    <p:sldId id="260" r:id="rId9"/>
    <p:sldId id="261" r:id="rId10"/>
    <p:sldId id="262" r:id="rId11"/>
    <p:sldId id="263" r:id="rId12"/>
    <p:sldId id="264" r:id="rId13"/>
    <p:sldId id="265" r:id="rId14"/>
    <p:sldId id="327" r:id="rId15"/>
    <p:sldId id="266" r:id="rId16"/>
    <p:sldId id="267" r:id="rId17"/>
    <p:sldId id="268" r:id="rId18"/>
    <p:sldId id="295" r:id="rId19"/>
    <p:sldId id="287" r:id="rId20"/>
    <p:sldId id="288" r:id="rId21"/>
    <p:sldId id="289" r:id="rId22"/>
    <p:sldId id="290" r:id="rId23"/>
    <p:sldId id="291" r:id="rId24"/>
    <p:sldId id="328" r:id="rId25"/>
    <p:sldId id="292" r:id="rId26"/>
    <p:sldId id="293" r:id="rId27"/>
    <p:sldId id="294" r:id="rId28"/>
    <p:sldId id="296" r:id="rId29"/>
    <p:sldId id="297" r:id="rId30"/>
    <p:sldId id="298" r:id="rId31"/>
    <p:sldId id="309" r:id="rId32"/>
    <p:sldId id="308" r:id="rId33"/>
    <p:sldId id="312" r:id="rId34"/>
    <p:sldId id="313" r:id="rId35"/>
    <p:sldId id="329" r:id="rId36"/>
    <p:sldId id="314" r:id="rId37"/>
    <p:sldId id="299" r:id="rId38"/>
    <p:sldId id="320" r:id="rId39"/>
    <p:sldId id="321" r:id="rId40"/>
    <p:sldId id="322" r:id="rId41"/>
    <p:sldId id="323" r:id="rId42"/>
    <p:sldId id="396" r:id="rId43"/>
    <p:sldId id="324" r:id="rId44"/>
    <p:sldId id="387" r:id="rId45"/>
    <p:sldId id="388" r:id="rId46"/>
    <p:sldId id="389" r:id="rId47"/>
    <p:sldId id="301" r:id="rId48"/>
    <p:sldId id="300" r:id="rId49"/>
    <p:sldId id="330" r:id="rId50"/>
    <p:sldId id="342" r:id="rId51"/>
    <p:sldId id="390" r:id="rId52"/>
    <p:sldId id="341" r:id="rId53"/>
    <p:sldId id="343" r:id="rId54"/>
    <p:sldId id="344" r:id="rId55"/>
    <p:sldId id="345" r:id="rId56"/>
    <p:sldId id="346" r:id="rId57"/>
    <p:sldId id="347" r:id="rId58"/>
    <p:sldId id="348" r:id="rId59"/>
    <p:sldId id="391" r:id="rId60"/>
    <p:sldId id="331" r:id="rId61"/>
    <p:sldId id="332" r:id="rId62"/>
    <p:sldId id="310" r:id="rId63"/>
    <p:sldId id="333" r:id="rId64"/>
    <p:sldId id="336" r:id="rId65"/>
    <p:sldId id="383" r:id="rId66"/>
    <p:sldId id="392" r:id="rId67"/>
    <p:sldId id="385" r:id="rId68"/>
    <p:sldId id="386" r:id="rId69"/>
    <p:sldId id="335" r:id="rId70"/>
    <p:sldId id="334" r:id="rId71"/>
    <p:sldId id="349" r:id="rId72"/>
    <p:sldId id="351" r:id="rId73"/>
    <p:sldId id="337" r:id="rId74"/>
    <p:sldId id="393" r:id="rId75"/>
    <p:sldId id="338" r:id="rId76"/>
    <p:sldId id="339" r:id="rId77"/>
    <p:sldId id="352" r:id="rId78"/>
    <p:sldId id="353" r:id="rId79"/>
    <p:sldId id="394" r:id="rId80"/>
    <p:sldId id="354" r:id="rId81"/>
    <p:sldId id="355" r:id="rId82"/>
    <p:sldId id="356" r:id="rId83"/>
    <p:sldId id="357" r:id="rId84"/>
    <p:sldId id="358" r:id="rId85"/>
    <p:sldId id="360" r:id="rId86"/>
    <p:sldId id="362" r:id="rId87"/>
    <p:sldId id="361" r:id="rId88"/>
    <p:sldId id="359" r:id="rId89"/>
    <p:sldId id="363" r:id="rId90"/>
    <p:sldId id="395" r:id="rId91"/>
    <p:sldId id="401" r:id="rId92"/>
    <p:sldId id="364" r:id="rId93"/>
    <p:sldId id="365" r:id="rId94"/>
    <p:sldId id="366" r:id="rId95"/>
    <p:sldId id="367" r:id="rId96"/>
    <p:sldId id="369" r:id="rId97"/>
    <p:sldId id="368" r:id="rId98"/>
    <p:sldId id="370" r:id="rId99"/>
    <p:sldId id="371" r:id="rId100"/>
    <p:sldId id="372" r:id="rId101"/>
    <p:sldId id="374" r:id="rId102"/>
    <p:sldId id="375" r:id="rId103"/>
    <p:sldId id="400" r:id="rId104"/>
    <p:sldId id="373" r:id="rId105"/>
    <p:sldId id="376" r:id="rId106"/>
    <p:sldId id="377" r:id="rId107"/>
    <p:sldId id="379" r:id="rId108"/>
    <p:sldId id="380" r:id="rId109"/>
    <p:sldId id="381" r:id="rId110"/>
    <p:sldId id="399" r:id="rId111"/>
    <p:sldId id="397" r:id="rId1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9648" y="1122363"/>
            <a:ext cx="8074152" cy="2387600"/>
          </a:xfrm>
        </p:spPr>
        <p:txBody>
          <a:bodyPr anchor="b"/>
          <a:lstStyle>
            <a:lvl1pPr algn="ctr">
              <a:defRPr sz="6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9648" y="3602038"/>
            <a:ext cx="8074152" cy="1655762"/>
          </a:xfrm>
        </p:spPr>
        <p:txBody>
          <a:bodyPr/>
          <a:lstStyle>
            <a:lvl1pPr marL="0" indent="0" algn="ct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3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9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56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82"/>
            <a:ext cx="10515600" cy="478358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400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20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80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40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400"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7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9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341313"/>
            <a:ext cx="11387138" cy="575468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644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2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4A37-9F68-488B-9C18-9E8E9428C104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2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84A37-9F68-488B-9C18-9E8E9428C104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81DA0-CCDF-4615-87FB-022D4652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Cryptography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Engelke and Laurie White</a:t>
            </a:r>
          </a:p>
          <a:p>
            <a:r>
              <a:rPr lang="en-US" dirty="0"/>
              <a:t>March 8, 2016</a:t>
            </a:r>
          </a:p>
        </p:txBody>
      </p:sp>
    </p:spTree>
    <p:extLst>
      <p:ext uri="{BB962C8B-B14F-4D97-AF65-F5344CB8AC3E}">
        <p14:creationId xmlns:p14="http://schemas.microsoft.com/office/powerpoint/2010/main" val="272777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TLS (Lock)</a:t>
            </a:r>
          </a:p>
        </p:txBody>
      </p:sp>
      <p:pic>
        <p:nvPicPr>
          <p:cNvPr id="16" name="Picture 3" descr="C:\Users\charles\AppData\Local\Microsoft\Windows\Temporary Internet Files\Content.IE5\CMITDCAY\Serv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23" y="1885207"/>
            <a:ext cx="2038096" cy="23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16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747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 bwMode="auto">
          <a:xfrm>
            <a:off x="2867366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7294219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004312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 – Self-signed X.509 Certificate</a:t>
            </a:r>
          </a:p>
        </p:txBody>
      </p:sp>
    </p:spTree>
    <p:extLst>
      <p:ext uri="{BB962C8B-B14F-4D97-AF65-F5344CB8AC3E}">
        <p14:creationId xmlns:p14="http://schemas.microsoft.com/office/powerpoint/2010/main" val="5654609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Certificate?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 structure containing a public key and identification of the owner of that key</a:t>
            </a:r>
          </a:p>
          <a:p>
            <a:r>
              <a:rPr lang="en-US" dirty="0"/>
              <a:t>Digitally signed by a Certificate Authority (CA)</a:t>
            </a:r>
          </a:p>
          <a:p>
            <a:r>
              <a:rPr lang="en-US" dirty="0"/>
              <a:t>Reliers trust the CA, so they trust that the identity in the certificate is correct</a:t>
            </a:r>
          </a:p>
        </p:txBody>
      </p:sp>
    </p:spTree>
    <p:extLst>
      <p:ext uri="{BB962C8B-B14F-4D97-AF65-F5344CB8AC3E}">
        <p14:creationId xmlns:p14="http://schemas.microsoft.com/office/powerpoint/2010/main" val="311628162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X.509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Standard format for certificates</a:t>
            </a:r>
          </a:p>
          <a:p>
            <a:r>
              <a:rPr lang="en-US" dirty="0"/>
              <a:t>Comes from X.500 ITU-T and OSI standards</a:t>
            </a:r>
          </a:p>
          <a:p>
            <a:pPr lvl="1"/>
            <a:r>
              <a:rPr lang="en-US" dirty="0"/>
              <a:t>Created in the 1980s</a:t>
            </a:r>
          </a:p>
          <a:p>
            <a:r>
              <a:rPr lang="en-US" dirty="0"/>
              <a:t>ASN.1 “Abstract Syntax Notation”</a:t>
            </a:r>
          </a:p>
          <a:p>
            <a:pPr lvl="1"/>
            <a:r>
              <a:rPr lang="en-US" dirty="0"/>
              <a:t>Defines the data structure</a:t>
            </a:r>
          </a:p>
          <a:p>
            <a:pPr lvl="1"/>
            <a:r>
              <a:rPr lang="en-US" dirty="0"/>
              <a:t>BER and DER encoding into binary</a:t>
            </a:r>
          </a:p>
          <a:p>
            <a:r>
              <a:rPr lang="en-US" dirty="0"/>
              <a:t>Very compact, unambiguous, and horribly complex</a:t>
            </a:r>
          </a:p>
        </p:txBody>
      </p:sp>
    </p:spTree>
    <p:extLst>
      <p:ext uri="{BB962C8B-B14F-4D97-AF65-F5344CB8AC3E}">
        <p14:creationId xmlns:p14="http://schemas.microsoft.com/office/powerpoint/2010/main" val="24367110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77" y="1690688"/>
            <a:ext cx="5067042" cy="3552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484" y="1690688"/>
            <a:ext cx="4201316" cy="373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5794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Lab is Different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new cryptographic algorithms</a:t>
            </a:r>
          </a:p>
          <a:p>
            <a:r>
              <a:rPr lang="en-US" dirty="0"/>
              <a:t>New kinds of data objects</a:t>
            </a:r>
          </a:p>
          <a:p>
            <a:pPr lvl="1"/>
            <a:r>
              <a:rPr lang="en-US" dirty="0"/>
              <a:t>Certificate signing request</a:t>
            </a:r>
          </a:p>
          <a:p>
            <a:pPr lvl="1"/>
            <a:r>
              <a:rPr lang="en-US" dirty="0"/>
              <a:t>Certificate</a:t>
            </a:r>
          </a:p>
          <a:p>
            <a:r>
              <a:rPr lang="en-US" dirty="0"/>
              <a:t>No hands-on today</a:t>
            </a:r>
          </a:p>
          <a:p>
            <a:pPr lvl="1"/>
            <a:r>
              <a:rPr lang="en-US" dirty="0"/>
              <a:t>There are too many details in X.509 to cover them right now</a:t>
            </a:r>
          </a:p>
          <a:p>
            <a:pPr lvl="1"/>
            <a:r>
              <a:rPr lang="en-US" dirty="0"/>
              <a:t>Review the solution at a high level</a:t>
            </a:r>
          </a:p>
        </p:txBody>
      </p:sp>
    </p:spTree>
    <p:extLst>
      <p:ext uri="{BB962C8B-B14F-4D97-AF65-F5344CB8AC3E}">
        <p14:creationId xmlns:p14="http://schemas.microsoft.com/office/powerpoint/2010/main" val="383919114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Won’t Do This from Scratch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needed for ASN.1 and encodings is enormous</a:t>
            </a:r>
          </a:p>
          <a:p>
            <a:pPr lvl="1"/>
            <a:r>
              <a:rPr lang="en-US" dirty="0"/>
              <a:t>See blog.engelke.com/tag/x-509 if you really want to try this (it feels so good when you stop)</a:t>
            </a:r>
          </a:p>
          <a:p>
            <a:r>
              <a:rPr lang="en-US" dirty="0"/>
              <a:t>Instead, we will use PKIjs library</a:t>
            </a:r>
          </a:p>
          <a:p>
            <a:pPr lvl="1"/>
            <a:r>
              <a:rPr lang="en-US" dirty="0"/>
              <a:t>Excellent third-party library (PKIjs.org)</a:t>
            </a:r>
          </a:p>
          <a:p>
            <a:pPr lvl="1"/>
            <a:r>
              <a:rPr lang="en-US" dirty="0"/>
              <a:t>Built on top of web crypto API</a:t>
            </a:r>
          </a:p>
        </p:txBody>
      </p:sp>
    </p:spTree>
    <p:extLst>
      <p:ext uri="{BB962C8B-B14F-4D97-AF65-F5344CB8AC3E}">
        <p14:creationId xmlns:p14="http://schemas.microsoft.com/office/powerpoint/2010/main" val="4278892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PKIjs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org.pkijs.simpl</a:t>
            </a:r>
            <a:r>
              <a:rPr lang="en-US" dirty="0"/>
              <a:t> name space</a:t>
            </a:r>
          </a:p>
          <a:p>
            <a:r>
              <a:rPr lang="en-US" b="1" dirty="0">
                <a:latin typeface="+mn-lt"/>
              </a:rPr>
              <a:t>CERT</a:t>
            </a:r>
            <a:r>
              <a:rPr lang="en-US" dirty="0"/>
              <a:t> is the x.509 object constructor</a:t>
            </a:r>
          </a:p>
          <a:p>
            <a:r>
              <a:rPr lang="en-US" dirty="0"/>
              <a:t>Important properties</a:t>
            </a:r>
          </a:p>
          <a:p>
            <a:pPr lvl="1"/>
            <a:r>
              <a:rPr lang="en-US" dirty="0"/>
              <a:t>serialNumber – </a:t>
            </a:r>
            <a:r>
              <a:rPr lang="en-US" b="1" dirty="0">
                <a:latin typeface="+mn-lt"/>
              </a:rPr>
              <a:t>org.pkijs.asn1.INTEGER</a:t>
            </a:r>
          </a:p>
          <a:p>
            <a:pPr lvl="1"/>
            <a:r>
              <a:rPr lang="en-US" dirty="0"/>
              <a:t>extensions – array of </a:t>
            </a:r>
            <a:r>
              <a:rPr lang="en-US" b="1" dirty="0">
                <a:latin typeface="+mn-lt"/>
              </a:rPr>
              <a:t>org.pkijs.simpl.EXTENSION</a:t>
            </a:r>
          </a:p>
          <a:p>
            <a:pPr lvl="1"/>
            <a:r>
              <a:rPr lang="en-US" dirty="0"/>
              <a:t>Many, many, more</a:t>
            </a:r>
          </a:p>
        </p:txBody>
      </p:sp>
    </p:spTree>
    <p:extLst>
      <p:ext uri="{BB962C8B-B14F-4D97-AF65-F5344CB8AC3E}">
        <p14:creationId xmlns:p14="http://schemas.microsoft.com/office/powerpoint/2010/main" val="42294791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Review</a:t>
            </a:r>
          </a:p>
        </p:txBody>
      </p:sp>
    </p:spTree>
    <p:extLst>
      <p:ext uri="{BB962C8B-B14F-4D97-AF65-F5344CB8AC3E}">
        <p14:creationId xmlns:p14="http://schemas.microsoft.com/office/powerpoint/2010/main" val="31007162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</a:p>
        </p:txBody>
      </p:sp>
    </p:spTree>
    <p:extLst>
      <p:ext uri="{BB962C8B-B14F-4D97-AF65-F5344CB8AC3E}">
        <p14:creationId xmlns:p14="http://schemas.microsoft.com/office/powerpoint/2010/main" val="392152959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Cryptography API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Enables end-to-end secrecy and authentication</a:t>
            </a:r>
          </a:p>
          <a:p>
            <a:pPr lvl="1"/>
            <a:r>
              <a:rPr lang="en-US" dirty="0"/>
              <a:t>Uses well-established native libraries</a:t>
            </a:r>
          </a:p>
          <a:p>
            <a:pPr lvl="1"/>
            <a:r>
              <a:rPr lang="en-US" dirty="0"/>
              <a:t>Faster and more secure than re-implementing in JavaScript</a:t>
            </a:r>
          </a:p>
          <a:p>
            <a:r>
              <a:rPr lang="en-US" dirty="0"/>
              <a:t>API is fairly stable</a:t>
            </a:r>
          </a:p>
          <a:p>
            <a:pPr lvl="1"/>
            <a:r>
              <a:rPr lang="en-US" dirty="0"/>
              <a:t>Some algorithms that no (or only one) browser supports will be dropped</a:t>
            </a:r>
          </a:p>
          <a:p>
            <a:pPr lvl="1"/>
            <a:r>
              <a:rPr lang="en-US" dirty="0"/>
              <a:t>Interoperability is good</a:t>
            </a:r>
          </a:p>
        </p:txBody>
      </p:sp>
    </p:spTree>
    <p:extLst>
      <p:ext uri="{BB962C8B-B14F-4D97-AF65-F5344CB8AC3E}">
        <p14:creationId xmlns:p14="http://schemas.microsoft.com/office/powerpoint/2010/main" val="315789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 is Secure</a:t>
            </a:r>
          </a:p>
        </p:txBody>
      </p:sp>
      <p:pic>
        <p:nvPicPr>
          <p:cNvPr id="16" name="Picture 3" descr="C:\Users\charles\AppData\Local\Microsoft\Windows\Temporary Internet Files\Content.IE5\CMITDCAY\Serv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23" y="1885207"/>
            <a:ext cx="2038096" cy="23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16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747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 bwMode="auto">
          <a:xfrm>
            <a:off x="2867366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7294219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3167957" y="3059703"/>
            <a:ext cx="1436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Can’t Eavesdrop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0140" y="3132480"/>
            <a:ext cx="1436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Can’t Eavesdrop</a:t>
            </a:r>
          </a:p>
        </p:txBody>
      </p:sp>
    </p:spTree>
    <p:extLst>
      <p:ext uri="{BB962C8B-B14F-4D97-AF65-F5344CB8AC3E}">
        <p14:creationId xmlns:p14="http://schemas.microsoft.com/office/powerpoint/2010/main" val="252855401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Coursera Cryptography I course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Excellent introduction to fundamentals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Next offering starts March 14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https://www.coursera.org/learn/crypto</a:t>
            </a:r>
          </a:p>
          <a:p>
            <a:pPr>
              <a:lnSpc>
                <a:spcPct val="110000"/>
              </a:lnSpc>
            </a:pPr>
            <a:r>
              <a:rPr lang="en-US" dirty="0"/>
              <a:t>Coursera Cryptography II course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https://www.coursera.org/course/crypto2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Offered right after Lucy Van Pelt finally lets Charlie Brown kick the football</a:t>
            </a:r>
          </a:p>
        </p:txBody>
      </p:sp>
    </p:spTree>
    <p:extLst>
      <p:ext uri="{BB962C8B-B14F-4D97-AF65-F5344CB8AC3E}">
        <p14:creationId xmlns:p14="http://schemas.microsoft.com/office/powerpoint/2010/main" val="380085522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Cryptography API Candidate Recommendation</a:t>
            </a:r>
          </a:p>
          <a:p>
            <a:pPr lvl="1"/>
            <a:r>
              <a:rPr lang="en-US" dirty="0"/>
              <a:t>https://www.w3.org/TR/WebCryptoAPI/</a:t>
            </a:r>
          </a:p>
          <a:p>
            <a:r>
              <a:rPr lang="en-US" dirty="0"/>
              <a:t>Browser Crypto API test page</a:t>
            </a:r>
          </a:p>
          <a:p>
            <a:pPr lvl="1"/>
            <a:r>
              <a:rPr lang="en-US" dirty="0"/>
              <a:t>https://diafygi.github.io/webcrypto-examples/</a:t>
            </a:r>
          </a:p>
          <a:p>
            <a:r>
              <a:rPr lang="en-US" dirty="0"/>
              <a:t>From last year’s shorter talk</a:t>
            </a:r>
          </a:p>
          <a:p>
            <a:pPr lvl="1"/>
            <a:r>
              <a:rPr lang="en-US" dirty="0"/>
              <a:t>https://www.engelke.com/fluent/</a:t>
            </a:r>
          </a:p>
        </p:txBody>
      </p:sp>
    </p:spTree>
    <p:extLst>
      <p:ext uri="{BB962C8B-B14F-4D97-AF65-F5344CB8AC3E}">
        <p14:creationId xmlns:p14="http://schemas.microsoft.com/office/powerpoint/2010/main" val="193318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89" y="120650"/>
            <a:ext cx="11566484" cy="1377728"/>
          </a:xfrm>
        </p:spPr>
        <p:txBody>
          <a:bodyPr>
            <a:normAutofit/>
          </a:bodyPr>
          <a:lstStyle/>
          <a:p>
            <a:r>
              <a:rPr lang="en-US" sz="4000" dirty="0"/>
              <a:t>TLS Protects Connections, Not Messages</a:t>
            </a:r>
          </a:p>
        </p:txBody>
      </p:sp>
      <p:pic>
        <p:nvPicPr>
          <p:cNvPr id="16" name="Picture 3" descr="C:\Users\charles\AppData\Local\Microsoft\Windows\Temporary Internet Files\Content.IE5\CMITDCAY\Serv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23" y="1885207"/>
            <a:ext cx="2038096" cy="23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16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747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 bwMode="auto">
          <a:xfrm>
            <a:off x="2867366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7294219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3167957" y="3059703"/>
            <a:ext cx="1436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Can’t Eavesdrop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0140" y="3132480"/>
            <a:ext cx="1436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Can’t Eavesdrop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9250" y="4266057"/>
            <a:ext cx="2226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MITM Can Listen and Alter</a:t>
            </a:r>
          </a:p>
        </p:txBody>
      </p:sp>
    </p:spTree>
    <p:extLst>
      <p:ext uri="{BB962C8B-B14F-4D97-AF65-F5344CB8AC3E}">
        <p14:creationId xmlns:p14="http://schemas.microsoft.com/office/powerpoint/2010/main" val="57417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Senders sign and encrypt messages inside browser</a:t>
            </a:r>
          </a:p>
          <a:p>
            <a:pPr lvl="1"/>
            <a:r>
              <a:rPr lang="en-US" dirty="0"/>
              <a:t>Before it ever leaves their PCs</a:t>
            </a:r>
          </a:p>
          <a:p>
            <a:r>
              <a:rPr lang="en-US" dirty="0"/>
              <a:t>Recipients verify and decrypt inside browser</a:t>
            </a:r>
          </a:p>
          <a:p>
            <a:pPr lvl="1"/>
            <a:r>
              <a:rPr lang="en-US" dirty="0"/>
              <a:t>On a PC they control</a:t>
            </a:r>
          </a:p>
          <a:p>
            <a:r>
              <a:rPr lang="en-US" dirty="0"/>
              <a:t>Intermediaries can interfere with messages</a:t>
            </a:r>
          </a:p>
          <a:p>
            <a:pPr lvl="1"/>
            <a:r>
              <a:rPr lang="en-US" dirty="0"/>
              <a:t>But can’t alter them without detection</a:t>
            </a:r>
          </a:p>
          <a:p>
            <a:pPr lvl="1"/>
            <a:r>
              <a:rPr lang="en-US" dirty="0"/>
              <a:t>And can’t read them</a:t>
            </a:r>
          </a:p>
        </p:txBody>
      </p:sp>
    </p:spTree>
    <p:extLst>
      <p:ext uri="{BB962C8B-B14F-4D97-AF65-F5344CB8AC3E}">
        <p14:creationId xmlns:p14="http://schemas.microsoft.com/office/powerpoint/2010/main" val="291738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89" y="120650"/>
            <a:ext cx="11566484" cy="1377728"/>
          </a:xfrm>
        </p:spPr>
        <p:txBody>
          <a:bodyPr/>
          <a:lstStyle/>
          <a:p>
            <a:r>
              <a:rPr lang="en-US" dirty="0"/>
              <a:t>Use the Web Cryptography API</a:t>
            </a:r>
          </a:p>
        </p:txBody>
      </p:sp>
      <p:pic>
        <p:nvPicPr>
          <p:cNvPr id="16" name="Picture 3" descr="C:\Users\charles\AppData\Local\Microsoft\Windows\Temporary Internet Files\Content.IE5\CMITDCAY\Serv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23" y="1885207"/>
            <a:ext cx="2038096" cy="23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16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747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7" idx="3"/>
          </p:cNvCxnSpPr>
          <p:nvPr/>
        </p:nvCxnSpPr>
        <p:spPr bwMode="auto">
          <a:xfrm>
            <a:off x="2867366" y="3059703"/>
            <a:ext cx="6919185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3254456" y="3059703"/>
            <a:ext cx="187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Protected with in-browser cryptography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9250" y="4266057"/>
            <a:ext cx="2226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MITM Can’t Eavesdrop or Alter</a:t>
            </a:r>
          </a:p>
        </p:txBody>
      </p:sp>
    </p:spTree>
    <p:extLst>
      <p:ext uri="{BB962C8B-B14F-4D97-AF65-F5344CB8AC3E}">
        <p14:creationId xmlns:p14="http://schemas.microsoft.com/office/powerpoint/2010/main" val="398368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Replace TLS with Web Crypto?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No. </a:t>
            </a:r>
            <a:r>
              <a:rPr lang="en-US" dirty="0"/>
              <a:t>TLS ensures that the right code is delivered to the user’s browser</a:t>
            </a:r>
          </a:p>
          <a:p>
            <a:pPr lvl="1"/>
            <a:r>
              <a:rPr lang="en-US" dirty="0"/>
              <a:t>Without it, attacker can deliver pages with crypto backdoors, allowing bypass of end-to-end protection</a:t>
            </a:r>
          </a:p>
          <a:p>
            <a:r>
              <a:rPr lang="en-US" dirty="0"/>
              <a:t>Chicken and egg problem</a:t>
            </a:r>
          </a:p>
          <a:p>
            <a:pPr lvl="1"/>
            <a:r>
              <a:rPr lang="en-US" dirty="0"/>
              <a:t>You can’t trust any connection not protected by an already trusted connection</a:t>
            </a:r>
          </a:p>
          <a:p>
            <a:pPr lvl="1"/>
            <a:r>
              <a:rPr lang="en-US" dirty="0"/>
              <a:t>Root certificates in the browser are ultimate check</a:t>
            </a:r>
          </a:p>
        </p:txBody>
      </p:sp>
    </p:spTree>
    <p:extLst>
      <p:ext uri="{BB962C8B-B14F-4D97-AF65-F5344CB8AC3E}">
        <p14:creationId xmlns:p14="http://schemas.microsoft.com/office/powerpoint/2010/main" val="82217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Cryptography API Overview</a:t>
            </a:r>
          </a:p>
        </p:txBody>
      </p:sp>
    </p:spTree>
    <p:extLst>
      <p:ext uri="{BB962C8B-B14F-4D97-AF65-F5344CB8AC3E}">
        <p14:creationId xmlns:p14="http://schemas.microsoft.com/office/powerpoint/2010/main" val="2052104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Lives in the Browser’s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part of JavaScript, but usable by JavaScript</a:t>
            </a:r>
          </a:p>
          <a:p>
            <a:pPr lvl="1"/>
            <a:r>
              <a:rPr lang="en-US" dirty="0"/>
              <a:t>So, not in Node.js (though modules exist)</a:t>
            </a:r>
          </a:p>
          <a:p>
            <a:r>
              <a:rPr lang="en-US" b="1" dirty="0">
                <a:latin typeface="+mn-lt"/>
              </a:rPr>
              <a:t>window.crypto</a:t>
            </a:r>
            <a:r>
              <a:rPr lang="en-US" dirty="0"/>
              <a:t> object</a:t>
            </a:r>
          </a:p>
          <a:p>
            <a:pPr lvl="1"/>
            <a:r>
              <a:rPr lang="en-US" b="1" dirty="0">
                <a:latin typeface="+mn-lt"/>
              </a:rPr>
              <a:t>window.crypto.getRandomValues</a:t>
            </a:r>
          </a:p>
          <a:p>
            <a:pPr lvl="2"/>
            <a:r>
              <a:rPr lang="en-US" dirty="0"/>
              <a:t>Cryptographically strong random numbers</a:t>
            </a:r>
          </a:p>
          <a:p>
            <a:pPr lvl="1"/>
            <a:r>
              <a:rPr lang="en-US" b="1" dirty="0">
                <a:latin typeface="+mn-lt"/>
              </a:rPr>
              <a:t>window.crypto.subtle</a:t>
            </a:r>
          </a:p>
          <a:p>
            <a:pPr lvl="2"/>
            <a:r>
              <a:rPr lang="en-US" dirty="0"/>
              <a:t>Most of the API consists of methods of this object</a:t>
            </a:r>
          </a:p>
        </p:txBody>
      </p:sp>
    </p:spTree>
    <p:extLst>
      <p:ext uri="{BB962C8B-B14F-4D97-AF65-F5344CB8AC3E}">
        <p14:creationId xmlns:p14="http://schemas.microsoft.com/office/powerpoint/2010/main" val="396827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a web page, open the console</a:t>
            </a:r>
          </a:p>
          <a:p>
            <a:pPr lvl="1"/>
            <a:r>
              <a:rPr lang="en-US" dirty="0"/>
              <a:t>Control-Shift-I for Chrome, Opera, or Firefox on Windows and Linux</a:t>
            </a:r>
          </a:p>
          <a:p>
            <a:pPr lvl="1"/>
            <a:r>
              <a:rPr lang="en-US" dirty="0"/>
              <a:t>F12 for Edge</a:t>
            </a:r>
          </a:p>
          <a:p>
            <a:r>
              <a:rPr lang="en-US" dirty="0"/>
              <a:t>Try </a:t>
            </a:r>
            <a:r>
              <a:rPr lang="en-US" b="1" dirty="0"/>
              <a:t>engelke.com</a:t>
            </a:r>
          </a:p>
          <a:p>
            <a:pPr lvl="1"/>
            <a:r>
              <a:rPr lang="en-US" dirty="0"/>
              <a:t>Redirects to secure page</a:t>
            </a:r>
          </a:p>
          <a:p>
            <a:pPr lvl="1"/>
            <a:r>
              <a:rPr lang="en-US" dirty="0"/>
              <a:t>API only functional for secure origins</a:t>
            </a:r>
          </a:p>
        </p:txBody>
      </p:sp>
    </p:spTree>
    <p:extLst>
      <p:ext uri="{BB962C8B-B14F-4D97-AF65-F5344CB8AC3E}">
        <p14:creationId xmlns:p14="http://schemas.microsoft.com/office/powerpoint/2010/main" val="1290577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913"/>
            <a:ext cx="10515600" cy="932334"/>
          </a:xfrm>
        </p:spPr>
        <p:txBody>
          <a:bodyPr/>
          <a:lstStyle/>
          <a:p>
            <a:r>
              <a:rPr lang="en-US" dirty="0"/>
              <a:t>Hands-on Via the Console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70" y="1186247"/>
            <a:ext cx="9173324" cy="490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4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or download GitHub repository</a:t>
            </a:r>
          </a:p>
          <a:p>
            <a:pPr lvl="1"/>
            <a:r>
              <a:rPr lang="en-US" dirty="0"/>
              <a:t>https://github.com/engelke/fluent2016</a:t>
            </a:r>
          </a:p>
          <a:p>
            <a:pPr lvl="1"/>
            <a:r>
              <a:rPr lang="en-US" dirty="0"/>
              <a:t>Or get Zip or unzipped folder from USB key</a:t>
            </a:r>
          </a:p>
          <a:p>
            <a:r>
              <a:rPr lang="en-US" dirty="0"/>
              <a:t>W3C Web Cryptography API specification</a:t>
            </a:r>
          </a:p>
          <a:p>
            <a:pPr lvl="1"/>
            <a:r>
              <a:rPr lang="en-US" dirty="0"/>
              <a:t>https://www.w3.org/TR/WebCryptoAPI/</a:t>
            </a:r>
          </a:p>
          <a:p>
            <a:r>
              <a:rPr lang="en-US" dirty="0"/>
              <a:t>WebCrypto API “Cheat Sheet”</a:t>
            </a:r>
          </a:p>
          <a:p>
            <a:pPr lvl="1"/>
            <a:r>
              <a:rPr lang="en-US" dirty="0"/>
              <a:t>In repo, paper versions being passed out</a:t>
            </a:r>
          </a:p>
        </p:txBody>
      </p:sp>
    </p:spTree>
    <p:extLst>
      <p:ext uri="{BB962C8B-B14F-4D97-AF65-F5344CB8AC3E}">
        <p14:creationId xmlns:p14="http://schemas.microsoft.com/office/powerpoint/2010/main" val="134105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buf = new Uint8Array(16)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a new buffer and points </a:t>
            </a:r>
            <a:r>
              <a:rPr lang="en-US" b="1" dirty="0">
                <a:latin typeface="+mn-lt"/>
              </a:rPr>
              <a:t>buf</a:t>
            </a:r>
            <a:r>
              <a:rPr lang="en-US" dirty="0"/>
              <a:t> at it</a:t>
            </a:r>
          </a:p>
          <a:p>
            <a:r>
              <a:rPr lang="en-US" b="1" dirty="0">
                <a:latin typeface="+mn-lt"/>
              </a:rPr>
              <a:t>Uint8Array</a:t>
            </a:r>
            <a:r>
              <a:rPr lang="en-US" dirty="0"/>
              <a:t> is one kind of </a:t>
            </a:r>
            <a:r>
              <a:rPr lang="en-US" b="1" i="1" dirty="0"/>
              <a:t>Typed Array</a:t>
            </a:r>
          </a:p>
          <a:p>
            <a:pPr lvl="1"/>
            <a:r>
              <a:rPr lang="en-US" dirty="0"/>
              <a:t>Not like a normal JavaScript array</a:t>
            </a:r>
          </a:p>
          <a:p>
            <a:pPr lvl="1"/>
            <a:r>
              <a:rPr lang="en-US" dirty="0"/>
              <a:t>More like a C array</a:t>
            </a:r>
          </a:p>
          <a:p>
            <a:pPr lvl="1"/>
            <a:r>
              <a:rPr lang="en-US" dirty="0"/>
              <a:t>16 contiguous 8-bit memory locations</a:t>
            </a:r>
          </a:p>
          <a:p>
            <a:pPr lvl="1"/>
            <a:r>
              <a:rPr lang="en-US" dirty="0"/>
              <a:t>We’ll usually call it a byte array in this workshop</a:t>
            </a:r>
          </a:p>
        </p:txBody>
      </p:sp>
    </p:spTree>
    <p:extLst>
      <p:ext uri="{BB962C8B-B14F-4D97-AF65-F5344CB8AC3E}">
        <p14:creationId xmlns:p14="http://schemas.microsoft.com/office/powerpoint/2010/main" val="339829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962503" cy="1028256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window.crypto.getRandomValues(buf)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getRandomValues</a:t>
            </a:r>
            <a:r>
              <a:rPr lang="en-US" dirty="0"/>
              <a:t> takes any ArrayBuffer (abstraction of Typed Arrays)</a:t>
            </a:r>
          </a:p>
          <a:p>
            <a:r>
              <a:rPr lang="en-US" dirty="0"/>
              <a:t>Fills it with cryptographically strong random values</a:t>
            </a:r>
          </a:p>
          <a:p>
            <a:r>
              <a:rPr lang="en-US" dirty="0"/>
              <a:t>And returns the object it is given, now filled</a:t>
            </a:r>
          </a:p>
        </p:txBody>
      </p:sp>
    </p:spTree>
    <p:extLst>
      <p:ext uri="{BB962C8B-B14F-4D97-AF65-F5344CB8AC3E}">
        <p14:creationId xmlns:p14="http://schemas.microsoft.com/office/powerpoint/2010/main" val="2661774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Crypto?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cryptographic operations require randomness in order to be secure</a:t>
            </a:r>
          </a:p>
          <a:p>
            <a:r>
              <a:rPr lang="en-US" dirty="0"/>
              <a:t>Common pseudorandom generators are often not “random” (unpredictable) enough; this is</a:t>
            </a:r>
          </a:p>
          <a:p>
            <a:pPr lvl="1"/>
            <a:r>
              <a:rPr lang="en-US" dirty="0"/>
              <a:t>Though this is synchronous, so it can’t wait for more system entropy, which can be a weakness</a:t>
            </a:r>
          </a:p>
        </p:txBody>
      </p:sp>
    </p:spTree>
    <p:extLst>
      <p:ext uri="{BB962C8B-B14F-4D97-AF65-F5344CB8AC3E}">
        <p14:creationId xmlns:p14="http://schemas.microsoft.com/office/powerpoint/2010/main" val="1858259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SubtleCrypto – Most of the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83"/>
            <a:ext cx="10515600" cy="46861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Lives in </a:t>
            </a:r>
            <a:r>
              <a:rPr lang="en-US" b="1" dirty="0">
                <a:latin typeface="+mn-lt"/>
              </a:rPr>
              <a:t>window.crypto.subtle</a:t>
            </a:r>
          </a:p>
          <a:p>
            <a:pPr lvl="1"/>
            <a:r>
              <a:rPr lang="en-US" dirty="0"/>
              <a:t>Called subtle because </a:t>
            </a:r>
            <a:r>
              <a:rPr lang="en-US" i="1" dirty="0"/>
              <a:t>“many of these algorithms have subtle usage requirements” </a:t>
            </a:r>
            <a:r>
              <a:rPr lang="en-US" dirty="0"/>
              <a:t>in order to be secure</a:t>
            </a:r>
          </a:p>
          <a:p>
            <a:pPr lvl="1"/>
            <a:r>
              <a:rPr lang="en-US" dirty="0"/>
              <a:t>Puts users on notice to be careful</a:t>
            </a:r>
          </a:p>
          <a:p>
            <a:r>
              <a:rPr lang="en-US" dirty="0"/>
              <a:t>All methods are asynchronous</a:t>
            </a:r>
          </a:p>
          <a:p>
            <a:pPr lvl="1"/>
            <a:r>
              <a:rPr lang="en-US" dirty="0"/>
              <a:t>May be slow, or may need to wait for more entropy</a:t>
            </a:r>
          </a:p>
          <a:p>
            <a:pPr lvl="1"/>
            <a:r>
              <a:rPr lang="en-US" b="1" i="1" dirty="0"/>
              <a:t>Return Promises instead of using callbacks</a:t>
            </a:r>
          </a:p>
        </p:txBody>
      </p:sp>
    </p:spTree>
    <p:extLst>
      <p:ext uri="{BB962C8B-B14F-4D97-AF65-F5344CB8AC3E}">
        <p14:creationId xmlns:p14="http://schemas.microsoft.com/office/powerpoint/2010/main" val="2428344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SubtleCrypto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b="1" dirty="0"/>
              <a:t>generateKey</a:t>
            </a:r>
          </a:p>
          <a:p>
            <a:r>
              <a:rPr lang="en-US" sz="3600" b="1" dirty="0"/>
              <a:t>importKey</a:t>
            </a:r>
          </a:p>
          <a:p>
            <a:r>
              <a:rPr lang="en-US" sz="3600" b="1" dirty="0"/>
              <a:t>exportKey</a:t>
            </a:r>
          </a:p>
          <a:p>
            <a:r>
              <a:rPr lang="en-US" sz="3600" b="1" dirty="0"/>
              <a:t>deriveKey</a:t>
            </a:r>
          </a:p>
          <a:p>
            <a:r>
              <a:rPr lang="en-US" sz="3600" dirty="0"/>
              <a:t>deriveBits</a:t>
            </a:r>
          </a:p>
          <a:p>
            <a:r>
              <a:rPr lang="en-US" sz="3600" dirty="0"/>
              <a:t>digest</a:t>
            </a:r>
          </a:p>
          <a:p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encrypt</a:t>
            </a:r>
          </a:p>
          <a:p>
            <a:r>
              <a:rPr lang="en-US" sz="3600" b="1" dirty="0"/>
              <a:t>decrypt</a:t>
            </a:r>
          </a:p>
          <a:p>
            <a:r>
              <a:rPr lang="en-US" sz="3600" b="1" dirty="0"/>
              <a:t>sign</a:t>
            </a:r>
          </a:p>
          <a:p>
            <a:r>
              <a:rPr lang="en-US" sz="3600" b="1" dirty="0"/>
              <a:t>verify</a:t>
            </a:r>
          </a:p>
          <a:p>
            <a:r>
              <a:rPr lang="en-US" sz="3600" dirty="0"/>
              <a:t>wrapKey</a:t>
            </a:r>
          </a:p>
          <a:p>
            <a:r>
              <a:rPr lang="en-US" sz="3600" dirty="0"/>
              <a:t>unwrapKey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1817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27" y="130348"/>
            <a:ext cx="10515600" cy="820344"/>
          </a:xfrm>
        </p:spPr>
        <p:txBody>
          <a:bodyPr/>
          <a:lstStyle/>
          <a:p>
            <a:r>
              <a:rPr lang="en-US" dirty="0"/>
              <a:t>Hands-on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1" b="26983"/>
          <a:stretch/>
        </p:blipFill>
        <p:spPr>
          <a:xfrm>
            <a:off x="887627" y="950692"/>
            <a:ext cx="10553900" cy="515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56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094177"/>
            <a:ext cx="10515600" cy="102825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+mn-lt"/>
              </a:rPr>
              <a:t>p = window.crypto.subtle.generateKey(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    {name: "AES-CBC", length: 256},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    true,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    ["encrypt", "decrypt"]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101545"/>
            <a:ext cx="10515600" cy="30754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Parameters are AlgorithmIdentifier, Extractable, and Usages</a:t>
            </a:r>
          </a:p>
          <a:p>
            <a:pPr lvl="1"/>
            <a:r>
              <a:rPr lang="en-US" dirty="0"/>
              <a:t>Need to reference the spec to determine appropriate values</a:t>
            </a:r>
          </a:p>
          <a:p>
            <a:r>
              <a:rPr lang="en-US" dirty="0"/>
              <a:t>Returns a Promise, not the requested key</a:t>
            </a:r>
          </a:p>
        </p:txBody>
      </p:sp>
    </p:spTree>
    <p:extLst>
      <p:ext uri="{BB962C8B-B14F-4D97-AF65-F5344CB8AC3E}">
        <p14:creationId xmlns:p14="http://schemas.microsoft.com/office/powerpoint/2010/main" val="2847393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625"/>
            <a:ext cx="10515600" cy="10282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p.then(function(result) {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    key = result;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6507"/>
            <a:ext cx="10515600" cy="41504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Promise’s then method takes a function</a:t>
            </a:r>
          </a:p>
          <a:p>
            <a:pPr lvl="1"/>
            <a:r>
              <a:rPr lang="en-US" dirty="0"/>
              <a:t>Invokes that function with the operation’s result, </a:t>
            </a:r>
            <a:r>
              <a:rPr lang="en-US" b="1" i="1" dirty="0"/>
              <a:t>if and when</a:t>
            </a:r>
            <a:r>
              <a:rPr lang="en-US" dirty="0"/>
              <a:t> the operation concludes </a:t>
            </a:r>
            <a:r>
              <a:rPr lang="en-US" b="1" i="1" dirty="0"/>
              <a:t>successfully</a:t>
            </a:r>
          </a:p>
          <a:p>
            <a:r>
              <a:rPr lang="en-US" dirty="0"/>
              <a:t>In this case, we copy the result to a relatively global (key) variable for inspection</a:t>
            </a:r>
          </a:p>
          <a:p>
            <a:r>
              <a:rPr lang="en-US" dirty="0"/>
              <a:t>Note that the operation’s result is a </a:t>
            </a:r>
            <a:r>
              <a:rPr lang="en-US" b="1" i="1" dirty="0"/>
              <a:t>CryptoKey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93440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Do This in a Real Program!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example never invoked the Promise’s catch method</a:t>
            </a:r>
          </a:p>
          <a:p>
            <a:pPr lvl="1"/>
            <a:r>
              <a:rPr lang="en-US" dirty="0"/>
              <a:t>Takes a function parameter that is called if and when an exception occurs</a:t>
            </a:r>
          </a:p>
          <a:p>
            <a:pPr lvl="1"/>
            <a:r>
              <a:rPr lang="en-US" dirty="0"/>
              <a:t>Never assume you don’t need to check this!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  p.catch(function(err){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    // handle the error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  })</a:t>
            </a:r>
          </a:p>
        </p:txBody>
      </p:sp>
    </p:spTree>
    <p:extLst>
      <p:ext uri="{BB962C8B-B14F-4D97-AF65-F5344CB8AC3E}">
        <p14:creationId xmlns:p14="http://schemas.microsoft.com/office/powerpoint/2010/main" val="2971210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API Basics</a:t>
            </a:r>
          </a:p>
        </p:txBody>
      </p:sp>
    </p:spTree>
    <p:extLst>
      <p:ext uri="{BB962C8B-B14F-4D97-AF65-F5344CB8AC3E}">
        <p14:creationId xmlns:p14="http://schemas.microsoft.com/office/powerpoint/2010/main" val="21381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Workshop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the Web Cryptography API is, and why it’s important</a:t>
            </a:r>
          </a:p>
          <a:p>
            <a:r>
              <a:rPr lang="en-US" dirty="0"/>
              <a:t>Core concepts needed</a:t>
            </a:r>
          </a:p>
          <a:p>
            <a:pPr lvl="1"/>
            <a:r>
              <a:rPr lang="en-US" dirty="0"/>
              <a:t>A little crypto, a bit of JavaScript</a:t>
            </a:r>
          </a:p>
          <a:p>
            <a:r>
              <a:rPr lang="en-US" dirty="0"/>
              <a:t>Hands on with the API</a:t>
            </a:r>
          </a:p>
          <a:p>
            <a:pPr lvl="1"/>
            <a:r>
              <a:rPr lang="en-US" dirty="0"/>
              <a:t>Clone or download the GitHub repo to your machine</a:t>
            </a:r>
          </a:p>
          <a:p>
            <a:pPr lvl="1"/>
            <a:r>
              <a:rPr lang="en-US" dirty="0"/>
              <a:t>Each lab has its own subdirectory</a:t>
            </a:r>
          </a:p>
        </p:txBody>
      </p:sp>
    </p:spTree>
    <p:extLst>
      <p:ext uri="{BB962C8B-B14F-4D97-AF65-F5344CB8AC3E}">
        <p14:creationId xmlns:p14="http://schemas.microsoft.com/office/powerpoint/2010/main" val="3570372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Object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ArrayBuffer</a:t>
            </a:r>
          </a:p>
          <a:p>
            <a:pPr lvl="1"/>
            <a:r>
              <a:rPr lang="en-US" dirty="0"/>
              <a:t>Abstract block of data. Used to return data from API.</a:t>
            </a:r>
          </a:p>
          <a:p>
            <a:r>
              <a:rPr lang="en-US" b="1" dirty="0"/>
              <a:t>Uint8Array</a:t>
            </a:r>
          </a:p>
          <a:p>
            <a:pPr lvl="1"/>
            <a:r>
              <a:rPr lang="en-US" dirty="0"/>
              <a:t>Block of data, addressable by index. Can give this type of data to API.</a:t>
            </a:r>
          </a:p>
          <a:p>
            <a:r>
              <a:rPr lang="en-US" b="1" dirty="0"/>
              <a:t>CryptoKey</a:t>
            </a:r>
          </a:p>
          <a:p>
            <a:pPr lvl="1"/>
            <a:r>
              <a:rPr lang="en-US" dirty="0"/>
              <a:t>Opaque object created via the API</a:t>
            </a:r>
          </a:p>
          <a:p>
            <a:pPr lvl="1"/>
            <a:r>
              <a:rPr lang="en-US" dirty="0"/>
              <a:t>Actual value of the key not accessible from JavaScript</a:t>
            </a:r>
          </a:p>
          <a:p>
            <a:pPr lvl="1"/>
            <a:r>
              <a:rPr lang="en-US" dirty="0"/>
              <a:t>Key value can be exported, if the key creator allows it</a:t>
            </a:r>
          </a:p>
        </p:txBody>
      </p:sp>
    </p:spTree>
    <p:extLst>
      <p:ext uri="{BB962C8B-B14F-4D97-AF65-F5344CB8AC3E}">
        <p14:creationId xmlns:p14="http://schemas.microsoft.com/office/powerpoint/2010/main" val="1925518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ArrayBuffer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Can’t be manipulated directly</a:t>
            </a:r>
          </a:p>
          <a:p>
            <a:pPr lvl="1"/>
            <a:r>
              <a:rPr lang="en-US" dirty="0"/>
              <a:t>Only byteLength property is readable</a:t>
            </a:r>
          </a:p>
          <a:p>
            <a:pPr lvl="1"/>
            <a:r>
              <a:rPr lang="en-US" dirty="0"/>
              <a:t>Cast to Uint8Array to use</a:t>
            </a:r>
          </a:p>
          <a:p>
            <a:r>
              <a:rPr lang="en-US" dirty="0"/>
              <a:t>Example: </a:t>
            </a:r>
            <a:r>
              <a:rPr lang="en-US" b="1" dirty="0">
                <a:latin typeface="+mn-lt"/>
              </a:rPr>
              <a:t>buf</a:t>
            </a:r>
            <a:r>
              <a:rPr lang="en-US" dirty="0"/>
              <a:t> is ArrayBuffer returned from API</a:t>
            </a:r>
          </a:p>
          <a:p>
            <a:pPr lvl="1"/>
            <a:r>
              <a:rPr lang="en-US" b="1" dirty="0">
                <a:latin typeface="+mn-lt"/>
              </a:rPr>
              <a:t>byteArray = new Uint8Array(buf);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alert("First byte is " + byteArray[0]);</a:t>
            </a:r>
          </a:p>
          <a:p>
            <a:r>
              <a:rPr lang="en-US" dirty="0"/>
              <a:t>You can provide a Uint8Array whenever API wants an ArrayBuffer</a:t>
            </a:r>
          </a:p>
        </p:txBody>
      </p:sp>
    </p:spTree>
    <p:extLst>
      <p:ext uri="{BB962C8B-B14F-4D97-AF65-F5344CB8AC3E}">
        <p14:creationId xmlns:p14="http://schemas.microsoft.com/office/powerpoint/2010/main" val="72116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representing a deferred result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then</a:t>
            </a:r>
            <a:r>
              <a:rPr lang="en-US" dirty="0"/>
              <a:t> method handles the result</a:t>
            </a:r>
          </a:p>
          <a:p>
            <a:r>
              <a:rPr lang="en-US" b="1" dirty="0">
                <a:latin typeface="+mn-lt"/>
              </a:rPr>
              <a:t>then(onSuccess, onRejection)</a:t>
            </a:r>
          </a:p>
          <a:p>
            <a:pPr lvl="1"/>
            <a:r>
              <a:rPr lang="en-US" dirty="0"/>
              <a:t>Parameters are functions invoked when appropriate</a:t>
            </a:r>
          </a:p>
          <a:p>
            <a:r>
              <a:rPr lang="en-US" b="1" dirty="0">
                <a:latin typeface="+mn-lt"/>
              </a:rPr>
              <a:t>then(f)</a:t>
            </a:r>
            <a:r>
              <a:rPr lang="en-US" dirty="0"/>
              <a:t> shorthand for </a:t>
            </a:r>
            <a:r>
              <a:rPr lang="en-US" b="1" dirty="0">
                <a:latin typeface="+mn-lt"/>
              </a:rPr>
              <a:t>then(f, )</a:t>
            </a:r>
          </a:p>
          <a:p>
            <a:r>
              <a:rPr lang="en-US" b="1" dirty="0">
                <a:latin typeface="+mn-lt"/>
              </a:rPr>
              <a:t>catch(f)</a:t>
            </a:r>
            <a:r>
              <a:rPr lang="en-US" dirty="0"/>
              <a:t> shorthand for </a:t>
            </a:r>
            <a:r>
              <a:rPr lang="en-US" b="1" dirty="0">
                <a:latin typeface="+mn-lt"/>
              </a:rPr>
              <a:t>then( , f)</a:t>
            </a:r>
          </a:p>
        </p:txBody>
      </p:sp>
    </p:spTree>
    <p:extLst>
      <p:ext uri="{BB962C8B-B14F-4D97-AF65-F5344CB8AC3E}">
        <p14:creationId xmlns:p14="http://schemas.microsoft.com/office/powerpoint/2010/main" val="3894446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then</a:t>
            </a:r>
            <a:r>
              <a:rPr lang="en-US" dirty="0"/>
              <a:t> and </a:t>
            </a:r>
            <a:r>
              <a:rPr lang="en-US" b="1" i="1" dirty="0"/>
              <a:t>catch</a:t>
            </a:r>
            <a:r>
              <a:rPr lang="en-US" dirty="0"/>
              <a:t> Return 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So they can be chained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first().then().then().then().then().then().catch()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Exceptions will “fall through” until there’s a catch</a:t>
            </a:r>
          </a:p>
          <a:p>
            <a:pPr>
              <a:lnSpc>
                <a:spcPct val="120000"/>
              </a:lnSpc>
            </a:pPr>
            <a:r>
              <a:rPr lang="en-US" dirty="0"/>
              <a:t>For example, consider: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+mn-lt"/>
              </a:rPr>
              <a:t>	p = fn.then(function(param) {return result;})</a:t>
            </a:r>
          </a:p>
          <a:p>
            <a:pPr>
              <a:lnSpc>
                <a:spcPct val="120000"/>
              </a:lnSpc>
            </a:pPr>
            <a:r>
              <a:rPr lang="en-US" dirty="0"/>
              <a:t>If </a:t>
            </a:r>
            <a:r>
              <a:rPr lang="en-US" b="1" dirty="0"/>
              <a:t>result</a:t>
            </a:r>
            <a:r>
              <a:rPr lang="en-US" dirty="0"/>
              <a:t> is itself a Promise, </a:t>
            </a:r>
            <a:r>
              <a:rPr lang="en-US" b="1" dirty="0"/>
              <a:t>p</a:t>
            </a:r>
            <a:r>
              <a:rPr lang="en-US" dirty="0"/>
              <a:t> does whatever </a:t>
            </a:r>
            <a:r>
              <a:rPr lang="en-US" b="1" dirty="0"/>
              <a:t>result</a:t>
            </a:r>
            <a:r>
              <a:rPr lang="en-US" dirty="0"/>
              <a:t> does</a:t>
            </a:r>
          </a:p>
          <a:p>
            <a:pPr>
              <a:lnSpc>
                <a:spcPct val="120000"/>
              </a:lnSpc>
            </a:pPr>
            <a:r>
              <a:rPr lang="en-US" dirty="0"/>
              <a:t>Otherwise, </a:t>
            </a:r>
            <a:r>
              <a:rPr lang="en-US" b="1" dirty="0"/>
              <a:t>p</a:t>
            </a:r>
            <a:r>
              <a:rPr lang="en-US" dirty="0"/>
              <a:t> is a Promise that yields </a:t>
            </a:r>
            <a:r>
              <a:rPr lang="en-US" b="1" dirty="0"/>
              <a:t>result</a:t>
            </a:r>
            <a:r>
              <a:rPr lang="en-US" dirty="0"/>
              <a:t> on successful completion.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69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Labs</a:t>
            </a:r>
          </a:p>
        </p:txBody>
      </p:sp>
    </p:spTree>
    <p:extLst>
      <p:ext uri="{BB962C8B-B14F-4D97-AF65-F5344CB8AC3E}">
        <p14:creationId xmlns:p14="http://schemas.microsoft.com/office/powerpoint/2010/main" val="3405189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Symmetric encryption (with random key)</a:t>
            </a:r>
          </a:p>
          <a:p>
            <a:pPr lvl="1"/>
            <a:r>
              <a:rPr lang="en-US" dirty="0"/>
              <a:t>Also a variant that works in Internet Explorer 11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Password-based key derivation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Digital signatures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Public key cryptography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X.509 self-signed certificate</a:t>
            </a:r>
          </a:p>
        </p:txBody>
      </p:sp>
    </p:spTree>
    <p:extLst>
      <p:ext uri="{BB962C8B-B14F-4D97-AF65-F5344CB8AC3E}">
        <p14:creationId xmlns:p14="http://schemas.microsoft.com/office/powerpoint/2010/main" val="180534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Each Lab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Skeleton is provided to you in Labs/n</a:t>
            </a:r>
          </a:p>
          <a:p>
            <a:pPr lvl="1"/>
            <a:r>
              <a:rPr lang="en-US" dirty="0"/>
              <a:t>labn.html, labn.css for page structure</a:t>
            </a:r>
          </a:p>
          <a:p>
            <a:pPr lvl="1"/>
            <a:r>
              <a:rPr lang="en-US" dirty="0"/>
              <a:t>util.js has general-purpose helper functions</a:t>
            </a:r>
          </a:p>
          <a:p>
            <a:pPr lvl="1"/>
            <a:r>
              <a:rPr lang="en-US" dirty="0"/>
              <a:t>wiring.js places listeners on buttons, other project-specific helpers</a:t>
            </a:r>
          </a:p>
          <a:p>
            <a:pPr lvl="1"/>
            <a:r>
              <a:rPr lang="en-US" b="1" dirty="0"/>
              <a:t>labn.js is for your solution</a:t>
            </a:r>
          </a:p>
          <a:p>
            <a:r>
              <a:rPr lang="en-US" dirty="0"/>
              <a:t>Working solutions available in Solutions/n</a:t>
            </a:r>
          </a:p>
        </p:txBody>
      </p:sp>
    </p:spTree>
    <p:extLst>
      <p:ext uri="{BB962C8B-B14F-4D97-AF65-F5344CB8AC3E}">
        <p14:creationId xmlns:p14="http://schemas.microsoft.com/office/powerpoint/2010/main" val="3946730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Symmetric Encryption</a:t>
            </a:r>
          </a:p>
        </p:txBody>
      </p:sp>
    </p:spTree>
    <p:extLst>
      <p:ext uri="{BB962C8B-B14F-4D97-AF65-F5344CB8AC3E}">
        <p14:creationId xmlns:p14="http://schemas.microsoft.com/office/powerpoint/2010/main" val="1092472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encryption uses one key (also known as the </a:t>
            </a:r>
            <a:r>
              <a:rPr lang="en-US" b="1" dirty="0"/>
              <a:t>secret</a:t>
            </a:r>
            <a:r>
              <a:rPr lang="en-US" dirty="0"/>
              <a:t> key) to encrypt and decrypt data</a:t>
            </a:r>
          </a:p>
          <a:p>
            <a:pPr lvl="1"/>
            <a:r>
              <a:rPr lang="en-US" dirty="0"/>
              <a:t>The original data is called </a:t>
            </a:r>
            <a:r>
              <a:rPr lang="en-US" b="1" dirty="0"/>
              <a:t>plaintext</a:t>
            </a:r>
          </a:p>
          <a:p>
            <a:pPr lvl="1"/>
            <a:r>
              <a:rPr lang="en-US" dirty="0"/>
              <a:t>Encrypted data is called </a:t>
            </a:r>
            <a:r>
              <a:rPr lang="en-US" b="1" dirty="0"/>
              <a:t>ciphertext</a:t>
            </a:r>
          </a:p>
          <a:p>
            <a:r>
              <a:rPr lang="en-US" dirty="0"/>
              <a:t>The secret key must be shared with all parties that are communicating</a:t>
            </a:r>
          </a:p>
        </p:txBody>
      </p:sp>
    </p:spTree>
    <p:extLst>
      <p:ext uri="{BB962C8B-B14F-4D97-AF65-F5344CB8AC3E}">
        <p14:creationId xmlns:p14="http://schemas.microsoft.com/office/powerpoint/2010/main" val="2100441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617837" y="4213664"/>
            <a:ext cx="1878227" cy="1149178"/>
          </a:xfrm>
          <a:prstGeom prst="flowChartDocumen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plaintext</a:t>
            </a:r>
            <a:endParaRPr lang="en-US" sz="1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9901880" y="4213664"/>
            <a:ext cx="1878227" cy="1149178"/>
          </a:xfrm>
          <a:prstGeom prst="flowChartDocumen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ciphertext</a:t>
            </a:r>
            <a:endParaRPr lang="en-US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4312507" y="4213664"/>
            <a:ext cx="3521676" cy="1149178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symmetric algorithm</a:t>
            </a:r>
          </a:p>
        </p:txBody>
      </p:sp>
      <p:sp>
        <p:nvSpPr>
          <p:cNvPr id="7" name="Flowchart: Off-page Connector 6"/>
          <p:cNvSpPr/>
          <p:nvPr/>
        </p:nvSpPr>
        <p:spPr>
          <a:xfrm>
            <a:off x="5165123" y="1630602"/>
            <a:ext cx="1816444" cy="1446234"/>
          </a:xfrm>
          <a:prstGeom prst="flowChartOffpageConnector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4"/>
                </a:solidFill>
                <a:latin typeface="Trebuchet MS" panose="020B0603020202020204" pitchFamily="34" charset="0"/>
              </a:rPr>
              <a:t>secret key</a:t>
            </a:r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>
            <a:off x="6073345" y="3076836"/>
            <a:ext cx="0" cy="1136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2496064" y="4788253"/>
            <a:ext cx="18164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5" idx="1"/>
          </p:cNvCxnSpPr>
          <p:nvPr/>
        </p:nvCxnSpPr>
        <p:spPr>
          <a:xfrm>
            <a:off x="7834183" y="4788253"/>
            <a:ext cx="206769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09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Cryptography API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www.w3.org/TR/WebCryptoAPI/</a:t>
            </a:r>
          </a:p>
          <a:p>
            <a:r>
              <a:rPr lang="en-US" dirty="0"/>
              <a:t>A W3C </a:t>
            </a:r>
            <a:r>
              <a:rPr lang="en-US" b="1" dirty="0"/>
              <a:t>Candidate</a:t>
            </a:r>
            <a:r>
              <a:rPr lang="en-US" dirty="0"/>
              <a:t> Recommendation</a:t>
            </a:r>
          </a:p>
          <a:p>
            <a:pPr lvl="1"/>
            <a:r>
              <a:rPr lang="en-US" dirty="0"/>
              <a:t>Next step is </a:t>
            </a:r>
            <a:r>
              <a:rPr lang="en-US" b="1" dirty="0"/>
              <a:t>Proposed</a:t>
            </a:r>
            <a:r>
              <a:rPr lang="en-US" dirty="0"/>
              <a:t> Recommendation</a:t>
            </a:r>
          </a:p>
          <a:p>
            <a:pPr lvl="1"/>
            <a:r>
              <a:rPr lang="en-US" dirty="0"/>
              <a:t>Waiting for more complete browser implementations</a:t>
            </a:r>
          </a:p>
          <a:p>
            <a:pPr lvl="1"/>
            <a:r>
              <a:rPr lang="en-US" dirty="0"/>
              <a:t>But enough of it is widely supported to use now</a:t>
            </a:r>
          </a:p>
          <a:p>
            <a:r>
              <a:rPr lang="en-US" dirty="0"/>
              <a:t>Provides access to </a:t>
            </a:r>
            <a:r>
              <a:rPr lang="en-US" b="1" i="1" dirty="0"/>
              <a:t>native crypto libraries</a:t>
            </a:r>
            <a:r>
              <a:rPr lang="en-US" dirty="0"/>
              <a:t> from the browser</a:t>
            </a:r>
          </a:p>
          <a:p>
            <a:pPr lvl="1"/>
            <a:r>
              <a:rPr lang="en-US" dirty="0"/>
              <a:t>Allowing end-to-end encryption and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14606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and Block ciphers</a:t>
            </a:r>
          </a:p>
          <a:p>
            <a:pPr lvl="1"/>
            <a:r>
              <a:rPr lang="en-US" dirty="0"/>
              <a:t>Stream ciphers include One-time pad, RC4, Salsa20</a:t>
            </a:r>
          </a:p>
          <a:p>
            <a:pPr lvl="1"/>
            <a:r>
              <a:rPr lang="en-US" dirty="0"/>
              <a:t>Block ciphers include DES, IDEA, AES, Blowfish</a:t>
            </a:r>
          </a:p>
          <a:p>
            <a:r>
              <a:rPr lang="en-US" dirty="0"/>
              <a:t>Which to use?</a:t>
            </a:r>
          </a:p>
          <a:p>
            <a:pPr lvl="1"/>
            <a:r>
              <a:rPr lang="en-US" dirty="0"/>
              <a:t>You don’t have to choose, because there is no choice</a:t>
            </a:r>
          </a:p>
          <a:p>
            <a:pPr lvl="1"/>
            <a:r>
              <a:rPr lang="en-US" b="1" dirty="0"/>
              <a:t>The API supports only AES</a:t>
            </a:r>
          </a:p>
        </p:txBody>
      </p:sp>
    </p:spTree>
    <p:extLst>
      <p:ext uri="{BB962C8B-B14F-4D97-AF65-F5344CB8AC3E}">
        <p14:creationId xmlns:p14="http://schemas.microsoft.com/office/powerpoint/2010/main" val="1076357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They only encrypt fixed-size blocks of data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16 byte blocks for AES</a:t>
            </a:r>
          </a:p>
          <a:p>
            <a:pPr>
              <a:lnSpc>
                <a:spcPct val="110000"/>
              </a:lnSpc>
            </a:pPr>
            <a:r>
              <a:rPr lang="en-US" dirty="0"/>
              <a:t>Naïve users have been known to use a single key to encrypt every block of data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But repeated plaintext leads to repeated ciphertext</a:t>
            </a:r>
          </a:p>
          <a:p>
            <a:pPr>
              <a:lnSpc>
                <a:spcPct val="110000"/>
              </a:lnSpc>
            </a:pPr>
            <a:r>
              <a:rPr lang="en-US" dirty="0"/>
              <a:t>Cipher modes tell how to pad incomplete blocks and encrypt each block in a unique way</a:t>
            </a:r>
          </a:p>
        </p:txBody>
      </p:sp>
    </p:spTree>
    <p:extLst>
      <p:ext uri="{BB962C8B-B14F-4D97-AF65-F5344CB8AC3E}">
        <p14:creationId xmlns:p14="http://schemas.microsoft.com/office/powerpoint/2010/main" val="274658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027109"/>
          </a:xfrm>
        </p:spPr>
        <p:txBody>
          <a:bodyPr/>
          <a:lstStyle/>
          <a:p>
            <a:r>
              <a:rPr lang="en-US" dirty="0"/>
              <a:t>Why Cipher Mode Matters</a:t>
            </a:r>
          </a:p>
        </p:txBody>
      </p:sp>
      <p:pic>
        <p:nvPicPr>
          <p:cNvPr id="1026" name="Picture 2" descr="https://upload.wikimedia.org/wikipedia/commons/5/56/T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7" y="1392234"/>
            <a:ext cx="3629026" cy="399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f/f0/Tux_ec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74" y="1392234"/>
            <a:ext cx="3629026" cy="399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753100"/>
            <a:ext cx="77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 courtesy lewing@isc.tamu.edu and The GIMP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49700" y="3391902"/>
            <a:ext cx="3124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45013" y="3410437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AES Encrypt</a:t>
            </a:r>
          </a:p>
        </p:txBody>
      </p:sp>
    </p:spTree>
    <p:extLst>
      <p:ext uri="{BB962C8B-B14F-4D97-AF65-F5344CB8AC3E}">
        <p14:creationId xmlns:p14="http://schemas.microsoft.com/office/powerpoint/2010/main" val="1564205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Modes Supported by the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AES-CBC is widely used and supported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It’s a good choice, with one major weakness: ciphertext can be changed undetectably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 will use it in today’s labs</a:t>
            </a:r>
          </a:p>
          <a:p>
            <a:pPr>
              <a:lnSpc>
                <a:spcPct val="120000"/>
              </a:lnSpc>
            </a:pPr>
            <a:r>
              <a:rPr lang="en-US" dirty="0"/>
              <a:t>AES-GCM is considered a better choice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But not universally supported yet</a:t>
            </a:r>
          </a:p>
          <a:p>
            <a:pPr>
              <a:lnSpc>
                <a:spcPct val="120000"/>
              </a:lnSpc>
            </a:pPr>
            <a:r>
              <a:rPr lang="en-US" dirty="0"/>
              <a:t>AES-CTR and AES-CFB not widely supported in browsers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Likely to be dropped from the API</a:t>
            </a:r>
          </a:p>
          <a:p>
            <a:pPr>
              <a:lnSpc>
                <a:spcPct val="120000"/>
              </a:lnSpc>
            </a:pPr>
            <a:r>
              <a:rPr lang="en-US" dirty="0"/>
              <a:t>AES-KW is a specialty mode, only for encrypting keys</a:t>
            </a:r>
          </a:p>
        </p:txBody>
      </p:sp>
    </p:spTree>
    <p:extLst>
      <p:ext uri="{BB962C8B-B14F-4D97-AF65-F5344CB8AC3E}">
        <p14:creationId xmlns:p14="http://schemas.microsoft.com/office/powerpoint/2010/main" val="1630260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With AES-CBC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with plaintext, a key, and an IV</a:t>
            </a:r>
          </a:p>
          <a:p>
            <a:pPr lvl="1"/>
            <a:r>
              <a:rPr lang="en-US" dirty="0"/>
              <a:t>Plaintext is a sequence of bytes</a:t>
            </a:r>
          </a:p>
          <a:p>
            <a:pPr lvl="1"/>
            <a:r>
              <a:rPr lang="en-US" dirty="0"/>
              <a:t>Key is a secret 128, 192, or 256 bits</a:t>
            </a:r>
          </a:p>
          <a:p>
            <a:pPr lvl="1"/>
            <a:r>
              <a:rPr lang="en-US" dirty="0"/>
              <a:t>IV (initialization vector) is 16 random bytes</a:t>
            </a:r>
          </a:p>
          <a:p>
            <a:r>
              <a:rPr lang="en-US" dirty="0"/>
              <a:t>IV is essential to security</a:t>
            </a:r>
          </a:p>
          <a:p>
            <a:pPr lvl="1"/>
            <a:r>
              <a:rPr lang="en-US" dirty="0"/>
              <a:t>Allows repeated use of the same key without exposing patterns that could break security</a:t>
            </a:r>
          </a:p>
          <a:p>
            <a:r>
              <a:rPr lang="en-US" dirty="0"/>
              <a:t>End up with ciphertext</a:t>
            </a:r>
          </a:p>
        </p:txBody>
      </p:sp>
    </p:spTree>
    <p:extLst>
      <p:ext uri="{BB962C8B-B14F-4D97-AF65-F5344CB8AC3E}">
        <p14:creationId xmlns:p14="http://schemas.microsoft.com/office/powerpoint/2010/main" val="38483766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Decryption with AES-CBC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ciphertext and key, obviously</a:t>
            </a:r>
          </a:p>
          <a:p>
            <a:pPr lvl="1"/>
            <a:r>
              <a:rPr lang="en-US" dirty="0"/>
              <a:t>But you also need the IV (it’s not secret)</a:t>
            </a:r>
          </a:p>
          <a:p>
            <a:r>
              <a:rPr lang="en-US" dirty="0"/>
              <a:t>Use the key and IV to decrypt ciphertext</a:t>
            </a:r>
          </a:p>
          <a:p>
            <a:r>
              <a:rPr lang="en-US" dirty="0"/>
              <a:t>End up with the original plaintext</a:t>
            </a:r>
          </a:p>
        </p:txBody>
      </p:sp>
    </p:spTree>
    <p:extLst>
      <p:ext uri="{BB962C8B-B14F-4D97-AF65-F5344CB8AC3E}">
        <p14:creationId xmlns:p14="http://schemas.microsoft.com/office/powerpoint/2010/main" val="1595464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AES-CBC and the Web Crypto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Logically, the key is a bit sequence</a:t>
            </a:r>
          </a:p>
          <a:p>
            <a:pPr lvl="1"/>
            <a:r>
              <a:rPr lang="en-US" dirty="0"/>
              <a:t>But the API requires keys to be CryptoKey objects</a:t>
            </a:r>
          </a:p>
          <a:p>
            <a:pPr lvl="1"/>
            <a:r>
              <a:rPr lang="en-US" dirty="0"/>
              <a:t>generateKey can create a good random key</a:t>
            </a:r>
          </a:p>
          <a:p>
            <a:pPr lvl="1"/>
            <a:r>
              <a:rPr lang="en-US" dirty="0"/>
              <a:t>importKey and exportKey convert back and forth to bit sequences</a:t>
            </a:r>
          </a:p>
          <a:p>
            <a:r>
              <a:rPr lang="en-US" dirty="0"/>
              <a:t>All API data is in be ArrayBuffers</a:t>
            </a:r>
          </a:p>
          <a:p>
            <a:pPr lvl="1"/>
            <a:r>
              <a:rPr lang="en-US" dirty="0"/>
              <a:t>Plaintext, IV, Ciphertext, exported Keys</a:t>
            </a:r>
          </a:p>
        </p:txBody>
      </p:sp>
    </p:spTree>
    <p:extLst>
      <p:ext uri="{BB962C8B-B14F-4D97-AF65-F5344CB8AC3E}">
        <p14:creationId xmlns:p14="http://schemas.microsoft.com/office/powerpoint/2010/main" val="4020344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3417" y="1396311"/>
            <a:ext cx="5362831" cy="4657082"/>
          </a:xfrm>
        </p:spPr>
        <p:txBody>
          <a:bodyPr>
            <a:normAutofit fontScale="92500"/>
          </a:bodyPr>
          <a:lstStyle/>
          <a:p>
            <a:r>
              <a:rPr lang="en-US" dirty="0"/>
              <a:t>Three operations:</a:t>
            </a:r>
          </a:p>
          <a:p>
            <a:pPr lvl="1"/>
            <a:r>
              <a:rPr lang="en-US" dirty="0"/>
              <a:t>Generate Key</a:t>
            </a:r>
          </a:p>
          <a:p>
            <a:pPr lvl="1"/>
            <a:r>
              <a:rPr lang="en-US" dirty="0"/>
              <a:t>Encrypt</a:t>
            </a:r>
          </a:p>
          <a:p>
            <a:pPr lvl="1"/>
            <a:r>
              <a:rPr lang="en-US" dirty="0"/>
              <a:t>Decrypt</a:t>
            </a:r>
          </a:p>
          <a:p>
            <a:r>
              <a:rPr lang="en-US" dirty="0"/>
              <a:t>User can copy form data to other browsers</a:t>
            </a:r>
          </a:p>
          <a:p>
            <a:pPr lvl="1"/>
            <a:r>
              <a:rPr lang="en-US" dirty="0"/>
              <a:t>Results are interoperable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103" y="166307"/>
            <a:ext cx="4302720" cy="588708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58553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 in Lab/1 in GitHub Repo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non-crypto parts already filled out</a:t>
            </a:r>
          </a:p>
          <a:p>
            <a:pPr lvl="1"/>
            <a:r>
              <a:rPr lang="en-US" dirty="0"/>
              <a:t>lab1.html, lab1.css, wiring.js, utils.js</a:t>
            </a:r>
          </a:p>
          <a:p>
            <a:r>
              <a:rPr lang="en-US" dirty="0"/>
              <a:t>You fill in missing parts of lab1.js</a:t>
            </a:r>
          </a:p>
          <a:p>
            <a:pPr lvl="1"/>
            <a:r>
              <a:rPr lang="en-US" dirty="0"/>
              <a:t>We will do the Generate Key step together first, and review that solution in depth</a:t>
            </a:r>
          </a:p>
          <a:p>
            <a:pPr lvl="1"/>
            <a:r>
              <a:rPr lang="en-US" dirty="0"/>
              <a:t>See Hints in lab1.js skeleton for method specs</a:t>
            </a:r>
          </a:p>
        </p:txBody>
      </p:sp>
    </p:spTree>
    <p:extLst>
      <p:ext uri="{BB962C8B-B14F-4D97-AF65-F5344CB8AC3E}">
        <p14:creationId xmlns:p14="http://schemas.microsoft.com/office/powerpoint/2010/main" val="11577678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Key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user click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random 256-bit AES-CBC key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Export the key (so it’s visible)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Hex encode the key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Put hex encoding in appropriate form element</a:t>
            </a:r>
          </a:p>
          <a:p>
            <a:r>
              <a:rPr lang="en-US" dirty="0"/>
              <a:t>Use helper functions</a:t>
            </a:r>
          </a:p>
          <a:p>
            <a:pPr lvl="1"/>
            <a:r>
              <a:rPr lang="en-US" dirty="0"/>
              <a:t>Convert between byte arrays and hex encoded strings</a:t>
            </a:r>
          </a:p>
        </p:txBody>
      </p:sp>
    </p:spTree>
    <p:extLst>
      <p:ext uri="{BB962C8B-B14F-4D97-AF65-F5344CB8AC3E}">
        <p14:creationId xmlns:p14="http://schemas.microsoft.com/office/powerpoint/2010/main" val="294081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Code Crypto in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Cryptographic algorithms tend to be slow</a:t>
            </a:r>
          </a:p>
          <a:p>
            <a:pPr lvl="1"/>
            <a:r>
              <a:rPr lang="en-US" dirty="0"/>
              <a:t>JavaScript keeps getting faster and faster, but it’s still much slower than native code</a:t>
            </a:r>
          </a:p>
          <a:p>
            <a:r>
              <a:rPr lang="en-US" dirty="0"/>
              <a:t>Implementing secure cryptography is </a:t>
            </a:r>
            <a:r>
              <a:rPr lang="en-US" b="1" i="1" dirty="0"/>
              <a:t>hard</a:t>
            </a:r>
          </a:p>
          <a:p>
            <a:pPr lvl="1"/>
            <a:r>
              <a:rPr lang="en-US" dirty="0"/>
              <a:t>It’s not enough that the code produce the right output</a:t>
            </a:r>
          </a:p>
          <a:p>
            <a:pPr lvl="1"/>
            <a:r>
              <a:rPr lang="en-US" dirty="0"/>
              <a:t>All kinds of security attacks are possible</a:t>
            </a:r>
          </a:p>
          <a:p>
            <a:pPr lvl="1"/>
            <a:r>
              <a:rPr lang="en-US" dirty="0"/>
              <a:t>The native crypto libraries used by the API aren’t just native, they’re also battle-tested</a:t>
            </a:r>
          </a:p>
        </p:txBody>
      </p:sp>
    </p:spTree>
    <p:extLst>
      <p:ext uri="{BB962C8B-B14F-4D97-AF65-F5344CB8AC3E}">
        <p14:creationId xmlns:p14="http://schemas.microsoft.com/office/powerpoint/2010/main" val="768888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// Replace this alert with your solution</a:t>
            </a:r>
          </a:p>
          <a:p>
            <a:r>
              <a:rPr lang="en-US" dirty="0"/>
              <a:t>    window.alert("GenerateKey clicked.");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11090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// 1 – generateKey</a:t>
            </a:r>
          </a:p>
          <a:p>
            <a:r>
              <a:rPr lang="en-US" dirty="0"/>
              <a:t>    // 2 – exportKey</a:t>
            </a:r>
          </a:p>
          <a:p>
            <a:r>
              <a:rPr lang="en-US" dirty="0"/>
              <a:t>    // 3 – hex encode key</a:t>
            </a:r>
          </a:p>
          <a:p>
            <a:r>
              <a:rPr lang="en-US" dirty="0"/>
              <a:t>    // 4 – put hex encoding in form element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1606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window.crypto.subtle.generateKey(</a:t>
            </a:r>
          </a:p>
          <a:p>
            <a:r>
              <a:rPr lang="en-US" dirty="0"/>
              <a:t>        {name: "AES-CBC", length: 256},</a:t>
            </a:r>
          </a:p>
          <a:p>
            <a:r>
              <a:rPr lang="en-US" dirty="0"/>
              <a:t>        true,</a:t>
            </a:r>
          </a:p>
          <a:p>
            <a:r>
              <a:rPr lang="en-US" dirty="0"/>
              <a:t>        ["encrypt", "decrypt"]</a:t>
            </a:r>
          </a:p>
          <a:p>
            <a:r>
              <a:rPr lang="en-US" dirty="0"/>
              <a:t>    )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4469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window.crypto.subtle.generateKey(</a:t>
            </a:r>
          </a:p>
          <a:p>
            <a:r>
              <a:rPr lang="en-US" dirty="0"/>
              <a:t>        {name: "AES-CBC", length: 256},</a:t>
            </a:r>
          </a:p>
          <a:p>
            <a:r>
              <a:rPr lang="en-US" dirty="0"/>
              <a:t>        true,</a:t>
            </a:r>
          </a:p>
          <a:p>
            <a:r>
              <a:rPr lang="en-US" dirty="0"/>
              <a:t>        ["encrypt", "decrypt"]</a:t>
            </a:r>
          </a:p>
          <a:p>
            <a:r>
              <a:rPr lang="en-US" dirty="0"/>
              <a:t>    ).then(function(key){</a:t>
            </a:r>
          </a:p>
          <a:p>
            <a:r>
              <a:rPr lang="en-US" dirty="0"/>
              <a:t>    })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4819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).then(function(key){</a:t>
            </a:r>
          </a:p>
          <a:p>
            <a:r>
              <a:rPr lang="en-US" dirty="0"/>
              <a:t>        return window.crypto.subtle.exportKey(</a:t>
            </a:r>
          </a:p>
          <a:p>
            <a:r>
              <a:rPr lang="en-US" dirty="0"/>
              <a:t>            "raw",</a:t>
            </a:r>
          </a:p>
          <a:p>
            <a:r>
              <a:rPr lang="en-US" dirty="0"/>
              <a:t>            key</a:t>
            </a:r>
          </a:p>
          <a:p>
            <a:r>
              <a:rPr lang="en-US" dirty="0"/>
              <a:t>        );</a:t>
            </a:r>
          </a:p>
          <a:p>
            <a:r>
              <a:rPr lang="en-US" dirty="0"/>
              <a:t>    })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43409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).then(function(key){</a:t>
            </a:r>
          </a:p>
          <a:p>
            <a:r>
              <a:rPr lang="en-US" dirty="0"/>
              <a:t>        return window.crypto.subtle.exportKey(</a:t>
            </a:r>
          </a:p>
          <a:p>
            <a:r>
              <a:rPr lang="en-US" dirty="0"/>
              <a:t>            "raw",</a:t>
            </a:r>
          </a:p>
          <a:p>
            <a:r>
              <a:rPr lang="en-US" dirty="0"/>
              <a:t>            key</a:t>
            </a:r>
          </a:p>
          <a:p>
            <a:r>
              <a:rPr lang="en-US" dirty="0"/>
              <a:t>        );</a:t>
            </a:r>
          </a:p>
          <a:p>
            <a:r>
              <a:rPr lang="en-US" dirty="0"/>
              <a:t>    }).then(function(buf){</a:t>
            </a:r>
            <a:br>
              <a:rPr lang="en-US" dirty="0"/>
            </a:br>
            <a:r>
              <a:rPr lang="en-US" dirty="0"/>
              <a:t>    })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91856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}).then(function(buf){</a:t>
            </a:r>
          </a:p>
          <a:p>
            <a:r>
              <a:rPr lang="en-US" dirty="0"/>
              <a:t>        var byteArray = new Uint8Array(buf);</a:t>
            </a:r>
          </a:p>
          <a:p>
            <a:r>
              <a:rPr lang="en-US" dirty="0"/>
              <a:t>        var keyField = document.getElementById("key");</a:t>
            </a:r>
          </a:p>
          <a:p>
            <a:r>
              <a:rPr lang="en-US" dirty="0"/>
              <a:t>        keyField.value = byteArrayToHexString(byteArray);</a:t>
            </a:r>
          </a:p>
          <a:p>
            <a:r>
              <a:rPr lang="en-US" dirty="0"/>
              <a:t>    })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35097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}).then(function(buf){</a:t>
            </a:r>
          </a:p>
          <a:p>
            <a:r>
              <a:rPr lang="en-US" dirty="0"/>
              <a:t>        var byteArray = new Uint8Array(buf);</a:t>
            </a:r>
          </a:p>
          <a:p>
            <a:r>
              <a:rPr lang="en-US" dirty="0"/>
              <a:t>        var keyField = document.getElementById("key");</a:t>
            </a:r>
          </a:p>
          <a:p>
            <a:r>
              <a:rPr lang="en-US" dirty="0"/>
              <a:t>        keyField.value = byteArrayToHexString(byteArray);</a:t>
            </a:r>
          </a:p>
          <a:p>
            <a:r>
              <a:rPr lang="en-US" dirty="0"/>
              <a:t>    }).catch(function(err){</a:t>
            </a:r>
          </a:p>
          <a:p>
            <a:r>
              <a:rPr lang="en-US" dirty="0"/>
              <a:t>    })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8112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function generateKey() {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    }).catch(function(err){</a:t>
            </a:r>
          </a:p>
          <a:p>
            <a:r>
              <a:rPr lang="en-US" dirty="0"/>
              <a:t>       alert("Key generation error: " + err.message);</a:t>
            </a:r>
          </a:p>
          <a:p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984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 to Finish the Lab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Specifications shown next</a:t>
            </a:r>
          </a:p>
          <a:p>
            <a:endParaRPr lang="en-US" dirty="0"/>
          </a:p>
          <a:p>
            <a:r>
              <a:rPr lang="en-US" dirty="0"/>
              <a:t>Will review solution after a break</a:t>
            </a:r>
          </a:p>
        </p:txBody>
      </p:sp>
    </p:spTree>
    <p:extLst>
      <p:ext uri="{BB962C8B-B14F-4D97-AF65-F5344CB8AC3E}">
        <p14:creationId xmlns:p14="http://schemas.microsoft.com/office/powerpoint/2010/main" val="40906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447"/>
          </a:xfrm>
        </p:spPr>
        <p:txBody>
          <a:bodyPr/>
          <a:lstStyle/>
          <a:p>
            <a:r>
              <a:rPr lang="en-US" dirty="0"/>
              <a:t>API Browser Availability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72" y="4130722"/>
            <a:ext cx="1376397" cy="131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7112" t="20163" r="27243" b="216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23" y="1892714"/>
            <a:ext cx="1274277" cy="127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245" y="1853644"/>
            <a:ext cx="1305357" cy="1305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231" y="1975188"/>
            <a:ext cx="1815400" cy="106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157076" y="-852487"/>
            <a:ext cx="69282" cy="10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309476" y="-700087"/>
            <a:ext cx="69282" cy="10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461876" y="-547687"/>
            <a:ext cx="69282" cy="10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46" y="1892437"/>
            <a:ext cx="1208232" cy="120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470" y="1921296"/>
            <a:ext cx="1217112" cy="121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30" y="4172616"/>
            <a:ext cx="1811517" cy="146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897" y="4243328"/>
            <a:ext cx="1055052" cy="1238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313" y="7966720"/>
            <a:ext cx="447461" cy="447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78" y="4283799"/>
            <a:ext cx="1045062" cy="123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 descr="http://images.wired.it/wp-content/uploads/2015/04/1430416360_e1.0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8" t="10687" r="23444" b="2982"/>
          <a:stretch/>
        </p:blipFill>
        <p:spPr bwMode="auto">
          <a:xfrm>
            <a:off x="5277282" y="1900963"/>
            <a:ext cx="1116119" cy="121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243865" y="1300572"/>
            <a:ext cx="1483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Prefixed, Incomplete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83018" y="1360231"/>
            <a:ext cx="156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Prefixed,</a:t>
            </a:r>
            <a:br>
              <a:rPr lang="en-US" dirty="0"/>
            </a:br>
            <a:r>
              <a:rPr lang="en-US" dirty="0"/>
              <a:t>Old API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020" y="4262708"/>
            <a:ext cx="1274277" cy="127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1488822" y="4130722"/>
            <a:ext cx="1368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OS:</a:t>
            </a:r>
          </a:p>
        </p:txBody>
      </p:sp>
    </p:spTree>
    <p:extLst>
      <p:ext uri="{BB962C8B-B14F-4D97-AF65-F5344CB8AC3E}">
        <p14:creationId xmlns:p14="http://schemas.microsoft.com/office/powerpoint/2010/main" val="9202076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Read hex encoded key from form element</a:t>
            </a:r>
          </a:p>
          <a:p>
            <a:pPr>
              <a:lnSpc>
                <a:spcPct val="120000"/>
              </a:lnSpc>
            </a:pPr>
            <a:r>
              <a:rPr lang="en-US" dirty="0"/>
              <a:t>Read plaintext string from form element into a byte array</a:t>
            </a:r>
          </a:p>
          <a:p>
            <a:pPr>
              <a:lnSpc>
                <a:spcPct val="120000"/>
              </a:lnSpc>
            </a:pPr>
            <a:r>
              <a:rPr lang="en-US" dirty="0"/>
              <a:t>Convert and import key bytes into a CryptoKey</a:t>
            </a:r>
          </a:p>
          <a:p>
            <a:pPr>
              <a:lnSpc>
                <a:spcPct val="120000"/>
              </a:lnSpc>
            </a:pPr>
            <a:r>
              <a:rPr lang="en-US" dirty="0"/>
              <a:t>Create a random IV, save hex encoded in form</a:t>
            </a:r>
          </a:p>
          <a:p>
            <a:pPr>
              <a:lnSpc>
                <a:spcPct val="120000"/>
              </a:lnSpc>
            </a:pPr>
            <a:r>
              <a:rPr lang="en-US" dirty="0"/>
              <a:t>Encrypt plaintext with key and IV</a:t>
            </a:r>
          </a:p>
          <a:p>
            <a:pPr>
              <a:lnSpc>
                <a:spcPct val="120000"/>
              </a:lnSpc>
            </a:pPr>
            <a:r>
              <a:rPr lang="en-US" dirty="0"/>
              <a:t>Convert result to base 64 encoded string, place in ciphertext element</a:t>
            </a:r>
          </a:p>
        </p:txBody>
      </p:sp>
    </p:spTree>
    <p:extLst>
      <p:ext uri="{BB962C8B-B14F-4D97-AF65-F5344CB8AC3E}">
        <p14:creationId xmlns:p14="http://schemas.microsoft.com/office/powerpoint/2010/main" val="35331022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Nearly identical to Encrypt operation</a:t>
            </a:r>
          </a:p>
          <a:p>
            <a:r>
              <a:rPr lang="en-US" dirty="0"/>
              <a:t>But decrypt ciphertext back into plaintext</a:t>
            </a:r>
          </a:p>
        </p:txBody>
      </p:sp>
    </p:spTree>
    <p:extLst>
      <p:ext uri="{BB962C8B-B14F-4D97-AF65-F5344CB8AC3E}">
        <p14:creationId xmlns:p14="http://schemas.microsoft.com/office/powerpoint/2010/main" val="33696925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Lab 1 Solution</a:t>
            </a:r>
          </a:p>
        </p:txBody>
      </p:sp>
    </p:spTree>
    <p:extLst>
      <p:ext uri="{BB962C8B-B14F-4D97-AF65-F5344CB8AC3E}">
        <p14:creationId xmlns:p14="http://schemas.microsoft.com/office/powerpoint/2010/main" val="22921618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Variant – Symmetric Encryption Using IE 11</a:t>
            </a:r>
          </a:p>
        </p:txBody>
      </p:sp>
    </p:spTree>
    <p:extLst>
      <p:ext uri="{BB962C8B-B14F-4D97-AF65-F5344CB8AC3E}">
        <p14:creationId xmlns:p14="http://schemas.microsoft.com/office/powerpoint/2010/main" val="24372425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Anybody Care?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Yes, depending on their user community</a:t>
            </a:r>
          </a:p>
          <a:p>
            <a:pPr lvl="1"/>
            <a:r>
              <a:rPr lang="en-US" dirty="0"/>
              <a:t>IE 11 is going to be around for a long time to come</a:t>
            </a:r>
          </a:p>
          <a:p>
            <a:pPr lvl="1"/>
            <a:r>
              <a:rPr lang="en-US" dirty="0"/>
              <a:t>And it will never get the latest Web Crypto spec</a:t>
            </a:r>
          </a:p>
          <a:p>
            <a:r>
              <a:rPr lang="en-US" dirty="0"/>
              <a:t>IE 11 has a pretty good Web Crypto implementation</a:t>
            </a:r>
          </a:p>
          <a:p>
            <a:pPr lvl="1"/>
            <a:r>
              <a:rPr lang="en-US" dirty="0"/>
              <a:t>It is just based on an early version of the spec</a:t>
            </a:r>
          </a:p>
          <a:p>
            <a:pPr lvl="1"/>
            <a:r>
              <a:rPr lang="en-US" dirty="0"/>
              <a:t>Prefixed, no Promises, plus many minor differences</a:t>
            </a:r>
          </a:p>
        </p:txBody>
      </p:sp>
    </p:spTree>
    <p:extLst>
      <p:ext uri="{BB962C8B-B14F-4D97-AF65-F5344CB8AC3E}">
        <p14:creationId xmlns:p14="http://schemas.microsoft.com/office/powerpoint/2010/main" val="5141603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window.msCrypto.subtle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Very similar to standard subtle crypto</a:t>
            </a:r>
          </a:p>
          <a:p>
            <a:r>
              <a:rPr lang="en-US" dirty="0">
                <a:latin typeface="Calibri" panose="020F0502020204030204" pitchFamily="34" charset="0"/>
              </a:rPr>
              <a:t>Main difference – no Promises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IE 11 doesn’t support them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Methods return KeyOperation or CryptoOperation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Specify callbacks for operation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11326427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5037"/>
          </a:xfrm>
        </p:spPr>
        <p:txBody>
          <a:bodyPr/>
          <a:lstStyle/>
          <a:p>
            <a:r>
              <a:rPr lang="en-US" dirty="0"/>
              <a:t>generateKey Differences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33635" y="1075038"/>
            <a:ext cx="5822092" cy="5101925"/>
          </a:xfrm>
          <a:ln w="254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subtle = window.crypto.subtle;</a:t>
            </a:r>
          </a:p>
          <a:p>
            <a:pPr marL="0" indent="0">
              <a:buNone/>
            </a:pPr>
            <a:r>
              <a:rPr lang="en-US" sz="2400" dirty="0"/>
              <a:t>p = subtle.generateKey(</a:t>
            </a:r>
            <a:br>
              <a:rPr lang="en-US" sz="2400" dirty="0"/>
            </a:br>
            <a:r>
              <a:rPr lang="en-US" sz="2400" dirty="0"/>
              <a:t> {name: "AES-CBC", length: 256},</a:t>
            </a:r>
            <a:br>
              <a:rPr lang="en-US" sz="2400" dirty="0"/>
            </a:br>
            <a:r>
              <a:rPr lang="en-US" sz="2400" dirty="0"/>
              <a:t>  true, ["encrypt", "decrypt"]</a:t>
            </a:r>
            <a:br>
              <a:rPr lang="en-US" sz="2400" dirty="0"/>
            </a:b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p.then(function(key){</a:t>
            </a:r>
          </a:p>
          <a:p>
            <a:pPr marL="0" indent="0">
              <a:buNone/>
            </a:pPr>
            <a:r>
              <a:rPr lang="en-US" sz="2400" dirty="0"/>
              <a:t>  // use the new key</a:t>
            </a:r>
          </a:p>
          <a:p>
            <a:pPr marL="0" indent="0">
              <a:buNone/>
            </a:pPr>
            <a:r>
              <a:rPr lang="en-US" sz="2400" dirty="0"/>
              <a:t>});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p.catch(function(err){</a:t>
            </a:r>
          </a:p>
          <a:p>
            <a:pPr marL="0" indent="0">
              <a:buNone/>
            </a:pPr>
            <a:r>
              <a:rPr lang="en-US" sz="2400" dirty="0"/>
              <a:t>  // handle the error</a:t>
            </a:r>
          </a:p>
          <a:p>
            <a:pPr marL="0" indent="0">
              <a:buNone/>
            </a:pPr>
            <a:r>
              <a:rPr lang="en-US" sz="2400" dirty="0"/>
              <a:t>});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09271" y="1075038"/>
            <a:ext cx="5715000" cy="5101925"/>
          </a:xfrm>
          <a:ln w="254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subtle = window.msCrypto.subtle;</a:t>
            </a:r>
          </a:p>
          <a:p>
            <a:pPr marL="0" indent="0">
              <a:buNone/>
            </a:pPr>
            <a:r>
              <a:rPr lang="en-US" sz="2400" dirty="0"/>
              <a:t>op = subtle.generateKey(</a:t>
            </a:r>
          </a:p>
          <a:p>
            <a:pPr marL="0" indent="0">
              <a:buNone/>
            </a:pPr>
            <a:r>
              <a:rPr lang="en-US" sz="2400" dirty="0"/>
              <a:t> {name: "AES-CBC", length: 256},</a:t>
            </a:r>
            <a:br>
              <a:rPr lang="en-US" sz="2400" dirty="0"/>
            </a:br>
            <a:r>
              <a:rPr lang="en-US" sz="2400" dirty="0"/>
              <a:t>  true, ["encrypt", "decrypt"]</a:t>
            </a:r>
            <a:br>
              <a:rPr lang="en-US" sz="2400" dirty="0"/>
            </a:b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op.onsuccess = function(evt){</a:t>
            </a:r>
            <a:br>
              <a:rPr lang="en-US" sz="2400" dirty="0"/>
            </a:br>
            <a:r>
              <a:rPr lang="en-US" sz="2400" dirty="0"/>
              <a:t>  key = evt.target.result;</a:t>
            </a:r>
          </a:p>
          <a:p>
            <a:pPr marL="0" indent="0">
              <a:buNone/>
            </a:pPr>
            <a:r>
              <a:rPr lang="en-US" sz="2400" dirty="0"/>
              <a:t>  // use the new key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op.onerror = function(evt){</a:t>
            </a:r>
          </a:p>
          <a:p>
            <a:pPr marL="0" indent="0">
              <a:buNone/>
            </a:pPr>
            <a:r>
              <a:rPr lang="en-US" sz="2400" dirty="0"/>
              <a:t>  err = evt.target.result;</a:t>
            </a:r>
          </a:p>
          <a:p>
            <a:pPr marL="0" indent="0">
              <a:buNone/>
            </a:pPr>
            <a:r>
              <a:rPr lang="en-US" sz="2400" dirty="0"/>
              <a:t>  // handle the error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74925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Lab 1 to IE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</a:rPr>
              <a:t>Pretty mechanical</a:t>
            </a:r>
          </a:p>
          <a:p>
            <a:r>
              <a:rPr lang="en-US" dirty="0">
                <a:latin typeface="Calibri" panose="020F0502020204030204" pitchFamily="34" charset="0"/>
              </a:rPr>
              <a:t>Some algorithm objects have slightly different properties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For example, </a:t>
            </a:r>
            <a:r>
              <a:rPr lang="en-US" b="1" i="1" dirty="0">
                <a:latin typeface="Calibri" panose="020F0502020204030204" pitchFamily="34" charset="0"/>
              </a:rPr>
              <a:t>hash</a:t>
            </a:r>
            <a:r>
              <a:rPr lang="en-US" dirty="0">
                <a:latin typeface="Calibri" panose="020F0502020204030204" pitchFamily="34" charset="0"/>
              </a:rPr>
              <a:t> property for signing is provided to the sign method and not the generateKey method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It’s possible to write a shim using a Promise polyfill that would allow identical code to run in IE and standard browsers</a:t>
            </a:r>
          </a:p>
          <a:p>
            <a:r>
              <a:rPr lang="en-US" dirty="0">
                <a:latin typeface="Calibri" panose="020F0502020204030204" pitchFamily="34" charset="0"/>
              </a:rPr>
              <a:t>We won’t really do the lab today, just review the solution</a:t>
            </a:r>
          </a:p>
        </p:txBody>
      </p:sp>
    </p:spTree>
    <p:extLst>
      <p:ext uri="{BB962C8B-B14F-4D97-AF65-F5344CB8AC3E}">
        <p14:creationId xmlns:p14="http://schemas.microsoft.com/office/powerpoint/2010/main" val="36634630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Lab 1 for IE 11 Solution</a:t>
            </a:r>
          </a:p>
        </p:txBody>
      </p:sp>
    </p:spTree>
    <p:extLst>
      <p:ext uri="{BB962C8B-B14F-4D97-AF65-F5344CB8AC3E}">
        <p14:creationId xmlns:p14="http://schemas.microsoft.com/office/powerpoint/2010/main" val="16266486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Password-Based Key Derivation</a:t>
            </a:r>
          </a:p>
        </p:txBody>
      </p:sp>
    </p:spTree>
    <p:extLst>
      <p:ext uri="{BB962C8B-B14F-4D97-AF65-F5344CB8AC3E}">
        <p14:creationId xmlns:p14="http://schemas.microsoft.com/office/powerpoint/2010/main" val="179737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Crypto in the Browser?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Isn’t TLS enough?</a:t>
            </a:r>
          </a:p>
          <a:p>
            <a:pPr lvl="1"/>
            <a:r>
              <a:rPr lang="en-US" dirty="0"/>
              <a:t>And isn’t the browser completely insecure, anyway?</a:t>
            </a:r>
          </a:p>
          <a:p>
            <a:r>
              <a:rPr lang="en-US" dirty="0"/>
              <a:t>No, not for some use cases</a:t>
            </a:r>
          </a:p>
          <a:p>
            <a:pPr lvl="1"/>
            <a:r>
              <a:rPr lang="en-US" dirty="0"/>
              <a:t>TLS does not provide end-to-end security</a:t>
            </a:r>
          </a:p>
          <a:p>
            <a:pPr lvl="1"/>
            <a:r>
              <a:rPr lang="en-US" dirty="0"/>
              <a:t>Security of code in the browser not significantly lower than on auto-updating native platforms</a:t>
            </a:r>
          </a:p>
        </p:txBody>
      </p:sp>
    </p:spTree>
    <p:extLst>
      <p:ext uri="{BB962C8B-B14F-4D97-AF65-F5344CB8AC3E}">
        <p14:creationId xmlns:p14="http://schemas.microsoft.com/office/powerpoint/2010/main" val="4856606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Derive a Key from a Password?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Alice and Bob want to communicate securely, they need to share an AES key</a:t>
            </a:r>
          </a:p>
          <a:p>
            <a:pPr lvl="1"/>
            <a:r>
              <a:rPr lang="en-US" dirty="0"/>
              <a:t>People do not do well with 256-bit hex numbers</a:t>
            </a:r>
          </a:p>
          <a:p>
            <a:r>
              <a:rPr lang="en-US" dirty="0"/>
              <a:t>They really want to share a password</a:t>
            </a:r>
          </a:p>
          <a:p>
            <a:pPr lvl="1"/>
            <a:r>
              <a:rPr lang="en-US" dirty="0"/>
              <a:t>Or, ideally, a longer pass phrase</a:t>
            </a:r>
          </a:p>
          <a:p>
            <a:r>
              <a:rPr lang="en-US" dirty="0"/>
              <a:t>Given a password, we want a key</a:t>
            </a:r>
          </a:p>
        </p:txBody>
      </p:sp>
    </p:spTree>
    <p:extLst>
      <p:ext uri="{BB962C8B-B14F-4D97-AF65-F5344CB8AC3E}">
        <p14:creationId xmlns:p14="http://schemas.microsoft.com/office/powerpoint/2010/main" val="38667238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Lab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Derive a 256-bit key from a password</a:t>
            </a:r>
          </a:p>
          <a:p>
            <a:r>
              <a:rPr lang="en-US" dirty="0"/>
              <a:t>AES-CBC encrypt plaintext with it</a:t>
            </a:r>
          </a:p>
          <a:p>
            <a:r>
              <a:rPr lang="en-US" dirty="0"/>
              <a:t>Encryption is like Lab 1, except:</a:t>
            </a:r>
          </a:p>
          <a:p>
            <a:pPr lvl="1"/>
            <a:r>
              <a:rPr lang="en-US" dirty="0"/>
              <a:t>We will read ciphertext and plaintext from files</a:t>
            </a:r>
          </a:p>
          <a:p>
            <a:pPr lvl="1"/>
            <a:r>
              <a:rPr lang="en-US" dirty="0"/>
              <a:t>Provide URL to download results</a:t>
            </a:r>
          </a:p>
          <a:p>
            <a:pPr lvl="1"/>
            <a:r>
              <a:rPr lang="en-US" dirty="0"/>
              <a:t>Package the IV with the ciphertext, instead of showing it separately</a:t>
            </a:r>
          </a:p>
        </p:txBody>
      </p:sp>
    </p:spTree>
    <p:extLst>
      <p:ext uri="{BB962C8B-B14F-4D97-AF65-F5344CB8AC3E}">
        <p14:creationId xmlns:p14="http://schemas.microsoft.com/office/powerpoint/2010/main" val="3530164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14" y="2139005"/>
            <a:ext cx="7675798" cy="313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836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to Derive a Key From a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password is just bytes, too, so use it as is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This is a terrible choice! Very susceptible to dictionary attack</a:t>
            </a:r>
          </a:p>
          <a:p>
            <a:pPr>
              <a:lnSpc>
                <a:spcPct val="120000"/>
              </a:lnSpc>
            </a:pPr>
            <a:r>
              <a:rPr lang="en-US" dirty="0"/>
              <a:t>Take the SHA-256 digest of the password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It’s the right length, but still subject to dictionary attack</a:t>
            </a:r>
          </a:p>
          <a:p>
            <a:pPr>
              <a:lnSpc>
                <a:spcPct val="120000"/>
              </a:lnSpc>
            </a:pPr>
            <a:r>
              <a:rPr lang="en-US" dirty="0"/>
              <a:t>Use a salted hash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Unless users share salt, a single fixed salt is only a little help</a:t>
            </a:r>
          </a:p>
          <a:p>
            <a:pPr>
              <a:lnSpc>
                <a:spcPct val="120000"/>
              </a:lnSpc>
            </a:pPr>
            <a:r>
              <a:rPr lang="en-US" dirty="0"/>
              <a:t>Use a key derivation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3867943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to Derive a Key From a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trike="sngStrike" dirty="0"/>
              <a:t>A password is just bytes, too, so use it as is</a:t>
            </a:r>
          </a:p>
          <a:p>
            <a:pPr lvl="1">
              <a:lnSpc>
                <a:spcPct val="120000"/>
              </a:lnSpc>
            </a:pPr>
            <a:r>
              <a:rPr lang="en-US" strike="sngStrike" dirty="0"/>
              <a:t>This is a terrible choice! Very susceptible to dictionary attack</a:t>
            </a:r>
          </a:p>
          <a:p>
            <a:pPr>
              <a:lnSpc>
                <a:spcPct val="120000"/>
              </a:lnSpc>
            </a:pPr>
            <a:r>
              <a:rPr lang="en-US" strike="sngStrike" dirty="0"/>
              <a:t>Take the SHA-256 digest of the password</a:t>
            </a:r>
          </a:p>
          <a:p>
            <a:pPr lvl="1">
              <a:lnSpc>
                <a:spcPct val="120000"/>
              </a:lnSpc>
            </a:pPr>
            <a:r>
              <a:rPr lang="en-US" strike="sngStrike" dirty="0"/>
              <a:t>It’s the right length, but still subject to dictionary attack</a:t>
            </a:r>
          </a:p>
          <a:p>
            <a:pPr>
              <a:lnSpc>
                <a:spcPct val="120000"/>
              </a:lnSpc>
            </a:pPr>
            <a:r>
              <a:rPr lang="en-US" strike="sngStrike" dirty="0"/>
              <a:t>Use a salted hash</a:t>
            </a:r>
          </a:p>
          <a:p>
            <a:pPr lvl="1">
              <a:lnSpc>
                <a:spcPct val="120000"/>
              </a:lnSpc>
            </a:pPr>
            <a:r>
              <a:rPr lang="en-US" strike="sngStrike" dirty="0"/>
              <a:t>Unless users share salt, a single fixed salt is only a little help</a:t>
            </a:r>
          </a:p>
          <a:p>
            <a:pPr>
              <a:lnSpc>
                <a:spcPct val="120000"/>
              </a:lnSpc>
            </a:pPr>
            <a:r>
              <a:rPr lang="en-US" b="1" i="1" dirty="0"/>
              <a:t>Use a key derivation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2319601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Derivation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password, create a key</a:t>
            </a:r>
          </a:p>
          <a:p>
            <a:pPr lvl="1"/>
            <a:r>
              <a:rPr lang="en-US" dirty="0"/>
              <a:t>Avoid reversing or dictionary attacks</a:t>
            </a:r>
          </a:p>
          <a:p>
            <a:r>
              <a:rPr lang="en-US" dirty="0"/>
              <a:t>Typical method</a:t>
            </a:r>
          </a:p>
          <a:p>
            <a:pPr lvl="1"/>
            <a:r>
              <a:rPr lang="en-US" dirty="0"/>
              <a:t>Repeated salted hashing</a:t>
            </a:r>
          </a:p>
          <a:p>
            <a:pPr lvl="1"/>
            <a:r>
              <a:rPr lang="en-US" dirty="0"/>
              <a:t>Makes it too slow for effective dictionary attacks</a:t>
            </a:r>
          </a:p>
          <a:p>
            <a:r>
              <a:rPr lang="en-US" dirty="0"/>
              <a:t>SubtleCrypto deriveKey method options</a:t>
            </a:r>
          </a:p>
          <a:p>
            <a:pPr lvl="1"/>
            <a:r>
              <a:rPr lang="en-US" dirty="0"/>
              <a:t>CONCAT, HKDF-CTR, and PBKDF2 available in API</a:t>
            </a:r>
          </a:p>
        </p:txBody>
      </p:sp>
    </p:spTree>
    <p:extLst>
      <p:ext uri="{BB962C8B-B14F-4D97-AF65-F5344CB8AC3E}">
        <p14:creationId xmlns:p14="http://schemas.microsoft.com/office/powerpoint/2010/main" val="33141093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Use PBKDF2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SubtleCrypto method needs a base key to start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This is a CryptoKey object representing the password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importKey to create this</a:t>
            </a:r>
          </a:p>
          <a:p>
            <a:pPr>
              <a:lnSpc>
                <a:spcPct val="120000"/>
              </a:lnSpc>
            </a:pPr>
            <a:r>
              <a:rPr lang="en-US" dirty="0"/>
              <a:t>Must provide a salt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Very helpful for password verification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Not as useful for encryption key because you don’t want to have different salts for different passwords</a:t>
            </a:r>
          </a:p>
          <a:p>
            <a:pPr>
              <a:lnSpc>
                <a:spcPct val="120000"/>
              </a:lnSpc>
            </a:pPr>
            <a:r>
              <a:rPr lang="en-US" dirty="0"/>
              <a:t>Iteration count should be high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1,000 was recommended in 2000. We will use 1,000,000.</a:t>
            </a:r>
          </a:p>
        </p:txBody>
      </p:sp>
    </p:spTree>
    <p:extLst>
      <p:ext uri="{BB962C8B-B14F-4D97-AF65-F5344CB8AC3E}">
        <p14:creationId xmlns:p14="http://schemas.microsoft.com/office/powerpoint/2010/main" val="19563934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importKey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create the PBKDF2 “base key”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This base key is just a CryptoKey object representing the password/pass phrase</a:t>
            </a:r>
          </a:p>
          <a:p>
            <a:pPr>
              <a:lnSpc>
                <a:spcPct val="110000"/>
              </a:lnSpc>
            </a:pPr>
            <a:r>
              <a:rPr lang="en-US" dirty="0"/>
              <a:t>deriveKey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create a 256-bit AES-CBC key from the base key</a:t>
            </a:r>
          </a:p>
          <a:p>
            <a:pPr>
              <a:lnSpc>
                <a:spcPct val="110000"/>
              </a:lnSpc>
            </a:pPr>
            <a:r>
              <a:rPr lang="en-US" dirty="0"/>
              <a:t>encrypt, decrypt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From file, to URL that can be saved as a file</a:t>
            </a:r>
          </a:p>
        </p:txBody>
      </p:sp>
    </p:spTree>
    <p:extLst>
      <p:ext uri="{BB962C8B-B14F-4D97-AF65-F5344CB8AC3E}">
        <p14:creationId xmlns:p14="http://schemas.microsoft.com/office/powerpoint/2010/main" val="14642823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Background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DOM FileReader object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read file selected in a form field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No Promise, just traditional callback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 success handler, get ArrayBuffer</a:t>
            </a:r>
          </a:p>
          <a:p>
            <a:pPr>
              <a:lnSpc>
                <a:spcPct val="110000"/>
              </a:lnSpc>
            </a:pPr>
            <a:r>
              <a:rPr lang="en-US" dirty="0"/>
              <a:t>DOM Blob object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Create from ArrayBuffer, or concatenate ArrayBuffers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Get URL, allowing download</a:t>
            </a:r>
          </a:p>
          <a:p>
            <a:pPr>
              <a:lnSpc>
                <a:spcPct val="110000"/>
              </a:lnSpc>
            </a:pPr>
            <a:r>
              <a:rPr lang="en-US" dirty="0"/>
              <a:t>See hints in lab2.js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34489403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Derive key from password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Set up FileReader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Point success and error handlers to functions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Kick off FileReader (readAsArrayBuffer)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Success handler function: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Encrypt FileReader ArrayBuffer result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Create Blob from IV + ciphertext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Set window.location to Blob URL to download</a:t>
            </a:r>
          </a:p>
        </p:txBody>
      </p:sp>
    </p:spTree>
    <p:extLst>
      <p:ext uri="{BB962C8B-B14F-4D97-AF65-F5344CB8AC3E}">
        <p14:creationId xmlns:p14="http://schemas.microsoft.com/office/powerpoint/2010/main" val="251214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Secrets, Authenticate Others</a:t>
            </a:r>
          </a:p>
        </p:txBody>
      </p:sp>
      <p:pic>
        <p:nvPicPr>
          <p:cNvPr id="16" name="Picture 3" descr="C:\Users\charles\AppData\Local\Microsoft\Windows\Temporary Internet Files\Content.IE5\CMITDCAY\Serv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23" y="1885207"/>
            <a:ext cx="2038096" cy="23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16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747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 bwMode="auto">
          <a:xfrm>
            <a:off x="2867366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7294219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206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061373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Review</a:t>
            </a:r>
          </a:p>
        </p:txBody>
      </p:sp>
    </p:spTree>
    <p:extLst>
      <p:ext uri="{BB962C8B-B14F-4D97-AF65-F5344CB8AC3E}">
        <p14:creationId xmlns:p14="http://schemas.microsoft.com/office/powerpoint/2010/main" val="20035713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– Digital Signing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25064265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Digital Signature?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piece of data derived from a key and a file that can show:</a:t>
            </a:r>
          </a:p>
          <a:p>
            <a:pPr lvl="1"/>
            <a:r>
              <a:rPr lang="en-US" dirty="0"/>
              <a:t>The signature was created using that file</a:t>
            </a:r>
          </a:p>
          <a:p>
            <a:pPr lvl="1"/>
            <a:r>
              <a:rPr lang="en-US" dirty="0"/>
              <a:t>With that key</a:t>
            </a:r>
          </a:p>
          <a:p>
            <a:r>
              <a:rPr lang="en-US" dirty="0"/>
              <a:t>Checking a signature is </a:t>
            </a:r>
            <a:r>
              <a:rPr lang="en-US" b="1" i="1" dirty="0"/>
              <a:t>verification</a:t>
            </a:r>
          </a:p>
          <a:p>
            <a:pPr lvl="1"/>
            <a:r>
              <a:rPr lang="en-US" dirty="0"/>
              <a:t>Any change to file or use of wrong key will cause verification to fail</a:t>
            </a:r>
          </a:p>
        </p:txBody>
      </p:sp>
    </p:spTree>
    <p:extLst>
      <p:ext uri="{BB962C8B-B14F-4D97-AF65-F5344CB8AC3E}">
        <p14:creationId xmlns:p14="http://schemas.microsoft.com/office/powerpoint/2010/main" val="33587438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Logical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Sign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Take a digest (cryptographically strong hash) of file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Encrypt digest with the key. This is the signature.</a:t>
            </a:r>
          </a:p>
          <a:p>
            <a:r>
              <a:rPr lang="en-US" dirty="0"/>
              <a:t>Verify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Take a digest of the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Decrypt the signature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that they match</a:t>
            </a:r>
          </a:p>
        </p:txBody>
      </p:sp>
    </p:spTree>
    <p:extLst>
      <p:ext uri="{BB962C8B-B14F-4D97-AF65-F5344CB8AC3E}">
        <p14:creationId xmlns:p14="http://schemas.microsoft.com/office/powerpoint/2010/main" val="40382371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Digital signatures usually use public key (asymmetric) cryptography</a:t>
            </a:r>
          </a:p>
          <a:p>
            <a:pPr>
              <a:lnSpc>
                <a:spcPct val="120000"/>
              </a:lnSpc>
            </a:pPr>
            <a:r>
              <a:rPr lang="en-US" dirty="0"/>
              <a:t>PKC uses key pairs, not one secret key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Public key and private key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Anything encrypted with one can only be decrypted with the other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Allows signature verification without being able to forge signature</a:t>
            </a:r>
          </a:p>
        </p:txBody>
      </p:sp>
    </p:spTree>
    <p:extLst>
      <p:ext uri="{BB962C8B-B14F-4D97-AF65-F5344CB8AC3E}">
        <p14:creationId xmlns:p14="http://schemas.microsoft.com/office/powerpoint/2010/main" val="17212646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8427"/>
          </a:xfrm>
        </p:spPr>
        <p:txBody>
          <a:bodyPr/>
          <a:lstStyle/>
          <a:p>
            <a:r>
              <a:rPr lang="en-US" dirty="0"/>
              <a:t>Asymmetric Encryption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593124" y="3188044"/>
            <a:ext cx="1878227" cy="1149178"/>
          </a:xfrm>
          <a:prstGeom prst="flowChartDocumen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plaintext</a:t>
            </a:r>
            <a:endParaRPr lang="en-US" sz="1400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9877167" y="3229227"/>
            <a:ext cx="1878227" cy="1149178"/>
          </a:xfrm>
          <a:prstGeom prst="flowChartDocumen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ciphertext</a:t>
            </a:r>
            <a:endParaRPr lang="en-US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4287794" y="2582560"/>
            <a:ext cx="3521676" cy="101541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encrypt</a:t>
            </a:r>
          </a:p>
        </p:txBody>
      </p:sp>
      <p:sp>
        <p:nvSpPr>
          <p:cNvPr id="7" name="Flowchart: Off-page Connector 6"/>
          <p:cNvSpPr/>
          <p:nvPr/>
        </p:nvSpPr>
        <p:spPr>
          <a:xfrm>
            <a:off x="5387545" y="1443552"/>
            <a:ext cx="1322174" cy="754247"/>
          </a:xfrm>
          <a:prstGeom prst="flowChartOffpageConnector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Trebuchet MS" panose="020B0603020202020204" pitchFamily="34" charset="0"/>
              </a:rPr>
              <a:t>public key</a:t>
            </a:r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>
            <a:off x="6048632" y="2197799"/>
            <a:ext cx="0" cy="384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2471351" y="3090269"/>
            <a:ext cx="1816443" cy="468476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7809470" y="3090269"/>
            <a:ext cx="2067697" cy="52094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4300151" y="3954161"/>
            <a:ext cx="3521676" cy="1017365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decrypt</a:t>
            </a:r>
          </a:p>
        </p:txBody>
      </p:sp>
      <p:sp>
        <p:nvSpPr>
          <p:cNvPr id="15" name="Flowchart: Off-page Connector 14"/>
          <p:cNvSpPr/>
          <p:nvPr/>
        </p:nvSpPr>
        <p:spPr>
          <a:xfrm>
            <a:off x="5391662" y="5327710"/>
            <a:ext cx="1322174" cy="754247"/>
          </a:xfrm>
          <a:prstGeom prst="flowChartOffpageConnector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Trebuchet MS" panose="020B0603020202020204" pitchFamily="34" charset="0"/>
              </a:rPr>
              <a:t>private key</a:t>
            </a:r>
          </a:p>
        </p:txBody>
      </p:sp>
      <p:cxnSp>
        <p:nvCxnSpPr>
          <p:cNvPr id="17" name="Straight Arrow Connector 16"/>
          <p:cNvCxnSpPr>
            <a:stCxn id="15" idx="0"/>
            <a:endCxn id="13" idx="2"/>
          </p:cNvCxnSpPr>
          <p:nvPr/>
        </p:nvCxnSpPr>
        <p:spPr>
          <a:xfrm flipV="1">
            <a:off x="6052749" y="4971526"/>
            <a:ext cx="8240" cy="356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13" idx="1"/>
          </p:cNvCxnSpPr>
          <p:nvPr/>
        </p:nvCxnSpPr>
        <p:spPr>
          <a:xfrm>
            <a:off x="2471351" y="3762633"/>
            <a:ext cx="1828800" cy="70021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</p:cNvCxnSpPr>
          <p:nvPr/>
        </p:nvCxnSpPr>
        <p:spPr>
          <a:xfrm flipV="1">
            <a:off x="7821827" y="3954164"/>
            <a:ext cx="2055340" cy="5086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9073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Generate a PKC key pair suitable for digital signatures</a:t>
            </a:r>
          </a:p>
          <a:p>
            <a:r>
              <a:rPr lang="en-US" dirty="0"/>
              <a:t>Export both public and private keys, display as base 64 in form elements</a:t>
            </a:r>
          </a:p>
          <a:p>
            <a:r>
              <a:rPr lang="en-US" dirty="0"/>
              <a:t>Sign file with private key, display signature as base 64</a:t>
            </a:r>
          </a:p>
          <a:p>
            <a:r>
              <a:rPr lang="en-US" dirty="0"/>
              <a:t>Verify signed file with signature and public key</a:t>
            </a:r>
          </a:p>
        </p:txBody>
      </p:sp>
    </p:spTree>
    <p:extLst>
      <p:ext uri="{BB962C8B-B14F-4D97-AF65-F5344CB8AC3E}">
        <p14:creationId xmlns:p14="http://schemas.microsoft.com/office/powerpoint/2010/main" val="25881747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435" y="1421027"/>
            <a:ext cx="3747106" cy="4126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058" y="2943095"/>
            <a:ext cx="2999790" cy="2715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940" y="2309402"/>
            <a:ext cx="2684023" cy="378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71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a Key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+mn-lt"/>
              </a:rPr>
              <a:t>generateKey</a:t>
            </a:r>
            <a:r>
              <a:rPr lang="en-US" dirty="0"/>
              <a:t> with appropriate algorithm</a:t>
            </a:r>
          </a:p>
          <a:p>
            <a:pPr lvl="1"/>
            <a:r>
              <a:rPr lang="en-US" dirty="0"/>
              <a:t>RSASSA-PKCS1-v1_5 for signing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RSA-PSS is preferred but not yet widely available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RSA-OAEP for encrypting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There are other possible algorithms, but support is still spotty</a:t>
            </a:r>
          </a:p>
          <a:p>
            <a:r>
              <a:rPr lang="en-US" dirty="0"/>
              <a:t>Returned Promise yields </a:t>
            </a:r>
            <a:r>
              <a:rPr lang="en-US" b="1" i="1" dirty="0"/>
              <a:t>CryptoKeyPair</a:t>
            </a:r>
          </a:p>
          <a:p>
            <a:pPr lvl="1"/>
            <a:r>
              <a:rPr lang="en-US" dirty="0"/>
              <a:t>Just an object with publicKey and privateKey properties</a:t>
            </a:r>
          </a:p>
        </p:txBody>
      </p:sp>
    </p:spTree>
    <p:extLst>
      <p:ext uri="{BB962C8B-B14F-4D97-AF65-F5344CB8AC3E}">
        <p14:creationId xmlns:p14="http://schemas.microsoft.com/office/powerpoint/2010/main" val="30289262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Background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Key formats for export and import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spki for public keys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pkcs8 for private keys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Could use jwk (JSON object) but single buffer returned by other formats easier</a:t>
            </a:r>
          </a:p>
          <a:p>
            <a:pPr>
              <a:lnSpc>
                <a:spcPct val="120000"/>
              </a:lnSpc>
            </a:pPr>
            <a:r>
              <a:rPr lang="en-US" dirty="0"/>
              <a:t>RSA algorithm properties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modulusLength – essentially key length in bits, use 2048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publicExponent – always use 65537 (0x10001)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hash – SHA-256</a:t>
            </a:r>
          </a:p>
          <a:p>
            <a:pPr>
              <a:lnSpc>
                <a:spcPct val="120000"/>
              </a:lnSpc>
            </a:pPr>
            <a:r>
              <a:rPr lang="en-US" dirty="0"/>
              <a:t>See hints in lab3.js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1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is Not Secure</a:t>
            </a:r>
          </a:p>
        </p:txBody>
      </p:sp>
      <p:pic>
        <p:nvPicPr>
          <p:cNvPr id="16" name="Picture 3" descr="C:\Users\charles\AppData\Local\Microsoft\Windows\Temporary Internet Files\Content.IE5\CMITDCAY\Serv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23" y="1885207"/>
            <a:ext cx="2038096" cy="23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16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charles\AppData\Local\Microsoft\Windows\Temporary Internet Files\Content.IE5\JVXDRSO9\compaq-presario-cq70-300x25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747" y="2206263"/>
            <a:ext cx="200025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 bwMode="auto">
          <a:xfrm>
            <a:off x="2867366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7294219" y="3059703"/>
            <a:ext cx="2388757" cy="0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206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3075594" y="3059703"/>
            <a:ext cx="1829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Can intercept and alter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6377" y="3061628"/>
            <a:ext cx="1829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Can intercept and alter</a:t>
            </a:r>
          </a:p>
        </p:txBody>
      </p:sp>
    </p:spTree>
    <p:extLst>
      <p:ext uri="{BB962C8B-B14F-4D97-AF65-F5344CB8AC3E}">
        <p14:creationId xmlns:p14="http://schemas.microsoft.com/office/powerpoint/2010/main" val="1910715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Import private key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Set up FileReader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Point success and error handlers to functions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Kick off FileReader (readAsArrayBuffer)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Success handler function: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Sign FileReader ArrayBuffer result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Put base 64 encoded signature in form element</a:t>
            </a:r>
          </a:p>
        </p:txBody>
      </p:sp>
    </p:spTree>
    <p:extLst>
      <p:ext uri="{BB962C8B-B14F-4D97-AF65-F5344CB8AC3E}">
        <p14:creationId xmlns:p14="http://schemas.microsoft.com/office/powerpoint/2010/main" val="42486450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Import public key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Set up FileReader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Point success and error handlers to functions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Kick off FileReader (readAsArrayBuffer)</a:t>
            </a:r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Success handler function: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Get signature from form element</a:t>
            </a:r>
          </a:p>
          <a:p>
            <a:pPr marL="1200150" lvl="1" indent="-7429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Verify FileReader ArrayBuffer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411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Review</a:t>
            </a:r>
          </a:p>
        </p:txBody>
      </p:sp>
    </p:spTree>
    <p:extLst>
      <p:ext uri="{BB962C8B-B14F-4D97-AF65-F5344CB8AC3E}">
        <p14:creationId xmlns:p14="http://schemas.microsoft.com/office/powerpoint/2010/main" val="37399138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– Public Key Encryption and Decryption</a:t>
            </a:r>
          </a:p>
        </p:txBody>
      </p:sp>
    </p:spTree>
    <p:extLst>
      <p:ext uri="{BB962C8B-B14F-4D97-AF65-F5344CB8AC3E}">
        <p14:creationId xmlns:p14="http://schemas.microsoft.com/office/powerpoint/2010/main" val="19367822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PKC Has Limitations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Extremely slow</a:t>
            </a:r>
          </a:p>
          <a:p>
            <a:r>
              <a:rPr lang="en-US" dirty="0"/>
              <a:t>Message size limited by key size</a:t>
            </a:r>
          </a:p>
          <a:p>
            <a:endParaRPr lang="en-US" dirty="0"/>
          </a:p>
          <a:p>
            <a:r>
              <a:rPr lang="en-US" dirty="0"/>
              <a:t>So we can’t just encrypt plaintext using a PKC public key</a:t>
            </a:r>
          </a:p>
          <a:p>
            <a:pPr lvl="1"/>
            <a:r>
              <a:rPr lang="en-US" dirty="0"/>
              <a:t>This didn’t come up for signing, because there PKC is only used on a digest, not whole message</a:t>
            </a:r>
          </a:p>
        </p:txBody>
      </p:sp>
    </p:spTree>
    <p:extLst>
      <p:ext uri="{BB962C8B-B14F-4D97-AF65-F5344CB8AC3E}">
        <p14:creationId xmlns:p14="http://schemas.microsoft.com/office/powerpoint/2010/main" val="5940844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Need a Symmetric/Asymmetric Hybrid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random symmetric key</a:t>
            </a:r>
          </a:p>
          <a:p>
            <a:pPr lvl="1"/>
            <a:r>
              <a:rPr lang="en-US" dirty="0"/>
              <a:t>This is called the </a:t>
            </a:r>
            <a:r>
              <a:rPr lang="en-US" b="1" i="1" dirty="0"/>
              <a:t>session key</a:t>
            </a:r>
          </a:p>
          <a:p>
            <a:r>
              <a:rPr lang="en-US" dirty="0"/>
              <a:t>Encrypt the plaintext with the session key</a:t>
            </a:r>
          </a:p>
          <a:p>
            <a:r>
              <a:rPr lang="en-US" dirty="0"/>
              <a:t>Encrypt the session key with the public key using PKC</a:t>
            </a:r>
          </a:p>
          <a:p>
            <a:r>
              <a:rPr lang="en-US" dirty="0"/>
              <a:t>Decryption reverses this</a:t>
            </a:r>
          </a:p>
          <a:p>
            <a:pPr lvl="1"/>
            <a:r>
              <a:rPr lang="en-US" dirty="0"/>
              <a:t>Uses the private key to decrypt the session key</a:t>
            </a:r>
          </a:p>
        </p:txBody>
      </p:sp>
    </p:spTree>
    <p:extLst>
      <p:ext uri="{BB962C8B-B14F-4D97-AF65-F5344CB8AC3E}">
        <p14:creationId xmlns:p14="http://schemas.microsoft.com/office/powerpoint/2010/main" val="27881348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Lab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Generate a key pair, export, base 64 encode, and display in form</a:t>
            </a:r>
          </a:p>
          <a:p>
            <a:r>
              <a:rPr lang="en-US" dirty="0"/>
              <a:t>Encrypt file by importing public key, then create and encrypt session key (and store in form), then encrypt file with session key</a:t>
            </a:r>
          </a:p>
          <a:p>
            <a:r>
              <a:rPr lang="en-US" dirty="0"/>
              <a:t>Decrypt file by import private key, decrypting session key with the private key, importing session key and using it for decryption</a:t>
            </a:r>
          </a:p>
        </p:txBody>
      </p:sp>
    </p:spTree>
    <p:extLst>
      <p:ext uri="{BB962C8B-B14F-4D97-AF65-F5344CB8AC3E}">
        <p14:creationId xmlns:p14="http://schemas.microsoft.com/office/powerpoint/2010/main" val="18061264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971" y="1356510"/>
            <a:ext cx="4692822" cy="4137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959" y="2903158"/>
            <a:ext cx="2458774" cy="2590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64" y="1930515"/>
            <a:ext cx="2736378" cy="40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093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RSA-OAEP public key algorithm</a:t>
            </a:r>
          </a:p>
          <a:p>
            <a:pPr lvl="1"/>
            <a:r>
              <a:rPr lang="en-US" dirty="0"/>
              <a:t>2048 bit modulus</a:t>
            </a:r>
          </a:p>
          <a:p>
            <a:pPr lvl="1"/>
            <a:r>
              <a:rPr lang="en-US" dirty="0"/>
              <a:t>65537 public exponent</a:t>
            </a:r>
          </a:p>
          <a:p>
            <a:pPr lvl="1"/>
            <a:r>
              <a:rPr lang="en-US" dirty="0"/>
              <a:t>SHA-256 hash</a:t>
            </a:r>
          </a:p>
          <a:p>
            <a:r>
              <a:rPr lang="en-US" dirty="0"/>
              <a:t>Use AES-CBC with 256-bit key for symmetric algorithm</a:t>
            </a:r>
          </a:p>
          <a:p>
            <a:r>
              <a:rPr lang="en-US" dirty="0"/>
              <a:t>See hints in lab4.js for more</a:t>
            </a:r>
          </a:p>
        </p:txBody>
      </p:sp>
    </p:spTree>
    <p:extLst>
      <p:ext uri="{BB962C8B-B14F-4D97-AF65-F5344CB8AC3E}">
        <p14:creationId xmlns:p14="http://schemas.microsoft.com/office/powerpoint/2010/main" val="3851948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Solution</a:t>
            </a:r>
          </a:p>
        </p:txBody>
      </p:sp>
    </p:spTree>
    <p:extLst>
      <p:ext uri="{BB962C8B-B14F-4D97-AF65-F5344CB8AC3E}">
        <p14:creationId xmlns:p14="http://schemas.microsoft.com/office/powerpoint/2010/main" val="13853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 Light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3539</Words>
  <Application>Microsoft Office PowerPoint</Application>
  <PresentationFormat>Widescreen</PresentationFormat>
  <Paragraphs>611</Paragraphs>
  <Slides>111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8" baseType="lpstr">
      <vt:lpstr>Arial</vt:lpstr>
      <vt:lpstr>Calibri</vt:lpstr>
      <vt:lpstr>Calibri Light</vt:lpstr>
      <vt:lpstr>Consolas</vt:lpstr>
      <vt:lpstr>Trebuchet MS</vt:lpstr>
      <vt:lpstr>Verdana</vt:lpstr>
      <vt:lpstr>Office Theme</vt:lpstr>
      <vt:lpstr>Web Cryptography Workshop</vt:lpstr>
      <vt:lpstr>Workshop Materials</vt:lpstr>
      <vt:lpstr>Today’s Workshop</vt:lpstr>
      <vt:lpstr>The Web Cryptography API </vt:lpstr>
      <vt:lpstr>Why Not Code Crypto in JavaScript?</vt:lpstr>
      <vt:lpstr>API Browser Availability</vt:lpstr>
      <vt:lpstr>Do We Need Crypto in the Browser?</vt:lpstr>
      <vt:lpstr>Protect Secrets, Authenticate Others</vt:lpstr>
      <vt:lpstr>HTTP is Not Secure</vt:lpstr>
      <vt:lpstr>Add TLS (Lock)</vt:lpstr>
      <vt:lpstr>HTTPS is Secure</vt:lpstr>
      <vt:lpstr>TLS Protects Connections, Not Messages</vt:lpstr>
      <vt:lpstr>End-to-End Cryptography</vt:lpstr>
      <vt:lpstr>Use the Web Cryptography API</vt:lpstr>
      <vt:lpstr>So Replace TLS with Web Crypto?</vt:lpstr>
      <vt:lpstr>Web Cryptography API Overview</vt:lpstr>
      <vt:lpstr>API Lives in the Browser’s DOM</vt:lpstr>
      <vt:lpstr>Try It Yourself</vt:lpstr>
      <vt:lpstr>Hands-on Via the Console</vt:lpstr>
      <vt:lpstr>buf = new Uint8Array(16)</vt:lpstr>
      <vt:lpstr>window.crypto.getRandomValues(buf)</vt:lpstr>
      <vt:lpstr>How is this Crypto?</vt:lpstr>
      <vt:lpstr>SubtleCrypto – Most of the API</vt:lpstr>
      <vt:lpstr>SubtleCrypto Methods</vt:lpstr>
      <vt:lpstr>Hands-on</vt:lpstr>
      <vt:lpstr>p = window.crypto.subtle.generateKey(     {name: "AES-CBC", length: 256},     true,     ["encrypt", "decrypt"] )</vt:lpstr>
      <vt:lpstr>p.then(function(result) {     key = result; })</vt:lpstr>
      <vt:lpstr>Don’t Do This in a Real Program!</vt:lpstr>
      <vt:lpstr>Some API Basics</vt:lpstr>
      <vt:lpstr>Important Object Types</vt:lpstr>
      <vt:lpstr>ArrayBuffer Tips</vt:lpstr>
      <vt:lpstr>Promise</vt:lpstr>
      <vt:lpstr>then and catch Return Promises</vt:lpstr>
      <vt:lpstr>Hands-on Labs</vt:lpstr>
      <vt:lpstr>Lab Exercises</vt:lpstr>
      <vt:lpstr>Structure of Each Lab</vt:lpstr>
      <vt:lpstr>Lab 1 – Symmetric Encryption</vt:lpstr>
      <vt:lpstr>Basic Concepts</vt:lpstr>
      <vt:lpstr>Symmetric Encryption</vt:lpstr>
      <vt:lpstr>Symmetric Algorithms</vt:lpstr>
      <vt:lpstr>Block Cipher Issues</vt:lpstr>
      <vt:lpstr>Why Cipher Mode Matters</vt:lpstr>
      <vt:lpstr>AES Modes Supported by the API</vt:lpstr>
      <vt:lpstr>Encryption With AES-CBC</vt:lpstr>
      <vt:lpstr>Decryption with AES-CBC</vt:lpstr>
      <vt:lpstr>AES-CBC and the Web Crypto API</vt:lpstr>
      <vt:lpstr>Lab 1 Application</vt:lpstr>
      <vt:lpstr>Skeleton in Lab/1 in GitHub Repo</vt:lpstr>
      <vt:lpstr>Generate Key Specification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Hands-on Exercise to Finish the Lab</vt:lpstr>
      <vt:lpstr>Encrypt Specification</vt:lpstr>
      <vt:lpstr>Decrypt Specification</vt:lpstr>
      <vt:lpstr>Review Lab 1 Solution</vt:lpstr>
      <vt:lpstr>Lab 1 Variant – Symmetric Encryption Using IE 11</vt:lpstr>
      <vt:lpstr>Does Anybody Care?</vt:lpstr>
      <vt:lpstr>Uses window.msCrypto.subtle</vt:lpstr>
      <vt:lpstr>generateKey Differences</vt:lpstr>
      <vt:lpstr>Converting Lab 1 to IE 11</vt:lpstr>
      <vt:lpstr>Review Lab 1 for IE 11 Solution</vt:lpstr>
      <vt:lpstr>Lab 2 – Password-Based Key Derivation</vt:lpstr>
      <vt:lpstr>Why Derive a Key from a Password?</vt:lpstr>
      <vt:lpstr>Goals for Lab 2</vt:lpstr>
      <vt:lpstr>Lab 2 Application</vt:lpstr>
      <vt:lpstr>Ways to Derive a Key From a Password</vt:lpstr>
      <vt:lpstr>Ways to Derive a Key From a Password</vt:lpstr>
      <vt:lpstr>Key Derivation Algorithms</vt:lpstr>
      <vt:lpstr>We Will Use PBKDF2</vt:lpstr>
      <vt:lpstr>Methods Used</vt:lpstr>
      <vt:lpstr>New Background Needed</vt:lpstr>
      <vt:lpstr>Possible Steps</vt:lpstr>
      <vt:lpstr>Solution Review</vt:lpstr>
      <vt:lpstr>Lab 3 – Digital Signing and Verification</vt:lpstr>
      <vt:lpstr>What is a Digital Signature?</vt:lpstr>
      <vt:lpstr>Basic Logical Mechanism</vt:lpstr>
      <vt:lpstr>Use Public Key Cryptography</vt:lpstr>
      <vt:lpstr>Asymmetric Encryption</vt:lpstr>
      <vt:lpstr>Goals for Lab 3</vt:lpstr>
      <vt:lpstr>Lab 3 Application</vt:lpstr>
      <vt:lpstr>Generating a Key Pair</vt:lpstr>
      <vt:lpstr>New Background Needed</vt:lpstr>
      <vt:lpstr>Signing Steps</vt:lpstr>
      <vt:lpstr>Verifying Steps</vt:lpstr>
      <vt:lpstr>Solution Review</vt:lpstr>
      <vt:lpstr>Lab 4 – Public Key Encryption and Decryption</vt:lpstr>
      <vt:lpstr>PKC Has Limitations</vt:lpstr>
      <vt:lpstr>Need a Symmetric/Asymmetric Hybrid</vt:lpstr>
      <vt:lpstr>Goals for Lab 4</vt:lpstr>
      <vt:lpstr>Lab 4 Application</vt:lpstr>
      <vt:lpstr>New Background</vt:lpstr>
      <vt:lpstr>Review Solution</vt:lpstr>
      <vt:lpstr>Lab 5 – Self-signed X.509 Certificate</vt:lpstr>
      <vt:lpstr>What’s a Certificate?</vt:lpstr>
      <vt:lpstr>X.509</vt:lpstr>
      <vt:lpstr>Lab 5 Application</vt:lpstr>
      <vt:lpstr>This Lab is Different</vt:lpstr>
      <vt:lpstr>We Won’t Do This from Scratch</vt:lpstr>
      <vt:lpstr>PKIjs Concepts</vt:lpstr>
      <vt:lpstr>Solution Review</vt:lpstr>
      <vt:lpstr>Summing Up</vt:lpstr>
      <vt:lpstr>Web Cryptography API</vt:lpstr>
      <vt:lpstr>Learn More About Cryptography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Cryptography Workshop</dc:title>
  <dc:creator>live@engelke.com</dc:creator>
  <cp:lastModifiedBy>live@engelke.com</cp:lastModifiedBy>
  <cp:revision>333</cp:revision>
  <dcterms:created xsi:type="dcterms:W3CDTF">2016-02-26T17:03:02Z</dcterms:created>
  <dcterms:modified xsi:type="dcterms:W3CDTF">2016-03-07T03:47:32Z</dcterms:modified>
</cp:coreProperties>
</file>