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1" r:id="rId4"/>
    <p:sldId id="276" r:id="rId5"/>
    <p:sldId id="277" r:id="rId6"/>
    <p:sldId id="272" r:id="rId7"/>
    <p:sldId id="286" r:id="rId8"/>
    <p:sldId id="287" r:id="rId9"/>
    <p:sldId id="273" r:id="rId10"/>
    <p:sldId id="274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C482589-CB2F-4003-801D-095B67490E73}" type="datetimeFigureOut">
              <a:rPr lang="en-US" altLang="zh-CN"/>
              <a:t>8/23/2015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4A4844B-5D5D-4D8E-9E71-6B297DF4019B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A7D4DBF-746C-4C25-853D-8A1CBE8404F4}" type="datetimeFigureOut">
              <a:t>2015/8/23 Sunday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DE0FDE7-FE71-46E3-9512-437B13AD5F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备用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 latinLnBrk="0">
              <a:spcBef>
                <a:spcPts val="0"/>
              </a:spcBef>
              <a:buNone/>
              <a:defRPr lang="zh-CN" sz="2000" cap="all" spc="250" baseline="0">
                <a:solidFill>
                  <a:schemeClr val="bg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1DC1F7-A9E9-4D8B-8C97-C74523B2CF2A}" type="datetimeFigureOut">
              <a:rPr lang="en-US" altLang="zh-CN" smtClean="0"/>
              <a:pPr/>
              <a:t>8/23/2015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9542E4-2CCF-42F6-9D92-ED56803513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8 Introduction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Presented by Lingda tang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Extended Annotations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10273207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Now, it is possible to annotate mostly everything: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local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generic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super-classes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implementing interfaces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method’s </a:t>
            </a:r>
            <a:r>
              <a:rPr lang="en-US" altLang="zh-CN" dirty="0"/>
              <a:t>exceptions </a:t>
            </a:r>
            <a:r>
              <a:rPr lang="en-US" altLang="zh-CN" dirty="0" smtClean="0"/>
              <a:t>declaration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/>
              <a:t>The </a:t>
            </a:r>
            <a:r>
              <a:rPr lang="en-US" altLang="zh-CN" sz="2000" dirty="0" err="1"/>
              <a:t>ElementType.TYPE_USE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ElementType.TYPE_PARAMETER</a:t>
            </a:r>
            <a:r>
              <a:rPr lang="en-US" altLang="zh-CN" sz="2000" dirty="0"/>
              <a:t> are two new element types to describe the applicable annotation context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76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names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Old Ages</a:t>
            </a:r>
          </a:p>
          <a:p>
            <a:r>
              <a:rPr lang="en-US" altLang="zh-CN" dirty="0" smtClean="0"/>
              <a:t>Java </a:t>
            </a:r>
            <a:r>
              <a:rPr lang="en-US" altLang="zh-CN" dirty="0"/>
              <a:t>developers are inventing different ways to preserve method parameter names in Java byte-code and make them available at </a:t>
            </a:r>
            <a:r>
              <a:rPr lang="en-US" altLang="zh-CN" dirty="0" smtClean="0"/>
              <a:t>runtime.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Nowadays</a:t>
            </a:r>
          </a:p>
          <a:p>
            <a:r>
              <a:rPr lang="en-US" altLang="zh-CN" dirty="0" smtClean="0"/>
              <a:t>Java </a:t>
            </a:r>
            <a:r>
              <a:rPr lang="en-US" altLang="zh-CN" dirty="0"/>
              <a:t>8 bakes this demanding feature into the language (using Reflection API and </a:t>
            </a:r>
            <a:r>
              <a:rPr lang="en-US" altLang="zh-CN" dirty="0" err="1"/>
              <a:t>Parameter.getName</a:t>
            </a:r>
            <a:r>
              <a:rPr lang="en-US" altLang="zh-CN" dirty="0"/>
              <a:t>() method) and the byte-code (using new </a:t>
            </a:r>
            <a:r>
              <a:rPr lang="en-US" altLang="zh-CN" dirty="0" err="1"/>
              <a:t>javac</a:t>
            </a:r>
            <a:r>
              <a:rPr lang="en-US" altLang="zh-CN" dirty="0"/>
              <a:t> compiler argument –parameters).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19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Optional      </a:t>
            </a:r>
            <a:r>
              <a:rPr lang="en-US" altLang="zh-CN" dirty="0" err="1" smtClean="0"/>
              <a:t>NullPointerException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 smtClean="0"/>
              <a:t>Google Guava has made its effort.</a:t>
            </a:r>
          </a:p>
          <a:p>
            <a:r>
              <a:rPr lang="en-US" altLang="zh-CN" dirty="0" smtClean="0"/>
              <a:t>Java 8 now takes the place~</a:t>
            </a:r>
          </a:p>
          <a:p>
            <a:endParaRPr lang="en-US" altLang="zh-CN" dirty="0"/>
          </a:p>
          <a:p>
            <a:r>
              <a:rPr lang="en-US" altLang="zh-CN" b="1" dirty="0"/>
              <a:t>Optional </a:t>
            </a:r>
            <a:r>
              <a:rPr lang="en-US" altLang="zh-CN" dirty="0"/>
              <a:t>is just a container: it can hold a </a:t>
            </a:r>
            <a:r>
              <a:rPr lang="en-US" altLang="zh-CN" b="1" dirty="0"/>
              <a:t>value</a:t>
            </a:r>
            <a:r>
              <a:rPr lang="en-US" altLang="zh-CN" dirty="0"/>
              <a:t> of some type </a:t>
            </a:r>
            <a:r>
              <a:rPr lang="en-US" altLang="zh-CN" b="1" dirty="0"/>
              <a:t>T</a:t>
            </a:r>
            <a:r>
              <a:rPr lang="en-US" altLang="zh-CN" dirty="0"/>
              <a:t> or just be </a:t>
            </a:r>
            <a:r>
              <a:rPr lang="en-US" altLang="zh-CN" b="1" dirty="0"/>
              <a:t>null</a:t>
            </a:r>
            <a:r>
              <a:rPr lang="en-US" altLang="zh-CN" dirty="0"/>
              <a:t>. It provides a lot of useful methods so the explicit </a:t>
            </a:r>
            <a:r>
              <a:rPr lang="en-US" altLang="zh-CN" b="1" dirty="0"/>
              <a:t>null</a:t>
            </a:r>
            <a:r>
              <a:rPr lang="en-US" altLang="zh-CN" dirty="0"/>
              <a:t> checks have no excuse anymore.</a:t>
            </a:r>
            <a:endParaRPr lang="zh-CN" altLang="en-US" dirty="0"/>
          </a:p>
        </p:txBody>
      </p:sp>
      <p:sp>
        <p:nvSpPr>
          <p:cNvPr id="5" name="闪电形 4"/>
          <p:cNvSpPr/>
          <p:nvPr/>
        </p:nvSpPr>
        <p:spPr>
          <a:xfrm>
            <a:off x="3650311" y="812304"/>
            <a:ext cx="576064" cy="576064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5611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 smtClean="0"/>
              <a:t>Introduce </a:t>
            </a:r>
            <a:r>
              <a:rPr lang="en-US" altLang="zh-CN" dirty="0"/>
              <a:t>real-world functional-style programming into the Java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This </a:t>
            </a:r>
            <a:r>
              <a:rPr lang="en-US" altLang="zh-CN" dirty="0"/>
              <a:t>is by far the most comprehensive addition to Java library intended to make Java developers significantly more productive by allowing them to write effective, clean, and concise code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97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Date-Time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/>
              <a:t>Date and time manipulation is being one of the worst pain points for Java developers. The standard </a:t>
            </a:r>
            <a:r>
              <a:rPr lang="en-US" altLang="zh-CN" dirty="0" err="1"/>
              <a:t>java.util.Date</a:t>
            </a:r>
            <a:r>
              <a:rPr lang="en-US" altLang="zh-CN" dirty="0"/>
              <a:t> followed by </a:t>
            </a:r>
            <a:r>
              <a:rPr lang="en-US" altLang="zh-CN" dirty="0" err="1"/>
              <a:t>java.util.Calendar</a:t>
            </a:r>
            <a:r>
              <a:rPr lang="en-US" altLang="zh-CN" dirty="0"/>
              <a:t> hasn’t improved the situation at all (arguably, made it even more confusing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en-US" altLang="zh-CN" dirty="0" err="1" smtClean="0"/>
              <a:t>Joda</a:t>
            </a:r>
            <a:r>
              <a:rPr lang="en-US" altLang="zh-CN" dirty="0" smtClean="0"/>
              <a:t>-Time was good but we no longer need it.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39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Nashorn</a:t>
            </a:r>
            <a:r>
              <a:rPr lang="en-US" altLang="zh-CN" dirty="0"/>
              <a:t> JavaScript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 smtClean="0"/>
              <a:t>Allow developing </a:t>
            </a:r>
            <a:r>
              <a:rPr lang="en-US" altLang="zh-CN" dirty="0"/>
              <a:t>and running certain kinds of JavaScript applications on JVM. </a:t>
            </a:r>
            <a:r>
              <a:rPr lang="en-US" altLang="zh-CN" dirty="0" err="1"/>
              <a:t>Nashorn</a:t>
            </a:r>
            <a:r>
              <a:rPr lang="en-US" altLang="zh-CN" dirty="0"/>
              <a:t> JavaScript engine is just another implementation of </a:t>
            </a:r>
            <a:r>
              <a:rPr lang="en-US" altLang="zh-CN" dirty="0" err="1"/>
              <a:t>javax.script.ScriptEngine</a:t>
            </a:r>
            <a:r>
              <a:rPr lang="en-US" altLang="zh-CN" dirty="0"/>
              <a:t> and follows the same set of rules, permitting Java and JavaScript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5416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/>
              <a:t>the support of Base64 encoding has made its way into Java standard library with Java 8 release</a:t>
            </a:r>
          </a:p>
        </p:txBody>
      </p:sp>
    </p:spTree>
    <p:extLst>
      <p:ext uri="{BB962C8B-B14F-4D97-AF65-F5344CB8AC3E}">
        <p14:creationId xmlns:p14="http://schemas.microsoft.com/office/powerpoint/2010/main" val="965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 in Java runtime (JVM)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3886199" cy="4343400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PermGen</a:t>
            </a:r>
            <a:r>
              <a:rPr lang="en-US" altLang="zh-CN" dirty="0"/>
              <a:t> space is gone and has been replaced with </a:t>
            </a:r>
            <a:r>
              <a:rPr lang="en-US" altLang="zh-CN" dirty="0" err="1"/>
              <a:t>Metaspace</a:t>
            </a:r>
            <a:r>
              <a:rPr lang="en-US" altLang="zh-CN" dirty="0"/>
              <a:t> (JEP 122). The JVM options -</a:t>
            </a:r>
            <a:r>
              <a:rPr lang="en-US" altLang="zh-CN" dirty="0" err="1"/>
              <a:t>XX:PermSize</a:t>
            </a:r>
            <a:r>
              <a:rPr lang="en-US" altLang="zh-CN" dirty="0"/>
              <a:t> and –</a:t>
            </a:r>
            <a:r>
              <a:rPr lang="en-US" altLang="zh-CN" dirty="0" err="1"/>
              <a:t>XX:MaxPermSize</a:t>
            </a:r>
            <a:r>
              <a:rPr lang="en-US" altLang="zh-CN" dirty="0"/>
              <a:t> have been replaced by -</a:t>
            </a:r>
            <a:r>
              <a:rPr lang="en-US" altLang="zh-CN" dirty="0" err="1"/>
              <a:t>XX:MetaSpaceSize</a:t>
            </a:r>
            <a:r>
              <a:rPr lang="en-US" altLang="zh-CN" dirty="0"/>
              <a:t> and -</a:t>
            </a:r>
            <a:r>
              <a:rPr lang="en-US" altLang="zh-CN" dirty="0" err="1"/>
              <a:t>XX:MaxMetaspaceSize</a:t>
            </a:r>
            <a:r>
              <a:rPr lang="en-US" altLang="zh-CN" dirty="0"/>
              <a:t> respectively.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1495479"/>
            <a:ext cx="5715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Expression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syntax for a lambda expression looks like this:</a:t>
            </a:r>
          </a:p>
          <a:p>
            <a:pPr marL="0" indent="0">
              <a:buNone/>
            </a:pPr>
            <a:r>
              <a:rPr lang="en-US" altLang="zh-CN" dirty="0" smtClean="0"/>
              <a:t>	( </a:t>
            </a:r>
            <a:r>
              <a:rPr lang="en-US" altLang="zh-CN" dirty="0" err="1"/>
              <a:t>paramlist</a:t>
            </a:r>
            <a:r>
              <a:rPr lang="en-US" altLang="zh-CN" dirty="0"/>
              <a:t> ) -&gt; { statements }</a:t>
            </a:r>
          </a:p>
          <a:p>
            <a:r>
              <a:rPr lang="en-US" altLang="zh-CN" dirty="0"/>
              <a:t>One simple, very traditional example:</a:t>
            </a:r>
          </a:p>
          <a:p>
            <a:pPr marL="0" indent="0">
              <a:buNone/>
            </a:pPr>
            <a:r>
              <a:rPr lang="en-US" altLang="zh-CN" dirty="0" smtClean="0"/>
              <a:t>	Runnable </a:t>
            </a:r>
            <a:r>
              <a:rPr lang="en-US" altLang="zh-CN" dirty="0"/>
              <a:t>r = () -&gt; </a:t>
            </a:r>
            <a:r>
              <a:rPr lang="en-US" altLang="zh-CN" dirty="0" err="1"/>
              <a:t>System.out.println</a:t>
            </a:r>
            <a:r>
              <a:rPr lang="en-US" altLang="zh-CN" dirty="0"/>
              <a:t>("Hello World");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lambda can be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The lambda must appear where an instance of an interface type is expected.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expected interface type should have exactly one mandatory method.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expected interface method should have a signature that exactly </a:t>
            </a:r>
            <a:r>
              <a:rPr lang="en-US" altLang="zh-CN" dirty="0" smtClean="0"/>
              <a:t>matches that </a:t>
            </a:r>
            <a:r>
              <a:rPr lang="en-US" altLang="zh-CN" dirty="0"/>
              <a:t>of the lambda expression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Developers use </a:t>
            </a:r>
            <a:r>
              <a:rPr lang="en-US" altLang="zh-CN" dirty="0"/>
              <a:t>the term single abstract method (or SAM) type </a:t>
            </a:r>
            <a:r>
              <a:rPr lang="en-US" altLang="zh-CN" dirty="0" smtClean="0"/>
              <a:t>to refer </a:t>
            </a:r>
            <a:r>
              <a:rPr lang="en-US" altLang="zh-CN" dirty="0"/>
              <a:t>to the interface type that the lambda is converted into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20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FunctionalInterface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FunctionalInterface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interface </a:t>
            </a:r>
            <a:r>
              <a:rPr lang="en-US" altLang="zh-CN" dirty="0" smtClean="0"/>
              <a:t>Sloppy{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smtClean="0"/>
              <a:t>slop();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Sloppy </a:t>
            </a:r>
            <a:r>
              <a:rPr lang="en-US" altLang="zh-CN" dirty="0" smtClean="0"/>
              <a:t>f = () -&gt;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(“lambda interface”);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8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Reference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MyObject</a:t>
            </a:r>
            <a:r>
              <a:rPr lang="en-US" altLang="zh-CN" dirty="0"/>
              <a:t> </a:t>
            </a:r>
            <a:r>
              <a:rPr lang="en-US" altLang="zh-CN" dirty="0" err="1"/>
              <a:t>myObj</a:t>
            </a:r>
            <a:r>
              <a:rPr lang="en-US" altLang="zh-CN" dirty="0"/>
              <a:t>) -&gt; </a:t>
            </a:r>
            <a:r>
              <a:rPr lang="en-US" altLang="zh-CN" dirty="0" err="1"/>
              <a:t>myObj.toString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i="1" dirty="0"/>
              <a:t>This will be </a:t>
            </a:r>
            <a:r>
              <a:rPr lang="en-US" altLang="zh-CN" sz="2000" i="1" dirty="0" err="1"/>
              <a:t>autoconverted</a:t>
            </a:r>
            <a:r>
              <a:rPr lang="en-US" altLang="zh-CN" sz="2000" i="1" dirty="0"/>
              <a:t> to an implementation of a @</a:t>
            </a:r>
            <a:r>
              <a:rPr lang="en-US" altLang="zh-CN" sz="2000" i="1" dirty="0" err="1"/>
              <a:t>FunctionalInterface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that has </a:t>
            </a:r>
            <a:r>
              <a:rPr lang="en-US" altLang="zh-CN" sz="2000" i="1" dirty="0"/>
              <a:t>a single </a:t>
            </a:r>
            <a:r>
              <a:rPr lang="en-US" altLang="zh-CN" sz="2000" i="1" dirty="0" err="1"/>
              <a:t>nondefault</a:t>
            </a:r>
            <a:r>
              <a:rPr lang="en-US" altLang="zh-CN" sz="2000" i="1" dirty="0"/>
              <a:t> method that takes a single </a:t>
            </a:r>
            <a:r>
              <a:rPr lang="en-US" altLang="zh-CN" sz="2000" i="1" dirty="0" err="1"/>
              <a:t>MyObject</a:t>
            </a:r>
            <a:r>
              <a:rPr lang="en-US" altLang="zh-CN" sz="2000" i="1" dirty="0"/>
              <a:t> and returns </a:t>
            </a:r>
            <a:r>
              <a:rPr lang="en-US" altLang="zh-CN" sz="2000" i="1" dirty="0" smtClean="0"/>
              <a:t>String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/>
              <a:t>MyObject</a:t>
            </a:r>
            <a:r>
              <a:rPr lang="en-US" altLang="zh-CN" dirty="0"/>
              <a:t>::</a:t>
            </a:r>
            <a:r>
              <a:rPr lang="en-US" altLang="zh-CN" dirty="0" err="1"/>
              <a:t>toString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094412" y="2420888"/>
            <a:ext cx="216024" cy="43204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下箭头 5"/>
          <p:cNvSpPr/>
          <p:nvPr/>
        </p:nvSpPr>
        <p:spPr>
          <a:xfrm>
            <a:off x="6094412" y="3864496"/>
            <a:ext cx="216024" cy="43204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java.util.function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R apply(T t) – Compute the result of applying the function to the input argument.</a:t>
            </a:r>
          </a:p>
          <a:p>
            <a:r>
              <a:rPr lang="en-US" altLang="zh-CN" sz="2000" dirty="0" smtClean="0"/>
              <a:t>default ‹V› </a:t>
            </a:r>
            <a:r>
              <a:rPr lang="en-US" altLang="zh-CN" sz="2000" dirty="0" err="1" smtClean="0"/>
              <a:t>Function‹T,V</a:t>
            </a:r>
            <a:r>
              <a:rPr lang="en-US" altLang="zh-CN" sz="2000" dirty="0" smtClean="0"/>
              <a:t>› – Combine with another function returning a function which performs both functions.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Function&lt;String, Integer&gt; </a:t>
            </a:r>
            <a:r>
              <a:rPr lang="en-US" altLang="zh-CN" sz="2000" dirty="0" err="1" smtClean="0"/>
              <a:t>atoi</a:t>
            </a:r>
            <a:r>
              <a:rPr lang="en-US" altLang="zh-CN" sz="2000" dirty="0" smtClean="0"/>
              <a:t> = s -&gt; </a:t>
            </a:r>
            <a:r>
              <a:rPr lang="en-US" altLang="zh-CN" sz="2000" dirty="0" err="1" smtClean="0"/>
              <a:t>Integer.parseInt</a:t>
            </a:r>
            <a:r>
              <a:rPr lang="en-US" altLang="zh-CN" sz="2000" dirty="0" smtClean="0"/>
              <a:t>(s);</a:t>
            </a:r>
          </a:p>
          <a:p>
            <a:pPr marL="0" indent="0">
              <a:buNone/>
            </a:pPr>
            <a:r>
              <a:rPr lang="en-US" altLang="zh-CN" sz="2000" dirty="0" err="1" smtClean="0"/>
              <a:t>atoi.apply</a:t>
            </a:r>
            <a:r>
              <a:rPr lang="en-US" altLang="zh-CN" sz="2000" dirty="0" smtClean="0"/>
              <a:t>(“123”);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121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</a:t>
            </a:r>
            <a:r>
              <a:rPr lang="en-US" altLang="zh-CN" dirty="0" err="1" smtClean="0"/>
              <a:t>paramters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fr-FR" altLang="zh-CN" sz="2000" dirty="0"/>
              <a:t>@FunctionalInterface</a:t>
            </a:r>
          </a:p>
          <a:p>
            <a:pPr marL="0" indent="0">
              <a:buNone/>
            </a:pPr>
            <a:r>
              <a:rPr lang="fr-FR" altLang="zh-CN" sz="2000" dirty="0"/>
              <a:t>public interface BiFunction&lt;T, U, R&gt; {</a:t>
            </a:r>
          </a:p>
          <a:p>
            <a:pPr marL="0" indent="0">
              <a:buNone/>
            </a:pPr>
            <a:r>
              <a:rPr lang="fr-FR" altLang="zh-CN" sz="2000" dirty="0"/>
              <a:t>  R apply(T t, U u);</a:t>
            </a:r>
          </a:p>
          <a:p>
            <a:pPr marL="0" indent="0">
              <a:buNone/>
            </a:pPr>
            <a:r>
              <a:rPr lang="fr-FR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BiFunction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Integer,Integer,Integer</a:t>
            </a:r>
            <a:r>
              <a:rPr lang="en-US" altLang="zh-CN" sz="2000" dirty="0"/>
              <a:t>&gt; </a:t>
            </a:r>
            <a:r>
              <a:rPr lang="en-US" altLang="zh-CN" sz="2000" dirty="0" smtClean="0"/>
              <a:t>sum </a:t>
            </a:r>
            <a:r>
              <a:rPr lang="en-US" altLang="zh-CN" sz="2000" dirty="0"/>
              <a:t>= (t1, t2) -&gt; </a:t>
            </a:r>
            <a:r>
              <a:rPr lang="en-US" altLang="zh-CN" sz="2000" dirty="0" smtClean="0"/>
              <a:t>t1+t2;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21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Repeating annotations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872607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@Schedule(</a:t>
            </a:r>
            <a:r>
              <a:rPr lang="en-US" altLang="zh-CN" sz="1800" dirty="0" err="1"/>
              <a:t>dayOfMonth</a:t>
            </a:r>
            <a:r>
              <a:rPr lang="en-US" altLang="zh-CN" sz="1800" dirty="0"/>
              <a:t>="last")</a:t>
            </a:r>
          </a:p>
          <a:p>
            <a:pPr marL="0" indent="0">
              <a:buNone/>
            </a:pPr>
            <a:r>
              <a:rPr lang="en-US" altLang="zh-CN" sz="1800" dirty="0"/>
              <a:t>@Schedule(</a:t>
            </a:r>
            <a:r>
              <a:rPr lang="en-US" altLang="zh-CN" sz="1800" dirty="0" err="1"/>
              <a:t>dayOfWeek</a:t>
            </a:r>
            <a:r>
              <a:rPr lang="en-US" altLang="zh-CN" sz="1800" dirty="0"/>
              <a:t>="Fri", </a:t>
            </a:r>
            <a:r>
              <a:rPr lang="en-US" altLang="zh-CN" sz="1800" dirty="0" smtClean="0"/>
              <a:t>our</a:t>
            </a:r>
            <a:r>
              <a:rPr lang="en-US" altLang="zh-CN" sz="1800" dirty="0"/>
              <a:t>="23")</a:t>
            </a:r>
          </a:p>
          <a:p>
            <a:pPr marL="0" indent="0">
              <a:buNone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doPeriodicCleanup</a:t>
            </a:r>
            <a:r>
              <a:rPr lang="en-US" altLang="zh-CN" sz="1800" dirty="0"/>
              <a:t>() { ... 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@Alert(role="Manager")</a:t>
            </a:r>
          </a:p>
          <a:p>
            <a:pPr marL="0" indent="0">
              <a:buNone/>
            </a:pPr>
            <a:r>
              <a:rPr lang="en-US" altLang="zh-CN" sz="1800" dirty="0"/>
              <a:t>@Alert(role="Administrator")</a:t>
            </a:r>
          </a:p>
          <a:p>
            <a:pPr marL="0" indent="0"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 smtClean="0"/>
              <a:t>unauthorizedAccessException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extends </a:t>
            </a:r>
            <a:r>
              <a:rPr lang="en-US" altLang="zh-CN" sz="1800" dirty="0" err="1"/>
              <a:t>SecurityException</a:t>
            </a:r>
            <a:r>
              <a:rPr lang="en-US" altLang="zh-CN" sz="1800" dirty="0"/>
              <a:t> { ... }</a:t>
            </a:r>
            <a:endParaRPr lang="zh-CN" sz="1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@Repeatable(</a:t>
            </a:r>
            <a:r>
              <a:rPr lang="en-US" altLang="zh-CN" sz="1600" dirty="0" err="1"/>
              <a:t>Schedules.class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public @interface Schedule {</a:t>
            </a:r>
          </a:p>
          <a:p>
            <a:pPr marL="0" indent="0">
              <a:buNone/>
            </a:pPr>
            <a:r>
              <a:rPr lang="en-US" altLang="zh-CN" sz="1600" dirty="0"/>
              <a:t>  String </a:t>
            </a:r>
            <a:r>
              <a:rPr lang="en-US" altLang="zh-CN" sz="1600" dirty="0" err="1"/>
              <a:t>dayOfMonth</a:t>
            </a:r>
            <a:r>
              <a:rPr lang="en-US" altLang="zh-CN" sz="1600" dirty="0"/>
              <a:t>() default "first";</a:t>
            </a:r>
          </a:p>
          <a:p>
            <a:pPr marL="0" indent="0">
              <a:buNone/>
            </a:pPr>
            <a:r>
              <a:rPr lang="en-US" altLang="zh-CN" sz="1600" dirty="0"/>
              <a:t>  String </a:t>
            </a:r>
            <a:r>
              <a:rPr lang="en-US" altLang="zh-CN" sz="1600" dirty="0" err="1"/>
              <a:t>dayOfWeek</a:t>
            </a:r>
            <a:r>
              <a:rPr lang="en-US" altLang="zh-CN" sz="1600" dirty="0"/>
              <a:t>() default "Mon";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hour() default 12;</a:t>
            </a:r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public @interface Schedules {</a:t>
            </a:r>
          </a:p>
          <a:p>
            <a:pPr marL="0" indent="0">
              <a:buNone/>
            </a:pPr>
            <a:r>
              <a:rPr lang="en-US" altLang="zh-CN" sz="1600" dirty="0"/>
              <a:t>    Schedule[] value();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724329" y="1100336"/>
            <a:ext cx="446449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Step 1: Declare a Repeatable Annotation Type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724329" y="4000500"/>
            <a:ext cx="446449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Step 2: Declare the Containing Annotation Type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Better Type Inference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841159" cy="4343400"/>
          </a:xfrm>
        </p:spPr>
        <p:txBody>
          <a:bodyPr/>
          <a:lstStyle/>
          <a:p>
            <a:r>
              <a:rPr lang="en-US" altLang="zh-CN" dirty="0" smtClean="0"/>
              <a:t>Help me with this…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_16x9">
  <a:themeElements>
    <a:clrScheme name="Woodgrain_16x9">
      <a:dk1>
        <a:sysClr val="windowText" lastClr="000000"/>
      </a:dk1>
      <a:lt1>
        <a:sysClr val="window" lastClr="CCE8C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CCE8C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CCE8C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D1F35-D690-462B-8ABB-6D4DC8E1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木纹演示文稿（宽屏）</Template>
  <TotalTime>0</TotalTime>
  <Words>648</Words>
  <Application>Microsoft Office PowerPoint</Application>
  <PresentationFormat>自定义</PresentationFormat>
  <Paragraphs>97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Century</vt:lpstr>
      <vt:lpstr>Wingdings</vt:lpstr>
      <vt:lpstr>Woodgrain_16x9</vt:lpstr>
      <vt:lpstr>JAVA 8 Introduction</vt:lpstr>
      <vt:lpstr>Lambda Expression</vt:lpstr>
      <vt:lpstr>When lambda can be used</vt:lpstr>
      <vt:lpstr>@FunctionalInterface</vt:lpstr>
      <vt:lpstr>Method Reference</vt:lpstr>
      <vt:lpstr>Functional Programming</vt:lpstr>
      <vt:lpstr>Functional Programming</vt:lpstr>
      <vt:lpstr>Repeating annotations</vt:lpstr>
      <vt:lpstr>Better Type Inference</vt:lpstr>
      <vt:lpstr>Extended Annotations Support</vt:lpstr>
      <vt:lpstr>Parameter names</vt:lpstr>
      <vt:lpstr>Optional      NullPointerException</vt:lpstr>
      <vt:lpstr>Streams </vt:lpstr>
      <vt:lpstr>New Date-Time API</vt:lpstr>
      <vt:lpstr>Nashorn JavaScript engine</vt:lpstr>
      <vt:lpstr>Base64</vt:lpstr>
      <vt:lpstr>New Features in Java runtime (JVM)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2015-08-23T01:15:24Z</dcterms:created>
  <dcterms:modified xsi:type="dcterms:W3CDTF">2015-08-23T04:54:52Z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