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21000">
                <a:solidFill>
                  <a:srgbClr val="E4E4E4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Shape 102"/>
          <p:cNvSpPr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Shape 103"/>
          <p:cNvSpPr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Shape 23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7010" y="264"/>
            <a:ext cx="12990779" cy="9753072"/>
          </a:xfrm>
          <a:prstGeom prst="rect">
            <a:avLst/>
          </a:prstGeom>
          <a:solidFill>
            <a:srgbClr val="52BAA1">
              <a:alpha val="80000"/>
            </a:srgbClr>
          </a:solidFill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 spc="0" sz="32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</a:p>
        </p:txBody>
      </p:sp>
      <p:sp>
        <p:nvSpPr>
          <p:cNvPr id="129" name="Shape 129"/>
          <p:cNvSpPr/>
          <p:nvPr>
            <p:ph type="body" idx="13"/>
          </p:nvPr>
        </p:nvSpPr>
        <p:spPr>
          <a:prstGeom prst="line">
            <a:avLst/>
          </a:prstGeom>
          <a:ln>
            <a:solidFill>
              <a:srgbClr val="FFE600"/>
            </a:solidFill>
          </a:ln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" name="Shape 130"/>
          <p:cNvSpPr/>
          <p:nvPr>
            <p:ph type="subTitle" sz="quarter" idx="1"/>
          </p:nvPr>
        </p:nvSpPr>
        <p:spPr>
          <a:xfrm>
            <a:off x="571500" y="6189863"/>
            <a:ext cx="11861801" cy="11351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E600"/>
                </a:solidFill>
              </a:defRPr>
            </a:lvl1pPr>
          </a:lstStyle>
          <a:p>
            <a:pPr/>
            <a:r>
              <a:t>Empowering Businesses</a:t>
            </a:r>
          </a:p>
        </p:txBody>
      </p:sp>
      <p:pic>
        <p:nvPicPr>
          <p:cNvPr id="131" name="cedi.png"/>
          <p:cNvPicPr>
            <a:picLocks noChangeAspect="1"/>
          </p:cNvPicPr>
          <p:nvPr/>
        </p:nvPicPr>
        <p:blipFill>
          <a:blip r:embed="rId2">
            <a:extLst/>
          </a:blip>
          <a:srcRect l="0" t="29473" r="0" b="0"/>
          <a:stretch>
            <a:fillRect/>
          </a:stretch>
        </p:blipFill>
        <p:spPr>
          <a:xfrm>
            <a:off x="4782035" y="1490860"/>
            <a:ext cx="3817385" cy="3495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g2f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038" y="-1338398"/>
            <a:ext cx="13038876" cy="1243039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>
            <p:ph type="body" idx="1"/>
          </p:nvPr>
        </p:nvSpPr>
        <p:spPr>
          <a:xfrm>
            <a:off x="7010" y="264"/>
            <a:ext cx="12990779" cy="9753072"/>
          </a:xfrm>
          <a:prstGeom prst="rect">
            <a:avLst/>
          </a:prstGeom>
          <a:solidFill>
            <a:srgbClr val="52BAA1">
              <a:alpha val="80000"/>
            </a:srgbClr>
          </a:solidFill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/>
        </p:nvSpPr>
        <p:spPr>
          <a:xfrm>
            <a:off x="4996274" y="1249479"/>
            <a:ext cx="3012252" cy="1236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pc="79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Demo</a:t>
            </a:r>
          </a:p>
        </p:txBody>
      </p:sp>
      <p:pic>
        <p:nvPicPr>
          <p:cNvPr id="178" name="computer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1199" y="2171700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01-20130628-2741-whaun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8450" y="29567"/>
            <a:ext cx="14541700" cy="969446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>
            <p:ph type="body" idx="1"/>
          </p:nvPr>
        </p:nvSpPr>
        <p:spPr>
          <a:xfrm>
            <a:off x="7010" y="12964"/>
            <a:ext cx="12990779" cy="9753072"/>
          </a:xfrm>
          <a:prstGeom prst="rect">
            <a:avLst/>
          </a:prstGeom>
          <a:solidFill>
            <a:srgbClr val="52BAA1">
              <a:alpha val="80000"/>
            </a:srgbClr>
          </a:solidFill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o-SENEGAL-WOMEN-SMILING-facebook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238500" y="6350"/>
            <a:ext cx="19481800" cy="97409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>
            <p:ph type="body" idx="1"/>
          </p:nvPr>
        </p:nvSpPr>
        <p:spPr>
          <a:xfrm>
            <a:off x="7010" y="264"/>
            <a:ext cx="12990779" cy="9753072"/>
          </a:xfrm>
          <a:prstGeom prst="rect">
            <a:avLst/>
          </a:prstGeom>
          <a:solidFill>
            <a:srgbClr val="52BAA1">
              <a:alpha val="80000"/>
            </a:srgbClr>
          </a:solidFill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/>
        </p:nvSpPr>
        <p:spPr>
          <a:xfrm>
            <a:off x="5172023" y="3823345"/>
            <a:ext cx="2660753" cy="1236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pc="79" sz="8000">
                <a:solidFill>
                  <a:srgbClr val="FFE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85%</a:t>
            </a:r>
          </a:p>
        </p:txBody>
      </p:sp>
      <p:sp>
        <p:nvSpPr>
          <p:cNvPr id="136" name="Shape 136"/>
          <p:cNvSpPr/>
          <p:nvPr/>
        </p:nvSpPr>
        <p:spPr>
          <a:xfrm>
            <a:off x="4948947" y="5599425"/>
            <a:ext cx="3106906" cy="170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pc="55" sz="5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Informal Sector</a:t>
            </a:r>
          </a:p>
        </p:txBody>
      </p:sp>
      <p:sp>
        <p:nvSpPr>
          <p:cNvPr id="137" name="Shape 137"/>
          <p:cNvSpPr/>
          <p:nvPr/>
        </p:nvSpPr>
        <p:spPr>
          <a:xfrm>
            <a:off x="4370171" y="3166297"/>
            <a:ext cx="4264458" cy="59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pc="35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Ghana’s Workers</a:t>
            </a:r>
          </a:p>
        </p:txBody>
      </p:sp>
      <p:sp>
        <p:nvSpPr>
          <p:cNvPr id="138" name="Shape 138"/>
          <p:cNvSpPr/>
          <p:nvPr/>
        </p:nvSpPr>
        <p:spPr>
          <a:xfrm>
            <a:off x="5640962" y="5329766"/>
            <a:ext cx="1722876" cy="1"/>
          </a:xfrm>
          <a:prstGeom prst="line">
            <a:avLst/>
          </a:prstGeom>
          <a:ln w="63500">
            <a:solidFill>
              <a:srgbClr val="FFE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3"/>
      <p:bldP build="whole" bldLvl="1" animBg="1" rev="0" advAuto="0" spid="136" grpId="4"/>
      <p:bldP build="whole" bldLvl="1" animBg="1" rev="0" advAuto="0" spid="135" grpId="2"/>
      <p:bldP build="whole" bldLvl="1" animBg="1" rev="0" advAuto="0" spid="1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Fisherman-River-Gambia_MG_5925-copy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7464" y="-3109"/>
            <a:ext cx="14639728" cy="975981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>
            <p:ph type="body" idx="1"/>
          </p:nvPr>
        </p:nvSpPr>
        <p:spPr>
          <a:xfrm>
            <a:off x="7010" y="264"/>
            <a:ext cx="12990779" cy="9753072"/>
          </a:xfrm>
          <a:prstGeom prst="rect">
            <a:avLst/>
          </a:prstGeom>
          <a:solidFill>
            <a:srgbClr val="52BAA1">
              <a:alpha val="80000"/>
            </a:srgbClr>
          </a:solidFill>
        </p:spPr>
        <p:txBody>
          <a:bodyPr/>
          <a:lstStyle/>
          <a:p>
            <a:pPr/>
          </a:p>
        </p:txBody>
      </p:sp>
      <p:pic>
        <p:nvPicPr>
          <p:cNvPr id="142" name="building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866" y="685799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1052428" y="3228759"/>
            <a:ext cx="5106892" cy="89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pc="55" sz="5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Informal Sector</a:t>
            </a:r>
          </a:p>
        </p:txBody>
      </p:sp>
      <p:sp>
        <p:nvSpPr>
          <p:cNvPr id="144" name="Shape 144"/>
          <p:cNvSpPr/>
          <p:nvPr/>
        </p:nvSpPr>
        <p:spPr>
          <a:xfrm>
            <a:off x="7844547" y="3228759"/>
            <a:ext cx="3484136" cy="89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pc="55" sz="5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Huge risk</a:t>
            </a:r>
          </a:p>
        </p:txBody>
      </p:sp>
      <p:pic>
        <p:nvPicPr>
          <p:cNvPr id="145" name="tw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08233" y="3280833"/>
            <a:ext cx="787401" cy="78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7001933" y="5187354"/>
            <a:ext cx="1" cy="2955672"/>
          </a:xfrm>
          <a:prstGeom prst="line">
            <a:avLst/>
          </a:prstGeom>
          <a:ln w="63500">
            <a:solidFill>
              <a:srgbClr val="FFE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47" name="money (2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5647266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tool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95266" y="5647266"/>
            <a:ext cx="16256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  <p:bldP build="whole" bldLvl="1" animBg="1" rev="0" advAuto="0" spid="147" grpId="4"/>
      <p:bldP build="whole" bldLvl="1" animBg="1" rev="0" advAuto="0" spid="146" grpId="5"/>
      <p:bldP build="whole" bldLvl="1" animBg="1" rev="0" advAuto="0" spid="148" grpId="6"/>
      <p:bldP build="whole" bldLvl="1" animBg="1" rev="0" advAuto="0" spid="145" grpId="2"/>
      <p:bldP build="whole" bldLvl="1" animBg="1" rev="0" advAuto="0" spid="144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hanaian-tailor-at-work_1.12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9380" y="-37711"/>
            <a:ext cx="14543560" cy="982902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>
            <p:ph type="body" idx="1"/>
          </p:nvPr>
        </p:nvSpPr>
        <p:spPr>
          <a:xfrm>
            <a:off x="7010" y="264"/>
            <a:ext cx="12990779" cy="9753072"/>
          </a:xfrm>
          <a:prstGeom prst="rect">
            <a:avLst/>
          </a:prstGeom>
          <a:solidFill>
            <a:srgbClr val="52BAA1">
              <a:alpha val="80000"/>
            </a:srgbClr>
          </a:solidFill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/>
        </p:nvSpPr>
        <p:spPr>
          <a:xfrm>
            <a:off x="220555" y="5661887"/>
            <a:ext cx="12563690" cy="229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pc="50"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FFE600"/>
                </a:solidFill>
              </a:rPr>
              <a:t>Peer-to-peer lending</a:t>
            </a:r>
            <a:r>
              <a:t> platform that enables </a:t>
            </a:r>
            <a:r>
              <a:rPr>
                <a:solidFill>
                  <a:srgbClr val="FFE600"/>
                </a:solidFill>
              </a:rPr>
              <a:t>businesses</a:t>
            </a:r>
            <a:r>
              <a:t> to receive </a:t>
            </a:r>
            <a:r>
              <a:rPr>
                <a:solidFill>
                  <a:srgbClr val="FFE600"/>
                </a:solidFill>
              </a:rPr>
              <a:t>seed capital</a:t>
            </a:r>
            <a:r>
              <a:t> from a </a:t>
            </a:r>
            <a:r>
              <a:rPr>
                <a:solidFill>
                  <a:srgbClr val="FFE600"/>
                </a:solidFill>
              </a:rPr>
              <a:t>wide pool</a:t>
            </a:r>
            <a:r>
              <a:t> of individuals</a:t>
            </a:r>
          </a:p>
        </p:txBody>
      </p:sp>
      <p:pic>
        <p:nvPicPr>
          <p:cNvPr id="153" name="cedi.png"/>
          <p:cNvPicPr>
            <a:picLocks noChangeAspect="1"/>
          </p:cNvPicPr>
          <p:nvPr/>
        </p:nvPicPr>
        <p:blipFill>
          <a:blip r:embed="rId3">
            <a:extLst/>
          </a:blip>
          <a:srcRect l="0" t="29473" r="0" b="0"/>
          <a:stretch>
            <a:fillRect/>
          </a:stretch>
        </p:blipFill>
        <p:spPr>
          <a:xfrm>
            <a:off x="4782035" y="1490860"/>
            <a:ext cx="3817385" cy="3495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DSC_016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0818" y="2153"/>
            <a:ext cx="14686436" cy="974929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body" idx="1"/>
          </p:nvPr>
        </p:nvSpPr>
        <p:spPr>
          <a:xfrm>
            <a:off x="7010" y="264"/>
            <a:ext cx="12990779" cy="9753072"/>
          </a:xfrm>
          <a:prstGeom prst="rect">
            <a:avLst/>
          </a:prstGeom>
          <a:solidFill>
            <a:srgbClr val="52BAA1">
              <a:alpha val="80000"/>
            </a:srgbClr>
          </a:solidFill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>
            <a:off x="4372850" y="4258419"/>
            <a:ext cx="4259100" cy="123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pc="79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Features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hairdresser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9868" y="-17413"/>
            <a:ext cx="146304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>
            <p:ph type="body" idx="1"/>
          </p:nvPr>
        </p:nvSpPr>
        <p:spPr>
          <a:xfrm>
            <a:off x="7010" y="264"/>
            <a:ext cx="12990779" cy="9753072"/>
          </a:xfrm>
          <a:prstGeom prst="rect">
            <a:avLst/>
          </a:prstGeom>
          <a:solidFill>
            <a:srgbClr val="52BAA1">
              <a:alpha val="80000"/>
            </a:srgbClr>
          </a:solidFill>
        </p:spPr>
        <p:txBody>
          <a:bodyPr/>
          <a:lstStyle/>
          <a:p>
            <a:pPr/>
          </a:p>
        </p:txBody>
      </p:sp>
      <p:pic>
        <p:nvPicPr>
          <p:cNvPr id="161" name="campaig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12203" y="481086"/>
            <a:ext cx="15629206" cy="8791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Barber 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374" y="-19781"/>
            <a:ext cx="13057548" cy="979316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>
            <p:ph type="body" idx="1"/>
          </p:nvPr>
        </p:nvSpPr>
        <p:spPr>
          <a:xfrm>
            <a:off x="7010" y="264"/>
            <a:ext cx="12990779" cy="9753072"/>
          </a:xfrm>
          <a:prstGeom prst="rect">
            <a:avLst/>
          </a:prstGeom>
          <a:solidFill>
            <a:srgbClr val="52BAA1">
              <a:alpha val="80000"/>
            </a:srgbClr>
          </a:solidFill>
        </p:spPr>
        <p:txBody>
          <a:bodyPr/>
          <a:lstStyle/>
          <a:p>
            <a:pPr/>
          </a:p>
        </p:txBody>
      </p:sp>
      <p:pic>
        <p:nvPicPr>
          <p:cNvPr id="165" name="campaign_for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32253" y="526057"/>
            <a:ext cx="15469306" cy="8701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402197630_1b783b034a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26052" y="10708"/>
            <a:ext cx="14656904" cy="9732184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>
            <p:ph type="body" idx="1"/>
          </p:nvPr>
        </p:nvSpPr>
        <p:spPr>
          <a:xfrm>
            <a:off x="7010" y="264"/>
            <a:ext cx="12990779" cy="9753072"/>
          </a:xfrm>
          <a:prstGeom prst="rect">
            <a:avLst/>
          </a:prstGeom>
          <a:solidFill>
            <a:srgbClr val="52BAA1">
              <a:alpha val="80000"/>
            </a:srgbClr>
          </a:solidFill>
        </p:spPr>
        <p:txBody>
          <a:bodyPr/>
          <a:lstStyle/>
          <a:p>
            <a:pPr/>
          </a:p>
        </p:txBody>
      </p:sp>
      <p:pic>
        <p:nvPicPr>
          <p:cNvPr id="169" name="campaign_sh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34088" y="499334"/>
            <a:ext cx="15672976" cy="8816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AccraTaxi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2" y="9430"/>
            <a:ext cx="12979655" cy="973474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body" idx="1"/>
          </p:nvPr>
        </p:nvSpPr>
        <p:spPr>
          <a:xfrm>
            <a:off x="7010" y="264"/>
            <a:ext cx="12990779" cy="9753072"/>
          </a:xfrm>
          <a:prstGeom prst="rect">
            <a:avLst/>
          </a:prstGeom>
          <a:solidFill>
            <a:srgbClr val="52BAA1">
              <a:alpha val="80000"/>
            </a:srgbClr>
          </a:solidFill>
        </p:spPr>
        <p:txBody>
          <a:bodyPr/>
          <a:lstStyle/>
          <a:p>
            <a:pPr/>
          </a:p>
        </p:txBody>
      </p:sp>
      <p:pic>
        <p:nvPicPr>
          <p:cNvPr id="173" name="campaign_pay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51891" y="515011"/>
            <a:ext cx="15508582" cy="8723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