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8b213eed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8b213eed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8b213eed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38b213eed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8b213eed2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8b213eed2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8b213eed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8b213eed2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8b213eed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8b213eed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8b213eed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8b213eed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8b213eed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8b213eed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8b213eed2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8b213eed2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8b213ee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8b213ee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8b4b80949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38b4b80949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8b4b80949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8b4b80949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9edf003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49edf0039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b2968e04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8b2968e04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In relation to the delivery time, </a:t>
            </a:r>
            <a:r>
              <a:rPr lang="en">
                <a:solidFill>
                  <a:schemeClr val="dk1"/>
                </a:solidFill>
              </a:rPr>
              <a:t>we have two questions, the first one is: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 What’s the average time between the order being placed and the product being delivered?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2016, we have 20 days delayed between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2017, we have 14 days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And in the third year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2018, we have 13 days delayed between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conclusion, we have an overall average about 13.5 days delay between</a:t>
            </a:r>
            <a:endParaRPr sz="1350">
              <a:solidFill>
                <a:srgbClr val="595C5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50">
              <a:solidFill>
                <a:srgbClr val="595C5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57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8b2968e04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8b2968e04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However, when we talk about: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 How many orders are delivered on time vs orders delivered with a delay?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2016, 1 % of orders were delayed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2017, 6 %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 in the third year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2018, we are discussing, about 8.6 % of orders were delayed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Average overall: 7.5 %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takeaway from here, is that they slightly decrease his delay in days, but they have increase their percentage of orders delayed.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9FC5E8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B Garamond"/>
                <a:ea typeface="EB Garamond"/>
                <a:cs typeface="EB Garamond"/>
                <a:sym typeface="EB Garamond"/>
              </a:rPr>
              <a:t>Eniac’s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B Garamond"/>
                <a:ea typeface="EB Garamond"/>
                <a:cs typeface="EB Garamond"/>
                <a:sym typeface="EB Garamond"/>
              </a:rPr>
              <a:t>Approach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For Brazilian market</a:t>
            </a:r>
            <a:endParaRPr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2835100" y="739600"/>
            <a:ext cx="5997300" cy="2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1683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Weight, Volume and Price of product seem not to impact the nature of deliveries.</a:t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 t="6103"/>
          <a:stretch/>
        </p:blipFill>
        <p:spPr>
          <a:xfrm>
            <a:off x="2209625" y="424213"/>
            <a:ext cx="6622675" cy="429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1344700" y="445025"/>
            <a:ext cx="748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>
                <a:latin typeface="EB Garamond"/>
                <a:ea typeface="EB Garamond"/>
                <a:cs typeface="EB Garamond"/>
                <a:sym typeface="EB Garamond"/>
              </a:rPr>
              <a:t>No apparent impact of mode of payment on delivery</a:t>
            </a:r>
            <a:endParaRPr sz="232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4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 rotWithShape="1">
          <a:blip r:embed="rId3">
            <a:alphaModFix/>
          </a:blip>
          <a:srcRect t="13755"/>
          <a:stretch/>
        </p:blipFill>
        <p:spPr>
          <a:xfrm>
            <a:off x="311700" y="1152475"/>
            <a:ext cx="8520602" cy="28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 rotWithShape="1">
          <a:blip r:embed="rId3">
            <a:alphaModFix/>
          </a:blip>
          <a:srcRect t="4395" b="1892"/>
          <a:stretch/>
        </p:blipFill>
        <p:spPr>
          <a:xfrm>
            <a:off x="0" y="-89650"/>
            <a:ext cx="9144003" cy="523314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/>
        </p:nvSpPr>
        <p:spPr>
          <a:xfrm>
            <a:off x="5883100" y="313750"/>
            <a:ext cx="3115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EB Garamond"/>
                <a:ea typeface="EB Garamond"/>
                <a:cs typeface="EB Garamond"/>
                <a:sym typeface="EB Garamond"/>
              </a:rPr>
              <a:t>Percentage of deliveries delayed</a:t>
            </a:r>
            <a:endParaRPr sz="18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B Garamond"/>
                <a:ea typeface="EB Garamond"/>
                <a:cs typeface="EB Garamond"/>
                <a:sym typeface="EB Garamond"/>
              </a:rPr>
              <a:t>Conclusion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B Garamond"/>
              <a:buChar char="❖"/>
            </a:pPr>
            <a:r>
              <a:rPr lang="en" sz="21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Magist data shows that Brazilian market is not quite aligned with the products that Eniac has to offer.</a:t>
            </a:r>
            <a:endParaRPr sz="21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B Garamond"/>
              <a:buChar char="❖"/>
            </a:pPr>
            <a:r>
              <a:rPr lang="en" sz="21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With the three years of data, high end tech products show very little popularity.</a:t>
            </a:r>
            <a:endParaRPr sz="21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B Garamond"/>
              <a:buChar char="❖"/>
            </a:pPr>
            <a:r>
              <a:rPr lang="en" sz="21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The deliveries are delayed in areas that are geographically distantly located.</a:t>
            </a:r>
            <a:endParaRPr sz="21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B Garamond"/>
                <a:ea typeface="EB Garamond"/>
                <a:cs typeface="EB Garamond"/>
                <a:sym typeface="EB Garamond"/>
              </a:rPr>
              <a:t>Recommendations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4" name="Google Shape;15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EB Garamond"/>
              <a:buChar char="❖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Online Professional Tech Support and Consultation. It could prove to be a source of revenue, would requires less cost  and also It would also set up a foundation for the company in Brazil.(Eniac’s Emblem)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EB Garamond"/>
              <a:buChar char="❖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Magist deals with relatively smaller companies but Eniac being 100% tech catalogued, it could prove to be less reliable source for Eniac.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EB Garamond"/>
              <a:buChar char="❖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Thorough research based analysis on whether it is Brazil or some other country of comparable market size and profits.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15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777" b="1">
                <a:latin typeface="Impact"/>
                <a:ea typeface="Impact"/>
                <a:cs typeface="Impact"/>
                <a:sym typeface="Impact"/>
              </a:rPr>
              <a:t>Thank you</a:t>
            </a:r>
            <a:endParaRPr sz="4777" b="1"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990"/>
              <a:buFont typeface="Arial"/>
              <a:buNone/>
            </a:pPr>
            <a:endParaRPr sz="4777" b="1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0" name="Google Shape;160;p27"/>
          <p:cNvSpPr txBox="1">
            <a:spLocks noGrp="1"/>
          </p:cNvSpPr>
          <p:nvPr>
            <p:ph type="body" idx="1"/>
          </p:nvPr>
        </p:nvSpPr>
        <p:spPr>
          <a:xfrm>
            <a:off x="266875" y="2207550"/>
            <a:ext cx="8520600" cy="16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4000" b="1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7438" b="1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     </a:t>
            </a:r>
            <a:r>
              <a:rPr lang="en" sz="8438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(Prachee, Ruben, Shiwali, Matthew,  Osazee)</a:t>
            </a:r>
            <a:endParaRPr sz="8438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518650" y="526675"/>
            <a:ext cx="2229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latin typeface="EB Garamond"/>
                <a:ea typeface="EB Garamond"/>
                <a:cs typeface="EB Garamond"/>
                <a:sym typeface="EB Garamond"/>
              </a:rPr>
              <a:t>Introduction</a:t>
            </a:r>
            <a:endParaRPr sz="2600"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1277475" y="1535200"/>
            <a:ext cx="6824400" cy="28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EB Garamond"/>
              <a:buChar char="❖"/>
            </a:pPr>
            <a:r>
              <a:rPr lang="en" sz="1900">
                <a:latin typeface="EB Garamond"/>
                <a:ea typeface="EB Garamond"/>
                <a:cs typeface="EB Garamond"/>
                <a:sym typeface="EB Garamond"/>
              </a:rPr>
              <a:t>Eniac is 100% tech heavily based on apple compatible accessories.</a:t>
            </a:r>
            <a:endParaRPr sz="1900"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EB Garamond"/>
              <a:buChar char="❖"/>
            </a:pPr>
            <a:r>
              <a:rPr lang="en" sz="1900">
                <a:latin typeface="EB Garamond"/>
                <a:ea typeface="EB Garamond"/>
                <a:cs typeface="EB Garamond"/>
                <a:sym typeface="EB Garamond"/>
              </a:rPr>
              <a:t>Roots: Have firmed its place in Spain and neighbouring regions.</a:t>
            </a:r>
            <a:endParaRPr sz="190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Font typeface="EB Garamond"/>
              <a:buChar char="❖"/>
            </a:pPr>
            <a:r>
              <a:rPr lang="en" sz="1900">
                <a:latin typeface="EB Garamond"/>
                <a:ea typeface="EB Garamond"/>
                <a:cs typeface="EB Garamond"/>
                <a:sym typeface="EB Garamond"/>
              </a:rPr>
              <a:t>Thrives on: contact with its customers.</a:t>
            </a:r>
            <a:endParaRPr sz="1900"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EB Garamond"/>
              <a:buChar char="❖"/>
            </a:pPr>
            <a:r>
              <a:rPr lang="en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Goal:  To go </a:t>
            </a:r>
            <a:r>
              <a:rPr lang="en" sz="19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“Global”</a:t>
            </a:r>
            <a:r>
              <a:rPr lang="en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.</a:t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 b="1">
                <a:latin typeface="EB Garamond"/>
                <a:ea typeface="EB Garamond"/>
                <a:cs typeface="EB Garamond"/>
                <a:sym typeface="EB Garamond"/>
              </a:rPr>
              <a:t>Our Role</a:t>
            </a:r>
            <a:endParaRPr sz="3020"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020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EB Garamond"/>
              <a:buChar char="❖"/>
            </a:pPr>
            <a:r>
              <a:rPr lang="en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Need to study the Brazil market for its behaviour in terms of tech products and the nature of deliveries. </a:t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40201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EB Garamond"/>
              <a:buChar char="❖"/>
            </a:pPr>
            <a:r>
              <a:rPr lang="en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An approach being considered- 3 year contract with Magist operating through external marketplace.</a:t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40201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EB Garamond"/>
              <a:buChar char="❖"/>
            </a:pPr>
            <a:r>
              <a:rPr lang="en" sz="19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Eventually have own marketplace.</a:t>
            </a: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9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1893800" y="445025"/>
            <a:ext cx="693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8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94" b="1"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Categories of tech products does Magist data have</a:t>
            </a:r>
            <a:endParaRPr sz="1933" b="1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2300"/>
              </a:spcBef>
              <a:spcAft>
                <a:spcPts val="0"/>
              </a:spcAft>
              <a:buNone/>
            </a:pPr>
            <a:r>
              <a:rPr lang="en" sz="3466"/>
              <a:t>  </a:t>
            </a:r>
            <a:endParaRPr sz="3466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543550" y="1258200"/>
            <a:ext cx="8163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Font typeface="EB Garamond"/>
              <a:buChar char="❖"/>
            </a:pPr>
            <a:r>
              <a:rPr lang="en" sz="1500">
                <a:latin typeface="EB Garamond"/>
                <a:ea typeface="EB Garamond"/>
                <a:cs typeface="EB Garamond"/>
                <a:sym typeface="EB Garamond"/>
              </a:rPr>
              <a:t>Magist have below 8 categories of Tech Products out of all 74 Tech and non-tech product categories.</a:t>
            </a:r>
            <a:endParaRPr sz="1500"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4375" y="2066150"/>
            <a:ext cx="2425250" cy="236711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5104450" y="4493550"/>
            <a:ext cx="242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Product Category Types   </a:t>
            </a:r>
            <a:endParaRPr b="1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1625" y="2066150"/>
            <a:ext cx="2588063" cy="23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1535200" y="445025"/>
            <a:ext cx="7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15" b="1"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Number of products of tech categories have been sold</a:t>
            </a:r>
            <a:endParaRPr sz="3320" b="1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72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44825" y="1152475"/>
            <a:ext cx="8987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 sz="1400">
                <a:latin typeface="EB Garamond"/>
                <a:ea typeface="EB Garamond"/>
                <a:cs typeface="EB Garamond"/>
                <a:sym typeface="EB Garamond"/>
              </a:rPr>
              <a:t>Only </a:t>
            </a:r>
            <a:r>
              <a:rPr lang="en" sz="1400" b="1">
                <a:latin typeface="EB Garamond"/>
                <a:ea typeface="EB Garamond"/>
                <a:cs typeface="EB Garamond"/>
                <a:sym typeface="EB Garamond"/>
              </a:rPr>
              <a:t>15.04% </a:t>
            </a:r>
            <a:r>
              <a:rPr lang="en" sz="1400">
                <a:latin typeface="EB Garamond"/>
                <a:ea typeface="EB Garamond"/>
                <a:cs typeface="EB Garamond"/>
                <a:sym typeface="EB Garamond"/>
              </a:rPr>
              <a:t>of tech products have been sold as compared to overall products</a:t>
            </a:r>
            <a:endParaRPr sz="140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775" y="1831925"/>
            <a:ext cx="2907775" cy="259602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1075775" y="4479175"/>
            <a:ext cx="296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         % of Sold Products 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6625" y="1831925"/>
            <a:ext cx="3171250" cy="259602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5053850" y="4479175"/>
            <a:ext cx="348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Category wise Tech Products Sold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5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50" b="1">
                <a:highlight>
                  <a:srgbClr val="FFFFFF"/>
                </a:highlight>
                <a:latin typeface="EB Garamond"/>
                <a:ea typeface="EB Garamond"/>
                <a:cs typeface="EB Garamond"/>
                <a:sym typeface="EB Garamond"/>
              </a:rPr>
              <a:t>Comparison between expensive and popular tech products</a:t>
            </a:r>
            <a:r>
              <a:rPr lang="en" sz="1950" b="1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2550"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082900"/>
            <a:ext cx="8520600" cy="4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EB Garamond"/>
              <a:buChar char="❖"/>
            </a:pPr>
            <a:r>
              <a:rPr lang="en" sz="17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Depends on the average of all the sold products </a:t>
            </a:r>
            <a:endParaRPr sz="17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and the number of products has been sold.</a:t>
            </a:r>
            <a:endParaRPr sz="17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3655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EB Garamond"/>
              <a:buChar char="❖"/>
            </a:pPr>
            <a:r>
              <a:rPr lang="en" sz="17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Expensive products are not popular.</a:t>
            </a:r>
            <a:endParaRPr sz="17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EB Garamond"/>
              <a:buChar char="❖"/>
            </a:pPr>
            <a:r>
              <a:rPr lang="en" sz="17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Popular products are not expensive.</a:t>
            </a:r>
            <a:endParaRPr sz="17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152" y="1347624"/>
            <a:ext cx="3703148" cy="279157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5280150" y="4237600"/>
            <a:ext cx="349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Expensive and Popularity comparison</a:t>
            </a:r>
            <a:endParaRPr b="1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700" y="3155425"/>
            <a:ext cx="4270451" cy="98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472750" y="494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45454"/>
              <a:buNone/>
            </a:pPr>
            <a:endParaRPr sz="2420"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4"/>
              <a:buFont typeface="Arial"/>
              <a:buNone/>
            </a:pPr>
            <a:endParaRPr sz="242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EB Garamond"/>
              <a:buChar char="❖"/>
            </a:pPr>
            <a:r>
              <a:rPr lang="en" sz="17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Magist database includes </a:t>
            </a:r>
            <a:endParaRPr sz="17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around 25 months of data</a:t>
            </a:r>
            <a:endParaRPr sz="17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1925" y="1409175"/>
            <a:ext cx="3956549" cy="267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6275" y="573300"/>
            <a:ext cx="5347450" cy="4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 amt="87000"/>
          </a:blip>
          <a:srcRect l="1530" t="2180" r="-1529" b="-2179"/>
          <a:stretch/>
        </p:blipFill>
        <p:spPr>
          <a:xfrm>
            <a:off x="3649625" y="269500"/>
            <a:ext cx="5056626" cy="45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728375" y="1512800"/>
            <a:ext cx="22635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EB Garamond"/>
                <a:ea typeface="EB Garamond"/>
                <a:cs typeface="EB Garamond"/>
                <a:sym typeface="EB Garamond"/>
              </a:rPr>
              <a:t>There has been a decrease in days of deliver. </a:t>
            </a:r>
            <a:endParaRPr sz="22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3873025" y="1932650"/>
            <a:ext cx="2463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5959675" y="4412025"/>
            <a:ext cx="89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1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9500" y="152400"/>
            <a:ext cx="5950326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470675" y="1580050"/>
            <a:ext cx="20394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EB Garamond"/>
                <a:ea typeface="EB Garamond"/>
                <a:cs typeface="EB Garamond"/>
                <a:sym typeface="EB Garamond"/>
              </a:rPr>
              <a:t>However, there has been an increase in percentage of orders being delayed</a:t>
            </a:r>
            <a:endParaRPr sz="21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5128100" y="4689200"/>
            <a:ext cx="716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YEARS</a:t>
            </a:r>
            <a:endParaRPr sz="1200"/>
          </a:p>
        </p:txBody>
      </p:sp>
      <p:sp>
        <p:nvSpPr>
          <p:cNvPr id="120" name="Google Shape;120;p21"/>
          <p:cNvSpPr txBox="1"/>
          <p:nvPr/>
        </p:nvSpPr>
        <p:spPr>
          <a:xfrm>
            <a:off x="2899500" y="1901875"/>
            <a:ext cx="1617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P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E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R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C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E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N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T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A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G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E</a:t>
            </a:r>
            <a:endParaRPr sz="1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574</Words>
  <Application>Microsoft Office PowerPoint</Application>
  <PresentationFormat>On-screen Show (16:9)</PresentationFormat>
  <Paragraphs>88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EB Garamond</vt:lpstr>
      <vt:lpstr>Impact</vt:lpstr>
      <vt:lpstr>Roboto</vt:lpstr>
      <vt:lpstr>Simple Light</vt:lpstr>
      <vt:lpstr>Eniac’s Approach</vt:lpstr>
      <vt:lpstr>PowerPoint Presentation</vt:lpstr>
      <vt:lpstr>Our Role</vt:lpstr>
      <vt:lpstr>Categories of tech products does Magist data have   </vt:lpstr>
      <vt:lpstr>Number of products of tech categories have been sold </vt:lpstr>
      <vt:lpstr>Comparison between expensive and popular tech products </vt:lpstr>
      <vt:lpstr> </vt:lpstr>
      <vt:lpstr>PowerPoint Presentation</vt:lpstr>
      <vt:lpstr>PowerPoint Presentation</vt:lpstr>
      <vt:lpstr>PowerPoint Presentation</vt:lpstr>
      <vt:lpstr>No apparent impact of mode of payment on delivery</vt:lpstr>
      <vt:lpstr>PowerPoint Presentation</vt:lpstr>
      <vt:lpstr>Conclusion</vt:lpstr>
      <vt:lpstr>Recommendations</vt:lpstr>
      <vt:lpstr>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Eniac’s Approach</dc:title>
  <dc:creator>LATiE6410</dc:creator>
  <cp:lastModifiedBy>darlingtondar1111@gmail.com</cp:lastModifiedBy>
  <cp:revision>1</cp:revision>
  <dcterms:modified xsi:type="dcterms:W3CDTF">2022-09-05T04:54:47Z</dcterms:modified>
</cp:coreProperties>
</file>