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8a93730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8a9373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76c1303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76c1303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7752554e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7752554e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7752554e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7752554e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76c1303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76c1303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76c1303b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76c1303b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7752554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7752554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956d8113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956d811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956d811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956d811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76c1303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76c1303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76c1303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76c1303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7752554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7752554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98a937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98a937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76c1303b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76c1303b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956d8113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956d8113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Sensible and differentiated use of discounts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basics for decision-making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40"/>
              <a:t>22</a:t>
            </a:r>
            <a:r>
              <a:rPr lang="de" sz="2240"/>
              <a:t>.09.2022</a:t>
            </a:r>
            <a:endParaRPr sz="2240"/>
          </a:p>
        </p:txBody>
      </p:sp>
      <p:sp>
        <p:nvSpPr>
          <p:cNvPr id="56" name="Google Shape;56;p13"/>
          <p:cNvSpPr txBox="1"/>
          <p:nvPr/>
        </p:nvSpPr>
        <p:spPr>
          <a:xfrm>
            <a:off x="7122900" y="3810375"/>
            <a:ext cx="214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DATA#009 - Andreea - group1: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Shiwali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Osazee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Yusuf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Christoph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94900" y="1152475"/>
            <a:ext cx="84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1199" lvl="0" marL="134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descriptive overview of dataset / categories</a:t>
            </a:r>
            <a:endParaRPr/>
          </a:p>
        </p:txBody>
      </p:sp>
      <p:cxnSp>
        <p:nvCxnSpPr>
          <p:cNvPr id="169" name="Google Shape;169;p22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3 / 12</a:t>
            </a:r>
            <a:endParaRPr sz="600"/>
          </a:p>
        </p:txBody>
      </p:sp>
      <p:sp>
        <p:nvSpPr>
          <p:cNvPr id="171" name="Google Shape;171;p22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rPr lang="de" sz="4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*: tech sellers according to definition 1, **: assumption long term currency exchange rate: 5 BRL = 1 €</a:t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1"/>
            <a:ext cx="9143998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4741150" y="1041350"/>
            <a:ext cx="436200" cy="25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386650" y="1041350"/>
            <a:ext cx="436200" cy="25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50" y="670325"/>
            <a:ext cx="55435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2700"/>
            <a:ext cx="8839201" cy="359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3 / 12</a:t>
            </a:r>
            <a:endParaRPr sz="600"/>
          </a:p>
        </p:txBody>
      </p:sp>
      <p:sp>
        <p:nvSpPr>
          <p:cNvPr id="191" name="Google Shape;191;p25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rPr lang="de" sz="4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*: tech sellers according to definition 1, **: assumption long term currency exchange rate: 5 BRL = 1 €</a:t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538" y="-1608925"/>
            <a:ext cx="5095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00" y="-1608925"/>
            <a:ext cx="3733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1040300" y="1006975"/>
            <a:ext cx="639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Discounts and Revenue compared based on category</a:t>
            </a:r>
            <a:endParaRPr sz="20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00" y="1916675"/>
            <a:ext cx="3733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2150" y="1792075"/>
            <a:ext cx="52768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943250" y="676925"/>
            <a:ext cx="76791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420"/>
              <a:t>Discount and Revenue compared based on brands</a:t>
            </a:r>
            <a:endParaRPr sz="2420"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50" y="1254450"/>
            <a:ext cx="3733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00" y="105999"/>
            <a:ext cx="2927887" cy="236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900" y="2466268"/>
            <a:ext cx="3049250" cy="226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588" y="1729913"/>
            <a:ext cx="37433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825" y="105988"/>
            <a:ext cx="2554075" cy="16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4891400" y="346750"/>
            <a:ext cx="1170600" cy="528600"/>
          </a:xfrm>
          <a:prstGeom prst="wedgeRoundRectCallout">
            <a:avLst>
              <a:gd fmla="val 72999" name="adj1"/>
              <a:gd fmla="val 3855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qty ??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2 / 9</a:t>
            </a:r>
            <a:endParaRPr sz="600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rPr lang="de" sz="4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*: </a:t>
            </a:r>
            <a:r>
              <a:rPr lang="de" sz="4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April 2017 – March 2018</a:t>
            </a:r>
            <a:r>
              <a:rPr lang="de" sz="4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81350" y="1320750"/>
            <a:ext cx="5881200" cy="1287300"/>
          </a:xfrm>
          <a:prstGeom prst="flowChartAlternateProcess">
            <a:avLst/>
          </a:prstGeom>
          <a:solidFill>
            <a:srgbClr val="D4E5F5">
              <a:alpha val="36900"/>
            </a:srgbClr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 </a:t>
            </a:r>
            <a:r>
              <a:rPr b="1" lang="de" sz="1500">
                <a:solidFill>
                  <a:schemeClr val="dk1"/>
                </a:solidFill>
              </a:rPr>
              <a:t>Eniac</a:t>
            </a:r>
            <a:r>
              <a:rPr lang="de" sz="1200">
                <a:solidFill>
                  <a:schemeClr val="dk1"/>
                </a:solidFill>
              </a:rPr>
              <a:t>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chemeClr val="dk1"/>
                </a:solidFill>
              </a:rPr>
              <a:t>use of temporally discounts e.g. during Black Friday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" sz="1200">
                <a:solidFill>
                  <a:schemeClr val="dk1"/>
                </a:solidFill>
              </a:rPr>
              <a:t>use of significant discounts on selected products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" sz="1200">
                <a:solidFill>
                  <a:schemeClr val="dk1"/>
                </a:solidFill>
              </a:rPr>
              <a:t>discounts have an important impact on sales quantity and sales revenue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de" sz="1200">
                <a:solidFill>
                  <a:schemeClr val="dk1"/>
                </a:solidFill>
              </a:rPr>
              <a:t>evaluation of the available data has not yet been carried out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1481374" y="2815563"/>
            <a:ext cx="5881296" cy="1251595"/>
            <a:chOff x="735100" y="3712750"/>
            <a:chExt cx="4324800" cy="1016400"/>
          </a:xfrm>
        </p:grpSpPr>
        <p:sp>
          <p:nvSpPr>
            <p:cNvPr id="66" name="Google Shape;66;p14"/>
            <p:cNvSpPr/>
            <p:nvPr/>
          </p:nvSpPr>
          <p:spPr>
            <a:xfrm>
              <a:off x="735100" y="3712750"/>
              <a:ext cx="2065800" cy="1016400"/>
            </a:xfrm>
            <a:prstGeom prst="flowChartAlternateProcess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500">
                  <a:solidFill>
                    <a:schemeClr val="dk1"/>
                  </a:solidFill>
                </a:rPr>
                <a:t>TARGET</a:t>
              </a:r>
              <a:r>
                <a:rPr lang="de" sz="1500">
                  <a:solidFill>
                    <a:schemeClr val="dk1"/>
                  </a:solidFill>
                </a:rPr>
                <a:t>:</a:t>
              </a:r>
              <a:endParaRPr sz="15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dk1"/>
                  </a:solidFill>
                </a:rPr>
                <a:t>get insights about discounts in the past and provide data-driven recommendations about further discount policy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2994100" y="3712750"/>
              <a:ext cx="2065800" cy="1016400"/>
            </a:xfrm>
            <a:prstGeom prst="flowChartAlternateProcess">
              <a:avLst/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500">
                  <a:solidFill>
                    <a:schemeClr val="dk1"/>
                  </a:solidFill>
                </a:rPr>
                <a:t>QUESTION</a:t>
              </a:r>
              <a:r>
                <a:rPr lang="de" sz="1500">
                  <a:solidFill>
                    <a:schemeClr val="dk1"/>
                  </a:solidFill>
                </a:rPr>
                <a:t>:</a:t>
              </a:r>
              <a:endParaRPr sz="1500">
                <a:solidFill>
                  <a:schemeClr val="dk1"/>
                </a:solidFill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Char char="➔"/>
              </a:pPr>
              <a:r>
                <a:rPr lang="de" sz="1200">
                  <a:solidFill>
                    <a:schemeClr val="dk1"/>
                  </a:solidFill>
                </a:rPr>
                <a:t>What is the right and beneficial level of discounts?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 and 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3061900" y="3872277"/>
            <a:ext cx="22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652700" y="3872277"/>
            <a:ext cx="22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 rot="10800000">
            <a:off x="6653925" y="3823227"/>
            <a:ext cx="135300" cy="117600"/>
          </a:xfrm>
          <a:prstGeom prst="triangle">
            <a:avLst>
              <a:gd fmla="val 50000" name="adj"/>
            </a:avLst>
          </a:prstGeom>
          <a:solidFill>
            <a:srgbClr val="595C5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1605900"/>
            <a:ext cx="254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Some quality issues detected in given data: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table ‘products’ contains many duplicated or missing information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inconsistencies concerning sales prices and payments</a:t>
            </a:r>
            <a:endParaRPr sz="900"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</a:t>
            </a:r>
            <a:r>
              <a:rPr lang="de"/>
              <a:t>ssumptions data set for further processing</a:t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394900" y="1516225"/>
            <a:ext cx="22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733650" y="1092900"/>
            <a:ext cx="20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data cleaning </a:t>
            </a:r>
            <a:r>
              <a:rPr lang="de" sz="1200"/>
              <a:t>constraints</a:t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>
            <a:off x="419275" y="1131450"/>
            <a:ext cx="323100" cy="3231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85148" y="1092900"/>
            <a:ext cx="3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960275" y="1605900"/>
            <a:ext cx="2549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first shoot product clustering on raw data derives the following 12 product categories: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charging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storage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covers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hardware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smartwatches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servers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sound accessories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tablets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phones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protection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laptops</a:t>
            </a:r>
            <a:endParaRPr sz="900"/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others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3043475" y="1516225"/>
            <a:ext cx="22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382229" y="1092900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product categories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067850" y="1131450"/>
            <a:ext cx="323100" cy="3231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033723" y="1092900"/>
            <a:ext cx="3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394900" y="3872277"/>
            <a:ext cx="22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337426" y="3909610"/>
            <a:ext cx="22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/>
              <a:t>80 % of raw data on orders were excluded from analysis due to data quality issues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1" name="Google Shape;91;p15"/>
          <p:cNvSpPr txBox="1"/>
          <p:nvPr/>
        </p:nvSpPr>
        <p:spPr>
          <a:xfrm>
            <a:off x="2975950" y="3909610"/>
            <a:ext cx="225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900"/>
              <a:t>refinement with marketing and portfolio experts needed</a:t>
            </a:r>
            <a:endParaRPr b="1" sz="900"/>
          </a:p>
        </p:txBody>
      </p:sp>
      <p:sp>
        <p:nvSpPr>
          <p:cNvPr id="92" name="Google Shape;92;p15"/>
          <p:cNvSpPr txBox="1"/>
          <p:nvPr/>
        </p:nvSpPr>
        <p:spPr>
          <a:xfrm>
            <a:off x="5551075" y="1605900"/>
            <a:ext cx="2549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chemeClr val="dk1"/>
                </a:solidFill>
              </a:rPr>
              <a:t>rudimental classifier:</a:t>
            </a:r>
            <a:endParaRPr sz="900">
              <a:solidFill>
                <a:schemeClr val="dk1"/>
              </a:solidFill>
            </a:endParaRPr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de" sz="900">
                <a:solidFill>
                  <a:schemeClr val="dk1"/>
                </a:solidFill>
              </a:rPr>
              <a:t>based on occurance of semantic close keywords in product names and description relied to the 12 defined categories</a:t>
            </a:r>
            <a:endParaRPr sz="900">
              <a:solidFill>
                <a:schemeClr val="dk1"/>
              </a:solidFill>
            </a:endParaRPr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de" sz="900">
                <a:solidFill>
                  <a:schemeClr val="dk1"/>
                </a:solidFill>
              </a:rPr>
              <a:t>first category match → assignment</a:t>
            </a:r>
            <a:endParaRPr sz="900">
              <a:solidFill>
                <a:schemeClr val="dk1"/>
              </a:solidFill>
            </a:endParaRPr>
          </a:p>
          <a:p>
            <a:pPr indent="-285750" lvl="0" marL="314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de" sz="900">
                <a:solidFill>
                  <a:schemeClr val="dk1"/>
                </a:solidFill>
              </a:rPr>
              <a:t>quick check on classified raw data indicates significant heterogeneity and significant amount of false positive assignments yet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/>
          <p:nvPr/>
        </p:nvCxnSpPr>
        <p:spPr>
          <a:xfrm>
            <a:off x="5634275" y="1516225"/>
            <a:ext cx="22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5973029" y="1092900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category classifier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658650" y="1131450"/>
            <a:ext cx="323100" cy="3231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624523" y="1092900"/>
            <a:ext cx="3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566750" y="3909600"/>
            <a:ext cx="23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900">
                <a:solidFill>
                  <a:schemeClr val="dk1"/>
                </a:solidFill>
              </a:rPr>
              <a:t>conclusion relied to product categories have to be used currently with caution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 rot="10800000">
            <a:off x="1396125" y="3823227"/>
            <a:ext cx="135300" cy="117600"/>
          </a:xfrm>
          <a:prstGeom prst="triangle">
            <a:avLst>
              <a:gd fmla="val 50000" name="adj"/>
            </a:avLst>
          </a:prstGeom>
          <a:solidFill>
            <a:srgbClr val="595C5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rot="10800000">
            <a:off x="4063125" y="3823227"/>
            <a:ext cx="135300" cy="117600"/>
          </a:xfrm>
          <a:prstGeom prst="triangle">
            <a:avLst>
              <a:gd fmla="val 50000" name="adj"/>
            </a:avLst>
          </a:prstGeom>
          <a:solidFill>
            <a:srgbClr val="595C5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3 / 9</a:t>
            </a:r>
            <a:endParaRPr sz="600"/>
          </a:p>
        </p:txBody>
      </p:sp>
      <p:sp>
        <p:nvSpPr>
          <p:cNvPr id="101" name="Google Shape;101;p15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t/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250" y="3979675"/>
            <a:ext cx="284254" cy="30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Eniac is already </a:t>
            </a:r>
            <a:r>
              <a:rPr lang="de"/>
              <a:t>applying</a:t>
            </a:r>
            <a:r>
              <a:rPr lang="de"/>
              <a:t> discounts </a:t>
            </a:r>
            <a:r>
              <a:rPr lang="de"/>
              <a:t>extensively</a:t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4 / 9</a:t>
            </a:r>
            <a:endParaRPr sz="600"/>
          </a:p>
        </p:txBody>
      </p:sp>
      <p:sp>
        <p:nvSpPr>
          <p:cNvPr id="110" name="Google Shape;110;p16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rPr lang="de" sz="4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*: tech sellers according to definition 1, **: assumption long term currency exchange rate: 5 BRL = 1 €</a:t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42709" t="0"/>
          <a:stretch/>
        </p:blipFill>
        <p:spPr>
          <a:xfrm>
            <a:off x="394900" y="1152475"/>
            <a:ext cx="2300476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2780475" y="1241050"/>
            <a:ext cx="1170600" cy="528600"/>
          </a:xfrm>
          <a:prstGeom prst="wedgeRoundRectCallout">
            <a:avLst>
              <a:gd fmla="val -69530" name="adj1"/>
              <a:gd fmla="val 472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overall share of discounted products: 93 %</a:t>
            </a:r>
            <a:endParaRPr sz="1000"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14263" l="1835" r="2580" t="13109"/>
          <a:stretch/>
        </p:blipFill>
        <p:spPr>
          <a:xfrm>
            <a:off x="1502825" y="4154550"/>
            <a:ext cx="1114974" cy="1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6475" y="1152463"/>
            <a:ext cx="3135701" cy="191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94900" y="1152475"/>
            <a:ext cx="84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11199" lvl="0" marL="134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00" y="1152476"/>
            <a:ext cx="648580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Within product categories high variance of price levels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5 / 9</a:t>
            </a:r>
            <a:endParaRPr sz="600"/>
          </a:p>
        </p:txBody>
      </p:sp>
      <p:sp>
        <p:nvSpPr>
          <p:cNvPr id="124" name="Google Shape;124;p17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t/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684900" y="1152475"/>
            <a:ext cx="214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2 product categories shows striking unit price distributions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hypothesis: within these categories:</a:t>
            </a:r>
            <a:endParaRPr sz="1200"/>
          </a:p>
          <a:p>
            <a:pPr indent="-304800" lvl="1" marL="5850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>
                <a:solidFill>
                  <a:schemeClr val="dk1"/>
                </a:solidFill>
              </a:rPr>
              <a:t>different </a:t>
            </a:r>
            <a:r>
              <a:rPr lang="de" sz="1200"/>
              <a:t>product price segments</a:t>
            </a:r>
            <a:endParaRPr sz="1200"/>
          </a:p>
          <a:p>
            <a:pPr indent="-304800" lvl="1" marL="5850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products which belong to another category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800" y="1083326"/>
            <a:ext cx="3002386" cy="18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1070550"/>
            <a:ext cx="2746950" cy="18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6125" y="1083325"/>
            <a:ext cx="2746950" cy="1817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7893250" y="2852975"/>
            <a:ext cx="1170600" cy="528600"/>
          </a:xfrm>
          <a:prstGeom prst="wedgeRoundRectCallout">
            <a:avLst>
              <a:gd fmla="val 26937" name="adj1"/>
              <a:gd fmla="val -889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top 5 brands concerning total revenue</a:t>
            </a:r>
            <a:endParaRPr sz="1000"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77575"/>
            <a:ext cx="7493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Impact of discounts on revenue depending on price </a:t>
            </a:r>
            <a:r>
              <a:rPr lang="de"/>
              <a:t>elasticity</a:t>
            </a:r>
            <a:r>
              <a:rPr lang="de"/>
              <a:t> of demand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6 / 9</a:t>
            </a:r>
            <a:endParaRPr sz="600"/>
          </a:p>
        </p:txBody>
      </p:sp>
      <p:sp>
        <p:nvSpPr>
          <p:cNvPr id="137" name="Google Shape;137;p18"/>
          <p:cNvSpPr txBox="1"/>
          <p:nvPr/>
        </p:nvSpPr>
        <p:spPr>
          <a:xfrm>
            <a:off x="311700" y="4908602"/>
            <a:ext cx="6373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rPr lang="de" sz="7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Note: unit price * quantity = revenue (without shipping costs etc) and unit price = price * (1 - </a:t>
            </a:r>
            <a:r>
              <a:rPr lang="de" sz="7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relative</a:t>
            </a:r>
            <a:r>
              <a:rPr lang="de" sz="750">
                <a:solidFill>
                  <a:srgbClr val="595C5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discount)</a:t>
            </a:r>
            <a:endParaRPr sz="7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11700" y="3347300"/>
            <a:ext cx="851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2 different relations of discounts and revenue visible: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Apple: non-elastic products </a:t>
            </a:r>
            <a:r>
              <a:rPr lang="de" sz="1200">
                <a:solidFill>
                  <a:schemeClr val="dk1"/>
                </a:solidFill>
              </a:rPr>
              <a:t>→ sales quantity is not falling strong with rising prices → higher revenues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1200"/>
              <a:t>LaCie: elastic products → lower prices lead to higher sales quantity and revenue → what about margin ??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11700" y="1152475"/>
            <a:ext cx="849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Conclusion: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If discounts are </a:t>
            </a:r>
            <a:r>
              <a:rPr lang="de"/>
              <a:t>beneficial</a:t>
            </a:r>
            <a:r>
              <a:rPr lang="de"/>
              <a:t> depends on price elasticity of demand of different products and brands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Apart from discounts seasonality effects like christmas and black friday sales have huge impact on sales quantity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Recommendations</a:t>
            </a:r>
            <a:r>
              <a:rPr lang="de"/>
              <a:t> for action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7 / 9</a:t>
            </a:r>
            <a:endParaRPr sz="600"/>
          </a:p>
        </p:txBody>
      </p:sp>
      <p:sp>
        <p:nvSpPr>
          <p:cNvPr id="146" name="Google Shape;146;p19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t/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9"/>
          <p:cNvSpPr txBox="1"/>
          <p:nvPr/>
        </p:nvSpPr>
        <p:spPr>
          <a:xfrm>
            <a:off x="340500" y="2571750"/>
            <a:ext cx="8491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Next steps: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check data pipelines and common understanding database schema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>
                <a:solidFill>
                  <a:schemeClr val="dk1"/>
                </a:solidFill>
              </a:rPr>
              <a:t>development and implementation of standardized and meaningful product category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/>
              <a:t>Gather more customer information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not only cross-sectional but also longitudinal section analysis of customer behavior possible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enables better implementation of cross-selling-features and individual price differentiation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311700" y="1152475"/>
            <a:ext cx="849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Beneficiality</a:t>
            </a:r>
            <a:r>
              <a:rPr lang="de"/>
              <a:t> of discounts depends on margin, not on revenue → purchase prices are needed for better insights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marketing campaign e.g. Black Friday affects customer expectations and figure as external </a:t>
            </a:r>
            <a:r>
              <a:rPr lang="de"/>
              <a:t>influence</a:t>
            </a:r>
            <a:r>
              <a:rPr lang="de"/>
              <a:t> factors on quantity of sales too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Analysis done on 15 months data which might not be appropriately effective as we are looking for impact of discounts in the long run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Currently relying on brands and time dimension more meaningful than on product categories, cause category classifier leads at the moment to quite </a:t>
            </a:r>
            <a:r>
              <a:rPr lang="de"/>
              <a:t>heterogeneous</a:t>
            </a:r>
            <a:r>
              <a:rPr lang="de"/>
              <a:t>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Limitations of analysis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7893252" y="4804633"/>
            <a:ext cx="13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DATA#009 - Andreea - group1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8 / 9</a:t>
            </a:r>
            <a:endParaRPr sz="600"/>
          </a:p>
        </p:txBody>
      </p:sp>
      <p:sp>
        <p:nvSpPr>
          <p:cNvPr id="156" name="Google Shape;156;p20"/>
          <p:cNvSpPr txBox="1"/>
          <p:nvPr/>
        </p:nvSpPr>
        <p:spPr>
          <a:xfrm>
            <a:off x="311700" y="4937677"/>
            <a:ext cx="637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None/>
            </a:pPr>
            <a:r>
              <a:t/>
            </a:r>
            <a:endParaRPr sz="450">
              <a:solidFill>
                <a:srgbClr val="595C5D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0"/>
          <p:cNvCxnSpPr/>
          <p:nvPr/>
        </p:nvCxnSpPr>
        <p:spPr>
          <a:xfrm>
            <a:off x="394900" y="970200"/>
            <a:ext cx="8054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