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handoutMasterIdLst>
    <p:handoutMasterId r:id="rId159"/>
  </p:handoutMasterIdLst>
  <p:sldIdLst>
    <p:sldId id="256" r:id="rId2"/>
    <p:sldId id="258" r:id="rId3"/>
    <p:sldId id="257" r:id="rId4"/>
    <p:sldId id="259" r:id="rId5"/>
    <p:sldId id="261" r:id="rId6"/>
    <p:sldId id="380" r:id="rId7"/>
    <p:sldId id="379" r:id="rId8"/>
    <p:sldId id="400" r:id="rId9"/>
    <p:sldId id="354" r:id="rId10"/>
    <p:sldId id="385" r:id="rId11"/>
    <p:sldId id="391" r:id="rId12"/>
    <p:sldId id="390" r:id="rId13"/>
    <p:sldId id="347" r:id="rId14"/>
    <p:sldId id="388" r:id="rId15"/>
    <p:sldId id="346" r:id="rId16"/>
    <p:sldId id="397" r:id="rId17"/>
    <p:sldId id="348" r:id="rId18"/>
    <p:sldId id="401" r:id="rId19"/>
    <p:sldId id="403" r:id="rId20"/>
    <p:sldId id="404" r:id="rId21"/>
    <p:sldId id="417" r:id="rId22"/>
    <p:sldId id="405" r:id="rId23"/>
    <p:sldId id="350" r:id="rId24"/>
    <p:sldId id="412" r:id="rId25"/>
    <p:sldId id="351" r:id="rId26"/>
    <p:sldId id="414" r:id="rId27"/>
    <p:sldId id="416" r:id="rId28"/>
    <p:sldId id="410" r:id="rId29"/>
    <p:sldId id="352" r:id="rId30"/>
    <p:sldId id="411" r:id="rId31"/>
    <p:sldId id="406" r:id="rId32"/>
    <p:sldId id="387" r:id="rId33"/>
    <p:sldId id="407" r:id="rId34"/>
    <p:sldId id="408" r:id="rId35"/>
    <p:sldId id="419" r:id="rId36"/>
    <p:sldId id="421" r:id="rId37"/>
    <p:sldId id="422" r:id="rId38"/>
    <p:sldId id="423" r:id="rId39"/>
    <p:sldId id="424" r:id="rId40"/>
    <p:sldId id="425" r:id="rId41"/>
    <p:sldId id="426" r:id="rId42"/>
    <p:sldId id="402" r:id="rId43"/>
    <p:sldId id="264" r:id="rId44"/>
    <p:sldId id="265" r:id="rId45"/>
    <p:sldId id="266" r:id="rId46"/>
    <p:sldId id="356" r:id="rId47"/>
    <p:sldId id="357" r:id="rId48"/>
    <p:sldId id="361" r:id="rId49"/>
    <p:sldId id="358" r:id="rId50"/>
    <p:sldId id="359" r:id="rId51"/>
    <p:sldId id="360" r:id="rId52"/>
    <p:sldId id="362" r:id="rId53"/>
    <p:sldId id="427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5" r:id="rId65"/>
    <p:sldId id="428" r:id="rId66"/>
    <p:sldId id="429" r:id="rId67"/>
    <p:sldId id="430" r:id="rId68"/>
    <p:sldId id="431" r:id="rId69"/>
    <p:sldId id="432" r:id="rId70"/>
    <p:sldId id="433" r:id="rId71"/>
    <p:sldId id="434" r:id="rId72"/>
    <p:sldId id="435" r:id="rId73"/>
    <p:sldId id="436" r:id="rId74"/>
    <p:sldId id="437" r:id="rId75"/>
    <p:sldId id="438" r:id="rId76"/>
    <p:sldId id="439" r:id="rId77"/>
    <p:sldId id="440" r:id="rId78"/>
    <p:sldId id="441" r:id="rId79"/>
    <p:sldId id="442" r:id="rId80"/>
    <p:sldId id="443" r:id="rId81"/>
    <p:sldId id="376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  <p:sldId id="453" r:id="rId92"/>
    <p:sldId id="454" r:id="rId93"/>
    <p:sldId id="455" r:id="rId94"/>
    <p:sldId id="456" r:id="rId95"/>
    <p:sldId id="457" r:id="rId96"/>
    <p:sldId id="458" r:id="rId97"/>
    <p:sldId id="459" r:id="rId98"/>
    <p:sldId id="460" r:id="rId99"/>
    <p:sldId id="461" r:id="rId100"/>
    <p:sldId id="462" r:id="rId101"/>
    <p:sldId id="463" r:id="rId102"/>
    <p:sldId id="464" r:id="rId103"/>
    <p:sldId id="377" r:id="rId104"/>
    <p:sldId id="465" r:id="rId105"/>
    <p:sldId id="466" r:id="rId106"/>
    <p:sldId id="467" r:id="rId107"/>
    <p:sldId id="468" r:id="rId108"/>
    <p:sldId id="469" r:id="rId109"/>
    <p:sldId id="470" r:id="rId110"/>
    <p:sldId id="471" r:id="rId111"/>
    <p:sldId id="472" r:id="rId112"/>
    <p:sldId id="473" r:id="rId113"/>
    <p:sldId id="474" r:id="rId114"/>
    <p:sldId id="475" r:id="rId115"/>
    <p:sldId id="476" r:id="rId116"/>
    <p:sldId id="477" r:id="rId117"/>
    <p:sldId id="478" r:id="rId118"/>
    <p:sldId id="479" r:id="rId119"/>
    <p:sldId id="480" r:id="rId120"/>
    <p:sldId id="481" r:id="rId121"/>
    <p:sldId id="482" r:id="rId122"/>
    <p:sldId id="483" r:id="rId123"/>
    <p:sldId id="484" r:id="rId124"/>
    <p:sldId id="485" r:id="rId125"/>
    <p:sldId id="486" r:id="rId126"/>
    <p:sldId id="487" r:id="rId127"/>
    <p:sldId id="488" r:id="rId128"/>
    <p:sldId id="378" r:id="rId129"/>
    <p:sldId id="489" r:id="rId130"/>
    <p:sldId id="490" r:id="rId131"/>
    <p:sldId id="491" r:id="rId132"/>
    <p:sldId id="492" r:id="rId133"/>
    <p:sldId id="493" r:id="rId134"/>
    <p:sldId id="494" r:id="rId135"/>
    <p:sldId id="495" r:id="rId136"/>
    <p:sldId id="496" r:id="rId137"/>
    <p:sldId id="497" r:id="rId138"/>
    <p:sldId id="498" r:id="rId139"/>
    <p:sldId id="499" r:id="rId140"/>
    <p:sldId id="500" r:id="rId141"/>
    <p:sldId id="501" r:id="rId142"/>
    <p:sldId id="502" r:id="rId143"/>
    <p:sldId id="503" r:id="rId144"/>
    <p:sldId id="504" r:id="rId145"/>
    <p:sldId id="505" r:id="rId146"/>
    <p:sldId id="506" r:id="rId147"/>
    <p:sldId id="507" r:id="rId148"/>
    <p:sldId id="508" r:id="rId149"/>
    <p:sldId id="515" r:id="rId150"/>
    <p:sldId id="510" r:id="rId151"/>
    <p:sldId id="511" r:id="rId152"/>
    <p:sldId id="512" r:id="rId153"/>
    <p:sldId id="513" r:id="rId154"/>
    <p:sldId id="514" r:id="rId155"/>
    <p:sldId id="384" r:id="rId156"/>
    <p:sldId id="260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245ECD-75DD-4FC5-9317-368D19974DFF}">
          <p14:sldIdLst>
            <p14:sldId id="256"/>
            <p14:sldId id="258"/>
            <p14:sldId id="257"/>
            <p14:sldId id="259"/>
            <p14:sldId id="261"/>
            <p14:sldId id="380"/>
            <p14:sldId id="379"/>
            <p14:sldId id="400"/>
            <p14:sldId id="354"/>
            <p14:sldId id="385"/>
            <p14:sldId id="391"/>
            <p14:sldId id="390"/>
            <p14:sldId id="347"/>
            <p14:sldId id="388"/>
            <p14:sldId id="346"/>
            <p14:sldId id="397"/>
            <p14:sldId id="348"/>
            <p14:sldId id="401"/>
            <p14:sldId id="403"/>
            <p14:sldId id="404"/>
            <p14:sldId id="417"/>
            <p14:sldId id="405"/>
            <p14:sldId id="350"/>
            <p14:sldId id="412"/>
            <p14:sldId id="351"/>
            <p14:sldId id="414"/>
            <p14:sldId id="416"/>
            <p14:sldId id="410"/>
            <p14:sldId id="352"/>
            <p14:sldId id="411"/>
            <p14:sldId id="406"/>
            <p14:sldId id="387"/>
            <p14:sldId id="407"/>
            <p14:sldId id="408"/>
            <p14:sldId id="419"/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ArvoreExemplos" id="{04655359-BA6F-455B-BDA3-F98CEC6021C2}">
          <p14:sldIdLst>
            <p14:sldId id="402"/>
            <p14:sldId id="264"/>
            <p14:sldId id="265"/>
            <p14:sldId id="266"/>
            <p14:sldId id="356"/>
            <p14:sldId id="357"/>
            <p14:sldId id="361"/>
            <p14:sldId id="358"/>
            <p14:sldId id="359"/>
            <p14:sldId id="360"/>
            <p14:sldId id="362"/>
            <p14:sldId id="427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376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377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37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15"/>
            <p14:sldId id="510"/>
            <p14:sldId id="511"/>
            <p14:sldId id="512"/>
            <p14:sldId id="513"/>
            <p14:sldId id="514"/>
            <p14:sldId id="384"/>
          </p14:sldIdLst>
        </p14:section>
        <p14:section name="Referencias" id="{52844E7E-97AD-4D61-B143-A0C8EC6773E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0B333-5CB0-429F-A75F-35DF50BC5677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79C1-9178-41AB-B9BB-437E6BF0EF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41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C563C-04D9-462C-B7E6-EA86428803A7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BC25-E013-4B12-A556-6A2A3EE34A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76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7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81" y="1845735"/>
            <a:ext cx="3676033" cy="40233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87" y="1845735"/>
            <a:ext cx="3794995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457" y="1846052"/>
            <a:ext cx="3566160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80" y="2582335"/>
            <a:ext cx="3680537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4029" y="1846052"/>
            <a:ext cx="3701241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7287" y="2582334"/>
            <a:ext cx="3797984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402" y="5037512"/>
            <a:ext cx="7585234" cy="906088"/>
          </a:xfrm>
        </p:spPr>
        <p:txBody>
          <a:bodyPr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403" y="5867400"/>
            <a:ext cx="7578999" cy="5874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bison/manual/bison.pdf" TargetMode="External"/><Relationship Id="rId2" Type="http://schemas.openxmlformats.org/officeDocument/2006/relationships/hyperlink" Target="http://flex.sourceforge.net/manu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86446"/>
            <a:ext cx="7543800" cy="1738666"/>
          </a:xfrm>
        </p:spPr>
        <p:txBody>
          <a:bodyPr/>
          <a:lstStyle/>
          <a:p>
            <a:r>
              <a:rPr lang="en-US" dirty="0" err="1" smtClean="0"/>
              <a:t>Compiladores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/>
              <a:t> </a:t>
            </a:r>
            <a:r>
              <a:rPr lang="en-US" dirty="0" smtClean="0"/>
              <a:t>com flex e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0"/>
          <p:cNvSpPr txBox="1">
            <a:spLocks/>
          </p:cNvSpPr>
          <p:nvPr/>
        </p:nvSpPr>
        <p:spPr>
          <a:xfrm>
            <a:off x="272498" y="1071154"/>
            <a:ext cx="8594097" cy="51206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 Flex </a:t>
            </a:r>
            <a:r>
              <a:rPr lang="pt-BR" sz="2200" dirty="0"/>
              <a:t>lê os arquivos de entrada </a:t>
            </a:r>
            <a:r>
              <a:rPr lang="pt-BR" sz="2200" dirty="0" smtClean="0"/>
              <a:t>especificados, obtendo assim </a:t>
            </a:r>
            <a:r>
              <a:rPr lang="pt-BR" sz="2200" dirty="0"/>
              <a:t>uma descrição do </a:t>
            </a:r>
            <a:r>
              <a:rPr lang="pt-BR" sz="2200" dirty="0" smtClean="0"/>
              <a:t>analisador a ser gerado</a:t>
            </a:r>
            <a:r>
              <a:rPr lang="pt-BR" sz="2200" dirty="0"/>
              <a:t>. </a:t>
            </a:r>
            <a:r>
              <a:rPr lang="pt-BR" sz="2200" dirty="0" smtClean="0"/>
              <a:t> No nosso exemplo, este arquivo chama-se </a:t>
            </a:r>
            <a:r>
              <a:rPr lang="pt-BR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calc.l</a:t>
            </a:r>
            <a:r>
              <a:rPr lang="pt-B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 err="1"/>
              <a:t>descrição</a:t>
            </a:r>
            <a:r>
              <a:rPr lang="en-US" sz="2200" dirty="0"/>
              <a:t> é </a:t>
            </a:r>
            <a:r>
              <a:rPr lang="en-US" sz="2200" dirty="0" err="1"/>
              <a:t>realizada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forma de pares de </a:t>
            </a:r>
            <a:r>
              <a:rPr lang="en-US" sz="2200" dirty="0" err="1"/>
              <a:t>expressões</a:t>
            </a:r>
            <a:r>
              <a:rPr lang="en-US" sz="2200" dirty="0"/>
              <a:t> </a:t>
            </a:r>
            <a:r>
              <a:rPr lang="en-US" sz="2200" dirty="0" err="1"/>
              <a:t>regulares</a:t>
            </a:r>
            <a:r>
              <a:rPr lang="en-US" sz="2200" dirty="0"/>
              <a:t> e </a:t>
            </a:r>
            <a:r>
              <a:rPr lang="en-US" sz="2200" dirty="0" err="1"/>
              <a:t>código</a:t>
            </a:r>
            <a:r>
              <a:rPr lang="en-US" sz="2200" dirty="0"/>
              <a:t> C.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O Flex </a:t>
            </a:r>
            <a:r>
              <a:rPr lang="en-US" sz="2200" dirty="0" err="1"/>
              <a:t>gera</a:t>
            </a:r>
            <a:r>
              <a:rPr lang="en-US" sz="2200" dirty="0"/>
              <a:t> </a:t>
            </a:r>
            <a:r>
              <a:rPr lang="en-US" sz="2200" dirty="0" smtClean="0"/>
              <a:t>um </a:t>
            </a:r>
            <a:r>
              <a:rPr lang="en-US" sz="2200" dirty="0" err="1" smtClean="0"/>
              <a:t>arquivo</a:t>
            </a:r>
            <a:r>
              <a:rPr lang="en-US" sz="2200" dirty="0" smtClean="0"/>
              <a:t> </a:t>
            </a:r>
            <a:r>
              <a:rPr lang="en-US" sz="2200" dirty="0" err="1"/>
              <a:t>fonte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linguagem</a:t>
            </a:r>
            <a:r>
              <a:rPr lang="en-US" sz="2200" dirty="0"/>
              <a:t> C,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calc.l.c</a:t>
            </a:r>
            <a:r>
              <a:rPr lang="en-US" sz="2200" dirty="0"/>
              <a:t>, no </a:t>
            </a:r>
            <a:r>
              <a:rPr lang="en-US" sz="2200" dirty="0" err="1"/>
              <a:t>qual</a:t>
            </a:r>
            <a:r>
              <a:rPr lang="en-US" sz="2200" dirty="0"/>
              <a:t> é </a:t>
            </a:r>
            <a:r>
              <a:rPr lang="en-US" sz="2200" dirty="0" err="1"/>
              <a:t>definida</a:t>
            </a:r>
            <a:r>
              <a:rPr lang="en-US" sz="2200" dirty="0"/>
              <a:t> a </a:t>
            </a:r>
            <a:r>
              <a:rPr lang="en-US" sz="2200" dirty="0" err="1"/>
              <a:t>função</a:t>
            </a:r>
            <a:r>
              <a:rPr lang="en-US" sz="2200" dirty="0"/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 smtClean="0"/>
              <a:t>, </a:t>
            </a:r>
            <a:r>
              <a:rPr lang="en-US" sz="2200" dirty="0" err="1" smtClean="0"/>
              <a:t>responsável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dirty="0" err="1" smtClean="0"/>
              <a:t>analisar</a:t>
            </a:r>
            <a:r>
              <a:rPr lang="en-US" sz="2200" dirty="0" smtClean="0"/>
              <a:t> </a:t>
            </a:r>
            <a:r>
              <a:rPr lang="en-US" sz="2200" dirty="0" err="1" smtClean="0"/>
              <a:t>caractere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dirty="0" err="1" smtClean="0"/>
              <a:t>caractere</a:t>
            </a:r>
            <a:r>
              <a:rPr lang="en-US" sz="2200" dirty="0" smtClean="0"/>
              <a:t> do </a:t>
            </a:r>
            <a:r>
              <a:rPr lang="en-US" sz="2200" dirty="0" err="1" smtClean="0"/>
              <a:t>arquivo</a:t>
            </a:r>
            <a:r>
              <a:rPr lang="en-US" sz="2200" dirty="0" smtClean="0"/>
              <a:t> de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.  Se um </a:t>
            </a:r>
            <a:r>
              <a:rPr lang="en-US" sz="2200" dirty="0" err="1" smtClean="0"/>
              <a:t>padrão</a:t>
            </a:r>
            <a:r>
              <a:rPr lang="en-US" sz="2200" dirty="0" smtClean="0"/>
              <a:t> for </a:t>
            </a:r>
            <a:r>
              <a:rPr lang="en-US" sz="2200" dirty="0" err="1" smtClean="0"/>
              <a:t>reconhecido</a:t>
            </a:r>
            <a:r>
              <a:rPr lang="en-US" sz="2200" dirty="0" smtClean="0"/>
              <a:t>, </a:t>
            </a:r>
            <a:r>
              <a:rPr lang="en-US" sz="2200" dirty="0" err="1" smtClean="0"/>
              <a:t>seu</a:t>
            </a:r>
            <a:r>
              <a:rPr lang="en-US" sz="2200" dirty="0" smtClean="0"/>
              <a:t> valor é </a:t>
            </a:r>
            <a:r>
              <a:rPr lang="en-US" sz="2200" dirty="0" err="1" smtClean="0"/>
              <a:t>apontado</a:t>
            </a:r>
            <a:r>
              <a:rPr lang="en-US" sz="2200" dirty="0" smtClean="0"/>
              <a:t> </a:t>
            </a:r>
            <a:r>
              <a:rPr lang="en-US" sz="2200" dirty="0" err="1" smtClean="0"/>
              <a:t>pela</a:t>
            </a:r>
            <a:r>
              <a:rPr lang="en-US" sz="2200" dirty="0" smtClean="0"/>
              <a:t> </a:t>
            </a:r>
            <a:r>
              <a:rPr lang="en-US" sz="2200" dirty="0" err="1" smtClean="0"/>
              <a:t>variável</a:t>
            </a:r>
            <a:r>
              <a:rPr lang="en-US" sz="2200" dirty="0" smtClean="0"/>
              <a:t> global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Funcionameto</a:t>
            </a:r>
            <a:r>
              <a:rPr lang="en-US" dirty="0" smtClean="0"/>
              <a:t> do 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Funcionameto</a:t>
            </a:r>
            <a:r>
              <a:rPr lang="en-US" dirty="0" smtClean="0"/>
              <a:t> do FLEX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03151" y="1293945"/>
            <a:ext cx="8594097" cy="4914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482547" y="2872846"/>
            <a:ext cx="7694801" cy="13976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728616" y="3047811"/>
            <a:ext cx="914400" cy="990193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calc.l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3818465" y="3112367"/>
            <a:ext cx="990083" cy="860960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Arquivo</a:t>
            </a:r>
            <a:endParaRPr lang="en-US" dirty="0" smtClean="0"/>
          </a:p>
          <a:p>
            <a:pPr algn="ctr"/>
            <a:r>
              <a:rPr lang="en-US" dirty="0" err="1" smtClean="0"/>
              <a:t>cal.l.c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214185" y="3164135"/>
            <a:ext cx="985764" cy="757543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375969" y="3154493"/>
            <a:ext cx="930488" cy="753517"/>
          </a:xfrm>
          <a:prstGeom prst="flowChartProcess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643016" y="3542907"/>
            <a:ext cx="5711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 flipV="1">
            <a:off x="3199949" y="3542847"/>
            <a:ext cx="618516" cy="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4808548" y="3531252"/>
            <a:ext cx="567421" cy="11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6744702" y="1162303"/>
            <a:ext cx="1432646" cy="4432895"/>
          </a:xfrm>
          <a:prstGeom prst="flowChartProcess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/>
          <p:cNvSpPr/>
          <p:nvPr/>
        </p:nvSpPr>
        <p:spPr>
          <a:xfrm>
            <a:off x="6971071" y="1470408"/>
            <a:ext cx="990083" cy="860960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Entrada</a:t>
            </a:r>
            <a:endParaRPr lang="en-US" dirty="0"/>
          </a:p>
        </p:txBody>
      </p:sp>
      <p:sp>
        <p:nvSpPr>
          <p:cNvPr id="23" name="Flowchart: Document 22"/>
          <p:cNvSpPr/>
          <p:nvPr/>
        </p:nvSpPr>
        <p:spPr>
          <a:xfrm>
            <a:off x="6984898" y="4553558"/>
            <a:ext cx="990083" cy="860960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Saída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6915970" y="3152286"/>
            <a:ext cx="1100286" cy="753517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3"/>
            <a:endCxn id="24" idx="1"/>
          </p:cNvCxnSpPr>
          <p:nvPr/>
        </p:nvCxnSpPr>
        <p:spPr>
          <a:xfrm flipV="1">
            <a:off x="6306457" y="3529045"/>
            <a:ext cx="609513" cy="2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3" idx="0"/>
          </p:cNvCxnSpPr>
          <p:nvPr/>
        </p:nvCxnSpPr>
        <p:spPr>
          <a:xfrm>
            <a:off x="7466113" y="3905803"/>
            <a:ext cx="13827" cy="64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24" idx="0"/>
          </p:cNvCxnSpPr>
          <p:nvPr/>
        </p:nvCxnSpPr>
        <p:spPr>
          <a:xfrm>
            <a:off x="7466113" y="2274449"/>
            <a:ext cx="0" cy="87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2547" y="2417441"/>
            <a:ext cx="28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Geração</a:t>
            </a:r>
            <a:r>
              <a:rPr lang="en-US" dirty="0" smtClean="0"/>
              <a:t> do </a:t>
            </a:r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36152" y="5767344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2547" y="1293945"/>
            <a:ext cx="470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flex –o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calc.l.c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calc.l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calc.l.c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833" y="4971479"/>
            <a:ext cx="6225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arquivo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calc.l.c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compilado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produzir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executável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combinado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outros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arquivos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analisador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sintático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0"/>
          <p:cNvSpPr txBox="1">
            <a:spLocks/>
          </p:cNvSpPr>
          <p:nvPr/>
        </p:nvSpPr>
        <p:spPr>
          <a:xfrm>
            <a:off x="285561" y="1685108"/>
            <a:ext cx="8594097" cy="47156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Todo</a:t>
            </a:r>
            <a:r>
              <a:rPr lang="en-US" sz="2200" dirty="0" smtClean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 de </a:t>
            </a:r>
            <a:r>
              <a:rPr lang="en-US" sz="2200" dirty="0" err="1"/>
              <a:t>descrição</a:t>
            </a:r>
            <a:r>
              <a:rPr lang="en-US" sz="2200" dirty="0"/>
              <a:t> do Flex </a:t>
            </a:r>
            <a:r>
              <a:rPr lang="en-US" sz="2200" dirty="0" err="1"/>
              <a:t>possui</a:t>
            </a:r>
            <a:r>
              <a:rPr lang="en-US" sz="2200" dirty="0"/>
              <a:t> </a:t>
            </a:r>
            <a:r>
              <a:rPr lang="en-US" sz="2200" dirty="0" err="1"/>
              <a:t>três</a:t>
            </a:r>
            <a:r>
              <a:rPr lang="en-US" sz="2200" dirty="0"/>
              <a:t> </a:t>
            </a:r>
            <a:r>
              <a:rPr lang="en-US" sz="2200" dirty="0" err="1"/>
              <a:t>seções</a:t>
            </a:r>
            <a:r>
              <a:rPr lang="en-US" sz="2200" dirty="0"/>
              <a:t> </a:t>
            </a:r>
            <a:r>
              <a:rPr lang="en-US" sz="2200" dirty="0" err="1"/>
              <a:t>separadas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linha</a:t>
            </a:r>
            <a:r>
              <a:rPr lang="en-US" sz="2200" dirty="0"/>
              <a:t> com </a:t>
            </a:r>
            <a:r>
              <a:rPr lang="en-US" sz="2200" dirty="0" err="1"/>
              <a:t>apenas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caracteres</a:t>
            </a:r>
            <a:r>
              <a:rPr lang="en-US" sz="2200" dirty="0"/>
              <a:t>  </a:t>
            </a:r>
            <a:r>
              <a:rPr lang="en-US" sz="2200" dirty="0" smtClean="0"/>
              <a:t>%% </a:t>
            </a:r>
            <a:r>
              <a:rPr lang="en-US" sz="2200" dirty="0" err="1" smtClean="0"/>
              <a:t>colocados</a:t>
            </a:r>
            <a:r>
              <a:rPr lang="en-US" sz="2200" dirty="0" smtClean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seu</a:t>
            </a:r>
            <a:r>
              <a:rPr lang="en-US" sz="2200" dirty="0"/>
              <a:t> </a:t>
            </a:r>
            <a:r>
              <a:rPr lang="en-US" sz="2200" dirty="0" err="1"/>
              <a:t>início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 smtClean="0"/>
              <a:t>ilustrado</a:t>
            </a:r>
            <a:r>
              <a:rPr lang="en-US" sz="2200" dirty="0" smtClean="0"/>
              <a:t> </a:t>
            </a:r>
            <a:r>
              <a:rPr lang="en-US" sz="2200" dirty="0"/>
              <a:t>a </a:t>
            </a:r>
            <a:r>
              <a:rPr lang="en-US" sz="2200" dirty="0" err="1"/>
              <a:t>seguir</a:t>
            </a:r>
            <a:r>
              <a:rPr lang="en-US" sz="2200" dirty="0"/>
              <a:t>:</a:t>
            </a:r>
          </a:p>
          <a:p>
            <a:pPr lvl="6" indent="0">
              <a:lnSpc>
                <a:spcPct val="100000"/>
              </a:lnSpc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6" indent="0">
              <a:lnSpc>
                <a:spcPct val="1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DEFINÇÕES</a:t>
            </a:r>
          </a:p>
          <a:p>
            <a:pPr lvl="6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6" indent="0">
              <a:lnSpc>
                <a:spcPct val="1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REGRAS</a:t>
            </a:r>
          </a:p>
          <a:p>
            <a:pPr lvl="6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6" indent="0">
              <a:lnSpc>
                <a:spcPct val="1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CÓDIGO ADICIONAL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694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6375184" y="435046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6375183" y="823749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6375183" y="1205681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17264" y="17316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17263" y="56186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17262" y="94379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20971" y="317810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341777" y="2914765"/>
            <a:ext cx="1" cy="26334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338134" y="2462301"/>
            <a:ext cx="3644" cy="1905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80213" y="220041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83857" y="265288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43566" y="175768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 flipH="1">
            <a:off x="6370468" y="1613879"/>
            <a:ext cx="4715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7262" y="135199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7033103" y="1482938"/>
            <a:ext cx="1305031" cy="7174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706400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endCxn id="100" idx="0"/>
          </p:cNvCxnSpPr>
          <p:nvPr/>
        </p:nvCxnSpPr>
        <p:spPr>
          <a:xfrm flipH="1">
            <a:off x="897486" y="5505291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97487" y="5015493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647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25452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7527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2918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9266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3078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6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75301" y="407666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90382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4194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H="1">
            <a:off x="899096" y="377288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7288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367208" y="19254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4025129" y="1482938"/>
            <a:ext cx="1692133" cy="44255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07967" y="236201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>
            <a:off x="4025129" y="2187372"/>
            <a:ext cx="3644" cy="1806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96999" y="457465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5917805" y="4427639"/>
            <a:ext cx="1" cy="147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5917806" y="3862758"/>
            <a:ext cx="0" cy="3029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259885" y="360087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5259885" y="41657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3"/>
            <a:endCxn id="119" idx="0"/>
          </p:cNvCxnSpPr>
          <p:nvPr/>
        </p:nvCxnSpPr>
        <p:spPr>
          <a:xfrm>
            <a:off x="4683049" y="2056431"/>
            <a:ext cx="1234757" cy="15444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65038" y="34086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3173129" y="339276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4" name="Rounded Rectangle 243"/>
          <p:cNvSpPr/>
          <p:nvPr/>
        </p:nvSpPr>
        <p:spPr>
          <a:xfrm>
            <a:off x="1638184" y="304446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245" name="Straight Connector 244"/>
          <p:cNvCxnSpPr>
            <a:stCxn id="244" idx="1"/>
            <a:endCxn id="242" idx="0"/>
          </p:cNvCxnSpPr>
          <p:nvPr/>
        </p:nvCxnSpPr>
        <p:spPr>
          <a:xfrm flipH="1">
            <a:off x="1085844" y="3175404"/>
            <a:ext cx="552340" cy="2332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3"/>
            <a:endCxn id="243" idx="0"/>
          </p:cNvCxnSpPr>
          <p:nvPr/>
        </p:nvCxnSpPr>
        <p:spPr>
          <a:xfrm>
            <a:off x="2954025" y="3175404"/>
            <a:ext cx="539910" cy="2173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4" idx="0"/>
            <a:endCxn id="74" idx="1"/>
          </p:cNvCxnSpPr>
          <p:nvPr/>
        </p:nvCxnSpPr>
        <p:spPr>
          <a:xfrm flipV="1">
            <a:off x="2296105" y="2056431"/>
            <a:ext cx="1071103" cy="9880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13" idx="0"/>
            <a:endCxn id="244" idx="2"/>
          </p:cNvCxnSpPr>
          <p:nvPr/>
        </p:nvCxnSpPr>
        <p:spPr>
          <a:xfrm flipH="1" flipV="1">
            <a:off x="2296105" y="3306345"/>
            <a:ext cx="2" cy="3356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4" y="116953"/>
            <a:ext cx="7910623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Primeira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Flex: </a:t>
            </a:r>
            <a:r>
              <a:rPr lang="en-US" sz="3600" b="1" dirty="0" err="1" smtClean="0"/>
              <a:t>definições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09451" y="1373687"/>
            <a:ext cx="8503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parte do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arquivo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Flex é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opcional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 e as</a:t>
            </a:r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definições léxicas ( normalmente expressões regulares), com a forma: </a:t>
            </a: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    definição 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0874" y="2785586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Códigos em C:</a:t>
            </a:r>
            <a:endParaRPr lang="pt-BR" b="1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92199" y="3149815"/>
            <a:ext cx="80329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1" dirty="0">
                <a:latin typeface="Courier" pitchFamily="49" charset="0"/>
              </a:rPr>
              <a:t>%{</a:t>
            </a:r>
          </a:p>
          <a:p>
            <a:r>
              <a:rPr lang="pt-BR" sz="2000" dirty="0">
                <a:latin typeface="Courier" pitchFamily="49" charset="0"/>
              </a:rPr>
              <a:t>/* coloque qualquer código em C... */</a:t>
            </a:r>
          </a:p>
          <a:p>
            <a:r>
              <a:rPr lang="pt-BR" sz="2000" dirty="0">
                <a:latin typeface="Courier" pitchFamily="49" charset="0"/>
              </a:rPr>
              <a:t>#define FOO 1 /* ... como defines </a:t>
            </a:r>
            <a:r>
              <a:rPr lang="pt-BR" sz="2000" dirty="0" smtClean="0">
                <a:latin typeface="Courier" pitchFamily="49" charset="0"/>
              </a:rPr>
              <a:t>ou </a:t>
            </a:r>
            <a:r>
              <a:rPr lang="pt-BR" sz="2000" dirty="0">
                <a:latin typeface="Courier" pitchFamily="49" charset="0"/>
              </a:rPr>
              <a:t>macros ... */</a:t>
            </a:r>
          </a:p>
          <a:p>
            <a:r>
              <a:rPr lang="pt-BR" sz="2000" dirty="0" err="1">
                <a:latin typeface="Courier" pitchFamily="49" charset="0"/>
              </a:rPr>
              <a:t>int</a:t>
            </a:r>
            <a:r>
              <a:rPr lang="pt-BR" sz="2000" dirty="0">
                <a:latin typeface="Courier" pitchFamily="49" charset="0"/>
              </a:rPr>
              <a:t> </a:t>
            </a:r>
            <a:r>
              <a:rPr lang="pt-BR" sz="2000" dirty="0" err="1">
                <a:latin typeface="Courier" pitchFamily="49" charset="0"/>
              </a:rPr>
              <a:t>tokval</a:t>
            </a:r>
            <a:r>
              <a:rPr lang="pt-BR" sz="2000" dirty="0">
                <a:latin typeface="Courier" pitchFamily="49" charset="0"/>
              </a:rPr>
              <a:t> = 0; /* ... ou variáveis globais */</a:t>
            </a:r>
          </a:p>
          <a:p>
            <a:r>
              <a:rPr lang="pt-BR" sz="2000" b="1" dirty="0">
                <a:latin typeface="Courier" pitchFamily="49" charset="0"/>
              </a:rPr>
              <a:t>%}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67905" y="5614482"/>
            <a:ext cx="8081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>
                <a:latin typeface="Courier" pitchFamily="49" charset="0"/>
              </a:rPr>
              <a:t>AB	</a:t>
            </a:r>
            <a:r>
              <a:rPr lang="pt-BR" dirty="0" smtClean="0">
                <a:latin typeface="Courier" pitchFamily="49" charset="0"/>
              </a:rPr>
              <a:t>(</a:t>
            </a:r>
            <a:r>
              <a:rPr lang="pt-BR" dirty="0" err="1" smtClean="0">
                <a:latin typeface="Courier" pitchFamily="49" charset="0"/>
              </a:rPr>
              <a:t>a|b</a:t>
            </a:r>
            <a:r>
              <a:rPr lang="pt-BR" dirty="0" smtClean="0">
                <a:latin typeface="Courier" pitchFamily="49" charset="0"/>
              </a:rPr>
              <a:t>) </a:t>
            </a:r>
            <a:r>
              <a:rPr lang="pt-BR" dirty="0">
                <a:latin typeface="Courier" pitchFamily="49" charset="0"/>
              </a:rPr>
              <a:t>/* AB é </a:t>
            </a:r>
            <a:r>
              <a:rPr lang="pt-BR" dirty="0" smtClean="0">
                <a:latin typeface="Courier" pitchFamily="49" charset="0"/>
              </a:rPr>
              <a:t>uma expressão regular para </a:t>
            </a:r>
            <a:r>
              <a:rPr lang="pt-BR" dirty="0" err="1">
                <a:latin typeface="Courier" pitchFamily="49" charset="0"/>
              </a:rPr>
              <a:t>a|b</a:t>
            </a:r>
            <a:r>
              <a:rPr lang="pt-BR" dirty="0">
                <a:latin typeface="Courier" pitchFamily="49" charset="0"/>
              </a:rPr>
              <a:t> */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71228" y="5189548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Definição léxica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468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6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7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63"/>
          <a:stretch/>
        </p:blipFill>
        <p:spPr bwMode="auto">
          <a:xfrm>
            <a:off x="350874" y="2261961"/>
            <a:ext cx="5653993" cy="3211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0874" y="1453052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2400" dirty="0" smtClean="0"/>
              <a:t>Exemplo </a:t>
            </a:r>
            <a:r>
              <a:rPr lang="pt-BR" sz="2400" dirty="0" err="1" smtClean="0"/>
              <a:t>calc.l</a:t>
            </a:r>
            <a:endParaRPr lang="pt-BR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874" y="116953"/>
            <a:ext cx="7910623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600" dirty="0" err="1" smtClean="0"/>
              <a:t>Primeira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Flex: </a:t>
            </a:r>
            <a:r>
              <a:rPr lang="en-US" sz="3600" b="1" dirty="0" err="1" smtClean="0"/>
              <a:t>definições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4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0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5" y="116953"/>
            <a:ext cx="7543800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Segunda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Flex: </a:t>
            </a:r>
            <a:r>
              <a:rPr lang="en-US" sz="3600" b="1" dirty="0" err="1" smtClean="0"/>
              <a:t>regras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6372" y="1516528"/>
            <a:ext cx="87931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seção de regras define a funcionalidade do analisador léxico. Cada regra</a:t>
            </a:r>
          </a:p>
          <a:p>
            <a:pPr algn="just"/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compreende uma </a:t>
            </a: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seqüência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válida de caracteres (utilizando literais </a:t>
            </a:r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expressões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regulares) e as ações semânticas associadas a ela</a:t>
            </a:r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Uma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regra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tem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sempre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forma:</a:t>
            </a:r>
          </a:p>
          <a:p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endParaRPr lang="en-US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876" y="3837362"/>
            <a:ext cx="85710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Usualmente a ação corresponde a um trecho de código C que será executado toda vez que o padrão for reconhecido na entrada. Caso a ação possua mais de uma instrução, ela deve ser inserida entre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}. </a:t>
            </a:r>
          </a:p>
          <a:p>
            <a:pPr algn="just"/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 certos aspectos os caracteres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%% indicam o início e o fim da seção  </a:t>
            </a:r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regras.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(1+3)*(4–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4486842" y="978939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86841" y="1367642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4486841" y="1749574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28922" y="71705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28921" y="11057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920" y="148769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66035" y="23570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4486841" y="2157772"/>
            <a:ext cx="0" cy="2033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28920" y="189589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>
            <a:off x="2296106" y="3062936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6680" y="559903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897486" y="5431236"/>
            <a:ext cx="1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 flipH="1">
            <a:off x="897487" y="5001553"/>
            <a:ext cx="1609" cy="1678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41175" y="4739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239566" y="51693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508116" y="556133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3828922" y="5415248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3828923" y="4978724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71002" y="471684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171002" y="515336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984537" y="406871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2296106" y="3889889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638186" y="362800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899096" y="3758948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954027" y="3758948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2296106" y="2026831"/>
            <a:ext cx="1532814" cy="7742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84278" y="319832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48861" y="319559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638185" y="280105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1105084" y="2931995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954026" y="2931995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6888125" y="2937987"/>
            <a:ext cx="1" cy="5650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8699" y="556751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5489505" y="5366402"/>
            <a:ext cx="1" cy="2011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5489506" y="4876604"/>
            <a:ext cx="1609" cy="227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33194" y="46147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831585" y="510452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100135" y="543638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20941" y="5290299"/>
            <a:ext cx="1" cy="1460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20942" y="4853775"/>
            <a:ext cx="0" cy="1746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63021" y="4591893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63021" y="5028417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567318" y="39327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6888125" y="3764940"/>
            <a:ext cx="1" cy="172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230205" y="350305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3" name="Straight Connector 82"/>
          <p:cNvCxnSpPr>
            <a:stCxn id="81" idx="1"/>
            <a:endCxn id="69" idx="0"/>
          </p:cNvCxnSpPr>
          <p:nvPr/>
        </p:nvCxnSpPr>
        <p:spPr>
          <a:xfrm flipH="1">
            <a:off x="5491115" y="3633999"/>
            <a:ext cx="739090" cy="9807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546046" y="3633999"/>
            <a:ext cx="874896" cy="95789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76297" y="307337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940880" y="307064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230204" y="267610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5697103" y="2807046"/>
            <a:ext cx="533101" cy="26632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546045" y="2807046"/>
            <a:ext cx="715641" cy="2636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3"/>
            <a:endCxn id="91" idx="0"/>
          </p:cNvCxnSpPr>
          <p:nvPr/>
        </p:nvCxnSpPr>
        <p:spPr>
          <a:xfrm>
            <a:off x="5144761" y="2026831"/>
            <a:ext cx="1743364" cy="6492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(1+3)*4(– 2)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796848" y="1014492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796847" y="1403195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796847" y="1785127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38928" y="75261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138927" y="114131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38926" y="152324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476041" y="23545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3796847" y="2193325"/>
            <a:ext cx="0" cy="203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138926" y="193144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45" name="Straight Connector 44"/>
          <p:cNvCxnSpPr>
            <a:stCxn id="53" idx="2"/>
            <a:endCxn id="113" idx="0"/>
          </p:cNvCxnSpPr>
          <p:nvPr/>
        </p:nvCxnSpPr>
        <p:spPr>
          <a:xfrm flipH="1">
            <a:off x="1851854" y="2775210"/>
            <a:ext cx="2656" cy="549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51211" y="523418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772017" y="5093749"/>
            <a:ext cx="1" cy="140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772018" y="4643012"/>
            <a:ext cx="0" cy="188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114097" y="438113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114097" y="483186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766369" y="51488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6" name="Straight Connector 105"/>
          <p:cNvCxnSpPr>
            <a:stCxn id="109" idx="2"/>
          </p:cNvCxnSpPr>
          <p:nvPr/>
        </p:nvCxnSpPr>
        <p:spPr>
          <a:xfrm flipH="1">
            <a:off x="3085638" y="5008690"/>
            <a:ext cx="1" cy="146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 flipH="1">
            <a:off x="3085639" y="4570648"/>
            <a:ext cx="5350" cy="176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3068" y="430876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2427718" y="474680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540284" y="373978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</p:cNvCxnSpPr>
          <p:nvPr/>
        </p:nvCxnSpPr>
        <p:spPr>
          <a:xfrm flipH="1">
            <a:off x="1851853" y="3586352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193933" y="3324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772018" y="3455411"/>
            <a:ext cx="421915" cy="925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2509774" y="3455411"/>
            <a:ext cx="581215" cy="853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1"/>
            <a:endCxn id="53" idx="0"/>
          </p:cNvCxnSpPr>
          <p:nvPr/>
        </p:nvCxnSpPr>
        <p:spPr>
          <a:xfrm flipH="1">
            <a:off x="1854510" y="2062384"/>
            <a:ext cx="1284416" cy="450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07301" y="289372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681621" y="283753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196589" y="251332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1"/>
            <a:endCxn id="51" idx="0"/>
          </p:cNvCxnSpPr>
          <p:nvPr/>
        </p:nvCxnSpPr>
        <p:spPr>
          <a:xfrm flipH="1">
            <a:off x="628107" y="2644269"/>
            <a:ext cx="568482" cy="249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3"/>
            <a:endCxn id="52" idx="0"/>
          </p:cNvCxnSpPr>
          <p:nvPr/>
        </p:nvCxnSpPr>
        <p:spPr>
          <a:xfrm>
            <a:off x="2512430" y="2644269"/>
            <a:ext cx="489997" cy="1932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1" idx="2"/>
            <a:endCxn id="81" idx="0"/>
          </p:cNvCxnSpPr>
          <p:nvPr/>
        </p:nvCxnSpPr>
        <p:spPr>
          <a:xfrm>
            <a:off x="7259911" y="3435685"/>
            <a:ext cx="0" cy="180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263502" y="412444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Connector 66"/>
          <p:cNvCxnSpPr>
            <a:stCxn id="70" idx="2"/>
            <a:endCxn id="66" idx="0"/>
          </p:cNvCxnSpPr>
          <p:nvPr/>
        </p:nvCxnSpPr>
        <p:spPr>
          <a:xfrm flipH="1">
            <a:off x="4584308" y="3923336"/>
            <a:ext cx="1" cy="201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2"/>
            <a:endCxn id="70" idx="0"/>
          </p:cNvCxnSpPr>
          <p:nvPr/>
        </p:nvCxnSpPr>
        <p:spPr>
          <a:xfrm flipH="1">
            <a:off x="4584309" y="3433538"/>
            <a:ext cx="1609" cy="227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927997" y="3171656"/>
            <a:ext cx="1315841" cy="261882"/>
          </a:xfrm>
          <a:prstGeom prst="round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26388" y="366145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081540" y="5293350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Connector 71"/>
          <p:cNvCxnSpPr>
            <a:stCxn id="77" idx="2"/>
            <a:endCxn id="71" idx="0"/>
          </p:cNvCxnSpPr>
          <p:nvPr/>
        </p:nvCxnSpPr>
        <p:spPr>
          <a:xfrm flipH="1">
            <a:off x="8402346" y="5149489"/>
            <a:ext cx="1" cy="143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6" idx="2"/>
            <a:endCxn id="77" idx="0"/>
          </p:cNvCxnSpPr>
          <p:nvPr/>
        </p:nvCxnSpPr>
        <p:spPr>
          <a:xfrm>
            <a:off x="8402347" y="4755207"/>
            <a:ext cx="0" cy="13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744426" y="449332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744426" y="4887607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939104" y="4026782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0" name="Straight Connector 79"/>
          <p:cNvCxnSpPr>
            <a:stCxn id="81" idx="2"/>
          </p:cNvCxnSpPr>
          <p:nvPr/>
        </p:nvCxnSpPr>
        <p:spPr>
          <a:xfrm flipH="1">
            <a:off x="7259910" y="3877772"/>
            <a:ext cx="1" cy="172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601990" y="361589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4" name="Straight Connector 83"/>
          <p:cNvCxnSpPr>
            <a:stCxn id="81" idx="3"/>
            <a:endCxn id="76" idx="0"/>
          </p:cNvCxnSpPr>
          <p:nvPr/>
        </p:nvCxnSpPr>
        <p:spPr>
          <a:xfrm>
            <a:off x="7917831" y="3746831"/>
            <a:ext cx="484516" cy="74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99976" y="3532442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8286970" y="353825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601990" y="3173803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1"/>
            <a:endCxn id="85" idx="0"/>
          </p:cNvCxnSpPr>
          <p:nvPr/>
        </p:nvCxnSpPr>
        <p:spPr>
          <a:xfrm flipH="1">
            <a:off x="6120782" y="3304744"/>
            <a:ext cx="481208" cy="227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3"/>
            <a:endCxn id="86" idx="0"/>
          </p:cNvCxnSpPr>
          <p:nvPr/>
        </p:nvCxnSpPr>
        <p:spPr>
          <a:xfrm>
            <a:off x="7917831" y="3304744"/>
            <a:ext cx="689945" cy="233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045545" y="2507117"/>
            <a:ext cx="1315841" cy="261882"/>
          </a:xfrm>
          <a:prstGeom prst="round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2" name="Straight Connector 81"/>
          <p:cNvCxnSpPr>
            <a:stCxn id="79" idx="1"/>
            <a:endCxn id="69" idx="0"/>
          </p:cNvCxnSpPr>
          <p:nvPr/>
        </p:nvCxnSpPr>
        <p:spPr>
          <a:xfrm flipH="1">
            <a:off x="4585918" y="2638058"/>
            <a:ext cx="459627" cy="533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3"/>
            <a:endCxn id="91" idx="0"/>
          </p:cNvCxnSpPr>
          <p:nvPr/>
        </p:nvCxnSpPr>
        <p:spPr>
          <a:xfrm>
            <a:off x="6361386" y="2638058"/>
            <a:ext cx="898525" cy="535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3" idx="3"/>
            <a:endCxn id="79" idx="0"/>
          </p:cNvCxnSpPr>
          <p:nvPr/>
        </p:nvCxnSpPr>
        <p:spPr>
          <a:xfrm>
            <a:off x="4454767" y="2062384"/>
            <a:ext cx="1248699" cy="444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52352" y="1697863"/>
            <a:ext cx="304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Erro</a:t>
            </a:r>
            <a:r>
              <a:rPr lang="en-US" sz="2400" dirty="0" smtClean="0">
                <a:solidFill>
                  <a:srgbClr val="FF0000"/>
                </a:solidFill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sintaxe</a:t>
            </a:r>
            <a:r>
              <a:rPr lang="en-US" sz="2400" dirty="0" smtClean="0">
                <a:solidFill>
                  <a:srgbClr val="FF0000"/>
                </a:solidFill>
              </a:rPr>
              <a:t> 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[FLEX</a:t>
            </a:r>
            <a:r>
              <a:rPr lang="pt-BR" dirty="0" smtClean="0"/>
              <a:t>]  </a:t>
            </a:r>
            <a:r>
              <a:rPr lang="en-US" dirty="0" smtClean="0"/>
              <a:t>“</a:t>
            </a:r>
            <a:r>
              <a:rPr lang="en-US" dirty="0"/>
              <a:t>flex: The Fast Lexical </a:t>
            </a:r>
            <a:r>
              <a:rPr lang="en-US" dirty="0" smtClean="0"/>
              <a:t>Analyzer”</a:t>
            </a:r>
          </a:p>
          <a:p>
            <a:pPr marL="726948" lvl="1" indent="-342900">
              <a:buFont typeface="Arial" pitchFamily="34" charset="0"/>
              <a:buChar char="•"/>
            </a:pPr>
            <a:r>
              <a:rPr lang="en-US" dirty="0" smtClean="0"/>
              <a:t>No site da </a:t>
            </a:r>
            <a:r>
              <a:rPr lang="en-US" dirty="0" err="1"/>
              <a:t>SourceForge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endParaRPr lang="pt-BR" dirty="0" smtClean="0">
              <a:hlinkClick r:id="rId2"/>
            </a:endParaRPr>
          </a:p>
          <a:p>
            <a:pPr marL="726948" lvl="1" indent="-342900">
              <a:buFont typeface="Arial" pitchFamily="34" charset="0"/>
              <a:buChar char="•"/>
            </a:pP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://flex.sourceforge.net/manual</a:t>
            </a:r>
            <a:r>
              <a:rPr lang="pt-BR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[BISON] “Bison – GNU parser generator”</a:t>
            </a:r>
          </a:p>
          <a:p>
            <a:pPr marL="726948" lvl="1" indent="-342900">
              <a:buFont typeface="Arial" pitchFamily="34" charset="0"/>
              <a:buChar char="•"/>
            </a:pPr>
            <a:r>
              <a:rPr lang="en-US" dirty="0"/>
              <a:t>No site da GNU </a:t>
            </a:r>
            <a:r>
              <a:rPr lang="en-US" dirty="0" err="1"/>
              <a:t>em</a:t>
            </a:r>
            <a:r>
              <a:rPr lang="en-US" dirty="0"/>
              <a:t>:</a:t>
            </a:r>
            <a:endParaRPr lang="en-US" dirty="0">
              <a:hlinkClick r:id="rId3"/>
            </a:endParaRPr>
          </a:p>
          <a:p>
            <a:pPr marL="726948" lvl="1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www.gnu.org/software/bison/manual/bison.pdf</a:t>
            </a:r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dirty="0" err="1"/>
              <a:t>Aho</a:t>
            </a:r>
            <a:r>
              <a:rPr lang="pt-BR" dirty="0"/>
              <a:t>, Alfred V. et </a:t>
            </a:r>
            <a:r>
              <a:rPr lang="pt-BR" dirty="0" err="1"/>
              <a:t>all</a:t>
            </a:r>
            <a:r>
              <a:rPr lang="pt-BR" dirty="0"/>
              <a:t>. Compiladores: Princípios, Técnicas e Ferramentas. 2-ed –S</a:t>
            </a:r>
            <a:r>
              <a:rPr lang="en-US" dirty="0" err="1"/>
              <a:t>ão</a:t>
            </a:r>
            <a:r>
              <a:rPr lang="en-US" dirty="0"/>
              <a:t> Paulo: Pearson Addison-Wesley, 2008</a:t>
            </a:r>
            <a:endParaRPr lang="pt-BR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pt-BR" dirty="0" smtClean="0"/>
          </a:p>
          <a:p>
            <a:pPr marL="726948" lvl="1" indent="-342900">
              <a:buFont typeface="Arial" pitchFamily="34" charset="0"/>
              <a:buChar char="•"/>
            </a:pPr>
            <a:endParaRPr lang="pt-BR" dirty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7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5" y="116953"/>
            <a:ext cx="7543800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Segunda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Flex: </a:t>
            </a:r>
            <a:r>
              <a:rPr lang="en-US" sz="3600" b="1" dirty="0" err="1" smtClean="0"/>
              <a:t>regras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" t="44263" r="343" b="-69"/>
          <a:stretch/>
        </p:blipFill>
        <p:spPr bwMode="auto">
          <a:xfrm>
            <a:off x="350874" y="2062652"/>
            <a:ext cx="5277564" cy="3709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1453052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2400" dirty="0" smtClean="0"/>
              <a:t>Exemplo </a:t>
            </a:r>
            <a:r>
              <a:rPr lang="pt-BR" sz="2400" dirty="0" err="1" smtClean="0"/>
              <a:t>calc.l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78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5" y="116953"/>
            <a:ext cx="8580474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smtClean="0"/>
              <a:t>Terceira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Flex: </a:t>
            </a:r>
            <a:r>
              <a:rPr lang="en-US" sz="3600" b="1" dirty="0" err="1" smtClean="0"/>
              <a:t>código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adicional</a:t>
            </a:r>
            <a:endParaRPr lang="en-US" sz="3600" b="1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85561" y="1685108"/>
            <a:ext cx="8753936" cy="22206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Qualquer </a:t>
            </a:r>
            <a:r>
              <a:rPr lang="pt-BR" sz="2200" dirty="0"/>
              <a:t>função definida em C;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Normalmente utiliza-se esta seção para construção de funções de apoio nas 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Este trecho não é alterado no </a:t>
            </a:r>
            <a:r>
              <a:rPr lang="pt-BR" sz="2200" dirty="0" smtClean="0"/>
              <a:t>analisador léxico gerado.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Se nada for colocado, o </a:t>
            </a:r>
            <a:r>
              <a:rPr lang="pt-BR" sz="2200" dirty="0" err="1" smtClean="0"/>
              <a:t>flex</a:t>
            </a:r>
            <a:r>
              <a:rPr lang="pt-BR" sz="2200" dirty="0" smtClean="0"/>
              <a:t> adicionará automaticamente:</a:t>
            </a:r>
          </a:p>
          <a:p>
            <a:pPr>
              <a:buNone/>
            </a:pPr>
            <a:endParaRPr lang="pt-BR" sz="2200" dirty="0"/>
          </a:p>
          <a:p>
            <a:pPr>
              <a:buNone/>
            </a:pPr>
            <a:r>
              <a:rPr lang="pt-B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sintático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Uso</a:t>
            </a:r>
            <a:r>
              <a:rPr lang="en-US" dirty="0" smtClean="0"/>
              <a:t> do BISON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35602" y="1384300"/>
            <a:ext cx="8594097" cy="38016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 </a:t>
            </a:r>
            <a:r>
              <a:rPr lang="pt-BR" sz="2200" dirty="0" err="1" smtClean="0"/>
              <a:t>Bison</a:t>
            </a:r>
            <a:r>
              <a:rPr lang="pt-BR" sz="2200" dirty="0" smtClean="0"/>
              <a:t> é uma </a:t>
            </a:r>
            <a:r>
              <a:rPr lang="pt-BR" sz="2200" dirty="0"/>
              <a:t>ferramenta </a:t>
            </a:r>
            <a:r>
              <a:rPr lang="pt-BR" sz="2200" dirty="0" smtClean="0"/>
              <a:t>para gerar automaticamente </a:t>
            </a:r>
            <a:r>
              <a:rPr lang="pt-BR" sz="2200" dirty="0"/>
              <a:t>um analisador </a:t>
            </a:r>
            <a:r>
              <a:rPr lang="pt-BR" sz="2200" dirty="0" smtClean="0"/>
              <a:t>sintático ( </a:t>
            </a:r>
            <a:r>
              <a:rPr lang="pt-BR" sz="2200" i="1" dirty="0" err="1" smtClean="0"/>
              <a:t>parser</a:t>
            </a:r>
            <a:r>
              <a:rPr lang="pt-BR" sz="2200" i="1" dirty="0" smtClean="0"/>
              <a:t> </a:t>
            </a:r>
            <a:r>
              <a:rPr lang="pt-BR" sz="2200" dirty="0" smtClean="0"/>
              <a:t>), </a:t>
            </a:r>
            <a:r>
              <a:rPr lang="pt-BR" sz="2200" dirty="0"/>
              <a:t>a partir </a:t>
            </a:r>
            <a:r>
              <a:rPr lang="pt-BR" sz="2200" dirty="0" smtClean="0"/>
              <a:t>de uma gramática livre de contexto que define uma linguagem.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 </a:t>
            </a:r>
            <a:r>
              <a:rPr lang="pt-BR" sz="2200" dirty="0" err="1" smtClean="0"/>
              <a:t>Bison</a:t>
            </a:r>
            <a:r>
              <a:rPr lang="pt-BR" sz="2200" dirty="0" smtClean="0"/>
              <a:t> é compatível com o </a:t>
            </a:r>
            <a:r>
              <a:rPr lang="pt-BR" sz="2200" dirty="0" err="1" smtClean="0"/>
              <a:t>Yacc</a:t>
            </a:r>
            <a:r>
              <a:rPr lang="pt-BR" sz="2200" dirty="0"/>
              <a:t>. </a:t>
            </a:r>
            <a:r>
              <a:rPr lang="pt-BR" sz="2200" dirty="0" smtClean="0"/>
              <a:t>(</a:t>
            </a:r>
            <a:r>
              <a:rPr lang="pt-BR" sz="2200" dirty="0" err="1" smtClean="0"/>
              <a:t>yet</a:t>
            </a:r>
            <a:r>
              <a:rPr lang="pt-BR" sz="2200" dirty="0" smtClean="0"/>
              <a:t> </a:t>
            </a:r>
            <a:r>
              <a:rPr lang="pt-BR" sz="2200" dirty="0" err="1" smtClean="0"/>
              <a:t>another</a:t>
            </a:r>
            <a:r>
              <a:rPr lang="pt-BR" sz="2200" dirty="0" smtClean="0"/>
              <a:t> </a:t>
            </a:r>
            <a:r>
              <a:rPr lang="pt-BR" sz="2200" dirty="0" err="1" smtClean="0"/>
              <a:t>compiler-compiler</a:t>
            </a:r>
            <a:r>
              <a:rPr lang="pt-BR" sz="2200" dirty="0" smtClean="0"/>
              <a:t>)</a:t>
            </a:r>
            <a:endParaRPr lang="pt-BR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38121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54" y="59736"/>
            <a:ext cx="7543800" cy="1450757"/>
          </a:xfrm>
        </p:spPr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 (Hopper Team )</a:t>
            </a:r>
            <a:endParaRPr lang="en-US" dirty="0"/>
          </a:p>
        </p:txBody>
      </p:sp>
      <p:pic>
        <p:nvPicPr>
          <p:cNvPr id="1026" name="Picture 2" descr="Dani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98265"/>
            <a:ext cx="699679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rlis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820335"/>
            <a:ext cx="709764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24139" y="2156826"/>
            <a:ext cx="2081061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Daniel Aquino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91666" y="2988799"/>
            <a:ext cx="1846834" cy="50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Darlisson Jesus</a:t>
            </a:r>
          </a:p>
        </p:txBody>
      </p:sp>
      <p:pic>
        <p:nvPicPr>
          <p:cNvPr id="1030" name="Picture 6" descr="Iasm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742405"/>
            <a:ext cx="699679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ndr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630472"/>
            <a:ext cx="677291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lliam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552542"/>
            <a:ext cx="677291" cy="76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391667" y="3930993"/>
            <a:ext cx="1989708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Iasmim</a:t>
            </a:r>
            <a:r>
              <a:rPr lang="en-US" dirty="0" smtClean="0"/>
              <a:t> Cunha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41523" y="4853064"/>
            <a:ext cx="1896977" cy="404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Leandro </a:t>
            </a:r>
            <a:r>
              <a:rPr lang="en-US" dirty="0" err="1" smtClean="0"/>
              <a:t>Bentes</a:t>
            </a: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41522" y="5821517"/>
            <a:ext cx="1963653" cy="404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Williams </a:t>
            </a:r>
            <a:r>
              <a:rPr lang="en-US" dirty="0" err="1" smtClean="0"/>
              <a:t>Araújo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7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0"/>
          <p:cNvSpPr txBox="1">
            <a:spLocks/>
          </p:cNvSpPr>
          <p:nvPr/>
        </p:nvSpPr>
        <p:spPr>
          <a:xfrm>
            <a:off x="272498" y="1071154"/>
            <a:ext cx="8594097" cy="51206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 </a:t>
            </a:r>
            <a:r>
              <a:rPr lang="pt-BR" sz="2200" dirty="0" err="1" smtClean="0"/>
              <a:t>Bison</a:t>
            </a:r>
            <a:r>
              <a:rPr lang="pt-BR" sz="2200" dirty="0" smtClean="0"/>
              <a:t> lê </a:t>
            </a:r>
            <a:r>
              <a:rPr lang="pt-BR" sz="2200" dirty="0"/>
              <a:t>um arquivo </a:t>
            </a:r>
            <a:r>
              <a:rPr lang="pt-BR" sz="2200" dirty="0" smtClean="0"/>
              <a:t>com as especificações da gramática de uma linguagem </a:t>
            </a:r>
            <a:r>
              <a:rPr lang="pt-BR" sz="2200" dirty="0"/>
              <a:t>e gera </a:t>
            </a:r>
            <a:r>
              <a:rPr lang="pt-BR" sz="2200" dirty="0" smtClean="0"/>
              <a:t>um analisador sintático ou “</a:t>
            </a:r>
            <a:r>
              <a:rPr lang="pt-BR" sz="2200" dirty="0" err="1"/>
              <a:t>parsing</a:t>
            </a:r>
            <a:r>
              <a:rPr lang="pt-BR" sz="2200" dirty="0" smtClean="0"/>
              <a:t>”.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 A rotina </a:t>
            </a:r>
            <a:r>
              <a:rPr lang="pt-BR" sz="2200" i="1" dirty="0" err="1" smtClean="0"/>
              <a:t>yyparse</a:t>
            </a:r>
            <a:r>
              <a:rPr lang="pt-BR" sz="2200" i="1" dirty="0" smtClean="0"/>
              <a:t>()</a:t>
            </a:r>
            <a:r>
              <a:rPr lang="pt-BR" sz="2200" dirty="0" smtClean="0"/>
              <a:t> </a:t>
            </a:r>
            <a:r>
              <a:rPr lang="pt-BR" sz="2200" dirty="0"/>
              <a:t>agrupa os “</a:t>
            </a:r>
            <a:r>
              <a:rPr lang="pt-BR" sz="2200" dirty="0" err="1"/>
              <a:t>tokens</a:t>
            </a:r>
            <a:r>
              <a:rPr lang="pt-BR" sz="2200" dirty="0"/>
              <a:t>” em uma </a:t>
            </a:r>
            <a:r>
              <a:rPr lang="pt-BR" sz="2200" dirty="0" err="1"/>
              <a:t>seqüência</a:t>
            </a:r>
            <a:r>
              <a:rPr lang="pt-BR" sz="2200" dirty="0"/>
              <a:t> </a:t>
            </a:r>
            <a:r>
              <a:rPr lang="pt-BR" sz="2200" dirty="0" smtClean="0"/>
              <a:t>significativa </a:t>
            </a:r>
            <a:r>
              <a:rPr lang="pt-BR" sz="2200" dirty="0"/>
              <a:t>(de interesse), e </a:t>
            </a:r>
            <a:r>
              <a:rPr lang="pt-BR" sz="2200" dirty="0" smtClean="0"/>
              <a:t>invoca </a:t>
            </a:r>
            <a:r>
              <a:rPr lang="pt-BR" sz="2200" dirty="0"/>
              <a:t>rotinas para agir </a:t>
            </a:r>
            <a:r>
              <a:rPr lang="pt-BR" sz="2200" dirty="0" smtClean="0"/>
              <a:t>(</a:t>
            </a:r>
            <a:r>
              <a:rPr lang="pt-BR" sz="2200" dirty="0"/>
              <a:t>realizar ações) sobre </a:t>
            </a:r>
            <a:r>
              <a:rPr lang="pt-BR" sz="2200" dirty="0" smtClean="0"/>
              <a:t>elas.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Para cada regra de produção da gramática deve existir uma ação semântica.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A implementação do </a:t>
            </a:r>
            <a:r>
              <a:rPr lang="pt-BR" sz="2200" i="1" dirty="0" err="1" smtClean="0"/>
              <a:t>parser</a:t>
            </a:r>
            <a:r>
              <a:rPr lang="pt-BR" sz="2200" dirty="0" smtClean="0"/>
              <a:t> é feita através de um autômato </a:t>
            </a:r>
            <a:r>
              <a:rPr lang="pt-BR" sz="2200" dirty="0"/>
              <a:t>de pilha que reconhece esta linguagem; </a:t>
            </a:r>
          </a:p>
          <a:p>
            <a:pPr algn="just">
              <a:lnSpc>
                <a:spcPct val="150000"/>
              </a:lnSpc>
              <a:buNone/>
            </a:pPr>
            <a:endParaRPr lang="pt-BR" sz="2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Funcionameto</a:t>
            </a:r>
            <a:r>
              <a:rPr lang="en-US" dirty="0" smtClean="0"/>
              <a:t> do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0"/>
          <p:cNvSpPr txBox="1">
            <a:spLocks/>
          </p:cNvSpPr>
          <p:nvPr/>
        </p:nvSpPr>
        <p:spPr>
          <a:xfrm>
            <a:off x="207184" y="1423851"/>
            <a:ext cx="8594097" cy="47156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just">
              <a:lnSpc>
                <a:spcPct val="150000"/>
              </a:lnSpc>
              <a:buNone/>
            </a:pPr>
            <a:r>
              <a:rPr lang="pt-BR" sz="2000" dirty="0">
                <a:cs typeface="Courier New" panose="02070309020205020404" pitchFamily="49" charset="0"/>
              </a:rPr>
              <a:t>Uma especificação </a:t>
            </a:r>
            <a:r>
              <a:rPr lang="pt-BR" sz="2000" dirty="0" err="1">
                <a:cs typeface="Courier New" panose="02070309020205020404" pitchFamily="49" charset="0"/>
              </a:rPr>
              <a:t>Bison</a:t>
            </a:r>
            <a:r>
              <a:rPr lang="pt-BR" sz="2000" dirty="0">
                <a:cs typeface="Courier New" panose="02070309020205020404" pitchFamily="49" charset="0"/>
              </a:rPr>
              <a:t> descreve uma </a:t>
            </a:r>
            <a:r>
              <a:rPr lang="pt-BR" sz="2000" dirty="0" smtClean="0">
                <a:cs typeface="Courier New" panose="02070309020205020404" pitchFamily="49" charset="0"/>
              </a:rPr>
              <a:t>gramática </a:t>
            </a:r>
            <a:r>
              <a:rPr lang="pt-BR" sz="2000" dirty="0">
                <a:cs typeface="Courier New" panose="02070309020205020404" pitchFamily="49" charset="0"/>
              </a:rPr>
              <a:t>livre do contexto que pode ser </a:t>
            </a:r>
            <a:r>
              <a:rPr lang="pt-BR" sz="2000" dirty="0" smtClean="0">
                <a:cs typeface="Courier New" panose="02070309020205020404" pitchFamily="49" charset="0"/>
              </a:rPr>
              <a:t>usada </a:t>
            </a:r>
            <a:r>
              <a:rPr lang="pt-BR" sz="2000" dirty="0">
                <a:cs typeface="Courier New" panose="02070309020205020404" pitchFamily="49" charset="0"/>
              </a:rPr>
              <a:t>para gerar um </a:t>
            </a:r>
            <a:r>
              <a:rPr lang="pt-BR" sz="2000" dirty="0" err="1">
                <a:cs typeface="Courier New" panose="02070309020205020404" pitchFamily="49" charset="0"/>
              </a:rPr>
              <a:t>parser</a:t>
            </a:r>
            <a:r>
              <a:rPr lang="pt-BR" sz="2000" dirty="0">
                <a:cs typeface="Courier New" panose="02070309020205020404" pitchFamily="49" charset="0"/>
              </a:rPr>
              <a:t>. Ela tem 4 </a:t>
            </a:r>
            <a:r>
              <a:rPr lang="pt-BR" sz="2000" dirty="0" smtClean="0">
                <a:cs typeface="Courier New" panose="02070309020205020404" pitchFamily="49" charset="0"/>
              </a:rPr>
              <a:t>classes </a:t>
            </a:r>
            <a:r>
              <a:rPr lang="pt-BR" sz="2000" dirty="0">
                <a:cs typeface="Courier New" panose="02070309020205020404" pitchFamily="49" charset="0"/>
              </a:rPr>
              <a:t>de elementos: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pt-BR" sz="2000" dirty="0">
                <a:cs typeface="Courier New" panose="02070309020205020404" pitchFamily="49" charset="0"/>
              </a:rPr>
              <a:t>– </a:t>
            </a:r>
            <a:r>
              <a:rPr lang="pt-BR" sz="2000" b="1" dirty="0" err="1">
                <a:cs typeface="Courier New" panose="02070309020205020404" pitchFamily="49" charset="0"/>
              </a:rPr>
              <a:t>Tokens</a:t>
            </a:r>
            <a:r>
              <a:rPr lang="pt-BR" sz="2000" dirty="0">
                <a:cs typeface="Courier New" panose="02070309020205020404" pitchFamily="49" charset="0"/>
              </a:rPr>
              <a:t>, que é o conjunto de símbolos terminais;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pt-BR" sz="2000" dirty="0">
                <a:cs typeface="Courier New" panose="02070309020205020404" pitchFamily="49" charset="0"/>
              </a:rPr>
              <a:t>– </a:t>
            </a:r>
            <a:r>
              <a:rPr lang="pt-BR" sz="2000" b="1" dirty="0">
                <a:cs typeface="Courier New" panose="02070309020205020404" pitchFamily="49" charset="0"/>
              </a:rPr>
              <a:t>Elementos sintáticos</a:t>
            </a:r>
            <a:r>
              <a:rPr lang="pt-BR" sz="2000" dirty="0">
                <a:cs typeface="Courier New" panose="02070309020205020404" pitchFamily="49" charset="0"/>
              </a:rPr>
              <a:t>, que são os símbolos não </a:t>
            </a:r>
            <a:r>
              <a:rPr lang="pt-BR" sz="2000" dirty="0" smtClean="0">
                <a:cs typeface="Courier New" panose="02070309020205020404" pitchFamily="49" charset="0"/>
              </a:rPr>
              <a:t>terminais</a:t>
            </a:r>
            <a:r>
              <a:rPr lang="pt-BR" sz="2000" dirty="0">
                <a:cs typeface="Courier New" panose="02070309020205020404" pitchFamily="49" charset="0"/>
              </a:rPr>
              <a:t>.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pt-BR" sz="2000" dirty="0">
                <a:cs typeface="Courier New" panose="02070309020205020404" pitchFamily="49" charset="0"/>
              </a:rPr>
              <a:t>– </a:t>
            </a:r>
            <a:r>
              <a:rPr lang="pt-BR" sz="2000" b="1" dirty="0">
                <a:cs typeface="Courier New" panose="02070309020205020404" pitchFamily="49" charset="0"/>
              </a:rPr>
              <a:t>Regras de produção</a:t>
            </a:r>
            <a:r>
              <a:rPr lang="pt-BR" sz="2000" dirty="0">
                <a:cs typeface="Courier New" panose="02070309020205020404" pitchFamily="49" charset="0"/>
              </a:rPr>
              <a:t>, que definem símbolos não </a:t>
            </a:r>
            <a:r>
              <a:rPr lang="pt-BR" sz="2000" dirty="0" smtClean="0">
                <a:cs typeface="Courier New" panose="02070309020205020404" pitchFamily="49" charset="0"/>
              </a:rPr>
              <a:t>terminais</a:t>
            </a:r>
            <a:r>
              <a:rPr lang="pt-BR" sz="2000" dirty="0">
                <a:cs typeface="Courier New" panose="02070309020205020404" pitchFamily="49" charset="0"/>
              </a:rPr>
              <a:t>, em termos de </a:t>
            </a:r>
            <a:r>
              <a:rPr lang="pt-BR" sz="2000" dirty="0" err="1">
                <a:cs typeface="Courier New" panose="02070309020205020404" pitchFamily="49" charset="0"/>
              </a:rPr>
              <a:t>seqüência</a:t>
            </a:r>
            <a:r>
              <a:rPr lang="pt-BR" sz="2000" dirty="0">
                <a:cs typeface="Courier New" panose="02070309020205020404" pitchFamily="49" charset="0"/>
              </a:rPr>
              <a:t> de terminais e </a:t>
            </a:r>
            <a:r>
              <a:rPr lang="pt-BR" sz="2000" dirty="0" smtClean="0">
                <a:cs typeface="Courier New" panose="02070309020205020404" pitchFamily="49" charset="0"/>
              </a:rPr>
              <a:t>não </a:t>
            </a:r>
            <a:r>
              <a:rPr lang="pt-BR" sz="2000" dirty="0">
                <a:cs typeface="Courier New" panose="02070309020205020404" pitchFamily="49" charset="0"/>
              </a:rPr>
              <a:t>terminais;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pt-BR" sz="2000" dirty="0">
                <a:cs typeface="Courier New" panose="02070309020205020404" pitchFamily="49" charset="0"/>
              </a:rPr>
              <a:t>– Uma regra </a:t>
            </a:r>
            <a:r>
              <a:rPr lang="pt-BR" sz="2000" b="1" dirty="0">
                <a:cs typeface="Courier New" panose="02070309020205020404" pitchFamily="49" charset="0"/>
              </a:rPr>
              <a:t>start</a:t>
            </a:r>
            <a:r>
              <a:rPr lang="pt-BR" sz="2000" dirty="0">
                <a:cs typeface="Courier New" panose="02070309020205020404" pitchFamily="49" charset="0"/>
              </a:rPr>
              <a:t>, que reduz todos os elementos da </a:t>
            </a:r>
            <a:r>
              <a:rPr lang="pt-BR" sz="2000" dirty="0" smtClean="0">
                <a:cs typeface="Courier New" panose="02070309020205020404" pitchFamily="49" charset="0"/>
              </a:rPr>
              <a:t>gramática </a:t>
            </a:r>
            <a:r>
              <a:rPr lang="pt-BR" sz="2000" dirty="0">
                <a:cs typeface="Courier New" panose="02070309020205020404" pitchFamily="49" charset="0"/>
              </a:rPr>
              <a:t>para uma regra simples</a:t>
            </a:r>
            <a:r>
              <a:rPr lang="pt-BR" sz="2000" dirty="0">
                <a:latin typeface="+mj-lt"/>
                <a:cs typeface="Courier New" panose="02070309020205020404" pitchFamily="49" charset="0"/>
              </a:rPr>
              <a:t>.</a:t>
            </a:r>
            <a:endParaRPr lang="pt-BR" sz="2000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0"/>
          <p:cNvSpPr txBox="1">
            <a:spLocks/>
          </p:cNvSpPr>
          <p:nvPr/>
        </p:nvSpPr>
        <p:spPr>
          <a:xfrm>
            <a:off x="285561" y="1685108"/>
            <a:ext cx="8594097" cy="47156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Todo</a:t>
            </a:r>
            <a:r>
              <a:rPr lang="en-US" sz="2200" dirty="0" smtClean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 de </a:t>
            </a:r>
            <a:r>
              <a:rPr lang="en-US" sz="2200" dirty="0" err="1"/>
              <a:t>descrição</a:t>
            </a:r>
            <a:r>
              <a:rPr lang="en-US" sz="2200" dirty="0"/>
              <a:t> do </a:t>
            </a:r>
            <a:r>
              <a:rPr lang="en-US" sz="2200" dirty="0" smtClean="0"/>
              <a:t>bison </a:t>
            </a:r>
            <a:r>
              <a:rPr lang="en-US" sz="2200" dirty="0" err="1" smtClean="0"/>
              <a:t>possui</a:t>
            </a:r>
            <a:r>
              <a:rPr lang="en-US" sz="2200" dirty="0" smtClean="0"/>
              <a:t> </a:t>
            </a:r>
            <a:r>
              <a:rPr lang="en-US" sz="2200" dirty="0" err="1"/>
              <a:t>três</a:t>
            </a:r>
            <a:r>
              <a:rPr lang="en-US" sz="2200" dirty="0"/>
              <a:t> </a:t>
            </a:r>
            <a:r>
              <a:rPr lang="en-US" sz="2200" dirty="0" err="1"/>
              <a:t>seções</a:t>
            </a:r>
            <a:r>
              <a:rPr lang="en-US" sz="2200" dirty="0"/>
              <a:t> </a:t>
            </a:r>
            <a:r>
              <a:rPr lang="en-US" sz="2200" dirty="0" err="1"/>
              <a:t>separadas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linha</a:t>
            </a:r>
            <a:r>
              <a:rPr lang="en-US" sz="2200" dirty="0"/>
              <a:t> com </a:t>
            </a:r>
            <a:r>
              <a:rPr lang="en-US" sz="2200" dirty="0" err="1"/>
              <a:t>apenas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caracteres</a:t>
            </a:r>
            <a:r>
              <a:rPr lang="en-US" sz="2200" dirty="0"/>
              <a:t>  </a:t>
            </a:r>
            <a:r>
              <a:rPr lang="en-US" sz="2200" dirty="0" smtClean="0"/>
              <a:t>%% </a:t>
            </a:r>
            <a:r>
              <a:rPr lang="en-US" sz="2200" dirty="0" err="1" smtClean="0"/>
              <a:t>colocados</a:t>
            </a:r>
            <a:r>
              <a:rPr lang="en-US" sz="2200" dirty="0" smtClean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seu</a:t>
            </a:r>
            <a:r>
              <a:rPr lang="en-US" sz="2200" dirty="0"/>
              <a:t> </a:t>
            </a:r>
            <a:r>
              <a:rPr lang="en-US" sz="2200" dirty="0" err="1"/>
              <a:t>início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 smtClean="0"/>
              <a:t>ilustrado</a:t>
            </a:r>
            <a:r>
              <a:rPr lang="en-US" sz="2200" dirty="0" smtClean="0"/>
              <a:t> </a:t>
            </a:r>
            <a:r>
              <a:rPr lang="en-US" sz="2200" dirty="0"/>
              <a:t>a </a:t>
            </a:r>
            <a:r>
              <a:rPr lang="en-US" sz="2200" dirty="0" err="1"/>
              <a:t>seguir</a:t>
            </a:r>
            <a:r>
              <a:rPr lang="en-US" sz="2200" dirty="0"/>
              <a:t>:</a:t>
            </a:r>
          </a:p>
          <a:p>
            <a:pPr lvl="6" indent="0">
              <a:lnSpc>
                <a:spcPct val="100000"/>
              </a:lnSpc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6" indent="0">
              <a:lnSpc>
                <a:spcPct val="1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DEFINÇÕES</a:t>
            </a:r>
          </a:p>
          <a:p>
            <a:pPr lvl="6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6" indent="0">
              <a:lnSpc>
                <a:spcPct val="1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REGRAS</a:t>
            </a:r>
          </a:p>
          <a:p>
            <a:pPr lvl="6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6" indent="0">
              <a:lnSpc>
                <a:spcPct val="1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CÓDIGO ADICIONAL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694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4" y="116953"/>
            <a:ext cx="7910623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Primeira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definições</a:t>
            </a:r>
            <a:endParaRPr lang="en-US" sz="3600" b="1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85561" y="1685108"/>
            <a:ext cx="8594097" cy="3866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Nesta</a:t>
            </a:r>
            <a:r>
              <a:rPr lang="en-US" sz="2200" dirty="0" smtClean="0"/>
              <a:t> </a:t>
            </a:r>
            <a:r>
              <a:rPr lang="en-US" sz="2200" dirty="0" err="1" smtClean="0"/>
              <a:t>seção</a:t>
            </a:r>
            <a:r>
              <a:rPr lang="en-US" sz="2200" dirty="0" smtClean="0"/>
              <a:t> </a:t>
            </a:r>
            <a:r>
              <a:rPr lang="en-US" sz="2200" dirty="0" err="1" smtClean="0"/>
              <a:t>deverá</a:t>
            </a:r>
            <a:r>
              <a:rPr lang="en-US" sz="2200" dirty="0" smtClean="0"/>
              <a:t> </a:t>
            </a:r>
            <a:r>
              <a:rPr lang="en-US" sz="2200" dirty="0" err="1" smtClean="0"/>
              <a:t>ser</a:t>
            </a:r>
            <a:r>
              <a:rPr lang="en-US" sz="2200" dirty="0" smtClean="0"/>
              <a:t> </a:t>
            </a:r>
            <a:r>
              <a:rPr lang="en-US" sz="2200" dirty="0" err="1" smtClean="0"/>
              <a:t>feita</a:t>
            </a:r>
            <a:r>
              <a:rPr lang="en-US" sz="2200" dirty="0" smtClean="0"/>
              <a:t> a </a:t>
            </a:r>
            <a:r>
              <a:rPr lang="en-US" sz="2200" dirty="0" err="1" smtClean="0"/>
              <a:t>declaração</a:t>
            </a:r>
            <a:r>
              <a:rPr lang="en-US" sz="2200" dirty="0" smtClean="0"/>
              <a:t> </a:t>
            </a:r>
            <a:r>
              <a:rPr lang="en-US" sz="2200" dirty="0"/>
              <a:t>de </a:t>
            </a:r>
            <a:r>
              <a:rPr lang="en-US" sz="2200" dirty="0" err="1"/>
              <a:t>nomes</a:t>
            </a:r>
            <a:r>
              <a:rPr lang="en-US" sz="2200" dirty="0"/>
              <a:t> e </a:t>
            </a:r>
            <a:r>
              <a:rPr lang="en-US" sz="2200" dirty="0" err="1"/>
              <a:t>tipos</a:t>
            </a:r>
            <a:r>
              <a:rPr lang="en-US" sz="2200" dirty="0"/>
              <a:t> de tokens, de </a:t>
            </a:r>
            <a:r>
              <a:rPr lang="en-US" sz="2200" dirty="0" err="1"/>
              <a:t>variáveis</a:t>
            </a:r>
            <a:r>
              <a:rPr lang="en-US" sz="2200" dirty="0"/>
              <a:t>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r>
              <a:rPr lang="pt-BR" sz="2200" dirty="0"/>
              <a:t>Códigos em C (de maneira semelhante ao </a:t>
            </a:r>
            <a:r>
              <a:rPr lang="pt-BR" sz="2200" i="1" dirty="0" err="1" smtClean="0"/>
              <a:t>flex</a:t>
            </a:r>
            <a:r>
              <a:rPr lang="pt-BR" sz="2200" dirty="0"/>
              <a:t>) entre </a:t>
            </a:r>
            <a:r>
              <a:rPr lang="pt-BR" sz="2200" dirty="0">
                <a:latin typeface="Courier" pitchFamily="49" charset="0"/>
              </a:rPr>
              <a:t>%{ %}</a:t>
            </a:r>
            <a:r>
              <a:rPr lang="pt-BR" sz="2200" dirty="0"/>
              <a:t>;</a:t>
            </a:r>
          </a:p>
          <a:p>
            <a:r>
              <a:rPr lang="pt-BR" sz="2200" dirty="0"/>
              <a:t>Definição de </a:t>
            </a:r>
            <a:r>
              <a:rPr lang="pt-BR" sz="2200" i="1" dirty="0" err="1"/>
              <a:t>tokens</a:t>
            </a:r>
            <a:r>
              <a:rPr lang="pt-BR" sz="2200" dirty="0"/>
              <a:t>: </a:t>
            </a:r>
            <a:r>
              <a:rPr lang="pt-BR" sz="2200" dirty="0">
                <a:latin typeface="Courier" pitchFamily="49" charset="0"/>
              </a:rPr>
              <a:t>%</a:t>
            </a:r>
            <a:r>
              <a:rPr lang="pt-BR" sz="2200" dirty="0" err="1">
                <a:latin typeface="Courier" pitchFamily="49" charset="0"/>
              </a:rPr>
              <a:t>token</a:t>
            </a:r>
            <a:r>
              <a:rPr lang="pt-BR" sz="2200" dirty="0">
                <a:latin typeface="Courier" pitchFamily="49" charset="0"/>
              </a:rPr>
              <a:t> T1 T2 T3 ... TN</a:t>
            </a:r>
            <a:endParaRPr lang="pt-BR" sz="2200" dirty="0"/>
          </a:p>
          <a:p>
            <a:r>
              <a:rPr lang="pt-BR" sz="2200" dirty="0"/>
              <a:t>Definição de regras auxiliares para solução de </a:t>
            </a:r>
            <a:r>
              <a:rPr lang="pt-BR" sz="2200" dirty="0" err="1"/>
              <a:t>ambigüidades</a:t>
            </a:r>
            <a:r>
              <a:rPr lang="pt-BR" sz="2200" dirty="0"/>
              <a:t>:</a:t>
            </a:r>
          </a:p>
          <a:p>
            <a:pPr lvl="1"/>
            <a:r>
              <a:rPr lang="pt-BR" sz="2200" dirty="0"/>
              <a:t>Exemplos: </a:t>
            </a:r>
          </a:p>
          <a:p>
            <a:pPr lvl="2"/>
            <a:r>
              <a:rPr lang="pt-BR" sz="2200" dirty="0"/>
              <a:t> </a:t>
            </a:r>
            <a:r>
              <a:rPr lang="pt-BR" sz="2200" dirty="0">
                <a:latin typeface="Courier" pitchFamily="49" charset="0"/>
              </a:rPr>
              <a:t>%</a:t>
            </a:r>
            <a:r>
              <a:rPr lang="pt-BR" sz="2200" dirty="0" err="1">
                <a:latin typeface="Courier" pitchFamily="49" charset="0"/>
              </a:rPr>
              <a:t>right</a:t>
            </a:r>
            <a:r>
              <a:rPr lang="pt-BR" sz="2200" dirty="0">
                <a:latin typeface="Courier" pitchFamily="49" charset="0"/>
              </a:rPr>
              <a:t> ‘+’</a:t>
            </a:r>
            <a:r>
              <a:rPr lang="pt-BR" sz="2200" dirty="0"/>
              <a:t> </a:t>
            </a:r>
          </a:p>
          <a:p>
            <a:pPr lvl="2"/>
            <a:r>
              <a:rPr lang="pt-BR" sz="2200" dirty="0"/>
              <a:t> </a:t>
            </a:r>
            <a:r>
              <a:rPr lang="pt-BR" sz="2200" dirty="0">
                <a:latin typeface="Courier" pitchFamily="49" charset="0"/>
              </a:rPr>
              <a:t>%start S</a:t>
            </a:r>
            <a:endParaRPr lang="en-US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8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4" y="116953"/>
            <a:ext cx="7910623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Primeira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definições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4"/>
          <a:stretch/>
        </p:blipFill>
        <p:spPr bwMode="auto">
          <a:xfrm>
            <a:off x="2139939" y="2023463"/>
            <a:ext cx="5794986" cy="425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1453052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2400" dirty="0" smtClean="0"/>
              <a:t>Exemplo </a:t>
            </a:r>
            <a:r>
              <a:rPr lang="pt-BR" sz="2400" dirty="0" err="1" smtClean="0"/>
              <a:t>calc.y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67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5" y="116953"/>
            <a:ext cx="7543800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Segunda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regras</a:t>
            </a:r>
            <a:endParaRPr lang="en-US" sz="3600" b="1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85561" y="1685108"/>
            <a:ext cx="8594097" cy="3866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Semelhantes a definições gramaticais BNF;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Cada símbolo (terminal ou não) tem associado a ele uma </a:t>
            </a:r>
            <a:r>
              <a:rPr lang="pt-BR" sz="2200" dirty="0" err="1" smtClean="0"/>
              <a:t>pseudo</a:t>
            </a:r>
            <a:r>
              <a:rPr lang="pt-BR" sz="2200" dirty="0" smtClean="0"/>
              <a:t> variável ( $i, i= 1,2..);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/>
              <a:t>O </a:t>
            </a:r>
            <a:r>
              <a:rPr lang="pt-BR" sz="2200" dirty="0"/>
              <a:t>símbolo do lado esquerdo tem associado a ele o </a:t>
            </a:r>
            <a:r>
              <a:rPr lang="pt-BR" sz="2200" dirty="0">
                <a:latin typeface="Courier" pitchFamily="49" charset="0"/>
              </a:rPr>
              <a:t>$$</a:t>
            </a:r>
            <a:r>
              <a:rPr lang="pt-BR" sz="2200" dirty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A cada símbolo i associa-se um </a:t>
            </a:r>
            <a:r>
              <a:rPr lang="pt-BR" sz="2200" dirty="0">
                <a:latin typeface="Courier" pitchFamily="49" charset="0"/>
              </a:rPr>
              <a:t>$i</a:t>
            </a:r>
            <a:r>
              <a:rPr lang="pt-BR" sz="2200" dirty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 </a:t>
            </a:r>
            <a:r>
              <a:rPr lang="pt-BR" sz="2200" dirty="0">
                <a:latin typeface="Courier" pitchFamily="49" charset="0"/>
              </a:rPr>
              <a:t>$i</a:t>
            </a:r>
            <a:r>
              <a:rPr lang="pt-BR" sz="2200" dirty="0"/>
              <a:t> contém o valor do </a:t>
            </a:r>
            <a:r>
              <a:rPr lang="pt-BR" sz="2200" i="1" dirty="0" err="1"/>
              <a:t>token</a:t>
            </a:r>
            <a:r>
              <a:rPr lang="pt-BR" sz="2200" dirty="0"/>
              <a:t> (retornado por </a:t>
            </a:r>
            <a:r>
              <a:rPr lang="pt-BR" sz="2200" dirty="0" err="1">
                <a:latin typeface="Courier" pitchFamily="49" charset="0"/>
              </a:rPr>
              <a:t>yylex</a:t>
            </a:r>
            <a:r>
              <a:rPr lang="pt-BR" sz="2200" dirty="0">
                <a:latin typeface="Courier" pitchFamily="49" charset="0"/>
              </a:rPr>
              <a:t>()</a:t>
            </a:r>
            <a:r>
              <a:rPr lang="pt-BR" sz="2200" dirty="0"/>
              <a:t>) se o símbolo i for terminal, caso contrário contém o </a:t>
            </a:r>
            <a:r>
              <a:rPr lang="pt-BR" sz="2200" dirty="0">
                <a:latin typeface="Courier" pitchFamily="49" charset="0"/>
              </a:rPr>
              <a:t>$$</a:t>
            </a:r>
            <a:r>
              <a:rPr lang="pt-BR" sz="2200" dirty="0"/>
              <a:t> do não terminal.</a:t>
            </a:r>
          </a:p>
        </p:txBody>
      </p:sp>
    </p:spTree>
    <p:extLst>
      <p:ext uri="{BB962C8B-B14F-4D97-AF65-F5344CB8AC3E}">
        <p14:creationId xmlns:p14="http://schemas.microsoft.com/office/powerpoint/2010/main" val="31608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5" y="116953"/>
            <a:ext cx="7543800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Segunda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regras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22069" y="1319349"/>
            <a:ext cx="8657589" cy="485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A regras são </a:t>
            </a:r>
            <a:r>
              <a:rPr lang="pt-BR" sz="2200" dirty="0"/>
              <a:t>da forma</a:t>
            </a:r>
            <a:r>
              <a:rPr lang="pt-BR" sz="22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símbolo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definição</a:t>
            </a:r>
          </a:p>
          <a:p>
            <a:pPr>
              <a:lnSpc>
                <a:spcPct val="150000"/>
              </a:lnSpc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ação}</a:t>
            </a:r>
          </a:p>
          <a:p>
            <a:pPr>
              <a:lnSpc>
                <a:spcPct val="150000"/>
              </a:lnSpc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</a:p>
        </p:txBody>
      </p:sp>
    </p:spTree>
    <p:extLst>
      <p:ext uri="{BB962C8B-B14F-4D97-AF65-F5344CB8AC3E}">
        <p14:creationId xmlns:p14="http://schemas.microsoft.com/office/powerpoint/2010/main" val="10309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5" y="116953"/>
            <a:ext cx="7543800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err="1" smtClean="0"/>
              <a:t>Segunda</a:t>
            </a:r>
            <a:r>
              <a:rPr lang="en-US" sz="3600" dirty="0" smtClean="0"/>
              <a:t>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regras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22069" y="1319349"/>
            <a:ext cx="8657589" cy="485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200" dirty="0" smtClean="0"/>
              <a:t>/* </a:t>
            </a:r>
            <a:r>
              <a:rPr lang="pt-BR" sz="2200" dirty="0"/>
              <a:t>uma </a:t>
            </a:r>
            <a:r>
              <a:rPr lang="pt-BR" sz="2200" dirty="0" smtClean="0"/>
              <a:t>gramática BNF  </a:t>
            </a:r>
            <a:r>
              <a:rPr lang="pt-BR" sz="2200" dirty="0"/>
              <a:t>definida assim: */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&lt;lado esquerdo&gt;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&lt;alt1&gt;|&lt;alt2&gt;|...|&lt;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altN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pt-BR" sz="2200" dirty="0" smtClean="0"/>
              <a:t>/* </a:t>
            </a:r>
            <a:r>
              <a:rPr lang="pt-BR" sz="2200" dirty="0"/>
              <a:t>transforma-se na seguinte especificação </a:t>
            </a:r>
            <a:r>
              <a:rPr lang="pt-BR" sz="2200" dirty="0" err="1" smtClean="0"/>
              <a:t>bison</a:t>
            </a:r>
            <a:r>
              <a:rPr lang="pt-BR" sz="2200" dirty="0" smtClean="0"/>
              <a:t> </a:t>
            </a:r>
            <a:r>
              <a:rPr lang="pt-BR" sz="2200" dirty="0"/>
              <a:t>*/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&lt;lado esquerdo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alt1&gt; {/*ação semântica 1*/}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 |	&lt;alt2&gt; {/*ação semântica 2*/}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 ...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 |	&lt;alt3&gt; {/*ação semântica N*/}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22459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 b="8031"/>
          <a:stretch/>
        </p:blipFill>
        <p:spPr bwMode="auto">
          <a:xfrm>
            <a:off x="2107679" y="2353401"/>
            <a:ext cx="4610100" cy="3866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600" smtClean="0"/>
              <a:t>Segunda parte do arquivo bison: </a:t>
            </a:r>
            <a:r>
              <a:rPr lang="en-US" sz="3600" b="1" smtClean="0"/>
              <a:t>regras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1453052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2400" dirty="0" smtClean="0"/>
              <a:t>Exemplo </a:t>
            </a:r>
            <a:r>
              <a:rPr lang="pt-BR" sz="2400" dirty="0" err="1" smtClean="0"/>
              <a:t>calc.y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4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4" y="116953"/>
            <a:ext cx="8793125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smtClean="0"/>
              <a:t>Terceira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código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adicional</a:t>
            </a:r>
            <a:endParaRPr lang="en-US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0263" y="1524000"/>
            <a:ext cx="8031163" cy="17155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Funções em C que são copiadas para o </a:t>
            </a:r>
            <a:r>
              <a:rPr lang="pt-BR" sz="2200" i="1" dirty="0" err="1" smtClean="0"/>
              <a:t>parser</a:t>
            </a:r>
            <a:r>
              <a:rPr lang="pt-BR" sz="2200" dirty="0" smtClean="0"/>
              <a:t> gerado;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Funciona de maneira semelhante as </a:t>
            </a:r>
            <a:r>
              <a:rPr lang="pt-BR" sz="2200" dirty="0" err="1" smtClean="0"/>
              <a:t>subrotinas</a:t>
            </a:r>
            <a:r>
              <a:rPr lang="pt-BR" sz="2200" dirty="0" smtClean="0"/>
              <a:t> auxiliares do </a:t>
            </a:r>
            <a:r>
              <a:rPr lang="pt-BR" sz="2200" i="1" dirty="0" smtClean="0"/>
              <a:t>Flex</a:t>
            </a:r>
            <a:r>
              <a:rPr lang="pt-BR" sz="22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Se o </a:t>
            </a:r>
            <a:r>
              <a:rPr lang="pt-BR" sz="2200" i="1" dirty="0" smtClean="0"/>
              <a:t>Flex</a:t>
            </a:r>
            <a:r>
              <a:rPr lang="pt-BR" sz="2200" dirty="0" smtClean="0"/>
              <a:t> não for usado para especificação do analisador léxico a função </a:t>
            </a:r>
            <a:r>
              <a:rPr lang="pt-BR" sz="2200" dirty="0" err="1" smtClean="0">
                <a:latin typeface="Courier" pitchFamily="49" charset="0"/>
              </a:rPr>
              <a:t>yylex</a:t>
            </a:r>
            <a:r>
              <a:rPr lang="pt-BR" sz="2200" dirty="0" smtClean="0">
                <a:latin typeface="Courier" pitchFamily="49" charset="0"/>
              </a:rPr>
              <a:t>()</a:t>
            </a:r>
            <a:r>
              <a:rPr lang="pt-BR" sz="2200" dirty="0" smtClean="0"/>
              <a:t> deve ser implementada aqui.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599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81" y="1845733"/>
            <a:ext cx="7652680" cy="42597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Introdução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Uso</a:t>
            </a:r>
            <a:r>
              <a:rPr lang="en-US" sz="2800" dirty="0" smtClean="0"/>
              <a:t> do FLEX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análise</a:t>
            </a:r>
            <a:r>
              <a:rPr lang="en-US" sz="2800" dirty="0" smtClean="0"/>
              <a:t> </a:t>
            </a:r>
            <a:r>
              <a:rPr lang="en-US" sz="2800" dirty="0" err="1" smtClean="0"/>
              <a:t>léxica</a:t>
            </a:r>
            <a:r>
              <a:rPr lang="en-US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Uso</a:t>
            </a:r>
            <a:r>
              <a:rPr lang="en-US" sz="2800" dirty="0" smtClean="0"/>
              <a:t> do BISON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análise</a:t>
            </a:r>
            <a:r>
              <a:rPr lang="en-US" sz="2800" dirty="0" smtClean="0"/>
              <a:t> </a:t>
            </a:r>
            <a:r>
              <a:rPr lang="en-US" sz="2800" dirty="0" err="1" smtClean="0"/>
              <a:t>sintática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Exemplo</a:t>
            </a:r>
            <a:r>
              <a:rPr lang="en-US" sz="2800" dirty="0" smtClean="0"/>
              <a:t> </a:t>
            </a:r>
            <a:r>
              <a:rPr lang="en-US" sz="2800" dirty="0" err="1" smtClean="0"/>
              <a:t>prático</a:t>
            </a:r>
            <a:r>
              <a:rPr lang="en-US" sz="2800" dirty="0" smtClean="0"/>
              <a:t> flex e bison: </a:t>
            </a:r>
            <a:r>
              <a:rPr lang="en-US" sz="2800" dirty="0" err="1" smtClean="0"/>
              <a:t>calculadora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Árvores</a:t>
            </a:r>
            <a:r>
              <a:rPr lang="en-US" sz="2800" dirty="0" smtClean="0"/>
              <a:t> </a:t>
            </a:r>
            <a:r>
              <a:rPr lang="en-US" sz="2800" dirty="0" err="1" smtClean="0"/>
              <a:t>Sintáticas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Exemplos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Referências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7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874" y="116953"/>
            <a:ext cx="8793125" cy="104535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smtClean="0"/>
              <a:t>Terceira parte do </a:t>
            </a:r>
            <a:r>
              <a:rPr lang="en-US" sz="3600" dirty="0" err="1" smtClean="0"/>
              <a:t>arquivo</a:t>
            </a:r>
            <a:r>
              <a:rPr lang="en-US" sz="3600" dirty="0" smtClean="0"/>
              <a:t> bison: </a:t>
            </a:r>
            <a:r>
              <a:rPr lang="en-US" sz="3600" b="1" dirty="0" err="1" smtClean="0"/>
              <a:t>código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adicional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" t="91253" r="12566" b="-191"/>
          <a:stretch/>
        </p:blipFill>
        <p:spPr bwMode="auto">
          <a:xfrm>
            <a:off x="1689668" y="2925624"/>
            <a:ext cx="5760960" cy="999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68" y="3925565"/>
            <a:ext cx="5736001" cy="1961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0874" y="1453052"/>
            <a:ext cx="7772400" cy="609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2400" dirty="0" smtClean="0"/>
              <a:t>Exemplo </a:t>
            </a:r>
            <a:r>
              <a:rPr lang="pt-BR" sz="2400" dirty="0" err="1" smtClean="0"/>
              <a:t>calc.y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83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13" y="4813364"/>
            <a:ext cx="5016549" cy="153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198" y="286605"/>
            <a:ext cx="8164287" cy="8368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um </a:t>
            </a:r>
            <a:r>
              <a:rPr lang="pt-BR" dirty="0" err="1" smtClean="0"/>
              <a:t>parser</a:t>
            </a:r>
            <a:r>
              <a:rPr lang="pt-BR" dirty="0" smtClean="0"/>
              <a:t>: Flex e </a:t>
            </a:r>
            <a:r>
              <a:rPr lang="pt-BR" dirty="0" err="1" smtClean="0"/>
              <a:t>Bison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2697" y="1423770"/>
            <a:ext cx="8172994" cy="398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São 4 </a:t>
            </a:r>
            <a:r>
              <a:rPr lang="en-US" sz="2200" dirty="0" err="1"/>
              <a:t>passos</a:t>
            </a:r>
            <a:r>
              <a:rPr lang="en-US" sz="2200" dirty="0"/>
              <a:t> para </a:t>
            </a:r>
            <a:r>
              <a:rPr lang="en-US" sz="2200" dirty="0" err="1"/>
              <a:t>criar</a:t>
            </a:r>
            <a:r>
              <a:rPr lang="en-US" sz="2200" dirty="0"/>
              <a:t> um parser: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Escrever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especificação</a:t>
            </a:r>
            <a:r>
              <a:rPr lang="en-US" sz="2200" dirty="0"/>
              <a:t> de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gramática</a:t>
            </a:r>
            <a:r>
              <a:rPr lang="en-US" sz="2200" dirty="0"/>
              <a:t>. O </a:t>
            </a:r>
            <a:r>
              <a:rPr lang="en-US" sz="2200" dirty="0" err="1"/>
              <a:t>arquivo</a:t>
            </a:r>
            <a:r>
              <a:rPr lang="en-US" sz="2200" dirty="0"/>
              <a:t> </a:t>
            </a:r>
            <a:r>
              <a:rPr lang="en-US" sz="2200" dirty="0" err="1"/>
              <a:t>terá</a:t>
            </a:r>
            <a:r>
              <a:rPr lang="en-US" sz="2200" dirty="0"/>
              <a:t> a </a:t>
            </a:r>
            <a:r>
              <a:rPr lang="en-US" sz="2200" dirty="0" err="1"/>
              <a:t>extensão</a:t>
            </a:r>
            <a:r>
              <a:rPr lang="en-US" sz="2200" dirty="0"/>
              <a:t> .y.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Escrever</a:t>
            </a:r>
            <a:r>
              <a:rPr lang="en-US" sz="2200" dirty="0"/>
              <a:t> um </a:t>
            </a:r>
            <a:r>
              <a:rPr lang="en-US" sz="2200" dirty="0" err="1"/>
              <a:t>analisador</a:t>
            </a:r>
            <a:r>
              <a:rPr lang="en-US" sz="2200" dirty="0"/>
              <a:t> </a:t>
            </a:r>
            <a:r>
              <a:rPr lang="en-US" sz="2200" dirty="0" err="1" smtClean="0"/>
              <a:t>léxico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produzir</a:t>
            </a:r>
            <a:r>
              <a:rPr lang="en-US" sz="2200" dirty="0"/>
              <a:t> tokens, o  </a:t>
            </a:r>
            <a:r>
              <a:rPr lang="en-US" sz="2200" dirty="0" err="1"/>
              <a:t>yylex</a:t>
            </a:r>
            <a:r>
              <a:rPr lang="en-US" sz="2200" dirty="0"/>
              <a:t>.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Executar</a:t>
            </a:r>
            <a:r>
              <a:rPr lang="en-US" sz="2200" dirty="0"/>
              <a:t> </a:t>
            </a:r>
            <a:r>
              <a:rPr lang="en-US" sz="2200" dirty="0" smtClean="0"/>
              <a:t>o bison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especificação</a:t>
            </a:r>
            <a:r>
              <a:rPr lang="en-US" sz="2200" dirty="0" smtClean="0"/>
              <a:t> da </a:t>
            </a:r>
            <a:r>
              <a:rPr lang="en-US" sz="2200" dirty="0" err="1" smtClean="0"/>
              <a:t>gramática</a:t>
            </a:r>
            <a:r>
              <a:rPr lang="en-US" sz="2200" dirty="0" smtClean="0"/>
              <a:t> </a:t>
            </a:r>
            <a:r>
              <a:rPr lang="en-US" sz="2200" dirty="0"/>
              <a:t>para </a:t>
            </a:r>
            <a:r>
              <a:rPr lang="en-US" sz="2200" dirty="0" err="1"/>
              <a:t>gerar</a:t>
            </a:r>
            <a:r>
              <a:rPr lang="en-US" sz="2200" dirty="0"/>
              <a:t> o </a:t>
            </a:r>
            <a:r>
              <a:rPr lang="en-US" sz="2200" dirty="0" err="1"/>
              <a:t>código</a:t>
            </a:r>
            <a:r>
              <a:rPr lang="en-US" sz="2200" dirty="0"/>
              <a:t> do parser, o </a:t>
            </a:r>
            <a:r>
              <a:rPr lang="en-US" sz="2200" dirty="0" err="1" smtClean="0"/>
              <a:t>calc.tab.c</a:t>
            </a:r>
            <a:r>
              <a:rPr lang="en-US" sz="2200" dirty="0"/>
              <a:t>.</a:t>
            </a:r>
          </a:p>
          <a:p>
            <a:r>
              <a:rPr lang="en-US" sz="2200" dirty="0"/>
              <a:t>– </a:t>
            </a:r>
            <a:r>
              <a:rPr lang="en-US" sz="2200" dirty="0" err="1"/>
              <a:t>Compilar</a:t>
            </a:r>
            <a:r>
              <a:rPr lang="en-US" sz="2200" dirty="0"/>
              <a:t> e </a:t>
            </a:r>
            <a:r>
              <a:rPr lang="en-US" sz="2200" dirty="0" err="1"/>
              <a:t>linkar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códigos</a:t>
            </a:r>
            <a:r>
              <a:rPr lang="en-US" sz="2200" dirty="0"/>
              <a:t> </a:t>
            </a:r>
            <a:r>
              <a:rPr lang="en-US" sz="2200" dirty="0" err="1"/>
              <a:t>fontes</a:t>
            </a:r>
            <a:r>
              <a:rPr lang="en-US" sz="2200" dirty="0"/>
              <a:t> para o parser e o </a:t>
            </a:r>
            <a:r>
              <a:rPr lang="en-US" sz="2200" dirty="0" err="1"/>
              <a:t>analisador</a:t>
            </a:r>
            <a:r>
              <a:rPr lang="en-US" sz="2200" dirty="0"/>
              <a:t> </a:t>
            </a:r>
            <a:r>
              <a:rPr lang="en-US" sz="2200" dirty="0" err="1"/>
              <a:t>léxico</a:t>
            </a:r>
            <a:r>
              <a:rPr lang="en-US" sz="2200" dirty="0"/>
              <a:t> e </a:t>
            </a:r>
            <a:r>
              <a:rPr lang="en-US" sz="2200" dirty="0" err="1"/>
              <a:t>rotinas</a:t>
            </a:r>
            <a:r>
              <a:rPr lang="en-US" sz="2200" dirty="0"/>
              <a:t> </a:t>
            </a:r>
            <a:r>
              <a:rPr lang="en-US" sz="2200" dirty="0" err="1"/>
              <a:t>auxiliares</a:t>
            </a:r>
            <a:r>
              <a:rPr lang="en-US" sz="2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9998" y="540802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3" name="AutoShape 16"/>
          <p:cNvSpPr>
            <a:spLocks noChangeArrowheads="1"/>
          </p:cNvSpPr>
          <p:nvPr/>
        </p:nvSpPr>
        <p:spPr bwMode="ltGray">
          <a:xfrm>
            <a:off x="1371600" y="15240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ltGray">
          <a:xfrm>
            <a:off x="914400" y="304800"/>
            <a:ext cx="1295400" cy="1219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/>
              <a:t>Especif.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smtClean="0"/>
              <a:t>FLEX</a:t>
            </a:r>
            <a:endParaRPr lang="pt-BR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ltGray">
          <a:xfrm>
            <a:off x="6934200" y="4648200"/>
            <a:ext cx="1295400" cy="1219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Bibliot.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UNIX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ltGray">
          <a:xfrm>
            <a:off x="6934200" y="2819400"/>
            <a:ext cx="1295400" cy="1219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Rotinas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C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ltGray">
          <a:xfrm>
            <a:off x="838200" y="2819400"/>
            <a:ext cx="1295400" cy="1219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yylex( )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ltGray">
          <a:xfrm>
            <a:off x="3810000" y="2819400"/>
            <a:ext cx="1295400" cy="1219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yyparse( 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990600" y="18288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flex</a:t>
            </a:r>
            <a:endParaRPr lang="pt-BR" sz="2400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ltGray">
          <a:xfrm>
            <a:off x="3733800" y="4648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gcc</a:t>
            </a:r>
            <a:endParaRPr lang="pt-BR" sz="24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ltGray">
          <a:xfrm>
            <a:off x="3810000" y="5867400"/>
            <a:ext cx="1447800" cy="68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calc</a:t>
            </a:r>
            <a:endParaRPr lang="pt-BR" sz="2400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ltGray">
          <a:xfrm>
            <a:off x="4343400" y="15240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ltGray">
          <a:xfrm>
            <a:off x="3962400" y="1905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bison</a:t>
            </a:r>
            <a:endParaRPr lang="pt-BR" sz="2400" dirty="0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ltGray">
          <a:xfrm>
            <a:off x="3886200" y="304800"/>
            <a:ext cx="1295400" cy="1219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/>
              <a:t>Especif.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smtClean="0"/>
              <a:t>BISON</a:t>
            </a:r>
            <a:endParaRPr lang="pt-BR" sz="2400" dirty="0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ltGray">
          <a:xfrm>
            <a:off x="1143000" y="4953000"/>
            <a:ext cx="685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26"/>
          <p:cNvCxnSpPr>
            <a:cxnSpLocks noChangeShapeType="1"/>
            <a:stCxn id="6" idx="2"/>
            <a:endCxn id="10" idx="3"/>
          </p:cNvCxnSpPr>
          <p:nvPr/>
        </p:nvCxnSpPr>
        <p:spPr bwMode="ltGray">
          <a:xfrm rot="10800000" flipV="1">
            <a:off x="5181600" y="3429000"/>
            <a:ext cx="1752600" cy="1447800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7"/>
          <p:cNvCxnSpPr>
            <a:cxnSpLocks noChangeShapeType="1"/>
            <a:stCxn id="7" idx="6"/>
            <a:endCxn id="10" idx="1"/>
          </p:cNvCxnSpPr>
          <p:nvPr/>
        </p:nvCxnSpPr>
        <p:spPr bwMode="ltGray">
          <a:xfrm>
            <a:off x="2133600" y="3429000"/>
            <a:ext cx="1600200" cy="1447800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8"/>
          <p:cNvCxnSpPr>
            <a:cxnSpLocks noChangeShapeType="1"/>
            <a:stCxn id="8" idx="4"/>
            <a:endCxn id="10" idx="0"/>
          </p:cNvCxnSpPr>
          <p:nvPr/>
        </p:nvCxnSpPr>
        <p:spPr bwMode="ltGray">
          <a:xfrm>
            <a:off x="4457700" y="4038600"/>
            <a:ext cx="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9"/>
          <p:cNvCxnSpPr>
            <a:cxnSpLocks noChangeShapeType="1"/>
            <a:stCxn id="5" idx="2"/>
            <a:endCxn id="10" idx="3"/>
          </p:cNvCxnSpPr>
          <p:nvPr/>
        </p:nvCxnSpPr>
        <p:spPr bwMode="ltGray">
          <a:xfrm rot="10800000">
            <a:off x="5181600" y="4876800"/>
            <a:ext cx="1752600" cy="381000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30"/>
          <p:cNvSpPr>
            <a:spLocks noChangeArrowheads="1"/>
          </p:cNvSpPr>
          <p:nvPr/>
        </p:nvSpPr>
        <p:spPr bwMode="ltGray">
          <a:xfrm>
            <a:off x="4343400" y="51054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ltGray">
          <a:xfrm>
            <a:off x="2209800" y="304800"/>
            <a:ext cx="807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calc.l</a:t>
            </a:r>
            <a:endParaRPr lang="pt-BR" sz="24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ltGray">
          <a:xfrm>
            <a:off x="5181600" y="304800"/>
            <a:ext cx="864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calc.y</a:t>
            </a:r>
            <a:endParaRPr lang="pt-BR" sz="2400" dirty="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ltGray">
          <a:xfrm>
            <a:off x="1905000" y="2514600"/>
            <a:ext cx="101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calc.l.c</a:t>
            </a:r>
            <a:endParaRPr lang="pt-BR" sz="2400" dirty="0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ltGray">
          <a:xfrm>
            <a:off x="5029200" y="2514600"/>
            <a:ext cx="1215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err="1" smtClean="0"/>
              <a:t>cal.tab.c</a:t>
            </a:r>
            <a:endParaRPr lang="pt-BR" sz="2400" dirty="0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ltGray">
          <a:xfrm>
            <a:off x="8077200" y="243840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*.c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ltGray">
          <a:xfrm>
            <a:off x="7620000" y="5943600"/>
            <a:ext cx="99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smtClean="0"/>
              <a:t>-</a:t>
            </a:r>
            <a:r>
              <a:rPr lang="pt-BR" sz="2400" dirty="0" err="1" smtClean="0"/>
              <a:t>lfl</a:t>
            </a:r>
            <a:endParaRPr lang="pt-B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 smtClean="0"/>
              <a:t>-</a:t>
            </a:r>
            <a:r>
              <a:rPr lang="pt-BR" sz="2400" dirty="0" err="1" smtClean="0"/>
              <a:t>lf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11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103" y="0"/>
            <a:ext cx="7543800" cy="1449387"/>
          </a:xfrm>
        </p:spPr>
        <p:txBody>
          <a:bodyPr/>
          <a:lstStyle/>
          <a:p>
            <a:r>
              <a:rPr lang="pt-BR" dirty="0" smtClean="0"/>
              <a:t>Rotinas </a:t>
            </a:r>
            <a:r>
              <a:rPr lang="pt-BR" dirty="0"/>
              <a:t>Léxicas e Sintáticas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103" y="1665378"/>
            <a:ext cx="8153400" cy="4114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rotina </a:t>
            </a:r>
            <a:r>
              <a:rPr lang="pt-BR" sz="2400" b="1" dirty="0" err="1"/>
              <a:t>main</a:t>
            </a:r>
            <a:r>
              <a:rPr lang="pt-BR" sz="2400" dirty="0"/>
              <a:t> invoca (chama) </a:t>
            </a:r>
            <a:r>
              <a:rPr lang="pt-BR" sz="2400" b="1" dirty="0" err="1"/>
              <a:t>yyparse</a:t>
            </a:r>
            <a:r>
              <a:rPr lang="pt-BR" sz="2400" dirty="0"/>
              <a:t> para avaliar se a entrada é válida.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yyparse</a:t>
            </a:r>
            <a:r>
              <a:rPr lang="pt-BR" sz="2400" b="1" dirty="0" smtClean="0"/>
              <a:t> </a:t>
            </a:r>
            <a:r>
              <a:rPr lang="pt-BR" sz="2400" dirty="0"/>
              <a:t>invoca a rotina invoca </a:t>
            </a:r>
            <a:r>
              <a:rPr lang="pt-BR" sz="2400" b="1" dirty="0" err="1" smtClean="0"/>
              <a:t>yylex</a:t>
            </a:r>
            <a:r>
              <a:rPr lang="pt-BR" sz="2400" dirty="0" smtClean="0"/>
              <a:t> </a:t>
            </a:r>
            <a:r>
              <a:rPr lang="pt-BR" sz="2400" dirty="0"/>
              <a:t>cada vez que </a:t>
            </a:r>
            <a:r>
              <a:rPr lang="pt-BR" sz="2400" dirty="0" smtClean="0"/>
              <a:t>precisa </a:t>
            </a:r>
            <a:r>
              <a:rPr lang="pt-BR" sz="2400" dirty="0"/>
              <a:t>de um </a:t>
            </a:r>
            <a:r>
              <a:rPr lang="pt-BR" sz="2400" i="1" dirty="0" err="1"/>
              <a:t>token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rotina léxica lê da entrada, e a cada </a:t>
            </a:r>
            <a:r>
              <a:rPr lang="pt-BR" sz="2400" i="1" dirty="0" err="1"/>
              <a:t>token</a:t>
            </a:r>
            <a:r>
              <a:rPr lang="pt-BR" sz="2400" i="1" dirty="0"/>
              <a:t> </a:t>
            </a:r>
            <a:r>
              <a:rPr lang="pt-BR" sz="2400" dirty="0"/>
              <a:t>encontrado, retorna o </a:t>
            </a:r>
            <a:r>
              <a:rPr lang="pt-BR" sz="2400" i="1" dirty="0" err="1" smtClean="0"/>
              <a:t>token</a:t>
            </a:r>
            <a:r>
              <a:rPr lang="pt-BR" sz="2400" i="1" dirty="0" smtClean="0"/>
              <a:t> </a:t>
            </a:r>
            <a:r>
              <a:rPr lang="pt-BR" sz="2400" dirty="0"/>
              <a:t>para o </a:t>
            </a:r>
            <a:r>
              <a:rPr lang="pt-BR" sz="2400" dirty="0" err="1"/>
              <a:t>parser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rotina léxica pode também passar o valor do </a:t>
            </a:r>
            <a:r>
              <a:rPr lang="pt-BR" sz="2400" i="1" dirty="0" err="1"/>
              <a:t>token</a:t>
            </a:r>
            <a:r>
              <a:rPr lang="pt-BR" sz="2400" dirty="0"/>
              <a:t> usando a variável externa </a:t>
            </a:r>
            <a:r>
              <a:rPr lang="pt-BR" sz="2400" b="1" dirty="0" err="1"/>
              <a:t>yylval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7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17" y="296863"/>
            <a:ext cx="8974183" cy="852488"/>
          </a:xfrm>
        </p:spPr>
        <p:txBody>
          <a:bodyPr>
            <a:normAutofit/>
          </a:bodyPr>
          <a:lstStyle/>
          <a:p>
            <a:r>
              <a:rPr lang="pt-BR" sz="3600" dirty="0"/>
              <a:t>Fluxo de controle em rotinas léxicas e sintáticas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568234" y="1897062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main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2625634" y="3268662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yyparse( 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5216434" y="4868862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yylex( )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863634" y="532606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yylval</a:t>
            </a: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ltGray">
          <a:xfrm>
            <a:off x="7959634" y="4792662"/>
            <a:ext cx="8382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input</a:t>
            </a:r>
          </a:p>
        </p:txBody>
      </p:sp>
      <p:cxnSp>
        <p:nvCxnSpPr>
          <p:cNvPr id="64528" name="AutoShape 16"/>
          <p:cNvCxnSpPr>
            <a:cxnSpLocks noChangeShapeType="1"/>
            <a:stCxn id="64515" idx="3"/>
            <a:endCxn id="64516" idx="0"/>
          </p:cNvCxnSpPr>
          <p:nvPr/>
        </p:nvCxnSpPr>
        <p:spPr bwMode="ltGray">
          <a:xfrm>
            <a:off x="2092234" y="2278062"/>
            <a:ext cx="1295400" cy="9906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29" name="AutoShape 17"/>
          <p:cNvCxnSpPr>
            <a:cxnSpLocks noChangeShapeType="1"/>
            <a:stCxn id="64516" idx="1"/>
            <a:endCxn id="64515" idx="2"/>
          </p:cNvCxnSpPr>
          <p:nvPr/>
        </p:nvCxnSpPr>
        <p:spPr bwMode="ltGray">
          <a:xfrm rot="10800000">
            <a:off x="1330234" y="2659062"/>
            <a:ext cx="1295400" cy="9906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30" name="AutoShape 18"/>
          <p:cNvCxnSpPr>
            <a:cxnSpLocks noChangeShapeType="1"/>
            <a:stCxn id="64516" idx="3"/>
            <a:endCxn id="64517" idx="0"/>
          </p:cNvCxnSpPr>
          <p:nvPr/>
        </p:nvCxnSpPr>
        <p:spPr bwMode="ltGray">
          <a:xfrm>
            <a:off x="4149634" y="3649662"/>
            <a:ext cx="1828800" cy="12192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31" name="AutoShape 19"/>
          <p:cNvCxnSpPr>
            <a:cxnSpLocks noChangeShapeType="1"/>
            <a:stCxn id="64517" idx="1"/>
            <a:endCxn id="64516" idx="2"/>
          </p:cNvCxnSpPr>
          <p:nvPr/>
        </p:nvCxnSpPr>
        <p:spPr bwMode="ltGray">
          <a:xfrm rot="10800000">
            <a:off x="3387634" y="4030662"/>
            <a:ext cx="1828800" cy="12192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32" name="AutoShape 20"/>
          <p:cNvCxnSpPr>
            <a:cxnSpLocks noChangeShapeType="1"/>
            <a:stCxn id="64519" idx="2"/>
            <a:endCxn id="64517" idx="3"/>
          </p:cNvCxnSpPr>
          <p:nvPr/>
        </p:nvCxnSpPr>
        <p:spPr bwMode="ltGray">
          <a:xfrm flipH="1">
            <a:off x="6740434" y="5249862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3" name="Line 21"/>
          <p:cNvSpPr>
            <a:spLocks noChangeShapeType="1"/>
          </p:cNvSpPr>
          <p:nvPr/>
        </p:nvSpPr>
        <p:spPr bwMode="ltGray">
          <a:xfrm flipH="1">
            <a:off x="2930434" y="5478462"/>
            <a:ext cx="2286000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ltGray">
          <a:xfrm>
            <a:off x="2778034" y="4030662"/>
            <a:ext cx="0" cy="1295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ltGray">
          <a:xfrm>
            <a:off x="2304959" y="1530350"/>
            <a:ext cx="1028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Entrada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avaliada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ltGray">
          <a:xfrm>
            <a:off x="1558834" y="4259262"/>
            <a:ext cx="1135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Valor da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ação 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 processo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ltGray">
          <a:xfrm>
            <a:off x="4667159" y="2901950"/>
            <a:ext cx="167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Requerer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próximo token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ltGray">
          <a:xfrm>
            <a:off x="3463834" y="4259262"/>
            <a:ext cx="188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Retornar o token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ou 0 se EOF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ltGray">
          <a:xfrm>
            <a:off x="3387634" y="5614987"/>
            <a:ext cx="1628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Valor passado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do token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ltGray">
          <a:xfrm>
            <a:off x="6816634" y="4411662"/>
            <a:ext cx="1233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Ler chars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da entrada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ltGray">
          <a:xfrm>
            <a:off x="1406434" y="2582862"/>
            <a:ext cx="1789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Retorna 0 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entrada é valida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000"/>
              <a:t>1 se não</a:t>
            </a:r>
          </a:p>
        </p:txBody>
      </p:sp>
    </p:spTree>
    <p:extLst>
      <p:ext uri="{BB962C8B-B14F-4D97-AF65-F5344CB8AC3E}">
        <p14:creationId xmlns:p14="http://schemas.microsoft.com/office/powerpoint/2010/main" val="39154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6166" y="0"/>
            <a:ext cx="75438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Bison</a:t>
            </a:r>
            <a:r>
              <a:rPr lang="pt-BR" dirty="0" smtClean="0"/>
              <a:t>: </a:t>
            </a:r>
            <a:r>
              <a:rPr lang="pt-BR" i="1" dirty="0" smtClean="0"/>
              <a:t>Shift, </a:t>
            </a:r>
            <a:r>
              <a:rPr lang="pt-BR" i="1" dirty="0" err="1" smtClean="0"/>
              <a:t>Reduce</a:t>
            </a:r>
            <a:r>
              <a:rPr lang="pt-BR" i="1" dirty="0" smtClean="0"/>
              <a:t> e </a:t>
            </a:r>
            <a:r>
              <a:rPr lang="pt-BR" i="1" dirty="0" err="1" smtClean="0"/>
              <a:t>Accept</a:t>
            </a:r>
            <a:endParaRPr lang="pt-BR" i="1" dirty="0"/>
          </a:p>
        </p:txBody>
      </p:sp>
      <p:sp>
        <p:nvSpPr>
          <p:cNvPr id="4" name="Rectangle 3"/>
          <p:cNvSpPr/>
          <p:nvPr/>
        </p:nvSpPr>
        <p:spPr>
          <a:xfrm>
            <a:off x="195943" y="1319349"/>
            <a:ext cx="89480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200" i="1" dirty="0"/>
              <a:t>Shift: </a:t>
            </a:r>
            <a:r>
              <a:rPr lang="pt-BR" sz="2200" dirty="0"/>
              <a:t>ler um novo </a:t>
            </a:r>
            <a:r>
              <a:rPr lang="pt-BR" sz="2200" i="1" dirty="0" err="1"/>
              <a:t>token</a:t>
            </a:r>
            <a:r>
              <a:rPr lang="pt-BR" sz="2200" i="1" dirty="0"/>
              <a:t> </a:t>
            </a:r>
            <a:r>
              <a:rPr lang="pt-BR" sz="2200" dirty="0"/>
              <a:t>dos dados de entrada e </a:t>
            </a:r>
            <a:r>
              <a:rPr lang="pt-BR" sz="2200" dirty="0" smtClean="0"/>
              <a:t>o coloca </a:t>
            </a:r>
            <a:r>
              <a:rPr lang="pt-BR" sz="2200" dirty="0"/>
              <a:t>numa pilha interna para processamento</a:t>
            </a:r>
            <a:r>
              <a:rPr lang="pt-BR" sz="2200" dirty="0" smtClean="0"/>
              <a:t>;</a:t>
            </a:r>
          </a:p>
          <a:p>
            <a:pPr marL="3429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200" dirty="0"/>
          </a:p>
          <a:p>
            <a:pPr marL="3429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200" i="1" dirty="0" err="1"/>
              <a:t>Reduce</a:t>
            </a:r>
            <a:r>
              <a:rPr lang="pt-BR" sz="2200" i="1" dirty="0"/>
              <a:t>: </a:t>
            </a:r>
            <a:r>
              <a:rPr lang="pt-BR" sz="2200" dirty="0"/>
              <a:t>reduzir uma combinação de símbolos (terminais e/ou </a:t>
            </a:r>
            <a:r>
              <a:rPr lang="pt-BR" sz="2200" dirty="0" smtClean="0"/>
              <a:t>não terminais</a:t>
            </a:r>
            <a:r>
              <a:rPr lang="pt-BR" sz="2200" dirty="0"/>
              <a:t>) na pilha, </a:t>
            </a:r>
            <a:r>
              <a:rPr lang="pt-BR" sz="2200" dirty="0" smtClean="0"/>
              <a:t>ao seu equivalente </a:t>
            </a:r>
            <a:r>
              <a:rPr lang="pt-BR" sz="2200" dirty="0"/>
              <a:t>gramático</a:t>
            </a:r>
            <a:r>
              <a:rPr lang="pt-BR" sz="2200" dirty="0" smtClean="0"/>
              <a:t>;</a:t>
            </a:r>
          </a:p>
          <a:p>
            <a:pPr marL="3429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200" dirty="0"/>
          </a:p>
          <a:p>
            <a:pPr marL="3429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200" i="1" dirty="0" err="1"/>
              <a:t>Accept</a:t>
            </a:r>
            <a:r>
              <a:rPr lang="pt-BR" sz="2200" i="1" dirty="0"/>
              <a:t>: </a:t>
            </a:r>
            <a:r>
              <a:rPr lang="pt-BR" sz="2200" dirty="0" smtClean="0"/>
              <a:t>Se </a:t>
            </a:r>
            <a:r>
              <a:rPr lang="pt-BR" sz="2200" dirty="0"/>
              <a:t>já não há mais </a:t>
            </a:r>
            <a:r>
              <a:rPr lang="pt-BR" sz="2200" i="1" dirty="0" err="1"/>
              <a:t>tokens</a:t>
            </a:r>
            <a:r>
              <a:rPr lang="pt-BR" sz="2200" i="1" dirty="0"/>
              <a:t> </a:t>
            </a:r>
            <a:r>
              <a:rPr lang="pt-BR" sz="2200" dirty="0"/>
              <a:t>a ler da entrada e se a pilha se reduz ao símbolo não-terminal inicial (neste caso, input), então termina </a:t>
            </a:r>
            <a:r>
              <a:rPr lang="pt-BR" sz="2200" dirty="0" smtClean="0"/>
              <a:t>o processamento </a:t>
            </a:r>
            <a:r>
              <a:rPr lang="pt-BR" sz="2200" dirty="0"/>
              <a:t>com sucesso</a:t>
            </a:r>
            <a:r>
              <a:rPr lang="pt-BR" sz="2200" dirty="0" smtClean="0"/>
              <a:t>.</a:t>
            </a:r>
          </a:p>
          <a:p>
            <a:pPr marL="3429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200" dirty="0"/>
          </a:p>
          <a:p>
            <a:pPr algn="just">
              <a:spcAft>
                <a:spcPts val="0"/>
              </a:spcAft>
              <a:defRPr/>
            </a:pPr>
            <a:r>
              <a:rPr lang="pt-BR" sz="2200" dirty="0"/>
              <a:t>Todas as ações do </a:t>
            </a:r>
            <a:r>
              <a:rPr lang="pt-BR" sz="2200" dirty="0" err="1"/>
              <a:t>flex</a:t>
            </a:r>
            <a:r>
              <a:rPr lang="pt-BR" sz="2200" dirty="0"/>
              <a:t> correspondem então a </a:t>
            </a:r>
            <a:r>
              <a:rPr lang="pt-BR" sz="2200" i="1" dirty="0"/>
              <a:t>shifts </a:t>
            </a:r>
            <a:r>
              <a:rPr lang="pt-BR" sz="2200" dirty="0"/>
              <a:t>e todas as do </a:t>
            </a:r>
            <a:r>
              <a:rPr lang="pt-BR" sz="2200" dirty="0" err="1"/>
              <a:t>bison</a:t>
            </a:r>
            <a:r>
              <a:rPr lang="pt-BR" sz="2200" dirty="0"/>
              <a:t> correspondem a </a:t>
            </a:r>
            <a:r>
              <a:rPr lang="pt-BR" sz="2200" i="1" dirty="0" err="1"/>
              <a:t>reduces</a:t>
            </a:r>
            <a:r>
              <a:rPr lang="pt-BR" sz="2200" dirty="0"/>
              <a:t>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40389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9161905"/>
              </p:ext>
            </p:extLst>
          </p:nvPr>
        </p:nvGraphicFramePr>
        <p:xfrm>
          <a:off x="965200" y="1103655"/>
          <a:ext cx="7616826" cy="482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  <a:gridCol w="2372987"/>
                <a:gridCol w="2818139"/>
              </a:tblGrid>
              <a:tr h="30156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PILHA</a:t>
                      </a:r>
                      <a:endParaRPr lang="pt-BR" sz="1400" dirty="0"/>
                    </a:p>
                  </a:txBody>
                  <a:tcPr marL="68580" marR="68580" marT="34285" marB="34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TOKENS</a:t>
                      </a:r>
                      <a:endParaRPr lang="pt-BR" sz="1400" dirty="0"/>
                    </a:p>
                  </a:txBody>
                  <a:tcPr marL="68580" marR="68580" marT="34285" marB="34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AÇÕES</a:t>
                      </a:r>
                      <a:endParaRPr lang="pt-BR" sz="1400" dirty="0"/>
                    </a:p>
                  </a:txBody>
                  <a:tcPr marL="68580" marR="68580" marT="34285" marB="34285"/>
                </a:tc>
              </a:tr>
              <a:tr h="301561">
                <a:tc>
                  <a:txBody>
                    <a:bodyPr/>
                    <a:lstStyle/>
                    <a:p>
                      <a:r>
                        <a:rPr lang="pt-BR" sz="1400" u="none" strike="noStrike" kern="1200" baseline="0" dirty="0" smtClean="0"/>
                        <a:t>VAZIO</a:t>
                      </a:r>
                      <a:endParaRPr lang="pt-BR" sz="1400" dirty="0"/>
                    </a:p>
                  </a:txBody>
                  <a:tcPr marL="68580" marR="68580" marT="34285" marB="3428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(1+3)*4-2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shift: (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1+3)*4-2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+3)*4-2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(1+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3)*4-2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(1+3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)*4-2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(1+3)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reduce: (1+3) &lt;- 1+3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1+3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reduce: 1+3 &lt;- 4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*4-2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 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4*4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reduce: 4*4 &lt;-16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16-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16-2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reduce: 16-2 &lt;- 14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shift: 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1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6166" y="0"/>
            <a:ext cx="75438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Express</a:t>
            </a:r>
            <a:r>
              <a:rPr lang="en-US" dirty="0" err="1" smtClean="0"/>
              <a:t>ão</a:t>
            </a:r>
            <a:r>
              <a:rPr lang="en-US" dirty="0" smtClean="0"/>
              <a:t> (1+3)*4-2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930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9635" y="1785756"/>
            <a:ext cx="8621486" cy="2655887"/>
          </a:xfrm>
        </p:spPr>
        <p:txBody>
          <a:bodyPr/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Existe sempre uma regra inicial. Ela é sempre a 1ª a ser especificada </a:t>
            </a:r>
            <a:r>
              <a:rPr lang="pt-BR" dirty="0" smtClean="0"/>
              <a:t>no ficheiro </a:t>
            </a:r>
            <a:r>
              <a:rPr lang="pt-BR" dirty="0" err="1"/>
              <a:t>B</a:t>
            </a:r>
            <a:r>
              <a:rPr lang="pt-BR" dirty="0" err="1" smtClean="0"/>
              <a:t>ison</a:t>
            </a:r>
            <a:r>
              <a:rPr lang="pt-BR" dirty="0" smtClean="0"/>
              <a:t> </a:t>
            </a:r>
            <a:r>
              <a:rPr lang="pt-BR" dirty="0"/>
              <a:t>(regra </a:t>
            </a:r>
            <a:r>
              <a:rPr lang="pt-BR" dirty="0" smtClean="0"/>
              <a:t>Input </a:t>
            </a:r>
            <a:r>
              <a:rPr lang="pt-BR" dirty="0"/>
              <a:t>neste caso), mas podemos especificar </a:t>
            </a:r>
            <a:r>
              <a:rPr lang="pt-BR" dirty="0" smtClean="0"/>
              <a:t>outra com </a:t>
            </a:r>
            <a:r>
              <a:rPr lang="pt-BR" dirty="0"/>
              <a:t>a declaração:</a:t>
            </a:r>
          </a:p>
          <a:p>
            <a:pPr algn="ctr">
              <a:spcAft>
                <a:spcPts val="0"/>
              </a:spcAft>
              <a:buNone/>
              <a:defRPr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%start símbolo-não-terminal;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Uma </a:t>
            </a:r>
            <a:r>
              <a:rPr lang="pt-BR" dirty="0"/>
              <a:t>gramática </a:t>
            </a:r>
            <a:r>
              <a:rPr lang="pt-BR" dirty="0" err="1" smtClean="0"/>
              <a:t>Bison</a:t>
            </a:r>
            <a:r>
              <a:rPr lang="pt-BR" dirty="0" smtClean="0"/>
              <a:t> </a:t>
            </a:r>
            <a:r>
              <a:rPr lang="pt-BR" dirty="0"/>
              <a:t>só estará </a:t>
            </a:r>
            <a:r>
              <a:rPr lang="pt-BR" dirty="0" smtClean="0"/>
              <a:t>correta </a:t>
            </a:r>
            <a:r>
              <a:rPr lang="pt-BR" dirty="0"/>
              <a:t>se puder ser reduzida </a:t>
            </a:r>
            <a:r>
              <a:rPr lang="pt-BR" dirty="0" smtClean="0"/>
              <a:t>à regra/símbolo </a:t>
            </a:r>
            <a:r>
              <a:rPr lang="pt-BR" dirty="0"/>
              <a:t>inicial em todas as combinações possíveis da sua linguagem.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9635" y="296319"/>
            <a:ext cx="7429500" cy="1109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dirty="0" err="1" smtClean="0"/>
              <a:t>Bison</a:t>
            </a:r>
            <a:r>
              <a:rPr lang="pt-BR" dirty="0" smtClean="0"/>
              <a:t>: %start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73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635" y="296319"/>
            <a:ext cx="7429500" cy="1109662"/>
          </a:xfrm>
        </p:spPr>
        <p:txBody>
          <a:bodyPr/>
          <a:lstStyle/>
          <a:p>
            <a:pPr>
              <a:defRPr/>
            </a:pPr>
            <a:r>
              <a:rPr lang="pt-BR" dirty="0" err="1" smtClean="0"/>
              <a:t>Bison</a:t>
            </a:r>
            <a:r>
              <a:rPr lang="pt-BR" dirty="0" smtClean="0"/>
              <a:t>: Conflitos shift /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9635" y="1613672"/>
            <a:ext cx="8634548" cy="35782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dirty="0"/>
              <a:t>Este tipo de conflitos surgem quando mais do que uma regra se pode aplicar em certas situações e o </a:t>
            </a:r>
            <a:r>
              <a:rPr lang="pt-BR" dirty="0" err="1"/>
              <a:t>yyparse</a:t>
            </a:r>
            <a:r>
              <a:rPr lang="pt-BR" dirty="0"/>
              <a:t>() não sabe se deve aplicar </a:t>
            </a:r>
            <a:r>
              <a:rPr lang="pt-BR" i="1" dirty="0"/>
              <a:t>(</a:t>
            </a:r>
            <a:r>
              <a:rPr lang="pt-BR" i="1" dirty="0" err="1"/>
              <a:t>reduce</a:t>
            </a:r>
            <a:r>
              <a:rPr lang="pt-BR" i="1" dirty="0"/>
              <a:t>) </a:t>
            </a:r>
            <a:r>
              <a:rPr lang="pt-BR" dirty="0"/>
              <a:t>a regra mais curta ou aceitar o novo </a:t>
            </a:r>
            <a:r>
              <a:rPr lang="pt-BR" i="1" dirty="0" err="1"/>
              <a:t>token</a:t>
            </a:r>
            <a:r>
              <a:rPr lang="pt-BR" i="1" dirty="0"/>
              <a:t> (shift) </a:t>
            </a:r>
            <a:r>
              <a:rPr lang="pt-BR" dirty="0"/>
              <a:t>para aplicar a regra mais longa (que é o que fará por omissão).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pt-BR" dirty="0"/>
              <a:t>Estes conflitos podem ser ignorados, mas podemos resolvê-los de </a:t>
            </a:r>
            <a:r>
              <a:rPr lang="pt-BR" dirty="0" smtClean="0"/>
              <a:t>duas formas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2000" dirty="0"/>
              <a:t>Associatividade e precedência de operadores, ou</a:t>
            </a:r>
          </a:p>
          <a:p>
            <a:pPr marL="685800" lvl="1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2000" dirty="0"/>
              <a:t>Dizer ao </a:t>
            </a:r>
            <a:r>
              <a:rPr lang="pt-BR" sz="2000" dirty="0" err="1"/>
              <a:t>Bison</a:t>
            </a:r>
            <a:r>
              <a:rPr lang="pt-BR" sz="2000" dirty="0"/>
              <a:t> que já contamos com certa quantidade destes conflitos.</a:t>
            </a:r>
          </a:p>
        </p:txBody>
      </p:sp>
    </p:spTree>
    <p:extLst>
      <p:ext uri="{BB962C8B-B14F-4D97-AF65-F5344CB8AC3E}">
        <p14:creationId xmlns:p14="http://schemas.microsoft.com/office/powerpoint/2010/main" val="5161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6571" y="191816"/>
            <a:ext cx="7429500" cy="1109662"/>
          </a:xfrm>
        </p:spPr>
        <p:txBody>
          <a:bodyPr/>
          <a:lstStyle/>
          <a:p>
            <a:pPr>
              <a:defRPr/>
            </a:pPr>
            <a:r>
              <a:rPr lang="pt-BR" dirty="0" err="1" smtClean="0"/>
              <a:t>Bison</a:t>
            </a:r>
            <a:r>
              <a:rPr lang="pt-BR" dirty="0" smtClean="0"/>
              <a:t>: Associatividade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4137" y="1483044"/>
            <a:ext cx="7615238" cy="204392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  <a:buNone/>
              <a:defRPr/>
            </a:pPr>
            <a:r>
              <a:rPr lang="pt-BR" sz="2200" dirty="0"/>
              <a:t>O primeiro caso usa-se quando podemos vir a ter ambiguidade com o uso de operadores, na aplicação:</a:t>
            </a:r>
          </a:p>
          <a:p>
            <a:pPr algn="ctr">
              <a:spcAft>
                <a:spcPts val="0"/>
              </a:spcAft>
              <a:buNone/>
              <a:defRPr/>
            </a:pPr>
            <a:r>
              <a:rPr lang="pt-BR" sz="2200" dirty="0" smtClean="0"/>
              <a:t>x </a:t>
            </a:r>
            <a:r>
              <a:rPr lang="pt-BR" sz="2200" dirty="0"/>
              <a:t>+ </a:t>
            </a:r>
            <a:r>
              <a:rPr lang="pt-BR" sz="2200" dirty="0" smtClean="0"/>
              <a:t>y + z</a:t>
            </a:r>
            <a:endParaRPr lang="pt-BR" sz="2200" dirty="0"/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pt-BR" sz="2200" dirty="0"/>
              <a:t>Isto resolve-se alterando a declaração %</a:t>
            </a:r>
            <a:r>
              <a:rPr lang="pt-BR" sz="2200" dirty="0" err="1"/>
              <a:t>token</a:t>
            </a:r>
            <a:r>
              <a:rPr lang="pt-BR" sz="2200" dirty="0"/>
              <a:t> dos operadores em questão por:</a:t>
            </a:r>
          </a:p>
          <a:p>
            <a:pPr algn="just">
              <a:spcAft>
                <a:spcPts val="0"/>
              </a:spcAft>
              <a:buNone/>
              <a:defRPr/>
            </a:pPr>
            <a:endParaRPr lang="pt-BR" sz="2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7720"/>
              </p:ext>
            </p:extLst>
          </p:nvPr>
        </p:nvGraphicFramePr>
        <p:xfrm>
          <a:off x="1056356" y="3643223"/>
          <a:ext cx="7225496" cy="192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270"/>
                <a:gridCol w="5565226"/>
              </a:tblGrid>
              <a:tr h="58333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100" u="none" strike="noStrike" kern="1200" baseline="0" dirty="0" smtClean="0"/>
                        <a:t>Associatividade de operadores</a:t>
                      </a:r>
                      <a:endParaRPr lang="pt-BR" sz="210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6071">
                <a:tc>
                  <a:txBody>
                    <a:bodyPr/>
                    <a:lstStyle/>
                    <a:p>
                      <a:r>
                        <a:rPr lang="pt-BR" sz="1500" u="none" strike="noStrike" kern="1200" baseline="0" dirty="0" smtClean="0"/>
                        <a:t>%</a:t>
                      </a:r>
                      <a:r>
                        <a:rPr lang="pt-BR" sz="1500" u="none" strike="noStrike" kern="1200" baseline="0" dirty="0" err="1" smtClean="0"/>
                        <a:t>left</a:t>
                      </a:r>
                      <a:endParaRPr lang="pt-BR" sz="1500" b="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  <a:tc>
                  <a:txBody>
                    <a:bodyPr/>
                    <a:lstStyle/>
                    <a:p>
                      <a:r>
                        <a:rPr lang="pt-BR" sz="1500" u="none" strike="noStrike" kern="1200" baseline="0" dirty="0" smtClean="0"/>
                        <a:t>Associatividade à esquerda, ou seja, fazemos A+B primeiro.</a:t>
                      </a:r>
                      <a:endParaRPr lang="pt-BR" sz="1500" b="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</a:tr>
              <a:tr h="446071">
                <a:tc>
                  <a:txBody>
                    <a:bodyPr/>
                    <a:lstStyle/>
                    <a:p>
                      <a:r>
                        <a:rPr lang="pt-BR" sz="1500" u="none" strike="noStrike" kern="1200" baseline="0" dirty="0" smtClean="0"/>
                        <a:t>%</a:t>
                      </a:r>
                      <a:r>
                        <a:rPr lang="pt-BR" sz="1500" u="none" strike="noStrike" kern="1200" baseline="0" dirty="0" err="1" smtClean="0"/>
                        <a:t>right</a:t>
                      </a:r>
                      <a:endParaRPr lang="pt-BR" sz="1500" b="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  <a:tc>
                  <a:txBody>
                    <a:bodyPr/>
                    <a:lstStyle/>
                    <a:p>
                      <a:r>
                        <a:rPr lang="pt-BR" sz="1500" u="none" strike="noStrike" kern="1200" baseline="0" dirty="0" smtClean="0"/>
                        <a:t>Associatividade à direita, ou seja, fazemos B+C primeiro.</a:t>
                      </a:r>
                      <a:endParaRPr lang="pt-BR" sz="1500" b="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</a:tr>
              <a:tr h="446071">
                <a:tc>
                  <a:txBody>
                    <a:bodyPr/>
                    <a:lstStyle/>
                    <a:p>
                      <a:r>
                        <a:rPr lang="pt-BR" sz="1500" u="none" strike="noStrike" kern="1200" baseline="0" dirty="0" smtClean="0"/>
                        <a:t>%</a:t>
                      </a:r>
                      <a:r>
                        <a:rPr lang="pt-BR" sz="1500" u="none" strike="noStrike" kern="1200" baseline="0" dirty="0" err="1" smtClean="0"/>
                        <a:t>nonassoc</a:t>
                      </a:r>
                      <a:endParaRPr lang="pt-BR" sz="1500" b="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  <a:tc>
                  <a:txBody>
                    <a:bodyPr/>
                    <a:lstStyle/>
                    <a:p>
                      <a:r>
                        <a:rPr lang="pt-BR" sz="1500" u="none" strike="noStrike" kern="1200" baseline="0" dirty="0" smtClean="0"/>
                        <a:t>Sem associatividade: a expressão acima é um erro de sintaxe.</a:t>
                      </a:r>
                      <a:endParaRPr lang="pt-BR" sz="1500" b="0" dirty="0">
                        <a:latin typeface="Calibri" panose="020F0502020204030204" pitchFamily="34" charset="0"/>
                      </a:endParaRPr>
                    </a:p>
                  </a:txBody>
                  <a:tcPr marL="68581" marR="68581" marT="34274" marB="342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5603" y="1168400"/>
            <a:ext cx="8272462" cy="47370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/>
              <a:t>Nesta apresentação mostraremos o funcionamento do gerador de analisador léxico, </a:t>
            </a:r>
            <a:r>
              <a:rPr lang="pt-BR" sz="2600" b="1" dirty="0" smtClean="0"/>
              <a:t>FLEX</a:t>
            </a:r>
            <a:r>
              <a:rPr lang="pt-BR" sz="2600" dirty="0" smtClean="0"/>
              <a:t> e do gerador de parser </a:t>
            </a:r>
            <a:r>
              <a:rPr lang="pt-BR" sz="2600" b="1" dirty="0" smtClean="0"/>
              <a:t>BISON</a:t>
            </a:r>
            <a:r>
              <a:rPr lang="pt-BR" sz="2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600" dirty="0" smtClean="0"/>
              <a:t>Usaremos como exemplo a construção de uma calculadora. Essa calculadora permite avaliar expressões matemáticas básicas (adição, subtração, divisao, multiplicação e pontenciação) com ou sem parênteses.</a:t>
            </a:r>
          </a:p>
          <a:p>
            <a:pPr algn="just">
              <a:lnSpc>
                <a:spcPct val="150000"/>
              </a:lnSpc>
            </a:pPr>
            <a:endParaRPr lang="en-US" sz="2600" b="1" dirty="0"/>
          </a:p>
          <a:p>
            <a:pPr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603" y="286604"/>
            <a:ext cx="7543800" cy="762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6570" y="1809615"/>
            <a:ext cx="8608423" cy="2762385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/>
              <a:t>Operadores declarados em declarações diferentes têm maior precedência (são executados primeiro) se forem declarados mais tarde (mais abaixo) </a:t>
            </a:r>
            <a:r>
              <a:rPr lang="pt-BR" sz="2200" dirty="0" smtClean="0"/>
              <a:t> no arquivo </a:t>
            </a:r>
            <a:r>
              <a:rPr lang="pt-BR" sz="2200" dirty="0" err="1"/>
              <a:t>Bison</a:t>
            </a:r>
            <a:r>
              <a:rPr lang="pt-BR" sz="2200" dirty="0"/>
              <a:t>.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/>
              <a:t>Na aplicação a precedência correta para as quatro operações básicas da matemáticas é: </a:t>
            </a:r>
          </a:p>
          <a:p>
            <a:pPr marL="1815704">
              <a:spcAft>
                <a:spcPts val="0"/>
              </a:spcAft>
              <a:buNone/>
              <a:defRPr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SOMA SUBTRACAO</a:t>
            </a:r>
          </a:p>
          <a:p>
            <a:pPr marL="1815704">
              <a:spcAft>
                <a:spcPts val="0"/>
              </a:spcAft>
              <a:buNone/>
              <a:defRPr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MULTIPLICACAO DIVISAO</a:t>
            </a:r>
            <a:endParaRPr lang="pt-BR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6571" y="191816"/>
            <a:ext cx="7429500" cy="1109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mtClean="0"/>
              <a:t>Bison: Associatividade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6570" y="1809615"/>
            <a:ext cx="8608423" cy="3977231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/>
              <a:t>A segunda forma de resolver os conflitos surge quando eles são esperados. Por </a:t>
            </a:r>
            <a:r>
              <a:rPr lang="pt-BR" sz="2200" dirty="0" smtClean="0"/>
              <a:t>exemplo</a:t>
            </a:r>
            <a:r>
              <a:rPr lang="pt-BR" sz="2200" dirty="0"/>
              <a:t>: 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regra: IF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 IF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/>
              <a:t>Neste caso existe ambiguidade na aplicação das duas variantes da regra. Mas </a:t>
            </a:r>
            <a:r>
              <a:rPr lang="pt-BR" sz="2200" dirty="0" smtClean="0"/>
              <a:t>podemos </a:t>
            </a:r>
            <a:r>
              <a:rPr lang="pt-BR" sz="2200" dirty="0"/>
              <a:t>acrescentar 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sz="2200" dirty="0" smtClean="0"/>
              <a:t>ao </a:t>
            </a:r>
            <a:r>
              <a:rPr lang="pt-BR" sz="2200" dirty="0"/>
              <a:t>topo do </a:t>
            </a:r>
            <a:r>
              <a:rPr lang="pt-BR" sz="2200" dirty="0" smtClean="0"/>
              <a:t>arquivo </a:t>
            </a:r>
            <a:r>
              <a:rPr lang="pt-BR" sz="2200" dirty="0" err="1" smtClean="0"/>
              <a:t>bison</a:t>
            </a:r>
            <a:r>
              <a:rPr lang="pt-BR" sz="2200" dirty="0" smtClean="0"/>
              <a:t> para </a:t>
            </a:r>
            <a:r>
              <a:rPr lang="pt-BR" sz="2200" dirty="0"/>
              <a:t>que ele espere este conflito, e só gere avisos se </a:t>
            </a:r>
            <a:r>
              <a:rPr lang="pt-BR" sz="2200" dirty="0" smtClean="0"/>
              <a:t>encontrar </a:t>
            </a:r>
            <a:r>
              <a:rPr lang="pt-BR" sz="2200" dirty="0"/>
              <a:t>uma quantidade diferente de conflitos. </a:t>
            </a:r>
            <a:endParaRPr lang="pt-BR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6571" y="191816"/>
            <a:ext cx="7429500" cy="1109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dirty="0" err="1" smtClean="0"/>
              <a:t>Bison</a:t>
            </a:r>
            <a:r>
              <a:rPr lang="pt-BR" dirty="0" smtClean="0"/>
              <a:t>: %</a:t>
            </a:r>
            <a:r>
              <a:rPr lang="pt-BR" dirty="0" err="1" smtClean="0"/>
              <a:t>expect</a:t>
            </a:r>
            <a:r>
              <a:rPr lang="pt-BR" dirty="0" smtClean="0"/>
              <a:t>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1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91116"/>
            <a:ext cx="7543800" cy="1046245"/>
          </a:xfrm>
        </p:spPr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80" y="2087034"/>
            <a:ext cx="7652680" cy="430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 smtClean="0"/>
              <a:t>Uma Árvore sintática mostra de forma representativa como o símbolo inicial de uma gramática deriva uma cadeia na linguagem.</a:t>
            </a:r>
            <a:endParaRPr lang="pt-BR" dirty="0"/>
          </a:p>
          <a:p>
            <a:pPr>
              <a:lnSpc>
                <a:spcPct val="150000"/>
              </a:lnSpc>
              <a:buNone/>
            </a:pPr>
            <a:r>
              <a:rPr lang="pt-BR" b="1" u="sng" dirty="0" smtClean="0"/>
              <a:t>Derivação mais à esquerda</a:t>
            </a:r>
            <a:r>
              <a:rPr lang="pt-BR" b="1" dirty="0" smtClean="0"/>
              <a:t> - </a:t>
            </a:r>
            <a:r>
              <a:rPr lang="pt-BR" b="1" dirty="0"/>
              <a:t> </a:t>
            </a:r>
            <a:r>
              <a:rPr lang="pt-BR" dirty="0"/>
              <a:t>é o processo de derivação onde o símbolo não terminal mais a </a:t>
            </a:r>
            <a:r>
              <a:rPr lang="pt-BR" dirty="0" smtClean="0"/>
              <a:t>esquerda é </a:t>
            </a:r>
            <a:r>
              <a:rPr lang="pt-BR" dirty="0"/>
              <a:t>usado para seguir </a:t>
            </a:r>
            <a:r>
              <a:rPr lang="pt-BR" dirty="0" smtClean="0"/>
              <a:t>no </a:t>
            </a:r>
            <a:r>
              <a:rPr lang="pt-BR" dirty="0"/>
              <a:t>processo de derivação.</a:t>
            </a:r>
            <a:r>
              <a:rPr lang="pt-BR" b="1" u="sng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t-BR" b="1" u="sng" dirty="0" smtClean="0"/>
              <a:t>Derivação </a:t>
            </a:r>
            <a:r>
              <a:rPr lang="pt-BR" b="1" u="sng" dirty="0"/>
              <a:t>mais à </a:t>
            </a:r>
            <a:r>
              <a:rPr lang="pt-BR" b="1" u="sng" dirty="0" smtClean="0"/>
              <a:t>direita</a:t>
            </a:r>
            <a:r>
              <a:rPr lang="pt-BR" b="1" dirty="0" smtClean="0"/>
              <a:t>  - </a:t>
            </a:r>
            <a:r>
              <a:rPr lang="pt-BR" dirty="0" smtClean="0"/>
              <a:t>é o processo de derivação onde o símbolo não terminal mais a direita é usado para seguir no processo de derivação.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500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: </a:t>
            </a:r>
            <a:r>
              <a:rPr lang="en-US" dirty="0" err="1" smtClean="0"/>
              <a:t>Regras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produção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9" b="12223"/>
          <a:stretch/>
        </p:blipFill>
        <p:spPr bwMode="auto">
          <a:xfrm>
            <a:off x="1696845" y="1854200"/>
            <a:ext cx="5796030" cy="4406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851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644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72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538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35603" y="286604"/>
            <a:ext cx="7543800" cy="762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435602" y="1384300"/>
            <a:ext cx="8594097" cy="4914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 err="1" smtClean="0"/>
              <a:t>tarefa</a:t>
            </a:r>
            <a:r>
              <a:rPr lang="en-US" sz="2200" dirty="0" smtClean="0"/>
              <a:t> principal do </a:t>
            </a:r>
            <a:r>
              <a:rPr lang="en-US" sz="2200" dirty="0" err="1" smtClean="0"/>
              <a:t>analisador</a:t>
            </a:r>
            <a:r>
              <a:rPr lang="en-US" sz="2200" dirty="0" smtClean="0"/>
              <a:t> </a:t>
            </a:r>
            <a:r>
              <a:rPr lang="en-US" sz="2200" dirty="0" err="1" smtClean="0"/>
              <a:t>léxico</a:t>
            </a:r>
            <a:r>
              <a:rPr lang="en-US" sz="2200" dirty="0" smtClean="0"/>
              <a:t> é </a:t>
            </a:r>
            <a:r>
              <a:rPr lang="en-US" sz="2200" dirty="0" err="1" smtClean="0"/>
              <a:t>ler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caracteres</a:t>
            </a:r>
            <a:r>
              <a:rPr lang="en-US" sz="2200" dirty="0" smtClean="0"/>
              <a:t> da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do </a:t>
            </a:r>
            <a:r>
              <a:rPr lang="en-US" sz="2200" dirty="0" err="1" smtClean="0"/>
              <a:t>programa</a:t>
            </a:r>
            <a:r>
              <a:rPr lang="en-US" sz="2200" dirty="0" smtClean="0"/>
              <a:t> </a:t>
            </a:r>
            <a:r>
              <a:rPr lang="en-US" sz="2200" dirty="0" err="1" smtClean="0"/>
              <a:t>fonte</a:t>
            </a:r>
            <a:r>
              <a:rPr lang="en-US" sz="2200" dirty="0" smtClean="0"/>
              <a:t>, </a:t>
            </a:r>
            <a:r>
              <a:rPr lang="en-US" sz="2200" dirty="0" err="1" smtClean="0"/>
              <a:t>agrupá</a:t>
            </a:r>
            <a:r>
              <a:rPr lang="en-US" sz="2200" dirty="0" smtClean="0"/>
              <a:t>-los </a:t>
            </a:r>
            <a:r>
              <a:rPr lang="en-US" sz="2200" dirty="0" err="1" smtClean="0"/>
              <a:t>em</a:t>
            </a:r>
            <a:r>
              <a:rPr lang="en-US" sz="2200" dirty="0" smtClean="0"/>
              <a:t> </a:t>
            </a:r>
            <a:r>
              <a:rPr lang="en-US" sz="2200" dirty="0" err="1" smtClean="0"/>
              <a:t>lexemas</a:t>
            </a:r>
            <a:r>
              <a:rPr lang="en-US" sz="2200" dirty="0" smtClean="0"/>
              <a:t>* e </a:t>
            </a:r>
            <a:r>
              <a:rPr lang="en-US" sz="2200" dirty="0" err="1" smtClean="0"/>
              <a:t>produzir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saída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sequência</a:t>
            </a:r>
            <a:r>
              <a:rPr lang="en-US" sz="2200" dirty="0" smtClean="0"/>
              <a:t> de tokens para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lexema</a:t>
            </a:r>
            <a:r>
              <a:rPr lang="en-US" sz="2200" dirty="0" smtClean="0"/>
              <a:t> do </a:t>
            </a:r>
            <a:r>
              <a:rPr lang="en-US" sz="2200" dirty="0" err="1" smtClean="0"/>
              <a:t>p</a:t>
            </a:r>
            <a:r>
              <a:rPr lang="en-US" sz="2200" dirty="0" err="1"/>
              <a:t>rogra</a:t>
            </a:r>
            <a:r>
              <a:rPr lang="en-US" sz="2200" dirty="0" err="1" smtClean="0"/>
              <a:t>ma</a:t>
            </a:r>
            <a:r>
              <a:rPr lang="en-US" sz="2200" dirty="0" smtClean="0"/>
              <a:t> </a:t>
            </a:r>
            <a:r>
              <a:rPr lang="en-US" sz="2200" dirty="0" err="1" smtClean="0"/>
              <a:t>fonte</a:t>
            </a:r>
            <a:r>
              <a:rPr lang="en-US" sz="2200" dirty="0" smtClean="0"/>
              <a:t>. ( Alfred V. </a:t>
            </a:r>
            <a:r>
              <a:rPr lang="en-US" sz="2200" dirty="0" err="1" smtClean="0"/>
              <a:t>Aho</a:t>
            </a:r>
            <a:r>
              <a:rPr lang="en-US" sz="2200" dirty="0" smtClean="0"/>
              <a:t>, 2008)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O </a:t>
            </a:r>
            <a:r>
              <a:rPr lang="en-US" sz="2200" dirty="0" err="1" smtClean="0"/>
              <a:t>fluxo</a:t>
            </a:r>
            <a:r>
              <a:rPr lang="en-US" sz="2200" dirty="0" smtClean="0"/>
              <a:t> de tokens é </a:t>
            </a:r>
            <a:r>
              <a:rPr lang="en-US" sz="2200" dirty="0" err="1" smtClean="0"/>
              <a:t>enviado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</a:t>
            </a:r>
            <a:r>
              <a:rPr lang="en-US" sz="2200" dirty="0" err="1" smtClean="0"/>
              <a:t>analisador</a:t>
            </a:r>
            <a:r>
              <a:rPr lang="en-US" sz="2200" dirty="0" smtClean="0"/>
              <a:t> </a:t>
            </a:r>
            <a:r>
              <a:rPr lang="en-US" sz="2200" dirty="0" err="1"/>
              <a:t>sintático</a:t>
            </a:r>
            <a:r>
              <a:rPr lang="en-US" sz="2200" dirty="0"/>
              <a:t> </a:t>
            </a:r>
            <a:r>
              <a:rPr lang="en-US" sz="2200" dirty="0" smtClean="0"/>
              <a:t>para </a:t>
            </a:r>
            <a:r>
              <a:rPr lang="en-US" sz="2200" dirty="0" err="1" smtClean="0"/>
              <a:t>que</a:t>
            </a:r>
            <a:r>
              <a:rPr lang="en-US" sz="2200" dirty="0" smtClean="0"/>
              <a:t> a </a:t>
            </a:r>
            <a:r>
              <a:rPr lang="en-US" sz="2200" dirty="0" err="1" smtClean="0"/>
              <a:t>análise</a:t>
            </a:r>
            <a:r>
              <a:rPr lang="en-US" sz="2200" dirty="0" smtClean="0"/>
              <a:t> </a:t>
            </a:r>
            <a:r>
              <a:rPr lang="en-US" sz="2200" dirty="0" err="1" smtClean="0"/>
              <a:t>seja</a:t>
            </a:r>
            <a:r>
              <a:rPr lang="en-US" sz="2200" dirty="0" smtClean="0"/>
              <a:t> </a:t>
            </a:r>
            <a:r>
              <a:rPr lang="en-US" sz="2200" dirty="0" err="1" smtClean="0"/>
              <a:t>efetuada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dirty="0" smtClean="0"/>
              <a:t>Lexema</a:t>
            </a:r>
            <a:r>
              <a:rPr lang="pt-BR" dirty="0"/>
              <a:t> é uma parte de uma palavra que constitui a unidade mínima com significado </a:t>
            </a:r>
            <a:r>
              <a:rPr lang="pt-BR" dirty="0" smtClean="0"/>
              <a:t>lexical.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0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92472" y="5110278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0" idx="2"/>
            <a:endCxn id="5" idx="0"/>
          </p:cNvCxnSpPr>
          <p:nvPr/>
        </p:nvCxnSpPr>
        <p:spPr>
          <a:xfrm flipH="1">
            <a:off x="4471100" y="4563796"/>
            <a:ext cx="1" cy="5464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293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132797"/>
            <a:ext cx="1" cy="32663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29" idx="0"/>
          </p:cNvCxnSpPr>
          <p:nvPr/>
        </p:nvCxnSpPr>
        <p:spPr>
          <a:xfrm>
            <a:off x="4471100" y="2964853"/>
            <a:ext cx="1" cy="32664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30" idx="0"/>
          </p:cNvCxnSpPr>
          <p:nvPr/>
        </p:nvCxnSpPr>
        <p:spPr>
          <a:xfrm>
            <a:off x="4471101" y="3796910"/>
            <a:ext cx="0" cy="26146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6273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45943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3180" y="3291493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3180" y="405837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85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1" name="Straight Connector 40"/>
          <p:cNvCxnSpPr>
            <a:stCxn id="43" idx="2"/>
            <a:endCxn id="40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52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1" name="Straight Connector 40"/>
          <p:cNvCxnSpPr>
            <a:stCxn id="43" idx="2"/>
            <a:endCxn id="40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277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686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417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98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71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81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35603" y="286604"/>
            <a:ext cx="7543800" cy="762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r>
              <a:rPr lang="en-US" dirty="0" smtClean="0"/>
              <a:t> e </a:t>
            </a:r>
            <a:r>
              <a:rPr lang="en-US" dirty="0" err="1" smtClean="0"/>
              <a:t>Sintático</a:t>
            </a:r>
            <a:endParaRPr lang="en-US" dirty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435602" y="1384300"/>
            <a:ext cx="8594097" cy="1498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interação</a:t>
            </a:r>
            <a:r>
              <a:rPr lang="en-US" sz="2400" dirty="0" smtClean="0"/>
              <a:t> entre o </a:t>
            </a:r>
            <a:r>
              <a:rPr lang="en-US" sz="2400" dirty="0" err="1" smtClean="0"/>
              <a:t>analisador</a:t>
            </a:r>
            <a:r>
              <a:rPr lang="en-US" sz="2400" dirty="0" smtClean="0"/>
              <a:t> </a:t>
            </a:r>
            <a:r>
              <a:rPr lang="en-US" sz="2400" dirty="0" err="1" smtClean="0"/>
              <a:t>léxico</a:t>
            </a:r>
            <a:r>
              <a:rPr lang="en-US" sz="2400" dirty="0" smtClean="0"/>
              <a:t> e </a:t>
            </a:r>
            <a:r>
              <a:rPr lang="en-US" sz="2400" dirty="0" err="1" smtClean="0"/>
              <a:t>sintático</a:t>
            </a:r>
            <a:r>
              <a:rPr lang="en-US" sz="2400" dirty="0" smtClean="0"/>
              <a:t> </a:t>
            </a:r>
            <a:r>
              <a:rPr lang="en-US" sz="2400" dirty="0" err="1" smtClean="0"/>
              <a:t>normalmente</a:t>
            </a:r>
            <a:r>
              <a:rPr lang="en-US" sz="2400" dirty="0" smtClean="0"/>
              <a:t> é </a:t>
            </a:r>
            <a:r>
              <a:rPr lang="en-US" sz="2400" dirty="0" err="1" smtClean="0"/>
              <a:t>implementada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-se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o </a:t>
            </a:r>
            <a:r>
              <a:rPr lang="en-US" sz="2400" dirty="0" err="1" smtClean="0"/>
              <a:t>analisador</a:t>
            </a:r>
            <a:r>
              <a:rPr lang="en-US" sz="2400" dirty="0" smtClean="0"/>
              <a:t> </a:t>
            </a:r>
            <a:r>
              <a:rPr lang="en-US" sz="2400" dirty="0" err="1" smtClean="0"/>
              <a:t>sintático</a:t>
            </a:r>
            <a:r>
              <a:rPr lang="en-US" sz="2400" dirty="0" smtClean="0"/>
              <a:t> </a:t>
            </a:r>
            <a:r>
              <a:rPr lang="en-US" sz="2400" dirty="0" err="1" smtClean="0"/>
              <a:t>chame</a:t>
            </a:r>
            <a:r>
              <a:rPr lang="en-US" sz="2400" dirty="0" smtClean="0"/>
              <a:t> o </a:t>
            </a:r>
            <a:r>
              <a:rPr lang="en-US" sz="2400" dirty="0" err="1" smtClean="0"/>
              <a:t>analisador</a:t>
            </a:r>
            <a:r>
              <a:rPr lang="en-US" sz="2400" dirty="0" smtClean="0"/>
              <a:t> </a:t>
            </a:r>
            <a:r>
              <a:rPr lang="en-US" sz="2400" dirty="0" err="1" smtClean="0"/>
              <a:t>léxico</a:t>
            </a:r>
            <a:r>
              <a:rPr lang="en-US" sz="2400" dirty="0" smtClean="0"/>
              <a:t>. Na </a:t>
            </a:r>
            <a:r>
              <a:rPr lang="en-US" sz="2400" dirty="0" err="1" smtClean="0"/>
              <a:t>figura</a:t>
            </a:r>
            <a:r>
              <a:rPr lang="en-US" sz="2400" dirty="0" smtClean="0"/>
              <a:t> </a:t>
            </a:r>
            <a:r>
              <a:rPr lang="en-US" sz="2400" dirty="0" err="1" smtClean="0"/>
              <a:t>abaixo</a:t>
            </a:r>
            <a:r>
              <a:rPr lang="en-US" sz="2400" dirty="0" smtClean="0"/>
              <a:t>, a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é </a:t>
            </a:r>
            <a:r>
              <a:rPr lang="en-US" sz="2400" dirty="0" err="1" smtClean="0"/>
              <a:t>feita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comando</a:t>
            </a:r>
            <a:r>
              <a:rPr lang="en-US" sz="2400" dirty="0" smtClean="0"/>
              <a:t> 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getNextToken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57480" y="5803900"/>
            <a:ext cx="584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Interações</a:t>
            </a:r>
            <a:r>
              <a:rPr lang="en-US" dirty="0" smtClean="0"/>
              <a:t> entre o </a:t>
            </a:r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r>
              <a:rPr lang="en-US" dirty="0" smtClean="0"/>
              <a:t> e o </a:t>
            </a:r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sintático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60434"/>
          <a:stretch/>
        </p:blipFill>
        <p:spPr>
          <a:xfrm>
            <a:off x="873917" y="4193303"/>
            <a:ext cx="7717466" cy="1175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089493" y="5061346"/>
            <a:ext cx="1286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/>
              <a:t>getNextToken</a:t>
            </a:r>
            <a:r>
              <a:rPr lang="en-US" sz="1400" i="1" dirty="0" smtClean="0"/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53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2"/>
            <a:endCxn id="39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52739" y="3950046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0"/>
          </p:cNvCxnSpPr>
          <p:nvPr/>
        </p:nvCxnSpPr>
        <p:spPr>
          <a:xfrm>
            <a:off x="5129020" y="3087353"/>
            <a:ext cx="1481640" cy="86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422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stCxn id="39" idx="2"/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2"/>
            <a:endCxn id="39" idx="0"/>
          </p:cNvCxnSpPr>
          <p:nvPr/>
        </p:nvCxnSpPr>
        <p:spPr>
          <a:xfrm>
            <a:off x="6610660" y="4455462"/>
            <a:ext cx="0" cy="195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39" y="3950045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30" name="Straight Connector 29"/>
          <p:cNvCxnSpPr>
            <a:stCxn id="43" idx="3"/>
            <a:endCxn id="29" idx="0"/>
          </p:cNvCxnSpPr>
          <p:nvPr/>
        </p:nvCxnSpPr>
        <p:spPr>
          <a:xfrm>
            <a:off x="5129020" y="3087353"/>
            <a:ext cx="1481640" cy="86269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728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39" y="3950045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30" name="Straight Connector 29"/>
          <p:cNvCxnSpPr>
            <a:stCxn id="43" idx="3"/>
            <a:endCxn id="29" idx="0"/>
          </p:cNvCxnSpPr>
          <p:nvPr/>
        </p:nvCxnSpPr>
        <p:spPr>
          <a:xfrm>
            <a:off x="5129020" y="3087353"/>
            <a:ext cx="1481640" cy="86269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5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296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>
            <a:off x="4471100" y="1333606"/>
            <a:ext cx="1" cy="179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4471100" y="2018497"/>
            <a:ext cx="1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</p:cNvCxnSpPr>
          <p:nvPr/>
        </p:nvCxnSpPr>
        <p:spPr>
          <a:xfrm>
            <a:off x="4471100" y="2679279"/>
            <a:ext cx="0" cy="1553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3179" y="828189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3180" y="1513080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13179" y="2173862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00342" y="5352768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2378970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2378971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1050" y="3950046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721050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813179" y="2834644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2378971" y="3087353"/>
            <a:ext cx="1434208" cy="8626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39" y="3950045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30" name="Straight Connector 29"/>
          <p:cNvCxnSpPr>
            <a:stCxn id="43" idx="3"/>
            <a:endCxn id="29" idx="0"/>
          </p:cNvCxnSpPr>
          <p:nvPr/>
        </p:nvCxnSpPr>
        <p:spPr>
          <a:xfrm>
            <a:off x="5129020" y="3087353"/>
            <a:ext cx="1481640" cy="86269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5" idx="0"/>
          </p:cNvCxnSpPr>
          <p:nvPr/>
        </p:nvCxnSpPr>
        <p:spPr>
          <a:xfrm>
            <a:off x="6610660" y="4455463"/>
            <a:ext cx="0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952739" y="4651407"/>
            <a:ext cx="1315841" cy="50541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37" name="Straight Connector 36"/>
          <p:cNvCxnSpPr>
            <a:stCxn id="45" idx="2"/>
            <a:endCxn id="39" idx="0"/>
          </p:cNvCxnSpPr>
          <p:nvPr/>
        </p:nvCxnSpPr>
        <p:spPr>
          <a:xfrm flipH="1">
            <a:off x="6610659" y="5156824"/>
            <a:ext cx="1" cy="195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32031" y="5352768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092471" y="3679676"/>
            <a:ext cx="757256" cy="77578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4471099" y="3340061"/>
            <a:ext cx="1" cy="3396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9808" y="165163"/>
            <a:ext cx="2513517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397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84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35603" y="286604"/>
            <a:ext cx="7543800" cy="762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Sintático</a:t>
            </a:r>
            <a:endParaRPr lang="en-US" dirty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435602" y="1384300"/>
            <a:ext cx="8594097" cy="4914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O </a:t>
            </a:r>
            <a:r>
              <a:rPr lang="en-US" sz="2200" dirty="0" err="1" smtClean="0"/>
              <a:t>analisador</a:t>
            </a:r>
            <a:r>
              <a:rPr lang="en-US" sz="2200" dirty="0" smtClean="0"/>
              <a:t> </a:t>
            </a:r>
            <a:r>
              <a:rPr lang="en-US" sz="2200" dirty="0" err="1" smtClean="0"/>
              <a:t>sintático</a:t>
            </a:r>
            <a:r>
              <a:rPr lang="en-US" sz="2200" dirty="0" smtClean="0"/>
              <a:t> </a:t>
            </a:r>
            <a:r>
              <a:rPr lang="en-US" sz="2200" dirty="0" err="1" smtClean="0"/>
              <a:t>recebe</a:t>
            </a:r>
            <a:r>
              <a:rPr lang="en-US" sz="2200" dirty="0" smtClean="0"/>
              <a:t> do </a:t>
            </a:r>
            <a:r>
              <a:rPr lang="en-US" sz="2200" dirty="0" err="1" smtClean="0"/>
              <a:t>analisador</a:t>
            </a:r>
            <a:r>
              <a:rPr lang="en-US" sz="2200" dirty="0" smtClean="0"/>
              <a:t> </a:t>
            </a:r>
            <a:r>
              <a:rPr lang="en-US" sz="2200" dirty="0" err="1" smtClean="0"/>
              <a:t>léxico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cadeia</a:t>
            </a:r>
            <a:r>
              <a:rPr lang="en-US" sz="2200" dirty="0" smtClean="0"/>
              <a:t> de tokens </a:t>
            </a:r>
            <a:r>
              <a:rPr lang="en-US" sz="2200" dirty="0" err="1" smtClean="0"/>
              <a:t>representando</a:t>
            </a:r>
            <a:r>
              <a:rPr lang="en-US" sz="2200" dirty="0" smtClean="0"/>
              <a:t> o </a:t>
            </a:r>
            <a:r>
              <a:rPr lang="en-US" sz="2200" dirty="0" err="1" smtClean="0"/>
              <a:t>programa</a:t>
            </a:r>
            <a:r>
              <a:rPr lang="en-US" sz="2200" dirty="0" smtClean="0"/>
              <a:t> </a:t>
            </a:r>
            <a:r>
              <a:rPr lang="en-US" sz="2200" dirty="0" err="1" smtClean="0"/>
              <a:t>fonte</a:t>
            </a:r>
            <a:r>
              <a:rPr lang="en-US" sz="2200" dirty="0" smtClean="0"/>
              <a:t> e </a:t>
            </a:r>
            <a:r>
              <a:rPr lang="en-US" sz="2200" dirty="0" err="1" smtClean="0"/>
              <a:t>verifica</a:t>
            </a:r>
            <a:r>
              <a:rPr lang="en-US" sz="2200" dirty="0" smtClean="0"/>
              <a:t> se </a:t>
            </a:r>
            <a:r>
              <a:rPr lang="en-US" sz="2200" dirty="0" err="1" smtClean="0"/>
              <a:t>essa</a:t>
            </a:r>
            <a:r>
              <a:rPr lang="en-US" sz="2200" dirty="0" smtClean="0"/>
              <a:t> </a:t>
            </a:r>
            <a:r>
              <a:rPr lang="en-US" sz="2200" dirty="0" err="1" smtClean="0"/>
              <a:t>cadeia</a:t>
            </a:r>
            <a:r>
              <a:rPr lang="en-US" sz="2200" dirty="0" smtClean="0"/>
              <a:t> de tokens </a:t>
            </a:r>
            <a:r>
              <a:rPr lang="en-US" sz="2200" dirty="0" err="1" smtClean="0"/>
              <a:t>pertence</a:t>
            </a:r>
            <a:r>
              <a:rPr lang="en-US" sz="2200" dirty="0" smtClean="0"/>
              <a:t> à </a:t>
            </a:r>
            <a:r>
              <a:rPr lang="en-US" sz="2200" dirty="0" err="1" smtClean="0"/>
              <a:t>linguagem</a:t>
            </a:r>
            <a:r>
              <a:rPr lang="en-US" sz="2200" dirty="0" smtClean="0"/>
              <a:t> </a:t>
            </a:r>
            <a:r>
              <a:rPr lang="en-US" sz="2200" dirty="0" err="1" smtClean="0"/>
              <a:t>gerada</a:t>
            </a:r>
            <a:r>
              <a:rPr lang="en-US" sz="2200" dirty="0" smtClean="0"/>
              <a:t> </a:t>
            </a:r>
            <a:r>
              <a:rPr lang="en-US" sz="2200" dirty="0" err="1" smtClean="0"/>
              <a:t>pela</a:t>
            </a:r>
            <a:r>
              <a:rPr lang="en-US" sz="2200" dirty="0" smtClean="0"/>
              <a:t> </a:t>
            </a:r>
            <a:r>
              <a:rPr lang="en-US" sz="2200" dirty="0" err="1" smtClean="0"/>
              <a:t>gramática</a:t>
            </a:r>
            <a:r>
              <a:rPr lang="en-US" sz="22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O </a:t>
            </a:r>
            <a:r>
              <a:rPr lang="en-US" sz="2200" dirty="0" err="1" smtClean="0"/>
              <a:t>analisador</a:t>
            </a:r>
            <a:r>
              <a:rPr lang="en-US" sz="2200" dirty="0" smtClean="0"/>
              <a:t> </a:t>
            </a:r>
            <a:r>
              <a:rPr lang="en-US" sz="2200" dirty="0" err="1" smtClean="0"/>
              <a:t>sintático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ser</a:t>
            </a:r>
            <a:r>
              <a:rPr lang="en-US" sz="2200" dirty="0" smtClean="0"/>
              <a:t> </a:t>
            </a:r>
            <a:r>
              <a:rPr lang="en-US" sz="2200" dirty="0" err="1" smtClean="0"/>
              <a:t>projetado</a:t>
            </a:r>
            <a:r>
              <a:rPr lang="en-US" sz="2200" dirty="0" smtClean="0"/>
              <a:t> para </a:t>
            </a:r>
            <a:r>
              <a:rPr lang="en-US" sz="2200" dirty="0" err="1" smtClean="0"/>
              <a:t>emitir</a:t>
            </a:r>
            <a:r>
              <a:rPr lang="en-US" sz="2200" dirty="0" smtClean="0"/>
              <a:t> </a:t>
            </a:r>
            <a:r>
              <a:rPr lang="en-US" sz="2200" dirty="0" err="1" smtClean="0"/>
              <a:t>mensagens</a:t>
            </a:r>
            <a:r>
              <a:rPr lang="en-US" sz="2200" dirty="0" smtClean="0"/>
              <a:t> para </a:t>
            </a:r>
            <a:r>
              <a:rPr lang="en-US" sz="2200" dirty="0" err="1" smtClean="0"/>
              <a:t>quaisquer</a:t>
            </a:r>
            <a:r>
              <a:rPr lang="en-US" sz="2200" dirty="0" smtClean="0"/>
              <a:t> </a:t>
            </a:r>
            <a:r>
              <a:rPr lang="en-US" sz="2200" dirty="0" err="1" smtClean="0"/>
              <a:t>erros</a:t>
            </a:r>
            <a:r>
              <a:rPr lang="en-US" sz="2200" dirty="0" smtClean="0"/>
              <a:t> de </a:t>
            </a:r>
            <a:r>
              <a:rPr lang="en-US" sz="2200" dirty="0" err="1" smtClean="0"/>
              <a:t>sintaxe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89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808" y="165163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3043324" y="1201828"/>
            <a:ext cx="1" cy="1954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3043323" y="1659111"/>
            <a:ext cx="1" cy="23368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3043323" y="2154682"/>
            <a:ext cx="0" cy="2707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5404" y="93994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5403" y="139722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85402" y="189280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1188" y="4358441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1001994" y="4073230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1001994" y="3471523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4073" y="320964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4074" y="38113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2515" y="296736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 flipH="1">
            <a:off x="3043321" y="2687354"/>
            <a:ext cx="2" cy="2800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85402" y="242547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1"/>
            <a:endCxn id="33" idx="0"/>
          </p:cNvCxnSpPr>
          <p:nvPr/>
        </p:nvCxnSpPr>
        <p:spPr>
          <a:xfrm flipH="1">
            <a:off x="1001994" y="2556413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113" idx="0"/>
          </p:cNvCxnSpPr>
          <p:nvPr/>
        </p:nvCxnSpPr>
        <p:spPr>
          <a:xfrm>
            <a:off x="3701243" y="2556413"/>
            <a:ext cx="2575383" cy="8219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14491" y="531129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4235297" y="5026084"/>
            <a:ext cx="1" cy="285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4235297" y="4424377"/>
            <a:ext cx="1" cy="3398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77376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577377" y="476420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846294" y="5311294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>
            <a:off x="8167100" y="5031730"/>
            <a:ext cx="0" cy="2795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8167100" y="4424377"/>
            <a:ext cx="0" cy="34547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09179" y="4162495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09179" y="476984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955820" y="3917093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6276626" y="3640208"/>
            <a:ext cx="0" cy="2768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618705" y="337832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4235297" y="3509267"/>
            <a:ext cx="1383408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934546" y="3509267"/>
            <a:ext cx="1232554" cy="6532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436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387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041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3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60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04042" y="4796081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 flipH="1">
            <a:off x="1024848" y="4588821"/>
            <a:ext cx="4844" cy="207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0875" y="116953"/>
            <a:ext cx="7543800" cy="104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dirty="0" err="1" smtClean="0"/>
              <a:t>Uso</a:t>
            </a:r>
            <a:r>
              <a:rPr lang="en-US" dirty="0" smtClean="0"/>
              <a:t> do FLEX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léxica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35602" y="1384300"/>
            <a:ext cx="8594097" cy="4914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 </a:t>
            </a:r>
            <a:r>
              <a:rPr lang="pt-BR" sz="2200" dirty="0" err="1" smtClean="0"/>
              <a:t>flex</a:t>
            </a:r>
            <a:r>
              <a:rPr lang="pt-BR" sz="2200" dirty="0" smtClean="0"/>
              <a:t> é uma </a:t>
            </a:r>
            <a:r>
              <a:rPr lang="pt-BR" sz="2200" dirty="0"/>
              <a:t>ferramenta </a:t>
            </a:r>
            <a:r>
              <a:rPr lang="pt-BR" sz="2200" dirty="0" smtClean="0"/>
              <a:t>para gerar automaticamente </a:t>
            </a:r>
            <a:r>
              <a:rPr lang="pt-BR" sz="2200" dirty="0"/>
              <a:t>um analisador </a:t>
            </a:r>
            <a:r>
              <a:rPr lang="pt-BR" sz="2200" dirty="0" smtClean="0"/>
              <a:t>léxico, </a:t>
            </a:r>
            <a:r>
              <a:rPr lang="pt-BR" sz="2200" dirty="0"/>
              <a:t>a partir </a:t>
            </a:r>
            <a:r>
              <a:rPr lang="pt-BR" sz="2200" dirty="0" smtClean="0"/>
              <a:t>de um conjunto de especificações, que contém  principalmente </a:t>
            </a:r>
            <a:r>
              <a:rPr lang="pt-BR" sz="2200" b="1" dirty="0" smtClean="0"/>
              <a:t>expressões regulares</a:t>
            </a:r>
            <a:r>
              <a:rPr lang="pt-BR" sz="22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 </a:t>
            </a:r>
            <a:r>
              <a:rPr lang="pt-BR" sz="2200" dirty="0"/>
              <a:t>Flex é uma evolução da ferramenta Lex sendo mais rápido (</a:t>
            </a:r>
            <a:r>
              <a:rPr lang="pt-BR" sz="2200" dirty="0" err="1"/>
              <a:t>Fast</a:t>
            </a:r>
            <a:r>
              <a:rPr lang="pt-BR" sz="2200" dirty="0"/>
              <a:t> Lex</a:t>
            </a:r>
            <a:r>
              <a:rPr lang="pt-BR" sz="2200" dirty="0" smtClean="0"/>
              <a:t>). O Lex </a:t>
            </a:r>
            <a:r>
              <a:rPr lang="pt-BR" sz="2200" dirty="0"/>
              <a:t>foi desenvolvido por M. E. </a:t>
            </a:r>
            <a:r>
              <a:rPr lang="pt-BR" sz="2200" dirty="0" err="1"/>
              <a:t>Lesk</a:t>
            </a:r>
            <a:r>
              <a:rPr lang="pt-BR" sz="2200" dirty="0"/>
              <a:t> e </a:t>
            </a:r>
            <a:r>
              <a:rPr lang="pt-BR" sz="2200" dirty="0" smtClean="0"/>
              <a:t>Eric </a:t>
            </a:r>
            <a:r>
              <a:rPr lang="pt-BR" sz="2200" dirty="0" err="1"/>
              <a:t>Shmidt</a:t>
            </a:r>
            <a:r>
              <a:rPr lang="pt-BR" sz="2200" dirty="0"/>
              <a:t> (Bell </a:t>
            </a:r>
            <a:r>
              <a:rPr lang="pt-BR" sz="2200" dirty="0" err="1"/>
              <a:t>Laboratories</a:t>
            </a:r>
            <a:r>
              <a:rPr lang="pt-BR" sz="2200" dirty="0"/>
              <a:t> - </a:t>
            </a:r>
            <a:r>
              <a:rPr lang="pt-BR" sz="2200" dirty="0" smtClean="0"/>
              <a:t>AT&amp;T</a:t>
            </a:r>
            <a:r>
              <a:rPr lang="pt-BR" sz="2200" dirty="0"/>
              <a:t>) enquanto que o Flex é um produto da </a:t>
            </a:r>
            <a:r>
              <a:rPr lang="pt-BR" sz="2200" dirty="0" err="1" smtClean="0"/>
              <a:t>Free</a:t>
            </a:r>
            <a:r>
              <a:rPr lang="pt-BR" sz="2200" dirty="0" smtClean="0"/>
              <a:t> Software </a:t>
            </a:r>
            <a:r>
              <a:rPr lang="pt-BR" sz="2200" dirty="0"/>
              <a:t>Foundation, Inc.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36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66" y="64392"/>
            <a:ext cx="3705489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dirty="0"/>
              <a:t>Expressão: </a:t>
            </a:r>
            <a:r>
              <a:rPr lang="pt-BR" sz="2800" dirty="0" smtClean="0"/>
              <a:t>1 + 3*4 - 2</a:t>
            </a:r>
            <a:endParaRPr lang="pt-BR" sz="2800" dirty="0"/>
          </a:p>
        </p:txBody>
      </p:sp>
      <p:cxnSp>
        <p:nvCxnSpPr>
          <p:cNvPr id="16" name="Straight Connector 15"/>
          <p:cNvCxnSpPr>
            <a:stCxn id="19" idx="2"/>
            <a:endCxn id="27" idx="0"/>
          </p:cNvCxnSpPr>
          <p:nvPr/>
        </p:nvCxnSpPr>
        <p:spPr>
          <a:xfrm flipH="1">
            <a:off x="5454496" y="718553"/>
            <a:ext cx="1" cy="12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7" idx="2"/>
            <a:endCxn id="28" idx="0"/>
          </p:cNvCxnSpPr>
          <p:nvPr/>
        </p:nvCxnSpPr>
        <p:spPr>
          <a:xfrm flipH="1">
            <a:off x="5454495" y="1107256"/>
            <a:ext cx="1" cy="1200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2"/>
            <a:endCxn id="43" idx="0"/>
          </p:cNvCxnSpPr>
          <p:nvPr/>
        </p:nvCxnSpPr>
        <p:spPr>
          <a:xfrm>
            <a:off x="5454495" y="1489188"/>
            <a:ext cx="0" cy="1463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96576" y="456671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96575" y="8453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Line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96574" y="1227306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97050" y="3682116"/>
            <a:ext cx="641611" cy="59748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>
            <a:stCxn id="34" idx="2"/>
            <a:endCxn id="26" idx="0"/>
          </p:cNvCxnSpPr>
          <p:nvPr/>
        </p:nvCxnSpPr>
        <p:spPr>
          <a:xfrm flipH="1">
            <a:off x="8017856" y="3505924"/>
            <a:ext cx="1" cy="176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2"/>
            <a:endCxn id="34" idx="0"/>
          </p:cNvCxnSpPr>
          <p:nvPr/>
        </p:nvCxnSpPr>
        <p:spPr>
          <a:xfrm>
            <a:off x="8017857" y="2945300"/>
            <a:ext cx="0" cy="298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59936" y="2683418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359936" y="3244042"/>
            <a:ext cx="1315841" cy="261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133689" y="2083007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2" name="Straight Connector 41"/>
          <p:cNvCxnSpPr>
            <a:stCxn id="43" idx="2"/>
            <a:endCxn id="40" idx="0"/>
          </p:cNvCxnSpPr>
          <p:nvPr/>
        </p:nvCxnSpPr>
        <p:spPr>
          <a:xfrm>
            <a:off x="5454495" y="1897386"/>
            <a:ext cx="0" cy="1856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96574" y="163550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8" name="Straight Connector 17"/>
          <p:cNvCxnSpPr>
            <a:stCxn id="43" idx="3"/>
            <a:endCxn id="33" idx="0"/>
          </p:cNvCxnSpPr>
          <p:nvPr/>
        </p:nvCxnSpPr>
        <p:spPr>
          <a:xfrm>
            <a:off x="6112415" y="1766445"/>
            <a:ext cx="1905442" cy="91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4" idx="3"/>
            <a:endCxn id="113" idx="0"/>
          </p:cNvCxnSpPr>
          <p:nvPr/>
        </p:nvCxnSpPr>
        <p:spPr>
          <a:xfrm>
            <a:off x="3549051" y="3175959"/>
            <a:ext cx="1905444" cy="9765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29475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1" name="Straight Connector 100"/>
          <p:cNvCxnSpPr>
            <a:stCxn id="104" idx="2"/>
            <a:endCxn id="100" idx="0"/>
          </p:cNvCxnSpPr>
          <p:nvPr/>
        </p:nvCxnSpPr>
        <p:spPr>
          <a:xfrm flipH="1">
            <a:off x="3750281" y="5412352"/>
            <a:ext cx="1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2"/>
            <a:endCxn id="104" idx="0"/>
          </p:cNvCxnSpPr>
          <p:nvPr/>
        </p:nvCxnSpPr>
        <p:spPr>
          <a:xfrm>
            <a:off x="3750282" y="4984504"/>
            <a:ext cx="0" cy="165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092361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092361" y="515047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925103" y="5578318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Straight Connector 105"/>
          <p:cNvCxnSpPr>
            <a:stCxn id="109" idx="2"/>
            <a:endCxn id="105" idx="0"/>
          </p:cNvCxnSpPr>
          <p:nvPr/>
        </p:nvCxnSpPr>
        <p:spPr>
          <a:xfrm flipH="1">
            <a:off x="7245909" y="5406456"/>
            <a:ext cx="1" cy="17186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2"/>
            <a:endCxn id="109" idx="0"/>
          </p:cNvCxnSpPr>
          <p:nvPr/>
        </p:nvCxnSpPr>
        <p:spPr>
          <a:xfrm>
            <a:off x="7245910" y="4984504"/>
            <a:ext cx="0" cy="1600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87989" y="4722622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6587989" y="5144574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33689" y="4693525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12" name="Straight Connector 111"/>
          <p:cNvCxnSpPr>
            <a:stCxn id="113" idx="2"/>
            <a:endCxn id="110" idx="0"/>
          </p:cNvCxnSpPr>
          <p:nvPr/>
        </p:nvCxnSpPr>
        <p:spPr>
          <a:xfrm>
            <a:off x="5454495" y="4414432"/>
            <a:ext cx="0" cy="27909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796574" y="415255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115" name="Straight Connector 114"/>
          <p:cNvCxnSpPr>
            <a:stCxn id="113" idx="1"/>
            <a:endCxn id="103" idx="0"/>
          </p:cNvCxnSpPr>
          <p:nvPr/>
        </p:nvCxnSpPr>
        <p:spPr>
          <a:xfrm flipH="1">
            <a:off x="3750282" y="4283491"/>
            <a:ext cx="1046292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3" idx="3"/>
            <a:endCxn id="108" idx="0"/>
          </p:cNvCxnSpPr>
          <p:nvPr/>
        </p:nvCxnSpPr>
        <p:spPr>
          <a:xfrm>
            <a:off x="6112415" y="4283491"/>
            <a:ext cx="1133495" cy="439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33210" y="3045018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75" name="Straight Connector 74"/>
          <p:cNvCxnSpPr>
            <a:stCxn id="43" idx="1"/>
            <a:endCxn id="74" idx="0"/>
          </p:cNvCxnSpPr>
          <p:nvPr/>
        </p:nvCxnSpPr>
        <p:spPr>
          <a:xfrm flipH="1">
            <a:off x="2891131" y="1766445"/>
            <a:ext cx="1905443" cy="12785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86636" y="3484149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0" name="Straight Connector 89"/>
          <p:cNvCxnSpPr>
            <a:stCxn id="74" idx="2"/>
          </p:cNvCxnSpPr>
          <p:nvPr/>
        </p:nvCxnSpPr>
        <p:spPr>
          <a:xfrm flipH="1">
            <a:off x="2891130" y="3306900"/>
            <a:ext cx="1" cy="1773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1091" y="4804076"/>
            <a:ext cx="641611" cy="59748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7" name="Straight Connector 116"/>
          <p:cNvCxnSpPr>
            <a:stCxn id="120" idx="2"/>
            <a:endCxn id="99" idx="0"/>
          </p:cNvCxnSpPr>
          <p:nvPr/>
        </p:nvCxnSpPr>
        <p:spPr>
          <a:xfrm>
            <a:off x="1029692" y="4588821"/>
            <a:ext cx="2205" cy="2152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  <a:endCxn id="120" idx="0"/>
          </p:cNvCxnSpPr>
          <p:nvPr/>
        </p:nvCxnSpPr>
        <p:spPr>
          <a:xfrm>
            <a:off x="1024849" y="4071042"/>
            <a:ext cx="4843" cy="2558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66928" y="3809160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71771" y="4326939"/>
            <a:ext cx="1315841" cy="261882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21" name="Straight Connector 120"/>
          <p:cNvCxnSpPr>
            <a:stCxn id="74" idx="1"/>
            <a:endCxn id="119" idx="0"/>
          </p:cNvCxnSpPr>
          <p:nvPr/>
        </p:nvCxnSpPr>
        <p:spPr>
          <a:xfrm flipH="1">
            <a:off x="1024849" y="3175959"/>
            <a:ext cx="1208361" cy="6332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5455</Words>
  <Application>Microsoft Office PowerPoint</Application>
  <PresentationFormat>On-screen Show (4:3)</PresentationFormat>
  <Paragraphs>2692</Paragraphs>
  <Slides>156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3" baseType="lpstr">
      <vt:lpstr>arial</vt:lpstr>
      <vt:lpstr>arial</vt:lpstr>
      <vt:lpstr>Calibri</vt:lpstr>
      <vt:lpstr>Calibri Light</vt:lpstr>
      <vt:lpstr>Courier</vt:lpstr>
      <vt:lpstr>Courier New</vt:lpstr>
      <vt:lpstr>Retrospect</vt:lpstr>
      <vt:lpstr>Compiladores</vt:lpstr>
      <vt:lpstr>Alunos (Hopper Team )</vt:lpstr>
      <vt:lpstr>Agenda</vt:lpstr>
      <vt:lpstr>PowerPoint Presentation</vt:lpstr>
      <vt:lpstr>PowerPoint Presentation</vt:lpstr>
      <vt:lpstr>PowerPoint Presentation</vt:lpstr>
      <vt:lpstr>PowerPoint Presentation</vt:lpstr>
      <vt:lpstr>FLEX</vt:lpstr>
      <vt:lpstr>PowerPoint Presentation</vt:lpstr>
      <vt:lpstr>PowerPoint Presentation</vt:lpstr>
      <vt:lpstr>PowerPoint Presentation</vt:lpstr>
      <vt:lpstr>PowerPoint Presentation</vt:lpstr>
      <vt:lpstr>Primeira parte do arquivo Flex: definições</vt:lpstr>
      <vt:lpstr>PowerPoint Presentation</vt:lpstr>
      <vt:lpstr>Segunda parte do arquivo Flex: regras</vt:lpstr>
      <vt:lpstr>Segunda parte do arquivo Flex: regras</vt:lpstr>
      <vt:lpstr>Terceira parte do arquivo Flex: código adicional</vt:lpstr>
      <vt:lpstr>BISON</vt:lpstr>
      <vt:lpstr>PowerPoint Presentation</vt:lpstr>
      <vt:lpstr>PowerPoint Presentation</vt:lpstr>
      <vt:lpstr>PowerPoint Presentation</vt:lpstr>
      <vt:lpstr>PowerPoint Presentation</vt:lpstr>
      <vt:lpstr>Primeira parte do arquivo bison: definições</vt:lpstr>
      <vt:lpstr>Primeira parte do arquivo bison: definições</vt:lpstr>
      <vt:lpstr>Segunda parte do arquivo bison: regras</vt:lpstr>
      <vt:lpstr>Segunda parte do arquivo bison: regras (cont)</vt:lpstr>
      <vt:lpstr>Segunda parte do arquivo bison: regras (cont)</vt:lpstr>
      <vt:lpstr>PowerPoint Presentation</vt:lpstr>
      <vt:lpstr>Terceira parte do arquivo bison: código adicional</vt:lpstr>
      <vt:lpstr>Terceira parte do arquivo bison: código adicional</vt:lpstr>
      <vt:lpstr>PowerPoint Presentation</vt:lpstr>
      <vt:lpstr>PowerPoint Presentation</vt:lpstr>
      <vt:lpstr>Rotinas Léxicas e Sintáticas</vt:lpstr>
      <vt:lpstr>Fluxo de controle em rotinas léxicas e sintáticas</vt:lpstr>
      <vt:lpstr>PowerPoint Presentation</vt:lpstr>
      <vt:lpstr>PowerPoint Presentation</vt:lpstr>
      <vt:lpstr>PowerPoint Presentation</vt:lpstr>
      <vt:lpstr>Bison: Conflitos shift / reduce</vt:lpstr>
      <vt:lpstr>Bison: Associatividade</vt:lpstr>
      <vt:lpstr>PowerPoint Presentation</vt:lpstr>
      <vt:lpstr>PowerPoint Presentation</vt:lpstr>
      <vt:lpstr>Árvore Sintática</vt:lpstr>
      <vt:lpstr>Árvore Sintática</vt:lpstr>
      <vt:lpstr>Árvore Sintática Calculadora: Regras de produção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Darlisson --</dc:creator>
  <cp:lastModifiedBy>Darlisson --</cp:lastModifiedBy>
  <cp:revision>157</cp:revision>
  <dcterms:created xsi:type="dcterms:W3CDTF">2013-05-16T01:50:41Z</dcterms:created>
  <dcterms:modified xsi:type="dcterms:W3CDTF">2013-05-19T03:27:58Z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2829b5f2-0fe7-4f77-9982-655b10451472</vt:lpwstr>
  </property>
  <property fmtid="{D5CDD505-2E9C-101B-9397-08002B2CF9AE}" pid="3" name="NokiaConfidentiality">
    <vt:lpwstr>Public</vt:lpwstr>
  </property>
</Properties>
</file>