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9"/>
  </p:notesMasterIdLst>
  <p:sldIdLst>
    <p:sldId id="263" r:id="rId2"/>
    <p:sldId id="289" r:id="rId3"/>
    <p:sldId id="291" r:id="rId4"/>
    <p:sldId id="296" r:id="rId5"/>
    <p:sldId id="317" r:id="rId6"/>
    <p:sldId id="318" r:id="rId7"/>
    <p:sldId id="320" r:id="rId8"/>
    <p:sldId id="319" r:id="rId9"/>
    <p:sldId id="298" r:id="rId10"/>
    <p:sldId id="299" r:id="rId11"/>
    <p:sldId id="300" r:id="rId12"/>
    <p:sldId id="308" r:id="rId13"/>
    <p:sldId id="301" r:id="rId14"/>
    <p:sldId id="303" r:id="rId15"/>
    <p:sldId id="323" r:id="rId16"/>
    <p:sldId id="321" r:id="rId17"/>
    <p:sldId id="25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ICA SARMIENTO LEPESQUEUR" initials="ASL" lastIdx="3" clrIdx="0">
    <p:extLst>
      <p:ext uri="{19B8F6BF-5375-455C-9EA6-DF929625EA0E}">
        <p15:presenceInfo xmlns:p15="http://schemas.microsoft.com/office/powerpoint/2012/main" userId="S-1-5-21-2674600194-4189689698-3726173339-16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E838DB"/>
    <a:srgbClr val="18B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EA7DB-7624-43D7-9E2C-7C38C78E729A}" type="datetimeFigureOut">
              <a:rPr lang="es-CO" smtClean="0"/>
              <a:t>19/02/2020</a:t>
            </a:fld>
            <a:endParaRPr lang="es-CO"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A4BFC-D4D3-43F2-9776-4B24544AE29F}" type="slidenum">
              <a:rPr lang="es-CO" smtClean="0"/>
              <a:t>‹Nº›</a:t>
            </a:fld>
            <a:endParaRPr lang="es-CO" dirty="0"/>
          </a:p>
        </p:txBody>
      </p:sp>
    </p:spTree>
    <p:extLst>
      <p:ext uri="{BB962C8B-B14F-4D97-AF65-F5344CB8AC3E}">
        <p14:creationId xmlns:p14="http://schemas.microsoft.com/office/powerpoint/2010/main" val="340680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Hablar aquí de la unificación de contenidos en el curso. </a:t>
            </a:r>
            <a:endParaRPr lang="es-ES" dirty="0"/>
          </a:p>
        </p:txBody>
      </p:sp>
      <p:sp>
        <p:nvSpPr>
          <p:cNvPr id="4" name="Marcador de número de diapositiva 3"/>
          <p:cNvSpPr>
            <a:spLocks noGrp="1"/>
          </p:cNvSpPr>
          <p:nvPr>
            <p:ph type="sldNum" sz="quarter" idx="10"/>
          </p:nvPr>
        </p:nvSpPr>
        <p:spPr/>
        <p:txBody>
          <a:bodyPr/>
          <a:lstStyle/>
          <a:p>
            <a:fld id="{E3A061A7-1DF0-479A-BBAC-73456FB649DF}" type="slidenum">
              <a:rPr lang="es-ES" smtClean="0"/>
              <a:t>2</a:t>
            </a:fld>
            <a:endParaRPr lang="es-ES" dirty="0"/>
          </a:p>
        </p:txBody>
      </p:sp>
    </p:spTree>
    <p:extLst>
      <p:ext uri="{BB962C8B-B14F-4D97-AF65-F5344CB8AC3E}">
        <p14:creationId xmlns:p14="http://schemas.microsoft.com/office/powerpoint/2010/main" val="153460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821" y="5709394"/>
            <a:ext cx="4144608" cy="436455"/>
          </a:xfrm>
        </p:spPr>
        <p:txBody>
          <a:bodyPr anchor="ctr">
            <a:normAutofit/>
          </a:bodyPr>
          <a:lstStyle>
            <a:lvl1pPr algn="l">
              <a:defRPr sz="2000" spc="200" baseline="0">
                <a:solidFill>
                  <a:schemeClr val="bg1"/>
                </a:solidFill>
              </a:defRPr>
            </a:lvl1pPr>
          </a:lstStyle>
          <a:p>
            <a:r>
              <a:rPr lang="es-ES" dirty="0"/>
              <a:t>Haga clic para modificar el estilo de </a:t>
            </a:r>
            <a:r>
              <a:rPr lang="es-ES" dirty="0" err="1"/>
              <a:t>títulO</a:t>
            </a:r>
            <a:endParaRPr lang="en-US" dirty="0"/>
          </a:p>
        </p:txBody>
      </p:sp>
      <p:sp>
        <p:nvSpPr>
          <p:cNvPr id="3" name="Subtitle 2"/>
          <p:cNvSpPr>
            <a:spLocks noGrp="1"/>
          </p:cNvSpPr>
          <p:nvPr>
            <p:ph type="subTitle" idx="1"/>
          </p:nvPr>
        </p:nvSpPr>
        <p:spPr>
          <a:xfrm>
            <a:off x="100821" y="6162178"/>
            <a:ext cx="4144608" cy="263115"/>
          </a:xfrm>
        </p:spPr>
        <p:txBody>
          <a:bodyPr lIns="91440" rIns="91440" anchor="ctr">
            <a:noAutofit/>
          </a:bodyPr>
          <a:lstStyle>
            <a:lvl1pPr marL="0" indent="0" algn="l">
              <a:lnSpc>
                <a:spcPct val="100000"/>
              </a:lnSpc>
              <a:spcBef>
                <a:spcPts val="0"/>
              </a:spcBef>
              <a:buNone/>
              <a:defRPr sz="1400" i="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a:t>
            </a:r>
            <a:endParaRPr lang="en-US" dirty="0"/>
          </a:p>
        </p:txBody>
      </p:sp>
    </p:spTree>
    <p:extLst>
      <p:ext uri="{BB962C8B-B14F-4D97-AF65-F5344CB8AC3E}">
        <p14:creationId xmlns:p14="http://schemas.microsoft.com/office/powerpoint/2010/main" val="380625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1211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6326668" cy="1499616"/>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3321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1445078"/>
            <a:ext cx="5763333" cy="639753"/>
          </a:xfrm>
        </p:spPr>
        <p:txBody>
          <a:bodyPr>
            <a:normAutofit/>
          </a:bodyPr>
          <a:lstStyle>
            <a:lvl1pPr>
              <a:defRPr sz="28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rgbClr val="C000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rgbClr val="C00000"/>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dirty="0"/>
              <a:t>Haga clic para modificar el estilo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4089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5004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8097" y="6470704"/>
            <a:ext cx="1615607" cy="274320"/>
          </a:xfrm>
          <a:prstGeom prst="rect">
            <a:avLst/>
          </a:prstGeom>
        </p:spPr>
        <p:txBody>
          <a:bodyPr/>
          <a:lstStyle/>
          <a:p>
            <a:fld id="{56E91E96-98B0-4413-9547-46F3504108EF}" type="datetimeFigureOut">
              <a:rPr lang="en-US" smtClean="0"/>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5165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28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1209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29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6351161" cy="1155508"/>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3632200" y="6470704"/>
            <a:ext cx="4426094" cy="274320"/>
          </a:xfrm>
          <a:prstGeom prst="rect">
            <a:avLst/>
          </a:prstGeom>
          <a:noFill/>
          <a:ln>
            <a:noFill/>
          </a:ln>
        </p:spPr>
        <p:style>
          <a:lnRef idx="2">
            <a:schemeClr val="dk1"/>
          </a:lnRef>
          <a:fillRef idx="1">
            <a:schemeClr val="lt1"/>
          </a:fillRef>
          <a:effectRef idx="0">
            <a:schemeClr val="dk1"/>
          </a:effectRef>
          <a:fontRef idx="none"/>
        </p:style>
        <p:txBody>
          <a:bodyPr vert="horz" lIns="91440" tIns="45720" rIns="91440" bIns="45720" rtlCol="0" anchor="ctr"/>
          <a:lstStyle>
            <a:lvl1pPr algn="r">
              <a:defRPr sz="1000" cap="all" baseline="0">
                <a:solidFill>
                  <a:schemeClr val="bg1">
                    <a:lumMod val="6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945914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Lst>
  <p:txStyles>
    <p:titleStyle>
      <a:lvl1pPr algn="l" defTabSz="914400" rtl="0" eaLnBrk="1" latinLnBrk="0" hangingPunct="1">
        <a:lnSpc>
          <a:spcPct val="80000"/>
        </a:lnSpc>
        <a:spcBef>
          <a:spcPct val="0"/>
        </a:spcBef>
        <a:buNone/>
        <a:defRPr sz="3200" kern="1200" cap="all" spc="100" baseline="0">
          <a:solidFill>
            <a:srgbClr val="C0000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lumMod val="75000"/>
              <a:lumOff val="25000"/>
            </a:schemeClr>
          </a:solidFill>
          <a:latin typeface="+mn-lt"/>
          <a:ea typeface="+mn-ea"/>
          <a:cs typeface="+mn-cs"/>
        </a:defRPr>
      </a:lvl1pPr>
      <a:lvl2pPr marL="265176" indent="-137160" algn="l" defTabSz="914400" rtl="0" eaLnBrk="1" latinLnBrk="0" hangingPunct="1">
        <a:lnSpc>
          <a:spcPct val="90000"/>
        </a:lnSpc>
        <a:spcBef>
          <a:spcPts val="200"/>
        </a:spcBef>
        <a:spcAft>
          <a:spcPts val="400"/>
        </a:spcAft>
        <a:buClr>
          <a:srgbClr val="C00000"/>
        </a:buClr>
        <a:buFont typeface="Wingdings 3" pitchFamily="18" charset="2"/>
        <a:buChar char=""/>
        <a:defRPr sz="1600" kern="1200">
          <a:solidFill>
            <a:schemeClr val="tx1">
              <a:lumMod val="75000"/>
              <a:lumOff val="25000"/>
            </a:schemeClr>
          </a:solidFill>
          <a:latin typeface="+mn-lt"/>
          <a:ea typeface="+mn-ea"/>
          <a:cs typeface="+mn-cs"/>
        </a:defRPr>
      </a:lvl2pPr>
      <a:lvl3pPr marL="448056" indent="-137160" algn="l" defTabSz="914400" rtl="0" eaLnBrk="1" latinLnBrk="0" hangingPunct="1">
        <a:lnSpc>
          <a:spcPct val="90000"/>
        </a:lnSpc>
        <a:spcBef>
          <a:spcPts val="200"/>
        </a:spcBef>
        <a:spcAft>
          <a:spcPts val="400"/>
        </a:spcAft>
        <a:buClr>
          <a:srgbClr val="C00000"/>
        </a:buClr>
        <a:buFont typeface="Wingdings 3" pitchFamily="18" charset="2"/>
        <a:buChar char=""/>
        <a:defRPr sz="1200" kern="1200">
          <a:solidFill>
            <a:schemeClr val="tx1">
              <a:lumMod val="75000"/>
              <a:lumOff val="25000"/>
            </a:schemeClr>
          </a:solidFill>
          <a:latin typeface="+mn-lt"/>
          <a:ea typeface="+mn-ea"/>
          <a:cs typeface="+mn-cs"/>
        </a:defRPr>
      </a:lvl3pPr>
      <a:lvl4pPr marL="594360" indent="-137160" algn="l" defTabSz="914400" rtl="0" eaLnBrk="1" latinLnBrk="0" hangingPunct="1">
        <a:lnSpc>
          <a:spcPct val="90000"/>
        </a:lnSpc>
        <a:spcBef>
          <a:spcPts val="200"/>
        </a:spcBef>
        <a:spcAft>
          <a:spcPts val="400"/>
        </a:spcAft>
        <a:buClr>
          <a:srgbClr val="C00000"/>
        </a:buClr>
        <a:buFont typeface="Wingdings 3" pitchFamily="18" charset="2"/>
        <a:buChar char=""/>
        <a:defRPr sz="1200" kern="1200">
          <a:solidFill>
            <a:schemeClr val="tx1">
              <a:lumMod val="75000"/>
              <a:lumOff val="25000"/>
            </a:schemeClr>
          </a:solidFill>
          <a:latin typeface="+mn-lt"/>
          <a:ea typeface="+mn-ea"/>
          <a:cs typeface="+mn-cs"/>
        </a:defRPr>
      </a:lvl4pPr>
      <a:lvl5pPr marL="777240" indent="-137160" algn="l" defTabSz="914400" rtl="0" eaLnBrk="1" latinLnBrk="0" hangingPunct="1">
        <a:lnSpc>
          <a:spcPct val="90000"/>
        </a:lnSpc>
        <a:spcBef>
          <a:spcPts val="200"/>
        </a:spcBef>
        <a:spcAft>
          <a:spcPts val="400"/>
        </a:spcAft>
        <a:buClr>
          <a:srgbClr val="C00000"/>
        </a:buClr>
        <a:buFont typeface="Wingdings 3" pitchFamily="18" charset="2"/>
        <a:buChar char=""/>
        <a:defRPr sz="1200" kern="1200">
          <a:solidFill>
            <a:schemeClr val="tx1">
              <a:lumMod val="75000"/>
              <a:lumOff val="25000"/>
            </a:schemeClr>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5294842"/>
            <a:ext cx="4638907" cy="1470025"/>
          </a:xfrm>
        </p:spPr>
        <p:txBody>
          <a:bodyPr>
            <a:normAutofit/>
          </a:bodyPr>
          <a:lstStyle/>
          <a:p>
            <a:r>
              <a:rPr lang="es-CO" sz="2800" dirty="0"/>
              <a:t>formulación algebraica</a:t>
            </a:r>
            <a:br>
              <a:rPr lang="es-CO" sz="2800" dirty="0"/>
            </a:br>
            <a:r>
              <a:rPr lang="es-CO" sz="2800" dirty="0"/>
              <a:t> en GAMS</a:t>
            </a:r>
          </a:p>
        </p:txBody>
      </p:sp>
      <p:sp>
        <p:nvSpPr>
          <p:cNvPr id="3" name="Subtítulo 2">
            <a:extLst>
              <a:ext uri="{FF2B5EF4-FFF2-40B4-BE49-F238E27FC236}">
                <a16:creationId xmlns:a16="http://schemas.microsoft.com/office/drawing/2014/main" xmlns="" id="{058A8BDF-6B1A-4007-B37E-706B12036D74}"/>
              </a:ext>
            </a:extLst>
          </p:cNvPr>
          <p:cNvSpPr>
            <a:spLocks noGrp="1"/>
          </p:cNvSpPr>
          <p:nvPr>
            <p:ph type="subTitle" idx="1"/>
          </p:nvPr>
        </p:nvSpPr>
        <p:spPr>
          <a:xfrm>
            <a:off x="3379280" y="6151027"/>
            <a:ext cx="4144608" cy="263115"/>
          </a:xfrm>
        </p:spPr>
        <p:txBody>
          <a:bodyPr/>
          <a:lstStyle/>
          <a:p>
            <a:r>
              <a:rPr lang="es-CO" dirty="0" smtClean="0"/>
              <a:t>2020-1</a:t>
            </a:r>
            <a:endParaRPr lang="es-CO" dirty="0"/>
          </a:p>
        </p:txBody>
      </p:sp>
    </p:spTree>
    <p:extLst>
      <p:ext uri="{BB962C8B-B14F-4D97-AF65-F5344CB8AC3E}">
        <p14:creationId xmlns:p14="http://schemas.microsoft.com/office/powerpoint/2010/main" val="3496440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706820" y="981335"/>
            <a:ext cx="7772400" cy="5334000"/>
          </a:xfrm>
        </p:spPr>
        <p:txBody>
          <a:bodyPr>
            <a:normAutofit/>
          </a:bodyPr>
          <a:lstStyle/>
          <a:p>
            <a:pPr eaLnBrk="1" hangingPunct="1">
              <a:lnSpc>
                <a:spcPct val="80000"/>
              </a:lnSpc>
              <a:buFontTx/>
              <a:buNone/>
            </a:pPr>
            <a:r>
              <a:rPr lang="es-CO" altLang="es-CO" sz="2800" b="1" dirty="0">
                <a:solidFill>
                  <a:srgbClr val="3366CC"/>
                </a:solidFill>
              </a:rPr>
              <a:t>EQUATIONS</a:t>
            </a:r>
          </a:p>
          <a:p>
            <a:pPr algn="just" eaLnBrk="1" hangingPunct="1">
              <a:lnSpc>
                <a:spcPct val="80000"/>
              </a:lnSpc>
              <a:buFontTx/>
              <a:buNone/>
            </a:pPr>
            <a:r>
              <a:rPr lang="es-CO" altLang="es-CO" sz="2400" i="1" dirty="0"/>
              <a:t>	</a:t>
            </a:r>
            <a:r>
              <a:rPr lang="es-CO" altLang="es-CO" sz="2400" i="1" dirty="0">
                <a:solidFill>
                  <a:srgbClr val="C00000"/>
                </a:solidFill>
              </a:rPr>
              <a:t>Nombre de las funciones o ecuaciones</a:t>
            </a:r>
            <a:r>
              <a:rPr lang="es-CO" altLang="es-CO" sz="2400" dirty="0">
                <a:solidFill>
                  <a:srgbClr val="C00000"/>
                </a:solidFill>
              </a:rPr>
              <a:t>. </a:t>
            </a:r>
            <a:r>
              <a:rPr lang="es-CO" altLang="es-CO" sz="2400" dirty="0"/>
              <a:t>Como en formulación algebraica definimos bloques de variables (con el para todo) es necesario que al darle el nombre a una ecuación entre paréntesis escribamos los índices para los cuales se va a hacer esa restricción. </a:t>
            </a:r>
          </a:p>
          <a:p>
            <a:pPr algn="just" eaLnBrk="1" hangingPunct="1">
              <a:lnSpc>
                <a:spcPct val="80000"/>
              </a:lnSpc>
              <a:buFontTx/>
              <a:buNone/>
            </a:pPr>
            <a:endParaRPr lang="es-CO" altLang="es-CO" sz="2400" dirty="0"/>
          </a:p>
          <a:p>
            <a:pPr eaLnBrk="1" hangingPunct="1">
              <a:lnSpc>
                <a:spcPct val="80000"/>
              </a:lnSpc>
              <a:buFontTx/>
              <a:buNone/>
            </a:pPr>
            <a:endParaRPr lang="es-MX" altLang="es-CO" sz="2800" dirty="0"/>
          </a:p>
          <a:p>
            <a:pPr eaLnBrk="1" hangingPunct="1">
              <a:lnSpc>
                <a:spcPct val="80000"/>
              </a:lnSpc>
              <a:buFontTx/>
              <a:buNone/>
            </a:pPr>
            <a:endParaRPr lang="es-MX" altLang="es-CO" sz="2800" dirty="0"/>
          </a:p>
          <a:p>
            <a:pPr eaLnBrk="1" hangingPunct="1">
              <a:lnSpc>
                <a:spcPct val="80000"/>
              </a:lnSpc>
              <a:buFontTx/>
              <a:buNone/>
            </a:pPr>
            <a:endParaRPr lang="es-CO" altLang="es-CO" sz="2400" dirty="0"/>
          </a:p>
        </p:txBody>
      </p:sp>
      <p:pic>
        <p:nvPicPr>
          <p:cNvPr id="3" name="Imagen 2"/>
          <p:cNvPicPr>
            <a:picLocks noChangeAspect="1"/>
          </p:cNvPicPr>
          <p:nvPr/>
        </p:nvPicPr>
        <p:blipFill>
          <a:blip r:embed="rId2"/>
          <a:stretch>
            <a:fillRect/>
          </a:stretch>
        </p:blipFill>
        <p:spPr>
          <a:xfrm>
            <a:off x="260078" y="3476393"/>
            <a:ext cx="8777353" cy="2838942"/>
          </a:xfrm>
          <a:prstGeom prst="rect">
            <a:avLst/>
          </a:prstGeom>
        </p:spPr>
      </p:pic>
    </p:spTree>
    <p:extLst>
      <p:ext uri="{BB962C8B-B14F-4D97-AF65-F5344CB8AC3E}">
        <p14:creationId xmlns:p14="http://schemas.microsoft.com/office/powerpoint/2010/main" val="37423067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12457" y="915830"/>
            <a:ext cx="8147714" cy="5172736"/>
          </a:xfrm>
        </p:spPr>
        <p:txBody>
          <a:bodyPr>
            <a:noAutofit/>
          </a:bodyPr>
          <a:lstStyle/>
          <a:p>
            <a:pPr eaLnBrk="1" hangingPunct="1">
              <a:lnSpc>
                <a:spcPct val="80000"/>
              </a:lnSpc>
              <a:buFontTx/>
              <a:buNone/>
            </a:pPr>
            <a:endParaRPr lang="es-CO" altLang="es-CO" sz="1600" dirty="0"/>
          </a:p>
          <a:p>
            <a:pPr eaLnBrk="1" hangingPunct="1">
              <a:lnSpc>
                <a:spcPct val="80000"/>
              </a:lnSpc>
              <a:buFontTx/>
              <a:buNone/>
            </a:pPr>
            <a:r>
              <a:rPr lang="es-CO" altLang="es-CO" sz="2400" b="1" i="1" dirty="0">
                <a:solidFill>
                  <a:srgbClr val="C00000"/>
                </a:solidFill>
              </a:rPr>
              <a:t> RECORDEMOS LA NOTACIÓN:</a:t>
            </a:r>
          </a:p>
          <a:p>
            <a:pPr marL="128016" lvl="1" indent="0">
              <a:lnSpc>
                <a:spcPct val="80000"/>
              </a:lnSpc>
              <a:buNone/>
            </a:pPr>
            <a:endParaRPr lang="es-CO" altLang="es-CO" b="1" dirty="0"/>
          </a:p>
          <a:p>
            <a:pPr marL="128016" lvl="1" indent="0">
              <a:lnSpc>
                <a:spcPct val="80000"/>
              </a:lnSpc>
              <a:buNone/>
            </a:pPr>
            <a:r>
              <a:rPr lang="es-CO" altLang="es-CO" dirty="0"/>
              <a:t>Operaciones</a:t>
            </a:r>
          </a:p>
          <a:p>
            <a:pPr marL="128016" lvl="1" indent="0">
              <a:lnSpc>
                <a:spcPct val="80000"/>
              </a:lnSpc>
              <a:buNone/>
            </a:pPr>
            <a:endParaRPr lang="es-CO" altLang="es-CO" dirty="0"/>
          </a:p>
          <a:p>
            <a:pPr lvl="1">
              <a:lnSpc>
                <a:spcPct val="80000"/>
              </a:lnSpc>
              <a:buFont typeface="Arial" panose="020B0604020202020204" pitchFamily="34" charset="0"/>
              <a:buChar char="•"/>
            </a:pPr>
            <a:r>
              <a:rPr lang="es-CO" altLang="es-CO" dirty="0"/>
              <a:t>Sumatoria </a:t>
            </a:r>
            <a:r>
              <a:rPr lang="es-CO" altLang="es-CO" b="1" dirty="0">
                <a:solidFill>
                  <a:srgbClr val="008000"/>
                </a:solidFill>
              </a:rPr>
              <a:t>SUM</a:t>
            </a:r>
          </a:p>
          <a:p>
            <a:pPr lvl="1">
              <a:lnSpc>
                <a:spcPct val="80000"/>
              </a:lnSpc>
            </a:pPr>
            <a:r>
              <a:rPr lang="es-CO" altLang="es-CO" dirty="0"/>
              <a:t>Suma </a:t>
            </a:r>
            <a:r>
              <a:rPr lang="es-CO" altLang="es-CO" b="1" dirty="0">
                <a:solidFill>
                  <a:srgbClr val="008000"/>
                </a:solidFill>
              </a:rPr>
              <a:t>+</a:t>
            </a:r>
          </a:p>
          <a:p>
            <a:pPr lvl="1">
              <a:lnSpc>
                <a:spcPct val="80000"/>
              </a:lnSpc>
            </a:pPr>
            <a:r>
              <a:rPr lang="es-CO" altLang="es-CO" dirty="0"/>
              <a:t>Diferencia  </a:t>
            </a:r>
            <a:r>
              <a:rPr lang="es-CO" altLang="es-CO" b="1" dirty="0">
                <a:solidFill>
                  <a:srgbClr val="008000"/>
                </a:solidFill>
              </a:rPr>
              <a:t>–</a:t>
            </a:r>
          </a:p>
          <a:p>
            <a:pPr lvl="1">
              <a:lnSpc>
                <a:spcPct val="80000"/>
              </a:lnSpc>
            </a:pPr>
            <a:r>
              <a:rPr lang="es-CO" altLang="es-CO" dirty="0"/>
              <a:t>Producto </a:t>
            </a:r>
            <a:r>
              <a:rPr lang="es-CO" altLang="es-CO" b="1" dirty="0">
                <a:solidFill>
                  <a:srgbClr val="008000"/>
                </a:solidFill>
              </a:rPr>
              <a:t>* </a:t>
            </a:r>
          </a:p>
          <a:p>
            <a:pPr lvl="1">
              <a:lnSpc>
                <a:spcPct val="80000"/>
              </a:lnSpc>
            </a:pPr>
            <a:r>
              <a:rPr lang="es-CO" altLang="es-CO" dirty="0"/>
              <a:t>Cociente </a:t>
            </a:r>
            <a:r>
              <a:rPr lang="es-CO" altLang="es-CO" b="1" dirty="0">
                <a:solidFill>
                  <a:srgbClr val="008000"/>
                </a:solidFill>
              </a:rPr>
              <a:t>/</a:t>
            </a:r>
          </a:p>
          <a:p>
            <a:pPr eaLnBrk="1" hangingPunct="1">
              <a:lnSpc>
                <a:spcPct val="80000"/>
              </a:lnSpc>
              <a:buFontTx/>
              <a:buNone/>
            </a:pPr>
            <a:r>
              <a:rPr lang="es-CO" altLang="es-CO" sz="1600" dirty="0"/>
              <a:t>	Para indicar la relación entre la función y los términos independientes de las restricciones usaremos los siguientes símbolos:</a:t>
            </a:r>
          </a:p>
          <a:p>
            <a:pPr eaLnBrk="1" hangingPunct="1">
              <a:lnSpc>
                <a:spcPct val="80000"/>
              </a:lnSpc>
              <a:buFontTx/>
              <a:buNone/>
            </a:pPr>
            <a:endParaRPr lang="es-CO" altLang="es-CO" sz="1600" dirty="0"/>
          </a:p>
          <a:p>
            <a:pPr lvl="1">
              <a:lnSpc>
                <a:spcPct val="80000"/>
              </a:lnSpc>
              <a:buFont typeface="Arial" panose="020B0604020202020204" pitchFamily="34" charset="0"/>
              <a:buChar char="•"/>
            </a:pPr>
            <a:r>
              <a:rPr lang="es-CO" altLang="es-CO" kern="1200" dirty="0">
                <a:latin typeface="Arial" charset="0"/>
              </a:rPr>
              <a:t>Igualdad  </a:t>
            </a:r>
            <a:r>
              <a:rPr lang="es-CO" altLang="es-CO" dirty="0"/>
              <a:t>         </a:t>
            </a:r>
            <a:r>
              <a:rPr lang="es-CO" altLang="es-CO" b="1" dirty="0">
                <a:solidFill>
                  <a:srgbClr val="008000"/>
                </a:solidFill>
              </a:rPr>
              <a:t>=E=</a:t>
            </a:r>
          </a:p>
          <a:p>
            <a:pPr lvl="1">
              <a:lnSpc>
                <a:spcPct val="80000"/>
              </a:lnSpc>
              <a:buFont typeface="Arial" panose="020B0604020202020204" pitchFamily="34" charset="0"/>
              <a:buChar char="•"/>
            </a:pPr>
            <a:r>
              <a:rPr lang="es-CO" altLang="es-CO" dirty="0">
                <a:latin typeface="Arial" charset="0"/>
              </a:rPr>
              <a:t>Menor-igual     </a:t>
            </a:r>
            <a:r>
              <a:rPr lang="es-CO" altLang="es-CO" b="1" dirty="0">
                <a:solidFill>
                  <a:srgbClr val="008000"/>
                </a:solidFill>
              </a:rPr>
              <a:t>=L=</a:t>
            </a:r>
          </a:p>
          <a:p>
            <a:pPr lvl="1">
              <a:lnSpc>
                <a:spcPct val="80000"/>
              </a:lnSpc>
              <a:buFont typeface="Arial" panose="020B0604020202020204" pitchFamily="34" charset="0"/>
              <a:buChar char="•"/>
            </a:pPr>
            <a:r>
              <a:rPr lang="es-CO" altLang="es-CO" dirty="0">
                <a:latin typeface="Arial" charset="0"/>
              </a:rPr>
              <a:t>Mayor-igual</a:t>
            </a:r>
            <a:r>
              <a:rPr lang="es-CO" altLang="es-CO" dirty="0"/>
              <a:t>     </a:t>
            </a:r>
            <a:r>
              <a:rPr lang="es-CO" altLang="es-CO" b="1" dirty="0">
                <a:solidFill>
                  <a:srgbClr val="008000"/>
                </a:solidFill>
              </a:rPr>
              <a:t>=G=</a:t>
            </a:r>
          </a:p>
          <a:p>
            <a:pPr eaLnBrk="1" hangingPunct="1">
              <a:lnSpc>
                <a:spcPct val="80000"/>
              </a:lnSpc>
              <a:buFontTx/>
              <a:buNone/>
            </a:pPr>
            <a:endParaRPr lang="es-CO" altLang="es-CO" sz="1600" b="1" dirty="0">
              <a:solidFill>
                <a:srgbClr val="008000"/>
              </a:solidFill>
            </a:endParaRPr>
          </a:p>
          <a:p>
            <a:pPr eaLnBrk="1" hangingPunct="1">
              <a:lnSpc>
                <a:spcPct val="80000"/>
              </a:lnSpc>
              <a:buFontTx/>
              <a:buNone/>
            </a:pPr>
            <a:r>
              <a:rPr lang="es-CO" altLang="es-CO" sz="1600" dirty="0"/>
              <a:t>	Al final de cada ecuación se debe poner la marca de final, es decir, un punto y coma.</a:t>
            </a:r>
          </a:p>
        </p:txBody>
      </p:sp>
    </p:spTree>
    <p:extLst>
      <p:ext uri="{BB962C8B-B14F-4D97-AF65-F5344CB8AC3E}">
        <p14:creationId xmlns:p14="http://schemas.microsoft.com/office/powerpoint/2010/main" val="4830718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706820" y="981335"/>
            <a:ext cx="7772400" cy="5334000"/>
          </a:xfrm>
        </p:spPr>
        <p:txBody>
          <a:bodyPr>
            <a:normAutofit fontScale="92500" lnSpcReduction="20000"/>
          </a:bodyPr>
          <a:lstStyle/>
          <a:p>
            <a:pPr eaLnBrk="1" hangingPunct="1">
              <a:lnSpc>
                <a:spcPct val="80000"/>
              </a:lnSpc>
              <a:buFontTx/>
              <a:buNone/>
            </a:pPr>
            <a:r>
              <a:rPr lang="es-CO" altLang="es-CO" sz="2800" b="1" dirty="0">
                <a:solidFill>
                  <a:srgbClr val="3366CC"/>
                </a:solidFill>
              </a:rPr>
              <a:t>EQUATIONS</a:t>
            </a:r>
            <a:r>
              <a:rPr lang="es-CO" altLang="es-CO" sz="2800" i="1" dirty="0"/>
              <a:t>	</a:t>
            </a:r>
          </a:p>
          <a:p>
            <a:pPr algn="just" eaLnBrk="1" hangingPunct="1">
              <a:lnSpc>
                <a:spcPct val="80000"/>
              </a:lnSpc>
              <a:buFontTx/>
              <a:buNone/>
            </a:pPr>
            <a:r>
              <a:rPr lang="es-CO" altLang="es-CO" sz="2800" i="1" dirty="0"/>
              <a:t>	</a:t>
            </a:r>
            <a:r>
              <a:rPr lang="es-CO" altLang="es-CO" sz="2800" i="1" dirty="0">
                <a:solidFill>
                  <a:srgbClr val="C00000"/>
                </a:solidFill>
              </a:rPr>
              <a:t>Definición de las funciones</a:t>
            </a:r>
            <a:r>
              <a:rPr lang="es-CO" altLang="es-CO" sz="2800" dirty="0">
                <a:solidFill>
                  <a:srgbClr val="C00000"/>
                </a:solidFill>
              </a:rPr>
              <a:t>. </a:t>
            </a:r>
            <a:r>
              <a:rPr lang="es-CO" altLang="es-CO" sz="2800" dirty="0"/>
              <a:t>En este apartado se  relaciona algebraicamente las variables para formar las funciones. Recordemos que el para todo ya está expresado en el nombre que le dimos a la restricción.</a:t>
            </a:r>
          </a:p>
          <a:p>
            <a:pPr algn="just" eaLnBrk="1" hangingPunct="1">
              <a:lnSpc>
                <a:spcPct val="80000"/>
              </a:lnSpc>
              <a:buFontTx/>
              <a:buNone/>
            </a:pPr>
            <a:endParaRPr lang="es-CO" altLang="es-CO" sz="2800" dirty="0"/>
          </a:p>
          <a:p>
            <a:pPr algn="just" eaLnBrk="1" hangingPunct="1">
              <a:lnSpc>
                <a:spcPct val="80000"/>
              </a:lnSpc>
              <a:buFontTx/>
              <a:buNone/>
            </a:pPr>
            <a:r>
              <a:rPr lang="es-CO" altLang="es-CO" sz="2800" dirty="0"/>
              <a:t>Para una sumatoria se escribe así:</a:t>
            </a:r>
          </a:p>
          <a:p>
            <a:pPr algn="just" eaLnBrk="1" hangingPunct="1">
              <a:lnSpc>
                <a:spcPct val="80000"/>
              </a:lnSpc>
              <a:buFontTx/>
              <a:buNone/>
            </a:pPr>
            <a:r>
              <a:rPr lang="es-CO" altLang="es-CO" sz="2800" b="1" dirty="0">
                <a:solidFill>
                  <a:srgbClr val="3366CC"/>
                </a:solidFill>
              </a:rPr>
              <a:t>sum</a:t>
            </a:r>
            <a:r>
              <a:rPr lang="es-CO" altLang="es-CO" sz="2800" dirty="0">
                <a:solidFill>
                  <a:srgbClr val="3366CC"/>
                </a:solidFill>
              </a:rPr>
              <a:t> </a:t>
            </a:r>
            <a:r>
              <a:rPr lang="es-CO" altLang="es-CO" sz="2800" dirty="0">
                <a:solidFill>
                  <a:schemeClr val="tx1"/>
                </a:solidFill>
              </a:rPr>
              <a:t>((índices sobre los que se hace la sumatoria), la expresión que se va a sumar)</a:t>
            </a:r>
          </a:p>
          <a:p>
            <a:pPr algn="just">
              <a:lnSpc>
                <a:spcPct val="80000"/>
              </a:lnSpc>
              <a:buNone/>
            </a:pPr>
            <a:endParaRPr lang="es-CO" altLang="es-CO" sz="2800" dirty="0"/>
          </a:p>
          <a:p>
            <a:pPr algn="just">
              <a:lnSpc>
                <a:spcPct val="80000"/>
              </a:lnSpc>
              <a:buNone/>
            </a:pPr>
            <a:r>
              <a:rPr lang="es-CO" altLang="es-CO" sz="2800" dirty="0"/>
              <a:t>Si una sumatoria </a:t>
            </a:r>
            <a:r>
              <a:rPr lang="es-CO" altLang="es-CO" sz="2800" dirty="0" smtClean="0"/>
              <a:t>o un para todo no </a:t>
            </a:r>
            <a:r>
              <a:rPr lang="es-CO" altLang="es-CO" sz="2800" dirty="0"/>
              <a:t>es en todo el conjunto sino solo para una parte del conjunto se puede usar el comando $(</a:t>
            </a:r>
            <a:r>
              <a:rPr lang="es-CO" altLang="es-CO" sz="2800" dirty="0" err="1"/>
              <a:t>ord</a:t>
            </a:r>
            <a:r>
              <a:rPr lang="es-CO" altLang="es-CO" sz="2800" dirty="0"/>
              <a:t>()) el cual veremos mas adelante.</a:t>
            </a:r>
          </a:p>
          <a:p>
            <a:pPr algn="just" eaLnBrk="1" hangingPunct="1">
              <a:lnSpc>
                <a:spcPct val="80000"/>
              </a:lnSpc>
              <a:buFontTx/>
              <a:buNone/>
            </a:pPr>
            <a:endParaRPr lang="es-CO" altLang="es-CO" sz="2800" dirty="0"/>
          </a:p>
          <a:p>
            <a:pPr eaLnBrk="1" hangingPunct="1">
              <a:lnSpc>
                <a:spcPct val="80000"/>
              </a:lnSpc>
              <a:buFontTx/>
              <a:buNone/>
            </a:pPr>
            <a:endParaRPr lang="es-MX" altLang="es-CO" sz="2800" dirty="0"/>
          </a:p>
          <a:p>
            <a:pPr eaLnBrk="1" hangingPunct="1">
              <a:lnSpc>
                <a:spcPct val="80000"/>
              </a:lnSpc>
              <a:buFontTx/>
              <a:buNone/>
            </a:pPr>
            <a:endParaRPr lang="es-MX" altLang="es-CO" sz="2800" dirty="0"/>
          </a:p>
          <a:p>
            <a:pPr eaLnBrk="1" hangingPunct="1">
              <a:lnSpc>
                <a:spcPct val="80000"/>
              </a:lnSpc>
              <a:buFontTx/>
              <a:buNone/>
            </a:pPr>
            <a:endParaRPr lang="es-CO" altLang="es-CO" sz="2400" dirty="0"/>
          </a:p>
        </p:txBody>
      </p:sp>
      <p:pic>
        <p:nvPicPr>
          <p:cNvPr id="3" name="Imagen 2"/>
          <p:cNvPicPr>
            <a:picLocks noChangeAspect="1"/>
          </p:cNvPicPr>
          <p:nvPr/>
        </p:nvPicPr>
        <p:blipFill rotWithShape="1">
          <a:blip r:embed="rId2"/>
          <a:srcRect t="1" b="19722"/>
          <a:stretch/>
        </p:blipFill>
        <p:spPr>
          <a:xfrm>
            <a:off x="216282" y="2922898"/>
            <a:ext cx="8753475" cy="344410"/>
          </a:xfrm>
          <a:prstGeom prst="rect">
            <a:avLst/>
          </a:prstGeom>
        </p:spPr>
      </p:pic>
      <p:pic>
        <p:nvPicPr>
          <p:cNvPr id="6" name="Imagen 5"/>
          <p:cNvPicPr>
            <a:picLocks noChangeAspect="1"/>
          </p:cNvPicPr>
          <p:nvPr/>
        </p:nvPicPr>
        <p:blipFill>
          <a:blip r:embed="rId3"/>
          <a:stretch>
            <a:fillRect/>
          </a:stretch>
        </p:blipFill>
        <p:spPr>
          <a:xfrm>
            <a:off x="540132" y="4648445"/>
            <a:ext cx="8429625" cy="458813"/>
          </a:xfrm>
          <a:prstGeom prst="rect">
            <a:avLst/>
          </a:prstGeom>
        </p:spPr>
      </p:pic>
    </p:spTree>
    <p:extLst>
      <p:ext uri="{BB962C8B-B14F-4D97-AF65-F5344CB8AC3E}">
        <p14:creationId xmlns:p14="http://schemas.microsoft.com/office/powerpoint/2010/main" val="7065097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723014" y="1540780"/>
            <a:ext cx="8420986" cy="4356217"/>
          </a:xfrm>
        </p:spPr>
        <p:txBody>
          <a:bodyPr>
            <a:normAutofit/>
          </a:bodyPr>
          <a:lstStyle/>
          <a:p>
            <a:pPr eaLnBrk="1" hangingPunct="1">
              <a:lnSpc>
                <a:spcPct val="90000"/>
              </a:lnSpc>
              <a:buFontTx/>
              <a:buNone/>
            </a:pPr>
            <a:r>
              <a:rPr lang="es-CO" altLang="es-CO" sz="2800" dirty="0">
                <a:solidFill>
                  <a:schemeClr val="tx1"/>
                </a:solidFill>
              </a:rPr>
              <a:t>Los bloques </a:t>
            </a:r>
            <a:r>
              <a:rPr lang="es-CO" altLang="es-CO" sz="2800" b="1" dirty="0">
                <a:solidFill>
                  <a:srgbClr val="3366CC"/>
                </a:solidFill>
              </a:rPr>
              <a:t>MODEL, OPTION y SOLVE </a:t>
            </a:r>
            <a:r>
              <a:rPr lang="es-CO" altLang="es-CO" sz="2800" dirty="0">
                <a:solidFill>
                  <a:schemeClr val="tx1"/>
                </a:solidFill>
              </a:rPr>
              <a:t>se manejan igual a como los venimos manejando.</a:t>
            </a:r>
          </a:p>
          <a:p>
            <a:pPr>
              <a:lnSpc>
                <a:spcPct val="80000"/>
              </a:lnSpc>
              <a:buNone/>
            </a:pPr>
            <a:endParaRPr lang="es-MX" altLang="es-CO" sz="2800" b="1" dirty="0">
              <a:solidFill>
                <a:srgbClr val="3366CC"/>
              </a:solidFill>
            </a:endParaRPr>
          </a:p>
          <a:p>
            <a:pPr>
              <a:lnSpc>
                <a:spcPct val="80000"/>
              </a:lnSpc>
              <a:buNone/>
            </a:pPr>
            <a:r>
              <a:rPr lang="es-MX" altLang="es-CO" sz="2800" b="1" dirty="0">
                <a:solidFill>
                  <a:srgbClr val="3366CC"/>
                </a:solidFill>
              </a:rPr>
              <a:t>DISPLAY</a:t>
            </a:r>
          </a:p>
          <a:p>
            <a:pPr algn="just">
              <a:lnSpc>
                <a:spcPct val="80000"/>
              </a:lnSpc>
              <a:buNone/>
            </a:pPr>
            <a:r>
              <a:rPr lang="es-CO" altLang="es-CO" sz="2800" dirty="0"/>
              <a:t>	</a:t>
            </a:r>
            <a:r>
              <a:rPr lang="es-CO" altLang="es-CO" sz="2800" dirty="0">
                <a:solidFill>
                  <a:schemeClr val="tx1"/>
                </a:solidFill>
              </a:rPr>
              <a:t>Muestra de manera más amigable los resultados del problema (forma matricial).</a:t>
            </a:r>
          </a:p>
          <a:p>
            <a:pPr algn="just">
              <a:lnSpc>
                <a:spcPct val="80000"/>
              </a:lnSpc>
              <a:buNone/>
            </a:pPr>
            <a:endParaRPr lang="es-CO" altLang="es-CO" sz="2800" b="1" dirty="0">
              <a:solidFill>
                <a:schemeClr val="tx1"/>
              </a:solidFill>
            </a:endParaRPr>
          </a:p>
          <a:p>
            <a:pPr>
              <a:buNone/>
            </a:pPr>
            <a:endParaRPr lang="es-CO" altLang="es-CO" sz="2800" dirty="0">
              <a:solidFill>
                <a:schemeClr val="tx1"/>
              </a:solidFill>
            </a:endParaRPr>
          </a:p>
          <a:p>
            <a:pPr eaLnBrk="1" hangingPunct="1">
              <a:lnSpc>
                <a:spcPct val="90000"/>
              </a:lnSpc>
              <a:buFontTx/>
              <a:buNone/>
            </a:pPr>
            <a:endParaRPr lang="es-CO" altLang="es-CO" sz="2800" dirty="0">
              <a:solidFill>
                <a:schemeClr val="tx1"/>
              </a:solidFill>
            </a:endParaRPr>
          </a:p>
          <a:p>
            <a:pPr eaLnBrk="1" hangingPunct="1">
              <a:lnSpc>
                <a:spcPct val="90000"/>
              </a:lnSpc>
              <a:buFontTx/>
              <a:buNone/>
            </a:pPr>
            <a:endParaRPr lang="es-CO" altLang="es-CO" sz="2800" dirty="0">
              <a:solidFill>
                <a:schemeClr val="tx1"/>
              </a:solidFill>
            </a:endParaRPr>
          </a:p>
        </p:txBody>
      </p:sp>
      <p:pic>
        <p:nvPicPr>
          <p:cNvPr id="2" name="Imagen 1">
            <a:extLst>
              <a:ext uri="{FF2B5EF4-FFF2-40B4-BE49-F238E27FC236}">
                <a16:creationId xmlns:a16="http://schemas.microsoft.com/office/drawing/2014/main" xmlns="" id="{8CADC0E7-C48D-409F-92DD-50BB6C8BE42A}"/>
              </a:ext>
            </a:extLst>
          </p:cNvPr>
          <p:cNvPicPr>
            <a:picLocks noChangeAspect="1"/>
          </p:cNvPicPr>
          <p:nvPr/>
        </p:nvPicPr>
        <p:blipFill rotWithShape="1">
          <a:blip r:embed="rId2"/>
          <a:srcRect l="1633" t="70408" r="65306" b="23424"/>
          <a:stretch/>
        </p:blipFill>
        <p:spPr>
          <a:xfrm>
            <a:off x="1091682" y="4939330"/>
            <a:ext cx="7202124" cy="755779"/>
          </a:xfrm>
          <a:prstGeom prst="rect">
            <a:avLst/>
          </a:prstGeom>
        </p:spPr>
      </p:pic>
    </p:spTree>
    <p:extLst>
      <p:ext uri="{BB962C8B-B14F-4D97-AF65-F5344CB8AC3E}">
        <p14:creationId xmlns:p14="http://schemas.microsoft.com/office/powerpoint/2010/main" val="96193556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46567" y="28436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s-MX" altLang="es-CO" sz="2800" cap="all" spc="100" dirty="0">
                <a:solidFill>
                  <a:srgbClr val="C00000"/>
                </a:solidFill>
                <a:latin typeface="Arial" charset="0"/>
                <a:ea typeface="+mj-ea"/>
                <a:cs typeface="+mj-cs"/>
              </a:rPr>
              <a:t>SOLUCIÓN DEL MODELO Y </a:t>
            </a:r>
            <a:br>
              <a:rPr lang="es-MX" altLang="es-CO" sz="2800" cap="all" spc="100" dirty="0">
                <a:solidFill>
                  <a:srgbClr val="C00000"/>
                </a:solidFill>
                <a:latin typeface="Arial" charset="0"/>
                <a:ea typeface="+mj-ea"/>
                <a:cs typeface="+mj-cs"/>
              </a:rPr>
            </a:br>
            <a:r>
              <a:rPr lang="es-MX" altLang="es-CO" sz="2800" cap="all" spc="100" dirty="0">
                <a:solidFill>
                  <a:srgbClr val="C00000"/>
                </a:solidFill>
                <a:latin typeface="Arial" charset="0"/>
                <a:ea typeface="+mj-ea"/>
                <a:cs typeface="+mj-cs"/>
              </a:rPr>
              <a:t>ARCHIVOS DE SALIDA </a:t>
            </a:r>
            <a:endParaRPr lang="es-CO" altLang="es-CO" sz="2800" cap="all" spc="100" dirty="0">
              <a:solidFill>
                <a:srgbClr val="C00000"/>
              </a:solidFill>
              <a:latin typeface="Arial" charset="0"/>
              <a:ea typeface="+mj-ea"/>
              <a:cs typeface="+mj-cs"/>
            </a:endParaRPr>
          </a:p>
        </p:txBody>
      </p:sp>
      <p:sp>
        <p:nvSpPr>
          <p:cNvPr id="7" name="Rectangle 5"/>
          <p:cNvSpPr>
            <a:spLocks noChangeArrowheads="1"/>
          </p:cNvSpPr>
          <p:nvPr/>
        </p:nvSpPr>
        <p:spPr bwMode="auto">
          <a:xfrm>
            <a:off x="751367" y="1658672"/>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just" eaLnBrk="1" hangingPunct="1">
              <a:spcBef>
                <a:spcPct val="0"/>
              </a:spcBef>
              <a:buClr>
                <a:srgbClr val="800000"/>
              </a:buClr>
              <a:buNone/>
            </a:pPr>
            <a:endParaRPr lang="es-MX" altLang="es-CO" sz="2400" dirty="0">
              <a:latin typeface="Arial" charset="0"/>
            </a:endParaRPr>
          </a:p>
          <a:p>
            <a:pPr algn="just" eaLnBrk="1" hangingPunct="1">
              <a:spcBef>
                <a:spcPct val="0"/>
              </a:spcBef>
              <a:buClr>
                <a:srgbClr val="800000"/>
              </a:buClr>
              <a:buNone/>
            </a:pPr>
            <a:endParaRPr lang="es-MX" altLang="es-CO" sz="2400" dirty="0">
              <a:latin typeface="Arial" charset="0"/>
            </a:endParaRPr>
          </a:p>
          <a:p>
            <a:pPr marL="342900" indent="-342900" algn="just" eaLnBrk="1" hangingPunct="1">
              <a:spcBef>
                <a:spcPct val="0"/>
              </a:spcBef>
              <a:buClr>
                <a:srgbClr val="800000"/>
              </a:buClr>
              <a:buFont typeface="Wingdings" panose="05000000000000000000" pitchFamily="2" charset="2"/>
              <a:buChar char="ü"/>
            </a:pPr>
            <a:r>
              <a:rPr lang="es-MX" altLang="es-CO" sz="2400" dirty="0">
                <a:latin typeface="Arial" charset="0"/>
              </a:rPr>
              <a:t>En el archivo .</a:t>
            </a:r>
            <a:r>
              <a:rPr lang="es-MX" altLang="es-CO" sz="2400" dirty="0" err="1">
                <a:latin typeface="Arial" charset="0"/>
              </a:rPr>
              <a:t>lst</a:t>
            </a:r>
            <a:r>
              <a:rPr lang="es-MX" altLang="es-CO" sz="2400" dirty="0">
                <a:latin typeface="Arial" charset="0"/>
              </a:rPr>
              <a:t> que genera GAMS nos muestra de forma extensa la formulación que escribimos de manera algebraica, esto nos permite verificar si la formulación es correcta.</a:t>
            </a:r>
          </a:p>
          <a:p>
            <a:pPr marL="342900" indent="-342900" algn="just" eaLnBrk="1" hangingPunct="1">
              <a:spcBef>
                <a:spcPct val="0"/>
              </a:spcBef>
              <a:buClr>
                <a:srgbClr val="800000"/>
              </a:buClr>
              <a:buFont typeface="Wingdings" panose="05000000000000000000" pitchFamily="2" charset="2"/>
              <a:buChar char="ü"/>
            </a:pPr>
            <a:endParaRPr lang="es-MX" altLang="es-CO" sz="2400" dirty="0">
              <a:latin typeface="Arial" charset="0"/>
            </a:endParaRPr>
          </a:p>
          <a:p>
            <a:pPr marL="342900" indent="-342900" algn="just" eaLnBrk="1" hangingPunct="1">
              <a:spcBef>
                <a:spcPct val="0"/>
              </a:spcBef>
              <a:buClr>
                <a:srgbClr val="800000"/>
              </a:buClr>
              <a:buFont typeface="Wingdings" panose="05000000000000000000" pitchFamily="2" charset="2"/>
              <a:buChar char="ü"/>
            </a:pPr>
            <a:r>
              <a:rPr lang="es-MX" altLang="es-CO" sz="2400" dirty="0">
                <a:latin typeface="Arial" charset="0"/>
              </a:rPr>
              <a:t>El análisis de resultados se hace exactamente igual a lo que veníamos manejando.</a:t>
            </a:r>
            <a:endParaRPr lang="es-CO" altLang="es-CO" sz="100" dirty="0">
              <a:latin typeface="Arial" charset="0"/>
            </a:endParaRPr>
          </a:p>
        </p:txBody>
      </p:sp>
    </p:spTree>
    <p:extLst>
      <p:ext uri="{BB962C8B-B14F-4D97-AF65-F5344CB8AC3E}">
        <p14:creationId xmlns:p14="http://schemas.microsoft.com/office/powerpoint/2010/main" val="327830496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89728" y="295516"/>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None/>
            </a:pPr>
            <a:r>
              <a:rPr lang="es-MX" altLang="es-CO" sz="2800" cap="all" spc="100" dirty="0" err="1">
                <a:solidFill>
                  <a:srgbClr val="C00000"/>
                </a:solidFill>
                <a:latin typeface="Arial" charset="0"/>
              </a:rPr>
              <a:t>display</a:t>
            </a:r>
            <a:endParaRPr lang="es-CO" altLang="es-CO" sz="2800" cap="all" spc="100" dirty="0">
              <a:solidFill>
                <a:srgbClr val="C00000"/>
              </a:solidFill>
              <a:latin typeface="Arial" charset="0"/>
            </a:endParaRPr>
          </a:p>
        </p:txBody>
      </p:sp>
      <p:sp>
        <p:nvSpPr>
          <p:cNvPr id="3" name="CuadroTexto 2"/>
          <p:cNvSpPr txBox="1"/>
          <p:nvPr/>
        </p:nvSpPr>
        <p:spPr>
          <a:xfrm>
            <a:off x="847493" y="5765180"/>
            <a:ext cx="8062331" cy="646331"/>
          </a:xfrm>
          <a:prstGeom prst="rect">
            <a:avLst/>
          </a:prstGeom>
          <a:noFill/>
        </p:spPr>
        <p:txBody>
          <a:bodyPr wrap="square" rtlCol="0">
            <a:spAutoFit/>
          </a:bodyPr>
          <a:lstStyle/>
          <a:p>
            <a:pPr algn="just"/>
            <a:r>
              <a:rPr lang="es-CO" dirty="0" smtClean="0"/>
              <a:t>Muestra de forma matricial los valores de las variables. Da la misma información del VAR X pero no muestra el costo reducido. </a:t>
            </a:r>
            <a:endParaRPr lang="es-ES" dirty="0"/>
          </a:p>
        </p:txBody>
      </p:sp>
      <p:pic>
        <p:nvPicPr>
          <p:cNvPr id="6" name="Imagen 5"/>
          <p:cNvPicPr>
            <a:picLocks noChangeAspect="1"/>
          </p:cNvPicPr>
          <p:nvPr/>
        </p:nvPicPr>
        <p:blipFill>
          <a:blip r:embed="rId4"/>
          <a:stretch>
            <a:fillRect/>
          </a:stretch>
        </p:blipFill>
        <p:spPr>
          <a:xfrm>
            <a:off x="213499" y="1716009"/>
            <a:ext cx="8696325" cy="3381375"/>
          </a:xfrm>
          <a:prstGeom prst="rect">
            <a:avLst/>
          </a:prstGeom>
        </p:spPr>
      </p:pic>
    </p:spTree>
    <p:extLst>
      <p:ext uri="{BB962C8B-B14F-4D97-AF65-F5344CB8AC3E}">
        <p14:creationId xmlns:p14="http://schemas.microsoft.com/office/powerpoint/2010/main" val="21877573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46567" y="28436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s-MX" altLang="es-CO" sz="2800" cap="all" spc="100" dirty="0">
                <a:solidFill>
                  <a:srgbClr val="C00000"/>
                </a:solidFill>
                <a:latin typeface="Arial" charset="0"/>
                <a:ea typeface="+mj-ea"/>
                <a:cs typeface="+mj-cs"/>
              </a:rPr>
              <a:t>¿CÓMO SABER QUÉ HACE </a:t>
            </a:r>
          </a:p>
          <a:p>
            <a:pPr algn="ctr" eaLnBrk="1" hangingPunct="1">
              <a:spcBef>
                <a:spcPct val="0"/>
              </a:spcBef>
              <a:buFontTx/>
              <a:buNone/>
            </a:pPr>
            <a:r>
              <a:rPr lang="es-MX" altLang="es-CO" sz="2800" cap="all" spc="100" dirty="0">
                <a:solidFill>
                  <a:srgbClr val="C00000"/>
                </a:solidFill>
                <a:latin typeface="Arial" charset="0"/>
                <a:ea typeface="+mj-ea"/>
                <a:cs typeface="+mj-cs"/>
              </a:rPr>
              <a:t>INFACTIBLE A UN MODELO?</a:t>
            </a:r>
            <a:endParaRPr lang="es-CO" altLang="es-CO" sz="2800" cap="all" spc="100" dirty="0">
              <a:solidFill>
                <a:srgbClr val="C00000"/>
              </a:solidFill>
              <a:latin typeface="Arial" charset="0"/>
              <a:ea typeface="+mj-ea"/>
              <a:cs typeface="+mj-cs"/>
            </a:endParaRPr>
          </a:p>
        </p:txBody>
      </p:sp>
      <p:sp>
        <p:nvSpPr>
          <p:cNvPr id="6" name="Rectangle 5"/>
          <p:cNvSpPr>
            <a:spLocks noChangeArrowheads="1"/>
          </p:cNvSpPr>
          <p:nvPr/>
        </p:nvSpPr>
        <p:spPr bwMode="auto">
          <a:xfrm>
            <a:off x="598967" y="1873404"/>
            <a:ext cx="7924800" cy="241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just" eaLnBrk="1" hangingPunct="1">
              <a:spcBef>
                <a:spcPct val="0"/>
              </a:spcBef>
              <a:buClr>
                <a:srgbClr val="800000"/>
              </a:buClr>
              <a:buNone/>
            </a:pPr>
            <a:endParaRPr lang="es-MX" altLang="es-CO" sz="2400" dirty="0">
              <a:latin typeface="Arial" charset="0"/>
            </a:endParaRPr>
          </a:p>
          <a:p>
            <a:pPr algn="just" eaLnBrk="1" hangingPunct="1">
              <a:spcBef>
                <a:spcPct val="0"/>
              </a:spcBef>
              <a:buClr>
                <a:srgbClr val="800000"/>
              </a:buClr>
              <a:buNone/>
            </a:pPr>
            <a:endParaRPr lang="es-MX" altLang="es-CO" sz="2400" dirty="0">
              <a:latin typeface="Arial" charset="0"/>
            </a:endParaRPr>
          </a:p>
          <a:p>
            <a:pPr marL="342900" indent="-342900" algn="just" eaLnBrk="1" hangingPunct="1">
              <a:spcBef>
                <a:spcPct val="0"/>
              </a:spcBef>
              <a:buClr>
                <a:srgbClr val="800000"/>
              </a:buClr>
              <a:buFont typeface="Wingdings" panose="05000000000000000000" pitchFamily="2" charset="2"/>
              <a:buChar char="ü"/>
            </a:pPr>
            <a:r>
              <a:rPr lang="es-MX" altLang="es-CO" sz="2400" dirty="0">
                <a:latin typeface="Arial" charset="0"/>
              </a:rPr>
              <a:t>Se deben deshabilitar las restricciones de mayor o igual o de igualdad y correr el modelo, debe dar una solución. Habilitar una por una las restricciones de mayor o igual y de igualdad para detectar cuál es la que no se puede cumplir.  </a:t>
            </a:r>
          </a:p>
        </p:txBody>
      </p:sp>
    </p:spTree>
    <p:extLst>
      <p:ext uri="{BB962C8B-B14F-4D97-AF65-F5344CB8AC3E}">
        <p14:creationId xmlns:p14="http://schemas.microsoft.com/office/powerpoint/2010/main" val="240952615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286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1A7DC-47D8-49B6-A916-275C0F8491C2}"/>
              </a:ext>
            </a:extLst>
          </p:cNvPr>
          <p:cNvSpPr>
            <a:spLocks noGrp="1"/>
          </p:cNvSpPr>
          <p:nvPr>
            <p:ph type="title"/>
          </p:nvPr>
        </p:nvSpPr>
        <p:spPr>
          <a:xfrm>
            <a:off x="1154900" y="1380226"/>
            <a:ext cx="6798655" cy="4649638"/>
          </a:xfrm>
        </p:spPr>
        <p:txBody>
          <a:bodyPr>
            <a:normAutofit/>
          </a:bodyPr>
          <a:lstStyle/>
          <a:p>
            <a:pPr algn="ctr"/>
            <a:r>
              <a:rPr lang="es-ES" sz="4800" dirty="0"/>
              <a:t>Formulación algebraica </a:t>
            </a:r>
            <a:br>
              <a:rPr lang="es-ES" sz="4800" dirty="0"/>
            </a:br>
            <a:r>
              <a:rPr lang="es-ES" sz="4800" dirty="0"/>
              <a:t>en </a:t>
            </a:r>
            <a:r>
              <a:rPr lang="es-ES" sz="4800" dirty="0" err="1"/>
              <a:t>gams</a:t>
            </a:r>
            <a:r>
              <a:rPr lang="es-ES" sz="4800" dirty="0"/>
              <a:t/>
            </a:r>
            <a:br>
              <a:rPr lang="es-ES" sz="4800" dirty="0"/>
            </a:br>
            <a:r>
              <a:rPr lang="es-CO" cap="none" dirty="0">
                <a:solidFill>
                  <a:schemeClr val="tx1"/>
                </a:solidFill>
              </a:rPr>
              <a:t/>
            </a:r>
            <a:br>
              <a:rPr lang="es-CO" cap="none" dirty="0">
                <a:solidFill>
                  <a:schemeClr val="tx1"/>
                </a:solidFill>
              </a:rPr>
            </a:br>
            <a:r>
              <a:rPr lang="es-CO" cap="none" dirty="0">
                <a:solidFill>
                  <a:schemeClr val="tx1"/>
                </a:solidFill>
              </a:rPr>
              <a:t>Ing. Angélica Sarmiento </a:t>
            </a:r>
            <a:r>
              <a:rPr lang="es-CO" cap="none" dirty="0" err="1">
                <a:solidFill>
                  <a:schemeClr val="tx1"/>
                </a:solidFill>
              </a:rPr>
              <a:t>M.Sc</a:t>
            </a:r>
            <a:r>
              <a:rPr lang="es-CO" cap="none" dirty="0">
                <a:solidFill>
                  <a:schemeClr val="tx1"/>
                </a:solidFill>
              </a:rPr>
              <a:t>.</a:t>
            </a:r>
            <a:br>
              <a:rPr lang="es-CO" cap="none" dirty="0">
                <a:solidFill>
                  <a:schemeClr val="tx1"/>
                </a:solidFill>
              </a:rPr>
            </a:br>
            <a:r>
              <a:rPr lang="es-CO" cap="none" dirty="0">
                <a:solidFill>
                  <a:schemeClr val="tx1"/>
                </a:solidFill>
              </a:rPr>
              <a:t>Ing. Henry Alexander Leal </a:t>
            </a:r>
            <a:r>
              <a:rPr lang="es-CO" cap="none" dirty="0" err="1">
                <a:solidFill>
                  <a:schemeClr val="tx1"/>
                </a:solidFill>
              </a:rPr>
              <a:t>M.Sc</a:t>
            </a:r>
            <a:r>
              <a:rPr lang="es-CO" cap="none" dirty="0">
                <a:solidFill>
                  <a:schemeClr val="tx1"/>
                </a:solidFill>
              </a:rPr>
              <a:t>.</a:t>
            </a:r>
            <a:br>
              <a:rPr lang="es-CO" cap="none" dirty="0">
                <a:solidFill>
                  <a:schemeClr val="tx1"/>
                </a:solidFill>
              </a:rPr>
            </a:br>
            <a:r>
              <a:rPr lang="es-CO" cap="none" dirty="0">
                <a:solidFill>
                  <a:schemeClr val="tx1"/>
                </a:solidFill>
              </a:rPr>
              <a:t>Ing. David L. Cortés PhD. </a:t>
            </a:r>
            <a:br>
              <a:rPr lang="es-CO" cap="none" dirty="0">
                <a:solidFill>
                  <a:schemeClr val="tx1"/>
                </a:solidFill>
              </a:rPr>
            </a:br>
            <a:r>
              <a:rPr lang="es-CO" cap="none" dirty="0">
                <a:solidFill>
                  <a:schemeClr val="tx1"/>
                </a:solidFill>
              </a:rPr>
              <a:t>2020-1</a:t>
            </a:r>
            <a:br>
              <a:rPr lang="es-CO" cap="none" dirty="0">
                <a:solidFill>
                  <a:schemeClr val="tx1"/>
                </a:solidFill>
              </a:rPr>
            </a:br>
            <a:r>
              <a:rPr lang="es-CO" cap="none" dirty="0">
                <a:solidFill>
                  <a:schemeClr val="tx1"/>
                </a:solidFill>
              </a:rPr>
              <a:t/>
            </a:r>
            <a:br>
              <a:rPr lang="es-CO" cap="none" dirty="0">
                <a:solidFill>
                  <a:schemeClr val="tx1"/>
                </a:solidFill>
              </a:rPr>
            </a:br>
            <a:endParaRPr lang="es-ES" cap="none" dirty="0">
              <a:solidFill>
                <a:schemeClr val="tx1"/>
              </a:solidFill>
            </a:endParaRPr>
          </a:p>
        </p:txBody>
      </p:sp>
    </p:spTree>
    <p:extLst>
      <p:ext uri="{BB962C8B-B14F-4D97-AF65-F5344CB8AC3E}">
        <p14:creationId xmlns:p14="http://schemas.microsoft.com/office/powerpoint/2010/main" val="666658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8845" y="264493"/>
            <a:ext cx="6465218" cy="1155508"/>
          </a:xfrm>
        </p:spPr>
        <p:txBody>
          <a:bodyPr>
            <a:normAutofit/>
          </a:bodyPr>
          <a:lstStyle/>
          <a:p>
            <a:pPr algn="ctr"/>
            <a:r>
              <a:rPr lang="es-CO" sz="2800" dirty="0">
                <a:latin typeface="Arial" charset="0"/>
              </a:rPr>
              <a:t>General </a:t>
            </a:r>
            <a:r>
              <a:rPr lang="es-CO" sz="2800" dirty="0" err="1">
                <a:latin typeface="Arial" charset="0"/>
              </a:rPr>
              <a:t>algebraic</a:t>
            </a:r>
            <a:r>
              <a:rPr lang="es-CO" sz="2800" dirty="0">
                <a:latin typeface="Arial" charset="0"/>
              </a:rPr>
              <a:t> </a:t>
            </a:r>
            <a:r>
              <a:rPr lang="es-CO" sz="2800" dirty="0" err="1">
                <a:latin typeface="Arial" charset="0"/>
              </a:rPr>
              <a:t>modeling</a:t>
            </a:r>
            <a:r>
              <a:rPr lang="es-CO" sz="2800" dirty="0">
                <a:latin typeface="Arial" charset="0"/>
              </a:rPr>
              <a:t> SYSTEM (GAMS)</a:t>
            </a:r>
          </a:p>
        </p:txBody>
      </p:sp>
      <p:sp>
        <p:nvSpPr>
          <p:cNvPr id="3" name="Rectángulo 2"/>
          <p:cNvSpPr/>
          <p:nvPr/>
        </p:nvSpPr>
        <p:spPr>
          <a:xfrm>
            <a:off x="501806" y="1615794"/>
            <a:ext cx="7828156" cy="4524315"/>
          </a:xfrm>
          <a:prstGeom prst="rect">
            <a:avLst/>
          </a:prstGeom>
        </p:spPr>
        <p:txBody>
          <a:bodyPr wrap="square">
            <a:spAutoFit/>
          </a:bodyPr>
          <a:lstStyle/>
          <a:p>
            <a:pPr marL="457200" indent="-457200" algn="just">
              <a:buClr>
                <a:srgbClr val="C00000"/>
              </a:buClr>
              <a:buFont typeface="+mj-lt"/>
              <a:buAutoNum type="arabicPeriod"/>
            </a:pPr>
            <a:r>
              <a:rPr lang="es-MX" altLang="es-CO" sz="2400" dirty="0"/>
              <a:t>Es un software basado en notación algebraica.</a:t>
            </a:r>
          </a:p>
          <a:p>
            <a:pPr marL="457200" indent="-457200" algn="just">
              <a:buClr>
                <a:srgbClr val="C00000"/>
              </a:buClr>
              <a:buFont typeface="+mj-lt"/>
              <a:buAutoNum type="arabicPeriod"/>
            </a:pPr>
            <a:endParaRPr lang="es-MX" altLang="es-CO" sz="2400" dirty="0"/>
          </a:p>
          <a:p>
            <a:pPr marL="457200" indent="-457200" algn="just">
              <a:buClr>
                <a:srgbClr val="C00000"/>
              </a:buClr>
              <a:buFont typeface="+mj-lt"/>
              <a:buAutoNum type="arabicPeriod"/>
            </a:pPr>
            <a:r>
              <a:rPr lang="es-MX" altLang="es-CO" sz="2400" dirty="0"/>
              <a:t>Recordemos que la notación algebraica permite:</a:t>
            </a:r>
          </a:p>
          <a:p>
            <a:pPr lvl="1" algn="just">
              <a:buClr>
                <a:srgbClr val="C00000"/>
              </a:buClr>
              <a:buFont typeface="Wingdings" panose="05000000000000000000" pitchFamily="2" charset="2"/>
              <a:buChar char="ü"/>
            </a:pPr>
            <a:r>
              <a:rPr lang="es-MX" altLang="es-CO" sz="2400" dirty="0"/>
              <a:t>Escribir de forma compacta formulaciones que son muy extensas.</a:t>
            </a:r>
          </a:p>
          <a:p>
            <a:pPr lvl="1" algn="just">
              <a:buClr>
                <a:srgbClr val="C00000"/>
              </a:buClr>
              <a:buFont typeface="Wingdings" panose="05000000000000000000" pitchFamily="2" charset="2"/>
              <a:buChar char="ü"/>
            </a:pPr>
            <a:r>
              <a:rPr lang="es-MX" altLang="es-CO" sz="2400" dirty="0"/>
              <a:t>Separar los datos del problema (la información que se conoce) de la formulación del mismo.</a:t>
            </a:r>
          </a:p>
          <a:p>
            <a:pPr marL="514350" indent="-514350" algn="just">
              <a:buClr>
                <a:srgbClr val="C00000"/>
              </a:buClr>
              <a:buFont typeface="+mj-lt"/>
              <a:buAutoNum type="arabicPeriod"/>
            </a:pPr>
            <a:endParaRPr lang="es-CO" sz="2400" dirty="0"/>
          </a:p>
          <a:p>
            <a:pPr marL="514350" indent="-514350" algn="just">
              <a:buClr>
                <a:srgbClr val="C00000"/>
              </a:buClr>
              <a:buFont typeface="+mj-lt"/>
              <a:buAutoNum type="arabicPeriod"/>
            </a:pPr>
            <a:r>
              <a:rPr lang="es-CO" sz="2400" dirty="0"/>
              <a:t>Al solucionar un modelo, GAMS reproduce la formulación  del problema de forma extensa lo que hace que el código en GAMS sea auto-explicativo para personas que no manejan formulación algebraica.</a:t>
            </a:r>
            <a:endParaRPr lang="es-MX" altLang="es-CO" sz="2400" dirty="0"/>
          </a:p>
        </p:txBody>
      </p:sp>
    </p:spTree>
    <p:extLst>
      <p:ext uri="{BB962C8B-B14F-4D97-AF65-F5344CB8AC3E}">
        <p14:creationId xmlns:p14="http://schemas.microsoft.com/office/powerpoint/2010/main" val="3321462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78676" y="273514"/>
            <a:ext cx="7315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s-MX" altLang="es-CO" sz="2800" cap="all" spc="100" dirty="0">
                <a:solidFill>
                  <a:srgbClr val="C00000"/>
                </a:solidFill>
                <a:latin typeface="Arial" charset="0"/>
                <a:ea typeface="+mj-ea"/>
                <a:cs typeface="+mj-cs"/>
              </a:rPr>
              <a:t>	ELEMENTOS BáSICOS DE MODELAJE EN GAMS</a:t>
            </a:r>
            <a:endParaRPr lang="es-CO" altLang="es-CO" sz="2800" cap="all" spc="100" dirty="0">
              <a:solidFill>
                <a:srgbClr val="C00000"/>
              </a:solidFill>
              <a:latin typeface="Arial" charset="0"/>
              <a:ea typeface="+mj-ea"/>
              <a:cs typeface="+mj-cs"/>
            </a:endParaRPr>
          </a:p>
        </p:txBody>
      </p:sp>
      <p:sp>
        <p:nvSpPr>
          <p:cNvPr id="7" name="Rectangle 6"/>
          <p:cNvSpPr txBox="1">
            <a:spLocks noChangeArrowheads="1"/>
          </p:cNvSpPr>
          <p:nvPr/>
        </p:nvSpPr>
        <p:spPr bwMode="auto">
          <a:xfrm>
            <a:off x="398898" y="1549872"/>
            <a:ext cx="8221660"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FontTx/>
              <a:buNone/>
            </a:pPr>
            <a:r>
              <a:rPr lang="es-CO" altLang="es-CO" sz="2400" kern="0" dirty="0"/>
              <a:t>Bloques de elementos que ya conocemos en GAMS:</a:t>
            </a:r>
          </a:p>
          <a:p>
            <a:pPr>
              <a:lnSpc>
                <a:spcPct val="90000"/>
              </a:lnSpc>
              <a:buFontTx/>
              <a:buNone/>
            </a:pPr>
            <a:endParaRPr lang="es-CO" altLang="es-CO" sz="1050" kern="0" dirty="0">
              <a:solidFill>
                <a:srgbClr val="C00000"/>
              </a:solidFill>
            </a:endParaRPr>
          </a:p>
          <a:p>
            <a:pPr>
              <a:lnSpc>
                <a:spcPct val="90000"/>
              </a:lnSpc>
              <a:buClr>
                <a:srgbClr val="C00000"/>
              </a:buClr>
              <a:buFont typeface="Wingdings" panose="05000000000000000000" pitchFamily="2" charset="2"/>
              <a:buChar char="ü"/>
            </a:pPr>
            <a:r>
              <a:rPr lang="es-CO" altLang="es-CO" sz="2400" kern="0" dirty="0"/>
              <a:t>Variables </a:t>
            </a:r>
            <a:r>
              <a:rPr lang="es-CO" altLang="es-CO" sz="2400" kern="0" dirty="0" err="1">
                <a:solidFill>
                  <a:srgbClr val="3366CC"/>
                </a:solidFill>
              </a:rPr>
              <a:t>VARIABLES</a:t>
            </a:r>
            <a:endParaRPr lang="es-CO" altLang="es-CO" sz="2400" kern="0" dirty="0">
              <a:solidFill>
                <a:srgbClr val="3366CC"/>
              </a:solidFill>
            </a:endParaRPr>
          </a:p>
          <a:p>
            <a:pPr>
              <a:lnSpc>
                <a:spcPct val="90000"/>
              </a:lnSpc>
              <a:buClr>
                <a:srgbClr val="C00000"/>
              </a:buClr>
              <a:buFont typeface="Wingdings" panose="05000000000000000000" pitchFamily="2" charset="2"/>
              <a:buChar char="ü"/>
            </a:pPr>
            <a:r>
              <a:rPr lang="es-CO" altLang="es-CO" sz="2400" kern="0" dirty="0"/>
              <a:t>Ecuaciones </a:t>
            </a:r>
            <a:r>
              <a:rPr lang="es-CO" altLang="es-CO" sz="2400" kern="0" dirty="0">
                <a:solidFill>
                  <a:srgbClr val="3366CC"/>
                </a:solidFill>
              </a:rPr>
              <a:t>EQUATIONS</a:t>
            </a:r>
          </a:p>
          <a:p>
            <a:pPr>
              <a:lnSpc>
                <a:spcPct val="90000"/>
              </a:lnSpc>
              <a:buClr>
                <a:srgbClr val="C00000"/>
              </a:buClr>
              <a:buFont typeface="Wingdings" panose="05000000000000000000" pitchFamily="2" charset="2"/>
              <a:buChar char="ü"/>
            </a:pPr>
            <a:r>
              <a:rPr lang="es-CO" altLang="es-CO" sz="2400" kern="0" dirty="0"/>
              <a:t>Modelo </a:t>
            </a:r>
            <a:r>
              <a:rPr lang="es-CO" altLang="es-CO" sz="2400" kern="0" dirty="0">
                <a:solidFill>
                  <a:srgbClr val="3366CC"/>
                </a:solidFill>
              </a:rPr>
              <a:t>MODEL</a:t>
            </a:r>
          </a:p>
          <a:p>
            <a:pPr>
              <a:lnSpc>
                <a:spcPct val="90000"/>
              </a:lnSpc>
              <a:buClr>
                <a:srgbClr val="C00000"/>
              </a:buClr>
              <a:buFont typeface="Wingdings" panose="05000000000000000000" pitchFamily="2" charset="2"/>
              <a:buChar char="ü"/>
            </a:pPr>
            <a:r>
              <a:rPr lang="es-CO" altLang="es-CO" sz="2400" kern="0" dirty="0"/>
              <a:t>Solución </a:t>
            </a:r>
            <a:r>
              <a:rPr lang="es-CO" altLang="es-CO" sz="2400" kern="0" dirty="0">
                <a:solidFill>
                  <a:srgbClr val="3366CC"/>
                </a:solidFill>
              </a:rPr>
              <a:t>SOLVE</a:t>
            </a:r>
          </a:p>
          <a:p>
            <a:pPr>
              <a:lnSpc>
                <a:spcPct val="90000"/>
              </a:lnSpc>
              <a:buClr>
                <a:srgbClr val="C00000"/>
              </a:buClr>
              <a:buFont typeface="Wingdings" panose="05000000000000000000" pitchFamily="2" charset="2"/>
              <a:buChar char="ü"/>
            </a:pPr>
            <a:r>
              <a:rPr lang="es-MX" altLang="es-CO" sz="2400" kern="0" dirty="0"/>
              <a:t>Sensibilidad </a:t>
            </a:r>
            <a:r>
              <a:rPr lang="es-MX" altLang="es-CO" sz="2400" kern="0" dirty="0">
                <a:solidFill>
                  <a:srgbClr val="3366CC"/>
                </a:solidFill>
              </a:rPr>
              <a:t>OPTION</a:t>
            </a:r>
          </a:p>
          <a:p>
            <a:pPr marL="0" indent="0">
              <a:lnSpc>
                <a:spcPct val="90000"/>
              </a:lnSpc>
              <a:buClr>
                <a:srgbClr val="C00000"/>
              </a:buClr>
              <a:buNone/>
            </a:pPr>
            <a:endParaRPr lang="es-MX" altLang="es-CO" sz="2400" kern="0" dirty="0">
              <a:solidFill>
                <a:srgbClr val="3366CC"/>
              </a:solidFill>
            </a:endParaRPr>
          </a:p>
          <a:p>
            <a:pPr marL="0" indent="0" algn="just">
              <a:lnSpc>
                <a:spcPct val="90000"/>
              </a:lnSpc>
              <a:buClr>
                <a:srgbClr val="C00000"/>
              </a:buClr>
              <a:buNone/>
            </a:pPr>
            <a:r>
              <a:rPr lang="es-MX" altLang="es-CO" sz="2400" kern="0" dirty="0"/>
              <a:t>Nuevos bloques que aparecen para poder usar formulación algebraica: </a:t>
            </a:r>
          </a:p>
          <a:p>
            <a:pPr>
              <a:lnSpc>
                <a:spcPct val="90000"/>
              </a:lnSpc>
              <a:buClr>
                <a:srgbClr val="C00000"/>
              </a:buClr>
              <a:buFont typeface="Wingdings" panose="05000000000000000000" pitchFamily="2" charset="2"/>
              <a:buChar char="ü"/>
            </a:pPr>
            <a:r>
              <a:rPr lang="es-CO" altLang="es-CO" sz="2400" kern="0" dirty="0"/>
              <a:t>Conjuntos </a:t>
            </a:r>
            <a:r>
              <a:rPr lang="es-CO" altLang="es-CO" sz="2400" kern="0" dirty="0">
                <a:solidFill>
                  <a:srgbClr val="3366CC"/>
                </a:solidFill>
              </a:rPr>
              <a:t>SET</a:t>
            </a:r>
          </a:p>
          <a:p>
            <a:pPr>
              <a:lnSpc>
                <a:spcPct val="90000"/>
              </a:lnSpc>
              <a:buClr>
                <a:srgbClr val="C00000"/>
              </a:buClr>
              <a:buFont typeface="Wingdings" panose="05000000000000000000" pitchFamily="2" charset="2"/>
              <a:buChar char="ü"/>
            </a:pPr>
            <a:r>
              <a:rPr lang="es-CO" altLang="es-CO" sz="2400" kern="0" dirty="0"/>
              <a:t>Información conocida </a:t>
            </a:r>
            <a:r>
              <a:rPr lang="es-CO" altLang="es-CO" sz="2400" kern="0" dirty="0">
                <a:solidFill>
                  <a:srgbClr val="3366CC"/>
                </a:solidFill>
              </a:rPr>
              <a:t>SCALAR, PARAMETER,TABLE.</a:t>
            </a:r>
          </a:p>
          <a:p>
            <a:pPr>
              <a:lnSpc>
                <a:spcPct val="90000"/>
              </a:lnSpc>
              <a:buClr>
                <a:srgbClr val="C00000"/>
              </a:buClr>
              <a:buFont typeface="Wingdings" panose="05000000000000000000" pitchFamily="2" charset="2"/>
              <a:buChar char="ü"/>
            </a:pPr>
            <a:r>
              <a:rPr lang="es-CO" altLang="es-CO" sz="2400" kern="0" dirty="0"/>
              <a:t>Visualización </a:t>
            </a:r>
            <a:r>
              <a:rPr lang="es-CO" altLang="es-CO" sz="2400" kern="0" dirty="0">
                <a:solidFill>
                  <a:srgbClr val="3366CC"/>
                </a:solidFill>
              </a:rPr>
              <a:t>DISPLAY</a:t>
            </a:r>
          </a:p>
          <a:p>
            <a:pPr marL="0" indent="0">
              <a:lnSpc>
                <a:spcPct val="90000"/>
              </a:lnSpc>
              <a:buClr>
                <a:srgbClr val="C00000"/>
              </a:buClr>
              <a:buNone/>
            </a:pPr>
            <a:endParaRPr lang="es-MX" altLang="es-CO" sz="2400" kern="0" dirty="0"/>
          </a:p>
          <a:p>
            <a:pPr>
              <a:lnSpc>
                <a:spcPct val="90000"/>
              </a:lnSpc>
            </a:pPr>
            <a:endParaRPr lang="es-MX" altLang="es-CO" sz="2400" kern="0" dirty="0"/>
          </a:p>
          <a:p>
            <a:pPr>
              <a:lnSpc>
                <a:spcPct val="90000"/>
              </a:lnSpc>
            </a:pPr>
            <a:endParaRPr lang="es-MX" altLang="es-CO" sz="2400" kern="0" dirty="0"/>
          </a:p>
          <a:p>
            <a:pPr>
              <a:lnSpc>
                <a:spcPct val="90000"/>
              </a:lnSpc>
            </a:pPr>
            <a:endParaRPr lang="es-CO" altLang="es-CO" sz="2400" kern="0" dirty="0"/>
          </a:p>
        </p:txBody>
      </p:sp>
    </p:spTree>
    <p:extLst>
      <p:ext uri="{BB962C8B-B14F-4D97-AF65-F5344CB8AC3E}">
        <p14:creationId xmlns:p14="http://schemas.microsoft.com/office/powerpoint/2010/main" val="4036730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00104" y="429632"/>
            <a:ext cx="7315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Blip>
                <a:blip r:embed="rId2"/>
              </a:buBlip>
              <a:defRPr sz="3200">
                <a:solidFill>
                  <a:schemeClr val="tx1"/>
                </a:solidFill>
                <a:latin typeface="Tahoma" pitchFamily="34" charset="0"/>
              </a:defRPr>
            </a:lvl1pPr>
            <a:lvl2pPr marL="742950" indent="-285750">
              <a:spcBef>
                <a:spcPct val="20000"/>
              </a:spcBef>
              <a:buSzPct val="75000"/>
              <a:buBlip>
                <a:blip r:embed="rId3"/>
              </a:buBlip>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s-MX" altLang="es-CO" sz="2800" cap="all" spc="100" dirty="0">
                <a:solidFill>
                  <a:srgbClr val="C00000"/>
                </a:solidFill>
                <a:latin typeface="Arial" charset="0"/>
                <a:ea typeface="+mj-ea"/>
                <a:cs typeface="+mj-cs"/>
              </a:rPr>
              <a:t>	orden recomendado de los bloques en </a:t>
            </a:r>
            <a:r>
              <a:rPr lang="es-MX" altLang="es-CO" sz="2800" cap="all" spc="100" dirty="0" err="1">
                <a:solidFill>
                  <a:srgbClr val="C00000"/>
                </a:solidFill>
                <a:latin typeface="Arial" charset="0"/>
                <a:ea typeface="+mj-ea"/>
                <a:cs typeface="+mj-cs"/>
              </a:rPr>
              <a:t>gams</a:t>
            </a:r>
            <a:endParaRPr lang="es-CO" altLang="es-CO" sz="2800" cap="all" spc="100" dirty="0">
              <a:solidFill>
                <a:srgbClr val="C00000"/>
              </a:solidFill>
              <a:latin typeface="Arial" charset="0"/>
              <a:ea typeface="+mj-ea"/>
              <a:cs typeface="+mj-cs"/>
            </a:endParaRPr>
          </a:p>
        </p:txBody>
      </p:sp>
      <p:sp>
        <p:nvSpPr>
          <p:cNvPr id="7" name="Rectangle 6"/>
          <p:cNvSpPr txBox="1">
            <a:spLocks noChangeArrowheads="1"/>
          </p:cNvSpPr>
          <p:nvPr/>
        </p:nvSpPr>
        <p:spPr bwMode="auto">
          <a:xfrm>
            <a:off x="354293" y="1895559"/>
            <a:ext cx="8221660"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FontTx/>
              <a:buNone/>
            </a:pPr>
            <a:endParaRPr lang="es-CO" altLang="es-CO" sz="1050" kern="0" dirty="0">
              <a:solidFill>
                <a:srgbClr val="C00000"/>
              </a:solidFill>
            </a:endParaRPr>
          </a:p>
          <a:p>
            <a:pPr>
              <a:lnSpc>
                <a:spcPct val="90000"/>
              </a:lnSpc>
              <a:buClr>
                <a:srgbClr val="C00000"/>
              </a:buClr>
              <a:buFont typeface="Wingdings" panose="05000000000000000000" pitchFamily="2" charset="2"/>
              <a:buChar char="ü"/>
            </a:pPr>
            <a:r>
              <a:rPr lang="es-CO" altLang="es-CO" sz="2400" kern="0" dirty="0"/>
              <a:t>Conjuntos </a:t>
            </a:r>
            <a:r>
              <a:rPr lang="es-CO" altLang="es-CO" sz="2400" kern="0" dirty="0">
                <a:solidFill>
                  <a:srgbClr val="3366CC"/>
                </a:solidFill>
              </a:rPr>
              <a:t>SET</a:t>
            </a:r>
          </a:p>
          <a:p>
            <a:pPr>
              <a:lnSpc>
                <a:spcPct val="90000"/>
              </a:lnSpc>
              <a:buClr>
                <a:srgbClr val="C00000"/>
              </a:buClr>
              <a:buFont typeface="Wingdings" panose="05000000000000000000" pitchFamily="2" charset="2"/>
              <a:buChar char="ü"/>
            </a:pPr>
            <a:r>
              <a:rPr lang="es-CO" altLang="es-CO" sz="2400" kern="0" dirty="0"/>
              <a:t>Información conocida </a:t>
            </a:r>
            <a:r>
              <a:rPr lang="es-CO" altLang="es-CO" sz="2400" kern="0" dirty="0">
                <a:solidFill>
                  <a:srgbClr val="3366CC"/>
                </a:solidFill>
              </a:rPr>
              <a:t>SCALAR, PARAMETER,TABLE.</a:t>
            </a:r>
          </a:p>
          <a:p>
            <a:pPr>
              <a:lnSpc>
                <a:spcPct val="90000"/>
              </a:lnSpc>
              <a:buClr>
                <a:srgbClr val="C00000"/>
              </a:buClr>
              <a:buFont typeface="Wingdings" panose="05000000000000000000" pitchFamily="2" charset="2"/>
              <a:buChar char="ü"/>
            </a:pPr>
            <a:r>
              <a:rPr lang="es-CO" altLang="es-CO" sz="2400" kern="0" dirty="0"/>
              <a:t>Variables </a:t>
            </a:r>
            <a:r>
              <a:rPr lang="es-CO" altLang="es-CO" sz="2400" kern="0" dirty="0" err="1">
                <a:solidFill>
                  <a:srgbClr val="3366CC"/>
                </a:solidFill>
              </a:rPr>
              <a:t>VARIABLES</a:t>
            </a:r>
            <a:endParaRPr lang="es-CO" altLang="es-CO" sz="2400" kern="0" dirty="0">
              <a:solidFill>
                <a:srgbClr val="3366CC"/>
              </a:solidFill>
            </a:endParaRPr>
          </a:p>
          <a:p>
            <a:pPr>
              <a:lnSpc>
                <a:spcPct val="90000"/>
              </a:lnSpc>
              <a:buClr>
                <a:srgbClr val="C00000"/>
              </a:buClr>
              <a:buFont typeface="Wingdings" panose="05000000000000000000" pitchFamily="2" charset="2"/>
              <a:buChar char="ü"/>
            </a:pPr>
            <a:r>
              <a:rPr lang="es-CO" altLang="es-CO" sz="2400" kern="0" dirty="0"/>
              <a:t>Ecuaciones </a:t>
            </a:r>
            <a:r>
              <a:rPr lang="es-CO" altLang="es-CO" sz="2400" kern="0" dirty="0">
                <a:solidFill>
                  <a:srgbClr val="3366CC"/>
                </a:solidFill>
              </a:rPr>
              <a:t>EQUATIONS</a:t>
            </a:r>
          </a:p>
          <a:p>
            <a:pPr>
              <a:lnSpc>
                <a:spcPct val="90000"/>
              </a:lnSpc>
              <a:buClr>
                <a:srgbClr val="C00000"/>
              </a:buClr>
              <a:buFont typeface="Wingdings" panose="05000000000000000000" pitchFamily="2" charset="2"/>
              <a:buChar char="ü"/>
            </a:pPr>
            <a:r>
              <a:rPr lang="es-CO" altLang="es-CO" sz="2400" kern="0" dirty="0"/>
              <a:t>Modelo </a:t>
            </a:r>
            <a:r>
              <a:rPr lang="es-CO" altLang="es-CO" sz="2400" kern="0" dirty="0">
                <a:solidFill>
                  <a:srgbClr val="3366CC"/>
                </a:solidFill>
              </a:rPr>
              <a:t>MODEL</a:t>
            </a:r>
          </a:p>
          <a:p>
            <a:pPr>
              <a:lnSpc>
                <a:spcPct val="90000"/>
              </a:lnSpc>
              <a:buClr>
                <a:srgbClr val="C00000"/>
              </a:buClr>
              <a:buFont typeface="Wingdings" panose="05000000000000000000" pitchFamily="2" charset="2"/>
              <a:buChar char="ü"/>
            </a:pPr>
            <a:r>
              <a:rPr lang="es-MX" altLang="es-CO" sz="2400" kern="0" dirty="0"/>
              <a:t>Sensibilidad </a:t>
            </a:r>
            <a:r>
              <a:rPr lang="es-MX" altLang="es-CO" sz="2400" kern="0" dirty="0">
                <a:solidFill>
                  <a:srgbClr val="3366CC"/>
                </a:solidFill>
              </a:rPr>
              <a:t>OPTION</a:t>
            </a:r>
          </a:p>
          <a:p>
            <a:pPr>
              <a:lnSpc>
                <a:spcPct val="90000"/>
              </a:lnSpc>
              <a:buClr>
                <a:srgbClr val="C00000"/>
              </a:buClr>
              <a:buFont typeface="Wingdings" panose="05000000000000000000" pitchFamily="2" charset="2"/>
              <a:buChar char="ü"/>
            </a:pPr>
            <a:r>
              <a:rPr lang="es-CO" altLang="es-CO" sz="2400" kern="0" dirty="0"/>
              <a:t>Solución </a:t>
            </a:r>
            <a:r>
              <a:rPr lang="es-CO" altLang="es-CO" sz="2400" kern="0" dirty="0">
                <a:solidFill>
                  <a:srgbClr val="3366CC"/>
                </a:solidFill>
              </a:rPr>
              <a:t>SOLVE</a:t>
            </a:r>
          </a:p>
          <a:p>
            <a:pPr>
              <a:lnSpc>
                <a:spcPct val="90000"/>
              </a:lnSpc>
              <a:buClr>
                <a:srgbClr val="C00000"/>
              </a:buClr>
              <a:buFont typeface="Wingdings" panose="05000000000000000000" pitchFamily="2" charset="2"/>
              <a:buChar char="ü"/>
            </a:pPr>
            <a:r>
              <a:rPr lang="es-CO" altLang="es-CO" sz="2400" kern="0" dirty="0"/>
              <a:t>Visualización </a:t>
            </a:r>
            <a:r>
              <a:rPr lang="es-CO" altLang="es-CO" sz="2400" kern="0" dirty="0">
                <a:solidFill>
                  <a:srgbClr val="3366CC"/>
                </a:solidFill>
              </a:rPr>
              <a:t>DISPLAY</a:t>
            </a:r>
          </a:p>
          <a:p>
            <a:pPr marL="0" indent="0">
              <a:lnSpc>
                <a:spcPct val="90000"/>
              </a:lnSpc>
              <a:buClr>
                <a:srgbClr val="C00000"/>
              </a:buClr>
              <a:buNone/>
            </a:pPr>
            <a:endParaRPr lang="es-MX" altLang="es-CO" sz="2400" kern="0" dirty="0"/>
          </a:p>
          <a:p>
            <a:pPr marL="0" indent="0">
              <a:lnSpc>
                <a:spcPct val="90000"/>
              </a:lnSpc>
              <a:buNone/>
            </a:pPr>
            <a:endParaRPr lang="es-MX" altLang="es-CO" sz="2400" kern="0" dirty="0"/>
          </a:p>
          <a:p>
            <a:pPr>
              <a:lnSpc>
                <a:spcPct val="90000"/>
              </a:lnSpc>
            </a:pPr>
            <a:endParaRPr lang="es-MX" altLang="es-CO" sz="2400" kern="0" dirty="0"/>
          </a:p>
          <a:p>
            <a:pPr>
              <a:lnSpc>
                <a:spcPct val="90000"/>
              </a:lnSpc>
            </a:pPr>
            <a:endParaRPr lang="es-CO" altLang="es-CO" sz="2400" kern="0" dirty="0"/>
          </a:p>
        </p:txBody>
      </p:sp>
    </p:spTree>
    <p:extLst>
      <p:ext uri="{BB962C8B-B14F-4D97-AF65-F5344CB8AC3E}">
        <p14:creationId xmlns:p14="http://schemas.microsoft.com/office/powerpoint/2010/main" val="296426665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166648" y="197043"/>
            <a:ext cx="6404002" cy="1160463"/>
          </a:xfrm>
          <a:noFill/>
        </p:spPr>
        <p:txBody>
          <a:bodyPr>
            <a:normAutofit/>
          </a:bodyPr>
          <a:lstStyle/>
          <a:p>
            <a:pPr algn="ctr" eaLnBrk="1" hangingPunct="1"/>
            <a:r>
              <a:rPr lang="es-MX" altLang="es-CO" dirty="0"/>
              <a:t>IMPLEMENTACIÓN EN GAMS</a:t>
            </a:r>
            <a:endParaRPr lang="es-CO" altLang="es-CO" dirty="0"/>
          </a:p>
        </p:txBody>
      </p:sp>
      <p:sp>
        <p:nvSpPr>
          <p:cNvPr id="9218" name="Rectangle 2"/>
          <p:cNvSpPr>
            <a:spLocks noGrp="1" noChangeArrowheads="1"/>
          </p:cNvSpPr>
          <p:nvPr>
            <p:ph idx="1"/>
          </p:nvPr>
        </p:nvSpPr>
        <p:spPr>
          <a:xfrm>
            <a:off x="685800" y="1607295"/>
            <a:ext cx="8001000" cy="5029200"/>
          </a:xfrm>
        </p:spPr>
        <p:txBody>
          <a:bodyPr>
            <a:normAutofit/>
          </a:bodyPr>
          <a:lstStyle/>
          <a:p>
            <a:pPr eaLnBrk="1" hangingPunct="1">
              <a:lnSpc>
                <a:spcPct val="80000"/>
              </a:lnSpc>
              <a:buFontTx/>
              <a:buNone/>
            </a:pPr>
            <a:r>
              <a:rPr lang="es-CO" altLang="es-CO" sz="2400" b="1" dirty="0">
                <a:solidFill>
                  <a:srgbClr val="3366CC"/>
                </a:solidFill>
              </a:rPr>
              <a:t>SET </a:t>
            </a:r>
          </a:p>
          <a:p>
            <a:pPr algn="just">
              <a:lnSpc>
                <a:spcPct val="80000"/>
              </a:lnSpc>
              <a:buNone/>
            </a:pPr>
            <a:r>
              <a:rPr lang="es-CO" sz="2400" dirty="0"/>
              <a:t>Dar nombre a los índices utilizados en la formulación (principales y auxiliares) y definir sus valores. Se pueden incluir comentarios pertinentes. Cerrar el bloque con punto y coma (;)</a:t>
            </a:r>
          </a:p>
          <a:p>
            <a:pPr algn="just">
              <a:lnSpc>
                <a:spcPct val="80000"/>
              </a:lnSpc>
              <a:buNone/>
            </a:pPr>
            <a:endParaRPr lang="es-CO" altLang="es-CO" sz="2400" dirty="0"/>
          </a:p>
          <a:p>
            <a:pPr eaLnBrk="1" hangingPunct="1">
              <a:lnSpc>
                <a:spcPct val="80000"/>
              </a:lnSpc>
              <a:buFontTx/>
              <a:buNone/>
            </a:pPr>
            <a:r>
              <a:rPr lang="es-MX" altLang="es-CO" sz="2400" b="1" dirty="0">
                <a:solidFill>
                  <a:srgbClr val="3366CC"/>
                </a:solidFill>
              </a:rPr>
              <a:t>	</a:t>
            </a:r>
          </a:p>
          <a:p>
            <a:pPr eaLnBrk="1" hangingPunct="1">
              <a:lnSpc>
                <a:spcPct val="80000"/>
              </a:lnSpc>
            </a:pPr>
            <a:endParaRPr lang="es-MX" altLang="es-CO" sz="2400" dirty="0"/>
          </a:p>
          <a:p>
            <a:pPr eaLnBrk="1" hangingPunct="1">
              <a:lnSpc>
                <a:spcPct val="80000"/>
              </a:lnSpc>
              <a:buFontTx/>
              <a:buNone/>
            </a:pPr>
            <a:endParaRPr lang="es-CO" altLang="es-CO" sz="2400" b="1" dirty="0">
              <a:solidFill>
                <a:srgbClr val="3366CC"/>
              </a:solidFill>
            </a:endParaRPr>
          </a:p>
        </p:txBody>
      </p:sp>
      <p:pic>
        <p:nvPicPr>
          <p:cNvPr id="3" name="Imagen 2"/>
          <p:cNvPicPr>
            <a:picLocks noChangeAspect="1"/>
          </p:cNvPicPr>
          <p:nvPr/>
        </p:nvPicPr>
        <p:blipFill rotWithShape="1">
          <a:blip r:embed="rId4"/>
          <a:srcRect r="3535" b="4515"/>
          <a:stretch/>
        </p:blipFill>
        <p:spPr>
          <a:xfrm>
            <a:off x="328264" y="3636352"/>
            <a:ext cx="8535980" cy="1526663"/>
          </a:xfrm>
          <a:prstGeom prst="rect">
            <a:avLst/>
          </a:prstGeom>
        </p:spPr>
      </p:pic>
    </p:spTree>
    <p:extLst>
      <p:ext uri="{BB962C8B-B14F-4D97-AF65-F5344CB8AC3E}">
        <p14:creationId xmlns:p14="http://schemas.microsoft.com/office/powerpoint/2010/main" val="146342542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5800" y="1607295"/>
            <a:ext cx="8001000" cy="5029200"/>
          </a:xfrm>
        </p:spPr>
        <p:txBody>
          <a:bodyPr>
            <a:normAutofit/>
          </a:bodyPr>
          <a:lstStyle/>
          <a:p>
            <a:pPr algn="just">
              <a:lnSpc>
                <a:spcPct val="80000"/>
              </a:lnSpc>
            </a:pPr>
            <a:r>
              <a:rPr lang="es-MX" altLang="es-CO" sz="2400" b="1" dirty="0">
                <a:solidFill>
                  <a:srgbClr val="3366CC"/>
                </a:solidFill>
              </a:rPr>
              <a:t>SCALAR </a:t>
            </a:r>
            <a:r>
              <a:rPr lang="es-MX" altLang="es-CO" sz="2400" dirty="0"/>
              <a:t> </a:t>
            </a:r>
            <a:r>
              <a:rPr lang="es-CO" sz="2400" dirty="0"/>
              <a:t>Dar nombre a los escalares y asignarles valores</a:t>
            </a:r>
            <a:r>
              <a:rPr lang="es-MX" altLang="es-CO" sz="2400" dirty="0"/>
              <a:t> </a:t>
            </a:r>
          </a:p>
          <a:p>
            <a:pPr algn="just">
              <a:lnSpc>
                <a:spcPct val="80000"/>
              </a:lnSpc>
            </a:pPr>
            <a:endParaRPr lang="es-MX" altLang="es-CO" sz="2400" b="1" dirty="0">
              <a:solidFill>
                <a:srgbClr val="3366CC"/>
              </a:solidFill>
            </a:endParaRPr>
          </a:p>
          <a:p>
            <a:pPr algn="just">
              <a:lnSpc>
                <a:spcPct val="80000"/>
              </a:lnSpc>
            </a:pPr>
            <a:endParaRPr lang="es-MX" altLang="es-CO" sz="2400" b="1" dirty="0">
              <a:solidFill>
                <a:srgbClr val="3366CC"/>
              </a:solidFill>
            </a:endParaRPr>
          </a:p>
          <a:p>
            <a:pPr algn="just">
              <a:lnSpc>
                <a:spcPct val="80000"/>
              </a:lnSpc>
            </a:pPr>
            <a:endParaRPr lang="es-MX" altLang="es-CO" sz="2400" b="1" dirty="0">
              <a:solidFill>
                <a:srgbClr val="3366CC"/>
              </a:solidFill>
            </a:endParaRPr>
          </a:p>
          <a:p>
            <a:pPr algn="just">
              <a:lnSpc>
                <a:spcPct val="80000"/>
              </a:lnSpc>
            </a:pPr>
            <a:r>
              <a:rPr lang="es-MX" altLang="es-CO" sz="2400" b="1" dirty="0" smtClean="0">
                <a:solidFill>
                  <a:srgbClr val="3366CC"/>
                </a:solidFill>
              </a:rPr>
              <a:t>PARAMETER </a:t>
            </a:r>
            <a:r>
              <a:rPr lang="es-CO" sz="2400" dirty="0"/>
              <a:t>Dar nombre a los vectores y asignarles valores. El nombre puede ser arbitrario pero entre paréntesis debe escribirse el índice sobre el cual varía el vector. </a:t>
            </a:r>
          </a:p>
          <a:p>
            <a:pPr eaLnBrk="1" hangingPunct="1">
              <a:lnSpc>
                <a:spcPct val="80000"/>
              </a:lnSpc>
              <a:buFontTx/>
              <a:buNone/>
            </a:pPr>
            <a:endParaRPr lang="es-CO" altLang="es-CO" sz="2400" b="1" dirty="0">
              <a:solidFill>
                <a:srgbClr val="3366CC"/>
              </a:solidFill>
            </a:endParaRPr>
          </a:p>
        </p:txBody>
      </p:sp>
      <p:sp>
        <p:nvSpPr>
          <p:cNvPr id="3" name="Rectángulo 2"/>
          <p:cNvSpPr/>
          <p:nvPr/>
        </p:nvSpPr>
        <p:spPr>
          <a:xfrm>
            <a:off x="1563199" y="523437"/>
            <a:ext cx="4980851" cy="523220"/>
          </a:xfrm>
          <a:prstGeom prst="rect">
            <a:avLst/>
          </a:prstGeom>
        </p:spPr>
        <p:txBody>
          <a:bodyPr wrap="none">
            <a:spAutoFit/>
          </a:bodyPr>
          <a:lstStyle/>
          <a:p>
            <a:r>
              <a:rPr lang="es-CO" altLang="es-CO" sz="2800" cap="all" spc="100" dirty="0">
                <a:solidFill>
                  <a:srgbClr val="C00000"/>
                </a:solidFill>
                <a:latin typeface="Arial" charset="0"/>
                <a:ea typeface="+mj-ea"/>
                <a:cs typeface="+mj-cs"/>
              </a:rPr>
              <a:t>Información</a:t>
            </a:r>
            <a:r>
              <a:rPr lang="es-CO" altLang="es-CO" kern="0" dirty="0"/>
              <a:t> </a:t>
            </a:r>
            <a:r>
              <a:rPr lang="es-CO" altLang="es-CO" sz="2800" cap="all" spc="100" dirty="0">
                <a:solidFill>
                  <a:srgbClr val="C00000"/>
                </a:solidFill>
                <a:latin typeface="Arial" charset="0"/>
                <a:ea typeface="+mj-ea"/>
                <a:cs typeface="+mj-cs"/>
              </a:rPr>
              <a:t>conocida</a:t>
            </a:r>
            <a:endParaRPr lang="es-ES" sz="2800" cap="all" spc="100" dirty="0">
              <a:solidFill>
                <a:srgbClr val="C00000"/>
              </a:solidFill>
              <a:latin typeface="Arial" charset="0"/>
              <a:ea typeface="+mj-ea"/>
              <a:cs typeface="+mj-cs"/>
            </a:endParaRPr>
          </a:p>
        </p:txBody>
      </p:sp>
      <p:pic>
        <p:nvPicPr>
          <p:cNvPr id="2" name="Imagen 1"/>
          <p:cNvPicPr>
            <a:picLocks noChangeAspect="1"/>
          </p:cNvPicPr>
          <p:nvPr/>
        </p:nvPicPr>
        <p:blipFill rotWithShape="1">
          <a:blip r:embed="rId2"/>
          <a:srcRect b="11429"/>
          <a:stretch/>
        </p:blipFill>
        <p:spPr>
          <a:xfrm>
            <a:off x="1241107" y="2240279"/>
            <a:ext cx="3388043" cy="1045935"/>
          </a:xfrm>
          <a:prstGeom prst="rect">
            <a:avLst/>
          </a:prstGeom>
        </p:spPr>
      </p:pic>
      <p:pic>
        <p:nvPicPr>
          <p:cNvPr id="4" name="Imagen 3"/>
          <p:cNvPicPr>
            <a:picLocks noChangeAspect="1"/>
          </p:cNvPicPr>
          <p:nvPr/>
        </p:nvPicPr>
        <p:blipFill rotWithShape="1">
          <a:blip r:embed="rId3"/>
          <a:srcRect r="6715"/>
          <a:stretch/>
        </p:blipFill>
        <p:spPr>
          <a:xfrm>
            <a:off x="685800" y="4680584"/>
            <a:ext cx="8090748" cy="1548765"/>
          </a:xfrm>
          <a:prstGeom prst="rect">
            <a:avLst/>
          </a:prstGeom>
        </p:spPr>
      </p:pic>
    </p:spTree>
    <p:extLst>
      <p:ext uri="{BB962C8B-B14F-4D97-AF65-F5344CB8AC3E}">
        <p14:creationId xmlns:p14="http://schemas.microsoft.com/office/powerpoint/2010/main" val="30944598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5800" y="1607295"/>
            <a:ext cx="8001000" cy="5029200"/>
          </a:xfrm>
        </p:spPr>
        <p:txBody>
          <a:bodyPr>
            <a:normAutofit/>
          </a:bodyPr>
          <a:lstStyle/>
          <a:p>
            <a:pPr algn="just">
              <a:lnSpc>
                <a:spcPct val="80000"/>
              </a:lnSpc>
            </a:pPr>
            <a:r>
              <a:rPr lang="es-MX" altLang="es-CO" sz="2400" b="1" dirty="0">
                <a:solidFill>
                  <a:srgbClr val="3366CC"/>
                </a:solidFill>
              </a:rPr>
              <a:t>TABLE </a:t>
            </a:r>
            <a:r>
              <a:rPr lang="es-CO" sz="2400" dirty="0"/>
              <a:t>Dar nombre a las matrices y asignarles valores. El nombre puede ser arbitrario pero entre paréntesis debe escribirse los índices sobre los cuales varía la matriz.</a:t>
            </a:r>
          </a:p>
          <a:p>
            <a:pPr eaLnBrk="1" hangingPunct="1">
              <a:lnSpc>
                <a:spcPct val="80000"/>
              </a:lnSpc>
              <a:buFontTx/>
              <a:buNone/>
            </a:pPr>
            <a:endParaRPr lang="es-CO" altLang="es-CO" sz="2400" b="1" dirty="0">
              <a:solidFill>
                <a:srgbClr val="3366CC"/>
              </a:solidFill>
            </a:endParaRPr>
          </a:p>
        </p:txBody>
      </p:sp>
      <p:sp>
        <p:nvSpPr>
          <p:cNvPr id="3" name="Rectángulo 2"/>
          <p:cNvSpPr/>
          <p:nvPr/>
        </p:nvSpPr>
        <p:spPr>
          <a:xfrm>
            <a:off x="1563199" y="523437"/>
            <a:ext cx="4980851" cy="523220"/>
          </a:xfrm>
          <a:prstGeom prst="rect">
            <a:avLst/>
          </a:prstGeom>
        </p:spPr>
        <p:txBody>
          <a:bodyPr wrap="none">
            <a:spAutoFit/>
          </a:bodyPr>
          <a:lstStyle/>
          <a:p>
            <a:r>
              <a:rPr lang="es-CO" altLang="es-CO" sz="2800" cap="all" spc="100" dirty="0">
                <a:solidFill>
                  <a:srgbClr val="C00000"/>
                </a:solidFill>
                <a:latin typeface="Arial" charset="0"/>
                <a:ea typeface="+mj-ea"/>
                <a:cs typeface="+mj-cs"/>
              </a:rPr>
              <a:t>Información</a:t>
            </a:r>
            <a:r>
              <a:rPr lang="es-CO" altLang="es-CO" kern="0" dirty="0"/>
              <a:t> </a:t>
            </a:r>
            <a:r>
              <a:rPr lang="es-CO" altLang="es-CO" sz="2800" cap="all" spc="100" dirty="0">
                <a:solidFill>
                  <a:srgbClr val="C00000"/>
                </a:solidFill>
                <a:latin typeface="Arial" charset="0"/>
                <a:ea typeface="+mj-ea"/>
                <a:cs typeface="+mj-cs"/>
              </a:rPr>
              <a:t>conocida</a:t>
            </a:r>
            <a:endParaRPr lang="es-ES" sz="2800" cap="all" spc="100" dirty="0">
              <a:solidFill>
                <a:srgbClr val="C00000"/>
              </a:solidFill>
              <a:latin typeface="Arial" charset="0"/>
              <a:ea typeface="+mj-ea"/>
              <a:cs typeface="+mj-cs"/>
            </a:endParaRPr>
          </a:p>
        </p:txBody>
      </p:sp>
      <p:pic>
        <p:nvPicPr>
          <p:cNvPr id="2" name="Imagen 1"/>
          <p:cNvPicPr>
            <a:picLocks noChangeAspect="1"/>
          </p:cNvPicPr>
          <p:nvPr/>
        </p:nvPicPr>
        <p:blipFill>
          <a:blip r:embed="rId2"/>
          <a:stretch>
            <a:fillRect/>
          </a:stretch>
        </p:blipFill>
        <p:spPr>
          <a:xfrm>
            <a:off x="422014" y="2845767"/>
            <a:ext cx="8264786" cy="3064379"/>
          </a:xfrm>
          <a:prstGeom prst="rect">
            <a:avLst/>
          </a:prstGeom>
        </p:spPr>
      </p:pic>
    </p:spTree>
    <p:extLst>
      <p:ext uri="{BB962C8B-B14F-4D97-AF65-F5344CB8AC3E}">
        <p14:creationId xmlns:p14="http://schemas.microsoft.com/office/powerpoint/2010/main" val="35444201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327546" y="599659"/>
            <a:ext cx="8179483" cy="5334000"/>
          </a:xfrm>
        </p:spPr>
        <p:txBody>
          <a:bodyPr>
            <a:normAutofit/>
          </a:bodyPr>
          <a:lstStyle/>
          <a:p>
            <a:pPr eaLnBrk="1" hangingPunct="1">
              <a:lnSpc>
                <a:spcPct val="80000"/>
              </a:lnSpc>
              <a:buFontTx/>
              <a:buNone/>
            </a:pPr>
            <a:endParaRPr lang="es-CO" altLang="es-CO" sz="2000" b="1" dirty="0">
              <a:solidFill>
                <a:srgbClr val="3366CC"/>
              </a:solidFill>
            </a:endParaRPr>
          </a:p>
          <a:p>
            <a:pPr eaLnBrk="1" hangingPunct="1">
              <a:lnSpc>
                <a:spcPct val="80000"/>
              </a:lnSpc>
              <a:buFontTx/>
              <a:buNone/>
            </a:pPr>
            <a:r>
              <a:rPr lang="es-CO" altLang="es-CO" b="1" dirty="0" smtClean="0">
                <a:solidFill>
                  <a:srgbClr val="3366CC"/>
                </a:solidFill>
              </a:rPr>
              <a:t>VARIABLES</a:t>
            </a:r>
            <a:endParaRPr lang="es-CO" altLang="es-CO" b="1" dirty="0">
              <a:solidFill>
                <a:srgbClr val="3366CC"/>
              </a:solidFill>
            </a:endParaRPr>
          </a:p>
          <a:p>
            <a:pPr algn="just" eaLnBrk="1" hangingPunct="1">
              <a:lnSpc>
                <a:spcPct val="80000"/>
              </a:lnSpc>
              <a:buFontTx/>
              <a:buNone/>
            </a:pPr>
            <a:r>
              <a:rPr lang="es-CO" altLang="es-CO" dirty="0"/>
              <a:t>	El nombre de las variables puede ser arbitrario sin embargo como lo que se define en formulación algebraica son bloques de variables, se debe poner al final del nombre de la variable, entre paréntesis, el índice o índices sobre los cuales varía.</a:t>
            </a:r>
          </a:p>
          <a:p>
            <a:pPr algn="just" eaLnBrk="1" hangingPunct="1">
              <a:lnSpc>
                <a:spcPct val="80000"/>
              </a:lnSpc>
              <a:buFontTx/>
              <a:buNone/>
            </a:pPr>
            <a:r>
              <a:rPr lang="es-CO" altLang="es-CO" dirty="0"/>
              <a:t>	No olvidar definir z y cerrar este bloque con punto y coma(;).</a:t>
            </a:r>
          </a:p>
          <a:p>
            <a:pPr algn="ctr">
              <a:lnSpc>
                <a:spcPct val="80000"/>
              </a:lnSpc>
              <a:buNone/>
            </a:pPr>
            <a:endParaRPr lang="es-MX" altLang="es-CO" sz="1800" b="1" dirty="0">
              <a:solidFill>
                <a:srgbClr val="FF0000"/>
              </a:solidFill>
            </a:endParaRPr>
          </a:p>
          <a:p>
            <a:pPr algn="just" eaLnBrk="1" hangingPunct="1">
              <a:lnSpc>
                <a:spcPct val="80000"/>
              </a:lnSpc>
              <a:buFontTx/>
              <a:buNone/>
            </a:pPr>
            <a:endParaRPr lang="es-CO" altLang="es-CO" sz="1800" b="1" dirty="0">
              <a:solidFill>
                <a:srgbClr val="3366CC"/>
              </a:solidFill>
            </a:endParaRPr>
          </a:p>
          <a:p>
            <a:pPr algn="just" eaLnBrk="1" hangingPunct="1">
              <a:lnSpc>
                <a:spcPct val="80000"/>
              </a:lnSpc>
              <a:buFontTx/>
              <a:buNone/>
            </a:pPr>
            <a:endParaRPr lang="es-CO" altLang="es-CO" sz="1800" b="1" dirty="0">
              <a:solidFill>
                <a:srgbClr val="3366CC"/>
              </a:solidFill>
            </a:endParaRPr>
          </a:p>
          <a:p>
            <a:pPr algn="just" eaLnBrk="1" hangingPunct="1">
              <a:lnSpc>
                <a:spcPct val="80000"/>
              </a:lnSpc>
              <a:buFontTx/>
              <a:buNone/>
            </a:pPr>
            <a:r>
              <a:rPr lang="es-CO" altLang="es-CO" b="1" dirty="0">
                <a:solidFill>
                  <a:srgbClr val="3366CC"/>
                </a:solidFill>
              </a:rPr>
              <a:t>CLASE DE VARIABLES</a:t>
            </a:r>
            <a:endParaRPr lang="es-CO" altLang="es-CO" dirty="0"/>
          </a:p>
          <a:p>
            <a:pPr algn="just" eaLnBrk="1" hangingPunct="1">
              <a:lnSpc>
                <a:spcPct val="80000"/>
              </a:lnSpc>
              <a:buFontTx/>
              <a:buNone/>
            </a:pPr>
            <a:r>
              <a:rPr lang="es-CO" altLang="es-CO" dirty="0"/>
              <a:t>	Variables no negativas </a:t>
            </a:r>
            <a:r>
              <a:rPr lang="es-CO" altLang="es-CO" dirty="0">
                <a:solidFill>
                  <a:srgbClr val="C00000"/>
                </a:solidFill>
              </a:rPr>
              <a:t>(POSITIVE), </a:t>
            </a:r>
            <a:r>
              <a:rPr lang="es-CO" altLang="es-CO" dirty="0"/>
              <a:t>Variables libres </a:t>
            </a:r>
            <a:r>
              <a:rPr lang="es-CO" altLang="es-CO" dirty="0">
                <a:solidFill>
                  <a:srgbClr val="C00000"/>
                </a:solidFill>
              </a:rPr>
              <a:t>(FREE), </a:t>
            </a:r>
            <a:r>
              <a:rPr lang="es-CO" altLang="es-CO" dirty="0"/>
              <a:t>Variables binarias </a:t>
            </a:r>
            <a:r>
              <a:rPr lang="es-CO" altLang="es-CO" dirty="0">
                <a:solidFill>
                  <a:srgbClr val="C00000"/>
                </a:solidFill>
              </a:rPr>
              <a:t>(BINARY), </a:t>
            </a:r>
            <a:r>
              <a:rPr lang="es-CO" altLang="es-CO" dirty="0"/>
              <a:t>variables enteras </a:t>
            </a:r>
            <a:r>
              <a:rPr lang="es-CO" altLang="es-CO" dirty="0">
                <a:solidFill>
                  <a:srgbClr val="C00000"/>
                </a:solidFill>
              </a:rPr>
              <a:t>(INTEGER).  </a:t>
            </a:r>
            <a:r>
              <a:rPr lang="es-CO" altLang="es-CO" dirty="0"/>
              <a:t>No es necesario escribir el paréntesis del índice de la variable, solo el nombre de la variable.</a:t>
            </a:r>
          </a:p>
          <a:p>
            <a:pPr eaLnBrk="1" hangingPunct="1">
              <a:lnSpc>
                <a:spcPct val="80000"/>
              </a:lnSpc>
              <a:buFontTx/>
              <a:buNone/>
            </a:pPr>
            <a:endParaRPr lang="es-CO" altLang="es-CO" sz="2000" dirty="0">
              <a:solidFill>
                <a:srgbClr val="FF9933"/>
              </a:solidFill>
            </a:endParaRPr>
          </a:p>
          <a:p>
            <a:pPr algn="ctr">
              <a:lnSpc>
                <a:spcPct val="80000"/>
              </a:lnSpc>
              <a:buNone/>
            </a:pPr>
            <a:endParaRPr lang="es-MX" altLang="es-CO" b="1" dirty="0">
              <a:solidFill>
                <a:srgbClr val="FF0000"/>
              </a:solidFill>
            </a:endParaRPr>
          </a:p>
          <a:p>
            <a:pPr eaLnBrk="1" hangingPunct="1">
              <a:lnSpc>
                <a:spcPct val="80000"/>
              </a:lnSpc>
              <a:buFontTx/>
              <a:buNone/>
            </a:pPr>
            <a:endParaRPr lang="es-CO" altLang="es-CO" sz="2000" b="1" dirty="0">
              <a:solidFill>
                <a:srgbClr val="3366CC"/>
              </a:solidFill>
            </a:endParaRPr>
          </a:p>
        </p:txBody>
      </p:sp>
      <p:pic>
        <p:nvPicPr>
          <p:cNvPr id="3" name="Imagen 2">
            <a:extLst>
              <a:ext uri="{FF2B5EF4-FFF2-40B4-BE49-F238E27FC236}">
                <a16:creationId xmlns:a16="http://schemas.microsoft.com/office/drawing/2014/main" xmlns="" id="{E82DFB2F-6C77-4062-8815-9F29A6147895}"/>
              </a:ext>
            </a:extLst>
          </p:cNvPr>
          <p:cNvPicPr>
            <a:picLocks noChangeAspect="1"/>
          </p:cNvPicPr>
          <p:nvPr/>
        </p:nvPicPr>
        <p:blipFill rotWithShape="1">
          <a:blip r:embed="rId2"/>
          <a:srcRect l="-1032" t="52836" r="52349" b="42290"/>
          <a:stretch/>
        </p:blipFill>
        <p:spPr>
          <a:xfrm>
            <a:off x="120050" y="5715003"/>
            <a:ext cx="8594473" cy="437311"/>
          </a:xfrm>
          <a:prstGeom prst="rect">
            <a:avLst/>
          </a:prstGeom>
        </p:spPr>
      </p:pic>
      <p:pic>
        <p:nvPicPr>
          <p:cNvPr id="2" name="Imagen 1"/>
          <p:cNvPicPr>
            <a:picLocks noChangeAspect="1"/>
          </p:cNvPicPr>
          <p:nvPr/>
        </p:nvPicPr>
        <p:blipFill>
          <a:blip r:embed="rId3"/>
          <a:stretch>
            <a:fillRect/>
          </a:stretch>
        </p:blipFill>
        <p:spPr>
          <a:xfrm>
            <a:off x="327546" y="3172289"/>
            <a:ext cx="8531359" cy="663730"/>
          </a:xfrm>
          <a:prstGeom prst="rect">
            <a:avLst/>
          </a:prstGeom>
        </p:spPr>
      </p:pic>
    </p:spTree>
    <p:extLst>
      <p:ext uri="{BB962C8B-B14F-4D97-AF65-F5344CB8AC3E}">
        <p14:creationId xmlns:p14="http://schemas.microsoft.com/office/powerpoint/2010/main" val="83499074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1709</TotalTime>
  <Words>432</Words>
  <Application>Microsoft Office PowerPoint</Application>
  <PresentationFormat>Presentación en pantalla (4:3)</PresentationFormat>
  <Paragraphs>112</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Tw Cen MT</vt:lpstr>
      <vt:lpstr>Tw Cen MT Condensed</vt:lpstr>
      <vt:lpstr>Wingdings</vt:lpstr>
      <vt:lpstr>Wingdings 3</vt:lpstr>
      <vt:lpstr>Integral</vt:lpstr>
      <vt:lpstr>formulación algebraica  en GAMS</vt:lpstr>
      <vt:lpstr>Formulación algebraica  en gams  Ing. Angélica Sarmiento M.Sc. Ing. Henry Alexander Leal M.Sc. Ing. David L. Cortés PhD.  2020-1  </vt:lpstr>
      <vt:lpstr>General algebraic modeling SYSTEM (GAMS)</vt:lpstr>
      <vt:lpstr>Presentación de PowerPoint</vt:lpstr>
      <vt:lpstr>Presentación de PowerPoint</vt:lpstr>
      <vt:lpstr>IMPLEMENTACIÓN EN GAMS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AGUILAR SOTELO</dc:creator>
  <cp:lastModifiedBy>HENRY ALEXANDER LEAL MORENO</cp:lastModifiedBy>
  <cp:revision>120</cp:revision>
  <dcterms:created xsi:type="dcterms:W3CDTF">2017-06-14T17:05:03Z</dcterms:created>
  <dcterms:modified xsi:type="dcterms:W3CDTF">2020-02-19T13:29:03Z</dcterms:modified>
</cp:coreProperties>
</file>