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338" r:id="rId3"/>
    <p:sldId id="339" r:id="rId4"/>
    <p:sldId id="328" r:id="rId5"/>
    <p:sldId id="330" r:id="rId6"/>
    <p:sldId id="341" r:id="rId7"/>
    <p:sldId id="342" r:id="rId8"/>
    <p:sldId id="267" r:id="rId9"/>
    <p:sldId id="331" r:id="rId10"/>
    <p:sldId id="259" r:id="rId11"/>
    <p:sldId id="333" r:id="rId12"/>
    <p:sldId id="334" r:id="rId13"/>
    <p:sldId id="336" r:id="rId14"/>
    <p:sldId id="337" r:id="rId15"/>
    <p:sldId id="33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8C6E4-7261-B340-A435-D0ABFED7EEA0}" v="129" dt="2020-06-25T20:56:09.84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CACCFB"/>
          </a:solidFill>
        </a:fill>
      </a:tcStyle>
    </a:wholeTbl>
    <a:band2H>
      <a:tcTxStyle/>
      <a:tcStyle>
        <a:tcBdr/>
        <a:fill>
          <a:solidFill>
            <a:srgbClr val="E6E7FD"/>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FDCBCA"/>
          </a:solidFill>
        </a:fill>
      </a:tcStyle>
    </a:wholeTbl>
    <a:band2H>
      <a:tcTxStyle/>
      <a:tcStyle>
        <a:tcBdr/>
        <a:fill>
          <a:solidFill>
            <a:srgbClr val="FEE7E6"/>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F4FDCB"/>
          </a:solidFill>
        </a:fill>
      </a:tcStyle>
    </a:wholeTbl>
    <a:band2H>
      <a:tcTxStyle/>
      <a:tcStyle>
        <a:tcBdr/>
        <a:fill>
          <a:solidFill>
            <a:srgbClr val="F9FEE7"/>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9C9C9C"/>
          </a:solidFill>
        </a:fill>
      </a:tcStyle>
    </a:band2H>
    <a:firstCol>
      <a:tcTxStyle b="on" i="off">
        <a:fontRef idx="major">
          <a:srgbClr val="9C9C9C"/>
        </a:fontRef>
        <a:srgbClr val="9C9C9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9C9C9C"/>
          </a:solidFill>
        </a:fill>
      </a:tcStyle>
    </a:lastRow>
    <a:firstRow>
      <a:tcTxStyle b="on" i="off">
        <a:fontRef idx="major">
          <a:srgbClr val="9C9C9C"/>
        </a:fontRef>
        <a:srgbClr val="9C9C9C"/>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p:restoredTop sz="92313"/>
  </p:normalViewPr>
  <p:slideViewPr>
    <p:cSldViewPr snapToGrid="0" snapToObjects="1">
      <p:cViewPr>
        <p:scale>
          <a:sx n="160" d="100"/>
          <a:sy n="160" d="100"/>
        </p:scale>
        <p:origin x="144" y="104"/>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verleaf.com/7364645532sncrmcjkdxd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s.cornell.edu/courses/cs6787/2017fa/Lecture2.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381000" y="685800"/>
            <a:ext cx="6096000" cy="3429000"/>
          </a:xfrm>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100"/>
            </a:pPr>
            <a:r>
              <a:rPr dirty="0"/>
              <a:t>Formulas:</a:t>
            </a:r>
            <a:br>
              <a:rPr dirty="0"/>
            </a:br>
            <a:r>
              <a:rPr u="sng" dirty="0">
                <a:solidFill>
                  <a:srgbClr val="55C3FF"/>
                </a:solidFill>
                <a:uFill>
                  <a:solidFill>
                    <a:srgbClr val="55C3FF"/>
                  </a:solidFill>
                </a:uFill>
                <a:hlinkClick r:id="rId3"/>
              </a:rPr>
              <a:t>https://www.overleaf.com/7364645532sncrmcjkdxdk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fe638c40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fe638c40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Example (x, f(x)) pairs and a consistent, linear hypothesis. (b) A consistent, degree-7 polynomial hypothesis for the same data set.</a:t>
            </a:r>
            <a:endParaRPr/>
          </a:p>
          <a:p>
            <a:pPr marL="0" lvl="0" indent="0" algn="l" rtl="0">
              <a:spcBef>
                <a:spcPts val="0"/>
              </a:spcBef>
              <a:spcAft>
                <a:spcPts val="0"/>
              </a:spcAft>
              <a:buNone/>
            </a:pPr>
            <a:r>
              <a:rPr lang="en-GB"/>
              <a:t>English philosopher William of Ockham, who used it to argue sharply against all sorts of complications.</a:t>
            </a:r>
            <a:endParaRPr/>
          </a:p>
          <a:p>
            <a:pPr marL="0" lvl="0" indent="0" algn="l" rtl="0">
              <a:spcBef>
                <a:spcPts val="0"/>
              </a:spcBef>
              <a:spcAft>
                <a:spcPts val="0"/>
              </a:spcAft>
              <a:buNone/>
            </a:pPr>
            <a:r>
              <a:rPr lang="en-GB"/>
              <a:t>Deﬁning simplicity is not easy, but it seems clear that a degree-1 polynomial is simpler than a degree-7 polynomial, and thus (a) should be preferred to (b).</a:t>
            </a:r>
            <a:endParaRPr/>
          </a:p>
        </p:txBody>
      </p:sp>
    </p:spTree>
    <p:extLst>
      <p:ext uri="{BB962C8B-B14F-4D97-AF65-F5344CB8AC3E}">
        <p14:creationId xmlns:p14="http://schemas.microsoft.com/office/powerpoint/2010/main" val="235482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fe638c405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fe638c405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increasing the degree of the polynomial the curve can fit more the training data but.. </a:t>
            </a:r>
            <a:endParaRPr/>
          </a:p>
          <a:p>
            <a:pPr marL="0" lvl="0" indent="0" algn="l" rtl="0">
              <a:spcBef>
                <a:spcPts val="0"/>
              </a:spcBef>
              <a:spcAft>
                <a:spcPts val="0"/>
              </a:spcAft>
              <a:buClr>
                <a:schemeClr val="dk1"/>
              </a:buClr>
              <a:buSzPts val="1100"/>
              <a:buFont typeface="Arial"/>
              <a:buNone/>
            </a:pPr>
            <a:r>
              <a:rPr lang="en-GB"/>
              <a:t>If we have too many features to learn we go overfitting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1554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hape 503"/>
          <p:cNvSpPr>
            <a:spLocks noGrp="1" noRot="1" noChangeAspect="1"/>
          </p:cNvSpPr>
          <p:nvPr>
            <p:ph type="sldImg"/>
          </p:nvPr>
        </p:nvSpPr>
        <p:spPr>
          <a:xfrm>
            <a:off x="381000" y="685800"/>
            <a:ext cx="6096000" cy="3429000"/>
          </a:xfrm>
          <a:prstGeom prst="rect">
            <a:avLst/>
          </a:prstGeom>
        </p:spPr>
        <p:txBody>
          <a:bodyPr/>
          <a:lstStyle/>
          <a:p>
            <a:endParaRPr/>
          </a:p>
        </p:txBody>
      </p:sp>
      <p:sp>
        <p:nvSpPr>
          <p:cNvPr id="504" name="Shape 504"/>
          <p:cNvSpPr>
            <a:spLocks noGrp="1"/>
          </p:cNvSpPr>
          <p:nvPr>
            <p:ph type="body" sz="quarter" idx="1"/>
          </p:nvPr>
        </p:nvSpPr>
        <p:spPr>
          <a:prstGeom prst="rect">
            <a:avLst/>
          </a:prstGeom>
        </p:spPr>
        <p:txBody>
          <a:bodyPr/>
          <a:lstStyle>
            <a:lvl1pPr>
              <a:defRPr sz="1100"/>
            </a:lvl1pPr>
          </a:lstStyle>
          <a:p>
            <a:r>
              <a:t>On the other hand, if we set to LAMBDA to a high value, the learning algorithm will try to set most w (j) to a very small value or zero to minimize the objective, the model will become very simple which can lead to underﬁtting. Your role as the data analyst is to ﬁnd such a value of the hyperparameter LAMBDA that doesn’t increase the bias too much but reduces the variance to a level reasonable for the problem at hand.</a:t>
            </a:r>
          </a:p>
        </p:txBody>
      </p:sp>
    </p:spTree>
    <p:extLst>
      <p:ext uri="{BB962C8B-B14F-4D97-AF65-F5344CB8AC3E}">
        <p14:creationId xmlns:p14="http://schemas.microsoft.com/office/powerpoint/2010/main" val="769632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xfrm>
            <a:off x="381000" y="685800"/>
            <a:ext cx="6096000" cy="3429000"/>
          </a:xfrm>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pPr>
              <a:defRPr sz="1100"/>
            </a:pPr>
            <a:r>
              <a:rPr lang="en-GB"/>
              <a:t>Generally we don’t know which parameter to pick an penalize. So we shrink all the parameters.</a:t>
            </a:r>
          </a:p>
          <a:p>
            <a:pPr>
              <a:defRPr sz="1100"/>
            </a:pPr>
            <a:endParaRPr lang="en-GB"/>
          </a:p>
          <a:p>
            <a:pPr>
              <a:defRPr sz="1100"/>
            </a:pPr>
            <a:r>
              <a:rPr lang="en-GB"/>
              <a:t>On the other hand, if we set to LAMBDA to a high value, the learning algorithm will try to set most w (j) to a very small value or zero to minimize the objective, the model will become very simple which can lead to underﬁtting. Your role as the data analyst is to ﬁnd such a value of the hyperparameter LAMBDA that doesn’t increase the bias too much but reduces the variance to a level reasonable for the problem at hand.</a:t>
            </a:r>
          </a:p>
          <a:p>
            <a:pPr>
              <a:defRPr sz="1100"/>
            </a:pPr>
            <a:endParaRPr lang="en-GB"/>
          </a:p>
          <a:p>
            <a:pPr>
              <a:defRPr sz="1100"/>
            </a:pPr>
            <a:r>
              <a:rPr lang="en-GB"/>
              <a:t>Start with lambda equal to one and see how it performs</a:t>
            </a:r>
          </a:p>
        </p:txBody>
      </p:sp>
    </p:spTree>
    <p:extLst>
      <p:ext uri="{BB962C8B-B14F-4D97-AF65-F5344CB8AC3E}">
        <p14:creationId xmlns:p14="http://schemas.microsoft.com/office/powerpoint/2010/main" val="227094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lvl1pPr>
              <a:defRPr sz="1100" u="sng">
                <a:solidFill>
                  <a:srgbClr val="55C3FF"/>
                </a:solidFill>
                <a:uFill>
                  <a:solidFill>
                    <a:srgbClr val="55C3FF"/>
                  </a:solidFill>
                </a:uFill>
                <a:hlinkClick r:id="rId3"/>
              </a:defRPr>
            </a:lvl1pPr>
          </a:lstStyle>
          <a:p>
            <a:pPr>
              <a:defRPr>
                <a:solidFill>
                  <a:srgbClr val="2200CC"/>
                </a:solidFill>
                <a:uFillTx/>
              </a:defRPr>
            </a:pPr>
            <a:r>
              <a:rPr>
                <a:solidFill>
                  <a:srgbClr val="55C3FF"/>
                </a:solidFill>
                <a:uFill>
                  <a:solidFill>
                    <a:srgbClr val="55C3FF"/>
                  </a:solidFill>
                </a:uFill>
                <a:hlinkClick r:id="rId3"/>
              </a:rPr>
              <a:t>http://www.cs.cornell.edu/courses/cs6787/2017fa/Lecture2.pdf</a:t>
            </a:r>
          </a:p>
        </p:txBody>
      </p:sp>
    </p:spTree>
    <p:extLst>
      <p:ext uri="{BB962C8B-B14F-4D97-AF65-F5344CB8AC3E}">
        <p14:creationId xmlns:p14="http://schemas.microsoft.com/office/powerpoint/2010/main" val="67181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e638c405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e638c405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41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09bb4041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09bb4041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08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fe638c405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fe638c405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rPr>
              <a:t>Plotting the hypothesis, could be one way to try to decide what degree polynomial to use. But that doesn't always work. And, in fact more often we may have learning problems that where we just have a lot of features. And there is not just a matter of selecting what degree polynomial. And, in fact, when we have so many features, it also becomes much harder to plot the data and it becomes much harder to visualize it, </a:t>
            </a:r>
            <a:r>
              <a:rPr lang="en-GB" sz="1050">
                <a:solidFill>
                  <a:schemeClr val="dk1"/>
                </a:solidFill>
                <a:highlight>
                  <a:srgbClr val="EEEEEE"/>
                </a:highlight>
              </a:rPr>
              <a:t>to decide what features to keep or not. </a:t>
            </a:r>
            <a:endParaRPr sz="1050">
              <a:solidFill>
                <a:schemeClr val="dk1"/>
              </a:solidFill>
              <a:highlight>
                <a:srgbClr val="EEEEEE"/>
              </a:highlight>
            </a:endParaRPr>
          </a:p>
          <a:p>
            <a:pPr marL="0" lvl="0" indent="0" algn="l" rtl="0">
              <a:spcBef>
                <a:spcPts val="0"/>
              </a:spcBef>
              <a:spcAft>
                <a:spcPts val="0"/>
              </a:spcAft>
              <a:buNone/>
            </a:pPr>
            <a:endParaRPr sz="1050">
              <a:solidFill>
                <a:schemeClr val="dk1"/>
              </a:solidFill>
              <a:highlight>
                <a:srgbClr val="EEEEEE"/>
              </a:highlight>
            </a:endParaRPr>
          </a:p>
          <a:p>
            <a:pPr marL="0" lvl="0" indent="0" algn="l" rtl="0">
              <a:spcBef>
                <a:spcPts val="0"/>
              </a:spcBef>
              <a:spcAft>
                <a:spcPts val="0"/>
              </a:spcAft>
              <a:buNone/>
            </a:pPr>
            <a:r>
              <a:rPr lang="en-GB" sz="1050">
                <a:solidFill>
                  <a:schemeClr val="dk1"/>
                </a:solidFill>
                <a:highlight>
                  <a:srgbClr val="FFFFFF"/>
                </a:highlight>
              </a:rPr>
              <a:t>model selection algorithms. Which are algorithms for automatically deciding which features to keep and, which features to throw out. </a:t>
            </a:r>
            <a:endParaRPr sz="1050">
              <a:solidFill>
                <a:schemeClr val="dk1"/>
              </a:solidFill>
              <a:highlight>
                <a:srgbClr val="EEEEEE"/>
              </a:highlight>
            </a:endParaRPr>
          </a:p>
        </p:txBody>
      </p:sp>
    </p:spTree>
    <p:extLst>
      <p:ext uri="{BB962C8B-B14F-4D97-AF65-F5344CB8AC3E}">
        <p14:creationId xmlns:p14="http://schemas.microsoft.com/office/powerpoint/2010/main" val="336385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xfrm>
            <a:off x="8497942" y="4821959"/>
            <a:ext cx="188859" cy="165108"/>
          </a:xfrm>
          <a:prstGeom prst="rect">
            <a:avLst/>
          </a:prstGeom>
        </p:spPr>
        <p:txBody>
          <a:bodyPr/>
          <a:lstStyle/>
          <a:p>
            <a:fld id="{86CB4B4D-7CA3-9044-876B-883B54F8677D}" type="slidenum">
              <a:t>‹#›</a:t>
            </a:fld>
            <a:endParaRPr/>
          </a:p>
        </p:txBody>
      </p:sp>
      <p:sp>
        <p:nvSpPr>
          <p:cNvPr id="16" name="Body Level One…"/>
          <p:cNvSpPr txBox="1">
            <a:spLocks noGrp="1"/>
          </p:cNvSpPr>
          <p:nvPr>
            <p:ph type="body" sz="half" idx="1"/>
          </p:nvPr>
        </p:nvSpPr>
        <p:spPr>
          <a:xfrm>
            <a:off x="458799" y="1751425"/>
            <a:ext cx="4127402" cy="2858700"/>
          </a:xfrm>
          <a:prstGeom prst="rect">
            <a:avLst/>
          </a:prstGeom>
        </p:spPr>
        <p:txBody>
          <a:bodyPr anchor="t"/>
          <a:lstStyle>
            <a:lvl1pPr marL="457200" indent="-330200" algn="l">
              <a:spcBef>
                <a:spcPts val="400"/>
              </a:spcBef>
              <a:buClr>
                <a:srgbClr val="595959"/>
              </a:buClr>
              <a:buSzPts val="1600"/>
              <a:buFont typeface="Arial"/>
              <a:buChar char="•"/>
              <a:defRPr sz="1600">
                <a:solidFill>
                  <a:srgbClr val="262626"/>
                </a:solidFill>
                <a:latin typeface="+mj-lt"/>
                <a:ea typeface="+mj-ea"/>
                <a:cs typeface="+mj-cs"/>
                <a:sym typeface="Arial"/>
              </a:defRPr>
            </a:lvl1pPr>
            <a:lvl2pPr marL="959757" indent="-362857" algn="l">
              <a:spcBef>
                <a:spcPts val="400"/>
              </a:spcBef>
              <a:buClr>
                <a:srgbClr val="595959"/>
              </a:buClr>
              <a:buSzPts val="1600"/>
              <a:buFont typeface="Arial"/>
              <a:buChar char="•"/>
              <a:defRPr sz="1600">
                <a:solidFill>
                  <a:srgbClr val="262626"/>
                </a:solidFill>
                <a:latin typeface="+mj-lt"/>
                <a:ea typeface="+mj-ea"/>
                <a:cs typeface="+mj-cs"/>
                <a:sym typeface="Arial"/>
              </a:defRPr>
            </a:lvl2pPr>
            <a:lvl3pPr marL="1473200" indent="-406400" algn="l">
              <a:spcBef>
                <a:spcPts val="400"/>
              </a:spcBef>
              <a:buClr>
                <a:srgbClr val="595959"/>
              </a:buClr>
              <a:buSzPts val="1600"/>
              <a:buFont typeface="Arial"/>
              <a:buChar char="•"/>
              <a:defRPr sz="1600">
                <a:solidFill>
                  <a:srgbClr val="262626"/>
                </a:solidFill>
                <a:latin typeface="+mj-lt"/>
                <a:ea typeface="+mj-ea"/>
                <a:cs typeface="+mj-cs"/>
                <a:sym typeface="Arial"/>
              </a:defRPr>
            </a:lvl3pPr>
            <a:lvl4pPr marL="2004060" indent="-467360" algn="l">
              <a:spcBef>
                <a:spcPts val="400"/>
              </a:spcBef>
              <a:buClr>
                <a:srgbClr val="595959"/>
              </a:buClr>
              <a:buSzPts val="1600"/>
              <a:buFont typeface="Arial"/>
              <a:buChar char="•"/>
              <a:defRPr sz="1600">
                <a:solidFill>
                  <a:srgbClr val="262626"/>
                </a:solidFill>
                <a:latin typeface="+mj-lt"/>
                <a:ea typeface="+mj-ea"/>
                <a:cs typeface="+mj-cs"/>
                <a:sym typeface="Arial"/>
              </a:defRPr>
            </a:lvl4pPr>
            <a:lvl5pPr marL="2565400" indent="-558800" algn="l">
              <a:spcBef>
                <a:spcPts val="400"/>
              </a:spcBef>
              <a:buClr>
                <a:srgbClr val="595959"/>
              </a:buClr>
              <a:buSzPts val="1600"/>
              <a:buFont typeface="Arial"/>
              <a:buChar char="•"/>
              <a:defRPr sz="1600">
                <a:solidFill>
                  <a:srgbClr val="262626"/>
                </a:solidFill>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 name="Google Shape;14;p2"/>
          <p:cNvSpPr txBox="1">
            <a:spLocks noGrp="1"/>
          </p:cNvSpPr>
          <p:nvPr>
            <p:ph type="body" sz="quarter" idx="13"/>
          </p:nvPr>
        </p:nvSpPr>
        <p:spPr>
          <a:xfrm>
            <a:off x="457937" y="1059324"/>
            <a:ext cx="8228102" cy="692101"/>
          </a:xfrm>
          <a:prstGeom prst="rect">
            <a:avLst/>
          </a:prstGeom>
        </p:spPr>
        <p:txBody>
          <a:bodyPr anchor="t"/>
          <a:lstStyle/>
          <a:p>
            <a:pPr marL="228600" algn="l">
              <a:spcBef>
                <a:spcPts val="300"/>
              </a:spcBef>
              <a:defRPr sz="1800">
                <a:solidFill>
                  <a:srgbClr val="262626"/>
                </a:solidFill>
                <a:latin typeface="+mj-lt"/>
                <a:ea typeface="+mj-ea"/>
                <a:cs typeface="+mj-cs"/>
                <a:sym typeface="Arial"/>
              </a:defRPr>
            </a:pPr>
            <a:endParaRPr/>
          </a:p>
        </p:txBody>
      </p:sp>
      <p:sp>
        <p:nvSpPr>
          <p:cNvPr id="18" name="Google Shape;15;p2"/>
          <p:cNvSpPr txBox="1">
            <a:spLocks noGrp="1"/>
          </p:cNvSpPr>
          <p:nvPr>
            <p:ph type="body" sz="quarter" idx="14"/>
          </p:nvPr>
        </p:nvSpPr>
        <p:spPr>
          <a:xfrm>
            <a:off x="458787" y="431800"/>
            <a:ext cx="8228102" cy="615901"/>
          </a:xfrm>
          <a:prstGeom prst="rect">
            <a:avLst/>
          </a:prstGeom>
        </p:spPr>
        <p:txBody>
          <a:bodyPr anchor="t"/>
          <a:lstStyle/>
          <a:p>
            <a:pPr marL="228600" algn="l">
              <a:spcBef>
                <a:spcPts val="500"/>
              </a:spcBef>
              <a:defRPr b="1">
                <a:solidFill>
                  <a:srgbClr val="262626"/>
                </a:solidFill>
              </a:defRPr>
            </a:pPr>
            <a:endParaRPr/>
          </a:p>
        </p:txBody>
      </p:sp>
      <p:sp>
        <p:nvSpPr>
          <p:cNvPr id="19" name="Google Shape;16;p2"/>
          <p:cNvSpPr/>
          <p:nvPr/>
        </p:nvSpPr>
        <p:spPr>
          <a:xfrm>
            <a:off x="0" y="420171"/>
            <a:ext cx="9144000" cy="1"/>
          </a:xfrm>
          <a:prstGeom prst="line">
            <a:avLst/>
          </a:prstGeom>
          <a:ln>
            <a:solidFill>
              <a:srgbClr val="FFFFFF"/>
            </a:solidFill>
          </a:ln>
        </p:spPr>
        <p:txBody>
          <a:bodyPr lIns="0" tIns="0" rIns="0" bIns="0"/>
          <a:lstStyle/>
          <a:p>
            <a:endParaRPr/>
          </a:p>
        </p:txBody>
      </p:sp>
      <p:sp>
        <p:nvSpPr>
          <p:cNvPr id="20" name="Google Shape;17;p2"/>
          <p:cNvSpPr txBox="1">
            <a:spLocks noGrp="1"/>
          </p:cNvSpPr>
          <p:nvPr>
            <p:ph type="body" sz="quarter" idx="15"/>
          </p:nvPr>
        </p:nvSpPr>
        <p:spPr>
          <a:xfrm>
            <a:off x="158650" y="4655649"/>
            <a:ext cx="7688999" cy="349501"/>
          </a:xfrm>
          <a:prstGeom prst="rect">
            <a:avLst/>
          </a:prstGeom>
        </p:spPr>
        <p:txBody>
          <a:bodyPr anchor="t"/>
          <a:lstStyle/>
          <a:p>
            <a:pPr marL="457200" indent="-279400" algn="l">
              <a:buClr>
                <a:srgbClr val="000000"/>
              </a:buClr>
              <a:buSzPts val="800"/>
              <a:buFont typeface="Consolas"/>
              <a:buChar char="●"/>
              <a:defRPr sz="800">
                <a:latin typeface="Consolas"/>
                <a:ea typeface="Consolas"/>
                <a:cs typeface="Consolas"/>
                <a:sym typeface="Consolas"/>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p:spTree>
      <p:nvGrpSpPr>
        <p:cNvPr id="1" name=""/>
        <p:cNvGrpSpPr/>
        <p:nvPr/>
      </p:nvGrpSpPr>
      <p:grpSpPr>
        <a:xfrm>
          <a:off x="0" y="0"/>
          <a:ext cx="0" cy="0"/>
          <a:chOff x="0" y="0"/>
          <a:chExt cx="0" cy="0"/>
        </a:xfrm>
      </p:grpSpPr>
      <p:sp>
        <p:nvSpPr>
          <p:cNvPr id="27"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9"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xfrm>
            <a:off x="8497942" y="4821959"/>
            <a:ext cx="188859" cy="165108"/>
          </a:xfrm>
          <a:prstGeom prst="rect">
            <a:avLst/>
          </a:prstGeom>
        </p:spPr>
        <p:txBody>
          <a:bodyPr/>
          <a:lstStyle/>
          <a:p>
            <a:fld id="{86CB4B4D-7CA3-9044-876B-883B54F8677D}" type="slidenum">
              <a:t>‹#›</a:t>
            </a:fld>
            <a:endParaRPr/>
          </a:p>
        </p:txBody>
      </p:sp>
      <p:sp>
        <p:nvSpPr>
          <p:cNvPr id="37" name="Body Level One…"/>
          <p:cNvSpPr txBox="1">
            <a:spLocks noGrp="1"/>
          </p:cNvSpPr>
          <p:nvPr>
            <p:ph type="body" sz="half" idx="1"/>
          </p:nvPr>
        </p:nvSpPr>
        <p:spPr>
          <a:xfrm>
            <a:off x="458799" y="1751425"/>
            <a:ext cx="4127402" cy="2858700"/>
          </a:xfrm>
          <a:prstGeom prst="rect">
            <a:avLst/>
          </a:prstGeom>
        </p:spPr>
        <p:txBody>
          <a:bodyPr anchor="t"/>
          <a:lstStyle>
            <a:lvl1pPr marL="457200" indent="-330200" algn="l">
              <a:spcBef>
                <a:spcPts val="400"/>
              </a:spcBef>
              <a:buClr>
                <a:srgbClr val="595959"/>
              </a:buClr>
              <a:buSzPts val="1600"/>
              <a:buFont typeface="Century Gothic"/>
              <a:buChar char="•"/>
              <a:defRPr sz="1600">
                <a:solidFill>
                  <a:srgbClr val="262626"/>
                </a:solidFill>
              </a:defRPr>
            </a:lvl1pPr>
            <a:lvl2pPr marL="959757" indent="-362857" algn="l">
              <a:spcBef>
                <a:spcPts val="400"/>
              </a:spcBef>
              <a:buClr>
                <a:srgbClr val="595959"/>
              </a:buClr>
              <a:buSzPts val="1600"/>
              <a:buFont typeface="Century Gothic"/>
              <a:buChar char="•"/>
              <a:defRPr sz="1600">
                <a:solidFill>
                  <a:srgbClr val="262626"/>
                </a:solidFill>
              </a:defRPr>
            </a:lvl2pPr>
            <a:lvl3pPr marL="1473200" indent="-406400" algn="l">
              <a:spcBef>
                <a:spcPts val="400"/>
              </a:spcBef>
              <a:buClr>
                <a:srgbClr val="595959"/>
              </a:buClr>
              <a:buSzPts val="1600"/>
              <a:buFont typeface="Century Gothic"/>
              <a:buChar char="•"/>
              <a:defRPr sz="1600">
                <a:solidFill>
                  <a:srgbClr val="262626"/>
                </a:solidFill>
              </a:defRPr>
            </a:lvl3pPr>
            <a:lvl4pPr marL="2004060" indent="-467360" algn="l">
              <a:spcBef>
                <a:spcPts val="400"/>
              </a:spcBef>
              <a:buClr>
                <a:srgbClr val="595959"/>
              </a:buClr>
              <a:buSzPts val="1600"/>
              <a:buFont typeface="Century Gothic"/>
              <a:buChar char="•"/>
              <a:defRPr sz="1600">
                <a:solidFill>
                  <a:srgbClr val="262626"/>
                </a:solidFill>
              </a:defRPr>
            </a:lvl4pPr>
            <a:lvl5pPr marL="2565400" indent="-558800" algn="l">
              <a:spcBef>
                <a:spcPts val="400"/>
              </a:spcBef>
              <a:buClr>
                <a:srgbClr val="595959"/>
              </a:buClr>
              <a:buSzPts val="1600"/>
              <a:buFont typeface="Century Gothic"/>
              <a:buChar char="•"/>
              <a:defRPr sz="16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38" name="Google Shape;34;p5"/>
          <p:cNvSpPr txBox="1">
            <a:spLocks noGrp="1"/>
          </p:cNvSpPr>
          <p:nvPr>
            <p:ph type="body" sz="quarter" idx="13"/>
          </p:nvPr>
        </p:nvSpPr>
        <p:spPr>
          <a:xfrm>
            <a:off x="457937" y="1059324"/>
            <a:ext cx="8228102" cy="692101"/>
          </a:xfrm>
          <a:prstGeom prst="rect">
            <a:avLst/>
          </a:prstGeom>
        </p:spPr>
        <p:txBody>
          <a:bodyPr anchor="t"/>
          <a:lstStyle/>
          <a:p>
            <a:pPr marL="228600" algn="l">
              <a:spcBef>
                <a:spcPts val="300"/>
              </a:spcBef>
              <a:defRPr sz="1800">
                <a:solidFill>
                  <a:srgbClr val="262626"/>
                </a:solidFill>
              </a:defRPr>
            </a:pPr>
            <a:endParaRPr/>
          </a:p>
        </p:txBody>
      </p:sp>
      <p:sp>
        <p:nvSpPr>
          <p:cNvPr id="39" name="Google Shape;35;p5"/>
          <p:cNvSpPr txBox="1">
            <a:spLocks noGrp="1"/>
          </p:cNvSpPr>
          <p:nvPr>
            <p:ph type="body" sz="quarter" idx="14"/>
          </p:nvPr>
        </p:nvSpPr>
        <p:spPr>
          <a:xfrm>
            <a:off x="458787" y="431800"/>
            <a:ext cx="8228102" cy="615901"/>
          </a:xfrm>
          <a:prstGeom prst="rect">
            <a:avLst/>
          </a:prstGeom>
        </p:spPr>
        <p:txBody>
          <a:bodyPr anchor="t"/>
          <a:lstStyle/>
          <a:p>
            <a:pPr marL="228600" algn="l">
              <a:spcBef>
                <a:spcPts val="500"/>
              </a:spcBef>
              <a:defRPr b="1">
                <a:solidFill>
                  <a:srgbClr val="262626"/>
                </a:solidFill>
              </a:defRPr>
            </a:pPr>
            <a:endParaRPr/>
          </a:p>
        </p:txBody>
      </p:sp>
      <p:sp>
        <p:nvSpPr>
          <p:cNvPr id="40" name="Google Shape;36;p5"/>
          <p:cNvSpPr/>
          <p:nvPr/>
        </p:nvSpPr>
        <p:spPr>
          <a:xfrm>
            <a:off x="0" y="420171"/>
            <a:ext cx="9144000" cy="1"/>
          </a:xfrm>
          <a:prstGeom prst="line">
            <a:avLst/>
          </a:prstGeom>
          <a:ln>
            <a:solidFill>
              <a:srgbClr val="FFFFFF"/>
            </a:solidFill>
          </a:ln>
        </p:spPr>
        <p:txBody>
          <a:bodyPr lIns="0" tIns="0" rIns="0" bIns="0"/>
          <a:lstStyle/>
          <a:p>
            <a:endParaRPr/>
          </a:p>
        </p:txBody>
      </p:sp>
      <p:sp>
        <p:nvSpPr>
          <p:cNvPr id="41" name="Google Shape;37;p5"/>
          <p:cNvSpPr txBox="1">
            <a:spLocks noGrp="1"/>
          </p:cNvSpPr>
          <p:nvPr>
            <p:ph type="body" sz="quarter" idx="15"/>
          </p:nvPr>
        </p:nvSpPr>
        <p:spPr>
          <a:xfrm>
            <a:off x="158650" y="4655649"/>
            <a:ext cx="7688999" cy="349501"/>
          </a:xfrm>
          <a:prstGeom prst="rect">
            <a:avLst/>
          </a:prstGeom>
        </p:spPr>
        <p:txBody>
          <a:bodyPr anchor="t"/>
          <a:lstStyle/>
          <a:p>
            <a:pPr marL="457200" indent="-279400" algn="l">
              <a:buClr>
                <a:srgbClr val="000000"/>
              </a:buClr>
              <a:buSzPts val="800"/>
              <a:buFont typeface="Consolas"/>
              <a:buChar char="●"/>
              <a:defRPr sz="800">
                <a:latin typeface="Consolas"/>
                <a:ea typeface="Consolas"/>
                <a:cs typeface="Consolas"/>
                <a:sym typeface="Consolas"/>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48" name="Google Shape;27;p4"/>
          <p:cNvSpPr/>
          <p:nvPr/>
        </p:nvSpPr>
        <p:spPr>
          <a:xfrm>
            <a:off x="0" y="0"/>
            <a:ext cx="9144000" cy="420302"/>
          </a:xfrm>
          <a:prstGeom prst="rect">
            <a:avLst/>
          </a:prstGeom>
          <a:solidFill>
            <a:srgbClr val="000000"/>
          </a:solidFill>
          <a:ln w="12700">
            <a:miter lim="400000"/>
          </a:ln>
        </p:spPr>
        <p:txBody>
          <a:bodyPr lIns="0" tIns="0" rIns="0" bIns="0"/>
          <a:lstStyle/>
          <a:p>
            <a:pPr>
              <a:defRPr sz="1800"/>
            </a:pPr>
            <a:endParaRPr/>
          </a:p>
        </p:txBody>
      </p:sp>
      <p:sp>
        <p:nvSpPr>
          <p:cNvPr id="49" name="Google Shape;28;p4"/>
          <p:cNvSpPr/>
          <p:nvPr/>
        </p:nvSpPr>
        <p:spPr>
          <a:xfrm flipV="1">
            <a:off x="-1" y="4712372"/>
            <a:ext cx="9144002" cy="5101"/>
          </a:xfrm>
          <a:prstGeom prst="line">
            <a:avLst/>
          </a:prstGeom>
          <a:ln>
            <a:solidFill>
              <a:srgbClr val="9C9C9C"/>
            </a:solidFill>
          </a:ln>
        </p:spPr>
        <p:txBody>
          <a:bodyPr lIns="0" tIns="0" rIns="0" bIns="0"/>
          <a:lstStyle/>
          <a:p>
            <a:endParaRPr/>
          </a:p>
        </p:txBody>
      </p:sp>
      <p:sp>
        <p:nvSpPr>
          <p:cNvPr id="50" name="Google Shape;29;p4"/>
          <p:cNvSpPr/>
          <p:nvPr/>
        </p:nvSpPr>
        <p:spPr>
          <a:xfrm>
            <a:off x="0" y="420171"/>
            <a:ext cx="9144000" cy="1"/>
          </a:xfrm>
          <a:prstGeom prst="line">
            <a:avLst/>
          </a:prstGeom>
          <a:ln>
            <a:solidFill>
              <a:srgbClr val="FFFFFF"/>
            </a:solidFill>
          </a:ln>
        </p:spPr>
        <p:txBody>
          <a:bodyPr lIns="0" tIns="0" rIns="0" bIns="0"/>
          <a:lstStyle/>
          <a:p>
            <a:endParaRPr/>
          </a:p>
        </p:txBody>
      </p:sp>
      <p:pic>
        <p:nvPicPr>
          <p:cNvPr id="51" name="Google Shape;30;p4" descr="Google Shape;30;p4"/>
          <p:cNvPicPr>
            <a:picLocks noChangeAspect="1"/>
          </p:cNvPicPr>
          <p:nvPr/>
        </p:nvPicPr>
        <p:blipFill>
          <a:blip r:embed="rId2"/>
          <a:stretch>
            <a:fillRect/>
          </a:stretch>
        </p:blipFill>
        <p:spPr>
          <a:xfrm>
            <a:off x="224799" y="72776"/>
            <a:ext cx="3589242" cy="274626"/>
          </a:xfrm>
          <a:prstGeom prst="rect">
            <a:avLst/>
          </a:prstGeom>
          <a:ln w="12700">
            <a:miter lim="400000"/>
          </a:ln>
        </p:spPr>
      </p:pic>
      <p:sp>
        <p:nvSpPr>
          <p:cNvPr id="5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2_Title Slide">
    <p:spTree>
      <p:nvGrpSpPr>
        <p:cNvPr id="1" name="Shape 31"/>
        <p:cNvGrpSpPr/>
        <p:nvPr/>
      </p:nvGrpSpPr>
      <p:grpSpPr>
        <a:xfrm>
          <a:off x="0" y="0"/>
          <a:ext cx="0" cy="0"/>
          <a:chOff x="0" y="0"/>
          <a:chExt cx="0" cy="0"/>
        </a:xfrm>
      </p:grpSpPr>
      <p:sp>
        <p:nvSpPr>
          <p:cNvPr id="32" name="Google Shape;32;p5"/>
          <p:cNvSpPr txBox="1">
            <a:spLocks noGrp="1"/>
          </p:cNvSpPr>
          <p:nvPr>
            <p:ph type="sldNum" idx="12"/>
          </p:nvPr>
        </p:nvSpPr>
        <p:spPr>
          <a:xfrm>
            <a:off x="6553200" y="4767263"/>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00" b="0" i="0" u="none" strike="noStrike" cap="none">
                <a:solidFill>
                  <a:srgbClr val="9C9C9C"/>
                </a:solidFill>
                <a:latin typeface="Arial"/>
                <a:ea typeface="Arial"/>
                <a:cs typeface="Arial"/>
                <a:sym typeface="Arial"/>
              </a:defRPr>
            </a:lvl1pPr>
            <a:lvl2pPr marL="0" marR="0" lvl="1" indent="0" algn="r" rtl="0">
              <a:spcBef>
                <a:spcPts val="0"/>
              </a:spcBef>
              <a:buNone/>
              <a:defRPr sz="600" b="0" i="0" u="none" strike="noStrike" cap="none">
                <a:solidFill>
                  <a:srgbClr val="9C9C9C"/>
                </a:solidFill>
                <a:latin typeface="Arial"/>
                <a:ea typeface="Arial"/>
                <a:cs typeface="Arial"/>
                <a:sym typeface="Arial"/>
              </a:defRPr>
            </a:lvl2pPr>
            <a:lvl3pPr marL="0" marR="0" lvl="2" indent="0" algn="r" rtl="0">
              <a:spcBef>
                <a:spcPts val="0"/>
              </a:spcBef>
              <a:buNone/>
              <a:defRPr sz="600" b="0" i="0" u="none" strike="noStrike" cap="none">
                <a:solidFill>
                  <a:srgbClr val="9C9C9C"/>
                </a:solidFill>
                <a:latin typeface="Arial"/>
                <a:ea typeface="Arial"/>
                <a:cs typeface="Arial"/>
                <a:sym typeface="Arial"/>
              </a:defRPr>
            </a:lvl3pPr>
            <a:lvl4pPr marL="0" marR="0" lvl="3" indent="0" algn="r" rtl="0">
              <a:spcBef>
                <a:spcPts val="0"/>
              </a:spcBef>
              <a:buNone/>
              <a:defRPr sz="600" b="0" i="0" u="none" strike="noStrike" cap="none">
                <a:solidFill>
                  <a:srgbClr val="9C9C9C"/>
                </a:solidFill>
                <a:latin typeface="Arial"/>
                <a:ea typeface="Arial"/>
                <a:cs typeface="Arial"/>
                <a:sym typeface="Arial"/>
              </a:defRPr>
            </a:lvl4pPr>
            <a:lvl5pPr marL="0" marR="0" lvl="4" indent="0" algn="r" rtl="0">
              <a:spcBef>
                <a:spcPts val="0"/>
              </a:spcBef>
              <a:buNone/>
              <a:defRPr sz="600" b="0" i="0" u="none" strike="noStrike" cap="none">
                <a:solidFill>
                  <a:srgbClr val="9C9C9C"/>
                </a:solidFill>
                <a:latin typeface="Arial"/>
                <a:ea typeface="Arial"/>
                <a:cs typeface="Arial"/>
                <a:sym typeface="Arial"/>
              </a:defRPr>
            </a:lvl5pPr>
            <a:lvl6pPr marL="0" marR="0" lvl="5" indent="0" algn="r" rtl="0">
              <a:spcBef>
                <a:spcPts val="0"/>
              </a:spcBef>
              <a:buNone/>
              <a:defRPr sz="600" b="0" i="0" u="none" strike="noStrike" cap="none">
                <a:solidFill>
                  <a:srgbClr val="9C9C9C"/>
                </a:solidFill>
                <a:latin typeface="Arial"/>
                <a:ea typeface="Arial"/>
                <a:cs typeface="Arial"/>
                <a:sym typeface="Arial"/>
              </a:defRPr>
            </a:lvl6pPr>
            <a:lvl7pPr marL="0" marR="0" lvl="6" indent="0" algn="r" rtl="0">
              <a:spcBef>
                <a:spcPts val="0"/>
              </a:spcBef>
              <a:buNone/>
              <a:defRPr sz="600" b="0" i="0" u="none" strike="noStrike" cap="none">
                <a:solidFill>
                  <a:srgbClr val="9C9C9C"/>
                </a:solidFill>
                <a:latin typeface="Arial"/>
                <a:ea typeface="Arial"/>
                <a:cs typeface="Arial"/>
                <a:sym typeface="Arial"/>
              </a:defRPr>
            </a:lvl7pPr>
            <a:lvl8pPr marL="0" marR="0" lvl="7" indent="0" algn="r" rtl="0">
              <a:spcBef>
                <a:spcPts val="0"/>
              </a:spcBef>
              <a:buNone/>
              <a:defRPr sz="600" b="0" i="0" u="none" strike="noStrike" cap="none">
                <a:solidFill>
                  <a:srgbClr val="9C9C9C"/>
                </a:solidFill>
                <a:latin typeface="Arial"/>
                <a:ea typeface="Arial"/>
                <a:cs typeface="Arial"/>
                <a:sym typeface="Arial"/>
              </a:defRPr>
            </a:lvl8pPr>
            <a:lvl9pPr marL="0" marR="0" lvl="8" indent="0" algn="r" rtl="0">
              <a:spcBef>
                <a:spcPts val="0"/>
              </a:spcBef>
              <a:buNone/>
              <a:defRPr sz="600" b="0" i="0" u="none" strike="noStrike" cap="none">
                <a:solidFill>
                  <a:srgbClr val="9C9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 name="Google Shape;33;p5"/>
          <p:cNvSpPr txBox="1">
            <a:spLocks noGrp="1"/>
          </p:cNvSpPr>
          <p:nvPr>
            <p:ph type="body" idx="1"/>
          </p:nvPr>
        </p:nvSpPr>
        <p:spPr>
          <a:xfrm>
            <a:off x="458800" y="1751425"/>
            <a:ext cx="4127400" cy="28587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400"/>
              </a:spcBef>
              <a:spcAft>
                <a:spcPts val="0"/>
              </a:spcAft>
              <a:buClr>
                <a:srgbClr val="595959"/>
              </a:buClr>
              <a:buSzPts val="1600"/>
              <a:buFont typeface="Century Gothic"/>
              <a:buChar char="•"/>
              <a:defRPr sz="1600" i="0" u="none" strike="noStrike" cap="none">
                <a:solidFill>
                  <a:schemeClr val="dk2"/>
                </a:solidFill>
                <a:latin typeface="Century Gothic"/>
                <a:ea typeface="Century Gothic"/>
                <a:cs typeface="Century Gothic"/>
                <a:sym typeface="Century Gothic"/>
              </a:defRPr>
            </a:lvl1pPr>
            <a:lvl2pPr marL="914400" marR="0" lvl="1" indent="-317500" algn="l" rtl="0">
              <a:lnSpc>
                <a:spcPct val="100000"/>
              </a:lnSpc>
              <a:spcBef>
                <a:spcPts val="360"/>
              </a:spcBef>
              <a:spcAft>
                <a:spcPts val="0"/>
              </a:spcAft>
              <a:buClr>
                <a:srgbClr val="595959"/>
              </a:buClr>
              <a:buSzPts val="1400"/>
              <a:buFont typeface="Century Gothic"/>
              <a:buChar char="•"/>
              <a:defRPr i="0" u="none" strike="noStrike" cap="none">
                <a:solidFill>
                  <a:schemeClr val="dk2"/>
                </a:solidFill>
                <a:latin typeface="Century Gothic"/>
                <a:ea typeface="Century Gothic"/>
                <a:cs typeface="Century Gothic"/>
                <a:sym typeface="Century Gothic"/>
              </a:defRPr>
            </a:lvl2pPr>
            <a:lvl3pPr marL="1371600" marR="0" lvl="2" indent="-304800" algn="l" rtl="0">
              <a:lnSpc>
                <a:spcPct val="100000"/>
              </a:lnSpc>
              <a:spcBef>
                <a:spcPts val="320"/>
              </a:spcBef>
              <a:spcAft>
                <a:spcPts val="0"/>
              </a:spcAft>
              <a:buClr>
                <a:srgbClr val="595959"/>
              </a:buClr>
              <a:buSzPts val="1200"/>
              <a:buFont typeface="Century Gothic"/>
              <a:buChar char="•"/>
              <a:defRPr sz="1200" i="0" u="none" strike="noStrike" cap="none">
                <a:solidFill>
                  <a:schemeClr val="dk2"/>
                </a:solidFill>
                <a:latin typeface="Century Gothic"/>
                <a:ea typeface="Century Gothic"/>
                <a:cs typeface="Century Gothic"/>
                <a:sym typeface="Century Gothic"/>
              </a:defRPr>
            </a:lvl3pPr>
            <a:lvl4pPr marL="1828800" marR="0" lvl="3" indent="-292100" algn="l" rtl="0">
              <a:lnSpc>
                <a:spcPct val="100000"/>
              </a:lnSpc>
              <a:spcBef>
                <a:spcPts val="280"/>
              </a:spcBef>
              <a:spcAft>
                <a:spcPts val="0"/>
              </a:spcAft>
              <a:buClr>
                <a:srgbClr val="595959"/>
              </a:buClr>
              <a:buSzPts val="1000"/>
              <a:buFont typeface="Century Gothic"/>
              <a:buChar char="•"/>
              <a:defRPr sz="1000" i="0" u="none" strike="noStrike" cap="none">
                <a:solidFill>
                  <a:schemeClr val="dk2"/>
                </a:solidFill>
                <a:latin typeface="Century Gothic"/>
                <a:ea typeface="Century Gothic"/>
                <a:cs typeface="Century Gothic"/>
                <a:sym typeface="Century Gothic"/>
              </a:defRPr>
            </a:lvl4pPr>
            <a:lvl5pPr marL="2286000" marR="0" lvl="4" indent="-279400" algn="l" rtl="0">
              <a:lnSpc>
                <a:spcPct val="100000"/>
              </a:lnSpc>
              <a:spcBef>
                <a:spcPts val="240"/>
              </a:spcBef>
              <a:spcAft>
                <a:spcPts val="0"/>
              </a:spcAft>
              <a:buClr>
                <a:srgbClr val="595959"/>
              </a:buClr>
              <a:buSzPts val="800"/>
              <a:buFont typeface="Century Gothic"/>
              <a:buChar char="•"/>
              <a:defRPr sz="800" i="0" u="none" strike="noStrike" cap="none">
                <a:solidFill>
                  <a:schemeClr val="dk2"/>
                </a:solidFill>
                <a:latin typeface="Century Gothic"/>
                <a:ea typeface="Century Gothic"/>
                <a:cs typeface="Century Gothic"/>
                <a:sym typeface="Century Gothic"/>
              </a:defRPr>
            </a:lvl5pPr>
            <a:lvl6pPr marL="2743200" marR="0" lvl="5"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6pPr>
            <a:lvl7pPr marL="3200400" marR="0" lvl="6"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7pPr>
            <a:lvl8pPr marL="3657600" marR="0" lvl="7"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8pPr>
            <a:lvl9pPr marL="4114800" marR="0" lvl="8"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9pPr>
          </a:lstStyle>
          <a:p>
            <a:endParaRPr/>
          </a:p>
        </p:txBody>
      </p:sp>
      <p:sp>
        <p:nvSpPr>
          <p:cNvPr id="34" name="Google Shape;34;p5"/>
          <p:cNvSpPr txBox="1">
            <a:spLocks noGrp="1"/>
          </p:cNvSpPr>
          <p:nvPr>
            <p:ph type="body" idx="2"/>
          </p:nvPr>
        </p:nvSpPr>
        <p:spPr>
          <a:xfrm>
            <a:off x="457938" y="1059325"/>
            <a:ext cx="8228100" cy="692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Clr>
                <a:schemeClr val="dk2"/>
              </a:buClr>
              <a:buSzPts val="1800"/>
              <a:buFont typeface="Century Gothic"/>
              <a:buNone/>
              <a:defRPr sz="1800" i="0" u="none" strike="noStrike" cap="none">
                <a:solidFill>
                  <a:schemeClr val="dk2"/>
                </a:solidFill>
                <a:latin typeface="Century Gothic"/>
                <a:ea typeface="Century Gothic"/>
                <a:cs typeface="Century Gothic"/>
                <a:sym typeface="Century Gothic"/>
              </a:defRPr>
            </a:lvl1pPr>
            <a:lvl2pPr marL="914400" marR="0" lvl="1" indent="-228600" algn="l" rtl="0">
              <a:spcBef>
                <a:spcPts val="360"/>
              </a:spcBef>
              <a:spcAft>
                <a:spcPts val="0"/>
              </a:spcAft>
              <a:buClr>
                <a:schemeClr val="dk2"/>
              </a:buClr>
              <a:buSzPts val="1800"/>
              <a:buFont typeface="Century Gothic"/>
              <a:buNone/>
              <a:defRPr sz="1800" i="0" u="none" strike="noStrike" cap="none">
                <a:solidFill>
                  <a:schemeClr val="dk2"/>
                </a:solidFill>
                <a:latin typeface="Century Gothic"/>
                <a:ea typeface="Century Gothic"/>
                <a:cs typeface="Century Gothic"/>
                <a:sym typeface="Century Gothic"/>
              </a:defRPr>
            </a:lvl2pPr>
            <a:lvl3pPr marL="1371600" marR="0" lvl="2" indent="-228600" algn="l" rtl="0">
              <a:spcBef>
                <a:spcPts val="320"/>
              </a:spcBef>
              <a:spcAft>
                <a:spcPts val="0"/>
              </a:spcAft>
              <a:buClr>
                <a:schemeClr val="dk2"/>
              </a:buClr>
              <a:buSzPts val="1600"/>
              <a:buFont typeface="Century Gothic"/>
              <a:buNone/>
              <a:defRPr sz="1600" i="0" u="none" strike="noStrike" cap="none">
                <a:solidFill>
                  <a:schemeClr val="dk2"/>
                </a:solidFill>
                <a:latin typeface="Century Gothic"/>
                <a:ea typeface="Century Gothic"/>
                <a:cs typeface="Century Gothic"/>
                <a:sym typeface="Century Gothic"/>
              </a:defRPr>
            </a:lvl3pPr>
            <a:lvl4pPr marL="1828800" marR="0" lvl="3" indent="-228600" algn="l" rtl="0">
              <a:spcBef>
                <a:spcPts val="280"/>
              </a:spcBef>
              <a:spcAft>
                <a:spcPts val="0"/>
              </a:spcAft>
              <a:buClr>
                <a:schemeClr val="dk2"/>
              </a:buClr>
              <a:buSzPts val="1400"/>
              <a:buFont typeface="Century Gothic"/>
              <a:buNone/>
              <a:defRPr sz="1400" i="0" u="none" strike="noStrike" cap="none">
                <a:solidFill>
                  <a:schemeClr val="dk2"/>
                </a:solidFill>
                <a:latin typeface="Century Gothic"/>
                <a:ea typeface="Century Gothic"/>
                <a:cs typeface="Century Gothic"/>
                <a:sym typeface="Century Gothic"/>
              </a:defRPr>
            </a:lvl4pPr>
            <a:lvl5pPr marL="2286000" marR="0" lvl="4" indent="-228600" algn="l" rtl="0">
              <a:spcBef>
                <a:spcPts val="240"/>
              </a:spcBef>
              <a:spcAft>
                <a:spcPts val="0"/>
              </a:spcAft>
              <a:buClr>
                <a:schemeClr val="dk2"/>
              </a:buClr>
              <a:buSzPts val="1200"/>
              <a:buFont typeface="Century Gothic"/>
              <a:buNone/>
              <a:defRPr sz="1200" i="0" u="none" strike="noStrike" cap="none">
                <a:solidFill>
                  <a:schemeClr val="dk2"/>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5"/>
          <p:cNvSpPr txBox="1">
            <a:spLocks noGrp="1"/>
          </p:cNvSpPr>
          <p:nvPr>
            <p:ph type="body" idx="3"/>
          </p:nvPr>
        </p:nvSpPr>
        <p:spPr>
          <a:xfrm>
            <a:off x="458788" y="431800"/>
            <a:ext cx="8228100" cy="615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marL="914400" marR="0" lvl="1"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2pPr>
            <a:lvl3pPr marL="1371600" marR="0" lvl="2"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3pPr>
            <a:lvl4pPr marL="1828800" marR="0" lvl="3"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4pPr>
            <a:lvl5pPr marL="2286000" marR="0" lvl="4"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9pPr>
          </a:lstStyle>
          <a:p>
            <a:endParaRPr/>
          </a:p>
        </p:txBody>
      </p:sp>
      <p:cxnSp>
        <p:nvCxnSpPr>
          <p:cNvPr id="36" name="Google Shape;36;p5"/>
          <p:cNvCxnSpPr/>
          <p:nvPr/>
        </p:nvCxnSpPr>
        <p:spPr>
          <a:xfrm>
            <a:off x="0" y="420171"/>
            <a:ext cx="9144000" cy="0"/>
          </a:xfrm>
          <a:prstGeom prst="straightConnector1">
            <a:avLst/>
          </a:prstGeom>
          <a:noFill/>
          <a:ln w="9525" cap="flat" cmpd="sng">
            <a:solidFill>
              <a:schemeClr val="lt2"/>
            </a:solidFill>
            <a:prstDash val="solid"/>
            <a:round/>
            <a:headEnd type="none" w="sm" len="sm"/>
            <a:tailEnd type="none" w="sm" len="sm"/>
          </a:ln>
        </p:spPr>
      </p:cxnSp>
      <p:sp>
        <p:nvSpPr>
          <p:cNvPr id="37" name="Google Shape;37;p5"/>
          <p:cNvSpPr txBox="1">
            <a:spLocks noGrp="1"/>
          </p:cNvSpPr>
          <p:nvPr>
            <p:ph type="body" idx="4"/>
          </p:nvPr>
        </p:nvSpPr>
        <p:spPr>
          <a:xfrm>
            <a:off x="158650" y="4655650"/>
            <a:ext cx="7689000" cy="349500"/>
          </a:xfrm>
          <a:prstGeom prst="rect">
            <a:avLst/>
          </a:prstGeom>
          <a:noFill/>
          <a:ln>
            <a:noFill/>
          </a:ln>
        </p:spPr>
        <p:txBody>
          <a:bodyPr spcFirstLastPara="1" wrap="square" lIns="91425" tIns="91425" rIns="91425" bIns="91425" anchor="t" anchorCtr="0">
            <a:noAutofit/>
          </a:bodyPr>
          <a:lstStyle>
            <a:lvl1pPr marL="457200" lvl="0" indent="-279400" rtl="0">
              <a:spcBef>
                <a:spcPts val="0"/>
              </a:spcBef>
              <a:spcAft>
                <a:spcPts val="0"/>
              </a:spcAft>
              <a:buSzPts val="800"/>
              <a:buFont typeface="Consolas"/>
              <a:buChar char="●"/>
              <a:defRPr sz="800">
                <a:latin typeface="Consolas"/>
                <a:ea typeface="Consolas"/>
                <a:cs typeface="Consolas"/>
                <a:sym typeface="Consolas"/>
              </a:defRPr>
            </a:lvl1pPr>
            <a:lvl2pPr marL="914400" lvl="1" indent="-279400" rtl="0">
              <a:spcBef>
                <a:spcPts val="0"/>
              </a:spcBef>
              <a:spcAft>
                <a:spcPts val="0"/>
              </a:spcAft>
              <a:buSzPts val="800"/>
              <a:buFont typeface="Consolas"/>
              <a:buChar char="○"/>
              <a:defRPr sz="800">
                <a:latin typeface="Consolas"/>
                <a:ea typeface="Consolas"/>
                <a:cs typeface="Consolas"/>
                <a:sym typeface="Consolas"/>
              </a:defRPr>
            </a:lvl2pPr>
            <a:lvl3pPr marL="1371600" lvl="2" indent="-279400" rtl="0">
              <a:spcBef>
                <a:spcPts val="0"/>
              </a:spcBef>
              <a:spcAft>
                <a:spcPts val="0"/>
              </a:spcAft>
              <a:buSzPts val="800"/>
              <a:buFont typeface="Consolas"/>
              <a:buChar char="■"/>
              <a:defRPr sz="800">
                <a:latin typeface="Consolas"/>
                <a:ea typeface="Consolas"/>
                <a:cs typeface="Consolas"/>
                <a:sym typeface="Consolas"/>
              </a:defRPr>
            </a:lvl3pPr>
            <a:lvl4pPr marL="1828800" lvl="3" indent="-279400" rtl="0">
              <a:spcBef>
                <a:spcPts val="0"/>
              </a:spcBef>
              <a:spcAft>
                <a:spcPts val="0"/>
              </a:spcAft>
              <a:buSzPts val="800"/>
              <a:buFont typeface="Consolas"/>
              <a:buChar char="●"/>
              <a:defRPr sz="800">
                <a:latin typeface="Consolas"/>
                <a:ea typeface="Consolas"/>
                <a:cs typeface="Consolas"/>
                <a:sym typeface="Consolas"/>
              </a:defRPr>
            </a:lvl4pPr>
            <a:lvl5pPr marL="2286000" lvl="4" indent="-279400" rtl="0">
              <a:spcBef>
                <a:spcPts val="0"/>
              </a:spcBef>
              <a:spcAft>
                <a:spcPts val="0"/>
              </a:spcAft>
              <a:buSzPts val="800"/>
              <a:buFont typeface="Consolas"/>
              <a:buChar char="○"/>
              <a:defRPr sz="800">
                <a:latin typeface="Consolas"/>
                <a:ea typeface="Consolas"/>
                <a:cs typeface="Consolas"/>
                <a:sym typeface="Consolas"/>
              </a:defRPr>
            </a:lvl5pPr>
            <a:lvl6pPr marL="2743200" lvl="5" indent="-279400" rtl="0">
              <a:spcBef>
                <a:spcPts val="0"/>
              </a:spcBef>
              <a:spcAft>
                <a:spcPts val="0"/>
              </a:spcAft>
              <a:buSzPts val="800"/>
              <a:buFont typeface="Consolas"/>
              <a:buChar char="■"/>
              <a:defRPr sz="800">
                <a:latin typeface="Consolas"/>
                <a:ea typeface="Consolas"/>
                <a:cs typeface="Consolas"/>
                <a:sym typeface="Consolas"/>
              </a:defRPr>
            </a:lvl6pPr>
            <a:lvl7pPr marL="3200400" lvl="6" indent="-279400" rtl="0">
              <a:spcBef>
                <a:spcPts val="0"/>
              </a:spcBef>
              <a:spcAft>
                <a:spcPts val="0"/>
              </a:spcAft>
              <a:buSzPts val="800"/>
              <a:buFont typeface="Consolas"/>
              <a:buChar char="●"/>
              <a:defRPr sz="800">
                <a:latin typeface="Consolas"/>
                <a:ea typeface="Consolas"/>
                <a:cs typeface="Consolas"/>
                <a:sym typeface="Consolas"/>
              </a:defRPr>
            </a:lvl7pPr>
            <a:lvl8pPr marL="3657600" lvl="7" indent="-279400" rtl="0">
              <a:spcBef>
                <a:spcPts val="0"/>
              </a:spcBef>
              <a:spcAft>
                <a:spcPts val="0"/>
              </a:spcAft>
              <a:buSzPts val="800"/>
              <a:buFont typeface="Consolas"/>
              <a:buChar char="○"/>
              <a:defRPr sz="800">
                <a:latin typeface="Consolas"/>
                <a:ea typeface="Consolas"/>
                <a:cs typeface="Consolas"/>
                <a:sym typeface="Consolas"/>
              </a:defRPr>
            </a:lvl8pPr>
            <a:lvl9pPr marL="4114800" lvl="8" indent="-279400" rtl="0">
              <a:spcBef>
                <a:spcPts val="0"/>
              </a:spcBef>
              <a:spcAft>
                <a:spcPts val="0"/>
              </a:spcAft>
              <a:buSzPts val="800"/>
              <a:buFont typeface="Consolas"/>
              <a:buChar char="■"/>
              <a:defRPr sz="800">
                <a:latin typeface="Consolas"/>
                <a:ea typeface="Consolas"/>
                <a:cs typeface="Consolas"/>
                <a:sym typeface="Consolas"/>
              </a:defRPr>
            </a:lvl9pPr>
          </a:lstStyle>
          <a:p>
            <a:endParaRPr/>
          </a:p>
        </p:txBody>
      </p:sp>
    </p:spTree>
    <p:extLst>
      <p:ext uri="{BB962C8B-B14F-4D97-AF65-F5344CB8AC3E}">
        <p14:creationId xmlns:p14="http://schemas.microsoft.com/office/powerpoint/2010/main" val="1863309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7;p1"/>
          <p:cNvSpPr/>
          <p:nvPr/>
        </p:nvSpPr>
        <p:spPr>
          <a:xfrm>
            <a:off x="0" y="0"/>
            <a:ext cx="9144000" cy="420302"/>
          </a:xfrm>
          <a:prstGeom prst="rect">
            <a:avLst/>
          </a:prstGeom>
          <a:solidFill>
            <a:srgbClr val="000000"/>
          </a:solidFill>
          <a:ln w="12700">
            <a:miter lim="400000"/>
          </a:ln>
        </p:spPr>
        <p:txBody>
          <a:bodyPr lIns="0" tIns="0" rIns="0" bIns="0"/>
          <a:lstStyle/>
          <a:p>
            <a:pPr>
              <a:defRPr sz="1800"/>
            </a:pPr>
            <a:endParaRPr/>
          </a:p>
        </p:txBody>
      </p:sp>
      <p:sp>
        <p:nvSpPr>
          <p:cNvPr id="3" name="Google Shape;8;p1"/>
          <p:cNvSpPr/>
          <p:nvPr/>
        </p:nvSpPr>
        <p:spPr>
          <a:xfrm flipV="1">
            <a:off x="-1" y="4712372"/>
            <a:ext cx="9144002" cy="5101"/>
          </a:xfrm>
          <a:prstGeom prst="line">
            <a:avLst/>
          </a:prstGeom>
          <a:ln>
            <a:solidFill>
              <a:srgbClr val="9C9C9C"/>
            </a:solidFill>
          </a:ln>
        </p:spPr>
        <p:txBody>
          <a:bodyPr lIns="0" tIns="0" rIns="0" bIns="0"/>
          <a:lstStyle/>
          <a:p>
            <a:endParaRPr/>
          </a:p>
        </p:txBody>
      </p:sp>
      <p:sp>
        <p:nvSpPr>
          <p:cNvPr id="4" name="Google Shape;9;p1"/>
          <p:cNvSpPr/>
          <p:nvPr/>
        </p:nvSpPr>
        <p:spPr>
          <a:xfrm>
            <a:off x="0" y="420171"/>
            <a:ext cx="9144000" cy="1"/>
          </a:xfrm>
          <a:prstGeom prst="line">
            <a:avLst/>
          </a:prstGeom>
          <a:ln>
            <a:solidFill>
              <a:srgbClr val="FFFFFF"/>
            </a:solidFill>
          </a:ln>
        </p:spPr>
        <p:txBody>
          <a:bodyPr lIns="0" tIns="0" rIns="0" bIns="0"/>
          <a:lstStyle/>
          <a:p>
            <a:endParaRPr/>
          </a:p>
        </p:txBody>
      </p:sp>
      <p:pic>
        <p:nvPicPr>
          <p:cNvPr id="5" name="Google Shape;10;p1" descr="Google Shape;10;p1"/>
          <p:cNvPicPr>
            <a:picLocks noChangeAspect="1"/>
          </p:cNvPicPr>
          <p:nvPr/>
        </p:nvPicPr>
        <p:blipFill>
          <a:blip r:embed="rId7"/>
          <a:stretch>
            <a:fillRect/>
          </a:stretch>
        </p:blipFill>
        <p:spPr>
          <a:xfrm>
            <a:off x="224799" y="72776"/>
            <a:ext cx="3589242" cy="274626"/>
          </a:xfrm>
          <a:prstGeom prst="rect">
            <a:avLst/>
          </a:prstGeom>
          <a:ln w="12700">
            <a:miter lim="400000"/>
          </a:ln>
        </p:spPr>
      </p:pic>
      <p:sp>
        <p:nvSpPr>
          <p:cNvPr id="6" name="Body Level One…"/>
          <p:cNvSpPr txBox="1">
            <a:spLocks noGrp="1"/>
          </p:cNvSpPr>
          <p:nvPr>
            <p:ph type="body" idx="1"/>
          </p:nvPr>
        </p:nvSpPr>
        <p:spPr>
          <a:xfrm>
            <a:off x="311800" y="2968799"/>
            <a:ext cx="8520601" cy="792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832300" y="4777463"/>
            <a:ext cx="188858" cy="165108"/>
          </a:xfrm>
          <a:prstGeom prst="rect">
            <a:avLst/>
          </a:prstGeom>
          <a:ln w="12700">
            <a:miter lim="400000"/>
          </a:ln>
        </p:spPr>
        <p:txBody>
          <a:bodyPr wrap="none" lIns="45699" tIns="45699" rIns="45699" bIns="45699" anchor="ctr">
            <a:spAutoFit/>
          </a:bodyPr>
          <a:lstStyle>
            <a:lvl1pPr algn="r">
              <a:defRPr sz="600">
                <a:solidFill>
                  <a:srgbClr val="9C9C9C"/>
                </a:solidFill>
              </a:defRPr>
            </a:lvl1pPr>
          </a:lstStyle>
          <a:p>
            <a:fld id="{86CB4B4D-7CA3-9044-876B-883B54F8677D}" type="slidenum">
              <a:t>‹#›</a:t>
            </a:fld>
            <a:endParaRPr/>
          </a:p>
        </p:txBody>
      </p:sp>
      <p:sp>
        <p:nvSpPr>
          <p:cNvPr id="8" name="Title Text"/>
          <p:cNvSpPr txBox="1">
            <a:spLocks noGrp="1"/>
          </p:cNvSpPr>
          <p:nvPr>
            <p:ph type="title"/>
          </p:nvPr>
        </p:nvSpPr>
        <p:spPr>
          <a:xfrm>
            <a:off x="311800" y="1236724"/>
            <a:ext cx="8520601" cy="175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9pPr>
    </p:titleStyle>
    <p:body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5pPr>
      <a:lvl6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6pPr>
      <a:lvl7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7pPr>
      <a:lvl8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8pPr>
      <a:lvl9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scikit-learn.org/stable/auto_examples/model_selection/plot_underfitting_overfitting.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hyperlink" Target="https://www.coursera.org/learn/machine-learning/lecture/ACpTQ/the-problem-of-overfittin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coursera.org/learn/machine-learning" TargetMode="External"/><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hyperlink" Target="https://www.coursera.org/learn/machine-learn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Google Shape;49;p7"/>
          <p:cNvSpPr txBox="1">
            <a:spLocks noGrp="1"/>
          </p:cNvSpPr>
          <p:nvPr>
            <p:ph type="body" sz="quarter" idx="1"/>
          </p:nvPr>
        </p:nvSpPr>
        <p:spPr>
          <a:xfrm>
            <a:off x="311799" y="2827525"/>
            <a:ext cx="8520602" cy="933901"/>
          </a:xfrm>
          <a:prstGeom prst="rect">
            <a:avLst/>
          </a:prstGeom>
        </p:spPr>
        <p:txBody>
          <a:bodyPr>
            <a:normAutofit fontScale="70000" lnSpcReduction="20000"/>
          </a:bodyPr>
          <a:lstStyle/>
          <a:p>
            <a:r>
              <a:rPr lang="en-US" dirty="0"/>
              <a:t>Regularized Linear Regression and Bias </a:t>
            </a:r>
            <a:r>
              <a:rPr lang="en-US" dirty="0" err="1"/>
              <a:t>v.s</a:t>
            </a:r>
            <a:r>
              <a:rPr lang="en-US" dirty="0"/>
              <a:t>. Variance</a:t>
            </a:r>
          </a:p>
          <a:p>
            <a:r>
              <a:rPr lang="en-GB" dirty="0"/>
              <a:t>and </a:t>
            </a:r>
          </a:p>
          <a:p>
            <a:r>
              <a:rPr lang="en-GB" dirty="0"/>
              <a:t>Polynomial Regression</a:t>
            </a:r>
          </a:p>
        </p:txBody>
      </p:sp>
      <p:sp>
        <p:nvSpPr>
          <p:cNvPr id="64" name="Google Shape;50;p7"/>
          <p:cNvSpPr txBox="1"/>
          <p:nvPr/>
        </p:nvSpPr>
        <p:spPr>
          <a:xfrm>
            <a:off x="4004924" y="3870624"/>
            <a:ext cx="4827301" cy="792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lvl1pPr algn="ctr">
              <a:defRPr sz="1800">
                <a:latin typeface="Century Gothic"/>
                <a:ea typeface="Century Gothic"/>
                <a:cs typeface="Century Gothic"/>
                <a:sym typeface="Century Gothic"/>
              </a:defRPr>
            </a:lvl1pPr>
          </a:lstStyle>
          <a:p>
            <a:r>
              <a:rPr lang="sv-SE" dirty="0"/>
              <a:t>Lab </a:t>
            </a:r>
            <a:r>
              <a:rPr dirty="0"/>
              <a:t> 3</a:t>
            </a:r>
          </a:p>
        </p:txBody>
      </p:sp>
      <p:sp>
        <p:nvSpPr>
          <p:cNvPr id="65" name="Google Shape;51;p7"/>
          <p:cNvSpPr txBox="1">
            <a:spLocks noGrp="1"/>
          </p:cNvSpPr>
          <p:nvPr>
            <p:ph type="title"/>
          </p:nvPr>
        </p:nvSpPr>
        <p:spPr>
          <a:xfrm>
            <a:off x="311799" y="1236724"/>
            <a:ext cx="8520602" cy="1754402"/>
          </a:xfrm>
          <a:prstGeom prst="rect">
            <a:avLst/>
          </a:prstGeom>
        </p:spPr>
        <p:txBody>
          <a:bodyPr/>
          <a:lstStyle/>
          <a:p>
            <a:r>
              <a:t>Machine Learning</a:t>
            </a:r>
          </a:p>
        </p:txBody>
      </p:sp>
      <p:sp>
        <p:nvSpPr>
          <p:cNvPr id="68" name="Google Shape;54;p7"/>
          <p:cNvSpPr txBox="1"/>
          <p:nvPr/>
        </p:nvSpPr>
        <p:spPr>
          <a:xfrm>
            <a:off x="6404000" y="0"/>
            <a:ext cx="2000401" cy="398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a:solidFill>
                  <a:srgbClr val="FFFFFF"/>
                </a:solidFill>
                <a:latin typeface="Century Gothic"/>
                <a:ea typeface="Century Gothic"/>
                <a:cs typeface="Century Gothic"/>
                <a:sym typeface="Century Gothic"/>
              </a:defRPr>
            </a:pPr>
            <a:r>
              <a:t>COURSE     </a:t>
            </a:r>
            <a:r>
              <a:rPr b="1"/>
              <a:t>DIT 821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0"/>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indent="0"/>
            <a:r>
              <a:rPr lang="en-GB" dirty="0">
                <a:solidFill>
                  <a:schemeClr val="tx1"/>
                </a:solidFill>
              </a:rPr>
              <a:t>How to evaluate overfitting Bias-Variance</a:t>
            </a:r>
            <a:endParaRPr dirty="0">
              <a:solidFill>
                <a:schemeClr val="tx1"/>
              </a:solidFill>
            </a:endParaRPr>
          </a:p>
        </p:txBody>
      </p:sp>
      <p:sp>
        <p:nvSpPr>
          <p:cNvPr id="88" name="Google Shape;88;p10"/>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Evaluating Hypothesis</a:t>
            </a:r>
            <a:endParaRPr dirty="0">
              <a:solidFill>
                <a:schemeClr val="tx1"/>
              </a:solidFill>
            </a:endParaRPr>
          </a:p>
        </p:txBody>
      </p:sp>
      <p:sp>
        <p:nvSpPr>
          <p:cNvPr id="89" name="Google Shape;89;p10"/>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0" name="Google Shape;90;p10"/>
          <p:cNvPicPr preferRelativeResize="0"/>
          <p:nvPr/>
        </p:nvPicPr>
        <p:blipFill>
          <a:blip r:embed="rId3">
            <a:alphaModFix/>
          </a:blip>
          <a:stretch>
            <a:fillRect/>
          </a:stretch>
        </p:blipFill>
        <p:spPr>
          <a:xfrm>
            <a:off x="856000" y="1751425"/>
            <a:ext cx="1941845" cy="2599425"/>
          </a:xfrm>
          <a:prstGeom prst="rect">
            <a:avLst/>
          </a:prstGeom>
          <a:noFill/>
          <a:ln>
            <a:noFill/>
          </a:ln>
        </p:spPr>
      </p:pic>
      <p:cxnSp>
        <p:nvCxnSpPr>
          <p:cNvPr id="91" name="Google Shape;91;p10"/>
          <p:cNvCxnSpPr/>
          <p:nvPr/>
        </p:nvCxnSpPr>
        <p:spPr>
          <a:xfrm>
            <a:off x="327675" y="3560425"/>
            <a:ext cx="3038700" cy="0"/>
          </a:xfrm>
          <a:prstGeom prst="straightConnector1">
            <a:avLst/>
          </a:prstGeom>
          <a:noFill/>
          <a:ln w="19050" cap="flat" cmpd="sng">
            <a:solidFill>
              <a:srgbClr val="FF0000"/>
            </a:solidFill>
            <a:prstDash val="solid"/>
            <a:round/>
            <a:headEnd type="none" w="med" len="med"/>
            <a:tailEnd type="none" w="med" len="med"/>
          </a:ln>
        </p:spPr>
      </p:cxnSp>
      <p:sp>
        <p:nvSpPr>
          <p:cNvPr id="92" name="Google Shape;92;p10"/>
          <p:cNvSpPr txBox="1"/>
          <p:nvPr/>
        </p:nvSpPr>
        <p:spPr>
          <a:xfrm>
            <a:off x="2717475" y="2505025"/>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t>Training set</a:t>
            </a:r>
            <a:endParaRPr i="1"/>
          </a:p>
        </p:txBody>
      </p:sp>
      <p:sp>
        <p:nvSpPr>
          <p:cNvPr id="93" name="Google Shape;93;p10"/>
          <p:cNvSpPr txBox="1"/>
          <p:nvPr/>
        </p:nvSpPr>
        <p:spPr>
          <a:xfrm>
            <a:off x="2797850" y="3757650"/>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t>Test set</a:t>
            </a:r>
            <a:endParaRPr i="1"/>
          </a:p>
        </p:txBody>
      </p:sp>
      <p:sp>
        <p:nvSpPr>
          <p:cNvPr id="94" name="Google Shape;94;p10"/>
          <p:cNvSpPr txBox="1"/>
          <p:nvPr/>
        </p:nvSpPr>
        <p:spPr>
          <a:xfrm>
            <a:off x="260950" y="2505025"/>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70%</a:t>
            </a:r>
            <a:endParaRPr/>
          </a:p>
        </p:txBody>
      </p:sp>
      <p:sp>
        <p:nvSpPr>
          <p:cNvPr id="95" name="Google Shape;95;p10"/>
          <p:cNvSpPr txBox="1"/>
          <p:nvPr/>
        </p:nvSpPr>
        <p:spPr>
          <a:xfrm>
            <a:off x="303325" y="3757650"/>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30%</a:t>
            </a:r>
            <a:endParaRPr/>
          </a:p>
        </p:txBody>
      </p:sp>
      <p:pic>
        <p:nvPicPr>
          <p:cNvPr id="96" name="Google Shape;96;p10"/>
          <p:cNvPicPr preferRelativeResize="0"/>
          <p:nvPr/>
        </p:nvPicPr>
        <p:blipFill rotWithShape="1">
          <a:blip r:embed="rId4">
            <a:alphaModFix/>
          </a:blip>
          <a:srcRect t="67418"/>
          <a:stretch/>
        </p:blipFill>
        <p:spPr>
          <a:xfrm>
            <a:off x="5863375" y="3433575"/>
            <a:ext cx="1281675" cy="964399"/>
          </a:xfrm>
          <a:prstGeom prst="rect">
            <a:avLst/>
          </a:prstGeom>
          <a:noFill/>
          <a:ln>
            <a:noFill/>
          </a:ln>
        </p:spPr>
      </p:pic>
      <p:pic>
        <p:nvPicPr>
          <p:cNvPr id="97" name="Google Shape;97;p10"/>
          <p:cNvPicPr preferRelativeResize="0"/>
          <p:nvPr/>
        </p:nvPicPr>
        <p:blipFill rotWithShape="1">
          <a:blip r:embed="rId4">
            <a:alphaModFix/>
          </a:blip>
          <a:srcRect b="38199"/>
          <a:stretch/>
        </p:blipFill>
        <p:spPr>
          <a:xfrm>
            <a:off x="5863375" y="1438025"/>
            <a:ext cx="1281675" cy="1829326"/>
          </a:xfrm>
          <a:prstGeom prst="rect">
            <a:avLst/>
          </a:prstGeom>
          <a:noFill/>
          <a:ln>
            <a:noFill/>
          </a:ln>
        </p:spPr>
      </p:pic>
      <p:sp>
        <p:nvSpPr>
          <p:cNvPr id="98" name="Google Shape;98;p10"/>
          <p:cNvSpPr/>
          <p:nvPr/>
        </p:nvSpPr>
        <p:spPr>
          <a:xfrm>
            <a:off x="4130163" y="2191888"/>
            <a:ext cx="1357800" cy="32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51350" y="3754975"/>
            <a:ext cx="1357800" cy="32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0"/>
          <p:cNvCxnSpPr/>
          <p:nvPr/>
        </p:nvCxnSpPr>
        <p:spPr>
          <a:xfrm>
            <a:off x="5562150" y="3353625"/>
            <a:ext cx="1824600" cy="0"/>
          </a:xfrm>
          <a:prstGeom prst="straightConnector1">
            <a:avLst/>
          </a:prstGeom>
          <a:noFill/>
          <a:ln w="1905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1668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1000"/>
                                        <p:tgtEl>
                                          <p:spTgt spid="94"/>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10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par>
                                <p:cTn id="19" presetID="10"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1000"/>
                                        <p:tgtEl>
                                          <p:spTgt spid="98"/>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1000"/>
                                        <p:tgtEl>
                                          <p:spTgt spid="99"/>
                                        </p:tgtEl>
                                      </p:cBhvr>
                                    </p:animEffect>
                                  </p:childTnLst>
                                </p:cTn>
                              </p:par>
                              <p:par>
                                <p:cTn id="25" presetID="10" presetClass="entr" presetSubtype="0" fill="hold" nodeType="with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1000"/>
                                        <p:tgtEl>
                                          <p:spTgt spid="100"/>
                                        </p:tgtEl>
                                      </p:cBhvr>
                                    </p:animEffect>
                                  </p:childTnLst>
                                </p:cTn>
                              </p:par>
                              <p:par>
                                <p:cTn id="28" presetID="10"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0EBE53-F848-9742-B226-85EEEEADE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8" name="Text Placeholder 7">
            <a:extLst>
              <a:ext uri="{FF2B5EF4-FFF2-40B4-BE49-F238E27FC236}">
                <a16:creationId xmlns:a16="http://schemas.microsoft.com/office/drawing/2014/main" id="{2F489E48-08A3-474D-B4C4-08B68C169B79}"/>
              </a:ext>
            </a:extLst>
          </p:cNvPr>
          <p:cNvSpPr>
            <a:spLocks noGrp="1"/>
          </p:cNvSpPr>
          <p:nvPr>
            <p:ph type="body" idx="3"/>
          </p:nvPr>
        </p:nvSpPr>
        <p:spPr/>
        <p:txBody>
          <a:bodyPr/>
          <a:lstStyle/>
          <a:p>
            <a:r>
              <a:rPr lang="sv-SE" dirty="0" err="1">
                <a:solidFill>
                  <a:schemeClr val="tx1"/>
                </a:solidFill>
              </a:rPr>
              <a:t>How</a:t>
            </a:r>
            <a:r>
              <a:rPr lang="sv-SE" dirty="0">
                <a:solidFill>
                  <a:schemeClr val="tx1"/>
                </a:solidFill>
              </a:rPr>
              <a:t> to test </a:t>
            </a:r>
            <a:r>
              <a:rPr lang="sv-SE" dirty="0" err="1">
                <a:solidFill>
                  <a:schemeClr val="tx1"/>
                </a:solidFill>
              </a:rPr>
              <a:t>if</a:t>
            </a:r>
            <a:r>
              <a:rPr lang="sv-SE" dirty="0">
                <a:solidFill>
                  <a:schemeClr val="tx1"/>
                </a:solidFill>
              </a:rPr>
              <a:t> h is over(under)</a:t>
            </a:r>
            <a:r>
              <a:rPr lang="sv-SE" dirty="0" err="1">
                <a:solidFill>
                  <a:schemeClr val="tx1"/>
                </a:solidFill>
              </a:rPr>
              <a:t>fitted</a:t>
            </a:r>
            <a:r>
              <a:rPr lang="sv-SE" dirty="0">
                <a:solidFill>
                  <a:schemeClr val="tx1"/>
                </a:solidFill>
              </a:rPr>
              <a:t>? </a:t>
            </a:r>
          </a:p>
        </p:txBody>
      </p:sp>
      <p:sp>
        <p:nvSpPr>
          <p:cNvPr id="9" name="Text Placeholder 8">
            <a:extLst>
              <a:ext uri="{FF2B5EF4-FFF2-40B4-BE49-F238E27FC236}">
                <a16:creationId xmlns:a16="http://schemas.microsoft.com/office/drawing/2014/main" id="{13836175-DF0E-EE4B-8AE0-2654629780B2}"/>
              </a:ext>
            </a:extLst>
          </p:cNvPr>
          <p:cNvSpPr>
            <a:spLocks noGrp="1"/>
          </p:cNvSpPr>
          <p:nvPr>
            <p:ph type="body" idx="4"/>
          </p:nvPr>
        </p:nvSpPr>
        <p:spPr/>
        <p:txBody>
          <a:bodyPr/>
          <a:lstStyle/>
          <a:p>
            <a:endParaRPr lang="sv-SE"/>
          </a:p>
        </p:txBody>
      </p:sp>
      <p:sp>
        <p:nvSpPr>
          <p:cNvPr id="10" name="Rectangle 9">
            <a:extLst>
              <a:ext uri="{FF2B5EF4-FFF2-40B4-BE49-F238E27FC236}">
                <a16:creationId xmlns:a16="http://schemas.microsoft.com/office/drawing/2014/main" id="{E44B5DAC-ECE5-AB48-83EA-8825C76C289B}"/>
              </a:ext>
            </a:extLst>
          </p:cNvPr>
          <p:cNvSpPr/>
          <p:nvPr/>
        </p:nvSpPr>
        <p:spPr>
          <a:xfrm>
            <a:off x="615829" y="1047700"/>
            <a:ext cx="1383526" cy="3132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Data set</a:t>
            </a:r>
          </a:p>
        </p:txBody>
      </p:sp>
      <p:sp>
        <p:nvSpPr>
          <p:cNvPr id="11" name="Rectangle 10">
            <a:extLst>
              <a:ext uri="{FF2B5EF4-FFF2-40B4-BE49-F238E27FC236}">
                <a16:creationId xmlns:a16="http://schemas.microsoft.com/office/drawing/2014/main" id="{AD50EAD4-B0F7-D243-B4F2-0D344A0B4482}"/>
              </a:ext>
            </a:extLst>
          </p:cNvPr>
          <p:cNvSpPr/>
          <p:nvPr/>
        </p:nvSpPr>
        <p:spPr>
          <a:xfrm>
            <a:off x="2619624" y="1062633"/>
            <a:ext cx="1022073" cy="1728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 set</a:t>
            </a:r>
          </a:p>
        </p:txBody>
      </p:sp>
      <p:sp>
        <p:nvSpPr>
          <p:cNvPr id="12" name="Rectangle 11">
            <a:extLst>
              <a:ext uri="{FF2B5EF4-FFF2-40B4-BE49-F238E27FC236}">
                <a16:creationId xmlns:a16="http://schemas.microsoft.com/office/drawing/2014/main" id="{B548F15A-304B-AE4E-8F3A-179160111018}"/>
              </a:ext>
            </a:extLst>
          </p:cNvPr>
          <p:cNvSpPr/>
          <p:nvPr/>
        </p:nvSpPr>
        <p:spPr>
          <a:xfrm>
            <a:off x="2619624" y="2805842"/>
            <a:ext cx="1022073" cy="6927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Cross validation set</a:t>
            </a:r>
          </a:p>
        </p:txBody>
      </p:sp>
      <p:sp>
        <p:nvSpPr>
          <p:cNvPr id="13" name="Rectangle 12">
            <a:extLst>
              <a:ext uri="{FF2B5EF4-FFF2-40B4-BE49-F238E27FC236}">
                <a16:creationId xmlns:a16="http://schemas.microsoft.com/office/drawing/2014/main" id="{BF8DE69F-C18B-0E4A-9BA1-8821658CE874}"/>
              </a:ext>
            </a:extLst>
          </p:cNvPr>
          <p:cNvSpPr/>
          <p:nvPr/>
        </p:nvSpPr>
        <p:spPr>
          <a:xfrm>
            <a:off x="2619623" y="3515750"/>
            <a:ext cx="1022073" cy="69048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a:t>
            </a:r>
          </a:p>
          <a:p>
            <a:pPr algn="ctr"/>
            <a:r>
              <a:rPr lang="en-US" dirty="0">
                <a:solidFill>
                  <a:schemeClr val="bg1"/>
                </a:solidFill>
              </a:rPr>
              <a:t>Set </a:t>
            </a:r>
          </a:p>
        </p:txBody>
      </p:sp>
      <p:sp>
        <p:nvSpPr>
          <p:cNvPr id="14" name="TextBox 13">
            <a:extLst>
              <a:ext uri="{FF2B5EF4-FFF2-40B4-BE49-F238E27FC236}">
                <a16:creationId xmlns:a16="http://schemas.microsoft.com/office/drawing/2014/main" id="{6E050959-45C5-154A-85FE-773C8F9B1384}"/>
              </a:ext>
            </a:extLst>
          </p:cNvPr>
          <p:cNvSpPr txBox="1"/>
          <p:nvPr/>
        </p:nvSpPr>
        <p:spPr>
          <a:xfrm>
            <a:off x="3780512" y="1827462"/>
            <a:ext cx="543739" cy="307777"/>
          </a:xfrm>
          <a:prstGeom prst="rect">
            <a:avLst/>
          </a:prstGeom>
          <a:noFill/>
        </p:spPr>
        <p:txBody>
          <a:bodyPr wrap="none" rtlCol="0">
            <a:spAutoFit/>
          </a:bodyPr>
          <a:lstStyle/>
          <a:p>
            <a:r>
              <a:rPr lang="sv-SE" dirty="0"/>
              <a:t>60%</a:t>
            </a:r>
          </a:p>
        </p:txBody>
      </p:sp>
      <p:sp>
        <p:nvSpPr>
          <p:cNvPr id="15" name="TextBox 14">
            <a:extLst>
              <a:ext uri="{FF2B5EF4-FFF2-40B4-BE49-F238E27FC236}">
                <a16:creationId xmlns:a16="http://schemas.microsoft.com/office/drawing/2014/main" id="{CF40532D-AA13-0A4E-A9C3-6B6D88D9197B}"/>
              </a:ext>
            </a:extLst>
          </p:cNvPr>
          <p:cNvSpPr txBox="1"/>
          <p:nvPr/>
        </p:nvSpPr>
        <p:spPr>
          <a:xfrm>
            <a:off x="3780513" y="2994323"/>
            <a:ext cx="543739" cy="307777"/>
          </a:xfrm>
          <a:prstGeom prst="rect">
            <a:avLst/>
          </a:prstGeom>
          <a:noFill/>
        </p:spPr>
        <p:txBody>
          <a:bodyPr wrap="none" rtlCol="0">
            <a:spAutoFit/>
          </a:bodyPr>
          <a:lstStyle/>
          <a:p>
            <a:r>
              <a:rPr lang="sv-SE" dirty="0"/>
              <a:t>20%</a:t>
            </a:r>
          </a:p>
        </p:txBody>
      </p:sp>
      <p:sp>
        <p:nvSpPr>
          <p:cNvPr id="16" name="TextBox 15">
            <a:extLst>
              <a:ext uri="{FF2B5EF4-FFF2-40B4-BE49-F238E27FC236}">
                <a16:creationId xmlns:a16="http://schemas.microsoft.com/office/drawing/2014/main" id="{9D294E43-17E9-5A43-AE3F-3804A802C07B}"/>
              </a:ext>
            </a:extLst>
          </p:cNvPr>
          <p:cNvSpPr txBox="1"/>
          <p:nvPr/>
        </p:nvSpPr>
        <p:spPr>
          <a:xfrm>
            <a:off x="3792771" y="3592484"/>
            <a:ext cx="543739" cy="307777"/>
          </a:xfrm>
          <a:prstGeom prst="rect">
            <a:avLst/>
          </a:prstGeom>
          <a:noFill/>
        </p:spPr>
        <p:txBody>
          <a:bodyPr wrap="none" rtlCol="0">
            <a:spAutoFit/>
          </a:bodyPr>
          <a:lstStyle/>
          <a:p>
            <a:r>
              <a:rPr lang="sv-SE" dirty="0"/>
              <a:t>20%</a:t>
            </a:r>
          </a:p>
        </p:txBody>
      </p:sp>
      <p:sp>
        <p:nvSpPr>
          <p:cNvPr id="22" name="Notched Right Arrow 21">
            <a:extLst>
              <a:ext uri="{FF2B5EF4-FFF2-40B4-BE49-F238E27FC236}">
                <a16:creationId xmlns:a16="http://schemas.microsoft.com/office/drawing/2014/main" id="{A5805085-B093-AF48-88E8-9E632FD2032F}"/>
              </a:ext>
            </a:extLst>
          </p:cNvPr>
          <p:cNvSpPr/>
          <p:nvPr/>
        </p:nvSpPr>
        <p:spPr>
          <a:xfrm>
            <a:off x="2130552" y="2548998"/>
            <a:ext cx="374904" cy="241911"/>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 name="Picture 4">
            <a:extLst>
              <a:ext uri="{FF2B5EF4-FFF2-40B4-BE49-F238E27FC236}">
                <a16:creationId xmlns:a16="http://schemas.microsoft.com/office/drawing/2014/main" id="{4A088176-594A-4544-B814-87B7CF52B6E6}"/>
              </a:ext>
            </a:extLst>
          </p:cNvPr>
          <p:cNvPicPr>
            <a:picLocks noChangeAspect="1"/>
          </p:cNvPicPr>
          <p:nvPr/>
        </p:nvPicPr>
        <p:blipFill>
          <a:blip r:embed="rId2"/>
          <a:stretch>
            <a:fillRect/>
          </a:stretch>
        </p:blipFill>
        <p:spPr>
          <a:xfrm>
            <a:off x="4522372" y="1740493"/>
            <a:ext cx="4381169" cy="691177"/>
          </a:xfrm>
          <a:prstGeom prst="rect">
            <a:avLst/>
          </a:prstGeom>
        </p:spPr>
      </p:pic>
      <p:pic>
        <p:nvPicPr>
          <p:cNvPr id="6" name="Picture 5">
            <a:extLst>
              <a:ext uri="{FF2B5EF4-FFF2-40B4-BE49-F238E27FC236}">
                <a16:creationId xmlns:a16="http://schemas.microsoft.com/office/drawing/2014/main" id="{015F9976-B8D3-C045-AEA6-F7ECF5E3B5C6}"/>
              </a:ext>
            </a:extLst>
          </p:cNvPr>
          <p:cNvPicPr>
            <a:picLocks noChangeAspect="1"/>
          </p:cNvPicPr>
          <p:nvPr/>
        </p:nvPicPr>
        <p:blipFill>
          <a:blip r:embed="rId3"/>
          <a:stretch>
            <a:fillRect/>
          </a:stretch>
        </p:blipFill>
        <p:spPr>
          <a:xfrm>
            <a:off x="4627464" y="2590155"/>
            <a:ext cx="4224063" cy="704011"/>
          </a:xfrm>
          <a:prstGeom prst="rect">
            <a:avLst/>
          </a:prstGeom>
        </p:spPr>
      </p:pic>
      <p:pic>
        <p:nvPicPr>
          <p:cNvPr id="7" name="Picture 6">
            <a:extLst>
              <a:ext uri="{FF2B5EF4-FFF2-40B4-BE49-F238E27FC236}">
                <a16:creationId xmlns:a16="http://schemas.microsoft.com/office/drawing/2014/main" id="{2E54ED4D-134A-D74C-8C7D-FB58E60BEA84}"/>
              </a:ext>
            </a:extLst>
          </p:cNvPr>
          <p:cNvPicPr>
            <a:picLocks noChangeAspect="1"/>
          </p:cNvPicPr>
          <p:nvPr/>
        </p:nvPicPr>
        <p:blipFill>
          <a:blip r:embed="rId4"/>
          <a:stretch>
            <a:fillRect/>
          </a:stretch>
        </p:blipFill>
        <p:spPr>
          <a:xfrm>
            <a:off x="4522372" y="3452651"/>
            <a:ext cx="4521200" cy="723900"/>
          </a:xfrm>
          <a:prstGeom prst="rect">
            <a:avLst/>
          </a:prstGeom>
        </p:spPr>
      </p:pic>
    </p:spTree>
    <p:extLst>
      <p:ext uri="{BB962C8B-B14F-4D97-AF65-F5344CB8AC3E}">
        <p14:creationId xmlns:p14="http://schemas.microsoft.com/office/powerpoint/2010/main" val="422573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42B02B-D45B-4E4C-BD1D-57A3BF80B0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8" name="Text Placeholder 7">
            <a:extLst>
              <a:ext uri="{FF2B5EF4-FFF2-40B4-BE49-F238E27FC236}">
                <a16:creationId xmlns:a16="http://schemas.microsoft.com/office/drawing/2014/main" id="{FA62DA20-BAA4-F044-9400-C9E11D0A1084}"/>
              </a:ext>
            </a:extLst>
          </p:cNvPr>
          <p:cNvSpPr>
            <a:spLocks noGrp="1"/>
          </p:cNvSpPr>
          <p:nvPr>
            <p:ph type="body" idx="3"/>
          </p:nvPr>
        </p:nvSpPr>
        <p:spPr/>
        <p:txBody>
          <a:bodyPr/>
          <a:lstStyle/>
          <a:p>
            <a:r>
              <a:rPr lang="en-US" sz="2400" dirty="0">
                <a:solidFill>
                  <a:schemeClr val="tx1"/>
                </a:solidFill>
              </a:rPr>
              <a:t>Bias vs. Variance – we change degree of polynomial </a:t>
            </a:r>
          </a:p>
        </p:txBody>
      </p:sp>
      <p:sp>
        <p:nvSpPr>
          <p:cNvPr id="9" name="Text Placeholder 8">
            <a:extLst>
              <a:ext uri="{FF2B5EF4-FFF2-40B4-BE49-F238E27FC236}">
                <a16:creationId xmlns:a16="http://schemas.microsoft.com/office/drawing/2014/main" id="{97698A27-39DA-EB47-8EA7-6506A76E5ACE}"/>
              </a:ext>
            </a:extLst>
          </p:cNvPr>
          <p:cNvSpPr>
            <a:spLocks noGrp="1"/>
          </p:cNvSpPr>
          <p:nvPr>
            <p:ph type="body" idx="4"/>
          </p:nvPr>
        </p:nvSpPr>
        <p:spPr/>
        <p:txBody>
          <a:bodyPr/>
          <a:lstStyle/>
          <a:p>
            <a:endParaRPr lang="sv-SE"/>
          </a:p>
        </p:txBody>
      </p:sp>
      <p:sp>
        <p:nvSpPr>
          <p:cNvPr id="13" name="TextBox 12">
            <a:extLst>
              <a:ext uri="{FF2B5EF4-FFF2-40B4-BE49-F238E27FC236}">
                <a16:creationId xmlns:a16="http://schemas.microsoft.com/office/drawing/2014/main" id="{B7C6D0B0-861D-9449-A823-B0668DB96F0C}"/>
              </a:ext>
            </a:extLst>
          </p:cNvPr>
          <p:cNvSpPr txBox="1"/>
          <p:nvPr/>
        </p:nvSpPr>
        <p:spPr>
          <a:xfrm>
            <a:off x="3831258" y="4269962"/>
            <a:ext cx="2067338" cy="307777"/>
          </a:xfrm>
          <a:prstGeom prst="rect">
            <a:avLst/>
          </a:prstGeom>
          <a:noFill/>
        </p:spPr>
        <p:txBody>
          <a:bodyPr wrap="square" rtlCol="0">
            <a:spAutoFit/>
          </a:bodyPr>
          <a:lstStyle/>
          <a:p>
            <a:r>
              <a:rPr lang="en-GB" dirty="0"/>
              <a:t>Degree of polynomial</a:t>
            </a:r>
          </a:p>
        </p:txBody>
      </p:sp>
      <p:pic>
        <p:nvPicPr>
          <p:cNvPr id="2" name="Picture 1">
            <a:extLst>
              <a:ext uri="{FF2B5EF4-FFF2-40B4-BE49-F238E27FC236}">
                <a16:creationId xmlns:a16="http://schemas.microsoft.com/office/drawing/2014/main" id="{B440644B-D158-F74E-9245-B3D4F93368EB}"/>
              </a:ext>
            </a:extLst>
          </p:cNvPr>
          <p:cNvPicPr>
            <a:picLocks noChangeAspect="1"/>
          </p:cNvPicPr>
          <p:nvPr/>
        </p:nvPicPr>
        <p:blipFill>
          <a:blip r:embed="rId2"/>
          <a:stretch>
            <a:fillRect/>
          </a:stretch>
        </p:blipFill>
        <p:spPr>
          <a:xfrm>
            <a:off x="5041127" y="2072664"/>
            <a:ext cx="3416300" cy="711200"/>
          </a:xfrm>
          <a:prstGeom prst="rect">
            <a:avLst/>
          </a:prstGeom>
        </p:spPr>
      </p:pic>
      <p:pic>
        <p:nvPicPr>
          <p:cNvPr id="4" name="Picture 3">
            <a:extLst>
              <a:ext uri="{FF2B5EF4-FFF2-40B4-BE49-F238E27FC236}">
                <a16:creationId xmlns:a16="http://schemas.microsoft.com/office/drawing/2014/main" id="{5B891839-09EE-4F46-A9E5-44BF85F4DB0D}"/>
              </a:ext>
            </a:extLst>
          </p:cNvPr>
          <p:cNvPicPr>
            <a:picLocks noChangeAspect="1"/>
          </p:cNvPicPr>
          <p:nvPr/>
        </p:nvPicPr>
        <p:blipFill>
          <a:blip r:embed="rId3"/>
          <a:stretch>
            <a:fillRect/>
          </a:stretch>
        </p:blipFill>
        <p:spPr>
          <a:xfrm>
            <a:off x="5270500" y="2881288"/>
            <a:ext cx="4025900" cy="647700"/>
          </a:xfrm>
          <a:prstGeom prst="rect">
            <a:avLst/>
          </a:prstGeom>
        </p:spPr>
      </p:pic>
      <p:pic>
        <p:nvPicPr>
          <p:cNvPr id="5" name="Picture 4">
            <a:extLst>
              <a:ext uri="{FF2B5EF4-FFF2-40B4-BE49-F238E27FC236}">
                <a16:creationId xmlns:a16="http://schemas.microsoft.com/office/drawing/2014/main" id="{6561CC15-3AC7-DA45-9B9E-60B4597FECDA}"/>
              </a:ext>
            </a:extLst>
          </p:cNvPr>
          <p:cNvPicPr>
            <a:picLocks noChangeAspect="1"/>
          </p:cNvPicPr>
          <p:nvPr/>
        </p:nvPicPr>
        <p:blipFill>
          <a:blip r:embed="rId4"/>
          <a:stretch>
            <a:fillRect/>
          </a:stretch>
        </p:blipFill>
        <p:spPr>
          <a:xfrm>
            <a:off x="-71363" y="1101259"/>
            <a:ext cx="715191" cy="568485"/>
          </a:xfrm>
          <a:prstGeom prst="rect">
            <a:avLst/>
          </a:prstGeom>
        </p:spPr>
      </p:pic>
      <p:sp>
        <p:nvSpPr>
          <p:cNvPr id="6" name="Freeform 5">
            <a:extLst>
              <a:ext uri="{FF2B5EF4-FFF2-40B4-BE49-F238E27FC236}">
                <a16:creationId xmlns:a16="http://schemas.microsoft.com/office/drawing/2014/main" id="{CF1E0B8B-6EFC-C94B-9D83-AE4C2CD0D86D}"/>
              </a:ext>
            </a:extLst>
          </p:cNvPr>
          <p:cNvSpPr/>
          <p:nvPr/>
        </p:nvSpPr>
        <p:spPr>
          <a:xfrm>
            <a:off x="1144988" y="1757238"/>
            <a:ext cx="4500438" cy="2393343"/>
          </a:xfrm>
          <a:custGeom>
            <a:avLst/>
            <a:gdLst>
              <a:gd name="connsiteX0" fmla="*/ 0 w 4500438"/>
              <a:gd name="connsiteY0" fmla="*/ 0 h 2393343"/>
              <a:gd name="connsiteX1" fmla="*/ 198782 w 4500438"/>
              <a:gd name="connsiteY1" fmla="*/ 771277 h 2393343"/>
              <a:gd name="connsiteX2" fmla="*/ 508883 w 4500438"/>
              <a:gd name="connsiteY2" fmla="*/ 1367625 h 2393343"/>
              <a:gd name="connsiteX3" fmla="*/ 938254 w 4500438"/>
              <a:gd name="connsiteY3" fmla="*/ 1757239 h 2393343"/>
              <a:gd name="connsiteX4" fmla="*/ 1590261 w 4500438"/>
              <a:gd name="connsiteY4" fmla="*/ 2027583 h 2393343"/>
              <a:gd name="connsiteX5" fmla="*/ 2313829 w 4500438"/>
              <a:gd name="connsiteY5" fmla="*/ 2194560 h 2393343"/>
              <a:gd name="connsiteX6" fmla="*/ 3085106 w 4500438"/>
              <a:gd name="connsiteY6" fmla="*/ 2282025 h 2393343"/>
              <a:gd name="connsiteX7" fmla="*/ 3713259 w 4500438"/>
              <a:gd name="connsiteY7" fmla="*/ 2337684 h 2393343"/>
              <a:gd name="connsiteX8" fmla="*/ 4500438 w 4500438"/>
              <a:gd name="connsiteY8" fmla="*/ 2393343 h 239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0438" h="2393343">
                <a:moveTo>
                  <a:pt x="0" y="0"/>
                </a:moveTo>
                <a:cubicBezTo>
                  <a:pt x="56984" y="271669"/>
                  <a:pt x="113968" y="543339"/>
                  <a:pt x="198782" y="771277"/>
                </a:cubicBezTo>
                <a:cubicBezTo>
                  <a:pt x="283596" y="999215"/>
                  <a:pt x="385638" y="1203298"/>
                  <a:pt x="508883" y="1367625"/>
                </a:cubicBezTo>
                <a:cubicBezTo>
                  <a:pt x="632128" y="1531952"/>
                  <a:pt x="758024" y="1647246"/>
                  <a:pt x="938254" y="1757239"/>
                </a:cubicBezTo>
                <a:cubicBezTo>
                  <a:pt x="1118484" y="1867232"/>
                  <a:pt x="1360999" y="1954696"/>
                  <a:pt x="1590261" y="2027583"/>
                </a:cubicBezTo>
                <a:cubicBezTo>
                  <a:pt x="1819524" y="2100470"/>
                  <a:pt x="2064688" y="2152153"/>
                  <a:pt x="2313829" y="2194560"/>
                </a:cubicBezTo>
                <a:cubicBezTo>
                  <a:pt x="2562970" y="2236967"/>
                  <a:pt x="2851868" y="2258171"/>
                  <a:pt x="3085106" y="2282025"/>
                </a:cubicBezTo>
                <a:cubicBezTo>
                  <a:pt x="3318344" y="2305879"/>
                  <a:pt x="3713259" y="2337684"/>
                  <a:pt x="3713259" y="2337684"/>
                </a:cubicBezTo>
                <a:lnTo>
                  <a:pt x="4500438" y="2393343"/>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cxnSp>
        <p:nvCxnSpPr>
          <p:cNvPr id="12" name="Straight Connector 11">
            <a:extLst>
              <a:ext uri="{FF2B5EF4-FFF2-40B4-BE49-F238E27FC236}">
                <a16:creationId xmlns:a16="http://schemas.microsoft.com/office/drawing/2014/main" id="{11AECC22-54F6-2347-939D-CD4C7674B438}"/>
              </a:ext>
            </a:extLst>
          </p:cNvPr>
          <p:cNvCxnSpPr/>
          <p:nvPr/>
        </p:nvCxnSpPr>
        <p:spPr>
          <a:xfrm>
            <a:off x="628153" y="1212653"/>
            <a:ext cx="0" cy="296178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95B8E2-7574-9141-BE6E-80AC74FE2763}"/>
              </a:ext>
            </a:extLst>
          </p:cNvPr>
          <p:cNvCxnSpPr>
            <a:cxnSpLocks/>
          </p:cNvCxnSpPr>
          <p:nvPr/>
        </p:nvCxnSpPr>
        <p:spPr>
          <a:xfrm flipH="1">
            <a:off x="628153" y="4158792"/>
            <a:ext cx="5017274" cy="19839"/>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1" name="Freeform 20">
            <a:extLst>
              <a:ext uri="{FF2B5EF4-FFF2-40B4-BE49-F238E27FC236}">
                <a16:creationId xmlns:a16="http://schemas.microsoft.com/office/drawing/2014/main" id="{4A7168BB-0DBC-7C45-BD46-16191FA64028}"/>
              </a:ext>
            </a:extLst>
          </p:cNvPr>
          <p:cNvSpPr/>
          <p:nvPr/>
        </p:nvSpPr>
        <p:spPr>
          <a:xfrm>
            <a:off x="1510748" y="1884459"/>
            <a:ext cx="3530379" cy="1786770"/>
          </a:xfrm>
          <a:custGeom>
            <a:avLst/>
            <a:gdLst>
              <a:gd name="connsiteX0" fmla="*/ 0 w 3530379"/>
              <a:gd name="connsiteY0" fmla="*/ 0 h 1786770"/>
              <a:gd name="connsiteX1" fmla="*/ 119269 w 3530379"/>
              <a:gd name="connsiteY1" fmla="*/ 477078 h 1786770"/>
              <a:gd name="connsiteX2" fmla="*/ 278295 w 3530379"/>
              <a:gd name="connsiteY2" fmla="*/ 818984 h 1786770"/>
              <a:gd name="connsiteX3" fmla="*/ 461175 w 3530379"/>
              <a:gd name="connsiteY3" fmla="*/ 1192696 h 1786770"/>
              <a:gd name="connsiteX4" fmla="*/ 811033 w 3530379"/>
              <a:gd name="connsiteY4" fmla="*/ 1558456 h 1786770"/>
              <a:gd name="connsiteX5" fmla="*/ 1224501 w 3530379"/>
              <a:gd name="connsiteY5" fmla="*/ 1781092 h 1786770"/>
              <a:gd name="connsiteX6" fmla="*/ 1932167 w 3530379"/>
              <a:gd name="connsiteY6" fmla="*/ 1677725 h 1786770"/>
              <a:gd name="connsiteX7" fmla="*/ 2615979 w 3530379"/>
              <a:gd name="connsiteY7" fmla="*/ 1232452 h 1786770"/>
              <a:gd name="connsiteX8" fmla="*/ 3164619 w 3530379"/>
              <a:gd name="connsiteY8" fmla="*/ 699715 h 1786770"/>
              <a:gd name="connsiteX9" fmla="*/ 3530379 w 3530379"/>
              <a:gd name="connsiteY9" fmla="*/ 0 h 1786770"/>
              <a:gd name="connsiteX10" fmla="*/ 3530379 w 3530379"/>
              <a:gd name="connsiteY10" fmla="*/ 0 h 178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30379" h="1786770">
                <a:moveTo>
                  <a:pt x="0" y="0"/>
                </a:moveTo>
                <a:cubicBezTo>
                  <a:pt x="36443" y="170290"/>
                  <a:pt x="72887" y="340581"/>
                  <a:pt x="119269" y="477078"/>
                </a:cubicBezTo>
                <a:cubicBezTo>
                  <a:pt x="165651" y="613575"/>
                  <a:pt x="221311" y="699714"/>
                  <a:pt x="278295" y="818984"/>
                </a:cubicBezTo>
                <a:cubicBezTo>
                  <a:pt x="335279" y="938254"/>
                  <a:pt x="372385" y="1069451"/>
                  <a:pt x="461175" y="1192696"/>
                </a:cubicBezTo>
                <a:cubicBezTo>
                  <a:pt x="549965" y="1315941"/>
                  <a:pt x="683812" y="1460390"/>
                  <a:pt x="811033" y="1558456"/>
                </a:cubicBezTo>
                <a:cubicBezTo>
                  <a:pt x="938254" y="1656522"/>
                  <a:pt x="1037645" y="1761214"/>
                  <a:pt x="1224501" y="1781092"/>
                </a:cubicBezTo>
                <a:cubicBezTo>
                  <a:pt x="1411357" y="1800970"/>
                  <a:pt x="1700254" y="1769165"/>
                  <a:pt x="1932167" y="1677725"/>
                </a:cubicBezTo>
                <a:cubicBezTo>
                  <a:pt x="2164080" y="1586285"/>
                  <a:pt x="2410570" y="1395454"/>
                  <a:pt x="2615979" y="1232452"/>
                </a:cubicBezTo>
                <a:cubicBezTo>
                  <a:pt x="2821388" y="1069450"/>
                  <a:pt x="3012219" y="905123"/>
                  <a:pt x="3164619" y="699715"/>
                </a:cubicBezTo>
                <a:cubicBezTo>
                  <a:pt x="3317019" y="494307"/>
                  <a:pt x="3530379" y="0"/>
                  <a:pt x="3530379" y="0"/>
                </a:cubicBezTo>
                <a:lnTo>
                  <a:pt x="3530379" y="0"/>
                </a:lnTo>
              </a:path>
            </a:pathLst>
          </a:custGeom>
          <a:noFill/>
          <a:ln w="25400" cap="flat">
            <a:solidFill>
              <a:schemeClr val="accent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pic>
        <p:nvPicPr>
          <p:cNvPr id="22" name="Picture 21">
            <a:extLst>
              <a:ext uri="{FF2B5EF4-FFF2-40B4-BE49-F238E27FC236}">
                <a16:creationId xmlns:a16="http://schemas.microsoft.com/office/drawing/2014/main" id="{4655C946-CFCA-864F-86BA-0328694AC89E}"/>
              </a:ext>
            </a:extLst>
          </p:cNvPr>
          <p:cNvPicPr>
            <a:picLocks noChangeAspect="1"/>
          </p:cNvPicPr>
          <p:nvPr/>
        </p:nvPicPr>
        <p:blipFill>
          <a:blip r:embed="rId5"/>
          <a:stretch>
            <a:fillRect/>
          </a:stretch>
        </p:blipFill>
        <p:spPr>
          <a:xfrm>
            <a:off x="1629804" y="1836363"/>
            <a:ext cx="763767" cy="425947"/>
          </a:xfrm>
          <a:prstGeom prst="rect">
            <a:avLst/>
          </a:prstGeom>
        </p:spPr>
      </p:pic>
      <p:sp>
        <p:nvSpPr>
          <p:cNvPr id="23" name="Rectangle 22">
            <a:extLst>
              <a:ext uri="{FF2B5EF4-FFF2-40B4-BE49-F238E27FC236}">
                <a16:creationId xmlns:a16="http://schemas.microsoft.com/office/drawing/2014/main" id="{353F5762-2B51-A944-891C-7D296A7B6032}"/>
              </a:ext>
            </a:extLst>
          </p:cNvPr>
          <p:cNvSpPr/>
          <p:nvPr/>
        </p:nvSpPr>
        <p:spPr>
          <a:xfrm>
            <a:off x="2719346" y="1494845"/>
            <a:ext cx="2572373" cy="2222225"/>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pic>
        <p:nvPicPr>
          <p:cNvPr id="24" name="Picture 23">
            <a:extLst>
              <a:ext uri="{FF2B5EF4-FFF2-40B4-BE49-F238E27FC236}">
                <a16:creationId xmlns:a16="http://schemas.microsoft.com/office/drawing/2014/main" id="{522E752E-A891-B84A-AAEF-CE338157C654}"/>
              </a:ext>
            </a:extLst>
          </p:cNvPr>
          <p:cNvPicPr>
            <a:picLocks noChangeAspect="1"/>
          </p:cNvPicPr>
          <p:nvPr/>
        </p:nvPicPr>
        <p:blipFill>
          <a:blip r:embed="rId4"/>
          <a:stretch>
            <a:fillRect/>
          </a:stretch>
        </p:blipFill>
        <p:spPr>
          <a:xfrm>
            <a:off x="855085" y="1174922"/>
            <a:ext cx="715191" cy="699486"/>
          </a:xfrm>
          <a:prstGeom prst="rect">
            <a:avLst/>
          </a:prstGeom>
        </p:spPr>
      </p:pic>
      <p:cxnSp>
        <p:nvCxnSpPr>
          <p:cNvPr id="26" name="Straight Connector 25">
            <a:extLst>
              <a:ext uri="{FF2B5EF4-FFF2-40B4-BE49-F238E27FC236}">
                <a16:creationId xmlns:a16="http://schemas.microsoft.com/office/drawing/2014/main" id="{B9ACC022-9652-AA43-8186-A24E26580E7F}"/>
              </a:ext>
            </a:extLst>
          </p:cNvPr>
          <p:cNvCxnSpPr/>
          <p:nvPr/>
        </p:nvCxnSpPr>
        <p:spPr>
          <a:xfrm>
            <a:off x="2830664" y="3528988"/>
            <a:ext cx="0" cy="740974"/>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FF373F92-01DB-E241-ADF5-0C597B89D666}"/>
              </a:ext>
            </a:extLst>
          </p:cNvPr>
          <p:cNvSpPr txBox="1"/>
          <p:nvPr/>
        </p:nvSpPr>
        <p:spPr>
          <a:xfrm>
            <a:off x="2465270" y="4305144"/>
            <a:ext cx="96500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 degree</a:t>
            </a:r>
          </a:p>
        </p:txBody>
      </p:sp>
      <p:sp>
        <p:nvSpPr>
          <p:cNvPr id="28" name="Rectangle 27">
            <a:extLst>
              <a:ext uri="{FF2B5EF4-FFF2-40B4-BE49-F238E27FC236}">
                <a16:creationId xmlns:a16="http://schemas.microsoft.com/office/drawing/2014/main" id="{DBBFEA66-F559-4F42-A8B5-C4764BDF6D7B}"/>
              </a:ext>
            </a:extLst>
          </p:cNvPr>
          <p:cNvSpPr/>
          <p:nvPr/>
        </p:nvSpPr>
        <p:spPr>
          <a:xfrm>
            <a:off x="1490763" y="1312160"/>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29" name="Rectangle 28">
            <a:extLst>
              <a:ext uri="{FF2B5EF4-FFF2-40B4-BE49-F238E27FC236}">
                <a16:creationId xmlns:a16="http://schemas.microsoft.com/office/drawing/2014/main" id="{1F6D8BC2-0487-A742-A5BD-E27DC0DD39DD}"/>
              </a:ext>
            </a:extLst>
          </p:cNvPr>
          <p:cNvSpPr/>
          <p:nvPr/>
        </p:nvSpPr>
        <p:spPr>
          <a:xfrm>
            <a:off x="6550770" y="2655126"/>
            <a:ext cx="605403" cy="206649"/>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30" name="Rectangle 29">
            <a:extLst>
              <a:ext uri="{FF2B5EF4-FFF2-40B4-BE49-F238E27FC236}">
                <a16:creationId xmlns:a16="http://schemas.microsoft.com/office/drawing/2014/main" id="{F63EE670-7CB5-AF4E-87FA-B7D1D0B4C6F9}"/>
              </a:ext>
            </a:extLst>
          </p:cNvPr>
          <p:cNvSpPr/>
          <p:nvPr/>
        </p:nvSpPr>
        <p:spPr>
          <a:xfrm>
            <a:off x="1643163" y="1464560"/>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31" name="TextBox 30">
            <a:extLst>
              <a:ext uri="{FF2B5EF4-FFF2-40B4-BE49-F238E27FC236}">
                <a16:creationId xmlns:a16="http://schemas.microsoft.com/office/drawing/2014/main" id="{2BC0007D-A805-294C-9C69-AF7C75AA3155}"/>
              </a:ext>
            </a:extLst>
          </p:cNvPr>
          <p:cNvSpPr txBox="1"/>
          <p:nvPr/>
        </p:nvSpPr>
        <p:spPr>
          <a:xfrm>
            <a:off x="1570276" y="1303949"/>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p:sp>
        <p:nvSpPr>
          <p:cNvPr id="32" name="Rectangle 31">
            <a:extLst>
              <a:ext uri="{FF2B5EF4-FFF2-40B4-BE49-F238E27FC236}">
                <a16:creationId xmlns:a16="http://schemas.microsoft.com/office/drawing/2014/main" id="{34B65ACD-8F4F-8144-96E5-9A16DAD499E6}"/>
              </a:ext>
            </a:extLst>
          </p:cNvPr>
          <p:cNvSpPr/>
          <p:nvPr/>
        </p:nvSpPr>
        <p:spPr>
          <a:xfrm>
            <a:off x="2321559" y="1937492"/>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90905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21" grpId="0" animBg="1"/>
      <p:bldP spid="23"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37E961F-6CB8-B14A-AD4C-670FC0340A38}"/>
              </a:ext>
            </a:extLst>
          </p:cNvPr>
          <p:cNvPicPr>
            <a:picLocks noChangeAspect="1"/>
          </p:cNvPicPr>
          <p:nvPr/>
        </p:nvPicPr>
        <p:blipFill>
          <a:blip r:embed="rId2"/>
          <a:stretch>
            <a:fillRect/>
          </a:stretch>
        </p:blipFill>
        <p:spPr>
          <a:xfrm>
            <a:off x="5863905" y="1781319"/>
            <a:ext cx="1193800" cy="812800"/>
          </a:xfrm>
          <a:prstGeom prst="rect">
            <a:avLst/>
          </a:prstGeom>
        </p:spPr>
      </p:pic>
      <p:cxnSp>
        <p:nvCxnSpPr>
          <p:cNvPr id="6" name="Straight Connector 5">
            <a:extLst>
              <a:ext uri="{FF2B5EF4-FFF2-40B4-BE49-F238E27FC236}">
                <a16:creationId xmlns:a16="http://schemas.microsoft.com/office/drawing/2014/main" id="{5CBCAB6D-9980-7E47-BF9F-CA7761F10EBB}"/>
              </a:ext>
            </a:extLst>
          </p:cNvPr>
          <p:cNvCxnSpPr>
            <a:cxnSpLocks/>
          </p:cNvCxnSpPr>
          <p:nvPr/>
        </p:nvCxnSpPr>
        <p:spPr>
          <a:xfrm>
            <a:off x="5470498" y="1379630"/>
            <a:ext cx="0" cy="296178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E28D7B6-FCEF-9A49-A274-65BF05793F8C}"/>
              </a:ext>
            </a:extLst>
          </p:cNvPr>
          <p:cNvCxnSpPr>
            <a:cxnSpLocks/>
          </p:cNvCxnSpPr>
          <p:nvPr/>
        </p:nvCxnSpPr>
        <p:spPr>
          <a:xfrm flipH="1">
            <a:off x="5470498" y="4345608"/>
            <a:ext cx="2934031" cy="0"/>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E3DBD8E-A262-D74F-A0C4-84206519FC3B}"/>
              </a:ext>
            </a:extLst>
          </p:cNvPr>
          <p:cNvPicPr>
            <a:picLocks noChangeAspect="1"/>
          </p:cNvPicPr>
          <p:nvPr/>
        </p:nvPicPr>
        <p:blipFill>
          <a:blip r:embed="rId3"/>
          <a:stretch>
            <a:fillRect/>
          </a:stretch>
        </p:blipFill>
        <p:spPr>
          <a:xfrm>
            <a:off x="4567353" y="934282"/>
            <a:ext cx="715191" cy="568485"/>
          </a:xfrm>
          <a:prstGeom prst="rect">
            <a:avLst/>
          </a:prstGeom>
        </p:spPr>
      </p:pic>
      <p:sp>
        <p:nvSpPr>
          <p:cNvPr id="11" name="Freeform 10">
            <a:extLst>
              <a:ext uri="{FF2B5EF4-FFF2-40B4-BE49-F238E27FC236}">
                <a16:creationId xmlns:a16="http://schemas.microsoft.com/office/drawing/2014/main" id="{7B43F984-D1C7-5C45-903D-BF0AFA2F1DDA}"/>
              </a:ext>
            </a:extLst>
          </p:cNvPr>
          <p:cNvSpPr/>
          <p:nvPr/>
        </p:nvSpPr>
        <p:spPr>
          <a:xfrm>
            <a:off x="5589767" y="1526650"/>
            <a:ext cx="2902226" cy="2289031"/>
          </a:xfrm>
          <a:custGeom>
            <a:avLst/>
            <a:gdLst>
              <a:gd name="connsiteX0" fmla="*/ 0 w 2902226"/>
              <a:gd name="connsiteY0" fmla="*/ 2679590 h 2679590"/>
              <a:gd name="connsiteX1" fmla="*/ 588396 w 2902226"/>
              <a:gd name="connsiteY1" fmla="*/ 2425148 h 2679590"/>
              <a:gd name="connsiteX2" fmla="*/ 1129085 w 2902226"/>
              <a:gd name="connsiteY2" fmla="*/ 2154804 h 2679590"/>
              <a:gd name="connsiteX3" fmla="*/ 1709530 w 2902226"/>
              <a:gd name="connsiteY3" fmla="*/ 1717482 h 2679590"/>
              <a:gd name="connsiteX4" fmla="*/ 2210463 w 2902226"/>
              <a:gd name="connsiteY4" fmla="*/ 1264258 h 2679590"/>
              <a:gd name="connsiteX5" fmla="*/ 2536466 w 2902226"/>
              <a:gd name="connsiteY5" fmla="*/ 818985 h 2679590"/>
              <a:gd name="connsiteX6" fmla="*/ 2767054 w 2902226"/>
              <a:gd name="connsiteY6" fmla="*/ 365760 h 2679590"/>
              <a:gd name="connsiteX7" fmla="*/ 2902226 w 2902226"/>
              <a:gd name="connsiteY7" fmla="*/ 0 h 2679590"/>
              <a:gd name="connsiteX8" fmla="*/ 2902226 w 2902226"/>
              <a:gd name="connsiteY8" fmla="*/ 0 h 26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226" h="2679590">
                <a:moveTo>
                  <a:pt x="0" y="2679590"/>
                </a:moveTo>
                <a:cubicBezTo>
                  <a:pt x="200107" y="2596101"/>
                  <a:pt x="400215" y="2512612"/>
                  <a:pt x="588396" y="2425148"/>
                </a:cubicBezTo>
                <a:cubicBezTo>
                  <a:pt x="776577" y="2337684"/>
                  <a:pt x="942229" y="2272748"/>
                  <a:pt x="1129085" y="2154804"/>
                </a:cubicBezTo>
                <a:cubicBezTo>
                  <a:pt x="1315941" y="2036860"/>
                  <a:pt x="1529300" y="1865906"/>
                  <a:pt x="1709530" y="1717482"/>
                </a:cubicBezTo>
                <a:cubicBezTo>
                  <a:pt x="1889760" y="1569058"/>
                  <a:pt x="2072640" y="1414007"/>
                  <a:pt x="2210463" y="1264258"/>
                </a:cubicBezTo>
                <a:cubicBezTo>
                  <a:pt x="2348286" y="1114509"/>
                  <a:pt x="2443701" y="968735"/>
                  <a:pt x="2536466" y="818985"/>
                </a:cubicBezTo>
                <a:cubicBezTo>
                  <a:pt x="2629231" y="669235"/>
                  <a:pt x="2706094" y="502257"/>
                  <a:pt x="2767054" y="365760"/>
                </a:cubicBezTo>
                <a:cubicBezTo>
                  <a:pt x="2828014" y="229262"/>
                  <a:pt x="2902226" y="0"/>
                  <a:pt x="2902226" y="0"/>
                </a:cubicBezTo>
                <a:lnTo>
                  <a:pt x="2902226" y="0"/>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sp>
        <p:nvSpPr>
          <p:cNvPr id="12" name="Freeform 11">
            <a:extLst>
              <a:ext uri="{FF2B5EF4-FFF2-40B4-BE49-F238E27FC236}">
                <a16:creationId xmlns:a16="http://schemas.microsoft.com/office/drawing/2014/main" id="{30AA7473-A74B-4248-A8C2-B2C61B088BFD}"/>
              </a:ext>
            </a:extLst>
          </p:cNvPr>
          <p:cNvSpPr/>
          <p:nvPr/>
        </p:nvSpPr>
        <p:spPr>
          <a:xfrm>
            <a:off x="5621572" y="1407381"/>
            <a:ext cx="2846567" cy="1546119"/>
          </a:xfrm>
          <a:custGeom>
            <a:avLst/>
            <a:gdLst>
              <a:gd name="connsiteX0" fmla="*/ 0 w 2846567"/>
              <a:gd name="connsiteY0" fmla="*/ 246490 h 1546119"/>
              <a:gd name="connsiteX1" fmla="*/ 270345 w 2846567"/>
              <a:gd name="connsiteY1" fmla="*/ 747422 h 1546119"/>
              <a:gd name="connsiteX2" fmla="*/ 469127 w 2846567"/>
              <a:gd name="connsiteY2" fmla="*/ 1025718 h 1546119"/>
              <a:gd name="connsiteX3" fmla="*/ 755374 w 2846567"/>
              <a:gd name="connsiteY3" fmla="*/ 1367624 h 1546119"/>
              <a:gd name="connsiteX4" fmla="*/ 1121134 w 2846567"/>
              <a:gd name="connsiteY4" fmla="*/ 1510748 h 1546119"/>
              <a:gd name="connsiteX5" fmla="*/ 1478943 w 2846567"/>
              <a:gd name="connsiteY5" fmla="*/ 1518699 h 1546119"/>
              <a:gd name="connsiteX6" fmla="*/ 2107096 w 2846567"/>
              <a:gd name="connsiteY6" fmla="*/ 1192696 h 1546119"/>
              <a:gd name="connsiteX7" fmla="*/ 2441051 w 2846567"/>
              <a:gd name="connsiteY7" fmla="*/ 779228 h 1546119"/>
              <a:gd name="connsiteX8" fmla="*/ 2639833 w 2846567"/>
              <a:gd name="connsiteY8" fmla="*/ 413468 h 1546119"/>
              <a:gd name="connsiteX9" fmla="*/ 2846567 w 2846567"/>
              <a:gd name="connsiteY9" fmla="*/ 0 h 1546119"/>
              <a:gd name="connsiteX10" fmla="*/ 2846567 w 2846567"/>
              <a:gd name="connsiteY10" fmla="*/ 0 h 154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6567" h="1546119">
                <a:moveTo>
                  <a:pt x="0" y="246490"/>
                </a:moveTo>
                <a:cubicBezTo>
                  <a:pt x="96078" y="432020"/>
                  <a:pt x="192157" y="617551"/>
                  <a:pt x="270345" y="747422"/>
                </a:cubicBezTo>
                <a:cubicBezTo>
                  <a:pt x="348533" y="877293"/>
                  <a:pt x="388289" y="922351"/>
                  <a:pt x="469127" y="1025718"/>
                </a:cubicBezTo>
                <a:cubicBezTo>
                  <a:pt x="549965" y="1129085"/>
                  <a:pt x="646706" y="1286786"/>
                  <a:pt x="755374" y="1367624"/>
                </a:cubicBezTo>
                <a:cubicBezTo>
                  <a:pt x="864042" y="1448462"/>
                  <a:pt x="1000539" y="1485569"/>
                  <a:pt x="1121134" y="1510748"/>
                </a:cubicBezTo>
                <a:cubicBezTo>
                  <a:pt x="1241729" y="1535927"/>
                  <a:pt x="1314616" y="1571708"/>
                  <a:pt x="1478943" y="1518699"/>
                </a:cubicBezTo>
                <a:cubicBezTo>
                  <a:pt x="1643270" y="1465690"/>
                  <a:pt x="1946745" y="1315941"/>
                  <a:pt x="2107096" y="1192696"/>
                </a:cubicBezTo>
                <a:cubicBezTo>
                  <a:pt x="2267447" y="1069451"/>
                  <a:pt x="2352262" y="909099"/>
                  <a:pt x="2441051" y="779228"/>
                </a:cubicBezTo>
                <a:cubicBezTo>
                  <a:pt x="2529840" y="649357"/>
                  <a:pt x="2572247" y="543339"/>
                  <a:pt x="2639833" y="413468"/>
                </a:cubicBezTo>
                <a:cubicBezTo>
                  <a:pt x="2707419" y="283597"/>
                  <a:pt x="2846567" y="0"/>
                  <a:pt x="2846567" y="0"/>
                </a:cubicBezTo>
                <a:lnTo>
                  <a:pt x="2846567" y="0"/>
                </a:lnTo>
              </a:path>
            </a:pathLst>
          </a:custGeom>
          <a:noFill/>
          <a:ln w="25400" cap="flat">
            <a:solidFill>
              <a:schemeClr val="accent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FF0000"/>
              </a:solidFill>
              <a:effectLst/>
              <a:uFillTx/>
            </a:endParaRPr>
          </a:p>
        </p:txBody>
      </p:sp>
      <p:pic>
        <p:nvPicPr>
          <p:cNvPr id="13" name="Picture 12">
            <a:extLst>
              <a:ext uri="{FF2B5EF4-FFF2-40B4-BE49-F238E27FC236}">
                <a16:creationId xmlns:a16="http://schemas.microsoft.com/office/drawing/2014/main" id="{1DA916E5-C9AB-F345-9004-D01A0332D945}"/>
              </a:ext>
            </a:extLst>
          </p:cNvPr>
          <p:cNvPicPr>
            <a:picLocks noChangeAspect="1"/>
          </p:cNvPicPr>
          <p:nvPr/>
        </p:nvPicPr>
        <p:blipFill>
          <a:blip r:embed="rId4"/>
          <a:stretch>
            <a:fillRect/>
          </a:stretch>
        </p:blipFill>
        <p:spPr>
          <a:xfrm>
            <a:off x="282731" y="1379630"/>
            <a:ext cx="4381169" cy="691177"/>
          </a:xfrm>
          <a:prstGeom prst="rect">
            <a:avLst/>
          </a:prstGeom>
        </p:spPr>
      </p:pic>
      <p:pic>
        <p:nvPicPr>
          <p:cNvPr id="14" name="Picture 13">
            <a:extLst>
              <a:ext uri="{FF2B5EF4-FFF2-40B4-BE49-F238E27FC236}">
                <a16:creationId xmlns:a16="http://schemas.microsoft.com/office/drawing/2014/main" id="{92A99ACD-8F62-2240-8196-FFFC3F2FA80E}"/>
              </a:ext>
            </a:extLst>
          </p:cNvPr>
          <p:cNvPicPr>
            <a:picLocks noChangeAspect="1"/>
          </p:cNvPicPr>
          <p:nvPr/>
        </p:nvPicPr>
        <p:blipFill>
          <a:blip r:embed="rId5"/>
          <a:stretch>
            <a:fillRect/>
          </a:stretch>
        </p:blipFill>
        <p:spPr>
          <a:xfrm>
            <a:off x="387823" y="2229292"/>
            <a:ext cx="4224063" cy="704011"/>
          </a:xfrm>
          <a:prstGeom prst="rect">
            <a:avLst/>
          </a:prstGeom>
        </p:spPr>
      </p:pic>
      <p:pic>
        <p:nvPicPr>
          <p:cNvPr id="15" name="Picture 14">
            <a:extLst>
              <a:ext uri="{FF2B5EF4-FFF2-40B4-BE49-F238E27FC236}">
                <a16:creationId xmlns:a16="http://schemas.microsoft.com/office/drawing/2014/main" id="{D45BE80F-D6D5-7342-B824-F433BB59FB5D}"/>
              </a:ext>
            </a:extLst>
          </p:cNvPr>
          <p:cNvPicPr>
            <a:picLocks noChangeAspect="1"/>
          </p:cNvPicPr>
          <p:nvPr/>
        </p:nvPicPr>
        <p:blipFill>
          <a:blip r:embed="rId6"/>
          <a:stretch>
            <a:fillRect/>
          </a:stretch>
        </p:blipFill>
        <p:spPr>
          <a:xfrm>
            <a:off x="282731" y="3091788"/>
            <a:ext cx="4521200" cy="723900"/>
          </a:xfrm>
          <a:prstGeom prst="rect">
            <a:avLst/>
          </a:prstGeom>
        </p:spPr>
      </p:pic>
      <p:pic>
        <p:nvPicPr>
          <p:cNvPr id="16" name="Picture 15">
            <a:extLst>
              <a:ext uri="{FF2B5EF4-FFF2-40B4-BE49-F238E27FC236}">
                <a16:creationId xmlns:a16="http://schemas.microsoft.com/office/drawing/2014/main" id="{515F922B-51AC-6C4F-A034-08F56B7912A9}"/>
              </a:ext>
            </a:extLst>
          </p:cNvPr>
          <p:cNvPicPr>
            <a:picLocks noChangeAspect="1"/>
          </p:cNvPicPr>
          <p:nvPr/>
        </p:nvPicPr>
        <p:blipFill>
          <a:blip r:embed="rId7"/>
          <a:stretch>
            <a:fillRect/>
          </a:stretch>
        </p:blipFill>
        <p:spPr>
          <a:xfrm>
            <a:off x="7701897" y="3030086"/>
            <a:ext cx="1004411" cy="549783"/>
          </a:xfrm>
          <a:prstGeom prst="rect">
            <a:avLst/>
          </a:prstGeom>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087BB36-EC9E-7F4B-87F4-2F21340F2AC3}"/>
                  </a:ext>
                </a:extLst>
              </p:cNvPr>
              <p:cNvSpPr txBox="1"/>
              <p:nvPr/>
            </p:nvSpPr>
            <p:spPr>
              <a:xfrm>
                <a:off x="4118775" y="2115047"/>
                <a:ext cx="14574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SE" sz="14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𝜆</m:t>
                      </m:r>
                    </m:oMath>
                  </m:oMathPara>
                </a14:m>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mc:Choice>
        <mc:Fallback>
          <p:sp>
            <p:nvSpPr>
              <p:cNvPr id="18" name="TextBox 17">
                <a:extLst>
                  <a:ext uri="{FF2B5EF4-FFF2-40B4-BE49-F238E27FC236}">
                    <a16:creationId xmlns:a16="http://schemas.microsoft.com/office/drawing/2014/main" id="{1087BB36-EC9E-7F4B-87F4-2F21340F2AC3}"/>
                  </a:ext>
                </a:extLst>
              </p:cNvPr>
              <p:cNvSpPr txBox="1">
                <a:spLocks noRot="1" noChangeAspect="1" noMove="1" noResize="1" noEditPoints="1" noAdjustHandles="1" noChangeArrowheads="1" noChangeShapeType="1" noTextEdit="1"/>
              </p:cNvSpPr>
              <p:nvPr/>
            </p:nvSpPr>
            <p:spPr>
              <a:xfrm>
                <a:off x="4118775" y="2115047"/>
                <a:ext cx="145745" cy="215444"/>
              </a:xfrm>
              <a:prstGeom prst="rect">
                <a:avLst/>
              </a:prstGeom>
              <a:blipFill>
                <a:blip r:embed="rId8"/>
                <a:stretch>
                  <a:fillRect l="-25000" r="-16667" b="-5556"/>
                </a:stretch>
              </a:blipFill>
              <a:ln w="12700" cap="flat">
                <a:noFill/>
                <a:miter lim="400000"/>
              </a:ln>
              <a:effectLst/>
            </p:spPr>
            <p:txBody>
              <a:bodyPr/>
              <a:lstStyle/>
              <a:p>
                <a:r>
                  <a:rPr lang="en-SE">
                    <a:noFill/>
                  </a:rPr>
                  <a:t> </a:t>
                </a:r>
              </a:p>
            </p:txBody>
          </p:sp>
        </mc:Fallback>
      </mc:AlternateContent>
      <p:sp>
        <p:nvSpPr>
          <p:cNvPr id="20" name="TextBox 19">
            <a:extLst>
              <a:ext uri="{FF2B5EF4-FFF2-40B4-BE49-F238E27FC236}">
                <a16:creationId xmlns:a16="http://schemas.microsoft.com/office/drawing/2014/main" id="{8C8C420E-5A3B-554B-8831-EFE65502E097}"/>
              </a:ext>
            </a:extLst>
          </p:cNvPr>
          <p:cNvSpPr txBox="1"/>
          <p:nvPr/>
        </p:nvSpPr>
        <p:spPr>
          <a:xfrm>
            <a:off x="5753880" y="1502767"/>
            <a:ext cx="7069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Variance</a:t>
            </a:r>
          </a:p>
        </p:txBody>
      </p:sp>
      <p:sp>
        <p:nvSpPr>
          <p:cNvPr id="21" name="TextBox 20">
            <a:extLst>
              <a:ext uri="{FF2B5EF4-FFF2-40B4-BE49-F238E27FC236}">
                <a16:creationId xmlns:a16="http://schemas.microsoft.com/office/drawing/2014/main" id="{7DDCACE8-6A16-4C41-A804-5DC0E0AC3A13}"/>
              </a:ext>
            </a:extLst>
          </p:cNvPr>
          <p:cNvSpPr txBox="1"/>
          <p:nvPr/>
        </p:nvSpPr>
        <p:spPr>
          <a:xfrm>
            <a:off x="7930532" y="1416830"/>
            <a:ext cx="7069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bias</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CD1D3D2-A9EB-F847-AC0E-95C3DDF27B26}"/>
                  </a:ext>
                </a:extLst>
              </p:cNvPr>
              <p:cNvSpPr txBox="1"/>
              <p:nvPr/>
            </p:nvSpPr>
            <p:spPr>
              <a:xfrm>
                <a:off x="8013270" y="4378737"/>
                <a:ext cx="38166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SE" sz="20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𝜆</m:t>
                      </m:r>
                    </m:oMath>
                  </m:oMathPara>
                </a14:m>
                <a:endParaRPr kumimoji="0" lang="en-SE" sz="2000" b="0" i="0" u="none" strike="noStrike" cap="none" spc="0" normalizeH="0" baseline="0" dirty="0">
                  <a:ln>
                    <a:noFill/>
                  </a:ln>
                  <a:solidFill>
                    <a:srgbClr val="000000"/>
                  </a:solidFill>
                  <a:effectLst/>
                  <a:uFillTx/>
                  <a:sym typeface="Arial"/>
                </a:endParaRPr>
              </a:p>
            </p:txBody>
          </p:sp>
        </mc:Choice>
        <mc:Fallback>
          <p:sp>
            <p:nvSpPr>
              <p:cNvPr id="23" name="TextBox 22">
                <a:extLst>
                  <a:ext uri="{FF2B5EF4-FFF2-40B4-BE49-F238E27FC236}">
                    <a16:creationId xmlns:a16="http://schemas.microsoft.com/office/drawing/2014/main" id="{ECD1D3D2-A9EB-F847-AC0E-95C3DDF27B26}"/>
                  </a:ext>
                </a:extLst>
              </p:cNvPr>
              <p:cNvSpPr txBox="1">
                <a:spLocks noRot="1" noChangeAspect="1" noMove="1" noResize="1" noEditPoints="1" noAdjustHandles="1" noChangeArrowheads="1" noChangeShapeType="1" noTextEdit="1"/>
              </p:cNvSpPr>
              <p:nvPr/>
            </p:nvSpPr>
            <p:spPr>
              <a:xfrm>
                <a:off x="8013270" y="4378737"/>
                <a:ext cx="381663" cy="307777"/>
              </a:xfrm>
              <a:prstGeom prst="rect">
                <a:avLst/>
              </a:prstGeom>
              <a:blipFill>
                <a:blip r:embed="rId9"/>
                <a:stretch>
                  <a:fillRect b="-8000"/>
                </a:stretch>
              </a:blipFill>
              <a:ln w="12700" cap="flat">
                <a:noFill/>
                <a:miter lim="400000"/>
              </a:ln>
              <a:effectLst/>
            </p:spPr>
            <p:txBody>
              <a:bodyPr/>
              <a:lstStyle/>
              <a:p>
                <a:r>
                  <a:rPr lang="en-SE">
                    <a:noFill/>
                  </a:rPr>
                  <a:t> </a:t>
                </a:r>
              </a:p>
            </p:txBody>
          </p:sp>
        </mc:Fallback>
      </mc:AlternateContent>
      <p:sp>
        <p:nvSpPr>
          <p:cNvPr id="24" name="TextBox 23">
            <a:extLst>
              <a:ext uri="{FF2B5EF4-FFF2-40B4-BE49-F238E27FC236}">
                <a16:creationId xmlns:a16="http://schemas.microsoft.com/office/drawing/2014/main" id="{D2E01F46-3F7A-6443-9714-F8D509119015}"/>
              </a:ext>
            </a:extLst>
          </p:cNvPr>
          <p:cNvSpPr txBox="1"/>
          <p:nvPr/>
        </p:nvSpPr>
        <p:spPr>
          <a:xfrm>
            <a:off x="1225226" y="549319"/>
            <a:ext cx="607858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800" b="0" i="0" u="none" strike="noStrike" cap="none" spc="0" normalizeH="0" baseline="0" dirty="0">
                <a:ln>
                  <a:noFill/>
                </a:ln>
                <a:solidFill>
                  <a:srgbClr val="000000"/>
                </a:solidFill>
                <a:effectLst/>
                <a:uFillTx/>
                <a:latin typeface="+mj-lt"/>
                <a:ea typeface="+mj-ea"/>
                <a:cs typeface="+mj-cs"/>
                <a:sym typeface="Arial"/>
              </a:rPr>
              <a:t>Bias/variance as a fynction of the regularization parametear</a:t>
            </a:r>
          </a:p>
        </p:txBody>
      </p:sp>
      <p:cxnSp>
        <p:nvCxnSpPr>
          <p:cNvPr id="25" name="Straight Connector 24">
            <a:extLst>
              <a:ext uri="{FF2B5EF4-FFF2-40B4-BE49-F238E27FC236}">
                <a16:creationId xmlns:a16="http://schemas.microsoft.com/office/drawing/2014/main" id="{56BC22BB-78FD-9B4B-8191-9EE6AC034638}"/>
              </a:ext>
            </a:extLst>
          </p:cNvPr>
          <p:cNvCxnSpPr>
            <a:cxnSpLocks/>
          </p:cNvCxnSpPr>
          <p:nvPr/>
        </p:nvCxnSpPr>
        <p:spPr>
          <a:xfrm>
            <a:off x="6925586" y="2977383"/>
            <a:ext cx="11927" cy="1364028"/>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013CAAD5-285B-6547-BCA9-B4131CFD6405}"/>
              </a:ext>
            </a:extLst>
          </p:cNvPr>
          <p:cNvSpPr txBox="1"/>
          <p:nvPr/>
        </p:nvSpPr>
        <p:spPr>
          <a:xfrm>
            <a:off x="6770257" y="4424903"/>
            <a:ext cx="35907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a:t>
            </a:r>
          </a:p>
        </p:txBody>
      </p:sp>
      <p:sp>
        <p:nvSpPr>
          <p:cNvPr id="28" name="TextBox 27">
            <a:extLst>
              <a:ext uri="{FF2B5EF4-FFF2-40B4-BE49-F238E27FC236}">
                <a16:creationId xmlns:a16="http://schemas.microsoft.com/office/drawing/2014/main" id="{BEB85545-4B9C-3146-A1FD-F65ED62F2869}"/>
              </a:ext>
            </a:extLst>
          </p:cNvPr>
          <p:cNvSpPr txBox="1"/>
          <p:nvPr/>
        </p:nvSpPr>
        <p:spPr>
          <a:xfrm>
            <a:off x="5470498" y="4378737"/>
            <a:ext cx="25046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0</a:t>
            </a:r>
          </a:p>
        </p:txBody>
      </p:sp>
      <p:sp>
        <p:nvSpPr>
          <p:cNvPr id="29" name="TextBox 28">
            <a:extLst>
              <a:ext uri="{FF2B5EF4-FFF2-40B4-BE49-F238E27FC236}">
                <a16:creationId xmlns:a16="http://schemas.microsoft.com/office/drawing/2014/main" id="{C856C3F7-631B-A643-84B8-D2DD4973BA24}"/>
              </a:ext>
            </a:extLst>
          </p:cNvPr>
          <p:cNvSpPr txBox="1"/>
          <p:nvPr/>
        </p:nvSpPr>
        <p:spPr>
          <a:xfrm>
            <a:off x="8480060" y="4424903"/>
            <a:ext cx="60033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E" dirty="0"/>
              <a:t>(1000)</a:t>
            </a:r>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18375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F9ED9B-22E7-B440-9AFA-13158BC12F7A}"/>
              </a:ext>
            </a:extLst>
          </p:cNvPr>
          <p:cNvPicPr>
            <a:picLocks noChangeAspect="1"/>
          </p:cNvPicPr>
          <p:nvPr/>
        </p:nvPicPr>
        <p:blipFill>
          <a:blip r:embed="rId2"/>
          <a:stretch>
            <a:fillRect/>
          </a:stretch>
        </p:blipFill>
        <p:spPr>
          <a:xfrm>
            <a:off x="4667842" y="1896390"/>
            <a:ext cx="715191" cy="568485"/>
          </a:xfrm>
          <a:prstGeom prst="rect">
            <a:avLst/>
          </a:prstGeom>
        </p:spPr>
      </p:pic>
      <p:cxnSp>
        <p:nvCxnSpPr>
          <p:cNvPr id="4" name="Straight Connector 3">
            <a:extLst>
              <a:ext uri="{FF2B5EF4-FFF2-40B4-BE49-F238E27FC236}">
                <a16:creationId xmlns:a16="http://schemas.microsoft.com/office/drawing/2014/main" id="{68138ADA-716D-8D49-A280-85D25C946865}"/>
              </a:ext>
            </a:extLst>
          </p:cNvPr>
          <p:cNvCxnSpPr>
            <a:cxnSpLocks/>
          </p:cNvCxnSpPr>
          <p:nvPr/>
        </p:nvCxnSpPr>
        <p:spPr>
          <a:xfrm>
            <a:off x="5367131" y="1804946"/>
            <a:ext cx="0" cy="232973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394A38A9-9247-C84E-91D0-5710A6DD02F6}"/>
              </a:ext>
            </a:extLst>
          </p:cNvPr>
          <p:cNvCxnSpPr>
            <a:cxnSpLocks/>
          </p:cNvCxnSpPr>
          <p:nvPr/>
        </p:nvCxnSpPr>
        <p:spPr>
          <a:xfrm flipH="1">
            <a:off x="5367131" y="4138874"/>
            <a:ext cx="2934031" cy="0"/>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17F085C-E9A7-854B-B97B-4A5346E30389}"/>
              </a:ext>
            </a:extLst>
          </p:cNvPr>
          <p:cNvSpPr txBox="1"/>
          <p:nvPr/>
        </p:nvSpPr>
        <p:spPr>
          <a:xfrm>
            <a:off x="6922714" y="4344878"/>
            <a:ext cx="15613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j-lt"/>
                <a:ea typeface="+mj-ea"/>
                <a:cs typeface="+mj-cs"/>
                <a:sym typeface="Arial"/>
              </a:rPr>
              <a:t>M</a:t>
            </a:r>
            <a:r>
              <a:rPr kumimoji="0" lang="en-SE" sz="1400" b="0" i="0" u="none" strike="noStrike" cap="none" spc="0" normalizeH="0" baseline="0" dirty="0">
                <a:ln>
                  <a:noFill/>
                </a:ln>
                <a:solidFill>
                  <a:srgbClr val="000000"/>
                </a:solidFill>
                <a:effectLst/>
                <a:uFillTx/>
                <a:latin typeface="+mj-lt"/>
                <a:ea typeface="+mj-ea"/>
                <a:cs typeface="+mj-cs"/>
                <a:sym typeface="Arial"/>
              </a:rPr>
              <a:t> (training set size)</a:t>
            </a:r>
          </a:p>
        </p:txBody>
      </p:sp>
      <p:sp>
        <p:nvSpPr>
          <p:cNvPr id="8" name="Freeform 7">
            <a:extLst>
              <a:ext uri="{FF2B5EF4-FFF2-40B4-BE49-F238E27FC236}">
                <a16:creationId xmlns:a16="http://schemas.microsoft.com/office/drawing/2014/main" id="{90B4E9FA-DE1D-E84D-AFAD-BE9B20306851}"/>
              </a:ext>
            </a:extLst>
          </p:cNvPr>
          <p:cNvSpPr/>
          <p:nvPr/>
        </p:nvSpPr>
        <p:spPr>
          <a:xfrm>
            <a:off x="5470497" y="2916434"/>
            <a:ext cx="2910177" cy="1083072"/>
          </a:xfrm>
          <a:custGeom>
            <a:avLst/>
            <a:gdLst>
              <a:gd name="connsiteX0" fmla="*/ 0 w 2910177"/>
              <a:gd name="connsiteY0" fmla="*/ 1083072 h 1083072"/>
              <a:gd name="connsiteX1" fmla="*/ 143124 w 2910177"/>
              <a:gd name="connsiteY1" fmla="*/ 772971 h 1083072"/>
              <a:gd name="connsiteX2" fmla="*/ 397565 w 2910177"/>
              <a:gd name="connsiteY2" fmla="*/ 383357 h 1083072"/>
              <a:gd name="connsiteX3" fmla="*/ 763325 w 2910177"/>
              <a:gd name="connsiteY3" fmla="*/ 152769 h 1083072"/>
              <a:gd name="connsiteX4" fmla="*/ 1049572 w 2910177"/>
              <a:gd name="connsiteY4" fmla="*/ 65305 h 1083072"/>
              <a:gd name="connsiteX5" fmla="*/ 1463040 w 2910177"/>
              <a:gd name="connsiteY5" fmla="*/ 1695 h 1083072"/>
              <a:gd name="connsiteX6" fmla="*/ 1852654 w 2910177"/>
              <a:gd name="connsiteY6" fmla="*/ 17597 h 1083072"/>
              <a:gd name="connsiteX7" fmla="*/ 2122998 w 2910177"/>
              <a:gd name="connsiteY7" fmla="*/ 9646 h 1083072"/>
              <a:gd name="connsiteX8" fmla="*/ 2592125 w 2910177"/>
              <a:gd name="connsiteY8" fmla="*/ 17597 h 1083072"/>
              <a:gd name="connsiteX9" fmla="*/ 2910177 w 2910177"/>
              <a:gd name="connsiteY9" fmla="*/ 9646 h 1083072"/>
              <a:gd name="connsiteX10" fmla="*/ 2910177 w 2910177"/>
              <a:gd name="connsiteY10" fmla="*/ 9646 h 108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0177" h="1083072">
                <a:moveTo>
                  <a:pt x="0" y="1083072"/>
                </a:moveTo>
                <a:cubicBezTo>
                  <a:pt x="38431" y="986331"/>
                  <a:pt x="76863" y="889590"/>
                  <a:pt x="143124" y="772971"/>
                </a:cubicBezTo>
                <a:cubicBezTo>
                  <a:pt x="209385" y="656352"/>
                  <a:pt x="294198" y="486724"/>
                  <a:pt x="397565" y="383357"/>
                </a:cubicBezTo>
                <a:cubicBezTo>
                  <a:pt x="500932" y="279990"/>
                  <a:pt x="654657" y="205778"/>
                  <a:pt x="763325" y="152769"/>
                </a:cubicBezTo>
                <a:cubicBezTo>
                  <a:pt x="871993" y="99760"/>
                  <a:pt x="932953" y="90484"/>
                  <a:pt x="1049572" y="65305"/>
                </a:cubicBezTo>
                <a:cubicBezTo>
                  <a:pt x="1166191" y="40126"/>
                  <a:pt x="1329193" y="9646"/>
                  <a:pt x="1463040" y="1695"/>
                </a:cubicBezTo>
                <a:cubicBezTo>
                  <a:pt x="1596887" y="-6256"/>
                  <a:pt x="1742661" y="16272"/>
                  <a:pt x="1852654" y="17597"/>
                </a:cubicBezTo>
                <a:cubicBezTo>
                  <a:pt x="1962647" y="18922"/>
                  <a:pt x="1999753" y="9646"/>
                  <a:pt x="2122998" y="9646"/>
                </a:cubicBezTo>
                <a:cubicBezTo>
                  <a:pt x="2246243" y="9646"/>
                  <a:pt x="2460929" y="17597"/>
                  <a:pt x="2592125" y="17597"/>
                </a:cubicBezTo>
                <a:cubicBezTo>
                  <a:pt x="2723321" y="17597"/>
                  <a:pt x="2910177" y="9646"/>
                  <a:pt x="2910177" y="9646"/>
                </a:cubicBezTo>
                <a:lnTo>
                  <a:pt x="2910177" y="9646"/>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sp>
        <p:nvSpPr>
          <p:cNvPr id="9" name="Freeform 8">
            <a:extLst>
              <a:ext uri="{FF2B5EF4-FFF2-40B4-BE49-F238E27FC236}">
                <a16:creationId xmlns:a16="http://schemas.microsoft.com/office/drawing/2014/main" id="{5AEAC564-A2CB-0341-976B-95FC83A0262C}"/>
              </a:ext>
            </a:extLst>
          </p:cNvPr>
          <p:cNvSpPr/>
          <p:nvPr/>
        </p:nvSpPr>
        <p:spPr>
          <a:xfrm>
            <a:off x="5542059" y="2011680"/>
            <a:ext cx="2862469" cy="874643"/>
          </a:xfrm>
          <a:custGeom>
            <a:avLst/>
            <a:gdLst>
              <a:gd name="connsiteX0" fmla="*/ 0 w 2862469"/>
              <a:gd name="connsiteY0" fmla="*/ 0 h 874643"/>
              <a:gd name="connsiteX1" fmla="*/ 151075 w 2862469"/>
              <a:gd name="connsiteY1" fmla="*/ 381663 h 874643"/>
              <a:gd name="connsiteX2" fmla="*/ 326003 w 2862469"/>
              <a:gd name="connsiteY2" fmla="*/ 596348 h 874643"/>
              <a:gd name="connsiteX3" fmla="*/ 596348 w 2862469"/>
              <a:gd name="connsiteY3" fmla="*/ 715617 h 874643"/>
              <a:gd name="connsiteX4" fmla="*/ 938254 w 2862469"/>
              <a:gd name="connsiteY4" fmla="*/ 787179 h 874643"/>
              <a:gd name="connsiteX5" fmla="*/ 1280160 w 2862469"/>
              <a:gd name="connsiteY5" fmla="*/ 818984 h 874643"/>
              <a:gd name="connsiteX6" fmla="*/ 1558455 w 2862469"/>
              <a:gd name="connsiteY6" fmla="*/ 842838 h 874643"/>
              <a:gd name="connsiteX7" fmla="*/ 1900362 w 2862469"/>
              <a:gd name="connsiteY7" fmla="*/ 866692 h 874643"/>
              <a:gd name="connsiteX8" fmla="*/ 2218414 w 2862469"/>
              <a:gd name="connsiteY8" fmla="*/ 858741 h 874643"/>
              <a:gd name="connsiteX9" fmla="*/ 2504661 w 2862469"/>
              <a:gd name="connsiteY9" fmla="*/ 866692 h 874643"/>
              <a:gd name="connsiteX10" fmla="*/ 2862469 w 2862469"/>
              <a:gd name="connsiteY10" fmla="*/ 874643 h 874643"/>
              <a:gd name="connsiteX11" fmla="*/ 2862469 w 2862469"/>
              <a:gd name="connsiteY11" fmla="*/ 874643 h 87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2469" h="874643">
                <a:moveTo>
                  <a:pt x="0" y="0"/>
                </a:moveTo>
                <a:cubicBezTo>
                  <a:pt x="48370" y="141136"/>
                  <a:pt x="96741" y="282272"/>
                  <a:pt x="151075" y="381663"/>
                </a:cubicBezTo>
                <a:cubicBezTo>
                  <a:pt x="205409" y="481054"/>
                  <a:pt x="251791" y="540689"/>
                  <a:pt x="326003" y="596348"/>
                </a:cubicBezTo>
                <a:cubicBezTo>
                  <a:pt x="400215" y="652007"/>
                  <a:pt x="494306" y="683812"/>
                  <a:pt x="596348" y="715617"/>
                </a:cubicBezTo>
                <a:cubicBezTo>
                  <a:pt x="698390" y="747422"/>
                  <a:pt x="824285" y="769951"/>
                  <a:pt x="938254" y="787179"/>
                </a:cubicBezTo>
                <a:cubicBezTo>
                  <a:pt x="1052223" y="804407"/>
                  <a:pt x="1280160" y="818984"/>
                  <a:pt x="1280160" y="818984"/>
                </a:cubicBezTo>
                <a:lnTo>
                  <a:pt x="1558455" y="842838"/>
                </a:lnTo>
                <a:cubicBezTo>
                  <a:pt x="1661822" y="850789"/>
                  <a:pt x="1790369" y="864042"/>
                  <a:pt x="1900362" y="866692"/>
                </a:cubicBezTo>
                <a:cubicBezTo>
                  <a:pt x="2010355" y="869342"/>
                  <a:pt x="2117698" y="858741"/>
                  <a:pt x="2218414" y="858741"/>
                </a:cubicBezTo>
                <a:cubicBezTo>
                  <a:pt x="2319130" y="858741"/>
                  <a:pt x="2504661" y="866692"/>
                  <a:pt x="2504661" y="866692"/>
                </a:cubicBezTo>
                <a:lnTo>
                  <a:pt x="2862469" y="874643"/>
                </a:lnTo>
                <a:lnTo>
                  <a:pt x="2862469" y="874643"/>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pic>
        <p:nvPicPr>
          <p:cNvPr id="10" name="Picture 9">
            <a:extLst>
              <a:ext uri="{FF2B5EF4-FFF2-40B4-BE49-F238E27FC236}">
                <a16:creationId xmlns:a16="http://schemas.microsoft.com/office/drawing/2014/main" id="{D5180846-A611-4A4A-80E5-3A521E0B8273}"/>
              </a:ext>
            </a:extLst>
          </p:cNvPr>
          <p:cNvPicPr>
            <a:picLocks noChangeAspect="1"/>
          </p:cNvPicPr>
          <p:nvPr/>
        </p:nvPicPr>
        <p:blipFill>
          <a:blip r:embed="rId3"/>
          <a:stretch>
            <a:fillRect/>
          </a:stretch>
        </p:blipFill>
        <p:spPr>
          <a:xfrm>
            <a:off x="7479628" y="3171112"/>
            <a:ext cx="1004411" cy="549783"/>
          </a:xfrm>
          <a:prstGeom prst="rect">
            <a:avLst/>
          </a:prstGeom>
        </p:spPr>
      </p:pic>
      <p:pic>
        <p:nvPicPr>
          <p:cNvPr id="11" name="Picture 10">
            <a:extLst>
              <a:ext uri="{FF2B5EF4-FFF2-40B4-BE49-F238E27FC236}">
                <a16:creationId xmlns:a16="http://schemas.microsoft.com/office/drawing/2014/main" id="{94C59C11-6F55-7B41-A5AA-43C3930EE06E}"/>
              </a:ext>
            </a:extLst>
          </p:cNvPr>
          <p:cNvPicPr>
            <a:picLocks noChangeAspect="1"/>
          </p:cNvPicPr>
          <p:nvPr/>
        </p:nvPicPr>
        <p:blipFill>
          <a:blip r:embed="rId4"/>
          <a:stretch>
            <a:fillRect/>
          </a:stretch>
        </p:blipFill>
        <p:spPr>
          <a:xfrm>
            <a:off x="6154310" y="1812897"/>
            <a:ext cx="1193800" cy="812800"/>
          </a:xfrm>
          <a:prstGeom prst="rect">
            <a:avLst/>
          </a:prstGeom>
        </p:spPr>
      </p:pic>
      <p:sp>
        <p:nvSpPr>
          <p:cNvPr id="12" name="TextBox 11">
            <a:extLst>
              <a:ext uri="{FF2B5EF4-FFF2-40B4-BE49-F238E27FC236}">
                <a16:creationId xmlns:a16="http://schemas.microsoft.com/office/drawing/2014/main" id="{C895B2D4-0E9F-8747-A845-31CF021C0A0B}"/>
              </a:ext>
            </a:extLst>
          </p:cNvPr>
          <p:cNvSpPr txBox="1"/>
          <p:nvPr/>
        </p:nvSpPr>
        <p:spPr>
          <a:xfrm>
            <a:off x="5621784" y="1888903"/>
            <a:ext cx="746999"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j-lt"/>
                <a:ea typeface="+mj-ea"/>
                <a:cs typeface="+mj-cs"/>
                <a:sym typeface="Arial"/>
              </a:rPr>
              <a:t>H</a:t>
            </a:r>
            <a:r>
              <a:rPr kumimoji="0" lang="en-SE" sz="1400" b="0" i="0" u="none" strike="noStrike" cap="none" spc="0" normalizeH="0" baseline="0" dirty="0">
                <a:ln>
                  <a:noFill/>
                </a:ln>
                <a:solidFill>
                  <a:srgbClr val="000000"/>
                </a:solidFill>
                <a:effectLst/>
                <a:uFillTx/>
                <a:latin typeface="+mj-lt"/>
                <a:ea typeface="+mj-ea"/>
                <a:cs typeface="+mj-cs"/>
                <a:sym typeface="Arial"/>
              </a:rPr>
              <a:t>igh bias</a:t>
            </a:r>
          </a:p>
        </p:txBody>
      </p:sp>
      <p:pic>
        <p:nvPicPr>
          <p:cNvPr id="13" name="Picture 12">
            <a:extLst>
              <a:ext uri="{FF2B5EF4-FFF2-40B4-BE49-F238E27FC236}">
                <a16:creationId xmlns:a16="http://schemas.microsoft.com/office/drawing/2014/main" id="{C5E74748-3230-DF45-844B-2ABAE4AFCCD6}"/>
              </a:ext>
            </a:extLst>
          </p:cNvPr>
          <p:cNvPicPr>
            <a:picLocks noChangeAspect="1"/>
          </p:cNvPicPr>
          <p:nvPr/>
        </p:nvPicPr>
        <p:blipFill>
          <a:blip r:embed="rId5"/>
          <a:stretch>
            <a:fillRect/>
          </a:stretch>
        </p:blipFill>
        <p:spPr>
          <a:xfrm>
            <a:off x="242516" y="1733846"/>
            <a:ext cx="4381169" cy="691177"/>
          </a:xfrm>
          <a:prstGeom prst="rect">
            <a:avLst/>
          </a:prstGeom>
        </p:spPr>
      </p:pic>
      <p:pic>
        <p:nvPicPr>
          <p:cNvPr id="14" name="Picture 13">
            <a:extLst>
              <a:ext uri="{FF2B5EF4-FFF2-40B4-BE49-F238E27FC236}">
                <a16:creationId xmlns:a16="http://schemas.microsoft.com/office/drawing/2014/main" id="{FE7FAF8E-8038-4D44-9A0F-A457B51FB9BF}"/>
              </a:ext>
            </a:extLst>
          </p:cNvPr>
          <p:cNvPicPr>
            <a:picLocks noChangeAspect="1"/>
          </p:cNvPicPr>
          <p:nvPr/>
        </p:nvPicPr>
        <p:blipFill>
          <a:blip r:embed="rId6"/>
          <a:stretch>
            <a:fillRect/>
          </a:stretch>
        </p:blipFill>
        <p:spPr>
          <a:xfrm>
            <a:off x="347608" y="2583508"/>
            <a:ext cx="4224063" cy="704011"/>
          </a:xfrm>
          <a:prstGeom prst="rect">
            <a:avLst/>
          </a:prstGeom>
        </p:spPr>
      </p:pic>
      <p:pic>
        <p:nvPicPr>
          <p:cNvPr id="15" name="Picture 14">
            <a:extLst>
              <a:ext uri="{FF2B5EF4-FFF2-40B4-BE49-F238E27FC236}">
                <a16:creationId xmlns:a16="http://schemas.microsoft.com/office/drawing/2014/main" id="{2A722A8A-4B59-9644-9045-7D8E3295EB4F}"/>
              </a:ext>
            </a:extLst>
          </p:cNvPr>
          <p:cNvPicPr>
            <a:picLocks noChangeAspect="1"/>
          </p:cNvPicPr>
          <p:nvPr/>
        </p:nvPicPr>
        <p:blipFill>
          <a:blip r:embed="rId7"/>
          <a:stretch>
            <a:fillRect/>
          </a:stretch>
        </p:blipFill>
        <p:spPr>
          <a:xfrm>
            <a:off x="242516" y="3446004"/>
            <a:ext cx="4521200" cy="723900"/>
          </a:xfrm>
          <a:prstGeom prst="rect">
            <a:avLst/>
          </a:prstGeom>
        </p:spPr>
      </p:pic>
      <p:sp>
        <p:nvSpPr>
          <p:cNvPr id="16" name="TextBox 15">
            <a:extLst>
              <a:ext uri="{FF2B5EF4-FFF2-40B4-BE49-F238E27FC236}">
                <a16:creationId xmlns:a16="http://schemas.microsoft.com/office/drawing/2014/main" id="{846D0654-9D98-FB49-AB6D-1BA83266F07B}"/>
              </a:ext>
            </a:extLst>
          </p:cNvPr>
          <p:cNvSpPr txBox="1"/>
          <p:nvPr/>
        </p:nvSpPr>
        <p:spPr>
          <a:xfrm>
            <a:off x="1269523" y="788458"/>
            <a:ext cx="389850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800" b="0" i="0" u="none" strike="noStrike" cap="none" spc="0" normalizeH="0" baseline="0" dirty="0">
                <a:ln>
                  <a:noFill/>
                </a:ln>
                <a:solidFill>
                  <a:srgbClr val="000000"/>
                </a:solidFill>
                <a:effectLst/>
                <a:uFillTx/>
                <a:latin typeface="+mj-lt"/>
                <a:ea typeface="+mj-ea"/>
                <a:cs typeface="+mj-cs"/>
                <a:sym typeface="Arial"/>
              </a:rPr>
              <a:t>Bias/variance as a function of data set</a:t>
            </a:r>
          </a:p>
        </p:txBody>
      </p:sp>
      <p:cxnSp>
        <p:nvCxnSpPr>
          <p:cNvPr id="17" name="Straight Connector 16">
            <a:extLst>
              <a:ext uri="{FF2B5EF4-FFF2-40B4-BE49-F238E27FC236}">
                <a16:creationId xmlns:a16="http://schemas.microsoft.com/office/drawing/2014/main" id="{251E3E91-DD16-D046-B4F8-8DAC0518CDA4}"/>
              </a:ext>
            </a:extLst>
          </p:cNvPr>
          <p:cNvCxnSpPr>
            <a:cxnSpLocks/>
          </p:cNvCxnSpPr>
          <p:nvPr/>
        </p:nvCxnSpPr>
        <p:spPr>
          <a:xfrm>
            <a:off x="7041793" y="2831700"/>
            <a:ext cx="11927" cy="1364028"/>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1CBFDD2B-B12F-3B4D-A16A-947E87B3A1CF}"/>
              </a:ext>
            </a:extLst>
          </p:cNvPr>
          <p:cNvSpPr txBox="1"/>
          <p:nvPr/>
        </p:nvSpPr>
        <p:spPr>
          <a:xfrm>
            <a:off x="6563641" y="3866577"/>
            <a:ext cx="35907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a:t>
            </a:r>
          </a:p>
        </p:txBody>
      </p:sp>
    </p:spTree>
    <p:extLst>
      <p:ext uri="{BB962C8B-B14F-4D97-AF65-F5344CB8AC3E}">
        <p14:creationId xmlns:p14="http://schemas.microsoft.com/office/powerpoint/2010/main" val="38503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Addressing Overfitting</a:t>
            </a:r>
            <a:endParaRPr dirty="0">
              <a:solidFill>
                <a:schemeClr val="tx1"/>
              </a:solidFill>
            </a:endParaRPr>
          </a:p>
        </p:txBody>
      </p:sp>
      <p:sp>
        <p:nvSpPr>
          <p:cNvPr id="464" name="Google Shape;464;p33"/>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a:solidFill>
                  <a:schemeClr val="hlink"/>
                </a:solidFill>
                <a:hlinkClick r:id="rId3"/>
              </a:rPr>
              <a:t>https://www.coursera.org/learn/machine-learning</a:t>
            </a:r>
            <a:endParaRPr>
              <a:solidFill>
                <a:schemeClr val="dk1"/>
              </a:solidFill>
            </a:endParaRPr>
          </a:p>
          <a:p>
            <a:pPr marL="0" lvl="0" indent="0" algn="l" rtl="0">
              <a:spcBef>
                <a:spcPts val="0"/>
              </a:spcBef>
              <a:spcAft>
                <a:spcPts val="0"/>
              </a:spcAft>
              <a:buNone/>
            </a:pPr>
            <a:r>
              <a:rPr lang="en-GB"/>
              <a:t>Hundred-Page Machine Learning Book</a:t>
            </a:r>
            <a:endParaRPr/>
          </a:p>
        </p:txBody>
      </p:sp>
      <p:sp>
        <p:nvSpPr>
          <p:cNvPr id="465" name="Google Shape;465;p33"/>
          <p:cNvSpPr txBox="1">
            <a:spLocks noGrp="1"/>
          </p:cNvSpPr>
          <p:nvPr>
            <p:ph type="body" idx="1"/>
          </p:nvPr>
        </p:nvSpPr>
        <p:spPr>
          <a:xfrm>
            <a:off x="458800" y="1582450"/>
            <a:ext cx="8228100" cy="3073200"/>
          </a:xfrm>
          <a:prstGeom prst="rect">
            <a:avLst/>
          </a:prstGeom>
        </p:spPr>
        <p:txBody>
          <a:bodyPr spcFirstLastPara="1" wrap="square" lIns="91425" tIns="91425" rIns="91425" bIns="91425" anchor="t" anchorCtr="0">
            <a:noAutofit/>
          </a:bodyPr>
          <a:lstStyle/>
          <a:p>
            <a:pPr marL="457200" lvl="0" indent="-330200" algn="l" rtl="0">
              <a:spcBef>
                <a:spcPts val="400"/>
              </a:spcBef>
              <a:spcAft>
                <a:spcPts val="0"/>
              </a:spcAft>
              <a:buSzPts val="1600"/>
              <a:buFont typeface="Arial"/>
              <a:buAutoNum type="arabicPeriod"/>
            </a:pPr>
            <a:r>
              <a:rPr lang="en-GB" sz="1400" dirty="0">
                <a:solidFill>
                  <a:schemeClr val="tx1"/>
                </a:solidFill>
                <a:latin typeface="Arial"/>
                <a:ea typeface="Arial"/>
                <a:cs typeface="Arial"/>
                <a:sym typeface="Arial"/>
              </a:rPr>
              <a:t>Try a Simpler model</a:t>
            </a:r>
            <a:endParaRPr sz="14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Linear instead of polynomial</a:t>
            </a:r>
            <a:br>
              <a:rPr lang="en-GB" sz="1600" dirty="0">
                <a:latin typeface="Arial"/>
                <a:ea typeface="Arial"/>
                <a:cs typeface="Arial"/>
                <a:sym typeface="Arial"/>
              </a:rPr>
            </a:br>
            <a:endParaRPr sz="16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sz="1400" dirty="0">
                <a:solidFill>
                  <a:schemeClr val="tx1"/>
                </a:solidFill>
                <a:latin typeface="Arial"/>
                <a:ea typeface="Arial"/>
                <a:cs typeface="Arial"/>
                <a:sym typeface="Arial"/>
              </a:rPr>
              <a:t>Reduce number of Features (reduce the dimensionality of the dataset)</a:t>
            </a:r>
            <a:endParaRPr sz="14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Manually look across the features and select the most important ones</a:t>
            </a:r>
            <a:endParaRPr sz="12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Automatically reduce feature with </a:t>
            </a:r>
            <a:r>
              <a:rPr lang="en-GB" sz="1200" i="1" dirty="0">
                <a:solidFill>
                  <a:schemeClr val="tx1"/>
                </a:solidFill>
                <a:latin typeface="Arial"/>
                <a:ea typeface="Arial"/>
                <a:cs typeface="Arial"/>
                <a:sym typeface="Arial"/>
              </a:rPr>
              <a:t>model selection algorithm</a:t>
            </a:r>
          </a:p>
          <a:p>
            <a:pPr marL="457200" lvl="0" indent="-330200" algn="l" rtl="0">
              <a:spcBef>
                <a:spcPts val="0"/>
              </a:spcBef>
              <a:spcAft>
                <a:spcPts val="0"/>
              </a:spcAft>
              <a:buSzPts val="1600"/>
              <a:buFont typeface="Arial"/>
              <a:buAutoNum type="arabicPeriod"/>
            </a:pPr>
            <a:endParaRPr lang="en-GB"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sz="1400" dirty="0">
                <a:solidFill>
                  <a:schemeClr val="tx1"/>
                </a:solidFill>
                <a:latin typeface="Arial"/>
                <a:ea typeface="Arial"/>
                <a:cs typeface="Arial"/>
                <a:sym typeface="Arial"/>
              </a:rPr>
              <a:t>Add mode training data, if possible</a:t>
            </a:r>
            <a:br>
              <a:rPr lang="en-GB" dirty="0">
                <a:solidFill>
                  <a:schemeClr val="tx1"/>
                </a:solidFill>
                <a:latin typeface="Arial"/>
                <a:ea typeface="Arial"/>
                <a:cs typeface="Arial"/>
                <a:sym typeface="Arial"/>
              </a:rPr>
            </a:br>
            <a:endParaRPr dirty="0">
              <a:solidFill>
                <a:schemeClr val="tx1"/>
              </a:solidFill>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dirty="0">
                <a:solidFill>
                  <a:schemeClr val="tx1"/>
                </a:solidFill>
                <a:latin typeface="Arial"/>
                <a:ea typeface="Arial"/>
                <a:cs typeface="Arial"/>
                <a:sym typeface="Arial"/>
              </a:rPr>
              <a:t>Regularize the model </a:t>
            </a:r>
            <a:endParaRPr dirty="0">
              <a:solidFill>
                <a:schemeClr val="tx1"/>
              </a:solidFill>
              <a:latin typeface="Arial"/>
              <a:ea typeface="Arial"/>
              <a:cs typeface="Arial"/>
              <a:sym typeface="Arial"/>
            </a:endParaRPr>
          </a:p>
          <a:p>
            <a:pPr lvl="1">
              <a:spcBef>
                <a:spcPts val="0"/>
              </a:spcBef>
              <a:buFont typeface="Arial"/>
              <a:buAutoNum type="alphaLcPeriod"/>
            </a:pPr>
            <a:r>
              <a:rPr lang="en-GB" sz="1200" dirty="0">
                <a:solidFill>
                  <a:schemeClr val="tx1"/>
                </a:solidFill>
                <a:latin typeface="Arial"/>
                <a:ea typeface="Arial"/>
                <a:cs typeface="Arial"/>
                <a:sym typeface="Arial"/>
              </a:rPr>
              <a:t>Keep all the features, but reduce magnitude/values of the parameters</a:t>
            </a:r>
            <a:endParaRPr sz="1200" dirty="0">
              <a:solidFill>
                <a:schemeClr val="tx1"/>
              </a:solidFill>
              <a:latin typeface="Arial"/>
              <a:ea typeface="Arial"/>
              <a:cs typeface="Arial"/>
              <a:sym typeface="Arial"/>
            </a:endParaRPr>
          </a:p>
          <a:p>
            <a:pPr marL="596900" lvl="1" indent="0">
              <a:spcBef>
                <a:spcPts val="0"/>
              </a:spcBef>
              <a:buNone/>
            </a:pPr>
            <a:r>
              <a:rPr lang="en-GB" sz="1200" dirty="0">
                <a:solidFill>
                  <a:schemeClr val="tx1"/>
                </a:solidFill>
                <a:latin typeface="Arial"/>
                <a:ea typeface="Arial"/>
                <a:cs typeface="Arial"/>
                <a:sym typeface="Arial"/>
              </a:rPr>
              <a:t>- Most widely used approach to prevent overfitting</a:t>
            </a:r>
            <a:endParaRPr sz="1200" dirty="0">
              <a:solidFill>
                <a:schemeClr val="tx1"/>
              </a:solidFill>
              <a:latin typeface="Arial"/>
              <a:ea typeface="Arial"/>
              <a:cs typeface="Arial"/>
              <a:sym typeface="Arial"/>
            </a:endParaRPr>
          </a:p>
          <a:p>
            <a:pPr marL="0" lvl="0" indent="0" algn="l" rtl="0">
              <a:spcBef>
                <a:spcPts val="400"/>
              </a:spcBef>
              <a:spcAft>
                <a:spcPts val="0"/>
              </a:spcAft>
              <a:buNone/>
            </a:pPr>
            <a:endParaRPr sz="1400" dirty="0">
              <a:latin typeface="Arial"/>
              <a:ea typeface="Arial"/>
              <a:cs typeface="Arial"/>
              <a:sym typeface="Arial"/>
            </a:endParaRPr>
          </a:p>
        </p:txBody>
      </p:sp>
      <p:sp>
        <p:nvSpPr>
          <p:cNvPr id="466" name="Google Shape;466;p33"/>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GB" dirty="0">
                <a:solidFill>
                  <a:schemeClr val="tx1"/>
                </a:solidFill>
              </a:rPr>
              <a:t>Concrete Options</a:t>
            </a:r>
            <a:endParaRPr dirty="0">
              <a:solidFill>
                <a:schemeClr val="tx1"/>
              </a:solidFill>
            </a:endParaRPr>
          </a:p>
        </p:txBody>
      </p:sp>
      <p:sp>
        <p:nvSpPr>
          <p:cNvPr id="467" name="Google Shape;467;p33"/>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15</a:t>
            </a:fld>
            <a:endParaRPr/>
          </a:p>
        </p:txBody>
      </p:sp>
    </p:spTree>
    <p:extLst>
      <p:ext uri="{BB962C8B-B14F-4D97-AF65-F5344CB8AC3E}">
        <p14:creationId xmlns:p14="http://schemas.microsoft.com/office/powerpoint/2010/main" val="209888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FAF9DC-61B1-1447-84C3-D609EFDA0736}"/>
              </a:ext>
            </a:extLst>
          </p:cNvPr>
          <p:cNvSpPr>
            <a:spLocks noGrp="1"/>
          </p:cNvSpPr>
          <p:nvPr>
            <p:ph type="body" idx="1"/>
          </p:nvPr>
        </p:nvSpPr>
        <p:spPr>
          <a:xfrm>
            <a:off x="458800" y="1751425"/>
            <a:ext cx="8380400" cy="2858700"/>
          </a:xfrm>
        </p:spPr>
        <p:txBody>
          <a:bodyPr/>
          <a:lstStyle/>
          <a:p>
            <a:r>
              <a:rPr lang="en-GB" dirty="0">
                <a:solidFill>
                  <a:schemeClr val="tx1"/>
                </a:solidFill>
              </a:rPr>
              <a:t>Regularized Linear Regression</a:t>
            </a:r>
          </a:p>
          <a:p>
            <a:r>
              <a:rPr lang="en-GB" dirty="0">
                <a:solidFill>
                  <a:schemeClr val="tx1"/>
                </a:solidFill>
              </a:rPr>
              <a:t>Bias-variance</a:t>
            </a:r>
          </a:p>
          <a:p>
            <a:r>
              <a:rPr lang="en-GB" dirty="0">
                <a:solidFill>
                  <a:schemeClr val="tx1"/>
                </a:solidFill>
              </a:rPr>
              <a:t>Polynomial regression</a:t>
            </a:r>
          </a:p>
          <a:p>
            <a:endParaRPr lang="en-SE" dirty="0"/>
          </a:p>
        </p:txBody>
      </p:sp>
      <p:sp>
        <p:nvSpPr>
          <p:cNvPr id="3" name="Text Placeholder 2">
            <a:extLst>
              <a:ext uri="{FF2B5EF4-FFF2-40B4-BE49-F238E27FC236}">
                <a16:creationId xmlns:a16="http://schemas.microsoft.com/office/drawing/2014/main" id="{73FCED5A-956D-A64A-8232-7B50AF768405}"/>
              </a:ext>
            </a:extLst>
          </p:cNvPr>
          <p:cNvSpPr>
            <a:spLocks noGrp="1"/>
          </p:cNvSpPr>
          <p:nvPr>
            <p:ph type="body" idx="2"/>
          </p:nvPr>
        </p:nvSpPr>
        <p:spPr/>
        <p:txBody>
          <a:bodyPr/>
          <a:lstStyle/>
          <a:p>
            <a:r>
              <a:rPr lang="en-SE" b="1" dirty="0">
                <a:solidFill>
                  <a:schemeClr val="tx1"/>
                </a:solidFill>
              </a:rPr>
              <a:t>L</a:t>
            </a:r>
            <a:r>
              <a:rPr lang="en-GB" b="1" dirty="0">
                <a:solidFill>
                  <a:schemeClr val="tx1"/>
                </a:solidFill>
              </a:rPr>
              <a:t>a</a:t>
            </a:r>
            <a:r>
              <a:rPr lang="en-SE" b="1" dirty="0">
                <a:solidFill>
                  <a:schemeClr val="tx1"/>
                </a:solidFill>
              </a:rPr>
              <a:t>b 3  topics</a:t>
            </a:r>
          </a:p>
        </p:txBody>
      </p:sp>
      <p:sp>
        <p:nvSpPr>
          <p:cNvPr id="4" name="Text Placeholder 3">
            <a:extLst>
              <a:ext uri="{FF2B5EF4-FFF2-40B4-BE49-F238E27FC236}">
                <a16:creationId xmlns:a16="http://schemas.microsoft.com/office/drawing/2014/main" id="{E1E9E202-1697-6F40-A7BD-99411FB8838F}"/>
              </a:ext>
            </a:extLst>
          </p:cNvPr>
          <p:cNvSpPr>
            <a:spLocks noGrp="1"/>
          </p:cNvSpPr>
          <p:nvPr>
            <p:ph type="body" idx="3"/>
          </p:nvPr>
        </p:nvSpPr>
        <p:spPr/>
        <p:txBody>
          <a:bodyPr/>
          <a:lstStyle/>
          <a:p>
            <a:endParaRPr lang="en-SE" dirty="0"/>
          </a:p>
        </p:txBody>
      </p:sp>
      <p:sp>
        <p:nvSpPr>
          <p:cNvPr id="5" name="Text Placeholder 4">
            <a:extLst>
              <a:ext uri="{FF2B5EF4-FFF2-40B4-BE49-F238E27FC236}">
                <a16:creationId xmlns:a16="http://schemas.microsoft.com/office/drawing/2014/main" id="{5AF168C0-3D5C-2B48-A567-CF654BF65E60}"/>
              </a:ext>
            </a:extLst>
          </p:cNvPr>
          <p:cNvSpPr>
            <a:spLocks noGrp="1"/>
          </p:cNvSpPr>
          <p:nvPr>
            <p:ph type="body" idx="4"/>
          </p:nvPr>
        </p:nvSpPr>
        <p:spPr/>
        <p:txBody>
          <a:bodyPr/>
          <a:lstStyle/>
          <a:p>
            <a:endParaRPr lang="en-SE"/>
          </a:p>
        </p:txBody>
      </p:sp>
    </p:spTree>
    <p:extLst>
      <p:ext uri="{BB962C8B-B14F-4D97-AF65-F5344CB8AC3E}">
        <p14:creationId xmlns:p14="http://schemas.microsoft.com/office/powerpoint/2010/main" val="180450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DA442C6-7195-4746-9C18-E45159FEAFD6}"/>
              </a:ext>
            </a:extLst>
          </p:cNvPr>
          <p:cNvSpPr/>
          <p:nvPr/>
        </p:nvSpPr>
        <p:spPr>
          <a:xfrm>
            <a:off x="0" y="4540195"/>
            <a:ext cx="9144000" cy="469127"/>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4" name="Text Placeholder 3">
            <a:extLst>
              <a:ext uri="{FF2B5EF4-FFF2-40B4-BE49-F238E27FC236}">
                <a16:creationId xmlns:a16="http://schemas.microsoft.com/office/drawing/2014/main" id="{E1E9E202-1697-6F40-A7BD-99411FB8838F}"/>
              </a:ext>
            </a:extLst>
          </p:cNvPr>
          <p:cNvSpPr>
            <a:spLocks noGrp="1"/>
          </p:cNvSpPr>
          <p:nvPr>
            <p:ph type="body" idx="3"/>
          </p:nvPr>
        </p:nvSpPr>
        <p:spPr/>
        <p:txBody>
          <a:bodyPr/>
          <a:lstStyle/>
          <a:p>
            <a:r>
              <a:rPr lang="en-SE" dirty="0">
                <a:solidFill>
                  <a:schemeClr val="tx1"/>
                </a:solidFill>
              </a:rPr>
              <a:t>Linear vs. polynomial regression</a:t>
            </a:r>
          </a:p>
        </p:txBody>
      </p:sp>
      <p:sp>
        <p:nvSpPr>
          <p:cNvPr id="7" name="Text Placeholder 6">
            <a:extLst>
              <a:ext uri="{FF2B5EF4-FFF2-40B4-BE49-F238E27FC236}">
                <a16:creationId xmlns:a16="http://schemas.microsoft.com/office/drawing/2014/main" id="{EA447223-1EA9-354F-B796-B7AA12BEE67B}"/>
              </a:ext>
            </a:extLst>
          </p:cNvPr>
          <p:cNvSpPr>
            <a:spLocks noGrp="1"/>
          </p:cNvSpPr>
          <p:nvPr>
            <p:ph type="body" idx="1"/>
          </p:nvPr>
        </p:nvSpPr>
        <p:spPr>
          <a:xfrm>
            <a:off x="763752" y="1120141"/>
            <a:ext cx="1343344" cy="469127"/>
          </a:xfrm>
        </p:spPr>
        <p:txBody>
          <a:bodyPr/>
          <a:lstStyle/>
          <a:p>
            <a:pPr marL="127000" indent="0">
              <a:buNone/>
            </a:pPr>
            <a:r>
              <a:rPr lang="en-SE" dirty="0">
                <a:solidFill>
                  <a:schemeClr val="tx1"/>
                </a:solidFill>
              </a:rPr>
              <a:t>Linear</a:t>
            </a:r>
          </a:p>
        </p:txBody>
      </p:sp>
      <p:pic>
        <p:nvPicPr>
          <p:cNvPr id="11" name="Picture 10">
            <a:extLst>
              <a:ext uri="{FF2B5EF4-FFF2-40B4-BE49-F238E27FC236}">
                <a16:creationId xmlns:a16="http://schemas.microsoft.com/office/drawing/2014/main" id="{ED140923-FE91-2F41-A78E-347ABA847E31}"/>
              </a:ext>
            </a:extLst>
          </p:cNvPr>
          <p:cNvPicPr>
            <a:picLocks noChangeAspect="1"/>
          </p:cNvPicPr>
          <p:nvPr/>
        </p:nvPicPr>
        <p:blipFill>
          <a:blip r:embed="rId2"/>
          <a:stretch>
            <a:fillRect/>
          </a:stretch>
        </p:blipFill>
        <p:spPr>
          <a:xfrm>
            <a:off x="866904" y="1502674"/>
            <a:ext cx="1828373" cy="576914"/>
          </a:xfrm>
          <a:prstGeom prst="rect">
            <a:avLst/>
          </a:prstGeom>
        </p:spPr>
      </p:pic>
      <p:pic>
        <p:nvPicPr>
          <p:cNvPr id="16" name="Picture 15">
            <a:extLst>
              <a:ext uri="{FF2B5EF4-FFF2-40B4-BE49-F238E27FC236}">
                <a16:creationId xmlns:a16="http://schemas.microsoft.com/office/drawing/2014/main" id="{54587F54-0648-F743-8217-6DD8677428BC}"/>
              </a:ext>
            </a:extLst>
          </p:cNvPr>
          <p:cNvPicPr>
            <a:picLocks noChangeAspect="1"/>
          </p:cNvPicPr>
          <p:nvPr/>
        </p:nvPicPr>
        <p:blipFill>
          <a:blip r:embed="rId3"/>
          <a:stretch>
            <a:fillRect/>
          </a:stretch>
        </p:blipFill>
        <p:spPr>
          <a:xfrm>
            <a:off x="543837" y="2155378"/>
            <a:ext cx="2474509" cy="2980501"/>
          </a:xfrm>
          <a:prstGeom prst="rect">
            <a:avLst/>
          </a:prstGeom>
        </p:spPr>
      </p:pic>
      <p:pic>
        <p:nvPicPr>
          <p:cNvPr id="18" name="Picture 17">
            <a:extLst>
              <a:ext uri="{FF2B5EF4-FFF2-40B4-BE49-F238E27FC236}">
                <a16:creationId xmlns:a16="http://schemas.microsoft.com/office/drawing/2014/main" id="{879EDE3D-0D45-1045-B7CA-315CC9D0391A}"/>
              </a:ext>
            </a:extLst>
          </p:cNvPr>
          <p:cNvPicPr>
            <a:picLocks noChangeAspect="1"/>
          </p:cNvPicPr>
          <p:nvPr/>
        </p:nvPicPr>
        <p:blipFill>
          <a:blip r:embed="rId4"/>
          <a:stretch>
            <a:fillRect/>
          </a:stretch>
        </p:blipFill>
        <p:spPr>
          <a:xfrm>
            <a:off x="5526158" y="2205989"/>
            <a:ext cx="2239180" cy="2922899"/>
          </a:xfrm>
          <a:prstGeom prst="rect">
            <a:avLst/>
          </a:prstGeom>
        </p:spPr>
      </p:pic>
      <p:sp>
        <p:nvSpPr>
          <p:cNvPr id="21" name="Text Placeholder 6">
            <a:extLst>
              <a:ext uri="{FF2B5EF4-FFF2-40B4-BE49-F238E27FC236}">
                <a16:creationId xmlns:a16="http://schemas.microsoft.com/office/drawing/2014/main" id="{351C44F7-3BC9-6E44-BFB7-F18D8C29A9AE}"/>
              </a:ext>
            </a:extLst>
          </p:cNvPr>
          <p:cNvSpPr txBox="1">
            <a:spLocks/>
          </p:cNvSpPr>
          <p:nvPr/>
        </p:nvSpPr>
        <p:spPr>
          <a:xfrm>
            <a:off x="5801915" y="1120141"/>
            <a:ext cx="1687666" cy="469127"/>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457200" marR="0" lvl="0" indent="-330200" algn="l" defTabSz="914400" rtl="0" latinLnBrk="0">
              <a:lnSpc>
                <a:spcPct val="100000"/>
              </a:lnSpc>
              <a:spcBef>
                <a:spcPts val="400"/>
              </a:spcBef>
              <a:spcAft>
                <a:spcPts val="0"/>
              </a:spcAft>
              <a:buClr>
                <a:srgbClr val="595959"/>
              </a:buClr>
              <a:buSzPts val="1600"/>
              <a:buFont typeface="Century Gothic"/>
              <a:buChar char="•"/>
              <a:tabLst/>
              <a:defRPr sz="1600" b="0" i="0" u="none" strike="noStrike" cap="none" spc="0" baseline="0">
                <a:solidFill>
                  <a:schemeClr val="dk2"/>
                </a:solidFill>
                <a:uFillTx/>
                <a:latin typeface="Century Gothic"/>
                <a:ea typeface="Century Gothic"/>
                <a:cs typeface="Century Gothic"/>
                <a:sym typeface="Century Gothic"/>
              </a:defRPr>
            </a:lvl1pPr>
            <a:lvl2pPr marL="914400" marR="0" lvl="1" indent="-317500" algn="l" defTabSz="914400" rtl="0" latinLnBrk="0">
              <a:lnSpc>
                <a:spcPct val="100000"/>
              </a:lnSpc>
              <a:spcBef>
                <a:spcPts val="360"/>
              </a:spcBef>
              <a:spcAft>
                <a:spcPts val="0"/>
              </a:spcAft>
              <a:buClr>
                <a:srgbClr val="595959"/>
              </a:buClr>
              <a:buSzPts val="1400"/>
              <a:buFont typeface="Century Gothic"/>
              <a:buChar char="•"/>
              <a:tabLst/>
              <a:defRPr sz="2800" b="0" i="0" u="none" strike="noStrike" cap="none" spc="0" baseline="0">
                <a:solidFill>
                  <a:schemeClr val="dk2"/>
                </a:solidFill>
                <a:uFillTx/>
                <a:latin typeface="Century Gothic"/>
                <a:ea typeface="Century Gothic"/>
                <a:cs typeface="Century Gothic"/>
                <a:sym typeface="Century Gothic"/>
              </a:defRPr>
            </a:lvl2pPr>
            <a:lvl3pPr marL="1371600" marR="0" lvl="2" indent="-304800" algn="l" defTabSz="914400" rtl="0" latinLnBrk="0">
              <a:lnSpc>
                <a:spcPct val="100000"/>
              </a:lnSpc>
              <a:spcBef>
                <a:spcPts val="320"/>
              </a:spcBef>
              <a:spcAft>
                <a:spcPts val="0"/>
              </a:spcAft>
              <a:buClr>
                <a:srgbClr val="595959"/>
              </a:buClr>
              <a:buSzPts val="1200"/>
              <a:buFont typeface="Century Gothic"/>
              <a:buChar char="•"/>
              <a:tabLst/>
              <a:defRPr sz="1200" b="0" i="0" u="none" strike="noStrike" cap="none" spc="0" baseline="0">
                <a:solidFill>
                  <a:schemeClr val="dk2"/>
                </a:solidFill>
                <a:uFillTx/>
                <a:latin typeface="Century Gothic"/>
                <a:ea typeface="Century Gothic"/>
                <a:cs typeface="Century Gothic"/>
                <a:sym typeface="Century Gothic"/>
              </a:defRPr>
            </a:lvl3pPr>
            <a:lvl4pPr marL="1828800" marR="0" lvl="3" indent="-292100" algn="l" defTabSz="914400" rtl="0" latinLnBrk="0">
              <a:lnSpc>
                <a:spcPct val="100000"/>
              </a:lnSpc>
              <a:spcBef>
                <a:spcPts val="280"/>
              </a:spcBef>
              <a:spcAft>
                <a:spcPts val="0"/>
              </a:spcAft>
              <a:buClr>
                <a:srgbClr val="595959"/>
              </a:buClr>
              <a:buSzPts val="1000"/>
              <a:buFont typeface="Century Gothic"/>
              <a:buChar char="•"/>
              <a:tabLst/>
              <a:defRPr sz="1000" b="0" i="0" u="none" strike="noStrike" cap="none" spc="0" baseline="0">
                <a:solidFill>
                  <a:schemeClr val="dk2"/>
                </a:solidFill>
                <a:uFillTx/>
                <a:latin typeface="Century Gothic"/>
                <a:ea typeface="Century Gothic"/>
                <a:cs typeface="Century Gothic"/>
                <a:sym typeface="Century Gothic"/>
              </a:defRPr>
            </a:lvl4pPr>
            <a:lvl5pPr marL="2286000" marR="0" lvl="4" indent="-279400" algn="l" defTabSz="914400" rtl="0" latinLnBrk="0">
              <a:lnSpc>
                <a:spcPct val="100000"/>
              </a:lnSpc>
              <a:spcBef>
                <a:spcPts val="240"/>
              </a:spcBef>
              <a:spcAft>
                <a:spcPts val="0"/>
              </a:spcAft>
              <a:buClr>
                <a:srgbClr val="595959"/>
              </a:buClr>
              <a:buSzPts val="800"/>
              <a:buFont typeface="Century Gothic"/>
              <a:buChar char="•"/>
              <a:tabLst/>
              <a:defRPr sz="800" b="0" i="0" u="none" strike="noStrike" cap="none" spc="0" baseline="0">
                <a:solidFill>
                  <a:schemeClr val="dk2"/>
                </a:solidFill>
                <a:uFillTx/>
                <a:latin typeface="Century Gothic"/>
                <a:ea typeface="Century Gothic"/>
                <a:cs typeface="Century Gothic"/>
                <a:sym typeface="Century Gothic"/>
              </a:defRPr>
            </a:lvl5pPr>
            <a:lvl6pPr marL="2743200" marR="0" lvl="5"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6pPr>
            <a:lvl7pPr marL="3200400" marR="0" lvl="6"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7pPr>
            <a:lvl8pPr marL="3657600" marR="0" lvl="7"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8pPr>
            <a:lvl9pPr marL="4114800" marR="0" lvl="8"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9pPr>
          </a:lstStyle>
          <a:p>
            <a:pPr marL="127000" indent="0" hangingPunct="1">
              <a:buFont typeface="Century Gothic"/>
              <a:buNone/>
            </a:pPr>
            <a:r>
              <a:rPr lang="en-SE" dirty="0">
                <a:solidFill>
                  <a:schemeClr val="tx1"/>
                </a:solidFill>
              </a:rPr>
              <a:t>Polynomial</a:t>
            </a:r>
          </a:p>
        </p:txBody>
      </p:sp>
      <p:sp>
        <p:nvSpPr>
          <p:cNvPr id="22" name="Rectangle 21">
            <a:extLst>
              <a:ext uri="{FF2B5EF4-FFF2-40B4-BE49-F238E27FC236}">
                <a16:creationId xmlns:a16="http://schemas.microsoft.com/office/drawing/2014/main" id="{3FD54393-FCB0-CA41-96AF-3176E7D14FD5}"/>
              </a:ext>
            </a:extLst>
          </p:cNvPr>
          <p:cNvSpPr/>
          <p:nvPr/>
        </p:nvSpPr>
        <p:spPr>
          <a:xfrm>
            <a:off x="7930747" y="1719050"/>
            <a:ext cx="756141" cy="469127"/>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pic>
        <p:nvPicPr>
          <p:cNvPr id="23" name="Picture 22">
            <a:extLst>
              <a:ext uri="{FF2B5EF4-FFF2-40B4-BE49-F238E27FC236}">
                <a16:creationId xmlns:a16="http://schemas.microsoft.com/office/drawing/2014/main" id="{15CC96AC-6A75-9641-8269-10E9FBB25DD0}"/>
              </a:ext>
            </a:extLst>
          </p:cNvPr>
          <p:cNvPicPr>
            <a:picLocks noChangeAspect="1"/>
          </p:cNvPicPr>
          <p:nvPr/>
        </p:nvPicPr>
        <p:blipFill>
          <a:blip r:embed="rId5"/>
          <a:stretch>
            <a:fillRect/>
          </a:stretch>
        </p:blipFill>
        <p:spPr>
          <a:xfrm>
            <a:off x="665452" y="1864179"/>
            <a:ext cx="3606800" cy="558800"/>
          </a:xfrm>
          <a:prstGeom prst="rect">
            <a:avLst/>
          </a:prstGeom>
        </p:spPr>
      </p:pic>
      <p:sp>
        <p:nvSpPr>
          <p:cNvPr id="24" name="Rectangle 23">
            <a:extLst>
              <a:ext uri="{FF2B5EF4-FFF2-40B4-BE49-F238E27FC236}">
                <a16:creationId xmlns:a16="http://schemas.microsoft.com/office/drawing/2014/main" id="{5567BC3A-802E-3A47-8985-6501304CE105}"/>
              </a:ext>
            </a:extLst>
          </p:cNvPr>
          <p:cNvSpPr/>
          <p:nvPr/>
        </p:nvSpPr>
        <p:spPr>
          <a:xfrm>
            <a:off x="4197032" y="2007774"/>
            <a:ext cx="506111" cy="360702"/>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1A3BD99-14DE-B14A-BB85-7002513E7EA2}"/>
                  </a:ext>
                </a:extLst>
              </p:cNvPr>
              <p:cNvSpPr txBox="1"/>
              <p:nvPr/>
            </p:nvSpPr>
            <p:spPr>
              <a:xfrm>
                <a:off x="4776857" y="1590836"/>
                <a:ext cx="3343736" cy="2387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14:m>
                  <m:oMath xmlns:m="http://schemas.openxmlformats.org/officeDocument/2006/math">
                    <m:sSub>
                      <m:sSubPr>
                        <m:ctrlPr>
                          <a:rPr kumimoji="0" lang="en-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h</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sub>
                    </m:sSub>
                    <m:sSup>
                      <m:sSupPr>
                        <m:ctrlPr>
                          <a:rPr kumimoji="0" lang="en-GB"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ctrlPr>
                      </m:sSupPr>
                      <m:e>
                        <m:d>
                          <m:dPr>
                            <m:ctrlP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ctrlPr>
                          </m:dPr>
                          <m:e>
                            <m: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𝑐</m:t>
                            </m:r>
                          </m:e>
                        </m:d>
                        <m: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 </m:t>
                        </m:r>
                        <m:sSubSup>
                          <m:sSubSupPr>
                            <m:ctrlP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ctrlPr>
                          </m:sSubSupPr>
                          <m:e>
                            <m: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𝑤</m:t>
                            </m:r>
                          </m:e>
                          <m:sub>
                            <m:r>
                              <a:rPr lang="sv-SE" b="0" i="1" smtClean="0">
                                <a:latin typeface="Cambria Math" panose="02040503050406030204" pitchFamily="18" charset="0"/>
                              </a:rPr>
                              <m:t>0</m:t>
                            </m:r>
                          </m:sub>
                          <m:sup/>
                        </m:sSubSup>
                        <m:r>
                          <a:rPr lang="sv-SE" b="0" i="1" smtClean="0">
                            <a:latin typeface="Cambria Math" panose="02040503050406030204" pitchFamily="18" charset="0"/>
                          </a:rPr>
                          <m:t>+  </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𝑤</m:t>
                            </m:r>
                          </m:e>
                          <m:sub>
                            <m:r>
                              <a:rPr lang="sv-SE" b="0" i="1" smtClean="0">
                                <a:latin typeface="Cambria Math" panose="02040503050406030204" pitchFamily="18" charset="0"/>
                              </a:rPr>
                              <m:t>1</m:t>
                            </m:r>
                          </m:sub>
                        </m:sSub>
                        <m:r>
                          <a:rPr lang="sv-SE" b="0" i="1" smtClean="0">
                            <a:latin typeface="Cambria Math" panose="02040503050406030204" pitchFamily="18" charset="0"/>
                          </a:rPr>
                          <m:t> </m:t>
                        </m:r>
                        <m:r>
                          <a:rPr lang="sv-SE" b="0" i="1" smtClean="0">
                            <a:latin typeface="Cambria Math" panose="02040503050406030204" pitchFamily="18" charset="0"/>
                          </a:rPr>
                          <m:t>𝑥</m:t>
                        </m:r>
                      </m:e>
                      <m:sup/>
                    </m:sSup>
                    <m:r>
                      <a:rPr kumimoji="0" lang="en-GB"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m:t>
                    </m:r>
                    <m:sSub>
                      <m:sSubPr>
                        <m:ctrlPr>
                          <a:rPr lang="sv-SE" i="1">
                            <a:latin typeface="Cambria Math" panose="02040503050406030204" pitchFamily="18" charset="0"/>
                          </a:rPr>
                        </m:ctrlPr>
                      </m:sSubPr>
                      <m:e>
                        <m:r>
                          <a:rPr lang="sv-SE" i="1">
                            <a:latin typeface="Cambria Math" panose="02040503050406030204" pitchFamily="18" charset="0"/>
                          </a:rPr>
                          <m:t>𝑤</m:t>
                        </m:r>
                      </m:e>
                      <m:sub>
                        <m:r>
                          <a:rPr lang="sv-SE" b="0" i="1" smtClean="0">
                            <a:latin typeface="Cambria Math" panose="02040503050406030204" pitchFamily="18" charset="0"/>
                          </a:rPr>
                          <m:t>2</m:t>
                        </m:r>
                      </m:sub>
                    </m:sSub>
                    <m:sSup>
                      <m:sSupPr>
                        <m:ctrlPr>
                          <a:rPr kumimoji="0" lang="en-GB"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ctrlPr>
                      </m:sSupPr>
                      <m:e>
                        <m:r>
                          <a:rPr kumimoji="0" lang="sv-SE"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𝑥</m:t>
                        </m:r>
                      </m:e>
                      <m:sup>
                        <m:r>
                          <a:rPr kumimoji="0" lang="en-GB" sz="1400" b="0" i="1" u="none" strike="noStrike" cap="none" spc="0" normalizeH="0" baseline="0" dirty="0" smtClean="0">
                            <a:ln>
                              <a:noFill/>
                            </a:ln>
                            <a:solidFill>
                              <a:srgbClr val="000000"/>
                            </a:solidFill>
                            <a:effectLst/>
                            <a:uFillTx/>
                            <a:latin typeface="Cambria Math" panose="02040503050406030204" pitchFamily="18" charset="0"/>
                            <a:ea typeface="+mj-ea"/>
                            <a:cs typeface="+mj-cs"/>
                            <a:sym typeface="Arial"/>
                          </a:rPr>
                          <m:t>2</m:t>
                        </m:r>
                      </m:sup>
                    </m:sSup>
                  </m:oMath>
                </a14:m>
                <a:r>
                  <a:rPr kumimoji="0" lang="en-SE" sz="1400" b="0" i="0" u="none" strike="noStrike" cap="none" spc="0" normalizeH="0" baseline="0" dirty="0">
                    <a:ln>
                      <a:noFill/>
                    </a:ln>
                    <a:solidFill>
                      <a:srgbClr val="000000"/>
                    </a:solidFill>
                    <a:effectLst/>
                    <a:uFillTx/>
                    <a:latin typeface="+mj-lt"/>
                    <a:ea typeface="+mj-ea"/>
                    <a:cs typeface="+mj-cs"/>
                    <a:sym typeface="Arial"/>
                  </a:rPr>
                  <a:t> +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𝑤</m:t>
                        </m:r>
                      </m:e>
                      <m:sub>
                        <m:r>
                          <a:rPr lang="sv-SE" b="0" i="1" smtClean="0">
                            <a:latin typeface="Cambria Math" panose="02040503050406030204" pitchFamily="18" charset="0"/>
                          </a:rPr>
                          <m:t>3</m:t>
                        </m:r>
                      </m:sub>
                    </m:sSub>
                    <m:sSup>
                      <m:sSupPr>
                        <m:ctrlPr>
                          <a:rPr lang="en-GB" i="1" dirty="0">
                            <a:latin typeface="Cambria Math" panose="02040503050406030204" pitchFamily="18" charset="0"/>
                          </a:rPr>
                        </m:ctrlPr>
                      </m:sSupPr>
                      <m:e>
                        <m:r>
                          <a:rPr lang="sv-SE" i="1" dirty="0">
                            <a:latin typeface="Cambria Math" panose="02040503050406030204" pitchFamily="18" charset="0"/>
                          </a:rPr>
                          <m:t>𝑥</m:t>
                        </m:r>
                      </m:e>
                      <m:sup>
                        <m:r>
                          <a:rPr lang="sv-SE" b="0" i="1" dirty="0" smtClean="0">
                            <a:latin typeface="Cambria Math" panose="02040503050406030204" pitchFamily="18" charset="0"/>
                          </a:rPr>
                          <m:t>3</m:t>
                        </m:r>
                      </m:sup>
                    </m:sSup>
                  </m:oMath>
                </a14:m>
                <a:r>
                  <a:rPr kumimoji="0" lang="en-SE" sz="1400" b="0" i="0" u="none" strike="noStrike" cap="none" spc="0" normalizeH="0" baseline="0" dirty="0">
                    <a:ln>
                      <a:noFill/>
                    </a:ln>
                    <a:solidFill>
                      <a:srgbClr val="000000"/>
                    </a:solidFill>
                    <a:effectLst/>
                    <a:uFillTx/>
                    <a:latin typeface="+mj-lt"/>
                    <a:ea typeface="+mj-ea"/>
                    <a:cs typeface="+mj-cs"/>
                    <a:sym typeface="Arial"/>
                  </a:rPr>
                  <a:t> + …</a:t>
                </a:r>
              </a:p>
            </p:txBody>
          </p:sp>
        </mc:Choice>
        <mc:Fallback>
          <p:sp>
            <p:nvSpPr>
              <p:cNvPr id="26" name="TextBox 25">
                <a:extLst>
                  <a:ext uri="{FF2B5EF4-FFF2-40B4-BE49-F238E27FC236}">
                    <a16:creationId xmlns:a16="http://schemas.microsoft.com/office/drawing/2014/main" id="{F1A3BD99-14DE-B14A-BB85-7002513E7EA2}"/>
                  </a:ext>
                </a:extLst>
              </p:cNvPr>
              <p:cNvSpPr txBox="1">
                <a:spLocks noRot="1" noChangeAspect="1" noMove="1" noResize="1" noEditPoints="1" noAdjustHandles="1" noChangeArrowheads="1" noChangeShapeType="1" noTextEdit="1"/>
              </p:cNvSpPr>
              <p:nvPr/>
            </p:nvSpPr>
            <p:spPr>
              <a:xfrm>
                <a:off x="4776857" y="1590836"/>
                <a:ext cx="3343736" cy="238720"/>
              </a:xfrm>
              <a:prstGeom prst="rect">
                <a:avLst/>
              </a:prstGeom>
              <a:blipFill>
                <a:blip r:embed="rId6"/>
                <a:stretch>
                  <a:fillRect l="-1515" t="-15000" r="-3409" b="-40000"/>
                </a:stretch>
              </a:blipFill>
              <a:ln w="12700" cap="flat">
                <a:noFill/>
                <a:miter lim="400000"/>
              </a:ln>
              <a:effectLst/>
            </p:spPr>
            <p:txBody>
              <a:bodyPr/>
              <a:lstStyle/>
              <a:p>
                <a:r>
                  <a:rPr lang="en-SE">
                    <a:noFill/>
                  </a:rPr>
                  <a:t> </a:t>
                </a:r>
              </a:p>
            </p:txBody>
          </p:sp>
        </mc:Fallback>
      </mc:AlternateContent>
    </p:spTree>
    <p:extLst>
      <p:ext uri="{BB962C8B-B14F-4D97-AF65-F5344CB8AC3E}">
        <p14:creationId xmlns:p14="http://schemas.microsoft.com/office/powerpoint/2010/main" val="86320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7"/>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GB" dirty="0">
                <a:solidFill>
                  <a:schemeClr val="tx1"/>
                </a:solidFill>
              </a:rPr>
              <a:t>How to choose from among multiple consistent hypotheses?</a:t>
            </a:r>
            <a:endParaRPr dirty="0">
              <a:solidFill>
                <a:schemeClr val="tx1"/>
              </a:solidFill>
            </a:endParaRPr>
          </a:p>
        </p:txBody>
      </p:sp>
      <p:sp>
        <p:nvSpPr>
          <p:cNvPr id="384" name="Google Shape;384;p27"/>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Polynomial Regression</a:t>
            </a:r>
            <a:endParaRPr dirty="0">
              <a:solidFill>
                <a:schemeClr val="tx1"/>
              </a:solidFill>
            </a:endParaRPr>
          </a:p>
          <a:p>
            <a:pPr marL="0" lvl="0" indent="0" algn="l" rtl="0">
              <a:spcBef>
                <a:spcPts val="560"/>
              </a:spcBef>
              <a:spcAft>
                <a:spcPts val="0"/>
              </a:spcAft>
              <a:buNone/>
            </a:pPr>
            <a:endParaRPr dirty="0"/>
          </a:p>
        </p:txBody>
      </p:sp>
      <p:sp>
        <p:nvSpPr>
          <p:cNvPr id="385" name="Google Shape;385;p27"/>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from: Russel, Norvig - Artificial Intelligence - A Modern Approach (3rd Edition)</a:t>
            </a:r>
            <a:endParaRPr/>
          </a:p>
        </p:txBody>
      </p:sp>
      <p:pic>
        <p:nvPicPr>
          <p:cNvPr id="386" name="Google Shape;386;p27"/>
          <p:cNvPicPr preferRelativeResize="0"/>
          <p:nvPr/>
        </p:nvPicPr>
        <p:blipFill>
          <a:blip r:embed="rId3">
            <a:alphaModFix/>
          </a:blip>
          <a:stretch>
            <a:fillRect/>
          </a:stretch>
        </p:blipFill>
        <p:spPr>
          <a:xfrm>
            <a:off x="2263975" y="1671950"/>
            <a:ext cx="4616043" cy="2599425"/>
          </a:xfrm>
          <a:prstGeom prst="rect">
            <a:avLst/>
          </a:prstGeom>
          <a:noFill/>
          <a:ln>
            <a:noFill/>
          </a:ln>
        </p:spPr>
      </p:pic>
      <p:sp>
        <p:nvSpPr>
          <p:cNvPr id="388" name="Google Shape;388;p27"/>
          <p:cNvSpPr txBox="1"/>
          <p:nvPr/>
        </p:nvSpPr>
        <p:spPr>
          <a:xfrm>
            <a:off x="1197175" y="2156525"/>
            <a:ext cx="10668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1-degree polynomial</a:t>
            </a:r>
            <a:endParaRPr/>
          </a:p>
        </p:txBody>
      </p:sp>
      <p:sp>
        <p:nvSpPr>
          <p:cNvPr id="389" name="Google Shape;389;p27"/>
          <p:cNvSpPr txBox="1"/>
          <p:nvPr/>
        </p:nvSpPr>
        <p:spPr>
          <a:xfrm>
            <a:off x="6993025" y="2052450"/>
            <a:ext cx="10668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7-degree polynomial</a:t>
            </a:r>
            <a:endParaRPr/>
          </a:p>
        </p:txBody>
      </p:sp>
      <p:sp>
        <p:nvSpPr>
          <p:cNvPr id="392" name="Google Shape;392;p27"/>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4</a:t>
            </a:fld>
            <a:endParaRPr/>
          </a:p>
        </p:txBody>
      </p:sp>
      <p:sp>
        <p:nvSpPr>
          <p:cNvPr id="2" name="TextBox 1">
            <a:extLst>
              <a:ext uri="{FF2B5EF4-FFF2-40B4-BE49-F238E27FC236}">
                <a16:creationId xmlns:a16="http://schemas.microsoft.com/office/drawing/2014/main" id="{B80C7565-DD28-E249-921C-44F996723C60}"/>
              </a:ext>
            </a:extLst>
          </p:cNvPr>
          <p:cNvSpPr txBox="1"/>
          <p:nvPr/>
        </p:nvSpPr>
        <p:spPr>
          <a:xfrm>
            <a:off x="365760" y="4271375"/>
            <a:ext cx="531716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Math: For n points a polynom of (n-1)-th degree matches n - points</a:t>
            </a:r>
          </a:p>
        </p:txBody>
      </p:sp>
    </p:spTree>
    <p:extLst>
      <p:ext uri="{BB962C8B-B14F-4D97-AF65-F5344CB8AC3E}">
        <p14:creationId xmlns:p14="http://schemas.microsoft.com/office/powerpoint/2010/main" val="17423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par>
                                <p:cTn id="8" presetID="10" presetClass="entr" presetSubtype="0" fill="hold" nodeType="withEffect">
                                  <p:stCondLst>
                                    <p:cond delay="0"/>
                                  </p:stCondLst>
                                  <p:childTnLst>
                                    <p:set>
                                      <p:cBhvr>
                                        <p:cTn id="9" dur="1" fill="hold">
                                          <p:stCondLst>
                                            <p:cond delay="0"/>
                                          </p:stCondLst>
                                        </p:cTn>
                                        <p:tgtEl>
                                          <p:spTgt spid="389"/>
                                        </p:tgtEl>
                                        <p:attrNameLst>
                                          <p:attrName>style.visibility</p:attrName>
                                        </p:attrNameLst>
                                      </p:cBhvr>
                                      <p:to>
                                        <p:strVal val="visible"/>
                                      </p:to>
                                    </p:set>
                                    <p:animEffect transition="in" filter="fade">
                                      <p:cBhvr>
                                        <p:cTn id="10"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0"/>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r>
              <a:rPr lang="en-GB" dirty="0"/>
              <a:t>The problem of overfitting and underfitting</a:t>
            </a:r>
          </a:p>
        </p:txBody>
      </p:sp>
      <p:sp>
        <p:nvSpPr>
          <p:cNvPr id="424" name="Google Shape;424;p30"/>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https://scikit-learn.org/stable/auto_examples/model_selection/plot_underfitting_overfitting.html</a:t>
            </a:r>
            <a:br>
              <a:rPr lang="en-GB"/>
            </a:br>
            <a:r>
              <a:rPr lang="en-GB"/>
              <a:t>The problem of overfitting: </a:t>
            </a:r>
            <a:r>
              <a:rPr lang="en-GB" u="sng">
                <a:solidFill>
                  <a:schemeClr val="hlink"/>
                </a:solidFill>
                <a:hlinkClick r:id="rId4"/>
              </a:rPr>
              <a:t>https://www.coursera.org/learn/machine-learning/lecture/ACpTQ/the-problem-of-overfitting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25" name="Google Shape;425;p30"/>
          <p:cNvPicPr preferRelativeResize="0"/>
          <p:nvPr/>
        </p:nvPicPr>
        <p:blipFill rotWithShape="1">
          <a:blip r:embed="rId5">
            <a:alphaModFix/>
          </a:blip>
          <a:srcRect t="3400"/>
          <a:stretch/>
        </p:blipFill>
        <p:spPr>
          <a:xfrm>
            <a:off x="424025" y="1084650"/>
            <a:ext cx="7852600" cy="2910100"/>
          </a:xfrm>
          <a:prstGeom prst="rect">
            <a:avLst/>
          </a:prstGeom>
          <a:noFill/>
          <a:ln>
            <a:noFill/>
          </a:ln>
        </p:spPr>
      </p:pic>
      <p:sp>
        <p:nvSpPr>
          <p:cNvPr id="426" name="Google Shape;426;p30"/>
          <p:cNvSpPr txBox="1"/>
          <p:nvPr/>
        </p:nvSpPr>
        <p:spPr>
          <a:xfrm>
            <a:off x="2047750" y="3852457"/>
            <a:ext cx="5050200" cy="749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t>Tradeoff</a:t>
            </a:r>
            <a:r>
              <a:rPr lang="en-GB"/>
              <a:t> between complex hypotheses that ﬁt the training data well and simpler hypotheses that may generalize better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27" name="Google Shape;427;p30"/>
          <p:cNvSpPr txBox="1"/>
          <p:nvPr/>
        </p:nvSpPr>
        <p:spPr>
          <a:xfrm>
            <a:off x="1352878" y="3080975"/>
            <a:ext cx="12441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underfit</a:t>
            </a:r>
            <a:br>
              <a:rPr lang="en-GB" dirty="0">
                <a:solidFill>
                  <a:srgbClr val="FF0000"/>
                </a:solidFill>
              </a:rPr>
            </a:br>
            <a:r>
              <a:rPr lang="en-GB" dirty="0">
                <a:solidFill>
                  <a:srgbClr val="FF0000"/>
                </a:solidFill>
              </a:rPr>
              <a:t>“high bias”</a:t>
            </a:r>
            <a:endParaRPr dirty="0">
              <a:solidFill>
                <a:srgbClr val="FF0000"/>
              </a:solidFill>
            </a:endParaRPr>
          </a:p>
        </p:txBody>
      </p:sp>
      <p:sp>
        <p:nvSpPr>
          <p:cNvPr id="428" name="Google Shape;428;p30"/>
          <p:cNvSpPr txBox="1"/>
          <p:nvPr/>
        </p:nvSpPr>
        <p:spPr>
          <a:xfrm>
            <a:off x="3544499" y="3080975"/>
            <a:ext cx="14769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generalises well</a:t>
            </a:r>
            <a:br>
              <a:rPr lang="en-GB" dirty="0">
                <a:solidFill>
                  <a:srgbClr val="FF0000"/>
                </a:solidFill>
              </a:rPr>
            </a:br>
            <a:r>
              <a:rPr lang="en-GB" dirty="0">
                <a:solidFill>
                  <a:srgbClr val="FF0000"/>
                </a:solidFill>
              </a:rPr>
              <a:t>“just right”</a:t>
            </a:r>
            <a:endParaRPr dirty="0">
              <a:solidFill>
                <a:srgbClr val="FF0000"/>
              </a:solidFill>
            </a:endParaRPr>
          </a:p>
        </p:txBody>
      </p:sp>
      <p:sp>
        <p:nvSpPr>
          <p:cNvPr id="429" name="Google Shape;429;p30"/>
          <p:cNvSpPr txBox="1"/>
          <p:nvPr/>
        </p:nvSpPr>
        <p:spPr>
          <a:xfrm>
            <a:off x="5814275" y="3080975"/>
            <a:ext cx="15099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overfit</a:t>
            </a:r>
            <a:br>
              <a:rPr lang="en-GB">
                <a:solidFill>
                  <a:srgbClr val="FF0000"/>
                </a:solidFill>
              </a:rPr>
            </a:br>
            <a:r>
              <a:rPr lang="en-GB">
                <a:solidFill>
                  <a:srgbClr val="FF0000"/>
                </a:solidFill>
              </a:rPr>
              <a:t>“high variance”</a:t>
            </a:r>
            <a:endParaRPr>
              <a:solidFill>
                <a:srgbClr val="FF0000"/>
              </a:solidFill>
            </a:endParaRPr>
          </a:p>
        </p:txBody>
      </p:sp>
      <p:sp>
        <p:nvSpPr>
          <p:cNvPr id="430" name="Google Shape;430;p30"/>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
        <p:nvSpPr>
          <p:cNvPr id="2" name="TextBox 1">
            <a:extLst>
              <a:ext uri="{FF2B5EF4-FFF2-40B4-BE49-F238E27FC236}">
                <a16:creationId xmlns:a16="http://schemas.microsoft.com/office/drawing/2014/main" id="{84F07144-4F11-D84C-8B65-4855B48CE33C}"/>
              </a:ext>
            </a:extLst>
          </p:cNvPr>
          <p:cNvSpPr txBox="1"/>
          <p:nvPr/>
        </p:nvSpPr>
        <p:spPr>
          <a:xfrm>
            <a:off x="3978057" y="2112298"/>
            <a:ext cx="304892" cy="307777"/>
          </a:xfrm>
          <a:prstGeom prst="rect">
            <a:avLst/>
          </a:prstGeom>
          <a:noFill/>
        </p:spPr>
        <p:txBody>
          <a:bodyPr wrap="none" rtlCol="0">
            <a:spAutoFit/>
          </a:bodyPr>
          <a:lstStyle/>
          <a:p>
            <a:r>
              <a:rPr lang="sv-SE" i="1" dirty="0">
                <a:solidFill>
                  <a:srgbClr val="FF0000"/>
                </a:solidFill>
              </a:rPr>
              <a:t>X</a:t>
            </a:r>
          </a:p>
        </p:txBody>
      </p:sp>
      <p:sp>
        <p:nvSpPr>
          <p:cNvPr id="16" name="TextBox 15">
            <a:extLst>
              <a:ext uri="{FF2B5EF4-FFF2-40B4-BE49-F238E27FC236}">
                <a16:creationId xmlns:a16="http://schemas.microsoft.com/office/drawing/2014/main" id="{AFCAC37A-189C-424F-BDFA-D0B778431BB4}"/>
              </a:ext>
            </a:extLst>
          </p:cNvPr>
          <p:cNvSpPr txBox="1"/>
          <p:nvPr/>
        </p:nvSpPr>
        <p:spPr>
          <a:xfrm>
            <a:off x="1895304" y="2062525"/>
            <a:ext cx="304892" cy="307777"/>
          </a:xfrm>
          <a:prstGeom prst="rect">
            <a:avLst/>
          </a:prstGeom>
          <a:noFill/>
        </p:spPr>
        <p:txBody>
          <a:bodyPr wrap="none" rtlCol="0">
            <a:spAutoFit/>
          </a:bodyPr>
          <a:lstStyle/>
          <a:p>
            <a:r>
              <a:rPr lang="sv-SE" i="1" dirty="0">
                <a:solidFill>
                  <a:srgbClr val="FF0000"/>
                </a:solidFill>
              </a:rPr>
              <a:t>X</a:t>
            </a:r>
          </a:p>
        </p:txBody>
      </p:sp>
      <p:sp>
        <p:nvSpPr>
          <p:cNvPr id="17" name="TextBox 16">
            <a:extLst>
              <a:ext uri="{FF2B5EF4-FFF2-40B4-BE49-F238E27FC236}">
                <a16:creationId xmlns:a16="http://schemas.microsoft.com/office/drawing/2014/main" id="{0C20D1CA-8AB4-DF48-9270-A8FC4D3C8C0F}"/>
              </a:ext>
            </a:extLst>
          </p:cNvPr>
          <p:cNvSpPr txBox="1"/>
          <p:nvPr/>
        </p:nvSpPr>
        <p:spPr>
          <a:xfrm>
            <a:off x="5908364" y="2154573"/>
            <a:ext cx="304892" cy="307777"/>
          </a:xfrm>
          <a:prstGeom prst="rect">
            <a:avLst/>
          </a:prstGeom>
          <a:noFill/>
        </p:spPr>
        <p:txBody>
          <a:bodyPr wrap="none" rtlCol="0">
            <a:spAutoFit/>
          </a:bodyPr>
          <a:lstStyle/>
          <a:p>
            <a:r>
              <a:rPr lang="sv-SE" i="1" dirty="0">
                <a:solidFill>
                  <a:srgbClr val="FF0000"/>
                </a:solidFill>
              </a:rPr>
              <a:t>X</a:t>
            </a:r>
          </a:p>
        </p:txBody>
      </p:sp>
      <p:cxnSp>
        <p:nvCxnSpPr>
          <p:cNvPr id="4" name="Straight Connector 3">
            <a:extLst>
              <a:ext uri="{FF2B5EF4-FFF2-40B4-BE49-F238E27FC236}">
                <a16:creationId xmlns:a16="http://schemas.microsoft.com/office/drawing/2014/main" id="{CECC1C5C-FA72-C748-98BD-9A4836AC7E56}"/>
              </a:ext>
            </a:extLst>
          </p:cNvPr>
          <p:cNvCxnSpPr/>
          <p:nvPr/>
        </p:nvCxnSpPr>
        <p:spPr>
          <a:xfrm>
            <a:off x="2046050" y="2216413"/>
            <a:ext cx="0" cy="34056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AE7F39-DCA0-4946-94E4-8120FD975C7B}"/>
              </a:ext>
            </a:extLst>
          </p:cNvPr>
          <p:cNvCxnSpPr>
            <a:cxnSpLocks/>
          </p:cNvCxnSpPr>
          <p:nvPr/>
        </p:nvCxnSpPr>
        <p:spPr>
          <a:xfrm>
            <a:off x="4130503" y="2292069"/>
            <a:ext cx="0" cy="17028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133254-A6C2-C942-A10C-7EF88A533E53}"/>
              </a:ext>
            </a:extLst>
          </p:cNvPr>
          <p:cNvCxnSpPr>
            <a:cxnSpLocks/>
          </p:cNvCxnSpPr>
          <p:nvPr/>
        </p:nvCxnSpPr>
        <p:spPr>
          <a:xfrm>
            <a:off x="6060810" y="1597537"/>
            <a:ext cx="0" cy="69453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4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Google Shape;480;p34"/>
          <p:cNvSpPr txBox="1">
            <a:spLocks noGrp="1"/>
          </p:cNvSpPr>
          <p:nvPr>
            <p:ph type="body" sz="quarter" idx="1"/>
          </p:nvPr>
        </p:nvSpPr>
        <p:spPr>
          <a:xfrm>
            <a:off x="458787" y="431800"/>
            <a:ext cx="8228102" cy="615901"/>
          </a:xfrm>
          <a:prstGeom prst="rect">
            <a:avLst/>
          </a:prstGeom>
        </p:spPr>
        <p:txBody>
          <a:bodyPr/>
          <a:lstStyle>
            <a:lvl1pPr marL="0" indent="0" defTabSz="886968">
              <a:buSzTx/>
              <a:buNone/>
              <a:defRPr sz="2716" b="1"/>
            </a:lvl1pPr>
          </a:lstStyle>
          <a:p>
            <a:r>
              <a:t>Regularization</a:t>
            </a:r>
          </a:p>
        </p:txBody>
      </p:sp>
      <p:sp>
        <p:nvSpPr>
          <p:cNvPr id="473" name="Google Shape;481;p34"/>
          <p:cNvSpPr txBox="1">
            <a:spLocks noGrp="1"/>
          </p:cNvSpPr>
          <p:nvPr>
            <p:ph type="body" idx="1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algn="l" defTabSz="685800">
              <a:buClr>
                <a:srgbClr val="000000"/>
              </a:buClr>
              <a:buFont typeface="Consolas"/>
              <a:defRPr sz="600" u="sng">
                <a:solidFill>
                  <a:srgbClr val="55C3FF"/>
                </a:solidFill>
                <a:latin typeface="Consolas"/>
                <a:ea typeface="Consolas"/>
                <a:cs typeface="Consolas"/>
                <a:sym typeface="Consolas"/>
              </a:defRPr>
            </a:pPr>
            <a:r>
              <a:rPr>
                <a:uFill>
                  <a:solidFill>
                    <a:srgbClr val="55C3FF"/>
                  </a:solidFill>
                </a:uFill>
                <a:hlinkClick r:id="rId3"/>
              </a:rPr>
              <a:t>https://www.coursera.org/learn/machine-learning</a:t>
            </a:r>
          </a:p>
          <a:p>
            <a:pPr algn="l" defTabSz="685800">
              <a:buClr>
                <a:srgbClr val="000000"/>
              </a:buClr>
              <a:buFont typeface="Consolas"/>
              <a:defRPr sz="600">
                <a:latin typeface="Consolas"/>
                <a:ea typeface="Consolas"/>
                <a:cs typeface="Consolas"/>
                <a:sym typeface="Consolas"/>
              </a:defRPr>
            </a:pPr>
            <a:r>
              <a:t>Hundred-Page Machine Learning Book</a:t>
            </a:r>
          </a:p>
        </p:txBody>
      </p:sp>
      <p:sp>
        <p:nvSpPr>
          <p:cNvPr id="474" name="Google Shape;482;p34"/>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spcBef>
                <a:spcPts val="300"/>
              </a:spcBef>
              <a:defRPr sz="1800">
                <a:solidFill>
                  <a:srgbClr val="262626"/>
                </a:solidFill>
              </a:defRPr>
            </a:lvl1pPr>
          </a:lstStyle>
          <a:p>
            <a:r>
              <a:t>Intuition Example</a:t>
            </a:r>
          </a:p>
        </p:txBody>
      </p:sp>
      <p:sp>
        <p:nvSpPr>
          <p:cNvPr id="475" name="Google Shape;483;p34"/>
          <p:cNvSpPr txBox="1">
            <a:spLocks noGrp="1"/>
          </p:cNvSpPr>
          <p:nvPr>
            <p:ph type="sldNum" sz="quarter" idx="2"/>
          </p:nvPr>
        </p:nvSpPr>
        <p:spPr>
          <a:xfrm>
            <a:off x="8497942" y="4821959"/>
            <a:ext cx="188858" cy="1651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476" name="Google Shape;484;p34" descr="Google Shape;484;p34"/>
          <p:cNvPicPr>
            <a:picLocks noChangeAspect="1"/>
          </p:cNvPicPr>
          <p:nvPr/>
        </p:nvPicPr>
        <p:blipFill>
          <a:blip r:embed="rId4"/>
          <a:srcRect r="61219"/>
          <a:stretch>
            <a:fillRect/>
          </a:stretch>
        </p:blipFill>
        <p:spPr>
          <a:xfrm>
            <a:off x="518900" y="1774113"/>
            <a:ext cx="2509750" cy="2155126"/>
          </a:xfrm>
          <a:prstGeom prst="rect">
            <a:avLst/>
          </a:prstGeom>
          <a:ln w="12700">
            <a:miter lim="400000"/>
          </a:ln>
        </p:spPr>
      </p:pic>
      <p:grpSp>
        <p:nvGrpSpPr>
          <p:cNvPr id="480" name="Google Shape;485;p34"/>
          <p:cNvGrpSpPr/>
          <p:nvPr/>
        </p:nvGrpSpPr>
        <p:grpSpPr>
          <a:xfrm>
            <a:off x="1093824" y="1852399"/>
            <a:ext cx="4182103" cy="1639205"/>
            <a:chOff x="0" y="0"/>
            <a:chExt cx="4182101" cy="1639204"/>
          </a:xfrm>
        </p:grpSpPr>
        <p:pic>
          <p:nvPicPr>
            <p:cNvPr id="477" name="Google Shape;486;p34" descr="Google Shape;486;p34"/>
            <p:cNvPicPr>
              <a:picLocks noChangeAspect="1"/>
            </p:cNvPicPr>
            <p:nvPr/>
          </p:nvPicPr>
          <p:blipFill>
            <a:blip r:embed="rId5"/>
            <a:srcRect r="3947"/>
            <a:stretch>
              <a:fillRect/>
            </a:stretch>
          </p:blipFill>
          <p:spPr>
            <a:xfrm>
              <a:off x="2503551" y="-1"/>
              <a:ext cx="1678551" cy="349502"/>
            </a:xfrm>
            <a:prstGeom prst="rect">
              <a:avLst/>
            </a:prstGeom>
            <a:ln w="12700" cap="flat">
              <a:noFill/>
              <a:miter lim="400000"/>
            </a:ln>
            <a:effectLst/>
          </p:spPr>
        </p:pic>
        <p:sp>
          <p:nvSpPr>
            <p:cNvPr id="478" name="Google Shape;487;p34"/>
            <p:cNvSpPr/>
            <p:nvPr/>
          </p:nvSpPr>
          <p:spPr>
            <a:xfrm>
              <a:off x="-1" y="223985"/>
              <a:ext cx="2030952" cy="1415220"/>
            </a:xfrm>
            <a:custGeom>
              <a:avLst/>
              <a:gdLst/>
              <a:ahLst/>
              <a:cxnLst>
                <a:cxn ang="0">
                  <a:pos x="wd2" y="hd2"/>
                </a:cxn>
                <a:cxn ang="5400000">
                  <a:pos x="wd2" y="hd2"/>
                </a:cxn>
                <a:cxn ang="10800000">
                  <a:pos x="wd2" y="hd2"/>
                </a:cxn>
                <a:cxn ang="16200000">
                  <a:pos x="wd2" y="hd2"/>
                </a:cxn>
              </a:cxnLst>
              <a:rect l="0" t="0" r="r" b="b"/>
              <a:pathLst>
                <a:path w="21600" h="20398" extrusionOk="0">
                  <a:moveTo>
                    <a:pt x="0" y="20398"/>
                  </a:moveTo>
                  <a:cubicBezTo>
                    <a:pt x="1294" y="14266"/>
                    <a:pt x="2407" y="6908"/>
                    <a:pt x="6263" y="3251"/>
                  </a:cubicBezTo>
                  <a:cubicBezTo>
                    <a:pt x="10453" y="-724"/>
                    <a:pt x="17345" y="-1202"/>
                    <a:pt x="21600" y="2644"/>
                  </a:cubicBezTo>
                </a:path>
              </a:pathLst>
            </a:custGeom>
            <a:noFill/>
            <a:ln w="19050" cap="flat">
              <a:solidFill>
                <a:srgbClr val="00FFFF"/>
              </a:solidFill>
              <a:prstDash val="solid"/>
              <a:round/>
            </a:ln>
            <a:effectLst/>
          </p:spPr>
          <p:txBody>
            <a:bodyPr wrap="square" lIns="0" tIns="0" rIns="0" bIns="0" numCol="1" anchor="t">
              <a:noAutofit/>
            </a:bodyPr>
            <a:lstStyle/>
            <a:p>
              <a:endParaRPr/>
            </a:p>
          </p:txBody>
        </p:sp>
        <p:sp>
          <p:nvSpPr>
            <p:cNvPr id="479" name="Google Shape;488;p34"/>
            <p:cNvSpPr/>
            <p:nvPr/>
          </p:nvSpPr>
          <p:spPr>
            <a:xfrm flipH="1">
              <a:off x="2043050" y="174749"/>
              <a:ext cx="460501" cy="166502"/>
            </a:xfrm>
            <a:prstGeom prst="line">
              <a:avLst/>
            </a:prstGeom>
            <a:noFill/>
            <a:ln w="9525" cap="flat">
              <a:solidFill>
                <a:srgbClr val="00FFFF"/>
              </a:solidFill>
              <a:prstDash val="solid"/>
              <a:round/>
              <a:tailEnd type="triangle" w="med" len="med"/>
            </a:ln>
            <a:effectLst/>
          </p:spPr>
          <p:txBody>
            <a:bodyPr wrap="square" lIns="0" tIns="0" rIns="0" bIns="0" numCol="1" anchor="t">
              <a:noAutofit/>
            </a:bodyPr>
            <a:lstStyle/>
            <a:p>
              <a:endParaRPr/>
            </a:p>
          </p:txBody>
        </p:sp>
      </p:grpSp>
      <p:pic>
        <p:nvPicPr>
          <p:cNvPr id="481" name="Google Shape;489;p34" descr="Google Shape;489;p34"/>
          <p:cNvPicPr>
            <a:picLocks noChangeAspect="1"/>
          </p:cNvPicPr>
          <p:nvPr/>
        </p:nvPicPr>
        <p:blipFill>
          <a:blip r:embed="rId6"/>
          <a:stretch>
            <a:fillRect/>
          </a:stretch>
        </p:blipFill>
        <p:spPr>
          <a:xfrm>
            <a:off x="3681500" y="3255924"/>
            <a:ext cx="3079588" cy="692101"/>
          </a:xfrm>
          <a:prstGeom prst="rect">
            <a:avLst/>
          </a:prstGeom>
          <a:ln w="12700">
            <a:miter lim="400000"/>
          </a:ln>
        </p:spPr>
      </p:pic>
      <p:grpSp>
        <p:nvGrpSpPr>
          <p:cNvPr id="484" name="Google Shape;490;p34"/>
          <p:cNvGrpSpPr/>
          <p:nvPr/>
        </p:nvGrpSpPr>
        <p:grpSpPr>
          <a:xfrm>
            <a:off x="3489230" y="3755938"/>
            <a:ext cx="740751" cy="777376"/>
            <a:chOff x="0" y="0"/>
            <a:chExt cx="740749" cy="777374"/>
          </a:xfrm>
        </p:grpSpPr>
        <p:pic>
          <p:nvPicPr>
            <p:cNvPr id="482" name="Google Shape;491;p34" descr="Google Shape;491;p34"/>
            <p:cNvPicPr>
              <a:picLocks noChangeAspect="1"/>
            </p:cNvPicPr>
            <p:nvPr/>
          </p:nvPicPr>
          <p:blipFill>
            <a:blip r:embed="rId7"/>
            <a:stretch>
              <a:fillRect/>
            </a:stretch>
          </p:blipFill>
          <p:spPr>
            <a:xfrm>
              <a:off x="0" y="314399"/>
              <a:ext cx="740750" cy="462976"/>
            </a:xfrm>
            <a:prstGeom prst="rect">
              <a:avLst/>
            </a:prstGeom>
            <a:ln w="12700" cap="flat">
              <a:noFill/>
              <a:miter lim="400000"/>
            </a:ln>
            <a:effectLst/>
          </p:spPr>
        </p:pic>
        <p:sp>
          <p:nvSpPr>
            <p:cNvPr id="483" name="Google Shape;492;p34"/>
            <p:cNvSpPr/>
            <p:nvPr/>
          </p:nvSpPr>
          <p:spPr>
            <a:xfrm flipV="1">
              <a:off x="371644" y="-1"/>
              <a:ext cx="1" cy="3144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grpSp>
      <p:pic>
        <p:nvPicPr>
          <p:cNvPr id="485" name="Google Shape;493;p34" descr="Google Shape;493;p34"/>
          <p:cNvPicPr>
            <a:picLocks noChangeAspect="1"/>
          </p:cNvPicPr>
          <p:nvPr/>
        </p:nvPicPr>
        <p:blipFill>
          <a:blip r:embed="rId8"/>
          <a:stretch>
            <a:fillRect/>
          </a:stretch>
        </p:blipFill>
        <p:spPr>
          <a:xfrm>
            <a:off x="6821874" y="3401174"/>
            <a:ext cx="1720073" cy="401601"/>
          </a:xfrm>
          <a:prstGeom prst="rect">
            <a:avLst/>
          </a:prstGeom>
          <a:ln w="12700">
            <a:miter lim="400000"/>
          </a:ln>
        </p:spPr>
      </p:pic>
      <p:grpSp>
        <p:nvGrpSpPr>
          <p:cNvPr id="492" name="Google Shape;494;p34"/>
          <p:cNvGrpSpPr/>
          <p:nvPr/>
        </p:nvGrpSpPr>
        <p:grpSpPr>
          <a:xfrm>
            <a:off x="4382375" y="3683899"/>
            <a:ext cx="3988126" cy="874498"/>
            <a:chOff x="0" y="0"/>
            <a:chExt cx="3988125" cy="874496"/>
          </a:xfrm>
        </p:grpSpPr>
        <p:sp>
          <p:nvSpPr>
            <p:cNvPr id="486" name="Google Shape;495;p34"/>
            <p:cNvSpPr txBox="1"/>
            <p:nvPr/>
          </p:nvSpPr>
          <p:spPr>
            <a:xfrm>
              <a:off x="527025" y="494262"/>
              <a:ext cx="3461101" cy="3802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r>
                <a:t>Will shrink        and </a:t>
              </a:r>
            </a:p>
          </p:txBody>
        </p:sp>
        <p:pic>
          <p:nvPicPr>
            <p:cNvPr id="487" name="Google Shape;496;p34" descr="Google Shape;496;p34"/>
            <p:cNvPicPr>
              <a:picLocks noChangeAspect="1"/>
            </p:cNvPicPr>
            <p:nvPr/>
          </p:nvPicPr>
          <p:blipFill>
            <a:blip r:embed="rId9"/>
            <a:srcRect r="58872"/>
            <a:stretch>
              <a:fillRect/>
            </a:stretch>
          </p:blipFill>
          <p:spPr>
            <a:xfrm>
              <a:off x="1475500" y="520799"/>
              <a:ext cx="259276" cy="347402"/>
            </a:xfrm>
            <a:prstGeom prst="rect">
              <a:avLst/>
            </a:prstGeom>
            <a:ln w="12700" cap="flat">
              <a:noFill/>
              <a:miter lim="400000"/>
            </a:ln>
            <a:effectLst/>
          </p:spPr>
        </p:pic>
        <p:pic>
          <p:nvPicPr>
            <p:cNvPr id="488" name="Google Shape;497;p34" descr="Google Shape;497;p34"/>
            <p:cNvPicPr>
              <a:picLocks noChangeAspect="1"/>
            </p:cNvPicPr>
            <p:nvPr/>
          </p:nvPicPr>
          <p:blipFill>
            <a:blip r:embed="rId9"/>
            <a:srcRect l="47599"/>
            <a:stretch>
              <a:fillRect/>
            </a:stretch>
          </p:blipFill>
          <p:spPr>
            <a:xfrm>
              <a:off x="2168496" y="522474"/>
              <a:ext cx="330344" cy="347402"/>
            </a:xfrm>
            <a:prstGeom prst="rect">
              <a:avLst/>
            </a:prstGeom>
            <a:ln w="12700" cap="flat">
              <a:noFill/>
              <a:miter lim="400000"/>
            </a:ln>
            <a:effectLst/>
          </p:spPr>
        </p:pic>
        <p:sp>
          <p:nvSpPr>
            <p:cNvPr id="489" name="Google Shape;498;p34"/>
            <p:cNvSpPr/>
            <p:nvPr/>
          </p:nvSpPr>
          <p:spPr>
            <a:xfrm flipV="1">
              <a:off x="1605138" y="78000"/>
              <a:ext cx="1343401" cy="4428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sp>
          <p:nvSpPr>
            <p:cNvPr id="490" name="Google Shape;499;p34"/>
            <p:cNvSpPr/>
            <p:nvPr/>
          </p:nvSpPr>
          <p:spPr>
            <a:xfrm flipV="1">
              <a:off x="2395750" y="-1"/>
              <a:ext cx="1472100" cy="420602"/>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sp>
          <p:nvSpPr>
            <p:cNvPr id="491" name="Google Shape;500;p34"/>
            <p:cNvSpPr/>
            <p:nvPr/>
          </p:nvSpPr>
          <p:spPr>
            <a:xfrm>
              <a:off x="0" y="538850"/>
              <a:ext cx="460500" cy="314401"/>
            </a:xfrm>
            <a:prstGeom prst="rightArrow">
              <a:avLst>
                <a:gd name="adj1" fmla="val 50000"/>
                <a:gd name="adj2" fmla="val 50000"/>
              </a:avLst>
            </a:prstGeom>
            <a:solidFill>
              <a:srgbClr val="6FA8DC"/>
            </a:solidFill>
            <a:ln w="9525" cap="flat">
              <a:solidFill>
                <a:srgbClr val="262626"/>
              </a:solidFill>
              <a:prstDash val="solid"/>
              <a:round/>
            </a:ln>
            <a:effectLst/>
          </p:spPr>
          <p:txBody>
            <a:bodyPr wrap="square" lIns="0" tIns="0" rIns="0" bIns="0" numCol="1" anchor="ctr">
              <a:noAutofit/>
            </a:bodyPr>
            <a:lstStyle/>
            <a:p>
              <a:endParaRPr/>
            </a:p>
          </p:txBody>
        </p:sp>
      </p:grpSp>
      <p:grpSp>
        <p:nvGrpSpPr>
          <p:cNvPr id="496" name="Google Shape;501;p34"/>
          <p:cNvGrpSpPr/>
          <p:nvPr/>
        </p:nvGrpSpPr>
        <p:grpSpPr>
          <a:xfrm>
            <a:off x="979649" y="1815787"/>
            <a:ext cx="5987677" cy="1660691"/>
            <a:chOff x="0" y="0"/>
            <a:chExt cx="5987675" cy="1660690"/>
          </a:xfrm>
        </p:grpSpPr>
        <p:sp>
          <p:nvSpPr>
            <p:cNvPr id="493" name="Google Shape;502;p34"/>
            <p:cNvSpPr/>
            <p:nvPr/>
          </p:nvSpPr>
          <p:spPr>
            <a:xfrm>
              <a:off x="0" y="-1"/>
              <a:ext cx="2469601" cy="1660692"/>
            </a:xfrm>
            <a:custGeom>
              <a:avLst/>
              <a:gdLst/>
              <a:ahLst/>
              <a:cxnLst>
                <a:cxn ang="0">
                  <a:pos x="wd2" y="hd2"/>
                </a:cxn>
                <a:cxn ang="5400000">
                  <a:pos x="wd2" y="hd2"/>
                </a:cxn>
                <a:cxn ang="10800000">
                  <a:pos x="wd2" y="hd2"/>
                </a:cxn>
                <a:cxn ang="16200000">
                  <a:pos x="wd2" y="hd2"/>
                </a:cxn>
              </a:cxnLst>
              <a:rect l="0" t="0" r="r" b="b"/>
              <a:pathLst>
                <a:path w="21600" h="19326" extrusionOk="0">
                  <a:moveTo>
                    <a:pt x="0" y="11181"/>
                  </a:moveTo>
                  <a:cubicBezTo>
                    <a:pt x="0" y="14052"/>
                    <a:pt x="780" y="20674"/>
                    <a:pt x="2575" y="19082"/>
                  </a:cubicBezTo>
                  <a:cubicBezTo>
                    <a:pt x="3004" y="18702"/>
                    <a:pt x="2774" y="17735"/>
                    <a:pt x="2838" y="17054"/>
                  </a:cubicBezTo>
                  <a:cubicBezTo>
                    <a:pt x="3178" y="13446"/>
                    <a:pt x="1390" y="9230"/>
                    <a:pt x="2838" y="6146"/>
                  </a:cubicBezTo>
                  <a:cubicBezTo>
                    <a:pt x="3129" y="5526"/>
                    <a:pt x="3857" y="5019"/>
                    <a:pt x="4362" y="5307"/>
                  </a:cubicBezTo>
                  <a:cubicBezTo>
                    <a:pt x="4867" y="5595"/>
                    <a:pt x="4865" y="6617"/>
                    <a:pt x="5203" y="7195"/>
                  </a:cubicBezTo>
                  <a:cubicBezTo>
                    <a:pt x="5712" y="8065"/>
                    <a:pt x="6893" y="8492"/>
                    <a:pt x="7620" y="7964"/>
                  </a:cubicBezTo>
                  <a:cubicBezTo>
                    <a:pt x="9940" y="6281"/>
                    <a:pt x="10514" y="1560"/>
                    <a:pt x="12929" y="132"/>
                  </a:cubicBezTo>
                  <a:cubicBezTo>
                    <a:pt x="14719" y="-926"/>
                    <a:pt x="14960" y="4652"/>
                    <a:pt x="16345" y="6496"/>
                  </a:cubicBezTo>
                  <a:cubicBezTo>
                    <a:pt x="17597" y="8163"/>
                    <a:pt x="20016" y="6502"/>
                    <a:pt x="21600" y="5447"/>
                  </a:cubicBezTo>
                </a:path>
              </a:pathLst>
            </a:custGeom>
            <a:noFill/>
            <a:ln w="19050" cap="flat">
              <a:solidFill>
                <a:srgbClr val="0000FF"/>
              </a:solidFill>
              <a:prstDash val="solid"/>
              <a:round/>
            </a:ln>
            <a:effectLst/>
          </p:spPr>
          <p:txBody>
            <a:bodyPr wrap="square" lIns="0" tIns="0" rIns="0" bIns="0" numCol="1" anchor="t">
              <a:noAutofit/>
            </a:bodyPr>
            <a:lstStyle/>
            <a:p>
              <a:endParaRPr/>
            </a:p>
          </p:txBody>
        </p:sp>
        <p:sp>
          <p:nvSpPr>
            <p:cNvPr id="494" name="Google Shape;503;p34"/>
            <p:cNvSpPr/>
            <p:nvPr/>
          </p:nvSpPr>
          <p:spPr>
            <a:xfrm flipH="1" flipV="1">
              <a:off x="2421525" y="534288"/>
              <a:ext cx="196201" cy="153600"/>
            </a:xfrm>
            <a:prstGeom prst="line">
              <a:avLst/>
            </a:prstGeom>
            <a:noFill/>
            <a:ln w="9525" cap="flat">
              <a:solidFill>
                <a:srgbClr val="0000FF"/>
              </a:solidFill>
              <a:prstDash val="solid"/>
              <a:round/>
              <a:tailEnd type="triangle" w="med" len="med"/>
            </a:ln>
            <a:effectLst/>
          </p:spPr>
          <p:txBody>
            <a:bodyPr wrap="square" lIns="0" tIns="0" rIns="0" bIns="0" numCol="1" anchor="t">
              <a:noAutofit/>
            </a:bodyPr>
            <a:lstStyle/>
            <a:p>
              <a:endParaRPr/>
            </a:p>
          </p:txBody>
        </p:sp>
        <p:pic>
          <p:nvPicPr>
            <p:cNvPr id="495" name="Google Shape;504;p34" descr="Google Shape;504;p34"/>
            <p:cNvPicPr>
              <a:picLocks noChangeAspect="1"/>
            </p:cNvPicPr>
            <p:nvPr/>
          </p:nvPicPr>
          <p:blipFill>
            <a:blip r:embed="rId10"/>
            <a:stretch>
              <a:fillRect/>
            </a:stretch>
          </p:blipFill>
          <p:spPr>
            <a:xfrm>
              <a:off x="2617725" y="487087"/>
              <a:ext cx="3369951" cy="401601"/>
            </a:xfrm>
            <a:prstGeom prst="rect">
              <a:avLst/>
            </a:prstGeom>
            <a:ln w="12700" cap="flat">
              <a:noFill/>
              <a:miter lim="400000"/>
            </a:ln>
            <a:effectLst/>
          </p:spPr>
        </p:pic>
      </p:grpSp>
      <p:grpSp>
        <p:nvGrpSpPr>
          <p:cNvPr id="502" name="Google Shape;505;p34"/>
          <p:cNvGrpSpPr/>
          <p:nvPr/>
        </p:nvGrpSpPr>
        <p:grpSpPr>
          <a:xfrm>
            <a:off x="1147899" y="2123706"/>
            <a:ext cx="6122914" cy="1331857"/>
            <a:chOff x="0" y="0"/>
            <a:chExt cx="6122912" cy="1331855"/>
          </a:xfrm>
        </p:grpSpPr>
        <p:sp>
          <p:nvSpPr>
            <p:cNvPr id="497" name="Google Shape;506;p34"/>
            <p:cNvSpPr/>
            <p:nvPr/>
          </p:nvSpPr>
          <p:spPr>
            <a:xfrm rot="12261998">
              <a:off x="5249349" y="731566"/>
              <a:ext cx="846394" cy="314450"/>
            </a:xfrm>
            <a:prstGeom prst="rightArrow">
              <a:avLst>
                <a:gd name="adj1" fmla="val 50000"/>
                <a:gd name="adj2" fmla="val 50000"/>
              </a:avLst>
            </a:prstGeom>
            <a:solidFill>
              <a:srgbClr val="6FA8DC"/>
            </a:solidFill>
            <a:ln w="9525" cap="flat">
              <a:solidFill>
                <a:srgbClr val="262626"/>
              </a:solidFill>
              <a:prstDash val="solid"/>
              <a:round/>
            </a:ln>
            <a:effectLst/>
          </p:spPr>
          <p:txBody>
            <a:bodyPr wrap="square" lIns="0" tIns="0" rIns="0" bIns="0" numCol="1" anchor="ctr">
              <a:noAutofit/>
            </a:bodyPr>
            <a:lstStyle/>
            <a:p>
              <a:endParaRPr/>
            </a:p>
          </p:txBody>
        </p:sp>
        <p:sp>
          <p:nvSpPr>
            <p:cNvPr id="498" name="Google Shape;507;p34"/>
            <p:cNvSpPr/>
            <p:nvPr/>
          </p:nvSpPr>
          <p:spPr>
            <a:xfrm flipV="1">
              <a:off x="4422450" y="130018"/>
              <a:ext cx="444601" cy="558901"/>
            </a:xfrm>
            <a:prstGeom prst="line">
              <a:avLst/>
            </a:prstGeom>
            <a:noFill/>
            <a:ln w="19050" cap="flat">
              <a:solidFill>
                <a:srgbClr val="FF0000"/>
              </a:solidFill>
              <a:prstDash val="solid"/>
              <a:round/>
            </a:ln>
            <a:effectLst/>
          </p:spPr>
          <p:txBody>
            <a:bodyPr wrap="square" lIns="0" tIns="0" rIns="0" bIns="0" numCol="1" anchor="t">
              <a:noAutofit/>
            </a:bodyPr>
            <a:lstStyle/>
            <a:p>
              <a:endParaRPr/>
            </a:p>
          </p:txBody>
        </p:sp>
        <p:sp>
          <p:nvSpPr>
            <p:cNvPr id="499" name="Google Shape;508;p34"/>
            <p:cNvSpPr/>
            <p:nvPr/>
          </p:nvSpPr>
          <p:spPr>
            <a:xfrm flipV="1">
              <a:off x="5149575" y="100518"/>
              <a:ext cx="444601" cy="558901"/>
            </a:xfrm>
            <a:prstGeom prst="line">
              <a:avLst/>
            </a:prstGeom>
            <a:noFill/>
            <a:ln w="19050" cap="flat">
              <a:solidFill>
                <a:srgbClr val="FF0000"/>
              </a:solidFill>
              <a:prstDash val="solid"/>
              <a:round/>
            </a:ln>
            <a:effectLst/>
          </p:spPr>
          <p:txBody>
            <a:bodyPr wrap="square" lIns="0" tIns="0" rIns="0" bIns="0" numCol="1" anchor="t">
              <a:noAutofit/>
            </a:bodyPr>
            <a:lstStyle/>
            <a:p>
              <a:endParaRPr/>
            </a:p>
          </p:txBody>
        </p:sp>
        <p:sp>
          <p:nvSpPr>
            <p:cNvPr id="500" name="Google Shape;509;p34"/>
            <p:cNvSpPr/>
            <p:nvPr/>
          </p:nvSpPr>
          <p:spPr>
            <a:xfrm>
              <a:off x="0" y="-1"/>
              <a:ext cx="2157151" cy="1331857"/>
            </a:xfrm>
            <a:custGeom>
              <a:avLst/>
              <a:gdLst/>
              <a:ahLst/>
              <a:cxnLst>
                <a:cxn ang="0">
                  <a:pos x="wd2" y="hd2"/>
                </a:cxn>
                <a:cxn ang="5400000">
                  <a:pos x="wd2" y="hd2"/>
                </a:cxn>
                <a:cxn ang="10800000">
                  <a:pos x="wd2" y="hd2"/>
                </a:cxn>
                <a:cxn ang="16200000">
                  <a:pos x="wd2" y="hd2"/>
                </a:cxn>
              </a:cxnLst>
              <a:rect l="0" t="0" r="r" b="b"/>
              <a:pathLst>
                <a:path w="21600" h="21219" extrusionOk="0">
                  <a:moveTo>
                    <a:pt x="0" y="21219"/>
                  </a:moveTo>
                  <a:cubicBezTo>
                    <a:pt x="0" y="17282"/>
                    <a:pt x="893" y="13299"/>
                    <a:pt x="2166" y="9923"/>
                  </a:cubicBezTo>
                  <a:cubicBezTo>
                    <a:pt x="3068" y="7531"/>
                    <a:pt x="3731" y="4561"/>
                    <a:pt x="5235" y="3126"/>
                  </a:cubicBezTo>
                  <a:cubicBezTo>
                    <a:pt x="5823" y="2564"/>
                    <a:pt x="6614" y="3007"/>
                    <a:pt x="7280" y="2743"/>
                  </a:cubicBezTo>
                  <a:cubicBezTo>
                    <a:pt x="8085" y="2423"/>
                    <a:pt x="8573" y="896"/>
                    <a:pt x="9386" y="637"/>
                  </a:cubicBezTo>
                  <a:cubicBezTo>
                    <a:pt x="12584" y="-381"/>
                    <a:pt x="16217" y="-346"/>
                    <a:pt x="19133" y="1977"/>
                  </a:cubicBezTo>
                  <a:cubicBezTo>
                    <a:pt x="20100" y="2747"/>
                    <a:pt x="21338" y="3659"/>
                    <a:pt x="21600" y="5327"/>
                  </a:cubicBezTo>
                </a:path>
              </a:pathLst>
            </a:custGeom>
            <a:noFill/>
            <a:ln w="19050" cap="flat">
              <a:solidFill>
                <a:srgbClr val="FF0000"/>
              </a:solidFill>
              <a:prstDash val="solid"/>
              <a:round/>
            </a:ln>
            <a:effectLst/>
          </p:spPr>
          <p:txBody>
            <a:bodyPr wrap="square" lIns="0" tIns="0" rIns="0" bIns="0" numCol="1" anchor="t">
              <a:noAutofit/>
            </a:bodyPr>
            <a:lstStyle/>
            <a:p>
              <a:endParaRPr/>
            </a:p>
          </p:txBody>
        </p:sp>
        <p:sp>
          <p:nvSpPr>
            <p:cNvPr id="501" name="Google Shape;510;p34"/>
            <p:cNvSpPr/>
            <p:nvPr/>
          </p:nvSpPr>
          <p:spPr>
            <a:xfrm flipH="1" flipV="1">
              <a:off x="2187125" y="370293"/>
              <a:ext cx="372601" cy="963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grpSp>
      <p:sp>
        <p:nvSpPr>
          <p:cNvPr id="2" name="TextBox 1">
            <a:extLst>
              <a:ext uri="{FF2B5EF4-FFF2-40B4-BE49-F238E27FC236}">
                <a16:creationId xmlns:a16="http://schemas.microsoft.com/office/drawing/2014/main" id="{5017885B-5000-1D46-9A3E-36F97402AEE6}"/>
              </a:ext>
            </a:extLst>
          </p:cNvPr>
          <p:cNvSpPr txBox="1"/>
          <p:nvPr/>
        </p:nvSpPr>
        <p:spPr>
          <a:xfrm>
            <a:off x="5987513" y="994963"/>
            <a:ext cx="279915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a:t>S</a:t>
            </a:r>
            <a:r>
              <a:rPr lang="en-SE"/>
              <a:t>mall values for the parameters =&gt; </a:t>
            </a:r>
          </a:p>
          <a:p>
            <a:pPr marL="0" marR="0" indent="0" algn="l" defTabSz="914400" rtl="0" fontAlgn="auto" latinLnBrk="0" hangingPunct="0">
              <a:lnSpc>
                <a:spcPct val="100000"/>
              </a:lnSpc>
              <a:spcBef>
                <a:spcPts val="0"/>
              </a:spcBef>
              <a:spcAft>
                <a:spcPts val="0"/>
              </a:spcAft>
              <a:buClrTx/>
              <a:buSzTx/>
              <a:buFontTx/>
              <a:buNone/>
              <a:tabLst/>
            </a:pPr>
            <a:r>
              <a:rPr lang="en-SE"/>
              <a:t>Simpler hypothesis =&gt; </a:t>
            </a:r>
            <a:br>
              <a:rPr lang="en-SE"/>
            </a:br>
            <a:r>
              <a:rPr lang="en-SE"/>
              <a:t>Less prone to overfitting</a:t>
            </a: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7738505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animBg="1" advAuto="0"/>
      <p:bldP spid="481" grpId="0" animBg="1" advAuto="0"/>
      <p:bldP spid="484" grpId="0" animBg="1" advAuto="0"/>
      <p:bldP spid="485" grpId="0" animBg="1" advAuto="0"/>
      <p:bldP spid="492" grpId="0" animBg="1" advAuto="0"/>
      <p:bldP spid="496" grpId="0" animBg="1" advAuto="0"/>
      <p:bldP spid="50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Google Shape;515;p35" descr="Google Shape;515;p35"/>
          <p:cNvPicPr>
            <a:picLocks noChangeAspect="1"/>
          </p:cNvPicPr>
          <p:nvPr/>
        </p:nvPicPr>
        <p:blipFill>
          <a:blip r:embed="rId3"/>
          <a:stretch>
            <a:fillRect/>
          </a:stretch>
        </p:blipFill>
        <p:spPr>
          <a:xfrm>
            <a:off x="4928225" y="2418450"/>
            <a:ext cx="3593251" cy="722776"/>
          </a:xfrm>
          <a:prstGeom prst="rect">
            <a:avLst/>
          </a:prstGeom>
          <a:ln w="12700">
            <a:miter lim="400000"/>
          </a:ln>
        </p:spPr>
      </p:pic>
      <p:sp>
        <p:nvSpPr>
          <p:cNvPr id="507" name="Google Shape;516;p35"/>
          <p:cNvSpPr txBox="1">
            <a:spLocks noGrp="1"/>
          </p:cNvSpPr>
          <p:nvPr>
            <p:ph type="body" sz="quarter" idx="1"/>
          </p:nvPr>
        </p:nvSpPr>
        <p:spPr>
          <a:xfrm>
            <a:off x="458787" y="431800"/>
            <a:ext cx="8228102" cy="615901"/>
          </a:xfrm>
          <a:prstGeom prst="rect">
            <a:avLst/>
          </a:prstGeom>
        </p:spPr>
        <p:txBody>
          <a:bodyPr/>
          <a:lstStyle>
            <a:lvl1pPr marL="0" indent="0" defTabSz="886968">
              <a:buSzTx/>
              <a:buNone/>
              <a:defRPr sz="2716" b="1"/>
            </a:lvl1pPr>
          </a:lstStyle>
          <a:p>
            <a:r>
              <a:t>Regularization</a:t>
            </a:r>
          </a:p>
        </p:txBody>
      </p:sp>
      <p:sp>
        <p:nvSpPr>
          <p:cNvPr id="508" name="Google Shape;517;p35"/>
          <p:cNvSpPr txBox="1">
            <a:spLocks noGrp="1"/>
          </p:cNvSpPr>
          <p:nvPr>
            <p:ph type="body" idx="1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algn="l" defTabSz="685800">
              <a:buClr>
                <a:srgbClr val="000000"/>
              </a:buClr>
              <a:buFont typeface="Consolas"/>
              <a:defRPr sz="600" u="sng">
                <a:solidFill>
                  <a:srgbClr val="55C3FF"/>
                </a:solidFill>
                <a:latin typeface="Consolas"/>
                <a:ea typeface="Consolas"/>
                <a:cs typeface="Consolas"/>
                <a:sym typeface="Consolas"/>
              </a:defRPr>
            </a:pPr>
            <a:r>
              <a:rPr>
                <a:uFill>
                  <a:solidFill>
                    <a:srgbClr val="55C3FF"/>
                  </a:solidFill>
                </a:uFill>
                <a:hlinkClick r:id="rId4"/>
              </a:rPr>
              <a:t>https://www.coursera.org/learn/machine-learning</a:t>
            </a:r>
          </a:p>
          <a:p>
            <a:pPr algn="l" defTabSz="685800">
              <a:buClr>
                <a:srgbClr val="000000"/>
              </a:buClr>
              <a:buFont typeface="Consolas"/>
              <a:defRPr sz="600">
                <a:latin typeface="Consolas"/>
                <a:ea typeface="Consolas"/>
                <a:cs typeface="Consolas"/>
                <a:sym typeface="Consolas"/>
              </a:defRPr>
            </a:pPr>
            <a:r>
              <a:t>Hundred-Page Machine Learning Book</a:t>
            </a:r>
          </a:p>
        </p:txBody>
      </p:sp>
      <p:pic>
        <p:nvPicPr>
          <p:cNvPr id="509" name="Google Shape;518;p35" descr="Google Shape;518;p35"/>
          <p:cNvPicPr>
            <a:picLocks noChangeAspect="1"/>
          </p:cNvPicPr>
          <p:nvPr/>
        </p:nvPicPr>
        <p:blipFill>
          <a:blip r:embed="rId5"/>
          <a:stretch>
            <a:fillRect/>
          </a:stretch>
        </p:blipFill>
        <p:spPr>
          <a:xfrm>
            <a:off x="526150" y="2426349"/>
            <a:ext cx="2740514" cy="615901"/>
          </a:xfrm>
          <a:prstGeom prst="rect">
            <a:avLst/>
          </a:prstGeom>
          <a:ln w="12700">
            <a:miter lim="400000"/>
          </a:ln>
        </p:spPr>
      </p:pic>
      <p:sp>
        <p:nvSpPr>
          <p:cNvPr id="510" name="Google Shape;519;p35"/>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spcBef>
                <a:spcPts val="300"/>
              </a:spcBef>
              <a:defRPr sz="1800">
                <a:solidFill>
                  <a:srgbClr val="262626"/>
                </a:solidFill>
              </a:defRPr>
            </a:lvl1pPr>
          </a:lstStyle>
          <a:p>
            <a:r>
              <a:t>Intuition</a:t>
            </a:r>
          </a:p>
        </p:txBody>
      </p:sp>
      <p:sp>
        <p:nvSpPr>
          <p:cNvPr id="511" name="Google Shape;520;p35"/>
          <p:cNvSpPr txBox="1"/>
          <p:nvPr/>
        </p:nvSpPr>
        <p:spPr>
          <a:xfrm>
            <a:off x="457949" y="1556074"/>
            <a:ext cx="8228102" cy="355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lgn="ctr">
              <a:defRPr sz="1200" i="1"/>
            </a:lvl1pPr>
          </a:lstStyle>
          <a:p>
            <a:r>
              <a:t>We modify the objective function by adding a penalizing term whose value is higher when the model is more complex</a:t>
            </a:r>
          </a:p>
        </p:txBody>
      </p:sp>
      <p:sp>
        <p:nvSpPr>
          <p:cNvPr id="512" name="Google Shape;521;p35"/>
          <p:cNvSpPr txBox="1"/>
          <p:nvPr/>
        </p:nvSpPr>
        <p:spPr>
          <a:xfrm>
            <a:off x="526150" y="2040738"/>
            <a:ext cx="3035401" cy="380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t>Cost function:</a:t>
            </a:r>
          </a:p>
        </p:txBody>
      </p:sp>
      <p:sp>
        <p:nvSpPr>
          <p:cNvPr id="513" name="Google Shape;522;p35"/>
          <p:cNvSpPr txBox="1"/>
          <p:nvPr/>
        </p:nvSpPr>
        <p:spPr>
          <a:xfrm>
            <a:off x="5353000" y="2040750"/>
            <a:ext cx="3035400" cy="380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t>Regularized cost function:</a:t>
            </a:r>
          </a:p>
        </p:txBody>
      </p:sp>
      <p:sp>
        <p:nvSpPr>
          <p:cNvPr id="515" name="Google Shape;524;p35"/>
          <p:cNvSpPr/>
          <p:nvPr/>
        </p:nvSpPr>
        <p:spPr>
          <a:xfrm>
            <a:off x="7751525" y="2488050"/>
            <a:ext cx="636901" cy="551401"/>
          </a:xfrm>
          <a:prstGeom prst="rect">
            <a:avLst/>
          </a:prstGeom>
          <a:ln>
            <a:solidFill>
              <a:srgbClr val="FF0000"/>
            </a:solidFill>
          </a:ln>
        </p:spPr>
        <p:txBody>
          <a:bodyPr lIns="0" tIns="0" rIns="0" bIns="0" anchor="ctr"/>
          <a:lstStyle/>
          <a:p>
            <a:endParaRPr/>
          </a:p>
        </p:txBody>
      </p:sp>
      <p:pic>
        <p:nvPicPr>
          <p:cNvPr id="517" name="Google Shape;527;p35" descr="Google Shape;527;p35"/>
          <p:cNvPicPr>
            <a:picLocks noChangeAspect="1"/>
          </p:cNvPicPr>
          <p:nvPr/>
        </p:nvPicPr>
        <p:blipFill>
          <a:blip r:embed="rId6"/>
          <a:stretch>
            <a:fillRect/>
          </a:stretch>
        </p:blipFill>
        <p:spPr>
          <a:xfrm>
            <a:off x="458799" y="3773649"/>
            <a:ext cx="333097" cy="447301"/>
          </a:xfrm>
          <a:prstGeom prst="rect">
            <a:avLst/>
          </a:prstGeom>
          <a:ln w="12700">
            <a:miter lim="400000"/>
          </a:ln>
        </p:spPr>
      </p:pic>
      <p:sp>
        <p:nvSpPr>
          <p:cNvPr id="518" name="Google Shape;528;p35"/>
          <p:cNvSpPr txBox="1"/>
          <p:nvPr/>
        </p:nvSpPr>
        <p:spPr>
          <a:xfrm>
            <a:off x="1132199" y="3419650"/>
            <a:ext cx="3035401" cy="583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t>High-value, model can become very simple and lead to underfitting</a:t>
            </a:r>
          </a:p>
        </p:txBody>
      </p:sp>
      <p:sp>
        <p:nvSpPr>
          <p:cNvPr id="519" name="Google Shape;529;p35"/>
          <p:cNvSpPr txBox="1"/>
          <p:nvPr/>
        </p:nvSpPr>
        <p:spPr>
          <a:xfrm>
            <a:off x="1132199" y="4076450"/>
            <a:ext cx="3536102" cy="380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r>
              <a:t>Low-value, less regularized, can overfit</a:t>
            </a:r>
          </a:p>
        </p:txBody>
      </p:sp>
      <p:sp>
        <p:nvSpPr>
          <p:cNvPr id="520" name="Google Shape;530;p35"/>
          <p:cNvSpPr/>
          <p:nvPr/>
        </p:nvSpPr>
        <p:spPr>
          <a:xfrm flipV="1">
            <a:off x="791896" y="3774699"/>
            <a:ext cx="324601" cy="204001"/>
          </a:xfrm>
          <a:prstGeom prst="line">
            <a:avLst/>
          </a:prstGeom>
          <a:ln>
            <a:solidFill>
              <a:srgbClr val="FF0000"/>
            </a:solidFill>
            <a:tailEnd type="triangle"/>
          </a:ln>
        </p:spPr>
        <p:txBody>
          <a:bodyPr lIns="0" tIns="0" rIns="0" bIns="0"/>
          <a:lstStyle/>
          <a:p>
            <a:endParaRPr/>
          </a:p>
        </p:txBody>
      </p:sp>
      <p:sp>
        <p:nvSpPr>
          <p:cNvPr id="528" name="Google Shape;531;p35"/>
          <p:cNvSpPr/>
          <p:nvPr/>
        </p:nvSpPr>
        <p:spPr>
          <a:xfrm>
            <a:off x="791895" y="4017040"/>
            <a:ext cx="353201" cy="2415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FF0000"/>
            </a:solidFill>
            <a:tailEnd type="triangle"/>
          </a:ln>
        </p:spPr>
        <p:txBody>
          <a:bodyPr/>
          <a:lstStyle/>
          <a:p>
            <a:endParaRPr/>
          </a:p>
        </p:txBody>
      </p:sp>
      <p:sp>
        <p:nvSpPr>
          <p:cNvPr id="522" name="Google Shape;532;p35"/>
          <p:cNvSpPr/>
          <p:nvPr/>
        </p:nvSpPr>
        <p:spPr>
          <a:xfrm>
            <a:off x="4520800" y="3810957"/>
            <a:ext cx="832201" cy="500701"/>
          </a:xfrm>
          <a:prstGeom prst="rightArrow">
            <a:avLst>
              <a:gd name="adj1" fmla="val 50000"/>
              <a:gd name="adj2" fmla="val 50000"/>
            </a:avLst>
          </a:prstGeom>
          <a:solidFill>
            <a:srgbClr val="6FA8DC"/>
          </a:solidFill>
          <a:ln>
            <a:solidFill>
              <a:srgbClr val="262626"/>
            </a:solidFill>
          </a:ln>
        </p:spPr>
        <p:txBody>
          <a:bodyPr lIns="0" tIns="0" rIns="0" bIns="0" anchor="ctr"/>
          <a:lstStyle/>
          <a:p>
            <a:pPr>
              <a:defRPr>
                <a:solidFill>
                  <a:srgbClr val="6D9EEB"/>
                </a:solidFill>
              </a:defRPr>
            </a:pPr>
            <a:endParaRPr/>
          </a:p>
        </p:txBody>
      </p:sp>
      <p:sp>
        <p:nvSpPr>
          <p:cNvPr id="523" name="Google Shape;533;p35"/>
          <p:cNvSpPr txBox="1"/>
          <p:nvPr/>
        </p:nvSpPr>
        <p:spPr>
          <a:xfrm>
            <a:off x="5387749" y="3616750"/>
            <a:ext cx="3035401" cy="9079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b="1"/>
            </a:pPr>
            <a:r>
              <a:rPr dirty="0"/>
              <a:t>Tradeoff, </a:t>
            </a:r>
            <a:r>
              <a:rPr sz="1100" b="0" dirty="0"/>
              <a:t>ﬁnd such a value of that doesn’t increase the bias too much but reduces the variance to a level reasonable for the problem at hand.</a:t>
            </a:r>
            <a:endParaRPr sz="1100" dirty="0"/>
          </a:p>
        </p:txBody>
      </p:sp>
      <p:sp>
        <p:nvSpPr>
          <p:cNvPr id="524" name="Google Shape;534;p35"/>
          <p:cNvSpPr txBox="1">
            <a:spLocks noGrp="1"/>
          </p:cNvSpPr>
          <p:nvPr>
            <p:ph type="sldNum" sz="quarter" idx="2"/>
          </p:nvPr>
        </p:nvSpPr>
        <p:spPr>
          <a:xfrm>
            <a:off x="8497942" y="4821959"/>
            <a:ext cx="188858" cy="1651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525" name="Google Shape;535;p35"/>
          <p:cNvSpPr txBox="1"/>
          <p:nvPr/>
        </p:nvSpPr>
        <p:spPr>
          <a:xfrm>
            <a:off x="124049" y="3471012"/>
            <a:ext cx="1002602" cy="458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000"/>
            </a:lvl1pPr>
          </a:lstStyle>
          <a:p>
            <a:r>
              <a:t>Regularization Parameter</a:t>
            </a:r>
          </a:p>
        </p:txBody>
      </p:sp>
      <p:sp>
        <p:nvSpPr>
          <p:cNvPr id="526" name="Google Shape;536;p35"/>
          <p:cNvSpPr txBox="1"/>
          <p:nvPr/>
        </p:nvSpPr>
        <p:spPr>
          <a:xfrm>
            <a:off x="7562499" y="2040738"/>
            <a:ext cx="1002601" cy="45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000"/>
            </a:lvl1pPr>
          </a:lstStyle>
          <a:p>
            <a:r>
              <a:t>Regularization Term</a:t>
            </a:r>
          </a:p>
        </p:txBody>
      </p:sp>
      <p:pic>
        <p:nvPicPr>
          <p:cNvPr id="527" name="Google Shape;537;p35" descr="Google Shape;537;p35"/>
          <p:cNvPicPr>
            <a:picLocks noChangeAspect="1"/>
          </p:cNvPicPr>
          <p:nvPr/>
        </p:nvPicPr>
        <p:blipFill>
          <a:blip r:embed="rId7"/>
          <a:stretch>
            <a:fillRect/>
          </a:stretch>
        </p:blipFill>
        <p:spPr>
          <a:xfrm>
            <a:off x="8528100" y="0"/>
            <a:ext cx="615901" cy="615901"/>
          </a:xfrm>
          <a:prstGeom prst="rect">
            <a:avLst/>
          </a:prstGeom>
          <a:ln w="12700">
            <a:miter lim="400000"/>
          </a:ln>
        </p:spPr>
      </p:pic>
    </p:spTree>
    <p:extLst>
      <p:ext uri="{BB962C8B-B14F-4D97-AF65-F5344CB8AC3E}">
        <p14:creationId xmlns:p14="http://schemas.microsoft.com/office/powerpoint/2010/main" val="18801694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233;p18"/>
          <p:cNvSpPr txBox="1">
            <a:spLocks noGrp="1"/>
          </p:cNvSpPr>
          <p:nvPr>
            <p:ph type="sldNum" sz="quarter" idx="2"/>
          </p:nvPr>
        </p:nvSpPr>
        <p:spPr>
          <a:xfrm>
            <a:off x="8497942" y="4821959"/>
            <a:ext cx="188858" cy="1651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28" name="Google Shape;234;p18"/>
          <p:cNvSpPr txBox="1">
            <a:spLocks noGrp="1"/>
          </p:cNvSpPr>
          <p:nvPr>
            <p:ph type="body" sz="quarter" idx="1"/>
          </p:nvPr>
        </p:nvSpPr>
        <p:spPr>
          <a:xfrm>
            <a:off x="457111" y="1115479"/>
            <a:ext cx="6702602" cy="493866"/>
          </a:xfrm>
          <a:prstGeom prst="rect">
            <a:avLst/>
          </a:prstGeom>
        </p:spPr>
        <p:txBody>
          <a:bodyPr/>
          <a:lstStyle/>
          <a:p>
            <a:pPr marL="0" indent="0">
              <a:buSzTx/>
              <a:buNone/>
              <a:defRPr b="1"/>
            </a:pPr>
            <a:r>
              <a:rPr dirty="0"/>
              <a:t>Minimizing Training Loss is </a:t>
            </a:r>
            <a:r>
              <a:rPr dirty="0">
                <a:solidFill>
                  <a:srgbClr val="FF0000"/>
                </a:solidFill>
              </a:rPr>
              <a:t>Not</a:t>
            </a:r>
            <a:r>
              <a:rPr dirty="0"/>
              <a:t> our Real Goal</a:t>
            </a:r>
          </a:p>
          <a:p>
            <a:pPr marL="0" indent="0">
              <a:buSzTx/>
              <a:buNone/>
            </a:pPr>
            <a:endParaRPr b="1" dirty="0"/>
          </a:p>
        </p:txBody>
      </p:sp>
      <p:sp>
        <p:nvSpPr>
          <p:cNvPr id="229" name="Google Shape;235;p18"/>
          <p:cNvSpPr txBox="1">
            <a:spLocks noGrp="1"/>
          </p:cNvSpPr>
          <p:nvPr>
            <p:ph type="body" idx="1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defTabSz="886968">
              <a:spcBef>
                <a:spcPts val="400"/>
              </a:spcBef>
              <a:defRPr sz="2716" b="1">
                <a:solidFill>
                  <a:srgbClr val="262626"/>
                </a:solidFill>
              </a:defRPr>
            </a:lvl1pPr>
          </a:lstStyle>
          <a:p>
            <a:r>
              <a:rPr lang="en-US"/>
              <a:t>Note</a:t>
            </a:r>
            <a:endParaRPr/>
          </a:p>
        </p:txBody>
      </p:sp>
      <p:sp>
        <p:nvSpPr>
          <p:cNvPr id="230" name="Google Shape;236;p18"/>
          <p:cNvSpPr txBox="1">
            <a:spLocks noGrp="1"/>
          </p:cNvSpPr>
          <p:nvPr>
            <p:ph type="body" idx="15"/>
          </p:nvPr>
        </p:nvSpPr>
        <p:spPr>
          <a:prstGeom prst="rect">
            <a:avLst/>
          </a:prstGeom>
        </p:spPr>
        <p:txBody>
          <a:bodyPr/>
          <a:lstStyle/>
          <a:p>
            <a:pPr algn="l">
              <a:buClr>
                <a:srgbClr val="000000"/>
              </a:buClr>
              <a:buFont typeface="Consolas"/>
              <a:defRPr sz="800">
                <a:latin typeface="Consolas"/>
                <a:ea typeface="Consolas"/>
                <a:cs typeface="Consolas"/>
                <a:sym typeface="Consolas"/>
              </a:defRPr>
            </a:pPr>
            <a:endParaRPr/>
          </a:p>
        </p:txBody>
      </p:sp>
      <p:pic>
        <p:nvPicPr>
          <p:cNvPr id="233" name="Google Shape;239;p18" descr="Google Shape;239;p18"/>
          <p:cNvPicPr>
            <a:picLocks noChangeAspect="1"/>
          </p:cNvPicPr>
          <p:nvPr/>
        </p:nvPicPr>
        <p:blipFill>
          <a:blip r:embed="rId3"/>
          <a:stretch>
            <a:fillRect/>
          </a:stretch>
        </p:blipFill>
        <p:spPr>
          <a:xfrm>
            <a:off x="8528100" y="0"/>
            <a:ext cx="615901" cy="615901"/>
          </a:xfrm>
          <a:prstGeom prst="rect">
            <a:avLst/>
          </a:prstGeom>
          <a:ln w="12700">
            <a:miter lim="400000"/>
          </a:ln>
        </p:spPr>
      </p:pic>
      <p:sp>
        <p:nvSpPr>
          <p:cNvPr id="7" name="TextBox 6">
            <a:extLst>
              <a:ext uri="{FF2B5EF4-FFF2-40B4-BE49-F238E27FC236}">
                <a16:creationId xmlns:a16="http://schemas.microsoft.com/office/drawing/2014/main" id="{9FBBD5DA-B97E-DE45-85CE-0F7BDF276D5B}"/>
              </a:ext>
            </a:extLst>
          </p:cNvPr>
          <p:cNvSpPr txBox="1"/>
          <p:nvPr/>
        </p:nvSpPr>
        <p:spPr>
          <a:xfrm>
            <a:off x="525132" y="2855498"/>
            <a:ext cx="732251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r>
              <a:rPr lang="en-GB" sz="1800" dirty="0"/>
              <a:t>What we actually want to minimize is </a:t>
            </a:r>
            <a:r>
              <a:rPr lang="en-GB" sz="1800" b="1" dirty="0"/>
              <a:t>expected loss on </a:t>
            </a:r>
            <a:r>
              <a:rPr lang="en-GB" sz="1800" b="1" dirty="0">
                <a:solidFill>
                  <a:srgbClr val="FF0000"/>
                </a:solidFill>
              </a:rPr>
              <a:t>new</a:t>
            </a:r>
            <a:r>
              <a:rPr lang="en-GB" sz="1800" b="1" dirty="0"/>
              <a:t> examples</a:t>
            </a:r>
          </a:p>
          <a:p>
            <a:pPr marL="0" marR="0" indent="0" algn="l" defTabSz="914400" rtl="0" fontAlgn="auto" latinLnBrk="0" hangingPunct="0">
              <a:lnSpc>
                <a:spcPct val="100000"/>
              </a:lnSpc>
              <a:spcBef>
                <a:spcPts val="0"/>
              </a:spcBef>
              <a:spcAft>
                <a:spcPts val="0"/>
              </a:spcAft>
              <a:buClrTx/>
              <a:buSzTx/>
              <a:buFontTx/>
              <a:buNone/>
              <a:tabLst/>
            </a:pPr>
            <a:endParaRPr kumimoji="0" lang="en-SE" sz="18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659995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439"/>
        <p:cNvGrpSpPr/>
        <p:nvPr/>
      </p:nvGrpSpPr>
      <p:grpSpPr>
        <a:xfrm>
          <a:off x="0" y="0"/>
          <a:ext cx="0" cy="0"/>
          <a:chOff x="0" y="0"/>
          <a:chExt cx="0" cy="0"/>
        </a:xfrm>
      </p:grpSpPr>
      <p:sp>
        <p:nvSpPr>
          <p:cNvPr id="440" name="Google Shape;440;p31"/>
          <p:cNvSpPr txBox="1">
            <a:spLocks noGrp="1"/>
          </p:cNvSpPr>
          <p:nvPr>
            <p:ph type="body" idx="1"/>
          </p:nvPr>
        </p:nvSpPr>
        <p:spPr>
          <a:xfrm>
            <a:off x="458800" y="1751425"/>
            <a:ext cx="3967200" cy="2858700"/>
          </a:xfrm>
          <a:prstGeom prst="rect">
            <a:avLst/>
          </a:prstGeom>
        </p:spPr>
        <p:txBody>
          <a:bodyPr spcFirstLastPara="1" wrap="square" lIns="91425" tIns="91425" rIns="91425" bIns="91425" anchor="t" anchorCtr="0">
            <a:noAutofit/>
          </a:bodyPr>
          <a:lstStyle/>
          <a:p>
            <a:pPr marL="914400" lvl="0" indent="-330200" algn="l" rtl="0">
              <a:spcBef>
                <a:spcPts val="400"/>
              </a:spcBef>
              <a:spcAft>
                <a:spcPts val="0"/>
              </a:spcAft>
              <a:buSzPts val="1600"/>
              <a:buFont typeface="Arial"/>
              <a:buChar char="•"/>
            </a:pPr>
            <a:r>
              <a:rPr lang="en-GB" b="1" dirty="0">
                <a:solidFill>
                  <a:schemeClr val="tx1"/>
                </a:solidFill>
                <a:latin typeface="Arial"/>
                <a:ea typeface="Arial"/>
                <a:cs typeface="Arial"/>
                <a:sym typeface="Arial"/>
              </a:rPr>
              <a:t>If the model is too simple, the solution is </a:t>
            </a:r>
            <a:r>
              <a:rPr lang="en-GB" b="1" i="1" dirty="0">
                <a:solidFill>
                  <a:schemeClr val="tx1"/>
                </a:solidFill>
                <a:latin typeface="Arial"/>
                <a:ea typeface="Arial"/>
                <a:cs typeface="Arial"/>
                <a:sym typeface="Arial"/>
              </a:rPr>
              <a:t>biased</a:t>
            </a:r>
            <a:r>
              <a:rPr lang="en-GB" b="1" dirty="0">
                <a:solidFill>
                  <a:schemeClr val="tx1"/>
                </a:solidFill>
                <a:latin typeface="Arial"/>
                <a:ea typeface="Arial"/>
                <a:cs typeface="Arial"/>
                <a:sym typeface="Arial"/>
              </a:rPr>
              <a:t> and does not fit the data </a:t>
            </a:r>
            <a:br>
              <a:rPr lang="en-GB" b="1" dirty="0">
                <a:solidFill>
                  <a:schemeClr val="tx1"/>
                </a:solidFill>
                <a:latin typeface="Arial"/>
                <a:ea typeface="Arial"/>
                <a:cs typeface="Arial"/>
                <a:sym typeface="Arial"/>
              </a:rPr>
            </a:br>
            <a:br>
              <a:rPr lang="en-GB" b="1" dirty="0">
                <a:solidFill>
                  <a:schemeClr val="tx1"/>
                </a:solidFill>
                <a:latin typeface="Arial"/>
                <a:ea typeface="Arial"/>
                <a:cs typeface="Arial"/>
                <a:sym typeface="Arial"/>
              </a:rPr>
            </a:br>
            <a:endParaRPr b="1" dirty="0">
              <a:solidFill>
                <a:schemeClr val="tx1"/>
              </a:solidFill>
              <a:latin typeface="Arial"/>
              <a:ea typeface="Arial"/>
              <a:cs typeface="Arial"/>
              <a:sym typeface="Arial"/>
            </a:endParaRPr>
          </a:p>
          <a:p>
            <a:pPr marL="914400" lvl="0" indent="-330200" algn="l" rtl="0">
              <a:spcBef>
                <a:spcPts val="0"/>
              </a:spcBef>
              <a:spcAft>
                <a:spcPts val="0"/>
              </a:spcAft>
              <a:buSzPts val="1600"/>
              <a:buFont typeface="Arial"/>
              <a:buChar char="•"/>
            </a:pPr>
            <a:r>
              <a:rPr lang="en-GB" b="1" dirty="0">
                <a:solidFill>
                  <a:schemeClr val="tx1"/>
                </a:solidFill>
                <a:latin typeface="Arial"/>
                <a:ea typeface="Arial"/>
                <a:cs typeface="Arial"/>
                <a:sym typeface="Arial"/>
              </a:rPr>
              <a:t>If the model is too complex then it is very </a:t>
            </a:r>
            <a:r>
              <a:rPr lang="en-GB" b="1" i="1" dirty="0">
                <a:solidFill>
                  <a:schemeClr val="tx1"/>
                </a:solidFill>
                <a:latin typeface="Arial"/>
                <a:ea typeface="Arial"/>
                <a:cs typeface="Arial"/>
                <a:sym typeface="Arial"/>
              </a:rPr>
              <a:t>sensitive</a:t>
            </a:r>
            <a:r>
              <a:rPr lang="en-GB" b="1" dirty="0">
                <a:solidFill>
                  <a:schemeClr val="tx1"/>
                </a:solidFill>
                <a:latin typeface="Arial"/>
                <a:ea typeface="Arial"/>
                <a:cs typeface="Arial"/>
                <a:sym typeface="Arial"/>
              </a:rPr>
              <a:t> to small changes in the data </a:t>
            </a:r>
            <a:endParaRPr b="1" dirty="0">
              <a:solidFill>
                <a:schemeClr val="tx1"/>
              </a:solidFill>
              <a:latin typeface="Arial"/>
              <a:ea typeface="Arial"/>
              <a:cs typeface="Arial"/>
              <a:sym typeface="Arial"/>
            </a:endParaRPr>
          </a:p>
        </p:txBody>
      </p:sp>
      <p:sp>
        <p:nvSpPr>
          <p:cNvPr id="441" name="Google Shape;441;p31"/>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Underfitting-Overfitting / Bias-Variance</a:t>
            </a:r>
            <a:endParaRPr dirty="0">
              <a:solidFill>
                <a:schemeClr val="tx1"/>
              </a:solidFill>
            </a:endParaRPr>
          </a:p>
        </p:txBody>
      </p:sp>
      <p:sp>
        <p:nvSpPr>
          <p:cNvPr id="442" name="Google Shape;442;p31"/>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1"/>
          <p:cNvSpPr txBox="1"/>
          <p:nvPr/>
        </p:nvSpPr>
        <p:spPr>
          <a:xfrm>
            <a:off x="5574800" y="208307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High-Bias / Low-Variance</a:t>
            </a:r>
            <a:endParaRPr/>
          </a:p>
        </p:txBody>
      </p:sp>
      <p:sp>
        <p:nvSpPr>
          <p:cNvPr id="444" name="Google Shape;444;p31"/>
          <p:cNvSpPr txBox="1"/>
          <p:nvPr/>
        </p:nvSpPr>
        <p:spPr>
          <a:xfrm>
            <a:off x="5574800" y="330527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Low-Bias / High-Variance</a:t>
            </a:r>
            <a:endParaRPr/>
          </a:p>
        </p:txBody>
      </p:sp>
      <p:sp>
        <p:nvSpPr>
          <p:cNvPr id="445" name="Google Shape;445;p31"/>
          <p:cNvSpPr/>
          <p:nvPr/>
        </p:nvSpPr>
        <p:spPr>
          <a:xfrm>
            <a:off x="4494450" y="2134100"/>
            <a:ext cx="811500" cy="300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4494450" y="3394875"/>
            <a:ext cx="811500" cy="300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txBox="1"/>
          <p:nvPr/>
        </p:nvSpPr>
        <p:spPr>
          <a:xfrm>
            <a:off x="6966050" y="352182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i="1"/>
              <a:t>(overfitting)</a:t>
            </a:r>
            <a:endParaRPr b="1" i="1"/>
          </a:p>
        </p:txBody>
      </p:sp>
      <p:sp>
        <p:nvSpPr>
          <p:cNvPr id="448" name="Google Shape;448;p31"/>
          <p:cNvSpPr txBox="1"/>
          <p:nvPr/>
        </p:nvSpPr>
        <p:spPr>
          <a:xfrm>
            <a:off x="6966050" y="2298750"/>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i="1"/>
              <a:t>(underfitting)</a:t>
            </a:r>
            <a:endParaRPr b="1" i="1"/>
          </a:p>
        </p:txBody>
      </p:sp>
      <p:sp>
        <p:nvSpPr>
          <p:cNvPr id="449" name="Google Shape;449;p31"/>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extLst>
      <p:ext uri="{BB962C8B-B14F-4D97-AF65-F5344CB8AC3E}">
        <p14:creationId xmlns:p14="http://schemas.microsoft.com/office/powerpoint/2010/main" val="38192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1000"/>
                                        <p:tgtEl>
                                          <p:spTgt spid="443"/>
                                        </p:tgtEl>
                                      </p:cBhvr>
                                    </p:animEffect>
                                  </p:childTnLst>
                                </p:cTn>
                              </p:par>
                              <p:par>
                                <p:cTn id="8" presetID="10" presetClass="entr" presetSubtype="0" fill="hold" nodeType="withEffect">
                                  <p:stCondLst>
                                    <p:cond delay="0"/>
                                  </p:stCondLst>
                                  <p:childTnLst>
                                    <p:set>
                                      <p:cBhvr>
                                        <p:cTn id="9" dur="1" fill="hold">
                                          <p:stCondLst>
                                            <p:cond delay="0"/>
                                          </p:stCondLst>
                                        </p:cTn>
                                        <p:tgtEl>
                                          <p:spTgt spid="445"/>
                                        </p:tgtEl>
                                        <p:attrNameLst>
                                          <p:attrName>style.visibility</p:attrName>
                                        </p:attrNameLst>
                                      </p:cBhvr>
                                      <p:to>
                                        <p:strVal val="visible"/>
                                      </p:to>
                                    </p:set>
                                    <p:animEffect transition="in" filter="fade">
                                      <p:cBhvr>
                                        <p:cTn id="10" dur="1000"/>
                                        <p:tgtEl>
                                          <p:spTgt spid="445"/>
                                        </p:tgtEl>
                                      </p:cBhvr>
                                    </p:animEffect>
                                  </p:childTnLst>
                                </p:cTn>
                              </p:par>
                              <p:par>
                                <p:cTn id="11" presetID="10" presetClass="entr" presetSubtype="0" fill="hold" nodeType="withEffect">
                                  <p:stCondLst>
                                    <p:cond delay="0"/>
                                  </p:stCondLst>
                                  <p:childTnLst>
                                    <p:set>
                                      <p:cBhvr>
                                        <p:cTn id="12" dur="1" fill="hold">
                                          <p:stCondLst>
                                            <p:cond delay="0"/>
                                          </p:stCondLst>
                                        </p:cTn>
                                        <p:tgtEl>
                                          <p:spTgt spid="448"/>
                                        </p:tgtEl>
                                        <p:attrNameLst>
                                          <p:attrName>style.visibility</p:attrName>
                                        </p:attrNameLst>
                                      </p:cBhvr>
                                      <p:to>
                                        <p:strVal val="visible"/>
                                      </p:to>
                                    </p:set>
                                    <p:animEffect transition="in" filter="fade">
                                      <p:cBhvr>
                                        <p:cTn id="13" dur="1000"/>
                                        <p:tgtEl>
                                          <p:spTgt spid="4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4"/>
                                        </p:tgtEl>
                                        <p:attrNameLst>
                                          <p:attrName>style.visibility</p:attrName>
                                        </p:attrNameLst>
                                      </p:cBhvr>
                                      <p:to>
                                        <p:strVal val="visible"/>
                                      </p:to>
                                    </p:set>
                                    <p:animEffect transition="in" filter="fade">
                                      <p:cBhvr>
                                        <p:cTn id="18" dur="1000"/>
                                        <p:tgtEl>
                                          <p:spTgt spid="444"/>
                                        </p:tgtEl>
                                      </p:cBhvr>
                                    </p:animEffect>
                                  </p:childTnLst>
                                </p:cTn>
                              </p:par>
                              <p:par>
                                <p:cTn id="19" presetID="10" presetClass="entr" presetSubtype="0" fill="hold" nodeType="withEffect">
                                  <p:stCondLst>
                                    <p:cond delay="0"/>
                                  </p:stCondLst>
                                  <p:childTnLst>
                                    <p:set>
                                      <p:cBhvr>
                                        <p:cTn id="20" dur="1" fill="hold">
                                          <p:stCondLst>
                                            <p:cond delay="0"/>
                                          </p:stCondLst>
                                        </p:cTn>
                                        <p:tgtEl>
                                          <p:spTgt spid="446"/>
                                        </p:tgtEl>
                                        <p:attrNameLst>
                                          <p:attrName>style.visibility</p:attrName>
                                        </p:attrNameLst>
                                      </p:cBhvr>
                                      <p:to>
                                        <p:strVal val="visible"/>
                                      </p:to>
                                    </p:set>
                                    <p:animEffect transition="in" filter="fade">
                                      <p:cBhvr>
                                        <p:cTn id="21" dur="1000"/>
                                        <p:tgtEl>
                                          <p:spTgt spid="446"/>
                                        </p:tgtEl>
                                      </p:cBhvr>
                                    </p:animEffect>
                                  </p:childTnLst>
                                </p:cTn>
                              </p:par>
                              <p:par>
                                <p:cTn id="22" presetID="10" presetClass="entr" presetSubtype="0" fill="hold" nodeType="withEffect">
                                  <p:stCondLst>
                                    <p:cond delay="0"/>
                                  </p:stCondLst>
                                  <p:childTnLst>
                                    <p:set>
                                      <p:cBhvr>
                                        <p:cTn id="23" dur="1" fill="hold">
                                          <p:stCondLst>
                                            <p:cond delay="0"/>
                                          </p:stCondLst>
                                        </p:cTn>
                                        <p:tgtEl>
                                          <p:spTgt spid="447"/>
                                        </p:tgtEl>
                                        <p:attrNameLst>
                                          <p:attrName>style.visibility</p:attrName>
                                        </p:attrNameLst>
                                      </p:cBhvr>
                                      <p:to>
                                        <p:strVal val="visible"/>
                                      </p:to>
                                    </p:set>
                                    <p:animEffect transition="in" filter="fade">
                                      <p:cBhvr>
                                        <p:cTn id="24"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halmers">
  <a:themeElements>
    <a:clrScheme name="1_Chalmers">
      <a:dk1>
        <a:srgbClr val="000000"/>
      </a:dk1>
      <a:lt1>
        <a:srgbClr val="FFFFFF"/>
      </a:lt1>
      <a:dk2>
        <a:srgbClr val="A7A7A7"/>
      </a:dk2>
      <a:lt2>
        <a:srgbClr val="535353"/>
      </a:lt2>
      <a:accent1>
        <a:srgbClr val="0330F6"/>
      </a:accent1>
      <a:accent2>
        <a:srgbClr val="02BA5B"/>
      </a:accent2>
      <a:accent3>
        <a:srgbClr val="F92B07"/>
      </a:accent3>
      <a:accent4>
        <a:srgbClr val="FFD830"/>
      </a:accent4>
      <a:accent5>
        <a:srgbClr val="FF5B04"/>
      </a:accent5>
      <a:accent6>
        <a:srgbClr val="E1FA1F"/>
      </a:accent6>
      <a:hlink>
        <a:srgbClr val="0000FF"/>
      </a:hlink>
      <a:folHlink>
        <a:srgbClr val="FF00FF"/>
      </a:folHlink>
    </a:clrScheme>
    <a:fontScheme name="1_Chalmers">
      <a:majorFont>
        <a:latin typeface="Arial"/>
        <a:ea typeface="Arial"/>
        <a:cs typeface="Arial"/>
      </a:majorFont>
      <a:minorFont>
        <a:latin typeface="Helvetica"/>
        <a:ea typeface="Helvetica"/>
        <a:cs typeface="Helvetica"/>
      </a:minorFont>
    </a:fontScheme>
    <a:fmtScheme name="1_Chalme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C9C9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halmers">
  <a:themeElements>
    <a:clrScheme name="1_Chalmers">
      <a:dk1>
        <a:srgbClr val="000000"/>
      </a:dk1>
      <a:lt1>
        <a:srgbClr val="FFFFFF"/>
      </a:lt1>
      <a:dk2>
        <a:srgbClr val="A7A7A7"/>
      </a:dk2>
      <a:lt2>
        <a:srgbClr val="535353"/>
      </a:lt2>
      <a:accent1>
        <a:srgbClr val="0330F6"/>
      </a:accent1>
      <a:accent2>
        <a:srgbClr val="02BA5B"/>
      </a:accent2>
      <a:accent3>
        <a:srgbClr val="F92B07"/>
      </a:accent3>
      <a:accent4>
        <a:srgbClr val="FFD830"/>
      </a:accent4>
      <a:accent5>
        <a:srgbClr val="FF5B04"/>
      </a:accent5>
      <a:accent6>
        <a:srgbClr val="E1FA1F"/>
      </a:accent6>
      <a:hlink>
        <a:srgbClr val="0000FF"/>
      </a:hlink>
      <a:folHlink>
        <a:srgbClr val="FF00FF"/>
      </a:folHlink>
    </a:clrScheme>
    <a:fontScheme name="1_Chalmers">
      <a:majorFont>
        <a:latin typeface="Arial"/>
        <a:ea typeface="Arial"/>
        <a:cs typeface="Arial"/>
      </a:majorFont>
      <a:minorFont>
        <a:latin typeface="Helvetica"/>
        <a:ea typeface="Helvetica"/>
        <a:cs typeface="Helvetica"/>
      </a:minorFont>
    </a:fontScheme>
    <a:fmtScheme name="1_Chalme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C9C9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1531</TotalTime>
  <Words>1050</Words>
  <Application>Microsoft Macintosh PowerPoint</Application>
  <PresentationFormat>On-screen Show (16:9)</PresentationFormat>
  <Paragraphs>127</Paragraphs>
  <Slides>15</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 Math</vt:lpstr>
      <vt:lpstr>Century Gothic</vt:lpstr>
      <vt:lpstr>Consolas</vt:lpstr>
      <vt:lpstr>Helvetica</vt:lpstr>
      <vt:lpstr>1_Chalmers</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Ivica Crnkovic</cp:lastModifiedBy>
  <cp:revision>18</cp:revision>
  <dcterms:modified xsi:type="dcterms:W3CDTF">2020-06-29T12:30:27Z</dcterms:modified>
</cp:coreProperties>
</file>