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4660"/>
  </p:normalViewPr>
  <p:slideViewPr>
    <p:cSldViewPr>
      <p:cViewPr varScale="1">
        <p:scale>
          <a:sx n="63" d="100"/>
          <a:sy n="63" d="100"/>
        </p:scale>
        <p:origin x="250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5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411" y="8870257"/>
            <a:ext cx="18278475" cy="1419225"/>
          </a:xfrm>
          <a:custGeom>
            <a:avLst/>
            <a:gdLst/>
            <a:ahLst/>
            <a:cxnLst/>
            <a:rect l="l" t="t" r="r" b="b"/>
            <a:pathLst>
              <a:path w="18278475" h="1419225">
                <a:moveTo>
                  <a:pt x="18278473" y="1419224"/>
                </a:moveTo>
                <a:lnTo>
                  <a:pt x="0" y="1419224"/>
                </a:lnTo>
                <a:lnTo>
                  <a:pt x="0" y="0"/>
                </a:lnTo>
                <a:lnTo>
                  <a:pt x="18278473" y="0"/>
                </a:lnTo>
                <a:lnTo>
                  <a:pt x="18278473" y="1419224"/>
                </a:lnTo>
                <a:close/>
              </a:path>
            </a:pathLst>
          </a:custGeom>
          <a:solidFill>
            <a:srgbClr val="1753F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7113" y="1475815"/>
            <a:ext cx="9115424" cy="726757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68310" y="270585"/>
            <a:ext cx="11951378" cy="883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0" i="0">
                <a:solidFill>
                  <a:srgbClr val="1753F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650" b="0" i="0">
                <a:solidFill>
                  <a:srgbClr val="1753F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9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650" b="0" i="0">
                <a:solidFill>
                  <a:srgbClr val="1753F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911446" y="2822536"/>
            <a:ext cx="7820659" cy="5716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5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8/17/2021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8" cy="10286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650" b="0" i="0">
                <a:solidFill>
                  <a:srgbClr val="1753F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8/17/2021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282446" y="1290662"/>
            <a:ext cx="2459355" cy="3368675"/>
          </a:xfrm>
          <a:custGeom>
            <a:avLst/>
            <a:gdLst/>
            <a:ahLst/>
            <a:cxnLst/>
            <a:rect l="l" t="t" r="r" b="b"/>
            <a:pathLst>
              <a:path w="2459354" h="3368675">
                <a:moveTo>
                  <a:pt x="2385995" y="0"/>
                </a:moveTo>
                <a:lnTo>
                  <a:pt x="2428508" y="11233"/>
                </a:lnTo>
                <a:lnTo>
                  <a:pt x="2453839" y="42292"/>
                </a:lnTo>
                <a:lnTo>
                  <a:pt x="2458832" y="71662"/>
                </a:lnTo>
                <a:lnTo>
                  <a:pt x="2458832" y="702523"/>
                </a:lnTo>
                <a:lnTo>
                  <a:pt x="2447598" y="744595"/>
                </a:lnTo>
                <a:lnTo>
                  <a:pt x="2416246" y="769486"/>
                </a:lnTo>
                <a:lnTo>
                  <a:pt x="2385995" y="774185"/>
                </a:lnTo>
                <a:lnTo>
                  <a:pt x="1703443" y="774185"/>
                </a:lnTo>
                <a:lnTo>
                  <a:pt x="1690594" y="776021"/>
                </a:lnTo>
                <a:lnTo>
                  <a:pt x="1681416" y="781528"/>
                </a:lnTo>
                <a:lnTo>
                  <a:pt x="1675909" y="790706"/>
                </a:lnTo>
                <a:lnTo>
                  <a:pt x="1674073" y="803555"/>
                </a:lnTo>
                <a:lnTo>
                  <a:pt x="1674073" y="3296456"/>
                </a:lnTo>
                <a:lnTo>
                  <a:pt x="1672825" y="3312096"/>
                </a:lnTo>
                <a:lnTo>
                  <a:pt x="1654102" y="3349322"/>
                </a:lnTo>
                <a:lnTo>
                  <a:pt x="1617977" y="3366944"/>
                </a:lnTo>
                <a:lnTo>
                  <a:pt x="1602411" y="3368119"/>
                </a:lnTo>
                <a:lnTo>
                  <a:pt x="842323" y="3368119"/>
                </a:lnTo>
                <a:lnTo>
                  <a:pt x="799149" y="3357546"/>
                </a:lnTo>
                <a:lnTo>
                  <a:pt x="774185" y="3326120"/>
                </a:lnTo>
                <a:lnTo>
                  <a:pt x="769486" y="3296456"/>
                </a:lnTo>
                <a:lnTo>
                  <a:pt x="769486" y="803555"/>
                </a:lnTo>
                <a:lnTo>
                  <a:pt x="767724" y="790706"/>
                </a:lnTo>
                <a:lnTo>
                  <a:pt x="762437" y="781528"/>
                </a:lnTo>
                <a:lnTo>
                  <a:pt x="753626" y="776021"/>
                </a:lnTo>
                <a:lnTo>
                  <a:pt x="741291" y="774185"/>
                </a:lnTo>
                <a:lnTo>
                  <a:pt x="71662" y="774185"/>
                </a:lnTo>
                <a:lnTo>
                  <a:pt x="55582" y="773011"/>
                </a:lnTo>
                <a:lnTo>
                  <a:pt x="18796" y="755388"/>
                </a:lnTo>
                <a:lnTo>
                  <a:pt x="1174" y="718163"/>
                </a:lnTo>
                <a:lnTo>
                  <a:pt x="0" y="702523"/>
                </a:lnTo>
                <a:lnTo>
                  <a:pt x="0" y="71662"/>
                </a:lnTo>
                <a:lnTo>
                  <a:pt x="10573" y="30250"/>
                </a:lnTo>
                <a:lnTo>
                  <a:pt x="41411" y="4992"/>
                </a:lnTo>
                <a:lnTo>
                  <a:pt x="71662" y="0"/>
                </a:lnTo>
                <a:lnTo>
                  <a:pt x="2385995" y="0"/>
                </a:lnTo>
                <a:close/>
              </a:path>
            </a:pathLst>
          </a:custGeom>
          <a:ln w="114285">
            <a:solidFill>
              <a:srgbClr val="21A1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557932" y="1290662"/>
            <a:ext cx="2822575" cy="3368675"/>
          </a:xfrm>
          <a:custGeom>
            <a:avLst/>
            <a:gdLst/>
            <a:ahLst/>
            <a:cxnLst/>
            <a:rect l="l" t="t" r="r" b="b"/>
            <a:pathLst>
              <a:path w="2822575" h="3368675">
                <a:moveTo>
                  <a:pt x="1956757" y="3368119"/>
                </a:moveTo>
                <a:lnTo>
                  <a:pt x="1902129" y="3352553"/>
                </a:lnTo>
                <a:lnTo>
                  <a:pt x="1874522" y="3305855"/>
                </a:lnTo>
                <a:lnTo>
                  <a:pt x="1793462" y="2934622"/>
                </a:lnTo>
                <a:lnTo>
                  <a:pt x="1787661" y="2924342"/>
                </a:lnTo>
                <a:lnTo>
                  <a:pt x="1780832" y="2917000"/>
                </a:lnTo>
                <a:lnTo>
                  <a:pt x="1772976" y="2912594"/>
                </a:lnTo>
                <a:lnTo>
                  <a:pt x="1764091" y="2911126"/>
                </a:lnTo>
                <a:lnTo>
                  <a:pt x="1042771" y="2911126"/>
                </a:lnTo>
                <a:lnTo>
                  <a:pt x="935866" y="3305855"/>
                </a:lnTo>
                <a:lnTo>
                  <a:pt x="925513" y="3333095"/>
                </a:lnTo>
                <a:lnTo>
                  <a:pt x="908552" y="3352553"/>
                </a:lnTo>
                <a:lnTo>
                  <a:pt x="884982" y="3364227"/>
                </a:lnTo>
                <a:lnTo>
                  <a:pt x="854805" y="3368119"/>
                </a:lnTo>
                <a:lnTo>
                  <a:pt x="65347" y="3368119"/>
                </a:lnTo>
                <a:lnTo>
                  <a:pt x="19751" y="3356224"/>
                </a:lnTo>
                <a:lnTo>
                  <a:pt x="146" y="3320540"/>
                </a:lnTo>
                <a:lnTo>
                  <a:pt x="0" y="3304240"/>
                </a:lnTo>
                <a:lnTo>
                  <a:pt x="3083" y="3285884"/>
                </a:lnTo>
                <a:lnTo>
                  <a:pt x="859504" y="62263"/>
                </a:lnTo>
                <a:lnTo>
                  <a:pt x="885643" y="15565"/>
                </a:lnTo>
                <a:lnTo>
                  <a:pt x="935866" y="0"/>
                </a:lnTo>
                <a:lnTo>
                  <a:pt x="1888619" y="0"/>
                </a:lnTo>
                <a:lnTo>
                  <a:pt x="1939722" y="15565"/>
                </a:lnTo>
                <a:lnTo>
                  <a:pt x="1966155" y="62263"/>
                </a:lnTo>
                <a:lnTo>
                  <a:pt x="2817877" y="3285884"/>
                </a:lnTo>
                <a:lnTo>
                  <a:pt x="2821010" y="3292932"/>
                </a:lnTo>
                <a:lnTo>
                  <a:pt x="2822577" y="3301156"/>
                </a:lnTo>
                <a:lnTo>
                  <a:pt x="2822577" y="3310554"/>
                </a:lnTo>
                <a:lnTo>
                  <a:pt x="2818391" y="3335739"/>
                </a:lnTo>
                <a:lnTo>
                  <a:pt x="2805836" y="3353728"/>
                </a:lnTo>
                <a:lnTo>
                  <a:pt x="2784910" y="3364521"/>
                </a:lnTo>
                <a:lnTo>
                  <a:pt x="2755613" y="3368119"/>
                </a:lnTo>
                <a:lnTo>
                  <a:pt x="1956757" y="3368119"/>
                </a:lnTo>
                <a:close/>
              </a:path>
              <a:path w="2822575" h="3368675">
                <a:moveTo>
                  <a:pt x="1167299" y="2194505"/>
                </a:moveTo>
                <a:lnTo>
                  <a:pt x="1169134" y="2204784"/>
                </a:lnTo>
                <a:lnTo>
                  <a:pt x="1174641" y="2212127"/>
                </a:lnTo>
                <a:lnTo>
                  <a:pt x="1183819" y="2216532"/>
                </a:lnTo>
                <a:lnTo>
                  <a:pt x="1196669" y="2218001"/>
                </a:lnTo>
                <a:lnTo>
                  <a:pt x="1605495" y="2218001"/>
                </a:lnTo>
                <a:lnTo>
                  <a:pt x="1619593" y="2215871"/>
                </a:lnTo>
                <a:lnTo>
                  <a:pt x="1628991" y="2209483"/>
                </a:lnTo>
                <a:lnTo>
                  <a:pt x="1633690" y="2198837"/>
                </a:lnTo>
                <a:lnTo>
                  <a:pt x="1633690" y="2183932"/>
                </a:lnTo>
                <a:lnTo>
                  <a:pt x="1417529" y="1183012"/>
                </a:lnTo>
                <a:lnTo>
                  <a:pt x="1397558" y="1164215"/>
                </a:lnTo>
                <a:lnTo>
                  <a:pt x="1391096" y="1165390"/>
                </a:lnTo>
                <a:lnTo>
                  <a:pt x="1385810" y="1168914"/>
                </a:lnTo>
                <a:lnTo>
                  <a:pt x="1381698" y="1174788"/>
                </a:lnTo>
                <a:lnTo>
                  <a:pt x="1378761" y="1183012"/>
                </a:lnTo>
                <a:lnTo>
                  <a:pt x="1167299" y="2183932"/>
                </a:lnTo>
                <a:lnTo>
                  <a:pt x="1167299" y="2194505"/>
                </a:lnTo>
                <a:close/>
              </a:path>
            </a:pathLst>
          </a:custGeom>
          <a:ln w="114285">
            <a:solidFill>
              <a:srgbClr val="21A1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0625809" y="1290662"/>
            <a:ext cx="2541270" cy="3368675"/>
          </a:xfrm>
          <a:custGeom>
            <a:avLst/>
            <a:gdLst/>
            <a:ahLst/>
            <a:cxnLst/>
            <a:rect l="l" t="t" r="r" b="b"/>
            <a:pathLst>
              <a:path w="2541269" h="3368675">
                <a:moveTo>
                  <a:pt x="1641179" y="71662"/>
                </a:moveTo>
                <a:lnTo>
                  <a:pt x="1651753" y="30250"/>
                </a:lnTo>
                <a:lnTo>
                  <a:pt x="1683178" y="4992"/>
                </a:lnTo>
                <a:lnTo>
                  <a:pt x="1712841" y="0"/>
                </a:lnTo>
                <a:lnTo>
                  <a:pt x="2468230" y="0"/>
                </a:lnTo>
                <a:lnTo>
                  <a:pt x="2510743" y="11233"/>
                </a:lnTo>
                <a:lnTo>
                  <a:pt x="2536074" y="42292"/>
                </a:lnTo>
                <a:lnTo>
                  <a:pt x="2541067" y="71662"/>
                </a:lnTo>
                <a:lnTo>
                  <a:pt x="2541067" y="3296456"/>
                </a:lnTo>
                <a:lnTo>
                  <a:pt x="2529833" y="3338529"/>
                </a:lnTo>
                <a:lnTo>
                  <a:pt x="2498481" y="3363419"/>
                </a:lnTo>
                <a:lnTo>
                  <a:pt x="2468230" y="3368119"/>
                </a:lnTo>
                <a:lnTo>
                  <a:pt x="1675248" y="3368119"/>
                </a:lnTo>
                <a:lnTo>
                  <a:pt x="1622970" y="3354902"/>
                </a:lnTo>
                <a:lnTo>
                  <a:pt x="1593013" y="3315253"/>
                </a:lnTo>
                <a:lnTo>
                  <a:pt x="924558" y="1746910"/>
                </a:lnTo>
                <a:lnTo>
                  <a:pt x="921547" y="1738173"/>
                </a:lnTo>
                <a:lnTo>
                  <a:pt x="917215" y="1731932"/>
                </a:lnTo>
                <a:lnTo>
                  <a:pt x="911562" y="1728187"/>
                </a:lnTo>
                <a:lnTo>
                  <a:pt x="904586" y="1726939"/>
                </a:lnTo>
                <a:lnTo>
                  <a:pt x="898419" y="1728481"/>
                </a:lnTo>
                <a:lnTo>
                  <a:pt x="894013" y="1733106"/>
                </a:lnTo>
                <a:lnTo>
                  <a:pt x="891370" y="1740816"/>
                </a:lnTo>
                <a:lnTo>
                  <a:pt x="890489" y="1751609"/>
                </a:lnTo>
                <a:lnTo>
                  <a:pt x="899888" y="3296456"/>
                </a:lnTo>
                <a:lnTo>
                  <a:pt x="898639" y="3312096"/>
                </a:lnTo>
                <a:lnTo>
                  <a:pt x="879916" y="3349322"/>
                </a:lnTo>
                <a:lnTo>
                  <a:pt x="843791" y="3366944"/>
                </a:lnTo>
                <a:lnTo>
                  <a:pt x="828226" y="3368119"/>
                </a:lnTo>
                <a:lnTo>
                  <a:pt x="72836" y="3368119"/>
                </a:lnTo>
                <a:lnTo>
                  <a:pt x="29663" y="3357546"/>
                </a:lnTo>
                <a:lnTo>
                  <a:pt x="4699" y="3326120"/>
                </a:lnTo>
                <a:lnTo>
                  <a:pt x="0" y="3296456"/>
                </a:lnTo>
                <a:lnTo>
                  <a:pt x="0" y="71662"/>
                </a:lnTo>
                <a:lnTo>
                  <a:pt x="10572" y="30250"/>
                </a:lnTo>
                <a:lnTo>
                  <a:pt x="42292" y="4992"/>
                </a:lnTo>
                <a:lnTo>
                  <a:pt x="72836" y="0"/>
                </a:lnTo>
                <a:lnTo>
                  <a:pt x="861119" y="0"/>
                </a:lnTo>
                <a:lnTo>
                  <a:pt x="913398" y="13216"/>
                </a:lnTo>
                <a:lnTo>
                  <a:pt x="943355" y="52865"/>
                </a:lnTo>
                <a:lnTo>
                  <a:pt x="1611809" y="1621208"/>
                </a:lnTo>
                <a:lnTo>
                  <a:pt x="1614746" y="1629799"/>
                </a:lnTo>
                <a:lnTo>
                  <a:pt x="1618858" y="1635599"/>
                </a:lnTo>
                <a:lnTo>
                  <a:pt x="1624144" y="1638609"/>
                </a:lnTo>
                <a:lnTo>
                  <a:pt x="1630606" y="1638830"/>
                </a:lnTo>
                <a:lnTo>
                  <a:pt x="1637287" y="1635819"/>
                </a:lnTo>
                <a:lnTo>
                  <a:pt x="1642060" y="1630313"/>
                </a:lnTo>
                <a:lnTo>
                  <a:pt x="1644923" y="1622309"/>
                </a:lnTo>
                <a:lnTo>
                  <a:pt x="1645878" y="1611810"/>
                </a:lnTo>
                <a:lnTo>
                  <a:pt x="1641179" y="71662"/>
                </a:lnTo>
                <a:close/>
              </a:path>
            </a:pathLst>
          </a:custGeom>
          <a:ln w="114285">
            <a:solidFill>
              <a:srgbClr val="21A1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3479282" y="1290662"/>
            <a:ext cx="2560320" cy="3368675"/>
          </a:xfrm>
          <a:custGeom>
            <a:avLst/>
            <a:gdLst/>
            <a:ahLst/>
            <a:cxnLst/>
            <a:rect l="l" t="t" r="r" b="b"/>
            <a:pathLst>
              <a:path w="2560319" h="3368675">
                <a:moveTo>
                  <a:pt x="72837" y="3368119"/>
                </a:moveTo>
                <a:lnTo>
                  <a:pt x="29663" y="3357546"/>
                </a:lnTo>
                <a:lnTo>
                  <a:pt x="4699" y="3326120"/>
                </a:lnTo>
                <a:lnTo>
                  <a:pt x="0" y="3296456"/>
                </a:lnTo>
                <a:lnTo>
                  <a:pt x="0" y="71662"/>
                </a:lnTo>
                <a:lnTo>
                  <a:pt x="10573" y="30250"/>
                </a:lnTo>
                <a:lnTo>
                  <a:pt x="42292" y="4992"/>
                </a:lnTo>
                <a:lnTo>
                  <a:pt x="72837" y="0"/>
                </a:lnTo>
                <a:lnTo>
                  <a:pt x="832925" y="0"/>
                </a:lnTo>
                <a:lnTo>
                  <a:pt x="874336" y="11233"/>
                </a:lnTo>
                <a:lnTo>
                  <a:pt x="899594" y="42292"/>
                </a:lnTo>
                <a:lnTo>
                  <a:pt x="904587" y="71662"/>
                </a:lnTo>
                <a:lnTo>
                  <a:pt x="904587" y="1120748"/>
                </a:lnTo>
                <a:lnTo>
                  <a:pt x="905322" y="1131688"/>
                </a:lnTo>
                <a:lnTo>
                  <a:pt x="907524" y="1139838"/>
                </a:lnTo>
                <a:lnTo>
                  <a:pt x="911196" y="1145198"/>
                </a:lnTo>
                <a:lnTo>
                  <a:pt x="916335" y="1147768"/>
                </a:lnTo>
                <a:lnTo>
                  <a:pt x="922576" y="1147548"/>
                </a:lnTo>
                <a:lnTo>
                  <a:pt x="928376" y="1144537"/>
                </a:lnTo>
                <a:lnTo>
                  <a:pt x="933736" y="1138737"/>
                </a:lnTo>
                <a:lnTo>
                  <a:pt x="938656" y="1130146"/>
                </a:lnTo>
                <a:lnTo>
                  <a:pt x="1554245" y="48166"/>
                </a:lnTo>
                <a:lnTo>
                  <a:pt x="1568930" y="27093"/>
                </a:lnTo>
                <a:lnTo>
                  <a:pt x="1588314" y="12041"/>
                </a:lnTo>
                <a:lnTo>
                  <a:pt x="1612397" y="3010"/>
                </a:lnTo>
                <a:lnTo>
                  <a:pt x="1641179" y="0"/>
                </a:lnTo>
                <a:lnTo>
                  <a:pt x="2474105" y="0"/>
                </a:lnTo>
                <a:lnTo>
                  <a:pt x="2501346" y="2716"/>
                </a:lnTo>
                <a:lnTo>
                  <a:pt x="2520803" y="10866"/>
                </a:lnTo>
                <a:lnTo>
                  <a:pt x="2532477" y="24450"/>
                </a:lnTo>
                <a:lnTo>
                  <a:pt x="2536369" y="43467"/>
                </a:lnTo>
                <a:lnTo>
                  <a:pt x="2535414" y="53232"/>
                </a:lnTo>
                <a:lnTo>
                  <a:pt x="2532551" y="63732"/>
                </a:lnTo>
                <a:lnTo>
                  <a:pt x="2527778" y="74966"/>
                </a:lnTo>
                <a:lnTo>
                  <a:pt x="2521097" y="86934"/>
                </a:lnTo>
                <a:lnTo>
                  <a:pt x="1684646" y="1486107"/>
                </a:lnTo>
                <a:lnTo>
                  <a:pt x="1681122" y="1494257"/>
                </a:lnTo>
                <a:lnTo>
                  <a:pt x="1679947" y="1503435"/>
                </a:lnTo>
                <a:lnTo>
                  <a:pt x="1681122" y="1513641"/>
                </a:lnTo>
                <a:lnTo>
                  <a:pt x="1684646" y="1524875"/>
                </a:lnTo>
                <a:lnTo>
                  <a:pt x="2550466" y="3281184"/>
                </a:lnTo>
                <a:lnTo>
                  <a:pt x="2559864" y="3319952"/>
                </a:lnTo>
                <a:lnTo>
                  <a:pt x="2555972" y="3341025"/>
                </a:lnTo>
                <a:lnTo>
                  <a:pt x="2544298" y="3356077"/>
                </a:lnTo>
                <a:lnTo>
                  <a:pt x="2524841" y="3365108"/>
                </a:lnTo>
                <a:lnTo>
                  <a:pt x="2497600" y="3368119"/>
                </a:lnTo>
                <a:lnTo>
                  <a:pt x="1669374" y="3368119"/>
                </a:lnTo>
                <a:lnTo>
                  <a:pt x="1620327" y="3354902"/>
                </a:lnTo>
                <a:lnTo>
                  <a:pt x="1588314" y="3315253"/>
                </a:lnTo>
                <a:lnTo>
                  <a:pt x="1067883" y="2227399"/>
                </a:lnTo>
                <a:lnTo>
                  <a:pt x="1065093" y="2219322"/>
                </a:lnTo>
                <a:lnTo>
                  <a:pt x="1061421" y="2213889"/>
                </a:lnTo>
                <a:lnTo>
                  <a:pt x="1056869" y="2211099"/>
                </a:lnTo>
                <a:lnTo>
                  <a:pt x="1051435" y="2210952"/>
                </a:lnTo>
                <a:lnTo>
                  <a:pt x="1045709" y="2212861"/>
                </a:lnTo>
                <a:lnTo>
                  <a:pt x="913985" y="2434162"/>
                </a:lnTo>
                <a:lnTo>
                  <a:pt x="904587" y="2468231"/>
                </a:lnTo>
                <a:lnTo>
                  <a:pt x="904587" y="3296456"/>
                </a:lnTo>
                <a:lnTo>
                  <a:pt x="903339" y="3312096"/>
                </a:lnTo>
                <a:lnTo>
                  <a:pt x="884615" y="3349322"/>
                </a:lnTo>
                <a:lnTo>
                  <a:pt x="848491" y="3366944"/>
                </a:lnTo>
                <a:lnTo>
                  <a:pt x="832925" y="3368119"/>
                </a:lnTo>
                <a:lnTo>
                  <a:pt x="72837" y="3368119"/>
                </a:lnTo>
                <a:close/>
              </a:path>
            </a:pathLst>
          </a:custGeom>
          <a:ln w="114285">
            <a:solidFill>
              <a:srgbClr val="21A1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5198245" y="6100786"/>
            <a:ext cx="2590800" cy="3359150"/>
          </a:xfrm>
          <a:custGeom>
            <a:avLst/>
            <a:gdLst/>
            <a:ahLst/>
            <a:cxnLst/>
            <a:rect l="l" t="t" r="r" b="b"/>
            <a:pathLst>
              <a:path w="2590800" h="3359150">
                <a:moveTo>
                  <a:pt x="909286" y="3358720"/>
                </a:moveTo>
                <a:lnTo>
                  <a:pt x="866773" y="3348147"/>
                </a:lnTo>
                <a:lnTo>
                  <a:pt x="842323" y="3316428"/>
                </a:lnTo>
                <a:lnTo>
                  <a:pt x="837624" y="3285884"/>
                </a:lnTo>
                <a:lnTo>
                  <a:pt x="837624" y="2203903"/>
                </a:lnTo>
                <a:lnTo>
                  <a:pt x="837330" y="2190467"/>
                </a:lnTo>
                <a:lnTo>
                  <a:pt x="836449" y="2179526"/>
                </a:lnTo>
                <a:lnTo>
                  <a:pt x="834980" y="2171082"/>
                </a:lnTo>
                <a:lnTo>
                  <a:pt x="832924" y="2165135"/>
                </a:lnTo>
                <a:lnTo>
                  <a:pt x="4699" y="81060"/>
                </a:lnTo>
                <a:lnTo>
                  <a:pt x="2643" y="73718"/>
                </a:lnTo>
                <a:lnTo>
                  <a:pt x="1174" y="65788"/>
                </a:lnTo>
                <a:lnTo>
                  <a:pt x="293" y="57270"/>
                </a:lnTo>
                <a:lnTo>
                  <a:pt x="0" y="48166"/>
                </a:lnTo>
                <a:lnTo>
                  <a:pt x="3891" y="27093"/>
                </a:lnTo>
                <a:lnTo>
                  <a:pt x="15565" y="12041"/>
                </a:lnTo>
                <a:lnTo>
                  <a:pt x="35023" y="3010"/>
                </a:lnTo>
                <a:lnTo>
                  <a:pt x="62263" y="0"/>
                </a:lnTo>
                <a:lnTo>
                  <a:pt x="875217" y="0"/>
                </a:lnTo>
                <a:lnTo>
                  <a:pt x="915968" y="9251"/>
                </a:lnTo>
                <a:lnTo>
                  <a:pt x="947760" y="36124"/>
                </a:lnTo>
                <a:lnTo>
                  <a:pt x="957452" y="62264"/>
                </a:lnTo>
                <a:lnTo>
                  <a:pt x="1274645" y="1111350"/>
                </a:lnTo>
                <a:lnTo>
                  <a:pt x="1280005" y="1119573"/>
                </a:lnTo>
                <a:lnTo>
                  <a:pt x="1285512" y="1125447"/>
                </a:lnTo>
                <a:lnTo>
                  <a:pt x="1291166" y="1128971"/>
                </a:lnTo>
                <a:lnTo>
                  <a:pt x="1296966" y="1130146"/>
                </a:lnTo>
                <a:lnTo>
                  <a:pt x="1304798" y="1130146"/>
                </a:lnTo>
                <a:lnTo>
                  <a:pt x="1310280" y="1123881"/>
                </a:lnTo>
                <a:lnTo>
                  <a:pt x="1313413" y="1111350"/>
                </a:lnTo>
                <a:lnTo>
                  <a:pt x="1625907" y="62264"/>
                </a:lnTo>
                <a:lnTo>
                  <a:pt x="1644630" y="25478"/>
                </a:lnTo>
                <a:lnTo>
                  <a:pt x="1680828" y="4111"/>
                </a:lnTo>
                <a:lnTo>
                  <a:pt x="1708142" y="0"/>
                </a:lnTo>
                <a:lnTo>
                  <a:pt x="2525795" y="0"/>
                </a:lnTo>
                <a:lnTo>
                  <a:pt x="2571391" y="12555"/>
                </a:lnTo>
                <a:lnTo>
                  <a:pt x="2590702" y="47579"/>
                </a:lnTo>
                <a:lnTo>
                  <a:pt x="2589601" y="63291"/>
                </a:lnTo>
                <a:lnTo>
                  <a:pt x="2584535" y="81060"/>
                </a:lnTo>
                <a:lnTo>
                  <a:pt x="1746910" y="2165135"/>
                </a:lnTo>
                <a:lnTo>
                  <a:pt x="1744854" y="2171082"/>
                </a:lnTo>
                <a:lnTo>
                  <a:pt x="1743386" y="2179526"/>
                </a:lnTo>
                <a:lnTo>
                  <a:pt x="1742504" y="2190467"/>
                </a:lnTo>
                <a:lnTo>
                  <a:pt x="1742211" y="2203903"/>
                </a:lnTo>
                <a:lnTo>
                  <a:pt x="1742211" y="3285884"/>
                </a:lnTo>
                <a:lnTo>
                  <a:pt x="1740963" y="3302037"/>
                </a:lnTo>
                <a:lnTo>
                  <a:pt x="1722240" y="3339924"/>
                </a:lnTo>
                <a:lnTo>
                  <a:pt x="1685454" y="3357546"/>
                </a:lnTo>
                <a:lnTo>
                  <a:pt x="1669374" y="3358720"/>
                </a:lnTo>
                <a:lnTo>
                  <a:pt x="909286" y="3358720"/>
                </a:lnTo>
                <a:close/>
              </a:path>
            </a:pathLst>
          </a:custGeom>
          <a:ln w="114285">
            <a:solidFill>
              <a:srgbClr val="21A1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8007959" y="6062018"/>
            <a:ext cx="2421255" cy="3455670"/>
          </a:xfrm>
          <a:custGeom>
            <a:avLst/>
            <a:gdLst/>
            <a:ahLst/>
            <a:cxnLst/>
            <a:rect l="l" t="t" r="r" b="b"/>
            <a:pathLst>
              <a:path w="2421254" h="3455670">
                <a:moveTo>
                  <a:pt x="1207682" y="3455053"/>
                </a:moveTo>
                <a:lnTo>
                  <a:pt x="1152703" y="3454198"/>
                </a:lnTo>
                <a:lnTo>
                  <a:pt x="1098740" y="3451633"/>
                </a:lnTo>
                <a:lnTo>
                  <a:pt x="1045791" y="3447358"/>
                </a:lnTo>
                <a:lnTo>
                  <a:pt x="993857" y="3441373"/>
                </a:lnTo>
                <a:lnTo>
                  <a:pt x="942938" y="3433677"/>
                </a:lnTo>
                <a:lnTo>
                  <a:pt x="893034" y="3424272"/>
                </a:lnTo>
                <a:lnTo>
                  <a:pt x="844144" y="3413157"/>
                </a:lnTo>
                <a:lnTo>
                  <a:pt x="796270" y="3400331"/>
                </a:lnTo>
                <a:lnTo>
                  <a:pt x="749410" y="3385796"/>
                </a:lnTo>
                <a:lnTo>
                  <a:pt x="703566" y="3369551"/>
                </a:lnTo>
                <a:lnTo>
                  <a:pt x="658736" y="3351595"/>
                </a:lnTo>
                <a:lnTo>
                  <a:pt x="614921" y="3331930"/>
                </a:lnTo>
                <a:lnTo>
                  <a:pt x="572122" y="3310554"/>
                </a:lnTo>
                <a:lnTo>
                  <a:pt x="527365" y="3285655"/>
                </a:lnTo>
                <a:lnTo>
                  <a:pt x="484339" y="3259124"/>
                </a:lnTo>
                <a:lnTo>
                  <a:pt x="443042" y="3230962"/>
                </a:lnTo>
                <a:lnTo>
                  <a:pt x="403474" y="3201168"/>
                </a:lnTo>
                <a:lnTo>
                  <a:pt x="365636" y="3169742"/>
                </a:lnTo>
                <a:lnTo>
                  <a:pt x="329528" y="3136685"/>
                </a:lnTo>
                <a:lnTo>
                  <a:pt x="295149" y="3101996"/>
                </a:lnTo>
                <a:lnTo>
                  <a:pt x="262499" y="3065676"/>
                </a:lnTo>
                <a:lnTo>
                  <a:pt x="231580" y="3027724"/>
                </a:lnTo>
                <a:lnTo>
                  <a:pt x="202389" y="2988140"/>
                </a:lnTo>
                <a:lnTo>
                  <a:pt x="174929" y="2946924"/>
                </a:lnTo>
                <a:lnTo>
                  <a:pt x="149197" y="2904077"/>
                </a:lnTo>
                <a:lnTo>
                  <a:pt x="127127" y="2863272"/>
                </a:lnTo>
                <a:lnTo>
                  <a:pt x="106822" y="2821467"/>
                </a:lnTo>
                <a:lnTo>
                  <a:pt x="88282" y="2778660"/>
                </a:lnTo>
                <a:lnTo>
                  <a:pt x="71508" y="2734852"/>
                </a:lnTo>
                <a:lnTo>
                  <a:pt x="56500" y="2690043"/>
                </a:lnTo>
                <a:lnTo>
                  <a:pt x="43258" y="2644233"/>
                </a:lnTo>
                <a:lnTo>
                  <a:pt x="31781" y="2597422"/>
                </a:lnTo>
                <a:lnTo>
                  <a:pt x="22070" y="2549611"/>
                </a:lnTo>
                <a:lnTo>
                  <a:pt x="14125" y="2500798"/>
                </a:lnTo>
                <a:lnTo>
                  <a:pt x="7945" y="2450984"/>
                </a:lnTo>
                <a:lnTo>
                  <a:pt x="3531" y="2400169"/>
                </a:lnTo>
                <a:lnTo>
                  <a:pt x="882" y="2348353"/>
                </a:lnTo>
                <a:lnTo>
                  <a:pt x="0" y="2295537"/>
                </a:lnTo>
                <a:lnTo>
                  <a:pt x="0" y="1150118"/>
                </a:lnTo>
                <a:lnTo>
                  <a:pt x="882" y="1097315"/>
                </a:lnTo>
                <a:lnTo>
                  <a:pt x="3531" y="1045541"/>
                </a:lnTo>
                <a:lnTo>
                  <a:pt x="7945" y="994795"/>
                </a:lnTo>
                <a:lnTo>
                  <a:pt x="14125" y="945079"/>
                </a:lnTo>
                <a:lnTo>
                  <a:pt x="22070" y="896391"/>
                </a:lnTo>
                <a:lnTo>
                  <a:pt x="31781" y="848732"/>
                </a:lnTo>
                <a:lnTo>
                  <a:pt x="43258" y="802102"/>
                </a:lnTo>
                <a:lnTo>
                  <a:pt x="56500" y="756501"/>
                </a:lnTo>
                <a:lnTo>
                  <a:pt x="71508" y="711928"/>
                </a:lnTo>
                <a:lnTo>
                  <a:pt x="88282" y="668385"/>
                </a:lnTo>
                <a:lnTo>
                  <a:pt x="106822" y="625870"/>
                </a:lnTo>
                <a:lnTo>
                  <a:pt x="127127" y="584384"/>
                </a:lnTo>
                <a:lnTo>
                  <a:pt x="149197" y="543927"/>
                </a:lnTo>
                <a:lnTo>
                  <a:pt x="174929" y="501471"/>
                </a:lnTo>
                <a:lnTo>
                  <a:pt x="202389" y="460647"/>
                </a:lnTo>
                <a:lnTo>
                  <a:pt x="231580" y="421455"/>
                </a:lnTo>
                <a:lnTo>
                  <a:pt x="262499" y="383895"/>
                </a:lnTo>
                <a:lnTo>
                  <a:pt x="295149" y="347966"/>
                </a:lnTo>
                <a:lnTo>
                  <a:pt x="329528" y="313668"/>
                </a:lnTo>
                <a:lnTo>
                  <a:pt x="365636" y="281003"/>
                </a:lnTo>
                <a:lnTo>
                  <a:pt x="403474" y="249969"/>
                </a:lnTo>
                <a:lnTo>
                  <a:pt x="443042" y="220566"/>
                </a:lnTo>
                <a:lnTo>
                  <a:pt x="484339" y="192795"/>
                </a:lnTo>
                <a:lnTo>
                  <a:pt x="527365" y="166656"/>
                </a:lnTo>
                <a:lnTo>
                  <a:pt x="572122" y="142149"/>
                </a:lnTo>
                <a:lnTo>
                  <a:pt x="614921" y="121121"/>
                </a:lnTo>
                <a:lnTo>
                  <a:pt x="658736" y="101775"/>
                </a:lnTo>
                <a:lnTo>
                  <a:pt x="703566" y="84112"/>
                </a:lnTo>
                <a:lnTo>
                  <a:pt x="749410" y="68130"/>
                </a:lnTo>
                <a:lnTo>
                  <a:pt x="796270" y="53831"/>
                </a:lnTo>
                <a:lnTo>
                  <a:pt x="844144" y="41214"/>
                </a:lnTo>
                <a:lnTo>
                  <a:pt x="893034" y="30280"/>
                </a:lnTo>
                <a:lnTo>
                  <a:pt x="942938" y="21028"/>
                </a:lnTo>
                <a:lnTo>
                  <a:pt x="993857" y="13457"/>
                </a:lnTo>
                <a:lnTo>
                  <a:pt x="1045791" y="7570"/>
                </a:lnTo>
                <a:lnTo>
                  <a:pt x="1098740" y="3364"/>
                </a:lnTo>
                <a:lnTo>
                  <a:pt x="1152703" y="841"/>
                </a:lnTo>
                <a:lnTo>
                  <a:pt x="1207682" y="0"/>
                </a:lnTo>
                <a:lnTo>
                  <a:pt x="1262842" y="841"/>
                </a:lnTo>
                <a:lnTo>
                  <a:pt x="1316986" y="3364"/>
                </a:lnTo>
                <a:lnTo>
                  <a:pt x="1370116" y="7570"/>
                </a:lnTo>
                <a:lnTo>
                  <a:pt x="1422230" y="13457"/>
                </a:lnTo>
                <a:lnTo>
                  <a:pt x="1473330" y="21028"/>
                </a:lnTo>
                <a:lnTo>
                  <a:pt x="1523415" y="30280"/>
                </a:lnTo>
                <a:lnTo>
                  <a:pt x="1572485" y="41214"/>
                </a:lnTo>
                <a:lnTo>
                  <a:pt x="1620540" y="53831"/>
                </a:lnTo>
                <a:lnTo>
                  <a:pt x="1667581" y="68130"/>
                </a:lnTo>
                <a:lnTo>
                  <a:pt x="1713606" y="84112"/>
                </a:lnTo>
                <a:lnTo>
                  <a:pt x="1758616" y="101775"/>
                </a:lnTo>
                <a:lnTo>
                  <a:pt x="1802612" y="121121"/>
                </a:lnTo>
                <a:lnTo>
                  <a:pt x="1845592" y="142149"/>
                </a:lnTo>
                <a:lnTo>
                  <a:pt x="1890912" y="166656"/>
                </a:lnTo>
                <a:lnTo>
                  <a:pt x="1934452" y="192795"/>
                </a:lnTo>
                <a:lnTo>
                  <a:pt x="1976214" y="220566"/>
                </a:lnTo>
                <a:lnTo>
                  <a:pt x="2016198" y="249969"/>
                </a:lnTo>
                <a:lnTo>
                  <a:pt x="2054403" y="281003"/>
                </a:lnTo>
                <a:lnTo>
                  <a:pt x="2090830" y="313668"/>
                </a:lnTo>
                <a:lnTo>
                  <a:pt x="2125478" y="347966"/>
                </a:lnTo>
                <a:lnTo>
                  <a:pt x="2158347" y="383895"/>
                </a:lnTo>
                <a:lnTo>
                  <a:pt x="2189439" y="421455"/>
                </a:lnTo>
                <a:lnTo>
                  <a:pt x="2218751" y="460647"/>
                </a:lnTo>
                <a:lnTo>
                  <a:pt x="2246285" y="501471"/>
                </a:lnTo>
                <a:lnTo>
                  <a:pt x="2272041" y="543927"/>
                </a:lnTo>
                <a:lnTo>
                  <a:pt x="2294112" y="584384"/>
                </a:lnTo>
                <a:lnTo>
                  <a:pt x="2314417" y="625870"/>
                </a:lnTo>
                <a:lnTo>
                  <a:pt x="2332956" y="668385"/>
                </a:lnTo>
                <a:lnTo>
                  <a:pt x="2349730" y="711928"/>
                </a:lnTo>
                <a:lnTo>
                  <a:pt x="2364738" y="756501"/>
                </a:lnTo>
                <a:lnTo>
                  <a:pt x="2377980" y="802102"/>
                </a:lnTo>
                <a:lnTo>
                  <a:pt x="2389457" y="848732"/>
                </a:lnTo>
                <a:lnTo>
                  <a:pt x="2399168" y="896391"/>
                </a:lnTo>
                <a:lnTo>
                  <a:pt x="2407114" y="945079"/>
                </a:lnTo>
                <a:lnTo>
                  <a:pt x="2413293" y="994795"/>
                </a:lnTo>
                <a:lnTo>
                  <a:pt x="2417707" y="1045541"/>
                </a:lnTo>
                <a:lnTo>
                  <a:pt x="2420356" y="1097315"/>
                </a:lnTo>
                <a:lnTo>
                  <a:pt x="2421239" y="1150118"/>
                </a:lnTo>
                <a:lnTo>
                  <a:pt x="2421239" y="2295537"/>
                </a:lnTo>
                <a:lnTo>
                  <a:pt x="2420342" y="2348353"/>
                </a:lnTo>
                <a:lnTo>
                  <a:pt x="2417652" y="2400169"/>
                </a:lnTo>
                <a:lnTo>
                  <a:pt x="2413168" y="2450984"/>
                </a:lnTo>
                <a:lnTo>
                  <a:pt x="2406891" y="2500798"/>
                </a:lnTo>
                <a:lnTo>
                  <a:pt x="2398820" y="2549611"/>
                </a:lnTo>
                <a:lnTo>
                  <a:pt x="2388956" y="2597422"/>
                </a:lnTo>
                <a:lnTo>
                  <a:pt x="2377299" y="2644233"/>
                </a:lnTo>
                <a:lnTo>
                  <a:pt x="2363848" y="2690043"/>
                </a:lnTo>
                <a:lnTo>
                  <a:pt x="2348603" y="2734852"/>
                </a:lnTo>
                <a:lnTo>
                  <a:pt x="2331565" y="2778660"/>
                </a:lnTo>
                <a:lnTo>
                  <a:pt x="2312734" y="2821467"/>
                </a:lnTo>
                <a:lnTo>
                  <a:pt x="2292109" y="2863272"/>
                </a:lnTo>
                <a:lnTo>
                  <a:pt x="2269691" y="2904077"/>
                </a:lnTo>
                <a:lnTo>
                  <a:pt x="2243576" y="2946924"/>
                </a:lnTo>
                <a:lnTo>
                  <a:pt x="2215749" y="2988140"/>
                </a:lnTo>
                <a:lnTo>
                  <a:pt x="2186208" y="3027724"/>
                </a:lnTo>
                <a:lnTo>
                  <a:pt x="2154953" y="3065676"/>
                </a:lnTo>
                <a:lnTo>
                  <a:pt x="2121986" y="3101996"/>
                </a:lnTo>
                <a:lnTo>
                  <a:pt x="2087305" y="3136685"/>
                </a:lnTo>
                <a:lnTo>
                  <a:pt x="2050911" y="3169742"/>
                </a:lnTo>
                <a:lnTo>
                  <a:pt x="2012804" y="3201168"/>
                </a:lnTo>
                <a:lnTo>
                  <a:pt x="1972984" y="3230962"/>
                </a:lnTo>
                <a:lnTo>
                  <a:pt x="1931450" y="3259124"/>
                </a:lnTo>
                <a:lnTo>
                  <a:pt x="1888203" y="3285655"/>
                </a:lnTo>
                <a:lnTo>
                  <a:pt x="1843243" y="3310554"/>
                </a:lnTo>
                <a:lnTo>
                  <a:pt x="1800610" y="3331930"/>
                </a:lnTo>
                <a:lnTo>
                  <a:pt x="1756934" y="3351595"/>
                </a:lnTo>
                <a:lnTo>
                  <a:pt x="1712216" y="3369551"/>
                </a:lnTo>
                <a:lnTo>
                  <a:pt x="1666454" y="3385796"/>
                </a:lnTo>
                <a:lnTo>
                  <a:pt x="1619651" y="3400331"/>
                </a:lnTo>
                <a:lnTo>
                  <a:pt x="1571804" y="3413157"/>
                </a:lnTo>
                <a:lnTo>
                  <a:pt x="1522915" y="3424272"/>
                </a:lnTo>
                <a:lnTo>
                  <a:pt x="1472983" y="3433677"/>
                </a:lnTo>
                <a:lnTo>
                  <a:pt x="1422008" y="3441373"/>
                </a:lnTo>
                <a:lnTo>
                  <a:pt x="1369991" y="3447358"/>
                </a:lnTo>
                <a:lnTo>
                  <a:pt x="1316930" y="3451633"/>
                </a:lnTo>
                <a:lnTo>
                  <a:pt x="1262828" y="3454198"/>
                </a:lnTo>
                <a:lnTo>
                  <a:pt x="1207682" y="3455053"/>
                </a:lnTo>
                <a:close/>
              </a:path>
              <a:path w="2421254" h="3455670">
                <a:moveTo>
                  <a:pt x="1207682" y="2680867"/>
                </a:moveTo>
                <a:lnTo>
                  <a:pt x="1261393" y="2677014"/>
                </a:lnTo>
                <a:lnTo>
                  <a:pt x="1310687" y="2665454"/>
                </a:lnTo>
                <a:lnTo>
                  <a:pt x="1355564" y="2646187"/>
                </a:lnTo>
                <a:lnTo>
                  <a:pt x="1396024" y="2619214"/>
                </a:lnTo>
                <a:lnTo>
                  <a:pt x="1432067" y="2584535"/>
                </a:lnTo>
                <a:lnTo>
                  <a:pt x="1457912" y="2550662"/>
                </a:lnTo>
                <a:lnTo>
                  <a:pt x="1479058" y="2513264"/>
                </a:lnTo>
                <a:lnTo>
                  <a:pt x="1495505" y="2472342"/>
                </a:lnTo>
                <a:lnTo>
                  <a:pt x="1507253" y="2427896"/>
                </a:lnTo>
                <a:lnTo>
                  <a:pt x="1514302" y="2379926"/>
                </a:lnTo>
                <a:lnTo>
                  <a:pt x="1516652" y="2328431"/>
                </a:lnTo>
                <a:lnTo>
                  <a:pt x="1516652" y="1125447"/>
                </a:lnTo>
                <a:lnTo>
                  <a:pt x="1514302" y="1074311"/>
                </a:lnTo>
                <a:lnTo>
                  <a:pt x="1507253" y="1026634"/>
                </a:lnTo>
                <a:lnTo>
                  <a:pt x="1495505" y="982417"/>
                </a:lnTo>
                <a:lnTo>
                  <a:pt x="1479058" y="941658"/>
                </a:lnTo>
                <a:lnTo>
                  <a:pt x="1457912" y="904358"/>
                </a:lnTo>
                <a:lnTo>
                  <a:pt x="1432067" y="870518"/>
                </a:lnTo>
                <a:lnTo>
                  <a:pt x="1396024" y="835838"/>
                </a:lnTo>
                <a:lnTo>
                  <a:pt x="1355564" y="808865"/>
                </a:lnTo>
                <a:lnTo>
                  <a:pt x="1310687" y="789599"/>
                </a:lnTo>
                <a:lnTo>
                  <a:pt x="1261393" y="778039"/>
                </a:lnTo>
                <a:lnTo>
                  <a:pt x="1207682" y="774185"/>
                </a:lnTo>
                <a:lnTo>
                  <a:pt x="1156085" y="778039"/>
                </a:lnTo>
                <a:lnTo>
                  <a:pt x="1108436" y="789599"/>
                </a:lnTo>
                <a:lnTo>
                  <a:pt x="1064734" y="808865"/>
                </a:lnTo>
                <a:lnTo>
                  <a:pt x="1024979" y="835838"/>
                </a:lnTo>
                <a:lnTo>
                  <a:pt x="989172" y="870518"/>
                </a:lnTo>
                <a:lnTo>
                  <a:pt x="963326" y="904358"/>
                </a:lnTo>
                <a:lnTo>
                  <a:pt x="942180" y="941658"/>
                </a:lnTo>
                <a:lnTo>
                  <a:pt x="925733" y="982417"/>
                </a:lnTo>
                <a:lnTo>
                  <a:pt x="913985" y="1026634"/>
                </a:lnTo>
                <a:lnTo>
                  <a:pt x="906936" y="1074311"/>
                </a:lnTo>
                <a:lnTo>
                  <a:pt x="904587" y="1125447"/>
                </a:lnTo>
                <a:lnTo>
                  <a:pt x="904587" y="2328431"/>
                </a:lnTo>
                <a:lnTo>
                  <a:pt x="906936" y="2379926"/>
                </a:lnTo>
                <a:lnTo>
                  <a:pt x="913985" y="2427896"/>
                </a:lnTo>
                <a:lnTo>
                  <a:pt x="925733" y="2472342"/>
                </a:lnTo>
                <a:lnTo>
                  <a:pt x="942180" y="2513264"/>
                </a:lnTo>
                <a:lnTo>
                  <a:pt x="963326" y="2550662"/>
                </a:lnTo>
                <a:lnTo>
                  <a:pt x="989172" y="2584535"/>
                </a:lnTo>
                <a:lnTo>
                  <a:pt x="1024979" y="2619214"/>
                </a:lnTo>
                <a:lnTo>
                  <a:pt x="1064734" y="2646187"/>
                </a:lnTo>
                <a:lnTo>
                  <a:pt x="1108436" y="2665454"/>
                </a:lnTo>
                <a:lnTo>
                  <a:pt x="1156085" y="2677014"/>
                </a:lnTo>
                <a:lnTo>
                  <a:pt x="1207682" y="2680867"/>
                </a:lnTo>
                <a:close/>
              </a:path>
            </a:pathLst>
          </a:custGeom>
          <a:ln w="114285">
            <a:solidFill>
              <a:srgbClr val="21A1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693624" y="6100786"/>
            <a:ext cx="2358390" cy="3407410"/>
          </a:xfrm>
          <a:custGeom>
            <a:avLst/>
            <a:gdLst/>
            <a:ahLst/>
            <a:cxnLst/>
            <a:rect l="l" t="t" r="r" b="b"/>
            <a:pathLst>
              <a:path w="2358390" h="3407409">
                <a:moveTo>
                  <a:pt x="1178313" y="3406887"/>
                </a:moveTo>
                <a:lnTo>
                  <a:pt x="1124773" y="3406059"/>
                </a:lnTo>
                <a:lnTo>
                  <a:pt x="1072234" y="3403578"/>
                </a:lnTo>
                <a:lnTo>
                  <a:pt x="1020696" y="3399442"/>
                </a:lnTo>
                <a:lnTo>
                  <a:pt x="970159" y="3393651"/>
                </a:lnTo>
                <a:lnTo>
                  <a:pt x="920624" y="3386206"/>
                </a:lnTo>
                <a:lnTo>
                  <a:pt x="872089" y="3377107"/>
                </a:lnTo>
                <a:lnTo>
                  <a:pt x="824555" y="3366353"/>
                </a:lnTo>
                <a:lnTo>
                  <a:pt x="778022" y="3353945"/>
                </a:lnTo>
                <a:lnTo>
                  <a:pt x="732491" y="3339882"/>
                </a:lnTo>
                <a:lnTo>
                  <a:pt x="687960" y="3324165"/>
                </a:lnTo>
                <a:lnTo>
                  <a:pt x="644430" y="3306793"/>
                </a:lnTo>
                <a:lnTo>
                  <a:pt x="601902" y="3287767"/>
                </a:lnTo>
                <a:lnTo>
                  <a:pt x="560374" y="3267087"/>
                </a:lnTo>
                <a:lnTo>
                  <a:pt x="516760" y="3242988"/>
                </a:lnTo>
                <a:lnTo>
                  <a:pt x="474810" y="3217289"/>
                </a:lnTo>
                <a:lnTo>
                  <a:pt x="434525" y="3189991"/>
                </a:lnTo>
                <a:lnTo>
                  <a:pt x="395904" y="3161095"/>
                </a:lnTo>
                <a:lnTo>
                  <a:pt x="358947" y="3130599"/>
                </a:lnTo>
                <a:lnTo>
                  <a:pt x="323654" y="3098505"/>
                </a:lnTo>
                <a:lnTo>
                  <a:pt x="290026" y="3064811"/>
                </a:lnTo>
                <a:lnTo>
                  <a:pt x="258062" y="3029518"/>
                </a:lnTo>
                <a:lnTo>
                  <a:pt x="227762" y="2992627"/>
                </a:lnTo>
                <a:lnTo>
                  <a:pt x="199126" y="2954136"/>
                </a:lnTo>
                <a:lnTo>
                  <a:pt x="172155" y="2914046"/>
                </a:lnTo>
                <a:lnTo>
                  <a:pt x="146848" y="2872358"/>
                </a:lnTo>
                <a:lnTo>
                  <a:pt x="123393" y="2829298"/>
                </a:lnTo>
                <a:lnTo>
                  <a:pt x="101978" y="2785097"/>
                </a:lnTo>
                <a:lnTo>
                  <a:pt x="82602" y="2739753"/>
                </a:lnTo>
                <a:lnTo>
                  <a:pt x="65265" y="2693268"/>
                </a:lnTo>
                <a:lnTo>
                  <a:pt x="49969" y="2645640"/>
                </a:lnTo>
                <a:lnTo>
                  <a:pt x="36712" y="2596870"/>
                </a:lnTo>
                <a:lnTo>
                  <a:pt x="25494" y="2546958"/>
                </a:lnTo>
                <a:lnTo>
                  <a:pt x="16316" y="2495903"/>
                </a:lnTo>
                <a:lnTo>
                  <a:pt x="9178" y="2443707"/>
                </a:lnTo>
                <a:lnTo>
                  <a:pt x="4079" y="2390368"/>
                </a:lnTo>
                <a:lnTo>
                  <a:pt x="1019" y="2335887"/>
                </a:lnTo>
                <a:lnTo>
                  <a:pt x="0" y="2280264"/>
                </a:lnTo>
                <a:lnTo>
                  <a:pt x="0" y="71662"/>
                </a:lnTo>
                <a:lnTo>
                  <a:pt x="10573" y="30250"/>
                </a:lnTo>
                <a:lnTo>
                  <a:pt x="41999" y="4992"/>
                </a:lnTo>
                <a:lnTo>
                  <a:pt x="71662" y="0"/>
                </a:lnTo>
                <a:lnTo>
                  <a:pt x="831750" y="0"/>
                </a:lnTo>
                <a:lnTo>
                  <a:pt x="874263" y="11233"/>
                </a:lnTo>
                <a:lnTo>
                  <a:pt x="899594" y="42292"/>
                </a:lnTo>
                <a:lnTo>
                  <a:pt x="904587" y="2323731"/>
                </a:lnTo>
                <a:lnTo>
                  <a:pt x="907547" y="2377443"/>
                </a:lnTo>
                <a:lnTo>
                  <a:pt x="916429" y="2426737"/>
                </a:lnTo>
                <a:lnTo>
                  <a:pt x="931231" y="2471614"/>
                </a:lnTo>
                <a:lnTo>
                  <a:pt x="951954" y="2512074"/>
                </a:lnTo>
                <a:lnTo>
                  <a:pt x="978598" y="2548116"/>
                </a:lnTo>
                <a:lnTo>
                  <a:pt x="1010647" y="2578144"/>
                </a:lnTo>
                <a:lnTo>
                  <a:pt x="1046643" y="2601499"/>
                </a:lnTo>
                <a:lnTo>
                  <a:pt x="1086586" y="2618181"/>
                </a:lnTo>
                <a:lnTo>
                  <a:pt x="1130476" y="2628190"/>
                </a:lnTo>
                <a:lnTo>
                  <a:pt x="1178313" y="2631526"/>
                </a:lnTo>
                <a:lnTo>
                  <a:pt x="1236024" y="2626313"/>
                </a:lnTo>
                <a:lnTo>
                  <a:pt x="1288156" y="2610674"/>
                </a:lnTo>
                <a:lnTo>
                  <a:pt x="1334707" y="2584608"/>
                </a:lnTo>
                <a:lnTo>
                  <a:pt x="1375678" y="2548116"/>
                </a:lnTo>
                <a:lnTo>
                  <a:pt x="1403591" y="2512074"/>
                </a:lnTo>
                <a:lnTo>
                  <a:pt x="1425301" y="2471614"/>
                </a:lnTo>
                <a:lnTo>
                  <a:pt x="1440808" y="2426737"/>
                </a:lnTo>
                <a:lnTo>
                  <a:pt x="1450112" y="2377443"/>
                </a:lnTo>
                <a:lnTo>
                  <a:pt x="1453214" y="2323731"/>
                </a:lnTo>
                <a:lnTo>
                  <a:pt x="1453214" y="71662"/>
                </a:lnTo>
                <a:lnTo>
                  <a:pt x="1454388" y="56096"/>
                </a:lnTo>
                <a:lnTo>
                  <a:pt x="1472010" y="19971"/>
                </a:lnTo>
                <a:lnTo>
                  <a:pt x="1509236" y="1248"/>
                </a:lnTo>
                <a:lnTo>
                  <a:pt x="1524875" y="0"/>
                </a:lnTo>
                <a:lnTo>
                  <a:pt x="2284964" y="0"/>
                </a:lnTo>
                <a:lnTo>
                  <a:pt x="2327477" y="11233"/>
                </a:lnTo>
                <a:lnTo>
                  <a:pt x="2352808" y="42292"/>
                </a:lnTo>
                <a:lnTo>
                  <a:pt x="2357800" y="71662"/>
                </a:lnTo>
                <a:lnTo>
                  <a:pt x="2357800" y="2280264"/>
                </a:lnTo>
                <a:lnTo>
                  <a:pt x="2356780" y="2335887"/>
                </a:lnTo>
                <a:lnTo>
                  <a:pt x="2353721" y="2390368"/>
                </a:lnTo>
                <a:lnTo>
                  <a:pt x="2348622" y="2443707"/>
                </a:lnTo>
                <a:lnTo>
                  <a:pt x="2341484" y="2495903"/>
                </a:lnTo>
                <a:lnTo>
                  <a:pt x="2332306" y="2546958"/>
                </a:lnTo>
                <a:lnTo>
                  <a:pt x="2321088" y="2596870"/>
                </a:lnTo>
                <a:lnTo>
                  <a:pt x="2307831" y="2645640"/>
                </a:lnTo>
                <a:lnTo>
                  <a:pt x="2292534" y="2693268"/>
                </a:lnTo>
                <a:lnTo>
                  <a:pt x="2275198" y="2739753"/>
                </a:lnTo>
                <a:lnTo>
                  <a:pt x="2255822" y="2785097"/>
                </a:lnTo>
                <a:lnTo>
                  <a:pt x="2234407" y="2829298"/>
                </a:lnTo>
                <a:lnTo>
                  <a:pt x="2210952" y="2872358"/>
                </a:lnTo>
                <a:lnTo>
                  <a:pt x="2185637" y="2914046"/>
                </a:lnTo>
                <a:lnTo>
                  <a:pt x="2158641" y="2954136"/>
                </a:lnTo>
                <a:lnTo>
                  <a:pt x="2129965" y="2992627"/>
                </a:lnTo>
                <a:lnTo>
                  <a:pt x="2099608" y="3029518"/>
                </a:lnTo>
                <a:lnTo>
                  <a:pt x="2067570" y="3064811"/>
                </a:lnTo>
                <a:lnTo>
                  <a:pt x="2033852" y="3098505"/>
                </a:lnTo>
                <a:lnTo>
                  <a:pt x="1998454" y="3130599"/>
                </a:lnTo>
                <a:lnTo>
                  <a:pt x="1961374" y="3161095"/>
                </a:lnTo>
                <a:lnTo>
                  <a:pt x="1922615" y="3189991"/>
                </a:lnTo>
                <a:lnTo>
                  <a:pt x="1882174" y="3217289"/>
                </a:lnTo>
                <a:lnTo>
                  <a:pt x="1840053" y="3242988"/>
                </a:lnTo>
                <a:lnTo>
                  <a:pt x="1796252" y="3267087"/>
                </a:lnTo>
                <a:lnTo>
                  <a:pt x="1754724" y="3287767"/>
                </a:lnTo>
                <a:lnTo>
                  <a:pt x="1712195" y="3306793"/>
                </a:lnTo>
                <a:lnTo>
                  <a:pt x="1668665" y="3324165"/>
                </a:lnTo>
                <a:lnTo>
                  <a:pt x="1624134" y="3339882"/>
                </a:lnTo>
                <a:lnTo>
                  <a:pt x="1578603" y="3353945"/>
                </a:lnTo>
                <a:lnTo>
                  <a:pt x="1532070" y="3366353"/>
                </a:lnTo>
                <a:lnTo>
                  <a:pt x="1484536" y="3377107"/>
                </a:lnTo>
                <a:lnTo>
                  <a:pt x="1436001" y="3386206"/>
                </a:lnTo>
                <a:lnTo>
                  <a:pt x="1386466" y="3393651"/>
                </a:lnTo>
                <a:lnTo>
                  <a:pt x="1335929" y="3399442"/>
                </a:lnTo>
                <a:lnTo>
                  <a:pt x="1284391" y="3403578"/>
                </a:lnTo>
                <a:lnTo>
                  <a:pt x="1231853" y="3406059"/>
                </a:lnTo>
                <a:lnTo>
                  <a:pt x="1178313" y="3406887"/>
                </a:lnTo>
                <a:close/>
              </a:path>
            </a:pathLst>
          </a:custGeom>
          <a:ln w="114285">
            <a:solidFill>
              <a:srgbClr val="21A1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8/17/2021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23757" y="-111695"/>
            <a:ext cx="12240485" cy="15513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650" b="0" i="0">
                <a:solidFill>
                  <a:srgbClr val="1753F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186445" y="1591873"/>
            <a:ext cx="13915108" cy="21113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mailto:darnellkikoo@gmail.com" TargetMode="Externa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52549" y="0"/>
            <a:ext cx="16935450" cy="10287000"/>
          </a:xfrm>
          <a:custGeom>
            <a:avLst/>
            <a:gdLst/>
            <a:ahLst/>
            <a:cxnLst/>
            <a:rect l="l" t="t" r="r" b="b"/>
            <a:pathLst>
              <a:path w="16935450" h="10287000">
                <a:moveTo>
                  <a:pt x="0" y="10286999"/>
                </a:moveTo>
                <a:lnTo>
                  <a:pt x="16935448" y="10286999"/>
                </a:lnTo>
                <a:lnTo>
                  <a:pt x="16935448" y="0"/>
                </a:lnTo>
                <a:lnTo>
                  <a:pt x="0" y="0"/>
                </a:lnTo>
                <a:lnTo>
                  <a:pt x="0" y="10286999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352550" cy="10287000"/>
            <a:chOff x="0" y="0"/>
            <a:chExt cx="1352550" cy="10287000"/>
          </a:xfrm>
        </p:grpSpPr>
        <p:sp>
          <p:nvSpPr>
            <p:cNvPr id="4" name="object 4"/>
            <p:cNvSpPr/>
            <p:nvPr/>
          </p:nvSpPr>
          <p:spPr>
            <a:xfrm>
              <a:off x="0" y="2057053"/>
              <a:ext cx="1352550" cy="8230234"/>
            </a:xfrm>
            <a:custGeom>
              <a:avLst/>
              <a:gdLst/>
              <a:ahLst/>
              <a:cxnLst/>
              <a:rect l="l" t="t" r="r" b="b"/>
              <a:pathLst>
                <a:path w="1352550" h="8230234">
                  <a:moveTo>
                    <a:pt x="0" y="8229946"/>
                  </a:moveTo>
                  <a:lnTo>
                    <a:pt x="1352549" y="8229946"/>
                  </a:lnTo>
                  <a:lnTo>
                    <a:pt x="1352549" y="0"/>
                  </a:lnTo>
                  <a:lnTo>
                    <a:pt x="0" y="0"/>
                  </a:lnTo>
                  <a:lnTo>
                    <a:pt x="0" y="822994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352550" cy="2057400"/>
            </a:xfrm>
            <a:custGeom>
              <a:avLst/>
              <a:gdLst/>
              <a:ahLst/>
              <a:cxnLst/>
              <a:rect l="l" t="t" r="r" b="b"/>
              <a:pathLst>
                <a:path w="1352550" h="2057400">
                  <a:moveTo>
                    <a:pt x="0" y="0"/>
                  </a:moveTo>
                  <a:lnTo>
                    <a:pt x="1352549" y="0"/>
                  </a:lnTo>
                  <a:lnTo>
                    <a:pt x="1352549" y="2057054"/>
                  </a:lnTo>
                  <a:lnTo>
                    <a:pt x="0" y="20570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98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16642726" y="1074742"/>
            <a:ext cx="619125" cy="57150"/>
          </a:xfrm>
          <a:custGeom>
            <a:avLst/>
            <a:gdLst/>
            <a:ahLst/>
            <a:cxnLst/>
            <a:rect l="l" t="t" r="r" b="b"/>
            <a:pathLst>
              <a:path w="619125" h="57150">
                <a:moveTo>
                  <a:pt x="619124" y="57149"/>
                </a:moveTo>
                <a:lnTo>
                  <a:pt x="0" y="57149"/>
                </a:lnTo>
                <a:lnTo>
                  <a:pt x="0" y="0"/>
                </a:lnTo>
                <a:lnTo>
                  <a:pt x="619124" y="0"/>
                </a:lnTo>
                <a:lnTo>
                  <a:pt x="619124" y="571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642726" y="1265242"/>
            <a:ext cx="619125" cy="57150"/>
          </a:xfrm>
          <a:custGeom>
            <a:avLst/>
            <a:gdLst/>
            <a:ahLst/>
            <a:cxnLst/>
            <a:rect l="l" t="t" r="r" b="b"/>
            <a:pathLst>
              <a:path w="619125" h="57150">
                <a:moveTo>
                  <a:pt x="619124" y="57149"/>
                </a:moveTo>
                <a:lnTo>
                  <a:pt x="0" y="57149"/>
                </a:lnTo>
                <a:lnTo>
                  <a:pt x="0" y="0"/>
                </a:lnTo>
                <a:lnTo>
                  <a:pt x="619124" y="0"/>
                </a:lnTo>
                <a:lnTo>
                  <a:pt x="619124" y="571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642726" y="1455742"/>
            <a:ext cx="619125" cy="57150"/>
          </a:xfrm>
          <a:custGeom>
            <a:avLst/>
            <a:gdLst/>
            <a:ahLst/>
            <a:cxnLst/>
            <a:rect l="l" t="t" r="r" b="b"/>
            <a:pathLst>
              <a:path w="619125" h="57150">
                <a:moveTo>
                  <a:pt x="619124" y="57149"/>
                </a:moveTo>
                <a:lnTo>
                  <a:pt x="0" y="57149"/>
                </a:lnTo>
                <a:lnTo>
                  <a:pt x="0" y="0"/>
                </a:lnTo>
                <a:lnTo>
                  <a:pt x="619124" y="0"/>
                </a:lnTo>
                <a:lnTo>
                  <a:pt x="619124" y="571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701822" y="1016386"/>
            <a:ext cx="34397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280" dirty="0">
                <a:solidFill>
                  <a:srgbClr val="FFFFFF"/>
                </a:solidFill>
                <a:latin typeface="Verdana"/>
                <a:cs typeface="Verdana"/>
              </a:rPr>
              <a:t>DARNELL</a:t>
            </a:r>
            <a:r>
              <a:rPr sz="3200" b="1" spc="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b="1" spc="-250" dirty="0">
                <a:solidFill>
                  <a:srgbClr val="FFFFFF"/>
                </a:solidFill>
                <a:latin typeface="Verdana"/>
                <a:cs typeface="Verdana"/>
              </a:rPr>
              <a:t>KIKOO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38928" y="4057589"/>
            <a:ext cx="11450320" cy="3289300"/>
          </a:xfrm>
          <a:prstGeom prst="rect">
            <a:avLst/>
          </a:prstGeom>
        </p:spPr>
        <p:txBody>
          <a:bodyPr vert="horz" wrap="square" lIns="0" tIns="180340" rIns="0" bIns="0" rtlCol="0">
            <a:spAutoFit/>
          </a:bodyPr>
          <a:lstStyle/>
          <a:p>
            <a:pPr marL="12700" marR="5080">
              <a:lnSpc>
                <a:spcPts val="8850"/>
              </a:lnSpc>
              <a:spcBef>
                <a:spcPts val="1420"/>
              </a:spcBef>
            </a:pPr>
            <a:r>
              <a:rPr sz="8400" spc="180" dirty="0">
                <a:solidFill>
                  <a:srgbClr val="1B98EC"/>
                </a:solidFill>
                <a:latin typeface="Verdana"/>
                <a:cs typeface="Verdana"/>
              </a:rPr>
              <a:t>Cross </a:t>
            </a:r>
            <a:r>
              <a:rPr sz="8400" spc="270" dirty="0">
                <a:solidFill>
                  <a:srgbClr val="1B98EC"/>
                </a:solidFill>
                <a:latin typeface="Verdana"/>
                <a:cs typeface="Verdana"/>
              </a:rPr>
              <a:t>Health </a:t>
            </a:r>
            <a:r>
              <a:rPr sz="8400" spc="275" dirty="0">
                <a:solidFill>
                  <a:srgbClr val="1B98EC"/>
                </a:solidFill>
                <a:latin typeface="Verdana"/>
                <a:cs typeface="Verdana"/>
              </a:rPr>
              <a:t> </a:t>
            </a:r>
            <a:r>
              <a:rPr sz="8400" spc="-985" dirty="0">
                <a:solidFill>
                  <a:srgbClr val="1B98EC"/>
                </a:solidFill>
                <a:latin typeface="Verdana"/>
                <a:cs typeface="Verdana"/>
              </a:rPr>
              <a:t>I</a:t>
            </a:r>
            <a:r>
              <a:rPr sz="8400" spc="415" dirty="0">
                <a:solidFill>
                  <a:srgbClr val="1B98EC"/>
                </a:solidFill>
                <a:latin typeface="Verdana"/>
                <a:cs typeface="Verdana"/>
              </a:rPr>
              <a:t>n</a:t>
            </a:r>
            <a:r>
              <a:rPr sz="8400" spc="140" dirty="0">
                <a:solidFill>
                  <a:srgbClr val="1B98EC"/>
                </a:solidFill>
                <a:latin typeface="Verdana"/>
                <a:cs typeface="Verdana"/>
              </a:rPr>
              <a:t>s</a:t>
            </a:r>
            <a:r>
              <a:rPr sz="8400" spc="415" dirty="0">
                <a:solidFill>
                  <a:srgbClr val="1B98EC"/>
                </a:solidFill>
                <a:latin typeface="Verdana"/>
                <a:cs typeface="Verdana"/>
              </a:rPr>
              <a:t>u</a:t>
            </a:r>
            <a:r>
              <a:rPr sz="8400" spc="-170" dirty="0">
                <a:solidFill>
                  <a:srgbClr val="1B98EC"/>
                </a:solidFill>
                <a:latin typeface="Verdana"/>
                <a:cs typeface="Verdana"/>
              </a:rPr>
              <a:t>r</a:t>
            </a:r>
            <a:r>
              <a:rPr sz="8400" spc="670" dirty="0">
                <a:solidFill>
                  <a:srgbClr val="1B98EC"/>
                </a:solidFill>
                <a:latin typeface="Verdana"/>
                <a:cs typeface="Verdana"/>
              </a:rPr>
              <a:t>a</a:t>
            </a:r>
            <a:r>
              <a:rPr sz="8400" spc="415" dirty="0">
                <a:solidFill>
                  <a:srgbClr val="1B98EC"/>
                </a:solidFill>
                <a:latin typeface="Verdana"/>
                <a:cs typeface="Verdana"/>
              </a:rPr>
              <a:t>n</a:t>
            </a:r>
            <a:r>
              <a:rPr sz="8400" spc="515" dirty="0">
                <a:solidFill>
                  <a:srgbClr val="1B98EC"/>
                </a:solidFill>
                <a:latin typeface="Verdana"/>
                <a:cs typeface="Verdana"/>
              </a:rPr>
              <a:t>c</a:t>
            </a:r>
            <a:r>
              <a:rPr sz="8400" spc="300" dirty="0">
                <a:solidFill>
                  <a:srgbClr val="1B98EC"/>
                </a:solidFill>
                <a:latin typeface="Verdana"/>
                <a:cs typeface="Verdana"/>
              </a:rPr>
              <a:t>e</a:t>
            </a:r>
            <a:r>
              <a:rPr sz="8400" spc="-720" dirty="0">
                <a:solidFill>
                  <a:srgbClr val="1B98EC"/>
                </a:solidFill>
                <a:latin typeface="Verdana"/>
                <a:cs typeface="Verdana"/>
              </a:rPr>
              <a:t> </a:t>
            </a:r>
            <a:r>
              <a:rPr sz="8400" spc="145" dirty="0">
                <a:solidFill>
                  <a:srgbClr val="1B98EC"/>
                </a:solidFill>
                <a:latin typeface="Verdana"/>
                <a:cs typeface="Verdana"/>
              </a:rPr>
              <a:t>P</a:t>
            </a:r>
            <a:r>
              <a:rPr sz="8400" spc="-170" dirty="0">
                <a:solidFill>
                  <a:srgbClr val="1B98EC"/>
                </a:solidFill>
                <a:latin typeface="Verdana"/>
                <a:cs typeface="Verdana"/>
              </a:rPr>
              <a:t>r</a:t>
            </a:r>
            <a:r>
              <a:rPr sz="8400" spc="155" dirty="0">
                <a:solidFill>
                  <a:srgbClr val="1B98EC"/>
                </a:solidFill>
                <a:latin typeface="Verdana"/>
                <a:cs typeface="Verdana"/>
              </a:rPr>
              <a:t>e</a:t>
            </a:r>
            <a:r>
              <a:rPr sz="8400" spc="480" dirty="0">
                <a:solidFill>
                  <a:srgbClr val="1B98EC"/>
                </a:solidFill>
                <a:latin typeface="Verdana"/>
                <a:cs typeface="Verdana"/>
              </a:rPr>
              <a:t>d</a:t>
            </a:r>
            <a:r>
              <a:rPr sz="8400" spc="245" dirty="0">
                <a:solidFill>
                  <a:srgbClr val="1B98EC"/>
                </a:solidFill>
                <a:latin typeface="Verdana"/>
                <a:cs typeface="Verdana"/>
              </a:rPr>
              <a:t>i</a:t>
            </a:r>
            <a:r>
              <a:rPr sz="8400" spc="515" dirty="0">
                <a:solidFill>
                  <a:srgbClr val="1B98EC"/>
                </a:solidFill>
                <a:latin typeface="Verdana"/>
                <a:cs typeface="Verdana"/>
              </a:rPr>
              <a:t>c</a:t>
            </a:r>
            <a:r>
              <a:rPr sz="8400" spc="30" dirty="0">
                <a:solidFill>
                  <a:srgbClr val="1B98EC"/>
                </a:solidFill>
                <a:latin typeface="Verdana"/>
                <a:cs typeface="Verdana"/>
              </a:rPr>
              <a:t>t</a:t>
            </a:r>
            <a:r>
              <a:rPr sz="8400" spc="245" dirty="0">
                <a:solidFill>
                  <a:srgbClr val="1B98EC"/>
                </a:solidFill>
                <a:latin typeface="Verdana"/>
                <a:cs typeface="Verdana"/>
              </a:rPr>
              <a:t>i</a:t>
            </a:r>
            <a:r>
              <a:rPr sz="8400" spc="240" dirty="0">
                <a:solidFill>
                  <a:srgbClr val="1B98EC"/>
                </a:solidFill>
                <a:latin typeface="Verdana"/>
                <a:cs typeface="Verdana"/>
              </a:rPr>
              <a:t>o</a:t>
            </a:r>
            <a:r>
              <a:rPr sz="8400" spc="560" dirty="0">
                <a:solidFill>
                  <a:srgbClr val="1B98EC"/>
                </a:solidFill>
                <a:latin typeface="Verdana"/>
                <a:cs typeface="Verdana"/>
              </a:rPr>
              <a:t>n</a:t>
            </a:r>
            <a:endParaRPr sz="8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435"/>
              </a:spcBef>
              <a:tabLst>
                <a:tab pos="1249045" algn="l"/>
              </a:tabLst>
            </a:pPr>
            <a:r>
              <a:rPr sz="2700" spc="-290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2700" spc="-5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00" spc="-54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700" spc="-5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00" spc="-19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700" spc="-5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0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700" spc="-5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00" spc="-38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70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2700" spc="-114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700" spc="-5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00" spc="-25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700" spc="-5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00" spc="-2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700" spc="-5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00" spc="605" dirty="0">
                <a:solidFill>
                  <a:srgbClr val="FFFFFF"/>
                </a:solidFill>
                <a:latin typeface="Verdana"/>
                <a:cs typeface="Verdana"/>
              </a:rPr>
              <a:t>J</a:t>
            </a:r>
            <a:r>
              <a:rPr sz="2700" spc="-39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700" spc="-5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00" spc="22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700" spc="-5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00" spc="-24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endParaRPr sz="2700"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4296217"/>
            <a:ext cx="2464435" cy="1497965"/>
          </a:xfrm>
          <a:custGeom>
            <a:avLst/>
            <a:gdLst/>
            <a:ahLst/>
            <a:cxnLst/>
            <a:rect l="l" t="t" r="r" b="b"/>
            <a:pathLst>
              <a:path w="2464435" h="1497964">
                <a:moveTo>
                  <a:pt x="1527250" y="891847"/>
                </a:moveTo>
                <a:lnTo>
                  <a:pt x="1491488" y="935365"/>
                </a:lnTo>
                <a:lnTo>
                  <a:pt x="1468701" y="981539"/>
                </a:lnTo>
                <a:lnTo>
                  <a:pt x="1455113" y="1029879"/>
                </a:lnTo>
                <a:lnTo>
                  <a:pt x="1446951" y="1079896"/>
                </a:lnTo>
                <a:lnTo>
                  <a:pt x="1446311" y="1106853"/>
                </a:lnTo>
                <a:lnTo>
                  <a:pt x="1452749" y="1128561"/>
                </a:lnTo>
                <a:lnTo>
                  <a:pt x="1467326" y="1145666"/>
                </a:lnTo>
                <a:lnTo>
                  <a:pt x="1491107" y="1158812"/>
                </a:lnTo>
                <a:lnTo>
                  <a:pt x="1534970" y="1176667"/>
                </a:lnTo>
                <a:lnTo>
                  <a:pt x="1665816" y="1232189"/>
                </a:lnTo>
                <a:lnTo>
                  <a:pt x="1709723" y="1249842"/>
                </a:lnTo>
                <a:lnTo>
                  <a:pt x="2325736" y="1486234"/>
                </a:lnTo>
                <a:lnTo>
                  <a:pt x="2367551" y="1497536"/>
                </a:lnTo>
                <a:lnTo>
                  <a:pt x="2398710" y="1464975"/>
                </a:lnTo>
                <a:lnTo>
                  <a:pt x="2422258" y="1429331"/>
                </a:lnTo>
                <a:lnTo>
                  <a:pt x="2438623" y="1359157"/>
                </a:lnTo>
                <a:lnTo>
                  <a:pt x="2439764" y="1329399"/>
                </a:lnTo>
                <a:lnTo>
                  <a:pt x="2441579" y="1314662"/>
                </a:lnTo>
                <a:lnTo>
                  <a:pt x="2444925" y="1300134"/>
                </a:lnTo>
                <a:lnTo>
                  <a:pt x="2449585" y="1286244"/>
                </a:lnTo>
                <a:lnTo>
                  <a:pt x="2463782" y="1231586"/>
                </a:lnTo>
                <a:lnTo>
                  <a:pt x="2464123" y="1178427"/>
                </a:lnTo>
                <a:lnTo>
                  <a:pt x="2451776" y="1126730"/>
                </a:lnTo>
                <a:lnTo>
                  <a:pt x="2449413" y="1121753"/>
                </a:lnTo>
                <a:lnTo>
                  <a:pt x="1992298" y="1022342"/>
                </a:lnTo>
                <a:lnTo>
                  <a:pt x="1527250" y="891847"/>
                </a:lnTo>
                <a:close/>
              </a:path>
              <a:path w="2464435" h="1497964">
                <a:moveTo>
                  <a:pt x="1969621" y="608558"/>
                </a:moveTo>
                <a:lnTo>
                  <a:pt x="886228" y="372948"/>
                </a:lnTo>
                <a:lnTo>
                  <a:pt x="933840" y="384106"/>
                </a:lnTo>
                <a:lnTo>
                  <a:pt x="980868" y="396802"/>
                </a:lnTo>
                <a:lnTo>
                  <a:pt x="1027341" y="410965"/>
                </a:lnTo>
                <a:lnTo>
                  <a:pt x="1073282" y="426527"/>
                </a:lnTo>
                <a:lnTo>
                  <a:pt x="1118717" y="443420"/>
                </a:lnTo>
                <a:lnTo>
                  <a:pt x="1163673" y="461575"/>
                </a:lnTo>
                <a:lnTo>
                  <a:pt x="1208174" y="480923"/>
                </a:lnTo>
                <a:lnTo>
                  <a:pt x="1252246" y="501396"/>
                </a:lnTo>
                <a:lnTo>
                  <a:pt x="1295915" y="522926"/>
                </a:lnTo>
                <a:lnTo>
                  <a:pt x="1339207" y="545443"/>
                </a:lnTo>
                <a:lnTo>
                  <a:pt x="1382146" y="568879"/>
                </a:lnTo>
                <a:lnTo>
                  <a:pt x="1424759" y="593166"/>
                </a:lnTo>
                <a:lnTo>
                  <a:pt x="1467071" y="618234"/>
                </a:lnTo>
                <a:lnTo>
                  <a:pt x="1509108" y="644016"/>
                </a:lnTo>
                <a:lnTo>
                  <a:pt x="1550895" y="670443"/>
                </a:lnTo>
                <a:lnTo>
                  <a:pt x="1592457" y="697445"/>
                </a:lnTo>
                <a:lnTo>
                  <a:pt x="1633822" y="724956"/>
                </a:lnTo>
                <a:lnTo>
                  <a:pt x="1675013" y="752905"/>
                </a:lnTo>
                <a:lnTo>
                  <a:pt x="1715535" y="781408"/>
                </a:lnTo>
                <a:lnTo>
                  <a:pt x="1755454" y="810776"/>
                </a:lnTo>
                <a:lnTo>
                  <a:pt x="1794919" y="840795"/>
                </a:lnTo>
                <a:lnTo>
                  <a:pt x="1951175" y="963069"/>
                </a:lnTo>
                <a:lnTo>
                  <a:pt x="1984326" y="1002159"/>
                </a:lnTo>
                <a:lnTo>
                  <a:pt x="1992298" y="1022342"/>
                </a:lnTo>
                <a:lnTo>
                  <a:pt x="2449413" y="1121753"/>
                </a:lnTo>
                <a:lnTo>
                  <a:pt x="2427912" y="1076460"/>
                </a:lnTo>
                <a:lnTo>
                  <a:pt x="2402038" y="1032922"/>
                </a:lnTo>
                <a:lnTo>
                  <a:pt x="2297239" y="859415"/>
                </a:lnTo>
                <a:lnTo>
                  <a:pt x="2271306" y="815884"/>
                </a:lnTo>
                <a:lnTo>
                  <a:pt x="2245715" y="772165"/>
                </a:lnTo>
                <a:lnTo>
                  <a:pt x="2223030" y="731806"/>
                </a:lnTo>
                <a:lnTo>
                  <a:pt x="2201499" y="690725"/>
                </a:lnTo>
                <a:lnTo>
                  <a:pt x="2194519" y="676266"/>
                </a:lnTo>
                <a:lnTo>
                  <a:pt x="2006502" y="635377"/>
                </a:lnTo>
                <a:lnTo>
                  <a:pt x="1969621" y="608558"/>
                </a:lnTo>
                <a:close/>
              </a:path>
              <a:path w="2464435" h="1497964">
                <a:moveTo>
                  <a:pt x="854683" y="39844"/>
                </a:moveTo>
                <a:lnTo>
                  <a:pt x="804311" y="29671"/>
                </a:lnTo>
                <a:lnTo>
                  <a:pt x="754088" y="20962"/>
                </a:lnTo>
                <a:lnTo>
                  <a:pt x="703911" y="13723"/>
                </a:lnTo>
                <a:lnTo>
                  <a:pt x="654120" y="8009"/>
                </a:lnTo>
                <a:lnTo>
                  <a:pt x="604389" y="3799"/>
                </a:lnTo>
                <a:lnTo>
                  <a:pt x="554833" y="1123"/>
                </a:lnTo>
                <a:lnTo>
                  <a:pt x="505461" y="0"/>
                </a:lnTo>
                <a:lnTo>
                  <a:pt x="456279" y="445"/>
                </a:lnTo>
                <a:lnTo>
                  <a:pt x="407294" y="2477"/>
                </a:lnTo>
                <a:lnTo>
                  <a:pt x="358511" y="6113"/>
                </a:lnTo>
                <a:lnTo>
                  <a:pt x="309938" y="11371"/>
                </a:lnTo>
                <a:lnTo>
                  <a:pt x="261581" y="18268"/>
                </a:lnTo>
                <a:lnTo>
                  <a:pt x="213446" y="26822"/>
                </a:lnTo>
                <a:lnTo>
                  <a:pt x="165541" y="37049"/>
                </a:lnTo>
                <a:lnTo>
                  <a:pt x="117872" y="48968"/>
                </a:lnTo>
                <a:lnTo>
                  <a:pt x="70445" y="62596"/>
                </a:lnTo>
                <a:lnTo>
                  <a:pt x="23268" y="77950"/>
                </a:lnTo>
                <a:lnTo>
                  <a:pt x="0" y="86429"/>
                </a:lnTo>
                <a:lnTo>
                  <a:pt x="0" y="399805"/>
                </a:lnTo>
                <a:lnTo>
                  <a:pt x="9874" y="396769"/>
                </a:lnTo>
                <a:lnTo>
                  <a:pt x="56610" y="384130"/>
                </a:lnTo>
                <a:lnTo>
                  <a:pt x="103972" y="373010"/>
                </a:lnTo>
                <a:lnTo>
                  <a:pt x="151953" y="363391"/>
                </a:lnTo>
                <a:lnTo>
                  <a:pt x="200546" y="355255"/>
                </a:lnTo>
                <a:lnTo>
                  <a:pt x="249744" y="348585"/>
                </a:lnTo>
                <a:lnTo>
                  <a:pt x="299538" y="343363"/>
                </a:lnTo>
                <a:lnTo>
                  <a:pt x="349923" y="339570"/>
                </a:lnTo>
                <a:lnTo>
                  <a:pt x="397135" y="338086"/>
                </a:lnTo>
                <a:lnTo>
                  <a:pt x="444505" y="338661"/>
                </a:lnTo>
                <a:lnTo>
                  <a:pt x="539454" y="341732"/>
                </a:lnTo>
                <a:lnTo>
                  <a:pt x="638542" y="342601"/>
                </a:lnTo>
                <a:lnTo>
                  <a:pt x="689449" y="345049"/>
                </a:lnTo>
                <a:lnTo>
                  <a:pt x="739645" y="349376"/>
                </a:lnTo>
                <a:lnTo>
                  <a:pt x="789157" y="355514"/>
                </a:lnTo>
                <a:lnTo>
                  <a:pt x="838009" y="363394"/>
                </a:lnTo>
                <a:lnTo>
                  <a:pt x="886228" y="372948"/>
                </a:lnTo>
                <a:lnTo>
                  <a:pt x="1969621" y="608558"/>
                </a:lnTo>
                <a:lnTo>
                  <a:pt x="1640534" y="369922"/>
                </a:lnTo>
                <a:lnTo>
                  <a:pt x="1577765" y="327354"/>
                </a:lnTo>
                <a:lnTo>
                  <a:pt x="1512151" y="289465"/>
                </a:lnTo>
                <a:lnTo>
                  <a:pt x="1467463" y="266681"/>
                </a:lnTo>
                <a:lnTo>
                  <a:pt x="1422534" y="244461"/>
                </a:lnTo>
                <a:lnTo>
                  <a:pt x="1377345" y="222856"/>
                </a:lnTo>
                <a:lnTo>
                  <a:pt x="1331878" y="201917"/>
                </a:lnTo>
                <a:lnTo>
                  <a:pt x="1286113" y="181695"/>
                </a:lnTo>
                <a:lnTo>
                  <a:pt x="1240032" y="162241"/>
                </a:lnTo>
                <a:lnTo>
                  <a:pt x="1193616" y="143607"/>
                </a:lnTo>
                <a:lnTo>
                  <a:pt x="1146847" y="125843"/>
                </a:lnTo>
                <a:lnTo>
                  <a:pt x="1099704" y="109001"/>
                </a:lnTo>
                <a:lnTo>
                  <a:pt x="1052171" y="93131"/>
                </a:lnTo>
                <a:lnTo>
                  <a:pt x="1004227" y="78285"/>
                </a:lnTo>
                <a:lnTo>
                  <a:pt x="955854" y="64514"/>
                </a:lnTo>
                <a:lnTo>
                  <a:pt x="905200" y="51464"/>
                </a:lnTo>
                <a:lnTo>
                  <a:pt x="854683" y="39844"/>
                </a:lnTo>
                <a:close/>
              </a:path>
              <a:path w="2464435" h="1497964">
                <a:moveTo>
                  <a:pt x="2137927" y="261101"/>
                </a:moveTo>
                <a:lnTo>
                  <a:pt x="2097465" y="273603"/>
                </a:lnTo>
                <a:lnTo>
                  <a:pt x="2068133" y="351837"/>
                </a:lnTo>
                <a:lnTo>
                  <a:pt x="2055533" y="397187"/>
                </a:lnTo>
                <a:lnTo>
                  <a:pt x="2043334" y="442607"/>
                </a:lnTo>
                <a:lnTo>
                  <a:pt x="2031321" y="489037"/>
                </a:lnTo>
                <a:lnTo>
                  <a:pt x="2020152" y="533933"/>
                </a:lnTo>
                <a:lnTo>
                  <a:pt x="2012363" y="580306"/>
                </a:lnTo>
                <a:lnTo>
                  <a:pt x="2009725" y="606353"/>
                </a:lnTo>
                <a:lnTo>
                  <a:pt x="2006502" y="635377"/>
                </a:lnTo>
                <a:lnTo>
                  <a:pt x="2194519" y="676266"/>
                </a:lnTo>
                <a:lnTo>
                  <a:pt x="2181354" y="648993"/>
                </a:lnTo>
                <a:lnTo>
                  <a:pt x="2162829" y="606683"/>
                </a:lnTo>
                <a:lnTo>
                  <a:pt x="2147379" y="558346"/>
                </a:lnTo>
                <a:lnTo>
                  <a:pt x="2140875" y="509141"/>
                </a:lnTo>
                <a:lnTo>
                  <a:pt x="2143183" y="459120"/>
                </a:lnTo>
                <a:lnTo>
                  <a:pt x="2154165" y="408336"/>
                </a:lnTo>
                <a:lnTo>
                  <a:pt x="2163848" y="370077"/>
                </a:lnTo>
                <a:lnTo>
                  <a:pt x="2167231" y="331947"/>
                </a:lnTo>
                <a:lnTo>
                  <a:pt x="2160024" y="295221"/>
                </a:lnTo>
                <a:lnTo>
                  <a:pt x="2137927" y="261101"/>
                </a:lnTo>
                <a:close/>
              </a:path>
            </a:pathLst>
          </a:custGeom>
          <a:solidFill>
            <a:srgbClr val="1B98E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28302" y="2082313"/>
            <a:ext cx="8229599" cy="374332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906067" y="6442881"/>
            <a:ext cx="12475845" cy="1663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09420" marR="5080" indent="-1697355">
              <a:lnSpc>
                <a:spcPct val="107500"/>
              </a:lnSpc>
              <a:spcBef>
                <a:spcPts val="100"/>
              </a:spcBef>
            </a:pPr>
            <a:r>
              <a:rPr sz="5000" spc="-65" dirty="0">
                <a:latin typeface="Verdana"/>
                <a:cs typeface="Verdana"/>
              </a:rPr>
              <a:t>The</a:t>
            </a:r>
            <a:r>
              <a:rPr sz="5000" spc="-365" dirty="0">
                <a:latin typeface="Verdana"/>
                <a:cs typeface="Verdana"/>
              </a:rPr>
              <a:t> </a:t>
            </a:r>
            <a:r>
              <a:rPr sz="5000" spc="95" dirty="0">
                <a:latin typeface="Verdana"/>
                <a:cs typeface="Verdana"/>
              </a:rPr>
              <a:t>dataset</a:t>
            </a:r>
            <a:r>
              <a:rPr sz="5000" spc="-365" dirty="0">
                <a:latin typeface="Verdana"/>
                <a:cs typeface="Verdana"/>
              </a:rPr>
              <a:t> </a:t>
            </a:r>
            <a:r>
              <a:rPr sz="5000" spc="-25" dirty="0">
                <a:latin typeface="Verdana"/>
                <a:cs typeface="Verdana"/>
              </a:rPr>
              <a:t>is</a:t>
            </a:r>
            <a:r>
              <a:rPr sz="5000" spc="-365" dirty="0">
                <a:latin typeface="Verdana"/>
                <a:cs typeface="Verdana"/>
              </a:rPr>
              <a:t> </a:t>
            </a:r>
            <a:r>
              <a:rPr sz="5000" spc="40" dirty="0">
                <a:latin typeface="Verdana"/>
                <a:cs typeface="Verdana"/>
              </a:rPr>
              <a:t>provided</a:t>
            </a:r>
            <a:r>
              <a:rPr sz="5000" spc="-365" dirty="0">
                <a:latin typeface="Verdana"/>
                <a:cs typeface="Verdana"/>
              </a:rPr>
              <a:t> </a:t>
            </a:r>
            <a:r>
              <a:rPr sz="5000" spc="85" dirty="0">
                <a:latin typeface="Verdana"/>
                <a:cs typeface="Verdana"/>
              </a:rPr>
              <a:t>by</a:t>
            </a:r>
            <a:r>
              <a:rPr sz="5000" spc="-360" dirty="0">
                <a:latin typeface="Verdana"/>
                <a:cs typeface="Verdana"/>
              </a:rPr>
              <a:t> </a:t>
            </a:r>
            <a:r>
              <a:rPr sz="5000" spc="-65" dirty="0">
                <a:latin typeface="Verdana"/>
                <a:cs typeface="Verdana"/>
              </a:rPr>
              <a:t>Kaggle,</a:t>
            </a:r>
            <a:r>
              <a:rPr sz="5000" spc="-365" dirty="0">
                <a:latin typeface="Verdana"/>
                <a:cs typeface="Verdana"/>
              </a:rPr>
              <a:t> </a:t>
            </a:r>
            <a:r>
              <a:rPr sz="5000" spc="-55" dirty="0">
                <a:latin typeface="Verdana"/>
                <a:cs typeface="Verdana"/>
              </a:rPr>
              <a:t>with </a:t>
            </a:r>
            <a:r>
              <a:rPr sz="5000" spc="-1745" dirty="0">
                <a:latin typeface="Verdana"/>
                <a:cs typeface="Verdana"/>
              </a:rPr>
              <a:t> </a:t>
            </a:r>
            <a:r>
              <a:rPr sz="5000" spc="-265" dirty="0">
                <a:latin typeface="Verdana"/>
                <a:cs typeface="Verdana"/>
              </a:rPr>
              <a:t>3</a:t>
            </a:r>
            <a:r>
              <a:rPr sz="5000" spc="-45" dirty="0">
                <a:latin typeface="Verdana"/>
                <a:cs typeface="Verdana"/>
              </a:rPr>
              <a:t>8</a:t>
            </a:r>
            <a:r>
              <a:rPr sz="5000" spc="-1485" dirty="0">
                <a:latin typeface="Verdana"/>
                <a:cs typeface="Verdana"/>
              </a:rPr>
              <a:t>11</a:t>
            </a:r>
            <a:r>
              <a:rPr sz="5000" spc="-30" dirty="0">
                <a:latin typeface="Verdana"/>
                <a:cs typeface="Verdana"/>
              </a:rPr>
              <a:t>0</a:t>
            </a:r>
            <a:r>
              <a:rPr sz="5000" spc="-5" dirty="0">
                <a:latin typeface="Verdana"/>
                <a:cs typeface="Verdana"/>
              </a:rPr>
              <a:t>9</a:t>
            </a:r>
            <a:r>
              <a:rPr sz="5000" spc="-360" dirty="0">
                <a:latin typeface="Verdana"/>
                <a:cs typeface="Verdana"/>
              </a:rPr>
              <a:t> </a:t>
            </a:r>
            <a:r>
              <a:rPr sz="5000" spc="-375" dirty="0">
                <a:latin typeface="Verdana"/>
                <a:cs typeface="Verdana"/>
              </a:rPr>
              <a:t>R</a:t>
            </a:r>
            <a:r>
              <a:rPr sz="5000" spc="100" dirty="0">
                <a:latin typeface="Verdana"/>
                <a:cs typeface="Verdana"/>
              </a:rPr>
              <a:t>o</a:t>
            </a:r>
            <a:r>
              <a:rPr sz="5000" spc="-25" dirty="0">
                <a:latin typeface="Verdana"/>
                <a:cs typeface="Verdana"/>
              </a:rPr>
              <a:t>w</a:t>
            </a:r>
            <a:r>
              <a:rPr sz="5000" spc="65" dirty="0">
                <a:latin typeface="Verdana"/>
                <a:cs typeface="Verdana"/>
              </a:rPr>
              <a:t>s</a:t>
            </a:r>
            <a:r>
              <a:rPr sz="5000" spc="-360" dirty="0">
                <a:latin typeface="Verdana"/>
                <a:cs typeface="Verdana"/>
              </a:rPr>
              <a:t> </a:t>
            </a:r>
            <a:r>
              <a:rPr sz="5000" spc="330" dirty="0">
                <a:latin typeface="Verdana"/>
                <a:cs typeface="Verdana"/>
              </a:rPr>
              <a:t>a</a:t>
            </a:r>
            <a:r>
              <a:rPr sz="5000" spc="25" dirty="0">
                <a:latin typeface="Verdana"/>
                <a:cs typeface="Verdana"/>
              </a:rPr>
              <a:t>n</a:t>
            </a:r>
            <a:r>
              <a:rPr sz="5000" spc="270" dirty="0">
                <a:latin typeface="Verdana"/>
                <a:cs typeface="Verdana"/>
              </a:rPr>
              <a:t>d</a:t>
            </a:r>
            <a:r>
              <a:rPr sz="5000" spc="-360" dirty="0">
                <a:latin typeface="Verdana"/>
                <a:cs typeface="Verdana"/>
              </a:rPr>
              <a:t> </a:t>
            </a:r>
            <a:r>
              <a:rPr sz="5000" spc="-1485" dirty="0">
                <a:latin typeface="Verdana"/>
                <a:cs typeface="Verdana"/>
              </a:rPr>
              <a:t>1</a:t>
            </a:r>
            <a:r>
              <a:rPr sz="5000" spc="-295" dirty="0">
                <a:latin typeface="Verdana"/>
                <a:cs typeface="Verdana"/>
              </a:rPr>
              <a:t>2</a:t>
            </a:r>
            <a:r>
              <a:rPr sz="5000" spc="-360" dirty="0">
                <a:latin typeface="Verdana"/>
                <a:cs typeface="Verdana"/>
              </a:rPr>
              <a:t> </a:t>
            </a:r>
            <a:r>
              <a:rPr sz="5000" spc="315" dirty="0">
                <a:latin typeface="Verdana"/>
                <a:cs typeface="Verdana"/>
              </a:rPr>
              <a:t>C</a:t>
            </a:r>
            <a:r>
              <a:rPr sz="5000" spc="100" dirty="0">
                <a:latin typeface="Verdana"/>
                <a:cs typeface="Verdana"/>
              </a:rPr>
              <a:t>o</a:t>
            </a:r>
            <a:r>
              <a:rPr sz="5000" spc="-110" dirty="0">
                <a:latin typeface="Verdana"/>
                <a:cs typeface="Verdana"/>
              </a:rPr>
              <a:t>l</a:t>
            </a:r>
            <a:r>
              <a:rPr sz="5000" spc="25" dirty="0">
                <a:latin typeface="Verdana"/>
                <a:cs typeface="Verdana"/>
              </a:rPr>
              <a:t>u</a:t>
            </a:r>
            <a:r>
              <a:rPr sz="5000" spc="275" dirty="0">
                <a:latin typeface="Verdana"/>
                <a:cs typeface="Verdana"/>
              </a:rPr>
              <a:t>m</a:t>
            </a:r>
            <a:r>
              <a:rPr sz="5000" spc="25" dirty="0">
                <a:latin typeface="Verdana"/>
                <a:cs typeface="Verdana"/>
              </a:rPr>
              <a:t>n</a:t>
            </a:r>
            <a:r>
              <a:rPr sz="5000" spc="65" dirty="0">
                <a:latin typeface="Verdana"/>
                <a:cs typeface="Verdana"/>
              </a:rPr>
              <a:t>s</a:t>
            </a:r>
            <a:endParaRPr sz="50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477316" y="368240"/>
            <a:ext cx="11343005" cy="970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200" spc="235" dirty="0"/>
              <a:t>Data</a:t>
            </a:r>
            <a:r>
              <a:rPr sz="6200" spc="-470" dirty="0"/>
              <a:t> </a:t>
            </a:r>
            <a:r>
              <a:rPr sz="6200" spc="250" dirty="0"/>
              <a:t>Collection</a:t>
            </a:r>
            <a:r>
              <a:rPr sz="6200" spc="-465" dirty="0"/>
              <a:t> </a:t>
            </a:r>
            <a:r>
              <a:rPr sz="6200" spc="-10" dirty="0"/>
              <a:t>/</a:t>
            </a:r>
            <a:r>
              <a:rPr sz="6200" spc="-465" dirty="0"/>
              <a:t> </a:t>
            </a:r>
            <a:r>
              <a:rPr sz="6200" spc="215" dirty="0"/>
              <a:t>Gathering</a:t>
            </a:r>
            <a:endParaRPr sz="6200"/>
          </a:p>
        </p:txBody>
      </p:sp>
      <p:sp>
        <p:nvSpPr>
          <p:cNvPr id="5" name="object 5"/>
          <p:cNvSpPr/>
          <p:nvPr/>
        </p:nvSpPr>
        <p:spPr>
          <a:xfrm>
            <a:off x="9411" y="8870257"/>
            <a:ext cx="18278475" cy="1419225"/>
          </a:xfrm>
          <a:custGeom>
            <a:avLst/>
            <a:gdLst/>
            <a:ahLst/>
            <a:cxnLst/>
            <a:rect l="l" t="t" r="r" b="b"/>
            <a:pathLst>
              <a:path w="18278475" h="1419225">
                <a:moveTo>
                  <a:pt x="18278473" y="1419224"/>
                </a:moveTo>
                <a:lnTo>
                  <a:pt x="0" y="1419224"/>
                </a:lnTo>
                <a:lnTo>
                  <a:pt x="0" y="0"/>
                </a:lnTo>
                <a:lnTo>
                  <a:pt x="18278473" y="0"/>
                </a:lnTo>
                <a:lnTo>
                  <a:pt x="18278473" y="1419224"/>
                </a:lnTo>
                <a:close/>
              </a:path>
            </a:pathLst>
          </a:custGeom>
          <a:solidFill>
            <a:srgbClr val="1753F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622" y="3103774"/>
            <a:ext cx="16868774" cy="48005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36026" y="922339"/>
            <a:ext cx="9425940" cy="1082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900" spc="425" dirty="0"/>
              <a:t>Column</a:t>
            </a:r>
            <a:r>
              <a:rPr sz="6900" spc="-509" dirty="0"/>
              <a:t> </a:t>
            </a:r>
            <a:r>
              <a:rPr sz="6900" spc="240" dirty="0"/>
              <a:t>Explanation</a:t>
            </a:r>
            <a:endParaRPr sz="6900"/>
          </a:p>
        </p:txBody>
      </p:sp>
      <p:sp>
        <p:nvSpPr>
          <p:cNvPr id="5" name="object 5"/>
          <p:cNvSpPr/>
          <p:nvPr/>
        </p:nvSpPr>
        <p:spPr>
          <a:xfrm>
            <a:off x="9411" y="8870246"/>
            <a:ext cx="18278475" cy="1419225"/>
          </a:xfrm>
          <a:custGeom>
            <a:avLst/>
            <a:gdLst/>
            <a:ahLst/>
            <a:cxnLst/>
            <a:rect l="l" t="t" r="r" b="b"/>
            <a:pathLst>
              <a:path w="18278475" h="1419225">
                <a:moveTo>
                  <a:pt x="18278473" y="1419224"/>
                </a:moveTo>
                <a:lnTo>
                  <a:pt x="0" y="1419224"/>
                </a:lnTo>
                <a:lnTo>
                  <a:pt x="0" y="0"/>
                </a:lnTo>
                <a:lnTo>
                  <a:pt x="18278473" y="0"/>
                </a:lnTo>
                <a:lnTo>
                  <a:pt x="18278473" y="1419224"/>
                </a:lnTo>
                <a:close/>
              </a:path>
            </a:pathLst>
          </a:custGeom>
          <a:solidFill>
            <a:srgbClr val="1753F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8801" y="2314575"/>
            <a:ext cx="15735300" cy="6067425"/>
          </a:xfrm>
          <a:custGeom>
            <a:avLst/>
            <a:gdLst/>
            <a:ahLst/>
            <a:cxnLst/>
            <a:rect l="l" t="t" r="r" b="b"/>
            <a:pathLst>
              <a:path w="15735300" h="6067425">
                <a:moveTo>
                  <a:pt x="15735095" y="6067424"/>
                </a:moveTo>
                <a:lnTo>
                  <a:pt x="0" y="6067424"/>
                </a:lnTo>
                <a:lnTo>
                  <a:pt x="0" y="0"/>
                </a:lnTo>
                <a:lnTo>
                  <a:pt x="15735095" y="0"/>
                </a:lnTo>
                <a:lnTo>
                  <a:pt x="15735095" y="6067424"/>
                </a:lnTo>
                <a:close/>
              </a:path>
            </a:pathLst>
          </a:custGeom>
          <a:solidFill>
            <a:srgbClr val="1FB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411" y="8870247"/>
            <a:ext cx="18278475" cy="1419225"/>
          </a:xfrm>
          <a:custGeom>
            <a:avLst/>
            <a:gdLst/>
            <a:ahLst/>
            <a:cxnLst/>
            <a:rect l="l" t="t" r="r" b="b"/>
            <a:pathLst>
              <a:path w="18278475" h="1419225">
                <a:moveTo>
                  <a:pt x="18278473" y="1419224"/>
                </a:moveTo>
                <a:lnTo>
                  <a:pt x="0" y="1419224"/>
                </a:lnTo>
                <a:lnTo>
                  <a:pt x="0" y="0"/>
                </a:lnTo>
                <a:lnTo>
                  <a:pt x="18278473" y="0"/>
                </a:lnTo>
                <a:lnTo>
                  <a:pt x="18278473" y="1419224"/>
                </a:lnTo>
                <a:close/>
              </a:path>
            </a:pathLst>
          </a:custGeom>
          <a:solidFill>
            <a:srgbClr val="1753F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60626" y="6484385"/>
            <a:ext cx="1463731" cy="1463438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461710" y="922341"/>
            <a:ext cx="7374255" cy="1082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900" spc="235" dirty="0"/>
              <a:t>Divided</a:t>
            </a:r>
            <a:r>
              <a:rPr sz="6900" spc="-565" dirty="0"/>
              <a:t> </a:t>
            </a:r>
            <a:r>
              <a:rPr sz="6900" spc="229" dirty="0"/>
              <a:t>Dataset</a:t>
            </a:r>
            <a:endParaRPr sz="6900"/>
          </a:p>
        </p:txBody>
      </p:sp>
      <p:sp>
        <p:nvSpPr>
          <p:cNvPr id="6" name="object 6"/>
          <p:cNvSpPr txBox="1"/>
          <p:nvPr/>
        </p:nvSpPr>
        <p:spPr>
          <a:xfrm>
            <a:off x="2797572" y="3797286"/>
            <a:ext cx="12693015" cy="2482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94615" algn="just">
              <a:lnSpc>
                <a:spcPct val="107500"/>
              </a:lnSpc>
              <a:spcBef>
                <a:spcPts val="100"/>
              </a:spcBef>
            </a:pPr>
            <a:r>
              <a:rPr sz="5000" spc="50" dirty="0">
                <a:solidFill>
                  <a:srgbClr val="FFFFFF"/>
                </a:solidFill>
                <a:latin typeface="Verdana"/>
                <a:cs typeface="Verdana"/>
              </a:rPr>
              <a:t>We</a:t>
            </a:r>
            <a:r>
              <a:rPr sz="5000" spc="-3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5000" spc="-20" dirty="0">
                <a:solidFill>
                  <a:srgbClr val="FFFFFF"/>
                </a:solidFill>
                <a:latin typeface="Verdana"/>
                <a:cs typeface="Verdana"/>
              </a:rPr>
              <a:t>split</a:t>
            </a:r>
            <a:r>
              <a:rPr sz="5000" spc="-3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5000" spc="-1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5000" spc="-3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5000" spc="190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sz="5000" spc="-3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5000" spc="-25" dirty="0">
                <a:solidFill>
                  <a:srgbClr val="FFFFFF"/>
                </a:solidFill>
                <a:latin typeface="Verdana"/>
                <a:cs typeface="Verdana"/>
              </a:rPr>
              <a:t>into</a:t>
            </a:r>
            <a:r>
              <a:rPr sz="5000" spc="-3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5000" spc="-1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5000" spc="-3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5000" spc="-15" dirty="0">
                <a:solidFill>
                  <a:srgbClr val="FFFFFF"/>
                </a:solidFill>
                <a:latin typeface="Verdana"/>
                <a:cs typeface="Verdana"/>
              </a:rPr>
              <a:t>ratio</a:t>
            </a:r>
            <a:r>
              <a:rPr sz="5000" spc="-3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500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5000" spc="-3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5000" b="1" spc="-535" dirty="0">
                <a:solidFill>
                  <a:srgbClr val="FFFFFF"/>
                </a:solidFill>
                <a:latin typeface="Verdana"/>
                <a:cs typeface="Verdana"/>
              </a:rPr>
              <a:t>80:20</a:t>
            </a:r>
            <a:r>
              <a:rPr sz="5000" spc="-535" dirty="0">
                <a:solidFill>
                  <a:srgbClr val="FFFFFF"/>
                </a:solidFill>
                <a:latin typeface="Verdana"/>
                <a:cs typeface="Verdana"/>
              </a:rPr>
              <a:t>, </a:t>
            </a:r>
            <a:r>
              <a:rPr sz="5000" spc="-17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5000" spc="-25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5000" spc="2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5000" spc="5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5000" spc="-27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5000" spc="10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5000" spc="-3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5000" spc="-17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5000" spc="2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5000" spc="10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5000" spc="-3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5000" b="1" spc="-395" dirty="0">
                <a:solidFill>
                  <a:srgbClr val="FFFFFF"/>
                </a:solidFill>
                <a:latin typeface="Verdana"/>
                <a:cs typeface="Verdana"/>
              </a:rPr>
              <a:t>8</a:t>
            </a:r>
            <a:r>
              <a:rPr sz="5000" b="1" spc="-380" dirty="0">
                <a:solidFill>
                  <a:srgbClr val="FFFFFF"/>
                </a:solidFill>
                <a:latin typeface="Verdana"/>
                <a:cs typeface="Verdana"/>
              </a:rPr>
              <a:t>0</a:t>
            </a:r>
            <a:r>
              <a:rPr sz="5000" b="1" spc="-2535" dirty="0">
                <a:solidFill>
                  <a:srgbClr val="FFFFFF"/>
                </a:solidFill>
                <a:latin typeface="Verdana"/>
                <a:cs typeface="Verdana"/>
              </a:rPr>
              <a:t>%</a:t>
            </a:r>
            <a:r>
              <a:rPr sz="5000" b="1" spc="-3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5000" spc="-1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5000" spc="6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5000" spc="-3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5000" spc="25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5000" spc="1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5000" spc="5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5000" spc="27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5000" spc="-3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5000" spc="-155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5000" spc="10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5000" spc="-21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5000" spc="-3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5000" b="1" spc="-12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5000" b="1" spc="-26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5000" b="1" spc="-310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5000" b="1" spc="-26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5000" b="1" spc="-31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5000" b="1" spc="-26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5000" b="1" spc="-12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5000" b="1" spc="-5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5000" b="1" spc="-26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5000" b="1" spc="-254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5000" b="1" spc="-37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5000" spc="-795" dirty="0">
                <a:solidFill>
                  <a:srgbClr val="FFFFFF"/>
                </a:solidFill>
                <a:latin typeface="Verdana"/>
                <a:cs typeface="Verdana"/>
              </a:rPr>
              <a:t>,  </a:t>
            </a:r>
            <a:r>
              <a:rPr sz="5000" spc="33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5000" spc="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5000" spc="27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5000" spc="-3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5000" spc="-17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5000" spc="2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5000" spc="10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5000" spc="-3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5000" b="1" spc="-740" dirty="0">
                <a:solidFill>
                  <a:srgbClr val="FFFFFF"/>
                </a:solidFill>
                <a:latin typeface="Verdana"/>
                <a:cs typeface="Verdana"/>
              </a:rPr>
              <a:t>2</a:t>
            </a:r>
            <a:r>
              <a:rPr sz="5000" b="1" spc="-380" dirty="0">
                <a:solidFill>
                  <a:srgbClr val="FFFFFF"/>
                </a:solidFill>
                <a:latin typeface="Verdana"/>
                <a:cs typeface="Verdana"/>
              </a:rPr>
              <a:t>0</a:t>
            </a:r>
            <a:r>
              <a:rPr sz="5000" b="1" spc="-2535" dirty="0">
                <a:solidFill>
                  <a:srgbClr val="FFFFFF"/>
                </a:solidFill>
                <a:latin typeface="Verdana"/>
                <a:cs typeface="Verdana"/>
              </a:rPr>
              <a:t>%</a:t>
            </a:r>
            <a:r>
              <a:rPr sz="5000" b="1" spc="-3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5000" spc="-1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5000" spc="6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5000" spc="-3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5000" spc="25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5000" spc="1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5000" spc="5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5000" spc="27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5000" spc="-3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5000" spc="-155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5000" spc="10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5000" spc="-21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5000" spc="-3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5000" b="1" spc="-500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5000" b="1" spc="-3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5000" b="1" spc="-254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5000" b="1" spc="4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5000" b="1" spc="-254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5000" b="1" spc="-3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5000" b="1" spc="-12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5000" b="1" spc="-53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5000" b="1" spc="-26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5000" b="1" spc="-12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5000" b="1" spc="-3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5000" b="1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5000" b="1" spc="-37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5000" b="1" spc="-3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5000" b="1" spc="-26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5000" b="1" spc="-20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endParaRPr sz="50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243955" y="6503531"/>
            <a:ext cx="1504950" cy="1504950"/>
          </a:xfrm>
          <a:custGeom>
            <a:avLst/>
            <a:gdLst/>
            <a:ahLst/>
            <a:cxnLst/>
            <a:rect l="l" t="t" r="r" b="b"/>
            <a:pathLst>
              <a:path w="1504950" h="1504950">
                <a:moveTo>
                  <a:pt x="1504949" y="752474"/>
                </a:moveTo>
                <a:lnTo>
                  <a:pt x="1502911" y="807824"/>
                </a:lnTo>
                <a:lnTo>
                  <a:pt x="1496805" y="862886"/>
                </a:lnTo>
                <a:lnTo>
                  <a:pt x="1486665" y="917348"/>
                </a:lnTo>
                <a:lnTo>
                  <a:pt x="1472548" y="970906"/>
                </a:lnTo>
                <a:lnTo>
                  <a:pt x="1454530" y="1023281"/>
                </a:lnTo>
                <a:lnTo>
                  <a:pt x="1432704" y="1074199"/>
                </a:lnTo>
                <a:lnTo>
                  <a:pt x="1407190" y="1123373"/>
                </a:lnTo>
                <a:lnTo>
                  <a:pt x="1378134" y="1170527"/>
                </a:lnTo>
                <a:lnTo>
                  <a:pt x="1345689" y="1215417"/>
                </a:lnTo>
                <a:lnTo>
                  <a:pt x="1310022" y="1257806"/>
                </a:lnTo>
                <a:lnTo>
                  <a:pt x="1271332" y="1297456"/>
                </a:lnTo>
                <a:lnTo>
                  <a:pt x="1229839" y="1334145"/>
                </a:lnTo>
                <a:lnTo>
                  <a:pt x="1185760" y="1367684"/>
                </a:lnTo>
                <a:lnTo>
                  <a:pt x="1139324" y="1397894"/>
                </a:lnTo>
                <a:lnTo>
                  <a:pt x="1090791" y="1424606"/>
                </a:lnTo>
                <a:lnTo>
                  <a:pt x="1040434" y="1447671"/>
                </a:lnTo>
                <a:lnTo>
                  <a:pt x="988517" y="1466969"/>
                </a:lnTo>
                <a:lnTo>
                  <a:pt x="935311" y="1482399"/>
                </a:lnTo>
                <a:lnTo>
                  <a:pt x="881113" y="1493872"/>
                </a:lnTo>
                <a:lnTo>
                  <a:pt x="826230" y="1501326"/>
                </a:lnTo>
                <a:lnTo>
                  <a:pt x="770947" y="1504723"/>
                </a:lnTo>
                <a:lnTo>
                  <a:pt x="752474" y="1504949"/>
                </a:lnTo>
                <a:lnTo>
                  <a:pt x="734002" y="1504723"/>
                </a:lnTo>
                <a:lnTo>
                  <a:pt x="678719" y="1501326"/>
                </a:lnTo>
                <a:lnTo>
                  <a:pt x="623835" y="1493872"/>
                </a:lnTo>
                <a:lnTo>
                  <a:pt x="569638" y="1482399"/>
                </a:lnTo>
                <a:lnTo>
                  <a:pt x="516431" y="1466969"/>
                </a:lnTo>
                <a:lnTo>
                  <a:pt x="464515" y="1447671"/>
                </a:lnTo>
                <a:lnTo>
                  <a:pt x="414158" y="1424606"/>
                </a:lnTo>
                <a:lnTo>
                  <a:pt x="365625" y="1397894"/>
                </a:lnTo>
                <a:lnTo>
                  <a:pt x="319188" y="1367684"/>
                </a:lnTo>
                <a:lnTo>
                  <a:pt x="275109" y="1334145"/>
                </a:lnTo>
                <a:lnTo>
                  <a:pt x="233616" y="1297456"/>
                </a:lnTo>
                <a:lnTo>
                  <a:pt x="194927" y="1257806"/>
                </a:lnTo>
                <a:lnTo>
                  <a:pt x="159260" y="1215417"/>
                </a:lnTo>
                <a:lnTo>
                  <a:pt x="126814" y="1170527"/>
                </a:lnTo>
                <a:lnTo>
                  <a:pt x="97758" y="1123373"/>
                </a:lnTo>
                <a:lnTo>
                  <a:pt x="72245" y="1074199"/>
                </a:lnTo>
                <a:lnTo>
                  <a:pt x="50418" y="1023281"/>
                </a:lnTo>
                <a:lnTo>
                  <a:pt x="32401" y="970906"/>
                </a:lnTo>
                <a:lnTo>
                  <a:pt x="18284" y="917348"/>
                </a:lnTo>
                <a:lnTo>
                  <a:pt x="8143" y="862886"/>
                </a:lnTo>
                <a:lnTo>
                  <a:pt x="2038" y="807824"/>
                </a:lnTo>
                <a:lnTo>
                  <a:pt x="0" y="752474"/>
                </a:lnTo>
                <a:lnTo>
                  <a:pt x="226" y="734002"/>
                </a:lnTo>
                <a:lnTo>
                  <a:pt x="3623" y="678719"/>
                </a:lnTo>
                <a:lnTo>
                  <a:pt x="11076" y="623835"/>
                </a:lnTo>
                <a:lnTo>
                  <a:pt x="22550" y="569638"/>
                </a:lnTo>
                <a:lnTo>
                  <a:pt x="37980" y="516432"/>
                </a:lnTo>
                <a:lnTo>
                  <a:pt x="57278" y="464515"/>
                </a:lnTo>
                <a:lnTo>
                  <a:pt x="80343" y="414158"/>
                </a:lnTo>
                <a:lnTo>
                  <a:pt x="107055" y="365625"/>
                </a:lnTo>
                <a:lnTo>
                  <a:pt x="137265" y="319189"/>
                </a:lnTo>
                <a:lnTo>
                  <a:pt x="170803" y="275109"/>
                </a:lnTo>
                <a:lnTo>
                  <a:pt x="207493" y="233616"/>
                </a:lnTo>
                <a:lnTo>
                  <a:pt x="247143" y="194927"/>
                </a:lnTo>
                <a:lnTo>
                  <a:pt x="289532" y="159260"/>
                </a:lnTo>
                <a:lnTo>
                  <a:pt x="334422" y="126815"/>
                </a:lnTo>
                <a:lnTo>
                  <a:pt x="381576" y="97758"/>
                </a:lnTo>
                <a:lnTo>
                  <a:pt x="430750" y="72245"/>
                </a:lnTo>
                <a:lnTo>
                  <a:pt x="481667" y="50419"/>
                </a:lnTo>
                <a:lnTo>
                  <a:pt x="534042" y="32401"/>
                </a:lnTo>
                <a:lnTo>
                  <a:pt x="587601" y="18284"/>
                </a:lnTo>
                <a:lnTo>
                  <a:pt x="642063" y="8143"/>
                </a:lnTo>
                <a:lnTo>
                  <a:pt x="697124" y="2038"/>
                </a:lnTo>
                <a:lnTo>
                  <a:pt x="752474" y="0"/>
                </a:lnTo>
                <a:lnTo>
                  <a:pt x="770947" y="226"/>
                </a:lnTo>
                <a:lnTo>
                  <a:pt x="826230" y="3623"/>
                </a:lnTo>
                <a:lnTo>
                  <a:pt x="881113" y="11077"/>
                </a:lnTo>
                <a:lnTo>
                  <a:pt x="935311" y="22550"/>
                </a:lnTo>
                <a:lnTo>
                  <a:pt x="988517" y="37980"/>
                </a:lnTo>
                <a:lnTo>
                  <a:pt x="1040434" y="57279"/>
                </a:lnTo>
                <a:lnTo>
                  <a:pt x="1090791" y="80343"/>
                </a:lnTo>
                <a:lnTo>
                  <a:pt x="1139324" y="107055"/>
                </a:lnTo>
                <a:lnTo>
                  <a:pt x="1185760" y="137266"/>
                </a:lnTo>
                <a:lnTo>
                  <a:pt x="1229839" y="170804"/>
                </a:lnTo>
                <a:lnTo>
                  <a:pt x="1271332" y="207493"/>
                </a:lnTo>
                <a:lnTo>
                  <a:pt x="1310022" y="247143"/>
                </a:lnTo>
                <a:lnTo>
                  <a:pt x="1345689" y="289532"/>
                </a:lnTo>
                <a:lnTo>
                  <a:pt x="1378134" y="334422"/>
                </a:lnTo>
                <a:lnTo>
                  <a:pt x="1407190" y="381576"/>
                </a:lnTo>
                <a:lnTo>
                  <a:pt x="1432704" y="430750"/>
                </a:lnTo>
                <a:lnTo>
                  <a:pt x="1454530" y="481668"/>
                </a:lnTo>
                <a:lnTo>
                  <a:pt x="1472548" y="534043"/>
                </a:lnTo>
                <a:lnTo>
                  <a:pt x="1486665" y="587601"/>
                </a:lnTo>
                <a:lnTo>
                  <a:pt x="1496805" y="642063"/>
                </a:lnTo>
                <a:lnTo>
                  <a:pt x="1502911" y="697124"/>
                </a:lnTo>
                <a:lnTo>
                  <a:pt x="1504949" y="752474"/>
                </a:lnTo>
                <a:close/>
              </a:path>
            </a:pathLst>
          </a:custGeom>
          <a:solidFill>
            <a:srgbClr val="1753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454890" y="6848089"/>
            <a:ext cx="113220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40" dirty="0">
                <a:solidFill>
                  <a:srgbClr val="FFFFFF"/>
                </a:solidFill>
                <a:latin typeface="Verdana"/>
                <a:cs typeface="Verdana"/>
              </a:rPr>
              <a:t>8</a:t>
            </a:r>
            <a:r>
              <a:rPr sz="4400" spc="-25" dirty="0">
                <a:solidFill>
                  <a:srgbClr val="FFFFFF"/>
                </a:solidFill>
                <a:latin typeface="Verdana"/>
                <a:cs typeface="Verdana"/>
              </a:rPr>
              <a:t>0</a:t>
            </a:r>
            <a:r>
              <a:rPr sz="4400" spc="-1560" dirty="0">
                <a:solidFill>
                  <a:srgbClr val="FFFFFF"/>
                </a:solidFill>
                <a:latin typeface="Verdana"/>
                <a:cs typeface="Verdana"/>
              </a:rPr>
              <a:t>%</a:t>
            </a:r>
            <a:endParaRPr sz="44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3313240" y="6467329"/>
            <a:ext cx="1504950" cy="1504950"/>
          </a:xfrm>
          <a:custGeom>
            <a:avLst/>
            <a:gdLst/>
            <a:ahLst/>
            <a:cxnLst/>
            <a:rect l="l" t="t" r="r" b="b"/>
            <a:pathLst>
              <a:path w="1504950" h="1504950">
                <a:moveTo>
                  <a:pt x="1504949" y="752474"/>
                </a:moveTo>
                <a:lnTo>
                  <a:pt x="1502911" y="807824"/>
                </a:lnTo>
                <a:lnTo>
                  <a:pt x="1496805" y="862886"/>
                </a:lnTo>
                <a:lnTo>
                  <a:pt x="1486665" y="917348"/>
                </a:lnTo>
                <a:lnTo>
                  <a:pt x="1472548" y="970906"/>
                </a:lnTo>
                <a:lnTo>
                  <a:pt x="1454530" y="1023281"/>
                </a:lnTo>
                <a:lnTo>
                  <a:pt x="1432704" y="1074199"/>
                </a:lnTo>
                <a:lnTo>
                  <a:pt x="1407190" y="1123373"/>
                </a:lnTo>
                <a:lnTo>
                  <a:pt x="1378134" y="1170527"/>
                </a:lnTo>
                <a:lnTo>
                  <a:pt x="1345689" y="1215417"/>
                </a:lnTo>
                <a:lnTo>
                  <a:pt x="1310022" y="1257806"/>
                </a:lnTo>
                <a:lnTo>
                  <a:pt x="1271332" y="1297456"/>
                </a:lnTo>
                <a:lnTo>
                  <a:pt x="1229839" y="1334145"/>
                </a:lnTo>
                <a:lnTo>
                  <a:pt x="1185760" y="1367684"/>
                </a:lnTo>
                <a:lnTo>
                  <a:pt x="1139324" y="1397894"/>
                </a:lnTo>
                <a:lnTo>
                  <a:pt x="1090791" y="1424606"/>
                </a:lnTo>
                <a:lnTo>
                  <a:pt x="1040434" y="1447671"/>
                </a:lnTo>
                <a:lnTo>
                  <a:pt x="988517" y="1466969"/>
                </a:lnTo>
                <a:lnTo>
                  <a:pt x="935311" y="1482399"/>
                </a:lnTo>
                <a:lnTo>
                  <a:pt x="881113" y="1493872"/>
                </a:lnTo>
                <a:lnTo>
                  <a:pt x="826230" y="1501326"/>
                </a:lnTo>
                <a:lnTo>
                  <a:pt x="770947" y="1504723"/>
                </a:lnTo>
                <a:lnTo>
                  <a:pt x="752474" y="1504949"/>
                </a:lnTo>
                <a:lnTo>
                  <a:pt x="734002" y="1504723"/>
                </a:lnTo>
                <a:lnTo>
                  <a:pt x="678719" y="1501326"/>
                </a:lnTo>
                <a:lnTo>
                  <a:pt x="623835" y="1493872"/>
                </a:lnTo>
                <a:lnTo>
                  <a:pt x="569638" y="1482399"/>
                </a:lnTo>
                <a:lnTo>
                  <a:pt x="516431" y="1466969"/>
                </a:lnTo>
                <a:lnTo>
                  <a:pt x="464515" y="1447671"/>
                </a:lnTo>
                <a:lnTo>
                  <a:pt x="414158" y="1424606"/>
                </a:lnTo>
                <a:lnTo>
                  <a:pt x="365625" y="1397894"/>
                </a:lnTo>
                <a:lnTo>
                  <a:pt x="319188" y="1367684"/>
                </a:lnTo>
                <a:lnTo>
                  <a:pt x="275109" y="1334145"/>
                </a:lnTo>
                <a:lnTo>
                  <a:pt x="233616" y="1297456"/>
                </a:lnTo>
                <a:lnTo>
                  <a:pt x="194927" y="1257806"/>
                </a:lnTo>
                <a:lnTo>
                  <a:pt x="159260" y="1215417"/>
                </a:lnTo>
                <a:lnTo>
                  <a:pt x="126814" y="1170527"/>
                </a:lnTo>
                <a:lnTo>
                  <a:pt x="97758" y="1123373"/>
                </a:lnTo>
                <a:lnTo>
                  <a:pt x="72245" y="1074199"/>
                </a:lnTo>
                <a:lnTo>
                  <a:pt x="50418" y="1023281"/>
                </a:lnTo>
                <a:lnTo>
                  <a:pt x="32401" y="970906"/>
                </a:lnTo>
                <a:lnTo>
                  <a:pt x="18284" y="917348"/>
                </a:lnTo>
                <a:lnTo>
                  <a:pt x="8143" y="862886"/>
                </a:lnTo>
                <a:lnTo>
                  <a:pt x="2038" y="807824"/>
                </a:lnTo>
                <a:lnTo>
                  <a:pt x="0" y="752474"/>
                </a:lnTo>
                <a:lnTo>
                  <a:pt x="226" y="734002"/>
                </a:lnTo>
                <a:lnTo>
                  <a:pt x="3623" y="678719"/>
                </a:lnTo>
                <a:lnTo>
                  <a:pt x="11076" y="623835"/>
                </a:lnTo>
                <a:lnTo>
                  <a:pt x="22550" y="569638"/>
                </a:lnTo>
                <a:lnTo>
                  <a:pt x="37980" y="516432"/>
                </a:lnTo>
                <a:lnTo>
                  <a:pt x="57278" y="464515"/>
                </a:lnTo>
                <a:lnTo>
                  <a:pt x="80343" y="414158"/>
                </a:lnTo>
                <a:lnTo>
                  <a:pt x="107055" y="365625"/>
                </a:lnTo>
                <a:lnTo>
                  <a:pt x="137265" y="319189"/>
                </a:lnTo>
                <a:lnTo>
                  <a:pt x="170803" y="275109"/>
                </a:lnTo>
                <a:lnTo>
                  <a:pt x="207493" y="233616"/>
                </a:lnTo>
                <a:lnTo>
                  <a:pt x="247143" y="194927"/>
                </a:lnTo>
                <a:lnTo>
                  <a:pt x="289532" y="159260"/>
                </a:lnTo>
                <a:lnTo>
                  <a:pt x="334422" y="126815"/>
                </a:lnTo>
                <a:lnTo>
                  <a:pt x="381576" y="97758"/>
                </a:lnTo>
                <a:lnTo>
                  <a:pt x="430750" y="72245"/>
                </a:lnTo>
                <a:lnTo>
                  <a:pt x="481667" y="50419"/>
                </a:lnTo>
                <a:lnTo>
                  <a:pt x="534042" y="32401"/>
                </a:lnTo>
                <a:lnTo>
                  <a:pt x="587601" y="18284"/>
                </a:lnTo>
                <a:lnTo>
                  <a:pt x="642063" y="8143"/>
                </a:lnTo>
                <a:lnTo>
                  <a:pt x="697124" y="2038"/>
                </a:lnTo>
                <a:lnTo>
                  <a:pt x="752474" y="0"/>
                </a:lnTo>
                <a:lnTo>
                  <a:pt x="770947" y="226"/>
                </a:lnTo>
                <a:lnTo>
                  <a:pt x="826230" y="3623"/>
                </a:lnTo>
                <a:lnTo>
                  <a:pt x="881113" y="11077"/>
                </a:lnTo>
                <a:lnTo>
                  <a:pt x="935311" y="22550"/>
                </a:lnTo>
                <a:lnTo>
                  <a:pt x="988517" y="37980"/>
                </a:lnTo>
                <a:lnTo>
                  <a:pt x="1040434" y="57279"/>
                </a:lnTo>
                <a:lnTo>
                  <a:pt x="1090791" y="80343"/>
                </a:lnTo>
                <a:lnTo>
                  <a:pt x="1139324" y="107055"/>
                </a:lnTo>
                <a:lnTo>
                  <a:pt x="1185760" y="137266"/>
                </a:lnTo>
                <a:lnTo>
                  <a:pt x="1229839" y="170804"/>
                </a:lnTo>
                <a:lnTo>
                  <a:pt x="1271332" y="207493"/>
                </a:lnTo>
                <a:lnTo>
                  <a:pt x="1310022" y="247143"/>
                </a:lnTo>
                <a:lnTo>
                  <a:pt x="1345689" y="289532"/>
                </a:lnTo>
                <a:lnTo>
                  <a:pt x="1378134" y="334422"/>
                </a:lnTo>
                <a:lnTo>
                  <a:pt x="1407190" y="381576"/>
                </a:lnTo>
                <a:lnTo>
                  <a:pt x="1432704" y="430750"/>
                </a:lnTo>
                <a:lnTo>
                  <a:pt x="1454530" y="481668"/>
                </a:lnTo>
                <a:lnTo>
                  <a:pt x="1472548" y="534043"/>
                </a:lnTo>
                <a:lnTo>
                  <a:pt x="1486665" y="587601"/>
                </a:lnTo>
                <a:lnTo>
                  <a:pt x="1496805" y="642063"/>
                </a:lnTo>
                <a:lnTo>
                  <a:pt x="1502911" y="697124"/>
                </a:lnTo>
                <a:lnTo>
                  <a:pt x="1504949" y="752474"/>
                </a:lnTo>
                <a:close/>
              </a:path>
            </a:pathLst>
          </a:custGeom>
          <a:solidFill>
            <a:srgbClr val="1753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3541291" y="6829989"/>
            <a:ext cx="10985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305" dirty="0">
                <a:solidFill>
                  <a:srgbClr val="FFFFFF"/>
                </a:solidFill>
                <a:latin typeface="Verdana"/>
                <a:cs typeface="Verdana"/>
              </a:rPr>
              <a:t>2</a:t>
            </a:r>
            <a:r>
              <a:rPr sz="4400" spc="-25" dirty="0">
                <a:solidFill>
                  <a:srgbClr val="FFFFFF"/>
                </a:solidFill>
                <a:latin typeface="Verdana"/>
                <a:cs typeface="Verdana"/>
              </a:rPr>
              <a:t>0</a:t>
            </a:r>
            <a:r>
              <a:rPr sz="4400" spc="-1560" dirty="0">
                <a:solidFill>
                  <a:srgbClr val="FFFFFF"/>
                </a:solidFill>
                <a:latin typeface="Verdana"/>
                <a:cs typeface="Verdana"/>
              </a:rPr>
              <a:t>%</a:t>
            </a:r>
            <a:endParaRPr sz="4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411" y="8870246"/>
            <a:ext cx="18278475" cy="1419225"/>
          </a:xfrm>
          <a:custGeom>
            <a:avLst/>
            <a:gdLst/>
            <a:ahLst/>
            <a:cxnLst/>
            <a:rect l="l" t="t" r="r" b="b"/>
            <a:pathLst>
              <a:path w="18278475" h="1419225">
                <a:moveTo>
                  <a:pt x="18278473" y="1419224"/>
                </a:moveTo>
                <a:lnTo>
                  <a:pt x="0" y="1419224"/>
                </a:lnTo>
                <a:lnTo>
                  <a:pt x="0" y="0"/>
                </a:lnTo>
                <a:lnTo>
                  <a:pt x="18278473" y="0"/>
                </a:lnTo>
                <a:lnTo>
                  <a:pt x="18278473" y="1419224"/>
                </a:lnTo>
                <a:close/>
              </a:path>
            </a:pathLst>
          </a:custGeom>
          <a:solidFill>
            <a:srgbClr val="1753F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15659" y="1552743"/>
            <a:ext cx="8658223" cy="555307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088815" y="398298"/>
            <a:ext cx="10110470" cy="1082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900" spc="215" dirty="0"/>
              <a:t>Response</a:t>
            </a:r>
            <a:r>
              <a:rPr sz="6900" spc="-505" dirty="0"/>
              <a:t> </a:t>
            </a:r>
            <a:r>
              <a:rPr sz="6900" spc="200" dirty="0"/>
              <a:t>Distribution</a:t>
            </a:r>
            <a:endParaRPr sz="6900"/>
          </a:p>
        </p:txBody>
      </p:sp>
      <p:sp>
        <p:nvSpPr>
          <p:cNvPr id="5" name="object 5"/>
          <p:cNvSpPr txBox="1"/>
          <p:nvPr/>
        </p:nvSpPr>
        <p:spPr>
          <a:xfrm>
            <a:off x="2387905" y="7190032"/>
            <a:ext cx="13512800" cy="15398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indent="-635" algn="ctr">
              <a:lnSpc>
                <a:spcPct val="106900"/>
              </a:lnSpc>
              <a:spcBef>
                <a:spcPts val="95"/>
              </a:spcBef>
            </a:pPr>
            <a:r>
              <a:rPr sz="3100" spc="-40" dirty="0">
                <a:latin typeface="Verdana"/>
                <a:cs typeface="Verdana"/>
              </a:rPr>
              <a:t>The </a:t>
            </a:r>
            <a:r>
              <a:rPr sz="3100" spc="35" dirty="0">
                <a:latin typeface="Verdana"/>
                <a:cs typeface="Verdana"/>
              </a:rPr>
              <a:t>chart </a:t>
            </a:r>
            <a:r>
              <a:rPr sz="3100" spc="20" dirty="0">
                <a:latin typeface="Verdana"/>
                <a:cs typeface="Verdana"/>
              </a:rPr>
              <a:t>shows </a:t>
            </a:r>
            <a:r>
              <a:rPr sz="3100" spc="-10" dirty="0">
                <a:latin typeface="Verdana"/>
                <a:cs typeface="Verdana"/>
              </a:rPr>
              <a:t>the </a:t>
            </a:r>
            <a:r>
              <a:rPr sz="3100" spc="-15" dirty="0">
                <a:latin typeface="Verdana"/>
                <a:cs typeface="Verdana"/>
              </a:rPr>
              <a:t>distribution </a:t>
            </a:r>
            <a:r>
              <a:rPr sz="3100" dirty="0">
                <a:latin typeface="Verdana"/>
                <a:cs typeface="Verdana"/>
              </a:rPr>
              <a:t>of </a:t>
            </a:r>
            <a:r>
              <a:rPr sz="3100" spc="-10" dirty="0">
                <a:latin typeface="Verdana"/>
                <a:cs typeface="Verdana"/>
              </a:rPr>
              <a:t>the </a:t>
            </a:r>
            <a:r>
              <a:rPr sz="3100" spc="-45" dirty="0">
                <a:latin typeface="Verdana"/>
                <a:cs typeface="Verdana"/>
              </a:rPr>
              <a:t>response, </a:t>
            </a:r>
            <a:r>
              <a:rPr sz="3100" spc="35" dirty="0">
                <a:latin typeface="Verdana"/>
                <a:cs typeface="Verdana"/>
              </a:rPr>
              <a:t>which </a:t>
            </a:r>
            <a:r>
              <a:rPr sz="3100" spc="-30" dirty="0">
                <a:latin typeface="Verdana"/>
                <a:cs typeface="Verdana"/>
              </a:rPr>
              <a:t>majority </a:t>
            </a:r>
            <a:r>
              <a:rPr sz="3100" spc="-25" dirty="0">
                <a:latin typeface="Verdana"/>
                <a:cs typeface="Verdana"/>
              </a:rPr>
              <a:t> </a:t>
            </a:r>
            <a:r>
              <a:rPr sz="3100" spc="90" dirty="0">
                <a:latin typeface="Verdana"/>
                <a:cs typeface="Verdana"/>
              </a:rPr>
              <a:t>appeared</a:t>
            </a:r>
            <a:r>
              <a:rPr sz="3100" spc="-220" dirty="0">
                <a:latin typeface="Verdana"/>
                <a:cs typeface="Verdana"/>
              </a:rPr>
              <a:t> </a:t>
            </a:r>
            <a:r>
              <a:rPr sz="3100" spc="-5" dirty="0">
                <a:latin typeface="Verdana"/>
                <a:cs typeface="Verdana"/>
              </a:rPr>
              <a:t>to</a:t>
            </a:r>
            <a:r>
              <a:rPr sz="3100" spc="-215" dirty="0">
                <a:latin typeface="Verdana"/>
                <a:cs typeface="Verdana"/>
              </a:rPr>
              <a:t> </a:t>
            </a:r>
            <a:r>
              <a:rPr sz="3100" spc="100" dirty="0">
                <a:latin typeface="Verdana"/>
                <a:cs typeface="Verdana"/>
              </a:rPr>
              <a:t>be</a:t>
            </a:r>
            <a:r>
              <a:rPr sz="3100" spc="-215" dirty="0">
                <a:latin typeface="Verdana"/>
                <a:cs typeface="Verdana"/>
              </a:rPr>
              <a:t> </a:t>
            </a:r>
            <a:r>
              <a:rPr sz="3100" spc="-40" dirty="0">
                <a:latin typeface="Verdana"/>
                <a:cs typeface="Verdana"/>
              </a:rPr>
              <a:t>disinterested.</a:t>
            </a:r>
            <a:r>
              <a:rPr sz="3100" spc="-215" dirty="0">
                <a:latin typeface="Verdana"/>
                <a:cs typeface="Verdana"/>
              </a:rPr>
              <a:t> </a:t>
            </a:r>
            <a:r>
              <a:rPr sz="3100" spc="-55" dirty="0">
                <a:latin typeface="Verdana"/>
                <a:cs typeface="Verdana"/>
              </a:rPr>
              <a:t>This</a:t>
            </a:r>
            <a:r>
              <a:rPr sz="3100" spc="-220" dirty="0">
                <a:latin typeface="Verdana"/>
                <a:cs typeface="Verdana"/>
              </a:rPr>
              <a:t> </a:t>
            </a:r>
            <a:r>
              <a:rPr sz="3100" spc="-5" dirty="0">
                <a:latin typeface="Verdana"/>
                <a:cs typeface="Verdana"/>
              </a:rPr>
              <a:t>explains</a:t>
            </a:r>
            <a:r>
              <a:rPr sz="3100" spc="-215" dirty="0">
                <a:latin typeface="Verdana"/>
                <a:cs typeface="Verdana"/>
              </a:rPr>
              <a:t> </a:t>
            </a:r>
            <a:r>
              <a:rPr sz="3100" spc="10" dirty="0">
                <a:latin typeface="Verdana"/>
                <a:cs typeface="Verdana"/>
              </a:rPr>
              <a:t>that</a:t>
            </a:r>
            <a:r>
              <a:rPr sz="3100" spc="-215" dirty="0">
                <a:latin typeface="Verdana"/>
                <a:cs typeface="Verdana"/>
              </a:rPr>
              <a:t> </a:t>
            </a:r>
            <a:r>
              <a:rPr sz="3100" spc="-425" dirty="0">
                <a:latin typeface="Verdana"/>
                <a:cs typeface="Verdana"/>
              </a:rPr>
              <a:t>87%++</a:t>
            </a:r>
            <a:r>
              <a:rPr sz="3100" spc="-215" dirty="0">
                <a:latin typeface="Verdana"/>
                <a:cs typeface="Verdana"/>
              </a:rPr>
              <a:t> </a:t>
            </a:r>
            <a:r>
              <a:rPr sz="3100" spc="15" dirty="0">
                <a:latin typeface="Verdana"/>
                <a:cs typeface="Verdana"/>
              </a:rPr>
              <a:t>policyholders </a:t>
            </a:r>
            <a:r>
              <a:rPr sz="3100" spc="-1075" dirty="0">
                <a:latin typeface="Verdana"/>
                <a:cs typeface="Verdana"/>
              </a:rPr>
              <a:t> </a:t>
            </a:r>
            <a:r>
              <a:rPr sz="3100" spc="-40" dirty="0">
                <a:latin typeface="Verdana"/>
                <a:cs typeface="Verdana"/>
              </a:rPr>
              <a:t>don't</a:t>
            </a:r>
            <a:r>
              <a:rPr sz="3100" spc="-225" dirty="0">
                <a:latin typeface="Verdana"/>
                <a:cs typeface="Verdana"/>
              </a:rPr>
              <a:t> </a:t>
            </a:r>
            <a:r>
              <a:rPr sz="3100" spc="65" dirty="0">
                <a:latin typeface="Verdana"/>
                <a:cs typeface="Verdana"/>
              </a:rPr>
              <a:t>seem</a:t>
            </a:r>
            <a:r>
              <a:rPr sz="3100" spc="-225" dirty="0">
                <a:latin typeface="Verdana"/>
                <a:cs typeface="Verdana"/>
              </a:rPr>
              <a:t> </a:t>
            </a:r>
            <a:r>
              <a:rPr sz="3100" spc="-5" dirty="0">
                <a:latin typeface="Verdana"/>
                <a:cs typeface="Verdana"/>
              </a:rPr>
              <a:t>to</a:t>
            </a:r>
            <a:r>
              <a:rPr sz="3100" spc="-225" dirty="0">
                <a:latin typeface="Verdana"/>
                <a:cs typeface="Verdana"/>
              </a:rPr>
              <a:t> </a:t>
            </a:r>
            <a:r>
              <a:rPr sz="3100" spc="100" dirty="0">
                <a:latin typeface="Verdana"/>
                <a:cs typeface="Verdana"/>
              </a:rPr>
              <a:t>be</a:t>
            </a:r>
            <a:r>
              <a:rPr sz="3100" spc="-220" dirty="0">
                <a:latin typeface="Verdana"/>
                <a:cs typeface="Verdana"/>
              </a:rPr>
              <a:t> </a:t>
            </a:r>
            <a:r>
              <a:rPr sz="3100" spc="-20" dirty="0">
                <a:latin typeface="Verdana"/>
                <a:cs typeface="Verdana"/>
              </a:rPr>
              <a:t>interested</a:t>
            </a:r>
            <a:r>
              <a:rPr sz="3100" spc="-225" dirty="0">
                <a:latin typeface="Verdana"/>
                <a:cs typeface="Verdana"/>
              </a:rPr>
              <a:t> </a:t>
            </a:r>
            <a:r>
              <a:rPr sz="3100" spc="-10" dirty="0">
                <a:latin typeface="Verdana"/>
                <a:cs typeface="Verdana"/>
              </a:rPr>
              <a:t>in</a:t>
            </a:r>
            <a:r>
              <a:rPr sz="3100" spc="-225" dirty="0">
                <a:latin typeface="Verdana"/>
                <a:cs typeface="Verdana"/>
              </a:rPr>
              <a:t> </a:t>
            </a:r>
            <a:r>
              <a:rPr sz="3100" spc="-15" dirty="0">
                <a:latin typeface="Verdana"/>
                <a:cs typeface="Verdana"/>
              </a:rPr>
              <a:t>insuring</a:t>
            </a:r>
            <a:r>
              <a:rPr sz="3100" spc="-220" dirty="0">
                <a:latin typeface="Verdana"/>
                <a:cs typeface="Verdana"/>
              </a:rPr>
              <a:t> </a:t>
            </a:r>
            <a:r>
              <a:rPr sz="3100" spc="-55" dirty="0">
                <a:latin typeface="Verdana"/>
                <a:cs typeface="Verdana"/>
              </a:rPr>
              <a:t>their</a:t>
            </a:r>
            <a:r>
              <a:rPr sz="3100" spc="-225" dirty="0">
                <a:latin typeface="Verdana"/>
                <a:cs typeface="Verdana"/>
              </a:rPr>
              <a:t> </a:t>
            </a:r>
            <a:r>
              <a:rPr sz="3100" spc="10" dirty="0">
                <a:latin typeface="Verdana"/>
                <a:cs typeface="Verdana"/>
              </a:rPr>
              <a:t>vehicle</a:t>
            </a:r>
            <a:endParaRPr sz="31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411" y="8870248"/>
            <a:ext cx="18278475" cy="1419225"/>
          </a:xfrm>
          <a:custGeom>
            <a:avLst/>
            <a:gdLst/>
            <a:ahLst/>
            <a:cxnLst/>
            <a:rect l="l" t="t" r="r" b="b"/>
            <a:pathLst>
              <a:path w="18278475" h="1419225">
                <a:moveTo>
                  <a:pt x="18278473" y="1419224"/>
                </a:moveTo>
                <a:lnTo>
                  <a:pt x="0" y="1419224"/>
                </a:lnTo>
                <a:lnTo>
                  <a:pt x="0" y="0"/>
                </a:lnTo>
                <a:lnTo>
                  <a:pt x="18278473" y="0"/>
                </a:lnTo>
                <a:lnTo>
                  <a:pt x="18278473" y="1419224"/>
                </a:lnTo>
                <a:close/>
              </a:path>
            </a:pathLst>
          </a:custGeom>
          <a:solidFill>
            <a:srgbClr val="1753F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93829" y="1552741"/>
            <a:ext cx="10296524" cy="520064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650225" y="398297"/>
            <a:ext cx="6988175" cy="1082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900" spc="185" dirty="0"/>
              <a:t>Driving</a:t>
            </a:r>
            <a:r>
              <a:rPr sz="6900" spc="-540" dirty="0"/>
              <a:t> </a:t>
            </a:r>
            <a:r>
              <a:rPr sz="6900" spc="175" dirty="0"/>
              <a:t>License</a:t>
            </a:r>
            <a:endParaRPr sz="6900"/>
          </a:p>
        </p:txBody>
      </p:sp>
      <p:sp>
        <p:nvSpPr>
          <p:cNvPr id="5" name="object 5"/>
          <p:cNvSpPr txBox="1"/>
          <p:nvPr/>
        </p:nvSpPr>
        <p:spPr>
          <a:xfrm>
            <a:off x="2463659" y="6656003"/>
            <a:ext cx="14638019" cy="2044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indent="-635" algn="ctr">
              <a:lnSpc>
                <a:spcPct val="106900"/>
              </a:lnSpc>
              <a:spcBef>
                <a:spcPts val="95"/>
              </a:spcBef>
            </a:pPr>
            <a:r>
              <a:rPr sz="3100" spc="-40" dirty="0">
                <a:latin typeface="Verdana"/>
                <a:cs typeface="Verdana"/>
              </a:rPr>
              <a:t>The</a:t>
            </a:r>
            <a:r>
              <a:rPr sz="3100" spc="-220" dirty="0">
                <a:latin typeface="Verdana"/>
                <a:cs typeface="Verdana"/>
              </a:rPr>
              <a:t> </a:t>
            </a:r>
            <a:r>
              <a:rPr sz="3100" spc="35" dirty="0">
                <a:latin typeface="Verdana"/>
                <a:cs typeface="Verdana"/>
              </a:rPr>
              <a:t>chart</a:t>
            </a:r>
            <a:r>
              <a:rPr sz="3100" spc="-220" dirty="0">
                <a:latin typeface="Verdana"/>
                <a:cs typeface="Verdana"/>
              </a:rPr>
              <a:t> </a:t>
            </a:r>
            <a:r>
              <a:rPr sz="3100" spc="20" dirty="0">
                <a:latin typeface="Verdana"/>
                <a:cs typeface="Verdana"/>
              </a:rPr>
              <a:t>shows</a:t>
            </a:r>
            <a:r>
              <a:rPr sz="3100" spc="-215" dirty="0">
                <a:latin typeface="Verdana"/>
                <a:cs typeface="Verdana"/>
              </a:rPr>
              <a:t> </a:t>
            </a:r>
            <a:r>
              <a:rPr sz="3100" spc="-30" dirty="0">
                <a:latin typeface="Verdana"/>
                <a:cs typeface="Verdana"/>
              </a:rPr>
              <a:t>majority</a:t>
            </a:r>
            <a:r>
              <a:rPr sz="3100" spc="-220" dirty="0">
                <a:latin typeface="Verdana"/>
                <a:cs typeface="Verdana"/>
              </a:rPr>
              <a:t> </a:t>
            </a:r>
            <a:r>
              <a:rPr sz="3100" spc="-170" dirty="0">
                <a:latin typeface="Verdana"/>
                <a:cs typeface="Verdana"/>
              </a:rPr>
              <a:t>(99.8%)</a:t>
            </a:r>
            <a:r>
              <a:rPr sz="3100" spc="-220" dirty="0">
                <a:latin typeface="Verdana"/>
                <a:cs typeface="Verdana"/>
              </a:rPr>
              <a:t> </a:t>
            </a:r>
            <a:r>
              <a:rPr sz="3100" dirty="0">
                <a:latin typeface="Verdana"/>
                <a:cs typeface="Verdana"/>
              </a:rPr>
              <a:t>of</a:t>
            </a:r>
            <a:r>
              <a:rPr sz="3100" spc="-215" dirty="0">
                <a:latin typeface="Verdana"/>
                <a:cs typeface="Verdana"/>
              </a:rPr>
              <a:t> </a:t>
            </a:r>
            <a:r>
              <a:rPr sz="3100" spc="15" dirty="0">
                <a:latin typeface="Verdana"/>
                <a:cs typeface="Verdana"/>
              </a:rPr>
              <a:t>policyholders</a:t>
            </a:r>
            <a:r>
              <a:rPr sz="3100" spc="-220" dirty="0">
                <a:latin typeface="Verdana"/>
                <a:cs typeface="Verdana"/>
              </a:rPr>
              <a:t> </a:t>
            </a:r>
            <a:r>
              <a:rPr sz="3100" spc="114" dirty="0">
                <a:latin typeface="Verdana"/>
                <a:cs typeface="Verdana"/>
              </a:rPr>
              <a:t>do</a:t>
            </a:r>
            <a:r>
              <a:rPr sz="3100" spc="-220" dirty="0">
                <a:latin typeface="Verdana"/>
                <a:cs typeface="Verdana"/>
              </a:rPr>
              <a:t> </a:t>
            </a:r>
            <a:r>
              <a:rPr sz="3100" spc="50" dirty="0">
                <a:latin typeface="Verdana"/>
                <a:cs typeface="Verdana"/>
              </a:rPr>
              <a:t>have</a:t>
            </a:r>
            <a:r>
              <a:rPr sz="3100" spc="-215" dirty="0">
                <a:latin typeface="Verdana"/>
                <a:cs typeface="Verdana"/>
              </a:rPr>
              <a:t> </a:t>
            </a:r>
            <a:r>
              <a:rPr sz="3100" spc="-10" dirty="0">
                <a:latin typeface="Verdana"/>
                <a:cs typeface="Verdana"/>
              </a:rPr>
              <a:t>driving</a:t>
            </a:r>
            <a:r>
              <a:rPr sz="3100" spc="-220" dirty="0">
                <a:latin typeface="Verdana"/>
                <a:cs typeface="Verdana"/>
              </a:rPr>
              <a:t> </a:t>
            </a:r>
            <a:r>
              <a:rPr sz="3100" spc="-35" dirty="0">
                <a:latin typeface="Verdana"/>
                <a:cs typeface="Verdana"/>
              </a:rPr>
              <a:t>license. </a:t>
            </a:r>
            <a:r>
              <a:rPr sz="3100" spc="-1075" dirty="0">
                <a:latin typeface="Verdana"/>
                <a:cs typeface="Verdana"/>
              </a:rPr>
              <a:t> </a:t>
            </a:r>
            <a:r>
              <a:rPr sz="3100" spc="-240" dirty="0">
                <a:latin typeface="Verdana"/>
                <a:cs typeface="Verdana"/>
              </a:rPr>
              <a:t>In</a:t>
            </a:r>
            <a:r>
              <a:rPr sz="3100" spc="-220" dirty="0">
                <a:latin typeface="Verdana"/>
                <a:cs typeface="Verdana"/>
              </a:rPr>
              <a:t> </a:t>
            </a:r>
            <a:r>
              <a:rPr sz="3100" spc="-60" dirty="0">
                <a:latin typeface="Verdana"/>
                <a:cs typeface="Verdana"/>
              </a:rPr>
              <a:t>fact,</a:t>
            </a:r>
            <a:r>
              <a:rPr sz="3100" spc="-220" dirty="0">
                <a:latin typeface="Verdana"/>
                <a:cs typeface="Verdana"/>
              </a:rPr>
              <a:t> </a:t>
            </a:r>
            <a:r>
              <a:rPr sz="3100" spc="-70" dirty="0">
                <a:latin typeface="Verdana"/>
                <a:cs typeface="Verdana"/>
              </a:rPr>
              <a:t>it</a:t>
            </a:r>
            <a:r>
              <a:rPr sz="3100" spc="-220" dirty="0">
                <a:latin typeface="Verdana"/>
                <a:cs typeface="Verdana"/>
              </a:rPr>
              <a:t> </a:t>
            </a:r>
            <a:r>
              <a:rPr sz="3100" spc="-15" dirty="0">
                <a:latin typeface="Verdana"/>
                <a:cs typeface="Verdana"/>
              </a:rPr>
              <a:t>is</a:t>
            </a:r>
            <a:r>
              <a:rPr sz="3100" spc="-220" dirty="0">
                <a:latin typeface="Verdana"/>
                <a:cs typeface="Verdana"/>
              </a:rPr>
              <a:t> </a:t>
            </a:r>
            <a:r>
              <a:rPr sz="3100" spc="-20" dirty="0">
                <a:latin typeface="Verdana"/>
                <a:cs typeface="Verdana"/>
              </a:rPr>
              <a:t>rare</a:t>
            </a:r>
            <a:r>
              <a:rPr sz="3100" spc="-220" dirty="0">
                <a:latin typeface="Verdana"/>
                <a:cs typeface="Verdana"/>
              </a:rPr>
              <a:t> </a:t>
            </a:r>
            <a:r>
              <a:rPr sz="3100" spc="-5" dirty="0">
                <a:latin typeface="Verdana"/>
                <a:cs typeface="Verdana"/>
              </a:rPr>
              <a:t>to</a:t>
            </a:r>
            <a:r>
              <a:rPr sz="3100" spc="-220" dirty="0">
                <a:latin typeface="Verdana"/>
                <a:cs typeface="Verdana"/>
              </a:rPr>
              <a:t> </a:t>
            </a:r>
            <a:r>
              <a:rPr sz="3100" spc="30" dirty="0">
                <a:latin typeface="Verdana"/>
                <a:cs typeface="Verdana"/>
              </a:rPr>
              <a:t>see</a:t>
            </a:r>
            <a:r>
              <a:rPr sz="3100" spc="-215" dirty="0">
                <a:latin typeface="Verdana"/>
                <a:cs typeface="Verdana"/>
              </a:rPr>
              <a:t> </a:t>
            </a:r>
            <a:r>
              <a:rPr sz="3100" spc="55" dirty="0">
                <a:latin typeface="Verdana"/>
                <a:cs typeface="Verdana"/>
              </a:rPr>
              <a:t>someone</a:t>
            </a:r>
            <a:r>
              <a:rPr sz="3100" spc="-220" dirty="0">
                <a:latin typeface="Verdana"/>
                <a:cs typeface="Verdana"/>
              </a:rPr>
              <a:t> </a:t>
            </a:r>
            <a:r>
              <a:rPr sz="3100" spc="30" dirty="0">
                <a:latin typeface="Verdana"/>
                <a:cs typeface="Verdana"/>
              </a:rPr>
              <a:t>who</a:t>
            </a:r>
            <a:r>
              <a:rPr sz="3100" spc="-220" dirty="0">
                <a:latin typeface="Verdana"/>
                <a:cs typeface="Verdana"/>
              </a:rPr>
              <a:t> </a:t>
            </a:r>
            <a:r>
              <a:rPr sz="3100" spc="30" dirty="0">
                <a:latin typeface="Verdana"/>
                <a:cs typeface="Verdana"/>
              </a:rPr>
              <a:t>buys</a:t>
            </a:r>
            <a:r>
              <a:rPr sz="3100" spc="-220" dirty="0">
                <a:latin typeface="Verdana"/>
                <a:cs typeface="Verdana"/>
              </a:rPr>
              <a:t> </a:t>
            </a:r>
            <a:r>
              <a:rPr sz="3100" spc="10" dirty="0">
                <a:latin typeface="Verdana"/>
                <a:cs typeface="Verdana"/>
              </a:rPr>
              <a:t>vehicle</a:t>
            </a:r>
            <a:r>
              <a:rPr sz="3100" spc="-220" dirty="0">
                <a:latin typeface="Verdana"/>
                <a:cs typeface="Verdana"/>
              </a:rPr>
              <a:t> </a:t>
            </a:r>
            <a:r>
              <a:rPr sz="3100" spc="25" dirty="0">
                <a:latin typeface="Verdana"/>
                <a:cs typeface="Verdana"/>
              </a:rPr>
              <a:t>license</a:t>
            </a:r>
            <a:r>
              <a:rPr sz="3100" spc="-220" dirty="0">
                <a:latin typeface="Verdana"/>
                <a:cs typeface="Verdana"/>
              </a:rPr>
              <a:t> </a:t>
            </a:r>
            <a:r>
              <a:rPr sz="3100" spc="25" dirty="0">
                <a:latin typeface="Verdana"/>
                <a:cs typeface="Verdana"/>
              </a:rPr>
              <a:t>but</a:t>
            </a:r>
            <a:r>
              <a:rPr sz="3100" spc="-220" dirty="0">
                <a:latin typeface="Verdana"/>
                <a:cs typeface="Verdana"/>
              </a:rPr>
              <a:t> </a:t>
            </a:r>
            <a:r>
              <a:rPr sz="3100" spc="-25" dirty="0">
                <a:latin typeface="Verdana"/>
                <a:cs typeface="Verdana"/>
              </a:rPr>
              <a:t>doesn't</a:t>
            </a:r>
            <a:r>
              <a:rPr sz="3100" spc="-215" dirty="0">
                <a:latin typeface="Verdana"/>
                <a:cs typeface="Verdana"/>
              </a:rPr>
              <a:t> </a:t>
            </a:r>
            <a:r>
              <a:rPr sz="3100" spc="50" dirty="0">
                <a:latin typeface="Verdana"/>
                <a:cs typeface="Verdana"/>
              </a:rPr>
              <a:t>have </a:t>
            </a:r>
            <a:r>
              <a:rPr sz="3100" spc="-1075" dirty="0">
                <a:latin typeface="Verdana"/>
                <a:cs typeface="Verdana"/>
              </a:rPr>
              <a:t> </a:t>
            </a:r>
            <a:r>
              <a:rPr sz="3100" spc="240" dirty="0">
                <a:latin typeface="Verdana"/>
                <a:cs typeface="Verdana"/>
              </a:rPr>
              <a:t>a</a:t>
            </a:r>
            <a:r>
              <a:rPr sz="3100" spc="-225" dirty="0">
                <a:latin typeface="Verdana"/>
                <a:cs typeface="Verdana"/>
              </a:rPr>
              <a:t> </a:t>
            </a:r>
            <a:r>
              <a:rPr sz="3100" spc="-10" dirty="0">
                <a:latin typeface="Verdana"/>
                <a:cs typeface="Verdana"/>
              </a:rPr>
              <a:t>driving</a:t>
            </a:r>
            <a:r>
              <a:rPr sz="3100" spc="-225" dirty="0">
                <a:latin typeface="Verdana"/>
                <a:cs typeface="Verdana"/>
              </a:rPr>
              <a:t> </a:t>
            </a:r>
            <a:r>
              <a:rPr sz="3100" spc="-35" dirty="0">
                <a:latin typeface="Verdana"/>
                <a:cs typeface="Verdana"/>
              </a:rPr>
              <a:t>license.</a:t>
            </a:r>
            <a:r>
              <a:rPr sz="3100" spc="-220" dirty="0">
                <a:latin typeface="Verdana"/>
                <a:cs typeface="Verdana"/>
              </a:rPr>
              <a:t> </a:t>
            </a:r>
            <a:r>
              <a:rPr sz="3100" spc="-70" dirty="0">
                <a:latin typeface="Verdana"/>
                <a:cs typeface="Verdana"/>
              </a:rPr>
              <a:t>Hence,</a:t>
            </a:r>
            <a:r>
              <a:rPr sz="3100" spc="-225" dirty="0">
                <a:latin typeface="Verdana"/>
                <a:cs typeface="Verdana"/>
              </a:rPr>
              <a:t> </a:t>
            </a:r>
            <a:r>
              <a:rPr sz="3100" spc="25" dirty="0">
                <a:latin typeface="Verdana"/>
                <a:cs typeface="Verdana"/>
              </a:rPr>
              <a:t>we</a:t>
            </a:r>
            <a:r>
              <a:rPr sz="3100" spc="-220" dirty="0">
                <a:latin typeface="Verdana"/>
                <a:cs typeface="Verdana"/>
              </a:rPr>
              <a:t> </a:t>
            </a:r>
            <a:r>
              <a:rPr sz="3100" spc="75" dirty="0">
                <a:latin typeface="Verdana"/>
                <a:cs typeface="Verdana"/>
              </a:rPr>
              <a:t>assume</a:t>
            </a:r>
            <a:r>
              <a:rPr sz="3100" spc="-225" dirty="0">
                <a:latin typeface="Verdana"/>
                <a:cs typeface="Verdana"/>
              </a:rPr>
              <a:t> </a:t>
            </a:r>
            <a:r>
              <a:rPr sz="3100" spc="10" dirty="0">
                <a:latin typeface="Verdana"/>
                <a:cs typeface="Verdana"/>
              </a:rPr>
              <a:t>that</a:t>
            </a:r>
            <a:r>
              <a:rPr sz="3100" spc="-220" dirty="0">
                <a:latin typeface="Verdana"/>
                <a:cs typeface="Verdana"/>
              </a:rPr>
              <a:t> </a:t>
            </a:r>
            <a:r>
              <a:rPr sz="3100" spc="-30" dirty="0">
                <a:latin typeface="Verdana"/>
                <a:cs typeface="Verdana"/>
              </a:rPr>
              <a:t>this</a:t>
            </a:r>
            <a:r>
              <a:rPr sz="3100" spc="-225" dirty="0">
                <a:latin typeface="Verdana"/>
                <a:cs typeface="Verdana"/>
              </a:rPr>
              <a:t> </a:t>
            </a:r>
            <a:r>
              <a:rPr sz="3100" spc="-15" dirty="0">
                <a:latin typeface="Verdana"/>
                <a:cs typeface="Verdana"/>
              </a:rPr>
              <a:t>is</a:t>
            </a:r>
            <a:r>
              <a:rPr sz="3100" spc="-225" dirty="0">
                <a:latin typeface="Verdana"/>
                <a:cs typeface="Verdana"/>
              </a:rPr>
              <a:t> </a:t>
            </a:r>
            <a:r>
              <a:rPr sz="3100" spc="105" dirty="0">
                <a:latin typeface="Verdana"/>
                <a:cs typeface="Verdana"/>
              </a:rPr>
              <a:t>caused</a:t>
            </a:r>
            <a:r>
              <a:rPr sz="3100" spc="-220" dirty="0">
                <a:latin typeface="Verdana"/>
                <a:cs typeface="Verdana"/>
              </a:rPr>
              <a:t> </a:t>
            </a:r>
            <a:r>
              <a:rPr sz="3100" spc="50" dirty="0">
                <a:latin typeface="Verdana"/>
                <a:cs typeface="Verdana"/>
              </a:rPr>
              <a:t>by</a:t>
            </a:r>
            <a:r>
              <a:rPr sz="3100" spc="-225" dirty="0">
                <a:latin typeface="Verdana"/>
                <a:cs typeface="Verdana"/>
              </a:rPr>
              <a:t> </a:t>
            </a:r>
            <a:r>
              <a:rPr sz="3100" spc="20" dirty="0">
                <a:latin typeface="Verdana"/>
                <a:cs typeface="Verdana"/>
              </a:rPr>
              <a:t>mistyping</a:t>
            </a:r>
            <a:r>
              <a:rPr sz="3100" spc="-220" dirty="0">
                <a:latin typeface="Verdana"/>
                <a:cs typeface="Verdana"/>
              </a:rPr>
              <a:t> </a:t>
            </a:r>
            <a:r>
              <a:rPr sz="3100" spc="130" dirty="0">
                <a:latin typeface="Verdana"/>
                <a:cs typeface="Verdana"/>
              </a:rPr>
              <a:t>and </a:t>
            </a:r>
            <a:r>
              <a:rPr sz="3100" spc="135" dirty="0">
                <a:latin typeface="Verdana"/>
                <a:cs typeface="Verdana"/>
              </a:rPr>
              <a:t> </a:t>
            </a:r>
            <a:r>
              <a:rPr sz="3100" spc="-15" dirty="0">
                <a:latin typeface="Verdana"/>
                <a:cs typeface="Verdana"/>
              </a:rPr>
              <a:t>w</a:t>
            </a:r>
            <a:r>
              <a:rPr sz="3100" spc="-70" dirty="0">
                <a:latin typeface="Verdana"/>
                <a:cs typeface="Verdana"/>
              </a:rPr>
              <a:t>il</a:t>
            </a:r>
            <a:r>
              <a:rPr sz="3100" spc="-35" dirty="0">
                <a:latin typeface="Verdana"/>
                <a:cs typeface="Verdana"/>
              </a:rPr>
              <a:t>l</a:t>
            </a:r>
            <a:r>
              <a:rPr sz="3100" spc="-225" dirty="0">
                <a:latin typeface="Verdana"/>
                <a:cs typeface="Verdana"/>
              </a:rPr>
              <a:t> </a:t>
            </a:r>
            <a:r>
              <a:rPr sz="3100" spc="-170" dirty="0">
                <a:latin typeface="Verdana"/>
                <a:cs typeface="Verdana"/>
              </a:rPr>
              <a:t>r</a:t>
            </a:r>
            <a:r>
              <a:rPr sz="3100" spc="30" dirty="0">
                <a:latin typeface="Verdana"/>
                <a:cs typeface="Verdana"/>
              </a:rPr>
              <a:t>e</a:t>
            </a:r>
            <a:r>
              <a:rPr sz="3100" spc="170" dirty="0">
                <a:latin typeface="Verdana"/>
                <a:cs typeface="Verdana"/>
              </a:rPr>
              <a:t>m</a:t>
            </a:r>
            <a:r>
              <a:rPr sz="3100" spc="60" dirty="0">
                <a:latin typeface="Verdana"/>
                <a:cs typeface="Verdana"/>
              </a:rPr>
              <a:t>o</a:t>
            </a:r>
            <a:r>
              <a:rPr sz="3100" spc="-85" dirty="0">
                <a:latin typeface="Verdana"/>
                <a:cs typeface="Verdana"/>
              </a:rPr>
              <a:t>v</a:t>
            </a:r>
            <a:r>
              <a:rPr sz="3100" spc="65" dirty="0">
                <a:latin typeface="Verdana"/>
                <a:cs typeface="Verdana"/>
              </a:rPr>
              <a:t>e</a:t>
            </a:r>
            <a:r>
              <a:rPr sz="3100" spc="-225" dirty="0">
                <a:latin typeface="Verdana"/>
                <a:cs typeface="Verdana"/>
              </a:rPr>
              <a:t> </a:t>
            </a:r>
            <a:r>
              <a:rPr sz="3100" spc="-105" dirty="0">
                <a:latin typeface="Verdana"/>
                <a:cs typeface="Verdana"/>
              </a:rPr>
              <a:t>t</a:t>
            </a:r>
            <a:r>
              <a:rPr sz="3100" spc="15" dirty="0">
                <a:latin typeface="Verdana"/>
                <a:cs typeface="Verdana"/>
              </a:rPr>
              <a:t>h</a:t>
            </a:r>
            <a:r>
              <a:rPr sz="3100" spc="65" dirty="0">
                <a:latin typeface="Verdana"/>
                <a:cs typeface="Verdana"/>
              </a:rPr>
              <a:t>e</a:t>
            </a:r>
            <a:r>
              <a:rPr sz="3100" spc="-225" dirty="0">
                <a:latin typeface="Verdana"/>
                <a:cs typeface="Verdana"/>
              </a:rPr>
              <a:t> </a:t>
            </a:r>
            <a:r>
              <a:rPr sz="3100" spc="-170" dirty="0">
                <a:latin typeface="Verdana"/>
                <a:cs typeface="Verdana"/>
              </a:rPr>
              <a:t>r</a:t>
            </a:r>
            <a:r>
              <a:rPr sz="3100" spc="60" dirty="0">
                <a:latin typeface="Verdana"/>
                <a:cs typeface="Verdana"/>
              </a:rPr>
              <a:t>o</a:t>
            </a:r>
            <a:r>
              <a:rPr sz="3100" spc="-15" dirty="0">
                <a:latin typeface="Verdana"/>
                <a:cs typeface="Verdana"/>
              </a:rPr>
              <a:t>w</a:t>
            </a:r>
            <a:r>
              <a:rPr sz="3100" spc="40" dirty="0">
                <a:latin typeface="Verdana"/>
                <a:cs typeface="Verdana"/>
              </a:rPr>
              <a:t>s</a:t>
            </a:r>
            <a:r>
              <a:rPr sz="3100" spc="-225" dirty="0">
                <a:latin typeface="Verdana"/>
                <a:cs typeface="Verdana"/>
              </a:rPr>
              <a:t> </a:t>
            </a:r>
            <a:r>
              <a:rPr sz="3100" spc="-15" dirty="0">
                <a:latin typeface="Verdana"/>
                <a:cs typeface="Verdana"/>
              </a:rPr>
              <a:t>w</a:t>
            </a:r>
            <a:r>
              <a:rPr sz="3100" spc="-70" dirty="0">
                <a:latin typeface="Verdana"/>
                <a:cs typeface="Verdana"/>
              </a:rPr>
              <a:t>i</a:t>
            </a:r>
            <a:r>
              <a:rPr sz="3100" spc="-105" dirty="0">
                <a:latin typeface="Verdana"/>
                <a:cs typeface="Verdana"/>
              </a:rPr>
              <a:t>t</a:t>
            </a:r>
            <a:r>
              <a:rPr sz="3100" spc="15" dirty="0">
                <a:latin typeface="Verdana"/>
                <a:cs typeface="Verdana"/>
              </a:rPr>
              <a:t>h</a:t>
            </a:r>
            <a:r>
              <a:rPr sz="3100" spc="60" dirty="0">
                <a:latin typeface="Verdana"/>
                <a:cs typeface="Verdana"/>
              </a:rPr>
              <a:t>o</a:t>
            </a:r>
            <a:r>
              <a:rPr sz="3100" spc="15" dirty="0">
                <a:latin typeface="Verdana"/>
                <a:cs typeface="Verdana"/>
              </a:rPr>
              <a:t>u</a:t>
            </a:r>
            <a:r>
              <a:rPr sz="3100" spc="-70" dirty="0">
                <a:latin typeface="Verdana"/>
                <a:cs typeface="Verdana"/>
              </a:rPr>
              <a:t>t</a:t>
            </a:r>
            <a:r>
              <a:rPr sz="3100" spc="-225" dirty="0">
                <a:latin typeface="Verdana"/>
                <a:cs typeface="Verdana"/>
              </a:rPr>
              <a:t> </a:t>
            </a:r>
            <a:r>
              <a:rPr sz="3100" spc="135" dirty="0">
                <a:latin typeface="Verdana"/>
                <a:cs typeface="Verdana"/>
              </a:rPr>
              <a:t>d</a:t>
            </a:r>
            <a:r>
              <a:rPr sz="3100" spc="-170" dirty="0">
                <a:latin typeface="Verdana"/>
                <a:cs typeface="Verdana"/>
              </a:rPr>
              <a:t>r</a:t>
            </a:r>
            <a:r>
              <a:rPr sz="3100" spc="-70" dirty="0">
                <a:latin typeface="Verdana"/>
                <a:cs typeface="Verdana"/>
              </a:rPr>
              <a:t>i</a:t>
            </a:r>
            <a:r>
              <a:rPr sz="3100" spc="-85" dirty="0">
                <a:latin typeface="Verdana"/>
                <a:cs typeface="Verdana"/>
              </a:rPr>
              <a:t>v</a:t>
            </a:r>
            <a:r>
              <a:rPr sz="3100" spc="-70" dirty="0">
                <a:latin typeface="Verdana"/>
                <a:cs typeface="Verdana"/>
              </a:rPr>
              <a:t>i</a:t>
            </a:r>
            <a:r>
              <a:rPr sz="3100" spc="15" dirty="0">
                <a:latin typeface="Verdana"/>
                <a:cs typeface="Verdana"/>
              </a:rPr>
              <a:t>n</a:t>
            </a:r>
            <a:r>
              <a:rPr sz="3100" spc="170" dirty="0">
                <a:latin typeface="Verdana"/>
                <a:cs typeface="Verdana"/>
              </a:rPr>
              <a:t>g</a:t>
            </a:r>
            <a:r>
              <a:rPr sz="3100" spc="-225" dirty="0">
                <a:latin typeface="Verdana"/>
                <a:cs typeface="Verdana"/>
              </a:rPr>
              <a:t> </a:t>
            </a:r>
            <a:r>
              <a:rPr sz="3100" spc="-70" dirty="0">
                <a:latin typeface="Verdana"/>
                <a:cs typeface="Verdana"/>
              </a:rPr>
              <a:t>li</a:t>
            </a:r>
            <a:r>
              <a:rPr sz="3100" spc="204" dirty="0">
                <a:latin typeface="Verdana"/>
                <a:cs typeface="Verdana"/>
              </a:rPr>
              <a:t>c</a:t>
            </a:r>
            <a:r>
              <a:rPr sz="3100" spc="30" dirty="0">
                <a:latin typeface="Verdana"/>
                <a:cs typeface="Verdana"/>
              </a:rPr>
              <a:t>e</a:t>
            </a:r>
            <a:r>
              <a:rPr sz="3100" spc="15" dirty="0">
                <a:latin typeface="Verdana"/>
                <a:cs typeface="Verdana"/>
              </a:rPr>
              <a:t>n</a:t>
            </a:r>
            <a:r>
              <a:rPr sz="3100" spc="5" dirty="0">
                <a:latin typeface="Verdana"/>
                <a:cs typeface="Verdana"/>
              </a:rPr>
              <a:t>s</a:t>
            </a:r>
            <a:r>
              <a:rPr sz="3100" spc="65" dirty="0">
                <a:latin typeface="Verdana"/>
                <a:cs typeface="Verdana"/>
              </a:rPr>
              <a:t>e</a:t>
            </a:r>
            <a:endParaRPr sz="31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411" y="8870253"/>
            <a:ext cx="18278475" cy="1419225"/>
          </a:xfrm>
          <a:custGeom>
            <a:avLst/>
            <a:gdLst/>
            <a:ahLst/>
            <a:cxnLst/>
            <a:rect l="l" t="t" r="r" b="b"/>
            <a:pathLst>
              <a:path w="18278475" h="1419225">
                <a:moveTo>
                  <a:pt x="18278473" y="1419224"/>
                </a:moveTo>
                <a:lnTo>
                  <a:pt x="0" y="1419224"/>
                </a:lnTo>
                <a:lnTo>
                  <a:pt x="0" y="0"/>
                </a:lnTo>
                <a:lnTo>
                  <a:pt x="18278473" y="0"/>
                </a:lnTo>
                <a:lnTo>
                  <a:pt x="18278473" y="1419224"/>
                </a:lnTo>
                <a:close/>
              </a:path>
            </a:pathLst>
          </a:custGeom>
          <a:solidFill>
            <a:srgbClr val="1753F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5122" y="1176346"/>
            <a:ext cx="11058524" cy="557212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09685" y="21904"/>
            <a:ext cx="9469120" cy="1082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900" spc="190" dirty="0"/>
              <a:t>Gender</a:t>
            </a:r>
            <a:r>
              <a:rPr sz="6900" spc="-505" dirty="0"/>
              <a:t> </a:t>
            </a:r>
            <a:r>
              <a:rPr sz="6900" spc="375" dirty="0"/>
              <a:t>on</a:t>
            </a:r>
            <a:r>
              <a:rPr sz="6900" spc="-505" dirty="0"/>
              <a:t> </a:t>
            </a:r>
            <a:r>
              <a:rPr sz="6900" spc="215" dirty="0"/>
              <a:t>Response</a:t>
            </a:r>
            <a:endParaRPr sz="6900"/>
          </a:p>
        </p:txBody>
      </p:sp>
      <p:sp>
        <p:nvSpPr>
          <p:cNvPr id="5" name="object 5"/>
          <p:cNvSpPr txBox="1"/>
          <p:nvPr/>
        </p:nvSpPr>
        <p:spPr>
          <a:xfrm>
            <a:off x="11486470" y="3180642"/>
            <a:ext cx="664146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90805">
              <a:lnSpc>
                <a:spcPct val="107100"/>
              </a:lnSpc>
              <a:spcBef>
                <a:spcPts val="100"/>
              </a:spcBef>
            </a:pPr>
            <a:r>
              <a:rPr sz="2100" spc="-135" dirty="0">
                <a:latin typeface="Verdana"/>
                <a:cs typeface="Verdana"/>
              </a:rPr>
              <a:t>T</a:t>
            </a:r>
            <a:r>
              <a:rPr sz="2100" spc="40" dirty="0">
                <a:latin typeface="Verdana"/>
                <a:cs typeface="Verdana"/>
              </a:rPr>
              <a:t>o</a:t>
            </a:r>
            <a:r>
              <a:rPr sz="2100" spc="-75" dirty="0">
                <a:latin typeface="Verdana"/>
                <a:cs typeface="Verdana"/>
              </a:rPr>
              <a:t>t</a:t>
            </a:r>
            <a:r>
              <a:rPr sz="2100" spc="135" dirty="0">
                <a:latin typeface="Verdana"/>
                <a:cs typeface="Verdana"/>
              </a:rPr>
              <a:t>a</a:t>
            </a:r>
            <a:r>
              <a:rPr sz="2100" spc="-25" dirty="0">
                <a:latin typeface="Verdana"/>
                <a:cs typeface="Verdana"/>
              </a:rPr>
              <a:t>l</a:t>
            </a:r>
            <a:r>
              <a:rPr sz="2100" spc="-155" dirty="0">
                <a:latin typeface="Verdana"/>
                <a:cs typeface="Verdana"/>
              </a:rPr>
              <a:t> </a:t>
            </a:r>
            <a:r>
              <a:rPr sz="2100" spc="110" dirty="0">
                <a:latin typeface="Verdana"/>
                <a:cs typeface="Verdana"/>
              </a:rPr>
              <a:t>m</a:t>
            </a:r>
            <a:r>
              <a:rPr sz="2100" spc="135" dirty="0">
                <a:latin typeface="Verdana"/>
                <a:cs typeface="Verdana"/>
              </a:rPr>
              <a:t>a</a:t>
            </a:r>
            <a:r>
              <a:rPr sz="2100" spc="-50" dirty="0">
                <a:latin typeface="Verdana"/>
                <a:cs typeface="Verdana"/>
              </a:rPr>
              <a:t>l</a:t>
            </a:r>
            <a:r>
              <a:rPr sz="2100" spc="40" dirty="0">
                <a:latin typeface="Verdana"/>
                <a:cs typeface="Verdana"/>
              </a:rPr>
              <a:t>e</a:t>
            </a:r>
            <a:r>
              <a:rPr sz="2100" spc="-155" dirty="0">
                <a:latin typeface="Verdana"/>
                <a:cs typeface="Verdana"/>
              </a:rPr>
              <a:t> </a:t>
            </a:r>
            <a:r>
              <a:rPr sz="2100" spc="90" dirty="0">
                <a:latin typeface="Verdana"/>
                <a:cs typeface="Verdana"/>
              </a:rPr>
              <a:t>b</a:t>
            </a:r>
            <a:r>
              <a:rPr sz="2100" spc="5" dirty="0">
                <a:latin typeface="Verdana"/>
                <a:cs typeface="Verdana"/>
              </a:rPr>
              <a:t>u</a:t>
            </a:r>
            <a:r>
              <a:rPr sz="2100" spc="-25" dirty="0">
                <a:latin typeface="Verdana"/>
                <a:cs typeface="Verdana"/>
              </a:rPr>
              <a:t>y</a:t>
            </a:r>
            <a:r>
              <a:rPr sz="2100" spc="-155" dirty="0">
                <a:latin typeface="Verdana"/>
                <a:cs typeface="Verdana"/>
              </a:rPr>
              <a:t> </a:t>
            </a:r>
            <a:r>
              <a:rPr sz="2100" spc="-355" dirty="0">
                <a:latin typeface="Verdana"/>
                <a:cs typeface="Verdana"/>
              </a:rPr>
              <a:t>I</a:t>
            </a:r>
            <a:r>
              <a:rPr sz="2100" spc="5" dirty="0">
                <a:latin typeface="Verdana"/>
                <a:cs typeface="Verdana"/>
              </a:rPr>
              <a:t>n</a:t>
            </a:r>
            <a:r>
              <a:rPr sz="2100" dirty="0">
                <a:latin typeface="Verdana"/>
                <a:cs typeface="Verdana"/>
              </a:rPr>
              <a:t>s</a:t>
            </a:r>
            <a:r>
              <a:rPr sz="2100" spc="5" dirty="0">
                <a:latin typeface="Verdana"/>
                <a:cs typeface="Verdana"/>
              </a:rPr>
              <a:t>u</a:t>
            </a:r>
            <a:r>
              <a:rPr sz="2100" spc="-114" dirty="0">
                <a:latin typeface="Verdana"/>
                <a:cs typeface="Verdana"/>
              </a:rPr>
              <a:t>r</a:t>
            </a:r>
            <a:r>
              <a:rPr sz="2100" spc="135" dirty="0">
                <a:latin typeface="Verdana"/>
                <a:cs typeface="Verdana"/>
              </a:rPr>
              <a:t>a</a:t>
            </a:r>
            <a:r>
              <a:rPr sz="2100" spc="5" dirty="0">
                <a:latin typeface="Verdana"/>
                <a:cs typeface="Verdana"/>
              </a:rPr>
              <a:t>n</a:t>
            </a:r>
            <a:r>
              <a:rPr sz="2100" spc="140" dirty="0">
                <a:latin typeface="Verdana"/>
                <a:cs typeface="Verdana"/>
              </a:rPr>
              <a:t>c</a:t>
            </a:r>
            <a:r>
              <a:rPr sz="2100" spc="40" dirty="0">
                <a:latin typeface="Verdana"/>
                <a:cs typeface="Verdana"/>
              </a:rPr>
              <a:t>e</a:t>
            </a:r>
            <a:r>
              <a:rPr sz="2100" spc="-155" dirty="0">
                <a:latin typeface="Verdana"/>
                <a:cs typeface="Verdana"/>
              </a:rPr>
              <a:t> </a:t>
            </a:r>
            <a:r>
              <a:rPr sz="2100" spc="-310" dirty="0">
                <a:latin typeface="Verdana"/>
                <a:cs typeface="Verdana"/>
              </a:rPr>
              <a:t>:</a:t>
            </a:r>
            <a:r>
              <a:rPr sz="2100" spc="-155" dirty="0">
                <a:latin typeface="Verdana"/>
                <a:cs typeface="Verdana"/>
              </a:rPr>
              <a:t> </a:t>
            </a:r>
            <a:r>
              <a:rPr sz="2100" spc="-630" dirty="0">
                <a:latin typeface="Verdana"/>
                <a:cs typeface="Verdana"/>
              </a:rPr>
              <a:t>1</a:t>
            </a:r>
            <a:r>
              <a:rPr sz="2100" spc="-114" dirty="0">
                <a:latin typeface="Verdana"/>
                <a:cs typeface="Verdana"/>
              </a:rPr>
              <a:t>3</a:t>
            </a:r>
            <a:r>
              <a:rPr sz="2100" spc="-300" dirty="0">
                <a:latin typeface="Verdana"/>
                <a:cs typeface="Verdana"/>
              </a:rPr>
              <a:t>.</a:t>
            </a:r>
            <a:r>
              <a:rPr sz="2100" spc="-25" dirty="0">
                <a:latin typeface="Verdana"/>
                <a:cs typeface="Verdana"/>
              </a:rPr>
              <a:t>8</a:t>
            </a:r>
            <a:r>
              <a:rPr sz="2100" spc="-630" dirty="0">
                <a:latin typeface="Verdana"/>
                <a:cs typeface="Verdana"/>
              </a:rPr>
              <a:t>1</a:t>
            </a:r>
            <a:r>
              <a:rPr sz="2100" spc="-114" dirty="0">
                <a:latin typeface="Verdana"/>
                <a:cs typeface="Verdana"/>
              </a:rPr>
              <a:t>3</a:t>
            </a:r>
            <a:r>
              <a:rPr sz="2100" spc="-630" dirty="0">
                <a:latin typeface="Verdana"/>
                <a:cs typeface="Verdana"/>
              </a:rPr>
              <a:t>1</a:t>
            </a:r>
            <a:r>
              <a:rPr sz="2100" spc="-30" dirty="0">
                <a:latin typeface="Verdana"/>
                <a:cs typeface="Verdana"/>
              </a:rPr>
              <a:t>9</a:t>
            </a:r>
            <a:r>
              <a:rPr sz="2100" spc="-15" dirty="0">
                <a:latin typeface="Verdana"/>
                <a:cs typeface="Verdana"/>
              </a:rPr>
              <a:t>6</a:t>
            </a:r>
            <a:r>
              <a:rPr sz="2100" spc="-20" dirty="0">
                <a:latin typeface="Verdana"/>
                <a:cs typeface="Verdana"/>
              </a:rPr>
              <a:t>5</a:t>
            </a:r>
            <a:r>
              <a:rPr sz="2100" spc="-5" dirty="0">
                <a:latin typeface="Verdana"/>
                <a:cs typeface="Verdana"/>
              </a:rPr>
              <a:t>4</a:t>
            </a:r>
            <a:r>
              <a:rPr sz="2100" spc="-630" dirty="0">
                <a:latin typeface="Verdana"/>
                <a:cs typeface="Verdana"/>
              </a:rPr>
              <a:t>1</a:t>
            </a:r>
            <a:r>
              <a:rPr sz="2100" spc="-114" dirty="0">
                <a:latin typeface="Verdana"/>
                <a:cs typeface="Verdana"/>
              </a:rPr>
              <a:t>3</a:t>
            </a:r>
            <a:r>
              <a:rPr sz="2100" spc="-30" dirty="0">
                <a:latin typeface="Verdana"/>
                <a:cs typeface="Verdana"/>
              </a:rPr>
              <a:t>9</a:t>
            </a:r>
            <a:r>
              <a:rPr sz="2100" spc="-20" dirty="0">
                <a:latin typeface="Verdana"/>
                <a:cs typeface="Verdana"/>
              </a:rPr>
              <a:t>5</a:t>
            </a:r>
            <a:r>
              <a:rPr sz="2100" spc="-114" dirty="0">
                <a:latin typeface="Verdana"/>
                <a:cs typeface="Verdana"/>
              </a:rPr>
              <a:t>3</a:t>
            </a:r>
            <a:r>
              <a:rPr sz="2100" spc="-150" dirty="0">
                <a:latin typeface="Verdana"/>
                <a:cs typeface="Verdana"/>
              </a:rPr>
              <a:t>2</a:t>
            </a:r>
            <a:r>
              <a:rPr sz="2100" spc="-15" dirty="0">
                <a:latin typeface="Verdana"/>
                <a:cs typeface="Verdana"/>
              </a:rPr>
              <a:t>6</a:t>
            </a:r>
            <a:r>
              <a:rPr sz="2100" spc="-409" dirty="0">
                <a:latin typeface="Verdana"/>
                <a:cs typeface="Verdana"/>
              </a:rPr>
              <a:t>%  </a:t>
            </a:r>
            <a:r>
              <a:rPr sz="2100" spc="-135" dirty="0">
                <a:latin typeface="Verdana"/>
                <a:cs typeface="Verdana"/>
              </a:rPr>
              <a:t>T</a:t>
            </a:r>
            <a:r>
              <a:rPr sz="2100" spc="40" dirty="0">
                <a:latin typeface="Verdana"/>
                <a:cs typeface="Verdana"/>
              </a:rPr>
              <a:t>o</a:t>
            </a:r>
            <a:r>
              <a:rPr sz="2100" spc="-75" dirty="0">
                <a:latin typeface="Verdana"/>
                <a:cs typeface="Verdana"/>
              </a:rPr>
              <a:t>t</a:t>
            </a:r>
            <a:r>
              <a:rPr sz="2100" spc="135" dirty="0">
                <a:latin typeface="Verdana"/>
                <a:cs typeface="Verdana"/>
              </a:rPr>
              <a:t>a</a:t>
            </a:r>
            <a:r>
              <a:rPr sz="2100" spc="-25" dirty="0">
                <a:latin typeface="Verdana"/>
                <a:cs typeface="Verdana"/>
              </a:rPr>
              <a:t>l</a:t>
            </a:r>
            <a:r>
              <a:rPr sz="2100" spc="-155" dirty="0">
                <a:latin typeface="Verdana"/>
                <a:cs typeface="Verdana"/>
              </a:rPr>
              <a:t> </a:t>
            </a:r>
            <a:r>
              <a:rPr sz="2100" spc="-70" dirty="0">
                <a:latin typeface="Verdana"/>
                <a:cs typeface="Verdana"/>
              </a:rPr>
              <a:t>f</a:t>
            </a:r>
            <a:r>
              <a:rPr sz="2100" spc="15" dirty="0">
                <a:latin typeface="Verdana"/>
                <a:cs typeface="Verdana"/>
              </a:rPr>
              <a:t>e</a:t>
            </a:r>
            <a:r>
              <a:rPr sz="2100" spc="110" dirty="0">
                <a:latin typeface="Verdana"/>
                <a:cs typeface="Verdana"/>
              </a:rPr>
              <a:t>m</a:t>
            </a:r>
            <a:r>
              <a:rPr sz="2100" spc="135" dirty="0">
                <a:latin typeface="Verdana"/>
                <a:cs typeface="Verdana"/>
              </a:rPr>
              <a:t>a</a:t>
            </a:r>
            <a:r>
              <a:rPr sz="2100" spc="-50" dirty="0">
                <a:latin typeface="Verdana"/>
                <a:cs typeface="Verdana"/>
              </a:rPr>
              <a:t>l</a:t>
            </a:r>
            <a:r>
              <a:rPr sz="2100" spc="40" dirty="0">
                <a:latin typeface="Verdana"/>
                <a:cs typeface="Verdana"/>
              </a:rPr>
              <a:t>e</a:t>
            </a:r>
            <a:r>
              <a:rPr sz="2100" spc="-155" dirty="0">
                <a:latin typeface="Verdana"/>
                <a:cs typeface="Verdana"/>
              </a:rPr>
              <a:t> </a:t>
            </a:r>
            <a:r>
              <a:rPr sz="2100" spc="90" dirty="0">
                <a:latin typeface="Verdana"/>
                <a:cs typeface="Verdana"/>
              </a:rPr>
              <a:t>b</a:t>
            </a:r>
            <a:r>
              <a:rPr sz="2100" spc="5" dirty="0">
                <a:latin typeface="Verdana"/>
                <a:cs typeface="Verdana"/>
              </a:rPr>
              <a:t>u</a:t>
            </a:r>
            <a:r>
              <a:rPr sz="2100" spc="-25" dirty="0">
                <a:latin typeface="Verdana"/>
                <a:cs typeface="Verdana"/>
              </a:rPr>
              <a:t>y</a:t>
            </a:r>
            <a:r>
              <a:rPr sz="2100" spc="-155" dirty="0">
                <a:latin typeface="Verdana"/>
                <a:cs typeface="Verdana"/>
              </a:rPr>
              <a:t> </a:t>
            </a:r>
            <a:r>
              <a:rPr sz="2100" spc="-355" dirty="0">
                <a:latin typeface="Verdana"/>
                <a:cs typeface="Verdana"/>
              </a:rPr>
              <a:t>I</a:t>
            </a:r>
            <a:r>
              <a:rPr sz="2100" spc="5" dirty="0">
                <a:latin typeface="Verdana"/>
                <a:cs typeface="Verdana"/>
              </a:rPr>
              <a:t>n</a:t>
            </a:r>
            <a:r>
              <a:rPr sz="2100" dirty="0">
                <a:latin typeface="Verdana"/>
                <a:cs typeface="Verdana"/>
              </a:rPr>
              <a:t>s</a:t>
            </a:r>
            <a:r>
              <a:rPr sz="2100" spc="5" dirty="0">
                <a:latin typeface="Verdana"/>
                <a:cs typeface="Verdana"/>
              </a:rPr>
              <a:t>u</a:t>
            </a:r>
            <a:r>
              <a:rPr sz="2100" spc="-114" dirty="0">
                <a:latin typeface="Verdana"/>
                <a:cs typeface="Verdana"/>
              </a:rPr>
              <a:t>r</a:t>
            </a:r>
            <a:r>
              <a:rPr sz="2100" spc="135" dirty="0">
                <a:latin typeface="Verdana"/>
                <a:cs typeface="Verdana"/>
              </a:rPr>
              <a:t>a</a:t>
            </a:r>
            <a:r>
              <a:rPr sz="2100" spc="5" dirty="0">
                <a:latin typeface="Verdana"/>
                <a:cs typeface="Verdana"/>
              </a:rPr>
              <a:t>n</a:t>
            </a:r>
            <a:r>
              <a:rPr sz="2100" spc="140" dirty="0">
                <a:latin typeface="Verdana"/>
                <a:cs typeface="Verdana"/>
              </a:rPr>
              <a:t>c</a:t>
            </a:r>
            <a:r>
              <a:rPr sz="2100" spc="40" dirty="0">
                <a:latin typeface="Verdana"/>
                <a:cs typeface="Verdana"/>
              </a:rPr>
              <a:t>e</a:t>
            </a:r>
            <a:r>
              <a:rPr sz="2100" spc="-155" dirty="0">
                <a:latin typeface="Verdana"/>
                <a:cs typeface="Verdana"/>
              </a:rPr>
              <a:t> </a:t>
            </a:r>
            <a:r>
              <a:rPr sz="2100" spc="-310" dirty="0">
                <a:latin typeface="Verdana"/>
                <a:cs typeface="Verdana"/>
              </a:rPr>
              <a:t>:</a:t>
            </a:r>
            <a:r>
              <a:rPr sz="2100" spc="-155" dirty="0">
                <a:latin typeface="Verdana"/>
                <a:cs typeface="Verdana"/>
              </a:rPr>
              <a:t> </a:t>
            </a:r>
            <a:r>
              <a:rPr sz="2100" spc="-630" dirty="0">
                <a:latin typeface="Verdana"/>
                <a:cs typeface="Verdana"/>
              </a:rPr>
              <a:t>1</a:t>
            </a:r>
            <a:r>
              <a:rPr sz="2100" spc="-15" dirty="0">
                <a:latin typeface="Verdana"/>
                <a:cs typeface="Verdana"/>
              </a:rPr>
              <a:t>0</a:t>
            </a:r>
            <a:r>
              <a:rPr sz="2100" spc="-300" dirty="0">
                <a:latin typeface="Verdana"/>
                <a:cs typeface="Verdana"/>
              </a:rPr>
              <a:t>.</a:t>
            </a:r>
            <a:r>
              <a:rPr sz="2100" spc="-5" dirty="0">
                <a:latin typeface="Verdana"/>
                <a:cs typeface="Verdana"/>
              </a:rPr>
              <a:t>4</a:t>
            </a:r>
            <a:r>
              <a:rPr sz="2100" spc="-150" dirty="0">
                <a:latin typeface="Verdana"/>
                <a:cs typeface="Verdana"/>
              </a:rPr>
              <a:t>2</a:t>
            </a:r>
            <a:r>
              <a:rPr sz="2100" spc="-630" dirty="0">
                <a:latin typeface="Verdana"/>
                <a:cs typeface="Verdana"/>
              </a:rPr>
              <a:t>1</a:t>
            </a:r>
            <a:r>
              <a:rPr sz="2100" spc="-25" dirty="0">
                <a:latin typeface="Verdana"/>
                <a:cs typeface="Verdana"/>
              </a:rPr>
              <a:t>8</a:t>
            </a:r>
            <a:r>
              <a:rPr sz="2100" spc="-30" dirty="0">
                <a:latin typeface="Verdana"/>
                <a:cs typeface="Verdana"/>
              </a:rPr>
              <a:t>9</a:t>
            </a:r>
            <a:r>
              <a:rPr sz="2100" spc="-630" dirty="0">
                <a:latin typeface="Verdana"/>
                <a:cs typeface="Verdana"/>
              </a:rPr>
              <a:t>11</a:t>
            </a:r>
            <a:r>
              <a:rPr sz="2100" spc="-25" dirty="0">
                <a:latin typeface="Verdana"/>
                <a:cs typeface="Verdana"/>
              </a:rPr>
              <a:t>8</a:t>
            </a:r>
            <a:r>
              <a:rPr sz="2100" spc="-185" dirty="0">
                <a:latin typeface="Verdana"/>
                <a:cs typeface="Verdana"/>
              </a:rPr>
              <a:t>7</a:t>
            </a:r>
            <a:r>
              <a:rPr sz="2100" spc="-15" dirty="0">
                <a:latin typeface="Verdana"/>
                <a:cs typeface="Verdana"/>
              </a:rPr>
              <a:t>0</a:t>
            </a:r>
            <a:r>
              <a:rPr sz="2100" spc="-25" dirty="0">
                <a:latin typeface="Verdana"/>
                <a:cs typeface="Verdana"/>
              </a:rPr>
              <a:t>8</a:t>
            </a:r>
            <a:r>
              <a:rPr sz="2100" spc="-150" dirty="0">
                <a:latin typeface="Verdana"/>
                <a:cs typeface="Verdana"/>
              </a:rPr>
              <a:t>2</a:t>
            </a:r>
            <a:r>
              <a:rPr sz="2100" spc="-5" dirty="0">
                <a:latin typeface="Verdana"/>
                <a:cs typeface="Verdana"/>
              </a:rPr>
              <a:t>4</a:t>
            </a:r>
            <a:r>
              <a:rPr sz="2100" spc="-25" dirty="0">
                <a:latin typeface="Verdana"/>
                <a:cs typeface="Verdana"/>
              </a:rPr>
              <a:t>8</a:t>
            </a:r>
            <a:r>
              <a:rPr sz="2100" spc="-20" dirty="0">
                <a:latin typeface="Verdana"/>
                <a:cs typeface="Verdana"/>
              </a:rPr>
              <a:t>5</a:t>
            </a:r>
            <a:r>
              <a:rPr sz="2100" spc="-745" dirty="0">
                <a:latin typeface="Verdana"/>
                <a:cs typeface="Verdana"/>
              </a:rPr>
              <a:t>%</a:t>
            </a:r>
            <a:endParaRPr sz="21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65795" y="6692287"/>
            <a:ext cx="14556740" cy="15398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6900"/>
              </a:lnSpc>
              <a:spcBef>
                <a:spcPts val="95"/>
              </a:spcBef>
            </a:pPr>
            <a:r>
              <a:rPr sz="3100" spc="-35" dirty="0">
                <a:latin typeface="Verdana"/>
                <a:cs typeface="Verdana"/>
              </a:rPr>
              <a:t>From </a:t>
            </a:r>
            <a:r>
              <a:rPr sz="3100" spc="-10" dirty="0">
                <a:latin typeface="Verdana"/>
                <a:cs typeface="Verdana"/>
              </a:rPr>
              <a:t>the </a:t>
            </a:r>
            <a:r>
              <a:rPr sz="3100" spc="10" dirty="0">
                <a:latin typeface="Verdana"/>
                <a:cs typeface="Verdana"/>
              </a:rPr>
              <a:t>given </a:t>
            </a:r>
            <a:r>
              <a:rPr sz="3100" spc="-20" dirty="0">
                <a:latin typeface="Verdana"/>
                <a:cs typeface="Verdana"/>
              </a:rPr>
              <a:t>dataset, </a:t>
            </a:r>
            <a:r>
              <a:rPr sz="3100" spc="75" dirty="0">
                <a:latin typeface="Verdana"/>
                <a:cs typeface="Verdana"/>
              </a:rPr>
              <a:t>males </a:t>
            </a:r>
            <a:r>
              <a:rPr sz="3100" spc="30" dirty="0">
                <a:latin typeface="Verdana"/>
                <a:cs typeface="Verdana"/>
              </a:rPr>
              <a:t>are more </a:t>
            </a:r>
            <a:r>
              <a:rPr sz="3100" spc="-60" dirty="0">
                <a:latin typeface="Verdana"/>
                <a:cs typeface="Verdana"/>
              </a:rPr>
              <a:t>likely </a:t>
            </a:r>
            <a:r>
              <a:rPr sz="3100" spc="-5" dirty="0">
                <a:latin typeface="Verdana"/>
                <a:cs typeface="Verdana"/>
              </a:rPr>
              <a:t>to </a:t>
            </a:r>
            <a:r>
              <a:rPr sz="3100" spc="40" dirty="0">
                <a:latin typeface="Verdana"/>
                <a:cs typeface="Verdana"/>
              </a:rPr>
              <a:t>buy </a:t>
            </a:r>
            <a:r>
              <a:rPr sz="3100" spc="10" dirty="0">
                <a:latin typeface="Verdana"/>
                <a:cs typeface="Verdana"/>
              </a:rPr>
              <a:t>vehicle </a:t>
            </a:r>
            <a:r>
              <a:rPr sz="3100" spc="30" dirty="0">
                <a:latin typeface="Verdana"/>
                <a:cs typeface="Verdana"/>
              </a:rPr>
              <a:t>insurance </a:t>
            </a:r>
            <a:r>
              <a:rPr sz="3100" spc="35" dirty="0">
                <a:latin typeface="Verdana"/>
                <a:cs typeface="Verdana"/>
              </a:rPr>
              <a:t> </a:t>
            </a:r>
            <a:r>
              <a:rPr sz="3100" spc="15" dirty="0">
                <a:latin typeface="Verdana"/>
                <a:cs typeface="Verdana"/>
              </a:rPr>
              <a:t>regardless</a:t>
            </a:r>
            <a:r>
              <a:rPr sz="3100" spc="-220" dirty="0">
                <a:latin typeface="Verdana"/>
                <a:cs typeface="Verdana"/>
              </a:rPr>
              <a:t> </a:t>
            </a:r>
            <a:r>
              <a:rPr sz="3100" dirty="0">
                <a:latin typeface="Verdana"/>
                <a:cs typeface="Verdana"/>
              </a:rPr>
              <a:t>of</a:t>
            </a:r>
            <a:r>
              <a:rPr sz="3100" spc="-220" dirty="0">
                <a:latin typeface="Verdana"/>
                <a:cs typeface="Verdana"/>
              </a:rPr>
              <a:t> </a:t>
            </a:r>
            <a:r>
              <a:rPr sz="3100" spc="-55" dirty="0">
                <a:latin typeface="Verdana"/>
                <a:cs typeface="Verdana"/>
              </a:rPr>
              <a:t>their</a:t>
            </a:r>
            <a:r>
              <a:rPr sz="3100" spc="-220" dirty="0">
                <a:latin typeface="Verdana"/>
                <a:cs typeface="Verdana"/>
              </a:rPr>
              <a:t> </a:t>
            </a:r>
            <a:r>
              <a:rPr sz="3100" spc="-35" dirty="0">
                <a:latin typeface="Verdana"/>
                <a:cs typeface="Verdana"/>
              </a:rPr>
              <a:t>age,</a:t>
            </a:r>
            <a:r>
              <a:rPr sz="3100" spc="-220" dirty="0">
                <a:latin typeface="Verdana"/>
                <a:cs typeface="Verdana"/>
              </a:rPr>
              <a:t> </a:t>
            </a:r>
            <a:r>
              <a:rPr sz="3100" spc="-35" dirty="0">
                <a:latin typeface="Verdana"/>
                <a:cs typeface="Verdana"/>
              </a:rPr>
              <a:t>with</a:t>
            </a:r>
            <a:r>
              <a:rPr sz="3100" spc="-220" dirty="0">
                <a:latin typeface="Verdana"/>
                <a:cs typeface="Verdana"/>
              </a:rPr>
              <a:t> </a:t>
            </a:r>
            <a:r>
              <a:rPr sz="3100" spc="240" dirty="0">
                <a:latin typeface="Verdana"/>
                <a:cs typeface="Verdana"/>
              </a:rPr>
              <a:t>a</a:t>
            </a:r>
            <a:r>
              <a:rPr sz="3100" spc="-215" dirty="0">
                <a:latin typeface="Verdana"/>
                <a:cs typeface="Verdana"/>
              </a:rPr>
              <a:t> </a:t>
            </a:r>
            <a:r>
              <a:rPr sz="3100" spc="35" dirty="0">
                <a:latin typeface="Verdana"/>
                <a:cs typeface="Verdana"/>
              </a:rPr>
              <a:t>bigger</a:t>
            </a:r>
            <a:r>
              <a:rPr sz="3100" spc="-220" dirty="0">
                <a:latin typeface="Verdana"/>
                <a:cs typeface="Verdana"/>
              </a:rPr>
              <a:t> </a:t>
            </a:r>
            <a:r>
              <a:rPr sz="3100" spc="50" dirty="0">
                <a:latin typeface="Verdana"/>
                <a:cs typeface="Verdana"/>
              </a:rPr>
              <a:t>margin</a:t>
            </a:r>
            <a:r>
              <a:rPr sz="3100" spc="-220" dirty="0">
                <a:latin typeface="Verdana"/>
                <a:cs typeface="Verdana"/>
              </a:rPr>
              <a:t> </a:t>
            </a:r>
            <a:r>
              <a:rPr sz="3100" dirty="0">
                <a:latin typeface="Verdana"/>
                <a:cs typeface="Verdana"/>
              </a:rPr>
              <a:t>of</a:t>
            </a:r>
            <a:r>
              <a:rPr sz="3100" spc="-220" dirty="0">
                <a:latin typeface="Verdana"/>
                <a:cs typeface="Verdana"/>
              </a:rPr>
              <a:t> </a:t>
            </a:r>
            <a:r>
              <a:rPr sz="3100" spc="-425" dirty="0">
                <a:latin typeface="Verdana"/>
                <a:cs typeface="Verdana"/>
              </a:rPr>
              <a:t>3.4%</a:t>
            </a:r>
            <a:r>
              <a:rPr sz="3100" spc="-220" dirty="0">
                <a:latin typeface="Verdana"/>
                <a:cs typeface="Verdana"/>
              </a:rPr>
              <a:t> </a:t>
            </a:r>
            <a:r>
              <a:rPr sz="3100" spc="100" dirty="0">
                <a:latin typeface="Verdana"/>
                <a:cs typeface="Verdana"/>
              </a:rPr>
              <a:t>compared</a:t>
            </a:r>
            <a:r>
              <a:rPr sz="3100" spc="-215" dirty="0">
                <a:latin typeface="Verdana"/>
                <a:cs typeface="Verdana"/>
              </a:rPr>
              <a:t> </a:t>
            </a:r>
            <a:r>
              <a:rPr sz="3100" spc="-5" dirty="0">
                <a:latin typeface="Verdana"/>
                <a:cs typeface="Verdana"/>
              </a:rPr>
              <a:t>to</a:t>
            </a:r>
            <a:r>
              <a:rPr sz="3100" spc="-220" dirty="0">
                <a:latin typeface="Verdana"/>
                <a:cs typeface="Verdana"/>
              </a:rPr>
              <a:t> </a:t>
            </a:r>
            <a:r>
              <a:rPr sz="3100" spc="-40" dirty="0">
                <a:latin typeface="Verdana"/>
                <a:cs typeface="Verdana"/>
              </a:rPr>
              <a:t>Female.</a:t>
            </a:r>
            <a:endParaRPr sz="31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254"/>
              </a:spcBef>
            </a:pPr>
            <a:r>
              <a:rPr sz="3100" spc="30" dirty="0">
                <a:latin typeface="Verdana"/>
                <a:cs typeface="Verdana"/>
              </a:rPr>
              <a:t>We</a:t>
            </a:r>
            <a:r>
              <a:rPr sz="3100" spc="-225" dirty="0">
                <a:latin typeface="Verdana"/>
                <a:cs typeface="Verdana"/>
              </a:rPr>
              <a:t> </a:t>
            </a:r>
            <a:r>
              <a:rPr sz="3100" spc="155" dirty="0">
                <a:latin typeface="Verdana"/>
                <a:cs typeface="Verdana"/>
              </a:rPr>
              <a:t>can</a:t>
            </a:r>
            <a:r>
              <a:rPr sz="3100" spc="-225" dirty="0">
                <a:latin typeface="Verdana"/>
                <a:cs typeface="Verdana"/>
              </a:rPr>
              <a:t> </a:t>
            </a:r>
            <a:r>
              <a:rPr sz="3100" spc="60" dirty="0">
                <a:latin typeface="Verdana"/>
                <a:cs typeface="Verdana"/>
              </a:rPr>
              <a:t>say</a:t>
            </a:r>
            <a:r>
              <a:rPr sz="3100" spc="-220" dirty="0">
                <a:latin typeface="Verdana"/>
                <a:cs typeface="Verdana"/>
              </a:rPr>
              <a:t> </a:t>
            </a:r>
            <a:r>
              <a:rPr sz="3100" spc="10" dirty="0">
                <a:latin typeface="Verdana"/>
                <a:cs typeface="Verdana"/>
              </a:rPr>
              <a:t>that</a:t>
            </a:r>
            <a:r>
              <a:rPr sz="3100" spc="-225" dirty="0">
                <a:latin typeface="Verdana"/>
                <a:cs typeface="Verdana"/>
              </a:rPr>
              <a:t> </a:t>
            </a:r>
            <a:r>
              <a:rPr sz="3100" spc="90" dirty="0">
                <a:latin typeface="Verdana"/>
                <a:cs typeface="Verdana"/>
              </a:rPr>
              <a:t>male</a:t>
            </a:r>
            <a:r>
              <a:rPr sz="3100" spc="-220" dirty="0">
                <a:latin typeface="Verdana"/>
                <a:cs typeface="Verdana"/>
              </a:rPr>
              <a:t> </a:t>
            </a:r>
            <a:r>
              <a:rPr sz="3100" spc="-50" dirty="0">
                <a:latin typeface="Verdana"/>
                <a:cs typeface="Verdana"/>
              </a:rPr>
              <a:t>will</a:t>
            </a:r>
            <a:r>
              <a:rPr sz="3100" spc="-225" dirty="0">
                <a:latin typeface="Verdana"/>
                <a:cs typeface="Verdana"/>
              </a:rPr>
              <a:t> </a:t>
            </a:r>
            <a:r>
              <a:rPr sz="3100" spc="10" dirty="0">
                <a:latin typeface="Verdana"/>
                <a:cs typeface="Verdana"/>
              </a:rPr>
              <a:t>give</a:t>
            </a:r>
            <a:r>
              <a:rPr sz="3100" spc="-225" dirty="0">
                <a:latin typeface="Verdana"/>
                <a:cs typeface="Verdana"/>
              </a:rPr>
              <a:t> </a:t>
            </a:r>
            <a:r>
              <a:rPr sz="3100" spc="5" dirty="0">
                <a:latin typeface="Verdana"/>
                <a:cs typeface="Verdana"/>
              </a:rPr>
              <a:t>quite</a:t>
            </a:r>
            <a:r>
              <a:rPr sz="3100" spc="-220" dirty="0">
                <a:latin typeface="Verdana"/>
                <a:cs typeface="Verdana"/>
              </a:rPr>
              <a:t> </a:t>
            </a:r>
            <a:r>
              <a:rPr sz="3100" spc="240" dirty="0">
                <a:latin typeface="Verdana"/>
                <a:cs typeface="Verdana"/>
              </a:rPr>
              <a:t>a</a:t>
            </a:r>
            <a:r>
              <a:rPr sz="3100" spc="-225" dirty="0">
                <a:latin typeface="Verdana"/>
                <a:cs typeface="Verdana"/>
              </a:rPr>
              <a:t> </a:t>
            </a:r>
            <a:r>
              <a:rPr sz="3100" spc="75" dirty="0">
                <a:latin typeface="Verdana"/>
                <a:cs typeface="Verdana"/>
              </a:rPr>
              <a:t>big</a:t>
            </a:r>
            <a:r>
              <a:rPr sz="3100" spc="-220" dirty="0">
                <a:latin typeface="Verdana"/>
                <a:cs typeface="Verdana"/>
              </a:rPr>
              <a:t> </a:t>
            </a:r>
            <a:r>
              <a:rPr sz="3100" spc="95" dirty="0">
                <a:latin typeface="Verdana"/>
                <a:cs typeface="Verdana"/>
              </a:rPr>
              <a:t>impact</a:t>
            </a:r>
            <a:r>
              <a:rPr sz="3100" spc="-225" dirty="0">
                <a:latin typeface="Verdana"/>
                <a:cs typeface="Verdana"/>
              </a:rPr>
              <a:t> </a:t>
            </a:r>
            <a:r>
              <a:rPr sz="3100" spc="55" dirty="0">
                <a:latin typeface="Verdana"/>
                <a:cs typeface="Verdana"/>
              </a:rPr>
              <a:t>on</a:t>
            </a:r>
            <a:r>
              <a:rPr sz="3100" spc="-220" dirty="0">
                <a:latin typeface="Verdana"/>
                <a:cs typeface="Verdana"/>
              </a:rPr>
              <a:t> </a:t>
            </a:r>
            <a:r>
              <a:rPr sz="3100" spc="-10" dirty="0">
                <a:latin typeface="Verdana"/>
                <a:cs typeface="Verdana"/>
              </a:rPr>
              <a:t>the</a:t>
            </a:r>
            <a:r>
              <a:rPr sz="3100" spc="-225" dirty="0">
                <a:latin typeface="Verdana"/>
                <a:cs typeface="Verdana"/>
              </a:rPr>
              <a:t> </a:t>
            </a:r>
            <a:r>
              <a:rPr sz="3100" spc="70" dirty="0">
                <a:latin typeface="Verdana"/>
                <a:cs typeface="Verdana"/>
              </a:rPr>
              <a:t>model</a:t>
            </a:r>
            <a:endParaRPr sz="31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8842" y="2071639"/>
            <a:ext cx="9010649" cy="455294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64196" y="398300"/>
            <a:ext cx="11559540" cy="1082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900" spc="305" dirty="0"/>
              <a:t>Vehicle</a:t>
            </a:r>
            <a:r>
              <a:rPr sz="6900" spc="-495" dirty="0"/>
              <a:t> </a:t>
            </a:r>
            <a:r>
              <a:rPr sz="6900" spc="295" dirty="0"/>
              <a:t>Age</a:t>
            </a:r>
            <a:r>
              <a:rPr sz="6900" spc="-495" dirty="0"/>
              <a:t> </a:t>
            </a:r>
            <a:r>
              <a:rPr sz="6900" spc="375" dirty="0"/>
              <a:t>on</a:t>
            </a:r>
            <a:r>
              <a:rPr sz="6900" spc="-495" dirty="0"/>
              <a:t> </a:t>
            </a:r>
            <a:r>
              <a:rPr sz="6900" spc="215" dirty="0"/>
              <a:t>Response</a:t>
            </a:r>
            <a:endParaRPr sz="6900"/>
          </a:p>
        </p:txBody>
      </p:sp>
      <p:sp>
        <p:nvSpPr>
          <p:cNvPr id="4" name="object 4"/>
          <p:cNvSpPr txBox="1"/>
          <p:nvPr/>
        </p:nvSpPr>
        <p:spPr>
          <a:xfrm>
            <a:off x="9852714" y="3086922"/>
            <a:ext cx="8370570" cy="2425700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sz="2250" spc="35" dirty="0">
                <a:solidFill>
                  <a:srgbClr val="13110E"/>
                </a:solidFill>
                <a:latin typeface="Roboto"/>
                <a:cs typeface="Roboto"/>
              </a:rPr>
              <a:t>Customer's</a:t>
            </a:r>
            <a:r>
              <a:rPr sz="2250" spc="80" dirty="0">
                <a:solidFill>
                  <a:srgbClr val="13110E"/>
                </a:solidFill>
                <a:latin typeface="Roboto"/>
                <a:cs typeface="Roboto"/>
              </a:rPr>
              <a:t> </a:t>
            </a:r>
            <a:r>
              <a:rPr sz="2250" spc="40" dirty="0">
                <a:solidFill>
                  <a:srgbClr val="13110E"/>
                </a:solidFill>
                <a:latin typeface="Roboto"/>
                <a:cs typeface="Roboto"/>
              </a:rPr>
              <a:t>Vehicle</a:t>
            </a:r>
            <a:r>
              <a:rPr sz="2250" spc="85" dirty="0">
                <a:solidFill>
                  <a:srgbClr val="13110E"/>
                </a:solidFill>
                <a:latin typeface="Roboto"/>
                <a:cs typeface="Roboto"/>
              </a:rPr>
              <a:t> </a:t>
            </a:r>
            <a:r>
              <a:rPr sz="2250" spc="55" dirty="0">
                <a:solidFill>
                  <a:srgbClr val="13110E"/>
                </a:solidFill>
                <a:latin typeface="Roboto"/>
                <a:cs typeface="Roboto"/>
              </a:rPr>
              <a:t>Age</a:t>
            </a:r>
            <a:r>
              <a:rPr sz="2250" spc="85" dirty="0">
                <a:solidFill>
                  <a:srgbClr val="13110E"/>
                </a:solidFill>
                <a:latin typeface="Roboto"/>
                <a:cs typeface="Roboto"/>
              </a:rPr>
              <a:t> </a:t>
            </a:r>
            <a:r>
              <a:rPr sz="2250" spc="-95" dirty="0">
                <a:solidFill>
                  <a:srgbClr val="13110E"/>
                </a:solidFill>
                <a:latin typeface="Roboto"/>
                <a:cs typeface="Roboto"/>
              </a:rPr>
              <a:t>1-2</a:t>
            </a:r>
            <a:r>
              <a:rPr sz="2250" spc="85" dirty="0">
                <a:solidFill>
                  <a:srgbClr val="13110E"/>
                </a:solidFill>
                <a:latin typeface="Roboto"/>
                <a:cs typeface="Roboto"/>
              </a:rPr>
              <a:t> </a:t>
            </a:r>
            <a:r>
              <a:rPr sz="2250" spc="15" dirty="0">
                <a:solidFill>
                  <a:srgbClr val="13110E"/>
                </a:solidFill>
                <a:latin typeface="Roboto"/>
                <a:cs typeface="Roboto"/>
              </a:rPr>
              <a:t>Year</a:t>
            </a:r>
            <a:r>
              <a:rPr sz="2250" spc="85" dirty="0">
                <a:solidFill>
                  <a:srgbClr val="13110E"/>
                </a:solidFill>
                <a:latin typeface="Roboto"/>
                <a:cs typeface="Roboto"/>
              </a:rPr>
              <a:t> </a:t>
            </a:r>
            <a:r>
              <a:rPr sz="2250" spc="20" dirty="0">
                <a:solidFill>
                  <a:srgbClr val="13110E"/>
                </a:solidFill>
                <a:latin typeface="Roboto"/>
                <a:cs typeface="Roboto"/>
              </a:rPr>
              <a:t>and</a:t>
            </a:r>
            <a:r>
              <a:rPr sz="2250" spc="80" dirty="0">
                <a:solidFill>
                  <a:srgbClr val="13110E"/>
                </a:solidFill>
                <a:latin typeface="Roboto"/>
                <a:cs typeface="Roboto"/>
              </a:rPr>
              <a:t> </a:t>
            </a:r>
            <a:r>
              <a:rPr sz="2250" dirty="0">
                <a:solidFill>
                  <a:srgbClr val="13110E"/>
                </a:solidFill>
                <a:latin typeface="Roboto"/>
                <a:cs typeface="Roboto"/>
              </a:rPr>
              <a:t>buy</a:t>
            </a:r>
            <a:r>
              <a:rPr sz="2250" spc="85" dirty="0">
                <a:solidFill>
                  <a:srgbClr val="13110E"/>
                </a:solidFill>
                <a:latin typeface="Roboto"/>
                <a:cs typeface="Roboto"/>
              </a:rPr>
              <a:t> </a:t>
            </a:r>
            <a:r>
              <a:rPr sz="2250" spc="30" dirty="0">
                <a:solidFill>
                  <a:srgbClr val="13110E"/>
                </a:solidFill>
                <a:latin typeface="Roboto"/>
                <a:cs typeface="Roboto"/>
              </a:rPr>
              <a:t>Insurance</a:t>
            </a:r>
            <a:r>
              <a:rPr sz="2250" spc="85" dirty="0">
                <a:solidFill>
                  <a:srgbClr val="13110E"/>
                </a:solidFill>
                <a:latin typeface="Roboto"/>
                <a:cs typeface="Roboto"/>
              </a:rPr>
              <a:t> </a:t>
            </a:r>
            <a:r>
              <a:rPr sz="2250" spc="-20" dirty="0">
                <a:solidFill>
                  <a:srgbClr val="13110E"/>
                </a:solidFill>
                <a:latin typeface="Roboto"/>
                <a:cs typeface="Roboto"/>
              </a:rPr>
              <a:t>:</a:t>
            </a:r>
            <a:endParaRPr sz="225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2250" spc="40" dirty="0">
                <a:solidFill>
                  <a:srgbClr val="13110E"/>
                </a:solidFill>
                <a:latin typeface="Roboto"/>
                <a:cs typeface="Roboto"/>
              </a:rPr>
              <a:t>17.32</a:t>
            </a:r>
            <a:r>
              <a:rPr sz="2250" spc="45" dirty="0">
                <a:solidFill>
                  <a:srgbClr val="13110E"/>
                </a:solidFill>
                <a:latin typeface="Roboto"/>
                <a:cs typeface="Roboto"/>
              </a:rPr>
              <a:t> </a:t>
            </a:r>
            <a:r>
              <a:rPr sz="2250" spc="15" dirty="0">
                <a:solidFill>
                  <a:srgbClr val="13110E"/>
                </a:solidFill>
                <a:latin typeface="Roboto"/>
                <a:cs typeface="Roboto"/>
              </a:rPr>
              <a:t>%</a:t>
            </a:r>
            <a:endParaRPr sz="225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2250" spc="35" dirty="0">
                <a:solidFill>
                  <a:srgbClr val="13110E"/>
                </a:solidFill>
                <a:latin typeface="Roboto"/>
                <a:cs typeface="Roboto"/>
              </a:rPr>
              <a:t>Customer's</a:t>
            </a:r>
            <a:r>
              <a:rPr sz="2250" spc="85" dirty="0">
                <a:solidFill>
                  <a:srgbClr val="13110E"/>
                </a:solidFill>
                <a:latin typeface="Roboto"/>
                <a:cs typeface="Roboto"/>
              </a:rPr>
              <a:t> </a:t>
            </a:r>
            <a:r>
              <a:rPr sz="2250" spc="40" dirty="0">
                <a:solidFill>
                  <a:srgbClr val="13110E"/>
                </a:solidFill>
                <a:latin typeface="Roboto"/>
                <a:cs typeface="Roboto"/>
              </a:rPr>
              <a:t>Vehicle</a:t>
            </a:r>
            <a:r>
              <a:rPr sz="2250" spc="85" dirty="0">
                <a:solidFill>
                  <a:srgbClr val="13110E"/>
                </a:solidFill>
                <a:latin typeface="Roboto"/>
                <a:cs typeface="Roboto"/>
              </a:rPr>
              <a:t> </a:t>
            </a:r>
            <a:r>
              <a:rPr sz="2250" spc="55" dirty="0">
                <a:solidFill>
                  <a:srgbClr val="13110E"/>
                </a:solidFill>
                <a:latin typeface="Roboto"/>
                <a:cs typeface="Roboto"/>
              </a:rPr>
              <a:t>Age</a:t>
            </a:r>
            <a:r>
              <a:rPr sz="2250" spc="90" dirty="0">
                <a:solidFill>
                  <a:srgbClr val="13110E"/>
                </a:solidFill>
                <a:latin typeface="Roboto"/>
                <a:cs typeface="Roboto"/>
              </a:rPr>
              <a:t> </a:t>
            </a:r>
            <a:r>
              <a:rPr sz="2250" spc="30" dirty="0">
                <a:solidFill>
                  <a:srgbClr val="13110E"/>
                </a:solidFill>
                <a:latin typeface="Roboto"/>
                <a:cs typeface="Roboto"/>
              </a:rPr>
              <a:t>Less</a:t>
            </a:r>
            <a:r>
              <a:rPr sz="2250" spc="85" dirty="0">
                <a:solidFill>
                  <a:srgbClr val="13110E"/>
                </a:solidFill>
                <a:latin typeface="Roboto"/>
                <a:cs typeface="Roboto"/>
              </a:rPr>
              <a:t> </a:t>
            </a:r>
            <a:r>
              <a:rPr sz="2250" spc="20" dirty="0">
                <a:solidFill>
                  <a:srgbClr val="13110E"/>
                </a:solidFill>
                <a:latin typeface="Roboto"/>
                <a:cs typeface="Roboto"/>
              </a:rPr>
              <a:t>Than</a:t>
            </a:r>
            <a:r>
              <a:rPr sz="2250" spc="85" dirty="0">
                <a:solidFill>
                  <a:srgbClr val="13110E"/>
                </a:solidFill>
                <a:latin typeface="Roboto"/>
                <a:cs typeface="Roboto"/>
              </a:rPr>
              <a:t> </a:t>
            </a:r>
            <a:r>
              <a:rPr sz="2250" spc="5" dirty="0">
                <a:solidFill>
                  <a:srgbClr val="13110E"/>
                </a:solidFill>
                <a:latin typeface="Roboto"/>
                <a:cs typeface="Roboto"/>
              </a:rPr>
              <a:t>1</a:t>
            </a:r>
            <a:r>
              <a:rPr sz="2250" spc="90" dirty="0">
                <a:solidFill>
                  <a:srgbClr val="13110E"/>
                </a:solidFill>
                <a:latin typeface="Roboto"/>
                <a:cs typeface="Roboto"/>
              </a:rPr>
              <a:t> </a:t>
            </a:r>
            <a:r>
              <a:rPr sz="2250" spc="15" dirty="0">
                <a:solidFill>
                  <a:srgbClr val="13110E"/>
                </a:solidFill>
                <a:latin typeface="Roboto"/>
                <a:cs typeface="Roboto"/>
              </a:rPr>
              <a:t>Year</a:t>
            </a:r>
            <a:r>
              <a:rPr sz="2250" spc="85" dirty="0">
                <a:solidFill>
                  <a:srgbClr val="13110E"/>
                </a:solidFill>
                <a:latin typeface="Roboto"/>
                <a:cs typeface="Roboto"/>
              </a:rPr>
              <a:t> </a:t>
            </a:r>
            <a:r>
              <a:rPr sz="2250" spc="20" dirty="0">
                <a:solidFill>
                  <a:srgbClr val="13110E"/>
                </a:solidFill>
                <a:latin typeface="Roboto"/>
                <a:cs typeface="Roboto"/>
              </a:rPr>
              <a:t>and</a:t>
            </a:r>
            <a:r>
              <a:rPr sz="2250" spc="85" dirty="0">
                <a:solidFill>
                  <a:srgbClr val="13110E"/>
                </a:solidFill>
                <a:latin typeface="Roboto"/>
                <a:cs typeface="Roboto"/>
              </a:rPr>
              <a:t> </a:t>
            </a:r>
            <a:r>
              <a:rPr sz="2250" dirty="0">
                <a:solidFill>
                  <a:srgbClr val="13110E"/>
                </a:solidFill>
                <a:latin typeface="Roboto"/>
                <a:cs typeface="Roboto"/>
              </a:rPr>
              <a:t>buy</a:t>
            </a:r>
            <a:r>
              <a:rPr sz="2250" spc="90" dirty="0">
                <a:solidFill>
                  <a:srgbClr val="13110E"/>
                </a:solidFill>
                <a:latin typeface="Roboto"/>
                <a:cs typeface="Roboto"/>
              </a:rPr>
              <a:t> </a:t>
            </a:r>
            <a:r>
              <a:rPr sz="2250" spc="30" dirty="0">
                <a:solidFill>
                  <a:srgbClr val="13110E"/>
                </a:solidFill>
                <a:latin typeface="Roboto"/>
                <a:cs typeface="Roboto"/>
              </a:rPr>
              <a:t>Insurance</a:t>
            </a:r>
            <a:r>
              <a:rPr sz="2250" spc="85" dirty="0">
                <a:solidFill>
                  <a:srgbClr val="13110E"/>
                </a:solidFill>
                <a:latin typeface="Roboto"/>
                <a:cs typeface="Roboto"/>
              </a:rPr>
              <a:t> </a:t>
            </a:r>
            <a:r>
              <a:rPr sz="2250" spc="-20" dirty="0">
                <a:solidFill>
                  <a:srgbClr val="13110E"/>
                </a:solidFill>
                <a:latin typeface="Roboto"/>
                <a:cs typeface="Roboto"/>
              </a:rPr>
              <a:t>:</a:t>
            </a:r>
            <a:endParaRPr sz="225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2250" spc="35" dirty="0">
                <a:solidFill>
                  <a:srgbClr val="13110E"/>
                </a:solidFill>
                <a:latin typeface="Roboto"/>
                <a:cs typeface="Roboto"/>
              </a:rPr>
              <a:t>4.42</a:t>
            </a:r>
            <a:r>
              <a:rPr sz="2250" spc="50" dirty="0">
                <a:solidFill>
                  <a:srgbClr val="13110E"/>
                </a:solidFill>
                <a:latin typeface="Roboto"/>
                <a:cs typeface="Roboto"/>
              </a:rPr>
              <a:t> </a:t>
            </a:r>
            <a:r>
              <a:rPr sz="2250" spc="15" dirty="0">
                <a:solidFill>
                  <a:srgbClr val="13110E"/>
                </a:solidFill>
                <a:latin typeface="Roboto"/>
                <a:cs typeface="Roboto"/>
              </a:rPr>
              <a:t>%</a:t>
            </a:r>
            <a:endParaRPr sz="225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2250" spc="35" dirty="0">
                <a:solidFill>
                  <a:srgbClr val="13110E"/>
                </a:solidFill>
                <a:latin typeface="Roboto"/>
                <a:cs typeface="Roboto"/>
              </a:rPr>
              <a:t>Customer's</a:t>
            </a:r>
            <a:r>
              <a:rPr sz="2250" spc="90" dirty="0">
                <a:solidFill>
                  <a:srgbClr val="13110E"/>
                </a:solidFill>
                <a:latin typeface="Roboto"/>
                <a:cs typeface="Roboto"/>
              </a:rPr>
              <a:t> </a:t>
            </a:r>
            <a:r>
              <a:rPr sz="2250" spc="40" dirty="0">
                <a:solidFill>
                  <a:srgbClr val="13110E"/>
                </a:solidFill>
                <a:latin typeface="Roboto"/>
                <a:cs typeface="Roboto"/>
              </a:rPr>
              <a:t>Vehicle</a:t>
            </a:r>
            <a:r>
              <a:rPr sz="2250" spc="90" dirty="0">
                <a:solidFill>
                  <a:srgbClr val="13110E"/>
                </a:solidFill>
                <a:latin typeface="Roboto"/>
                <a:cs typeface="Roboto"/>
              </a:rPr>
              <a:t> </a:t>
            </a:r>
            <a:r>
              <a:rPr sz="2250" spc="55" dirty="0">
                <a:solidFill>
                  <a:srgbClr val="13110E"/>
                </a:solidFill>
                <a:latin typeface="Roboto"/>
                <a:cs typeface="Roboto"/>
              </a:rPr>
              <a:t>Age</a:t>
            </a:r>
            <a:r>
              <a:rPr sz="2250" spc="90" dirty="0">
                <a:solidFill>
                  <a:srgbClr val="13110E"/>
                </a:solidFill>
                <a:latin typeface="Roboto"/>
                <a:cs typeface="Roboto"/>
              </a:rPr>
              <a:t> </a:t>
            </a:r>
            <a:r>
              <a:rPr sz="2250" spc="45" dirty="0">
                <a:solidFill>
                  <a:srgbClr val="13110E"/>
                </a:solidFill>
                <a:latin typeface="Roboto"/>
                <a:cs typeface="Roboto"/>
              </a:rPr>
              <a:t>More</a:t>
            </a:r>
            <a:r>
              <a:rPr sz="2250" spc="90" dirty="0">
                <a:solidFill>
                  <a:srgbClr val="13110E"/>
                </a:solidFill>
                <a:latin typeface="Roboto"/>
                <a:cs typeface="Roboto"/>
              </a:rPr>
              <a:t> </a:t>
            </a:r>
            <a:r>
              <a:rPr sz="2250" spc="20" dirty="0">
                <a:solidFill>
                  <a:srgbClr val="13110E"/>
                </a:solidFill>
                <a:latin typeface="Roboto"/>
                <a:cs typeface="Roboto"/>
              </a:rPr>
              <a:t>Than</a:t>
            </a:r>
            <a:r>
              <a:rPr sz="2250" spc="90" dirty="0">
                <a:solidFill>
                  <a:srgbClr val="13110E"/>
                </a:solidFill>
                <a:latin typeface="Roboto"/>
                <a:cs typeface="Roboto"/>
              </a:rPr>
              <a:t> </a:t>
            </a:r>
            <a:r>
              <a:rPr sz="2250" spc="5" dirty="0">
                <a:solidFill>
                  <a:srgbClr val="13110E"/>
                </a:solidFill>
                <a:latin typeface="Roboto"/>
                <a:cs typeface="Roboto"/>
              </a:rPr>
              <a:t>2</a:t>
            </a:r>
            <a:r>
              <a:rPr sz="2250" spc="90" dirty="0">
                <a:solidFill>
                  <a:srgbClr val="13110E"/>
                </a:solidFill>
                <a:latin typeface="Roboto"/>
                <a:cs typeface="Roboto"/>
              </a:rPr>
              <a:t> </a:t>
            </a:r>
            <a:r>
              <a:rPr sz="2250" spc="20" dirty="0">
                <a:solidFill>
                  <a:srgbClr val="13110E"/>
                </a:solidFill>
                <a:latin typeface="Roboto"/>
                <a:cs typeface="Roboto"/>
              </a:rPr>
              <a:t>Years</a:t>
            </a:r>
            <a:r>
              <a:rPr sz="2250" spc="90" dirty="0">
                <a:solidFill>
                  <a:srgbClr val="13110E"/>
                </a:solidFill>
                <a:latin typeface="Roboto"/>
                <a:cs typeface="Roboto"/>
              </a:rPr>
              <a:t> </a:t>
            </a:r>
            <a:r>
              <a:rPr sz="2250" spc="20" dirty="0">
                <a:solidFill>
                  <a:srgbClr val="13110E"/>
                </a:solidFill>
                <a:latin typeface="Roboto"/>
                <a:cs typeface="Roboto"/>
              </a:rPr>
              <a:t>and</a:t>
            </a:r>
            <a:r>
              <a:rPr sz="2250" spc="90" dirty="0">
                <a:solidFill>
                  <a:srgbClr val="13110E"/>
                </a:solidFill>
                <a:latin typeface="Roboto"/>
                <a:cs typeface="Roboto"/>
              </a:rPr>
              <a:t> </a:t>
            </a:r>
            <a:r>
              <a:rPr sz="2250" dirty="0">
                <a:solidFill>
                  <a:srgbClr val="13110E"/>
                </a:solidFill>
                <a:latin typeface="Roboto"/>
                <a:cs typeface="Roboto"/>
              </a:rPr>
              <a:t>buy</a:t>
            </a:r>
            <a:r>
              <a:rPr sz="2250" spc="90" dirty="0">
                <a:solidFill>
                  <a:srgbClr val="13110E"/>
                </a:solidFill>
                <a:latin typeface="Roboto"/>
                <a:cs typeface="Roboto"/>
              </a:rPr>
              <a:t> </a:t>
            </a:r>
            <a:r>
              <a:rPr sz="2250" spc="25" dirty="0">
                <a:solidFill>
                  <a:srgbClr val="13110E"/>
                </a:solidFill>
                <a:latin typeface="Roboto"/>
                <a:cs typeface="Roboto"/>
              </a:rPr>
              <a:t>Insurance:</a:t>
            </a:r>
            <a:endParaRPr sz="225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2250" spc="40" dirty="0">
                <a:solidFill>
                  <a:srgbClr val="13110E"/>
                </a:solidFill>
                <a:latin typeface="Roboto"/>
                <a:cs typeface="Roboto"/>
              </a:rPr>
              <a:t>29.63</a:t>
            </a:r>
            <a:r>
              <a:rPr sz="2250" spc="45" dirty="0">
                <a:solidFill>
                  <a:srgbClr val="13110E"/>
                </a:solidFill>
                <a:latin typeface="Roboto"/>
                <a:cs typeface="Roboto"/>
              </a:rPr>
              <a:t> </a:t>
            </a:r>
            <a:r>
              <a:rPr sz="2250" spc="15" dirty="0">
                <a:solidFill>
                  <a:srgbClr val="13110E"/>
                </a:solidFill>
                <a:latin typeface="Roboto"/>
                <a:cs typeface="Roboto"/>
              </a:rPr>
              <a:t>%</a:t>
            </a:r>
            <a:endParaRPr sz="2250">
              <a:latin typeface="Roboto"/>
              <a:cs typeface="Robo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44835" y="6692284"/>
            <a:ext cx="14198600" cy="15398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6900"/>
              </a:lnSpc>
              <a:spcBef>
                <a:spcPts val="95"/>
              </a:spcBef>
            </a:pPr>
            <a:r>
              <a:rPr sz="3100" spc="40" dirty="0">
                <a:latin typeface="Verdana"/>
                <a:cs typeface="Verdana"/>
              </a:rPr>
              <a:t>Based</a:t>
            </a:r>
            <a:r>
              <a:rPr sz="3100" spc="-220" dirty="0">
                <a:latin typeface="Verdana"/>
                <a:cs typeface="Verdana"/>
              </a:rPr>
              <a:t> </a:t>
            </a:r>
            <a:r>
              <a:rPr sz="3100" spc="55" dirty="0">
                <a:latin typeface="Verdana"/>
                <a:cs typeface="Verdana"/>
              </a:rPr>
              <a:t>on</a:t>
            </a:r>
            <a:r>
              <a:rPr sz="3100" spc="-220" dirty="0">
                <a:latin typeface="Verdana"/>
                <a:cs typeface="Verdana"/>
              </a:rPr>
              <a:t> </a:t>
            </a:r>
            <a:r>
              <a:rPr sz="3100" spc="-10" dirty="0">
                <a:latin typeface="Verdana"/>
                <a:cs typeface="Verdana"/>
              </a:rPr>
              <a:t>the</a:t>
            </a:r>
            <a:r>
              <a:rPr sz="3100" spc="-220" dirty="0">
                <a:latin typeface="Verdana"/>
                <a:cs typeface="Verdana"/>
              </a:rPr>
              <a:t> </a:t>
            </a:r>
            <a:r>
              <a:rPr sz="3100" spc="10" dirty="0">
                <a:latin typeface="Verdana"/>
                <a:cs typeface="Verdana"/>
              </a:rPr>
              <a:t>vehicle</a:t>
            </a:r>
            <a:r>
              <a:rPr sz="3100" spc="-215" dirty="0">
                <a:latin typeface="Verdana"/>
                <a:cs typeface="Verdana"/>
              </a:rPr>
              <a:t> </a:t>
            </a:r>
            <a:r>
              <a:rPr sz="3100" spc="-35" dirty="0">
                <a:latin typeface="Verdana"/>
                <a:cs typeface="Verdana"/>
              </a:rPr>
              <a:t>age,</a:t>
            </a:r>
            <a:r>
              <a:rPr sz="3100" spc="-220" dirty="0">
                <a:latin typeface="Verdana"/>
                <a:cs typeface="Verdana"/>
              </a:rPr>
              <a:t> </a:t>
            </a:r>
            <a:r>
              <a:rPr sz="3100" spc="-35" dirty="0">
                <a:latin typeface="Verdana"/>
                <a:cs typeface="Verdana"/>
              </a:rPr>
              <a:t>there</a:t>
            </a:r>
            <a:r>
              <a:rPr sz="3100" spc="-220" dirty="0">
                <a:latin typeface="Verdana"/>
                <a:cs typeface="Verdana"/>
              </a:rPr>
              <a:t> </a:t>
            </a:r>
            <a:r>
              <a:rPr sz="3100" spc="30" dirty="0">
                <a:latin typeface="Verdana"/>
                <a:cs typeface="Verdana"/>
              </a:rPr>
              <a:t>are</a:t>
            </a:r>
            <a:r>
              <a:rPr sz="3100" spc="-220" dirty="0">
                <a:latin typeface="Verdana"/>
                <a:cs typeface="Verdana"/>
              </a:rPr>
              <a:t> </a:t>
            </a:r>
            <a:r>
              <a:rPr sz="3100" spc="30" dirty="0">
                <a:latin typeface="Verdana"/>
                <a:cs typeface="Verdana"/>
              </a:rPr>
              <a:t>more</a:t>
            </a:r>
            <a:r>
              <a:rPr sz="3100" spc="-215" dirty="0">
                <a:latin typeface="Verdana"/>
                <a:cs typeface="Verdana"/>
              </a:rPr>
              <a:t> </a:t>
            </a:r>
            <a:r>
              <a:rPr sz="3100" spc="25" dirty="0">
                <a:latin typeface="Verdana"/>
                <a:cs typeface="Verdana"/>
              </a:rPr>
              <a:t>customers</a:t>
            </a:r>
            <a:r>
              <a:rPr sz="3100" spc="-220" dirty="0">
                <a:latin typeface="Verdana"/>
                <a:cs typeface="Verdana"/>
              </a:rPr>
              <a:t> </a:t>
            </a:r>
            <a:r>
              <a:rPr sz="3100" spc="30" dirty="0">
                <a:latin typeface="Verdana"/>
                <a:cs typeface="Verdana"/>
              </a:rPr>
              <a:t>who</a:t>
            </a:r>
            <a:r>
              <a:rPr sz="3100" spc="-220" dirty="0">
                <a:latin typeface="Verdana"/>
                <a:cs typeface="Verdana"/>
              </a:rPr>
              <a:t> </a:t>
            </a:r>
            <a:r>
              <a:rPr sz="3100" spc="50" dirty="0">
                <a:latin typeface="Verdana"/>
                <a:cs typeface="Verdana"/>
              </a:rPr>
              <a:t>have</a:t>
            </a:r>
            <a:r>
              <a:rPr sz="3100" spc="-215" dirty="0">
                <a:latin typeface="Verdana"/>
                <a:cs typeface="Verdana"/>
              </a:rPr>
              <a:t> </a:t>
            </a:r>
            <a:r>
              <a:rPr sz="3100" spc="240" dirty="0">
                <a:latin typeface="Verdana"/>
                <a:cs typeface="Verdana"/>
              </a:rPr>
              <a:t>a</a:t>
            </a:r>
            <a:r>
              <a:rPr sz="3100" spc="-220" dirty="0">
                <a:latin typeface="Verdana"/>
                <a:cs typeface="Verdana"/>
              </a:rPr>
              <a:t> </a:t>
            </a:r>
            <a:r>
              <a:rPr sz="3100" spc="10" dirty="0">
                <a:latin typeface="Verdana"/>
                <a:cs typeface="Verdana"/>
              </a:rPr>
              <a:t>vehicle </a:t>
            </a:r>
            <a:r>
              <a:rPr sz="3100" spc="-1075" dirty="0">
                <a:latin typeface="Verdana"/>
                <a:cs typeface="Verdana"/>
              </a:rPr>
              <a:t> </a:t>
            </a:r>
            <a:r>
              <a:rPr sz="3100" spc="135" dirty="0">
                <a:latin typeface="Verdana"/>
                <a:cs typeface="Verdana"/>
              </a:rPr>
              <a:t>aged</a:t>
            </a:r>
            <a:r>
              <a:rPr sz="3100" spc="-225" dirty="0">
                <a:latin typeface="Verdana"/>
                <a:cs typeface="Verdana"/>
              </a:rPr>
              <a:t> </a:t>
            </a:r>
            <a:r>
              <a:rPr sz="3100" spc="20" dirty="0">
                <a:latin typeface="Verdana"/>
                <a:cs typeface="Verdana"/>
              </a:rPr>
              <a:t>between</a:t>
            </a:r>
            <a:r>
              <a:rPr sz="3100" spc="-225" dirty="0">
                <a:latin typeface="Verdana"/>
                <a:cs typeface="Verdana"/>
              </a:rPr>
              <a:t> </a:t>
            </a:r>
            <a:r>
              <a:rPr sz="3100" spc="55" dirty="0">
                <a:latin typeface="Verdana"/>
                <a:cs typeface="Verdana"/>
              </a:rPr>
              <a:t>0-2</a:t>
            </a:r>
            <a:r>
              <a:rPr sz="3100" spc="-220" dirty="0">
                <a:latin typeface="Verdana"/>
                <a:cs typeface="Verdana"/>
              </a:rPr>
              <a:t> </a:t>
            </a:r>
            <a:r>
              <a:rPr sz="3100" spc="-70" dirty="0">
                <a:latin typeface="Verdana"/>
                <a:cs typeface="Verdana"/>
              </a:rPr>
              <a:t>years.</a:t>
            </a:r>
            <a:r>
              <a:rPr sz="3100" spc="-225" dirty="0">
                <a:latin typeface="Verdana"/>
                <a:cs typeface="Verdana"/>
              </a:rPr>
              <a:t> </a:t>
            </a:r>
            <a:r>
              <a:rPr sz="3100" spc="-105" dirty="0">
                <a:latin typeface="Verdana"/>
                <a:cs typeface="Verdana"/>
              </a:rPr>
              <a:t>However,</a:t>
            </a:r>
            <a:r>
              <a:rPr sz="3100" spc="-220" dirty="0">
                <a:latin typeface="Verdana"/>
                <a:cs typeface="Verdana"/>
              </a:rPr>
              <a:t> </a:t>
            </a:r>
            <a:r>
              <a:rPr sz="3100" spc="30" dirty="0">
                <a:latin typeface="Verdana"/>
                <a:cs typeface="Verdana"/>
              </a:rPr>
              <a:t>customer</a:t>
            </a:r>
            <a:r>
              <a:rPr sz="3100" spc="-225" dirty="0">
                <a:latin typeface="Verdana"/>
                <a:cs typeface="Verdana"/>
              </a:rPr>
              <a:t> </a:t>
            </a:r>
            <a:r>
              <a:rPr sz="3100" spc="25" dirty="0">
                <a:latin typeface="Verdana"/>
                <a:cs typeface="Verdana"/>
              </a:rPr>
              <a:t>whose</a:t>
            </a:r>
            <a:r>
              <a:rPr sz="3100" spc="-225" dirty="0">
                <a:latin typeface="Verdana"/>
                <a:cs typeface="Verdana"/>
              </a:rPr>
              <a:t> </a:t>
            </a:r>
            <a:r>
              <a:rPr sz="3100" spc="90" dirty="0">
                <a:latin typeface="Verdana"/>
                <a:cs typeface="Verdana"/>
              </a:rPr>
              <a:t>car</a:t>
            </a:r>
            <a:r>
              <a:rPr sz="3100" spc="-220" dirty="0">
                <a:latin typeface="Verdana"/>
                <a:cs typeface="Verdana"/>
              </a:rPr>
              <a:t> </a:t>
            </a:r>
            <a:r>
              <a:rPr sz="3100" spc="135" dirty="0">
                <a:latin typeface="Verdana"/>
                <a:cs typeface="Verdana"/>
              </a:rPr>
              <a:t>age</a:t>
            </a:r>
            <a:r>
              <a:rPr sz="3100" spc="-225" dirty="0">
                <a:latin typeface="Verdana"/>
                <a:cs typeface="Verdana"/>
              </a:rPr>
              <a:t> </a:t>
            </a:r>
            <a:r>
              <a:rPr sz="3100" spc="-15" dirty="0">
                <a:latin typeface="Verdana"/>
                <a:cs typeface="Verdana"/>
              </a:rPr>
              <a:t>is</a:t>
            </a:r>
            <a:r>
              <a:rPr sz="3100" spc="-220" dirty="0">
                <a:latin typeface="Verdana"/>
                <a:cs typeface="Verdana"/>
              </a:rPr>
              <a:t> </a:t>
            </a:r>
            <a:r>
              <a:rPr sz="3100" spc="75" dirty="0">
                <a:latin typeface="Verdana"/>
                <a:cs typeface="Verdana"/>
              </a:rPr>
              <a:t>above</a:t>
            </a:r>
            <a:r>
              <a:rPr sz="3100" spc="-225" dirty="0">
                <a:latin typeface="Verdana"/>
                <a:cs typeface="Verdana"/>
              </a:rPr>
              <a:t> </a:t>
            </a:r>
            <a:r>
              <a:rPr sz="3100" spc="-185" dirty="0">
                <a:latin typeface="Verdana"/>
                <a:cs typeface="Verdana"/>
              </a:rPr>
              <a:t>2 </a:t>
            </a:r>
            <a:r>
              <a:rPr sz="3100" spc="-180" dirty="0">
                <a:latin typeface="Verdana"/>
                <a:cs typeface="Verdana"/>
              </a:rPr>
              <a:t> </a:t>
            </a:r>
            <a:r>
              <a:rPr sz="3100" spc="5" dirty="0">
                <a:latin typeface="Verdana"/>
                <a:cs typeface="Verdana"/>
              </a:rPr>
              <a:t>years</a:t>
            </a:r>
            <a:r>
              <a:rPr sz="3100" spc="-225" dirty="0">
                <a:latin typeface="Verdana"/>
                <a:cs typeface="Verdana"/>
              </a:rPr>
              <a:t> </a:t>
            </a:r>
            <a:r>
              <a:rPr sz="3100" spc="50" dirty="0">
                <a:latin typeface="Verdana"/>
                <a:cs typeface="Verdana"/>
              </a:rPr>
              <a:t>have</a:t>
            </a:r>
            <a:r>
              <a:rPr sz="3100" spc="-225" dirty="0">
                <a:latin typeface="Verdana"/>
                <a:cs typeface="Verdana"/>
              </a:rPr>
              <a:t> </a:t>
            </a:r>
            <a:r>
              <a:rPr sz="3100" spc="240" dirty="0">
                <a:latin typeface="Verdana"/>
                <a:cs typeface="Verdana"/>
              </a:rPr>
              <a:t>a</a:t>
            </a:r>
            <a:r>
              <a:rPr sz="3100" spc="-225" dirty="0">
                <a:latin typeface="Verdana"/>
                <a:cs typeface="Verdana"/>
              </a:rPr>
              <a:t> </a:t>
            </a:r>
            <a:r>
              <a:rPr sz="3100" spc="35" dirty="0">
                <a:latin typeface="Verdana"/>
                <a:cs typeface="Verdana"/>
              </a:rPr>
              <a:t>bigger</a:t>
            </a:r>
            <a:r>
              <a:rPr sz="3100" spc="-220" dirty="0">
                <a:latin typeface="Verdana"/>
                <a:cs typeface="Verdana"/>
              </a:rPr>
              <a:t> </a:t>
            </a:r>
            <a:r>
              <a:rPr sz="3100" spc="35" dirty="0">
                <a:latin typeface="Verdana"/>
                <a:cs typeface="Verdana"/>
              </a:rPr>
              <a:t>number</a:t>
            </a:r>
            <a:r>
              <a:rPr sz="3100" spc="-225" dirty="0">
                <a:latin typeface="Verdana"/>
                <a:cs typeface="Verdana"/>
              </a:rPr>
              <a:t> </a:t>
            </a:r>
            <a:r>
              <a:rPr sz="3100" dirty="0">
                <a:latin typeface="Verdana"/>
                <a:cs typeface="Verdana"/>
              </a:rPr>
              <a:t>of</a:t>
            </a:r>
            <a:r>
              <a:rPr sz="3100" spc="-225" dirty="0">
                <a:latin typeface="Verdana"/>
                <a:cs typeface="Verdana"/>
              </a:rPr>
              <a:t> </a:t>
            </a:r>
            <a:r>
              <a:rPr sz="3100" spc="60" dirty="0">
                <a:latin typeface="Verdana"/>
                <a:cs typeface="Verdana"/>
              </a:rPr>
              <a:t>purchase</a:t>
            </a:r>
            <a:r>
              <a:rPr sz="3100" spc="-220" dirty="0">
                <a:latin typeface="Verdana"/>
                <a:cs typeface="Verdana"/>
              </a:rPr>
              <a:t> </a:t>
            </a:r>
            <a:r>
              <a:rPr sz="3100" spc="55" dirty="0">
                <a:latin typeface="Verdana"/>
                <a:cs typeface="Verdana"/>
              </a:rPr>
              <a:t>on</a:t>
            </a:r>
            <a:r>
              <a:rPr sz="3100" spc="-225" dirty="0">
                <a:latin typeface="Verdana"/>
                <a:cs typeface="Verdana"/>
              </a:rPr>
              <a:t> </a:t>
            </a:r>
            <a:r>
              <a:rPr sz="3100" spc="10" dirty="0">
                <a:latin typeface="Verdana"/>
                <a:cs typeface="Verdana"/>
              </a:rPr>
              <a:t>vehicle</a:t>
            </a:r>
            <a:r>
              <a:rPr sz="3100" spc="-225" dirty="0">
                <a:latin typeface="Verdana"/>
                <a:cs typeface="Verdana"/>
              </a:rPr>
              <a:t> </a:t>
            </a:r>
            <a:r>
              <a:rPr sz="3100" spc="30" dirty="0">
                <a:latin typeface="Verdana"/>
                <a:cs typeface="Verdana"/>
              </a:rPr>
              <a:t>insurance</a:t>
            </a:r>
            <a:endParaRPr sz="31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411" y="8870250"/>
            <a:ext cx="18278475" cy="1419225"/>
          </a:xfrm>
          <a:custGeom>
            <a:avLst/>
            <a:gdLst/>
            <a:ahLst/>
            <a:cxnLst/>
            <a:rect l="l" t="t" r="r" b="b"/>
            <a:pathLst>
              <a:path w="18278475" h="1419225">
                <a:moveTo>
                  <a:pt x="18278473" y="1419224"/>
                </a:moveTo>
                <a:lnTo>
                  <a:pt x="0" y="1419224"/>
                </a:lnTo>
                <a:lnTo>
                  <a:pt x="0" y="0"/>
                </a:lnTo>
                <a:lnTo>
                  <a:pt x="18278473" y="0"/>
                </a:lnTo>
                <a:lnTo>
                  <a:pt x="18278473" y="1419224"/>
                </a:lnTo>
                <a:close/>
              </a:path>
            </a:pathLst>
          </a:custGeom>
          <a:solidFill>
            <a:srgbClr val="1753F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9950" y="1449723"/>
            <a:ext cx="11058524" cy="559117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920423" y="3342223"/>
            <a:ext cx="6050280" cy="1701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2400" spc="30" dirty="0">
                <a:latin typeface="Roboto"/>
                <a:cs typeface="Roboto"/>
              </a:rPr>
              <a:t>Customers</a:t>
            </a:r>
            <a:r>
              <a:rPr sz="2400" spc="90" dirty="0">
                <a:latin typeface="Roboto"/>
                <a:cs typeface="Roboto"/>
              </a:rPr>
              <a:t> </a:t>
            </a:r>
            <a:r>
              <a:rPr sz="2400" spc="10" dirty="0">
                <a:latin typeface="Roboto"/>
                <a:cs typeface="Roboto"/>
              </a:rPr>
              <a:t>who</a:t>
            </a:r>
            <a:r>
              <a:rPr sz="2400" spc="90" dirty="0">
                <a:latin typeface="Roboto"/>
                <a:cs typeface="Roboto"/>
              </a:rPr>
              <a:t> </a:t>
            </a:r>
            <a:r>
              <a:rPr sz="2400" spc="10" dirty="0">
                <a:latin typeface="Roboto"/>
                <a:cs typeface="Roboto"/>
              </a:rPr>
              <a:t>have</a:t>
            </a:r>
            <a:r>
              <a:rPr sz="2400" spc="90" dirty="0">
                <a:latin typeface="Roboto"/>
                <a:cs typeface="Roboto"/>
              </a:rPr>
              <a:t> </a:t>
            </a:r>
            <a:r>
              <a:rPr sz="2400" spc="20" dirty="0">
                <a:latin typeface="Roboto"/>
                <a:cs typeface="Roboto"/>
              </a:rPr>
              <a:t>ever</a:t>
            </a:r>
            <a:r>
              <a:rPr sz="2400" spc="90" dirty="0">
                <a:latin typeface="Roboto"/>
                <a:cs typeface="Roboto"/>
              </a:rPr>
              <a:t> </a:t>
            </a:r>
            <a:r>
              <a:rPr sz="2400" spc="5" dirty="0">
                <a:latin typeface="Roboto"/>
                <a:cs typeface="Roboto"/>
              </a:rPr>
              <a:t>had</a:t>
            </a:r>
            <a:r>
              <a:rPr sz="2400" spc="90" dirty="0">
                <a:latin typeface="Roboto"/>
                <a:cs typeface="Roboto"/>
              </a:rPr>
              <a:t> </a:t>
            </a:r>
            <a:r>
              <a:rPr sz="2400" spc="15" dirty="0">
                <a:latin typeface="Roboto"/>
                <a:cs typeface="Roboto"/>
              </a:rPr>
              <a:t>their</a:t>
            </a:r>
            <a:r>
              <a:rPr sz="2400" spc="90" dirty="0">
                <a:latin typeface="Roboto"/>
                <a:cs typeface="Roboto"/>
              </a:rPr>
              <a:t> </a:t>
            </a:r>
            <a:r>
              <a:rPr sz="2400" spc="20" dirty="0">
                <a:latin typeface="Roboto"/>
                <a:cs typeface="Roboto"/>
              </a:rPr>
              <a:t>vehicle </a:t>
            </a:r>
            <a:r>
              <a:rPr sz="2400" spc="-585" dirty="0">
                <a:latin typeface="Roboto"/>
                <a:cs typeface="Roboto"/>
              </a:rPr>
              <a:t> </a:t>
            </a:r>
            <a:r>
              <a:rPr sz="2400" spc="30" dirty="0">
                <a:latin typeface="Roboto"/>
                <a:cs typeface="Roboto"/>
              </a:rPr>
              <a:t>damaged</a:t>
            </a:r>
            <a:r>
              <a:rPr sz="2400" spc="85" dirty="0">
                <a:latin typeface="Roboto"/>
                <a:cs typeface="Roboto"/>
              </a:rPr>
              <a:t> </a:t>
            </a:r>
            <a:r>
              <a:rPr sz="2400" spc="5" dirty="0">
                <a:latin typeface="Roboto"/>
                <a:cs typeface="Roboto"/>
              </a:rPr>
              <a:t>and</a:t>
            </a:r>
            <a:r>
              <a:rPr sz="2400" spc="90" dirty="0">
                <a:latin typeface="Roboto"/>
                <a:cs typeface="Roboto"/>
              </a:rPr>
              <a:t> </a:t>
            </a:r>
            <a:r>
              <a:rPr sz="2400" spc="-15" dirty="0">
                <a:latin typeface="Roboto"/>
                <a:cs typeface="Roboto"/>
              </a:rPr>
              <a:t>buy</a:t>
            </a:r>
            <a:r>
              <a:rPr sz="2400" spc="90" dirty="0">
                <a:latin typeface="Roboto"/>
                <a:cs typeface="Roboto"/>
              </a:rPr>
              <a:t> </a:t>
            </a:r>
            <a:r>
              <a:rPr sz="2400" spc="15" dirty="0">
                <a:latin typeface="Roboto"/>
                <a:cs typeface="Roboto"/>
              </a:rPr>
              <a:t>Insurance:</a:t>
            </a:r>
            <a:r>
              <a:rPr sz="2400" spc="85" dirty="0">
                <a:latin typeface="Roboto"/>
                <a:cs typeface="Roboto"/>
              </a:rPr>
              <a:t> </a:t>
            </a:r>
            <a:r>
              <a:rPr sz="2400" b="1" spc="35" dirty="0">
                <a:latin typeface="Roboto"/>
                <a:cs typeface="Roboto"/>
              </a:rPr>
              <a:t>23.74</a:t>
            </a:r>
            <a:r>
              <a:rPr sz="2400" b="1" spc="95" dirty="0">
                <a:latin typeface="Roboto"/>
                <a:cs typeface="Roboto"/>
              </a:rPr>
              <a:t> </a:t>
            </a:r>
            <a:r>
              <a:rPr sz="2400" b="1" spc="-5" dirty="0">
                <a:latin typeface="Roboto"/>
                <a:cs typeface="Roboto"/>
              </a:rPr>
              <a:t>% </a:t>
            </a:r>
            <a:r>
              <a:rPr sz="2400" b="1" dirty="0">
                <a:latin typeface="Roboto"/>
                <a:cs typeface="Roboto"/>
              </a:rPr>
              <a:t> </a:t>
            </a:r>
            <a:r>
              <a:rPr sz="2400" spc="30" dirty="0">
                <a:latin typeface="Roboto"/>
                <a:cs typeface="Roboto"/>
              </a:rPr>
              <a:t>Customers</a:t>
            </a:r>
            <a:r>
              <a:rPr sz="2400" spc="90" dirty="0">
                <a:latin typeface="Roboto"/>
                <a:cs typeface="Roboto"/>
              </a:rPr>
              <a:t> </a:t>
            </a:r>
            <a:r>
              <a:rPr sz="2400" spc="10" dirty="0">
                <a:latin typeface="Roboto"/>
                <a:cs typeface="Roboto"/>
              </a:rPr>
              <a:t>who</a:t>
            </a:r>
            <a:r>
              <a:rPr sz="2400" spc="90" dirty="0">
                <a:latin typeface="Roboto"/>
                <a:cs typeface="Roboto"/>
              </a:rPr>
              <a:t> </a:t>
            </a:r>
            <a:r>
              <a:rPr sz="2400" spc="15" dirty="0">
                <a:latin typeface="Roboto"/>
                <a:cs typeface="Roboto"/>
              </a:rPr>
              <a:t>never</a:t>
            </a:r>
            <a:r>
              <a:rPr sz="2400" spc="90" dirty="0">
                <a:latin typeface="Roboto"/>
                <a:cs typeface="Roboto"/>
              </a:rPr>
              <a:t> </a:t>
            </a:r>
            <a:r>
              <a:rPr sz="2400" spc="5" dirty="0">
                <a:latin typeface="Roboto"/>
                <a:cs typeface="Roboto"/>
              </a:rPr>
              <a:t>had</a:t>
            </a:r>
            <a:r>
              <a:rPr sz="2400" spc="90" dirty="0">
                <a:latin typeface="Roboto"/>
                <a:cs typeface="Roboto"/>
              </a:rPr>
              <a:t> </a:t>
            </a:r>
            <a:r>
              <a:rPr sz="2400" spc="15" dirty="0">
                <a:latin typeface="Roboto"/>
                <a:cs typeface="Roboto"/>
              </a:rPr>
              <a:t>their</a:t>
            </a:r>
            <a:r>
              <a:rPr sz="2400" spc="90" dirty="0">
                <a:latin typeface="Roboto"/>
                <a:cs typeface="Roboto"/>
              </a:rPr>
              <a:t> </a:t>
            </a:r>
            <a:r>
              <a:rPr sz="2400" spc="20" dirty="0">
                <a:latin typeface="Roboto"/>
                <a:cs typeface="Roboto"/>
              </a:rPr>
              <a:t>vehicle </a:t>
            </a:r>
            <a:r>
              <a:rPr sz="2400" spc="25" dirty="0">
                <a:latin typeface="Roboto"/>
                <a:cs typeface="Roboto"/>
              </a:rPr>
              <a:t> </a:t>
            </a:r>
            <a:r>
              <a:rPr sz="2400" spc="30" dirty="0">
                <a:latin typeface="Roboto"/>
                <a:cs typeface="Roboto"/>
              </a:rPr>
              <a:t>damaged</a:t>
            </a:r>
            <a:r>
              <a:rPr sz="2400" spc="85" dirty="0">
                <a:latin typeface="Roboto"/>
                <a:cs typeface="Roboto"/>
              </a:rPr>
              <a:t> </a:t>
            </a:r>
            <a:r>
              <a:rPr sz="2400" spc="5" dirty="0">
                <a:latin typeface="Roboto"/>
                <a:cs typeface="Roboto"/>
              </a:rPr>
              <a:t>and</a:t>
            </a:r>
            <a:r>
              <a:rPr sz="2400" spc="90" dirty="0">
                <a:latin typeface="Roboto"/>
                <a:cs typeface="Roboto"/>
              </a:rPr>
              <a:t> </a:t>
            </a:r>
            <a:r>
              <a:rPr sz="2400" spc="-15" dirty="0">
                <a:latin typeface="Roboto"/>
                <a:cs typeface="Roboto"/>
              </a:rPr>
              <a:t>buy</a:t>
            </a:r>
            <a:r>
              <a:rPr sz="2400" spc="90" dirty="0">
                <a:latin typeface="Roboto"/>
                <a:cs typeface="Roboto"/>
              </a:rPr>
              <a:t> </a:t>
            </a:r>
            <a:r>
              <a:rPr sz="2400" spc="15" dirty="0">
                <a:latin typeface="Roboto"/>
                <a:cs typeface="Roboto"/>
              </a:rPr>
              <a:t>Insurance</a:t>
            </a:r>
            <a:r>
              <a:rPr sz="2400" spc="90" dirty="0">
                <a:latin typeface="Roboto"/>
                <a:cs typeface="Roboto"/>
              </a:rPr>
              <a:t> </a:t>
            </a:r>
            <a:r>
              <a:rPr sz="2400" spc="-25" dirty="0">
                <a:latin typeface="Roboto"/>
                <a:cs typeface="Roboto"/>
              </a:rPr>
              <a:t>:</a:t>
            </a:r>
            <a:r>
              <a:rPr sz="2400" spc="85" dirty="0">
                <a:latin typeface="Roboto"/>
                <a:cs typeface="Roboto"/>
              </a:rPr>
              <a:t> </a:t>
            </a:r>
            <a:r>
              <a:rPr sz="2400" b="1" spc="30" dirty="0">
                <a:latin typeface="Roboto"/>
                <a:cs typeface="Roboto"/>
              </a:rPr>
              <a:t>0.52</a:t>
            </a:r>
            <a:r>
              <a:rPr sz="2400" b="1" spc="95" dirty="0">
                <a:latin typeface="Roboto"/>
                <a:cs typeface="Roboto"/>
              </a:rPr>
              <a:t> </a:t>
            </a:r>
            <a:r>
              <a:rPr sz="2400" b="1" spc="-5" dirty="0">
                <a:latin typeface="Roboto"/>
                <a:cs typeface="Roboto"/>
              </a:rPr>
              <a:t>%</a:t>
            </a:r>
            <a:endParaRPr sz="2400">
              <a:latin typeface="Roboto"/>
              <a:cs typeface="Robo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411" y="8870250"/>
            <a:ext cx="18278475" cy="1419225"/>
          </a:xfrm>
          <a:custGeom>
            <a:avLst/>
            <a:gdLst/>
            <a:ahLst/>
            <a:cxnLst/>
            <a:rect l="l" t="t" r="r" b="b"/>
            <a:pathLst>
              <a:path w="18278475" h="1419225">
                <a:moveTo>
                  <a:pt x="18278473" y="1419224"/>
                </a:moveTo>
                <a:lnTo>
                  <a:pt x="0" y="1419224"/>
                </a:lnTo>
                <a:lnTo>
                  <a:pt x="0" y="0"/>
                </a:lnTo>
                <a:lnTo>
                  <a:pt x="18278473" y="0"/>
                </a:lnTo>
                <a:lnTo>
                  <a:pt x="18278473" y="1419224"/>
                </a:lnTo>
                <a:close/>
              </a:path>
            </a:pathLst>
          </a:custGeom>
          <a:solidFill>
            <a:srgbClr val="1753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912848" y="295274"/>
            <a:ext cx="13739494" cy="1082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900" spc="305" dirty="0"/>
              <a:t>Vehicle</a:t>
            </a:r>
            <a:r>
              <a:rPr sz="6900" spc="-500" dirty="0"/>
              <a:t> </a:t>
            </a:r>
            <a:r>
              <a:rPr sz="6900" spc="409" dirty="0"/>
              <a:t>Damage</a:t>
            </a:r>
            <a:r>
              <a:rPr sz="6900" spc="-500" dirty="0"/>
              <a:t> </a:t>
            </a:r>
            <a:r>
              <a:rPr sz="6900" spc="375" dirty="0"/>
              <a:t>on</a:t>
            </a:r>
            <a:r>
              <a:rPr sz="6900" spc="-495" dirty="0"/>
              <a:t> </a:t>
            </a:r>
            <a:r>
              <a:rPr sz="6900" spc="215" dirty="0"/>
              <a:t>Response</a:t>
            </a:r>
            <a:endParaRPr sz="6900"/>
          </a:p>
        </p:txBody>
      </p:sp>
      <p:sp>
        <p:nvSpPr>
          <p:cNvPr id="6" name="object 6"/>
          <p:cNvSpPr txBox="1"/>
          <p:nvPr/>
        </p:nvSpPr>
        <p:spPr>
          <a:xfrm>
            <a:off x="1765038" y="6944607"/>
            <a:ext cx="15396844" cy="15398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algn="ctr">
              <a:lnSpc>
                <a:spcPct val="106900"/>
              </a:lnSpc>
              <a:spcBef>
                <a:spcPts val="95"/>
              </a:spcBef>
            </a:pPr>
            <a:r>
              <a:rPr sz="3100" spc="-40" dirty="0">
                <a:latin typeface="Verdana"/>
                <a:cs typeface="Verdana"/>
              </a:rPr>
              <a:t>Majority</a:t>
            </a:r>
            <a:r>
              <a:rPr sz="3100" spc="-220" dirty="0">
                <a:latin typeface="Verdana"/>
                <a:cs typeface="Verdana"/>
              </a:rPr>
              <a:t> </a:t>
            </a:r>
            <a:r>
              <a:rPr sz="3100" dirty="0">
                <a:latin typeface="Verdana"/>
                <a:cs typeface="Verdana"/>
              </a:rPr>
              <a:t>of</a:t>
            </a:r>
            <a:r>
              <a:rPr sz="3100" spc="-215" dirty="0">
                <a:latin typeface="Verdana"/>
                <a:cs typeface="Verdana"/>
              </a:rPr>
              <a:t> </a:t>
            </a:r>
            <a:r>
              <a:rPr sz="3100" spc="15" dirty="0">
                <a:latin typeface="Verdana"/>
                <a:cs typeface="Verdana"/>
              </a:rPr>
              <a:t>policyholders</a:t>
            </a:r>
            <a:r>
              <a:rPr sz="3100" spc="-220" dirty="0">
                <a:latin typeface="Verdana"/>
                <a:cs typeface="Verdana"/>
              </a:rPr>
              <a:t> </a:t>
            </a:r>
            <a:r>
              <a:rPr sz="3100" spc="30" dirty="0">
                <a:latin typeface="Verdana"/>
                <a:cs typeface="Verdana"/>
              </a:rPr>
              <a:t>who</a:t>
            </a:r>
            <a:r>
              <a:rPr sz="3100" spc="-215" dirty="0">
                <a:latin typeface="Verdana"/>
                <a:cs typeface="Verdana"/>
              </a:rPr>
              <a:t> </a:t>
            </a:r>
            <a:r>
              <a:rPr sz="3100" spc="30" dirty="0">
                <a:latin typeface="Verdana"/>
                <a:cs typeface="Verdana"/>
              </a:rPr>
              <a:t>buys</a:t>
            </a:r>
            <a:r>
              <a:rPr sz="3100" spc="-220" dirty="0">
                <a:latin typeface="Verdana"/>
                <a:cs typeface="Verdana"/>
              </a:rPr>
              <a:t> </a:t>
            </a:r>
            <a:r>
              <a:rPr sz="3100" spc="10" dirty="0">
                <a:latin typeface="Verdana"/>
                <a:cs typeface="Verdana"/>
              </a:rPr>
              <a:t>vehicle</a:t>
            </a:r>
            <a:r>
              <a:rPr sz="3100" spc="-215" dirty="0">
                <a:latin typeface="Verdana"/>
                <a:cs typeface="Verdana"/>
              </a:rPr>
              <a:t> </a:t>
            </a:r>
            <a:r>
              <a:rPr sz="3100" spc="-25" dirty="0">
                <a:latin typeface="Verdana"/>
                <a:cs typeface="Verdana"/>
              </a:rPr>
              <a:t>insurance,</a:t>
            </a:r>
            <a:r>
              <a:rPr sz="3100" spc="-220" dirty="0">
                <a:latin typeface="Verdana"/>
                <a:cs typeface="Verdana"/>
              </a:rPr>
              <a:t> </a:t>
            </a:r>
            <a:r>
              <a:rPr sz="3100" spc="30" dirty="0">
                <a:latin typeface="Verdana"/>
                <a:cs typeface="Verdana"/>
              </a:rPr>
              <a:t>are</a:t>
            </a:r>
            <a:r>
              <a:rPr sz="3100" spc="-215" dirty="0">
                <a:latin typeface="Verdana"/>
                <a:cs typeface="Verdana"/>
              </a:rPr>
              <a:t> </a:t>
            </a:r>
            <a:r>
              <a:rPr sz="3100" spc="5" dirty="0">
                <a:latin typeface="Verdana"/>
                <a:cs typeface="Verdana"/>
              </a:rPr>
              <a:t>those</a:t>
            </a:r>
            <a:r>
              <a:rPr sz="3100" spc="-220" dirty="0">
                <a:latin typeface="Verdana"/>
                <a:cs typeface="Verdana"/>
              </a:rPr>
              <a:t> </a:t>
            </a:r>
            <a:r>
              <a:rPr sz="3100" spc="30" dirty="0">
                <a:latin typeface="Verdana"/>
                <a:cs typeface="Verdana"/>
              </a:rPr>
              <a:t>who</a:t>
            </a:r>
            <a:r>
              <a:rPr sz="3100" spc="-215" dirty="0">
                <a:latin typeface="Verdana"/>
                <a:cs typeface="Verdana"/>
              </a:rPr>
              <a:t> </a:t>
            </a:r>
            <a:r>
              <a:rPr sz="3100" spc="50" dirty="0">
                <a:latin typeface="Verdana"/>
                <a:cs typeface="Verdana"/>
              </a:rPr>
              <a:t>have</a:t>
            </a:r>
            <a:r>
              <a:rPr sz="3100" spc="-220" dirty="0">
                <a:latin typeface="Verdana"/>
                <a:cs typeface="Verdana"/>
              </a:rPr>
              <a:t> </a:t>
            </a:r>
            <a:r>
              <a:rPr sz="3100" spc="-40" dirty="0">
                <a:latin typeface="Verdana"/>
                <a:cs typeface="Verdana"/>
              </a:rPr>
              <a:t>ever </a:t>
            </a:r>
            <a:r>
              <a:rPr sz="3100" spc="-1075" dirty="0">
                <a:latin typeface="Verdana"/>
                <a:cs typeface="Verdana"/>
              </a:rPr>
              <a:t> </a:t>
            </a:r>
            <a:r>
              <a:rPr sz="3100" spc="130" dirty="0">
                <a:latin typeface="Verdana"/>
                <a:cs typeface="Verdana"/>
              </a:rPr>
              <a:t>had </a:t>
            </a:r>
            <a:r>
              <a:rPr sz="3100" spc="-55" dirty="0">
                <a:latin typeface="Verdana"/>
                <a:cs typeface="Verdana"/>
              </a:rPr>
              <a:t>their </a:t>
            </a:r>
            <a:r>
              <a:rPr sz="3100" spc="10" dirty="0">
                <a:latin typeface="Verdana"/>
                <a:cs typeface="Verdana"/>
              </a:rPr>
              <a:t>vehicle </a:t>
            </a:r>
            <a:r>
              <a:rPr sz="3100" spc="75" dirty="0">
                <a:latin typeface="Verdana"/>
                <a:cs typeface="Verdana"/>
              </a:rPr>
              <a:t>damaged. </a:t>
            </a:r>
            <a:r>
              <a:rPr sz="3100" spc="-55" dirty="0">
                <a:latin typeface="Verdana"/>
                <a:cs typeface="Verdana"/>
              </a:rPr>
              <a:t>This </a:t>
            </a:r>
            <a:r>
              <a:rPr sz="3100" spc="35" dirty="0">
                <a:latin typeface="Verdana"/>
                <a:cs typeface="Verdana"/>
              </a:rPr>
              <a:t>might </a:t>
            </a:r>
            <a:r>
              <a:rPr sz="3100" spc="100" dirty="0">
                <a:latin typeface="Verdana"/>
                <a:cs typeface="Verdana"/>
              </a:rPr>
              <a:t>be </a:t>
            </a:r>
            <a:r>
              <a:rPr sz="3100" spc="40" dirty="0">
                <a:latin typeface="Verdana"/>
                <a:cs typeface="Verdana"/>
              </a:rPr>
              <a:t>affected </a:t>
            </a:r>
            <a:r>
              <a:rPr sz="3100" spc="50" dirty="0">
                <a:latin typeface="Verdana"/>
                <a:cs typeface="Verdana"/>
              </a:rPr>
              <a:t>by </a:t>
            </a:r>
            <a:r>
              <a:rPr sz="3100" spc="-10" dirty="0">
                <a:latin typeface="Verdana"/>
                <a:cs typeface="Verdana"/>
              </a:rPr>
              <a:t>the </a:t>
            </a:r>
            <a:r>
              <a:rPr sz="3100" spc="60" dirty="0">
                <a:latin typeface="Verdana"/>
                <a:cs typeface="Verdana"/>
              </a:rPr>
              <a:t>psychological </a:t>
            </a:r>
            <a:r>
              <a:rPr sz="3100" spc="65" dirty="0">
                <a:latin typeface="Verdana"/>
                <a:cs typeface="Verdana"/>
              </a:rPr>
              <a:t> </a:t>
            </a:r>
            <a:r>
              <a:rPr sz="3100" spc="-105" dirty="0">
                <a:latin typeface="Verdana"/>
                <a:cs typeface="Verdana"/>
              </a:rPr>
              <a:t>t</a:t>
            </a:r>
            <a:r>
              <a:rPr sz="3100" spc="-170" dirty="0">
                <a:latin typeface="Verdana"/>
                <a:cs typeface="Verdana"/>
              </a:rPr>
              <a:t>r</a:t>
            </a:r>
            <a:r>
              <a:rPr sz="3100" spc="204" dirty="0">
                <a:latin typeface="Verdana"/>
                <a:cs typeface="Verdana"/>
              </a:rPr>
              <a:t>a</a:t>
            </a:r>
            <a:r>
              <a:rPr sz="3100" spc="15" dirty="0">
                <a:latin typeface="Verdana"/>
                <a:cs typeface="Verdana"/>
              </a:rPr>
              <a:t>u</a:t>
            </a:r>
            <a:r>
              <a:rPr sz="3100" spc="170" dirty="0">
                <a:latin typeface="Verdana"/>
                <a:cs typeface="Verdana"/>
              </a:rPr>
              <a:t>m</a:t>
            </a:r>
            <a:r>
              <a:rPr sz="3100" spc="240" dirty="0">
                <a:latin typeface="Verdana"/>
                <a:cs typeface="Verdana"/>
              </a:rPr>
              <a:t>a</a:t>
            </a:r>
            <a:r>
              <a:rPr sz="3100" spc="-225" dirty="0">
                <a:latin typeface="Verdana"/>
                <a:cs typeface="Verdana"/>
              </a:rPr>
              <a:t> </a:t>
            </a:r>
            <a:r>
              <a:rPr sz="3100" spc="204" dirty="0">
                <a:latin typeface="Verdana"/>
                <a:cs typeface="Verdana"/>
              </a:rPr>
              <a:t>ca</a:t>
            </a:r>
            <a:r>
              <a:rPr sz="3100" spc="15" dirty="0">
                <a:latin typeface="Verdana"/>
                <a:cs typeface="Verdana"/>
              </a:rPr>
              <a:t>u</a:t>
            </a:r>
            <a:r>
              <a:rPr sz="3100" spc="5" dirty="0">
                <a:latin typeface="Verdana"/>
                <a:cs typeface="Verdana"/>
              </a:rPr>
              <a:t>s</a:t>
            </a:r>
            <a:r>
              <a:rPr sz="3100" spc="30" dirty="0">
                <a:latin typeface="Verdana"/>
                <a:cs typeface="Verdana"/>
              </a:rPr>
              <a:t>e</a:t>
            </a:r>
            <a:r>
              <a:rPr sz="3100" spc="170" dirty="0">
                <a:latin typeface="Verdana"/>
                <a:cs typeface="Verdana"/>
              </a:rPr>
              <a:t>d</a:t>
            </a:r>
            <a:r>
              <a:rPr sz="3100" spc="-225" dirty="0">
                <a:latin typeface="Verdana"/>
                <a:cs typeface="Verdana"/>
              </a:rPr>
              <a:t> </a:t>
            </a:r>
            <a:r>
              <a:rPr sz="3100" spc="135" dirty="0">
                <a:latin typeface="Verdana"/>
                <a:cs typeface="Verdana"/>
              </a:rPr>
              <a:t>b</a:t>
            </a:r>
            <a:r>
              <a:rPr sz="3100" spc="-35" dirty="0">
                <a:latin typeface="Verdana"/>
                <a:cs typeface="Verdana"/>
              </a:rPr>
              <a:t>y</a:t>
            </a:r>
            <a:r>
              <a:rPr sz="3100" spc="-225" dirty="0">
                <a:latin typeface="Verdana"/>
                <a:cs typeface="Verdana"/>
              </a:rPr>
              <a:t> </a:t>
            </a:r>
            <a:r>
              <a:rPr sz="3100" spc="15" dirty="0">
                <a:latin typeface="Verdana"/>
                <a:cs typeface="Verdana"/>
              </a:rPr>
              <a:t>un</a:t>
            </a:r>
            <a:r>
              <a:rPr sz="3100" spc="-15" dirty="0">
                <a:latin typeface="Verdana"/>
                <a:cs typeface="Verdana"/>
              </a:rPr>
              <a:t>w</a:t>
            </a:r>
            <a:r>
              <a:rPr sz="3100" spc="204" dirty="0">
                <a:latin typeface="Verdana"/>
                <a:cs typeface="Verdana"/>
              </a:rPr>
              <a:t>a</a:t>
            </a:r>
            <a:r>
              <a:rPr sz="3100" spc="15" dirty="0">
                <a:latin typeface="Verdana"/>
                <a:cs typeface="Verdana"/>
              </a:rPr>
              <a:t>n</a:t>
            </a:r>
            <a:r>
              <a:rPr sz="3100" spc="-105" dirty="0">
                <a:latin typeface="Verdana"/>
                <a:cs typeface="Verdana"/>
              </a:rPr>
              <a:t>t</a:t>
            </a:r>
            <a:r>
              <a:rPr sz="3100" spc="30" dirty="0">
                <a:latin typeface="Verdana"/>
                <a:cs typeface="Verdana"/>
              </a:rPr>
              <a:t>e</a:t>
            </a:r>
            <a:r>
              <a:rPr sz="3100" spc="170" dirty="0">
                <a:latin typeface="Verdana"/>
                <a:cs typeface="Verdana"/>
              </a:rPr>
              <a:t>d</a:t>
            </a:r>
            <a:r>
              <a:rPr sz="3100" spc="-225" dirty="0">
                <a:latin typeface="Verdana"/>
                <a:cs typeface="Verdana"/>
              </a:rPr>
              <a:t> </a:t>
            </a:r>
            <a:r>
              <a:rPr sz="3100" spc="204" dirty="0">
                <a:latin typeface="Verdana"/>
                <a:cs typeface="Verdana"/>
              </a:rPr>
              <a:t>acc</a:t>
            </a:r>
            <a:r>
              <a:rPr sz="3100" spc="-70" dirty="0">
                <a:latin typeface="Verdana"/>
                <a:cs typeface="Verdana"/>
              </a:rPr>
              <a:t>i</a:t>
            </a:r>
            <a:r>
              <a:rPr sz="3100" spc="135" dirty="0">
                <a:latin typeface="Verdana"/>
                <a:cs typeface="Verdana"/>
              </a:rPr>
              <a:t>d</a:t>
            </a:r>
            <a:r>
              <a:rPr sz="3100" spc="30" dirty="0">
                <a:latin typeface="Verdana"/>
                <a:cs typeface="Verdana"/>
              </a:rPr>
              <a:t>e</a:t>
            </a:r>
            <a:r>
              <a:rPr sz="3100" spc="15" dirty="0">
                <a:latin typeface="Verdana"/>
                <a:cs typeface="Verdana"/>
              </a:rPr>
              <a:t>n</a:t>
            </a:r>
            <a:r>
              <a:rPr sz="3100" spc="-105" dirty="0">
                <a:latin typeface="Verdana"/>
                <a:cs typeface="Verdana"/>
              </a:rPr>
              <a:t>t</a:t>
            </a:r>
            <a:r>
              <a:rPr sz="3100" spc="40" dirty="0">
                <a:latin typeface="Verdana"/>
                <a:cs typeface="Verdana"/>
              </a:rPr>
              <a:t>s</a:t>
            </a:r>
            <a:r>
              <a:rPr sz="3100" spc="-225" dirty="0">
                <a:latin typeface="Verdana"/>
                <a:cs typeface="Verdana"/>
              </a:rPr>
              <a:t> </a:t>
            </a:r>
            <a:r>
              <a:rPr sz="3100" spc="204" dirty="0">
                <a:latin typeface="Verdana"/>
                <a:cs typeface="Verdana"/>
              </a:rPr>
              <a:t>a</a:t>
            </a:r>
            <a:r>
              <a:rPr sz="3100" spc="15" dirty="0">
                <a:latin typeface="Verdana"/>
                <a:cs typeface="Verdana"/>
              </a:rPr>
              <a:t>n</a:t>
            </a:r>
            <a:r>
              <a:rPr sz="3100" spc="170" dirty="0">
                <a:latin typeface="Verdana"/>
                <a:cs typeface="Verdana"/>
              </a:rPr>
              <a:t>d</a:t>
            </a:r>
            <a:r>
              <a:rPr sz="3100" spc="-225" dirty="0">
                <a:latin typeface="Verdana"/>
                <a:cs typeface="Verdana"/>
              </a:rPr>
              <a:t> </a:t>
            </a:r>
            <a:r>
              <a:rPr sz="3100" spc="135" dirty="0">
                <a:latin typeface="Verdana"/>
                <a:cs typeface="Verdana"/>
              </a:rPr>
              <a:t>d</a:t>
            </a:r>
            <a:r>
              <a:rPr sz="3100" spc="204" dirty="0">
                <a:latin typeface="Verdana"/>
                <a:cs typeface="Verdana"/>
              </a:rPr>
              <a:t>a</a:t>
            </a:r>
            <a:r>
              <a:rPr sz="3100" spc="170" dirty="0">
                <a:latin typeface="Verdana"/>
                <a:cs typeface="Verdana"/>
              </a:rPr>
              <a:t>m</a:t>
            </a:r>
            <a:r>
              <a:rPr sz="3100" spc="204" dirty="0">
                <a:latin typeface="Verdana"/>
                <a:cs typeface="Verdana"/>
              </a:rPr>
              <a:t>a</a:t>
            </a:r>
            <a:r>
              <a:rPr sz="3100" spc="135" dirty="0">
                <a:latin typeface="Verdana"/>
                <a:cs typeface="Verdana"/>
              </a:rPr>
              <a:t>g</a:t>
            </a:r>
            <a:r>
              <a:rPr sz="3100" spc="65" dirty="0">
                <a:latin typeface="Verdana"/>
                <a:cs typeface="Verdana"/>
              </a:rPr>
              <a:t>e</a:t>
            </a:r>
            <a:r>
              <a:rPr sz="3100" spc="-225" dirty="0">
                <a:latin typeface="Verdana"/>
                <a:cs typeface="Verdana"/>
              </a:rPr>
              <a:t> </a:t>
            </a:r>
            <a:r>
              <a:rPr sz="3100" spc="-105" dirty="0">
                <a:latin typeface="Verdana"/>
                <a:cs typeface="Verdana"/>
              </a:rPr>
              <a:t>t</a:t>
            </a:r>
            <a:r>
              <a:rPr sz="3100" spc="15" dirty="0">
                <a:latin typeface="Verdana"/>
                <a:cs typeface="Verdana"/>
              </a:rPr>
              <a:t>h</a:t>
            </a:r>
            <a:r>
              <a:rPr sz="3100" spc="30" dirty="0">
                <a:latin typeface="Verdana"/>
                <a:cs typeface="Verdana"/>
              </a:rPr>
              <a:t>e</a:t>
            </a:r>
            <a:r>
              <a:rPr sz="3100" spc="-70" dirty="0">
                <a:latin typeface="Verdana"/>
                <a:cs typeface="Verdana"/>
              </a:rPr>
              <a:t>i</a:t>
            </a:r>
            <a:r>
              <a:rPr sz="3100" spc="-135" dirty="0">
                <a:latin typeface="Verdana"/>
                <a:cs typeface="Verdana"/>
              </a:rPr>
              <a:t>r</a:t>
            </a:r>
            <a:r>
              <a:rPr sz="3100" spc="-225" dirty="0">
                <a:latin typeface="Verdana"/>
                <a:cs typeface="Verdana"/>
              </a:rPr>
              <a:t> </a:t>
            </a:r>
            <a:r>
              <a:rPr sz="3100" spc="-85" dirty="0">
                <a:latin typeface="Verdana"/>
                <a:cs typeface="Verdana"/>
              </a:rPr>
              <a:t>v</a:t>
            </a:r>
            <a:r>
              <a:rPr sz="3100" spc="30" dirty="0">
                <a:latin typeface="Verdana"/>
                <a:cs typeface="Verdana"/>
              </a:rPr>
              <a:t>e</a:t>
            </a:r>
            <a:r>
              <a:rPr sz="3100" spc="15" dirty="0">
                <a:latin typeface="Verdana"/>
                <a:cs typeface="Verdana"/>
              </a:rPr>
              <a:t>h</a:t>
            </a:r>
            <a:r>
              <a:rPr sz="3100" spc="-70" dirty="0">
                <a:latin typeface="Verdana"/>
                <a:cs typeface="Verdana"/>
              </a:rPr>
              <a:t>i</a:t>
            </a:r>
            <a:r>
              <a:rPr sz="3100" spc="204" dirty="0">
                <a:latin typeface="Verdana"/>
                <a:cs typeface="Verdana"/>
              </a:rPr>
              <a:t>c</a:t>
            </a:r>
            <a:r>
              <a:rPr sz="3100" spc="-70" dirty="0">
                <a:latin typeface="Verdana"/>
                <a:cs typeface="Verdana"/>
              </a:rPr>
              <a:t>l</a:t>
            </a:r>
            <a:r>
              <a:rPr sz="3100" spc="65" dirty="0">
                <a:latin typeface="Verdana"/>
                <a:cs typeface="Verdana"/>
              </a:rPr>
              <a:t>e</a:t>
            </a:r>
            <a:endParaRPr sz="31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411" y="8870250"/>
            <a:ext cx="18278475" cy="1419225"/>
          </a:xfrm>
          <a:custGeom>
            <a:avLst/>
            <a:gdLst/>
            <a:ahLst/>
            <a:cxnLst/>
            <a:rect l="l" t="t" r="r" b="b"/>
            <a:pathLst>
              <a:path w="18278475" h="1419225">
                <a:moveTo>
                  <a:pt x="18278473" y="1419224"/>
                </a:moveTo>
                <a:lnTo>
                  <a:pt x="0" y="1419224"/>
                </a:lnTo>
                <a:lnTo>
                  <a:pt x="0" y="0"/>
                </a:lnTo>
                <a:lnTo>
                  <a:pt x="18278473" y="0"/>
                </a:lnTo>
                <a:lnTo>
                  <a:pt x="18278473" y="1419224"/>
                </a:lnTo>
                <a:close/>
              </a:path>
            </a:pathLst>
          </a:custGeom>
          <a:solidFill>
            <a:srgbClr val="1753F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24829" y="1710433"/>
            <a:ext cx="14439899" cy="34289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284439" y="270585"/>
            <a:ext cx="11729085" cy="88391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600" spc="285" dirty="0"/>
              <a:t>Numerical</a:t>
            </a:r>
            <a:r>
              <a:rPr sz="5600" spc="-440" dirty="0"/>
              <a:t> </a:t>
            </a:r>
            <a:r>
              <a:rPr sz="5600" spc="350" dirty="0"/>
              <a:t>Column</a:t>
            </a:r>
            <a:r>
              <a:rPr sz="5600" spc="-434" dirty="0"/>
              <a:t> </a:t>
            </a:r>
            <a:r>
              <a:rPr sz="5600" spc="165" dirty="0"/>
              <a:t>Distribution</a:t>
            </a:r>
            <a:endParaRPr sz="5600"/>
          </a:p>
        </p:txBody>
      </p:sp>
      <p:sp>
        <p:nvSpPr>
          <p:cNvPr id="5" name="object 5"/>
          <p:cNvSpPr txBox="1"/>
          <p:nvPr/>
        </p:nvSpPr>
        <p:spPr>
          <a:xfrm>
            <a:off x="3381812" y="5502784"/>
            <a:ext cx="11527790" cy="2463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8100"/>
              </a:lnSpc>
              <a:spcBef>
                <a:spcPts val="100"/>
              </a:spcBef>
            </a:pPr>
            <a:r>
              <a:rPr sz="3700" spc="-15" dirty="0">
                <a:latin typeface="Verdana"/>
                <a:cs typeface="Verdana"/>
              </a:rPr>
              <a:t>While </a:t>
            </a:r>
            <a:r>
              <a:rPr sz="3700" spc="-10" dirty="0">
                <a:latin typeface="Verdana"/>
                <a:cs typeface="Verdana"/>
              </a:rPr>
              <a:t>the </a:t>
            </a:r>
            <a:r>
              <a:rPr sz="3700" spc="-95" dirty="0">
                <a:latin typeface="Verdana"/>
                <a:cs typeface="Verdana"/>
              </a:rPr>
              <a:t>first </a:t>
            </a:r>
            <a:r>
              <a:rPr sz="3700" spc="-220" dirty="0">
                <a:latin typeface="Verdana"/>
                <a:cs typeface="Verdana"/>
              </a:rPr>
              <a:t>2 </a:t>
            </a:r>
            <a:r>
              <a:rPr sz="3700" spc="40" dirty="0">
                <a:latin typeface="Verdana"/>
                <a:cs typeface="Verdana"/>
              </a:rPr>
              <a:t>charts </a:t>
            </a:r>
            <a:r>
              <a:rPr sz="3700" spc="-25" dirty="0">
                <a:latin typeface="Verdana"/>
                <a:cs typeface="Verdana"/>
              </a:rPr>
              <a:t>doesn't </a:t>
            </a:r>
            <a:r>
              <a:rPr sz="3700" spc="60" dirty="0">
                <a:latin typeface="Verdana"/>
                <a:cs typeface="Verdana"/>
              </a:rPr>
              <a:t>have </a:t>
            </a:r>
            <a:r>
              <a:rPr sz="3700" spc="75" dirty="0">
                <a:latin typeface="Verdana"/>
                <a:cs typeface="Verdana"/>
              </a:rPr>
              <a:t>any </a:t>
            </a:r>
            <a:r>
              <a:rPr sz="3700" spc="-5" dirty="0">
                <a:latin typeface="Verdana"/>
                <a:cs typeface="Verdana"/>
              </a:rPr>
              <a:t>strong </a:t>
            </a:r>
            <a:r>
              <a:rPr sz="3700" dirty="0">
                <a:latin typeface="Verdana"/>
                <a:cs typeface="Verdana"/>
              </a:rPr>
              <a:t> </a:t>
            </a:r>
            <a:r>
              <a:rPr sz="3700" spc="-50" dirty="0">
                <a:latin typeface="Verdana"/>
                <a:cs typeface="Verdana"/>
              </a:rPr>
              <a:t>information, </a:t>
            </a:r>
            <a:r>
              <a:rPr sz="3700" spc="-10" dirty="0">
                <a:latin typeface="Verdana"/>
                <a:cs typeface="Verdana"/>
              </a:rPr>
              <a:t>the </a:t>
            </a:r>
            <a:r>
              <a:rPr sz="3700" spc="-35" dirty="0">
                <a:latin typeface="Verdana"/>
                <a:cs typeface="Verdana"/>
              </a:rPr>
              <a:t>third </a:t>
            </a:r>
            <a:r>
              <a:rPr sz="3700" spc="45" dirty="0">
                <a:latin typeface="Verdana"/>
                <a:cs typeface="Verdana"/>
              </a:rPr>
              <a:t>chart </a:t>
            </a:r>
            <a:r>
              <a:rPr sz="3700" spc="-40" dirty="0">
                <a:latin typeface="Verdana"/>
                <a:cs typeface="Verdana"/>
              </a:rPr>
              <a:t>tells </a:t>
            </a:r>
            <a:r>
              <a:rPr sz="3700" spc="30" dirty="0">
                <a:latin typeface="Verdana"/>
                <a:cs typeface="Verdana"/>
              </a:rPr>
              <a:t>us </a:t>
            </a:r>
            <a:r>
              <a:rPr sz="3700" spc="15" dirty="0">
                <a:latin typeface="Verdana"/>
                <a:cs typeface="Verdana"/>
              </a:rPr>
              <a:t>that </a:t>
            </a:r>
            <a:r>
              <a:rPr sz="3700" spc="-35" dirty="0">
                <a:latin typeface="Verdana"/>
                <a:cs typeface="Verdana"/>
              </a:rPr>
              <a:t>majority </a:t>
            </a:r>
            <a:r>
              <a:rPr sz="3700" spc="-1290" dirty="0">
                <a:latin typeface="Verdana"/>
                <a:cs typeface="Verdana"/>
              </a:rPr>
              <a:t> </a:t>
            </a:r>
            <a:r>
              <a:rPr sz="3700" dirty="0">
                <a:latin typeface="Verdana"/>
                <a:cs typeface="Verdana"/>
              </a:rPr>
              <a:t>of </a:t>
            </a:r>
            <a:r>
              <a:rPr sz="3700" spc="35" dirty="0">
                <a:latin typeface="Verdana"/>
                <a:cs typeface="Verdana"/>
              </a:rPr>
              <a:t>customers who </a:t>
            </a:r>
            <a:r>
              <a:rPr sz="3700" spc="45" dirty="0">
                <a:latin typeface="Verdana"/>
                <a:cs typeface="Verdana"/>
              </a:rPr>
              <a:t>buy </a:t>
            </a:r>
            <a:r>
              <a:rPr sz="3700" spc="15" dirty="0">
                <a:latin typeface="Verdana"/>
                <a:cs typeface="Verdana"/>
              </a:rPr>
              <a:t>vehicle </a:t>
            </a:r>
            <a:r>
              <a:rPr sz="3700" spc="40" dirty="0">
                <a:latin typeface="Verdana"/>
                <a:cs typeface="Verdana"/>
              </a:rPr>
              <a:t>insurance </a:t>
            </a:r>
            <a:r>
              <a:rPr sz="3700" spc="-25" dirty="0">
                <a:latin typeface="Verdana"/>
                <a:cs typeface="Verdana"/>
              </a:rPr>
              <a:t>were </a:t>
            </a:r>
            <a:r>
              <a:rPr sz="3700" spc="-20" dirty="0">
                <a:latin typeface="Verdana"/>
                <a:cs typeface="Verdana"/>
              </a:rPr>
              <a:t> </a:t>
            </a:r>
            <a:r>
              <a:rPr sz="3700" dirty="0">
                <a:latin typeface="Verdana"/>
                <a:cs typeface="Verdana"/>
              </a:rPr>
              <a:t>from</a:t>
            </a:r>
            <a:r>
              <a:rPr sz="3700" spc="-275" dirty="0">
                <a:latin typeface="Verdana"/>
                <a:cs typeface="Verdana"/>
              </a:rPr>
              <a:t> </a:t>
            </a:r>
            <a:r>
              <a:rPr sz="3700" spc="-10" dirty="0">
                <a:latin typeface="Verdana"/>
                <a:cs typeface="Verdana"/>
              </a:rPr>
              <a:t>the</a:t>
            </a:r>
            <a:r>
              <a:rPr sz="3700" spc="-265" dirty="0">
                <a:latin typeface="Verdana"/>
                <a:cs typeface="Verdana"/>
              </a:rPr>
              <a:t> </a:t>
            </a:r>
            <a:r>
              <a:rPr sz="3700" spc="80" dirty="0">
                <a:latin typeface="Verdana"/>
                <a:cs typeface="Verdana"/>
              </a:rPr>
              <a:t>40-50</a:t>
            </a:r>
            <a:r>
              <a:rPr sz="3700" spc="-265" dirty="0">
                <a:latin typeface="Verdana"/>
                <a:cs typeface="Verdana"/>
              </a:rPr>
              <a:t> </a:t>
            </a:r>
            <a:r>
              <a:rPr sz="3700" spc="80" dirty="0">
                <a:latin typeface="Verdana"/>
                <a:cs typeface="Verdana"/>
              </a:rPr>
              <a:t>Age</a:t>
            </a:r>
            <a:r>
              <a:rPr sz="3700" spc="-265" dirty="0">
                <a:latin typeface="Verdana"/>
                <a:cs typeface="Verdana"/>
              </a:rPr>
              <a:t> </a:t>
            </a:r>
            <a:r>
              <a:rPr sz="3700" spc="60" dirty="0">
                <a:latin typeface="Verdana"/>
                <a:cs typeface="Verdana"/>
              </a:rPr>
              <a:t>range</a:t>
            </a:r>
            <a:endParaRPr sz="37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700" y="1691532"/>
            <a:ext cx="6924674" cy="690562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411" y="8870257"/>
            <a:ext cx="18278475" cy="1419225"/>
          </a:xfrm>
          <a:custGeom>
            <a:avLst/>
            <a:gdLst/>
            <a:ahLst/>
            <a:cxnLst/>
            <a:rect l="l" t="t" r="r" b="b"/>
            <a:pathLst>
              <a:path w="18278475" h="1419225">
                <a:moveTo>
                  <a:pt x="18278473" y="1419224"/>
                </a:moveTo>
                <a:lnTo>
                  <a:pt x="0" y="1419224"/>
                </a:lnTo>
                <a:lnTo>
                  <a:pt x="0" y="0"/>
                </a:lnTo>
                <a:lnTo>
                  <a:pt x="18278473" y="0"/>
                </a:lnTo>
                <a:lnTo>
                  <a:pt x="18278473" y="1419224"/>
                </a:lnTo>
                <a:close/>
              </a:path>
            </a:pathLst>
          </a:custGeom>
          <a:solidFill>
            <a:srgbClr val="1753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33521" y="235670"/>
            <a:ext cx="16230600" cy="929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900" spc="180" dirty="0"/>
              <a:t>Customer's</a:t>
            </a:r>
            <a:r>
              <a:rPr sz="5900" spc="-425" dirty="0"/>
              <a:t> </a:t>
            </a:r>
            <a:r>
              <a:rPr sz="5900" spc="335" dirty="0"/>
              <a:t>Annual</a:t>
            </a:r>
            <a:r>
              <a:rPr sz="5900" spc="-425" dirty="0"/>
              <a:t> </a:t>
            </a:r>
            <a:r>
              <a:rPr sz="5900" spc="310" dirty="0"/>
              <a:t>Premium</a:t>
            </a:r>
            <a:r>
              <a:rPr sz="5900" spc="-420" dirty="0"/>
              <a:t> </a:t>
            </a:r>
            <a:r>
              <a:rPr sz="5900" spc="175" dirty="0"/>
              <a:t>Distribution</a:t>
            </a:r>
            <a:endParaRPr sz="5900"/>
          </a:p>
        </p:txBody>
      </p:sp>
      <p:sp>
        <p:nvSpPr>
          <p:cNvPr id="5" name="object 5"/>
          <p:cNvSpPr txBox="1"/>
          <p:nvPr/>
        </p:nvSpPr>
        <p:spPr>
          <a:xfrm>
            <a:off x="9131300" y="2448712"/>
            <a:ext cx="7381875" cy="35591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6900"/>
              </a:lnSpc>
              <a:spcBef>
                <a:spcPts val="95"/>
              </a:spcBef>
              <a:tabLst>
                <a:tab pos="1032510" algn="l"/>
                <a:tab pos="2799715" algn="l"/>
                <a:tab pos="5192395" algn="l"/>
                <a:tab pos="6137275" algn="l"/>
              </a:tabLst>
            </a:pPr>
            <a:r>
              <a:rPr sz="3100" spc="-200" dirty="0">
                <a:latin typeface="Verdana"/>
                <a:cs typeface="Verdana"/>
              </a:rPr>
              <a:t>T</a:t>
            </a:r>
            <a:r>
              <a:rPr sz="3100" spc="15" dirty="0">
                <a:latin typeface="Verdana"/>
                <a:cs typeface="Verdana"/>
              </a:rPr>
              <a:t>h</a:t>
            </a:r>
            <a:r>
              <a:rPr sz="3100" spc="65" dirty="0">
                <a:latin typeface="Verdana"/>
                <a:cs typeface="Verdana"/>
              </a:rPr>
              <a:t>e</a:t>
            </a:r>
            <a:r>
              <a:rPr sz="3100" dirty="0">
                <a:latin typeface="Verdana"/>
                <a:cs typeface="Verdana"/>
              </a:rPr>
              <a:t>	</a:t>
            </a:r>
            <a:r>
              <a:rPr sz="3100" spc="135" dirty="0">
                <a:latin typeface="Verdana"/>
                <a:cs typeface="Verdana"/>
              </a:rPr>
              <a:t>b</a:t>
            </a:r>
            <a:r>
              <a:rPr sz="3100" spc="60" dirty="0">
                <a:latin typeface="Verdana"/>
                <a:cs typeface="Verdana"/>
              </a:rPr>
              <a:t>o</a:t>
            </a:r>
            <a:r>
              <a:rPr sz="3100" spc="-325" dirty="0">
                <a:latin typeface="Verdana"/>
                <a:cs typeface="Verdana"/>
              </a:rPr>
              <a:t>x</a:t>
            </a:r>
            <a:r>
              <a:rPr sz="3100" spc="135" dirty="0">
                <a:latin typeface="Verdana"/>
                <a:cs typeface="Verdana"/>
              </a:rPr>
              <a:t>p</a:t>
            </a:r>
            <a:r>
              <a:rPr sz="3100" spc="-70" dirty="0">
                <a:latin typeface="Verdana"/>
                <a:cs typeface="Verdana"/>
              </a:rPr>
              <a:t>l</a:t>
            </a:r>
            <a:r>
              <a:rPr sz="3100" spc="60" dirty="0">
                <a:latin typeface="Verdana"/>
                <a:cs typeface="Verdana"/>
              </a:rPr>
              <a:t>o</a:t>
            </a:r>
            <a:r>
              <a:rPr sz="3100" spc="-70" dirty="0">
                <a:latin typeface="Verdana"/>
                <a:cs typeface="Verdana"/>
              </a:rPr>
              <a:t>t</a:t>
            </a:r>
            <a:r>
              <a:rPr sz="3100" dirty="0">
                <a:latin typeface="Verdana"/>
                <a:cs typeface="Verdana"/>
              </a:rPr>
              <a:t>	</a:t>
            </a:r>
            <a:r>
              <a:rPr sz="3100" spc="-170" dirty="0">
                <a:latin typeface="Verdana"/>
                <a:cs typeface="Verdana"/>
              </a:rPr>
              <a:t>r</a:t>
            </a:r>
            <a:r>
              <a:rPr sz="3100" spc="30" dirty="0">
                <a:latin typeface="Verdana"/>
                <a:cs typeface="Verdana"/>
              </a:rPr>
              <a:t>e</a:t>
            </a:r>
            <a:r>
              <a:rPr sz="3100" spc="135" dirty="0">
                <a:latin typeface="Verdana"/>
                <a:cs typeface="Verdana"/>
              </a:rPr>
              <a:t>p</a:t>
            </a:r>
            <a:r>
              <a:rPr sz="3100" spc="-170" dirty="0">
                <a:latin typeface="Verdana"/>
                <a:cs typeface="Verdana"/>
              </a:rPr>
              <a:t>r</a:t>
            </a:r>
            <a:r>
              <a:rPr sz="3100" spc="30" dirty="0">
                <a:latin typeface="Verdana"/>
                <a:cs typeface="Verdana"/>
              </a:rPr>
              <a:t>e</a:t>
            </a:r>
            <a:r>
              <a:rPr sz="3100" spc="5" dirty="0">
                <a:latin typeface="Verdana"/>
                <a:cs typeface="Verdana"/>
              </a:rPr>
              <a:t>s</a:t>
            </a:r>
            <a:r>
              <a:rPr sz="3100" spc="30" dirty="0">
                <a:latin typeface="Verdana"/>
                <a:cs typeface="Verdana"/>
              </a:rPr>
              <a:t>e</a:t>
            </a:r>
            <a:r>
              <a:rPr sz="3100" spc="15" dirty="0">
                <a:latin typeface="Verdana"/>
                <a:cs typeface="Verdana"/>
              </a:rPr>
              <a:t>n</a:t>
            </a:r>
            <a:r>
              <a:rPr sz="3100" spc="-105" dirty="0">
                <a:latin typeface="Verdana"/>
                <a:cs typeface="Verdana"/>
              </a:rPr>
              <a:t>t</a:t>
            </a:r>
            <a:r>
              <a:rPr sz="3100" spc="40" dirty="0">
                <a:latin typeface="Verdana"/>
                <a:cs typeface="Verdana"/>
              </a:rPr>
              <a:t>s</a:t>
            </a:r>
            <a:r>
              <a:rPr sz="3100" dirty="0">
                <a:latin typeface="Verdana"/>
                <a:cs typeface="Verdana"/>
              </a:rPr>
              <a:t>	</a:t>
            </a:r>
            <a:r>
              <a:rPr sz="3100" spc="-105" dirty="0">
                <a:latin typeface="Verdana"/>
                <a:cs typeface="Verdana"/>
              </a:rPr>
              <a:t>t</a:t>
            </a:r>
            <a:r>
              <a:rPr sz="3100" spc="15" dirty="0">
                <a:latin typeface="Verdana"/>
                <a:cs typeface="Verdana"/>
              </a:rPr>
              <a:t>h</a:t>
            </a:r>
            <a:r>
              <a:rPr sz="3100" spc="65" dirty="0">
                <a:latin typeface="Verdana"/>
                <a:cs typeface="Verdana"/>
              </a:rPr>
              <a:t>e</a:t>
            </a:r>
            <a:r>
              <a:rPr sz="3100" dirty="0">
                <a:latin typeface="Verdana"/>
                <a:cs typeface="Verdana"/>
              </a:rPr>
              <a:t>	</a:t>
            </a:r>
            <a:r>
              <a:rPr sz="3100" spc="60" dirty="0">
                <a:latin typeface="Verdana"/>
                <a:cs typeface="Verdana"/>
              </a:rPr>
              <a:t>o</a:t>
            </a:r>
            <a:r>
              <a:rPr sz="3100" spc="15" dirty="0">
                <a:latin typeface="Verdana"/>
                <a:cs typeface="Verdana"/>
              </a:rPr>
              <a:t>u</a:t>
            </a:r>
            <a:r>
              <a:rPr sz="3100" spc="-105" dirty="0">
                <a:latin typeface="Verdana"/>
                <a:cs typeface="Verdana"/>
              </a:rPr>
              <a:t>t</a:t>
            </a:r>
            <a:r>
              <a:rPr sz="3100" spc="-70" dirty="0">
                <a:latin typeface="Verdana"/>
                <a:cs typeface="Verdana"/>
              </a:rPr>
              <a:t>li</a:t>
            </a:r>
            <a:r>
              <a:rPr sz="3100" spc="30" dirty="0">
                <a:latin typeface="Verdana"/>
                <a:cs typeface="Verdana"/>
              </a:rPr>
              <a:t>e</a:t>
            </a:r>
            <a:r>
              <a:rPr sz="3100" spc="-120" dirty="0">
                <a:latin typeface="Verdana"/>
                <a:cs typeface="Verdana"/>
              </a:rPr>
              <a:t>r  </a:t>
            </a:r>
            <a:r>
              <a:rPr sz="3100" dirty="0">
                <a:latin typeface="Verdana"/>
                <a:cs typeface="Verdana"/>
              </a:rPr>
              <a:t>from</a:t>
            </a:r>
            <a:r>
              <a:rPr sz="3100" spc="-229" dirty="0">
                <a:latin typeface="Verdana"/>
                <a:cs typeface="Verdana"/>
              </a:rPr>
              <a:t> </a:t>
            </a:r>
            <a:r>
              <a:rPr sz="3100" spc="-10" dirty="0">
                <a:latin typeface="Verdana"/>
                <a:cs typeface="Verdana"/>
              </a:rPr>
              <a:t>the</a:t>
            </a:r>
            <a:r>
              <a:rPr sz="3100" spc="-229" dirty="0">
                <a:latin typeface="Verdana"/>
                <a:cs typeface="Verdana"/>
              </a:rPr>
              <a:t> </a:t>
            </a:r>
            <a:r>
              <a:rPr sz="3100" spc="55" dirty="0">
                <a:latin typeface="Verdana"/>
                <a:cs typeface="Verdana"/>
              </a:rPr>
              <a:t>Annual_Premium</a:t>
            </a:r>
            <a:r>
              <a:rPr sz="3100" spc="-229" dirty="0">
                <a:latin typeface="Verdana"/>
                <a:cs typeface="Verdana"/>
              </a:rPr>
              <a:t> </a:t>
            </a:r>
            <a:r>
              <a:rPr sz="3100" spc="-65" dirty="0">
                <a:latin typeface="Verdana"/>
                <a:cs typeface="Verdana"/>
              </a:rPr>
              <a:t>feature.</a:t>
            </a:r>
            <a:endParaRPr sz="3100">
              <a:latin typeface="Verdana"/>
              <a:cs typeface="Verdana"/>
            </a:endParaRPr>
          </a:p>
          <a:p>
            <a:pPr marL="12700" marR="7620">
              <a:lnSpc>
                <a:spcPts val="3979"/>
              </a:lnSpc>
              <a:spcBef>
                <a:spcPts val="175"/>
              </a:spcBef>
              <a:tabLst>
                <a:tab pos="1330325" algn="l"/>
                <a:tab pos="4330065" algn="l"/>
                <a:tab pos="5060315" algn="l"/>
                <a:tab pos="6416040" algn="l"/>
              </a:tabLst>
            </a:pPr>
            <a:r>
              <a:rPr sz="3100" spc="85" dirty="0">
                <a:latin typeface="Verdana"/>
                <a:cs typeface="Verdana"/>
              </a:rPr>
              <a:t>M</a:t>
            </a:r>
            <a:r>
              <a:rPr sz="3100" spc="60" dirty="0">
                <a:latin typeface="Verdana"/>
                <a:cs typeface="Verdana"/>
              </a:rPr>
              <a:t>o</a:t>
            </a:r>
            <a:r>
              <a:rPr sz="3100" spc="5" dirty="0">
                <a:latin typeface="Verdana"/>
                <a:cs typeface="Verdana"/>
              </a:rPr>
              <a:t>s</a:t>
            </a:r>
            <a:r>
              <a:rPr sz="3100" spc="-70" dirty="0">
                <a:latin typeface="Verdana"/>
                <a:cs typeface="Verdana"/>
              </a:rPr>
              <a:t>t</a:t>
            </a:r>
            <a:r>
              <a:rPr sz="3100" dirty="0">
                <a:latin typeface="Verdana"/>
                <a:cs typeface="Verdana"/>
              </a:rPr>
              <a:t>	</a:t>
            </a:r>
            <a:r>
              <a:rPr sz="3100" spc="135" dirty="0">
                <a:latin typeface="Verdana"/>
                <a:cs typeface="Verdana"/>
              </a:rPr>
              <a:t>p</a:t>
            </a:r>
            <a:r>
              <a:rPr sz="3100" spc="60" dirty="0">
                <a:latin typeface="Verdana"/>
                <a:cs typeface="Verdana"/>
              </a:rPr>
              <a:t>o</a:t>
            </a:r>
            <a:r>
              <a:rPr sz="3100" spc="-70" dirty="0">
                <a:latin typeface="Verdana"/>
                <a:cs typeface="Verdana"/>
              </a:rPr>
              <a:t>li</a:t>
            </a:r>
            <a:r>
              <a:rPr sz="3100" spc="204" dirty="0">
                <a:latin typeface="Verdana"/>
                <a:cs typeface="Verdana"/>
              </a:rPr>
              <a:t>c</a:t>
            </a:r>
            <a:r>
              <a:rPr sz="3100" spc="-70" dirty="0">
                <a:latin typeface="Verdana"/>
                <a:cs typeface="Verdana"/>
              </a:rPr>
              <a:t>y</a:t>
            </a:r>
            <a:r>
              <a:rPr sz="3100" spc="15" dirty="0">
                <a:latin typeface="Verdana"/>
                <a:cs typeface="Verdana"/>
              </a:rPr>
              <a:t>h</a:t>
            </a:r>
            <a:r>
              <a:rPr sz="3100" spc="60" dirty="0">
                <a:latin typeface="Verdana"/>
                <a:cs typeface="Verdana"/>
              </a:rPr>
              <a:t>o</a:t>
            </a:r>
            <a:r>
              <a:rPr sz="3100" spc="-70" dirty="0">
                <a:latin typeface="Verdana"/>
                <a:cs typeface="Verdana"/>
              </a:rPr>
              <a:t>l</a:t>
            </a:r>
            <a:r>
              <a:rPr sz="3100" spc="135" dirty="0">
                <a:latin typeface="Verdana"/>
                <a:cs typeface="Verdana"/>
              </a:rPr>
              <a:t>d</a:t>
            </a:r>
            <a:r>
              <a:rPr sz="3100" spc="30" dirty="0">
                <a:latin typeface="Verdana"/>
                <a:cs typeface="Verdana"/>
              </a:rPr>
              <a:t>e</a:t>
            </a:r>
            <a:r>
              <a:rPr sz="3100" spc="-170" dirty="0">
                <a:latin typeface="Verdana"/>
                <a:cs typeface="Verdana"/>
              </a:rPr>
              <a:t>r</a:t>
            </a:r>
            <a:r>
              <a:rPr sz="3100" spc="40" dirty="0">
                <a:latin typeface="Verdana"/>
                <a:cs typeface="Verdana"/>
              </a:rPr>
              <a:t>s</a:t>
            </a:r>
            <a:r>
              <a:rPr sz="3100" dirty="0">
                <a:latin typeface="Verdana"/>
                <a:cs typeface="Verdana"/>
              </a:rPr>
              <a:t>	</a:t>
            </a:r>
            <a:r>
              <a:rPr sz="3100" spc="-70" dirty="0">
                <a:latin typeface="Verdana"/>
                <a:cs typeface="Verdana"/>
              </a:rPr>
              <a:t>i</a:t>
            </a:r>
            <a:r>
              <a:rPr sz="3100" spc="50" dirty="0">
                <a:latin typeface="Verdana"/>
                <a:cs typeface="Verdana"/>
              </a:rPr>
              <a:t>n</a:t>
            </a:r>
            <a:r>
              <a:rPr sz="3100" dirty="0">
                <a:latin typeface="Verdana"/>
                <a:cs typeface="Verdana"/>
              </a:rPr>
              <a:t>	</a:t>
            </a:r>
            <a:r>
              <a:rPr sz="3100" spc="-525" dirty="0">
                <a:latin typeface="Verdana"/>
                <a:cs typeface="Verdana"/>
              </a:rPr>
              <a:t>I</a:t>
            </a:r>
            <a:r>
              <a:rPr sz="3100" spc="15" dirty="0">
                <a:latin typeface="Verdana"/>
                <a:cs typeface="Verdana"/>
              </a:rPr>
              <a:t>n</a:t>
            </a:r>
            <a:r>
              <a:rPr sz="3100" spc="135" dirty="0">
                <a:latin typeface="Verdana"/>
                <a:cs typeface="Verdana"/>
              </a:rPr>
              <a:t>d</a:t>
            </a:r>
            <a:r>
              <a:rPr sz="3100" spc="-70" dirty="0">
                <a:latin typeface="Verdana"/>
                <a:cs typeface="Verdana"/>
              </a:rPr>
              <a:t>i</a:t>
            </a:r>
            <a:r>
              <a:rPr sz="3100" spc="240" dirty="0">
                <a:latin typeface="Verdana"/>
                <a:cs typeface="Verdana"/>
              </a:rPr>
              <a:t>a</a:t>
            </a:r>
            <a:r>
              <a:rPr sz="3100" dirty="0">
                <a:latin typeface="Verdana"/>
                <a:cs typeface="Verdana"/>
              </a:rPr>
              <a:t>	</a:t>
            </a:r>
            <a:r>
              <a:rPr sz="3100" spc="135" dirty="0">
                <a:latin typeface="Verdana"/>
                <a:cs typeface="Verdana"/>
              </a:rPr>
              <a:t>b</a:t>
            </a:r>
            <a:r>
              <a:rPr sz="3100" spc="15" dirty="0">
                <a:latin typeface="Verdana"/>
                <a:cs typeface="Verdana"/>
              </a:rPr>
              <a:t>u</a:t>
            </a:r>
            <a:r>
              <a:rPr sz="3100" spc="-70" dirty="0">
                <a:latin typeface="Verdana"/>
                <a:cs typeface="Verdana"/>
              </a:rPr>
              <a:t>y</a:t>
            </a:r>
            <a:r>
              <a:rPr sz="3100" spc="30" dirty="0">
                <a:latin typeface="Verdana"/>
                <a:cs typeface="Verdana"/>
              </a:rPr>
              <a:t>s  </a:t>
            </a:r>
            <a:r>
              <a:rPr sz="3100" spc="-70" dirty="0">
                <a:latin typeface="Verdana"/>
                <a:cs typeface="Verdana"/>
              </a:rPr>
              <a:t>i</a:t>
            </a:r>
            <a:r>
              <a:rPr sz="3100" spc="15" dirty="0">
                <a:latin typeface="Verdana"/>
                <a:cs typeface="Verdana"/>
              </a:rPr>
              <a:t>n</a:t>
            </a:r>
            <a:r>
              <a:rPr sz="3100" spc="5" dirty="0">
                <a:latin typeface="Verdana"/>
                <a:cs typeface="Verdana"/>
              </a:rPr>
              <a:t>s</a:t>
            </a:r>
            <a:r>
              <a:rPr sz="3100" spc="15" dirty="0">
                <a:latin typeface="Verdana"/>
                <a:cs typeface="Verdana"/>
              </a:rPr>
              <a:t>u</a:t>
            </a:r>
            <a:r>
              <a:rPr sz="3100" spc="-170" dirty="0">
                <a:latin typeface="Verdana"/>
                <a:cs typeface="Verdana"/>
              </a:rPr>
              <a:t>r</a:t>
            </a:r>
            <a:r>
              <a:rPr sz="3100" spc="204" dirty="0">
                <a:latin typeface="Verdana"/>
                <a:cs typeface="Verdana"/>
              </a:rPr>
              <a:t>a</a:t>
            </a:r>
            <a:r>
              <a:rPr sz="3100" spc="15" dirty="0">
                <a:latin typeface="Verdana"/>
                <a:cs typeface="Verdana"/>
              </a:rPr>
              <a:t>n</a:t>
            </a:r>
            <a:r>
              <a:rPr sz="3100" spc="204" dirty="0">
                <a:latin typeface="Verdana"/>
                <a:cs typeface="Verdana"/>
              </a:rPr>
              <a:t>c</a:t>
            </a:r>
            <a:r>
              <a:rPr sz="3100" spc="65" dirty="0">
                <a:latin typeface="Verdana"/>
                <a:cs typeface="Verdana"/>
              </a:rPr>
              <a:t>e</a:t>
            </a:r>
            <a:r>
              <a:rPr sz="3100" spc="-225" dirty="0">
                <a:latin typeface="Verdana"/>
                <a:cs typeface="Verdana"/>
              </a:rPr>
              <a:t> </a:t>
            </a:r>
            <a:r>
              <a:rPr sz="3100" spc="135" dirty="0">
                <a:latin typeface="Verdana"/>
                <a:cs typeface="Verdana"/>
              </a:rPr>
              <a:t>b</a:t>
            </a:r>
            <a:r>
              <a:rPr sz="3100" spc="30" dirty="0">
                <a:latin typeface="Verdana"/>
                <a:cs typeface="Verdana"/>
              </a:rPr>
              <a:t>e</a:t>
            </a:r>
            <a:r>
              <a:rPr sz="3100" spc="-70" dirty="0">
                <a:latin typeface="Verdana"/>
                <a:cs typeface="Verdana"/>
              </a:rPr>
              <a:t>l</a:t>
            </a:r>
            <a:r>
              <a:rPr sz="3100" spc="60" dirty="0">
                <a:latin typeface="Verdana"/>
                <a:cs typeface="Verdana"/>
              </a:rPr>
              <a:t>o</a:t>
            </a:r>
            <a:r>
              <a:rPr sz="3100" spc="20" dirty="0">
                <a:latin typeface="Verdana"/>
                <a:cs typeface="Verdana"/>
              </a:rPr>
              <a:t>w</a:t>
            </a:r>
            <a:r>
              <a:rPr sz="3100" spc="-225" dirty="0">
                <a:latin typeface="Verdana"/>
                <a:cs typeface="Verdana"/>
              </a:rPr>
              <a:t> </a:t>
            </a:r>
            <a:r>
              <a:rPr sz="3100" spc="-235" dirty="0">
                <a:latin typeface="Verdana"/>
                <a:cs typeface="Verdana"/>
              </a:rPr>
              <a:t>R</a:t>
            </a:r>
            <a:r>
              <a:rPr sz="3100" spc="40" dirty="0">
                <a:latin typeface="Verdana"/>
                <a:cs typeface="Verdana"/>
              </a:rPr>
              <a:t>s</a:t>
            </a:r>
            <a:r>
              <a:rPr sz="3100" spc="-225" dirty="0">
                <a:latin typeface="Verdana"/>
                <a:cs typeface="Verdana"/>
              </a:rPr>
              <a:t> </a:t>
            </a:r>
            <a:r>
              <a:rPr sz="3100" spc="-20" dirty="0">
                <a:latin typeface="Verdana"/>
                <a:cs typeface="Verdana"/>
              </a:rPr>
              <a:t>60</a:t>
            </a:r>
            <a:r>
              <a:rPr sz="3100" spc="-540" dirty="0">
                <a:latin typeface="Verdana"/>
                <a:cs typeface="Verdana"/>
              </a:rPr>
              <a:t>,</a:t>
            </a:r>
            <a:r>
              <a:rPr sz="3100" spc="-20" dirty="0">
                <a:latin typeface="Verdana"/>
                <a:cs typeface="Verdana"/>
              </a:rPr>
              <a:t>000</a:t>
            </a:r>
            <a:r>
              <a:rPr sz="3100" spc="-400" dirty="0">
                <a:latin typeface="Verdana"/>
                <a:cs typeface="Verdana"/>
              </a:rPr>
              <a:t>.</a:t>
            </a:r>
            <a:endParaRPr sz="3100">
              <a:latin typeface="Verdana"/>
              <a:cs typeface="Verdana"/>
            </a:endParaRPr>
          </a:p>
          <a:p>
            <a:pPr marL="12700" marR="11430">
              <a:lnSpc>
                <a:spcPct val="106900"/>
              </a:lnSpc>
              <a:spcBef>
                <a:spcPts val="3790"/>
              </a:spcBef>
              <a:tabLst>
                <a:tab pos="1278890" algn="l"/>
                <a:tab pos="3001010" algn="l"/>
                <a:tab pos="4124325" algn="l"/>
                <a:tab pos="6569075" algn="l"/>
              </a:tabLst>
            </a:pPr>
            <a:r>
              <a:rPr sz="3100" spc="-200" dirty="0">
                <a:latin typeface="Verdana"/>
                <a:cs typeface="Verdana"/>
              </a:rPr>
              <a:t>T</a:t>
            </a:r>
            <a:r>
              <a:rPr sz="3100" spc="15" dirty="0">
                <a:latin typeface="Verdana"/>
                <a:cs typeface="Verdana"/>
              </a:rPr>
              <a:t>h</a:t>
            </a:r>
            <a:r>
              <a:rPr sz="3100" spc="-70" dirty="0">
                <a:latin typeface="Verdana"/>
                <a:cs typeface="Verdana"/>
              </a:rPr>
              <a:t>i</a:t>
            </a:r>
            <a:r>
              <a:rPr sz="3100" spc="40" dirty="0">
                <a:latin typeface="Verdana"/>
                <a:cs typeface="Verdana"/>
              </a:rPr>
              <a:t>s</a:t>
            </a:r>
            <a:r>
              <a:rPr sz="3100" dirty="0">
                <a:latin typeface="Verdana"/>
                <a:cs typeface="Verdana"/>
              </a:rPr>
              <a:t>	</a:t>
            </a:r>
            <a:r>
              <a:rPr sz="3100" spc="5" dirty="0">
                <a:latin typeface="Verdana"/>
                <a:cs typeface="Verdana"/>
              </a:rPr>
              <a:t>s</a:t>
            </a:r>
            <a:r>
              <a:rPr sz="3100" spc="15" dirty="0">
                <a:latin typeface="Verdana"/>
                <a:cs typeface="Verdana"/>
              </a:rPr>
              <a:t>h</a:t>
            </a:r>
            <a:r>
              <a:rPr sz="3100" spc="60" dirty="0">
                <a:latin typeface="Verdana"/>
                <a:cs typeface="Verdana"/>
              </a:rPr>
              <a:t>o</a:t>
            </a:r>
            <a:r>
              <a:rPr sz="3100" spc="-15" dirty="0">
                <a:latin typeface="Verdana"/>
                <a:cs typeface="Verdana"/>
              </a:rPr>
              <a:t>w</a:t>
            </a:r>
            <a:r>
              <a:rPr sz="3100" spc="40" dirty="0">
                <a:latin typeface="Verdana"/>
                <a:cs typeface="Verdana"/>
              </a:rPr>
              <a:t>s</a:t>
            </a:r>
            <a:r>
              <a:rPr sz="3100" dirty="0">
                <a:latin typeface="Verdana"/>
                <a:cs typeface="Verdana"/>
              </a:rPr>
              <a:t>	</a:t>
            </a:r>
            <a:r>
              <a:rPr sz="3100" spc="-105" dirty="0">
                <a:latin typeface="Verdana"/>
                <a:cs typeface="Verdana"/>
              </a:rPr>
              <a:t>t</a:t>
            </a:r>
            <a:r>
              <a:rPr sz="3100" spc="15" dirty="0">
                <a:latin typeface="Verdana"/>
                <a:cs typeface="Verdana"/>
              </a:rPr>
              <a:t>h</a:t>
            </a:r>
            <a:r>
              <a:rPr sz="3100" spc="65" dirty="0">
                <a:latin typeface="Verdana"/>
                <a:cs typeface="Verdana"/>
              </a:rPr>
              <a:t>e</a:t>
            </a:r>
            <a:r>
              <a:rPr sz="3100" dirty="0">
                <a:latin typeface="Verdana"/>
                <a:cs typeface="Verdana"/>
              </a:rPr>
              <a:t>	</a:t>
            </a:r>
            <a:r>
              <a:rPr sz="3100" spc="30" dirty="0">
                <a:latin typeface="Verdana"/>
                <a:cs typeface="Verdana"/>
              </a:rPr>
              <a:t>e</a:t>
            </a:r>
            <a:r>
              <a:rPr sz="3100" spc="204" dirty="0">
                <a:latin typeface="Verdana"/>
                <a:cs typeface="Verdana"/>
              </a:rPr>
              <a:t>c</a:t>
            </a:r>
            <a:r>
              <a:rPr sz="3100" spc="60" dirty="0">
                <a:latin typeface="Verdana"/>
                <a:cs typeface="Verdana"/>
              </a:rPr>
              <a:t>o</a:t>
            </a:r>
            <a:r>
              <a:rPr sz="3100" spc="15" dirty="0">
                <a:latin typeface="Verdana"/>
                <a:cs typeface="Verdana"/>
              </a:rPr>
              <a:t>n</a:t>
            </a:r>
            <a:r>
              <a:rPr sz="3100" spc="60" dirty="0">
                <a:latin typeface="Verdana"/>
                <a:cs typeface="Verdana"/>
              </a:rPr>
              <a:t>o</a:t>
            </a:r>
            <a:r>
              <a:rPr sz="3100" spc="170" dirty="0">
                <a:latin typeface="Verdana"/>
                <a:cs typeface="Verdana"/>
              </a:rPr>
              <a:t>m</a:t>
            </a:r>
            <a:r>
              <a:rPr sz="3100" spc="-70" dirty="0">
                <a:latin typeface="Verdana"/>
                <a:cs typeface="Verdana"/>
              </a:rPr>
              <a:t>i</a:t>
            </a:r>
            <a:r>
              <a:rPr sz="3100" spc="240" dirty="0">
                <a:latin typeface="Verdana"/>
                <a:cs typeface="Verdana"/>
              </a:rPr>
              <a:t>c</a:t>
            </a:r>
            <a:r>
              <a:rPr sz="3100" dirty="0">
                <a:latin typeface="Verdana"/>
                <a:cs typeface="Verdana"/>
              </a:rPr>
              <a:t>	</a:t>
            </a:r>
            <a:r>
              <a:rPr sz="3100" spc="135" dirty="0">
                <a:latin typeface="Verdana"/>
                <a:cs typeface="Verdana"/>
              </a:rPr>
              <a:t>g</a:t>
            </a:r>
            <a:r>
              <a:rPr sz="3100" spc="204" dirty="0">
                <a:latin typeface="Verdana"/>
                <a:cs typeface="Verdana"/>
              </a:rPr>
              <a:t>a</a:t>
            </a:r>
            <a:r>
              <a:rPr sz="3100" spc="120" dirty="0">
                <a:latin typeface="Verdana"/>
                <a:cs typeface="Verdana"/>
              </a:rPr>
              <a:t>p  </a:t>
            </a:r>
            <a:r>
              <a:rPr sz="3100" spc="-15" dirty="0">
                <a:latin typeface="Verdana"/>
                <a:cs typeface="Verdana"/>
              </a:rPr>
              <a:t>distribution</a:t>
            </a:r>
            <a:r>
              <a:rPr sz="3100" spc="-229" dirty="0">
                <a:latin typeface="Verdana"/>
                <a:cs typeface="Verdana"/>
              </a:rPr>
              <a:t> </a:t>
            </a:r>
            <a:r>
              <a:rPr sz="3100" spc="20" dirty="0">
                <a:latin typeface="Verdana"/>
                <a:cs typeface="Verdana"/>
              </a:rPr>
              <a:t>between</a:t>
            </a:r>
            <a:r>
              <a:rPr sz="3100" spc="-229" dirty="0">
                <a:latin typeface="Verdana"/>
                <a:cs typeface="Verdana"/>
              </a:rPr>
              <a:t> </a:t>
            </a:r>
            <a:r>
              <a:rPr sz="3100" spc="-35" dirty="0">
                <a:latin typeface="Verdana"/>
                <a:cs typeface="Verdana"/>
              </a:rPr>
              <a:t>Indian</a:t>
            </a:r>
            <a:r>
              <a:rPr sz="3100" spc="-229" dirty="0">
                <a:latin typeface="Verdana"/>
                <a:cs typeface="Verdana"/>
              </a:rPr>
              <a:t> </a:t>
            </a:r>
            <a:r>
              <a:rPr sz="3100" spc="-20" dirty="0">
                <a:latin typeface="Verdana"/>
                <a:cs typeface="Verdana"/>
              </a:rPr>
              <a:t>citizens</a:t>
            </a:r>
            <a:endParaRPr sz="31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7799" y="2409876"/>
            <a:ext cx="3438525" cy="2851150"/>
            <a:chOff x="7427799" y="2409876"/>
            <a:chExt cx="3438525" cy="2851150"/>
          </a:xfrm>
        </p:grpSpPr>
        <p:sp>
          <p:nvSpPr>
            <p:cNvPr id="3" name="object 3"/>
            <p:cNvSpPr/>
            <p:nvPr/>
          </p:nvSpPr>
          <p:spPr>
            <a:xfrm>
              <a:off x="7427799" y="2879577"/>
              <a:ext cx="3438525" cy="2381250"/>
            </a:xfrm>
            <a:custGeom>
              <a:avLst/>
              <a:gdLst/>
              <a:ahLst/>
              <a:cxnLst/>
              <a:rect l="l" t="t" r="r" b="b"/>
              <a:pathLst>
                <a:path w="3438525" h="2381250">
                  <a:moveTo>
                    <a:pt x="3070902" y="2381250"/>
                  </a:moveTo>
                  <a:lnTo>
                    <a:pt x="367565" y="2381250"/>
                  </a:lnTo>
                  <a:lnTo>
                    <a:pt x="321550" y="2378374"/>
                  </a:lnTo>
                  <a:lnTo>
                    <a:pt x="277214" y="2369980"/>
                  </a:lnTo>
                  <a:lnTo>
                    <a:pt x="234907" y="2356417"/>
                  </a:lnTo>
                  <a:lnTo>
                    <a:pt x="194976" y="2338032"/>
                  </a:lnTo>
                  <a:lnTo>
                    <a:pt x="157770" y="2315175"/>
                  </a:lnTo>
                  <a:lnTo>
                    <a:pt x="123637" y="2288195"/>
                  </a:lnTo>
                  <a:lnTo>
                    <a:pt x="92925" y="2257440"/>
                  </a:lnTo>
                  <a:lnTo>
                    <a:pt x="65982" y="2223260"/>
                  </a:lnTo>
                  <a:lnTo>
                    <a:pt x="43157" y="2186002"/>
                  </a:lnTo>
                  <a:lnTo>
                    <a:pt x="24798" y="2146015"/>
                  </a:lnTo>
                  <a:lnTo>
                    <a:pt x="11253" y="2103649"/>
                  </a:lnTo>
                  <a:lnTo>
                    <a:pt x="2871" y="2059252"/>
                  </a:lnTo>
                  <a:lnTo>
                    <a:pt x="0" y="2013173"/>
                  </a:lnTo>
                  <a:lnTo>
                    <a:pt x="0" y="368076"/>
                  </a:lnTo>
                  <a:lnTo>
                    <a:pt x="2871" y="321997"/>
                  </a:lnTo>
                  <a:lnTo>
                    <a:pt x="11253" y="277600"/>
                  </a:lnTo>
                  <a:lnTo>
                    <a:pt x="24798" y="235234"/>
                  </a:lnTo>
                  <a:lnTo>
                    <a:pt x="43157" y="195247"/>
                  </a:lnTo>
                  <a:lnTo>
                    <a:pt x="65982" y="157989"/>
                  </a:lnTo>
                  <a:lnTo>
                    <a:pt x="92925" y="123809"/>
                  </a:lnTo>
                  <a:lnTo>
                    <a:pt x="123637" y="93054"/>
                  </a:lnTo>
                  <a:lnTo>
                    <a:pt x="157770" y="66074"/>
                  </a:lnTo>
                  <a:lnTo>
                    <a:pt x="194976" y="43217"/>
                  </a:lnTo>
                  <a:lnTo>
                    <a:pt x="234907" y="24832"/>
                  </a:lnTo>
                  <a:lnTo>
                    <a:pt x="277214" y="11269"/>
                  </a:lnTo>
                  <a:lnTo>
                    <a:pt x="321550" y="2875"/>
                  </a:lnTo>
                  <a:lnTo>
                    <a:pt x="367565" y="0"/>
                  </a:lnTo>
                  <a:lnTo>
                    <a:pt x="3070902" y="0"/>
                  </a:lnTo>
                  <a:lnTo>
                    <a:pt x="3116917" y="2875"/>
                  </a:lnTo>
                  <a:lnTo>
                    <a:pt x="3161252" y="11269"/>
                  </a:lnTo>
                  <a:lnTo>
                    <a:pt x="3203559" y="24832"/>
                  </a:lnTo>
                  <a:lnTo>
                    <a:pt x="3243490" y="43217"/>
                  </a:lnTo>
                  <a:lnTo>
                    <a:pt x="3280697" y="66074"/>
                  </a:lnTo>
                  <a:lnTo>
                    <a:pt x="3314830" y="93054"/>
                  </a:lnTo>
                  <a:lnTo>
                    <a:pt x="3345542" y="123809"/>
                  </a:lnTo>
                  <a:lnTo>
                    <a:pt x="3372485" y="157989"/>
                  </a:lnTo>
                  <a:lnTo>
                    <a:pt x="3395310" y="195247"/>
                  </a:lnTo>
                  <a:lnTo>
                    <a:pt x="3413669" y="235234"/>
                  </a:lnTo>
                  <a:lnTo>
                    <a:pt x="3427213" y="277600"/>
                  </a:lnTo>
                  <a:lnTo>
                    <a:pt x="3435596" y="321997"/>
                  </a:lnTo>
                  <a:lnTo>
                    <a:pt x="3438467" y="368076"/>
                  </a:lnTo>
                  <a:lnTo>
                    <a:pt x="3438467" y="2013173"/>
                  </a:lnTo>
                  <a:lnTo>
                    <a:pt x="3435596" y="2059252"/>
                  </a:lnTo>
                  <a:lnTo>
                    <a:pt x="3427213" y="2103649"/>
                  </a:lnTo>
                  <a:lnTo>
                    <a:pt x="3413669" y="2146015"/>
                  </a:lnTo>
                  <a:lnTo>
                    <a:pt x="3395310" y="2186002"/>
                  </a:lnTo>
                  <a:lnTo>
                    <a:pt x="3372485" y="2223260"/>
                  </a:lnTo>
                  <a:lnTo>
                    <a:pt x="3345542" y="2257440"/>
                  </a:lnTo>
                  <a:lnTo>
                    <a:pt x="3314830" y="2288195"/>
                  </a:lnTo>
                  <a:lnTo>
                    <a:pt x="3280697" y="2315175"/>
                  </a:lnTo>
                  <a:lnTo>
                    <a:pt x="3243490" y="2338032"/>
                  </a:lnTo>
                  <a:lnTo>
                    <a:pt x="3203559" y="2356417"/>
                  </a:lnTo>
                  <a:lnTo>
                    <a:pt x="3161252" y="2369980"/>
                  </a:lnTo>
                  <a:lnTo>
                    <a:pt x="3116917" y="2378374"/>
                  </a:lnTo>
                  <a:lnTo>
                    <a:pt x="3070902" y="23812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675283" y="2409876"/>
              <a:ext cx="942975" cy="942975"/>
            </a:xfrm>
            <a:custGeom>
              <a:avLst/>
              <a:gdLst/>
              <a:ahLst/>
              <a:cxnLst/>
              <a:rect l="l" t="t" r="r" b="b"/>
              <a:pathLst>
                <a:path w="942975" h="942975">
                  <a:moveTo>
                    <a:pt x="942974" y="471487"/>
                  </a:moveTo>
                  <a:lnTo>
                    <a:pt x="940704" y="517701"/>
                  </a:lnTo>
                  <a:lnTo>
                    <a:pt x="933915" y="563470"/>
                  </a:lnTo>
                  <a:lnTo>
                    <a:pt x="922672" y="608353"/>
                  </a:lnTo>
                  <a:lnTo>
                    <a:pt x="907084" y="651917"/>
                  </a:lnTo>
                  <a:lnTo>
                    <a:pt x="887302" y="693745"/>
                  </a:lnTo>
                  <a:lnTo>
                    <a:pt x="863514" y="733431"/>
                  </a:lnTo>
                  <a:lnTo>
                    <a:pt x="835952" y="770595"/>
                  </a:lnTo>
                  <a:lnTo>
                    <a:pt x="804879" y="804879"/>
                  </a:lnTo>
                  <a:lnTo>
                    <a:pt x="770595" y="835952"/>
                  </a:lnTo>
                  <a:lnTo>
                    <a:pt x="733431" y="863515"/>
                  </a:lnTo>
                  <a:lnTo>
                    <a:pt x="693745" y="887302"/>
                  </a:lnTo>
                  <a:lnTo>
                    <a:pt x="651917" y="907085"/>
                  </a:lnTo>
                  <a:lnTo>
                    <a:pt x="608353" y="922672"/>
                  </a:lnTo>
                  <a:lnTo>
                    <a:pt x="563470" y="933915"/>
                  </a:lnTo>
                  <a:lnTo>
                    <a:pt x="517701" y="940704"/>
                  </a:lnTo>
                  <a:lnTo>
                    <a:pt x="471487" y="942974"/>
                  </a:lnTo>
                  <a:lnTo>
                    <a:pt x="459913" y="942833"/>
                  </a:lnTo>
                  <a:lnTo>
                    <a:pt x="413768" y="939428"/>
                  </a:lnTo>
                  <a:lnTo>
                    <a:pt x="368180" y="931518"/>
                  </a:lnTo>
                  <a:lnTo>
                    <a:pt x="323587" y="919177"/>
                  </a:lnTo>
                  <a:lnTo>
                    <a:pt x="280417" y="902524"/>
                  </a:lnTo>
                  <a:lnTo>
                    <a:pt x="239089" y="881721"/>
                  </a:lnTo>
                  <a:lnTo>
                    <a:pt x="199998" y="856966"/>
                  </a:lnTo>
                  <a:lnTo>
                    <a:pt x="163521" y="828499"/>
                  </a:lnTo>
                  <a:lnTo>
                    <a:pt x="130011" y="796594"/>
                  </a:lnTo>
                  <a:lnTo>
                    <a:pt x="99789" y="761558"/>
                  </a:lnTo>
                  <a:lnTo>
                    <a:pt x="73147" y="723729"/>
                  </a:lnTo>
                  <a:lnTo>
                    <a:pt x="50341" y="683470"/>
                  </a:lnTo>
                  <a:lnTo>
                    <a:pt x="31591" y="641170"/>
                  </a:lnTo>
                  <a:lnTo>
                    <a:pt x="17078" y="597235"/>
                  </a:lnTo>
                  <a:lnTo>
                    <a:pt x="6940" y="552090"/>
                  </a:lnTo>
                  <a:lnTo>
                    <a:pt x="1277" y="506168"/>
                  </a:lnTo>
                  <a:lnTo>
                    <a:pt x="0" y="471487"/>
                  </a:lnTo>
                  <a:lnTo>
                    <a:pt x="141" y="459913"/>
                  </a:lnTo>
                  <a:lnTo>
                    <a:pt x="3546" y="413768"/>
                  </a:lnTo>
                  <a:lnTo>
                    <a:pt x="11456" y="368180"/>
                  </a:lnTo>
                  <a:lnTo>
                    <a:pt x="23797" y="323587"/>
                  </a:lnTo>
                  <a:lnTo>
                    <a:pt x="40450" y="280418"/>
                  </a:lnTo>
                  <a:lnTo>
                    <a:pt x="61253" y="239089"/>
                  </a:lnTo>
                  <a:lnTo>
                    <a:pt x="86008" y="199998"/>
                  </a:lnTo>
                  <a:lnTo>
                    <a:pt x="114475" y="163521"/>
                  </a:lnTo>
                  <a:lnTo>
                    <a:pt x="146380" y="130011"/>
                  </a:lnTo>
                  <a:lnTo>
                    <a:pt x="181416" y="99789"/>
                  </a:lnTo>
                  <a:lnTo>
                    <a:pt x="219245" y="73147"/>
                  </a:lnTo>
                  <a:lnTo>
                    <a:pt x="259504" y="50341"/>
                  </a:lnTo>
                  <a:lnTo>
                    <a:pt x="301804" y="31591"/>
                  </a:lnTo>
                  <a:lnTo>
                    <a:pt x="345739" y="17078"/>
                  </a:lnTo>
                  <a:lnTo>
                    <a:pt x="390884" y="6940"/>
                  </a:lnTo>
                  <a:lnTo>
                    <a:pt x="436806" y="1277"/>
                  </a:lnTo>
                  <a:lnTo>
                    <a:pt x="471487" y="0"/>
                  </a:lnTo>
                  <a:lnTo>
                    <a:pt x="483061" y="141"/>
                  </a:lnTo>
                  <a:lnTo>
                    <a:pt x="529206" y="3546"/>
                  </a:lnTo>
                  <a:lnTo>
                    <a:pt x="574794" y="11456"/>
                  </a:lnTo>
                  <a:lnTo>
                    <a:pt x="619387" y="23797"/>
                  </a:lnTo>
                  <a:lnTo>
                    <a:pt x="662556" y="40450"/>
                  </a:lnTo>
                  <a:lnTo>
                    <a:pt x="703885" y="61254"/>
                  </a:lnTo>
                  <a:lnTo>
                    <a:pt x="742976" y="86008"/>
                  </a:lnTo>
                  <a:lnTo>
                    <a:pt x="779453" y="114475"/>
                  </a:lnTo>
                  <a:lnTo>
                    <a:pt x="812963" y="146380"/>
                  </a:lnTo>
                  <a:lnTo>
                    <a:pt x="843185" y="181416"/>
                  </a:lnTo>
                  <a:lnTo>
                    <a:pt x="869827" y="219245"/>
                  </a:lnTo>
                  <a:lnTo>
                    <a:pt x="892633" y="259504"/>
                  </a:lnTo>
                  <a:lnTo>
                    <a:pt x="911383" y="301804"/>
                  </a:lnTo>
                  <a:lnTo>
                    <a:pt x="925896" y="345739"/>
                  </a:lnTo>
                  <a:lnTo>
                    <a:pt x="936034" y="390884"/>
                  </a:lnTo>
                  <a:lnTo>
                    <a:pt x="941697" y="436806"/>
                  </a:lnTo>
                  <a:lnTo>
                    <a:pt x="942974" y="471487"/>
                  </a:lnTo>
                  <a:close/>
                </a:path>
              </a:pathLst>
            </a:custGeom>
            <a:solidFill>
              <a:srgbClr val="1753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7742532" y="3736014"/>
            <a:ext cx="2812415" cy="1282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4599"/>
              </a:lnSpc>
              <a:spcBef>
                <a:spcPts val="100"/>
              </a:spcBef>
            </a:pPr>
            <a:r>
              <a:rPr sz="2400" spc="5" dirty="0">
                <a:solidFill>
                  <a:srgbClr val="13110E"/>
                </a:solidFill>
                <a:latin typeface="Roboto"/>
                <a:cs typeface="Roboto"/>
              </a:rPr>
              <a:t>Data</a:t>
            </a:r>
            <a:r>
              <a:rPr sz="2400" spc="30" dirty="0">
                <a:solidFill>
                  <a:srgbClr val="13110E"/>
                </a:solidFill>
                <a:latin typeface="Roboto"/>
                <a:cs typeface="Roboto"/>
              </a:rPr>
              <a:t> </a:t>
            </a:r>
            <a:r>
              <a:rPr sz="2400" spc="15" dirty="0">
                <a:solidFill>
                  <a:srgbClr val="13110E"/>
                </a:solidFill>
                <a:latin typeface="Roboto"/>
                <a:cs typeface="Roboto"/>
              </a:rPr>
              <a:t>Understanding </a:t>
            </a:r>
            <a:r>
              <a:rPr sz="2400" spc="-580" dirty="0">
                <a:solidFill>
                  <a:srgbClr val="13110E"/>
                </a:solidFill>
                <a:latin typeface="Roboto"/>
                <a:cs typeface="Roboto"/>
              </a:rPr>
              <a:t> </a:t>
            </a:r>
            <a:r>
              <a:rPr sz="2400" spc="5" dirty="0">
                <a:solidFill>
                  <a:srgbClr val="13110E"/>
                </a:solidFill>
                <a:latin typeface="Roboto"/>
                <a:cs typeface="Roboto"/>
              </a:rPr>
              <a:t>and</a:t>
            </a:r>
            <a:r>
              <a:rPr sz="2400" spc="75" dirty="0">
                <a:solidFill>
                  <a:srgbClr val="13110E"/>
                </a:solidFill>
                <a:latin typeface="Roboto"/>
                <a:cs typeface="Roboto"/>
              </a:rPr>
              <a:t> </a:t>
            </a:r>
            <a:r>
              <a:rPr sz="2400" spc="25" dirty="0">
                <a:solidFill>
                  <a:srgbClr val="13110E"/>
                </a:solidFill>
                <a:latin typeface="Roboto"/>
                <a:cs typeface="Roboto"/>
              </a:rPr>
              <a:t>Exploratory </a:t>
            </a:r>
            <a:r>
              <a:rPr sz="2400" spc="30" dirty="0">
                <a:solidFill>
                  <a:srgbClr val="13110E"/>
                </a:solidFill>
                <a:latin typeface="Roboto"/>
                <a:cs typeface="Roboto"/>
              </a:rPr>
              <a:t> </a:t>
            </a:r>
            <a:r>
              <a:rPr sz="2400" spc="5" dirty="0">
                <a:solidFill>
                  <a:srgbClr val="13110E"/>
                </a:solidFill>
                <a:latin typeface="Roboto"/>
                <a:cs typeface="Roboto"/>
              </a:rPr>
              <a:t>Data</a:t>
            </a:r>
            <a:r>
              <a:rPr sz="2400" spc="85" dirty="0">
                <a:solidFill>
                  <a:srgbClr val="13110E"/>
                </a:solidFill>
                <a:latin typeface="Roboto"/>
                <a:cs typeface="Roboto"/>
              </a:rPr>
              <a:t> </a:t>
            </a:r>
            <a:r>
              <a:rPr sz="2400" spc="15" dirty="0">
                <a:solidFill>
                  <a:srgbClr val="13110E"/>
                </a:solidFill>
                <a:latin typeface="Roboto"/>
                <a:cs typeface="Roboto"/>
              </a:rPr>
              <a:t>Analysis</a:t>
            </a:r>
            <a:endParaRPr sz="2400">
              <a:latin typeface="Roboto"/>
              <a:cs typeface="Robo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07619" y="2562077"/>
            <a:ext cx="2825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FFFFFF"/>
                </a:solidFill>
                <a:latin typeface="Roboto"/>
                <a:cs typeface="Roboto"/>
              </a:rPr>
              <a:t>2</a:t>
            </a:r>
            <a:endParaRPr sz="3600">
              <a:latin typeface="Roboto"/>
              <a:cs typeface="Roboto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240143" y="5610304"/>
            <a:ext cx="3438525" cy="2851150"/>
            <a:chOff x="2240143" y="5610304"/>
            <a:chExt cx="3438525" cy="2851150"/>
          </a:xfrm>
        </p:grpSpPr>
        <p:sp>
          <p:nvSpPr>
            <p:cNvPr id="8" name="object 8"/>
            <p:cNvSpPr/>
            <p:nvPr/>
          </p:nvSpPr>
          <p:spPr>
            <a:xfrm>
              <a:off x="2240143" y="6080006"/>
              <a:ext cx="3438525" cy="2381250"/>
            </a:xfrm>
            <a:custGeom>
              <a:avLst/>
              <a:gdLst/>
              <a:ahLst/>
              <a:cxnLst/>
              <a:rect l="l" t="t" r="r" b="b"/>
              <a:pathLst>
                <a:path w="3438525" h="2381250">
                  <a:moveTo>
                    <a:pt x="3070902" y="2381250"/>
                  </a:moveTo>
                  <a:lnTo>
                    <a:pt x="367565" y="2381250"/>
                  </a:lnTo>
                  <a:lnTo>
                    <a:pt x="321550" y="2378374"/>
                  </a:lnTo>
                  <a:lnTo>
                    <a:pt x="277214" y="2369980"/>
                  </a:lnTo>
                  <a:lnTo>
                    <a:pt x="234907" y="2356417"/>
                  </a:lnTo>
                  <a:lnTo>
                    <a:pt x="194976" y="2338032"/>
                  </a:lnTo>
                  <a:lnTo>
                    <a:pt x="157770" y="2315175"/>
                  </a:lnTo>
                  <a:lnTo>
                    <a:pt x="123637" y="2288195"/>
                  </a:lnTo>
                  <a:lnTo>
                    <a:pt x="92925" y="2257440"/>
                  </a:lnTo>
                  <a:lnTo>
                    <a:pt x="65982" y="2223260"/>
                  </a:lnTo>
                  <a:lnTo>
                    <a:pt x="43157" y="2186002"/>
                  </a:lnTo>
                  <a:lnTo>
                    <a:pt x="24798" y="2146015"/>
                  </a:lnTo>
                  <a:lnTo>
                    <a:pt x="11253" y="2103649"/>
                  </a:lnTo>
                  <a:lnTo>
                    <a:pt x="2871" y="2059252"/>
                  </a:lnTo>
                  <a:lnTo>
                    <a:pt x="0" y="2013173"/>
                  </a:lnTo>
                  <a:lnTo>
                    <a:pt x="0" y="368076"/>
                  </a:lnTo>
                  <a:lnTo>
                    <a:pt x="2871" y="321997"/>
                  </a:lnTo>
                  <a:lnTo>
                    <a:pt x="11253" y="277600"/>
                  </a:lnTo>
                  <a:lnTo>
                    <a:pt x="24798" y="235234"/>
                  </a:lnTo>
                  <a:lnTo>
                    <a:pt x="43157" y="195247"/>
                  </a:lnTo>
                  <a:lnTo>
                    <a:pt x="65982" y="157989"/>
                  </a:lnTo>
                  <a:lnTo>
                    <a:pt x="92925" y="123809"/>
                  </a:lnTo>
                  <a:lnTo>
                    <a:pt x="123637" y="93054"/>
                  </a:lnTo>
                  <a:lnTo>
                    <a:pt x="157770" y="66074"/>
                  </a:lnTo>
                  <a:lnTo>
                    <a:pt x="194976" y="43217"/>
                  </a:lnTo>
                  <a:lnTo>
                    <a:pt x="234907" y="24832"/>
                  </a:lnTo>
                  <a:lnTo>
                    <a:pt x="277214" y="11269"/>
                  </a:lnTo>
                  <a:lnTo>
                    <a:pt x="321550" y="2875"/>
                  </a:lnTo>
                  <a:lnTo>
                    <a:pt x="367565" y="0"/>
                  </a:lnTo>
                  <a:lnTo>
                    <a:pt x="3070902" y="0"/>
                  </a:lnTo>
                  <a:lnTo>
                    <a:pt x="3116917" y="2875"/>
                  </a:lnTo>
                  <a:lnTo>
                    <a:pt x="3161252" y="11269"/>
                  </a:lnTo>
                  <a:lnTo>
                    <a:pt x="3203559" y="24832"/>
                  </a:lnTo>
                  <a:lnTo>
                    <a:pt x="3243490" y="43217"/>
                  </a:lnTo>
                  <a:lnTo>
                    <a:pt x="3280697" y="66074"/>
                  </a:lnTo>
                  <a:lnTo>
                    <a:pt x="3314830" y="93054"/>
                  </a:lnTo>
                  <a:lnTo>
                    <a:pt x="3345542" y="123809"/>
                  </a:lnTo>
                  <a:lnTo>
                    <a:pt x="3372485" y="157989"/>
                  </a:lnTo>
                  <a:lnTo>
                    <a:pt x="3395310" y="195247"/>
                  </a:lnTo>
                  <a:lnTo>
                    <a:pt x="3413669" y="235234"/>
                  </a:lnTo>
                  <a:lnTo>
                    <a:pt x="3427213" y="277600"/>
                  </a:lnTo>
                  <a:lnTo>
                    <a:pt x="3435596" y="321997"/>
                  </a:lnTo>
                  <a:lnTo>
                    <a:pt x="3438467" y="368076"/>
                  </a:lnTo>
                  <a:lnTo>
                    <a:pt x="3438467" y="2013173"/>
                  </a:lnTo>
                  <a:lnTo>
                    <a:pt x="3435596" y="2059252"/>
                  </a:lnTo>
                  <a:lnTo>
                    <a:pt x="3427213" y="2103649"/>
                  </a:lnTo>
                  <a:lnTo>
                    <a:pt x="3413669" y="2146015"/>
                  </a:lnTo>
                  <a:lnTo>
                    <a:pt x="3395310" y="2186002"/>
                  </a:lnTo>
                  <a:lnTo>
                    <a:pt x="3372485" y="2223260"/>
                  </a:lnTo>
                  <a:lnTo>
                    <a:pt x="3345542" y="2257440"/>
                  </a:lnTo>
                  <a:lnTo>
                    <a:pt x="3314830" y="2288195"/>
                  </a:lnTo>
                  <a:lnTo>
                    <a:pt x="3280697" y="2315175"/>
                  </a:lnTo>
                  <a:lnTo>
                    <a:pt x="3243490" y="2338032"/>
                  </a:lnTo>
                  <a:lnTo>
                    <a:pt x="3203559" y="2356417"/>
                  </a:lnTo>
                  <a:lnTo>
                    <a:pt x="3161252" y="2369980"/>
                  </a:lnTo>
                  <a:lnTo>
                    <a:pt x="3116917" y="2378374"/>
                  </a:lnTo>
                  <a:lnTo>
                    <a:pt x="3070902" y="23812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487627" y="5610304"/>
              <a:ext cx="942975" cy="942975"/>
            </a:xfrm>
            <a:custGeom>
              <a:avLst/>
              <a:gdLst/>
              <a:ahLst/>
              <a:cxnLst/>
              <a:rect l="l" t="t" r="r" b="b"/>
              <a:pathLst>
                <a:path w="942975" h="942975">
                  <a:moveTo>
                    <a:pt x="942974" y="471487"/>
                  </a:moveTo>
                  <a:lnTo>
                    <a:pt x="940704" y="517701"/>
                  </a:lnTo>
                  <a:lnTo>
                    <a:pt x="933915" y="563470"/>
                  </a:lnTo>
                  <a:lnTo>
                    <a:pt x="922672" y="608353"/>
                  </a:lnTo>
                  <a:lnTo>
                    <a:pt x="907084" y="651917"/>
                  </a:lnTo>
                  <a:lnTo>
                    <a:pt x="887302" y="693745"/>
                  </a:lnTo>
                  <a:lnTo>
                    <a:pt x="863514" y="733431"/>
                  </a:lnTo>
                  <a:lnTo>
                    <a:pt x="835952" y="770595"/>
                  </a:lnTo>
                  <a:lnTo>
                    <a:pt x="804879" y="804879"/>
                  </a:lnTo>
                  <a:lnTo>
                    <a:pt x="770595" y="835952"/>
                  </a:lnTo>
                  <a:lnTo>
                    <a:pt x="733431" y="863515"/>
                  </a:lnTo>
                  <a:lnTo>
                    <a:pt x="693745" y="887302"/>
                  </a:lnTo>
                  <a:lnTo>
                    <a:pt x="651917" y="907085"/>
                  </a:lnTo>
                  <a:lnTo>
                    <a:pt x="608353" y="922672"/>
                  </a:lnTo>
                  <a:lnTo>
                    <a:pt x="563470" y="933915"/>
                  </a:lnTo>
                  <a:lnTo>
                    <a:pt x="517701" y="940704"/>
                  </a:lnTo>
                  <a:lnTo>
                    <a:pt x="471487" y="942974"/>
                  </a:lnTo>
                  <a:lnTo>
                    <a:pt x="459913" y="942833"/>
                  </a:lnTo>
                  <a:lnTo>
                    <a:pt x="413768" y="939428"/>
                  </a:lnTo>
                  <a:lnTo>
                    <a:pt x="368180" y="931518"/>
                  </a:lnTo>
                  <a:lnTo>
                    <a:pt x="323587" y="919177"/>
                  </a:lnTo>
                  <a:lnTo>
                    <a:pt x="280417" y="902524"/>
                  </a:lnTo>
                  <a:lnTo>
                    <a:pt x="239089" y="881721"/>
                  </a:lnTo>
                  <a:lnTo>
                    <a:pt x="199998" y="856966"/>
                  </a:lnTo>
                  <a:lnTo>
                    <a:pt x="163521" y="828499"/>
                  </a:lnTo>
                  <a:lnTo>
                    <a:pt x="130011" y="796594"/>
                  </a:lnTo>
                  <a:lnTo>
                    <a:pt x="99789" y="761558"/>
                  </a:lnTo>
                  <a:lnTo>
                    <a:pt x="73147" y="723729"/>
                  </a:lnTo>
                  <a:lnTo>
                    <a:pt x="50341" y="683470"/>
                  </a:lnTo>
                  <a:lnTo>
                    <a:pt x="31591" y="641170"/>
                  </a:lnTo>
                  <a:lnTo>
                    <a:pt x="17078" y="597235"/>
                  </a:lnTo>
                  <a:lnTo>
                    <a:pt x="6940" y="552090"/>
                  </a:lnTo>
                  <a:lnTo>
                    <a:pt x="1277" y="506168"/>
                  </a:lnTo>
                  <a:lnTo>
                    <a:pt x="0" y="471487"/>
                  </a:lnTo>
                  <a:lnTo>
                    <a:pt x="141" y="459913"/>
                  </a:lnTo>
                  <a:lnTo>
                    <a:pt x="3546" y="413768"/>
                  </a:lnTo>
                  <a:lnTo>
                    <a:pt x="11456" y="368180"/>
                  </a:lnTo>
                  <a:lnTo>
                    <a:pt x="23797" y="323587"/>
                  </a:lnTo>
                  <a:lnTo>
                    <a:pt x="40450" y="280418"/>
                  </a:lnTo>
                  <a:lnTo>
                    <a:pt x="61253" y="239089"/>
                  </a:lnTo>
                  <a:lnTo>
                    <a:pt x="86008" y="199998"/>
                  </a:lnTo>
                  <a:lnTo>
                    <a:pt x="114475" y="163521"/>
                  </a:lnTo>
                  <a:lnTo>
                    <a:pt x="146380" y="130011"/>
                  </a:lnTo>
                  <a:lnTo>
                    <a:pt x="181416" y="99789"/>
                  </a:lnTo>
                  <a:lnTo>
                    <a:pt x="219245" y="73147"/>
                  </a:lnTo>
                  <a:lnTo>
                    <a:pt x="259504" y="50341"/>
                  </a:lnTo>
                  <a:lnTo>
                    <a:pt x="301804" y="31591"/>
                  </a:lnTo>
                  <a:lnTo>
                    <a:pt x="345739" y="17078"/>
                  </a:lnTo>
                  <a:lnTo>
                    <a:pt x="390884" y="6940"/>
                  </a:lnTo>
                  <a:lnTo>
                    <a:pt x="436806" y="1277"/>
                  </a:lnTo>
                  <a:lnTo>
                    <a:pt x="471487" y="0"/>
                  </a:lnTo>
                  <a:lnTo>
                    <a:pt x="483061" y="141"/>
                  </a:lnTo>
                  <a:lnTo>
                    <a:pt x="529206" y="3546"/>
                  </a:lnTo>
                  <a:lnTo>
                    <a:pt x="574794" y="11456"/>
                  </a:lnTo>
                  <a:lnTo>
                    <a:pt x="619387" y="23797"/>
                  </a:lnTo>
                  <a:lnTo>
                    <a:pt x="662556" y="40450"/>
                  </a:lnTo>
                  <a:lnTo>
                    <a:pt x="703885" y="61254"/>
                  </a:lnTo>
                  <a:lnTo>
                    <a:pt x="742976" y="86008"/>
                  </a:lnTo>
                  <a:lnTo>
                    <a:pt x="779453" y="114475"/>
                  </a:lnTo>
                  <a:lnTo>
                    <a:pt x="812963" y="146380"/>
                  </a:lnTo>
                  <a:lnTo>
                    <a:pt x="843185" y="181416"/>
                  </a:lnTo>
                  <a:lnTo>
                    <a:pt x="869827" y="219245"/>
                  </a:lnTo>
                  <a:lnTo>
                    <a:pt x="892633" y="259504"/>
                  </a:lnTo>
                  <a:lnTo>
                    <a:pt x="911383" y="301804"/>
                  </a:lnTo>
                  <a:lnTo>
                    <a:pt x="925896" y="345739"/>
                  </a:lnTo>
                  <a:lnTo>
                    <a:pt x="936034" y="390884"/>
                  </a:lnTo>
                  <a:lnTo>
                    <a:pt x="941697" y="436806"/>
                  </a:lnTo>
                  <a:lnTo>
                    <a:pt x="942974" y="471487"/>
                  </a:lnTo>
                  <a:close/>
                </a:path>
              </a:pathLst>
            </a:custGeom>
            <a:solidFill>
              <a:srgbClr val="1753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994404" y="6936441"/>
            <a:ext cx="1933575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4315" marR="5080" indent="-222250">
              <a:lnSpc>
                <a:spcPct val="114599"/>
              </a:lnSpc>
              <a:spcBef>
                <a:spcPts val="100"/>
              </a:spcBef>
            </a:pPr>
            <a:r>
              <a:rPr sz="2400" spc="25" dirty="0">
                <a:solidFill>
                  <a:srgbClr val="13110E"/>
                </a:solidFill>
                <a:latin typeface="Roboto"/>
                <a:cs typeface="Roboto"/>
              </a:rPr>
              <a:t>Modeling</a:t>
            </a:r>
            <a:r>
              <a:rPr sz="2400" spc="35" dirty="0">
                <a:solidFill>
                  <a:srgbClr val="13110E"/>
                </a:solidFill>
                <a:latin typeface="Roboto"/>
                <a:cs typeface="Roboto"/>
              </a:rPr>
              <a:t> </a:t>
            </a:r>
            <a:r>
              <a:rPr sz="2400" spc="5" dirty="0">
                <a:solidFill>
                  <a:srgbClr val="13110E"/>
                </a:solidFill>
                <a:latin typeface="Roboto"/>
                <a:cs typeface="Roboto"/>
              </a:rPr>
              <a:t>and </a:t>
            </a:r>
            <a:r>
              <a:rPr sz="2400" spc="-580" dirty="0">
                <a:solidFill>
                  <a:srgbClr val="13110E"/>
                </a:solidFill>
                <a:latin typeface="Roboto"/>
                <a:cs typeface="Roboto"/>
              </a:rPr>
              <a:t> </a:t>
            </a:r>
            <a:r>
              <a:rPr sz="2400" spc="20" dirty="0">
                <a:solidFill>
                  <a:srgbClr val="13110E"/>
                </a:solidFill>
                <a:latin typeface="Roboto"/>
                <a:cs typeface="Roboto"/>
              </a:rPr>
              <a:t>Evaluation</a:t>
            </a:r>
            <a:endParaRPr sz="2400">
              <a:latin typeface="Roboto"/>
              <a:cs typeface="Robo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19963" y="5761446"/>
            <a:ext cx="2825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FFFFFF"/>
                </a:solidFill>
                <a:latin typeface="Roboto"/>
                <a:cs typeface="Roboto"/>
              </a:rPr>
              <a:t>4</a:t>
            </a:r>
            <a:endParaRPr sz="3600">
              <a:latin typeface="Roboto"/>
              <a:cs typeface="Roboto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5085442" y="954846"/>
            <a:ext cx="7346315" cy="11436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300" b="1" spc="40" dirty="0">
                <a:solidFill>
                  <a:srgbClr val="13110E"/>
                </a:solidFill>
                <a:latin typeface="Roboto"/>
                <a:cs typeface="Roboto"/>
              </a:rPr>
              <a:t>Table</a:t>
            </a:r>
            <a:r>
              <a:rPr sz="7300" b="1" spc="-165" dirty="0">
                <a:solidFill>
                  <a:srgbClr val="13110E"/>
                </a:solidFill>
                <a:latin typeface="Roboto"/>
                <a:cs typeface="Roboto"/>
              </a:rPr>
              <a:t> </a:t>
            </a:r>
            <a:r>
              <a:rPr sz="7300" b="1" spc="15" dirty="0">
                <a:solidFill>
                  <a:srgbClr val="13110E"/>
                </a:solidFill>
                <a:latin typeface="Roboto"/>
                <a:cs typeface="Roboto"/>
              </a:rPr>
              <a:t>of</a:t>
            </a:r>
            <a:r>
              <a:rPr sz="7300" b="1" spc="-160" dirty="0">
                <a:solidFill>
                  <a:srgbClr val="13110E"/>
                </a:solidFill>
                <a:latin typeface="Roboto"/>
                <a:cs typeface="Roboto"/>
              </a:rPr>
              <a:t> </a:t>
            </a:r>
            <a:r>
              <a:rPr sz="7300" b="1" spc="-45" dirty="0">
                <a:solidFill>
                  <a:srgbClr val="13110E"/>
                </a:solidFill>
                <a:latin typeface="Roboto"/>
                <a:cs typeface="Roboto"/>
              </a:rPr>
              <a:t>Contents</a:t>
            </a:r>
            <a:endParaRPr sz="7300">
              <a:latin typeface="Roboto"/>
              <a:cs typeface="Roboto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411" y="8870247"/>
            <a:ext cx="18278475" cy="1419225"/>
          </a:xfrm>
          <a:custGeom>
            <a:avLst/>
            <a:gdLst/>
            <a:ahLst/>
            <a:cxnLst/>
            <a:rect l="l" t="t" r="r" b="b"/>
            <a:pathLst>
              <a:path w="18278475" h="1419225">
                <a:moveTo>
                  <a:pt x="18278473" y="1419224"/>
                </a:moveTo>
                <a:lnTo>
                  <a:pt x="0" y="1419224"/>
                </a:lnTo>
                <a:lnTo>
                  <a:pt x="0" y="0"/>
                </a:lnTo>
                <a:lnTo>
                  <a:pt x="18278473" y="0"/>
                </a:lnTo>
                <a:lnTo>
                  <a:pt x="18278473" y="1419224"/>
                </a:lnTo>
                <a:close/>
              </a:path>
            </a:pathLst>
          </a:custGeom>
          <a:solidFill>
            <a:srgbClr val="1753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2240143" y="2419864"/>
            <a:ext cx="3438525" cy="2851150"/>
            <a:chOff x="2240143" y="2419864"/>
            <a:chExt cx="3438525" cy="2851150"/>
          </a:xfrm>
        </p:grpSpPr>
        <p:sp>
          <p:nvSpPr>
            <p:cNvPr id="15" name="object 15"/>
            <p:cNvSpPr/>
            <p:nvPr/>
          </p:nvSpPr>
          <p:spPr>
            <a:xfrm>
              <a:off x="2240143" y="2889565"/>
              <a:ext cx="3438525" cy="2381250"/>
            </a:xfrm>
            <a:custGeom>
              <a:avLst/>
              <a:gdLst/>
              <a:ahLst/>
              <a:cxnLst/>
              <a:rect l="l" t="t" r="r" b="b"/>
              <a:pathLst>
                <a:path w="3438525" h="2381250">
                  <a:moveTo>
                    <a:pt x="3070902" y="2381250"/>
                  </a:moveTo>
                  <a:lnTo>
                    <a:pt x="367565" y="2381250"/>
                  </a:lnTo>
                  <a:lnTo>
                    <a:pt x="321550" y="2378374"/>
                  </a:lnTo>
                  <a:lnTo>
                    <a:pt x="277214" y="2369980"/>
                  </a:lnTo>
                  <a:lnTo>
                    <a:pt x="234907" y="2356417"/>
                  </a:lnTo>
                  <a:lnTo>
                    <a:pt x="194976" y="2338032"/>
                  </a:lnTo>
                  <a:lnTo>
                    <a:pt x="157770" y="2315175"/>
                  </a:lnTo>
                  <a:lnTo>
                    <a:pt x="123637" y="2288195"/>
                  </a:lnTo>
                  <a:lnTo>
                    <a:pt x="92925" y="2257440"/>
                  </a:lnTo>
                  <a:lnTo>
                    <a:pt x="65982" y="2223260"/>
                  </a:lnTo>
                  <a:lnTo>
                    <a:pt x="43157" y="2186002"/>
                  </a:lnTo>
                  <a:lnTo>
                    <a:pt x="24798" y="2146015"/>
                  </a:lnTo>
                  <a:lnTo>
                    <a:pt x="11253" y="2103649"/>
                  </a:lnTo>
                  <a:lnTo>
                    <a:pt x="2871" y="2059252"/>
                  </a:lnTo>
                  <a:lnTo>
                    <a:pt x="0" y="2013173"/>
                  </a:lnTo>
                  <a:lnTo>
                    <a:pt x="0" y="368076"/>
                  </a:lnTo>
                  <a:lnTo>
                    <a:pt x="2871" y="321997"/>
                  </a:lnTo>
                  <a:lnTo>
                    <a:pt x="11253" y="277600"/>
                  </a:lnTo>
                  <a:lnTo>
                    <a:pt x="24798" y="235234"/>
                  </a:lnTo>
                  <a:lnTo>
                    <a:pt x="43157" y="195247"/>
                  </a:lnTo>
                  <a:lnTo>
                    <a:pt x="65982" y="157989"/>
                  </a:lnTo>
                  <a:lnTo>
                    <a:pt x="92925" y="123809"/>
                  </a:lnTo>
                  <a:lnTo>
                    <a:pt x="123637" y="93054"/>
                  </a:lnTo>
                  <a:lnTo>
                    <a:pt x="157770" y="66074"/>
                  </a:lnTo>
                  <a:lnTo>
                    <a:pt x="194976" y="43217"/>
                  </a:lnTo>
                  <a:lnTo>
                    <a:pt x="234907" y="24832"/>
                  </a:lnTo>
                  <a:lnTo>
                    <a:pt x="277214" y="11269"/>
                  </a:lnTo>
                  <a:lnTo>
                    <a:pt x="321550" y="2875"/>
                  </a:lnTo>
                  <a:lnTo>
                    <a:pt x="367565" y="0"/>
                  </a:lnTo>
                  <a:lnTo>
                    <a:pt x="3070902" y="0"/>
                  </a:lnTo>
                  <a:lnTo>
                    <a:pt x="3116917" y="2875"/>
                  </a:lnTo>
                  <a:lnTo>
                    <a:pt x="3161252" y="11269"/>
                  </a:lnTo>
                  <a:lnTo>
                    <a:pt x="3203559" y="24832"/>
                  </a:lnTo>
                  <a:lnTo>
                    <a:pt x="3243490" y="43217"/>
                  </a:lnTo>
                  <a:lnTo>
                    <a:pt x="3280697" y="66074"/>
                  </a:lnTo>
                  <a:lnTo>
                    <a:pt x="3314830" y="93054"/>
                  </a:lnTo>
                  <a:lnTo>
                    <a:pt x="3345542" y="123809"/>
                  </a:lnTo>
                  <a:lnTo>
                    <a:pt x="3372485" y="157989"/>
                  </a:lnTo>
                  <a:lnTo>
                    <a:pt x="3395310" y="195247"/>
                  </a:lnTo>
                  <a:lnTo>
                    <a:pt x="3413669" y="235234"/>
                  </a:lnTo>
                  <a:lnTo>
                    <a:pt x="3427213" y="277600"/>
                  </a:lnTo>
                  <a:lnTo>
                    <a:pt x="3435596" y="321997"/>
                  </a:lnTo>
                  <a:lnTo>
                    <a:pt x="3438467" y="368076"/>
                  </a:lnTo>
                  <a:lnTo>
                    <a:pt x="3438467" y="2013173"/>
                  </a:lnTo>
                  <a:lnTo>
                    <a:pt x="3435596" y="2059252"/>
                  </a:lnTo>
                  <a:lnTo>
                    <a:pt x="3427213" y="2103649"/>
                  </a:lnTo>
                  <a:lnTo>
                    <a:pt x="3413669" y="2146015"/>
                  </a:lnTo>
                  <a:lnTo>
                    <a:pt x="3395310" y="2186002"/>
                  </a:lnTo>
                  <a:lnTo>
                    <a:pt x="3372485" y="2223260"/>
                  </a:lnTo>
                  <a:lnTo>
                    <a:pt x="3345542" y="2257440"/>
                  </a:lnTo>
                  <a:lnTo>
                    <a:pt x="3314830" y="2288195"/>
                  </a:lnTo>
                  <a:lnTo>
                    <a:pt x="3280697" y="2315175"/>
                  </a:lnTo>
                  <a:lnTo>
                    <a:pt x="3243490" y="2338032"/>
                  </a:lnTo>
                  <a:lnTo>
                    <a:pt x="3203559" y="2356417"/>
                  </a:lnTo>
                  <a:lnTo>
                    <a:pt x="3161252" y="2369980"/>
                  </a:lnTo>
                  <a:lnTo>
                    <a:pt x="3116917" y="2378374"/>
                  </a:lnTo>
                  <a:lnTo>
                    <a:pt x="3070902" y="23812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487627" y="2419864"/>
              <a:ext cx="942975" cy="942975"/>
            </a:xfrm>
            <a:custGeom>
              <a:avLst/>
              <a:gdLst/>
              <a:ahLst/>
              <a:cxnLst/>
              <a:rect l="l" t="t" r="r" b="b"/>
              <a:pathLst>
                <a:path w="942975" h="942975">
                  <a:moveTo>
                    <a:pt x="942974" y="471487"/>
                  </a:moveTo>
                  <a:lnTo>
                    <a:pt x="940704" y="517701"/>
                  </a:lnTo>
                  <a:lnTo>
                    <a:pt x="933915" y="563470"/>
                  </a:lnTo>
                  <a:lnTo>
                    <a:pt x="922672" y="608353"/>
                  </a:lnTo>
                  <a:lnTo>
                    <a:pt x="907084" y="651917"/>
                  </a:lnTo>
                  <a:lnTo>
                    <a:pt x="887302" y="693745"/>
                  </a:lnTo>
                  <a:lnTo>
                    <a:pt x="863514" y="733431"/>
                  </a:lnTo>
                  <a:lnTo>
                    <a:pt x="835952" y="770595"/>
                  </a:lnTo>
                  <a:lnTo>
                    <a:pt x="804879" y="804879"/>
                  </a:lnTo>
                  <a:lnTo>
                    <a:pt x="770595" y="835952"/>
                  </a:lnTo>
                  <a:lnTo>
                    <a:pt x="733431" y="863515"/>
                  </a:lnTo>
                  <a:lnTo>
                    <a:pt x="693745" y="887302"/>
                  </a:lnTo>
                  <a:lnTo>
                    <a:pt x="651917" y="907085"/>
                  </a:lnTo>
                  <a:lnTo>
                    <a:pt x="608353" y="922672"/>
                  </a:lnTo>
                  <a:lnTo>
                    <a:pt x="563470" y="933915"/>
                  </a:lnTo>
                  <a:lnTo>
                    <a:pt x="517701" y="940704"/>
                  </a:lnTo>
                  <a:lnTo>
                    <a:pt x="471487" y="942974"/>
                  </a:lnTo>
                  <a:lnTo>
                    <a:pt x="459913" y="942833"/>
                  </a:lnTo>
                  <a:lnTo>
                    <a:pt x="413768" y="939428"/>
                  </a:lnTo>
                  <a:lnTo>
                    <a:pt x="368180" y="931518"/>
                  </a:lnTo>
                  <a:lnTo>
                    <a:pt x="323587" y="919177"/>
                  </a:lnTo>
                  <a:lnTo>
                    <a:pt x="280417" y="902524"/>
                  </a:lnTo>
                  <a:lnTo>
                    <a:pt x="239089" y="881721"/>
                  </a:lnTo>
                  <a:lnTo>
                    <a:pt x="199998" y="856966"/>
                  </a:lnTo>
                  <a:lnTo>
                    <a:pt x="163521" y="828499"/>
                  </a:lnTo>
                  <a:lnTo>
                    <a:pt x="130011" y="796594"/>
                  </a:lnTo>
                  <a:lnTo>
                    <a:pt x="99789" y="761558"/>
                  </a:lnTo>
                  <a:lnTo>
                    <a:pt x="73147" y="723729"/>
                  </a:lnTo>
                  <a:lnTo>
                    <a:pt x="50341" y="683470"/>
                  </a:lnTo>
                  <a:lnTo>
                    <a:pt x="31591" y="641170"/>
                  </a:lnTo>
                  <a:lnTo>
                    <a:pt x="17078" y="597235"/>
                  </a:lnTo>
                  <a:lnTo>
                    <a:pt x="6940" y="552090"/>
                  </a:lnTo>
                  <a:lnTo>
                    <a:pt x="1277" y="506168"/>
                  </a:lnTo>
                  <a:lnTo>
                    <a:pt x="0" y="471487"/>
                  </a:lnTo>
                  <a:lnTo>
                    <a:pt x="141" y="459913"/>
                  </a:lnTo>
                  <a:lnTo>
                    <a:pt x="3546" y="413768"/>
                  </a:lnTo>
                  <a:lnTo>
                    <a:pt x="11456" y="368180"/>
                  </a:lnTo>
                  <a:lnTo>
                    <a:pt x="23797" y="323587"/>
                  </a:lnTo>
                  <a:lnTo>
                    <a:pt x="40450" y="280418"/>
                  </a:lnTo>
                  <a:lnTo>
                    <a:pt x="61253" y="239089"/>
                  </a:lnTo>
                  <a:lnTo>
                    <a:pt x="86008" y="199998"/>
                  </a:lnTo>
                  <a:lnTo>
                    <a:pt x="114475" y="163521"/>
                  </a:lnTo>
                  <a:lnTo>
                    <a:pt x="146380" y="130011"/>
                  </a:lnTo>
                  <a:lnTo>
                    <a:pt x="181416" y="99789"/>
                  </a:lnTo>
                  <a:lnTo>
                    <a:pt x="219245" y="73147"/>
                  </a:lnTo>
                  <a:lnTo>
                    <a:pt x="259504" y="50341"/>
                  </a:lnTo>
                  <a:lnTo>
                    <a:pt x="301804" y="31591"/>
                  </a:lnTo>
                  <a:lnTo>
                    <a:pt x="345739" y="17078"/>
                  </a:lnTo>
                  <a:lnTo>
                    <a:pt x="390884" y="6940"/>
                  </a:lnTo>
                  <a:lnTo>
                    <a:pt x="436806" y="1277"/>
                  </a:lnTo>
                  <a:lnTo>
                    <a:pt x="471487" y="0"/>
                  </a:lnTo>
                  <a:lnTo>
                    <a:pt x="483061" y="141"/>
                  </a:lnTo>
                  <a:lnTo>
                    <a:pt x="529206" y="3546"/>
                  </a:lnTo>
                  <a:lnTo>
                    <a:pt x="574794" y="11456"/>
                  </a:lnTo>
                  <a:lnTo>
                    <a:pt x="619387" y="23797"/>
                  </a:lnTo>
                  <a:lnTo>
                    <a:pt x="662556" y="40450"/>
                  </a:lnTo>
                  <a:lnTo>
                    <a:pt x="703885" y="61254"/>
                  </a:lnTo>
                  <a:lnTo>
                    <a:pt x="742976" y="86008"/>
                  </a:lnTo>
                  <a:lnTo>
                    <a:pt x="779453" y="114475"/>
                  </a:lnTo>
                  <a:lnTo>
                    <a:pt x="812963" y="146380"/>
                  </a:lnTo>
                  <a:lnTo>
                    <a:pt x="843185" y="181416"/>
                  </a:lnTo>
                  <a:lnTo>
                    <a:pt x="869827" y="219245"/>
                  </a:lnTo>
                  <a:lnTo>
                    <a:pt x="892633" y="259504"/>
                  </a:lnTo>
                  <a:lnTo>
                    <a:pt x="911383" y="301804"/>
                  </a:lnTo>
                  <a:lnTo>
                    <a:pt x="925896" y="345739"/>
                  </a:lnTo>
                  <a:lnTo>
                    <a:pt x="936034" y="390884"/>
                  </a:lnTo>
                  <a:lnTo>
                    <a:pt x="941697" y="436806"/>
                  </a:lnTo>
                  <a:lnTo>
                    <a:pt x="942974" y="471487"/>
                  </a:lnTo>
                  <a:close/>
                </a:path>
              </a:pathLst>
            </a:custGeom>
            <a:solidFill>
              <a:srgbClr val="1753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108413" y="3746001"/>
            <a:ext cx="1705610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01930">
              <a:lnSpc>
                <a:spcPct val="114599"/>
              </a:lnSpc>
              <a:spcBef>
                <a:spcPts val="100"/>
              </a:spcBef>
            </a:pPr>
            <a:r>
              <a:rPr sz="2400" spc="15" dirty="0">
                <a:solidFill>
                  <a:srgbClr val="13110E"/>
                </a:solidFill>
                <a:latin typeface="Roboto"/>
                <a:cs typeface="Roboto"/>
              </a:rPr>
              <a:t>Business </a:t>
            </a:r>
            <a:r>
              <a:rPr sz="2400" spc="20" dirty="0">
                <a:solidFill>
                  <a:srgbClr val="13110E"/>
                </a:solidFill>
                <a:latin typeface="Roboto"/>
                <a:cs typeface="Roboto"/>
              </a:rPr>
              <a:t> </a:t>
            </a:r>
            <a:r>
              <a:rPr sz="2400" spc="10" dirty="0">
                <a:solidFill>
                  <a:srgbClr val="13110E"/>
                </a:solidFill>
                <a:latin typeface="Roboto"/>
                <a:cs typeface="Roboto"/>
              </a:rPr>
              <a:t>B</a:t>
            </a:r>
            <a:r>
              <a:rPr sz="2400" spc="30" dirty="0">
                <a:solidFill>
                  <a:srgbClr val="13110E"/>
                </a:solidFill>
                <a:latin typeface="Roboto"/>
                <a:cs typeface="Roboto"/>
              </a:rPr>
              <a:t>a</a:t>
            </a:r>
            <a:r>
              <a:rPr sz="2400" spc="45" dirty="0">
                <a:solidFill>
                  <a:srgbClr val="13110E"/>
                </a:solidFill>
                <a:latin typeface="Roboto"/>
                <a:cs typeface="Roboto"/>
              </a:rPr>
              <a:t>c</a:t>
            </a:r>
            <a:r>
              <a:rPr sz="2400" spc="30" dirty="0">
                <a:solidFill>
                  <a:srgbClr val="13110E"/>
                </a:solidFill>
                <a:latin typeface="Roboto"/>
                <a:cs typeface="Roboto"/>
              </a:rPr>
              <a:t>k</a:t>
            </a:r>
            <a:r>
              <a:rPr sz="2400" spc="25" dirty="0">
                <a:solidFill>
                  <a:srgbClr val="13110E"/>
                </a:solidFill>
                <a:latin typeface="Roboto"/>
                <a:cs typeface="Roboto"/>
              </a:rPr>
              <a:t>g</a:t>
            </a:r>
            <a:r>
              <a:rPr sz="2400" spc="15" dirty="0">
                <a:solidFill>
                  <a:srgbClr val="13110E"/>
                </a:solidFill>
                <a:latin typeface="Roboto"/>
                <a:cs typeface="Roboto"/>
              </a:rPr>
              <a:t>r</a:t>
            </a:r>
            <a:r>
              <a:rPr sz="2400" spc="45" dirty="0">
                <a:solidFill>
                  <a:srgbClr val="13110E"/>
                </a:solidFill>
                <a:latin typeface="Roboto"/>
                <a:cs typeface="Roboto"/>
              </a:rPr>
              <a:t>o</a:t>
            </a:r>
            <a:r>
              <a:rPr sz="2400" dirty="0">
                <a:solidFill>
                  <a:srgbClr val="13110E"/>
                </a:solidFill>
                <a:latin typeface="Roboto"/>
                <a:cs typeface="Roboto"/>
              </a:rPr>
              <a:t>u</a:t>
            </a:r>
            <a:r>
              <a:rPr sz="2400" spc="5" dirty="0">
                <a:solidFill>
                  <a:srgbClr val="13110E"/>
                </a:solidFill>
                <a:latin typeface="Roboto"/>
                <a:cs typeface="Roboto"/>
              </a:rPr>
              <a:t>n</a:t>
            </a:r>
            <a:r>
              <a:rPr sz="2400" spc="-15" dirty="0">
                <a:solidFill>
                  <a:srgbClr val="13110E"/>
                </a:solidFill>
                <a:latin typeface="Roboto"/>
                <a:cs typeface="Roboto"/>
              </a:rPr>
              <a:t>d</a:t>
            </a:r>
            <a:endParaRPr sz="2400">
              <a:latin typeface="Roboto"/>
              <a:cs typeface="Roboto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819963" y="2572065"/>
            <a:ext cx="2825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FFFFFF"/>
                </a:solidFill>
                <a:latin typeface="Roboto"/>
                <a:cs typeface="Roboto"/>
              </a:rPr>
              <a:t>1</a:t>
            </a:r>
            <a:endParaRPr sz="3600">
              <a:latin typeface="Roboto"/>
              <a:cs typeface="Roboto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7427799" y="5620290"/>
            <a:ext cx="3438525" cy="2851150"/>
            <a:chOff x="7427799" y="5620290"/>
            <a:chExt cx="3438525" cy="2851150"/>
          </a:xfrm>
        </p:grpSpPr>
        <p:sp>
          <p:nvSpPr>
            <p:cNvPr id="20" name="object 20"/>
            <p:cNvSpPr/>
            <p:nvPr/>
          </p:nvSpPr>
          <p:spPr>
            <a:xfrm>
              <a:off x="7427799" y="6089992"/>
              <a:ext cx="3438525" cy="2381250"/>
            </a:xfrm>
            <a:custGeom>
              <a:avLst/>
              <a:gdLst/>
              <a:ahLst/>
              <a:cxnLst/>
              <a:rect l="l" t="t" r="r" b="b"/>
              <a:pathLst>
                <a:path w="3438525" h="2381250">
                  <a:moveTo>
                    <a:pt x="3070902" y="2381250"/>
                  </a:moveTo>
                  <a:lnTo>
                    <a:pt x="367565" y="2381250"/>
                  </a:lnTo>
                  <a:lnTo>
                    <a:pt x="321550" y="2378374"/>
                  </a:lnTo>
                  <a:lnTo>
                    <a:pt x="277214" y="2369980"/>
                  </a:lnTo>
                  <a:lnTo>
                    <a:pt x="234907" y="2356417"/>
                  </a:lnTo>
                  <a:lnTo>
                    <a:pt x="194976" y="2338032"/>
                  </a:lnTo>
                  <a:lnTo>
                    <a:pt x="157770" y="2315175"/>
                  </a:lnTo>
                  <a:lnTo>
                    <a:pt x="123637" y="2288195"/>
                  </a:lnTo>
                  <a:lnTo>
                    <a:pt x="92925" y="2257440"/>
                  </a:lnTo>
                  <a:lnTo>
                    <a:pt x="65982" y="2223260"/>
                  </a:lnTo>
                  <a:lnTo>
                    <a:pt x="43157" y="2186002"/>
                  </a:lnTo>
                  <a:lnTo>
                    <a:pt x="24798" y="2146015"/>
                  </a:lnTo>
                  <a:lnTo>
                    <a:pt x="11253" y="2103649"/>
                  </a:lnTo>
                  <a:lnTo>
                    <a:pt x="2871" y="2059252"/>
                  </a:lnTo>
                  <a:lnTo>
                    <a:pt x="0" y="2013173"/>
                  </a:lnTo>
                  <a:lnTo>
                    <a:pt x="0" y="368076"/>
                  </a:lnTo>
                  <a:lnTo>
                    <a:pt x="2871" y="321997"/>
                  </a:lnTo>
                  <a:lnTo>
                    <a:pt x="11253" y="277600"/>
                  </a:lnTo>
                  <a:lnTo>
                    <a:pt x="24798" y="235234"/>
                  </a:lnTo>
                  <a:lnTo>
                    <a:pt x="43157" y="195247"/>
                  </a:lnTo>
                  <a:lnTo>
                    <a:pt x="65982" y="157989"/>
                  </a:lnTo>
                  <a:lnTo>
                    <a:pt x="92925" y="123809"/>
                  </a:lnTo>
                  <a:lnTo>
                    <a:pt x="123637" y="93054"/>
                  </a:lnTo>
                  <a:lnTo>
                    <a:pt x="157770" y="66074"/>
                  </a:lnTo>
                  <a:lnTo>
                    <a:pt x="194976" y="43217"/>
                  </a:lnTo>
                  <a:lnTo>
                    <a:pt x="234907" y="24832"/>
                  </a:lnTo>
                  <a:lnTo>
                    <a:pt x="277214" y="11269"/>
                  </a:lnTo>
                  <a:lnTo>
                    <a:pt x="321550" y="2875"/>
                  </a:lnTo>
                  <a:lnTo>
                    <a:pt x="367565" y="0"/>
                  </a:lnTo>
                  <a:lnTo>
                    <a:pt x="3070902" y="0"/>
                  </a:lnTo>
                  <a:lnTo>
                    <a:pt x="3116917" y="2875"/>
                  </a:lnTo>
                  <a:lnTo>
                    <a:pt x="3161252" y="11269"/>
                  </a:lnTo>
                  <a:lnTo>
                    <a:pt x="3203559" y="24832"/>
                  </a:lnTo>
                  <a:lnTo>
                    <a:pt x="3243490" y="43217"/>
                  </a:lnTo>
                  <a:lnTo>
                    <a:pt x="3280697" y="66074"/>
                  </a:lnTo>
                  <a:lnTo>
                    <a:pt x="3314830" y="93054"/>
                  </a:lnTo>
                  <a:lnTo>
                    <a:pt x="3345542" y="123809"/>
                  </a:lnTo>
                  <a:lnTo>
                    <a:pt x="3372485" y="157989"/>
                  </a:lnTo>
                  <a:lnTo>
                    <a:pt x="3395310" y="195247"/>
                  </a:lnTo>
                  <a:lnTo>
                    <a:pt x="3413669" y="235234"/>
                  </a:lnTo>
                  <a:lnTo>
                    <a:pt x="3427213" y="277600"/>
                  </a:lnTo>
                  <a:lnTo>
                    <a:pt x="3435596" y="321997"/>
                  </a:lnTo>
                  <a:lnTo>
                    <a:pt x="3438467" y="368076"/>
                  </a:lnTo>
                  <a:lnTo>
                    <a:pt x="3438467" y="2013173"/>
                  </a:lnTo>
                  <a:lnTo>
                    <a:pt x="3435596" y="2059252"/>
                  </a:lnTo>
                  <a:lnTo>
                    <a:pt x="3427213" y="2103649"/>
                  </a:lnTo>
                  <a:lnTo>
                    <a:pt x="3413669" y="2146015"/>
                  </a:lnTo>
                  <a:lnTo>
                    <a:pt x="3395310" y="2186002"/>
                  </a:lnTo>
                  <a:lnTo>
                    <a:pt x="3372485" y="2223260"/>
                  </a:lnTo>
                  <a:lnTo>
                    <a:pt x="3345542" y="2257440"/>
                  </a:lnTo>
                  <a:lnTo>
                    <a:pt x="3314830" y="2288195"/>
                  </a:lnTo>
                  <a:lnTo>
                    <a:pt x="3280697" y="2315175"/>
                  </a:lnTo>
                  <a:lnTo>
                    <a:pt x="3243490" y="2338032"/>
                  </a:lnTo>
                  <a:lnTo>
                    <a:pt x="3203559" y="2356417"/>
                  </a:lnTo>
                  <a:lnTo>
                    <a:pt x="3161252" y="2369980"/>
                  </a:lnTo>
                  <a:lnTo>
                    <a:pt x="3116917" y="2378374"/>
                  </a:lnTo>
                  <a:lnTo>
                    <a:pt x="3070902" y="23812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675283" y="5620290"/>
              <a:ext cx="942975" cy="942975"/>
            </a:xfrm>
            <a:custGeom>
              <a:avLst/>
              <a:gdLst/>
              <a:ahLst/>
              <a:cxnLst/>
              <a:rect l="l" t="t" r="r" b="b"/>
              <a:pathLst>
                <a:path w="942975" h="942975">
                  <a:moveTo>
                    <a:pt x="942974" y="471487"/>
                  </a:moveTo>
                  <a:lnTo>
                    <a:pt x="940704" y="517701"/>
                  </a:lnTo>
                  <a:lnTo>
                    <a:pt x="933915" y="563470"/>
                  </a:lnTo>
                  <a:lnTo>
                    <a:pt x="922672" y="608353"/>
                  </a:lnTo>
                  <a:lnTo>
                    <a:pt x="907084" y="651917"/>
                  </a:lnTo>
                  <a:lnTo>
                    <a:pt x="887302" y="693745"/>
                  </a:lnTo>
                  <a:lnTo>
                    <a:pt x="863514" y="733431"/>
                  </a:lnTo>
                  <a:lnTo>
                    <a:pt x="835952" y="770595"/>
                  </a:lnTo>
                  <a:lnTo>
                    <a:pt x="804879" y="804879"/>
                  </a:lnTo>
                  <a:lnTo>
                    <a:pt x="770595" y="835952"/>
                  </a:lnTo>
                  <a:lnTo>
                    <a:pt x="733431" y="863515"/>
                  </a:lnTo>
                  <a:lnTo>
                    <a:pt x="693745" y="887302"/>
                  </a:lnTo>
                  <a:lnTo>
                    <a:pt x="651917" y="907085"/>
                  </a:lnTo>
                  <a:lnTo>
                    <a:pt x="608353" y="922672"/>
                  </a:lnTo>
                  <a:lnTo>
                    <a:pt x="563470" y="933915"/>
                  </a:lnTo>
                  <a:lnTo>
                    <a:pt x="517701" y="940704"/>
                  </a:lnTo>
                  <a:lnTo>
                    <a:pt x="471487" y="942974"/>
                  </a:lnTo>
                  <a:lnTo>
                    <a:pt x="459913" y="942833"/>
                  </a:lnTo>
                  <a:lnTo>
                    <a:pt x="413768" y="939428"/>
                  </a:lnTo>
                  <a:lnTo>
                    <a:pt x="368180" y="931518"/>
                  </a:lnTo>
                  <a:lnTo>
                    <a:pt x="323587" y="919177"/>
                  </a:lnTo>
                  <a:lnTo>
                    <a:pt x="280417" y="902524"/>
                  </a:lnTo>
                  <a:lnTo>
                    <a:pt x="239089" y="881721"/>
                  </a:lnTo>
                  <a:lnTo>
                    <a:pt x="199998" y="856966"/>
                  </a:lnTo>
                  <a:lnTo>
                    <a:pt x="163521" y="828499"/>
                  </a:lnTo>
                  <a:lnTo>
                    <a:pt x="130011" y="796594"/>
                  </a:lnTo>
                  <a:lnTo>
                    <a:pt x="99789" y="761558"/>
                  </a:lnTo>
                  <a:lnTo>
                    <a:pt x="73147" y="723729"/>
                  </a:lnTo>
                  <a:lnTo>
                    <a:pt x="50341" y="683470"/>
                  </a:lnTo>
                  <a:lnTo>
                    <a:pt x="31591" y="641170"/>
                  </a:lnTo>
                  <a:lnTo>
                    <a:pt x="17078" y="597235"/>
                  </a:lnTo>
                  <a:lnTo>
                    <a:pt x="6940" y="552090"/>
                  </a:lnTo>
                  <a:lnTo>
                    <a:pt x="1277" y="506168"/>
                  </a:lnTo>
                  <a:lnTo>
                    <a:pt x="0" y="471487"/>
                  </a:lnTo>
                  <a:lnTo>
                    <a:pt x="141" y="459913"/>
                  </a:lnTo>
                  <a:lnTo>
                    <a:pt x="3546" y="413768"/>
                  </a:lnTo>
                  <a:lnTo>
                    <a:pt x="11456" y="368180"/>
                  </a:lnTo>
                  <a:lnTo>
                    <a:pt x="23797" y="323587"/>
                  </a:lnTo>
                  <a:lnTo>
                    <a:pt x="40450" y="280418"/>
                  </a:lnTo>
                  <a:lnTo>
                    <a:pt x="61253" y="239089"/>
                  </a:lnTo>
                  <a:lnTo>
                    <a:pt x="86008" y="199998"/>
                  </a:lnTo>
                  <a:lnTo>
                    <a:pt x="114475" y="163521"/>
                  </a:lnTo>
                  <a:lnTo>
                    <a:pt x="146380" y="130011"/>
                  </a:lnTo>
                  <a:lnTo>
                    <a:pt x="181416" y="99789"/>
                  </a:lnTo>
                  <a:lnTo>
                    <a:pt x="219245" y="73147"/>
                  </a:lnTo>
                  <a:lnTo>
                    <a:pt x="259504" y="50341"/>
                  </a:lnTo>
                  <a:lnTo>
                    <a:pt x="301804" y="31591"/>
                  </a:lnTo>
                  <a:lnTo>
                    <a:pt x="345739" y="17078"/>
                  </a:lnTo>
                  <a:lnTo>
                    <a:pt x="390884" y="6940"/>
                  </a:lnTo>
                  <a:lnTo>
                    <a:pt x="436806" y="1277"/>
                  </a:lnTo>
                  <a:lnTo>
                    <a:pt x="471487" y="0"/>
                  </a:lnTo>
                  <a:lnTo>
                    <a:pt x="483061" y="141"/>
                  </a:lnTo>
                  <a:lnTo>
                    <a:pt x="529206" y="3546"/>
                  </a:lnTo>
                  <a:lnTo>
                    <a:pt x="574794" y="11456"/>
                  </a:lnTo>
                  <a:lnTo>
                    <a:pt x="619387" y="23797"/>
                  </a:lnTo>
                  <a:lnTo>
                    <a:pt x="662556" y="40450"/>
                  </a:lnTo>
                  <a:lnTo>
                    <a:pt x="703885" y="61254"/>
                  </a:lnTo>
                  <a:lnTo>
                    <a:pt x="742976" y="86008"/>
                  </a:lnTo>
                  <a:lnTo>
                    <a:pt x="779453" y="114475"/>
                  </a:lnTo>
                  <a:lnTo>
                    <a:pt x="812963" y="146380"/>
                  </a:lnTo>
                  <a:lnTo>
                    <a:pt x="843185" y="181416"/>
                  </a:lnTo>
                  <a:lnTo>
                    <a:pt x="869827" y="219245"/>
                  </a:lnTo>
                  <a:lnTo>
                    <a:pt x="892633" y="259504"/>
                  </a:lnTo>
                  <a:lnTo>
                    <a:pt x="911383" y="301804"/>
                  </a:lnTo>
                  <a:lnTo>
                    <a:pt x="925896" y="345739"/>
                  </a:lnTo>
                  <a:lnTo>
                    <a:pt x="936034" y="390884"/>
                  </a:lnTo>
                  <a:lnTo>
                    <a:pt x="941697" y="436806"/>
                  </a:lnTo>
                  <a:lnTo>
                    <a:pt x="942974" y="471487"/>
                  </a:lnTo>
                  <a:close/>
                </a:path>
              </a:pathLst>
            </a:custGeom>
            <a:solidFill>
              <a:srgbClr val="1753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8104378" y="6946429"/>
            <a:ext cx="2089150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49605" marR="5080" indent="-637540">
              <a:lnSpc>
                <a:spcPct val="114599"/>
              </a:lnSpc>
              <a:spcBef>
                <a:spcPts val="100"/>
              </a:spcBef>
            </a:pPr>
            <a:r>
              <a:rPr sz="2400" spc="15" dirty="0">
                <a:solidFill>
                  <a:srgbClr val="13110E"/>
                </a:solidFill>
                <a:latin typeface="Roboto"/>
                <a:cs typeface="Roboto"/>
              </a:rPr>
              <a:t>Business </a:t>
            </a:r>
            <a:r>
              <a:rPr sz="2400" spc="40" dirty="0">
                <a:solidFill>
                  <a:srgbClr val="13110E"/>
                </a:solidFill>
                <a:latin typeface="Roboto"/>
                <a:cs typeface="Roboto"/>
              </a:rPr>
              <a:t>Case </a:t>
            </a:r>
            <a:r>
              <a:rPr sz="2400" spc="-580" dirty="0">
                <a:solidFill>
                  <a:srgbClr val="13110E"/>
                </a:solidFill>
                <a:latin typeface="Roboto"/>
                <a:cs typeface="Roboto"/>
              </a:rPr>
              <a:t> </a:t>
            </a:r>
            <a:r>
              <a:rPr sz="2400" spc="-5" dirty="0">
                <a:solidFill>
                  <a:srgbClr val="13110E"/>
                </a:solidFill>
                <a:latin typeface="Roboto"/>
                <a:cs typeface="Roboto"/>
              </a:rPr>
              <a:t>Study</a:t>
            </a:r>
            <a:endParaRPr sz="2400">
              <a:latin typeface="Roboto"/>
              <a:cs typeface="Robo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007619" y="5771434"/>
            <a:ext cx="2825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FFFFFF"/>
                </a:solidFill>
                <a:latin typeface="Roboto"/>
                <a:cs typeface="Roboto"/>
              </a:rPr>
              <a:t>5</a:t>
            </a:r>
            <a:endParaRPr sz="3600">
              <a:latin typeface="Roboto"/>
              <a:cs typeface="Robo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2716464" y="5620290"/>
            <a:ext cx="3438525" cy="2851150"/>
            <a:chOff x="12716464" y="5620290"/>
            <a:chExt cx="3438525" cy="2851150"/>
          </a:xfrm>
        </p:grpSpPr>
        <p:sp>
          <p:nvSpPr>
            <p:cNvPr id="25" name="object 25"/>
            <p:cNvSpPr/>
            <p:nvPr/>
          </p:nvSpPr>
          <p:spPr>
            <a:xfrm>
              <a:off x="12716464" y="6089992"/>
              <a:ext cx="3438525" cy="2381250"/>
            </a:xfrm>
            <a:custGeom>
              <a:avLst/>
              <a:gdLst/>
              <a:ahLst/>
              <a:cxnLst/>
              <a:rect l="l" t="t" r="r" b="b"/>
              <a:pathLst>
                <a:path w="3438525" h="2381250">
                  <a:moveTo>
                    <a:pt x="3070902" y="2381250"/>
                  </a:moveTo>
                  <a:lnTo>
                    <a:pt x="367565" y="2381250"/>
                  </a:lnTo>
                  <a:lnTo>
                    <a:pt x="321550" y="2378374"/>
                  </a:lnTo>
                  <a:lnTo>
                    <a:pt x="277214" y="2369980"/>
                  </a:lnTo>
                  <a:lnTo>
                    <a:pt x="234907" y="2356417"/>
                  </a:lnTo>
                  <a:lnTo>
                    <a:pt x="194976" y="2338032"/>
                  </a:lnTo>
                  <a:lnTo>
                    <a:pt x="157770" y="2315175"/>
                  </a:lnTo>
                  <a:lnTo>
                    <a:pt x="123637" y="2288195"/>
                  </a:lnTo>
                  <a:lnTo>
                    <a:pt x="92925" y="2257440"/>
                  </a:lnTo>
                  <a:lnTo>
                    <a:pt x="65982" y="2223260"/>
                  </a:lnTo>
                  <a:lnTo>
                    <a:pt x="43157" y="2186002"/>
                  </a:lnTo>
                  <a:lnTo>
                    <a:pt x="24798" y="2146015"/>
                  </a:lnTo>
                  <a:lnTo>
                    <a:pt x="11253" y="2103649"/>
                  </a:lnTo>
                  <a:lnTo>
                    <a:pt x="2871" y="2059252"/>
                  </a:lnTo>
                  <a:lnTo>
                    <a:pt x="0" y="2013173"/>
                  </a:lnTo>
                  <a:lnTo>
                    <a:pt x="0" y="368076"/>
                  </a:lnTo>
                  <a:lnTo>
                    <a:pt x="2871" y="321997"/>
                  </a:lnTo>
                  <a:lnTo>
                    <a:pt x="11253" y="277600"/>
                  </a:lnTo>
                  <a:lnTo>
                    <a:pt x="24798" y="235234"/>
                  </a:lnTo>
                  <a:lnTo>
                    <a:pt x="43157" y="195247"/>
                  </a:lnTo>
                  <a:lnTo>
                    <a:pt x="65982" y="157989"/>
                  </a:lnTo>
                  <a:lnTo>
                    <a:pt x="92925" y="123809"/>
                  </a:lnTo>
                  <a:lnTo>
                    <a:pt x="123637" y="93054"/>
                  </a:lnTo>
                  <a:lnTo>
                    <a:pt x="157770" y="66074"/>
                  </a:lnTo>
                  <a:lnTo>
                    <a:pt x="194976" y="43217"/>
                  </a:lnTo>
                  <a:lnTo>
                    <a:pt x="234907" y="24832"/>
                  </a:lnTo>
                  <a:lnTo>
                    <a:pt x="277214" y="11269"/>
                  </a:lnTo>
                  <a:lnTo>
                    <a:pt x="321550" y="2875"/>
                  </a:lnTo>
                  <a:lnTo>
                    <a:pt x="367565" y="0"/>
                  </a:lnTo>
                  <a:lnTo>
                    <a:pt x="3070902" y="0"/>
                  </a:lnTo>
                  <a:lnTo>
                    <a:pt x="3116917" y="2875"/>
                  </a:lnTo>
                  <a:lnTo>
                    <a:pt x="3161252" y="11269"/>
                  </a:lnTo>
                  <a:lnTo>
                    <a:pt x="3203559" y="24832"/>
                  </a:lnTo>
                  <a:lnTo>
                    <a:pt x="3243490" y="43217"/>
                  </a:lnTo>
                  <a:lnTo>
                    <a:pt x="3280697" y="66074"/>
                  </a:lnTo>
                  <a:lnTo>
                    <a:pt x="3314830" y="93054"/>
                  </a:lnTo>
                  <a:lnTo>
                    <a:pt x="3345542" y="123809"/>
                  </a:lnTo>
                  <a:lnTo>
                    <a:pt x="3372485" y="157989"/>
                  </a:lnTo>
                  <a:lnTo>
                    <a:pt x="3395310" y="195247"/>
                  </a:lnTo>
                  <a:lnTo>
                    <a:pt x="3413669" y="235234"/>
                  </a:lnTo>
                  <a:lnTo>
                    <a:pt x="3427213" y="277600"/>
                  </a:lnTo>
                  <a:lnTo>
                    <a:pt x="3435596" y="321997"/>
                  </a:lnTo>
                  <a:lnTo>
                    <a:pt x="3438467" y="368076"/>
                  </a:lnTo>
                  <a:lnTo>
                    <a:pt x="3438467" y="2013173"/>
                  </a:lnTo>
                  <a:lnTo>
                    <a:pt x="3435596" y="2059252"/>
                  </a:lnTo>
                  <a:lnTo>
                    <a:pt x="3427213" y="2103649"/>
                  </a:lnTo>
                  <a:lnTo>
                    <a:pt x="3413669" y="2146015"/>
                  </a:lnTo>
                  <a:lnTo>
                    <a:pt x="3395310" y="2186002"/>
                  </a:lnTo>
                  <a:lnTo>
                    <a:pt x="3372485" y="2223260"/>
                  </a:lnTo>
                  <a:lnTo>
                    <a:pt x="3345542" y="2257440"/>
                  </a:lnTo>
                  <a:lnTo>
                    <a:pt x="3314830" y="2288195"/>
                  </a:lnTo>
                  <a:lnTo>
                    <a:pt x="3280697" y="2315175"/>
                  </a:lnTo>
                  <a:lnTo>
                    <a:pt x="3243490" y="2338032"/>
                  </a:lnTo>
                  <a:lnTo>
                    <a:pt x="3203559" y="2356417"/>
                  </a:lnTo>
                  <a:lnTo>
                    <a:pt x="3161252" y="2369980"/>
                  </a:lnTo>
                  <a:lnTo>
                    <a:pt x="3116917" y="2378374"/>
                  </a:lnTo>
                  <a:lnTo>
                    <a:pt x="3070902" y="23812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3963947" y="5620290"/>
              <a:ext cx="942975" cy="942975"/>
            </a:xfrm>
            <a:custGeom>
              <a:avLst/>
              <a:gdLst/>
              <a:ahLst/>
              <a:cxnLst/>
              <a:rect l="l" t="t" r="r" b="b"/>
              <a:pathLst>
                <a:path w="942975" h="942975">
                  <a:moveTo>
                    <a:pt x="942974" y="471487"/>
                  </a:moveTo>
                  <a:lnTo>
                    <a:pt x="940704" y="517701"/>
                  </a:lnTo>
                  <a:lnTo>
                    <a:pt x="933915" y="563470"/>
                  </a:lnTo>
                  <a:lnTo>
                    <a:pt x="922672" y="608353"/>
                  </a:lnTo>
                  <a:lnTo>
                    <a:pt x="907084" y="651917"/>
                  </a:lnTo>
                  <a:lnTo>
                    <a:pt x="887302" y="693745"/>
                  </a:lnTo>
                  <a:lnTo>
                    <a:pt x="863514" y="733431"/>
                  </a:lnTo>
                  <a:lnTo>
                    <a:pt x="835952" y="770595"/>
                  </a:lnTo>
                  <a:lnTo>
                    <a:pt x="804879" y="804879"/>
                  </a:lnTo>
                  <a:lnTo>
                    <a:pt x="770595" y="835952"/>
                  </a:lnTo>
                  <a:lnTo>
                    <a:pt x="733431" y="863515"/>
                  </a:lnTo>
                  <a:lnTo>
                    <a:pt x="693745" y="887302"/>
                  </a:lnTo>
                  <a:lnTo>
                    <a:pt x="651917" y="907085"/>
                  </a:lnTo>
                  <a:lnTo>
                    <a:pt x="608353" y="922672"/>
                  </a:lnTo>
                  <a:lnTo>
                    <a:pt x="563470" y="933915"/>
                  </a:lnTo>
                  <a:lnTo>
                    <a:pt x="517701" y="940704"/>
                  </a:lnTo>
                  <a:lnTo>
                    <a:pt x="471487" y="942974"/>
                  </a:lnTo>
                  <a:lnTo>
                    <a:pt x="459913" y="942833"/>
                  </a:lnTo>
                  <a:lnTo>
                    <a:pt x="413768" y="939428"/>
                  </a:lnTo>
                  <a:lnTo>
                    <a:pt x="368180" y="931518"/>
                  </a:lnTo>
                  <a:lnTo>
                    <a:pt x="323587" y="919177"/>
                  </a:lnTo>
                  <a:lnTo>
                    <a:pt x="280417" y="902524"/>
                  </a:lnTo>
                  <a:lnTo>
                    <a:pt x="239089" y="881721"/>
                  </a:lnTo>
                  <a:lnTo>
                    <a:pt x="199998" y="856966"/>
                  </a:lnTo>
                  <a:lnTo>
                    <a:pt x="163521" y="828499"/>
                  </a:lnTo>
                  <a:lnTo>
                    <a:pt x="130011" y="796594"/>
                  </a:lnTo>
                  <a:lnTo>
                    <a:pt x="99789" y="761558"/>
                  </a:lnTo>
                  <a:lnTo>
                    <a:pt x="73147" y="723729"/>
                  </a:lnTo>
                  <a:lnTo>
                    <a:pt x="50341" y="683470"/>
                  </a:lnTo>
                  <a:lnTo>
                    <a:pt x="31591" y="641170"/>
                  </a:lnTo>
                  <a:lnTo>
                    <a:pt x="17078" y="597235"/>
                  </a:lnTo>
                  <a:lnTo>
                    <a:pt x="6940" y="552090"/>
                  </a:lnTo>
                  <a:lnTo>
                    <a:pt x="1277" y="506168"/>
                  </a:lnTo>
                  <a:lnTo>
                    <a:pt x="0" y="471487"/>
                  </a:lnTo>
                  <a:lnTo>
                    <a:pt x="141" y="459913"/>
                  </a:lnTo>
                  <a:lnTo>
                    <a:pt x="3546" y="413768"/>
                  </a:lnTo>
                  <a:lnTo>
                    <a:pt x="11456" y="368180"/>
                  </a:lnTo>
                  <a:lnTo>
                    <a:pt x="23797" y="323587"/>
                  </a:lnTo>
                  <a:lnTo>
                    <a:pt x="40450" y="280418"/>
                  </a:lnTo>
                  <a:lnTo>
                    <a:pt x="61253" y="239089"/>
                  </a:lnTo>
                  <a:lnTo>
                    <a:pt x="86008" y="199998"/>
                  </a:lnTo>
                  <a:lnTo>
                    <a:pt x="114475" y="163521"/>
                  </a:lnTo>
                  <a:lnTo>
                    <a:pt x="146380" y="130011"/>
                  </a:lnTo>
                  <a:lnTo>
                    <a:pt x="181416" y="99789"/>
                  </a:lnTo>
                  <a:lnTo>
                    <a:pt x="219245" y="73147"/>
                  </a:lnTo>
                  <a:lnTo>
                    <a:pt x="259504" y="50341"/>
                  </a:lnTo>
                  <a:lnTo>
                    <a:pt x="301804" y="31591"/>
                  </a:lnTo>
                  <a:lnTo>
                    <a:pt x="345739" y="17078"/>
                  </a:lnTo>
                  <a:lnTo>
                    <a:pt x="390884" y="6940"/>
                  </a:lnTo>
                  <a:lnTo>
                    <a:pt x="436806" y="1277"/>
                  </a:lnTo>
                  <a:lnTo>
                    <a:pt x="471487" y="0"/>
                  </a:lnTo>
                  <a:lnTo>
                    <a:pt x="483061" y="141"/>
                  </a:lnTo>
                  <a:lnTo>
                    <a:pt x="529206" y="3546"/>
                  </a:lnTo>
                  <a:lnTo>
                    <a:pt x="574794" y="11456"/>
                  </a:lnTo>
                  <a:lnTo>
                    <a:pt x="619387" y="23797"/>
                  </a:lnTo>
                  <a:lnTo>
                    <a:pt x="662556" y="40450"/>
                  </a:lnTo>
                  <a:lnTo>
                    <a:pt x="703885" y="61254"/>
                  </a:lnTo>
                  <a:lnTo>
                    <a:pt x="742976" y="86008"/>
                  </a:lnTo>
                  <a:lnTo>
                    <a:pt x="779453" y="114475"/>
                  </a:lnTo>
                  <a:lnTo>
                    <a:pt x="812963" y="146380"/>
                  </a:lnTo>
                  <a:lnTo>
                    <a:pt x="843185" y="181416"/>
                  </a:lnTo>
                  <a:lnTo>
                    <a:pt x="869827" y="219245"/>
                  </a:lnTo>
                  <a:lnTo>
                    <a:pt x="892633" y="259504"/>
                  </a:lnTo>
                  <a:lnTo>
                    <a:pt x="911383" y="301804"/>
                  </a:lnTo>
                  <a:lnTo>
                    <a:pt x="925896" y="345739"/>
                  </a:lnTo>
                  <a:lnTo>
                    <a:pt x="936034" y="390884"/>
                  </a:lnTo>
                  <a:lnTo>
                    <a:pt x="941697" y="436806"/>
                  </a:lnTo>
                  <a:lnTo>
                    <a:pt x="942974" y="471487"/>
                  </a:lnTo>
                  <a:close/>
                </a:path>
              </a:pathLst>
            </a:custGeom>
            <a:solidFill>
              <a:srgbClr val="1753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13239599" y="6946429"/>
            <a:ext cx="2395855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97155">
              <a:lnSpc>
                <a:spcPct val="114599"/>
              </a:lnSpc>
              <a:spcBef>
                <a:spcPts val="100"/>
              </a:spcBef>
            </a:pPr>
            <a:r>
              <a:rPr sz="2400" spc="25" dirty="0">
                <a:solidFill>
                  <a:srgbClr val="13110E"/>
                </a:solidFill>
                <a:latin typeface="Roboto"/>
                <a:cs typeface="Roboto"/>
              </a:rPr>
              <a:t>Conclusion</a:t>
            </a:r>
            <a:r>
              <a:rPr sz="2400" spc="60" dirty="0">
                <a:solidFill>
                  <a:srgbClr val="13110E"/>
                </a:solidFill>
                <a:latin typeface="Roboto"/>
                <a:cs typeface="Roboto"/>
              </a:rPr>
              <a:t> </a:t>
            </a:r>
            <a:r>
              <a:rPr sz="2400" spc="5" dirty="0">
                <a:solidFill>
                  <a:srgbClr val="13110E"/>
                </a:solidFill>
                <a:latin typeface="Roboto"/>
                <a:cs typeface="Roboto"/>
              </a:rPr>
              <a:t>and </a:t>
            </a:r>
            <a:r>
              <a:rPr sz="2400" spc="10" dirty="0">
                <a:solidFill>
                  <a:srgbClr val="13110E"/>
                </a:solidFill>
                <a:latin typeface="Roboto"/>
                <a:cs typeface="Roboto"/>
              </a:rPr>
              <a:t> </a:t>
            </a:r>
            <a:r>
              <a:rPr sz="2400" spc="-5" dirty="0">
                <a:solidFill>
                  <a:srgbClr val="13110E"/>
                </a:solidFill>
                <a:latin typeface="Roboto"/>
                <a:cs typeface="Roboto"/>
              </a:rPr>
              <a:t>R</a:t>
            </a:r>
            <a:r>
              <a:rPr sz="2400" spc="60" dirty="0">
                <a:solidFill>
                  <a:srgbClr val="13110E"/>
                </a:solidFill>
                <a:latin typeface="Roboto"/>
                <a:cs typeface="Roboto"/>
              </a:rPr>
              <a:t>e</a:t>
            </a:r>
            <a:r>
              <a:rPr sz="2400" spc="45" dirty="0">
                <a:solidFill>
                  <a:srgbClr val="13110E"/>
                </a:solidFill>
                <a:latin typeface="Roboto"/>
                <a:cs typeface="Roboto"/>
              </a:rPr>
              <a:t>cco</a:t>
            </a:r>
            <a:r>
              <a:rPr sz="2400" spc="50" dirty="0">
                <a:solidFill>
                  <a:srgbClr val="13110E"/>
                </a:solidFill>
                <a:latin typeface="Roboto"/>
                <a:cs typeface="Roboto"/>
              </a:rPr>
              <a:t>m</a:t>
            </a:r>
            <a:r>
              <a:rPr sz="2400" spc="60" dirty="0">
                <a:solidFill>
                  <a:srgbClr val="13110E"/>
                </a:solidFill>
                <a:latin typeface="Roboto"/>
                <a:cs typeface="Roboto"/>
              </a:rPr>
              <a:t>e</a:t>
            </a:r>
            <a:r>
              <a:rPr sz="2400" spc="5" dirty="0">
                <a:solidFill>
                  <a:srgbClr val="13110E"/>
                </a:solidFill>
                <a:latin typeface="Roboto"/>
                <a:cs typeface="Roboto"/>
              </a:rPr>
              <a:t>n</a:t>
            </a:r>
            <a:r>
              <a:rPr sz="2400" spc="30" dirty="0">
                <a:solidFill>
                  <a:srgbClr val="13110E"/>
                </a:solidFill>
                <a:latin typeface="Roboto"/>
                <a:cs typeface="Roboto"/>
              </a:rPr>
              <a:t>da</a:t>
            </a:r>
            <a:r>
              <a:rPr sz="2400" spc="20" dirty="0">
                <a:solidFill>
                  <a:srgbClr val="13110E"/>
                </a:solidFill>
                <a:latin typeface="Roboto"/>
                <a:cs typeface="Roboto"/>
              </a:rPr>
              <a:t>ti</a:t>
            </a:r>
            <a:r>
              <a:rPr sz="2400" spc="45" dirty="0">
                <a:solidFill>
                  <a:srgbClr val="13110E"/>
                </a:solidFill>
                <a:latin typeface="Roboto"/>
                <a:cs typeface="Roboto"/>
              </a:rPr>
              <a:t>o</a:t>
            </a:r>
            <a:r>
              <a:rPr sz="2400" spc="-40" dirty="0">
                <a:solidFill>
                  <a:srgbClr val="13110E"/>
                </a:solidFill>
                <a:latin typeface="Roboto"/>
                <a:cs typeface="Roboto"/>
              </a:rPr>
              <a:t>n</a:t>
            </a:r>
            <a:endParaRPr sz="2400">
              <a:latin typeface="Roboto"/>
              <a:cs typeface="Roboto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4296282" y="5771434"/>
            <a:ext cx="2825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FFFFFF"/>
                </a:solidFill>
                <a:latin typeface="Roboto"/>
                <a:cs typeface="Roboto"/>
              </a:rPr>
              <a:t>6</a:t>
            </a:r>
            <a:endParaRPr sz="3600">
              <a:latin typeface="Roboto"/>
              <a:cs typeface="Roboto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12716464" y="2419864"/>
            <a:ext cx="3438525" cy="2851150"/>
            <a:chOff x="12716464" y="2419864"/>
            <a:chExt cx="3438525" cy="2851150"/>
          </a:xfrm>
        </p:grpSpPr>
        <p:sp>
          <p:nvSpPr>
            <p:cNvPr id="30" name="object 30"/>
            <p:cNvSpPr/>
            <p:nvPr/>
          </p:nvSpPr>
          <p:spPr>
            <a:xfrm>
              <a:off x="12716464" y="2889565"/>
              <a:ext cx="3438525" cy="2381250"/>
            </a:xfrm>
            <a:custGeom>
              <a:avLst/>
              <a:gdLst/>
              <a:ahLst/>
              <a:cxnLst/>
              <a:rect l="l" t="t" r="r" b="b"/>
              <a:pathLst>
                <a:path w="3438525" h="2381250">
                  <a:moveTo>
                    <a:pt x="3070902" y="2381250"/>
                  </a:moveTo>
                  <a:lnTo>
                    <a:pt x="367565" y="2381250"/>
                  </a:lnTo>
                  <a:lnTo>
                    <a:pt x="321550" y="2378374"/>
                  </a:lnTo>
                  <a:lnTo>
                    <a:pt x="277214" y="2369980"/>
                  </a:lnTo>
                  <a:lnTo>
                    <a:pt x="234907" y="2356417"/>
                  </a:lnTo>
                  <a:lnTo>
                    <a:pt x="194976" y="2338032"/>
                  </a:lnTo>
                  <a:lnTo>
                    <a:pt x="157770" y="2315175"/>
                  </a:lnTo>
                  <a:lnTo>
                    <a:pt x="123637" y="2288195"/>
                  </a:lnTo>
                  <a:lnTo>
                    <a:pt x="92925" y="2257440"/>
                  </a:lnTo>
                  <a:lnTo>
                    <a:pt x="65982" y="2223260"/>
                  </a:lnTo>
                  <a:lnTo>
                    <a:pt x="43157" y="2186002"/>
                  </a:lnTo>
                  <a:lnTo>
                    <a:pt x="24798" y="2146015"/>
                  </a:lnTo>
                  <a:lnTo>
                    <a:pt x="11253" y="2103649"/>
                  </a:lnTo>
                  <a:lnTo>
                    <a:pt x="2871" y="2059252"/>
                  </a:lnTo>
                  <a:lnTo>
                    <a:pt x="0" y="2013173"/>
                  </a:lnTo>
                  <a:lnTo>
                    <a:pt x="0" y="368076"/>
                  </a:lnTo>
                  <a:lnTo>
                    <a:pt x="2871" y="321997"/>
                  </a:lnTo>
                  <a:lnTo>
                    <a:pt x="11253" y="277600"/>
                  </a:lnTo>
                  <a:lnTo>
                    <a:pt x="24798" y="235234"/>
                  </a:lnTo>
                  <a:lnTo>
                    <a:pt x="43157" y="195247"/>
                  </a:lnTo>
                  <a:lnTo>
                    <a:pt x="65982" y="157989"/>
                  </a:lnTo>
                  <a:lnTo>
                    <a:pt x="92925" y="123809"/>
                  </a:lnTo>
                  <a:lnTo>
                    <a:pt x="123637" y="93054"/>
                  </a:lnTo>
                  <a:lnTo>
                    <a:pt x="157770" y="66074"/>
                  </a:lnTo>
                  <a:lnTo>
                    <a:pt x="194976" y="43217"/>
                  </a:lnTo>
                  <a:lnTo>
                    <a:pt x="234907" y="24832"/>
                  </a:lnTo>
                  <a:lnTo>
                    <a:pt x="277214" y="11269"/>
                  </a:lnTo>
                  <a:lnTo>
                    <a:pt x="321550" y="2875"/>
                  </a:lnTo>
                  <a:lnTo>
                    <a:pt x="367565" y="0"/>
                  </a:lnTo>
                  <a:lnTo>
                    <a:pt x="3070902" y="0"/>
                  </a:lnTo>
                  <a:lnTo>
                    <a:pt x="3116917" y="2875"/>
                  </a:lnTo>
                  <a:lnTo>
                    <a:pt x="3161252" y="11269"/>
                  </a:lnTo>
                  <a:lnTo>
                    <a:pt x="3203559" y="24832"/>
                  </a:lnTo>
                  <a:lnTo>
                    <a:pt x="3243490" y="43217"/>
                  </a:lnTo>
                  <a:lnTo>
                    <a:pt x="3280697" y="66074"/>
                  </a:lnTo>
                  <a:lnTo>
                    <a:pt x="3314830" y="93054"/>
                  </a:lnTo>
                  <a:lnTo>
                    <a:pt x="3345542" y="123809"/>
                  </a:lnTo>
                  <a:lnTo>
                    <a:pt x="3372485" y="157989"/>
                  </a:lnTo>
                  <a:lnTo>
                    <a:pt x="3395310" y="195247"/>
                  </a:lnTo>
                  <a:lnTo>
                    <a:pt x="3413669" y="235234"/>
                  </a:lnTo>
                  <a:lnTo>
                    <a:pt x="3427213" y="277600"/>
                  </a:lnTo>
                  <a:lnTo>
                    <a:pt x="3435596" y="321997"/>
                  </a:lnTo>
                  <a:lnTo>
                    <a:pt x="3438467" y="368076"/>
                  </a:lnTo>
                  <a:lnTo>
                    <a:pt x="3438467" y="2013173"/>
                  </a:lnTo>
                  <a:lnTo>
                    <a:pt x="3435596" y="2059252"/>
                  </a:lnTo>
                  <a:lnTo>
                    <a:pt x="3427213" y="2103649"/>
                  </a:lnTo>
                  <a:lnTo>
                    <a:pt x="3413669" y="2146015"/>
                  </a:lnTo>
                  <a:lnTo>
                    <a:pt x="3395310" y="2186002"/>
                  </a:lnTo>
                  <a:lnTo>
                    <a:pt x="3372485" y="2223260"/>
                  </a:lnTo>
                  <a:lnTo>
                    <a:pt x="3345542" y="2257440"/>
                  </a:lnTo>
                  <a:lnTo>
                    <a:pt x="3314830" y="2288195"/>
                  </a:lnTo>
                  <a:lnTo>
                    <a:pt x="3280697" y="2315175"/>
                  </a:lnTo>
                  <a:lnTo>
                    <a:pt x="3243490" y="2338032"/>
                  </a:lnTo>
                  <a:lnTo>
                    <a:pt x="3203559" y="2356417"/>
                  </a:lnTo>
                  <a:lnTo>
                    <a:pt x="3161252" y="2369980"/>
                  </a:lnTo>
                  <a:lnTo>
                    <a:pt x="3116917" y="2378374"/>
                  </a:lnTo>
                  <a:lnTo>
                    <a:pt x="3070902" y="23812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3963947" y="2419864"/>
              <a:ext cx="942975" cy="942975"/>
            </a:xfrm>
            <a:custGeom>
              <a:avLst/>
              <a:gdLst/>
              <a:ahLst/>
              <a:cxnLst/>
              <a:rect l="l" t="t" r="r" b="b"/>
              <a:pathLst>
                <a:path w="942975" h="942975">
                  <a:moveTo>
                    <a:pt x="942974" y="471487"/>
                  </a:moveTo>
                  <a:lnTo>
                    <a:pt x="940704" y="517701"/>
                  </a:lnTo>
                  <a:lnTo>
                    <a:pt x="933915" y="563470"/>
                  </a:lnTo>
                  <a:lnTo>
                    <a:pt x="922672" y="608353"/>
                  </a:lnTo>
                  <a:lnTo>
                    <a:pt x="907084" y="651917"/>
                  </a:lnTo>
                  <a:lnTo>
                    <a:pt x="887302" y="693745"/>
                  </a:lnTo>
                  <a:lnTo>
                    <a:pt x="863514" y="733431"/>
                  </a:lnTo>
                  <a:lnTo>
                    <a:pt x="835952" y="770595"/>
                  </a:lnTo>
                  <a:lnTo>
                    <a:pt x="804879" y="804879"/>
                  </a:lnTo>
                  <a:lnTo>
                    <a:pt x="770595" y="835952"/>
                  </a:lnTo>
                  <a:lnTo>
                    <a:pt x="733431" y="863515"/>
                  </a:lnTo>
                  <a:lnTo>
                    <a:pt x="693745" y="887302"/>
                  </a:lnTo>
                  <a:lnTo>
                    <a:pt x="651917" y="907085"/>
                  </a:lnTo>
                  <a:lnTo>
                    <a:pt x="608353" y="922672"/>
                  </a:lnTo>
                  <a:lnTo>
                    <a:pt x="563470" y="933915"/>
                  </a:lnTo>
                  <a:lnTo>
                    <a:pt x="517701" y="940704"/>
                  </a:lnTo>
                  <a:lnTo>
                    <a:pt x="471487" y="942974"/>
                  </a:lnTo>
                  <a:lnTo>
                    <a:pt x="459913" y="942833"/>
                  </a:lnTo>
                  <a:lnTo>
                    <a:pt x="413768" y="939428"/>
                  </a:lnTo>
                  <a:lnTo>
                    <a:pt x="368180" y="931518"/>
                  </a:lnTo>
                  <a:lnTo>
                    <a:pt x="323587" y="919177"/>
                  </a:lnTo>
                  <a:lnTo>
                    <a:pt x="280417" y="902524"/>
                  </a:lnTo>
                  <a:lnTo>
                    <a:pt x="239089" y="881721"/>
                  </a:lnTo>
                  <a:lnTo>
                    <a:pt x="199998" y="856966"/>
                  </a:lnTo>
                  <a:lnTo>
                    <a:pt x="163521" y="828499"/>
                  </a:lnTo>
                  <a:lnTo>
                    <a:pt x="130011" y="796594"/>
                  </a:lnTo>
                  <a:lnTo>
                    <a:pt x="99789" y="761558"/>
                  </a:lnTo>
                  <a:lnTo>
                    <a:pt x="73147" y="723729"/>
                  </a:lnTo>
                  <a:lnTo>
                    <a:pt x="50341" y="683470"/>
                  </a:lnTo>
                  <a:lnTo>
                    <a:pt x="31591" y="641170"/>
                  </a:lnTo>
                  <a:lnTo>
                    <a:pt x="17078" y="597235"/>
                  </a:lnTo>
                  <a:lnTo>
                    <a:pt x="6940" y="552090"/>
                  </a:lnTo>
                  <a:lnTo>
                    <a:pt x="1277" y="506168"/>
                  </a:lnTo>
                  <a:lnTo>
                    <a:pt x="0" y="471487"/>
                  </a:lnTo>
                  <a:lnTo>
                    <a:pt x="141" y="459913"/>
                  </a:lnTo>
                  <a:lnTo>
                    <a:pt x="3546" y="413768"/>
                  </a:lnTo>
                  <a:lnTo>
                    <a:pt x="11456" y="368180"/>
                  </a:lnTo>
                  <a:lnTo>
                    <a:pt x="23797" y="323587"/>
                  </a:lnTo>
                  <a:lnTo>
                    <a:pt x="40450" y="280418"/>
                  </a:lnTo>
                  <a:lnTo>
                    <a:pt x="61253" y="239089"/>
                  </a:lnTo>
                  <a:lnTo>
                    <a:pt x="86008" y="199998"/>
                  </a:lnTo>
                  <a:lnTo>
                    <a:pt x="114475" y="163521"/>
                  </a:lnTo>
                  <a:lnTo>
                    <a:pt x="146380" y="130011"/>
                  </a:lnTo>
                  <a:lnTo>
                    <a:pt x="181416" y="99789"/>
                  </a:lnTo>
                  <a:lnTo>
                    <a:pt x="219245" y="73147"/>
                  </a:lnTo>
                  <a:lnTo>
                    <a:pt x="259504" y="50341"/>
                  </a:lnTo>
                  <a:lnTo>
                    <a:pt x="301804" y="31591"/>
                  </a:lnTo>
                  <a:lnTo>
                    <a:pt x="345739" y="17078"/>
                  </a:lnTo>
                  <a:lnTo>
                    <a:pt x="390884" y="6940"/>
                  </a:lnTo>
                  <a:lnTo>
                    <a:pt x="436806" y="1277"/>
                  </a:lnTo>
                  <a:lnTo>
                    <a:pt x="471487" y="0"/>
                  </a:lnTo>
                  <a:lnTo>
                    <a:pt x="483061" y="141"/>
                  </a:lnTo>
                  <a:lnTo>
                    <a:pt x="529206" y="3546"/>
                  </a:lnTo>
                  <a:lnTo>
                    <a:pt x="574794" y="11456"/>
                  </a:lnTo>
                  <a:lnTo>
                    <a:pt x="619387" y="23797"/>
                  </a:lnTo>
                  <a:lnTo>
                    <a:pt x="662556" y="40450"/>
                  </a:lnTo>
                  <a:lnTo>
                    <a:pt x="703885" y="61254"/>
                  </a:lnTo>
                  <a:lnTo>
                    <a:pt x="742976" y="86008"/>
                  </a:lnTo>
                  <a:lnTo>
                    <a:pt x="779453" y="114475"/>
                  </a:lnTo>
                  <a:lnTo>
                    <a:pt x="812963" y="146380"/>
                  </a:lnTo>
                  <a:lnTo>
                    <a:pt x="843185" y="181416"/>
                  </a:lnTo>
                  <a:lnTo>
                    <a:pt x="869827" y="219245"/>
                  </a:lnTo>
                  <a:lnTo>
                    <a:pt x="892633" y="259504"/>
                  </a:lnTo>
                  <a:lnTo>
                    <a:pt x="911383" y="301804"/>
                  </a:lnTo>
                  <a:lnTo>
                    <a:pt x="925896" y="345739"/>
                  </a:lnTo>
                  <a:lnTo>
                    <a:pt x="936034" y="390884"/>
                  </a:lnTo>
                  <a:lnTo>
                    <a:pt x="941697" y="436806"/>
                  </a:lnTo>
                  <a:lnTo>
                    <a:pt x="942974" y="471487"/>
                  </a:lnTo>
                  <a:close/>
                </a:path>
              </a:pathLst>
            </a:custGeom>
            <a:solidFill>
              <a:srgbClr val="1753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13043585" y="4011123"/>
            <a:ext cx="278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solidFill>
                  <a:srgbClr val="13110E"/>
                </a:solidFill>
                <a:latin typeface="Roboto"/>
                <a:cs typeface="Roboto"/>
              </a:rPr>
              <a:t>Data</a:t>
            </a:r>
            <a:r>
              <a:rPr sz="2400" spc="55" dirty="0">
                <a:solidFill>
                  <a:srgbClr val="13110E"/>
                </a:solidFill>
                <a:latin typeface="Roboto"/>
                <a:cs typeface="Roboto"/>
              </a:rPr>
              <a:t> </a:t>
            </a:r>
            <a:r>
              <a:rPr sz="2400" spc="25" dirty="0">
                <a:solidFill>
                  <a:srgbClr val="13110E"/>
                </a:solidFill>
                <a:latin typeface="Roboto"/>
                <a:cs typeface="Roboto"/>
              </a:rPr>
              <a:t>Preprocessing</a:t>
            </a:r>
            <a:endParaRPr sz="2400">
              <a:latin typeface="Roboto"/>
              <a:cs typeface="Roboto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4296282" y="2571007"/>
            <a:ext cx="2825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FFFFFF"/>
                </a:solidFill>
                <a:latin typeface="Roboto"/>
                <a:cs typeface="Roboto"/>
              </a:rPr>
              <a:t>3</a:t>
            </a:r>
            <a:endParaRPr sz="36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130"/>
              </a:spcBef>
            </a:pPr>
            <a:r>
              <a:rPr spc="285" dirty="0"/>
              <a:t>Numerical</a:t>
            </a:r>
            <a:r>
              <a:rPr spc="-434" dirty="0"/>
              <a:t> </a:t>
            </a:r>
            <a:r>
              <a:rPr spc="350" dirty="0"/>
              <a:t>Column</a:t>
            </a:r>
            <a:r>
              <a:rPr spc="-430" dirty="0"/>
              <a:t> </a:t>
            </a:r>
            <a:r>
              <a:rPr spc="195" dirty="0"/>
              <a:t>Correlations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62314" y="3248025"/>
            <a:ext cx="7506334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8100"/>
              </a:lnSpc>
              <a:spcBef>
                <a:spcPts val="100"/>
              </a:spcBef>
            </a:pPr>
            <a:r>
              <a:rPr sz="3700" spc="-45" dirty="0">
                <a:latin typeface="Verdana"/>
                <a:cs typeface="Verdana"/>
              </a:rPr>
              <a:t>The</a:t>
            </a:r>
            <a:r>
              <a:rPr sz="3700" spc="-75" dirty="0">
                <a:latin typeface="Verdana"/>
                <a:cs typeface="Verdana"/>
              </a:rPr>
              <a:t> </a:t>
            </a:r>
            <a:r>
              <a:rPr sz="3700" spc="114" dirty="0">
                <a:latin typeface="Verdana"/>
                <a:cs typeface="Verdana"/>
              </a:rPr>
              <a:t>heatmap</a:t>
            </a:r>
            <a:r>
              <a:rPr sz="3700" spc="-75" dirty="0">
                <a:latin typeface="Verdana"/>
                <a:cs typeface="Verdana"/>
              </a:rPr>
              <a:t> </a:t>
            </a:r>
            <a:r>
              <a:rPr sz="3700" spc="-25" dirty="0">
                <a:latin typeface="Verdana"/>
                <a:cs typeface="Verdana"/>
              </a:rPr>
              <a:t>doesn't</a:t>
            </a:r>
            <a:r>
              <a:rPr sz="3700" spc="-70" dirty="0">
                <a:latin typeface="Verdana"/>
                <a:cs typeface="Verdana"/>
              </a:rPr>
              <a:t> </a:t>
            </a:r>
            <a:r>
              <a:rPr sz="3700" spc="30" dirty="0">
                <a:latin typeface="Verdana"/>
                <a:cs typeface="Verdana"/>
              </a:rPr>
              <a:t>show</a:t>
            </a:r>
            <a:r>
              <a:rPr sz="3700" spc="-75" dirty="0">
                <a:latin typeface="Verdana"/>
                <a:cs typeface="Verdana"/>
              </a:rPr>
              <a:t> </a:t>
            </a:r>
            <a:r>
              <a:rPr sz="3700" spc="75" dirty="0">
                <a:latin typeface="Verdana"/>
                <a:cs typeface="Verdana"/>
              </a:rPr>
              <a:t>any </a:t>
            </a:r>
            <a:r>
              <a:rPr sz="3700" spc="-1285" dirty="0">
                <a:latin typeface="Verdana"/>
                <a:cs typeface="Verdana"/>
              </a:rPr>
              <a:t> </a:t>
            </a:r>
            <a:r>
              <a:rPr sz="3700" spc="-5" dirty="0">
                <a:latin typeface="Verdana"/>
                <a:cs typeface="Verdana"/>
              </a:rPr>
              <a:t>strong</a:t>
            </a:r>
            <a:r>
              <a:rPr sz="3700" dirty="0">
                <a:latin typeface="Verdana"/>
                <a:cs typeface="Verdana"/>
              </a:rPr>
              <a:t> </a:t>
            </a:r>
            <a:r>
              <a:rPr sz="3700" spc="5" dirty="0">
                <a:latin typeface="Verdana"/>
                <a:cs typeface="Verdana"/>
              </a:rPr>
              <a:t>correlation</a:t>
            </a:r>
            <a:r>
              <a:rPr sz="3700" spc="10" dirty="0">
                <a:latin typeface="Verdana"/>
                <a:cs typeface="Verdana"/>
              </a:rPr>
              <a:t> </a:t>
            </a:r>
            <a:r>
              <a:rPr sz="3700" spc="25" dirty="0">
                <a:latin typeface="Verdana"/>
                <a:cs typeface="Verdana"/>
              </a:rPr>
              <a:t>between </a:t>
            </a:r>
            <a:r>
              <a:rPr sz="3700" spc="-1290" dirty="0">
                <a:latin typeface="Verdana"/>
                <a:cs typeface="Verdana"/>
              </a:rPr>
              <a:t> </a:t>
            </a:r>
            <a:r>
              <a:rPr sz="3700" spc="-5" dirty="0">
                <a:latin typeface="Verdana"/>
                <a:cs typeface="Verdana"/>
              </a:rPr>
              <a:t>features</a:t>
            </a:r>
            <a:endParaRPr sz="37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6946" y="1500187"/>
            <a:ext cx="10915648" cy="813434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4950" marR="5080" indent="-222885">
              <a:lnSpc>
                <a:spcPct val="107600"/>
              </a:lnSpc>
              <a:spcBef>
                <a:spcPts val="100"/>
              </a:spcBef>
            </a:pPr>
            <a:r>
              <a:rPr spc="204" dirty="0"/>
              <a:t>Categorical</a:t>
            </a:r>
            <a:r>
              <a:rPr spc="-335" dirty="0"/>
              <a:t> </a:t>
            </a:r>
            <a:r>
              <a:rPr spc="265" dirty="0"/>
              <a:t>Column</a:t>
            </a:r>
            <a:r>
              <a:rPr spc="-330" dirty="0"/>
              <a:t> </a:t>
            </a:r>
            <a:r>
              <a:rPr spc="145" dirty="0"/>
              <a:t>Correlations</a:t>
            </a:r>
            <a:r>
              <a:rPr spc="-330" dirty="0"/>
              <a:t> </a:t>
            </a:r>
            <a:r>
              <a:rPr spc="180" dirty="0"/>
              <a:t>With </a:t>
            </a:r>
            <a:r>
              <a:rPr spc="-1620" dirty="0"/>
              <a:t> </a:t>
            </a:r>
            <a:r>
              <a:rPr spc="125" dirty="0"/>
              <a:t>Response</a:t>
            </a:r>
            <a:r>
              <a:rPr spc="-340" dirty="0"/>
              <a:t> </a:t>
            </a:r>
            <a:r>
              <a:rPr spc="160" dirty="0"/>
              <a:t>Using</a:t>
            </a:r>
            <a:r>
              <a:rPr spc="-335" dirty="0"/>
              <a:t> </a:t>
            </a:r>
            <a:r>
              <a:rPr spc="180" dirty="0"/>
              <a:t>Cramers</a:t>
            </a:r>
            <a:r>
              <a:rPr spc="-335" dirty="0"/>
              <a:t> </a:t>
            </a:r>
            <a:r>
              <a:rPr spc="190" dirty="0"/>
              <a:t>V</a:t>
            </a:r>
            <a:r>
              <a:rPr spc="-340" dirty="0"/>
              <a:t> </a:t>
            </a:r>
            <a:r>
              <a:rPr spc="250" dirty="0"/>
              <a:t>Heatmap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573488" y="2658160"/>
            <a:ext cx="6384290" cy="5168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8255" algn="just">
              <a:lnSpc>
                <a:spcPct val="107100"/>
              </a:lnSpc>
              <a:spcBef>
                <a:spcPts val="100"/>
              </a:spcBef>
            </a:pPr>
            <a:r>
              <a:rPr sz="3500" spc="-45" dirty="0">
                <a:latin typeface="Verdana"/>
                <a:cs typeface="Verdana"/>
              </a:rPr>
              <a:t>The</a:t>
            </a:r>
            <a:r>
              <a:rPr sz="3500" spc="-40" dirty="0">
                <a:latin typeface="Verdana"/>
                <a:cs typeface="Verdana"/>
              </a:rPr>
              <a:t> </a:t>
            </a:r>
            <a:r>
              <a:rPr sz="3500" spc="-25" dirty="0">
                <a:latin typeface="Verdana"/>
                <a:cs typeface="Verdana"/>
              </a:rPr>
              <a:t>Previously_Insured </a:t>
            </a:r>
            <a:r>
              <a:rPr sz="3500" spc="-1220" dirty="0">
                <a:latin typeface="Verdana"/>
                <a:cs typeface="Verdana"/>
              </a:rPr>
              <a:t> </a:t>
            </a:r>
            <a:r>
              <a:rPr sz="3500" spc="-10" dirty="0">
                <a:latin typeface="Verdana"/>
                <a:cs typeface="Verdana"/>
              </a:rPr>
              <a:t>feature</a:t>
            </a:r>
            <a:r>
              <a:rPr sz="3500" spc="-5" dirty="0">
                <a:latin typeface="Verdana"/>
                <a:cs typeface="Verdana"/>
              </a:rPr>
              <a:t> </a:t>
            </a:r>
            <a:r>
              <a:rPr sz="3500" spc="60" dirty="0">
                <a:latin typeface="Verdana"/>
                <a:cs typeface="Verdana"/>
              </a:rPr>
              <a:t>seems</a:t>
            </a:r>
            <a:r>
              <a:rPr sz="3500" spc="65" dirty="0">
                <a:latin typeface="Verdana"/>
                <a:cs typeface="Verdana"/>
              </a:rPr>
              <a:t> </a:t>
            </a:r>
            <a:r>
              <a:rPr sz="3500" spc="-5" dirty="0">
                <a:latin typeface="Verdana"/>
                <a:cs typeface="Verdana"/>
              </a:rPr>
              <a:t>to</a:t>
            </a:r>
            <a:r>
              <a:rPr sz="3500" dirty="0">
                <a:latin typeface="Verdana"/>
                <a:cs typeface="Verdana"/>
              </a:rPr>
              <a:t> </a:t>
            </a:r>
            <a:r>
              <a:rPr sz="3500" spc="55" dirty="0">
                <a:latin typeface="Verdana"/>
                <a:cs typeface="Verdana"/>
              </a:rPr>
              <a:t>have</a:t>
            </a:r>
            <a:r>
              <a:rPr sz="3500" spc="60" dirty="0">
                <a:latin typeface="Verdana"/>
                <a:cs typeface="Verdana"/>
              </a:rPr>
              <a:t> </a:t>
            </a:r>
            <a:r>
              <a:rPr sz="3500" spc="270" dirty="0">
                <a:latin typeface="Verdana"/>
                <a:cs typeface="Verdana"/>
              </a:rPr>
              <a:t>a </a:t>
            </a:r>
            <a:r>
              <a:rPr sz="3500" spc="-1220" dirty="0">
                <a:latin typeface="Verdana"/>
                <a:cs typeface="Verdana"/>
              </a:rPr>
              <a:t> </a:t>
            </a:r>
            <a:r>
              <a:rPr sz="3500" spc="-5" dirty="0">
                <a:latin typeface="Verdana"/>
                <a:cs typeface="Verdana"/>
              </a:rPr>
              <a:t>strong</a:t>
            </a:r>
            <a:r>
              <a:rPr sz="3500" dirty="0">
                <a:latin typeface="Verdana"/>
                <a:cs typeface="Verdana"/>
              </a:rPr>
              <a:t> </a:t>
            </a:r>
            <a:r>
              <a:rPr sz="3500" spc="-10" dirty="0">
                <a:latin typeface="Verdana"/>
                <a:cs typeface="Verdana"/>
              </a:rPr>
              <a:t>relation</a:t>
            </a:r>
            <a:r>
              <a:rPr sz="3500" spc="-5" dirty="0">
                <a:latin typeface="Verdana"/>
                <a:cs typeface="Verdana"/>
              </a:rPr>
              <a:t> </a:t>
            </a:r>
            <a:r>
              <a:rPr sz="3500" spc="-40" dirty="0">
                <a:latin typeface="Verdana"/>
                <a:cs typeface="Verdana"/>
              </a:rPr>
              <a:t>with </a:t>
            </a:r>
            <a:r>
              <a:rPr sz="3500" spc="-1220" dirty="0">
                <a:latin typeface="Verdana"/>
                <a:cs typeface="Verdana"/>
              </a:rPr>
              <a:t> </a:t>
            </a:r>
            <a:r>
              <a:rPr sz="3500" spc="90" dirty="0">
                <a:latin typeface="Verdana"/>
                <a:cs typeface="Verdana"/>
              </a:rPr>
              <a:t>Vehicle_Damage</a:t>
            </a:r>
            <a:endParaRPr sz="3500">
              <a:latin typeface="Verdana"/>
              <a:cs typeface="Verdana"/>
            </a:endParaRPr>
          </a:p>
          <a:p>
            <a:pPr marL="12700" marR="5080" algn="just">
              <a:lnSpc>
                <a:spcPct val="107100"/>
              </a:lnSpc>
              <a:spcBef>
                <a:spcPts val="4500"/>
              </a:spcBef>
            </a:pPr>
            <a:r>
              <a:rPr sz="3500" spc="-60" dirty="0">
                <a:latin typeface="Verdana"/>
                <a:cs typeface="Verdana"/>
              </a:rPr>
              <a:t>This</a:t>
            </a:r>
            <a:r>
              <a:rPr sz="3500" spc="-150" dirty="0">
                <a:latin typeface="Verdana"/>
                <a:cs typeface="Verdana"/>
              </a:rPr>
              <a:t> </a:t>
            </a:r>
            <a:r>
              <a:rPr sz="3500" spc="-20" dirty="0">
                <a:latin typeface="Verdana"/>
                <a:cs typeface="Verdana"/>
              </a:rPr>
              <a:t>is</a:t>
            </a:r>
            <a:r>
              <a:rPr sz="3500" spc="-150" dirty="0">
                <a:latin typeface="Verdana"/>
                <a:cs typeface="Verdana"/>
              </a:rPr>
              <a:t> </a:t>
            </a:r>
            <a:r>
              <a:rPr sz="3500" spc="35" dirty="0">
                <a:latin typeface="Verdana"/>
                <a:cs typeface="Verdana"/>
              </a:rPr>
              <a:t>supported</a:t>
            </a:r>
            <a:r>
              <a:rPr sz="3500" spc="-150" dirty="0">
                <a:latin typeface="Verdana"/>
                <a:cs typeface="Verdana"/>
              </a:rPr>
              <a:t> </a:t>
            </a:r>
            <a:r>
              <a:rPr sz="3500" spc="55" dirty="0">
                <a:latin typeface="Verdana"/>
                <a:cs typeface="Verdana"/>
              </a:rPr>
              <a:t>by</a:t>
            </a:r>
            <a:r>
              <a:rPr sz="3500" spc="-150" dirty="0">
                <a:latin typeface="Verdana"/>
                <a:cs typeface="Verdana"/>
              </a:rPr>
              <a:t> </a:t>
            </a:r>
            <a:r>
              <a:rPr sz="3500" spc="-10" dirty="0">
                <a:latin typeface="Verdana"/>
                <a:cs typeface="Verdana"/>
              </a:rPr>
              <a:t>the</a:t>
            </a:r>
            <a:r>
              <a:rPr sz="3500" spc="-150" dirty="0">
                <a:latin typeface="Verdana"/>
                <a:cs typeface="Verdana"/>
              </a:rPr>
              <a:t> </a:t>
            </a:r>
            <a:r>
              <a:rPr sz="3500" spc="70" dirty="0">
                <a:latin typeface="Verdana"/>
                <a:cs typeface="Verdana"/>
              </a:rPr>
              <a:t>fact </a:t>
            </a:r>
            <a:r>
              <a:rPr sz="3500" spc="-1220" dirty="0">
                <a:latin typeface="Verdana"/>
                <a:cs typeface="Verdana"/>
              </a:rPr>
              <a:t> </a:t>
            </a:r>
            <a:r>
              <a:rPr sz="3500" spc="10" dirty="0">
                <a:latin typeface="Verdana"/>
                <a:cs typeface="Verdana"/>
              </a:rPr>
              <a:t>that </a:t>
            </a:r>
            <a:r>
              <a:rPr sz="3500" spc="65" dirty="0">
                <a:latin typeface="Verdana"/>
                <a:cs typeface="Verdana"/>
              </a:rPr>
              <a:t>people </a:t>
            </a:r>
            <a:r>
              <a:rPr sz="3500" spc="35" dirty="0">
                <a:latin typeface="Verdana"/>
                <a:cs typeface="Verdana"/>
              </a:rPr>
              <a:t>who </a:t>
            </a:r>
            <a:r>
              <a:rPr sz="3500" spc="55" dirty="0">
                <a:latin typeface="Verdana"/>
                <a:cs typeface="Verdana"/>
              </a:rPr>
              <a:t>have </a:t>
            </a:r>
            <a:r>
              <a:rPr sz="3500" spc="145" dirty="0">
                <a:latin typeface="Verdana"/>
                <a:cs typeface="Verdana"/>
              </a:rPr>
              <a:t>had </a:t>
            </a:r>
            <a:r>
              <a:rPr sz="3500" spc="150" dirty="0">
                <a:latin typeface="Verdana"/>
                <a:cs typeface="Verdana"/>
              </a:rPr>
              <a:t> </a:t>
            </a:r>
            <a:r>
              <a:rPr sz="3500" spc="-60" dirty="0">
                <a:latin typeface="Verdana"/>
                <a:cs typeface="Verdana"/>
              </a:rPr>
              <a:t>their</a:t>
            </a:r>
            <a:r>
              <a:rPr sz="3500" spc="-55" dirty="0">
                <a:latin typeface="Verdana"/>
                <a:cs typeface="Verdana"/>
              </a:rPr>
              <a:t> </a:t>
            </a:r>
            <a:r>
              <a:rPr sz="3500" spc="15" dirty="0">
                <a:latin typeface="Verdana"/>
                <a:cs typeface="Verdana"/>
              </a:rPr>
              <a:t>vehicle </a:t>
            </a:r>
            <a:r>
              <a:rPr sz="3500" spc="165" dirty="0">
                <a:latin typeface="Verdana"/>
                <a:cs typeface="Verdana"/>
              </a:rPr>
              <a:t>damaged </a:t>
            </a:r>
            <a:r>
              <a:rPr sz="3500" spc="-55" dirty="0">
                <a:latin typeface="Verdana"/>
                <a:cs typeface="Verdana"/>
              </a:rPr>
              <a:t>will </a:t>
            </a:r>
            <a:r>
              <a:rPr sz="3500" spc="-50" dirty="0">
                <a:latin typeface="Verdana"/>
                <a:cs typeface="Verdana"/>
              </a:rPr>
              <a:t> </a:t>
            </a:r>
            <a:r>
              <a:rPr sz="3500" spc="40" dirty="0">
                <a:latin typeface="Verdana"/>
                <a:cs typeface="Verdana"/>
              </a:rPr>
              <a:t>buy</a:t>
            </a:r>
            <a:r>
              <a:rPr sz="3500" spc="-260" dirty="0">
                <a:latin typeface="Verdana"/>
                <a:cs typeface="Verdana"/>
              </a:rPr>
              <a:t> </a:t>
            </a:r>
            <a:r>
              <a:rPr sz="3500" spc="270" dirty="0">
                <a:latin typeface="Verdana"/>
                <a:cs typeface="Verdana"/>
              </a:rPr>
              <a:t>a</a:t>
            </a:r>
            <a:r>
              <a:rPr sz="3500" spc="-260" dirty="0">
                <a:latin typeface="Verdana"/>
                <a:cs typeface="Verdana"/>
              </a:rPr>
              <a:t> </a:t>
            </a:r>
            <a:r>
              <a:rPr sz="3500" spc="15" dirty="0">
                <a:latin typeface="Verdana"/>
                <a:cs typeface="Verdana"/>
              </a:rPr>
              <a:t>vehicle</a:t>
            </a:r>
            <a:r>
              <a:rPr sz="3500" spc="-260" dirty="0">
                <a:latin typeface="Verdana"/>
                <a:cs typeface="Verdana"/>
              </a:rPr>
              <a:t> </a:t>
            </a:r>
            <a:r>
              <a:rPr sz="3500" spc="35" dirty="0">
                <a:latin typeface="Verdana"/>
                <a:cs typeface="Verdana"/>
              </a:rPr>
              <a:t>insurance</a:t>
            </a:r>
            <a:endParaRPr sz="35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4950" marR="5080" indent="-222885">
              <a:lnSpc>
                <a:spcPct val="107600"/>
              </a:lnSpc>
              <a:spcBef>
                <a:spcPts val="100"/>
              </a:spcBef>
            </a:pPr>
            <a:r>
              <a:rPr spc="204" dirty="0"/>
              <a:t>Categorical</a:t>
            </a:r>
            <a:r>
              <a:rPr spc="-335" dirty="0"/>
              <a:t> </a:t>
            </a:r>
            <a:r>
              <a:rPr spc="265" dirty="0"/>
              <a:t>Column</a:t>
            </a:r>
            <a:r>
              <a:rPr spc="-330" dirty="0"/>
              <a:t> </a:t>
            </a:r>
            <a:r>
              <a:rPr spc="145" dirty="0"/>
              <a:t>Correlations</a:t>
            </a:r>
            <a:r>
              <a:rPr spc="-330" dirty="0"/>
              <a:t> </a:t>
            </a:r>
            <a:r>
              <a:rPr spc="180" dirty="0"/>
              <a:t>With </a:t>
            </a:r>
            <a:r>
              <a:rPr spc="-1620" dirty="0"/>
              <a:t> </a:t>
            </a:r>
            <a:r>
              <a:rPr spc="125" dirty="0"/>
              <a:t>Response</a:t>
            </a:r>
            <a:r>
              <a:rPr spc="-340" dirty="0"/>
              <a:t> </a:t>
            </a:r>
            <a:r>
              <a:rPr spc="160" dirty="0"/>
              <a:t>Using</a:t>
            </a:r>
            <a:r>
              <a:rPr spc="-335" dirty="0"/>
              <a:t> </a:t>
            </a:r>
            <a:r>
              <a:rPr spc="180" dirty="0"/>
              <a:t>Cramers</a:t>
            </a:r>
            <a:r>
              <a:rPr spc="-335" dirty="0"/>
              <a:t> </a:t>
            </a:r>
            <a:r>
              <a:rPr spc="190" dirty="0"/>
              <a:t>V</a:t>
            </a:r>
            <a:r>
              <a:rPr spc="-340" dirty="0"/>
              <a:t> </a:t>
            </a:r>
            <a:r>
              <a:rPr spc="250" dirty="0"/>
              <a:t>Heatmap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39719" y="2143938"/>
            <a:ext cx="7391400" cy="7391400"/>
          </a:xfrm>
          <a:prstGeom prst="rect">
            <a:avLst/>
          </a:prstGeom>
          <a:solidFill>
            <a:srgbClr val="5DC2D4"/>
          </a:solidFill>
        </p:spPr>
        <p:txBody>
          <a:bodyPr vert="horz" wrap="square" lIns="0" tIns="292100" rIns="0" bIns="0" rtlCol="0">
            <a:spAutoFit/>
          </a:bodyPr>
          <a:lstStyle/>
          <a:p>
            <a:pPr marL="237490" marR="1809750">
              <a:lnSpc>
                <a:spcPct val="114599"/>
              </a:lnSpc>
              <a:spcBef>
                <a:spcPts val="2300"/>
              </a:spcBef>
            </a:pPr>
            <a:r>
              <a:rPr sz="2400" b="1" spc="30" dirty="0">
                <a:solidFill>
                  <a:srgbClr val="FFFFFF"/>
                </a:solidFill>
                <a:latin typeface="Roboto"/>
                <a:cs typeface="Roboto"/>
              </a:rPr>
              <a:t>Kruskal-Wallis</a:t>
            </a:r>
            <a:r>
              <a:rPr sz="2400" b="1" spc="8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b="1" spc="60" dirty="0">
                <a:solidFill>
                  <a:srgbClr val="FFFFFF"/>
                </a:solidFill>
                <a:latin typeface="Roboto"/>
                <a:cs typeface="Roboto"/>
              </a:rPr>
              <a:t>Test</a:t>
            </a:r>
            <a:r>
              <a:rPr sz="2400" b="1" spc="8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b="1" spc="40" dirty="0">
                <a:solidFill>
                  <a:srgbClr val="FFFFFF"/>
                </a:solidFill>
                <a:latin typeface="Roboto"/>
                <a:cs typeface="Roboto"/>
              </a:rPr>
              <a:t>results</a:t>
            </a:r>
            <a:r>
              <a:rPr sz="2400" b="1" spc="8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b="1" spc="35" dirty="0">
                <a:solidFill>
                  <a:srgbClr val="FFFFFF"/>
                </a:solidFill>
                <a:latin typeface="Roboto"/>
                <a:cs typeface="Roboto"/>
              </a:rPr>
              <a:t>of</a:t>
            </a:r>
            <a:r>
              <a:rPr sz="2400" b="1" spc="8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b="1" spc="60" dirty="0">
                <a:solidFill>
                  <a:srgbClr val="FFFFFF"/>
                </a:solidFill>
                <a:latin typeface="Roboto"/>
                <a:cs typeface="Roboto"/>
              </a:rPr>
              <a:t>Gender </a:t>
            </a:r>
            <a:r>
              <a:rPr sz="2400" b="1" spc="-58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b="1" dirty="0">
                <a:solidFill>
                  <a:srgbClr val="FFFFFF"/>
                </a:solidFill>
                <a:latin typeface="Roboto"/>
                <a:cs typeface="Roboto"/>
              </a:rPr>
              <a:t>H</a:t>
            </a:r>
            <a:r>
              <a:rPr sz="2400" b="1" spc="9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b="1" spc="15" dirty="0">
                <a:solidFill>
                  <a:srgbClr val="FFFFFF"/>
                </a:solidFill>
                <a:latin typeface="Roboto"/>
                <a:cs typeface="Roboto"/>
              </a:rPr>
              <a:t>Stat</a:t>
            </a:r>
            <a:r>
              <a:rPr sz="2400" b="1" spc="9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b="1" spc="-15" dirty="0">
                <a:solidFill>
                  <a:srgbClr val="FFFFFF"/>
                </a:solidFill>
                <a:latin typeface="Roboto"/>
                <a:cs typeface="Roboto"/>
              </a:rPr>
              <a:t>=</a:t>
            </a:r>
            <a:r>
              <a:rPr sz="2400" b="1" spc="9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b="1" spc="40" dirty="0">
                <a:solidFill>
                  <a:srgbClr val="FFFFFF"/>
                </a:solidFill>
                <a:latin typeface="Roboto"/>
                <a:cs typeface="Roboto"/>
              </a:rPr>
              <a:t>809.6826408737934</a:t>
            </a:r>
            <a:endParaRPr sz="2400" dirty="0">
              <a:latin typeface="Roboto"/>
              <a:cs typeface="Roboto"/>
            </a:endParaRPr>
          </a:p>
          <a:p>
            <a:pPr marL="237490">
              <a:lnSpc>
                <a:spcPct val="100000"/>
              </a:lnSpc>
              <a:spcBef>
                <a:spcPts val="420"/>
              </a:spcBef>
            </a:pPr>
            <a:r>
              <a:rPr sz="2400" b="1" spc="15" dirty="0">
                <a:solidFill>
                  <a:srgbClr val="FFFFFF"/>
                </a:solidFill>
                <a:latin typeface="Roboto"/>
                <a:cs typeface="Roboto"/>
              </a:rPr>
              <a:t>P</a:t>
            </a:r>
            <a:r>
              <a:rPr sz="2400" b="1" spc="1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b="1" spc="-15" dirty="0">
                <a:solidFill>
                  <a:srgbClr val="FFFFFF"/>
                </a:solidFill>
                <a:latin typeface="Roboto"/>
                <a:cs typeface="Roboto"/>
              </a:rPr>
              <a:t>=</a:t>
            </a:r>
            <a:r>
              <a:rPr sz="2400" b="1" spc="1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b="1" spc="35" dirty="0">
                <a:solidFill>
                  <a:srgbClr val="FFFFFF"/>
                </a:solidFill>
                <a:latin typeface="Roboto"/>
                <a:cs typeface="Roboto"/>
              </a:rPr>
              <a:t>4.2354192395808124e-178</a:t>
            </a:r>
            <a:endParaRPr sz="2400" dirty="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2750" dirty="0">
              <a:latin typeface="Roboto"/>
              <a:cs typeface="Roboto"/>
            </a:endParaRPr>
          </a:p>
          <a:p>
            <a:pPr marL="237490" marR="116205">
              <a:lnSpc>
                <a:spcPct val="114599"/>
              </a:lnSpc>
            </a:pPr>
            <a:r>
              <a:rPr sz="2400" b="1" spc="30" dirty="0">
                <a:solidFill>
                  <a:srgbClr val="FFFFFF"/>
                </a:solidFill>
                <a:latin typeface="Roboto"/>
                <a:cs typeface="Roboto"/>
              </a:rPr>
              <a:t>Kruskal-Wallis</a:t>
            </a:r>
            <a:r>
              <a:rPr sz="2400" b="1" spc="8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b="1" spc="60" dirty="0">
                <a:solidFill>
                  <a:srgbClr val="FFFFFF"/>
                </a:solidFill>
                <a:latin typeface="Roboto"/>
                <a:cs typeface="Roboto"/>
              </a:rPr>
              <a:t>Test</a:t>
            </a:r>
            <a:r>
              <a:rPr sz="2400" b="1" spc="9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b="1" spc="40" dirty="0">
                <a:solidFill>
                  <a:srgbClr val="FFFFFF"/>
                </a:solidFill>
                <a:latin typeface="Roboto"/>
                <a:cs typeface="Roboto"/>
              </a:rPr>
              <a:t>results</a:t>
            </a:r>
            <a:r>
              <a:rPr sz="2400" b="1" spc="9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b="1" spc="35" dirty="0">
                <a:solidFill>
                  <a:srgbClr val="FFFFFF"/>
                </a:solidFill>
                <a:latin typeface="Roboto"/>
                <a:cs typeface="Roboto"/>
              </a:rPr>
              <a:t>of</a:t>
            </a:r>
            <a:r>
              <a:rPr sz="2400" b="1" spc="9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b="1" spc="45" dirty="0">
                <a:solidFill>
                  <a:srgbClr val="FFFFFF"/>
                </a:solidFill>
                <a:latin typeface="Roboto"/>
                <a:cs typeface="Roboto"/>
              </a:rPr>
              <a:t>Previously_Insured </a:t>
            </a:r>
            <a:r>
              <a:rPr sz="2400" b="1" spc="-58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b="1" dirty="0">
                <a:solidFill>
                  <a:srgbClr val="FFFFFF"/>
                </a:solidFill>
                <a:latin typeface="Roboto"/>
                <a:cs typeface="Roboto"/>
              </a:rPr>
              <a:t>H</a:t>
            </a:r>
            <a:r>
              <a:rPr sz="2400" b="1" spc="9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b="1" spc="15" dirty="0">
                <a:solidFill>
                  <a:srgbClr val="FFFFFF"/>
                </a:solidFill>
                <a:latin typeface="Roboto"/>
                <a:cs typeface="Roboto"/>
              </a:rPr>
              <a:t>Stat</a:t>
            </a:r>
            <a:r>
              <a:rPr sz="2400" b="1" spc="9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b="1" spc="-15" dirty="0">
                <a:solidFill>
                  <a:srgbClr val="FFFFFF"/>
                </a:solidFill>
                <a:latin typeface="Roboto"/>
                <a:cs typeface="Roboto"/>
              </a:rPr>
              <a:t>=</a:t>
            </a:r>
            <a:r>
              <a:rPr sz="2400" b="1" spc="9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b="1" spc="40" dirty="0">
                <a:solidFill>
                  <a:srgbClr val="FFFFFF"/>
                </a:solidFill>
                <a:latin typeface="Roboto"/>
                <a:cs typeface="Roboto"/>
              </a:rPr>
              <a:t>35440.63114163706</a:t>
            </a:r>
            <a:endParaRPr sz="2400" dirty="0">
              <a:latin typeface="Roboto"/>
              <a:cs typeface="Roboto"/>
            </a:endParaRPr>
          </a:p>
          <a:p>
            <a:pPr marL="237490">
              <a:lnSpc>
                <a:spcPct val="100000"/>
              </a:lnSpc>
              <a:spcBef>
                <a:spcPts val="420"/>
              </a:spcBef>
            </a:pPr>
            <a:r>
              <a:rPr sz="2400" b="1" spc="15" dirty="0">
                <a:solidFill>
                  <a:srgbClr val="FFFFFF"/>
                </a:solidFill>
                <a:latin typeface="Roboto"/>
                <a:cs typeface="Roboto"/>
              </a:rPr>
              <a:t>P</a:t>
            </a:r>
            <a:r>
              <a:rPr sz="2400" b="1" spc="7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b="1" spc="-15" dirty="0">
                <a:solidFill>
                  <a:srgbClr val="FFFFFF"/>
                </a:solidFill>
                <a:latin typeface="Roboto"/>
                <a:cs typeface="Roboto"/>
              </a:rPr>
              <a:t>=</a:t>
            </a:r>
            <a:r>
              <a:rPr sz="2400" b="1" spc="7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b="1" spc="25" dirty="0">
                <a:solidFill>
                  <a:srgbClr val="FFFFFF"/>
                </a:solidFill>
                <a:latin typeface="Roboto"/>
                <a:cs typeface="Roboto"/>
              </a:rPr>
              <a:t>0.0</a:t>
            </a:r>
            <a:endParaRPr sz="2400" dirty="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2750" dirty="0">
              <a:latin typeface="Roboto"/>
              <a:cs typeface="Roboto"/>
            </a:endParaRPr>
          </a:p>
          <a:p>
            <a:pPr marL="237490" marR="1070610">
              <a:lnSpc>
                <a:spcPct val="114599"/>
              </a:lnSpc>
            </a:pPr>
            <a:r>
              <a:rPr sz="2400" b="1" spc="30" dirty="0">
                <a:solidFill>
                  <a:srgbClr val="FFFFFF"/>
                </a:solidFill>
                <a:latin typeface="Roboto"/>
                <a:cs typeface="Roboto"/>
              </a:rPr>
              <a:t>Kruskal-Wallis</a:t>
            </a:r>
            <a:r>
              <a:rPr sz="2400" b="1" spc="8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b="1" spc="60" dirty="0">
                <a:solidFill>
                  <a:srgbClr val="FFFFFF"/>
                </a:solidFill>
                <a:latin typeface="Roboto"/>
                <a:cs typeface="Roboto"/>
              </a:rPr>
              <a:t>Test</a:t>
            </a:r>
            <a:r>
              <a:rPr sz="2400" b="1" spc="8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b="1" spc="40" dirty="0">
                <a:solidFill>
                  <a:srgbClr val="FFFFFF"/>
                </a:solidFill>
                <a:latin typeface="Roboto"/>
                <a:cs typeface="Roboto"/>
              </a:rPr>
              <a:t>results</a:t>
            </a:r>
            <a:r>
              <a:rPr sz="2400" b="1" spc="8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b="1" spc="35" dirty="0">
                <a:solidFill>
                  <a:srgbClr val="FFFFFF"/>
                </a:solidFill>
                <a:latin typeface="Roboto"/>
                <a:cs typeface="Roboto"/>
              </a:rPr>
              <a:t>of</a:t>
            </a:r>
            <a:r>
              <a:rPr sz="2400" b="1" spc="8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b="1" spc="65" dirty="0">
                <a:solidFill>
                  <a:srgbClr val="FFFFFF"/>
                </a:solidFill>
                <a:latin typeface="Roboto"/>
                <a:cs typeface="Roboto"/>
              </a:rPr>
              <a:t>Vehicle_Age </a:t>
            </a:r>
            <a:r>
              <a:rPr sz="2400" b="1" spc="-58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b="1" dirty="0">
                <a:solidFill>
                  <a:srgbClr val="FFFFFF"/>
                </a:solidFill>
                <a:latin typeface="Roboto"/>
                <a:cs typeface="Roboto"/>
              </a:rPr>
              <a:t>H</a:t>
            </a:r>
            <a:r>
              <a:rPr sz="2400" b="1" spc="9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b="1" spc="15" dirty="0">
                <a:solidFill>
                  <a:srgbClr val="FFFFFF"/>
                </a:solidFill>
                <a:latin typeface="Roboto"/>
                <a:cs typeface="Roboto"/>
              </a:rPr>
              <a:t>Stat</a:t>
            </a:r>
            <a:r>
              <a:rPr sz="2400" b="1" spc="9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b="1" spc="-15" dirty="0">
                <a:solidFill>
                  <a:srgbClr val="FFFFFF"/>
                </a:solidFill>
                <a:latin typeface="Roboto"/>
                <a:cs typeface="Roboto"/>
              </a:rPr>
              <a:t>=</a:t>
            </a:r>
            <a:r>
              <a:rPr sz="2400" b="1" spc="9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b="1" spc="40" dirty="0">
                <a:solidFill>
                  <a:srgbClr val="FFFFFF"/>
                </a:solidFill>
                <a:latin typeface="Roboto"/>
                <a:cs typeface="Roboto"/>
              </a:rPr>
              <a:t>14955.41399255504</a:t>
            </a:r>
            <a:endParaRPr sz="2400" dirty="0">
              <a:latin typeface="Roboto"/>
              <a:cs typeface="Roboto"/>
            </a:endParaRPr>
          </a:p>
          <a:p>
            <a:pPr marL="237490">
              <a:lnSpc>
                <a:spcPct val="100000"/>
              </a:lnSpc>
              <a:spcBef>
                <a:spcPts val="420"/>
              </a:spcBef>
            </a:pPr>
            <a:r>
              <a:rPr sz="2400" b="1" spc="15" dirty="0">
                <a:solidFill>
                  <a:srgbClr val="FFFFFF"/>
                </a:solidFill>
                <a:latin typeface="Roboto"/>
                <a:cs typeface="Roboto"/>
              </a:rPr>
              <a:t>P</a:t>
            </a:r>
            <a:r>
              <a:rPr sz="2400" b="1" spc="7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b="1" spc="-15" dirty="0">
                <a:solidFill>
                  <a:srgbClr val="FFFFFF"/>
                </a:solidFill>
                <a:latin typeface="Roboto"/>
                <a:cs typeface="Roboto"/>
              </a:rPr>
              <a:t>=</a:t>
            </a:r>
            <a:r>
              <a:rPr sz="2400" b="1" spc="7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b="1" spc="25" dirty="0">
                <a:solidFill>
                  <a:srgbClr val="FFFFFF"/>
                </a:solidFill>
                <a:latin typeface="Roboto"/>
                <a:cs typeface="Roboto"/>
              </a:rPr>
              <a:t>0.0</a:t>
            </a:r>
            <a:endParaRPr sz="2400" dirty="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2750" dirty="0">
              <a:latin typeface="Roboto"/>
              <a:cs typeface="Roboto"/>
            </a:endParaRPr>
          </a:p>
          <a:p>
            <a:pPr marL="237490" marR="468630">
              <a:lnSpc>
                <a:spcPct val="114599"/>
              </a:lnSpc>
            </a:pPr>
            <a:r>
              <a:rPr sz="2400" b="1" spc="30" dirty="0">
                <a:solidFill>
                  <a:srgbClr val="FFFFFF"/>
                </a:solidFill>
                <a:latin typeface="Roboto"/>
                <a:cs typeface="Roboto"/>
              </a:rPr>
              <a:t>Kruskal-Wallis</a:t>
            </a:r>
            <a:r>
              <a:rPr sz="2400" b="1" spc="8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b="1" spc="60" dirty="0">
                <a:solidFill>
                  <a:srgbClr val="FFFFFF"/>
                </a:solidFill>
                <a:latin typeface="Roboto"/>
                <a:cs typeface="Roboto"/>
              </a:rPr>
              <a:t>Test</a:t>
            </a:r>
            <a:r>
              <a:rPr sz="2400" b="1" spc="9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b="1" spc="40" dirty="0">
                <a:solidFill>
                  <a:srgbClr val="FFFFFF"/>
                </a:solidFill>
                <a:latin typeface="Roboto"/>
                <a:cs typeface="Roboto"/>
              </a:rPr>
              <a:t>results</a:t>
            </a:r>
            <a:r>
              <a:rPr sz="2400" b="1" spc="9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b="1" spc="35" dirty="0">
                <a:solidFill>
                  <a:srgbClr val="FFFFFF"/>
                </a:solidFill>
                <a:latin typeface="Roboto"/>
                <a:cs typeface="Roboto"/>
              </a:rPr>
              <a:t>of</a:t>
            </a:r>
            <a:r>
              <a:rPr sz="2400" b="1" spc="9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b="1" spc="50" dirty="0">
                <a:solidFill>
                  <a:srgbClr val="FFFFFF"/>
                </a:solidFill>
                <a:latin typeface="Roboto"/>
                <a:cs typeface="Roboto"/>
              </a:rPr>
              <a:t>Vehicle_Damage </a:t>
            </a:r>
            <a:r>
              <a:rPr sz="2400" b="1" spc="-58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b="1" dirty="0">
                <a:solidFill>
                  <a:srgbClr val="FFFFFF"/>
                </a:solidFill>
                <a:latin typeface="Roboto"/>
                <a:cs typeface="Roboto"/>
              </a:rPr>
              <a:t>H</a:t>
            </a:r>
            <a:r>
              <a:rPr sz="2400" b="1" spc="9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b="1" spc="15" dirty="0">
                <a:solidFill>
                  <a:srgbClr val="FFFFFF"/>
                </a:solidFill>
                <a:latin typeface="Roboto"/>
                <a:cs typeface="Roboto"/>
              </a:rPr>
              <a:t>Stat</a:t>
            </a:r>
            <a:r>
              <a:rPr sz="2400" b="1" spc="9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b="1" spc="-15" dirty="0">
                <a:solidFill>
                  <a:srgbClr val="FFFFFF"/>
                </a:solidFill>
                <a:latin typeface="Roboto"/>
                <a:cs typeface="Roboto"/>
              </a:rPr>
              <a:t>=</a:t>
            </a:r>
            <a:r>
              <a:rPr sz="2400" b="1" spc="9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b="1" spc="40" dirty="0">
                <a:solidFill>
                  <a:srgbClr val="FFFFFF"/>
                </a:solidFill>
                <a:latin typeface="Roboto"/>
                <a:cs typeface="Roboto"/>
              </a:rPr>
              <a:t>38204.02112771305</a:t>
            </a:r>
            <a:endParaRPr sz="2400" dirty="0">
              <a:latin typeface="Roboto"/>
              <a:cs typeface="Roboto"/>
            </a:endParaRPr>
          </a:p>
          <a:p>
            <a:pPr marL="237490">
              <a:lnSpc>
                <a:spcPct val="100000"/>
              </a:lnSpc>
              <a:spcBef>
                <a:spcPts val="420"/>
              </a:spcBef>
            </a:pPr>
            <a:r>
              <a:rPr sz="2400" b="1" spc="15" dirty="0">
                <a:solidFill>
                  <a:srgbClr val="FFFFFF"/>
                </a:solidFill>
                <a:latin typeface="Roboto"/>
                <a:cs typeface="Roboto"/>
              </a:rPr>
              <a:t>P</a:t>
            </a:r>
            <a:r>
              <a:rPr sz="2400" b="1" spc="7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b="1" spc="-15" dirty="0">
                <a:solidFill>
                  <a:srgbClr val="FFFFFF"/>
                </a:solidFill>
                <a:latin typeface="Roboto"/>
                <a:cs typeface="Roboto"/>
              </a:rPr>
              <a:t>=</a:t>
            </a:r>
            <a:r>
              <a:rPr sz="2400" b="1" spc="7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b="1" spc="25" dirty="0">
                <a:solidFill>
                  <a:srgbClr val="FFFFFF"/>
                </a:solidFill>
                <a:latin typeface="Roboto"/>
                <a:cs typeface="Roboto"/>
              </a:rPr>
              <a:t>0.0</a:t>
            </a:r>
            <a:endParaRPr sz="2400" dirty="0">
              <a:latin typeface="Roboto"/>
              <a:cs typeface="Robo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893299" y="3796658"/>
            <a:ext cx="7383145" cy="25495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6900"/>
              </a:lnSpc>
              <a:spcBef>
                <a:spcPts val="95"/>
              </a:spcBef>
            </a:pPr>
            <a:r>
              <a:rPr sz="3100" spc="-10" dirty="0">
                <a:latin typeface="Verdana"/>
                <a:cs typeface="Verdana"/>
              </a:rPr>
              <a:t>Using</a:t>
            </a:r>
            <a:r>
              <a:rPr sz="3100" spc="-5" dirty="0">
                <a:latin typeface="Verdana"/>
                <a:cs typeface="Verdana"/>
              </a:rPr>
              <a:t> </a:t>
            </a:r>
            <a:r>
              <a:rPr sz="3100" spc="-10" dirty="0">
                <a:latin typeface="Verdana"/>
                <a:cs typeface="Verdana"/>
              </a:rPr>
              <a:t>the</a:t>
            </a:r>
            <a:r>
              <a:rPr sz="3100" spc="-5" dirty="0">
                <a:latin typeface="Verdana"/>
                <a:cs typeface="Verdana"/>
              </a:rPr>
              <a:t> </a:t>
            </a:r>
            <a:r>
              <a:rPr sz="3100" spc="10" dirty="0">
                <a:latin typeface="Verdana"/>
                <a:cs typeface="Verdana"/>
              </a:rPr>
              <a:t>statistical</a:t>
            </a:r>
            <a:r>
              <a:rPr sz="3100" spc="15" dirty="0">
                <a:latin typeface="Verdana"/>
                <a:cs typeface="Verdana"/>
              </a:rPr>
              <a:t> </a:t>
            </a:r>
            <a:r>
              <a:rPr sz="3100" dirty="0">
                <a:latin typeface="Verdana"/>
                <a:cs typeface="Verdana"/>
              </a:rPr>
              <a:t>Kruskal-Wallis </a:t>
            </a:r>
            <a:r>
              <a:rPr sz="3100" spc="-1075" dirty="0">
                <a:latin typeface="Verdana"/>
                <a:cs typeface="Verdana"/>
              </a:rPr>
              <a:t> </a:t>
            </a:r>
            <a:r>
              <a:rPr sz="3100" spc="-155" dirty="0">
                <a:latin typeface="Verdana"/>
                <a:cs typeface="Verdana"/>
              </a:rPr>
              <a:t>Test, </a:t>
            </a:r>
            <a:r>
              <a:rPr sz="3100" spc="25" dirty="0">
                <a:latin typeface="Verdana"/>
                <a:cs typeface="Verdana"/>
              </a:rPr>
              <a:t>we </a:t>
            </a:r>
            <a:r>
              <a:rPr sz="3100" spc="155" dirty="0">
                <a:latin typeface="Verdana"/>
                <a:cs typeface="Verdana"/>
              </a:rPr>
              <a:t>can </a:t>
            </a:r>
            <a:r>
              <a:rPr sz="3100" spc="5" dirty="0">
                <a:latin typeface="Verdana"/>
                <a:cs typeface="Verdana"/>
              </a:rPr>
              <a:t>safely </a:t>
            </a:r>
            <a:r>
              <a:rPr sz="3100" spc="75" dirty="0">
                <a:latin typeface="Verdana"/>
                <a:cs typeface="Verdana"/>
              </a:rPr>
              <a:t>assume </a:t>
            </a:r>
            <a:r>
              <a:rPr sz="3100" spc="10" dirty="0">
                <a:latin typeface="Verdana"/>
                <a:cs typeface="Verdana"/>
              </a:rPr>
              <a:t>that </a:t>
            </a:r>
            <a:r>
              <a:rPr sz="3100" spc="-10" dirty="0">
                <a:latin typeface="Verdana"/>
                <a:cs typeface="Verdana"/>
              </a:rPr>
              <a:t>the </a:t>
            </a:r>
            <a:r>
              <a:rPr sz="3100" spc="-5" dirty="0">
                <a:latin typeface="Verdana"/>
                <a:cs typeface="Verdana"/>
              </a:rPr>
              <a:t> </a:t>
            </a:r>
            <a:r>
              <a:rPr sz="3100" spc="60" dirty="0">
                <a:latin typeface="Verdana"/>
                <a:cs typeface="Verdana"/>
              </a:rPr>
              <a:t>categorical</a:t>
            </a:r>
            <a:r>
              <a:rPr sz="3100" spc="65" dirty="0">
                <a:latin typeface="Verdana"/>
                <a:cs typeface="Verdana"/>
              </a:rPr>
              <a:t> </a:t>
            </a:r>
            <a:r>
              <a:rPr sz="3100" spc="60" dirty="0">
                <a:latin typeface="Verdana"/>
                <a:cs typeface="Verdana"/>
              </a:rPr>
              <a:t>columns</a:t>
            </a:r>
            <a:r>
              <a:rPr sz="3100" spc="65" dirty="0">
                <a:latin typeface="Verdana"/>
                <a:cs typeface="Verdana"/>
              </a:rPr>
              <a:t> </a:t>
            </a:r>
            <a:r>
              <a:rPr sz="3100" spc="75" dirty="0">
                <a:latin typeface="Verdana"/>
                <a:cs typeface="Verdana"/>
              </a:rPr>
              <a:t>could</a:t>
            </a:r>
            <a:r>
              <a:rPr sz="3100" spc="80" dirty="0">
                <a:latin typeface="Verdana"/>
                <a:cs typeface="Verdana"/>
              </a:rPr>
              <a:t> </a:t>
            </a:r>
            <a:r>
              <a:rPr sz="3100" spc="35" dirty="0">
                <a:latin typeface="Verdana"/>
                <a:cs typeface="Verdana"/>
              </a:rPr>
              <a:t>help </a:t>
            </a:r>
            <a:r>
              <a:rPr sz="3100" spc="40" dirty="0">
                <a:latin typeface="Verdana"/>
                <a:cs typeface="Verdana"/>
              </a:rPr>
              <a:t> </a:t>
            </a:r>
            <a:r>
              <a:rPr sz="3100" spc="5" dirty="0">
                <a:latin typeface="Verdana"/>
                <a:cs typeface="Verdana"/>
              </a:rPr>
              <a:t>distinguish </a:t>
            </a:r>
            <a:r>
              <a:rPr sz="3100" spc="-10" dirty="0">
                <a:latin typeface="Verdana"/>
                <a:cs typeface="Verdana"/>
              </a:rPr>
              <a:t>the </a:t>
            </a:r>
            <a:r>
              <a:rPr sz="3100" spc="-50" dirty="0">
                <a:latin typeface="Verdana"/>
                <a:cs typeface="Verdana"/>
              </a:rPr>
              <a:t>Response, </a:t>
            </a:r>
            <a:r>
              <a:rPr sz="3100" spc="120" dirty="0">
                <a:latin typeface="Verdana"/>
                <a:cs typeface="Verdana"/>
              </a:rPr>
              <a:t>as </a:t>
            </a:r>
            <a:r>
              <a:rPr sz="3100" spc="35" dirty="0">
                <a:latin typeface="Verdana"/>
                <a:cs typeface="Verdana"/>
              </a:rPr>
              <a:t>all </a:t>
            </a:r>
            <a:r>
              <a:rPr sz="3100" spc="-10" dirty="0">
                <a:latin typeface="Verdana"/>
                <a:cs typeface="Verdana"/>
              </a:rPr>
              <a:t>the </a:t>
            </a:r>
            <a:r>
              <a:rPr sz="3100" spc="-5" dirty="0">
                <a:latin typeface="Verdana"/>
                <a:cs typeface="Verdana"/>
              </a:rPr>
              <a:t> </a:t>
            </a:r>
            <a:r>
              <a:rPr sz="3100" spc="65" dirty="0">
                <a:latin typeface="Verdana"/>
                <a:cs typeface="Verdana"/>
              </a:rPr>
              <a:t>P-Values</a:t>
            </a:r>
            <a:r>
              <a:rPr sz="3100" spc="-229" dirty="0">
                <a:latin typeface="Verdana"/>
                <a:cs typeface="Verdana"/>
              </a:rPr>
              <a:t> </a:t>
            </a:r>
            <a:r>
              <a:rPr sz="3100" spc="30" dirty="0">
                <a:latin typeface="Verdana"/>
                <a:cs typeface="Verdana"/>
              </a:rPr>
              <a:t>are</a:t>
            </a:r>
            <a:r>
              <a:rPr sz="3100" spc="-225" dirty="0">
                <a:latin typeface="Verdana"/>
                <a:cs typeface="Verdana"/>
              </a:rPr>
              <a:t> </a:t>
            </a:r>
            <a:r>
              <a:rPr sz="3100" spc="35" dirty="0">
                <a:latin typeface="Verdana"/>
                <a:cs typeface="Verdana"/>
              </a:rPr>
              <a:t>below</a:t>
            </a:r>
            <a:r>
              <a:rPr sz="3100" spc="-229" dirty="0">
                <a:latin typeface="Verdana"/>
                <a:cs typeface="Verdana"/>
              </a:rPr>
              <a:t> </a:t>
            </a:r>
            <a:r>
              <a:rPr sz="3100" spc="-120" dirty="0">
                <a:latin typeface="Verdana"/>
                <a:cs typeface="Verdana"/>
              </a:rPr>
              <a:t>0.05</a:t>
            </a:r>
            <a:endParaRPr sz="31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68041" y="4357225"/>
            <a:ext cx="10352405" cy="1427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200" b="1" spc="-60" dirty="0">
                <a:solidFill>
                  <a:srgbClr val="FFFFFF"/>
                </a:solidFill>
                <a:latin typeface="Roboto"/>
                <a:cs typeface="Roboto"/>
              </a:rPr>
              <a:t>Data</a:t>
            </a:r>
            <a:r>
              <a:rPr sz="9200" b="1" spc="-9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9200" b="1" spc="45" dirty="0">
                <a:solidFill>
                  <a:srgbClr val="FFFFFF"/>
                </a:solidFill>
                <a:latin typeface="Roboto"/>
                <a:cs typeface="Roboto"/>
              </a:rPr>
              <a:t>Preprocessing</a:t>
            </a:r>
            <a:endParaRPr sz="92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9540"/>
            <a:chOff x="0" y="0"/>
            <a:chExt cx="18288000" cy="102895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9" cy="102869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9411" y="8870247"/>
              <a:ext cx="18278475" cy="1419225"/>
            </a:xfrm>
            <a:custGeom>
              <a:avLst/>
              <a:gdLst/>
              <a:ahLst/>
              <a:cxnLst/>
              <a:rect l="l" t="t" r="r" b="b"/>
              <a:pathLst>
                <a:path w="18278475" h="1419225">
                  <a:moveTo>
                    <a:pt x="18278473" y="1419224"/>
                  </a:moveTo>
                  <a:lnTo>
                    <a:pt x="0" y="1419224"/>
                  </a:lnTo>
                  <a:lnTo>
                    <a:pt x="0" y="0"/>
                  </a:lnTo>
                  <a:lnTo>
                    <a:pt x="18278473" y="0"/>
                  </a:lnTo>
                  <a:lnTo>
                    <a:pt x="18278473" y="1419224"/>
                  </a:lnTo>
                  <a:close/>
                </a:path>
              </a:pathLst>
            </a:custGeom>
            <a:solidFill>
              <a:srgbClr val="1753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836690" y="1160713"/>
              <a:ext cx="3895725" cy="2695575"/>
            </a:xfrm>
            <a:custGeom>
              <a:avLst/>
              <a:gdLst/>
              <a:ahLst/>
              <a:cxnLst/>
              <a:rect l="l" t="t" r="r" b="b"/>
              <a:pathLst>
                <a:path w="3895725" h="2695575">
                  <a:moveTo>
                    <a:pt x="3479274" y="2695574"/>
                  </a:moveTo>
                  <a:lnTo>
                    <a:pt x="416444" y="2695574"/>
                  </a:lnTo>
                  <a:lnTo>
                    <a:pt x="367975" y="2692764"/>
                  </a:lnTo>
                  <a:lnTo>
                    <a:pt x="321123" y="2684542"/>
                  </a:lnTo>
                  <a:lnTo>
                    <a:pt x="276204" y="2671227"/>
                  </a:lnTo>
                  <a:lnTo>
                    <a:pt x="233533" y="2653132"/>
                  </a:lnTo>
                  <a:lnTo>
                    <a:pt x="193426" y="2630576"/>
                  </a:lnTo>
                  <a:lnTo>
                    <a:pt x="156200" y="2603872"/>
                  </a:lnTo>
                  <a:lnTo>
                    <a:pt x="122171" y="2573339"/>
                  </a:lnTo>
                  <a:lnTo>
                    <a:pt x="91654" y="2539292"/>
                  </a:lnTo>
                  <a:lnTo>
                    <a:pt x="64964" y="2502046"/>
                  </a:lnTo>
                  <a:lnTo>
                    <a:pt x="42420" y="2461919"/>
                  </a:lnTo>
                  <a:lnTo>
                    <a:pt x="24335" y="2419226"/>
                  </a:lnTo>
                  <a:lnTo>
                    <a:pt x="11026" y="2374283"/>
                  </a:lnTo>
                  <a:lnTo>
                    <a:pt x="2809" y="2327406"/>
                  </a:lnTo>
                  <a:lnTo>
                    <a:pt x="0" y="2278912"/>
                  </a:lnTo>
                  <a:lnTo>
                    <a:pt x="0" y="416662"/>
                  </a:lnTo>
                  <a:lnTo>
                    <a:pt x="2809" y="368168"/>
                  </a:lnTo>
                  <a:lnTo>
                    <a:pt x="11026" y="321291"/>
                  </a:lnTo>
                  <a:lnTo>
                    <a:pt x="24335" y="276348"/>
                  </a:lnTo>
                  <a:lnTo>
                    <a:pt x="42420" y="233655"/>
                  </a:lnTo>
                  <a:lnTo>
                    <a:pt x="64964" y="193527"/>
                  </a:lnTo>
                  <a:lnTo>
                    <a:pt x="91654" y="156282"/>
                  </a:lnTo>
                  <a:lnTo>
                    <a:pt x="122171" y="122235"/>
                  </a:lnTo>
                  <a:lnTo>
                    <a:pt x="156200" y="91701"/>
                  </a:lnTo>
                  <a:lnTo>
                    <a:pt x="193426" y="64998"/>
                  </a:lnTo>
                  <a:lnTo>
                    <a:pt x="233533" y="42442"/>
                  </a:lnTo>
                  <a:lnTo>
                    <a:pt x="276204" y="24347"/>
                  </a:lnTo>
                  <a:lnTo>
                    <a:pt x="321123" y="11032"/>
                  </a:lnTo>
                  <a:lnTo>
                    <a:pt x="367975" y="2810"/>
                  </a:lnTo>
                  <a:lnTo>
                    <a:pt x="416444" y="0"/>
                  </a:lnTo>
                  <a:lnTo>
                    <a:pt x="3479274" y="0"/>
                  </a:lnTo>
                  <a:lnTo>
                    <a:pt x="3527743" y="2810"/>
                  </a:lnTo>
                  <a:lnTo>
                    <a:pt x="3574595" y="11032"/>
                  </a:lnTo>
                  <a:lnTo>
                    <a:pt x="3619515" y="24347"/>
                  </a:lnTo>
                  <a:lnTo>
                    <a:pt x="3662186" y="42442"/>
                  </a:lnTo>
                  <a:lnTo>
                    <a:pt x="3702292" y="64998"/>
                  </a:lnTo>
                  <a:lnTo>
                    <a:pt x="3739518" y="91701"/>
                  </a:lnTo>
                  <a:lnTo>
                    <a:pt x="3773548" y="122235"/>
                  </a:lnTo>
                  <a:lnTo>
                    <a:pt x="3804065" y="156282"/>
                  </a:lnTo>
                  <a:lnTo>
                    <a:pt x="3830754" y="193527"/>
                  </a:lnTo>
                  <a:lnTo>
                    <a:pt x="3853299" y="233655"/>
                  </a:lnTo>
                  <a:lnTo>
                    <a:pt x="3871384" y="276348"/>
                  </a:lnTo>
                  <a:lnTo>
                    <a:pt x="3884693" y="321291"/>
                  </a:lnTo>
                  <a:lnTo>
                    <a:pt x="3892910" y="368168"/>
                  </a:lnTo>
                  <a:lnTo>
                    <a:pt x="3895719" y="416662"/>
                  </a:lnTo>
                  <a:lnTo>
                    <a:pt x="3895719" y="2278912"/>
                  </a:lnTo>
                  <a:lnTo>
                    <a:pt x="3892910" y="2327406"/>
                  </a:lnTo>
                  <a:lnTo>
                    <a:pt x="3884693" y="2374283"/>
                  </a:lnTo>
                  <a:lnTo>
                    <a:pt x="3871384" y="2419226"/>
                  </a:lnTo>
                  <a:lnTo>
                    <a:pt x="3853299" y="2461919"/>
                  </a:lnTo>
                  <a:lnTo>
                    <a:pt x="3830754" y="2502046"/>
                  </a:lnTo>
                  <a:lnTo>
                    <a:pt x="3804065" y="2539292"/>
                  </a:lnTo>
                  <a:lnTo>
                    <a:pt x="3773548" y="2573339"/>
                  </a:lnTo>
                  <a:lnTo>
                    <a:pt x="3739518" y="2603872"/>
                  </a:lnTo>
                  <a:lnTo>
                    <a:pt x="3702292" y="2630576"/>
                  </a:lnTo>
                  <a:lnTo>
                    <a:pt x="3662186" y="2653132"/>
                  </a:lnTo>
                  <a:lnTo>
                    <a:pt x="3619515" y="2671227"/>
                  </a:lnTo>
                  <a:lnTo>
                    <a:pt x="3574595" y="2684542"/>
                  </a:lnTo>
                  <a:lnTo>
                    <a:pt x="3527743" y="2692764"/>
                  </a:lnTo>
                  <a:lnTo>
                    <a:pt x="3479274" y="269557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248276" y="629492"/>
              <a:ext cx="1066800" cy="1066800"/>
            </a:xfrm>
            <a:custGeom>
              <a:avLst/>
              <a:gdLst/>
              <a:ahLst/>
              <a:cxnLst/>
              <a:rect l="l" t="t" r="r" b="b"/>
              <a:pathLst>
                <a:path w="1066800" h="1066800">
                  <a:moveTo>
                    <a:pt x="1066799" y="533399"/>
                  </a:moveTo>
                  <a:lnTo>
                    <a:pt x="1065355" y="572635"/>
                  </a:lnTo>
                  <a:lnTo>
                    <a:pt x="1061027" y="611666"/>
                  </a:lnTo>
                  <a:lnTo>
                    <a:pt x="1053838" y="650272"/>
                  </a:lnTo>
                  <a:lnTo>
                    <a:pt x="1043831" y="688237"/>
                  </a:lnTo>
                  <a:lnTo>
                    <a:pt x="1031059" y="725364"/>
                  </a:lnTo>
                  <a:lnTo>
                    <a:pt x="1015588" y="761458"/>
                  </a:lnTo>
                  <a:lnTo>
                    <a:pt x="997502" y="796315"/>
                  </a:lnTo>
                  <a:lnTo>
                    <a:pt x="976905" y="829741"/>
                  </a:lnTo>
                  <a:lnTo>
                    <a:pt x="953906" y="861561"/>
                  </a:lnTo>
                  <a:lnTo>
                    <a:pt x="928623" y="891609"/>
                  </a:lnTo>
                  <a:lnTo>
                    <a:pt x="901198" y="919716"/>
                  </a:lnTo>
                  <a:lnTo>
                    <a:pt x="871785" y="945723"/>
                  </a:lnTo>
                  <a:lnTo>
                    <a:pt x="840539" y="969497"/>
                  </a:lnTo>
                  <a:lnTo>
                    <a:pt x="807622" y="990912"/>
                  </a:lnTo>
                  <a:lnTo>
                    <a:pt x="773219" y="1009847"/>
                  </a:lnTo>
                  <a:lnTo>
                    <a:pt x="737523" y="1026197"/>
                  </a:lnTo>
                  <a:lnTo>
                    <a:pt x="700721" y="1039877"/>
                  </a:lnTo>
                  <a:lnTo>
                    <a:pt x="663005" y="1050815"/>
                  </a:lnTo>
                  <a:lnTo>
                    <a:pt x="624587" y="1058947"/>
                  </a:lnTo>
                  <a:lnTo>
                    <a:pt x="585682" y="1064231"/>
                  </a:lnTo>
                  <a:lnTo>
                    <a:pt x="546494" y="1066639"/>
                  </a:lnTo>
                  <a:lnTo>
                    <a:pt x="533399" y="1066799"/>
                  </a:lnTo>
                  <a:lnTo>
                    <a:pt x="520305" y="1066639"/>
                  </a:lnTo>
                  <a:lnTo>
                    <a:pt x="481117" y="1064231"/>
                  </a:lnTo>
                  <a:lnTo>
                    <a:pt x="442212" y="1058947"/>
                  </a:lnTo>
                  <a:lnTo>
                    <a:pt x="403794" y="1050815"/>
                  </a:lnTo>
                  <a:lnTo>
                    <a:pt x="366078" y="1039877"/>
                  </a:lnTo>
                  <a:lnTo>
                    <a:pt x="329276" y="1026197"/>
                  </a:lnTo>
                  <a:lnTo>
                    <a:pt x="293580" y="1009847"/>
                  </a:lnTo>
                  <a:lnTo>
                    <a:pt x="259177" y="990912"/>
                  </a:lnTo>
                  <a:lnTo>
                    <a:pt x="226260" y="969497"/>
                  </a:lnTo>
                  <a:lnTo>
                    <a:pt x="195014" y="945723"/>
                  </a:lnTo>
                  <a:lnTo>
                    <a:pt x="165601" y="919716"/>
                  </a:lnTo>
                  <a:lnTo>
                    <a:pt x="138176" y="891609"/>
                  </a:lnTo>
                  <a:lnTo>
                    <a:pt x="112893" y="861561"/>
                  </a:lnTo>
                  <a:lnTo>
                    <a:pt x="89894" y="829741"/>
                  </a:lnTo>
                  <a:lnTo>
                    <a:pt x="69297" y="796315"/>
                  </a:lnTo>
                  <a:lnTo>
                    <a:pt x="51211" y="761458"/>
                  </a:lnTo>
                  <a:lnTo>
                    <a:pt x="35740" y="725364"/>
                  </a:lnTo>
                  <a:lnTo>
                    <a:pt x="22968" y="688237"/>
                  </a:lnTo>
                  <a:lnTo>
                    <a:pt x="12961" y="650272"/>
                  </a:lnTo>
                  <a:lnTo>
                    <a:pt x="5772" y="611666"/>
                  </a:lnTo>
                  <a:lnTo>
                    <a:pt x="1444" y="572635"/>
                  </a:lnTo>
                  <a:lnTo>
                    <a:pt x="0" y="533399"/>
                  </a:lnTo>
                  <a:lnTo>
                    <a:pt x="160" y="520305"/>
                  </a:lnTo>
                  <a:lnTo>
                    <a:pt x="2568" y="481117"/>
                  </a:lnTo>
                  <a:lnTo>
                    <a:pt x="7852" y="442212"/>
                  </a:lnTo>
                  <a:lnTo>
                    <a:pt x="15984" y="403794"/>
                  </a:lnTo>
                  <a:lnTo>
                    <a:pt x="26922" y="366078"/>
                  </a:lnTo>
                  <a:lnTo>
                    <a:pt x="40602" y="329276"/>
                  </a:lnTo>
                  <a:lnTo>
                    <a:pt x="56952" y="293580"/>
                  </a:lnTo>
                  <a:lnTo>
                    <a:pt x="75887" y="259177"/>
                  </a:lnTo>
                  <a:lnTo>
                    <a:pt x="97302" y="226260"/>
                  </a:lnTo>
                  <a:lnTo>
                    <a:pt x="121076" y="195014"/>
                  </a:lnTo>
                  <a:lnTo>
                    <a:pt x="147083" y="165601"/>
                  </a:lnTo>
                  <a:lnTo>
                    <a:pt x="175190" y="138176"/>
                  </a:lnTo>
                  <a:lnTo>
                    <a:pt x="205238" y="112893"/>
                  </a:lnTo>
                  <a:lnTo>
                    <a:pt x="237058" y="89894"/>
                  </a:lnTo>
                  <a:lnTo>
                    <a:pt x="270484" y="69297"/>
                  </a:lnTo>
                  <a:lnTo>
                    <a:pt x="305341" y="51211"/>
                  </a:lnTo>
                  <a:lnTo>
                    <a:pt x="341435" y="35740"/>
                  </a:lnTo>
                  <a:lnTo>
                    <a:pt x="378562" y="22968"/>
                  </a:lnTo>
                  <a:lnTo>
                    <a:pt x="416527" y="12961"/>
                  </a:lnTo>
                  <a:lnTo>
                    <a:pt x="455133" y="5772"/>
                  </a:lnTo>
                  <a:lnTo>
                    <a:pt x="494164" y="1444"/>
                  </a:lnTo>
                  <a:lnTo>
                    <a:pt x="533399" y="0"/>
                  </a:lnTo>
                  <a:lnTo>
                    <a:pt x="546494" y="160"/>
                  </a:lnTo>
                  <a:lnTo>
                    <a:pt x="585682" y="2568"/>
                  </a:lnTo>
                  <a:lnTo>
                    <a:pt x="624587" y="7852"/>
                  </a:lnTo>
                  <a:lnTo>
                    <a:pt x="663005" y="15985"/>
                  </a:lnTo>
                  <a:lnTo>
                    <a:pt x="700721" y="26922"/>
                  </a:lnTo>
                  <a:lnTo>
                    <a:pt x="737523" y="40602"/>
                  </a:lnTo>
                  <a:lnTo>
                    <a:pt x="773219" y="56952"/>
                  </a:lnTo>
                  <a:lnTo>
                    <a:pt x="807622" y="75887"/>
                  </a:lnTo>
                  <a:lnTo>
                    <a:pt x="840539" y="97302"/>
                  </a:lnTo>
                  <a:lnTo>
                    <a:pt x="871785" y="121076"/>
                  </a:lnTo>
                  <a:lnTo>
                    <a:pt x="901198" y="147083"/>
                  </a:lnTo>
                  <a:lnTo>
                    <a:pt x="928623" y="175190"/>
                  </a:lnTo>
                  <a:lnTo>
                    <a:pt x="953906" y="205238"/>
                  </a:lnTo>
                  <a:lnTo>
                    <a:pt x="976905" y="237058"/>
                  </a:lnTo>
                  <a:lnTo>
                    <a:pt x="997502" y="270484"/>
                  </a:lnTo>
                  <a:lnTo>
                    <a:pt x="1015588" y="305342"/>
                  </a:lnTo>
                  <a:lnTo>
                    <a:pt x="1031059" y="341435"/>
                  </a:lnTo>
                  <a:lnTo>
                    <a:pt x="1043831" y="378562"/>
                  </a:lnTo>
                  <a:lnTo>
                    <a:pt x="1053838" y="416527"/>
                  </a:lnTo>
                  <a:lnTo>
                    <a:pt x="1061027" y="455133"/>
                  </a:lnTo>
                  <a:lnTo>
                    <a:pt x="1065355" y="494164"/>
                  </a:lnTo>
                  <a:lnTo>
                    <a:pt x="1066799" y="533399"/>
                  </a:lnTo>
                  <a:close/>
                </a:path>
              </a:pathLst>
            </a:custGeom>
            <a:solidFill>
              <a:srgbClr val="1753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482079" y="2190474"/>
            <a:ext cx="2604135" cy="3702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50" spc="30" dirty="0">
                <a:solidFill>
                  <a:srgbClr val="13110E"/>
                </a:solidFill>
                <a:latin typeface="Roboto"/>
                <a:cs typeface="Roboto"/>
              </a:rPr>
              <a:t>Casting</a:t>
            </a:r>
            <a:r>
              <a:rPr sz="2250" spc="60" dirty="0">
                <a:solidFill>
                  <a:srgbClr val="13110E"/>
                </a:solidFill>
                <a:latin typeface="Roboto"/>
                <a:cs typeface="Roboto"/>
              </a:rPr>
              <a:t> </a:t>
            </a:r>
            <a:r>
              <a:rPr sz="2250" spc="15" dirty="0">
                <a:solidFill>
                  <a:srgbClr val="13110E"/>
                </a:solidFill>
                <a:latin typeface="Roboto"/>
                <a:cs typeface="Roboto"/>
              </a:rPr>
              <a:t>Data</a:t>
            </a:r>
            <a:r>
              <a:rPr sz="2250" spc="65" dirty="0">
                <a:solidFill>
                  <a:srgbClr val="13110E"/>
                </a:solidFill>
                <a:latin typeface="Roboto"/>
                <a:cs typeface="Roboto"/>
              </a:rPr>
              <a:t> </a:t>
            </a:r>
            <a:r>
              <a:rPr sz="2250" spc="20" dirty="0">
                <a:solidFill>
                  <a:srgbClr val="13110E"/>
                </a:solidFill>
                <a:latin typeface="Roboto"/>
                <a:cs typeface="Roboto"/>
              </a:rPr>
              <a:t>Types</a:t>
            </a:r>
            <a:endParaRPr sz="2250">
              <a:latin typeface="Roboto"/>
              <a:cs typeface="Roboto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625992" y="801929"/>
            <a:ext cx="316230" cy="6464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050" spc="5" dirty="0">
                <a:solidFill>
                  <a:srgbClr val="FFFFFF"/>
                </a:solidFill>
                <a:latin typeface="Roboto"/>
                <a:cs typeface="Roboto"/>
              </a:rPr>
              <a:t>1</a:t>
            </a:r>
            <a:endParaRPr sz="4050">
              <a:latin typeface="Roboto"/>
              <a:cs typeface="Roboto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093587" y="618190"/>
            <a:ext cx="3895725" cy="3227070"/>
            <a:chOff x="7093587" y="618190"/>
            <a:chExt cx="3895725" cy="3227070"/>
          </a:xfrm>
        </p:grpSpPr>
        <p:sp>
          <p:nvSpPr>
            <p:cNvPr id="10" name="object 10"/>
            <p:cNvSpPr/>
            <p:nvPr/>
          </p:nvSpPr>
          <p:spPr>
            <a:xfrm>
              <a:off x="7093587" y="1149414"/>
              <a:ext cx="3895725" cy="2695575"/>
            </a:xfrm>
            <a:custGeom>
              <a:avLst/>
              <a:gdLst/>
              <a:ahLst/>
              <a:cxnLst/>
              <a:rect l="l" t="t" r="r" b="b"/>
              <a:pathLst>
                <a:path w="3895725" h="2695575">
                  <a:moveTo>
                    <a:pt x="3479274" y="2695574"/>
                  </a:moveTo>
                  <a:lnTo>
                    <a:pt x="416444" y="2695574"/>
                  </a:lnTo>
                  <a:lnTo>
                    <a:pt x="367975" y="2692764"/>
                  </a:lnTo>
                  <a:lnTo>
                    <a:pt x="321123" y="2684542"/>
                  </a:lnTo>
                  <a:lnTo>
                    <a:pt x="276204" y="2671227"/>
                  </a:lnTo>
                  <a:lnTo>
                    <a:pt x="233533" y="2653132"/>
                  </a:lnTo>
                  <a:lnTo>
                    <a:pt x="193426" y="2630576"/>
                  </a:lnTo>
                  <a:lnTo>
                    <a:pt x="156200" y="2603872"/>
                  </a:lnTo>
                  <a:lnTo>
                    <a:pt x="122171" y="2573339"/>
                  </a:lnTo>
                  <a:lnTo>
                    <a:pt x="91654" y="2539292"/>
                  </a:lnTo>
                  <a:lnTo>
                    <a:pt x="64964" y="2502046"/>
                  </a:lnTo>
                  <a:lnTo>
                    <a:pt x="42420" y="2461919"/>
                  </a:lnTo>
                  <a:lnTo>
                    <a:pt x="24335" y="2419226"/>
                  </a:lnTo>
                  <a:lnTo>
                    <a:pt x="11026" y="2374283"/>
                  </a:lnTo>
                  <a:lnTo>
                    <a:pt x="2809" y="2327406"/>
                  </a:lnTo>
                  <a:lnTo>
                    <a:pt x="0" y="2278912"/>
                  </a:lnTo>
                  <a:lnTo>
                    <a:pt x="0" y="416662"/>
                  </a:lnTo>
                  <a:lnTo>
                    <a:pt x="2809" y="368168"/>
                  </a:lnTo>
                  <a:lnTo>
                    <a:pt x="11026" y="321291"/>
                  </a:lnTo>
                  <a:lnTo>
                    <a:pt x="24335" y="276348"/>
                  </a:lnTo>
                  <a:lnTo>
                    <a:pt x="42420" y="233655"/>
                  </a:lnTo>
                  <a:lnTo>
                    <a:pt x="64964" y="193527"/>
                  </a:lnTo>
                  <a:lnTo>
                    <a:pt x="91654" y="156282"/>
                  </a:lnTo>
                  <a:lnTo>
                    <a:pt x="122171" y="122235"/>
                  </a:lnTo>
                  <a:lnTo>
                    <a:pt x="156200" y="91701"/>
                  </a:lnTo>
                  <a:lnTo>
                    <a:pt x="193426" y="64998"/>
                  </a:lnTo>
                  <a:lnTo>
                    <a:pt x="233533" y="42442"/>
                  </a:lnTo>
                  <a:lnTo>
                    <a:pt x="276204" y="24347"/>
                  </a:lnTo>
                  <a:lnTo>
                    <a:pt x="321123" y="11032"/>
                  </a:lnTo>
                  <a:lnTo>
                    <a:pt x="367975" y="2810"/>
                  </a:lnTo>
                  <a:lnTo>
                    <a:pt x="416444" y="0"/>
                  </a:lnTo>
                  <a:lnTo>
                    <a:pt x="3479274" y="0"/>
                  </a:lnTo>
                  <a:lnTo>
                    <a:pt x="3527743" y="2810"/>
                  </a:lnTo>
                  <a:lnTo>
                    <a:pt x="3574595" y="11032"/>
                  </a:lnTo>
                  <a:lnTo>
                    <a:pt x="3619515" y="24347"/>
                  </a:lnTo>
                  <a:lnTo>
                    <a:pt x="3662186" y="42442"/>
                  </a:lnTo>
                  <a:lnTo>
                    <a:pt x="3702292" y="64998"/>
                  </a:lnTo>
                  <a:lnTo>
                    <a:pt x="3739518" y="91701"/>
                  </a:lnTo>
                  <a:lnTo>
                    <a:pt x="3773548" y="122235"/>
                  </a:lnTo>
                  <a:lnTo>
                    <a:pt x="3804065" y="156282"/>
                  </a:lnTo>
                  <a:lnTo>
                    <a:pt x="3830754" y="193527"/>
                  </a:lnTo>
                  <a:lnTo>
                    <a:pt x="3853299" y="233655"/>
                  </a:lnTo>
                  <a:lnTo>
                    <a:pt x="3871384" y="276348"/>
                  </a:lnTo>
                  <a:lnTo>
                    <a:pt x="3884693" y="321291"/>
                  </a:lnTo>
                  <a:lnTo>
                    <a:pt x="3892910" y="368168"/>
                  </a:lnTo>
                  <a:lnTo>
                    <a:pt x="3895719" y="416662"/>
                  </a:lnTo>
                  <a:lnTo>
                    <a:pt x="3895719" y="2278912"/>
                  </a:lnTo>
                  <a:lnTo>
                    <a:pt x="3892910" y="2327406"/>
                  </a:lnTo>
                  <a:lnTo>
                    <a:pt x="3884693" y="2374283"/>
                  </a:lnTo>
                  <a:lnTo>
                    <a:pt x="3871384" y="2419226"/>
                  </a:lnTo>
                  <a:lnTo>
                    <a:pt x="3853299" y="2461919"/>
                  </a:lnTo>
                  <a:lnTo>
                    <a:pt x="3830754" y="2502046"/>
                  </a:lnTo>
                  <a:lnTo>
                    <a:pt x="3804065" y="2539292"/>
                  </a:lnTo>
                  <a:lnTo>
                    <a:pt x="3773548" y="2573339"/>
                  </a:lnTo>
                  <a:lnTo>
                    <a:pt x="3739518" y="2603872"/>
                  </a:lnTo>
                  <a:lnTo>
                    <a:pt x="3702292" y="2630576"/>
                  </a:lnTo>
                  <a:lnTo>
                    <a:pt x="3662186" y="2653132"/>
                  </a:lnTo>
                  <a:lnTo>
                    <a:pt x="3619515" y="2671227"/>
                  </a:lnTo>
                  <a:lnTo>
                    <a:pt x="3574595" y="2684542"/>
                  </a:lnTo>
                  <a:lnTo>
                    <a:pt x="3527743" y="2692764"/>
                  </a:lnTo>
                  <a:lnTo>
                    <a:pt x="3479274" y="269557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505173" y="618190"/>
              <a:ext cx="1066800" cy="1066800"/>
            </a:xfrm>
            <a:custGeom>
              <a:avLst/>
              <a:gdLst/>
              <a:ahLst/>
              <a:cxnLst/>
              <a:rect l="l" t="t" r="r" b="b"/>
              <a:pathLst>
                <a:path w="1066800" h="1066800">
                  <a:moveTo>
                    <a:pt x="1066799" y="533399"/>
                  </a:moveTo>
                  <a:lnTo>
                    <a:pt x="1065355" y="572635"/>
                  </a:lnTo>
                  <a:lnTo>
                    <a:pt x="1061027" y="611666"/>
                  </a:lnTo>
                  <a:lnTo>
                    <a:pt x="1053838" y="650272"/>
                  </a:lnTo>
                  <a:lnTo>
                    <a:pt x="1043831" y="688237"/>
                  </a:lnTo>
                  <a:lnTo>
                    <a:pt x="1031059" y="725364"/>
                  </a:lnTo>
                  <a:lnTo>
                    <a:pt x="1015588" y="761458"/>
                  </a:lnTo>
                  <a:lnTo>
                    <a:pt x="997502" y="796315"/>
                  </a:lnTo>
                  <a:lnTo>
                    <a:pt x="976905" y="829741"/>
                  </a:lnTo>
                  <a:lnTo>
                    <a:pt x="953906" y="861561"/>
                  </a:lnTo>
                  <a:lnTo>
                    <a:pt x="928623" y="891609"/>
                  </a:lnTo>
                  <a:lnTo>
                    <a:pt x="901198" y="919716"/>
                  </a:lnTo>
                  <a:lnTo>
                    <a:pt x="871785" y="945723"/>
                  </a:lnTo>
                  <a:lnTo>
                    <a:pt x="840539" y="969497"/>
                  </a:lnTo>
                  <a:lnTo>
                    <a:pt x="807622" y="990912"/>
                  </a:lnTo>
                  <a:lnTo>
                    <a:pt x="773219" y="1009847"/>
                  </a:lnTo>
                  <a:lnTo>
                    <a:pt x="737523" y="1026197"/>
                  </a:lnTo>
                  <a:lnTo>
                    <a:pt x="700721" y="1039877"/>
                  </a:lnTo>
                  <a:lnTo>
                    <a:pt x="663005" y="1050815"/>
                  </a:lnTo>
                  <a:lnTo>
                    <a:pt x="624587" y="1058947"/>
                  </a:lnTo>
                  <a:lnTo>
                    <a:pt x="585682" y="1064231"/>
                  </a:lnTo>
                  <a:lnTo>
                    <a:pt x="546494" y="1066639"/>
                  </a:lnTo>
                  <a:lnTo>
                    <a:pt x="533399" y="1066799"/>
                  </a:lnTo>
                  <a:lnTo>
                    <a:pt x="520305" y="1066639"/>
                  </a:lnTo>
                  <a:lnTo>
                    <a:pt x="481117" y="1064231"/>
                  </a:lnTo>
                  <a:lnTo>
                    <a:pt x="442212" y="1058947"/>
                  </a:lnTo>
                  <a:lnTo>
                    <a:pt x="403794" y="1050815"/>
                  </a:lnTo>
                  <a:lnTo>
                    <a:pt x="366078" y="1039877"/>
                  </a:lnTo>
                  <a:lnTo>
                    <a:pt x="329276" y="1026197"/>
                  </a:lnTo>
                  <a:lnTo>
                    <a:pt x="293580" y="1009847"/>
                  </a:lnTo>
                  <a:lnTo>
                    <a:pt x="259177" y="990912"/>
                  </a:lnTo>
                  <a:lnTo>
                    <a:pt x="226260" y="969497"/>
                  </a:lnTo>
                  <a:lnTo>
                    <a:pt x="195014" y="945723"/>
                  </a:lnTo>
                  <a:lnTo>
                    <a:pt x="165601" y="919716"/>
                  </a:lnTo>
                  <a:lnTo>
                    <a:pt x="138176" y="891609"/>
                  </a:lnTo>
                  <a:lnTo>
                    <a:pt x="112893" y="861561"/>
                  </a:lnTo>
                  <a:lnTo>
                    <a:pt x="89894" y="829741"/>
                  </a:lnTo>
                  <a:lnTo>
                    <a:pt x="69297" y="796315"/>
                  </a:lnTo>
                  <a:lnTo>
                    <a:pt x="51211" y="761458"/>
                  </a:lnTo>
                  <a:lnTo>
                    <a:pt x="35740" y="725364"/>
                  </a:lnTo>
                  <a:lnTo>
                    <a:pt x="22968" y="688237"/>
                  </a:lnTo>
                  <a:lnTo>
                    <a:pt x="12961" y="650272"/>
                  </a:lnTo>
                  <a:lnTo>
                    <a:pt x="5772" y="611666"/>
                  </a:lnTo>
                  <a:lnTo>
                    <a:pt x="1444" y="572635"/>
                  </a:lnTo>
                  <a:lnTo>
                    <a:pt x="0" y="533399"/>
                  </a:lnTo>
                  <a:lnTo>
                    <a:pt x="160" y="520305"/>
                  </a:lnTo>
                  <a:lnTo>
                    <a:pt x="2568" y="481117"/>
                  </a:lnTo>
                  <a:lnTo>
                    <a:pt x="7852" y="442212"/>
                  </a:lnTo>
                  <a:lnTo>
                    <a:pt x="15984" y="403794"/>
                  </a:lnTo>
                  <a:lnTo>
                    <a:pt x="26922" y="366078"/>
                  </a:lnTo>
                  <a:lnTo>
                    <a:pt x="40602" y="329276"/>
                  </a:lnTo>
                  <a:lnTo>
                    <a:pt x="56952" y="293580"/>
                  </a:lnTo>
                  <a:lnTo>
                    <a:pt x="75887" y="259177"/>
                  </a:lnTo>
                  <a:lnTo>
                    <a:pt x="97302" y="226260"/>
                  </a:lnTo>
                  <a:lnTo>
                    <a:pt x="121076" y="195014"/>
                  </a:lnTo>
                  <a:lnTo>
                    <a:pt x="147083" y="165601"/>
                  </a:lnTo>
                  <a:lnTo>
                    <a:pt x="175190" y="138176"/>
                  </a:lnTo>
                  <a:lnTo>
                    <a:pt x="205238" y="112893"/>
                  </a:lnTo>
                  <a:lnTo>
                    <a:pt x="237058" y="89894"/>
                  </a:lnTo>
                  <a:lnTo>
                    <a:pt x="270484" y="69297"/>
                  </a:lnTo>
                  <a:lnTo>
                    <a:pt x="305341" y="51211"/>
                  </a:lnTo>
                  <a:lnTo>
                    <a:pt x="341435" y="35740"/>
                  </a:lnTo>
                  <a:lnTo>
                    <a:pt x="378562" y="22968"/>
                  </a:lnTo>
                  <a:lnTo>
                    <a:pt x="416527" y="12961"/>
                  </a:lnTo>
                  <a:lnTo>
                    <a:pt x="455133" y="5772"/>
                  </a:lnTo>
                  <a:lnTo>
                    <a:pt x="494164" y="1444"/>
                  </a:lnTo>
                  <a:lnTo>
                    <a:pt x="533399" y="0"/>
                  </a:lnTo>
                  <a:lnTo>
                    <a:pt x="546494" y="160"/>
                  </a:lnTo>
                  <a:lnTo>
                    <a:pt x="585682" y="2568"/>
                  </a:lnTo>
                  <a:lnTo>
                    <a:pt x="624587" y="7852"/>
                  </a:lnTo>
                  <a:lnTo>
                    <a:pt x="663005" y="15985"/>
                  </a:lnTo>
                  <a:lnTo>
                    <a:pt x="700721" y="26922"/>
                  </a:lnTo>
                  <a:lnTo>
                    <a:pt x="737523" y="40602"/>
                  </a:lnTo>
                  <a:lnTo>
                    <a:pt x="773219" y="56952"/>
                  </a:lnTo>
                  <a:lnTo>
                    <a:pt x="807622" y="75887"/>
                  </a:lnTo>
                  <a:lnTo>
                    <a:pt x="840539" y="97302"/>
                  </a:lnTo>
                  <a:lnTo>
                    <a:pt x="871785" y="121076"/>
                  </a:lnTo>
                  <a:lnTo>
                    <a:pt x="901198" y="147083"/>
                  </a:lnTo>
                  <a:lnTo>
                    <a:pt x="928623" y="175190"/>
                  </a:lnTo>
                  <a:lnTo>
                    <a:pt x="953906" y="205238"/>
                  </a:lnTo>
                  <a:lnTo>
                    <a:pt x="976905" y="237058"/>
                  </a:lnTo>
                  <a:lnTo>
                    <a:pt x="997502" y="270484"/>
                  </a:lnTo>
                  <a:lnTo>
                    <a:pt x="1015588" y="305342"/>
                  </a:lnTo>
                  <a:lnTo>
                    <a:pt x="1031059" y="341435"/>
                  </a:lnTo>
                  <a:lnTo>
                    <a:pt x="1043831" y="378562"/>
                  </a:lnTo>
                  <a:lnTo>
                    <a:pt x="1053838" y="416527"/>
                  </a:lnTo>
                  <a:lnTo>
                    <a:pt x="1061027" y="455133"/>
                  </a:lnTo>
                  <a:lnTo>
                    <a:pt x="1065355" y="494164"/>
                  </a:lnTo>
                  <a:lnTo>
                    <a:pt x="1066799" y="533399"/>
                  </a:lnTo>
                  <a:close/>
                </a:path>
              </a:pathLst>
            </a:custGeom>
            <a:solidFill>
              <a:srgbClr val="1753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7792528" y="2125198"/>
            <a:ext cx="2496820" cy="822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46125" marR="5080" indent="-734060">
              <a:lnSpc>
                <a:spcPct val="116300"/>
              </a:lnSpc>
              <a:spcBef>
                <a:spcPts val="95"/>
              </a:spcBef>
            </a:pPr>
            <a:r>
              <a:rPr sz="2250" spc="35" dirty="0">
                <a:solidFill>
                  <a:srgbClr val="13110E"/>
                </a:solidFill>
                <a:latin typeface="Roboto"/>
                <a:cs typeface="Roboto"/>
              </a:rPr>
              <a:t>Remove </a:t>
            </a:r>
            <a:r>
              <a:rPr sz="2250" spc="20" dirty="0">
                <a:solidFill>
                  <a:srgbClr val="13110E"/>
                </a:solidFill>
                <a:latin typeface="Roboto"/>
                <a:cs typeface="Roboto"/>
              </a:rPr>
              <a:t>Unwanted </a:t>
            </a:r>
            <a:r>
              <a:rPr sz="2250" spc="-550" dirty="0">
                <a:solidFill>
                  <a:srgbClr val="13110E"/>
                </a:solidFill>
                <a:latin typeface="Roboto"/>
                <a:cs typeface="Roboto"/>
              </a:rPr>
              <a:t> </a:t>
            </a:r>
            <a:r>
              <a:rPr sz="2250" spc="30" dirty="0">
                <a:solidFill>
                  <a:srgbClr val="13110E"/>
                </a:solidFill>
                <a:latin typeface="Roboto"/>
                <a:cs typeface="Roboto"/>
              </a:rPr>
              <a:t>Feature</a:t>
            </a:r>
            <a:endParaRPr sz="2250">
              <a:latin typeface="Roboto"/>
              <a:cs typeface="Robo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882888" y="790626"/>
            <a:ext cx="316230" cy="6464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050" spc="5" dirty="0">
                <a:solidFill>
                  <a:srgbClr val="FFFFFF"/>
                </a:solidFill>
                <a:latin typeface="Roboto"/>
                <a:cs typeface="Roboto"/>
              </a:rPr>
              <a:t>2</a:t>
            </a:r>
            <a:endParaRPr sz="4050">
              <a:latin typeface="Roboto"/>
              <a:cs typeface="Roboto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2556759" y="629492"/>
            <a:ext cx="3895725" cy="3227070"/>
            <a:chOff x="12556759" y="629492"/>
            <a:chExt cx="3895725" cy="3227070"/>
          </a:xfrm>
        </p:grpSpPr>
        <p:sp>
          <p:nvSpPr>
            <p:cNvPr id="15" name="object 15"/>
            <p:cNvSpPr/>
            <p:nvPr/>
          </p:nvSpPr>
          <p:spPr>
            <a:xfrm>
              <a:off x="12556759" y="1160713"/>
              <a:ext cx="3895725" cy="2695575"/>
            </a:xfrm>
            <a:custGeom>
              <a:avLst/>
              <a:gdLst/>
              <a:ahLst/>
              <a:cxnLst/>
              <a:rect l="l" t="t" r="r" b="b"/>
              <a:pathLst>
                <a:path w="3895725" h="2695575">
                  <a:moveTo>
                    <a:pt x="3479274" y="2695574"/>
                  </a:moveTo>
                  <a:lnTo>
                    <a:pt x="416444" y="2695574"/>
                  </a:lnTo>
                  <a:lnTo>
                    <a:pt x="367975" y="2692764"/>
                  </a:lnTo>
                  <a:lnTo>
                    <a:pt x="321123" y="2684542"/>
                  </a:lnTo>
                  <a:lnTo>
                    <a:pt x="276204" y="2671227"/>
                  </a:lnTo>
                  <a:lnTo>
                    <a:pt x="233533" y="2653132"/>
                  </a:lnTo>
                  <a:lnTo>
                    <a:pt x="193426" y="2630576"/>
                  </a:lnTo>
                  <a:lnTo>
                    <a:pt x="156200" y="2603872"/>
                  </a:lnTo>
                  <a:lnTo>
                    <a:pt x="122171" y="2573339"/>
                  </a:lnTo>
                  <a:lnTo>
                    <a:pt x="91654" y="2539292"/>
                  </a:lnTo>
                  <a:lnTo>
                    <a:pt x="64964" y="2502046"/>
                  </a:lnTo>
                  <a:lnTo>
                    <a:pt x="42420" y="2461919"/>
                  </a:lnTo>
                  <a:lnTo>
                    <a:pt x="24335" y="2419226"/>
                  </a:lnTo>
                  <a:lnTo>
                    <a:pt x="11026" y="2374283"/>
                  </a:lnTo>
                  <a:lnTo>
                    <a:pt x="2809" y="2327406"/>
                  </a:lnTo>
                  <a:lnTo>
                    <a:pt x="0" y="2278912"/>
                  </a:lnTo>
                  <a:lnTo>
                    <a:pt x="0" y="416662"/>
                  </a:lnTo>
                  <a:lnTo>
                    <a:pt x="2809" y="368168"/>
                  </a:lnTo>
                  <a:lnTo>
                    <a:pt x="11026" y="321291"/>
                  </a:lnTo>
                  <a:lnTo>
                    <a:pt x="24335" y="276348"/>
                  </a:lnTo>
                  <a:lnTo>
                    <a:pt x="42420" y="233655"/>
                  </a:lnTo>
                  <a:lnTo>
                    <a:pt x="64964" y="193527"/>
                  </a:lnTo>
                  <a:lnTo>
                    <a:pt x="91654" y="156282"/>
                  </a:lnTo>
                  <a:lnTo>
                    <a:pt x="122171" y="122235"/>
                  </a:lnTo>
                  <a:lnTo>
                    <a:pt x="156200" y="91701"/>
                  </a:lnTo>
                  <a:lnTo>
                    <a:pt x="193426" y="64998"/>
                  </a:lnTo>
                  <a:lnTo>
                    <a:pt x="233533" y="42442"/>
                  </a:lnTo>
                  <a:lnTo>
                    <a:pt x="276204" y="24347"/>
                  </a:lnTo>
                  <a:lnTo>
                    <a:pt x="321123" y="11032"/>
                  </a:lnTo>
                  <a:lnTo>
                    <a:pt x="367975" y="2810"/>
                  </a:lnTo>
                  <a:lnTo>
                    <a:pt x="416444" y="0"/>
                  </a:lnTo>
                  <a:lnTo>
                    <a:pt x="3479274" y="0"/>
                  </a:lnTo>
                  <a:lnTo>
                    <a:pt x="3527743" y="2810"/>
                  </a:lnTo>
                  <a:lnTo>
                    <a:pt x="3574595" y="11032"/>
                  </a:lnTo>
                  <a:lnTo>
                    <a:pt x="3619515" y="24347"/>
                  </a:lnTo>
                  <a:lnTo>
                    <a:pt x="3662186" y="42442"/>
                  </a:lnTo>
                  <a:lnTo>
                    <a:pt x="3702292" y="64998"/>
                  </a:lnTo>
                  <a:lnTo>
                    <a:pt x="3739518" y="91701"/>
                  </a:lnTo>
                  <a:lnTo>
                    <a:pt x="3773548" y="122235"/>
                  </a:lnTo>
                  <a:lnTo>
                    <a:pt x="3804065" y="156282"/>
                  </a:lnTo>
                  <a:lnTo>
                    <a:pt x="3830754" y="193527"/>
                  </a:lnTo>
                  <a:lnTo>
                    <a:pt x="3853299" y="233655"/>
                  </a:lnTo>
                  <a:lnTo>
                    <a:pt x="3871384" y="276348"/>
                  </a:lnTo>
                  <a:lnTo>
                    <a:pt x="3884693" y="321291"/>
                  </a:lnTo>
                  <a:lnTo>
                    <a:pt x="3892910" y="368168"/>
                  </a:lnTo>
                  <a:lnTo>
                    <a:pt x="3895719" y="416662"/>
                  </a:lnTo>
                  <a:lnTo>
                    <a:pt x="3895719" y="2278912"/>
                  </a:lnTo>
                  <a:lnTo>
                    <a:pt x="3892910" y="2327406"/>
                  </a:lnTo>
                  <a:lnTo>
                    <a:pt x="3884693" y="2374283"/>
                  </a:lnTo>
                  <a:lnTo>
                    <a:pt x="3871384" y="2419226"/>
                  </a:lnTo>
                  <a:lnTo>
                    <a:pt x="3853299" y="2461919"/>
                  </a:lnTo>
                  <a:lnTo>
                    <a:pt x="3830754" y="2502046"/>
                  </a:lnTo>
                  <a:lnTo>
                    <a:pt x="3804065" y="2539292"/>
                  </a:lnTo>
                  <a:lnTo>
                    <a:pt x="3773548" y="2573339"/>
                  </a:lnTo>
                  <a:lnTo>
                    <a:pt x="3739518" y="2603872"/>
                  </a:lnTo>
                  <a:lnTo>
                    <a:pt x="3702292" y="2630576"/>
                  </a:lnTo>
                  <a:lnTo>
                    <a:pt x="3662186" y="2653132"/>
                  </a:lnTo>
                  <a:lnTo>
                    <a:pt x="3619515" y="2671227"/>
                  </a:lnTo>
                  <a:lnTo>
                    <a:pt x="3574595" y="2684542"/>
                  </a:lnTo>
                  <a:lnTo>
                    <a:pt x="3527743" y="2692764"/>
                  </a:lnTo>
                  <a:lnTo>
                    <a:pt x="3479274" y="269557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3968346" y="629492"/>
              <a:ext cx="1066800" cy="1066800"/>
            </a:xfrm>
            <a:custGeom>
              <a:avLst/>
              <a:gdLst/>
              <a:ahLst/>
              <a:cxnLst/>
              <a:rect l="l" t="t" r="r" b="b"/>
              <a:pathLst>
                <a:path w="1066800" h="1066800">
                  <a:moveTo>
                    <a:pt x="1066799" y="533399"/>
                  </a:moveTo>
                  <a:lnTo>
                    <a:pt x="1065355" y="572635"/>
                  </a:lnTo>
                  <a:lnTo>
                    <a:pt x="1061027" y="611666"/>
                  </a:lnTo>
                  <a:lnTo>
                    <a:pt x="1053838" y="650272"/>
                  </a:lnTo>
                  <a:lnTo>
                    <a:pt x="1043831" y="688237"/>
                  </a:lnTo>
                  <a:lnTo>
                    <a:pt x="1031059" y="725364"/>
                  </a:lnTo>
                  <a:lnTo>
                    <a:pt x="1015588" y="761458"/>
                  </a:lnTo>
                  <a:lnTo>
                    <a:pt x="997502" y="796315"/>
                  </a:lnTo>
                  <a:lnTo>
                    <a:pt x="976905" y="829741"/>
                  </a:lnTo>
                  <a:lnTo>
                    <a:pt x="953906" y="861561"/>
                  </a:lnTo>
                  <a:lnTo>
                    <a:pt x="928623" y="891609"/>
                  </a:lnTo>
                  <a:lnTo>
                    <a:pt x="901198" y="919716"/>
                  </a:lnTo>
                  <a:lnTo>
                    <a:pt x="871785" y="945723"/>
                  </a:lnTo>
                  <a:lnTo>
                    <a:pt x="840539" y="969497"/>
                  </a:lnTo>
                  <a:lnTo>
                    <a:pt x="807622" y="990912"/>
                  </a:lnTo>
                  <a:lnTo>
                    <a:pt x="773219" y="1009847"/>
                  </a:lnTo>
                  <a:lnTo>
                    <a:pt x="737523" y="1026197"/>
                  </a:lnTo>
                  <a:lnTo>
                    <a:pt x="700721" y="1039877"/>
                  </a:lnTo>
                  <a:lnTo>
                    <a:pt x="663005" y="1050815"/>
                  </a:lnTo>
                  <a:lnTo>
                    <a:pt x="624587" y="1058947"/>
                  </a:lnTo>
                  <a:lnTo>
                    <a:pt x="585682" y="1064231"/>
                  </a:lnTo>
                  <a:lnTo>
                    <a:pt x="546494" y="1066639"/>
                  </a:lnTo>
                  <a:lnTo>
                    <a:pt x="533399" y="1066799"/>
                  </a:lnTo>
                  <a:lnTo>
                    <a:pt x="520305" y="1066639"/>
                  </a:lnTo>
                  <a:lnTo>
                    <a:pt x="481117" y="1064231"/>
                  </a:lnTo>
                  <a:lnTo>
                    <a:pt x="442212" y="1058947"/>
                  </a:lnTo>
                  <a:lnTo>
                    <a:pt x="403794" y="1050815"/>
                  </a:lnTo>
                  <a:lnTo>
                    <a:pt x="366078" y="1039877"/>
                  </a:lnTo>
                  <a:lnTo>
                    <a:pt x="329276" y="1026197"/>
                  </a:lnTo>
                  <a:lnTo>
                    <a:pt x="293580" y="1009847"/>
                  </a:lnTo>
                  <a:lnTo>
                    <a:pt x="259177" y="990912"/>
                  </a:lnTo>
                  <a:lnTo>
                    <a:pt x="226260" y="969497"/>
                  </a:lnTo>
                  <a:lnTo>
                    <a:pt x="195014" y="945723"/>
                  </a:lnTo>
                  <a:lnTo>
                    <a:pt x="165601" y="919716"/>
                  </a:lnTo>
                  <a:lnTo>
                    <a:pt x="138176" y="891609"/>
                  </a:lnTo>
                  <a:lnTo>
                    <a:pt x="112893" y="861561"/>
                  </a:lnTo>
                  <a:lnTo>
                    <a:pt x="89894" y="829741"/>
                  </a:lnTo>
                  <a:lnTo>
                    <a:pt x="69297" y="796315"/>
                  </a:lnTo>
                  <a:lnTo>
                    <a:pt x="51211" y="761458"/>
                  </a:lnTo>
                  <a:lnTo>
                    <a:pt x="35740" y="725364"/>
                  </a:lnTo>
                  <a:lnTo>
                    <a:pt x="22968" y="688237"/>
                  </a:lnTo>
                  <a:lnTo>
                    <a:pt x="12961" y="650272"/>
                  </a:lnTo>
                  <a:lnTo>
                    <a:pt x="5772" y="611666"/>
                  </a:lnTo>
                  <a:lnTo>
                    <a:pt x="1444" y="572635"/>
                  </a:lnTo>
                  <a:lnTo>
                    <a:pt x="0" y="533399"/>
                  </a:lnTo>
                  <a:lnTo>
                    <a:pt x="160" y="520305"/>
                  </a:lnTo>
                  <a:lnTo>
                    <a:pt x="2568" y="481117"/>
                  </a:lnTo>
                  <a:lnTo>
                    <a:pt x="7852" y="442212"/>
                  </a:lnTo>
                  <a:lnTo>
                    <a:pt x="15984" y="403794"/>
                  </a:lnTo>
                  <a:lnTo>
                    <a:pt x="26922" y="366078"/>
                  </a:lnTo>
                  <a:lnTo>
                    <a:pt x="40602" y="329276"/>
                  </a:lnTo>
                  <a:lnTo>
                    <a:pt x="56952" y="293580"/>
                  </a:lnTo>
                  <a:lnTo>
                    <a:pt x="75887" y="259177"/>
                  </a:lnTo>
                  <a:lnTo>
                    <a:pt x="97302" y="226260"/>
                  </a:lnTo>
                  <a:lnTo>
                    <a:pt x="121076" y="195014"/>
                  </a:lnTo>
                  <a:lnTo>
                    <a:pt x="147083" y="165601"/>
                  </a:lnTo>
                  <a:lnTo>
                    <a:pt x="175190" y="138176"/>
                  </a:lnTo>
                  <a:lnTo>
                    <a:pt x="205238" y="112893"/>
                  </a:lnTo>
                  <a:lnTo>
                    <a:pt x="237058" y="89894"/>
                  </a:lnTo>
                  <a:lnTo>
                    <a:pt x="270484" y="69297"/>
                  </a:lnTo>
                  <a:lnTo>
                    <a:pt x="305341" y="51211"/>
                  </a:lnTo>
                  <a:lnTo>
                    <a:pt x="341435" y="35740"/>
                  </a:lnTo>
                  <a:lnTo>
                    <a:pt x="378562" y="22968"/>
                  </a:lnTo>
                  <a:lnTo>
                    <a:pt x="416527" y="12961"/>
                  </a:lnTo>
                  <a:lnTo>
                    <a:pt x="455133" y="5772"/>
                  </a:lnTo>
                  <a:lnTo>
                    <a:pt x="494164" y="1444"/>
                  </a:lnTo>
                  <a:lnTo>
                    <a:pt x="533399" y="0"/>
                  </a:lnTo>
                  <a:lnTo>
                    <a:pt x="546494" y="160"/>
                  </a:lnTo>
                  <a:lnTo>
                    <a:pt x="585682" y="2568"/>
                  </a:lnTo>
                  <a:lnTo>
                    <a:pt x="624587" y="7852"/>
                  </a:lnTo>
                  <a:lnTo>
                    <a:pt x="663005" y="15985"/>
                  </a:lnTo>
                  <a:lnTo>
                    <a:pt x="700721" y="26922"/>
                  </a:lnTo>
                  <a:lnTo>
                    <a:pt x="737523" y="40602"/>
                  </a:lnTo>
                  <a:lnTo>
                    <a:pt x="773219" y="56952"/>
                  </a:lnTo>
                  <a:lnTo>
                    <a:pt x="807622" y="75887"/>
                  </a:lnTo>
                  <a:lnTo>
                    <a:pt x="840539" y="97302"/>
                  </a:lnTo>
                  <a:lnTo>
                    <a:pt x="871785" y="121076"/>
                  </a:lnTo>
                  <a:lnTo>
                    <a:pt x="901198" y="147083"/>
                  </a:lnTo>
                  <a:lnTo>
                    <a:pt x="928623" y="175190"/>
                  </a:lnTo>
                  <a:lnTo>
                    <a:pt x="953906" y="205238"/>
                  </a:lnTo>
                  <a:lnTo>
                    <a:pt x="976905" y="237058"/>
                  </a:lnTo>
                  <a:lnTo>
                    <a:pt x="997502" y="270484"/>
                  </a:lnTo>
                  <a:lnTo>
                    <a:pt x="1015588" y="305342"/>
                  </a:lnTo>
                  <a:lnTo>
                    <a:pt x="1031059" y="341435"/>
                  </a:lnTo>
                  <a:lnTo>
                    <a:pt x="1043831" y="378562"/>
                  </a:lnTo>
                  <a:lnTo>
                    <a:pt x="1053838" y="416527"/>
                  </a:lnTo>
                  <a:lnTo>
                    <a:pt x="1061027" y="455133"/>
                  </a:lnTo>
                  <a:lnTo>
                    <a:pt x="1065355" y="494164"/>
                  </a:lnTo>
                  <a:lnTo>
                    <a:pt x="1066799" y="533399"/>
                  </a:lnTo>
                  <a:close/>
                </a:path>
              </a:pathLst>
            </a:custGeom>
            <a:solidFill>
              <a:srgbClr val="1753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3032399" y="2136499"/>
            <a:ext cx="2943225" cy="12217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16300"/>
              </a:lnSpc>
              <a:spcBef>
                <a:spcPts val="95"/>
              </a:spcBef>
            </a:pPr>
            <a:r>
              <a:rPr sz="2250" spc="35" dirty="0">
                <a:solidFill>
                  <a:srgbClr val="13110E"/>
                </a:solidFill>
                <a:latin typeface="Roboto"/>
                <a:cs typeface="Roboto"/>
              </a:rPr>
              <a:t>Remove</a:t>
            </a:r>
            <a:r>
              <a:rPr sz="2250" spc="65" dirty="0">
                <a:solidFill>
                  <a:srgbClr val="13110E"/>
                </a:solidFill>
                <a:latin typeface="Roboto"/>
                <a:cs typeface="Roboto"/>
              </a:rPr>
              <a:t> </a:t>
            </a:r>
            <a:r>
              <a:rPr sz="2250" spc="20" dirty="0">
                <a:solidFill>
                  <a:srgbClr val="13110E"/>
                </a:solidFill>
                <a:latin typeface="Roboto"/>
                <a:cs typeface="Roboto"/>
              </a:rPr>
              <a:t>Rows</a:t>
            </a:r>
            <a:r>
              <a:rPr sz="2250" spc="70" dirty="0">
                <a:solidFill>
                  <a:srgbClr val="13110E"/>
                </a:solidFill>
                <a:latin typeface="Roboto"/>
                <a:cs typeface="Roboto"/>
              </a:rPr>
              <a:t> </a:t>
            </a:r>
            <a:r>
              <a:rPr sz="2250" spc="15" dirty="0">
                <a:solidFill>
                  <a:srgbClr val="13110E"/>
                </a:solidFill>
                <a:latin typeface="Roboto"/>
                <a:cs typeface="Roboto"/>
              </a:rPr>
              <a:t>with</a:t>
            </a:r>
            <a:r>
              <a:rPr sz="2250" spc="70" dirty="0">
                <a:solidFill>
                  <a:srgbClr val="13110E"/>
                </a:solidFill>
                <a:latin typeface="Roboto"/>
                <a:cs typeface="Roboto"/>
              </a:rPr>
              <a:t> </a:t>
            </a:r>
            <a:r>
              <a:rPr sz="2250" spc="10" dirty="0">
                <a:solidFill>
                  <a:srgbClr val="13110E"/>
                </a:solidFill>
                <a:latin typeface="Roboto"/>
                <a:cs typeface="Roboto"/>
              </a:rPr>
              <a:t>no </a:t>
            </a:r>
            <a:r>
              <a:rPr sz="2250" spc="-550" dirty="0">
                <a:solidFill>
                  <a:srgbClr val="13110E"/>
                </a:solidFill>
                <a:latin typeface="Roboto"/>
                <a:cs typeface="Roboto"/>
              </a:rPr>
              <a:t> </a:t>
            </a:r>
            <a:r>
              <a:rPr sz="2250" spc="10" dirty="0">
                <a:solidFill>
                  <a:srgbClr val="13110E"/>
                </a:solidFill>
                <a:latin typeface="Roboto"/>
                <a:cs typeface="Roboto"/>
              </a:rPr>
              <a:t>Driving</a:t>
            </a:r>
            <a:r>
              <a:rPr sz="2250" spc="75" dirty="0">
                <a:solidFill>
                  <a:srgbClr val="13110E"/>
                </a:solidFill>
                <a:latin typeface="Roboto"/>
                <a:cs typeface="Roboto"/>
              </a:rPr>
              <a:t> </a:t>
            </a:r>
            <a:r>
              <a:rPr sz="2250" spc="35" dirty="0">
                <a:solidFill>
                  <a:srgbClr val="13110E"/>
                </a:solidFill>
                <a:latin typeface="Roboto"/>
                <a:cs typeface="Roboto"/>
              </a:rPr>
              <a:t>License,</a:t>
            </a:r>
            <a:r>
              <a:rPr sz="2250" spc="75" dirty="0">
                <a:solidFill>
                  <a:srgbClr val="13110E"/>
                </a:solidFill>
                <a:latin typeface="Roboto"/>
                <a:cs typeface="Roboto"/>
              </a:rPr>
              <a:t> </a:t>
            </a:r>
            <a:r>
              <a:rPr sz="2250" spc="15" dirty="0">
                <a:solidFill>
                  <a:srgbClr val="13110E"/>
                </a:solidFill>
                <a:latin typeface="Roboto"/>
                <a:cs typeface="Roboto"/>
              </a:rPr>
              <a:t>then </a:t>
            </a:r>
            <a:r>
              <a:rPr sz="2250" spc="20" dirty="0">
                <a:solidFill>
                  <a:srgbClr val="13110E"/>
                </a:solidFill>
                <a:latin typeface="Roboto"/>
                <a:cs typeface="Roboto"/>
              </a:rPr>
              <a:t> </a:t>
            </a:r>
            <a:r>
              <a:rPr sz="2250" spc="35" dirty="0">
                <a:solidFill>
                  <a:srgbClr val="13110E"/>
                </a:solidFill>
                <a:latin typeface="Roboto"/>
                <a:cs typeface="Roboto"/>
              </a:rPr>
              <a:t>remove</a:t>
            </a:r>
            <a:r>
              <a:rPr sz="2250" spc="85" dirty="0">
                <a:solidFill>
                  <a:srgbClr val="13110E"/>
                </a:solidFill>
                <a:latin typeface="Roboto"/>
                <a:cs typeface="Roboto"/>
              </a:rPr>
              <a:t> </a:t>
            </a:r>
            <a:r>
              <a:rPr sz="2250" spc="15" dirty="0">
                <a:solidFill>
                  <a:srgbClr val="13110E"/>
                </a:solidFill>
                <a:latin typeface="Roboto"/>
                <a:cs typeface="Roboto"/>
              </a:rPr>
              <a:t>the</a:t>
            </a:r>
            <a:r>
              <a:rPr sz="2250" spc="85" dirty="0">
                <a:solidFill>
                  <a:srgbClr val="13110E"/>
                </a:solidFill>
                <a:latin typeface="Roboto"/>
                <a:cs typeface="Roboto"/>
              </a:rPr>
              <a:t> </a:t>
            </a:r>
            <a:r>
              <a:rPr sz="2250" spc="25" dirty="0">
                <a:solidFill>
                  <a:srgbClr val="13110E"/>
                </a:solidFill>
                <a:latin typeface="Roboto"/>
                <a:cs typeface="Roboto"/>
              </a:rPr>
              <a:t>column</a:t>
            </a:r>
            <a:endParaRPr sz="2250">
              <a:latin typeface="Roboto"/>
              <a:cs typeface="Roboto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4346062" y="801929"/>
            <a:ext cx="316230" cy="6464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050" spc="5" dirty="0">
                <a:solidFill>
                  <a:srgbClr val="FFFFFF"/>
                </a:solidFill>
                <a:latin typeface="Roboto"/>
                <a:cs typeface="Roboto"/>
              </a:rPr>
              <a:t>3</a:t>
            </a:r>
            <a:endParaRPr sz="4050">
              <a:latin typeface="Roboto"/>
              <a:cs typeface="Roboto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836690" y="4937372"/>
            <a:ext cx="3895725" cy="3227070"/>
            <a:chOff x="1836690" y="4937372"/>
            <a:chExt cx="3895725" cy="3227070"/>
          </a:xfrm>
        </p:grpSpPr>
        <p:sp>
          <p:nvSpPr>
            <p:cNvPr id="20" name="object 20"/>
            <p:cNvSpPr/>
            <p:nvPr/>
          </p:nvSpPr>
          <p:spPr>
            <a:xfrm>
              <a:off x="1836690" y="5468597"/>
              <a:ext cx="3895725" cy="2695575"/>
            </a:xfrm>
            <a:custGeom>
              <a:avLst/>
              <a:gdLst/>
              <a:ahLst/>
              <a:cxnLst/>
              <a:rect l="l" t="t" r="r" b="b"/>
              <a:pathLst>
                <a:path w="3895725" h="2695575">
                  <a:moveTo>
                    <a:pt x="3479274" y="2695574"/>
                  </a:moveTo>
                  <a:lnTo>
                    <a:pt x="416444" y="2695574"/>
                  </a:lnTo>
                  <a:lnTo>
                    <a:pt x="367975" y="2692764"/>
                  </a:lnTo>
                  <a:lnTo>
                    <a:pt x="321123" y="2684542"/>
                  </a:lnTo>
                  <a:lnTo>
                    <a:pt x="276204" y="2671227"/>
                  </a:lnTo>
                  <a:lnTo>
                    <a:pt x="233533" y="2653132"/>
                  </a:lnTo>
                  <a:lnTo>
                    <a:pt x="193426" y="2630576"/>
                  </a:lnTo>
                  <a:lnTo>
                    <a:pt x="156200" y="2603872"/>
                  </a:lnTo>
                  <a:lnTo>
                    <a:pt x="122171" y="2573339"/>
                  </a:lnTo>
                  <a:lnTo>
                    <a:pt x="91654" y="2539292"/>
                  </a:lnTo>
                  <a:lnTo>
                    <a:pt x="64964" y="2502046"/>
                  </a:lnTo>
                  <a:lnTo>
                    <a:pt x="42420" y="2461919"/>
                  </a:lnTo>
                  <a:lnTo>
                    <a:pt x="24335" y="2419226"/>
                  </a:lnTo>
                  <a:lnTo>
                    <a:pt x="11026" y="2374283"/>
                  </a:lnTo>
                  <a:lnTo>
                    <a:pt x="2809" y="2327406"/>
                  </a:lnTo>
                  <a:lnTo>
                    <a:pt x="0" y="2278912"/>
                  </a:lnTo>
                  <a:lnTo>
                    <a:pt x="0" y="416662"/>
                  </a:lnTo>
                  <a:lnTo>
                    <a:pt x="2809" y="368168"/>
                  </a:lnTo>
                  <a:lnTo>
                    <a:pt x="11026" y="321291"/>
                  </a:lnTo>
                  <a:lnTo>
                    <a:pt x="24335" y="276348"/>
                  </a:lnTo>
                  <a:lnTo>
                    <a:pt x="42420" y="233655"/>
                  </a:lnTo>
                  <a:lnTo>
                    <a:pt x="64964" y="193527"/>
                  </a:lnTo>
                  <a:lnTo>
                    <a:pt x="91654" y="156282"/>
                  </a:lnTo>
                  <a:lnTo>
                    <a:pt x="122171" y="122235"/>
                  </a:lnTo>
                  <a:lnTo>
                    <a:pt x="156200" y="91701"/>
                  </a:lnTo>
                  <a:lnTo>
                    <a:pt x="193426" y="64998"/>
                  </a:lnTo>
                  <a:lnTo>
                    <a:pt x="233533" y="42442"/>
                  </a:lnTo>
                  <a:lnTo>
                    <a:pt x="276204" y="24347"/>
                  </a:lnTo>
                  <a:lnTo>
                    <a:pt x="321123" y="11032"/>
                  </a:lnTo>
                  <a:lnTo>
                    <a:pt x="367975" y="2810"/>
                  </a:lnTo>
                  <a:lnTo>
                    <a:pt x="416444" y="0"/>
                  </a:lnTo>
                  <a:lnTo>
                    <a:pt x="3479274" y="0"/>
                  </a:lnTo>
                  <a:lnTo>
                    <a:pt x="3527743" y="2810"/>
                  </a:lnTo>
                  <a:lnTo>
                    <a:pt x="3574595" y="11032"/>
                  </a:lnTo>
                  <a:lnTo>
                    <a:pt x="3619515" y="24347"/>
                  </a:lnTo>
                  <a:lnTo>
                    <a:pt x="3662186" y="42442"/>
                  </a:lnTo>
                  <a:lnTo>
                    <a:pt x="3702292" y="64998"/>
                  </a:lnTo>
                  <a:lnTo>
                    <a:pt x="3739518" y="91701"/>
                  </a:lnTo>
                  <a:lnTo>
                    <a:pt x="3773548" y="122235"/>
                  </a:lnTo>
                  <a:lnTo>
                    <a:pt x="3804065" y="156282"/>
                  </a:lnTo>
                  <a:lnTo>
                    <a:pt x="3830754" y="193527"/>
                  </a:lnTo>
                  <a:lnTo>
                    <a:pt x="3853299" y="233655"/>
                  </a:lnTo>
                  <a:lnTo>
                    <a:pt x="3871384" y="276348"/>
                  </a:lnTo>
                  <a:lnTo>
                    <a:pt x="3884693" y="321291"/>
                  </a:lnTo>
                  <a:lnTo>
                    <a:pt x="3892910" y="368168"/>
                  </a:lnTo>
                  <a:lnTo>
                    <a:pt x="3895719" y="416662"/>
                  </a:lnTo>
                  <a:lnTo>
                    <a:pt x="3895719" y="2278912"/>
                  </a:lnTo>
                  <a:lnTo>
                    <a:pt x="3892910" y="2327406"/>
                  </a:lnTo>
                  <a:lnTo>
                    <a:pt x="3884693" y="2374283"/>
                  </a:lnTo>
                  <a:lnTo>
                    <a:pt x="3871384" y="2419226"/>
                  </a:lnTo>
                  <a:lnTo>
                    <a:pt x="3853299" y="2461919"/>
                  </a:lnTo>
                  <a:lnTo>
                    <a:pt x="3830754" y="2502046"/>
                  </a:lnTo>
                  <a:lnTo>
                    <a:pt x="3804065" y="2539292"/>
                  </a:lnTo>
                  <a:lnTo>
                    <a:pt x="3773548" y="2573339"/>
                  </a:lnTo>
                  <a:lnTo>
                    <a:pt x="3739518" y="2603872"/>
                  </a:lnTo>
                  <a:lnTo>
                    <a:pt x="3702292" y="2630576"/>
                  </a:lnTo>
                  <a:lnTo>
                    <a:pt x="3662186" y="2653132"/>
                  </a:lnTo>
                  <a:lnTo>
                    <a:pt x="3619515" y="2671227"/>
                  </a:lnTo>
                  <a:lnTo>
                    <a:pt x="3574595" y="2684542"/>
                  </a:lnTo>
                  <a:lnTo>
                    <a:pt x="3527743" y="2692764"/>
                  </a:lnTo>
                  <a:lnTo>
                    <a:pt x="3479274" y="269557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248276" y="4937372"/>
              <a:ext cx="1066800" cy="1066800"/>
            </a:xfrm>
            <a:custGeom>
              <a:avLst/>
              <a:gdLst/>
              <a:ahLst/>
              <a:cxnLst/>
              <a:rect l="l" t="t" r="r" b="b"/>
              <a:pathLst>
                <a:path w="1066800" h="1066800">
                  <a:moveTo>
                    <a:pt x="1066799" y="533399"/>
                  </a:moveTo>
                  <a:lnTo>
                    <a:pt x="1065355" y="572635"/>
                  </a:lnTo>
                  <a:lnTo>
                    <a:pt x="1061027" y="611666"/>
                  </a:lnTo>
                  <a:lnTo>
                    <a:pt x="1053838" y="650272"/>
                  </a:lnTo>
                  <a:lnTo>
                    <a:pt x="1043831" y="688237"/>
                  </a:lnTo>
                  <a:lnTo>
                    <a:pt x="1031059" y="725364"/>
                  </a:lnTo>
                  <a:lnTo>
                    <a:pt x="1015588" y="761458"/>
                  </a:lnTo>
                  <a:lnTo>
                    <a:pt x="997502" y="796315"/>
                  </a:lnTo>
                  <a:lnTo>
                    <a:pt x="976905" y="829741"/>
                  </a:lnTo>
                  <a:lnTo>
                    <a:pt x="953906" y="861561"/>
                  </a:lnTo>
                  <a:lnTo>
                    <a:pt x="928623" y="891609"/>
                  </a:lnTo>
                  <a:lnTo>
                    <a:pt x="901198" y="919716"/>
                  </a:lnTo>
                  <a:lnTo>
                    <a:pt x="871785" y="945723"/>
                  </a:lnTo>
                  <a:lnTo>
                    <a:pt x="840539" y="969497"/>
                  </a:lnTo>
                  <a:lnTo>
                    <a:pt x="807622" y="990912"/>
                  </a:lnTo>
                  <a:lnTo>
                    <a:pt x="773219" y="1009847"/>
                  </a:lnTo>
                  <a:lnTo>
                    <a:pt x="737523" y="1026197"/>
                  </a:lnTo>
                  <a:lnTo>
                    <a:pt x="700721" y="1039877"/>
                  </a:lnTo>
                  <a:lnTo>
                    <a:pt x="663005" y="1050815"/>
                  </a:lnTo>
                  <a:lnTo>
                    <a:pt x="624587" y="1058947"/>
                  </a:lnTo>
                  <a:lnTo>
                    <a:pt x="585682" y="1064231"/>
                  </a:lnTo>
                  <a:lnTo>
                    <a:pt x="546494" y="1066639"/>
                  </a:lnTo>
                  <a:lnTo>
                    <a:pt x="533399" y="1066799"/>
                  </a:lnTo>
                  <a:lnTo>
                    <a:pt x="520305" y="1066639"/>
                  </a:lnTo>
                  <a:lnTo>
                    <a:pt x="481117" y="1064231"/>
                  </a:lnTo>
                  <a:lnTo>
                    <a:pt x="442212" y="1058947"/>
                  </a:lnTo>
                  <a:lnTo>
                    <a:pt x="403794" y="1050815"/>
                  </a:lnTo>
                  <a:lnTo>
                    <a:pt x="366078" y="1039877"/>
                  </a:lnTo>
                  <a:lnTo>
                    <a:pt x="329276" y="1026197"/>
                  </a:lnTo>
                  <a:lnTo>
                    <a:pt x="293580" y="1009847"/>
                  </a:lnTo>
                  <a:lnTo>
                    <a:pt x="259177" y="990912"/>
                  </a:lnTo>
                  <a:lnTo>
                    <a:pt x="226260" y="969497"/>
                  </a:lnTo>
                  <a:lnTo>
                    <a:pt x="195014" y="945723"/>
                  </a:lnTo>
                  <a:lnTo>
                    <a:pt x="165601" y="919716"/>
                  </a:lnTo>
                  <a:lnTo>
                    <a:pt x="138176" y="891609"/>
                  </a:lnTo>
                  <a:lnTo>
                    <a:pt x="112893" y="861561"/>
                  </a:lnTo>
                  <a:lnTo>
                    <a:pt x="89894" y="829741"/>
                  </a:lnTo>
                  <a:lnTo>
                    <a:pt x="69297" y="796315"/>
                  </a:lnTo>
                  <a:lnTo>
                    <a:pt x="51211" y="761458"/>
                  </a:lnTo>
                  <a:lnTo>
                    <a:pt x="35740" y="725364"/>
                  </a:lnTo>
                  <a:lnTo>
                    <a:pt x="22968" y="688237"/>
                  </a:lnTo>
                  <a:lnTo>
                    <a:pt x="12961" y="650272"/>
                  </a:lnTo>
                  <a:lnTo>
                    <a:pt x="5772" y="611666"/>
                  </a:lnTo>
                  <a:lnTo>
                    <a:pt x="1444" y="572635"/>
                  </a:lnTo>
                  <a:lnTo>
                    <a:pt x="0" y="533399"/>
                  </a:lnTo>
                  <a:lnTo>
                    <a:pt x="160" y="520305"/>
                  </a:lnTo>
                  <a:lnTo>
                    <a:pt x="2568" y="481117"/>
                  </a:lnTo>
                  <a:lnTo>
                    <a:pt x="7852" y="442212"/>
                  </a:lnTo>
                  <a:lnTo>
                    <a:pt x="15984" y="403794"/>
                  </a:lnTo>
                  <a:lnTo>
                    <a:pt x="26922" y="366078"/>
                  </a:lnTo>
                  <a:lnTo>
                    <a:pt x="40602" y="329276"/>
                  </a:lnTo>
                  <a:lnTo>
                    <a:pt x="56952" y="293580"/>
                  </a:lnTo>
                  <a:lnTo>
                    <a:pt x="75887" y="259177"/>
                  </a:lnTo>
                  <a:lnTo>
                    <a:pt x="97302" y="226260"/>
                  </a:lnTo>
                  <a:lnTo>
                    <a:pt x="121076" y="195014"/>
                  </a:lnTo>
                  <a:lnTo>
                    <a:pt x="147083" y="165601"/>
                  </a:lnTo>
                  <a:lnTo>
                    <a:pt x="175190" y="138176"/>
                  </a:lnTo>
                  <a:lnTo>
                    <a:pt x="205238" y="112893"/>
                  </a:lnTo>
                  <a:lnTo>
                    <a:pt x="237058" y="89894"/>
                  </a:lnTo>
                  <a:lnTo>
                    <a:pt x="270484" y="69297"/>
                  </a:lnTo>
                  <a:lnTo>
                    <a:pt x="305341" y="51211"/>
                  </a:lnTo>
                  <a:lnTo>
                    <a:pt x="341435" y="35740"/>
                  </a:lnTo>
                  <a:lnTo>
                    <a:pt x="378562" y="22968"/>
                  </a:lnTo>
                  <a:lnTo>
                    <a:pt x="416527" y="12961"/>
                  </a:lnTo>
                  <a:lnTo>
                    <a:pt x="455133" y="5772"/>
                  </a:lnTo>
                  <a:lnTo>
                    <a:pt x="494164" y="1444"/>
                  </a:lnTo>
                  <a:lnTo>
                    <a:pt x="533399" y="0"/>
                  </a:lnTo>
                  <a:lnTo>
                    <a:pt x="546494" y="160"/>
                  </a:lnTo>
                  <a:lnTo>
                    <a:pt x="585682" y="2568"/>
                  </a:lnTo>
                  <a:lnTo>
                    <a:pt x="624587" y="7852"/>
                  </a:lnTo>
                  <a:lnTo>
                    <a:pt x="663005" y="15985"/>
                  </a:lnTo>
                  <a:lnTo>
                    <a:pt x="700721" y="26922"/>
                  </a:lnTo>
                  <a:lnTo>
                    <a:pt x="737523" y="40602"/>
                  </a:lnTo>
                  <a:lnTo>
                    <a:pt x="773219" y="56952"/>
                  </a:lnTo>
                  <a:lnTo>
                    <a:pt x="807622" y="75887"/>
                  </a:lnTo>
                  <a:lnTo>
                    <a:pt x="840539" y="97302"/>
                  </a:lnTo>
                  <a:lnTo>
                    <a:pt x="871785" y="121076"/>
                  </a:lnTo>
                  <a:lnTo>
                    <a:pt x="901198" y="147083"/>
                  </a:lnTo>
                  <a:lnTo>
                    <a:pt x="928623" y="175190"/>
                  </a:lnTo>
                  <a:lnTo>
                    <a:pt x="953906" y="205238"/>
                  </a:lnTo>
                  <a:lnTo>
                    <a:pt x="976905" y="237058"/>
                  </a:lnTo>
                  <a:lnTo>
                    <a:pt x="997502" y="270484"/>
                  </a:lnTo>
                  <a:lnTo>
                    <a:pt x="1015588" y="305342"/>
                  </a:lnTo>
                  <a:lnTo>
                    <a:pt x="1031059" y="341435"/>
                  </a:lnTo>
                  <a:lnTo>
                    <a:pt x="1043831" y="378562"/>
                  </a:lnTo>
                  <a:lnTo>
                    <a:pt x="1053838" y="416527"/>
                  </a:lnTo>
                  <a:lnTo>
                    <a:pt x="1061027" y="455133"/>
                  </a:lnTo>
                  <a:lnTo>
                    <a:pt x="1065355" y="494164"/>
                  </a:lnTo>
                  <a:lnTo>
                    <a:pt x="1066799" y="533399"/>
                  </a:lnTo>
                  <a:close/>
                </a:path>
              </a:pathLst>
            </a:custGeom>
            <a:solidFill>
              <a:srgbClr val="1753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2482753" y="6444382"/>
            <a:ext cx="2602230" cy="822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15010" marR="5080" indent="-702945">
              <a:lnSpc>
                <a:spcPct val="116300"/>
              </a:lnSpc>
              <a:spcBef>
                <a:spcPts val="95"/>
              </a:spcBef>
            </a:pPr>
            <a:r>
              <a:rPr sz="2250" spc="45" dirty="0">
                <a:solidFill>
                  <a:srgbClr val="13110E"/>
                </a:solidFill>
                <a:latin typeface="Roboto"/>
                <a:cs typeface="Roboto"/>
              </a:rPr>
              <a:t>Encode </a:t>
            </a:r>
            <a:r>
              <a:rPr sz="2250" spc="35" dirty="0">
                <a:solidFill>
                  <a:srgbClr val="13110E"/>
                </a:solidFill>
                <a:latin typeface="Roboto"/>
                <a:cs typeface="Roboto"/>
              </a:rPr>
              <a:t>Categorical </a:t>
            </a:r>
            <a:r>
              <a:rPr sz="2250" spc="-545" dirty="0">
                <a:solidFill>
                  <a:srgbClr val="13110E"/>
                </a:solidFill>
                <a:latin typeface="Roboto"/>
                <a:cs typeface="Roboto"/>
              </a:rPr>
              <a:t> </a:t>
            </a:r>
            <a:r>
              <a:rPr sz="2250" spc="35" dirty="0">
                <a:solidFill>
                  <a:srgbClr val="13110E"/>
                </a:solidFill>
                <a:latin typeface="Roboto"/>
                <a:cs typeface="Roboto"/>
              </a:rPr>
              <a:t>Columns</a:t>
            </a:r>
            <a:endParaRPr sz="2250">
              <a:latin typeface="Roboto"/>
              <a:cs typeface="Robo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625992" y="5109812"/>
            <a:ext cx="316230" cy="6464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050" spc="5" dirty="0">
                <a:solidFill>
                  <a:srgbClr val="FFFFFF"/>
                </a:solidFill>
                <a:latin typeface="Roboto"/>
                <a:cs typeface="Roboto"/>
              </a:rPr>
              <a:t>4</a:t>
            </a:r>
            <a:endParaRPr sz="4050">
              <a:latin typeface="Roboto"/>
              <a:cs typeface="Robo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7093587" y="4926073"/>
            <a:ext cx="3895725" cy="3227070"/>
            <a:chOff x="7093587" y="4926073"/>
            <a:chExt cx="3895725" cy="3227070"/>
          </a:xfrm>
        </p:grpSpPr>
        <p:sp>
          <p:nvSpPr>
            <p:cNvPr id="25" name="object 25"/>
            <p:cNvSpPr/>
            <p:nvPr/>
          </p:nvSpPr>
          <p:spPr>
            <a:xfrm>
              <a:off x="7093587" y="5457297"/>
              <a:ext cx="3895725" cy="2695575"/>
            </a:xfrm>
            <a:custGeom>
              <a:avLst/>
              <a:gdLst/>
              <a:ahLst/>
              <a:cxnLst/>
              <a:rect l="l" t="t" r="r" b="b"/>
              <a:pathLst>
                <a:path w="3895725" h="2695575">
                  <a:moveTo>
                    <a:pt x="3479274" y="2695574"/>
                  </a:moveTo>
                  <a:lnTo>
                    <a:pt x="416444" y="2695574"/>
                  </a:lnTo>
                  <a:lnTo>
                    <a:pt x="367975" y="2692764"/>
                  </a:lnTo>
                  <a:lnTo>
                    <a:pt x="321123" y="2684542"/>
                  </a:lnTo>
                  <a:lnTo>
                    <a:pt x="276204" y="2671227"/>
                  </a:lnTo>
                  <a:lnTo>
                    <a:pt x="233533" y="2653132"/>
                  </a:lnTo>
                  <a:lnTo>
                    <a:pt x="193426" y="2630576"/>
                  </a:lnTo>
                  <a:lnTo>
                    <a:pt x="156200" y="2603872"/>
                  </a:lnTo>
                  <a:lnTo>
                    <a:pt x="122171" y="2573339"/>
                  </a:lnTo>
                  <a:lnTo>
                    <a:pt x="91654" y="2539292"/>
                  </a:lnTo>
                  <a:lnTo>
                    <a:pt x="64964" y="2502046"/>
                  </a:lnTo>
                  <a:lnTo>
                    <a:pt x="42420" y="2461919"/>
                  </a:lnTo>
                  <a:lnTo>
                    <a:pt x="24335" y="2419226"/>
                  </a:lnTo>
                  <a:lnTo>
                    <a:pt x="11026" y="2374283"/>
                  </a:lnTo>
                  <a:lnTo>
                    <a:pt x="2809" y="2327406"/>
                  </a:lnTo>
                  <a:lnTo>
                    <a:pt x="0" y="2278912"/>
                  </a:lnTo>
                  <a:lnTo>
                    <a:pt x="0" y="416662"/>
                  </a:lnTo>
                  <a:lnTo>
                    <a:pt x="2809" y="368168"/>
                  </a:lnTo>
                  <a:lnTo>
                    <a:pt x="11026" y="321291"/>
                  </a:lnTo>
                  <a:lnTo>
                    <a:pt x="24335" y="276348"/>
                  </a:lnTo>
                  <a:lnTo>
                    <a:pt x="42420" y="233655"/>
                  </a:lnTo>
                  <a:lnTo>
                    <a:pt x="64964" y="193527"/>
                  </a:lnTo>
                  <a:lnTo>
                    <a:pt x="91654" y="156282"/>
                  </a:lnTo>
                  <a:lnTo>
                    <a:pt x="122171" y="122235"/>
                  </a:lnTo>
                  <a:lnTo>
                    <a:pt x="156200" y="91701"/>
                  </a:lnTo>
                  <a:lnTo>
                    <a:pt x="193426" y="64998"/>
                  </a:lnTo>
                  <a:lnTo>
                    <a:pt x="233533" y="42442"/>
                  </a:lnTo>
                  <a:lnTo>
                    <a:pt x="276204" y="24347"/>
                  </a:lnTo>
                  <a:lnTo>
                    <a:pt x="321123" y="11032"/>
                  </a:lnTo>
                  <a:lnTo>
                    <a:pt x="367975" y="2810"/>
                  </a:lnTo>
                  <a:lnTo>
                    <a:pt x="416444" y="0"/>
                  </a:lnTo>
                  <a:lnTo>
                    <a:pt x="3479274" y="0"/>
                  </a:lnTo>
                  <a:lnTo>
                    <a:pt x="3527743" y="2810"/>
                  </a:lnTo>
                  <a:lnTo>
                    <a:pt x="3574595" y="11032"/>
                  </a:lnTo>
                  <a:lnTo>
                    <a:pt x="3619515" y="24347"/>
                  </a:lnTo>
                  <a:lnTo>
                    <a:pt x="3662186" y="42442"/>
                  </a:lnTo>
                  <a:lnTo>
                    <a:pt x="3702292" y="64998"/>
                  </a:lnTo>
                  <a:lnTo>
                    <a:pt x="3739518" y="91701"/>
                  </a:lnTo>
                  <a:lnTo>
                    <a:pt x="3773548" y="122235"/>
                  </a:lnTo>
                  <a:lnTo>
                    <a:pt x="3804065" y="156282"/>
                  </a:lnTo>
                  <a:lnTo>
                    <a:pt x="3830754" y="193527"/>
                  </a:lnTo>
                  <a:lnTo>
                    <a:pt x="3853299" y="233655"/>
                  </a:lnTo>
                  <a:lnTo>
                    <a:pt x="3871384" y="276348"/>
                  </a:lnTo>
                  <a:lnTo>
                    <a:pt x="3884693" y="321291"/>
                  </a:lnTo>
                  <a:lnTo>
                    <a:pt x="3892910" y="368168"/>
                  </a:lnTo>
                  <a:lnTo>
                    <a:pt x="3895719" y="416662"/>
                  </a:lnTo>
                  <a:lnTo>
                    <a:pt x="3895719" y="2278912"/>
                  </a:lnTo>
                  <a:lnTo>
                    <a:pt x="3892910" y="2327406"/>
                  </a:lnTo>
                  <a:lnTo>
                    <a:pt x="3884693" y="2374283"/>
                  </a:lnTo>
                  <a:lnTo>
                    <a:pt x="3871384" y="2419226"/>
                  </a:lnTo>
                  <a:lnTo>
                    <a:pt x="3853299" y="2461919"/>
                  </a:lnTo>
                  <a:lnTo>
                    <a:pt x="3830754" y="2502046"/>
                  </a:lnTo>
                  <a:lnTo>
                    <a:pt x="3804065" y="2539292"/>
                  </a:lnTo>
                  <a:lnTo>
                    <a:pt x="3773548" y="2573339"/>
                  </a:lnTo>
                  <a:lnTo>
                    <a:pt x="3739518" y="2603872"/>
                  </a:lnTo>
                  <a:lnTo>
                    <a:pt x="3702292" y="2630576"/>
                  </a:lnTo>
                  <a:lnTo>
                    <a:pt x="3662186" y="2653132"/>
                  </a:lnTo>
                  <a:lnTo>
                    <a:pt x="3619515" y="2671227"/>
                  </a:lnTo>
                  <a:lnTo>
                    <a:pt x="3574595" y="2684542"/>
                  </a:lnTo>
                  <a:lnTo>
                    <a:pt x="3527743" y="2692764"/>
                  </a:lnTo>
                  <a:lnTo>
                    <a:pt x="3479274" y="269557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505173" y="4926073"/>
              <a:ext cx="1066800" cy="1066800"/>
            </a:xfrm>
            <a:custGeom>
              <a:avLst/>
              <a:gdLst/>
              <a:ahLst/>
              <a:cxnLst/>
              <a:rect l="l" t="t" r="r" b="b"/>
              <a:pathLst>
                <a:path w="1066800" h="1066800">
                  <a:moveTo>
                    <a:pt x="1066799" y="533399"/>
                  </a:moveTo>
                  <a:lnTo>
                    <a:pt x="1065355" y="572635"/>
                  </a:lnTo>
                  <a:lnTo>
                    <a:pt x="1061027" y="611666"/>
                  </a:lnTo>
                  <a:lnTo>
                    <a:pt x="1053838" y="650272"/>
                  </a:lnTo>
                  <a:lnTo>
                    <a:pt x="1043831" y="688237"/>
                  </a:lnTo>
                  <a:lnTo>
                    <a:pt x="1031059" y="725364"/>
                  </a:lnTo>
                  <a:lnTo>
                    <a:pt x="1015588" y="761458"/>
                  </a:lnTo>
                  <a:lnTo>
                    <a:pt x="997502" y="796315"/>
                  </a:lnTo>
                  <a:lnTo>
                    <a:pt x="976905" y="829741"/>
                  </a:lnTo>
                  <a:lnTo>
                    <a:pt x="953906" y="861561"/>
                  </a:lnTo>
                  <a:lnTo>
                    <a:pt x="928623" y="891609"/>
                  </a:lnTo>
                  <a:lnTo>
                    <a:pt x="901198" y="919716"/>
                  </a:lnTo>
                  <a:lnTo>
                    <a:pt x="871785" y="945723"/>
                  </a:lnTo>
                  <a:lnTo>
                    <a:pt x="840539" y="969497"/>
                  </a:lnTo>
                  <a:lnTo>
                    <a:pt x="807622" y="990912"/>
                  </a:lnTo>
                  <a:lnTo>
                    <a:pt x="773219" y="1009847"/>
                  </a:lnTo>
                  <a:lnTo>
                    <a:pt x="737523" y="1026197"/>
                  </a:lnTo>
                  <a:lnTo>
                    <a:pt x="700721" y="1039877"/>
                  </a:lnTo>
                  <a:lnTo>
                    <a:pt x="663005" y="1050815"/>
                  </a:lnTo>
                  <a:lnTo>
                    <a:pt x="624587" y="1058947"/>
                  </a:lnTo>
                  <a:lnTo>
                    <a:pt x="585682" y="1064231"/>
                  </a:lnTo>
                  <a:lnTo>
                    <a:pt x="546494" y="1066639"/>
                  </a:lnTo>
                  <a:lnTo>
                    <a:pt x="533399" y="1066799"/>
                  </a:lnTo>
                  <a:lnTo>
                    <a:pt x="520305" y="1066639"/>
                  </a:lnTo>
                  <a:lnTo>
                    <a:pt x="481117" y="1064231"/>
                  </a:lnTo>
                  <a:lnTo>
                    <a:pt x="442212" y="1058947"/>
                  </a:lnTo>
                  <a:lnTo>
                    <a:pt x="403794" y="1050815"/>
                  </a:lnTo>
                  <a:lnTo>
                    <a:pt x="366078" y="1039877"/>
                  </a:lnTo>
                  <a:lnTo>
                    <a:pt x="329276" y="1026197"/>
                  </a:lnTo>
                  <a:lnTo>
                    <a:pt x="293580" y="1009847"/>
                  </a:lnTo>
                  <a:lnTo>
                    <a:pt x="259177" y="990912"/>
                  </a:lnTo>
                  <a:lnTo>
                    <a:pt x="226260" y="969497"/>
                  </a:lnTo>
                  <a:lnTo>
                    <a:pt x="195014" y="945723"/>
                  </a:lnTo>
                  <a:lnTo>
                    <a:pt x="165601" y="919716"/>
                  </a:lnTo>
                  <a:lnTo>
                    <a:pt x="138176" y="891609"/>
                  </a:lnTo>
                  <a:lnTo>
                    <a:pt x="112893" y="861561"/>
                  </a:lnTo>
                  <a:lnTo>
                    <a:pt x="89894" y="829741"/>
                  </a:lnTo>
                  <a:lnTo>
                    <a:pt x="69297" y="796315"/>
                  </a:lnTo>
                  <a:lnTo>
                    <a:pt x="51211" y="761458"/>
                  </a:lnTo>
                  <a:lnTo>
                    <a:pt x="35740" y="725364"/>
                  </a:lnTo>
                  <a:lnTo>
                    <a:pt x="22968" y="688237"/>
                  </a:lnTo>
                  <a:lnTo>
                    <a:pt x="12961" y="650272"/>
                  </a:lnTo>
                  <a:lnTo>
                    <a:pt x="5772" y="611666"/>
                  </a:lnTo>
                  <a:lnTo>
                    <a:pt x="1444" y="572635"/>
                  </a:lnTo>
                  <a:lnTo>
                    <a:pt x="0" y="533399"/>
                  </a:lnTo>
                  <a:lnTo>
                    <a:pt x="160" y="520305"/>
                  </a:lnTo>
                  <a:lnTo>
                    <a:pt x="2568" y="481117"/>
                  </a:lnTo>
                  <a:lnTo>
                    <a:pt x="7852" y="442212"/>
                  </a:lnTo>
                  <a:lnTo>
                    <a:pt x="15984" y="403794"/>
                  </a:lnTo>
                  <a:lnTo>
                    <a:pt x="26922" y="366078"/>
                  </a:lnTo>
                  <a:lnTo>
                    <a:pt x="40602" y="329276"/>
                  </a:lnTo>
                  <a:lnTo>
                    <a:pt x="56952" y="293580"/>
                  </a:lnTo>
                  <a:lnTo>
                    <a:pt x="75887" y="259177"/>
                  </a:lnTo>
                  <a:lnTo>
                    <a:pt x="97302" y="226260"/>
                  </a:lnTo>
                  <a:lnTo>
                    <a:pt x="121076" y="195014"/>
                  </a:lnTo>
                  <a:lnTo>
                    <a:pt x="147083" y="165601"/>
                  </a:lnTo>
                  <a:lnTo>
                    <a:pt x="175190" y="138176"/>
                  </a:lnTo>
                  <a:lnTo>
                    <a:pt x="205238" y="112893"/>
                  </a:lnTo>
                  <a:lnTo>
                    <a:pt x="237058" y="89894"/>
                  </a:lnTo>
                  <a:lnTo>
                    <a:pt x="270484" y="69297"/>
                  </a:lnTo>
                  <a:lnTo>
                    <a:pt x="305341" y="51211"/>
                  </a:lnTo>
                  <a:lnTo>
                    <a:pt x="341435" y="35740"/>
                  </a:lnTo>
                  <a:lnTo>
                    <a:pt x="378562" y="22968"/>
                  </a:lnTo>
                  <a:lnTo>
                    <a:pt x="416527" y="12961"/>
                  </a:lnTo>
                  <a:lnTo>
                    <a:pt x="455133" y="5772"/>
                  </a:lnTo>
                  <a:lnTo>
                    <a:pt x="494164" y="1444"/>
                  </a:lnTo>
                  <a:lnTo>
                    <a:pt x="533399" y="0"/>
                  </a:lnTo>
                  <a:lnTo>
                    <a:pt x="546494" y="160"/>
                  </a:lnTo>
                  <a:lnTo>
                    <a:pt x="585682" y="2568"/>
                  </a:lnTo>
                  <a:lnTo>
                    <a:pt x="624587" y="7852"/>
                  </a:lnTo>
                  <a:lnTo>
                    <a:pt x="663005" y="15985"/>
                  </a:lnTo>
                  <a:lnTo>
                    <a:pt x="700721" y="26922"/>
                  </a:lnTo>
                  <a:lnTo>
                    <a:pt x="737523" y="40602"/>
                  </a:lnTo>
                  <a:lnTo>
                    <a:pt x="773219" y="56952"/>
                  </a:lnTo>
                  <a:lnTo>
                    <a:pt x="807622" y="75887"/>
                  </a:lnTo>
                  <a:lnTo>
                    <a:pt x="840539" y="97302"/>
                  </a:lnTo>
                  <a:lnTo>
                    <a:pt x="871785" y="121076"/>
                  </a:lnTo>
                  <a:lnTo>
                    <a:pt x="901198" y="147083"/>
                  </a:lnTo>
                  <a:lnTo>
                    <a:pt x="928623" y="175190"/>
                  </a:lnTo>
                  <a:lnTo>
                    <a:pt x="953906" y="205238"/>
                  </a:lnTo>
                  <a:lnTo>
                    <a:pt x="976905" y="237058"/>
                  </a:lnTo>
                  <a:lnTo>
                    <a:pt x="997502" y="270484"/>
                  </a:lnTo>
                  <a:lnTo>
                    <a:pt x="1015588" y="305342"/>
                  </a:lnTo>
                  <a:lnTo>
                    <a:pt x="1031059" y="341435"/>
                  </a:lnTo>
                  <a:lnTo>
                    <a:pt x="1043831" y="378562"/>
                  </a:lnTo>
                  <a:lnTo>
                    <a:pt x="1053838" y="416527"/>
                  </a:lnTo>
                  <a:lnTo>
                    <a:pt x="1061027" y="455133"/>
                  </a:lnTo>
                  <a:lnTo>
                    <a:pt x="1065355" y="494164"/>
                  </a:lnTo>
                  <a:lnTo>
                    <a:pt x="1066799" y="533399"/>
                  </a:lnTo>
                  <a:close/>
                </a:path>
              </a:pathLst>
            </a:custGeom>
            <a:solidFill>
              <a:srgbClr val="1753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7812399" y="6433083"/>
            <a:ext cx="2456815" cy="12217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16300"/>
              </a:lnSpc>
              <a:spcBef>
                <a:spcPts val="95"/>
              </a:spcBef>
            </a:pPr>
            <a:r>
              <a:rPr sz="2250" spc="35" dirty="0">
                <a:solidFill>
                  <a:srgbClr val="13110E"/>
                </a:solidFill>
                <a:latin typeface="Roboto"/>
                <a:cs typeface="Roboto"/>
              </a:rPr>
              <a:t>Remove</a:t>
            </a:r>
            <a:r>
              <a:rPr sz="2250" spc="60" dirty="0">
                <a:solidFill>
                  <a:srgbClr val="13110E"/>
                </a:solidFill>
                <a:latin typeface="Roboto"/>
                <a:cs typeface="Roboto"/>
              </a:rPr>
              <a:t> </a:t>
            </a:r>
            <a:r>
              <a:rPr sz="2250" spc="25" dirty="0">
                <a:solidFill>
                  <a:srgbClr val="13110E"/>
                </a:solidFill>
                <a:latin typeface="Roboto"/>
                <a:cs typeface="Roboto"/>
              </a:rPr>
              <a:t>Outlier</a:t>
            </a:r>
            <a:r>
              <a:rPr sz="2250" spc="65" dirty="0">
                <a:solidFill>
                  <a:srgbClr val="13110E"/>
                </a:solidFill>
                <a:latin typeface="Roboto"/>
                <a:cs typeface="Roboto"/>
              </a:rPr>
              <a:t> </a:t>
            </a:r>
            <a:r>
              <a:rPr sz="2250" spc="10" dirty="0">
                <a:solidFill>
                  <a:srgbClr val="13110E"/>
                </a:solidFill>
                <a:latin typeface="Roboto"/>
                <a:cs typeface="Roboto"/>
              </a:rPr>
              <a:t>on </a:t>
            </a:r>
            <a:r>
              <a:rPr sz="2250" spc="-550" dirty="0">
                <a:solidFill>
                  <a:srgbClr val="13110E"/>
                </a:solidFill>
                <a:latin typeface="Roboto"/>
                <a:cs typeface="Roboto"/>
              </a:rPr>
              <a:t> </a:t>
            </a:r>
            <a:r>
              <a:rPr sz="2250" spc="35" dirty="0">
                <a:solidFill>
                  <a:srgbClr val="13110E"/>
                </a:solidFill>
                <a:latin typeface="Roboto"/>
                <a:cs typeface="Roboto"/>
              </a:rPr>
              <a:t>Annual_Premium </a:t>
            </a:r>
            <a:r>
              <a:rPr sz="2250" spc="40" dirty="0">
                <a:solidFill>
                  <a:srgbClr val="13110E"/>
                </a:solidFill>
                <a:latin typeface="Roboto"/>
                <a:cs typeface="Roboto"/>
              </a:rPr>
              <a:t> </a:t>
            </a:r>
            <a:r>
              <a:rPr sz="2250" spc="25" dirty="0">
                <a:solidFill>
                  <a:srgbClr val="13110E"/>
                </a:solidFill>
                <a:latin typeface="Roboto"/>
                <a:cs typeface="Roboto"/>
              </a:rPr>
              <a:t>column</a:t>
            </a:r>
            <a:endParaRPr sz="2250">
              <a:latin typeface="Roboto"/>
              <a:cs typeface="Roboto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882888" y="5098510"/>
            <a:ext cx="316230" cy="6464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050" spc="5" dirty="0">
                <a:solidFill>
                  <a:srgbClr val="FFFFFF"/>
                </a:solidFill>
                <a:latin typeface="Roboto"/>
                <a:cs typeface="Roboto"/>
              </a:rPr>
              <a:t>5</a:t>
            </a:r>
            <a:endParaRPr sz="4050">
              <a:latin typeface="Roboto"/>
              <a:cs typeface="Roboto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12556759" y="4914774"/>
            <a:ext cx="3895725" cy="3227070"/>
            <a:chOff x="12556759" y="4914774"/>
            <a:chExt cx="3895725" cy="3227070"/>
          </a:xfrm>
        </p:grpSpPr>
        <p:sp>
          <p:nvSpPr>
            <p:cNvPr id="30" name="object 30"/>
            <p:cNvSpPr/>
            <p:nvPr/>
          </p:nvSpPr>
          <p:spPr>
            <a:xfrm>
              <a:off x="12556759" y="5445998"/>
              <a:ext cx="3895725" cy="2695575"/>
            </a:xfrm>
            <a:custGeom>
              <a:avLst/>
              <a:gdLst/>
              <a:ahLst/>
              <a:cxnLst/>
              <a:rect l="l" t="t" r="r" b="b"/>
              <a:pathLst>
                <a:path w="3895725" h="2695575">
                  <a:moveTo>
                    <a:pt x="3479274" y="2695574"/>
                  </a:moveTo>
                  <a:lnTo>
                    <a:pt x="416444" y="2695574"/>
                  </a:lnTo>
                  <a:lnTo>
                    <a:pt x="367975" y="2692764"/>
                  </a:lnTo>
                  <a:lnTo>
                    <a:pt x="321123" y="2684542"/>
                  </a:lnTo>
                  <a:lnTo>
                    <a:pt x="276204" y="2671227"/>
                  </a:lnTo>
                  <a:lnTo>
                    <a:pt x="233533" y="2653132"/>
                  </a:lnTo>
                  <a:lnTo>
                    <a:pt x="193426" y="2630576"/>
                  </a:lnTo>
                  <a:lnTo>
                    <a:pt x="156200" y="2603872"/>
                  </a:lnTo>
                  <a:lnTo>
                    <a:pt x="122171" y="2573339"/>
                  </a:lnTo>
                  <a:lnTo>
                    <a:pt x="91654" y="2539292"/>
                  </a:lnTo>
                  <a:lnTo>
                    <a:pt x="64964" y="2502046"/>
                  </a:lnTo>
                  <a:lnTo>
                    <a:pt x="42420" y="2461919"/>
                  </a:lnTo>
                  <a:lnTo>
                    <a:pt x="24335" y="2419226"/>
                  </a:lnTo>
                  <a:lnTo>
                    <a:pt x="11026" y="2374283"/>
                  </a:lnTo>
                  <a:lnTo>
                    <a:pt x="2809" y="2327406"/>
                  </a:lnTo>
                  <a:lnTo>
                    <a:pt x="0" y="2278912"/>
                  </a:lnTo>
                  <a:lnTo>
                    <a:pt x="0" y="416662"/>
                  </a:lnTo>
                  <a:lnTo>
                    <a:pt x="2809" y="368168"/>
                  </a:lnTo>
                  <a:lnTo>
                    <a:pt x="11026" y="321291"/>
                  </a:lnTo>
                  <a:lnTo>
                    <a:pt x="24335" y="276348"/>
                  </a:lnTo>
                  <a:lnTo>
                    <a:pt x="42420" y="233655"/>
                  </a:lnTo>
                  <a:lnTo>
                    <a:pt x="64964" y="193527"/>
                  </a:lnTo>
                  <a:lnTo>
                    <a:pt x="91654" y="156282"/>
                  </a:lnTo>
                  <a:lnTo>
                    <a:pt x="122171" y="122235"/>
                  </a:lnTo>
                  <a:lnTo>
                    <a:pt x="156200" y="91701"/>
                  </a:lnTo>
                  <a:lnTo>
                    <a:pt x="193426" y="64998"/>
                  </a:lnTo>
                  <a:lnTo>
                    <a:pt x="233533" y="42442"/>
                  </a:lnTo>
                  <a:lnTo>
                    <a:pt x="276204" y="24347"/>
                  </a:lnTo>
                  <a:lnTo>
                    <a:pt x="321123" y="11032"/>
                  </a:lnTo>
                  <a:lnTo>
                    <a:pt x="367975" y="2810"/>
                  </a:lnTo>
                  <a:lnTo>
                    <a:pt x="416444" y="0"/>
                  </a:lnTo>
                  <a:lnTo>
                    <a:pt x="3479274" y="0"/>
                  </a:lnTo>
                  <a:lnTo>
                    <a:pt x="3527743" y="2810"/>
                  </a:lnTo>
                  <a:lnTo>
                    <a:pt x="3574595" y="11032"/>
                  </a:lnTo>
                  <a:lnTo>
                    <a:pt x="3619515" y="24347"/>
                  </a:lnTo>
                  <a:lnTo>
                    <a:pt x="3662186" y="42442"/>
                  </a:lnTo>
                  <a:lnTo>
                    <a:pt x="3702292" y="64998"/>
                  </a:lnTo>
                  <a:lnTo>
                    <a:pt x="3739518" y="91701"/>
                  </a:lnTo>
                  <a:lnTo>
                    <a:pt x="3773548" y="122235"/>
                  </a:lnTo>
                  <a:lnTo>
                    <a:pt x="3804065" y="156282"/>
                  </a:lnTo>
                  <a:lnTo>
                    <a:pt x="3830754" y="193527"/>
                  </a:lnTo>
                  <a:lnTo>
                    <a:pt x="3853299" y="233655"/>
                  </a:lnTo>
                  <a:lnTo>
                    <a:pt x="3871384" y="276348"/>
                  </a:lnTo>
                  <a:lnTo>
                    <a:pt x="3884693" y="321291"/>
                  </a:lnTo>
                  <a:lnTo>
                    <a:pt x="3892910" y="368168"/>
                  </a:lnTo>
                  <a:lnTo>
                    <a:pt x="3895719" y="416662"/>
                  </a:lnTo>
                  <a:lnTo>
                    <a:pt x="3895719" y="2278912"/>
                  </a:lnTo>
                  <a:lnTo>
                    <a:pt x="3892910" y="2327406"/>
                  </a:lnTo>
                  <a:lnTo>
                    <a:pt x="3884693" y="2374283"/>
                  </a:lnTo>
                  <a:lnTo>
                    <a:pt x="3871384" y="2419226"/>
                  </a:lnTo>
                  <a:lnTo>
                    <a:pt x="3853299" y="2461919"/>
                  </a:lnTo>
                  <a:lnTo>
                    <a:pt x="3830754" y="2502046"/>
                  </a:lnTo>
                  <a:lnTo>
                    <a:pt x="3804065" y="2539292"/>
                  </a:lnTo>
                  <a:lnTo>
                    <a:pt x="3773548" y="2573339"/>
                  </a:lnTo>
                  <a:lnTo>
                    <a:pt x="3739518" y="2603872"/>
                  </a:lnTo>
                  <a:lnTo>
                    <a:pt x="3702292" y="2630576"/>
                  </a:lnTo>
                  <a:lnTo>
                    <a:pt x="3662186" y="2653132"/>
                  </a:lnTo>
                  <a:lnTo>
                    <a:pt x="3619515" y="2671227"/>
                  </a:lnTo>
                  <a:lnTo>
                    <a:pt x="3574595" y="2684542"/>
                  </a:lnTo>
                  <a:lnTo>
                    <a:pt x="3527743" y="2692764"/>
                  </a:lnTo>
                  <a:lnTo>
                    <a:pt x="3479274" y="269557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3968346" y="4914774"/>
              <a:ext cx="1066800" cy="1066800"/>
            </a:xfrm>
            <a:custGeom>
              <a:avLst/>
              <a:gdLst/>
              <a:ahLst/>
              <a:cxnLst/>
              <a:rect l="l" t="t" r="r" b="b"/>
              <a:pathLst>
                <a:path w="1066800" h="1066800">
                  <a:moveTo>
                    <a:pt x="1066799" y="533399"/>
                  </a:moveTo>
                  <a:lnTo>
                    <a:pt x="1065355" y="572635"/>
                  </a:lnTo>
                  <a:lnTo>
                    <a:pt x="1061027" y="611666"/>
                  </a:lnTo>
                  <a:lnTo>
                    <a:pt x="1053838" y="650272"/>
                  </a:lnTo>
                  <a:lnTo>
                    <a:pt x="1043831" y="688237"/>
                  </a:lnTo>
                  <a:lnTo>
                    <a:pt x="1031059" y="725364"/>
                  </a:lnTo>
                  <a:lnTo>
                    <a:pt x="1015588" y="761458"/>
                  </a:lnTo>
                  <a:lnTo>
                    <a:pt x="997502" y="796315"/>
                  </a:lnTo>
                  <a:lnTo>
                    <a:pt x="976905" y="829741"/>
                  </a:lnTo>
                  <a:lnTo>
                    <a:pt x="953906" y="861561"/>
                  </a:lnTo>
                  <a:lnTo>
                    <a:pt x="928623" y="891609"/>
                  </a:lnTo>
                  <a:lnTo>
                    <a:pt x="901198" y="919716"/>
                  </a:lnTo>
                  <a:lnTo>
                    <a:pt x="871785" y="945723"/>
                  </a:lnTo>
                  <a:lnTo>
                    <a:pt x="840539" y="969497"/>
                  </a:lnTo>
                  <a:lnTo>
                    <a:pt x="807622" y="990912"/>
                  </a:lnTo>
                  <a:lnTo>
                    <a:pt x="773219" y="1009847"/>
                  </a:lnTo>
                  <a:lnTo>
                    <a:pt x="737523" y="1026197"/>
                  </a:lnTo>
                  <a:lnTo>
                    <a:pt x="700721" y="1039877"/>
                  </a:lnTo>
                  <a:lnTo>
                    <a:pt x="663005" y="1050815"/>
                  </a:lnTo>
                  <a:lnTo>
                    <a:pt x="624587" y="1058947"/>
                  </a:lnTo>
                  <a:lnTo>
                    <a:pt x="585682" y="1064231"/>
                  </a:lnTo>
                  <a:lnTo>
                    <a:pt x="546494" y="1066639"/>
                  </a:lnTo>
                  <a:lnTo>
                    <a:pt x="533399" y="1066799"/>
                  </a:lnTo>
                  <a:lnTo>
                    <a:pt x="520305" y="1066639"/>
                  </a:lnTo>
                  <a:lnTo>
                    <a:pt x="481117" y="1064231"/>
                  </a:lnTo>
                  <a:lnTo>
                    <a:pt x="442212" y="1058947"/>
                  </a:lnTo>
                  <a:lnTo>
                    <a:pt x="403794" y="1050815"/>
                  </a:lnTo>
                  <a:lnTo>
                    <a:pt x="366078" y="1039877"/>
                  </a:lnTo>
                  <a:lnTo>
                    <a:pt x="329276" y="1026197"/>
                  </a:lnTo>
                  <a:lnTo>
                    <a:pt x="293580" y="1009847"/>
                  </a:lnTo>
                  <a:lnTo>
                    <a:pt x="259177" y="990912"/>
                  </a:lnTo>
                  <a:lnTo>
                    <a:pt x="226260" y="969497"/>
                  </a:lnTo>
                  <a:lnTo>
                    <a:pt x="195014" y="945723"/>
                  </a:lnTo>
                  <a:lnTo>
                    <a:pt x="165601" y="919716"/>
                  </a:lnTo>
                  <a:lnTo>
                    <a:pt x="138176" y="891609"/>
                  </a:lnTo>
                  <a:lnTo>
                    <a:pt x="112893" y="861561"/>
                  </a:lnTo>
                  <a:lnTo>
                    <a:pt x="89894" y="829741"/>
                  </a:lnTo>
                  <a:lnTo>
                    <a:pt x="69297" y="796315"/>
                  </a:lnTo>
                  <a:lnTo>
                    <a:pt x="51211" y="761458"/>
                  </a:lnTo>
                  <a:lnTo>
                    <a:pt x="35740" y="725364"/>
                  </a:lnTo>
                  <a:lnTo>
                    <a:pt x="22968" y="688237"/>
                  </a:lnTo>
                  <a:lnTo>
                    <a:pt x="12961" y="650272"/>
                  </a:lnTo>
                  <a:lnTo>
                    <a:pt x="5772" y="611666"/>
                  </a:lnTo>
                  <a:lnTo>
                    <a:pt x="1444" y="572635"/>
                  </a:lnTo>
                  <a:lnTo>
                    <a:pt x="0" y="533399"/>
                  </a:lnTo>
                  <a:lnTo>
                    <a:pt x="160" y="520305"/>
                  </a:lnTo>
                  <a:lnTo>
                    <a:pt x="2568" y="481117"/>
                  </a:lnTo>
                  <a:lnTo>
                    <a:pt x="7852" y="442212"/>
                  </a:lnTo>
                  <a:lnTo>
                    <a:pt x="15984" y="403794"/>
                  </a:lnTo>
                  <a:lnTo>
                    <a:pt x="26922" y="366078"/>
                  </a:lnTo>
                  <a:lnTo>
                    <a:pt x="40602" y="329276"/>
                  </a:lnTo>
                  <a:lnTo>
                    <a:pt x="56952" y="293580"/>
                  </a:lnTo>
                  <a:lnTo>
                    <a:pt x="75887" y="259177"/>
                  </a:lnTo>
                  <a:lnTo>
                    <a:pt x="97302" y="226260"/>
                  </a:lnTo>
                  <a:lnTo>
                    <a:pt x="121076" y="195014"/>
                  </a:lnTo>
                  <a:lnTo>
                    <a:pt x="147083" y="165601"/>
                  </a:lnTo>
                  <a:lnTo>
                    <a:pt x="175190" y="138176"/>
                  </a:lnTo>
                  <a:lnTo>
                    <a:pt x="205238" y="112893"/>
                  </a:lnTo>
                  <a:lnTo>
                    <a:pt x="237058" y="89894"/>
                  </a:lnTo>
                  <a:lnTo>
                    <a:pt x="270484" y="69297"/>
                  </a:lnTo>
                  <a:lnTo>
                    <a:pt x="305341" y="51211"/>
                  </a:lnTo>
                  <a:lnTo>
                    <a:pt x="341435" y="35740"/>
                  </a:lnTo>
                  <a:lnTo>
                    <a:pt x="378562" y="22968"/>
                  </a:lnTo>
                  <a:lnTo>
                    <a:pt x="416527" y="12961"/>
                  </a:lnTo>
                  <a:lnTo>
                    <a:pt x="455133" y="5772"/>
                  </a:lnTo>
                  <a:lnTo>
                    <a:pt x="494164" y="1444"/>
                  </a:lnTo>
                  <a:lnTo>
                    <a:pt x="533399" y="0"/>
                  </a:lnTo>
                  <a:lnTo>
                    <a:pt x="546494" y="160"/>
                  </a:lnTo>
                  <a:lnTo>
                    <a:pt x="585682" y="2568"/>
                  </a:lnTo>
                  <a:lnTo>
                    <a:pt x="624587" y="7852"/>
                  </a:lnTo>
                  <a:lnTo>
                    <a:pt x="663005" y="15985"/>
                  </a:lnTo>
                  <a:lnTo>
                    <a:pt x="700721" y="26922"/>
                  </a:lnTo>
                  <a:lnTo>
                    <a:pt x="737523" y="40602"/>
                  </a:lnTo>
                  <a:lnTo>
                    <a:pt x="773219" y="56952"/>
                  </a:lnTo>
                  <a:lnTo>
                    <a:pt x="807622" y="75887"/>
                  </a:lnTo>
                  <a:lnTo>
                    <a:pt x="840539" y="97302"/>
                  </a:lnTo>
                  <a:lnTo>
                    <a:pt x="871785" y="121076"/>
                  </a:lnTo>
                  <a:lnTo>
                    <a:pt x="901198" y="147083"/>
                  </a:lnTo>
                  <a:lnTo>
                    <a:pt x="928623" y="175190"/>
                  </a:lnTo>
                  <a:lnTo>
                    <a:pt x="953906" y="205238"/>
                  </a:lnTo>
                  <a:lnTo>
                    <a:pt x="976905" y="237058"/>
                  </a:lnTo>
                  <a:lnTo>
                    <a:pt x="997502" y="270484"/>
                  </a:lnTo>
                  <a:lnTo>
                    <a:pt x="1015588" y="305342"/>
                  </a:lnTo>
                  <a:lnTo>
                    <a:pt x="1031059" y="341435"/>
                  </a:lnTo>
                  <a:lnTo>
                    <a:pt x="1043831" y="378562"/>
                  </a:lnTo>
                  <a:lnTo>
                    <a:pt x="1053838" y="416527"/>
                  </a:lnTo>
                  <a:lnTo>
                    <a:pt x="1061027" y="455133"/>
                  </a:lnTo>
                  <a:lnTo>
                    <a:pt x="1065355" y="494164"/>
                  </a:lnTo>
                  <a:lnTo>
                    <a:pt x="1066799" y="533399"/>
                  </a:lnTo>
                  <a:close/>
                </a:path>
              </a:pathLst>
            </a:custGeom>
            <a:solidFill>
              <a:srgbClr val="1753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13010844" y="6421781"/>
            <a:ext cx="2986405" cy="822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06780" marR="5080" indent="-894715">
              <a:lnSpc>
                <a:spcPct val="116300"/>
              </a:lnSpc>
              <a:spcBef>
                <a:spcPts val="95"/>
              </a:spcBef>
            </a:pPr>
            <a:r>
              <a:rPr sz="2250" spc="40" dirty="0">
                <a:solidFill>
                  <a:srgbClr val="13110E"/>
                </a:solidFill>
                <a:latin typeface="Roboto"/>
                <a:cs typeface="Roboto"/>
              </a:rPr>
              <a:t>Normalized</a:t>
            </a:r>
            <a:r>
              <a:rPr sz="2250" spc="15" dirty="0">
                <a:solidFill>
                  <a:srgbClr val="13110E"/>
                </a:solidFill>
                <a:latin typeface="Roboto"/>
                <a:cs typeface="Roboto"/>
              </a:rPr>
              <a:t> </a:t>
            </a:r>
            <a:r>
              <a:rPr sz="2250" spc="35" dirty="0">
                <a:solidFill>
                  <a:srgbClr val="13110E"/>
                </a:solidFill>
                <a:latin typeface="Roboto"/>
                <a:cs typeface="Roboto"/>
              </a:rPr>
              <a:t>Numerical </a:t>
            </a:r>
            <a:r>
              <a:rPr sz="2250" spc="-545" dirty="0">
                <a:solidFill>
                  <a:srgbClr val="13110E"/>
                </a:solidFill>
                <a:latin typeface="Roboto"/>
                <a:cs typeface="Roboto"/>
              </a:rPr>
              <a:t> </a:t>
            </a:r>
            <a:r>
              <a:rPr sz="2250" spc="35" dirty="0">
                <a:solidFill>
                  <a:srgbClr val="13110E"/>
                </a:solidFill>
                <a:latin typeface="Roboto"/>
                <a:cs typeface="Roboto"/>
              </a:rPr>
              <a:t>Columns</a:t>
            </a:r>
            <a:endParaRPr sz="2250">
              <a:latin typeface="Roboto"/>
              <a:cs typeface="Roboto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4346062" y="5087211"/>
            <a:ext cx="316230" cy="6464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050" spc="5" dirty="0">
                <a:solidFill>
                  <a:srgbClr val="FFFFFF"/>
                </a:solidFill>
                <a:latin typeface="Roboto"/>
                <a:cs typeface="Roboto"/>
              </a:rPr>
              <a:t>6</a:t>
            </a:r>
            <a:endParaRPr sz="405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27079" y="480591"/>
            <a:ext cx="7759065" cy="929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900" spc="310" dirty="0"/>
              <a:t>Casting</a:t>
            </a:r>
            <a:r>
              <a:rPr sz="5900" spc="-455" dirty="0"/>
              <a:t> </a:t>
            </a:r>
            <a:r>
              <a:rPr sz="5900" spc="245" dirty="0"/>
              <a:t>Data</a:t>
            </a:r>
            <a:r>
              <a:rPr sz="5900" spc="-450" dirty="0"/>
              <a:t> </a:t>
            </a:r>
            <a:r>
              <a:rPr sz="5900" spc="190" dirty="0"/>
              <a:t>Types</a:t>
            </a:r>
            <a:endParaRPr sz="5900"/>
          </a:p>
        </p:txBody>
      </p:sp>
      <p:sp>
        <p:nvSpPr>
          <p:cNvPr id="3" name="object 3"/>
          <p:cNvSpPr/>
          <p:nvPr/>
        </p:nvSpPr>
        <p:spPr>
          <a:xfrm>
            <a:off x="9411" y="8870253"/>
            <a:ext cx="18278475" cy="1419225"/>
          </a:xfrm>
          <a:custGeom>
            <a:avLst/>
            <a:gdLst/>
            <a:ahLst/>
            <a:cxnLst/>
            <a:rect l="l" t="t" r="r" b="b"/>
            <a:pathLst>
              <a:path w="18278475" h="1419225">
                <a:moveTo>
                  <a:pt x="18278473" y="1419224"/>
                </a:moveTo>
                <a:lnTo>
                  <a:pt x="0" y="1419224"/>
                </a:lnTo>
                <a:lnTo>
                  <a:pt x="0" y="0"/>
                </a:lnTo>
                <a:lnTo>
                  <a:pt x="18278473" y="0"/>
                </a:lnTo>
                <a:lnTo>
                  <a:pt x="18278473" y="1419224"/>
                </a:lnTo>
                <a:close/>
              </a:path>
            </a:pathLst>
          </a:custGeom>
          <a:solidFill>
            <a:srgbClr val="1753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727079" y="1650531"/>
            <a:ext cx="7848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5" dirty="0">
                <a:latin typeface="Verdana"/>
                <a:cs typeface="Verdana"/>
              </a:rPr>
              <a:t>Casting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50" dirty="0">
                <a:latin typeface="Verdana"/>
                <a:cs typeface="Verdana"/>
              </a:rPr>
              <a:t>any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50" dirty="0">
                <a:latin typeface="Verdana"/>
                <a:cs typeface="Verdana"/>
              </a:rPr>
              <a:t>categorical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50" dirty="0">
                <a:latin typeface="Verdana"/>
                <a:cs typeface="Verdana"/>
              </a:rPr>
              <a:t>columns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5" dirty="0">
                <a:latin typeface="Verdana"/>
                <a:cs typeface="Verdana"/>
              </a:rPr>
              <a:t>types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to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30" dirty="0">
                <a:latin typeface="Verdana"/>
                <a:cs typeface="Verdana"/>
              </a:rPr>
              <a:t>category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27079" y="2328708"/>
            <a:ext cx="10716895" cy="929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900" spc="204" dirty="0">
                <a:solidFill>
                  <a:srgbClr val="1753F1"/>
                </a:solidFill>
                <a:latin typeface="Verdana"/>
                <a:cs typeface="Verdana"/>
              </a:rPr>
              <a:t>Remove</a:t>
            </a:r>
            <a:r>
              <a:rPr sz="5900" spc="-440" dirty="0">
                <a:solidFill>
                  <a:srgbClr val="1753F1"/>
                </a:solidFill>
                <a:latin typeface="Verdana"/>
                <a:cs typeface="Verdana"/>
              </a:rPr>
              <a:t> </a:t>
            </a:r>
            <a:r>
              <a:rPr sz="5900" spc="270" dirty="0">
                <a:solidFill>
                  <a:srgbClr val="1753F1"/>
                </a:solidFill>
                <a:latin typeface="Verdana"/>
                <a:cs typeface="Verdana"/>
              </a:rPr>
              <a:t>Unwanted</a:t>
            </a:r>
            <a:r>
              <a:rPr sz="5900" spc="-440" dirty="0">
                <a:solidFill>
                  <a:srgbClr val="1753F1"/>
                </a:solidFill>
                <a:latin typeface="Verdana"/>
                <a:cs typeface="Verdana"/>
              </a:rPr>
              <a:t> </a:t>
            </a:r>
            <a:r>
              <a:rPr sz="5900" spc="180" dirty="0">
                <a:solidFill>
                  <a:srgbClr val="1753F1"/>
                </a:solidFill>
                <a:latin typeface="Verdana"/>
                <a:cs typeface="Verdana"/>
              </a:rPr>
              <a:t>Feature</a:t>
            </a:r>
            <a:endParaRPr sz="59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27079" y="3219913"/>
            <a:ext cx="13491844" cy="42691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33985">
              <a:lnSpc>
                <a:spcPct val="114599"/>
              </a:lnSpc>
              <a:spcBef>
                <a:spcPts val="100"/>
              </a:spcBef>
            </a:pPr>
            <a:r>
              <a:rPr sz="2400" spc="15" dirty="0">
                <a:latin typeface="Verdana"/>
                <a:cs typeface="Verdana"/>
              </a:rPr>
              <a:t>The</a:t>
            </a:r>
            <a:r>
              <a:rPr sz="2400" spc="-25" dirty="0">
                <a:latin typeface="Verdana"/>
                <a:cs typeface="Verdana"/>
              </a:rPr>
              <a:t> </a:t>
            </a:r>
            <a:r>
              <a:rPr sz="2400" spc="55" dirty="0">
                <a:latin typeface="Verdana"/>
                <a:cs typeface="Verdana"/>
              </a:rPr>
              <a:t>feature</a:t>
            </a:r>
            <a:r>
              <a:rPr sz="2400" spc="-25" dirty="0">
                <a:latin typeface="Verdana"/>
                <a:cs typeface="Verdana"/>
              </a:rPr>
              <a:t> </a:t>
            </a:r>
            <a:r>
              <a:rPr sz="2400" spc="114" dirty="0">
                <a:latin typeface="Verdana"/>
                <a:cs typeface="Verdana"/>
              </a:rPr>
              <a:t>Policy_Sales_Channel</a:t>
            </a:r>
            <a:r>
              <a:rPr sz="2400" spc="-25" dirty="0">
                <a:latin typeface="Verdana"/>
                <a:cs typeface="Verdana"/>
              </a:rPr>
              <a:t> </a:t>
            </a:r>
            <a:r>
              <a:rPr sz="2400" spc="145" dirty="0">
                <a:latin typeface="Verdana"/>
                <a:cs typeface="Verdana"/>
              </a:rPr>
              <a:t>and</a:t>
            </a:r>
            <a:r>
              <a:rPr sz="2400" spc="-20" dirty="0">
                <a:latin typeface="Verdana"/>
                <a:cs typeface="Verdana"/>
              </a:rPr>
              <a:t> </a:t>
            </a:r>
            <a:r>
              <a:rPr sz="2400" spc="125" dirty="0">
                <a:latin typeface="Verdana"/>
                <a:cs typeface="Verdana"/>
              </a:rPr>
              <a:t>Region_Code</a:t>
            </a:r>
            <a:r>
              <a:rPr sz="2400" spc="-25" dirty="0">
                <a:latin typeface="Verdana"/>
                <a:cs typeface="Verdana"/>
              </a:rPr>
              <a:t> </a:t>
            </a:r>
            <a:r>
              <a:rPr sz="2400" spc="70" dirty="0">
                <a:latin typeface="Verdana"/>
                <a:cs typeface="Verdana"/>
              </a:rPr>
              <a:t>are</a:t>
            </a:r>
            <a:r>
              <a:rPr sz="2400" spc="-25" dirty="0">
                <a:latin typeface="Verdana"/>
                <a:cs typeface="Verdana"/>
              </a:rPr>
              <a:t> </a:t>
            </a:r>
            <a:r>
              <a:rPr sz="2400" spc="50" dirty="0">
                <a:latin typeface="Verdana"/>
                <a:cs typeface="Verdana"/>
              </a:rPr>
              <a:t>not</a:t>
            </a:r>
            <a:r>
              <a:rPr sz="2400" spc="-20" dirty="0">
                <a:latin typeface="Verdana"/>
                <a:cs typeface="Verdana"/>
              </a:rPr>
              <a:t> </a:t>
            </a:r>
            <a:r>
              <a:rPr sz="2400" spc="50" dirty="0">
                <a:latin typeface="Verdana"/>
                <a:cs typeface="Verdana"/>
              </a:rPr>
              <a:t>relevant</a:t>
            </a:r>
            <a:r>
              <a:rPr sz="2400" spc="-25" dirty="0">
                <a:latin typeface="Verdana"/>
                <a:cs typeface="Verdana"/>
              </a:rPr>
              <a:t> </a:t>
            </a:r>
            <a:r>
              <a:rPr sz="2400" spc="30" dirty="0">
                <a:latin typeface="Verdana"/>
                <a:cs typeface="Verdana"/>
              </a:rPr>
              <a:t>to</a:t>
            </a:r>
            <a:r>
              <a:rPr sz="2400" spc="-25" dirty="0">
                <a:latin typeface="Verdana"/>
                <a:cs typeface="Verdana"/>
              </a:rPr>
              <a:t> </a:t>
            </a:r>
            <a:r>
              <a:rPr sz="2400" spc="60" dirty="0">
                <a:latin typeface="Verdana"/>
                <a:cs typeface="Verdana"/>
              </a:rPr>
              <a:t>real</a:t>
            </a:r>
            <a:r>
              <a:rPr sz="2400" spc="-25" dirty="0">
                <a:latin typeface="Verdana"/>
                <a:cs typeface="Verdana"/>
              </a:rPr>
              <a:t> </a:t>
            </a:r>
            <a:r>
              <a:rPr sz="2400" spc="55" dirty="0">
                <a:latin typeface="Verdana"/>
                <a:cs typeface="Verdana"/>
              </a:rPr>
              <a:t>world </a:t>
            </a:r>
            <a:r>
              <a:rPr sz="2400" spc="-825" dirty="0">
                <a:latin typeface="Verdana"/>
                <a:cs typeface="Verdana"/>
              </a:rPr>
              <a:t> </a:t>
            </a:r>
            <a:r>
              <a:rPr sz="2400" spc="80" dirty="0">
                <a:latin typeface="Verdana"/>
                <a:cs typeface="Verdana"/>
              </a:rPr>
              <a:t>applications.</a:t>
            </a:r>
            <a:endParaRPr sz="2400">
              <a:latin typeface="Verdana"/>
              <a:cs typeface="Verdana"/>
            </a:endParaRPr>
          </a:p>
          <a:p>
            <a:pPr marL="12700" marR="5080">
              <a:lnSpc>
                <a:spcPct val="114599"/>
              </a:lnSpc>
              <a:spcBef>
                <a:spcPts val="3300"/>
              </a:spcBef>
            </a:pPr>
            <a:r>
              <a:rPr sz="2400" spc="114" dirty="0">
                <a:latin typeface="Verdana"/>
                <a:cs typeface="Verdana"/>
              </a:rPr>
              <a:t>Policy_Sales_Channel </a:t>
            </a:r>
            <a:r>
              <a:rPr sz="2400" spc="70" dirty="0">
                <a:latin typeface="Verdana"/>
                <a:cs typeface="Verdana"/>
              </a:rPr>
              <a:t>are </a:t>
            </a:r>
            <a:r>
              <a:rPr sz="2400" spc="90" dirty="0">
                <a:latin typeface="Verdana"/>
                <a:cs typeface="Verdana"/>
              </a:rPr>
              <a:t>anonymized saling </a:t>
            </a:r>
            <a:r>
              <a:rPr sz="2400" spc="145" dirty="0">
                <a:latin typeface="Verdana"/>
                <a:cs typeface="Verdana"/>
              </a:rPr>
              <a:t>code </a:t>
            </a:r>
            <a:r>
              <a:rPr sz="2400" spc="35" dirty="0">
                <a:latin typeface="Verdana"/>
                <a:cs typeface="Verdana"/>
              </a:rPr>
              <a:t>of </a:t>
            </a:r>
            <a:r>
              <a:rPr sz="2400" spc="40" dirty="0">
                <a:latin typeface="Verdana"/>
                <a:cs typeface="Verdana"/>
              </a:rPr>
              <a:t>the </a:t>
            </a:r>
            <a:r>
              <a:rPr sz="2400" spc="85" dirty="0">
                <a:latin typeface="Verdana"/>
                <a:cs typeface="Verdana"/>
              </a:rPr>
              <a:t>insurance </a:t>
            </a:r>
            <a:r>
              <a:rPr sz="2400" spc="95" dirty="0">
                <a:latin typeface="Verdana"/>
                <a:cs typeface="Verdana"/>
              </a:rPr>
              <a:t>company. </a:t>
            </a:r>
            <a:r>
              <a:rPr sz="2400" spc="100" dirty="0">
                <a:latin typeface="Verdana"/>
                <a:cs typeface="Verdana"/>
              </a:rPr>
              <a:t> </a:t>
            </a:r>
            <a:r>
              <a:rPr sz="2400" spc="5" dirty="0">
                <a:latin typeface="Verdana"/>
                <a:cs typeface="Verdana"/>
              </a:rPr>
              <a:t>Hence,</a:t>
            </a:r>
            <a:r>
              <a:rPr sz="2400" spc="-30" dirty="0">
                <a:latin typeface="Verdana"/>
                <a:cs typeface="Verdana"/>
              </a:rPr>
              <a:t> </a:t>
            </a:r>
            <a:r>
              <a:rPr sz="2400" spc="55" dirty="0">
                <a:latin typeface="Verdana"/>
                <a:cs typeface="Verdana"/>
              </a:rPr>
              <a:t>we</a:t>
            </a:r>
            <a:r>
              <a:rPr sz="2400" spc="-25" dirty="0">
                <a:latin typeface="Verdana"/>
                <a:cs typeface="Verdana"/>
              </a:rPr>
              <a:t> </a:t>
            </a:r>
            <a:r>
              <a:rPr sz="2400" spc="60" dirty="0">
                <a:latin typeface="Verdana"/>
                <a:cs typeface="Verdana"/>
              </a:rPr>
              <a:t>can't</a:t>
            </a:r>
            <a:r>
              <a:rPr sz="2400" spc="-25" dirty="0">
                <a:latin typeface="Verdana"/>
                <a:cs typeface="Verdana"/>
              </a:rPr>
              <a:t> </a:t>
            </a:r>
            <a:r>
              <a:rPr sz="2400" spc="70" dirty="0">
                <a:latin typeface="Verdana"/>
                <a:cs typeface="Verdana"/>
              </a:rPr>
              <a:t>use</a:t>
            </a:r>
            <a:r>
              <a:rPr sz="2400" spc="-30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it</a:t>
            </a:r>
            <a:r>
              <a:rPr sz="2400" spc="-25" dirty="0">
                <a:latin typeface="Verdana"/>
                <a:cs typeface="Verdana"/>
              </a:rPr>
              <a:t> </a:t>
            </a:r>
            <a:r>
              <a:rPr sz="2400" spc="130" dirty="0">
                <a:latin typeface="Verdana"/>
                <a:cs typeface="Verdana"/>
              </a:rPr>
              <a:t>as</a:t>
            </a:r>
            <a:r>
              <a:rPr sz="2400" spc="-25" dirty="0">
                <a:latin typeface="Verdana"/>
                <a:cs typeface="Verdana"/>
              </a:rPr>
              <a:t> </a:t>
            </a:r>
            <a:r>
              <a:rPr sz="2400" spc="55" dirty="0">
                <a:latin typeface="Verdana"/>
                <a:cs typeface="Verdana"/>
              </a:rPr>
              <a:t>we</a:t>
            </a:r>
            <a:r>
              <a:rPr sz="2400" spc="-25" dirty="0">
                <a:latin typeface="Verdana"/>
                <a:cs typeface="Verdana"/>
              </a:rPr>
              <a:t> </a:t>
            </a:r>
            <a:r>
              <a:rPr sz="2400" spc="25" dirty="0">
                <a:latin typeface="Verdana"/>
                <a:cs typeface="Verdana"/>
              </a:rPr>
              <a:t>don't</a:t>
            </a:r>
            <a:r>
              <a:rPr sz="2400" spc="-30" dirty="0">
                <a:latin typeface="Verdana"/>
                <a:cs typeface="Verdana"/>
              </a:rPr>
              <a:t> </a:t>
            </a:r>
            <a:r>
              <a:rPr sz="2400" spc="40" dirty="0">
                <a:latin typeface="Verdana"/>
                <a:cs typeface="Verdana"/>
              </a:rPr>
              <a:t>know</a:t>
            </a:r>
            <a:r>
              <a:rPr sz="2400" spc="-25" dirty="0">
                <a:latin typeface="Verdana"/>
                <a:cs typeface="Verdana"/>
              </a:rPr>
              <a:t> </a:t>
            </a:r>
            <a:r>
              <a:rPr sz="2400" spc="80" dirty="0">
                <a:latin typeface="Verdana"/>
                <a:cs typeface="Verdana"/>
              </a:rPr>
              <a:t>what</a:t>
            </a:r>
            <a:r>
              <a:rPr sz="2400" spc="-25" dirty="0">
                <a:latin typeface="Verdana"/>
                <a:cs typeface="Verdana"/>
              </a:rPr>
              <a:t> </a:t>
            </a:r>
            <a:r>
              <a:rPr sz="2400" spc="105" dirty="0">
                <a:latin typeface="Verdana"/>
                <a:cs typeface="Verdana"/>
              </a:rPr>
              <a:t>was</a:t>
            </a:r>
            <a:r>
              <a:rPr sz="2400" spc="-25" dirty="0">
                <a:latin typeface="Verdana"/>
                <a:cs typeface="Verdana"/>
              </a:rPr>
              <a:t> </a:t>
            </a:r>
            <a:r>
              <a:rPr sz="2400" spc="40" dirty="0">
                <a:latin typeface="Verdana"/>
                <a:cs typeface="Verdana"/>
              </a:rPr>
              <a:t>the</a:t>
            </a:r>
            <a:r>
              <a:rPr sz="2400" spc="-30" dirty="0">
                <a:latin typeface="Verdana"/>
                <a:cs typeface="Verdana"/>
              </a:rPr>
              <a:t> </a:t>
            </a:r>
            <a:r>
              <a:rPr sz="2400" spc="120" dirty="0">
                <a:latin typeface="Verdana"/>
                <a:cs typeface="Verdana"/>
              </a:rPr>
              <a:t>meaning</a:t>
            </a:r>
            <a:r>
              <a:rPr sz="2400" spc="-25" dirty="0">
                <a:latin typeface="Verdana"/>
                <a:cs typeface="Verdana"/>
              </a:rPr>
              <a:t> </a:t>
            </a:r>
            <a:r>
              <a:rPr sz="2400" spc="35" dirty="0">
                <a:latin typeface="Verdana"/>
                <a:cs typeface="Verdana"/>
              </a:rPr>
              <a:t>of</a:t>
            </a:r>
            <a:r>
              <a:rPr sz="2400" spc="-25" dirty="0">
                <a:latin typeface="Verdana"/>
                <a:cs typeface="Verdana"/>
              </a:rPr>
              <a:t> </a:t>
            </a:r>
            <a:r>
              <a:rPr sz="2400" spc="40" dirty="0">
                <a:latin typeface="Verdana"/>
                <a:cs typeface="Verdana"/>
              </a:rPr>
              <a:t>the</a:t>
            </a:r>
            <a:r>
              <a:rPr sz="2400" spc="-30" dirty="0">
                <a:latin typeface="Verdana"/>
                <a:cs typeface="Verdana"/>
              </a:rPr>
              <a:t> </a:t>
            </a:r>
            <a:r>
              <a:rPr sz="2400" spc="75" dirty="0">
                <a:latin typeface="Verdana"/>
                <a:cs typeface="Verdana"/>
              </a:rPr>
              <a:t>values</a:t>
            </a:r>
            <a:r>
              <a:rPr sz="2400" spc="-25" dirty="0">
                <a:latin typeface="Verdana"/>
                <a:cs typeface="Verdana"/>
              </a:rPr>
              <a:t> </a:t>
            </a:r>
            <a:r>
              <a:rPr sz="2400" spc="95" dirty="0">
                <a:latin typeface="Verdana"/>
                <a:cs typeface="Verdana"/>
              </a:rPr>
              <a:t>behind </a:t>
            </a:r>
            <a:r>
              <a:rPr sz="2400" spc="-830" dirty="0">
                <a:latin typeface="Verdana"/>
                <a:cs typeface="Verdana"/>
              </a:rPr>
              <a:t> </a:t>
            </a:r>
            <a:r>
              <a:rPr sz="2400" spc="40" dirty="0">
                <a:latin typeface="Verdana"/>
                <a:cs typeface="Verdana"/>
              </a:rPr>
              <a:t>the </a:t>
            </a:r>
            <a:r>
              <a:rPr sz="2400" spc="15" dirty="0">
                <a:latin typeface="Verdana"/>
                <a:cs typeface="Verdana"/>
              </a:rPr>
              <a:t>feature. </a:t>
            </a:r>
            <a:r>
              <a:rPr sz="2400" spc="35" dirty="0">
                <a:latin typeface="Verdana"/>
                <a:cs typeface="Verdana"/>
              </a:rPr>
              <a:t>On </a:t>
            </a:r>
            <a:r>
              <a:rPr sz="2400" spc="40" dirty="0">
                <a:latin typeface="Verdana"/>
                <a:cs typeface="Verdana"/>
              </a:rPr>
              <a:t>the </a:t>
            </a:r>
            <a:r>
              <a:rPr sz="2400" spc="35" dirty="0">
                <a:latin typeface="Verdana"/>
                <a:cs typeface="Verdana"/>
              </a:rPr>
              <a:t>other hand, </a:t>
            </a:r>
            <a:r>
              <a:rPr sz="2400" spc="125" dirty="0">
                <a:latin typeface="Verdana"/>
                <a:cs typeface="Verdana"/>
              </a:rPr>
              <a:t>Region_Code </a:t>
            </a:r>
            <a:r>
              <a:rPr sz="2400" spc="50" dirty="0">
                <a:latin typeface="Verdana"/>
                <a:cs typeface="Verdana"/>
              </a:rPr>
              <a:t>represents </a:t>
            </a:r>
            <a:r>
              <a:rPr sz="2400" spc="-114" dirty="0">
                <a:latin typeface="Verdana"/>
                <a:cs typeface="Verdana"/>
              </a:rPr>
              <a:t>53++ </a:t>
            </a:r>
            <a:r>
              <a:rPr sz="2400" spc="65" dirty="0">
                <a:latin typeface="Verdana"/>
                <a:cs typeface="Verdana"/>
              </a:rPr>
              <a:t>distinct </a:t>
            </a:r>
            <a:r>
              <a:rPr sz="2400" spc="15" dirty="0">
                <a:latin typeface="Verdana"/>
                <a:cs typeface="Verdana"/>
              </a:rPr>
              <a:t>values, </a:t>
            </a:r>
            <a:r>
              <a:rPr sz="2400" spc="20" dirty="0">
                <a:latin typeface="Verdana"/>
                <a:cs typeface="Verdana"/>
              </a:rPr>
              <a:t> </a:t>
            </a:r>
            <a:r>
              <a:rPr sz="2400" spc="75" dirty="0">
                <a:latin typeface="Verdana"/>
                <a:cs typeface="Verdana"/>
              </a:rPr>
              <a:t>whereas</a:t>
            </a:r>
            <a:r>
              <a:rPr sz="2400" spc="-30" dirty="0">
                <a:latin typeface="Verdana"/>
                <a:cs typeface="Verdana"/>
              </a:rPr>
              <a:t> </a:t>
            </a:r>
            <a:r>
              <a:rPr sz="2400" spc="40" dirty="0">
                <a:latin typeface="Verdana"/>
                <a:cs typeface="Verdana"/>
              </a:rPr>
              <a:t>the</a:t>
            </a:r>
            <a:r>
              <a:rPr sz="2400" spc="-30" dirty="0">
                <a:latin typeface="Verdana"/>
                <a:cs typeface="Verdana"/>
              </a:rPr>
              <a:t> </a:t>
            </a:r>
            <a:r>
              <a:rPr sz="2400" spc="60" dirty="0">
                <a:latin typeface="Verdana"/>
                <a:cs typeface="Verdana"/>
              </a:rPr>
              <a:t>Government</a:t>
            </a:r>
            <a:r>
              <a:rPr sz="2400" spc="-30" dirty="0">
                <a:latin typeface="Verdana"/>
                <a:cs typeface="Verdana"/>
              </a:rPr>
              <a:t> </a:t>
            </a:r>
            <a:r>
              <a:rPr sz="2400" spc="25" dirty="0">
                <a:latin typeface="Verdana"/>
                <a:cs typeface="Verdana"/>
              </a:rPr>
              <a:t>India</a:t>
            </a:r>
            <a:r>
              <a:rPr sz="2400" spc="-30" dirty="0">
                <a:latin typeface="Verdana"/>
                <a:cs typeface="Verdana"/>
              </a:rPr>
              <a:t> </a:t>
            </a:r>
            <a:r>
              <a:rPr sz="2400" spc="85" dirty="0">
                <a:latin typeface="Verdana"/>
                <a:cs typeface="Verdana"/>
              </a:rPr>
              <a:t>stated</a:t>
            </a:r>
            <a:r>
              <a:rPr sz="2400" spc="-30" dirty="0">
                <a:latin typeface="Verdana"/>
                <a:cs typeface="Verdana"/>
              </a:rPr>
              <a:t> </a:t>
            </a:r>
            <a:r>
              <a:rPr sz="2400" spc="50" dirty="0">
                <a:latin typeface="Verdana"/>
                <a:cs typeface="Verdana"/>
              </a:rPr>
              <a:t>only</a:t>
            </a:r>
            <a:r>
              <a:rPr sz="2400" spc="-30" dirty="0">
                <a:latin typeface="Verdana"/>
                <a:cs typeface="Verdana"/>
              </a:rPr>
              <a:t> </a:t>
            </a:r>
            <a:r>
              <a:rPr sz="2400" spc="-25" dirty="0">
                <a:latin typeface="Verdana"/>
                <a:cs typeface="Verdana"/>
              </a:rPr>
              <a:t>35</a:t>
            </a:r>
            <a:r>
              <a:rPr sz="2400" spc="-30" dirty="0">
                <a:latin typeface="Verdana"/>
                <a:cs typeface="Verdana"/>
              </a:rPr>
              <a:t> </a:t>
            </a:r>
            <a:r>
              <a:rPr sz="2400" spc="65" dirty="0">
                <a:latin typeface="Verdana"/>
                <a:cs typeface="Verdana"/>
              </a:rPr>
              <a:t>state</a:t>
            </a:r>
            <a:r>
              <a:rPr sz="2400" spc="-30" dirty="0">
                <a:latin typeface="Verdana"/>
                <a:cs typeface="Verdana"/>
              </a:rPr>
              <a:t> </a:t>
            </a:r>
            <a:r>
              <a:rPr sz="2400" spc="130" dirty="0">
                <a:latin typeface="Verdana"/>
                <a:cs typeface="Verdana"/>
              </a:rPr>
              <a:t>codes</a:t>
            </a:r>
            <a:r>
              <a:rPr sz="2400" spc="-30" dirty="0">
                <a:latin typeface="Verdana"/>
                <a:cs typeface="Verdana"/>
              </a:rPr>
              <a:t> </a:t>
            </a:r>
            <a:r>
              <a:rPr sz="2400" spc="25" dirty="0">
                <a:latin typeface="Verdana"/>
                <a:cs typeface="Verdana"/>
              </a:rPr>
              <a:t>in</a:t>
            </a:r>
            <a:r>
              <a:rPr sz="2400" spc="-30" dirty="0">
                <a:latin typeface="Verdana"/>
                <a:cs typeface="Verdana"/>
              </a:rPr>
              <a:t> </a:t>
            </a:r>
            <a:r>
              <a:rPr sz="2400" spc="25" dirty="0">
                <a:latin typeface="Verdana"/>
                <a:cs typeface="Verdana"/>
              </a:rPr>
              <a:t>India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225"/>
              </a:spcBef>
            </a:pPr>
            <a:r>
              <a:rPr sz="5900" spc="350" dirty="0">
                <a:solidFill>
                  <a:srgbClr val="1753F1"/>
                </a:solidFill>
                <a:latin typeface="Verdana"/>
                <a:cs typeface="Verdana"/>
              </a:rPr>
              <a:t>Encode</a:t>
            </a:r>
            <a:r>
              <a:rPr sz="5900" spc="-70" dirty="0">
                <a:solidFill>
                  <a:srgbClr val="1753F1"/>
                </a:solidFill>
                <a:latin typeface="Verdana"/>
                <a:cs typeface="Verdana"/>
              </a:rPr>
              <a:t> </a:t>
            </a:r>
            <a:r>
              <a:rPr sz="5900" spc="445" dirty="0">
                <a:solidFill>
                  <a:srgbClr val="1753F1"/>
                </a:solidFill>
                <a:latin typeface="Verdana"/>
                <a:cs typeface="Verdana"/>
              </a:rPr>
              <a:t>Categorical</a:t>
            </a:r>
            <a:r>
              <a:rPr sz="5900" spc="-70" dirty="0">
                <a:solidFill>
                  <a:srgbClr val="1753F1"/>
                </a:solidFill>
                <a:latin typeface="Verdana"/>
                <a:cs typeface="Verdana"/>
              </a:rPr>
              <a:t> </a:t>
            </a:r>
            <a:r>
              <a:rPr sz="5900" spc="484" dirty="0">
                <a:solidFill>
                  <a:srgbClr val="1753F1"/>
                </a:solidFill>
                <a:latin typeface="Verdana"/>
                <a:cs typeface="Verdana"/>
              </a:rPr>
              <a:t>Columns</a:t>
            </a:r>
            <a:endParaRPr sz="59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11" y="2296977"/>
            <a:ext cx="11277599" cy="569594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57274" y="437141"/>
            <a:ext cx="16235044" cy="15113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8300"/>
              </a:lnSpc>
              <a:spcBef>
                <a:spcPts val="95"/>
              </a:spcBef>
            </a:pPr>
            <a:r>
              <a:rPr sz="4500" spc="155" dirty="0"/>
              <a:t>Remove</a:t>
            </a:r>
            <a:r>
              <a:rPr sz="4500" spc="409" dirty="0"/>
              <a:t> </a:t>
            </a:r>
            <a:r>
              <a:rPr sz="4500" spc="95" dirty="0"/>
              <a:t>Rows</a:t>
            </a:r>
            <a:r>
              <a:rPr sz="4500" spc="409" dirty="0"/>
              <a:t> </a:t>
            </a:r>
            <a:r>
              <a:rPr sz="4500" spc="180" dirty="0"/>
              <a:t>with</a:t>
            </a:r>
            <a:r>
              <a:rPr sz="4500" spc="415" dirty="0"/>
              <a:t> </a:t>
            </a:r>
            <a:r>
              <a:rPr sz="4500" spc="250" dirty="0"/>
              <a:t>no</a:t>
            </a:r>
            <a:r>
              <a:rPr sz="4500" spc="409" dirty="0"/>
              <a:t> </a:t>
            </a:r>
            <a:r>
              <a:rPr sz="4500" spc="120" dirty="0"/>
              <a:t>Driving</a:t>
            </a:r>
            <a:r>
              <a:rPr sz="4500" spc="409" dirty="0"/>
              <a:t> </a:t>
            </a:r>
            <a:r>
              <a:rPr sz="4500" spc="25" dirty="0"/>
              <a:t>License,</a:t>
            </a:r>
            <a:r>
              <a:rPr sz="4500" spc="415" dirty="0"/>
              <a:t> </a:t>
            </a:r>
            <a:r>
              <a:rPr sz="4500" spc="195" dirty="0"/>
              <a:t>then</a:t>
            </a:r>
            <a:r>
              <a:rPr sz="4500" spc="409" dirty="0"/>
              <a:t> </a:t>
            </a:r>
            <a:r>
              <a:rPr sz="4500" spc="155" dirty="0"/>
              <a:t>Remove </a:t>
            </a:r>
            <a:r>
              <a:rPr sz="4500" spc="-1565" dirty="0"/>
              <a:t> </a:t>
            </a:r>
            <a:r>
              <a:rPr sz="4500" spc="170" dirty="0"/>
              <a:t>the</a:t>
            </a:r>
            <a:r>
              <a:rPr sz="4500" spc="-320" dirty="0"/>
              <a:t> </a:t>
            </a:r>
            <a:r>
              <a:rPr sz="4500" spc="280" dirty="0"/>
              <a:t>Column</a:t>
            </a:r>
            <a:endParaRPr sz="4500"/>
          </a:p>
        </p:txBody>
      </p:sp>
      <p:sp>
        <p:nvSpPr>
          <p:cNvPr id="4" name="object 4"/>
          <p:cNvSpPr/>
          <p:nvPr/>
        </p:nvSpPr>
        <p:spPr>
          <a:xfrm>
            <a:off x="9411" y="8870250"/>
            <a:ext cx="18278475" cy="1419225"/>
          </a:xfrm>
          <a:custGeom>
            <a:avLst/>
            <a:gdLst/>
            <a:ahLst/>
            <a:cxnLst/>
            <a:rect l="l" t="t" r="r" b="b"/>
            <a:pathLst>
              <a:path w="18278475" h="1419225">
                <a:moveTo>
                  <a:pt x="18278473" y="1419224"/>
                </a:moveTo>
                <a:lnTo>
                  <a:pt x="0" y="1419224"/>
                </a:lnTo>
                <a:lnTo>
                  <a:pt x="0" y="0"/>
                </a:lnTo>
                <a:lnTo>
                  <a:pt x="18278473" y="0"/>
                </a:lnTo>
                <a:lnTo>
                  <a:pt x="18278473" y="1419224"/>
                </a:lnTo>
                <a:close/>
              </a:path>
            </a:pathLst>
          </a:custGeom>
          <a:solidFill>
            <a:srgbClr val="1753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440735" y="2618693"/>
            <a:ext cx="6594475" cy="36747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6900"/>
              </a:lnSpc>
              <a:spcBef>
                <a:spcPts val="100"/>
              </a:spcBef>
            </a:pPr>
            <a:r>
              <a:rPr sz="2800" spc="-35" dirty="0">
                <a:latin typeface="Verdana"/>
                <a:cs typeface="Verdana"/>
              </a:rPr>
              <a:t>The</a:t>
            </a:r>
            <a:r>
              <a:rPr sz="2800" spc="-30" dirty="0">
                <a:latin typeface="Verdana"/>
                <a:cs typeface="Verdana"/>
              </a:rPr>
              <a:t> </a:t>
            </a:r>
            <a:r>
              <a:rPr sz="2800" spc="25" dirty="0">
                <a:latin typeface="Verdana"/>
                <a:cs typeface="Verdana"/>
              </a:rPr>
              <a:t>countplot</a:t>
            </a:r>
            <a:r>
              <a:rPr sz="2800" spc="30" dirty="0">
                <a:latin typeface="Verdana"/>
                <a:cs typeface="Verdana"/>
              </a:rPr>
              <a:t> </a:t>
            </a:r>
            <a:r>
              <a:rPr sz="2800" spc="20" dirty="0">
                <a:latin typeface="Verdana"/>
                <a:cs typeface="Verdana"/>
              </a:rPr>
              <a:t>shows</a:t>
            </a:r>
            <a:r>
              <a:rPr sz="2800" spc="25" dirty="0">
                <a:latin typeface="Verdana"/>
                <a:cs typeface="Verdana"/>
              </a:rPr>
              <a:t> </a:t>
            </a:r>
            <a:r>
              <a:rPr sz="2800" spc="10" dirty="0">
                <a:latin typeface="Verdana"/>
                <a:cs typeface="Verdana"/>
              </a:rPr>
              <a:t>that</a:t>
            </a:r>
            <a:r>
              <a:rPr sz="2800" spc="15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the </a:t>
            </a:r>
            <a:r>
              <a:rPr sz="2800" spc="-5" dirty="0">
                <a:latin typeface="Verdana"/>
                <a:cs typeface="Verdana"/>
              </a:rPr>
              <a:t> </a:t>
            </a:r>
            <a:r>
              <a:rPr sz="2800" spc="35" dirty="0">
                <a:latin typeface="Verdana"/>
                <a:cs typeface="Verdana"/>
              </a:rPr>
              <a:t>number </a:t>
            </a:r>
            <a:r>
              <a:rPr sz="2800" dirty="0">
                <a:latin typeface="Verdana"/>
                <a:cs typeface="Verdana"/>
              </a:rPr>
              <a:t>of </a:t>
            </a:r>
            <a:r>
              <a:rPr sz="2800" spc="55" dirty="0">
                <a:latin typeface="Verdana"/>
                <a:cs typeface="Verdana"/>
              </a:rPr>
              <a:t>people </a:t>
            </a:r>
            <a:r>
              <a:rPr sz="2800" spc="-30" dirty="0">
                <a:latin typeface="Verdana"/>
                <a:cs typeface="Verdana"/>
              </a:rPr>
              <a:t>with </a:t>
            </a:r>
            <a:r>
              <a:rPr sz="2800" spc="50" dirty="0">
                <a:latin typeface="Verdana"/>
                <a:cs typeface="Verdana"/>
              </a:rPr>
              <a:t>no </a:t>
            </a:r>
            <a:r>
              <a:rPr sz="2800" spc="-55" dirty="0">
                <a:latin typeface="Verdana"/>
                <a:cs typeface="Verdana"/>
              </a:rPr>
              <a:t>Driving </a:t>
            </a:r>
            <a:r>
              <a:rPr sz="2800" spc="-50" dirty="0">
                <a:latin typeface="Verdana"/>
                <a:cs typeface="Verdana"/>
              </a:rPr>
              <a:t> </a:t>
            </a:r>
            <a:r>
              <a:rPr sz="2800" spc="-15" dirty="0">
                <a:latin typeface="Verdana"/>
                <a:cs typeface="Verdana"/>
              </a:rPr>
              <a:t>License is really </a:t>
            </a:r>
            <a:r>
              <a:rPr sz="2800" spc="-40" dirty="0">
                <a:latin typeface="Verdana"/>
                <a:cs typeface="Verdana"/>
              </a:rPr>
              <a:t>small, </a:t>
            </a:r>
            <a:r>
              <a:rPr sz="2800" spc="-30" dirty="0">
                <a:latin typeface="Verdana"/>
                <a:cs typeface="Verdana"/>
              </a:rPr>
              <a:t>with </a:t>
            </a:r>
            <a:r>
              <a:rPr sz="2800" spc="215" dirty="0">
                <a:latin typeface="Verdana"/>
                <a:cs typeface="Verdana"/>
              </a:rPr>
              <a:t>a </a:t>
            </a:r>
            <a:r>
              <a:rPr sz="2800" spc="-400" dirty="0">
                <a:latin typeface="Verdana"/>
                <a:cs typeface="Verdana"/>
              </a:rPr>
              <a:t>6.2%. </a:t>
            </a:r>
            <a:r>
              <a:rPr sz="2800" spc="-395" dirty="0">
                <a:latin typeface="Verdana"/>
                <a:cs typeface="Verdana"/>
              </a:rPr>
              <a:t> </a:t>
            </a:r>
            <a:r>
              <a:rPr sz="2800" spc="-60" dirty="0">
                <a:latin typeface="Verdana"/>
                <a:cs typeface="Verdana"/>
              </a:rPr>
              <a:t>Hence, </a:t>
            </a:r>
            <a:r>
              <a:rPr sz="2800" spc="20" dirty="0">
                <a:latin typeface="Verdana"/>
                <a:cs typeface="Verdana"/>
              </a:rPr>
              <a:t>we </a:t>
            </a:r>
            <a:r>
              <a:rPr sz="2800" spc="75" dirty="0">
                <a:latin typeface="Verdana"/>
                <a:cs typeface="Verdana"/>
              </a:rPr>
              <a:t>decide </a:t>
            </a:r>
            <a:r>
              <a:rPr sz="2800" spc="-5" dirty="0">
                <a:latin typeface="Verdana"/>
                <a:cs typeface="Verdana"/>
              </a:rPr>
              <a:t>to </a:t>
            </a:r>
            <a:r>
              <a:rPr sz="2800" spc="15" dirty="0">
                <a:latin typeface="Verdana"/>
                <a:cs typeface="Verdana"/>
              </a:rPr>
              <a:t>delete </a:t>
            </a:r>
            <a:r>
              <a:rPr sz="2800" spc="-10" dirty="0">
                <a:latin typeface="Verdana"/>
                <a:cs typeface="Verdana"/>
              </a:rPr>
              <a:t>the </a:t>
            </a:r>
            <a:r>
              <a:rPr sz="2800" spc="-25" dirty="0">
                <a:latin typeface="Verdana"/>
                <a:cs typeface="Verdana"/>
              </a:rPr>
              <a:t>row </a:t>
            </a:r>
            <a:r>
              <a:rPr sz="2800" spc="-20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of</a:t>
            </a:r>
            <a:r>
              <a:rPr sz="2800" spc="5" dirty="0">
                <a:latin typeface="Verdana"/>
                <a:cs typeface="Verdana"/>
              </a:rPr>
              <a:t> </a:t>
            </a:r>
            <a:r>
              <a:rPr sz="2800" spc="30" dirty="0">
                <a:latin typeface="Verdana"/>
                <a:cs typeface="Verdana"/>
              </a:rPr>
              <a:t>customer</a:t>
            </a:r>
            <a:r>
              <a:rPr sz="2800" spc="35" dirty="0">
                <a:latin typeface="Verdana"/>
                <a:cs typeface="Verdana"/>
              </a:rPr>
              <a:t> </a:t>
            </a:r>
            <a:r>
              <a:rPr sz="2800" spc="-20" dirty="0">
                <a:latin typeface="Verdana"/>
                <a:cs typeface="Verdana"/>
              </a:rPr>
              <a:t>without</a:t>
            </a:r>
            <a:r>
              <a:rPr sz="2800" spc="-15" dirty="0">
                <a:latin typeface="Verdana"/>
                <a:cs typeface="Verdana"/>
              </a:rPr>
              <a:t> </a:t>
            </a:r>
            <a:r>
              <a:rPr sz="2800" spc="55" dirty="0">
                <a:latin typeface="Verdana"/>
                <a:cs typeface="Verdana"/>
              </a:rPr>
              <a:t>any</a:t>
            </a:r>
            <a:r>
              <a:rPr sz="2800" spc="60" dirty="0">
                <a:latin typeface="Verdana"/>
                <a:cs typeface="Verdana"/>
              </a:rPr>
              <a:t> </a:t>
            </a:r>
            <a:r>
              <a:rPr sz="2800" spc="-55" dirty="0">
                <a:latin typeface="Verdana"/>
                <a:cs typeface="Verdana"/>
              </a:rPr>
              <a:t>Driving </a:t>
            </a:r>
            <a:r>
              <a:rPr sz="2800" spc="-50" dirty="0">
                <a:latin typeface="Verdana"/>
                <a:cs typeface="Verdana"/>
              </a:rPr>
              <a:t> </a:t>
            </a:r>
            <a:r>
              <a:rPr sz="2800" spc="-40" dirty="0">
                <a:latin typeface="Verdana"/>
                <a:cs typeface="Verdana"/>
              </a:rPr>
              <a:t>license,</a:t>
            </a:r>
            <a:r>
              <a:rPr sz="2800" spc="-35" dirty="0">
                <a:latin typeface="Verdana"/>
                <a:cs typeface="Verdana"/>
              </a:rPr>
              <a:t> </a:t>
            </a:r>
            <a:r>
              <a:rPr sz="2800" spc="60" dirty="0">
                <a:latin typeface="Verdana"/>
                <a:cs typeface="Verdana"/>
              </a:rPr>
              <a:t>assuming</a:t>
            </a:r>
            <a:r>
              <a:rPr sz="2800" spc="65" dirty="0">
                <a:latin typeface="Verdana"/>
                <a:cs typeface="Verdana"/>
              </a:rPr>
              <a:t> </a:t>
            </a:r>
            <a:r>
              <a:rPr sz="2800" spc="10" dirty="0">
                <a:latin typeface="Verdana"/>
                <a:cs typeface="Verdana"/>
              </a:rPr>
              <a:t>that</a:t>
            </a:r>
            <a:r>
              <a:rPr sz="2800" spc="15" dirty="0">
                <a:latin typeface="Verdana"/>
                <a:cs typeface="Verdana"/>
              </a:rPr>
              <a:t> </a:t>
            </a:r>
            <a:r>
              <a:rPr sz="2800" spc="30" dirty="0">
                <a:latin typeface="Verdana"/>
                <a:cs typeface="Verdana"/>
              </a:rPr>
              <a:t>all</a:t>
            </a:r>
            <a:r>
              <a:rPr sz="2800" spc="3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of</a:t>
            </a:r>
            <a:r>
              <a:rPr sz="2800" spc="5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the </a:t>
            </a:r>
            <a:r>
              <a:rPr sz="2800" spc="-5" dirty="0">
                <a:latin typeface="Verdana"/>
                <a:cs typeface="Verdana"/>
              </a:rPr>
              <a:t> </a:t>
            </a:r>
            <a:r>
              <a:rPr sz="2800" spc="25" dirty="0">
                <a:latin typeface="Verdana"/>
                <a:cs typeface="Verdana"/>
              </a:rPr>
              <a:t>customers</a:t>
            </a:r>
            <a:r>
              <a:rPr sz="2800" spc="30" dirty="0">
                <a:latin typeface="Verdana"/>
                <a:cs typeface="Verdana"/>
              </a:rPr>
              <a:t> who</a:t>
            </a:r>
            <a:r>
              <a:rPr sz="2800" spc="35" dirty="0">
                <a:latin typeface="Verdana"/>
                <a:cs typeface="Verdana"/>
              </a:rPr>
              <a:t> buy</a:t>
            </a:r>
            <a:r>
              <a:rPr sz="2800" spc="40" dirty="0">
                <a:latin typeface="Verdana"/>
                <a:cs typeface="Verdana"/>
              </a:rPr>
              <a:t> </a:t>
            </a:r>
            <a:r>
              <a:rPr sz="2800" spc="30" dirty="0">
                <a:latin typeface="Verdana"/>
                <a:cs typeface="Verdana"/>
              </a:rPr>
              <a:t>insurance </a:t>
            </a:r>
            <a:r>
              <a:rPr sz="2800" spc="35" dirty="0">
                <a:latin typeface="Verdana"/>
                <a:cs typeface="Verdana"/>
              </a:rPr>
              <a:t> </a:t>
            </a:r>
            <a:r>
              <a:rPr sz="2800" spc="10" dirty="0">
                <a:latin typeface="Verdana"/>
                <a:cs typeface="Verdana"/>
              </a:rPr>
              <a:t>vehicle</a:t>
            </a:r>
            <a:r>
              <a:rPr sz="2800" spc="-204" dirty="0">
                <a:latin typeface="Verdana"/>
                <a:cs typeface="Verdana"/>
              </a:rPr>
              <a:t> </a:t>
            </a:r>
            <a:r>
              <a:rPr sz="2800" spc="25" dirty="0">
                <a:latin typeface="Verdana"/>
                <a:cs typeface="Verdana"/>
              </a:rPr>
              <a:t>must</a:t>
            </a:r>
            <a:r>
              <a:rPr sz="2800" spc="-204" dirty="0">
                <a:latin typeface="Verdana"/>
                <a:cs typeface="Verdana"/>
              </a:rPr>
              <a:t> </a:t>
            </a:r>
            <a:r>
              <a:rPr sz="2800" spc="45" dirty="0">
                <a:latin typeface="Verdana"/>
                <a:cs typeface="Verdana"/>
              </a:rPr>
              <a:t>have</a:t>
            </a:r>
            <a:r>
              <a:rPr sz="2800" spc="-200" dirty="0">
                <a:latin typeface="Verdana"/>
                <a:cs typeface="Verdana"/>
              </a:rPr>
              <a:t> </a:t>
            </a:r>
            <a:r>
              <a:rPr sz="2800" spc="215" dirty="0">
                <a:latin typeface="Verdana"/>
                <a:cs typeface="Verdana"/>
              </a:rPr>
              <a:t>a</a:t>
            </a:r>
            <a:r>
              <a:rPr sz="2800" spc="-204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driving</a:t>
            </a:r>
            <a:r>
              <a:rPr sz="2800" spc="-204" dirty="0">
                <a:latin typeface="Verdana"/>
                <a:cs typeface="Verdana"/>
              </a:rPr>
              <a:t> </a:t>
            </a:r>
            <a:r>
              <a:rPr sz="2800" spc="-30" dirty="0">
                <a:latin typeface="Verdana"/>
                <a:cs typeface="Verdana"/>
              </a:rPr>
              <a:t>license.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411" y="8870250"/>
            <a:ext cx="18278475" cy="1419225"/>
          </a:xfrm>
          <a:custGeom>
            <a:avLst/>
            <a:gdLst/>
            <a:ahLst/>
            <a:cxnLst/>
            <a:rect l="l" t="t" r="r" b="b"/>
            <a:pathLst>
              <a:path w="18278475" h="1419225">
                <a:moveTo>
                  <a:pt x="18278473" y="1419224"/>
                </a:moveTo>
                <a:lnTo>
                  <a:pt x="0" y="1419224"/>
                </a:lnTo>
                <a:lnTo>
                  <a:pt x="0" y="0"/>
                </a:lnTo>
                <a:lnTo>
                  <a:pt x="18278473" y="0"/>
                </a:lnTo>
                <a:lnTo>
                  <a:pt x="18278473" y="1419224"/>
                </a:lnTo>
                <a:close/>
              </a:path>
            </a:pathLst>
          </a:custGeom>
          <a:solidFill>
            <a:srgbClr val="1753F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93782" y="1855827"/>
            <a:ext cx="5419724" cy="54197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08756" y="1855827"/>
            <a:ext cx="5486399" cy="546734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16000" y="542136"/>
            <a:ext cx="16502380" cy="8242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5200" spc="315" dirty="0"/>
              <a:t>Remove</a:t>
            </a:r>
            <a:r>
              <a:rPr sz="5200" spc="-60" dirty="0"/>
              <a:t> </a:t>
            </a:r>
            <a:r>
              <a:rPr sz="5200" spc="265" dirty="0"/>
              <a:t>Outlier</a:t>
            </a:r>
            <a:r>
              <a:rPr sz="5200" spc="-55" dirty="0"/>
              <a:t> </a:t>
            </a:r>
            <a:r>
              <a:rPr sz="5200" spc="370" dirty="0"/>
              <a:t>on</a:t>
            </a:r>
            <a:r>
              <a:rPr sz="5200" spc="-55" dirty="0"/>
              <a:t> </a:t>
            </a:r>
            <a:r>
              <a:rPr sz="5200" spc="459" dirty="0"/>
              <a:t>Annual_Premium</a:t>
            </a:r>
            <a:r>
              <a:rPr sz="5200" spc="-55" dirty="0"/>
              <a:t> </a:t>
            </a:r>
            <a:r>
              <a:rPr sz="5200" spc="470" dirty="0"/>
              <a:t>column</a:t>
            </a:r>
            <a:endParaRPr sz="5200"/>
          </a:p>
        </p:txBody>
      </p:sp>
      <p:grpSp>
        <p:nvGrpSpPr>
          <p:cNvPr id="6" name="object 6"/>
          <p:cNvGrpSpPr/>
          <p:nvPr/>
        </p:nvGrpSpPr>
        <p:grpSpPr>
          <a:xfrm>
            <a:off x="7979964" y="3923615"/>
            <a:ext cx="2595880" cy="191135"/>
            <a:chOff x="7979964" y="3923615"/>
            <a:chExt cx="2595880" cy="191135"/>
          </a:xfrm>
        </p:grpSpPr>
        <p:sp>
          <p:nvSpPr>
            <p:cNvPr id="7" name="object 7"/>
            <p:cNvSpPr/>
            <p:nvPr/>
          </p:nvSpPr>
          <p:spPr>
            <a:xfrm>
              <a:off x="7979964" y="4018871"/>
              <a:ext cx="2453005" cy="0"/>
            </a:xfrm>
            <a:custGeom>
              <a:avLst/>
              <a:gdLst/>
              <a:ahLst/>
              <a:cxnLst/>
              <a:rect l="l" t="t" r="r" b="b"/>
              <a:pathLst>
                <a:path w="2453004">
                  <a:moveTo>
                    <a:pt x="0" y="0"/>
                  </a:moveTo>
                  <a:lnTo>
                    <a:pt x="2452656" y="0"/>
                  </a:lnTo>
                </a:path>
              </a:pathLst>
            </a:custGeom>
            <a:ln w="47624">
              <a:solidFill>
                <a:srgbClr val="1753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432622" y="3923615"/>
              <a:ext cx="142918" cy="190511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5259935" y="7491836"/>
            <a:ext cx="8557260" cy="1168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8700"/>
              </a:lnSpc>
              <a:spcBef>
                <a:spcPts val="95"/>
              </a:spcBef>
            </a:pPr>
            <a:r>
              <a:rPr sz="3450" spc="45" dirty="0">
                <a:latin typeface="Verdana"/>
                <a:cs typeface="Verdana"/>
              </a:rPr>
              <a:t>We</a:t>
            </a:r>
            <a:r>
              <a:rPr sz="3450" spc="370" dirty="0">
                <a:latin typeface="Verdana"/>
                <a:cs typeface="Verdana"/>
              </a:rPr>
              <a:t> </a:t>
            </a:r>
            <a:r>
              <a:rPr sz="3450" spc="-45" dirty="0">
                <a:latin typeface="Verdana"/>
                <a:cs typeface="Verdana"/>
              </a:rPr>
              <a:t>will</a:t>
            </a:r>
            <a:r>
              <a:rPr sz="3450" spc="375" dirty="0">
                <a:latin typeface="Verdana"/>
                <a:cs typeface="Verdana"/>
              </a:rPr>
              <a:t> </a:t>
            </a:r>
            <a:r>
              <a:rPr sz="3450" spc="25" dirty="0">
                <a:latin typeface="Verdana"/>
                <a:cs typeface="Verdana"/>
              </a:rPr>
              <a:t>remove</a:t>
            </a:r>
            <a:r>
              <a:rPr sz="3450" spc="375" dirty="0">
                <a:latin typeface="Verdana"/>
                <a:cs typeface="Verdana"/>
              </a:rPr>
              <a:t> </a:t>
            </a:r>
            <a:r>
              <a:rPr sz="3450" dirty="0">
                <a:latin typeface="Verdana"/>
                <a:cs typeface="Verdana"/>
              </a:rPr>
              <a:t>the</a:t>
            </a:r>
            <a:r>
              <a:rPr sz="3450" spc="370" dirty="0">
                <a:latin typeface="Verdana"/>
                <a:cs typeface="Verdana"/>
              </a:rPr>
              <a:t> </a:t>
            </a:r>
            <a:r>
              <a:rPr sz="3450" spc="-30" dirty="0">
                <a:latin typeface="Verdana"/>
                <a:cs typeface="Verdana"/>
              </a:rPr>
              <a:t>outliers</a:t>
            </a:r>
            <a:r>
              <a:rPr sz="3450" spc="375" dirty="0">
                <a:latin typeface="Verdana"/>
                <a:cs typeface="Verdana"/>
              </a:rPr>
              <a:t> </a:t>
            </a:r>
            <a:r>
              <a:rPr sz="3450" spc="40" dirty="0">
                <a:latin typeface="Verdana"/>
                <a:cs typeface="Verdana"/>
              </a:rPr>
              <a:t>using</a:t>
            </a:r>
            <a:r>
              <a:rPr sz="3450" spc="375" dirty="0">
                <a:latin typeface="Verdana"/>
                <a:cs typeface="Verdana"/>
              </a:rPr>
              <a:t> </a:t>
            </a:r>
            <a:r>
              <a:rPr sz="3450" dirty="0">
                <a:latin typeface="Verdana"/>
                <a:cs typeface="Verdana"/>
              </a:rPr>
              <a:t>the </a:t>
            </a:r>
            <a:r>
              <a:rPr sz="3450" spc="-1200" dirty="0">
                <a:latin typeface="Verdana"/>
                <a:cs typeface="Verdana"/>
              </a:rPr>
              <a:t> </a:t>
            </a:r>
            <a:r>
              <a:rPr sz="3450" spc="-575" dirty="0">
                <a:latin typeface="Verdana"/>
                <a:cs typeface="Verdana"/>
              </a:rPr>
              <a:t>I</a:t>
            </a:r>
            <a:r>
              <a:rPr sz="3450" spc="25" dirty="0">
                <a:latin typeface="Verdana"/>
                <a:cs typeface="Verdana"/>
              </a:rPr>
              <a:t>n</a:t>
            </a:r>
            <a:r>
              <a:rPr sz="3450" spc="-110" dirty="0">
                <a:latin typeface="Verdana"/>
                <a:cs typeface="Verdana"/>
              </a:rPr>
              <a:t>t</a:t>
            </a:r>
            <a:r>
              <a:rPr sz="3450" spc="45" dirty="0">
                <a:latin typeface="Verdana"/>
                <a:cs typeface="Verdana"/>
              </a:rPr>
              <a:t>e</a:t>
            </a:r>
            <a:r>
              <a:rPr sz="3450" spc="-145" dirty="0">
                <a:latin typeface="Verdana"/>
                <a:cs typeface="Verdana"/>
              </a:rPr>
              <a:t>r</a:t>
            </a:r>
            <a:r>
              <a:rPr sz="3450" spc="-245" dirty="0">
                <a:latin typeface="Verdana"/>
                <a:cs typeface="Verdana"/>
              </a:rPr>
              <a:t> </a:t>
            </a:r>
            <a:r>
              <a:rPr sz="3450" spc="-30" dirty="0">
                <a:latin typeface="Verdana"/>
                <a:cs typeface="Verdana"/>
              </a:rPr>
              <a:t>Q</a:t>
            </a:r>
            <a:r>
              <a:rPr sz="3450" spc="25" dirty="0">
                <a:latin typeface="Verdana"/>
                <a:cs typeface="Verdana"/>
              </a:rPr>
              <a:t>u</a:t>
            </a:r>
            <a:r>
              <a:rPr sz="3450" spc="240" dirty="0">
                <a:latin typeface="Verdana"/>
                <a:cs typeface="Verdana"/>
              </a:rPr>
              <a:t>a</a:t>
            </a:r>
            <a:r>
              <a:rPr sz="3450" spc="-180" dirty="0">
                <a:latin typeface="Verdana"/>
                <a:cs typeface="Verdana"/>
              </a:rPr>
              <a:t>r</a:t>
            </a:r>
            <a:r>
              <a:rPr sz="3450" spc="-110" dirty="0">
                <a:latin typeface="Verdana"/>
                <a:cs typeface="Verdana"/>
              </a:rPr>
              <a:t>t</a:t>
            </a:r>
            <a:r>
              <a:rPr sz="3450" spc="-70" dirty="0">
                <a:latin typeface="Verdana"/>
                <a:cs typeface="Verdana"/>
              </a:rPr>
              <a:t>il</a:t>
            </a:r>
            <a:r>
              <a:rPr sz="3450" spc="80" dirty="0">
                <a:latin typeface="Verdana"/>
                <a:cs typeface="Verdana"/>
              </a:rPr>
              <a:t>e</a:t>
            </a:r>
            <a:r>
              <a:rPr sz="3450" spc="-245" dirty="0">
                <a:latin typeface="Verdana"/>
                <a:cs typeface="Verdana"/>
              </a:rPr>
              <a:t> R</a:t>
            </a:r>
            <a:r>
              <a:rPr sz="3450" spc="240" dirty="0">
                <a:latin typeface="Verdana"/>
                <a:cs typeface="Verdana"/>
              </a:rPr>
              <a:t>a</a:t>
            </a:r>
            <a:r>
              <a:rPr sz="3450" spc="25" dirty="0">
                <a:latin typeface="Verdana"/>
                <a:cs typeface="Verdana"/>
              </a:rPr>
              <a:t>n</a:t>
            </a:r>
            <a:r>
              <a:rPr sz="3450" spc="160" dirty="0">
                <a:latin typeface="Verdana"/>
                <a:cs typeface="Verdana"/>
              </a:rPr>
              <a:t>g</a:t>
            </a:r>
            <a:r>
              <a:rPr sz="3450" spc="45" dirty="0">
                <a:latin typeface="Verdana"/>
                <a:cs typeface="Verdana"/>
              </a:rPr>
              <a:t>e</a:t>
            </a:r>
            <a:r>
              <a:rPr sz="3450" spc="260" dirty="0">
                <a:latin typeface="Verdana"/>
                <a:cs typeface="Verdana"/>
              </a:rPr>
              <a:t>(</a:t>
            </a:r>
            <a:r>
              <a:rPr sz="3450" spc="-575" dirty="0">
                <a:latin typeface="Verdana"/>
                <a:cs typeface="Verdana"/>
              </a:rPr>
              <a:t>I</a:t>
            </a:r>
            <a:r>
              <a:rPr sz="3450" spc="-30" dirty="0">
                <a:latin typeface="Verdana"/>
                <a:cs typeface="Verdana"/>
              </a:rPr>
              <a:t>Q</a:t>
            </a:r>
            <a:r>
              <a:rPr sz="3450" spc="-245" dirty="0">
                <a:latin typeface="Verdana"/>
                <a:cs typeface="Verdana"/>
              </a:rPr>
              <a:t>R</a:t>
            </a:r>
            <a:r>
              <a:rPr sz="3450" spc="300" dirty="0">
                <a:latin typeface="Verdana"/>
                <a:cs typeface="Verdana"/>
              </a:rPr>
              <a:t>)</a:t>
            </a:r>
            <a:r>
              <a:rPr sz="3450" spc="-245" dirty="0">
                <a:latin typeface="Verdana"/>
                <a:cs typeface="Verdana"/>
              </a:rPr>
              <a:t> </a:t>
            </a:r>
            <a:r>
              <a:rPr sz="3450" spc="200" dirty="0">
                <a:latin typeface="Verdana"/>
                <a:cs typeface="Verdana"/>
              </a:rPr>
              <a:t>m</a:t>
            </a:r>
            <a:r>
              <a:rPr sz="3450" spc="45" dirty="0">
                <a:latin typeface="Verdana"/>
                <a:cs typeface="Verdana"/>
              </a:rPr>
              <a:t>e</a:t>
            </a:r>
            <a:r>
              <a:rPr sz="3450" spc="-110" dirty="0">
                <a:latin typeface="Verdana"/>
                <a:cs typeface="Verdana"/>
              </a:rPr>
              <a:t>t</a:t>
            </a:r>
            <a:r>
              <a:rPr sz="3450" spc="25" dirty="0">
                <a:latin typeface="Verdana"/>
                <a:cs typeface="Verdana"/>
              </a:rPr>
              <a:t>h</a:t>
            </a:r>
            <a:r>
              <a:rPr sz="3450" spc="80" dirty="0">
                <a:latin typeface="Verdana"/>
                <a:cs typeface="Verdana"/>
              </a:rPr>
              <a:t>o</a:t>
            </a:r>
            <a:r>
              <a:rPr sz="3450" spc="160" dirty="0">
                <a:latin typeface="Verdana"/>
                <a:cs typeface="Verdana"/>
              </a:rPr>
              <a:t>d</a:t>
            </a:r>
            <a:r>
              <a:rPr sz="3450" spc="-445" dirty="0">
                <a:latin typeface="Verdana"/>
                <a:cs typeface="Verdana"/>
              </a:rPr>
              <a:t>.</a:t>
            </a:r>
            <a:endParaRPr sz="34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411" y="8870250"/>
            <a:ext cx="18278475" cy="1419225"/>
          </a:xfrm>
          <a:custGeom>
            <a:avLst/>
            <a:gdLst/>
            <a:ahLst/>
            <a:cxnLst/>
            <a:rect l="l" t="t" r="r" b="b"/>
            <a:pathLst>
              <a:path w="18278475" h="1419225">
                <a:moveTo>
                  <a:pt x="18278473" y="1419224"/>
                </a:moveTo>
                <a:lnTo>
                  <a:pt x="0" y="1419224"/>
                </a:lnTo>
                <a:lnTo>
                  <a:pt x="0" y="0"/>
                </a:lnTo>
                <a:lnTo>
                  <a:pt x="18278473" y="0"/>
                </a:lnTo>
                <a:lnTo>
                  <a:pt x="18278473" y="1419224"/>
                </a:lnTo>
                <a:close/>
              </a:path>
            </a:pathLst>
          </a:custGeom>
          <a:solidFill>
            <a:srgbClr val="1753F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700" y="2412753"/>
            <a:ext cx="16182974" cy="333374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102986" y="1125608"/>
            <a:ext cx="13276580" cy="929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900" spc="400" dirty="0"/>
              <a:t>Normalized</a:t>
            </a:r>
            <a:r>
              <a:rPr sz="5900" spc="-85" dirty="0"/>
              <a:t> </a:t>
            </a:r>
            <a:r>
              <a:rPr sz="5900" spc="455" dirty="0"/>
              <a:t>Numerical</a:t>
            </a:r>
            <a:r>
              <a:rPr sz="5900" spc="-85" dirty="0"/>
              <a:t> </a:t>
            </a:r>
            <a:r>
              <a:rPr sz="5900" spc="484" dirty="0"/>
              <a:t>Columns</a:t>
            </a:r>
            <a:endParaRPr sz="5900"/>
          </a:p>
        </p:txBody>
      </p:sp>
      <p:sp>
        <p:nvSpPr>
          <p:cNvPr id="5" name="object 5"/>
          <p:cNvSpPr txBox="1"/>
          <p:nvPr/>
        </p:nvSpPr>
        <p:spPr>
          <a:xfrm>
            <a:off x="1870630" y="6085982"/>
            <a:ext cx="13863319" cy="2425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7100"/>
              </a:lnSpc>
              <a:spcBef>
                <a:spcPts val="100"/>
              </a:spcBef>
            </a:pPr>
            <a:r>
              <a:rPr sz="4900" spc="-10" dirty="0">
                <a:latin typeface="Verdana"/>
                <a:cs typeface="Verdana"/>
              </a:rPr>
              <a:t>Normalizing</a:t>
            </a:r>
            <a:r>
              <a:rPr sz="4900" spc="-5" dirty="0">
                <a:latin typeface="Verdana"/>
                <a:cs typeface="Verdana"/>
              </a:rPr>
              <a:t> </a:t>
            </a:r>
            <a:r>
              <a:rPr sz="4900" spc="70" dirty="0">
                <a:latin typeface="Verdana"/>
                <a:cs typeface="Verdana"/>
              </a:rPr>
              <a:t>numerical</a:t>
            </a:r>
            <a:r>
              <a:rPr sz="4900" spc="75" dirty="0">
                <a:latin typeface="Verdana"/>
                <a:cs typeface="Verdana"/>
              </a:rPr>
              <a:t> </a:t>
            </a:r>
            <a:r>
              <a:rPr sz="4900" spc="105" dirty="0">
                <a:latin typeface="Verdana"/>
                <a:cs typeface="Verdana"/>
              </a:rPr>
              <a:t>columns</a:t>
            </a:r>
            <a:r>
              <a:rPr sz="4900" spc="110" dirty="0">
                <a:latin typeface="Verdana"/>
                <a:cs typeface="Verdana"/>
              </a:rPr>
              <a:t> </a:t>
            </a:r>
            <a:r>
              <a:rPr sz="4900" spc="45" dirty="0">
                <a:latin typeface="Verdana"/>
                <a:cs typeface="Verdana"/>
              </a:rPr>
              <a:t>using </a:t>
            </a:r>
            <a:r>
              <a:rPr sz="4900" spc="50" dirty="0">
                <a:latin typeface="Verdana"/>
                <a:cs typeface="Verdana"/>
              </a:rPr>
              <a:t> </a:t>
            </a:r>
            <a:r>
              <a:rPr sz="4900" spc="-65" dirty="0">
                <a:latin typeface="Verdana"/>
                <a:cs typeface="Verdana"/>
              </a:rPr>
              <a:t>MinMaxScaler,</a:t>
            </a:r>
            <a:r>
              <a:rPr sz="4900" spc="-40" dirty="0">
                <a:latin typeface="Verdana"/>
                <a:cs typeface="Verdana"/>
              </a:rPr>
              <a:t> </a:t>
            </a:r>
            <a:r>
              <a:rPr sz="4900" spc="65" dirty="0">
                <a:latin typeface="Verdana"/>
                <a:cs typeface="Verdana"/>
              </a:rPr>
              <a:t>which</a:t>
            </a:r>
            <a:r>
              <a:rPr sz="4900" spc="-40" dirty="0">
                <a:latin typeface="Verdana"/>
                <a:cs typeface="Verdana"/>
              </a:rPr>
              <a:t> </a:t>
            </a:r>
            <a:r>
              <a:rPr sz="4900" spc="140" dirty="0">
                <a:latin typeface="Verdana"/>
                <a:cs typeface="Verdana"/>
              </a:rPr>
              <a:t>has</a:t>
            </a:r>
            <a:r>
              <a:rPr sz="4900" spc="-40" dirty="0">
                <a:latin typeface="Verdana"/>
                <a:cs typeface="Verdana"/>
              </a:rPr>
              <a:t> </a:t>
            </a:r>
            <a:r>
              <a:rPr sz="4900" spc="10" dirty="0">
                <a:latin typeface="Verdana"/>
                <a:cs typeface="Verdana"/>
              </a:rPr>
              <a:t>proven</a:t>
            </a:r>
            <a:r>
              <a:rPr sz="4900" spc="-40" dirty="0">
                <a:latin typeface="Verdana"/>
                <a:cs typeface="Verdana"/>
              </a:rPr>
              <a:t> </a:t>
            </a:r>
            <a:r>
              <a:rPr sz="4900" spc="-5" dirty="0">
                <a:latin typeface="Verdana"/>
                <a:cs typeface="Verdana"/>
              </a:rPr>
              <a:t>to</a:t>
            </a:r>
            <a:r>
              <a:rPr sz="4900" spc="-35" dirty="0">
                <a:latin typeface="Verdana"/>
                <a:cs typeface="Verdana"/>
              </a:rPr>
              <a:t> </a:t>
            </a:r>
            <a:r>
              <a:rPr sz="4900" spc="30" dirty="0">
                <a:latin typeface="Verdana"/>
                <a:cs typeface="Verdana"/>
              </a:rPr>
              <a:t>improve </a:t>
            </a:r>
            <a:r>
              <a:rPr sz="4900" spc="-1714" dirty="0">
                <a:latin typeface="Verdana"/>
                <a:cs typeface="Verdana"/>
              </a:rPr>
              <a:t> </a:t>
            </a:r>
            <a:r>
              <a:rPr sz="4900" spc="-30" dirty="0">
                <a:latin typeface="Verdana"/>
                <a:cs typeface="Verdana"/>
              </a:rPr>
              <a:t>our</a:t>
            </a:r>
            <a:r>
              <a:rPr sz="4900" spc="-360" dirty="0">
                <a:latin typeface="Verdana"/>
                <a:cs typeface="Verdana"/>
              </a:rPr>
              <a:t> </a:t>
            </a:r>
            <a:r>
              <a:rPr sz="4900" spc="120" dirty="0">
                <a:latin typeface="Verdana"/>
                <a:cs typeface="Verdana"/>
              </a:rPr>
              <a:t>model</a:t>
            </a:r>
            <a:r>
              <a:rPr sz="4900" spc="-355" dirty="0">
                <a:latin typeface="Verdana"/>
                <a:cs typeface="Verdana"/>
              </a:rPr>
              <a:t> </a:t>
            </a:r>
            <a:r>
              <a:rPr sz="4900" spc="85" dirty="0">
                <a:latin typeface="Verdana"/>
                <a:cs typeface="Verdana"/>
              </a:rPr>
              <a:t>by</a:t>
            </a:r>
            <a:r>
              <a:rPr sz="4900" spc="-355" dirty="0">
                <a:latin typeface="Verdana"/>
                <a:cs typeface="Verdana"/>
              </a:rPr>
              <a:t> </a:t>
            </a:r>
            <a:r>
              <a:rPr sz="4900" spc="-780" dirty="0">
                <a:latin typeface="Verdana"/>
                <a:cs typeface="Verdana"/>
              </a:rPr>
              <a:t>23%</a:t>
            </a:r>
            <a:endParaRPr sz="49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897" y="4357227"/>
            <a:ext cx="12944475" cy="1427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200" b="1" spc="20" dirty="0">
                <a:solidFill>
                  <a:srgbClr val="FFFFFF"/>
                </a:solidFill>
                <a:latin typeface="Roboto"/>
                <a:cs typeface="Roboto"/>
              </a:rPr>
              <a:t>Modeling</a:t>
            </a:r>
            <a:r>
              <a:rPr sz="9200" b="1" spc="-3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9200" b="1" spc="-25" dirty="0">
                <a:solidFill>
                  <a:srgbClr val="FFFFFF"/>
                </a:solidFill>
                <a:latin typeface="Roboto"/>
                <a:cs typeface="Roboto"/>
              </a:rPr>
              <a:t>and</a:t>
            </a:r>
            <a:r>
              <a:rPr sz="9200" b="1" spc="-30" dirty="0">
                <a:solidFill>
                  <a:srgbClr val="FFFFFF"/>
                </a:solidFill>
                <a:latin typeface="Roboto"/>
                <a:cs typeface="Roboto"/>
              </a:rPr>
              <a:t> Evaluation</a:t>
            </a:r>
            <a:endParaRPr sz="92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80231" y="4259856"/>
            <a:ext cx="12927965" cy="1610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400" b="1" spc="-5" dirty="0">
                <a:solidFill>
                  <a:srgbClr val="FFFFFF"/>
                </a:solidFill>
                <a:latin typeface="Roboto"/>
                <a:cs typeface="Roboto"/>
              </a:rPr>
              <a:t>Business</a:t>
            </a:r>
            <a:r>
              <a:rPr sz="10400" b="1" spc="-6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0400" b="1" spc="10" dirty="0">
                <a:solidFill>
                  <a:srgbClr val="FFFFFF"/>
                </a:solidFill>
                <a:latin typeface="Roboto"/>
                <a:cs typeface="Roboto"/>
              </a:rPr>
              <a:t>Background</a:t>
            </a:r>
            <a:endParaRPr sz="104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5"/>
            <a:ext cx="1352550" cy="10287000"/>
            <a:chOff x="0" y="5"/>
            <a:chExt cx="1352550" cy="10287000"/>
          </a:xfrm>
        </p:grpSpPr>
        <p:sp>
          <p:nvSpPr>
            <p:cNvPr id="4" name="object 4"/>
            <p:cNvSpPr/>
            <p:nvPr/>
          </p:nvSpPr>
          <p:spPr>
            <a:xfrm>
              <a:off x="0" y="2057060"/>
              <a:ext cx="1352550" cy="8230234"/>
            </a:xfrm>
            <a:custGeom>
              <a:avLst/>
              <a:gdLst/>
              <a:ahLst/>
              <a:cxnLst/>
              <a:rect l="l" t="t" r="r" b="b"/>
              <a:pathLst>
                <a:path w="1352550" h="8230234">
                  <a:moveTo>
                    <a:pt x="0" y="8229938"/>
                  </a:moveTo>
                  <a:lnTo>
                    <a:pt x="1352549" y="8229938"/>
                  </a:lnTo>
                  <a:lnTo>
                    <a:pt x="1352549" y="0"/>
                  </a:lnTo>
                  <a:lnTo>
                    <a:pt x="0" y="0"/>
                  </a:lnTo>
                  <a:lnTo>
                    <a:pt x="0" y="822993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5"/>
              <a:ext cx="1352550" cy="2057400"/>
            </a:xfrm>
            <a:custGeom>
              <a:avLst/>
              <a:gdLst/>
              <a:ahLst/>
              <a:cxnLst/>
              <a:rect l="l" t="t" r="r" b="b"/>
              <a:pathLst>
                <a:path w="1352550" h="2057400">
                  <a:moveTo>
                    <a:pt x="0" y="0"/>
                  </a:moveTo>
                  <a:lnTo>
                    <a:pt x="1352549" y="0"/>
                  </a:lnTo>
                  <a:lnTo>
                    <a:pt x="1352549" y="2057054"/>
                  </a:lnTo>
                  <a:lnTo>
                    <a:pt x="0" y="20570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98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91517" y="349256"/>
            <a:ext cx="12241530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0" spc="745" dirty="0">
                <a:solidFill>
                  <a:srgbClr val="1FBDFF"/>
                </a:solidFill>
              </a:rPr>
              <a:t>Making</a:t>
            </a:r>
            <a:r>
              <a:rPr sz="7500" spc="45" dirty="0">
                <a:solidFill>
                  <a:srgbClr val="1FBDFF"/>
                </a:solidFill>
              </a:rPr>
              <a:t> </a:t>
            </a:r>
            <a:r>
              <a:rPr sz="7500" spc="525" dirty="0">
                <a:solidFill>
                  <a:srgbClr val="1FBDFF"/>
                </a:solidFill>
              </a:rPr>
              <a:t>Baseline</a:t>
            </a:r>
            <a:r>
              <a:rPr sz="7500" spc="45" dirty="0">
                <a:solidFill>
                  <a:srgbClr val="1FBDFF"/>
                </a:solidFill>
              </a:rPr>
              <a:t> </a:t>
            </a:r>
            <a:r>
              <a:rPr sz="7500" spc="610" dirty="0">
                <a:solidFill>
                  <a:srgbClr val="1FBDFF"/>
                </a:solidFill>
              </a:rPr>
              <a:t>Value</a:t>
            </a:r>
            <a:endParaRPr sz="7500"/>
          </a:p>
        </p:txBody>
      </p:sp>
      <p:sp>
        <p:nvSpPr>
          <p:cNvPr id="7" name="object 7"/>
          <p:cNvSpPr txBox="1"/>
          <p:nvPr/>
        </p:nvSpPr>
        <p:spPr>
          <a:xfrm>
            <a:off x="2236089" y="2052942"/>
            <a:ext cx="14667865" cy="66992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9690" marR="58419">
              <a:lnSpc>
                <a:spcPct val="116599"/>
              </a:lnSpc>
              <a:spcBef>
                <a:spcPts val="95"/>
              </a:spcBef>
            </a:pPr>
            <a:r>
              <a:rPr sz="3700" spc="140" dirty="0">
                <a:solidFill>
                  <a:srgbClr val="FFFFFF"/>
                </a:solidFill>
                <a:latin typeface="Verdana"/>
                <a:cs typeface="Verdana"/>
              </a:rPr>
              <a:t>Making </a:t>
            </a:r>
            <a:r>
              <a:rPr sz="3700" spc="145" dirty="0">
                <a:solidFill>
                  <a:srgbClr val="FFFFFF"/>
                </a:solidFill>
                <a:latin typeface="Verdana"/>
                <a:cs typeface="Verdana"/>
              </a:rPr>
              <a:t>baseline </a:t>
            </a:r>
            <a:r>
              <a:rPr sz="3700" spc="120" dirty="0">
                <a:solidFill>
                  <a:srgbClr val="FFFFFF"/>
                </a:solidFill>
                <a:latin typeface="Verdana"/>
                <a:cs typeface="Verdana"/>
              </a:rPr>
              <a:t>value </a:t>
            </a:r>
            <a:r>
              <a:rPr sz="3700" spc="3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3700" spc="55" dirty="0">
                <a:solidFill>
                  <a:srgbClr val="FFFFFF"/>
                </a:solidFill>
                <a:latin typeface="Verdana"/>
                <a:cs typeface="Verdana"/>
              </a:rPr>
              <a:t>important, </a:t>
            </a:r>
            <a:r>
              <a:rPr sz="3700" spc="114" dirty="0">
                <a:solidFill>
                  <a:srgbClr val="FFFFFF"/>
                </a:solidFill>
                <a:latin typeface="Verdana"/>
                <a:cs typeface="Verdana"/>
              </a:rPr>
              <a:t>so </a:t>
            </a:r>
            <a:r>
              <a:rPr sz="3700" spc="95" dirty="0">
                <a:solidFill>
                  <a:srgbClr val="FFFFFF"/>
                </a:solidFill>
                <a:latin typeface="Verdana"/>
                <a:cs typeface="Verdana"/>
              </a:rPr>
              <a:t>that </a:t>
            </a:r>
            <a:r>
              <a:rPr sz="3700" spc="85" dirty="0">
                <a:solidFill>
                  <a:srgbClr val="FFFFFF"/>
                </a:solidFill>
                <a:latin typeface="Verdana"/>
                <a:cs typeface="Verdana"/>
              </a:rPr>
              <a:t>we </a:t>
            </a:r>
            <a:r>
              <a:rPr sz="3700" spc="254" dirty="0">
                <a:solidFill>
                  <a:srgbClr val="FFFFFF"/>
                </a:solidFill>
                <a:latin typeface="Verdana"/>
                <a:cs typeface="Verdana"/>
              </a:rPr>
              <a:t>can </a:t>
            </a:r>
            <a:r>
              <a:rPr sz="3700" spc="105" dirty="0">
                <a:solidFill>
                  <a:srgbClr val="FFFFFF"/>
                </a:solidFill>
                <a:latin typeface="Verdana"/>
                <a:cs typeface="Verdana"/>
              </a:rPr>
              <a:t>use </a:t>
            </a:r>
            <a:r>
              <a:rPr sz="3700" spc="-25" dirty="0">
                <a:solidFill>
                  <a:srgbClr val="FFFFFF"/>
                </a:solidFill>
                <a:latin typeface="Verdana"/>
                <a:cs typeface="Verdana"/>
              </a:rPr>
              <a:t>it </a:t>
            </a:r>
            <a:r>
              <a:rPr sz="37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700" spc="200" dirty="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sz="37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700" spc="204" dirty="0">
                <a:solidFill>
                  <a:srgbClr val="FFFFFF"/>
                </a:solidFill>
                <a:latin typeface="Verdana"/>
                <a:cs typeface="Verdana"/>
              </a:rPr>
              <a:t>an</a:t>
            </a:r>
            <a:r>
              <a:rPr sz="37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700" spc="145" dirty="0">
                <a:solidFill>
                  <a:srgbClr val="FFFFFF"/>
                </a:solidFill>
                <a:latin typeface="Verdana"/>
                <a:cs typeface="Verdana"/>
              </a:rPr>
              <a:t>measurement</a:t>
            </a:r>
            <a:r>
              <a:rPr sz="37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700" spc="5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37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700" spc="114" dirty="0">
                <a:solidFill>
                  <a:srgbClr val="FFFFFF"/>
                </a:solidFill>
                <a:latin typeface="Verdana"/>
                <a:cs typeface="Verdana"/>
              </a:rPr>
              <a:t>improve</a:t>
            </a:r>
            <a:r>
              <a:rPr sz="37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700" spc="22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37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700" spc="110" dirty="0">
                <a:solidFill>
                  <a:srgbClr val="FFFFFF"/>
                </a:solidFill>
                <a:latin typeface="Verdana"/>
                <a:cs typeface="Verdana"/>
              </a:rPr>
              <a:t>get</a:t>
            </a:r>
            <a:r>
              <a:rPr sz="37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700" spc="50" dirty="0">
                <a:solidFill>
                  <a:srgbClr val="FFFFFF"/>
                </a:solidFill>
                <a:latin typeface="Verdana"/>
                <a:cs typeface="Verdana"/>
              </a:rPr>
              <a:t>our</a:t>
            </a:r>
            <a:r>
              <a:rPr sz="37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700" spc="110" dirty="0">
                <a:solidFill>
                  <a:srgbClr val="FFFFFF"/>
                </a:solidFill>
                <a:latin typeface="Verdana"/>
                <a:cs typeface="Verdana"/>
              </a:rPr>
              <a:t>best</a:t>
            </a:r>
            <a:r>
              <a:rPr sz="37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700" spc="75" dirty="0">
                <a:solidFill>
                  <a:srgbClr val="FFFFFF"/>
                </a:solidFill>
                <a:latin typeface="Verdana"/>
                <a:cs typeface="Verdana"/>
              </a:rPr>
              <a:t>model.</a:t>
            </a:r>
            <a:r>
              <a:rPr sz="37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700" spc="-229" dirty="0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sz="3700" spc="-12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700" spc="45" dirty="0">
                <a:solidFill>
                  <a:srgbClr val="FFFFFF"/>
                </a:solidFill>
                <a:latin typeface="Verdana"/>
                <a:cs typeface="Verdana"/>
              </a:rPr>
              <a:t>this</a:t>
            </a:r>
            <a:r>
              <a:rPr sz="3700" spc="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700" spc="75" dirty="0">
                <a:solidFill>
                  <a:srgbClr val="FFFFFF"/>
                </a:solidFill>
                <a:latin typeface="Verdana"/>
                <a:cs typeface="Verdana"/>
              </a:rPr>
              <a:t>case,</a:t>
            </a:r>
            <a:r>
              <a:rPr sz="3700" spc="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700" spc="85" dirty="0">
                <a:solidFill>
                  <a:srgbClr val="FFFFFF"/>
                </a:solidFill>
                <a:latin typeface="Verdana"/>
                <a:cs typeface="Verdana"/>
              </a:rPr>
              <a:t>we</a:t>
            </a:r>
            <a:r>
              <a:rPr sz="3700" spc="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700" spc="150" dirty="0">
                <a:solidFill>
                  <a:srgbClr val="FFFFFF"/>
                </a:solidFill>
                <a:latin typeface="Verdana"/>
                <a:cs typeface="Verdana"/>
              </a:rPr>
              <a:t>used</a:t>
            </a:r>
            <a:r>
              <a:rPr sz="3700" spc="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700" spc="80" dirty="0">
                <a:solidFill>
                  <a:srgbClr val="FFFFFF"/>
                </a:solidFill>
                <a:latin typeface="Verdana"/>
                <a:cs typeface="Verdana"/>
              </a:rPr>
              <a:t>LogisticRegression</a:t>
            </a:r>
            <a:r>
              <a:rPr sz="3700" spc="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700" spc="225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3700" spc="22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700" spc="110" dirty="0">
                <a:solidFill>
                  <a:srgbClr val="FFFFFF"/>
                </a:solidFill>
                <a:latin typeface="Verdana"/>
                <a:cs typeface="Verdana"/>
              </a:rPr>
              <a:t>DummyClassifier</a:t>
            </a:r>
            <a:r>
              <a:rPr sz="37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700" spc="200" dirty="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sz="37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700" spc="50" dirty="0">
                <a:solidFill>
                  <a:srgbClr val="FFFFFF"/>
                </a:solidFill>
                <a:latin typeface="Verdana"/>
                <a:cs typeface="Verdana"/>
              </a:rPr>
              <a:t>our</a:t>
            </a:r>
            <a:r>
              <a:rPr sz="37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700" spc="145" dirty="0">
                <a:solidFill>
                  <a:srgbClr val="FFFFFF"/>
                </a:solidFill>
                <a:latin typeface="Verdana"/>
                <a:cs typeface="Verdana"/>
              </a:rPr>
              <a:t>baseline</a:t>
            </a:r>
            <a:r>
              <a:rPr sz="37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700" spc="175" dirty="0">
                <a:solidFill>
                  <a:srgbClr val="FFFFFF"/>
                </a:solidFill>
                <a:latin typeface="Verdana"/>
                <a:cs typeface="Verdana"/>
              </a:rPr>
              <a:t>model</a:t>
            </a:r>
            <a:endParaRPr sz="37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6650">
              <a:latin typeface="Verdana"/>
              <a:cs typeface="Verdana"/>
            </a:endParaRPr>
          </a:p>
          <a:p>
            <a:pPr marL="16510">
              <a:lnSpc>
                <a:spcPct val="100000"/>
              </a:lnSpc>
            </a:pPr>
            <a:r>
              <a:rPr sz="3100" spc="-5" dirty="0">
                <a:solidFill>
                  <a:srgbClr val="FFFFFF"/>
                </a:solidFill>
                <a:latin typeface="Verdana"/>
                <a:cs typeface="Verdana"/>
              </a:rPr>
              <a:t>Baseline</a:t>
            </a:r>
            <a:r>
              <a:rPr sz="31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100" spc="-20" dirty="0">
                <a:solidFill>
                  <a:srgbClr val="FFFFFF"/>
                </a:solidFill>
                <a:latin typeface="Verdana"/>
                <a:cs typeface="Verdana"/>
              </a:rPr>
              <a:t>Dummy</a:t>
            </a:r>
            <a:r>
              <a:rPr sz="31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100" spc="45" dirty="0">
                <a:solidFill>
                  <a:srgbClr val="FFFFFF"/>
                </a:solidFill>
                <a:latin typeface="Verdana"/>
                <a:cs typeface="Verdana"/>
              </a:rPr>
              <a:t>Model</a:t>
            </a:r>
            <a:r>
              <a:rPr sz="31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100" spc="125" dirty="0">
                <a:solidFill>
                  <a:srgbClr val="FFFFFF"/>
                </a:solidFill>
                <a:latin typeface="Verdana"/>
                <a:cs typeface="Verdana"/>
              </a:rPr>
              <a:t>ROC_AUC</a:t>
            </a:r>
            <a:r>
              <a:rPr sz="31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100" spc="-75" dirty="0">
                <a:solidFill>
                  <a:srgbClr val="FFFFFF"/>
                </a:solidFill>
                <a:latin typeface="Verdana"/>
                <a:cs typeface="Verdana"/>
              </a:rPr>
              <a:t>Score:</a:t>
            </a:r>
            <a:r>
              <a:rPr sz="31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100" spc="-125" dirty="0">
                <a:solidFill>
                  <a:srgbClr val="FFFFFF"/>
                </a:solidFill>
                <a:latin typeface="Verdana"/>
                <a:cs typeface="Verdana"/>
              </a:rPr>
              <a:t>0.5</a:t>
            </a:r>
            <a:endParaRPr sz="3100">
              <a:latin typeface="Verdana"/>
              <a:cs typeface="Verdana"/>
            </a:endParaRPr>
          </a:p>
          <a:p>
            <a:pPr marL="138430" marR="5080" indent="-126364">
              <a:lnSpc>
                <a:spcPct val="114900"/>
              </a:lnSpc>
              <a:spcBef>
                <a:spcPts val="1180"/>
              </a:spcBef>
            </a:pPr>
            <a:r>
              <a:rPr sz="3100" spc="-5" dirty="0">
                <a:solidFill>
                  <a:srgbClr val="FFFFFF"/>
                </a:solidFill>
                <a:latin typeface="Verdana"/>
                <a:cs typeface="Verdana"/>
              </a:rPr>
              <a:t>Baseline</a:t>
            </a:r>
            <a:r>
              <a:rPr sz="31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100" spc="-5" dirty="0">
                <a:solidFill>
                  <a:srgbClr val="FFFFFF"/>
                </a:solidFill>
                <a:latin typeface="Verdana"/>
                <a:cs typeface="Verdana"/>
              </a:rPr>
              <a:t>LogisticRegression</a:t>
            </a:r>
            <a:r>
              <a:rPr sz="31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100" spc="45" dirty="0">
                <a:solidFill>
                  <a:srgbClr val="FFFFFF"/>
                </a:solidFill>
                <a:latin typeface="Verdana"/>
                <a:cs typeface="Verdana"/>
              </a:rPr>
              <a:t>Model</a:t>
            </a:r>
            <a:r>
              <a:rPr sz="31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100" spc="-50" dirty="0">
                <a:solidFill>
                  <a:srgbClr val="FFFFFF"/>
                </a:solidFill>
                <a:latin typeface="Verdana"/>
                <a:cs typeface="Verdana"/>
              </a:rPr>
              <a:t>without</a:t>
            </a:r>
            <a:r>
              <a:rPr sz="31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100" spc="-15" dirty="0">
                <a:solidFill>
                  <a:srgbClr val="FFFFFF"/>
                </a:solidFill>
                <a:latin typeface="Verdana"/>
                <a:cs typeface="Verdana"/>
              </a:rPr>
              <a:t>Normalization</a:t>
            </a:r>
            <a:r>
              <a:rPr sz="31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100" spc="105" dirty="0">
                <a:solidFill>
                  <a:srgbClr val="FFFFFF"/>
                </a:solidFill>
                <a:latin typeface="Verdana"/>
                <a:cs typeface="Verdana"/>
              </a:rPr>
              <a:t>ROC-AUC</a:t>
            </a:r>
            <a:r>
              <a:rPr sz="31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100" spc="-75" dirty="0">
                <a:solidFill>
                  <a:srgbClr val="FFFFFF"/>
                </a:solidFill>
                <a:latin typeface="Verdana"/>
                <a:cs typeface="Verdana"/>
              </a:rPr>
              <a:t>Score: </a:t>
            </a:r>
            <a:r>
              <a:rPr sz="3100" spc="-10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100" spc="-155" dirty="0">
                <a:solidFill>
                  <a:srgbClr val="FFFFFF"/>
                </a:solidFill>
                <a:latin typeface="Verdana"/>
                <a:cs typeface="Verdana"/>
              </a:rPr>
              <a:t>0.6712248106072092</a:t>
            </a:r>
            <a:endParaRPr sz="3100">
              <a:latin typeface="Verdana"/>
              <a:cs typeface="Verdana"/>
            </a:endParaRPr>
          </a:p>
          <a:p>
            <a:pPr marL="138430" marR="502284" indent="-126364">
              <a:lnSpc>
                <a:spcPct val="114900"/>
              </a:lnSpc>
              <a:spcBef>
                <a:spcPts val="1750"/>
              </a:spcBef>
            </a:pPr>
            <a:r>
              <a:rPr sz="3100" spc="-5" dirty="0">
                <a:solidFill>
                  <a:srgbClr val="FFFFFF"/>
                </a:solidFill>
                <a:latin typeface="Verdana"/>
                <a:cs typeface="Verdana"/>
              </a:rPr>
              <a:t>Baseline</a:t>
            </a:r>
            <a:r>
              <a:rPr sz="31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100" spc="-5" dirty="0">
                <a:solidFill>
                  <a:srgbClr val="FFFFFF"/>
                </a:solidFill>
                <a:latin typeface="Verdana"/>
                <a:cs typeface="Verdana"/>
              </a:rPr>
              <a:t>LogisticRegression</a:t>
            </a:r>
            <a:r>
              <a:rPr sz="31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100" spc="-40" dirty="0">
                <a:solidFill>
                  <a:srgbClr val="FFFFFF"/>
                </a:solidFill>
                <a:latin typeface="Verdana"/>
                <a:cs typeface="Verdana"/>
              </a:rPr>
              <a:t>After</a:t>
            </a:r>
            <a:r>
              <a:rPr sz="31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100" spc="-15" dirty="0">
                <a:solidFill>
                  <a:srgbClr val="FFFFFF"/>
                </a:solidFill>
                <a:latin typeface="Verdana"/>
                <a:cs typeface="Verdana"/>
              </a:rPr>
              <a:t>Normalization</a:t>
            </a:r>
            <a:r>
              <a:rPr sz="31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100" spc="45" dirty="0">
                <a:solidFill>
                  <a:srgbClr val="FFFFFF"/>
                </a:solidFill>
                <a:latin typeface="Verdana"/>
                <a:cs typeface="Verdana"/>
              </a:rPr>
              <a:t>Model</a:t>
            </a:r>
            <a:r>
              <a:rPr sz="31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100" spc="105" dirty="0">
                <a:solidFill>
                  <a:srgbClr val="FFFFFF"/>
                </a:solidFill>
                <a:latin typeface="Verdana"/>
                <a:cs typeface="Verdana"/>
              </a:rPr>
              <a:t>ROC-AUC</a:t>
            </a:r>
            <a:r>
              <a:rPr sz="31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100" spc="-75" dirty="0">
                <a:solidFill>
                  <a:srgbClr val="FFFFFF"/>
                </a:solidFill>
                <a:latin typeface="Verdana"/>
                <a:cs typeface="Verdana"/>
              </a:rPr>
              <a:t>Score: </a:t>
            </a:r>
            <a:r>
              <a:rPr sz="3100" spc="-10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100" spc="-15" dirty="0">
                <a:solidFill>
                  <a:srgbClr val="FFFFFF"/>
                </a:solidFill>
                <a:latin typeface="Verdana"/>
                <a:cs typeface="Verdana"/>
              </a:rPr>
              <a:t>0.8305344294005266</a:t>
            </a:r>
            <a:endParaRPr sz="31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352550" cy="10287000"/>
            <a:chOff x="0" y="0"/>
            <a:chExt cx="1352550" cy="10287000"/>
          </a:xfrm>
        </p:grpSpPr>
        <p:sp>
          <p:nvSpPr>
            <p:cNvPr id="4" name="object 4"/>
            <p:cNvSpPr/>
            <p:nvPr/>
          </p:nvSpPr>
          <p:spPr>
            <a:xfrm>
              <a:off x="0" y="2057053"/>
              <a:ext cx="1352550" cy="8230234"/>
            </a:xfrm>
            <a:custGeom>
              <a:avLst/>
              <a:gdLst/>
              <a:ahLst/>
              <a:cxnLst/>
              <a:rect l="l" t="t" r="r" b="b"/>
              <a:pathLst>
                <a:path w="1352550" h="8230234">
                  <a:moveTo>
                    <a:pt x="0" y="8229946"/>
                  </a:moveTo>
                  <a:lnTo>
                    <a:pt x="1352549" y="8229946"/>
                  </a:lnTo>
                  <a:lnTo>
                    <a:pt x="1352549" y="0"/>
                  </a:lnTo>
                  <a:lnTo>
                    <a:pt x="0" y="0"/>
                  </a:lnTo>
                  <a:lnTo>
                    <a:pt x="0" y="822994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352550" cy="2057400"/>
            </a:xfrm>
            <a:custGeom>
              <a:avLst/>
              <a:gdLst/>
              <a:ahLst/>
              <a:cxnLst/>
              <a:rect l="l" t="t" r="r" b="b"/>
              <a:pathLst>
                <a:path w="1352550" h="2057400">
                  <a:moveTo>
                    <a:pt x="0" y="0"/>
                  </a:moveTo>
                  <a:lnTo>
                    <a:pt x="1352549" y="0"/>
                  </a:lnTo>
                  <a:lnTo>
                    <a:pt x="1352549" y="2057054"/>
                  </a:lnTo>
                  <a:lnTo>
                    <a:pt x="0" y="20570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98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22665" y="2359175"/>
            <a:ext cx="9839324" cy="6591299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909965" y="498571"/>
            <a:ext cx="15417165" cy="911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800" spc="315" dirty="0">
                <a:solidFill>
                  <a:srgbClr val="1FBDFF"/>
                </a:solidFill>
              </a:rPr>
              <a:t>Split</a:t>
            </a:r>
            <a:r>
              <a:rPr sz="5800" spc="45" dirty="0">
                <a:solidFill>
                  <a:srgbClr val="1FBDFF"/>
                </a:solidFill>
              </a:rPr>
              <a:t> </a:t>
            </a:r>
            <a:r>
              <a:rPr sz="5800" spc="465" dirty="0">
                <a:solidFill>
                  <a:srgbClr val="1FBDFF"/>
                </a:solidFill>
              </a:rPr>
              <a:t>dataset</a:t>
            </a:r>
            <a:r>
              <a:rPr sz="5800" spc="50" dirty="0">
                <a:solidFill>
                  <a:srgbClr val="1FBDFF"/>
                </a:solidFill>
              </a:rPr>
              <a:t> </a:t>
            </a:r>
            <a:r>
              <a:rPr sz="5800" spc="580" dirty="0">
                <a:solidFill>
                  <a:srgbClr val="1FBDFF"/>
                </a:solidFill>
              </a:rPr>
              <a:t>and</a:t>
            </a:r>
            <a:r>
              <a:rPr sz="5800" spc="45" dirty="0">
                <a:solidFill>
                  <a:srgbClr val="1FBDFF"/>
                </a:solidFill>
              </a:rPr>
              <a:t> </a:t>
            </a:r>
            <a:r>
              <a:rPr sz="5800" spc="295" dirty="0">
                <a:solidFill>
                  <a:srgbClr val="1FBDFF"/>
                </a:solidFill>
              </a:rPr>
              <a:t>test</a:t>
            </a:r>
            <a:r>
              <a:rPr sz="5800" spc="50" dirty="0">
                <a:solidFill>
                  <a:srgbClr val="1FBDFF"/>
                </a:solidFill>
              </a:rPr>
              <a:t> </a:t>
            </a:r>
            <a:r>
              <a:rPr sz="5800" spc="295" dirty="0">
                <a:solidFill>
                  <a:srgbClr val="1FBDFF"/>
                </a:solidFill>
              </a:rPr>
              <a:t>over</a:t>
            </a:r>
            <a:r>
              <a:rPr sz="5800" spc="50" dirty="0">
                <a:solidFill>
                  <a:srgbClr val="1FBDFF"/>
                </a:solidFill>
              </a:rPr>
              <a:t> </a:t>
            </a:r>
            <a:r>
              <a:rPr sz="5800" spc="-484" dirty="0">
                <a:solidFill>
                  <a:srgbClr val="1FBDFF"/>
                </a:solidFill>
              </a:rPr>
              <a:t>10</a:t>
            </a:r>
            <a:r>
              <a:rPr sz="5800" spc="45" dirty="0">
                <a:solidFill>
                  <a:srgbClr val="1FBDFF"/>
                </a:solidFill>
              </a:rPr>
              <a:t> </a:t>
            </a:r>
            <a:r>
              <a:rPr sz="5800" spc="484" dirty="0">
                <a:solidFill>
                  <a:srgbClr val="1FBDFF"/>
                </a:solidFill>
              </a:rPr>
              <a:t>models</a:t>
            </a:r>
            <a:endParaRPr sz="5800"/>
          </a:p>
        </p:txBody>
      </p:sp>
      <p:sp>
        <p:nvSpPr>
          <p:cNvPr id="8" name="object 8"/>
          <p:cNvSpPr txBox="1"/>
          <p:nvPr/>
        </p:nvSpPr>
        <p:spPr>
          <a:xfrm>
            <a:off x="12034301" y="2196429"/>
            <a:ext cx="5661660" cy="6283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7000"/>
              </a:lnSpc>
              <a:spcBef>
                <a:spcPts val="90"/>
              </a:spcBef>
            </a:pPr>
            <a:r>
              <a:rPr sz="3900" spc="70" dirty="0">
                <a:solidFill>
                  <a:srgbClr val="FFFFFF"/>
                </a:solidFill>
                <a:latin typeface="Verdana"/>
                <a:cs typeface="Verdana"/>
              </a:rPr>
              <a:t>From </a:t>
            </a:r>
            <a:r>
              <a:rPr sz="3900" spc="85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3900" spc="25" dirty="0">
                <a:solidFill>
                  <a:srgbClr val="FFFFFF"/>
                </a:solidFill>
                <a:latin typeface="Verdana"/>
                <a:cs typeface="Verdana"/>
              </a:rPr>
              <a:t>testing, </a:t>
            </a:r>
            <a:r>
              <a:rPr sz="3900" spc="114" dirty="0">
                <a:solidFill>
                  <a:srgbClr val="FFFFFF"/>
                </a:solidFill>
                <a:latin typeface="Verdana"/>
                <a:cs typeface="Verdana"/>
              </a:rPr>
              <a:t>we </a:t>
            </a:r>
            <a:r>
              <a:rPr sz="3900" spc="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900" spc="150" dirty="0">
                <a:solidFill>
                  <a:srgbClr val="FFFFFF"/>
                </a:solidFill>
                <a:latin typeface="Verdana"/>
                <a:cs typeface="Verdana"/>
              </a:rPr>
              <a:t>got</a:t>
            </a:r>
            <a:r>
              <a:rPr sz="39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900" spc="105" dirty="0">
                <a:solidFill>
                  <a:srgbClr val="FFFFFF"/>
                </a:solidFill>
                <a:latin typeface="Verdana"/>
                <a:cs typeface="Verdana"/>
              </a:rPr>
              <a:t>XGBoostClassifier </a:t>
            </a:r>
            <a:r>
              <a:rPr sz="3900" spc="-13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900" spc="235" dirty="0">
                <a:solidFill>
                  <a:srgbClr val="FFFFFF"/>
                </a:solidFill>
                <a:latin typeface="Verdana"/>
                <a:cs typeface="Verdana"/>
              </a:rPr>
              <a:t>as </a:t>
            </a:r>
            <a:r>
              <a:rPr sz="3900" spc="75" dirty="0">
                <a:solidFill>
                  <a:srgbClr val="FFFFFF"/>
                </a:solidFill>
                <a:latin typeface="Verdana"/>
                <a:cs typeface="Verdana"/>
              </a:rPr>
              <a:t>our </a:t>
            </a:r>
            <a:r>
              <a:rPr sz="3900" spc="140" dirty="0">
                <a:solidFill>
                  <a:srgbClr val="FFFFFF"/>
                </a:solidFill>
                <a:latin typeface="Verdana"/>
                <a:cs typeface="Verdana"/>
              </a:rPr>
              <a:t>best </a:t>
            </a:r>
            <a:r>
              <a:rPr sz="3900" spc="210" dirty="0">
                <a:solidFill>
                  <a:srgbClr val="FFFFFF"/>
                </a:solidFill>
                <a:latin typeface="Verdana"/>
                <a:cs typeface="Verdana"/>
              </a:rPr>
              <a:t>model </a:t>
            </a:r>
            <a:r>
              <a:rPr sz="3900" spc="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900" spc="254" dirty="0">
                <a:solidFill>
                  <a:srgbClr val="FFFFFF"/>
                </a:solidFill>
                <a:latin typeface="Verdana"/>
                <a:cs typeface="Verdana"/>
              </a:rPr>
              <a:t>based </a:t>
            </a:r>
            <a:r>
              <a:rPr sz="3900" spc="150" dirty="0">
                <a:solidFill>
                  <a:srgbClr val="FFFFFF"/>
                </a:solidFill>
                <a:latin typeface="Verdana"/>
                <a:cs typeface="Verdana"/>
              </a:rPr>
              <a:t>on </a:t>
            </a:r>
            <a:r>
              <a:rPr sz="3900" spc="85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3900" spc="-40" dirty="0">
                <a:solidFill>
                  <a:srgbClr val="FFFFFF"/>
                </a:solidFill>
                <a:latin typeface="Verdana"/>
                <a:cs typeface="Verdana"/>
              </a:rPr>
              <a:t>ROC. </a:t>
            </a:r>
            <a:r>
              <a:rPr sz="39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900" spc="125" dirty="0">
                <a:solidFill>
                  <a:srgbClr val="FFFFFF"/>
                </a:solidFill>
                <a:latin typeface="Verdana"/>
                <a:cs typeface="Verdana"/>
              </a:rPr>
              <a:t>We </a:t>
            </a:r>
            <a:r>
              <a:rPr sz="3900" spc="204" dirty="0">
                <a:solidFill>
                  <a:srgbClr val="FFFFFF"/>
                </a:solidFill>
                <a:latin typeface="Verdana"/>
                <a:cs typeface="Verdana"/>
              </a:rPr>
              <a:t>choose </a:t>
            </a:r>
            <a:r>
              <a:rPr sz="3900" spc="-15" dirty="0">
                <a:solidFill>
                  <a:srgbClr val="FFFFFF"/>
                </a:solidFill>
                <a:latin typeface="Verdana"/>
                <a:cs typeface="Verdana"/>
              </a:rPr>
              <a:t>it </a:t>
            </a:r>
            <a:r>
              <a:rPr sz="3900" spc="70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3900" spc="140" dirty="0">
                <a:solidFill>
                  <a:srgbClr val="FFFFFF"/>
                </a:solidFill>
                <a:latin typeface="Verdana"/>
                <a:cs typeface="Verdana"/>
              </a:rPr>
              <a:t>get </a:t>
            </a:r>
            <a:r>
              <a:rPr sz="3900" spc="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900" spc="85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3900" spc="140" dirty="0">
                <a:solidFill>
                  <a:srgbClr val="FFFFFF"/>
                </a:solidFill>
                <a:latin typeface="Verdana"/>
                <a:cs typeface="Verdana"/>
              </a:rPr>
              <a:t>best </a:t>
            </a:r>
            <a:r>
              <a:rPr sz="3900" spc="114" dirty="0">
                <a:solidFill>
                  <a:srgbClr val="FFFFFF"/>
                </a:solidFill>
                <a:latin typeface="Verdana"/>
                <a:cs typeface="Verdana"/>
              </a:rPr>
              <a:t>threshold </a:t>
            </a:r>
            <a:r>
              <a:rPr sz="3900" spc="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900" spc="50" dirty="0">
                <a:solidFill>
                  <a:srgbClr val="FFFFFF"/>
                </a:solidFill>
                <a:latin typeface="Verdana"/>
                <a:cs typeface="Verdana"/>
              </a:rPr>
              <a:t>value.</a:t>
            </a:r>
            <a:endParaRPr sz="3900">
              <a:latin typeface="Verdana"/>
              <a:cs typeface="Verdana"/>
            </a:endParaRPr>
          </a:p>
          <a:p>
            <a:pPr marL="12700" marR="70485" indent="159385">
              <a:lnSpc>
                <a:spcPct val="117000"/>
              </a:lnSpc>
            </a:pPr>
            <a:r>
              <a:rPr sz="3900" spc="35" dirty="0">
                <a:solidFill>
                  <a:srgbClr val="FFFFFF"/>
                </a:solidFill>
                <a:latin typeface="Verdana"/>
                <a:cs typeface="Verdana"/>
              </a:rPr>
              <a:t>Hence, </a:t>
            </a:r>
            <a:r>
              <a:rPr sz="3900" spc="114" dirty="0">
                <a:solidFill>
                  <a:srgbClr val="FFFFFF"/>
                </a:solidFill>
                <a:latin typeface="Verdana"/>
                <a:cs typeface="Verdana"/>
              </a:rPr>
              <a:t>we </a:t>
            </a:r>
            <a:r>
              <a:rPr sz="3900" spc="45" dirty="0">
                <a:solidFill>
                  <a:srgbClr val="FFFFFF"/>
                </a:solidFill>
                <a:latin typeface="Verdana"/>
                <a:cs typeface="Verdana"/>
              </a:rPr>
              <a:t>will </a:t>
            </a:r>
            <a:r>
              <a:rPr sz="3900" spc="135" dirty="0">
                <a:solidFill>
                  <a:srgbClr val="FFFFFF"/>
                </a:solidFill>
                <a:latin typeface="Verdana"/>
                <a:cs typeface="Verdana"/>
              </a:rPr>
              <a:t>use </a:t>
            </a:r>
            <a:r>
              <a:rPr sz="3900" spc="-15" dirty="0">
                <a:solidFill>
                  <a:srgbClr val="FFFFFF"/>
                </a:solidFill>
                <a:latin typeface="Verdana"/>
                <a:cs typeface="Verdana"/>
              </a:rPr>
              <a:t>it </a:t>
            </a:r>
            <a:r>
              <a:rPr sz="3900" spc="-13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900" spc="25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39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900" spc="40" dirty="0">
                <a:solidFill>
                  <a:srgbClr val="FFFFFF"/>
                </a:solidFill>
                <a:latin typeface="Verdana"/>
                <a:cs typeface="Verdana"/>
              </a:rPr>
              <a:t>further</a:t>
            </a:r>
            <a:r>
              <a:rPr sz="39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900" spc="155" dirty="0">
                <a:solidFill>
                  <a:srgbClr val="FFFFFF"/>
                </a:solidFill>
                <a:latin typeface="Verdana"/>
                <a:cs typeface="Verdana"/>
              </a:rPr>
              <a:t>evaluation</a:t>
            </a:r>
            <a:endParaRPr sz="39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352550" cy="10287000"/>
            <a:chOff x="0" y="0"/>
            <a:chExt cx="1352550" cy="10287000"/>
          </a:xfrm>
        </p:grpSpPr>
        <p:sp>
          <p:nvSpPr>
            <p:cNvPr id="4" name="object 4"/>
            <p:cNvSpPr/>
            <p:nvPr/>
          </p:nvSpPr>
          <p:spPr>
            <a:xfrm>
              <a:off x="0" y="2057055"/>
              <a:ext cx="1352550" cy="8230234"/>
            </a:xfrm>
            <a:custGeom>
              <a:avLst/>
              <a:gdLst/>
              <a:ahLst/>
              <a:cxnLst/>
              <a:rect l="l" t="t" r="r" b="b"/>
              <a:pathLst>
                <a:path w="1352550" h="8230234">
                  <a:moveTo>
                    <a:pt x="0" y="8229944"/>
                  </a:moveTo>
                  <a:lnTo>
                    <a:pt x="1352549" y="8229944"/>
                  </a:lnTo>
                  <a:lnTo>
                    <a:pt x="1352549" y="0"/>
                  </a:lnTo>
                  <a:lnTo>
                    <a:pt x="0" y="0"/>
                  </a:lnTo>
                  <a:lnTo>
                    <a:pt x="0" y="822994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352550" cy="2057400"/>
            </a:xfrm>
            <a:custGeom>
              <a:avLst/>
              <a:gdLst/>
              <a:ahLst/>
              <a:cxnLst/>
              <a:rect l="l" t="t" r="r" b="b"/>
              <a:pathLst>
                <a:path w="1352550" h="2057400">
                  <a:moveTo>
                    <a:pt x="0" y="0"/>
                  </a:moveTo>
                  <a:lnTo>
                    <a:pt x="1352549" y="0"/>
                  </a:lnTo>
                  <a:lnTo>
                    <a:pt x="1352549" y="2057054"/>
                  </a:lnTo>
                  <a:lnTo>
                    <a:pt x="0" y="20570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98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9395351" y="1759597"/>
            <a:ext cx="7867650" cy="7867650"/>
            <a:chOff x="9395351" y="1759597"/>
            <a:chExt cx="7867650" cy="7867650"/>
          </a:xfrm>
        </p:grpSpPr>
        <p:sp>
          <p:nvSpPr>
            <p:cNvPr id="7" name="object 7"/>
            <p:cNvSpPr/>
            <p:nvPr/>
          </p:nvSpPr>
          <p:spPr>
            <a:xfrm>
              <a:off x="9395351" y="1759597"/>
              <a:ext cx="7867650" cy="7867650"/>
            </a:xfrm>
            <a:custGeom>
              <a:avLst/>
              <a:gdLst/>
              <a:ahLst/>
              <a:cxnLst/>
              <a:rect l="l" t="t" r="r" b="b"/>
              <a:pathLst>
                <a:path w="7867650" h="7867650">
                  <a:moveTo>
                    <a:pt x="7867650" y="7867650"/>
                  </a:moveTo>
                  <a:lnTo>
                    <a:pt x="0" y="7867650"/>
                  </a:lnTo>
                  <a:lnTo>
                    <a:pt x="0" y="0"/>
                  </a:lnTo>
                  <a:lnTo>
                    <a:pt x="7867650" y="0"/>
                  </a:lnTo>
                  <a:lnTo>
                    <a:pt x="7867650" y="78676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16829" y="1881075"/>
              <a:ext cx="7619998" cy="7619998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909965" y="497157"/>
            <a:ext cx="15597505" cy="8959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700" spc="430" dirty="0">
                <a:solidFill>
                  <a:srgbClr val="1FBDFF"/>
                </a:solidFill>
              </a:rPr>
              <a:t>Parameter</a:t>
            </a:r>
            <a:r>
              <a:rPr sz="5700" spc="40" dirty="0">
                <a:solidFill>
                  <a:srgbClr val="1FBDFF"/>
                </a:solidFill>
              </a:rPr>
              <a:t> </a:t>
            </a:r>
            <a:r>
              <a:rPr sz="5700" spc="475" dirty="0">
                <a:solidFill>
                  <a:srgbClr val="1FBDFF"/>
                </a:solidFill>
              </a:rPr>
              <a:t>tuning</a:t>
            </a:r>
            <a:r>
              <a:rPr sz="5700" spc="40" dirty="0">
                <a:solidFill>
                  <a:srgbClr val="1FBDFF"/>
                </a:solidFill>
              </a:rPr>
              <a:t> </a:t>
            </a:r>
            <a:r>
              <a:rPr sz="5700" spc="470" dirty="0">
                <a:solidFill>
                  <a:srgbClr val="1FBDFF"/>
                </a:solidFill>
              </a:rPr>
              <a:t>using</a:t>
            </a:r>
            <a:r>
              <a:rPr sz="5700" spc="40" dirty="0">
                <a:solidFill>
                  <a:srgbClr val="1FBDFF"/>
                </a:solidFill>
              </a:rPr>
              <a:t> </a:t>
            </a:r>
            <a:r>
              <a:rPr sz="5700" spc="375" dirty="0">
                <a:solidFill>
                  <a:srgbClr val="1FBDFF"/>
                </a:solidFill>
              </a:rPr>
              <a:t>GridSearchCV</a:t>
            </a:r>
            <a:endParaRPr sz="5700"/>
          </a:p>
        </p:txBody>
      </p:sp>
      <p:sp>
        <p:nvSpPr>
          <p:cNvPr id="10" name="object 10"/>
          <p:cNvSpPr txBox="1"/>
          <p:nvPr/>
        </p:nvSpPr>
        <p:spPr>
          <a:xfrm>
            <a:off x="2256005" y="1907370"/>
            <a:ext cx="6155690" cy="69405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7900"/>
              </a:lnSpc>
              <a:spcBef>
                <a:spcPts val="90"/>
              </a:spcBef>
            </a:pPr>
            <a:r>
              <a:rPr sz="3500" spc="145" dirty="0">
                <a:solidFill>
                  <a:srgbClr val="FFFFFF"/>
                </a:solidFill>
                <a:latin typeface="Verdana"/>
                <a:cs typeface="Verdana"/>
              </a:rPr>
              <a:t>What </a:t>
            </a:r>
            <a:r>
              <a:rPr sz="3500" spc="110" dirty="0">
                <a:solidFill>
                  <a:srgbClr val="FFFFFF"/>
                </a:solidFill>
                <a:latin typeface="Verdana"/>
                <a:cs typeface="Verdana"/>
              </a:rPr>
              <a:t>we </a:t>
            </a:r>
            <a:r>
              <a:rPr sz="3500" spc="204" dirty="0">
                <a:solidFill>
                  <a:srgbClr val="FFFFFF"/>
                </a:solidFill>
                <a:latin typeface="Verdana"/>
                <a:cs typeface="Verdana"/>
              </a:rPr>
              <a:t>do </a:t>
            </a:r>
            <a:r>
              <a:rPr sz="3500" dirty="0">
                <a:solidFill>
                  <a:srgbClr val="FFFFFF"/>
                </a:solidFill>
                <a:latin typeface="Verdana"/>
                <a:cs typeface="Verdana"/>
              </a:rPr>
              <a:t>next </a:t>
            </a:r>
            <a:r>
              <a:rPr sz="3500" spc="50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3500" spc="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500" spc="165" dirty="0">
                <a:solidFill>
                  <a:srgbClr val="FFFFFF"/>
                </a:solidFill>
                <a:latin typeface="Verdana"/>
                <a:cs typeface="Verdana"/>
              </a:rPr>
              <a:t>parameter </a:t>
            </a:r>
            <a:r>
              <a:rPr sz="3500" spc="45" dirty="0">
                <a:solidFill>
                  <a:srgbClr val="FFFFFF"/>
                </a:solidFill>
                <a:latin typeface="Verdana"/>
                <a:cs typeface="Verdana"/>
              </a:rPr>
              <a:t>tuning. </a:t>
            </a:r>
            <a:r>
              <a:rPr sz="3500" spc="-195" dirty="0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sz="3500" spc="65" dirty="0">
                <a:solidFill>
                  <a:srgbClr val="FFFFFF"/>
                </a:solidFill>
                <a:latin typeface="Verdana"/>
                <a:cs typeface="Verdana"/>
              </a:rPr>
              <a:t>this </a:t>
            </a:r>
            <a:r>
              <a:rPr sz="3500" spc="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500" spc="95" dirty="0">
                <a:solidFill>
                  <a:srgbClr val="FFFFFF"/>
                </a:solidFill>
                <a:latin typeface="Verdana"/>
                <a:cs typeface="Verdana"/>
              </a:rPr>
              <a:t>case,</a:t>
            </a:r>
            <a:r>
              <a:rPr sz="35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500" spc="110" dirty="0">
                <a:solidFill>
                  <a:srgbClr val="FFFFFF"/>
                </a:solidFill>
                <a:latin typeface="Verdana"/>
                <a:cs typeface="Verdana"/>
              </a:rPr>
              <a:t>we</a:t>
            </a:r>
            <a:r>
              <a:rPr sz="35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500" spc="45" dirty="0">
                <a:solidFill>
                  <a:srgbClr val="FFFFFF"/>
                </a:solidFill>
                <a:latin typeface="Verdana"/>
                <a:cs typeface="Verdana"/>
              </a:rPr>
              <a:t>will</a:t>
            </a:r>
            <a:r>
              <a:rPr sz="35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500" spc="125" dirty="0">
                <a:solidFill>
                  <a:srgbClr val="FFFFFF"/>
                </a:solidFill>
                <a:latin typeface="Verdana"/>
                <a:cs typeface="Verdana"/>
              </a:rPr>
              <a:t>use</a:t>
            </a:r>
            <a:r>
              <a:rPr sz="35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500" spc="29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5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500" spc="80" dirty="0">
                <a:solidFill>
                  <a:srgbClr val="FFFFFF"/>
                </a:solidFill>
                <a:latin typeface="Verdana"/>
                <a:cs typeface="Verdana"/>
              </a:rPr>
              <a:t>library </a:t>
            </a:r>
            <a:r>
              <a:rPr sz="3500" spc="-1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500" spc="200" dirty="0">
                <a:solidFill>
                  <a:srgbClr val="FFFFFF"/>
                </a:solidFill>
                <a:latin typeface="Verdana"/>
                <a:cs typeface="Verdana"/>
              </a:rPr>
              <a:t>called</a:t>
            </a:r>
            <a:r>
              <a:rPr sz="35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500" spc="130" dirty="0">
                <a:solidFill>
                  <a:srgbClr val="FFFFFF"/>
                </a:solidFill>
                <a:latin typeface="Verdana"/>
                <a:cs typeface="Verdana"/>
              </a:rPr>
              <a:t>GridSearchCV</a:t>
            </a:r>
            <a:r>
              <a:rPr sz="35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500" spc="100" dirty="0">
                <a:solidFill>
                  <a:srgbClr val="FFFFFF"/>
                </a:solidFill>
                <a:latin typeface="Verdana"/>
                <a:cs typeface="Verdana"/>
              </a:rPr>
              <a:t>from </a:t>
            </a:r>
            <a:r>
              <a:rPr sz="3500" spc="-1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500" spc="40" dirty="0">
                <a:solidFill>
                  <a:srgbClr val="FFFFFF"/>
                </a:solidFill>
                <a:latin typeface="Verdana"/>
                <a:cs typeface="Verdana"/>
              </a:rPr>
              <a:t>ScikitLearn </a:t>
            </a:r>
            <a:r>
              <a:rPr sz="3500" spc="65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3500" spc="140" dirty="0">
                <a:solidFill>
                  <a:srgbClr val="FFFFFF"/>
                </a:solidFill>
                <a:latin typeface="Verdana"/>
                <a:cs typeface="Verdana"/>
              </a:rPr>
              <a:t>help </a:t>
            </a:r>
            <a:r>
              <a:rPr sz="3500" spc="105" dirty="0">
                <a:solidFill>
                  <a:srgbClr val="FFFFFF"/>
                </a:solidFill>
                <a:latin typeface="Verdana"/>
                <a:cs typeface="Verdana"/>
              </a:rPr>
              <a:t>us </a:t>
            </a:r>
            <a:r>
              <a:rPr sz="3500" spc="60" dirty="0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sz="3500" spc="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500" spc="125" dirty="0">
                <a:solidFill>
                  <a:srgbClr val="FFFFFF"/>
                </a:solidFill>
                <a:latin typeface="Verdana"/>
                <a:cs typeface="Verdana"/>
              </a:rPr>
              <a:t>finding </a:t>
            </a:r>
            <a:r>
              <a:rPr sz="3500" spc="80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3500" spc="130" dirty="0">
                <a:solidFill>
                  <a:srgbClr val="FFFFFF"/>
                </a:solidFill>
                <a:latin typeface="Verdana"/>
                <a:cs typeface="Verdana"/>
              </a:rPr>
              <a:t>best </a:t>
            </a:r>
            <a:r>
              <a:rPr sz="3500" spc="114" dirty="0">
                <a:solidFill>
                  <a:srgbClr val="FFFFFF"/>
                </a:solidFill>
                <a:latin typeface="Verdana"/>
                <a:cs typeface="Verdana"/>
              </a:rPr>
              <a:t>tuning </a:t>
            </a:r>
            <a:r>
              <a:rPr sz="3500" spc="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500" spc="110" dirty="0">
                <a:solidFill>
                  <a:srgbClr val="FFFFFF"/>
                </a:solidFill>
                <a:latin typeface="Verdana"/>
                <a:cs typeface="Verdana"/>
              </a:rPr>
              <a:t>parameters. </a:t>
            </a:r>
            <a:r>
              <a:rPr sz="3500" spc="140" dirty="0">
                <a:solidFill>
                  <a:srgbClr val="FFFFFF"/>
                </a:solidFill>
                <a:latin typeface="Verdana"/>
                <a:cs typeface="Verdana"/>
              </a:rPr>
              <a:t>Parameter </a:t>
            </a:r>
            <a:r>
              <a:rPr sz="3500" spc="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500" spc="114" dirty="0">
                <a:solidFill>
                  <a:srgbClr val="FFFFFF"/>
                </a:solidFill>
                <a:latin typeface="Verdana"/>
                <a:cs typeface="Verdana"/>
              </a:rPr>
              <a:t>tuning </a:t>
            </a:r>
            <a:r>
              <a:rPr sz="3500" spc="50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3500" spc="165" dirty="0">
                <a:solidFill>
                  <a:srgbClr val="FFFFFF"/>
                </a:solidFill>
                <a:latin typeface="Verdana"/>
                <a:cs typeface="Verdana"/>
              </a:rPr>
              <a:t>used </a:t>
            </a:r>
            <a:r>
              <a:rPr sz="3500" spc="65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3500" spc="130" dirty="0">
                <a:solidFill>
                  <a:srgbClr val="FFFFFF"/>
                </a:solidFill>
                <a:latin typeface="Verdana"/>
                <a:cs typeface="Verdana"/>
              </a:rPr>
              <a:t>improve </a:t>
            </a:r>
            <a:r>
              <a:rPr sz="3500" spc="-12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500" spc="70" dirty="0">
                <a:solidFill>
                  <a:srgbClr val="FFFFFF"/>
                </a:solidFill>
                <a:latin typeface="Verdana"/>
                <a:cs typeface="Verdana"/>
              </a:rPr>
              <a:t>our </a:t>
            </a:r>
            <a:r>
              <a:rPr sz="3500" spc="190" dirty="0">
                <a:solidFill>
                  <a:srgbClr val="FFFFFF"/>
                </a:solidFill>
                <a:latin typeface="Verdana"/>
                <a:cs typeface="Verdana"/>
              </a:rPr>
              <a:t>model </a:t>
            </a:r>
            <a:r>
              <a:rPr sz="3500" spc="240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3500" spc="130" dirty="0">
                <a:solidFill>
                  <a:srgbClr val="FFFFFF"/>
                </a:solidFill>
                <a:latin typeface="Verdana"/>
                <a:cs typeface="Verdana"/>
              </a:rPr>
              <a:t>get </a:t>
            </a:r>
            <a:r>
              <a:rPr sz="3500" spc="80" dirty="0">
                <a:solidFill>
                  <a:srgbClr val="FFFFFF"/>
                </a:solidFill>
                <a:latin typeface="Verdana"/>
                <a:cs typeface="Verdana"/>
              </a:rPr>
              <a:t>better </a:t>
            </a:r>
            <a:r>
              <a:rPr sz="3500" spc="-12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500" spc="145" dirty="0">
                <a:solidFill>
                  <a:srgbClr val="FFFFFF"/>
                </a:solidFill>
                <a:latin typeface="Verdana"/>
                <a:cs typeface="Verdana"/>
              </a:rPr>
              <a:t>score </a:t>
            </a:r>
            <a:r>
              <a:rPr sz="3500" spc="150" dirty="0">
                <a:solidFill>
                  <a:srgbClr val="FFFFFF"/>
                </a:solidFill>
                <a:latin typeface="Verdana"/>
                <a:cs typeface="Verdana"/>
              </a:rPr>
              <a:t>than </a:t>
            </a:r>
            <a:r>
              <a:rPr sz="3500" spc="190" dirty="0">
                <a:solidFill>
                  <a:srgbClr val="FFFFFF"/>
                </a:solidFill>
                <a:latin typeface="Verdana"/>
                <a:cs typeface="Verdana"/>
              </a:rPr>
              <a:t>non-tuned </a:t>
            </a:r>
            <a:r>
              <a:rPr sz="3500" spc="1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500" spc="190" dirty="0">
                <a:solidFill>
                  <a:srgbClr val="FFFFFF"/>
                </a:solidFill>
                <a:latin typeface="Verdana"/>
                <a:cs typeface="Verdana"/>
              </a:rPr>
              <a:t>model</a:t>
            </a:r>
            <a:endParaRPr sz="35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1"/>
            <a:ext cx="1352550" cy="10287000"/>
            <a:chOff x="0" y="1"/>
            <a:chExt cx="1352550" cy="10287000"/>
          </a:xfrm>
        </p:grpSpPr>
        <p:sp>
          <p:nvSpPr>
            <p:cNvPr id="4" name="object 4"/>
            <p:cNvSpPr/>
            <p:nvPr/>
          </p:nvSpPr>
          <p:spPr>
            <a:xfrm>
              <a:off x="0" y="2057054"/>
              <a:ext cx="1352550" cy="8230234"/>
            </a:xfrm>
            <a:custGeom>
              <a:avLst/>
              <a:gdLst/>
              <a:ahLst/>
              <a:cxnLst/>
              <a:rect l="l" t="t" r="r" b="b"/>
              <a:pathLst>
                <a:path w="1352550" h="8230234">
                  <a:moveTo>
                    <a:pt x="0" y="8229945"/>
                  </a:moveTo>
                  <a:lnTo>
                    <a:pt x="1352549" y="8229945"/>
                  </a:lnTo>
                  <a:lnTo>
                    <a:pt x="1352549" y="0"/>
                  </a:lnTo>
                  <a:lnTo>
                    <a:pt x="0" y="0"/>
                  </a:lnTo>
                  <a:lnTo>
                    <a:pt x="0" y="822994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1"/>
              <a:ext cx="1352550" cy="2057400"/>
            </a:xfrm>
            <a:custGeom>
              <a:avLst/>
              <a:gdLst/>
              <a:ahLst/>
              <a:cxnLst/>
              <a:rect l="l" t="t" r="r" b="b"/>
              <a:pathLst>
                <a:path w="1352550" h="2057400">
                  <a:moveTo>
                    <a:pt x="0" y="0"/>
                  </a:moveTo>
                  <a:lnTo>
                    <a:pt x="1352549" y="0"/>
                  </a:lnTo>
                  <a:lnTo>
                    <a:pt x="1352549" y="2057053"/>
                  </a:lnTo>
                  <a:lnTo>
                    <a:pt x="0" y="20570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98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92283" y="1422386"/>
            <a:ext cx="10363199" cy="553402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022775" y="54722"/>
            <a:ext cx="9979025" cy="11207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150" spc="509" dirty="0">
                <a:solidFill>
                  <a:srgbClr val="1FBDFF"/>
                </a:solidFill>
              </a:rPr>
              <a:t>Evaluate</a:t>
            </a:r>
            <a:r>
              <a:rPr sz="7150" spc="35" dirty="0">
                <a:solidFill>
                  <a:srgbClr val="1FBDFF"/>
                </a:solidFill>
              </a:rPr>
              <a:t> </a:t>
            </a:r>
            <a:r>
              <a:rPr sz="7150" spc="459" dirty="0">
                <a:solidFill>
                  <a:srgbClr val="1FBDFF"/>
                </a:solidFill>
              </a:rPr>
              <a:t>the</a:t>
            </a:r>
            <a:r>
              <a:rPr sz="7150" spc="40" dirty="0">
                <a:solidFill>
                  <a:srgbClr val="1FBDFF"/>
                </a:solidFill>
              </a:rPr>
              <a:t> </a:t>
            </a:r>
            <a:r>
              <a:rPr sz="7150" spc="645" dirty="0">
                <a:solidFill>
                  <a:srgbClr val="1FBDFF"/>
                </a:solidFill>
              </a:rPr>
              <a:t>model</a:t>
            </a:r>
            <a:endParaRPr sz="7150"/>
          </a:p>
        </p:txBody>
      </p:sp>
      <p:sp>
        <p:nvSpPr>
          <p:cNvPr id="8" name="object 8"/>
          <p:cNvSpPr txBox="1"/>
          <p:nvPr/>
        </p:nvSpPr>
        <p:spPr>
          <a:xfrm>
            <a:off x="2345513" y="7112742"/>
            <a:ext cx="14296390" cy="21113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7000"/>
              </a:lnSpc>
              <a:spcBef>
                <a:spcPts val="90"/>
              </a:spcBef>
            </a:pPr>
            <a:r>
              <a:rPr sz="3900" spc="125" dirty="0">
                <a:solidFill>
                  <a:srgbClr val="FFFFFF"/>
                </a:solidFill>
                <a:latin typeface="Verdana"/>
                <a:cs typeface="Verdana"/>
              </a:rPr>
              <a:t>We</a:t>
            </a:r>
            <a:r>
              <a:rPr sz="39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900" spc="105" dirty="0">
                <a:solidFill>
                  <a:srgbClr val="FFFFFF"/>
                </a:solidFill>
                <a:latin typeface="Verdana"/>
                <a:cs typeface="Verdana"/>
              </a:rPr>
              <a:t>then</a:t>
            </a:r>
            <a:r>
              <a:rPr sz="39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900" spc="-10" dirty="0">
                <a:solidFill>
                  <a:srgbClr val="FFFFFF"/>
                </a:solidFill>
                <a:latin typeface="Verdana"/>
                <a:cs typeface="Verdana"/>
              </a:rPr>
              <a:t>fit</a:t>
            </a:r>
            <a:r>
              <a:rPr sz="39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900" spc="75" dirty="0">
                <a:solidFill>
                  <a:srgbClr val="FFFFFF"/>
                </a:solidFill>
                <a:latin typeface="Verdana"/>
                <a:cs typeface="Verdana"/>
              </a:rPr>
              <a:t>our</a:t>
            </a:r>
            <a:r>
              <a:rPr sz="39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900" spc="210" dirty="0">
                <a:solidFill>
                  <a:srgbClr val="FFFFFF"/>
                </a:solidFill>
                <a:latin typeface="Verdana"/>
                <a:cs typeface="Verdana"/>
              </a:rPr>
              <a:t>model</a:t>
            </a:r>
            <a:r>
              <a:rPr sz="39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900" spc="26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39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900" spc="60" dirty="0">
                <a:solidFill>
                  <a:srgbClr val="FFFFFF"/>
                </a:solidFill>
                <a:latin typeface="Verdana"/>
                <a:cs typeface="Verdana"/>
              </a:rPr>
              <a:t>test</a:t>
            </a:r>
            <a:r>
              <a:rPr sz="39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900" spc="-15" dirty="0">
                <a:solidFill>
                  <a:srgbClr val="FFFFFF"/>
                </a:solidFill>
                <a:latin typeface="Verdana"/>
                <a:cs typeface="Verdana"/>
              </a:rPr>
              <a:t>it</a:t>
            </a:r>
            <a:r>
              <a:rPr sz="39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900" spc="65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39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900" spc="75" dirty="0">
                <a:solidFill>
                  <a:srgbClr val="FFFFFF"/>
                </a:solidFill>
                <a:latin typeface="Verdana"/>
                <a:cs typeface="Verdana"/>
              </a:rPr>
              <a:t>our</a:t>
            </a:r>
            <a:r>
              <a:rPr sz="39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900" spc="60" dirty="0">
                <a:solidFill>
                  <a:srgbClr val="FFFFFF"/>
                </a:solidFill>
                <a:latin typeface="Verdana"/>
                <a:cs typeface="Verdana"/>
              </a:rPr>
              <a:t>test</a:t>
            </a:r>
            <a:r>
              <a:rPr sz="39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900" spc="114" dirty="0">
                <a:solidFill>
                  <a:srgbClr val="FFFFFF"/>
                </a:solidFill>
                <a:latin typeface="Verdana"/>
                <a:cs typeface="Verdana"/>
              </a:rPr>
              <a:t>dataset. </a:t>
            </a:r>
            <a:r>
              <a:rPr sz="3900" spc="-13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900" spc="50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3900" spc="150" dirty="0">
                <a:solidFill>
                  <a:srgbClr val="FFFFFF"/>
                </a:solidFill>
                <a:latin typeface="Verdana"/>
                <a:cs typeface="Verdana"/>
              </a:rPr>
              <a:t>precision </a:t>
            </a:r>
            <a:r>
              <a:rPr sz="3900" spc="265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3900" spc="150" dirty="0">
                <a:solidFill>
                  <a:srgbClr val="FFFFFF"/>
                </a:solidFill>
                <a:latin typeface="Verdana"/>
                <a:cs typeface="Verdana"/>
              </a:rPr>
              <a:t>recall </a:t>
            </a:r>
            <a:r>
              <a:rPr sz="3900" spc="5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3900" spc="40" dirty="0">
                <a:solidFill>
                  <a:srgbClr val="FFFFFF"/>
                </a:solidFill>
                <a:latin typeface="Verdana"/>
                <a:cs typeface="Verdana"/>
              </a:rPr>
              <a:t>still </a:t>
            </a:r>
            <a:r>
              <a:rPr sz="3900" spc="-254" dirty="0">
                <a:solidFill>
                  <a:srgbClr val="FFFFFF"/>
                </a:solidFill>
                <a:latin typeface="Verdana"/>
                <a:cs typeface="Verdana"/>
              </a:rPr>
              <a:t>0, </a:t>
            </a:r>
            <a:r>
              <a:rPr sz="3900" spc="-15" dirty="0">
                <a:solidFill>
                  <a:srgbClr val="FFFFFF"/>
                </a:solidFill>
                <a:latin typeface="Verdana"/>
                <a:cs typeface="Verdana"/>
              </a:rPr>
              <a:t>it </a:t>
            </a:r>
            <a:r>
              <a:rPr sz="3900" spc="5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3900" spc="240" dirty="0">
                <a:solidFill>
                  <a:srgbClr val="FFFFFF"/>
                </a:solidFill>
                <a:latin typeface="Verdana"/>
                <a:cs typeface="Verdana"/>
              </a:rPr>
              <a:t>because </a:t>
            </a:r>
            <a:r>
              <a:rPr sz="3900" spc="114" dirty="0">
                <a:solidFill>
                  <a:srgbClr val="FFFFFF"/>
                </a:solidFill>
                <a:latin typeface="Verdana"/>
                <a:cs typeface="Verdana"/>
              </a:rPr>
              <a:t>we </a:t>
            </a:r>
            <a:r>
              <a:rPr sz="3900" spc="40" dirty="0">
                <a:solidFill>
                  <a:srgbClr val="FFFFFF"/>
                </a:solidFill>
                <a:latin typeface="Verdana"/>
                <a:cs typeface="Verdana"/>
              </a:rPr>
              <a:t>still </a:t>
            </a:r>
            <a:r>
              <a:rPr sz="3900" spc="-13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900" spc="180" dirty="0">
                <a:solidFill>
                  <a:srgbClr val="FFFFFF"/>
                </a:solidFill>
                <a:latin typeface="Verdana"/>
                <a:cs typeface="Verdana"/>
              </a:rPr>
              <a:t>used</a:t>
            </a:r>
            <a:r>
              <a:rPr sz="39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900" spc="8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39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900" spc="145" dirty="0">
                <a:solidFill>
                  <a:srgbClr val="FFFFFF"/>
                </a:solidFill>
                <a:latin typeface="Verdana"/>
                <a:cs typeface="Verdana"/>
              </a:rPr>
              <a:t>default</a:t>
            </a:r>
            <a:r>
              <a:rPr sz="39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900" spc="114" dirty="0">
                <a:solidFill>
                  <a:srgbClr val="FFFFFF"/>
                </a:solidFill>
                <a:latin typeface="Verdana"/>
                <a:cs typeface="Verdana"/>
              </a:rPr>
              <a:t>threshold</a:t>
            </a:r>
            <a:r>
              <a:rPr sz="39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900" spc="30" dirty="0">
                <a:solidFill>
                  <a:srgbClr val="FFFFFF"/>
                </a:solidFill>
                <a:latin typeface="Verdana"/>
                <a:cs typeface="Verdana"/>
              </a:rPr>
              <a:t>value,</a:t>
            </a:r>
            <a:r>
              <a:rPr sz="39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900" spc="-90" dirty="0">
                <a:solidFill>
                  <a:srgbClr val="FFFFFF"/>
                </a:solidFill>
                <a:latin typeface="Verdana"/>
                <a:cs typeface="Verdana"/>
              </a:rPr>
              <a:t>0.5</a:t>
            </a:r>
            <a:endParaRPr sz="39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352550" cy="10287000"/>
            <a:chOff x="0" y="0"/>
            <a:chExt cx="1352550" cy="10287000"/>
          </a:xfrm>
        </p:grpSpPr>
        <p:sp>
          <p:nvSpPr>
            <p:cNvPr id="4" name="object 4"/>
            <p:cNvSpPr/>
            <p:nvPr/>
          </p:nvSpPr>
          <p:spPr>
            <a:xfrm>
              <a:off x="0" y="2057054"/>
              <a:ext cx="1352550" cy="8230234"/>
            </a:xfrm>
            <a:custGeom>
              <a:avLst/>
              <a:gdLst/>
              <a:ahLst/>
              <a:cxnLst/>
              <a:rect l="l" t="t" r="r" b="b"/>
              <a:pathLst>
                <a:path w="1352550" h="8230234">
                  <a:moveTo>
                    <a:pt x="0" y="8229944"/>
                  </a:moveTo>
                  <a:lnTo>
                    <a:pt x="1352549" y="8229944"/>
                  </a:lnTo>
                  <a:lnTo>
                    <a:pt x="1352549" y="0"/>
                  </a:lnTo>
                  <a:lnTo>
                    <a:pt x="0" y="0"/>
                  </a:lnTo>
                  <a:lnTo>
                    <a:pt x="0" y="822994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352550" cy="2057400"/>
            </a:xfrm>
            <a:custGeom>
              <a:avLst/>
              <a:gdLst/>
              <a:ahLst/>
              <a:cxnLst/>
              <a:rect l="l" t="t" r="r" b="b"/>
              <a:pathLst>
                <a:path w="1352550" h="2057400">
                  <a:moveTo>
                    <a:pt x="0" y="0"/>
                  </a:moveTo>
                  <a:lnTo>
                    <a:pt x="1352549" y="0"/>
                  </a:lnTo>
                  <a:lnTo>
                    <a:pt x="1352549" y="2057054"/>
                  </a:lnTo>
                  <a:lnTo>
                    <a:pt x="0" y="20570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98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25008" y="2398877"/>
            <a:ext cx="7972424" cy="274319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292596" y="6608979"/>
            <a:ext cx="15005685" cy="28067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7000"/>
              </a:lnSpc>
              <a:spcBef>
                <a:spcPts val="90"/>
              </a:spcBef>
            </a:pPr>
            <a:r>
              <a:rPr sz="3900" spc="125" dirty="0">
                <a:solidFill>
                  <a:srgbClr val="FFFFFF"/>
                </a:solidFill>
                <a:latin typeface="Verdana"/>
                <a:cs typeface="Verdana"/>
              </a:rPr>
              <a:t>We </a:t>
            </a:r>
            <a:r>
              <a:rPr sz="3900" spc="105" dirty="0">
                <a:solidFill>
                  <a:srgbClr val="FFFFFF"/>
                </a:solidFill>
                <a:latin typeface="Verdana"/>
                <a:cs typeface="Verdana"/>
              </a:rPr>
              <a:t>then </a:t>
            </a:r>
            <a:r>
              <a:rPr sz="3900" spc="254" dirty="0">
                <a:solidFill>
                  <a:srgbClr val="FFFFFF"/>
                </a:solidFill>
                <a:latin typeface="Verdana"/>
                <a:cs typeface="Verdana"/>
              </a:rPr>
              <a:t>change </a:t>
            </a:r>
            <a:r>
              <a:rPr sz="3900" spc="75" dirty="0">
                <a:solidFill>
                  <a:srgbClr val="FFFFFF"/>
                </a:solidFill>
                <a:latin typeface="Verdana"/>
                <a:cs typeface="Verdana"/>
              </a:rPr>
              <a:t>our </a:t>
            </a:r>
            <a:r>
              <a:rPr sz="3900" spc="114" dirty="0">
                <a:solidFill>
                  <a:srgbClr val="FFFFFF"/>
                </a:solidFill>
                <a:latin typeface="Verdana"/>
                <a:cs typeface="Verdana"/>
              </a:rPr>
              <a:t>threshold </a:t>
            </a:r>
            <a:r>
              <a:rPr sz="3900" spc="229" dirty="0">
                <a:solidFill>
                  <a:srgbClr val="FFFFFF"/>
                </a:solidFill>
                <a:latin typeface="Verdana"/>
                <a:cs typeface="Verdana"/>
              </a:rPr>
              <a:t>according </a:t>
            </a:r>
            <a:r>
              <a:rPr sz="3900" spc="70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3900" spc="85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3900" spc="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900" spc="210" dirty="0">
                <a:solidFill>
                  <a:srgbClr val="FFFFFF"/>
                </a:solidFill>
                <a:latin typeface="Verdana"/>
                <a:cs typeface="Verdana"/>
              </a:rPr>
              <a:t>ROC_AUC</a:t>
            </a:r>
            <a:r>
              <a:rPr sz="39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900" spc="155" dirty="0">
                <a:solidFill>
                  <a:srgbClr val="FFFFFF"/>
                </a:solidFill>
                <a:latin typeface="Verdana"/>
                <a:cs typeface="Verdana"/>
              </a:rPr>
              <a:t>score</a:t>
            </a:r>
            <a:r>
              <a:rPr sz="39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900" spc="-145" dirty="0">
                <a:solidFill>
                  <a:srgbClr val="FFFFFF"/>
                </a:solidFill>
                <a:latin typeface="Verdana"/>
                <a:cs typeface="Verdana"/>
              </a:rPr>
              <a:t>0.85,</a:t>
            </a:r>
            <a:r>
              <a:rPr sz="39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900" spc="26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39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900" spc="204" dirty="0">
                <a:solidFill>
                  <a:srgbClr val="FFFFFF"/>
                </a:solidFill>
                <a:latin typeface="Verdana"/>
                <a:cs typeface="Verdana"/>
              </a:rPr>
              <a:t>achieved</a:t>
            </a:r>
            <a:r>
              <a:rPr sz="39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900" spc="32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9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900" spc="80" dirty="0">
                <a:solidFill>
                  <a:srgbClr val="FFFFFF"/>
                </a:solidFill>
                <a:latin typeface="Verdana"/>
                <a:cs typeface="Verdana"/>
              </a:rPr>
              <a:t>different</a:t>
            </a:r>
            <a:r>
              <a:rPr sz="39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900" spc="55" dirty="0">
                <a:solidFill>
                  <a:srgbClr val="FFFFFF"/>
                </a:solidFill>
                <a:latin typeface="Verdana"/>
                <a:cs typeface="Verdana"/>
              </a:rPr>
              <a:t>yet</a:t>
            </a:r>
            <a:r>
              <a:rPr sz="39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900" spc="85" dirty="0">
                <a:solidFill>
                  <a:srgbClr val="FFFFFF"/>
                </a:solidFill>
                <a:latin typeface="Verdana"/>
                <a:cs typeface="Verdana"/>
              </a:rPr>
              <a:t>better </a:t>
            </a:r>
            <a:r>
              <a:rPr sz="3900" spc="-13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900" spc="150" dirty="0">
                <a:solidFill>
                  <a:srgbClr val="FFFFFF"/>
                </a:solidFill>
                <a:latin typeface="Verdana"/>
                <a:cs typeface="Verdana"/>
              </a:rPr>
              <a:t>recall </a:t>
            </a:r>
            <a:r>
              <a:rPr sz="3900" spc="265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3900" spc="150" dirty="0">
                <a:solidFill>
                  <a:srgbClr val="FFFFFF"/>
                </a:solidFill>
                <a:latin typeface="Verdana"/>
                <a:cs typeface="Verdana"/>
              </a:rPr>
              <a:t>precision! </a:t>
            </a:r>
            <a:r>
              <a:rPr sz="3900" spc="125" dirty="0">
                <a:solidFill>
                  <a:srgbClr val="FFFFFF"/>
                </a:solidFill>
                <a:latin typeface="Verdana"/>
                <a:cs typeface="Verdana"/>
              </a:rPr>
              <a:t>We </a:t>
            </a:r>
            <a:r>
              <a:rPr sz="3900" spc="45" dirty="0">
                <a:solidFill>
                  <a:srgbClr val="FFFFFF"/>
                </a:solidFill>
                <a:latin typeface="Verdana"/>
                <a:cs typeface="Verdana"/>
              </a:rPr>
              <a:t>will </a:t>
            </a:r>
            <a:r>
              <a:rPr sz="3900" spc="40" dirty="0">
                <a:solidFill>
                  <a:srgbClr val="FFFFFF"/>
                </a:solidFill>
                <a:latin typeface="Verdana"/>
                <a:cs typeface="Verdana"/>
              </a:rPr>
              <a:t>still </a:t>
            </a:r>
            <a:r>
              <a:rPr sz="3900" spc="204" dirty="0">
                <a:solidFill>
                  <a:srgbClr val="FFFFFF"/>
                </a:solidFill>
                <a:latin typeface="Verdana"/>
                <a:cs typeface="Verdana"/>
              </a:rPr>
              <a:t>be </a:t>
            </a:r>
            <a:r>
              <a:rPr sz="3900" spc="150" dirty="0">
                <a:solidFill>
                  <a:srgbClr val="FFFFFF"/>
                </a:solidFill>
                <a:latin typeface="Verdana"/>
                <a:cs typeface="Verdana"/>
              </a:rPr>
              <a:t>using </a:t>
            </a:r>
            <a:r>
              <a:rPr sz="3900" spc="65" dirty="0">
                <a:solidFill>
                  <a:srgbClr val="FFFFFF"/>
                </a:solidFill>
                <a:latin typeface="Verdana"/>
                <a:cs typeface="Verdana"/>
              </a:rPr>
              <a:t>this </a:t>
            </a:r>
            <a:r>
              <a:rPr sz="3900" spc="114" dirty="0">
                <a:solidFill>
                  <a:srgbClr val="FFFFFF"/>
                </a:solidFill>
                <a:latin typeface="Verdana"/>
                <a:cs typeface="Verdana"/>
              </a:rPr>
              <a:t>threshold </a:t>
            </a:r>
            <a:r>
              <a:rPr sz="3900" spc="-13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900" spc="145" dirty="0">
                <a:solidFill>
                  <a:srgbClr val="FFFFFF"/>
                </a:solidFill>
                <a:latin typeface="Verdana"/>
                <a:cs typeface="Verdana"/>
              </a:rPr>
              <a:t>value</a:t>
            </a:r>
            <a:r>
              <a:rPr sz="39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900" spc="25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39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900" spc="40" dirty="0">
                <a:solidFill>
                  <a:srgbClr val="FFFFFF"/>
                </a:solidFill>
                <a:latin typeface="Verdana"/>
                <a:cs typeface="Verdana"/>
              </a:rPr>
              <a:t>further</a:t>
            </a:r>
            <a:r>
              <a:rPr sz="39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900" spc="150" dirty="0">
                <a:solidFill>
                  <a:srgbClr val="FFFFFF"/>
                </a:solidFill>
                <a:latin typeface="Verdana"/>
                <a:cs typeface="Verdana"/>
              </a:rPr>
              <a:t>prediction</a:t>
            </a:r>
            <a:r>
              <a:rPr sz="39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900" spc="65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39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900" spc="150" dirty="0">
                <a:solidFill>
                  <a:srgbClr val="FFFFFF"/>
                </a:solidFill>
                <a:latin typeface="Verdana"/>
                <a:cs typeface="Verdana"/>
              </a:rPr>
              <a:t>unseen</a:t>
            </a:r>
            <a:r>
              <a:rPr sz="39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900" spc="195" dirty="0">
                <a:solidFill>
                  <a:srgbClr val="FFFFFF"/>
                </a:solidFill>
                <a:latin typeface="Verdana"/>
                <a:cs typeface="Verdana"/>
              </a:rPr>
              <a:t>dataset</a:t>
            </a:r>
            <a:endParaRPr sz="3900">
              <a:latin typeface="Verdana"/>
              <a:cs typeface="Verdan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0103918" y="1430524"/>
            <a:ext cx="7981950" cy="5153025"/>
            <a:chOff x="10103918" y="1430524"/>
            <a:chExt cx="7981950" cy="5153025"/>
          </a:xfrm>
        </p:grpSpPr>
        <p:sp>
          <p:nvSpPr>
            <p:cNvPr id="9" name="object 9"/>
            <p:cNvSpPr/>
            <p:nvPr/>
          </p:nvSpPr>
          <p:spPr>
            <a:xfrm>
              <a:off x="10103918" y="1430524"/>
              <a:ext cx="7981950" cy="5153025"/>
            </a:xfrm>
            <a:custGeom>
              <a:avLst/>
              <a:gdLst/>
              <a:ahLst/>
              <a:cxnLst/>
              <a:rect l="l" t="t" r="r" b="b"/>
              <a:pathLst>
                <a:path w="7981950" h="5153025">
                  <a:moveTo>
                    <a:pt x="7981928" y="5153024"/>
                  </a:moveTo>
                  <a:lnTo>
                    <a:pt x="0" y="5153024"/>
                  </a:lnTo>
                  <a:lnTo>
                    <a:pt x="0" y="0"/>
                  </a:lnTo>
                  <a:lnTo>
                    <a:pt x="7981928" y="0"/>
                  </a:lnTo>
                  <a:lnTo>
                    <a:pt x="7981928" y="51530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39282" y="1430524"/>
              <a:ext cx="7591424" cy="5153024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4022775" y="54719"/>
            <a:ext cx="13656944" cy="11207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150" spc="710" dirty="0">
                <a:solidFill>
                  <a:srgbClr val="1FBDFF"/>
                </a:solidFill>
              </a:rPr>
              <a:t>Changing</a:t>
            </a:r>
            <a:r>
              <a:rPr sz="7150" spc="60" dirty="0">
                <a:solidFill>
                  <a:srgbClr val="1FBDFF"/>
                </a:solidFill>
              </a:rPr>
              <a:t> </a:t>
            </a:r>
            <a:r>
              <a:rPr sz="7150" spc="495" dirty="0">
                <a:solidFill>
                  <a:srgbClr val="1FBDFF"/>
                </a:solidFill>
              </a:rPr>
              <a:t>Threshold</a:t>
            </a:r>
            <a:r>
              <a:rPr sz="7150" spc="60" dirty="0">
                <a:solidFill>
                  <a:srgbClr val="1FBDFF"/>
                </a:solidFill>
              </a:rPr>
              <a:t> </a:t>
            </a:r>
            <a:r>
              <a:rPr sz="7150" spc="605" dirty="0">
                <a:solidFill>
                  <a:srgbClr val="1FBDFF"/>
                </a:solidFill>
              </a:rPr>
              <a:t>Value</a:t>
            </a:r>
            <a:endParaRPr sz="715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2"/>
            <a:ext cx="1352550" cy="10287000"/>
            <a:chOff x="0" y="2"/>
            <a:chExt cx="1352550" cy="10287000"/>
          </a:xfrm>
        </p:grpSpPr>
        <p:sp>
          <p:nvSpPr>
            <p:cNvPr id="4" name="object 4"/>
            <p:cNvSpPr/>
            <p:nvPr/>
          </p:nvSpPr>
          <p:spPr>
            <a:xfrm>
              <a:off x="0" y="2057057"/>
              <a:ext cx="1352550" cy="8230234"/>
            </a:xfrm>
            <a:custGeom>
              <a:avLst/>
              <a:gdLst/>
              <a:ahLst/>
              <a:cxnLst/>
              <a:rect l="l" t="t" r="r" b="b"/>
              <a:pathLst>
                <a:path w="1352550" h="8230234">
                  <a:moveTo>
                    <a:pt x="0" y="8229941"/>
                  </a:moveTo>
                  <a:lnTo>
                    <a:pt x="1352549" y="8229941"/>
                  </a:lnTo>
                  <a:lnTo>
                    <a:pt x="1352549" y="0"/>
                  </a:lnTo>
                  <a:lnTo>
                    <a:pt x="0" y="0"/>
                  </a:lnTo>
                  <a:lnTo>
                    <a:pt x="0" y="822994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2"/>
              <a:ext cx="1352550" cy="2057400"/>
            </a:xfrm>
            <a:custGeom>
              <a:avLst/>
              <a:gdLst/>
              <a:ahLst/>
              <a:cxnLst/>
              <a:rect l="l" t="t" r="r" b="b"/>
              <a:pathLst>
                <a:path w="1352550" h="2057400">
                  <a:moveTo>
                    <a:pt x="0" y="0"/>
                  </a:moveTo>
                  <a:lnTo>
                    <a:pt x="1352549" y="0"/>
                  </a:lnTo>
                  <a:lnTo>
                    <a:pt x="1352549" y="2057054"/>
                  </a:lnTo>
                  <a:lnTo>
                    <a:pt x="0" y="20570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98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2041364" y="1542648"/>
            <a:ext cx="15220950" cy="4467225"/>
            <a:chOff x="2041364" y="1542648"/>
            <a:chExt cx="15220950" cy="4467225"/>
          </a:xfrm>
        </p:grpSpPr>
        <p:sp>
          <p:nvSpPr>
            <p:cNvPr id="7" name="object 7"/>
            <p:cNvSpPr/>
            <p:nvPr/>
          </p:nvSpPr>
          <p:spPr>
            <a:xfrm>
              <a:off x="2041364" y="1542648"/>
              <a:ext cx="15220950" cy="4467225"/>
            </a:xfrm>
            <a:custGeom>
              <a:avLst/>
              <a:gdLst/>
              <a:ahLst/>
              <a:cxnLst/>
              <a:rect l="l" t="t" r="r" b="b"/>
              <a:pathLst>
                <a:path w="15220950" h="4467225">
                  <a:moveTo>
                    <a:pt x="15220850" y="4467224"/>
                  </a:moveTo>
                  <a:lnTo>
                    <a:pt x="0" y="4467224"/>
                  </a:lnTo>
                  <a:lnTo>
                    <a:pt x="0" y="0"/>
                  </a:lnTo>
                  <a:lnTo>
                    <a:pt x="15220850" y="0"/>
                  </a:lnTo>
                  <a:lnTo>
                    <a:pt x="15220850" y="44672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36329" y="1807321"/>
              <a:ext cx="7077074" cy="363854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50306" y="1807321"/>
              <a:ext cx="7019924" cy="3676649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6605836" y="101853"/>
            <a:ext cx="10165080" cy="11207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150" spc="465" dirty="0">
                <a:solidFill>
                  <a:srgbClr val="1FBDFF"/>
                </a:solidFill>
              </a:rPr>
              <a:t>Feature</a:t>
            </a:r>
            <a:r>
              <a:rPr sz="7150" spc="15" dirty="0">
                <a:solidFill>
                  <a:srgbClr val="1FBDFF"/>
                </a:solidFill>
              </a:rPr>
              <a:t> </a:t>
            </a:r>
            <a:r>
              <a:rPr sz="7150" spc="520" dirty="0">
                <a:solidFill>
                  <a:srgbClr val="1FBDFF"/>
                </a:solidFill>
              </a:rPr>
              <a:t>Importance</a:t>
            </a:r>
            <a:endParaRPr sz="7150"/>
          </a:p>
        </p:txBody>
      </p:sp>
      <p:sp>
        <p:nvSpPr>
          <p:cNvPr id="11" name="object 11"/>
          <p:cNvSpPr txBox="1"/>
          <p:nvPr/>
        </p:nvSpPr>
        <p:spPr>
          <a:xfrm>
            <a:off x="2369890" y="6418482"/>
            <a:ext cx="14055090" cy="21113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7000"/>
              </a:lnSpc>
              <a:spcBef>
                <a:spcPts val="90"/>
              </a:spcBef>
            </a:pPr>
            <a:r>
              <a:rPr sz="3900" spc="45" dirty="0">
                <a:solidFill>
                  <a:srgbClr val="FFFFFF"/>
                </a:solidFill>
                <a:latin typeface="Verdana"/>
                <a:cs typeface="Verdana"/>
              </a:rPr>
              <a:t>Both </a:t>
            </a:r>
            <a:r>
              <a:rPr sz="3900" spc="-40" dirty="0">
                <a:solidFill>
                  <a:srgbClr val="FFFFFF"/>
                </a:solidFill>
                <a:latin typeface="Verdana"/>
                <a:cs typeface="Verdana"/>
              </a:rPr>
              <a:t>SHAP </a:t>
            </a:r>
            <a:r>
              <a:rPr sz="3900" spc="145" dirty="0">
                <a:solidFill>
                  <a:srgbClr val="FFFFFF"/>
                </a:solidFill>
                <a:latin typeface="Verdana"/>
                <a:cs typeface="Verdana"/>
              </a:rPr>
              <a:t>value </a:t>
            </a:r>
            <a:r>
              <a:rPr sz="3900" spc="160" dirty="0">
                <a:solidFill>
                  <a:srgbClr val="FFFFFF"/>
                </a:solidFill>
                <a:latin typeface="Verdana"/>
                <a:cs typeface="Verdana"/>
              </a:rPr>
              <a:t>charts </a:t>
            </a:r>
            <a:r>
              <a:rPr sz="3900" spc="140" dirty="0">
                <a:solidFill>
                  <a:srgbClr val="FFFFFF"/>
                </a:solidFill>
                <a:latin typeface="Verdana"/>
                <a:cs typeface="Verdana"/>
              </a:rPr>
              <a:t>explained </a:t>
            </a:r>
            <a:r>
              <a:rPr sz="3900" spc="120" dirty="0">
                <a:solidFill>
                  <a:srgbClr val="FFFFFF"/>
                </a:solidFill>
                <a:latin typeface="Verdana"/>
                <a:cs typeface="Verdana"/>
              </a:rPr>
              <a:t>that </a:t>
            </a:r>
            <a:r>
              <a:rPr sz="3900" spc="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900" spc="105" dirty="0">
                <a:solidFill>
                  <a:srgbClr val="FFFFFF"/>
                </a:solidFill>
                <a:latin typeface="Verdana"/>
                <a:cs typeface="Verdana"/>
              </a:rPr>
              <a:t>Previously_Insured </a:t>
            </a:r>
            <a:r>
              <a:rPr sz="3900" spc="265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3900" spc="220" dirty="0">
                <a:solidFill>
                  <a:srgbClr val="FFFFFF"/>
                </a:solidFill>
                <a:latin typeface="Verdana"/>
                <a:cs typeface="Verdana"/>
              </a:rPr>
              <a:t>Vehicle_Age </a:t>
            </a:r>
            <a:r>
              <a:rPr sz="3900" spc="200" dirty="0">
                <a:solidFill>
                  <a:srgbClr val="FFFFFF"/>
                </a:solidFill>
                <a:latin typeface="Verdana"/>
                <a:cs typeface="Verdana"/>
              </a:rPr>
              <a:t>was </a:t>
            </a:r>
            <a:r>
              <a:rPr sz="3900" spc="85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3900" spc="165" dirty="0">
                <a:solidFill>
                  <a:srgbClr val="FFFFFF"/>
                </a:solidFill>
                <a:latin typeface="Verdana"/>
                <a:cs typeface="Verdana"/>
              </a:rPr>
              <a:t>most </a:t>
            </a:r>
            <a:r>
              <a:rPr sz="3900" spc="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900" spc="150" dirty="0">
                <a:solidFill>
                  <a:srgbClr val="FFFFFF"/>
                </a:solidFill>
                <a:latin typeface="Verdana"/>
                <a:cs typeface="Verdana"/>
              </a:rPr>
              <a:t>important</a:t>
            </a:r>
            <a:r>
              <a:rPr sz="39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900" spc="25" dirty="0">
                <a:solidFill>
                  <a:srgbClr val="FFFFFF"/>
                </a:solidFill>
                <a:latin typeface="Verdana"/>
                <a:cs typeface="Verdana"/>
              </a:rPr>
              <a:t>feature,</a:t>
            </a:r>
            <a:r>
              <a:rPr sz="39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900" spc="254" dirty="0">
                <a:solidFill>
                  <a:srgbClr val="FFFFFF"/>
                </a:solidFill>
                <a:latin typeface="Verdana"/>
                <a:cs typeface="Verdana"/>
              </a:rPr>
              <a:t>based</a:t>
            </a:r>
            <a:r>
              <a:rPr sz="39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900" spc="150" dirty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sz="39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900" spc="45" dirty="0">
                <a:solidFill>
                  <a:srgbClr val="FFFFFF"/>
                </a:solidFill>
                <a:latin typeface="Verdana"/>
                <a:cs typeface="Verdana"/>
              </a:rPr>
              <a:t>their</a:t>
            </a:r>
            <a:r>
              <a:rPr sz="39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900" spc="110" dirty="0">
                <a:solidFill>
                  <a:srgbClr val="FFFFFF"/>
                </a:solidFill>
                <a:latin typeface="Verdana"/>
                <a:cs typeface="Verdana"/>
              </a:rPr>
              <a:t>feature</a:t>
            </a:r>
            <a:r>
              <a:rPr sz="39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900" spc="190" dirty="0">
                <a:solidFill>
                  <a:srgbClr val="FFFFFF"/>
                </a:solidFill>
                <a:latin typeface="Verdana"/>
                <a:cs typeface="Verdana"/>
              </a:rPr>
              <a:t>importance</a:t>
            </a:r>
            <a:endParaRPr sz="39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352550" cy="10287000"/>
            <a:chOff x="0" y="0"/>
            <a:chExt cx="1352550" cy="10287000"/>
          </a:xfrm>
        </p:grpSpPr>
        <p:sp>
          <p:nvSpPr>
            <p:cNvPr id="4" name="object 4"/>
            <p:cNvSpPr/>
            <p:nvPr/>
          </p:nvSpPr>
          <p:spPr>
            <a:xfrm>
              <a:off x="0" y="2057054"/>
              <a:ext cx="1352550" cy="8230234"/>
            </a:xfrm>
            <a:custGeom>
              <a:avLst/>
              <a:gdLst/>
              <a:ahLst/>
              <a:cxnLst/>
              <a:rect l="l" t="t" r="r" b="b"/>
              <a:pathLst>
                <a:path w="1352550" h="8230234">
                  <a:moveTo>
                    <a:pt x="0" y="8229944"/>
                  </a:moveTo>
                  <a:lnTo>
                    <a:pt x="1352549" y="8229944"/>
                  </a:lnTo>
                  <a:lnTo>
                    <a:pt x="1352549" y="0"/>
                  </a:lnTo>
                  <a:lnTo>
                    <a:pt x="0" y="0"/>
                  </a:lnTo>
                  <a:lnTo>
                    <a:pt x="0" y="822994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352550" cy="2057400"/>
            </a:xfrm>
            <a:custGeom>
              <a:avLst/>
              <a:gdLst/>
              <a:ahLst/>
              <a:cxnLst/>
              <a:rect l="l" t="t" r="r" b="b"/>
              <a:pathLst>
                <a:path w="1352550" h="2057400">
                  <a:moveTo>
                    <a:pt x="0" y="0"/>
                  </a:moveTo>
                  <a:lnTo>
                    <a:pt x="1352549" y="0"/>
                  </a:lnTo>
                  <a:lnTo>
                    <a:pt x="1352549" y="2057054"/>
                  </a:lnTo>
                  <a:lnTo>
                    <a:pt x="0" y="20570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98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63135" y="4209591"/>
            <a:ext cx="9677399" cy="2895599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223629" y="101850"/>
            <a:ext cx="15144115" cy="11207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150" spc="530" dirty="0">
                <a:solidFill>
                  <a:srgbClr val="1FBDFF"/>
                </a:solidFill>
              </a:rPr>
              <a:t>Prediction</a:t>
            </a:r>
            <a:r>
              <a:rPr sz="7150" spc="65" dirty="0">
                <a:solidFill>
                  <a:srgbClr val="1FBDFF"/>
                </a:solidFill>
              </a:rPr>
              <a:t> </a:t>
            </a:r>
            <a:r>
              <a:rPr sz="7150" spc="535" dirty="0">
                <a:solidFill>
                  <a:srgbClr val="1FBDFF"/>
                </a:solidFill>
              </a:rPr>
              <a:t>on</a:t>
            </a:r>
            <a:r>
              <a:rPr sz="7150" spc="65" dirty="0">
                <a:solidFill>
                  <a:srgbClr val="1FBDFF"/>
                </a:solidFill>
              </a:rPr>
              <a:t> </a:t>
            </a:r>
            <a:r>
              <a:rPr sz="7150" spc="484" dirty="0">
                <a:solidFill>
                  <a:srgbClr val="1FBDFF"/>
                </a:solidFill>
              </a:rPr>
              <a:t>Unseen</a:t>
            </a:r>
            <a:r>
              <a:rPr sz="7150" spc="65" dirty="0">
                <a:solidFill>
                  <a:srgbClr val="1FBDFF"/>
                </a:solidFill>
              </a:rPr>
              <a:t> </a:t>
            </a:r>
            <a:r>
              <a:rPr sz="7150" spc="484" dirty="0">
                <a:solidFill>
                  <a:srgbClr val="1FBDFF"/>
                </a:solidFill>
              </a:rPr>
              <a:t>Dataset</a:t>
            </a:r>
            <a:endParaRPr sz="7150"/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9530" marR="5080">
              <a:lnSpc>
                <a:spcPct val="117000"/>
              </a:lnSpc>
              <a:spcBef>
                <a:spcPts val="90"/>
              </a:spcBef>
              <a:tabLst>
                <a:tab pos="11902440" algn="l"/>
              </a:tabLst>
            </a:pPr>
            <a:r>
              <a:rPr spc="125" dirty="0"/>
              <a:t>We</a:t>
            </a:r>
            <a:r>
              <a:rPr spc="-30" dirty="0"/>
              <a:t> </a:t>
            </a:r>
            <a:r>
              <a:rPr spc="105" dirty="0"/>
              <a:t>then</a:t>
            </a:r>
            <a:r>
              <a:rPr spc="-30" dirty="0"/>
              <a:t> </a:t>
            </a:r>
            <a:r>
              <a:rPr spc="135" dirty="0"/>
              <a:t>use</a:t>
            </a:r>
            <a:r>
              <a:rPr spc="-25" dirty="0"/>
              <a:t> </a:t>
            </a:r>
            <a:r>
              <a:rPr spc="85" dirty="0"/>
              <a:t>the</a:t>
            </a:r>
            <a:r>
              <a:rPr spc="-30" dirty="0"/>
              <a:t> </a:t>
            </a:r>
            <a:r>
              <a:rPr spc="260" dirty="0"/>
              <a:t>data</a:t>
            </a:r>
            <a:r>
              <a:rPr spc="-25" dirty="0"/>
              <a:t> </a:t>
            </a:r>
            <a:r>
              <a:rPr spc="160" dirty="0"/>
              <a:t>than</a:t>
            </a:r>
            <a:r>
              <a:rPr spc="-30" dirty="0"/>
              <a:t> </a:t>
            </a:r>
            <a:r>
              <a:rPr spc="114" dirty="0"/>
              <a:t>we</a:t>
            </a:r>
            <a:r>
              <a:rPr spc="-25" dirty="0"/>
              <a:t> </a:t>
            </a:r>
            <a:r>
              <a:rPr spc="175" dirty="0"/>
              <a:t>have</a:t>
            </a:r>
            <a:r>
              <a:rPr spc="-30" dirty="0"/>
              <a:t> </a:t>
            </a:r>
            <a:r>
              <a:rPr spc="120" dirty="0"/>
              <a:t>splitted	</a:t>
            </a:r>
            <a:r>
              <a:rPr spc="25" dirty="0"/>
              <a:t>for</a:t>
            </a:r>
            <a:r>
              <a:rPr spc="-120" dirty="0"/>
              <a:t> </a:t>
            </a:r>
            <a:r>
              <a:rPr spc="114" dirty="0"/>
              <a:t>final </a:t>
            </a:r>
            <a:r>
              <a:rPr spc="-1355" dirty="0"/>
              <a:t> </a:t>
            </a:r>
            <a:r>
              <a:rPr spc="100" dirty="0"/>
              <a:t>prediction.</a:t>
            </a:r>
            <a:r>
              <a:rPr spc="-40" dirty="0"/>
              <a:t> </a:t>
            </a:r>
            <a:r>
              <a:rPr spc="50" dirty="0"/>
              <a:t>The</a:t>
            </a:r>
            <a:r>
              <a:rPr spc="-40" dirty="0"/>
              <a:t> </a:t>
            </a:r>
            <a:r>
              <a:rPr spc="210" dirty="0"/>
              <a:t>model</a:t>
            </a:r>
            <a:r>
              <a:rPr spc="-35" dirty="0"/>
              <a:t> </a:t>
            </a:r>
            <a:r>
              <a:rPr spc="210" dirty="0"/>
              <a:t>has</a:t>
            </a:r>
            <a:r>
              <a:rPr spc="-40" dirty="0"/>
              <a:t> </a:t>
            </a:r>
            <a:r>
              <a:rPr spc="80" dirty="0"/>
              <a:t>never</a:t>
            </a:r>
            <a:r>
              <a:rPr spc="-35" dirty="0"/>
              <a:t> </a:t>
            </a:r>
            <a:r>
              <a:rPr spc="145" dirty="0"/>
              <a:t>seen</a:t>
            </a:r>
            <a:r>
              <a:rPr spc="-40" dirty="0"/>
              <a:t> </a:t>
            </a:r>
            <a:r>
              <a:rPr spc="65" dirty="0"/>
              <a:t>this</a:t>
            </a:r>
            <a:r>
              <a:rPr spc="-40" dirty="0"/>
              <a:t> </a:t>
            </a:r>
            <a:r>
              <a:rPr spc="260" dirty="0"/>
              <a:t>data</a:t>
            </a:r>
            <a:r>
              <a:rPr spc="-35" dirty="0"/>
              <a:t> </a:t>
            </a:r>
            <a:r>
              <a:rPr spc="-65" dirty="0"/>
              <a:t>yet.</a:t>
            </a:r>
          </a:p>
          <a:p>
            <a:pPr marL="49530">
              <a:lnSpc>
                <a:spcPct val="100000"/>
              </a:lnSpc>
              <a:spcBef>
                <a:spcPts val="795"/>
              </a:spcBef>
            </a:pPr>
            <a:r>
              <a:rPr spc="35" dirty="0"/>
              <a:t>Hence,</a:t>
            </a:r>
            <a:r>
              <a:rPr spc="-40" dirty="0"/>
              <a:t> </a:t>
            </a:r>
            <a:r>
              <a:rPr spc="-15" dirty="0"/>
              <a:t>it</a:t>
            </a:r>
            <a:r>
              <a:rPr spc="-40" dirty="0"/>
              <a:t> </a:t>
            </a:r>
            <a:r>
              <a:rPr spc="55" dirty="0"/>
              <a:t>is</a:t>
            </a:r>
            <a:r>
              <a:rPr spc="-40" dirty="0"/>
              <a:t> </a:t>
            </a:r>
            <a:r>
              <a:rPr spc="130" dirty="0"/>
              <a:t>perfect</a:t>
            </a:r>
            <a:r>
              <a:rPr spc="-40" dirty="0"/>
              <a:t> </a:t>
            </a:r>
            <a:r>
              <a:rPr spc="25" dirty="0"/>
              <a:t>for</a:t>
            </a:r>
            <a:r>
              <a:rPr spc="-40" dirty="0"/>
              <a:t> </a:t>
            </a:r>
            <a:r>
              <a:rPr spc="155" dirty="0"/>
              <a:t>evaluation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223629" y="7450397"/>
            <a:ext cx="13436600" cy="14160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7000"/>
              </a:lnSpc>
              <a:spcBef>
                <a:spcPts val="90"/>
              </a:spcBef>
            </a:pPr>
            <a:r>
              <a:rPr sz="3900" spc="125" dirty="0">
                <a:solidFill>
                  <a:srgbClr val="FFFFFF"/>
                </a:solidFill>
                <a:latin typeface="Verdana"/>
                <a:cs typeface="Verdana"/>
              </a:rPr>
              <a:t>We</a:t>
            </a:r>
            <a:r>
              <a:rPr sz="39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900" spc="40" dirty="0">
                <a:solidFill>
                  <a:srgbClr val="FFFFFF"/>
                </a:solidFill>
                <a:latin typeface="Verdana"/>
                <a:cs typeface="Verdana"/>
              </a:rPr>
              <a:t>still</a:t>
            </a:r>
            <a:r>
              <a:rPr sz="39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900" spc="140" dirty="0">
                <a:solidFill>
                  <a:srgbClr val="FFFFFF"/>
                </a:solidFill>
                <a:latin typeface="Verdana"/>
                <a:cs typeface="Verdana"/>
              </a:rPr>
              <a:t>get</a:t>
            </a:r>
            <a:r>
              <a:rPr sz="39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900" spc="32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9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900" spc="245" dirty="0">
                <a:solidFill>
                  <a:srgbClr val="FFFFFF"/>
                </a:solidFill>
                <a:latin typeface="Verdana"/>
                <a:cs typeface="Verdana"/>
              </a:rPr>
              <a:t>good</a:t>
            </a:r>
            <a:r>
              <a:rPr sz="39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900" spc="40" dirty="0">
                <a:solidFill>
                  <a:srgbClr val="FFFFFF"/>
                </a:solidFill>
                <a:latin typeface="Verdana"/>
                <a:cs typeface="Verdana"/>
              </a:rPr>
              <a:t>score,</a:t>
            </a:r>
            <a:r>
              <a:rPr sz="39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900" spc="155" dirty="0">
                <a:solidFill>
                  <a:srgbClr val="FFFFFF"/>
                </a:solidFill>
                <a:latin typeface="Verdana"/>
                <a:cs typeface="Verdana"/>
              </a:rPr>
              <a:t>despite</a:t>
            </a:r>
            <a:r>
              <a:rPr sz="39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900" spc="75" dirty="0">
                <a:solidFill>
                  <a:srgbClr val="FFFFFF"/>
                </a:solidFill>
                <a:latin typeface="Verdana"/>
                <a:cs typeface="Verdana"/>
              </a:rPr>
              <a:t>our</a:t>
            </a:r>
            <a:r>
              <a:rPr sz="39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900" spc="210" dirty="0">
                <a:solidFill>
                  <a:srgbClr val="FFFFFF"/>
                </a:solidFill>
                <a:latin typeface="Verdana"/>
                <a:cs typeface="Verdana"/>
              </a:rPr>
              <a:t>model</a:t>
            </a:r>
            <a:r>
              <a:rPr sz="39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900" spc="210" dirty="0">
                <a:solidFill>
                  <a:srgbClr val="FFFFFF"/>
                </a:solidFill>
                <a:latin typeface="Verdana"/>
                <a:cs typeface="Verdana"/>
              </a:rPr>
              <a:t>facing </a:t>
            </a:r>
            <a:r>
              <a:rPr sz="3900" spc="-13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900" spc="150" dirty="0">
                <a:solidFill>
                  <a:srgbClr val="FFFFFF"/>
                </a:solidFill>
                <a:latin typeface="Verdana"/>
                <a:cs typeface="Verdana"/>
              </a:rPr>
              <a:t>unseen</a:t>
            </a:r>
            <a:r>
              <a:rPr sz="39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900" spc="30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39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900" spc="130" dirty="0">
                <a:solidFill>
                  <a:srgbClr val="FFFFFF"/>
                </a:solidFill>
                <a:latin typeface="Verdana"/>
                <a:cs typeface="Verdana"/>
              </a:rPr>
              <a:t>new</a:t>
            </a:r>
            <a:r>
              <a:rPr sz="39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900" spc="260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endParaRPr sz="39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411" y="3768649"/>
            <a:ext cx="18278475" cy="6521450"/>
            <a:chOff x="9411" y="3768649"/>
            <a:chExt cx="18278475" cy="6521450"/>
          </a:xfrm>
        </p:grpSpPr>
        <p:sp>
          <p:nvSpPr>
            <p:cNvPr id="3" name="object 3"/>
            <p:cNvSpPr/>
            <p:nvPr/>
          </p:nvSpPr>
          <p:spPr>
            <a:xfrm>
              <a:off x="9411" y="8870251"/>
              <a:ext cx="18278475" cy="1419225"/>
            </a:xfrm>
            <a:custGeom>
              <a:avLst/>
              <a:gdLst/>
              <a:ahLst/>
              <a:cxnLst/>
              <a:rect l="l" t="t" r="r" b="b"/>
              <a:pathLst>
                <a:path w="18278475" h="1419225">
                  <a:moveTo>
                    <a:pt x="18278473" y="1419224"/>
                  </a:moveTo>
                  <a:lnTo>
                    <a:pt x="0" y="1419224"/>
                  </a:lnTo>
                  <a:lnTo>
                    <a:pt x="0" y="0"/>
                  </a:lnTo>
                  <a:lnTo>
                    <a:pt x="18278473" y="0"/>
                  </a:lnTo>
                  <a:lnTo>
                    <a:pt x="18278473" y="1419224"/>
                  </a:lnTo>
                  <a:close/>
                </a:path>
              </a:pathLst>
            </a:custGeom>
            <a:solidFill>
              <a:srgbClr val="1753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8699" y="3768649"/>
              <a:ext cx="8020049" cy="567689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16000" y="644507"/>
            <a:ext cx="15777210" cy="10293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6550" spc="465" dirty="0"/>
              <a:t>Using</a:t>
            </a:r>
            <a:r>
              <a:rPr sz="6550" spc="60" dirty="0"/>
              <a:t> </a:t>
            </a:r>
            <a:r>
              <a:rPr sz="6550" spc="450" dirty="0"/>
              <a:t>ROC_AUC</a:t>
            </a:r>
            <a:r>
              <a:rPr sz="6550" spc="60" dirty="0"/>
              <a:t> </a:t>
            </a:r>
            <a:r>
              <a:rPr sz="6550" spc="550" dirty="0"/>
              <a:t>as</a:t>
            </a:r>
            <a:r>
              <a:rPr sz="6550" spc="60" dirty="0"/>
              <a:t> </a:t>
            </a:r>
            <a:r>
              <a:rPr sz="6550" spc="484" dirty="0"/>
              <a:t>new</a:t>
            </a:r>
            <a:r>
              <a:rPr sz="6550" spc="60" dirty="0"/>
              <a:t> </a:t>
            </a:r>
            <a:r>
              <a:rPr sz="6550" spc="475" dirty="0"/>
              <a:t>threshold</a:t>
            </a:r>
            <a:endParaRPr sz="6550"/>
          </a:p>
        </p:txBody>
      </p:sp>
      <p:sp>
        <p:nvSpPr>
          <p:cNvPr id="6" name="object 6"/>
          <p:cNvSpPr txBox="1"/>
          <p:nvPr/>
        </p:nvSpPr>
        <p:spPr>
          <a:xfrm>
            <a:off x="1016000" y="1957526"/>
            <a:ext cx="15393669" cy="14160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7000"/>
              </a:lnSpc>
              <a:spcBef>
                <a:spcPts val="90"/>
              </a:spcBef>
            </a:pPr>
            <a:r>
              <a:rPr sz="3900" spc="125" dirty="0">
                <a:solidFill>
                  <a:srgbClr val="37363B"/>
                </a:solidFill>
                <a:latin typeface="Verdana"/>
                <a:cs typeface="Verdana"/>
              </a:rPr>
              <a:t>We</a:t>
            </a:r>
            <a:r>
              <a:rPr sz="3900" spc="75" dirty="0">
                <a:solidFill>
                  <a:srgbClr val="37363B"/>
                </a:solidFill>
                <a:latin typeface="Verdana"/>
                <a:cs typeface="Verdana"/>
              </a:rPr>
              <a:t> </a:t>
            </a:r>
            <a:r>
              <a:rPr sz="3900" spc="45" dirty="0">
                <a:solidFill>
                  <a:srgbClr val="37363B"/>
                </a:solidFill>
                <a:latin typeface="Verdana"/>
                <a:cs typeface="Verdana"/>
              </a:rPr>
              <a:t>will</a:t>
            </a:r>
            <a:r>
              <a:rPr sz="3900" spc="80" dirty="0">
                <a:solidFill>
                  <a:srgbClr val="37363B"/>
                </a:solidFill>
                <a:latin typeface="Verdana"/>
                <a:cs typeface="Verdana"/>
              </a:rPr>
              <a:t> </a:t>
            </a:r>
            <a:r>
              <a:rPr sz="3900" spc="40" dirty="0">
                <a:solidFill>
                  <a:srgbClr val="37363B"/>
                </a:solidFill>
                <a:latin typeface="Verdana"/>
                <a:cs typeface="Verdana"/>
              </a:rPr>
              <a:t>still</a:t>
            </a:r>
            <a:r>
              <a:rPr sz="3900" spc="80" dirty="0">
                <a:solidFill>
                  <a:srgbClr val="37363B"/>
                </a:solidFill>
                <a:latin typeface="Verdana"/>
                <a:cs typeface="Verdana"/>
              </a:rPr>
              <a:t> </a:t>
            </a:r>
            <a:r>
              <a:rPr sz="3900" spc="135" dirty="0">
                <a:solidFill>
                  <a:srgbClr val="37363B"/>
                </a:solidFill>
                <a:latin typeface="Verdana"/>
                <a:cs typeface="Verdana"/>
              </a:rPr>
              <a:t>use</a:t>
            </a:r>
            <a:r>
              <a:rPr sz="3900" spc="75" dirty="0">
                <a:solidFill>
                  <a:srgbClr val="37363B"/>
                </a:solidFill>
                <a:latin typeface="Verdana"/>
                <a:cs typeface="Verdana"/>
              </a:rPr>
              <a:t> our</a:t>
            </a:r>
            <a:r>
              <a:rPr sz="3900" spc="80" dirty="0">
                <a:solidFill>
                  <a:srgbClr val="37363B"/>
                </a:solidFill>
                <a:latin typeface="Verdana"/>
                <a:cs typeface="Verdana"/>
              </a:rPr>
              <a:t> </a:t>
            </a:r>
            <a:r>
              <a:rPr sz="3900" spc="130" dirty="0">
                <a:solidFill>
                  <a:srgbClr val="37363B"/>
                </a:solidFill>
                <a:latin typeface="Verdana"/>
                <a:cs typeface="Verdana"/>
              </a:rPr>
              <a:t>new</a:t>
            </a:r>
            <a:r>
              <a:rPr sz="3900" spc="80" dirty="0">
                <a:solidFill>
                  <a:srgbClr val="37363B"/>
                </a:solidFill>
                <a:latin typeface="Verdana"/>
                <a:cs typeface="Verdana"/>
              </a:rPr>
              <a:t> </a:t>
            </a:r>
            <a:r>
              <a:rPr sz="3900" spc="114" dirty="0">
                <a:solidFill>
                  <a:srgbClr val="37363B"/>
                </a:solidFill>
                <a:latin typeface="Verdana"/>
                <a:cs typeface="Verdana"/>
              </a:rPr>
              <a:t>threshold</a:t>
            </a:r>
            <a:r>
              <a:rPr sz="3900" spc="80" dirty="0">
                <a:solidFill>
                  <a:srgbClr val="37363B"/>
                </a:solidFill>
                <a:latin typeface="Verdana"/>
                <a:cs typeface="Verdana"/>
              </a:rPr>
              <a:t> </a:t>
            </a:r>
            <a:r>
              <a:rPr sz="3900" spc="-145" dirty="0">
                <a:solidFill>
                  <a:srgbClr val="37363B"/>
                </a:solidFill>
                <a:latin typeface="Verdana"/>
                <a:cs typeface="Verdana"/>
              </a:rPr>
              <a:t>0.85,</a:t>
            </a:r>
            <a:r>
              <a:rPr sz="3900" spc="75" dirty="0">
                <a:solidFill>
                  <a:srgbClr val="37363B"/>
                </a:solidFill>
                <a:latin typeface="Verdana"/>
                <a:cs typeface="Verdana"/>
              </a:rPr>
              <a:t> </a:t>
            </a:r>
            <a:r>
              <a:rPr sz="3900" spc="70" dirty="0">
                <a:solidFill>
                  <a:srgbClr val="37363B"/>
                </a:solidFill>
                <a:latin typeface="Verdana"/>
                <a:cs typeface="Verdana"/>
              </a:rPr>
              <a:t>to</a:t>
            </a:r>
            <a:r>
              <a:rPr sz="3900" spc="80" dirty="0">
                <a:solidFill>
                  <a:srgbClr val="37363B"/>
                </a:solidFill>
                <a:latin typeface="Verdana"/>
                <a:cs typeface="Verdana"/>
              </a:rPr>
              <a:t> </a:t>
            </a:r>
            <a:r>
              <a:rPr sz="3900" spc="155" dirty="0">
                <a:solidFill>
                  <a:srgbClr val="37363B"/>
                </a:solidFill>
                <a:latin typeface="Verdana"/>
                <a:cs typeface="Verdana"/>
              </a:rPr>
              <a:t>predict</a:t>
            </a:r>
            <a:r>
              <a:rPr sz="3900" spc="80" dirty="0">
                <a:solidFill>
                  <a:srgbClr val="37363B"/>
                </a:solidFill>
                <a:latin typeface="Verdana"/>
                <a:cs typeface="Verdana"/>
              </a:rPr>
              <a:t> </a:t>
            </a:r>
            <a:r>
              <a:rPr sz="3900" spc="85" dirty="0">
                <a:solidFill>
                  <a:srgbClr val="37363B"/>
                </a:solidFill>
                <a:latin typeface="Verdana"/>
                <a:cs typeface="Verdana"/>
              </a:rPr>
              <a:t>the</a:t>
            </a:r>
            <a:r>
              <a:rPr sz="3900" spc="80" dirty="0">
                <a:solidFill>
                  <a:srgbClr val="37363B"/>
                </a:solidFill>
                <a:latin typeface="Verdana"/>
                <a:cs typeface="Verdana"/>
              </a:rPr>
              <a:t> </a:t>
            </a:r>
            <a:r>
              <a:rPr sz="3900" spc="130" dirty="0">
                <a:solidFill>
                  <a:srgbClr val="37363B"/>
                </a:solidFill>
                <a:latin typeface="Verdana"/>
                <a:cs typeface="Verdana"/>
              </a:rPr>
              <a:t>new </a:t>
            </a:r>
            <a:r>
              <a:rPr sz="3900" spc="-1360" dirty="0">
                <a:solidFill>
                  <a:srgbClr val="37363B"/>
                </a:solidFill>
                <a:latin typeface="Verdana"/>
                <a:cs typeface="Verdana"/>
              </a:rPr>
              <a:t> </a:t>
            </a:r>
            <a:r>
              <a:rPr sz="3900" spc="114" dirty="0">
                <a:solidFill>
                  <a:srgbClr val="37363B"/>
                </a:solidFill>
                <a:latin typeface="Verdana"/>
                <a:cs typeface="Verdana"/>
              </a:rPr>
              <a:t>dataset.</a:t>
            </a:r>
            <a:r>
              <a:rPr sz="3900" spc="-35" dirty="0">
                <a:solidFill>
                  <a:srgbClr val="37363B"/>
                </a:solidFill>
                <a:latin typeface="Verdana"/>
                <a:cs typeface="Verdana"/>
              </a:rPr>
              <a:t> </a:t>
            </a:r>
            <a:r>
              <a:rPr sz="3900" spc="-50" dirty="0">
                <a:solidFill>
                  <a:srgbClr val="37363B"/>
                </a:solidFill>
                <a:latin typeface="Verdana"/>
                <a:cs typeface="Verdana"/>
              </a:rPr>
              <a:t>Then,</a:t>
            </a:r>
            <a:r>
              <a:rPr sz="3900" spc="-35" dirty="0">
                <a:solidFill>
                  <a:srgbClr val="37363B"/>
                </a:solidFill>
                <a:latin typeface="Verdana"/>
                <a:cs typeface="Verdana"/>
              </a:rPr>
              <a:t> </a:t>
            </a:r>
            <a:r>
              <a:rPr sz="3900" spc="114" dirty="0">
                <a:solidFill>
                  <a:srgbClr val="37363B"/>
                </a:solidFill>
                <a:latin typeface="Verdana"/>
                <a:cs typeface="Verdana"/>
              </a:rPr>
              <a:t>we</a:t>
            </a:r>
            <a:r>
              <a:rPr sz="3900" spc="-35" dirty="0">
                <a:solidFill>
                  <a:srgbClr val="37363B"/>
                </a:solidFill>
                <a:latin typeface="Verdana"/>
                <a:cs typeface="Verdana"/>
              </a:rPr>
              <a:t> </a:t>
            </a:r>
            <a:r>
              <a:rPr sz="3900" spc="140" dirty="0">
                <a:solidFill>
                  <a:srgbClr val="37363B"/>
                </a:solidFill>
                <a:latin typeface="Verdana"/>
                <a:cs typeface="Verdana"/>
              </a:rPr>
              <a:t>get</a:t>
            </a:r>
            <a:r>
              <a:rPr sz="3900" spc="-35" dirty="0">
                <a:solidFill>
                  <a:srgbClr val="37363B"/>
                </a:solidFill>
                <a:latin typeface="Verdana"/>
                <a:cs typeface="Verdana"/>
              </a:rPr>
              <a:t> </a:t>
            </a:r>
            <a:r>
              <a:rPr sz="3900" spc="85" dirty="0">
                <a:solidFill>
                  <a:srgbClr val="37363B"/>
                </a:solidFill>
                <a:latin typeface="Verdana"/>
                <a:cs typeface="Verdana"/>
              </a:rPr>
              <a:t>the</a:t>
            </a:r>
            <a:r>
              <a:rPr sz="3900" spc="-35" dirty="0">
                <a:solidFill>
                  <a:srgbClr val="37363B"/>
                </a:solidFill>
                <a:latin typeface="Verdana"/>
                <a:cs typeface="Verdana"/>
              </a:rPr>
              <a:t> </a:t>
            </a:r>
            <a:r>
              <a:rPr sz="3900" spc="160" dirty="0">
                <a:solidFill>
                  <a:srgbClr val="37363B"/>
                </a:solidFill>
                <a:latin typeface="Verdana"/>
                <a:cs typeface="Verdana"/>
              </a:rPr>
              <a:t>confusion</a:t>
            </a:r>
            <a:r>
              <a:rPr sz="3900" spc="-35" dirty="0">
                <a:solidFill>
                  <a:srgbClr val="37363B"/>
                </a:solidFill>
                <a:latin typeface="Verdana"/>
                <a:cs typeface="Verdana"/>
              </a:rPr>
              <a:t> </a:t>
            </a:r>
            <a:r>
              <a:rPr sz="3900" spc="65" dirty="0">
                <a:solidFill>
                  <a:srgbClr val="37363B"/>
                </a:solidFill>
                <a:latin typeface="Verdana"/>
                <a:cs typeface="Verdana"/>
              </a:rPr>
              <a:t>matrix</a:t>
            </a:r>
            <a:r>
              <a:rPr sz="3900" spc="-35" dirty="0">
                <a:solidFill>
                  <a:srgbClr val="37363B"/>
                </a:solidFill>
                <a:latin typeface="Verdana"/>
                <a:cs typeface="Verdana"/>
              </a:rPr>
              <a:t> </a:t>
            </a:r>
            <a:r>
              <a:rPr sz="3900" spc="235" dirty="0">
                <a:solidFill>
                  <a:srgbClr val="37363B"/>
                </a:solidFill>
                <a:latin typeface="Verdana"/>
                <a:cs typeface="Verdana"/>
              </a:rPr>
              <a:t>as</a:t>
            </a:r>
            <a:r>
              <a:rPr sz="3900" spc="-35" dirty="0">
                <a:solidFill>
                  <a:srgbClr val="37363B"/>
                </a:solidFill>
                <a:latin typeface="Verdana"/>
                <a:cs typeface="Verdana"/>
              </a:rPr>
              <a:t> </a:t>
            </a:r>
            <a:r>
              <a:rPr sz="3900" spc="160" dirty="0">
                <a:solidFill>
                  <a:srgbClr val="37363B"/>
                </a:solidFill>
                <a:latin typeface="Verdana"/>
                <a:cs typeface="Verdana"/>
              </a:rPr>
              <a:t>below</a:t>
            </a:r>
            <a:endParaRPr sz="39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86976" y="6096409"/>
            <a:ext cx="1134110" cy="4845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000" spc="-170" dirty="0">
                <a:solidFill>
                  <a:srgbClr val="37363B"/>
                </a:solidFill>
                <a:latin typeface="Verdana"/>
                <a:cs typeface="Verdana"/>
              </a:rPr>
              <a:t>45511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29049" y="6096409"/>
            <a:ext cx="1177290" cy="4845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000" spc="-585" dirty="0">
                <a:solidFill>
                  <a:srgbClr val="37363B"/>
                </a:solidFill>
                <a:latin typeface="Verdana"/>
                <a:cs typeface="Verdana"/>
              </a:rPr>
              <a:t>1</a:t>
            </a:r>
            <a:r>
              <a:rPr sz="3000" spc="65" dirty="0">
                <a:solidFill>
                  <a:srgbClr val="37363B"/>
                </a:solidFill>
                <a:latin typeface="Verdana"/>
                <a:cs typeface="Verdana"/>
              </a:rPr>
              <a:t>9</a:t>
            </a:r>
            <a:r>
              <a:rPr sz="3000" spc="185" dirty="0">
                <a:solidFill>
                  <a:srgbClr val="37363B"/>
                </a:solidFill>
                <a:latin typeface="Verdana"/>
                <a:cs typeface="Verdana"/>
              </a:rPr>
              <a:t>4</a:t>
            </a:r>
            <a:r>
              <a:rPr sz="3000" spc="65" dirty="0">
                <a:solidFill>
                  <a:srgbClr val="37363B"/>
                </a:solidFill>
                <a:latin typeface="Verdana"/>
                <a:cs typeface="Verdana"/>
              </a:rPr>
              <a:t>9</a:t>
            </a:r>
            <a:r>
              <a:rPr sz="3000" spc="-225" dirty="0">
                <a:solidFill>
                  <a:srgbClr val="37363B"/>
                </a:solidFill>
                <a:latin typeface="Verdana"/>
                <a:cs typeface="Verdana"/>
              </a:rPr>
              <a:t>7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26582" y="8050433"/>
            <a:ext cx="963930" cy="4845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000" spc="-170" dirty="0">
                <a:solidFill>
                  <a:srgbClr val="37363B"/>
                </a:solidFill>
                <a:latin typeface="Verdana"/>
                <a:cs typeface="Verdana"/>
              </a:rPr>
              <a:t>7</a:t>
            </a:r>
            <a:r>
              <a:rPr sz="3000" spc="65" dirty="0">
                <a:solidFill>
                  <a:srgbClr val="37363B"/>
                </a:solidFill>
                <a:latin typeface="Verdana"/>
                <a:cs typeface="Verdana"/>
              </a:rPr>
              <a:t>9</a:t>
            </a:r>
            <a:r>
              <a:rPr sz="3000" spc="-170" dirty="0">
                <a:solidFill>
                  <a:srgbClr val="37363B"/>
                </a:solidFill>
                <a:latin typeface="Verdana"/>
                <a:cs typeface="Verdana"/>
              </a:rPr>
              <a:t>7</a:t>
            </a:r>
            <a:r>
              <a:rPr sz="3000" spc="10" dirty="0">
                <a:solidFill>
                  <a:srgbClr val="37363B"/>
                </a:solidFill>
                <a:latin typeface="Verdana"/>
                <a:cs typeface="Verdana"/>
              </a:rPr>
              <a:t>9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00527" y="8050433"/>
            <a:ext cx="931544" cy="4845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000" spc="-585" dirty="0">
                <a:solidFill>
                  <a:srgbClr val="37363B"/>
                </a:solidFill>
                <a:latin typeface="Verdana"/>
                <a:cs typeface="Verdana"/>
              </a:rPr>
              <a:t>1</a:t>
            </a:r>
            <a:r>
              <a:rPr sz="3000" spc="110" dirty="0">
                <a:solidFill>
                  <a:srgbClr val="37363B"/>
                </a:solidFill>
                <a:latin typeface="Verdana"/>
                <a:cs typeface="Verdana"/>
              </a:rPr>
              <a:t>0</a:t>
            </a:r>
            <a:r>
              <a:rPr sz="3000" spc="185" dirty="0">
                <a:solidFill>
                  <a:srgbClr val="37363B"/>
                </a:solidFill>
                <a:latin typeface="Verdana"/>
                <a:cs typeface="Verdana"/>
              </a:rPr>
              <a:t>4</a:t>
            </a:r>
            <a:r>
              <a:rPr sz="3000" spc="-225" dirty="0">
                <a:solidFill>
                  <a:srgbClr val="37363B"/>
                </a:solidFill>
                <a:latin typeface="Verdana"/>
                <a:cs typeface="Verdana"/>
              </a:rPr>
              <a:t>7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604402" y="5008240"/>
            <a:ext cx="7597140" cy="3282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-635" algn="ctr">
              <a:lnSpc>
                <a:spcPct val="114900"/>
              </a:lnSpc>
              <a:spcBef>
                <a:spcPts val="100"/>
              </a:spcBef>
            </a:pPr>
            <a:r>
              <a:rPr sz="3100" spc="-565" dirty="0">
                <a:latin typeface="Verdana"/>
                <a:cs typeface="Verdana"/>
              </a:rPr>
              <a:t>I</a:t>
            </a:r>
            <a:r>
              <a:rPr sz="3100" spc="-75" dirty="0">
                <a:latin typeface="Verdana"/>
                <a:cs typeface="Verdana"/>
              </a:rPr>
              <a:t>f</a:t>
            </a:r>
            <a:r>
              <a:rPr sz="3100" spc="-40" dirty="0">
                <a:latin typeface="Verdana"/>
                <a:cs typeface="Verdana"/>
              </a:rPr>
              <a:t> </a:t>
            </a:r>
            <a:r>
              <a:rPr sz="3100" spc="-25" dirty="0">
                <a:latin typeface="Verdana"/>
                <a:cs typeface="Verdana"/>
              </a:rPr>
              <a:t>w</a:t>
            </a:r>
            <a:r>
              <a:rPr sz="3100" spc="25" dirty="0">
                <a:latin typeface="Verdana"/>
                <a:cs typeface="Verdana"/>
              </a:rPr>
              <a:t>e</a:t>
            </a:r>
            <a:r>
              <a:rPr sz="3100" spc="-40" dirty="0">
                <a:latin typeface="Verdana"/>
                <a:cs typeface="Verdana"/>
              </a:rPr>
              <a:t> </a:t>
            </a:r>
            <a:r>
              <a:rPr sz="3100" spc="-25" dirty="0">
                <a:latin typeface="Verdana"/>
                <a:cs typeface="Verdana"/>
              </a:rPr>
              <a:t>w</a:t>
            </a:r>
            <a:r>
              <a:rPr sz="3100" spc="250" dirty="0">
                <a:latin typeface="Verdana"/>
                <a:cs typeface="Verdana"/>
              </a:rPr>
              <a:t>a</a:t>
            </a:r>
            <a:r>
              <a:rPr sz="3100" spc="-15" dirty="0">
                <a:latin typeface="Verdana"/>
                <a:cs typeface="Verdana"/>
              </a:rPr>
              <a:t>n</a:t>
            </a:r>
            <a:r>
              <a:rPr sz="3100" spc="-175" dirty="0">
                <a:latin typeface="Verdana"/>
                <a:cs typeface="Verdana"/>
              </a:rPr>
              <a:t>t</a:t>
            </a:r>
            <a:r>
              <a:rPr sz="3100" spc="-40" dirty="0">
                <a:latin typeface="Verdana"/>
                <a:cs typeface="Verdana"/>
              </a:rPr>
              <a:t> </a:t>
            </a:r>
            <a:r>
              <a:rPr sz="3100" spc="-114" dirty="0">
                <a:latin typeface="Verdana"/>
                <a:cs typeface="Verdana"/>
              </a:rPr>
              <a:t>t</a:t>
            </a:r>
            <a:r>
              <a:rPr sz="3100" spc="55" dirty="0">
                <a:latin typeface="Verdana"/>
                <a:cs typeface="Verdana"/>
              </a:rPr>
              <a:t>o</a:t>
            </a:r>
            <a:r>
              <a:rPr sz="3100" spc="-40" dirty="0">
                <a:latin typeface="Verdana"/>
                <a:cs typeface="Verdana"/>
              </a:rPr>
              <a:t> </a:t>
            </a:r>
            <a:r>
              <a:rPr sz="3100" spc="-114" dirty="0">
                <a:latin typeface="Verdana"/>
                <a:cs typeface="Verdana"/>
              </a:rPr>
              <a:t>t</a:t>
            </a:r>
            <a:r>
              <a:rPr sz="3100" spc="250" dirty="0">
                <a:latin typeface="Verdana"/>
                <a:cs typeface="Verdana"/>
              </a:rPr>
              <a:t>a</a:t>
            </a:r>
            <a:r>
              <a:rPr sz="3100" spc="-170" dirty="0">
                <a:latin typeface="Verdana"/>
                <a:cs typeface="Verdana"/>
              </a:rPr>
              <a:t>r</a:t>
            </a:r>
            <a:r>
              <a:rPr sz="3100" spc="180" dirty="0">
                <a:latin typeface="Verdana"/>
                <a:cs typeface="Verdana"/>
              </a:rPr>
              <a:t>g</a:t>
            </a:r>
            <a:r>
              <a:rPr sz="3100" spc="85" dirty="0">
                <a:latin typeface="Verdana"/>
                <a:cs typeface="Verdana"/>
              </a:rPr>
              <a:t>e</a:t>
            </a:r>
            <a:r>
              <a:rPr sz="3100" spc="-175" dirty="0">
                <a:latin typeface="Verdana"/>
                <a:cs typeface="Verdana"/>
              </a:rPr>
              <a:t>t</a:t>
            </a:r>
            <a:r>
              <a:rPr sz="3100" spc="-40" dirty="0">
                <a:latin typeface="Verdana"/>
                <a:cs typeface="Verdana"/>
              </a:rPr>
              <a:t> </a:t>
            </a:r>
            <a:r>
              <a:rPr sz="3100" spc="300" dirty="0">
                <a:latin typeface="Verdana"/>
                <a:cs typeface="Verdana"/>
              </a:rPr>
              <a:t>c</a:t>
            </a:r>
            <a:r>
              <a:rPr sz="3100" spc="-15" dirty="0">
                <a:latin typeface="Verdana"/>
                <a:cs typeface="Verdana"/>
              </a:rPr>
              <a:t>u</a:t>
            </a:r>
            <a:r>
              <a:rPr sz="3100" spc="50" dirty="0">
                <a:latin typeface="Verdana"/>
                <a:cs typeface="Verdana"/>
              </a:rPr>
              <a:t>s</a:t>
            </a:r>
            <a:r>
              <a:rPr sz="3100" spc="-114" dirty="0">
                <a:latin typeface="Verdana"/>
                <a:cs typeface="Verdana"/>
              </a:rPr>
              <a:t>t</a:t>
            </a:r>
            <a:r>
              <a:rPr sz="3100" spc="114" dirty="0">
                <a:latin typeface="Verdana"/>
                <a:cs typeface="Verdana"/>
              </a:rPr>
              <a:t>o</a:t>
            </a:r>
            <a:r>
              <a:rPr sz="3100" spc="150" dirty="0">
                <a:latin typeface="Verdana"/>
                <a:cs typeface="Verdana"/>
              </a:rPr>
              <a:t>m</a:t>
            </a:r>
            <a:r>
              <a:rPr sz="3100" spc="85" dirty="0">
                <a:latin typeface="Verdana"/>
                <a:cs typeface="Verdana"/>
              </a:rPr>
              <a:t>e</a:t>
            </a:r>
            <a:r>
              <a:rPr sz="3100" spc="-170" dirty="0">
                <a:latin typeface="Verdana"/>
                <a:cs typeface="Verdana"/>
              </a:rPr>
              <a:t>r</a:t>
            </a:r>
            <a:r>
              <a:rPr sz="3100" spc="-10" dirty="0">
                <a:latin typeface="Verdana"/>
                <a:cs typeface="Verdana"/>
              </a:rPr>
              <a:t>s</a:t>
            </a:r>
            <a:r>
              <a:rPr sz="3100" spc="-40" dirty="0">
                <a:latin typeface="Verdana"/>
                <a:cs typeface="Verdana"/>
              </a:rPr>
              <a:t> </a:t>
            </a:r>
            <a:r>
              <a:rPr sz="3100" spc="-25" dirty="0">
                <a:latin typeface="Verdana"/>
                <a:cs typeface="Verdana"/>
              </a:rPr>
              <a:t>w</a:t>
            </a:r>
            <a:r>
              <a:rPr sz="3100" spc="-110" dirty="0">
                <a:latin typeface="Verdana"/>
                <a:cs typeface="Verdana"/>
              </a:rPr>
              <a:t>i</a:t>
            </a:r>
            <a:r>
              <a:rPr sz="3100" spc="-114" dirty="0">
                <a:latin typeface="Verdana"/>
                <a:cs typeface="Verdana"/>
              </a:rPr>
              <a:t>t</a:t>
            </a:r>
            <a:r>
              <a:rPr sz="3100" spc="-55" dirty="0">
                <a:latin typeface="Verdana"/>
                <a:cs typeface="Verdana"/>
              </a:rPr>
              <a:t>h  </a:t>
            </a:r>
            <a:r>
              <a:rPr sz="3100" spc="20" dirty="0">
                <a:latin typeface="Verdana"/>
                <a:cs typeface="Verdana"/>
              </a:rPr>
              <a:t>any </a:t>
            </a:r>
            <a:r>
              <a:rPr sz="3100" spc="-15" dirty="0">
                <a:latin typeface="Verdana"/>
                <a:cs typeface="Verdana"/>
              </a:rPr>
              <a:t>possibility </a:t>
            </a:r>
            <a:r>
              <a:rPr sz="3100" spc="-30" dirty="0">
                <a:latin typeface="Verdana"/>
                <a:cs typeface="Verdana"/>
              </a:rPr>
              <a:t>to </a:t>
            </a:r>
            <a:r>
              <a:rPr sz="3100" spc="-5" dirty="0">
                <a:latin typeface="Verdana"/>
                <a:cs typeface="Verdana"/>
              </a:rPr>
              <a:t>buy </a:t>
            </a:r>
            <a:r>
              <a:rPr sz="3100" spc="10" dirty="0">
                <a:latin typeface="Verdana"/>
                <a:cs typeface="Verdana"/>
              </a:rPr>
              <a:t>vehicle </a:t>
            </a:r>
            <a:r>
              <a:rPr sz="3100" spc="15" dirty="0">
                <a:latin typeface="Verdana"/>
                <a:cs typeface="Verdana"/>
              </a:rPr>
              <a:t> </a:t>
            </a:r>
            <a:r>
              <a:rPr sz="3100" spc="-25" dirty="0">
                <a:latin typeface="Verdana"/>
                <a:cs typeface="Verdana"/>
              </a:rPr>
              <a:t>insurance,</a:t>
            </a:r>
            <a:r>
              <a:rPr sz="3100" spc="-50" dirty="0">
                <a:latin typeface="Verdana"/>
                <a:cs typeface="Verdana"/>
              </a:rPr>
              <a:t> </a:t>
            </a:r>
            <a:r>
              <a:rPr sz="3100" dirty="0">
                <a:latin typeface="Verdana"/>
                <a:cs typeface="Verdana"/>
              </a:rPr>
              <a:t>we</a:t>
            </a:r>
            <a:r>
              <a:rPr sz="3100" spc="-45" dirty="0">
                <a:latin typeface="Verdana"/>
                <a:cs typeface="Verdana"/>
              </a:rPr>
              <a:t> </a:t>
            </a:r>
            <a:r>
              <a:rPr sz="3100" spc="160" dirty="0">
                <a:latin typeface="Verdana"/>
                <a:cs typeface="Verdana"/>
              </a:rPr>
              <a:t>can</a:t>
            </a:r>
            <a:r>
              <a:rPr sz="3100" spc="-45" dirty="0">
                <a:latin typeface="Verdana"/>
                <a:cs typeface="Verdana"/>
              </a:rPr>
              <a:t> </a:t>
            </a:r>
            <a:r>
              <a:rPr sz="3100" spc="70" dirty="0">
                <a:latin typeface="Verdana"/>
                <a:cs typeface="Verdana"/>
              </a:rPr>
              <a:t>reduce</a:t>
            </a:r>
            <a:r>
              <a:rPr sz="3100" spc="-50" dirty="0">
                <a:latin typeface="Verdana"/>
                <a:cs typeface="Verdana"/>
              </a:rPr>
              <a:t> </a:t>
            </a:r>
            <a:r>
              <a:rPr sz="3100" spc="-35" dirty="0">
                <a:latin typeface="Verdana"/>
                <a:cs typeface="Verdana"/>
              </a:rPr>
              <a:t>the</a:t>
            </a:r>
            <a:r>
              <a:rPr sz="3100" spc="-45" dirty="0">
                <a:latin typeface="Verdana"/>
                <a:cs typeface="Verdana"/>
              </a:rPr>
              <a:t> </a:t>
            </a:r>
            <a:r>
              <a:rPr sz="3100" spc="25" dirty="0">
                <a:latin typeface="Verdana"/>
                <a:cs typeface="Verdana"/>
              </a:rPr>
              <a:t>number </a:t>
            </a:r>
            <a:r>
              <a:rPr sz="3100" spc="-1075" dirty="0">
                <a:latin typeface="Verdana"/>
                <a:cs typeface="Verdana"/>
              </a:rPr>
              <a:t> </a:t>
            </a:r>
            <a:r>
              <a:rPr sz="3100" spc="20" dirty="0">
                <a:latin typeface="Verdana"/>
                <a:cs typeface="Verdana"/>
              </a:rPr>
              <a:t>of </a:t>
            </a:r>
            <a:r>
              <a:rPr sz="3100" spc="45" dirty="0">
                <a:latin typeface="Verdana"/>
                <a:cs typeface="Verdana"/>
              </a:rPr>
              <a:t>customers </a:t>
            </a:r>
            <a:r>
              <a:rPr sz="3100" spc="-30" dirty="0">
                <a:latin typeface="Verdana"/>
                <a:cs typeface="Verdana"/>
              </a:rPr>
              <a:t>to </a:t>
            </a:r>
            <a:r>
              <a:rPr sz="3100" spc="100" dirty="0">
                <a:latin typeface="Verdana"/>
                <a:cs typeface="Verdana"/>
              </a:rPr>
              <a:t>be </a:t>
            </a:r>
            <a:r>
              <a:rPr sz="3100" spc="95" dirty="0">
                <a:latin typeface="Verdana"/>
                <a:cs typeface="Verdana"/>
              </a:rPr>
              <a:t>reached </a:t>
            </a:r>
            <a:r>
              <a:rPr sz="3100" spc="5" dirty="0">
                <a:latin typeface="Verdana"/>
                <a:cs typeface="Verdana"/>
              </a:rPr>
              <a:t>from </a:t>
            </a:r>
            <a:r>
              <a:rPr sz="3100" spc="10" dirty="0">
                <a:latin typeface="Verdana"/>
                <a:cs typeface="Verdana"/>
              </a:rPr>
              <a:t> </a:t>
            </a:r>
            <a:r>
              <a:rPr sz="3100" spc="-50" dirty="0">
                <a:latin typeface="Verdana"/>
                <a:cs typeface="Verdana"/>
              </a:rPr>
              <a:t>74034 </a:t>
            </a:r>
            <a:r>
              <a:rPr sz="3100" spc="-30" dirty="0">
                <a:latin typeface="Verdana"/>
                <a:cs typeface="Verdana"/>
              </a:rPr>
              <a:t>to </a:t>
            </a:r>
            <a:r>
              <a:rPr sz="3100" spc="-45" dirty="0">
                <a:latin typeface="Verdana"/>
                <a:cs typeface="Verdana"/>
              </a:rPr>
              <a:t>only </a:t>
            </a:r>
            <a:r>
              <a:rPr sz="3100" spc="-55" dirty="0">
                <a:latin typeface="Verdana"/>
                <a:cs typeface="Verdana"/>
              </a:rPr>
              <a:t>27476! </a:t>
            </a:r>
            <a:r>
              <a:rPr sz="3100" spc="-90" dirty="0">
                <a:latin typeface="Verdana"/>
                <a:cs typeface="Verdana"/>
              </a:rPr>
              <a:t>This </a:t>
            </a:r>
            <a:r>
              <a:rPr sz="3100" spc="50" dirty="0">
                <a:latin typeface="Verdana"/>
                <a:cs typeface="Verdana"/>
              </a:rPr>
              <a:t>saves up </a:t>
            </a:r>
            <a:r>
              <a:rPr sz="3100" spc="-30" dirty="0">
                <a:latin typeface="Verdana"/>
                <a:cs typeface="Verdana"/>
              </a:rPr>
              <a:t>to </a:t>
            </a:r>
            <a:r>
              <a:rPr sz="3100" spc="-1075" dirty="0">
                <a:latin typeface="Verdana"/>
                <a:cs typeface="Verdana"/>
              </a:rPr>
              <a:t> </a:t>
            </a:r>
            <a:r>
              <a:rPr sz="3100" spc="90" dirty="0">
                <a:latin typeface="Verdana"/>
                <a:cs typeface="Verdana"/>
              </a:rPr>
              <a:t>6</a:t>
            </a:r>
            <a:r>
              <a:rPr sz="3100" spc="-110" dirty="0">
                <a:latin typeface="Verdana"/>
                <a:cs typeface="Verdana"/>
              </a:rPr>
              <a:t>2</a:t>
            </a:r>
            <a:r>
              <a:rPr sz="3100" spc="-395" dirty="0">
                <a:latin typeface="Verdana"/>
                <a:cs typeface="Verdana"/>
              </a:rPr>
              <a:t>.</a:t>
            </a:r>
            <a:r>
              <a:rPr sz="3100" spc="50" dirty="0">
                <a:latin typeface="Verdana"/>
                <a:cs typeface="Verdana"/>
              </a:rPr>
              <a:t>9</a:t>
            </a:r>
            <a:r>
              <a:rPr sz="3100" spc="-1325" dirty="0">
                <a:latin typeface="Verdana"/>
                <a:cs typeface="Verdana"/>
              </a:rPr>
              <a:t>%</a:t>
            </a:r>
            <a:r>
              <a:rPr sz="3100" spc="-40" dirty="0">
                <a:latin typeface="Verdana"/>
                <a:cs typeface="Verdana"/>
              </a:rPr>
              <a:t> </a:t>
            </a:r>
            <a:r>
              <a:rPr sz="3100" spc="-110" dirty="0">
                <a:latin typeface="Verdana"/>
                <a:cs typeface="Verdana"/>
              </a:rPr>
              <a:t>i</a:t>
            </a:r>
            <a:r>
              <a:rPr sz="3100" spc="-75" dirty="0">
                <a:latin typeface="Verdana"/>
                <a:cs typeface="Verdana"/>
              </a:rPr>
              <a:t>n</a:t>
            </a:r>
            <a:r>
              <a:rPr sz="3100" spc="-40" dirty="0">
                <a:latin typeface="Verdana"/>
                <a:cs typeface="Verdana"/>
              </a:rPr>
              <a:t> </a:t>
            </a:r>
            <a:r>
              <a:rPr sz="3100" spc="-114" dirty="0">
                <a:latin typeface="Verdana"/>
                <a:cs typeface="Verdana"/>
              </a:rPr>
              <a:t>t</a:t>
            </a:r>
            <a:r>
              <a:rPr sz="3100" spc="-110" dirty="0">
                <a:latin typeface="Verdana"/>
                <a:cs typeface="Verdana"/>
              </a:rPr>
              <a:t>i</a:t>
            </a:r>
            <a:r>
              <a:rPr sz="3100" spc="150" dirty="0">
                <a:latin typeface="Verdana"/>
                <a:cs typeface="Verdana"/>
              </a:rPr>
              <a:t>m</a:t>
            </a:r>
            <a:r>
              <a:rPr sz="3100" spc="25" dirty="0">
                <a:latin typeface="Verdana"/>
                <a:cs typeface="Verdana"/>
              </a:rPr>
              <a:t>e</a:t>
            </a:r>
            <a:r>
              <a:rPr sz="3100" spc="-40" dirty="0">
                <a:latin typeface="Verdana"/>
                <a:cs typeface="Verdana"/>
              </a:rPr>
              <a:t> </a:t>
            </a:r>
            <a:r>
              <a:rPr sz="3100" spc="250" dirty="0">
                <a:latin typeface="Verdana"/>
                <a:cs typeface="Verdana"/>
              </a:rPr>
              <a:t>a</a:t>
            </a:r>
            <a:r>
              <a:rPr sz="3100" spc="-15" dirty="0">
                <a:latin typeface="Verdana"/>
                <a:cs typeface="Verdana"/>
              </a:rPr>
              <a:t>n</a:t>
            </a:r>
            <a:r>
              <a:rPr sz="3100" spc="120" dirty="0">
                <a:latin typeface="Verdana"/>
                <a:cs typeface="Verdana"/>
              </a:rPr>
              <a:t>d</a:t>
            </a:r>
            <a:r>
              <a:rPr sz="3100" spc="-40" dirty="0">
                <a:latin typeface="Verdana"/>
                <a:cs typeface="Verdana"/>
              </a:rPr>
              <a:t> </a:t>
            </a:r>
            <a:r>
              <a:rPr sz="3100" spc="85" dirty="0">
                <a:latin typeface="Verdana"/>
                <a:cs typeface="Verdana"/>
              </a:rPr>
              <a:t>e</a:t>
            </a:r>
            <a:r>
              <a:rPr sz="3100" spc="-355" dirty="0">
                <a:latin typeface="Verdana"/>
                <a:cs typeface="Verdana"/>
              </a:rPr>
              <a:t>x</a:t>
            </a:r>
            <a:r>
              <a:rPr sz="3100" spc="180" dirty="0">
                <a:latin typeface="Verdana"/>
                <a:cs typeface="Verdana"/>
              </a:rPr>
              <a:t>p</a:t>
            </a:r>
            <a:r>
              <a:rPr sz="3100" spc="85" dirty="0">
                <a:latin typeface="Verdana"/>
                <a:cs typeface="Verdana"/>
              </a:rPr>
              <a:t>e</a:t>
            </a:r>
            <a:r>
              <a:rPr sz="3100" spc="-15" dirty="0">
                <a:latin typeface="Verdana"/>
                <a:cs typeface="Verdana"/>
              </a:rPr>
              <a:t>n</a:t>
            </a:r>
            <a:r>
              <a:rPr sz="3100" spc="50" dirty="0">
                <a:latin typeface="Verdana"/>
                <a:cs typeface="Verdana"/>
              </a:rPr>
              <a:t>s</a:t>
            </a:r>
            <a:r>
              <a:rPr sz="3100" spc="85" dirty="0">
                <a:latin typeface="Verdana"/>
                <a:cs typeface="Verdana"/>
              </a:rPr>
              <a:t>e</a:t>
            </a:r>
            <a:r>
              <a:rPr sz="3100" spc="-10" dirty="0">
                <a:latin typeface="Verdana"/>
                <a:cs typeface="Verdana"/>
              </a:rPr>
              <a:t>s</a:t>
            </a:r>
            <a:endParaRPr sz="31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411" y="8870250"/>
            <a:ext cx="18278475" cy="1419225"/>
          </a:xfrm>
          <a:custGeom>
            <a:avLst/>
            <a:gdLst/>
            <a:ahLst/>
            <a:cxnLst/>
            <a:rect l="l" t="t" r="r" b="b"/>
            <a:pathLst>
              <a:path w="18278475" h="1419225">
                <a:moveTo>
                  <a:pt x="18278473" y="1419224"/>
                </a:moveTo>
                <a:lnTo>
                  <a:pt x="0" y="1419224"/>
                </a:lnTo>
                <a:lnTo>
                  <a:pt x="0" y="0"/>
                </a:lnTo>
                <a:lnTo>
                  <a:pt x="18278473" y="0"/>
                </a:lnTo>
                <a:lnTo>
                  <a:pt x="18278473" y="1419224"/>
                </a:lnTo>
                <a:close/>
              </a:path>
            </a:pathLst>
          </a:custGeom>
          <a:solidFill>
            <a:srgbClr val="1753F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23290" y="2532975"/>
            <a:ext cx="1414688" cy="472063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7232644" y="4596448"/>
            <a:ext cx="224790" cy="484505"/>
          </a:xfrm>
          <a:custGeom>
            <a:avLst/>
            <a:gdLst/>
            <a:ahLst/>
            <a:cxnLst/>
            <a:rect l="l" t="t" r="r" b="b"/>
            <a:pathLst>
              <a:path w="224790" h="484504">
                <a:moveTo>
                  <a:pt x="224777" y="116819"/>
                </a:moveTo>
                <a:lnTo>
                  <a:pt x="223381" y="123306"/>
                </a:lnTo>
                <a:lnTo>
                  <a:pt x="219593" y="128967"/>
                </a:lnTo>
                <a:lnTo>
                  <a:pt x="216074" y="132071"/>
                </a:lnTo>
                <a:lnTo>
                  <a:pt x="211754" y="133643"/>
                </a:lnTo>
                <a:lnTo>
                  <a:pt x="202802" y="133341"/>
                </a:lnTo>
                <a:lnTo>
                  <a:pt x="198590" y="131696"/>
                </a:lnTo>
                <a:lnTo>
                  <a:pt x="131259" y="59193"/>
                </a:lnTo>
                <a:lnTo>
                  <a:pt x="117188" y="476684"/>
                </a:lnTo>
                <a:lnTo>
                  <a:pt x="109255" y="484149"/>
                </a:lnTo>
                <a:lnTo>
                  <a:pt x="90499" y="483516"/>
                </a:lnTo>
                <a:lnTo>
                  <a:pt x="83086" y="475535"/>
                </a:lnTo>
                <a:lnTo>
                  <a:pt x="97165" y="57829"/>
                </a:lnTo>
                <a:lnTo>
                  <a:pt x="28631" y="122316"/>
                </a:lnTo>
                <a:lnTo>
                  <a:pt x="22883" y="125868"/>
                </a:lnTo>
                <a:lnTo>
                  <a:pt x="16420" y="126899"/>
                </a:lnTo>
                <a:lnTo>
                  <a:pt x="10042" y="125435"/>
                </a:lnTo>
                <a:lnTo>
                  <a:pt x="4546" y="121505"/>
                </a:lnTo>
                <a:lnTo>
                  <a:pt x="1021" y="115721"/>
                </a:lnTo>
                <a:lnTo>
                  <a:pt x="0" y="109216"/>
                </a:lnTo>
                <a:lnTo>
                  <a:pt x="1456" y="102795"/>
                </a:lnTo>
                <a:lnTo>
                  <a:pt x="5363" y="97262"/>
                </a:lnTo>
                <a:lnTo>
                  <a:pt x="104080" y="4582"/>
                </a:lnTo>
                <a:lnTo>
                  <a:pt x="109828" y="1030"/>
                </a:lnTo>
                <a:lnTo>
                  <a:pt x="116291" y="0"/>
                </a:lnTo>
                <a:lnTo>
                  <a:pt x="122669" y="1463"/>
                </a:lnTo>
                <a:lnTo>
                  <a:pt x="128165" y="5393"/>
                </a:lnTo>
                <a:lnTo>
                  <a:pt x="220204" y="104503"/>
                </a:lnTo>
                <a:lnTo>
                  <a:pt x="223733" y="110290"/>
                </a:lnTo>
                <a:lnTo>
                  <a:pt x="224777" y="116819"/>
                </a:lnTo>
                <a:close/>
              </a:path>
            </a:pathLst>
          </a:custGeom>
          <a:solidFill>
            <a:srgbClr val="20BE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29666" y="644507"/>
            <a:ext cx="9475470" cy="10293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6550" spc="580" dirty="0"/>
              <a:t>Model</a:t>
            </a:r>
            <a:r>
              <a:rPr sz="6550" spc="-20" dirty="0"/>
              <a:t> </a:t>
            </a:r>
            <a:r>
              <a:rPr sz="6550" spc="459" dirty="0"/>
              <a:t>Improvement</a:t>
            </a:r>
            <a:endParaRPr sz="6550"/>
          </a:p>
        </p:txBody>
      </p:sp>
      <p:sp>
        <p:nvSpPr>
          <p:cNvPr id="6" name="object 6"/>
          <p:cNvSpPr txBox="1"/>
          <p:nvPr/>
        </p:nvSpPr>
        <p:spPr>
          <a:xfrm>
            <a:off x="11324165" y="3683920"/>
            <a:ext cx="6803390" cy="21590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16700"/>
              </a:lnSpc>
              <a:spcBef>
                <a:spcPts val="90"/>
              </a:spcBef>
            </a:pPr>
            <a:r>
              <a:rPr sz="3000" spc="85" dirty="0">
                <a:solidFill>
                  <a:srgbClr val="37363B"/>
                </a:solidFill>
                <a:latin typeface="Verdana"/>
                <a:cs typeface="Verdana"/>
              </a:rPr>
              <a:t>Using</a:t>
            </a:r>
            <a:r>
              <a:rPr sz="3000" spc="90" dirty="0">
                <a:solidFill>
                  <a:srgbClr val="37363B"/>
                </a:solidFill>
                <a:latin typeface="Verdana"/>
                <a:cs typeface="Verdana"/>
              </a:rPr>
              <a:t> </a:t>
            </a:r>
            <a:r>
              <a:rPr sz="3000" spc="170" dirty="0">
                <a:solidFill>
                  <a:srgbClr val="37363B"/>
                </a:solidFill>
                <a:latin typeface="Verdana"/>
                <a:cs typeface="Verdana"/>
              </a:rPr>
              <a:t>ROC_AUC</a:t>
            </a:r>
            <a:r>
              <a:rPr sz="3000" spc="175" dirty="0">
                <a:solidFill>
                  <a:srgbClr val="37363B"/>
                </a:solidFill>
                <a:latin typeface="Verdana"/>
                <a:cs typeface="Verdana"/>
              </a:rPr>
              <a:t> </a:t>
            </a:r>
            <a:r>
              <a:rPr sz="3000" spc="125" dirty="0">
                <a:solidFill>
                  <a:srgbClr val="37363B"/>
                </a:solidFill>
                <a:latin typeface="Verdana"/>
                <a:cs typeface="Verdana"/>
              </a:rPr>
              <a:t>score</a:t>
            </a:r>
            <a:r>
              <a:rPr sz="3000" spc="130" dirty="0">
                <a:solidFill>
                  <a:srgbClr val="37363B"/>
                </a:solidFill>
                <a:latin typeface="Verdana"/>
                <a:cs typeface="Verdana"/>
              </a:rPr>
              <a:t> </a:t>
            </a:r>
            <a:r>
              <a:rPr sz="3000" spc="185" dirty="0">
                <a:solidFill>
                  <a:srgbClr val="37363B"/>
                </a:solidFill>
                <a:latin typeface="Verdana"/>
                <a:cs typeface="Verdana"/>
              </a:rPr>
              <a:t>as</a:t>
            </a:r>
            <a:r>
              <a:rPr sz="3000" spc="190" dirty="0">
                <a:solidFill>
                  <a:srgbClr val="37363B"/>
                </a:solidFill>
                <a:latin typeface="Verdana"/>
                <a:cs typeface="Verdana"/>
              </a:rPr>
              <a:t> </a:t>
            </a:r>
            <a:r>
              <a:rPr sz="3000" spc="75" dirty="0">
                <a:solidFill>
                  <a:srgbClr val="37363B"/>
                </a:solidFill>
                <a:latin typeface="Verdana"/>
                <a:cs typeface="Verdana"/>
              </a:rPr>
              <a:t>the </a:t>
            </a:r>
            <a:r>
              <a:rPr sz="3000" spc="80" dirty="0">
                <a:solidFill>
                  <a:srgbClr val="37363B"/>
                </a:solidFill>
                <a:latin typeface="Verdana"/>
                <a:cs typeface="Verdana"/>
              </a:rPr>
              <a:t> </a:t>
            </a:r>
            <a:r>
              <a:rPr sz="3000" spc="175" dirty="0">
                <a:solidFill>
                  <a:srgbClr val="37363B"/>
                </a:solidFill>
                <a:latin typeface="Verdana"/>
                <a:cs typeface="Verdana"/>
              </a:rPr>
              <a:t>main</a:t>
            </a:r>
            <a:r>
              <a:rPr sz="3000" spc="180" dirty="0">
                <a:solidFill>
                  <a:srgbClr val="37363B"/>
                </a:solidFill>
                <a:latin typeface="Verdana"/>
                <a:cs typeface="Verdana"/>
              </a:rPr>
              <a:t> </a:t>
            </a:r>
            <a:r>
              <a:rPr sz="3000" spc="35" dirty="0">
                <a:solidFill>
                  <a:srgbClr val="37363B"/>
                </a:solidFill>
                <a:latin typeface="Verdana"/>
                <a:cs typeface="Verdana"/>
              </a:rPr>
              <a:t>metric,</a:t>
            </a:r>
            <a:r>
              <a:rPr sz="3000" spc="40" dirty="0">
                <a:solidFill>
                  <a:srgbClr val="37363B"/>
                </a:solidFill>
                <a:latin typeface="Verdana"/>
                <a:cs typeface="Verdana"/>
              </a:rPr>
              <a:t> </a:t>
            </a:r>
            <a:r>
              <a:rPr sz="3000" spc="95" dirty="0">
                <a:solidFill>
                  <a:srgbClr val="37363B"/>
                </a:solidFill>
                <a:latin typeface="Verdana"/>
                <a:cs typeface="Verdana"/>
              </a:rPr>
              <a:t>we</a:t>
            </a:r>
            <a:r>
              <a:rPr sz="3000" spc="100" dirty="0">
                <a:solidFill>
                  <a:srgbClr val="37363B"/>
                </a:solidFill>
                <a:latin typeface="Verdana"/>
                <a:cs typeface="Verdana"/>
              </a:rPr>
              <a:t> </a:t>
            </a:r>
            <a:r>
              <a:rPr sz="3000" spc="229" dirty="0">
                <a:solidFill>
                  <a:srgbClr val="37363B"/>
                </a:solidFill>
                <a:latin typeface="Verdana"/>
                <a:cs typeface="Verdana"/>
              </a:rPr>
              <a:t>managed</a:t>
            </a:r>
            <a:r>
              <a:rPr sz="3000" spc="235" dirty="0">
                <a:solidFill>
                  <a:srgbClr val="37363B"/>
                </a:solidFill>
                <a:latin typeface="Verdana"/>
                <a:cs typeface="Verdana"/>
              </a:rPr>
              <a:t> </a:t>
            </a:r>
            <a:r>
              <a:rPr sz="3000" spc="60" dirty="0">
                <a:solidFill>
                  <a:srgbClr val="37363B"/>
                </a:solidFill>
                <a:latin typeface="Verdana"/>
                <a:cs typeface="Verdana"/>
              </a:rPr>
              <a:t>to </a:t>
            </a:r>
            <a:r>
              <a:rPr sz="3000" spc="65" dirty="0">
                <a:solidFill>
                  <a:srgbClr val="37363B"/>
                </a:solidFill>
                <a:latin typeface="Verdana"/>
                <a:cs typeface="Verdana"/>
              </a:rPr>
              <a:t> </a:t>
            </a:r>
            <a:r>
              <a:rPr sz="3000" spc="114" dirty="0">
                <a:solidFill>
                  <a:srgbClr val="37363B"/>
                </a:solidFill>
                <a:latin typeface="Verdana"/>
                <a:cs typeface="Verdana"/>
              </a:rPr>
              <a:t>improve </a:t>
            </a:r>
            <a:r>
              <a:rPr sz="3000" spc="60" dirty="0">
                <a:solidFill>
                  <a:srgbClr val="37363B"/>
                </a:solidFill>
                <a:latin typeface="Verdana"/>
                <a:cs typeface="Verdana"/>
              </a:rPr>
              <a:t>our </a:t>
            </a:r>
            <a:r>
              <a:rPr sz="3000" spc="110" dirty="0">
                <a:solidFill>
                  <a:srgbClr val="37363B"/>
                </a:solidFill>
                <a:latin typeface="Verdana"/>
                <a:cs typeface="Verdana"/>
              </a:rPr>
              <a:t>metric </a:t>
            </a:r>
            <a:r>
              <a:rPr sz="3000" spc="125" dirty="0">
                <a:solidFill>
                  <a:srgbClr val="37363B"/>
                </a:solidFill>
                <a:latin typeface="Verdana"/>
                <a:cs typeface="Verdana"/>
              </a:rPr>
              <a:t>score </a:t>
            </a:r>
            <a:r>
              <a:rPr sz="3000" spc="160" dirty="0">
                <a:solidFill>
                  <a:srgbClr val="37363B"/>
                </a:solidFill>
                <a:latin typeface="Verdana"/>
                <a:cs typeface="Verdana"/>
              </a:rPr>
              <a:t>up </a:t>
            </a:r>
            <a:r>
              <a:rPr sz="3000" spc="60" dirty="0">
                <a:solidFill>
                  <a:srgbClr val="37363B"/>
                </a:solidFill>
                <a:latin typeface="Verdana"/>
                <a:cs typeface="Verdana"/>
              </a:rPr>
              <a:t>to </a:t>
            </a:r>
            <a:r>
              <a:rPr sz="3000" spc="65" dirty="0">
                <a:solidFill>
                  <a:srgbClr val="37363B"/>
                </a:solidFill>
                <a:latin typeface="Verdana"/>
                <a:cs typeface="Verdana"/>
              </a:rPr>
              <a:t> </a:t>
            </a:r>
            <a:r>
              <a:rPr sz="3000" spc="-180" dirty="0">
                <a:solidFill>
                  <a:srgbClr val="37363B"/>
                </a:solidFill>
                <a:latin typeface="Verdana"/>
                <a:cs typeface="Verdana"/>
              </a:rPr>
              <a:t>69%!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24446" y="6608936"/>
            <a:ext cx="7409180" cy="4438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750" spc="60" dirty="0">
                <a:latin typeface="Verdana"/>
                <a:cs typeface="Verdana"/>
              </a:rPr>
              <a:t>Baseline</a:t>
            </a:r>
            <a:r>
              <a:rPr sz="2750" spc="-45" dirty="0">
                <a:latin typeface="Verdana"/>
                <a:cs typeface="Verdana"/>
              </a:rPr>
              <a:t> </a:t>
            </a:r>
            <a:r>
              <a:rPr sz="2750" spc="75" dirty="0">
                <a:latin typeface="Verdana"/>
                <a:cs typeface="Verdana"/>
              </a:rPr>
              <a:t>Dummy</a:t>
            </a:r>
            <a:r>
              <a:rPr sz="2750" spc="-40" dirty="0">
                <a:latin typeface="Verdana"/>
                <a:cs typeface="Verdana"/>
              </a:rPr>
              <a:t> </a:t>
            </a:r>
            <a:r>
              <a:rPr sz="2750" spc="110" dirty="0">
                <a:latin typeface="Verdana"/>
                <a:cs typeface="Verdana"/>
              </a:rPr>
              <a:t>Model</a:t>
            </a:r>
            <a:r>
              <a:rPr sz="2750" spc="-40" dirty="0">
                <a:latin typeface="Verdana"/>
                <a:cs typeface="Verdana"/>
              </a:rPr>
              <a:t> </a:t>
            </a:r>
            <a:r>
              <a:rPr sz="2750" spc="120" dirty="0">
                <a:latin typeface="Verdana"/>
                <a:cs typeface="Verdana"/>
              </a:rPr>
              <a:t>ROC_AUC</a:t>
            </a:r>
            <a:r>
              <a:rPr sz="2750" spc="-40" dirty="0">
                <a:latin typeface="Verdana"/>
                <a:cs typeface="Verdana"/>
              </a:rPr>
              <a:t> </a:t>
            </a:r>
            <a:r>
              <a:rPr sz="2750" spc="40" dirty="0">
                <a:latin typeface="Verdana"/>
                <a:cs typeface="Verdana"/>
              </a:rPr>
              <a:t>Score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64872" y="2479111"/>
            <a:ext cx="7024370" cy="4432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700" spc="95" dirty="0">
                <a:latin typeface="Verdana"/>
                <a:cs typeface="Verdana"/>
              </a:rPr>
              <a:t>Tuned</a:t>
            </a:r>
            <a:r>
              <a:rPr sz="2700" spc="-30" dirty="0">
                <a:latin typeface="Verdana"/>
                <a:cs typeface="Verdana"/>
              </a:rPr>
              <a:t> </a:t>
            </a:r>
            <a:r>
              <a:rPr sz="2700" spc="55" dirty="0">
                <a:latin typeface="Verdana"/>
                <a:cs typeface="Verdana"/>
              </a:rPr>
              <a:t>XGBoost</a:t>
            </a:r>
            <a:r>
              <a:rPr sz="2700" spc="-25" dirty="0">
                <a:latin typeface="Verdana"/>
                <a:cs typeface="Verdana"/>
              </a:rPr>
              <a:t> </a:t>
            </a:r>
            <a:r>
              <a:rPr sz="2700" spc="135" dirty="0">
                <a:latin typeface="Verdana"/>
                <a:cs typeface="Verdana"/>
              </a:rPr>
              <a:t>Model</a:t>
            </a:r>
            <a:r>
              <a:rPr sz="2700" spc="-30" dirty="0">
                <a:latin typeface="Verdana"/>
                <a:cs typeface="Verdana"/>
              </a:rPr>
              <a:t> </a:t>
            </a:r>
            <a:r>
              <a:rPr sz="2700" spc="110" dirty="0">
                <a:latin typeface="Verdana"/>
                <a:cs typeface="Verdana"/>
              </a:rPr>
              <a:t>on</a:t>
            </a:r>
            <a:r>
              <a:rPr sz="2700" spc="-25" dirty="0">
                <a:latin typeface="Verdana"/>
                <a:cs typeface="Verdana"/>
              </a:rPr>
              <a:t> </a:t>
            </a:r>
            <a:r>
              <a:rPr sz="2700" spc="85" dirty="0">
                <a:latin typeface="Verdana"/>
                <a:cs typeface="Verdana"/>
              </a:rPr>
              <a:t>Unseen</a:t>
            </a:r>
            <a:r>
              <a:rPr sz="2700" spc="-30" dirty="0">
                <a:latin typeface="Verdana"/>
                <a:cs typeface="Verdana"/>
              </a:rPr>
              <a:t> </a:t>
            </a:r>
            <a:r>
              <a:rPr sz="2700" spc="105" dirty="0">
                <a:latin typeface="Verdana"/>
                <a:cs typeface="Verdana"/>
              </a:rPr>
              <a:t>Data</a:t>
            </a:r>
            <a:endParaRPr sz="27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872706" y="2479111"/>
            <a:ext cx="1025525" cy="4432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700" spc="114" dirty="0">
                <a:latin typeface="Verdana"/>
                <a:cs typeface="Verdana"/>
              </a:rPr>
              <a:t>0</a:t>
            </a:r>
            <a:r>
              <a:rPr sz="2700" spc="-229" dirty="0">
                <a:latin typeface="Verdana"/>
                <a:cs typeface="Verdana"/>
              </a:rPr>
              <a:t>.</a:t>
            </a:r>
            <a:r>
              <a:rPr sz="2700" spc="105" dirty="0">
                <a:latin typeface="Verdana"/>
                <a:cs typeface="Verdana"/>
              </a:rPr>
              <a:t>8</a:t>
            </a:r>
            <a:r>
              <a:rPr sz="2700" spc="185" dirty="0">
                <a:latin typeface="Verdana"/>
                <a:cs typeface="Verdana"/>
              </a:rPr>
              <a:t>4</a:t>
            </a:r>
            <a:r>
              <a:rPr sz="2700" spc="-185" dirty="0">
                <a:latin typeface="Verdana"/>
                <a:cs typeface="Verdana"/>
              </a:rPr>
              <a:t>7</a:t>
            </a:r>
            <a:endParaRPr sz="27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546040" y="4579653"/>
            <a:ext cx="1104900" cy="4432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700" spc="75" dirty="0">
                <a:latin typeface="Verdana"/>
                <a:cs typeface="Verdana"/>
              </a:rPr>
              <a:t>69</a:t>
            </a:r>
            <a:r>
              <a:rPr sz="2700" spc="-229" dirty="0">
                <a:latin typeface="Verdana"/>
                <a:cs typeface="Verdana"/>
              </a:rPr>
              <a:t>.</a:t>
            </a:r>
            <a:r>
              <a:rPr sz="2700" spc="185" dirty="0">
                <a:latin typeface="Verdana"/>
                <a:cs typeface="Verdana"/>
              </a:rPr>
              <a:t>4</a:t>
            </a:r>
            <a:r>
              <a:rPr sz="2700" spc="-680" dirty="0">
                <a:latin typeface="Verdana"/>
                <a:cs typeface="Verdana"/>
              </a:rPr>
              <a:t>%</a:t>
            </a:r>
            <a:endParaRPr sz="27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867986" y="6541129"/>
            <a:ext cx="3869690" cy="90868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62865">
              <a:lnSpc>
                <a:spcPct val="100000"/>
              </a:lnSpc>
              <a:spcBef>
                <a:spcPts val="675"/>
              </a:spcBef>
            </a:pPr>
            <a:r>
              <a:rPr sz="2700" spc="-15" dirty="0">
                <a:latin typeface="Verdana"/>
                <a:cs typeface="Verdana"/>
              </a:rPr>
              <a:t>0.5</a:t>
            </a:r>
            <a:endParaRPr sz="27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sz="2250" spc="85" dirty="0">
                <a:latin typeface="Verdana"/>
                <a:cs typeface="Verdana"/>
              </a:rPr>
              <a:t>(Dummy</a:t>
            </a:r>
            <a:r>
              <a:rPr sz="2250" spc="-60" dirty="0">
                <a:latin typeface="Verdana"/>
                <a:cs typeface="Verdana"/>
              </a:rPr>
              <a:t> </a:t>
            </a:r>
            <a:r>
              <a:rPr sz="2250" spc="80" dirty="0">
                <a:latin typeface="Verdana"/>
                <a:cs typeface="Verdana"/>
              </a:rPr>
              <a:t>Most_Frequent)</a:t>
            </a:r>
            <a:endParaRPr sz="22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24546" y="4357227"/>
            <a:ext cx="11038840" cy="1427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200" b="1" spc="-5" dirty="0">
                <a:solidFill>
                  <a:srgbClr val="FFFFFF"/>
                </a:solidFill>
                <a:latin typeface="Roboto"/>
                <a:cs typeface="Roboto"/>
              </a:rPr>
              <a:t>Business</a:t>
            </a:r>
            <a:r>
              <a:rPr sz="9200" b="1" spc="-2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9200" b="1" spc="70" dirty="0">
                <a:solidFill>
                  <a:srgbClr val="FFFFFF"/>
                </a:solidFill>
                <a:latin typeface="Roboto"/>
                <a:cs typeface="Roboto"/>
              </a:rPr>
              <a:t>Case</a:t>
            </a:r>
            <a:r>
              <a:rPr sz="9200" b="1" spc="-2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9200" b="1" spc="-60" dirty="0">
                <a:solidFill>
                  <a:srgbClr val="FFFFFF"/>
                </a:solidFill>
                <a:latin typeface="Roboto"/>
                <a:cs typeface="Roboto"/>
              </a:rPr>
              <a:t>Study</a:t>
            </a:r>
            <a:endParaRPr sz="92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411" y="8870248"/>
            <a:ext cx="18278475" cy="1419225"/>
          </a:xfrm>
          <a:custGeom>
            <a:avLst/>
            <a:gdLst/>
            <a:ahLst/>
            <a:cxnLst/>
            <a:rect l="l" t="t" r="r" b="b"/>
            <a:pathLst>
              <a:path w="18278475" h="1419225">
                <a:moveTo>
                  <a:pt x="18278473" y="1419224"/>
                </a:moveTo>
                <a:lnTo>
                  <a:pt x="0" y="1419224"/>
                </a:lnTo>
                <a:lnTo>
                  <a:pt x="0" y="0"/>
                </a:lnTo>
                <a:lnTo>
                  <a:pt x="18278473" y="0"/>
                </a:lnTo>
                <a:lnTo>
                  <a:pt x="18278473" y="1419224"/>
                </a:lnTo>
                <a:close/>
              </a:path>
            </a:pathLst>
          </a:custGeom>
          <a:solidFill>
            <a:srgbClr val="1753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301714" y="2261776"/>
            <a:ext cx="5426075" cy="5426075"/>
            <a:chOff x="1301714" y="2261776"/>
            <a:chExt cx="5426075" cy="5426075"/>
          </a:xfrm>
        </p:grpSpPr>
        <p:sp>
          <p:nvSpPr>
            <p:cNvPr id="4" name="object 4"/>
            <p:cNvSpPr/>
            <p:nvPr/>
          </p:nvSpPr>
          <p:spPr>
            <a:xfrm>
              <a:off x="1301714" y="2261776"/>
              <a:ext cx="5426075" cy="5426075"/>
            </a:xfrm>
            <a:custGeom>
              <a:avLst/>
              <a:gdLst/>
              <a:ahLst/>
              <a:cxnLst/>
              <a:rect l="l" t="t" r="r" b="b"/>
              <a:pathLst>
                <a:path w="5426075" h="5426075">
                  <a:moveTo>
                    <a:pt x="2712808" y="5425616"/>
                  </a:moveTo>
                  <a:lnTo>
                    <a:pt x="2646232" y="5424800"/>
                  </a:lnTo>
                  <a:lnTo>
                    <a:pt x="2579697" y="5422349"/>
                  </a:lnTo>
                  <a:lnTo>
                    <a:pt x="2513242" y="5418266"/>
                  </a:lnTo>
                  <a:lnTo>
                    <a:pt x="2446907" y="5412554"/>
                  </a:lnTo>
                  <a:lnTo>
                    <a:pt x="2380731" y="5405215"/>
                  </a:lnTo>
                  <a:lnTo>
                    <a:pt x="2314756" y="5396255"/>
                  </a:lnTo>
                  <a:lnTo>
                    <a:pt x="2249021" y="5385677"/>
                  </a:lnTo>
                  <a:lnTo>
                    <a:pt x="2183565" y="5373490"/>
                  </a:lnTo>
                  <a:lnTo>
                    <a:pt x="2118428" y="5359701"/>
                  </a:lnTo>
                  <a:lnTo>
                    <a:pt x="2053649" y="5344317"/>
                  </a:lnTo>
                  <a:lnTo>
                    <a:pt x="1989267" y="5327348"/>
                  </a:lnTo>
                  <a:lnTo>
                    <a:pt x="1925321" y="5308804"/>
                  </a:lnTo>
                  <a:lnTo>
                    <a:pt x="1861849" y="5288696"/>
                  </a:lnTo>
                  <a:lnTo>
                    <a:pt x="1798890" y="5267036"/>
                  </a:lnTo>
                  <a:lnTo>
                    <a:pt x="1736481" y="5243838"/>
                  </a:lnTo>
                  <a:lnTo>
                    <a:pt x="1674661" y="5219115"/>
                  </a:lnTo>
                  <a:lnTo>
                    <a:pt x="1613465" y="5192883"/>
                  </a:lnTo>
                  <a:lnTo>
                    <a:pt x="1552933" y="5165158"/>
                  </a:lnTo>
                  <a:lnTo>
                    <a:pt x="1493098" y="5135955"/>
                  </a:lnTo>
                  <a:lnTo>
                    <a:pt x="1433999" y="5105291"/>
                  </a:lnTo>
                  <a:lnTo>
                    <a:pt x="1375669" y="5073187"/>
                  </a:lnTo>
                  <a:lnTo>
                    <a:pt x="1318145" y="5039661"/>
                  </a:lnTo>
                  <a:lnTo>
                    <a:pt x="1261462" y="5004734"/>
                  </a:lnTo>
                  <a:lnTo>
                    <a:pt x="1205652" y="4968425"/>
                  </a:lnTo>
                  <a:lnTo>
                    <a:pt x="1150750" y="4930758"/>
                  </a:lnTo>
                  <a:lnTo>
                    <a:pt x="1096790" y="4891755"/>
                  </a:lnTo>
                  <a:lnTo>
                    <a:pt x="1043802" y="4851440"/>
                  </a:lnTo>
                  <a:lnTo>
                    <a:pt x="991821" y="4809837"/>
                  </a:lnTo>
                  <a:lnTo>
                    <a:pt x="940875" y="4766970"/>
                  </a:lnTo>
                  <a:lnTo>
                    <a:pt x="890997" y="4722866"/>
                  </a:lnTo>
                  <a:lnTo>
                    <a:pt x="842216" y="4677551"/>
                  </a:lnTo>
                  <a:lnTo>
                    <a:pt x="794563" y="4631052"/>
                  </a:lnTo>
                  <a:lnTo>
                    <a:pt x="748064" y="4583398"/>
                  </a:lnTo>
                  <a:lnTo>
                    <a:pt x="702749" y="4534618"/>
                  </a:lnTo>
                  <a:lnTo>
                    <a:pt x="658645" y="4484740"/>
                  </a:lnTo>
                  <a:lnTo>
                    <a:pt x="615779" y="4433795"/>
                  </a:lnTo>
                  <a:lnTo>
                    <a:pt x="574175" y="4381812"/>
                  </a:lnTo>
                  <a:lnTo>
                    <a:pt x="533860" y="4328824"/>
                  </a:lnTo>
                  <a:lnTo>
                    <a:pt x="494857" y="4274864"/>
                  </a:lnTo>
                  <a:lnTo>
                    <a:pt x="457190" y="4219962"/>
                  </a:lnTo>
                  <a:lnTo>
                    <a:pt x="420882" y="4164153"/>
                  </a:lnTo>
                  <a:lnTo>
                    <a:pt x="385955" y="4107469"/>
                  </a:lnTo>
                  <a:lnTo>
                    <a:pt x="352429" y="4049946"/>
                  </a:lnTo>
                  <a:lnTo>
                    <a:pt x="320325" y="3991616"/>
                  </a:lnTo>
                  <a:lnTo>
                    <a:pt x="289661" y="3932517"/>
                  </a:lnTo>
                  <a:lnTo>
                    <a:pt x="260458" y="3872682"/>
                  </a:lnTo>
                  <a:lnTo>
                    <a:pt x="232732" y="3812149"/>
                  </a:lnTo>
                  <a:lnTo>
                    <a:pt x="206500" y="3750954"/>
                  </a:lnTo>
                  <a:lnTo>
                    <a:pt x="181777" y="3689133"/>
                  </a:lnTo>
                  <a:lnTo>
                    <a:pt x="158579" y="3626725"/>
                  </a:lnTo>
                  <a:lnTo>
                    <a:pt x="136920" y="3563766"/>
                  </a:lnTo>
                  <a:lnTo>
                    <a:pt x="116812" y="3500294"/>
                  </a:lnTo>
                  <a:lnTo>
                    <a:pt x="98268" y="3436348"/>
                  </a:lnTo>
                  <a:lnTo>
                    <a:pt x="81299" y="3371966"/>
                  </a:lnTo>
                  <a:lnTo>
                    <a:pt x="65915" y="3307187"/>
                  </a:lnTo>
                  <a:lnTo>
                    <a:pt x="52125" y="3242050"/>
                  </a:lnTo>
                  <a:lnTo>
                    <a:pt x="39938" y="3176594"/>
                  </a:lnTo>
                  <a:lnTo>
                    <a:pt x="29361" y="3110859"/>
                  </a:lnTo>
                  <a:lnTo>
                    <a:pt x="20401" y="3044885"/>
                  </a:lnTo>
                  <a:lnTo>
                    <a:pt x="13062" y="2978710"/>
                  </a:lnTo>
                  <a:lnTo>
                    <a:pt x="7350" y="2912375"/>
                  </a:lnTo>
                  <a:lnTo>
                    <a:pt x="3267" y="2845919"/>
                  </a:lnTo>
                  <a:lnTo>
                    <a:pt x="816" y="2779384"/>
                  </a:lnTo>
                  <a:lnTo>
                    <a:pt x="0" y="2712808"/>
                  </a:lnTo>
                  <a:lnTo>
                    <a:pt x="816" y="2646232"/>
                  </a:lnTo>
                  <a:lnTo>
                    <a:pt x="3267" y="2579697"/>
                  </a:lnTo>
                  <a:lnTo>
                    <a:pt x="7350" y="2513242"/>
                  </a:lnTo>
                  <a:lnTo>
                    <a:pt x="13062" y="2446907"/>
                  </a:lnTo>
                  <a:lnTo>
                    <a:pt x="20401" y="2380731"/>
                  </a:lnTo>
                  <a:lnTo>
                    <a:pt x="29361" y="2314756"/>
                  </a:lnTo>
                  <a:lnTo>
                    <a:pt x="39938" y="2249021"/>
                  </a:lnTo>
                  <a:lnTo>
                    <a:pt x="52125" y="2183565"/>
                  </a:lnTo>
                  <a:lnTo>
                    <a:pt x="65915" y="2118428"/>
                  </a:lnTo>
                  <a:lnTo>
                    <a:pt x="81299" y="2053649"/>
                  </a:lnTo>
                  <a:lnTo>
                    <a:pt x="98268" y="1989267"/>
                  </a:lnTo>
                  <a:lnTo>
                    <a:pt x="116812" y="1925321"/>
                  </a:lnTo>
                  <a:lnTo>
                    <a:pt x="136920" y="1861849"/>
                  </a:lnTo>
                  <a:lnTo>
                    <a:pt x="158579" y="1798890"/>
                  </a:lnTo>
                  <a:lnTo>
                    <a:pt x="181777" y="1736481"/>
                  </a:lnTo>
                  <a:lnTo>
                    <a:pt x="206500" y="1674661"/>
                  </a:lnTo>
                  <a:lnTo>
                    <a:pt x="232732" y="1613465"/>
                  </a:lnTo>
                  <a:lnTo>
                    <a:pt x="260458" y="1552933"/>
                  </a:lnTo>
                  <a:lnTo>
                    <a:pt x="289661" y="1493098"/>
                  </a:lnTo>
                  <a:lnTo>
                    <a:pt x="320325" y="1433999"/>
                  </a:lnTo>
                  <a:lnTo>
                    <a:pt x="352429" y="1375669"/>
                  </a:lnTo>
                  <a:lnTo>
                    <a:pt x="385955" y="1318145"/>
                  </a:lnTo>
                  <a:lnTo>
                    <a:pt x="420882" y="1261462"/>
                  </a:lnTo>
                  <a:lnTo>
                    <a:pt x="457190" y="1205652"/>
                  </a:lnTo>
                  <a:lnTo>
                    <a:pt x="494857" y="1150750"/>
                  </a:lnTo>
                  <a:lnTo>
                    <a:pt x="533860" y="1096790"/>
                  </a:lnTo>
                  <a:lnTo>
                    <a:pt x="574175" y="1043802"/>
                  </a:lnTo>
                  <a:lnTo>
                    <a:pt x="615779" y="991821"/>
                  </a:lnTo>
                  <a:lnTo>
                    <a:pt x="658645" y="940875"/>
                  </a:lnTo>
                  <a:lnTo>
                    <a:pt x="702749" y="890997"/>
                  </a:lnTo>
                  <a:lnTo>
                    <a:pt x="748064" y="842216"/>
                  </a:lnTo>
                  <a:lnTo>
                    <a:pt x="794563" y="794563"/>
                  </a:lnTo>
                  <a:lnTo>
                    <a:pt x="842216" y="748064"/>
                  </a:lnTo>
                  <a:lnTo>
                    <a:pt x="890997" y="702749"/>
                  </a:lnTo>
                  <a:lnTo>
                    <a:pt x="940875" y="658645"/>
                  </a:lnTo>
                  <a:lnTo>
                    <a:pt x="991820" y="615779"/>
                  </a:lnTo>
                  <a:lnTo>
                    <a:pt x="1043802" y="574175"/>
                  </a:lnTo>
                  <a:lnTo>
                    <a:pt x="1096790" y="533860"/>
                  </a:lnTo>
                  <a:lnTo>
                    <a:pt x="1150750" y="494857"/>
                  </a:lnTo>
                  <a:lnTo>
                    <a:pt x="1205652" y="457190"/>
                  </a:lnTo>
                  <a:lnTo>
                    <a:pt x="1261461" y="420882"/>
                  </a:lnTo>
                  <a:lnTo>
                    <a:pt x="1318145" y="385955"/>
                  </a:lnTo>
                  <a:lnTo>
                    <a:pt x="1375669" y="352429"/>
                  </a:lnTo>
                  <a:lnTo>
                    <a:pt x="1433998" y="320325"/>
                  </a:lnTo>
                  <a:lnTo>
                    <a:pt x="1493098" y="289661"/>
                  </a:lnTo>
                  <a:lnTo>
                    <a:pt x="1552932" y="260458"/>
                  </a:lnTo>
                  <a:lnTo>
                    <a:pt x="1613465" y="232732"/>
                  </a:lnTo>
                  <a:lnTo>
                    <a:pt x="1674661" y="206500"/>
                  </a:lnTo>
                  <a:lnTo>
                    <a:pt x="1736481" y="181777"/>
                  </a:lnTo>
                  <a:lnTo>
                    <a:pt x="1798890" y="158579"/>
                  </a:lnTo>
                  <a:lnTo>
                    <a:pt x="1861849" y="136920"/>
                  </a:lnTo>
                  <a:lnTo>
                    <a:pt x="1925321" y="116812"/>
                  </a:lnTo>
                  <a:lnTo>
                    <a:pt x="1989267" y="98268"/>
                  </a:lnTo>
                  <a:lnTo>
                    <a:pt x="2053649" y="81299"/>
                  </a:lnTo>
                  <a:lnTo>
                    <a:pt x="2118428" y="65915"/>
                  </a:lnTo>
                  <a:lnTo>
                    <a:pt x="2183565" y="52126"/>
                  </a:lnTo>
                  <a:lnTo>
                    <a:pt x="2249021" y="39938"/>
                  </a:lnTo>
                  <a:lnTo>
                    <a:pt x="2314756" y="29362"/>
                  </a:lnTo>
                  <a:lnTo>
                    <a:pt x="2380731" y="20401"/>
                  </a:lnTo>
                  <a:lnTo>
                    <a:pt x="2446907" y="13063"/>
                  </a:lnTo>
                  <a:lnTo>
                    <a:pt x="2513242" y="7350"/>
                  </a:lnTo>
                  <a:lnTo>
                    <a:pt x="2579697" y="3267"/>
                  </a:lnTo>
                  <a:lnTo>
                    <a:pt x="2646232" y="816"/>
                  </a:lnTo>
                  <a:lnTo>
                    <a:pt x="2712808" y="0"/>
                  </a:lnTo>
                  <a:lnTo>
                    <a:pt x="2779384" y="816"/>
                  </a:lnTo>
                  <a:lnTo>
                    <a:pt x="2845919" y="3267"/>
                  </a:lnTo>
                  <a:lnTo>
                    <a:pt x="2912374" y="7350"/>
                  </a:lnTo>
                  <a:lnTo>
                    <a:pt x="2978710" y="13063"/>
                  </a:lnTo>
                  <a:lnTo>
                    <a:pt x="3044885" y="20401"/>
                  </a:lnTo>
                  <a:lnTo>
                    <a:pt x="3110860" y="29362"/>
                  </a:lnTo>
                  <a:lnTo>
                    <a:pt x="3176595" y="39938"/>
                  </a:lnTo>
                  <a:lnTo>
                    <a:pt x="3242050" y="52125"/>
                  </a:lnTo>
                  <a:lnTo>
                    <a:pt x="3307187" y="65915"/>
                  </a:lnTo>
                  <a:lnTo>
                    <a:pt x="3371966" y="81299"/>
                  </a:lnTo>
                  <a:lnTo>
                    <a:pt x="3436348" y="98268"/>
                  </a:lnTo>
                  <a:lnTo>
                    <a:pt x="3500294" y="116812"/>
                  </a:lnTo>
                  <a:lnTo>
                    <a:pt x="3563766" y="136920"/>
                  </a:lnTo>
                  <a:lnTo>
                    <a:pt x="3626725" y="158579"/>
                  </a:lnTo>
                  <a:lnTo>
                    <a:pt x="3689133" y="181777"/>
                  </a:lnTo>
                  <a:lnTo>
                    <a:pt x="3750954" y="206500"/>
                  </a:lnTo>
                  <a:lnTo>
                    <a:pt x="3812149" y="232732"/>
                  </a:lnTo>
                  <a:lnTo>
                    <a:pt x="3872682" y="260458"/>
                  </a:lnTo>
                  <a:lnTo>
                    <a:pt x="3932517" y="289661"/>
                  </a:lnTo>
                  <a:lnTo>
                    <a:pt x="3991616" y="320325"/>
                  </a:lnTo>
                  <a:lnTo>
                    <a:pt x="4049946" y="352429"/>
                  </a:lnTo>
                  <a:lnTo>
                    <a:pt x="4107469" y="385955"/>
                  </a:lnTo>
                  <a:lnTo>
                    <a:pt x="4164153" y="420882"/>
                  </a:lnTo>
                  <a:lnTo>
                    <a:pt x="4219962" y="457190"/>
                  </a:lnTo>
                  <a:lnTo>
                    <a:pt x="4274864" y="494857"/>
                  </a:lnTo>
                  <a:lnTo>
                    <a:pt x="4328825" y="533860"/>
                  </a:lnTo>
                  <a:lnTo>
                    <a:pt x="4381812" y="574175"/>
                  </a:lnTo>
                  <a:lnTo>
                    <a:pt x="4433794" y="615779"/>
                  </a:lnTo>
                  <a:lnTo>
                    <a:pt x="4484740" y="658645"/>
                  </a:lnTo>
                  <a:lnTo>
                    <a:pt x="4534618" y="702749"/>
                  </a:lnTo>
                  <a:lnTo>
                    <a:pt x="4583398" y="748064"/>
                  </a:lnTo>
                  <a:lnTo>
                    <a:pt x="4631052" y="794563"/>
                  </a:lnTo>
                  <a:lnTo>
                    <a:pt x="4677551" y="842216"/>
                  </a:lnTo>
                  <a:lnTo>
                    <a:pt x="4722866" y="890997"/>
                  </a:lnTo>
                  <a:lnTo>
                    <a:pt x="4766970" y="940875"/>
                  </a:lnTo>
                  <a:lnTo>
                    <a:pt x="4809837" y="991820"/>
                  </a:lnTo>
                  <a:lnTo>
                    <a:pt x="4851440" y="1043802"/>
                  </a:lnTo>
                  <a:lnTo>
                    <a:pt x="4891755" y="1096790"/>
                  </a:lnTo>
                  <a:lnTo>
                    <a:pt x="4930758" y="1150750"/>
                  </a:lnTo>
                  <a:lnTo>
                    <a:pt x="4968425" y="1205652"/>
                  </a:lnTo>
                  <a:lnTo>
                    <a:pt x="5004734" y="1261461"/>
                  </a:lnTo>
                  <a:lnTo>
                    <a:pt x="5039662" y="1318145"/>
                  </a:lnTo>
                  <a:lnTo>
                    <a:pt x="5073187" y="1375669"/>
                  </a:lnTo>
                  <a:lnTo>
                    <a:pt x="5105291" y="1433998"/>
                  </a:lnTo>
                  <a:lnTo>
                    <a:pt x="5135955" y="1493098"/>
                  </a:lnTo>
                  <a:lnTo>
                    <a:pt x="5165158" y="1552932"/>
                  </a:lnTo>
                  <a:lnTo>
                    <a:pt x="5192883" y="1613465"/>
                  </a:lnTo>
                  <a:lnTo>
                    <a:pt x="5219115" y="1674661"/>
                  </a:lnTo>
                  <a:lnTo>
                    <a:pt x="5243838" y="1736481"/>
                  </a:lnTo>
                  <a:lnTo>
                    <a:pt x="5267036" y="1798890"/>
                  </a:lnTo>
                  <a:lnTo>
                    <a:pt x="5288696" y="1861849"/>
                  </a:lnTo>
                  <a:lnTo>
                    <a:pt x="5308804" y="1925321"/>
                  </a:lnTo>
                  <a:lnTo>
                    <a:pt x="5327348" y="1989267"/>
                  </a:lnTo>
                  <a:lnTo>
                    <a:pt x="5344317" y="2053649"/>
                  </a:lnTo>
                  <a:lnTo>
                    <a:pt x="5359701" y="2118428"/>
                  </a:lnTo>
                  <a:lnTo>
                    <a:pt x="5373490" y="2183565"/>
                  </a:lnTo>
                  <a:lnTo>
                    <a:pt x="5385677" y="2249021"/>
                  </a:lnTo>
                  <a:lnTo>
                    <a:pt x="5396255" y="2314756"/>
                  </a:lnTo>
                  <a:lnTo>
                    <a:pt x="5405215" y="2380731"/>
                  </a:lnTo>
                  <a:lnTo>
                    <a:pt x="5412554" y="2446907"/>
                  </a:lnTo>
                  <a:lnTo>
                    <a:pt x="5418266" y="2513242"/>
                  </a:lnTo>
                  <a:lnTo>
                    <a:pt x="5422349" y="2579697"/>
                  </a:lnTo>
                  <a:lnTo>
                    <a:pt x="5424800" y="2646232"/>
                  </a:lnTo>
                  <a:lnTo>
                    <a:pt x="5425616" y="2712808"/>
                  </a:lnTo>
                  <a:lnTo>
                    <a:pt x="5424800" y="2779384"/>
                  </a:lnTo>
                  <a:lnTo>
                    <a:pt x="5422349" y="2845919"/>
                  </a:lnTo>
                  <a:lnTo>
                    <a:pt x="5418266" y="2912374"/>
                  </a:lnTo>
                  <a:lnTo>
                    <a:pt x="5412554" y="2978710"/>
                  </a:lnTo>
                  <a:lnTo>
                    <a:pt x="5405215" y="3044885"/>
                  </a:lnTo>
                  <a:lnTo>
                    <a:pt x="5396255" y="3110860"/>
                  </a:lnTo>
                  <a:lnTo>
                    <a:pt x="5385677" y="3176595"/>
                  </a:lnTo>
                  <a:lnTo>
                    <a:pt x="5373490" y="3242050"/>
                  </a:lnTo>
                  <a:lnTo>
                    <a:pt x="5359701" y="3307187"/>
                  </a:lnTo>
                  <a:lnTo>
                    <a:pt x="5344317" y="3371966"/>
                  </a:lnTo>
                  <a:lnTo>
                    <a:pt x="5327348" y="3436348"/>
                  </a:lnTo>
                  <a:lnTo>
                    <a:pt x="5308804" y="3500294"/>
                  </a:lnTo>
                  <a:lnTo>
                    <a:pt x="5288696" y="3563766"/>
                  </a:lnTo>
                  <a:lnTo>
                    <a:pt x="5267036" y="3626725"/>
                  </a:lnTo>
                  <a:lnTo>
                    <a:pt x="5243838" y="3689133"/>
                  </a:lnTo>
                  <a:lnTo>
                    <a:pt x="5219115" y="3750954"/>
                  </a:lnTo>
                  <a:lnTo>
                    <a:pt x="5192883" y="3812149"/>
                  </a:lnTo>
                  <a:lnTo>
                    <a:pt x="5165158" y="3872682"/>
                  </a:lnTo>
                  <a:lnTo>
                    <a:pt x="5135955" y="3932517"/>
                  </a:lnTo>
                  <a:lnTo>
                    <a:pt x="5105291" y="3991616"/>
                  </a:lnTo>
                  <a:lnTo>
                    <a:pt x="5073187" y="4049946"/>
                  </a:lnTo>
                  <a:lnTo>
                    <a:pt x="5039661" y="4107469"/>
                  </a:lnTo>
                  <a:lnTo>
                    <a:pt x="5004734" y="4164153"/>
                  </a:lnTo>
                  <a:lnTo>
                    <a:pt x="4968425" y="4219962"/>
                  </a:lnTo>
                  <a:lnTo>
                    <a:pt x="4930758" y="4274864"/>
                  </a:lnTo>
                  <a:lnTo>
                    <a:pt x="4891755" y="4328825"/>
                  </a:lnTo>
                  <a:lnTo>
                    <a:pt x="4851440" y="4381812"/>
                  </a:lnTo>
                  <a:lnTo>
                    <a:pt x="4809837" y="4433794"/>
                  </a:lnTo>
                  <a:lnTo>
                    <a:pt x="4766970" y="4484740"/>
                  </a:lnTo>
                  <a:lnTo>
                    <a:pt x="4722866" y="4534618"/>
                  </a:lnTo>
                  <a:lnTo>
                    <a:pt x="4677551" y="4583398"/>
                  </a:lnTo>
                  <a:lnTo>
                    <a:pt x="4631052" y="4631052"/>
                  </a:lnTo>
                  <a:lnTo>
                    <a:pt x="4583398" y="4677551"/>
                  </a:lnTo>
                  <a:lnTo>
                    <a:pt x="4534618" y="4722866"/>
                  </a:lnTo>
                  <a:lnTo>
                    <a:pt x="4484740" y="4766970"/>
                  </a:lnTo>
                  <a:lnTo>
                    <a:pt x="4433795" y="4809837"/>
                  </a:lnTo>
                  <a:lnTo>
                    <a:pt x="4381812" y="4851440"/>
                  </a:lnTo>
                  <a:lnTo>
                    <a:pt x="4328824" y="4891755"/>
                  </a:lnTo>
                  <a:lnTo>
                    <a:pt x="4274864" y="4930758"/>
                  </a:lnTo>
                  <a:lnTo>
                    <a:pt x="4219962" y="4968425"/>
                  </a:lnTo>
                  <a:lnTo>
                    <a:pt x="4164153" y="5004734"/>
                  </a:lnTo>
                  <a:lnTo>
                    <a:pt x="4107469" y="5039662"/>
                  </a:lnTo>
                  <a:lnTo>
                    <a:pt x="4049946" y="5073187"/>
                  </a:lnTo>
                  <a:lnTo>
                    <a:pt x="3991616" y="5105291"/>
                  </a:lnTo>
                  <a:lnTo>
                    <a:pt x="3932517" y="5135955"/>
                  </a:lnTo>
                  <a:lnTo>
                    <a:pt x="3872682" y="5165158"/>
                  </a:lnTo>
                  <a:lnTo>
                    <a:pt x="3812149" y="5192883"/>
                  </a:lnTo>
                  <a:lnTo>
                    <a:pt x="3750954" y="5219115"/>
                  </a:lnTo>
                  <a:lnTo>
                    <a:pt x="3689133" y="5243838"/>
                  </a:lnTo>
                  <a:lnTo>
                    <a:pt x="3626725" y="5267036"/>
                  </a:lnTo>
                  <a:lnTo>
                    <a:pt x="3563766" y="5288696"/>
                  </a:lnTo>
                  <a:lnTo>
                    <a:pt x="3500294" y="5308804"/>
                  </a:lnTo>
                  <a:lnTo>
                    <a:pt x="3436348" y="5327348"/>
                  </a:lnTo>
                  <a:lnTo>
                    <a:pt x="3371966" y="5344317"/>
                  </a:lnTo>
                  <a:lnTo>
                    <a:pt x="3307187" y="5359701"/>
                  </a:lnTo>
                  <a:lnTo>
                    <a:pt x="3242050" y="5373490"/>
                  </a:lnTo>
                  <a:lnTo>
                    <a:pt x="3176594" y="5385677"/>
                  </a:lnTo>
                  <a:lnTo>
                    <a:pt x="3110859" y="5396255"/>
                  </a:lnTo>
                  <a:lnTo>
                    <a:pt x="3044885" y="5405215"/>
                  </a:lnTo>
                  <a:lnTo>
                    <a:pt x="2978710" y="5412554"/>
                  </a:lnTo>
                  <a:lnTo>
                    <a:pt x="2912375" y="5418266"/>
                  </a:lnTo>
                  <a:lnTo>
                    <a:pt x="2845919" y="5422349"/>
                  </a:lnTo>
                  <a:lnTo>
                    <a:pt x="2779384" y="5424800"/>
                  </a:lnTo>
                  <a:lnTo>
                    <a:pt x="2712808" y="5425616"/>
                  </a:lnTo>
                  <a:close/>
                </a:path>
              </a:pathLst>
            </a:custGeom>
            <a:solidFill>
              <a:srgbClr val="002E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341186" y="3163522"/>
              <a:ext cx="3347085" cy="3728720"/>
            </a:xfrm>
            <a:custGeom>
              <a:avLst/>
              <a:gdLst/>
              <a:ahLst/>
              <a:cxnLst/>
              <a:rect l="l" t="t" r="r" b="b"/>
              <a:pathLst>
                <a:path w="3347085" h="3728720">
                  <a:moveTo>
                    <a:pt x="1673018" y="3728460"/>
                  </a:moveTo>
                  <a:lnTo>
                    <a:pt x="1418463" y="3643439"/>
                  </a:lnTo>
                  <a:lnTo>
                    <a:pt x="854788" y="3362259"/>
                  </a:lnTo>
                  <a:lnTo>
                    <a:pt x="281973" y="2845745"/>
                  </a:lnTo>
                  <a:lnTo>
                    <a:pt x="0" y="2054719"/>
                  </a:lnTo>
                  <a:lnTo>
                    <a:pt x="0" y="651942"/>
                  </a:lnTo>
                  <a:lnTo>
                    <a:pt x="1673017" y="0"/>
                  </a:lnTo>
                  <a:lnTo>
                    <a:pt x="3346737" y="651942"/>
                  </a:lnTo>
                  <a:lnTo>
                    <a:pt x="3346737" y="2054719"/>
                  </a:lnTo>
                  <a:lnTo>
                    <a:pt x="3064350" y="2845745"/>
                  </a:lnTo>
                  <a:lnTo>
                    <a:pt x="2491327" y="3362259"/>
                  </a:lnTo>
                  <a:lnTo>
                    <a:pt x="1927580" y="3643439"/>
                  </a:lnTo>
                  <a:lnTo>
                    <a:pt x="1673018" y="3728460"/>
                  </a:lnTo>
                  <a:close/>
                </a:path>
              </a:pathLst>
            </a:custGeom>
            <a:solidFill>
              <a:srgbClr val="5DC2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780766" y="3163531"/>
              <a:ext cx="2907665" cy="3728720"/>
            </a:xfrm>
            <a:custGeom>
              <a:avLst/>
              <a:gdLst/>
              <a:ahLst/>
              <a:cxnLst/>
              <a:rect l="l" t="t" r="r" b="b"/>
              <a:pathLst>
                <a:path w="2907665" h="3728720">
                  <a:moveTo>
                    <a:pt x="2907157" y="651941"/>
                  </a:moveTo>
                  <a:lnTo>
                    <a:pt x="1233436" y="0"/>
                  </a:lnTo>
                  <a:lnTo>
                    <a:pt x="1233436" y="489788"/>
                  </a:lnTo>
                  <a:lnTo>
                    <a:pt x="0" y="970419"/>
                  </a:lnTo>
                  <a:lnTo>
                    <a:pt x="0" y="2004669"/>
                  </a:lnTo>
                  <a:lnTo>
                    <a:pt x="207899" y="2587866"/>
                  </a:lnTo>
                  <a:lnTo>
                    <a:pt x="630224" y="2968688"/>
                  </a:lnTo>
                  <a:lnTo>
                    <a:pt x="1045819" y="3175990"/>
                  </a:lnTo>
                  <a:lnTo>
                    <a:pt x="1233436" y="3238665"/>
                  </a:lnTo>
                  <a:lnTo>
                    <a:pt x="1233436" y="3728453"/>
                  </a:lnTo>
                  <a:lnTo>
                    <a:pt x="1487995" y="3643439"/>
                  </a:lnTo>
                  <a:lnTo>
                    <a:pt x="2051735" y="3362261"/>
                  </a:lnTo>
                  <a:lnTo>
                    <a:pt x="2624759" y="2845739"/>
                  </a:lnTo>
                  <a:lnTo>
                    <a:pt x="2907157" y="2054720"/>
                  </a:lnTo>
                  <a:lnTo>
                    <a:pt x="2907157" y="65194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014268" y="3653303"/>
              <a:ext cx="1234440" cy="2748915"/>
            </a:xfrm>
            <a:custGeom>
              <a:avLst/>
              <a:gdLst/>
              <a:ahLst/>
              <a:cxnLst/>
              <a:rect l="l" t="t" r="r" b="b"/>
              <a:pathLst>
                <a:path w="1234439" h="2748915">
                  <a:moveTo>
                    <a:pt x="0" y="2748898"/>
                  </a:moveTo>
                  <a:lnTo>
                    <a:pt x="0" y="0"/>
                  </a:lnTo>
                  <a:lnTo>
                    <a:pt x="1234022" y="480636"/>
                  </a:lnTo>
                  <a:lnTo>
                    <a:pt x="1234022" y="1514897"/>
                  </a:lnTo>
                  <a:lnTo>
                    <a:pt x="1025828" y="2098093"/>
                  </a:lnTo>
                  <a:lnTo>
                    <a:pt x="603342" y="2478905"/>
                  </a:lnTo>
                  <a:lnTo>
                    <a:pt x="187690" y="2686213"/>
                  </a:lnTo>
                  <a:lnTo>
                    <a:pt x="0" y="2748898"/>
                  </a:lnTo>
                  <a:close/>
                </a:path>
              </a:pathLst>
            </a:custGeom>
            <a:solidFill>
              <a:srgbClr val="5DC2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8167790" y="2370118"/>
            <a:ext cx="9104630" cy="435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715" algn="just">
              <a:lnSpc>
                <a:spcPct val="106600"/>
              </a:lnSpc>
              <a:spcBef>
                <a:spcPts val="100"/>
              </a:spcBef>
            </a:pPr>
            <a:r>
              <a:rPr sz="3400" spc="-60" dirty="0">
                <a:solidFill>
                  <a:srgbClr val="13110E"/>
                </a:solidFill>
                <a:latin typeface="Roboto"/>
                <a:cs typeface="Roboto"/>
              </a:rPr>
              <a:t>I'm </a:t>
            </a:r>
            <a:r>
              <a:rPr sz="3400" spc="-20" dirty="0">
                <a:solidFill>
                  <a:srgbClr val="13110E"/>
                </a:solidFill>
                <a:latin typeface="Roboto"/>
                <a:cs typeface="Roboto"/>
              </a:rPr>
              <a:t>a </a:t>
            </a:r>
            <a:r>
              <a:rPr sz="3400" spc="-10" dirty="0">
                <a:solidFill>
                  <a:srgbClr val="13110E"/>
                </a:solidFill>
                <a:latin typeface="Roboto"/>
                <a:cs typeface="Roboto"/>
              </a:rPr>
              <a:t>freelance </a:t>
            </a:r>
            <a:r>
              <a:rPr sz="3400" spc="-25" dirty="0">
                <a:solidFill>
                  <a:srgbClr val="13110E"/>
                </a:solidFill>
                <a:latin typeface="Roboto"/>
                <a:cs typeface="Roboto"/>
              </a:rPr>
              <a:t>data scientist, recruited </a:t>
            </a:r>
            <a:r>
              <a:rPr sz="3400" spc="-15" dirty="0">
                <a:solidFill>
                  <a:srgbClr val="13110E"/>
                </a:solidFill>
                <a:latin typeface="Roboto"/>
                <a:cs typeface="Roboto"/>
              </a:rPr>
              <a:t>to </a:t>
            </a:r>
            <a:r>
              <a:rPr sz="3400" spc="-25" dirty="0">
                <a:solidFill>
                  <a:srgbClr val="13110E"/>
                </a:solidFill>
                <a:latin typeface="Roboto"/>
                <a:cs typeface="Roboto"/>
              </a:rPr>
              <a:t>work </a:t>
            </a:r>
            <a:r>
              <a:rPr sz="3400" spc="-20" dirty="0">
                <a:solidFill>
                  <a:srgbClr val="13110E"/>
                </a:solidFill>
                <a:latin typeface="Roboto"/>
                <a:cs typeface="Roboto"/>
              </a:rPr>
              <a:t> </a:t>
            </a:r>
            <a:r>
              <a:rPr sz="3400" spc="-30" dirty="0">
                <a:solidFill>
                  <a:srgbClr val="13110E"/>
                </a:solidFill>
                <a:latin typeface="Roboto"/>
                <a:cs typeface="Roboto"/>
              </a:rPr>
              <a:t>at</a:t>
            </a:r>
            <a:r>
              <a:rPr sz="3400" spc="-25" dirty="0">
                <a:solidFill>
                  <a:srgbClr val="13110E"/>
                </a:solidFill>
                <a:latin typeface="Roboto"/>
                <a:cs typeface="Roboto"/>
              </a:rPr>
              <a:t> </a:t>
            </a:r>
            <a:r>
              <a:rPr sz="3400" spc="-15" dirty="0">
                <a:solidFill>
                  <a:srgbClr val="13110E"/>
                </a:solidFill>
                <a:latin typeface="Roboto"/>
                <a:cs typeface="Roboto"/>
              </a:rPr>
              <a:t>one</a:t>
            </a:r>
            <a:r>
              <a:rPr sz="3400" spc="-10" dirty="0">
                <a:solidFill>
                  <a:srgbClr val="13110E"/>
                </a:solidFill>
                <a:latin typeface="Roboto"/>
                <a:cs typeface="Roboto"/>
              </a:rPr>
              <a:t> </a:t>
            </a:r>
            <a:r>
              <a:rPr sz="3400" spc="30" dirty="0">
                <a:solidFill>
                  <a:srgbClr val="13110E"/>
                </a:solidFill>
                <a:latin typeface="Roboto"/>
                <a:cs typeface="Roboto"/>
              </a:rPr>
              <a:t>of</a:t>
            </a:r>
            <a:r>
              <a:rPr sz="3400" spc="35" dirty="0">
                <a:solidFill>
                  <a:srgbClr val="13110E"/>
                </a:solidFill>
                <a:latin typeface="Roboto"/>
                <a:cs typeface="Roboto"/>
              </a:rPr>
              <a:t> </a:t>
            </a:r>
            <a:r>
              <a:rPr sz="3400" spc="-30" dirty="0">
                <a:solidFill>
                  <a:srgbClr val="13110E"/>
                </a:solidFill>
                <a:latin typeface="Roboto"/>
                <a:cs typeface="Roboto"/>
              </a:rPr>
              <a:t>the</a:t>
            </a:r>
            <a:r>
              <a:rPr sz="3400" spc="-25" dirty="0">
                <a:solidFill>
                  <a:srgbClr val="13110E"/>
                </a:solidFill>
                <a:latin typeface="Roboto"/>
                <a:cs typeface="Roboto"/>
              </a:rPr>
              <a:t> </a:t>
            </a:r>
            <a:r>
              <a:rPr sz="3400" b="1" dirty="0">
                <a:solidFill>
                  <a:srgbClr val="13110E"/>
                </a:solidFill>
                <a:latin typeface="Roboto"/>
                <a:cs typeface="Roboto"/>
              </a:rPr>
              <a:t>bigest</a:t>
            </a:r>
            <a:r>
              <a:rPr sz="3400" b="1" spc="5" dirty="0">
                <a:solidFill>
                  <a:srgbClr val="13110E"/>
                </a:solidFill>
                <a:latin typeface="Roboto"/>
                <a:cs typeface="Roboto"/>
              </a:rPr>
              <a:t> </a:t>
            </a:r>
            <a:r>
              <a:rPr sz="3400" b="1" dirty="0">
                <a:solidFill>
                  <a:srgbClr val="13110E"/>
                </a:solidFill>
                <a:latin typeface="Roboto"/>
                <a:cs typeface="Roboto"/>
              </a:rPr>
              <a:t>insurance</a:t>
            </a:r>
            <a:r>
              <a:rPr sz="3400" b="1" spc="5" dirty="0">
                <a:solidFill>
                  <a:srgbClr val="13110E"/>
                </a:solidFill>
                <a:latin typeface="Roboto"/>
                <a:cs typeface="Roboto"/>
              </a:rPr>
              <a:t> </a:t>
            </a:r>
            <a:r>
              <a:rPr sz="3400" b="1" spc="-10" dirty="0">
                <a:solidFill>
                  <a:srgbClr val="13110E"/>
                </a:solidFill>
                <a:latin typeface="Roboto"/>
                <a:cs typeface="Roboto"/>
              </a:rPr>
              <a:t>company</a:t>
            </a:r>
            <a:r>
              <a:rPr sz="3400" b="1" spc="825" dirty="0">
                <a:solidFill>
                  <a:srgbClr val="13110E"/>
                </a:solidFill>
                <a:latin typeface="Roboto"/>
                <a:cs typeface="Roboto"/>
              </a:rPr>
              <a:t> </a:t>
            </a:r>
            <a:r>
              <a:rPr sz="3400" spc="-45" dirty="0">
                <a:solidFill>
                  <a:srgbClr val="13110E"/>
                </a:solidFill>
                <a:latin typeface="Roboto"/>
                <a:cs typeface="Roboto"/>
              </a:rPr>
              <a:t>in </a:t>
            </a:r>
            <a:r>
              <a:rPr sz="3400" spc="-40" dirty="0">
                <a:solidFill>
                  <a:srgbClr val="13110E"/>
                </a:solidFill>
                <a:latin typeface="Roboto"/>
                <a:cs typeface="Roboto"/>
              </a:rPr>
              <a:t> </a:t>
            </a:r>
            <a:r>
              <a:rPr sz="3400" spc="-35" dirty="0">
                <a:solidFill>
                  <a:srgbClr val="13110E"/>
                </a:solidFill>
                <a:latin typeface="Roboto"/>
                <a:cs typeface="Roboto"/>
              </a:rPr>
              <a:t>India</a:t>
            </a:r>
            <a:endParaRPr sz="34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000">
              <a:latin typeface="Roboto"/>
              <a:cs typeface="Roboto"/>
            </a:endParaRPr>
          </a:p>
          <a:p>
            <a:pPr marL="12700" marR="5080" algn="just">
              <a:lnSpc>
                <a:spcPct val="106600"/>
              </a:lnSpc>
            </a:pPr>
            <a:r>
              <a:rPr sz="3400" spc="-30" dirty="0">
                <a:solidFill>
                  <a:srgbClr val="13110E"/>
                </a:solidFill>
                <a:latin typeface="Roboto"/>
                <a:cs typeface="Roboto"/>
              </a:rPr>
              <a:t>Our </a:t>
            </a:r>
            <a:r>
              <a:rPr sz="3400" spc="-35" dirty="0">
                <a:solidFill>
                  <a:srgbClr val="13110E"/>
                </a:solidFill>
                <a:latin typeface="Roboto"/>
                <a:cs typeface="Roboto"/>
              </a:rPr>
              <a:t>company </a:t>
            </a:r>
            <a:r>
              <a:rPr sz="3400" spc="-25" dirty="0">
                <a:solidFill>
                  <a:srgbClr val="13110E"/>
                </a:solidFill>
                <a:latin typeface="Roboto"/>
                <a:cs typeface="Roboto"/>
              </a:rPr>
              <a:t>wanted </a:t>
            </a:r>
            <a:r>
              <a:rPr sz="3400" spc="-15" dirty="0">
                <a:solidFill>
                  <a:srgbClr val="13110E"/>
                </a:solidFill>
                <a:latin typeface="Roboto"/>
                <a:cs typeface="Roboto"/>
              </a:rPr>
              <a:t>to </a:t>
            </a:r>
            <a:r>
              <a:rPr sz="3400" spc="-20" dirty="0">
                <a:solidFill>
                  <a:srgbClr val="13110E"/>
                </a:solidFill>
                <a:latin typeface="Roboto"/>
                <a:cs typeface="Roboto"/>
              </a:rPr>
              <a:t>increase </a:t>
            </a:r>
            <a:r>
              <a:rPr sz="3400" spc="-30" dirty="0">
                <a:solidFill>
                  <a:srgbClr val="13110E"/>
                </a:solidFill>
                <a:latin typeface="Roboto"/>
                <a:cs typeface="Roboto"/>
              </a:rPr>
              <a:t>the </a:t>
            </a:r>
            <a:r>
              <a:rPr sz="3400" spc="-20" dirty="0">
                <a:solidFill>
                  <a:srgbClr val="13110E"/>
                </a:solidFill>
                <a:latin typeface="Roboto"/>
                <a:cs typeface="Roboto"/>
              </a:rPr>
              <a:t>sales </a:t>
            </a:r>
            <a:r>
              <a:rPr sz="3400" spc="30" dirty="0">
                <a:solidFill>
                  <a:srgbClr val="13110E"/>
                </a:solidFill>
                <a:latin typeface="Roboto"/>
                <a:cs typeface="Roboto"/>
              </a:rPr>
              <a:t>of </a:t>
            </a:r>
            <a:r>
              <a:rPr sz="3400" spc="35" dirty="0">
                <a:solidFill>
                  <a:srgbClr val="13110E"/>
                </a:solidFill>
                <a:latin typeface="Roboto"/>
                <a:cs typeface="Roboto"/>
              </a:rPr>
              <a:t> </a:t>
            </a:r>
            <a:r>
              <a:rPr sz="3400" spc="-25" dirty="0">
                <a:solidFill>
                  <a:srgbClr val="13110E"/>
                </a:solidFill>
                <a:latin typeface="Roboto"/>
                <a:cs typeface="Roboto"/>
              </a:rPr>
              <a:t>vehicle</a:t>
            </a:r>
            <a:r>
              <a:rPr sz="3400" spc="229" dirty="0">
                <a:solidFill>
                  <a:srgbClr val="13110E"/>
                </a:solidFill>
                <a:latin typeface="Roboto"/>
                <a:cs typeface="Roboto"/>
              </a:rPr>
              <a:t> </a:t>
            </a:r>
            <a:r>
              <a:rPr sz="3400" spc="-35" dirty="0">
                <a:solidFill>
                  <a:srgbClr val="13110E"/>
                </a:solidFill>
                <a:latin typeface="Roboto"/>
                <a:cs typeface="Roboto"/>
              </a:rPr>
              <a:t>insurance.</a:t>
            </a:r>
            <a:r>
              <a:rPr sz="3400" spc="235" dirty="0">
                <a:solidFill>
                  <a:srgbClr val="13110E"/>
                </a:solidFill>
                <a:latin typeface="Roboto"/>
                <a:cs typeface="Roboto"/>
              </a:rPr>
              <a:t> </a:t>
            </a:r>
            <a:r>
              <a:rPr sz="3400" spc="-5" dirty="0">
                <a:solidFill>
                  <a:srgbClr val="13110E"/>
                </a:solidFill>
                <a:latin typeface="Roboto"/>
                <a:cs typeface="Roboto"/>
              </a:rPr>
              <a:t>Hence,</a:t>
            </a:r>
            <a:r>
              <a:rPr sz="3400" spc="229" dirty="0">
                <a:solidFill>
                  <a:srgbClr val="13110E"/>
                </a:solidFill>
                <a:latin typeface="Roboto"/>
                <a:cs typeface="Roboto"/>
              </a:rPr>
              <a:t> </a:t>
            </a:r>
            <a:r>
              <a:rPr sz="3400" spc="-40" dirty="0">
                <a:solidFill>
                  <a:srgbClr val="13110E"/>
                </a:solidFill>
                <a:latin typeface="Roboto"/>
                <a:cs typeface="Roboto"/>
              </a:rPr>
              <a:t>I</a:t>
            </a:r>
            <a:r>
              <a:rPr sz="3400" spc="235" dirty="0">
                <a:solidFill>
                  <a:srgbClr val="13110E"/>
                </a:solidFill>
                <a:latin typeface="Roboto"/>
                <a:cs typeface="Roboto"/>
              </a:rPr>
              <a:t> </a:t>
            </a:r>
            <a:r>
              <a:rPr sz="3400" spc="-10" dirty="0">
                <a:solidFill>
                  <a:srgbClr val="13110E"/>
                </a:solidFill>
                <a:latin typeface="Roboto"/>
                <a:cs typeface="Roboto"/>
              </a:rPr>
              <a:t>am</a:t>
            </a:r>
            <a:r>
              <a:rPr sz="3400" spc="229" dirty="0">
                <a:solidFill>
                  <a:srgbClr val="13110E"/>
                </a:solidFill>
                <a:latin typeface="Roboto"/>
                <a:cs typeface="Roboto"/>
              </a:rPr>
              <a:t> </a:t>
            </a:r>
            <a:r>
              <a:rPr sz="3400" spc="-20" dirty="0">
                <a:solidFill>
                  <a:srgbClr val="13110E"/>
                </a:solidFill>
                <a:latin typeface="Roboto"/>
                <a:cs typeface="Roboto"/>
              </a:rPr>
              <a:t>asked</a:t>
            </a:r>
            <a:r>
              <a:rPr sz="3400" spc="235" dirty="0">
                <a:solidFill>
                  <a:srgbClr val="13110E"/>
                </a:solidFill>
                <a:latin typeface="Roboto"/>
                <a:cs typeface="Roboto"/>
              </a:rPr>
              <a:t> </a:t>
            </a:r>
            <a:r>
              <a:rPr sz="3400" spc="-15" dirty="0">
                <a:solidFill>
                  <a:srgbClr val="13110E"/>
                </a:solidFill>
                <a:latin typeface="Roboto"/>
                <a:cs typeface="Roboto"/>
              </a:rPr>
              <a:t>to</a:t>
            </a:r>
            <a:r>
              <a:rPr sz="3400" spc="235" dirty="0">
                <a:solidFill>
                  <a:srgbClr val="13110E"/>
                </a:solidFill>
                <a:latin typeface="Roboto"/>
                <a:cs typeface="Roboto"/>
              </a:rPr>
              <a:t> </a:t>
            </a:r>
            <a:r>
              <a:rPr sz="3400" spc="-15" dirty="0">
                <a:solidFill>
                  <a:srgbClr val="13110E"/>
                </a:solidFill>
                <a:latin typeface="Roboto"/>
                <a:cs typeface="Roboto"/>
              </a:rPr>
              <a:t>create </a:t>
            </a:r>
            <a:r>
              <a:rPr sz="3400" spc="-835" dirty="0">
                <a:solidFill>
                  <a:srgbClr val="13110E"/>
                </a:solidFill>
                <a:latin typeface="Roboto"/>
                <a:cs typeface="Roboto"/>
              </a:rPr>
              <a:t> </a:t>
            </a:r>
            <a:r>
              <a:rPr sz="3400" spc="-20" dirty="0">
                <a:solidFill>
                  <a:srgbClr val="13110E"/>
                </a:solidFill>
                <a:latin typeface="Roboto"/>
                <a:cs typeface="Roboto"/>
              </a:rPr>
              <a:t>a</a:t>
            </a:r>
            <a:r>
              <a:rPr sz="3400" spc="-15" dirty="0">
                <a:solidFill>
                  <a:srgbClr val="13110E"/>
                </a:solidFill>
                <a:latin typeface="Roboto"/>
                <a:cs typeface="Roboto"/>
              </a:rPr>
              <a:t> </a:t>
            </a:r>
            <a:r>
              <a:rPr sz="3400" spc="-10" dirty="0">
                <a:solidFill>
                  <a:srgbClr val="13110E"/>
                </a:solidFill>
                <a:latin typeface="Roboto"/>
                <a:cs typeface="Roboto"/>
              </a:rPr>
              <a:t>model</a:t>
            </a:r>
            <a:r>
              <a:rPr sz="3400" spc="-5" dirty="0">
                <a:solidFill>
                  <a:srgbClr val="13110E"/>
                </a:solidFill>
                <a:latin typeface="Roboto"/>
                <a:cs typeface="Roboto"/>
              </a:rPr>
              <a:t> </a:t>
            </a:r>
            <a:r>
              <a:rPr sz="3400" spc="-15" dirty="0">
                <a:solidFill>
                  <a:srgbClr val="13110E"/>
                </a:solidFill>
                <a:latin typeface="Roboto"/>
                <a:cs typeface="Roboto"/>
              </a:rPr>
              <a:t>to</a:t>
            </a:r>
            <a:r>
              <a:rPr sz="3400" spc="-10" dirty="0">
                <a:solidFill>
                  <a:srgbClr val="13110E"/>
                </a:solidFill>
                <a:latin typeface="Roboto"/>
                <a:cs typeface="Roboto"/>
              </a:rPr>
              <a:t> </a:t>
            </a:r>
            <a:r>
              <a:rPr sz="3400" spc="-25" dirty="0">
                <a:solidFill>
                  <a:srgbClr val="13110E"/>
                </a:solidFill>
                <a:latin typeface="Roboto"/>
                <a:cs typeface="Roboto"/>
              </a:rPr>
              <a:t>predict</a:t>
            </a:r>
            <a:r>
              <a:rPr sz="3400" spc="-20" dirty="0">
                <a:solidFill>
                  <a:srgbClr val="13110E"/>
                </a:solidFill>
                <a:latin typeface="Roboto"/>
                <a:cs typeface="Roboto"/>
              </a:rPr>
              <a:t> </a:t>
            </a:r>
            <a:r>
              <a:rPr sz="3400" spc="-30" dirty="0">
                <a:solidFill>
                  <a:srgbClr val="13110E"/>
                </a:solidFill>
                <a:latin typeface="Roboto"/>
                <a:cs typeface="Roboto"/>
              </a:rPr>
              <a:t>the</a:t>
            </a:r>
            <a:r>
              <a:rPr sz="3400" spc="-25" dirty="0">
                <a:solidFill>
                  <a:srgbClr val="13110E"/>
                </a:solidFill>
                <a:latin typeface="Roboto"/>
                <a:cs typeface="Roboto"/>
              </a:rPr>
              <a:t> </a:t>
            </a:r>
            <a:r>
              <a:rPr sz="3400" spc="-20" dirty="0">
                <a:solidFill>
                  <a:srgbClr val="13110E"/>
                </a:solidFill>
                <a:latin typeface="Roboto"/>
                <a:cs typeface="Roboto"/>
              </a:rPr>
              <a:t>possible</a:t>
            </a:r>
            <a:r>
              <a:rPr sz="3400" spc="-15" dirty="0">
                <a:solidFill>
                  <a:srgbClr val="13110E"/>
                </a:solidFill>
                <a:latin typeface="Roboto"/>
                <a:cs typeface="Roboto"/>
              </a:rPr>
              <a:t> </a:t>
            </a:r>
            <a:r>
              <a:rPr sz="3400" spc="-25" dirty="0">
                <a:solidFill>
                  <a:srgbClr val="13110E"/>
                </a:solidFill>
                <a:latin typeface="Roboto"/>
                <a:cs typeface="Roboto"/>
              </a:rPr>
              <a:t>reaction</a:t>
            </a:r>
            <a:r>
              <a:rPr sz="3400" spc="-20" dirty="0">
                <a:solidFill>
                  <a:srgbClr val="13110E"/>
                </a:solidFill>
                <a:latin typeface="Roboto"/>
                <a:cs typeface="Roboto"/>
              </a:rPr>
              <a:t> </a:t>
            </a:r>
            <a:r>
              <a:rPr sz="3400" spc="30" dirty="0">
                <a:solidFill>
                  <a:srgbClr val="13110E"/>
                </a:solidFill>
                <a:latin typeface="Roboto"/>
                <a:cs typeface="Roboto"/>
              </a:rPr>
              <a:t>of </a:t>
            </a:r>
            <a:r>
              <a:rPr sz="3400" spc="35" dirty="0">
                <a:solidFill>
                  <a:srgbClr val="13110E"/>
                </a:solidFill>
                <a:latin typeface="Roboto"/>
                <a:cs typeface="Roboto"/>
              </a:rPr>
              <a:t> </a:t>
            </a:r>
            <a:r>
              <a:rPr sz="3400" spc="-35" dirty="0">
                <a:solidFill>
                  <a:srgbClr val="13110E"/>
                </a:solidFill>
                <a:latin typeface="Roboto"/>
                <a:cs typeface="Roboto"/>
              </a:rPr>
              <a:t>policy</a:t>
            </a:r>
            <a:r>
              <a:rPr sz="3400" spc="-10" dirty="0">
                <a:solidFill>
                  <a:srgbClr val="13110E"/>
                </a:solidFill>
                <a:latin typeface="Roboto"/>
                <a:cs typeface="Roboto"/>
              </a:rPr>
              <a:t> </a:t>
            </a:r>
            <a:r>
              <a:rPr sz="3400" spc="-25" dirty="0">
                <a:solidFill>
                  <a:srgbClr val="13110E"/>
                </a:solidFill>
                <a:latin typeface="Roboto"/>
                <a:cs typeface="Roboto"/>
              </a:rPr>
              <a:t>holders</a:t>
            </a:r>
            <a:r>
              <a:rPr sz="3400" spc="-5" dirty="0">
                <a:solidFill>
                  <a:srgbClr val="13110E"/>
                </a:solidFill>
                <a:latin typeface="Roboto"/>
                <a:cs typeface="Roboto"/>
              </a:rPr>
              <a:t> </a:t>
            </a:r>
            <a:r>
              <a:rPr sz="3400" spc="10" dirty="0">
                <a:solidFill>
                  <a:srgbClr val="13110E"/>
                </a:solidFill>
                <a:latin typeface="Roboto"/>
                <a:cs typeface="Roboto"/>
              </a:rPr>
              <a:t>if</a:t>
            </a:r>
            <a:r>
              <a:rPr sz="3400" spc="-5" dirty="0">
                <a:solidFill>
                  <a:srgbClr val="13110E"/>
                </a:solidFill>
                <a:latin typeface="Roboto"/>
                <a:cs typeface="Roboto"/>
              </a:rPr>
              <a:t> </a:t>
            </a:r>
            <a:r>
              <a:rPr sz="3400" spc="-50" dirty="0">
                <a:solidFill>
                  <a:srgbClr val="13110E"/>
                </a:solidFill>
                <a:latin typeface="Roboto"/>
                <a:cs typeface="Roboto"/>
              </a:rPr>
              <a:t>they</a:t>
            </a:r>
            <a:r>
              <a:rPr sz="3400" spc="-5" dirty="0">
                <a:solidFill>
                  <a:srgbClr val="13110E"/>
                </a:solidFill>
                <a:latin typeface="Roboto"/>
                <a:cs typeface="Roboto"/>
              </a:rPr>
              <a:t> </a:t>
            </a:r>
            <a:r>
              <a:rPr sz="3400" spc="-15" dirty="0">
                <a:solidFill>
                  <a:srgbClr val="13110E"/>
                </a:solidFill>
                <a:latin typeface="Roboto"/>
                <a:cs typeface="Roboto"/>
              </a:rPr>
              <a:t>are</a:t>
            </a:r>
            <a:r>
              <a:rPr sz="3400" spc="-5" dirty="0">
                <a:solidFill>
                  <a:srgbClr val="13110E"/>
                </a:solidFill>
                <a:latin typeface="Roboto"/>
                <a:cs typeface="Roboto"/>
              </a:rPr>
              <a:t> </a:t>
            </a:r>
            <a:r>
              <a:rPr sz="3400" spc="-20" dirty="0">
                <a:solidFill>
                  <a:srgbClr val="13110E"/>
                </a:solidFill>
                <a:latin typeface="Roboto"/>
                <a:cs typeface="Roboto"/>
              </a:rPr>
              <a:t>asked</a:t>
            </a:r>
            <a:r>
              <a:rPr sz="3400" spc="-10" dirty="0">
                <a:solidFill>
                  <a:srgbClr val="13110E"/>
                </a:solidFill>
                <a:latin typeface="Roboto"/>
                <a:cs typeface="Roboto"/>
              </a:rPr>
              <a:t> </a:t>
            </a:r>
            <a:r>
              <a:rPr sz="3400" spc="-15" dirty="0">
                <a:solidFill>
                  <a:srgbClr val="13110E"/>
                </a:solidFill>
                <a:latin typeface="Roboto"/>
                <a:cs typeface="Roboto"/>
              </a:rPr>
              <a:t>to</a:t>
            </a:r>
            <a:r>
              <a:rPr sz="3400" spc="-5" dirty="0">
                <a:solidFill>
                  <a:srgbClr val="13110E"/>
                </a:solidFill>
                <a:latin typeface="Roboto"/>
                <a:cs typeface="Roboto"/>
              </a:rPr>
              <a:t> </a:t>
            </a:r>
            <a:r>
              <a:rPr sz="3400" spc="-65" dirty="0">
                <a:solidFill>
                  <a:srgbClr val="13110E"/>
                </a:solidFill>
                <a:latin typeface="Roboto"/>
                <a:cs typeface="Roboto"/>
              </a:rPr>
              <a:t>buy</a:t>
            </a:r>
            <a:r>
              <a:rPr sz="3400" spc="-5" dirty="0">
                <a:solidFill>
                  <a:srgbClr val="13110E"/>
                </a:solidFill>
                <a:latin typeface="Roboto"/>
                <a:cs typeface="Roboto"/>
              </a:rPr>
              <a:t> </a:t>
            </a:r>
            <a:r>
              <a:rPr sz="3400" spc="-15" dirty="0">
                <a:solidFill>
                  <a:srgbClr val="13110E"/>
                </a:solidFill>
                <a:latin typeface="Roboto"/>
                <a:cs typeface="Roboto"/>
              </a:rPr>
              <a:t>one</a:t>
            </a:r>
            <a:endParaRPr sz="3400">
              <a:latin typeface="Roboto"/>
              <a:cs typeface="Robo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075004" y="129359"/>
            <a:ext cx="588518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160" dirty="0"/>
              <a:t>B</a:t>
            </a:r>
            <a:r>
              <a:rPr sz="7200" spc="625" dirty="0"/>
              <a:t>a</a:t>
            </a:r>
            <a:r>
              <a:rPr sz="7200" spc="490" dirty="0"/>
              <a:t>c</a:t>
            </a:r>
            <a:r>
              <a:rPr sz="7200" spc="365" dirty="0"/>
              <a:t>k</a:t>
            </a:r>
            <a:r>
              <a:rPr sz="7200" spc="459" dirty="0"/>
              <a:t>g</a:t>
            </a:r>
            <a:r>
              <a:rPr sz="7200" spc="-95" dirty="0"/>
              <a:t>r</a:t>
            </a:r>
            <a:r>
              <a:rPr sz="7200" spc="254" dirty="0"/>
              <a:t>o</a:t>
            </a:r>
            <a:r>
              <a:rPr sz="7200" spc="405" dirty="0"/>
              <a:t>un</a:t>
            </a:r>
            <a:r>
              <a:rPr sz="7200" spc="535" dirty="0"/>
              <a:t>d</a:t>
            </a:r>
            <a:endParaRPr sz="72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177522"/>
            <a:ext cx="18288000" cy="7110095"/>
            <a:chOff x="0" y="3177522"/>
            <a:chExt cx="18288000" cy="7110095"/>
          </a:xfrm>
        </p:grpSpPr>
        <p:sp>
          <p:nvSpPr>
            <p:cNvPr id="3" name="object 3"/>
            <p:cNvSpPr/>
            <p:nvPr/>
          </p:nvSpPr>
          <p:spPr>
            <a:xfrm>
              <a:off x="0" y="6594985"/>
              <a:ext cx="18288000" cy="3692525"/>
            </a:xfrm>
            <a:custGeom>
              <a:avLst/>
              <a:gdLst/>
              <a:ahLst/>
              <a:cxnLst/>
              <a:rect l="l" t="t" r="r" b="b"/>
              <a:pathLst>
                <a:path w="18288000" h="3692525">
                  <a:moveTo>
                    <a:pt x="18287998" y="3692014"/>
                  </a:moveTo>
                  <a:lnTo>
                    <a:pt x="0" y="3692014"/>
                  </a:lnTo>
                  <a:lnTo>
                    <a:pt x="0" y="0"/>
                  </a:lnTo>
                  <a:lnTo>
                    <a:pt x="18287998" y="0"/>
                  </a:lnTo>
                  <a:lnTo>
                    <a:pt x="18287998" y="3692014"/>
                  </a:lnTo>
                  <a:close/>
                </a:path>
              </a:pathLst>
            </a:custGeom>
            <a:solidFill>
              <a:srgbClr val="2121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24411" y="3177522"/>
              <a:ext cx="15935325" cy="6276975"/>
            </a:xfrm>
            <a:custGeom>
              <a:avLst/>
              <a:gdLst/>
              <a:ahLst/>
              <a:cxnLst/>
              <a:rect l="l" t="t" r="r" b="b"/>
              <a:pathLst>
                <a:path w="15935325" h="6276975">
                  <a:moveTo>
                    <a:pt x="15935323" y="6276974"/>
                  </a:moveTo>
                  <a:lnTo>
                    <a:pt x="0" y="6276974"/>
                  </a:lnTo>
                  <a:lnTo>
                    <a:pt x="0" y="0"/>
                  </a:lnTo>
                  <a:lnTo>
                    <a:pt x="15935323" y="0"/>
                  </a:lnTo>
                  <a:lnTo>
                    <a:pt x="15935323" y="6276974"/>
                  </a:lnTo>
                  <a:close/>
                </a:path>
              </a:pathLst>
            </a:custGeom>
            <a:solidFill>
              <a:srgbClr val="1B98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16000" y="914439"/>
            <a:ext cx="9838055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0" spc="200" dirty="0">
                <a:solidFill>
                  <a:srgbClr val="212121"/>
                </a:solidFill>
              </a:rPr>
              <a:t>Business</a:t>
            </a:r>
            <a:r>
              <a:rPr sz="7000" spc="25" dirty="0">
                <a:solidFill>
                  <a:srgbClr val="212121"/>
                </a:solidFill>
              </a:rPr>
              <a:t> </a:t>
            </a:r>
            <a:r>
              <a:rPr sz="7000" spc="480" dirty="0">
                <a:solidFill>
                  <a:srgbClr val="212121"/>
                </a:solidFill>
              </a:rPr>
              <a:t>Case</a:t>
            </a:r>
            <a:r>
              <a:rPr sz="7000" spc="30" dirty="0">
                <a:solidFill>
                  <a:srgbClr val="212121"/>
                </a:solidFill>
              </a:rPr>
              <a:t> </a:t>
            </a:r>
            <a:r>
              <a:rPr sz="7000" spc="105" dirty="0">
                <a:solidFill>
                  <a:srgbClr val="212121"/>
                </a:solidFill>
              </a:rPr>
              <a:t>Study</a:t>
            </a:r>
            <a:endParaRPr sz="7000"/>
          </a:p>
        </p:txBody>
      </p:sp>
      <p:sp>
        <p:nvSpPr>
          <p:cNvPr id="6" name="object 6"/>
          <p:cNvSpPr txBox="1"/>
          <p:nvPr/>
        </p:nvSpPr>
        <p:spPr>
          <a:xfrm>
            <a:off x="2165357" y="3856659"/>
            <a:ext cx="14135100" cy="4641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3200"/>
              </a:lnSpc>
              <a:spcBef>
                <a:spcPts val="100"/>
              </a:spcBef>
            </a:pPr>
            <a:r>
              <a:rPr sz="3500" spc="-100" dirty="0">
                <a:solidFill>
                  <a:srgbClr val="FFFFFF"/>
                </a:solidFill>
                <a:latin typeface="Verdana"/>
                <a:cs typeface="Verdana"/>
              </a:rPr>
              <a:t>By</a:t>
            </a:r>
            <a:r>
              <a:rPr sz="35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500" spc="45" dirty="0">
                <a:solidFill>
                  <a:srgbClr val="FFFFFF"/>
                </a:solidFill>
                <a:latin typeface="Verdana"/>
                <a:cs typeface="Verdana"/>
              </a:rPr>
              <a:t>Using</a:t>
            </a:r>
            <a:r>
              <a:rPr sz="35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500" spc="145" dirty="0">
                <a:solidFill>
                  <a:srgbClr val="FFFFFF"/>
                </a:solidFill>
                <a:latin typeface="Verdana"/>
                <a:cs typeface="Verdana"/>
              </a:rPr>
              <a:t>Machine</a:t>
            </a:r>
            <a:r>
              <a:rPr sz="35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500" spc="-30" dirty="0">
                <a:solidFill>
                  <a:srgbClr val="FFFFFF"/>
                </a:solidFill>
                <a:latin typeface="Verdana"/>
                <a:cs typeface="Verdana"/>
              </a:rPr>
              <a:t>Learning,</a:t>
            </a:r>
            <a:r>
              <a:rPr sz="35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500" spc="3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35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500" spc="95" dirty="0">
                <a:solidFill>
                  <a:srgbClr val="FFFFFF"/>
                </a:solidFill>
                <a:latin typeface="Verdana"/>
                <a:cs typeface="Verdana"/>
              </a:rPr>
              <a:t>insurance</a:t>
            </a:r>
            <a:r>
              <a:rPr sz="35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500" spc="180" dirty="0">
                <a:solidFill>
                  <a:srgbClr val="FFFFFF"/>
                </a:solidFill>
                <a:latin typeface="Verdana"/>
                <a:cs typeface="Verdana"/>
              </a:rPr>
              <a:t>company</a:t>
            </a:r>
            <a:r>
              <a:rPr sz="35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500" spc="220" dirty="0">
                <a:solidFill>
                  <a:srgbClr val="FFFFFF"/>
                </a:solidFill>
                <a:latin typeface="Verdana"/>
                <a:cs typeface="Verdana"/>
              </a:rPr>
              <a:t>can</a:t>
            </a:r>
            <a:r>
              <a:rPr sz="35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500" spc="105" dirty="0">
                <a:solidFill>
                  <a:srgbClr val="FFFFFF"/>
                </a:solidFill>
                <a:latin typeface="Verdana"/>
                <a:cs typeface="Verdana"/>
              </a:rPr>
              <a:t>save </a:t>
            </a:r>
            <a:r>
              <a:rPr sz="3500" spc="-1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500" spc="135" dirty="0">
                <a:solidFill>
                  <a:srgbClr val="FFFFFF"/>
                </a:solidFill>
                <a:latin typeface="Verdana"/>
                <a:cs typeface="Verdana"/>
              </a:rPr>
              <a:t>up </a:t>
            </a:r>
            <a:r>
              <a:rPr sz="3500" spc="30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3500" b="1" u="heavy" spc="-54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cs typeface="Verdana"/>
              </a:rPr>
              <a:t>62.89%</a:t>
            </a:r>
            <a:r>
              <a:rPr sz="3500" b="1" spc="-5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500" spc="25" dirty="0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sz="3500" spc="105" dirty="0">
                <a:solidFill>
                  <a:srgbClr val="FFFFFF"/>
                </a:solidFill>
                <a:latin typeface="Verdana"/>
                <a:cs typeface="Verdana"/>
              </a:rPr>
              <a:t>saling </a:t>
            </a:r>
            <a:r>
              <a:rPr sz="3500" spc="95" dirty="0">
                <a:solidFill>
                  <a:srgbClr val="FFFFFF"/>
                </a:solidFill>
                <a:latin typeface="Verdana"/>
                <a:cs typeface="Verdana"/>
              </a:rPr>
              <a:t>expenses(Reaching </a:t>
            </a:r>
            <a:r>
              <a:rPr sz="3500" spc="45" dirty="0">
                <a:solidFill>
                  <a:srgbClr val="FFFFFF"/>
                </a:solidFill>
                <a:latin typeface="Verdana"/>
                <a:cs typeface="Verdana"/>
              </a:rPr>
              <a:t>out </a:t>
            </a:r>
            <a:r>
              <a:rPr sz="3500" spc="25" dirty="0">
                <a:solidFill>
                  <a:srgbClr val="FFFFFF"/>
                </a:solidFill>
                <a:latin typeface="Verdana"/>
                <a:cs typeface="Verdana"/>
              </a:rPr>
              <a:t>customer, </a:t>
            </a:r>
            <a:r>
              <a:rPr sz="3500" spc="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500" spc="85" dirty="0">
                <a:solidFill>
                  <a:srgbClr val="FFFFFF"/>
                </a:solidFill>
                <a:latin typeface="Verdana"/>
                <a:cs typeface="Verdana"/>
              </a:rPr>
              <a:t>operation</a:t>
            </a:r>
            <a:r>
              <a:rPr sz="35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500" spc="-10" dirty="0">
                <a:solidFill>
                  <a:srgbClr val="FFFFFF"/>
                </a:solidFill>
                <a:latin typeface="Verdana"/>
                <a:cs typeface="Verdana"/>
              </a:rPr>
              <a:t>expenses,</a:t>
            </a:r>
            <a:r>
              <a:rPr sz="35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500" spc="-25" dirty="0">
                <a:solidFill>
                  <a:srgbClr val="FFFFFF"/>
                </a:solidFill>
                <a:latin typeface="Verdana"/>
                <a:cs typeface="Verdana"/>
              </a:rPr>
              <a:t>etc.</a:t>
            </a:r>
            <a:endParaRPr sz="35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350">
              <a:latin typeface="Verdana"/>
              <a:cs typeface="Verdana"/>
            </a:endParaRPr>
          </a:p>
          <a:p>
            <a:pPr marL="12700" marR="804545">
              <a:lnSpc>
                <a:spcPct val="123200"/>
              </a:lnSpc>
            </a:pPr>
            <a:r>
              <a:rPr sz="3500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3500" spc="95" dirty="0">
                <a:solidFill>
                  <a:srgbClr val="FFFFFF"/>
                </a:solidFill>
                <a:latin typeface="Verdana"/>
                <a:cs typeface="Verdana"/>
              </a:rPr>
              <a:t>insurance </a:t>
            </a:r>
            <a:r>
              <a:rPr sz="3500" spc="180" dirty="0">
                <a:solidFill>
                  <a:srgbClr val="FFFFFF"/>
                </a:solidFill>
                <a:latin typeface="Verdana"/>
                <a:cs typeface="Verdana"/>
              </a:rPr>
              <a:t>company </a:t>
            </a:r>
            <a:r>
              <a:rPr sz="3500" spc="220" dirty="0">
                <a:solidFill>
                  <a:srgbClr val="FFFFFF"/>
                </a:solidFill>
                <a:latin typeface="Verdana"/>
                <a:cs typeface="Verdana"/>
              </a:rPr>
              <a:t>can </a:t>
            </a:r>
            <a:r>
              <a:rPr sz="3500" spc="114" dirty="0">
                <a:solidFill>
                  <a:srgbClr val="FFFFFF"/>
                </a:solidFill>
                <a:latin typeface="Verdana"/>
                <a:cs typeface="Verdana"/>
              </a:rPr>
              <a:t>also </a:t>
            </a:r>
            <a:r>
              <a:rPr sz="3500" spc="105" dirty="0">
                <a:solidFill>
                  <a:srgbClr val="FFFFFF"/>
                </a:solidFill>
                <a:latin typeface="Verdana"/>
                <a:cs typeface="Verdana"/>
              </a:rPr>
              <a:t>save </a:t>
            </a:r>
            <a:r>
              <a:rPr sz="3500" spc="135" dirty="0">
                <a:solidFill>
                  <a:srgbClr val="FFFFFF"/>
                </a:solidFill>
                <a:latin typeface="Verdana"/>
                <a:cs typeface="Verdana"/>
              </a:rPr>
              <a:t>up </a:t>
            </a:r>
            <a:r>
              <a:rPr sz="3500" spc="70" dirty="0">
                <a:solidFill>
                  <a:srgbClr val="FFFFFF"/>
                </a:solidFill>
                <a:latin typeface="Verdana"/>
                <a:cs typeface="Verdana"/>
              </a:rPr>
              <a:t>time </a:t>
            </a:r>
            <a:r>
              <a:rPr sz="3500" spc="50" dirty="0">
                <a:solidFill>
                  <a:srgbClr val="FFFFFF"/>
                </a:solidFill>
                <a:latin typeface="Verdana"/>
                <a:cs typeface="Verdana"/>
              </a:rPr>
              <a:t>from </a:t>
            </a:r>
            <a:r>
              <a:rPr sz="3500" spc="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500" spc="130" dirty="0">
                <a:solidFill>
                  <a:srgbClr val="FFFFFF"/>
                </a:solidFill>
                <a:latin typeface="Verdana"/>
                <a:cs typeface="Verdana"/>
              </a:rPr>
              <a:t>contacting</a:t>
            </a:r>
            <a:r>
              <a:rPr sz="35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500" spc="5" dirty="0">
                <a:solidFill>
                  <a:srgbClr val="FFFFFF"/>
                </a:solidFill>
                <a:latin typeface="Verdana"/>
                <a:cs typeface="Verdana"/>
              </a:rPr>
              <a:t>every</a:t>
            </a:r>
            <a:r>
              <a:rPr sz="35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500" spc="70" dirty="0">
                <a:solidFill>
                  <a:srgbClr val="FFFFFF"/>
                </a:solidFill>
                <a:latin typeface="Verdana"/>
                <a:cs typeface="Verdana"/>
              </a:rPr>
              <a:t>single</a:t>
            </a:r>
            <a:r>
              <a:rPr sz="35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500" spc="40" dirty="0">
                <a:solidFill>
                  <a:srgbClr val="FFFFFF"/>
                </a:solidFill>
                <a:latin typeface="Verdana"/>
                <a:cs typeface="Verdana"/>
              </a:rPr>
              <a:t>policyholders,</a:t>
            </a:r>
            <a:r>
              <a:rPr sz="35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500" spc="130" dirty="0">
                <a:solidFill>
                  <a:srgbClr val="FFFFFF"/>
                </a:solidFill>
                <a:latin typeface="Verdana"/>
                <a:cs typeface="Verdana"/>
              </a:rPr>
              <a:t>assuming</a:t>
            </a:r>
            <a:r>
              <a:rPr sz="35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500" spc="65" dirty="0">
                <a:solidFill>
                  <a:srgbClr val="FFFFFF"/>
                </a:solidFill>
                <a:latin typeface="Verdana"/>
                <a:cs typeface="Verdana"/>
              </a:rPr>
              <a:t>that</a:t>
            </a:r>
            <a:r>
              <a:rPr sz="35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500" spc="25" dirty="0">
                <a:solidFill>
                  <a:srgbClr val="FFFFFF"/>
                </a:solidFill>
                <a:latin typeface="Verdana"/>
                <a:cs typeface="Verdana"/>
              </a:rPr>
              <a:t>they </a:t>
            </a:r>
            <a:r>
              <a:rPr sz="3500" spc="-12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500" spc="75" dirty="0">
                <a:solidFill>
                  <a:srgbClr val="FFFFFF"/>
                </a:solidFill>
                <a:latin typeface="Verdana"/>
                <a:cs typeface="Verdana"/>
              </a:rPr>
              <a:t>use</a:t>
            </a:r>
            <a:r>
              <a:rPr sz="35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500" spc="3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35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500" spc="135" dirty="0">
                <a:solidFill>
                  <a:srgbClr val="FFFFFF"/>
                </a:solidFill>
                <a:latin typeface="Verdana"/>
                <a:cs typeface="Verdana"/>
              </a:rPr>
              <a:t>model</a:t>
            </a:r>
            <a:r>
              <a:rPr sz="35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500" spc="85" dirty="0">
                <a:solidFill>
                  <a:srgbClr val="FFFFFF"/>
                </a:solidFill>
                <a:latin typeface="Verdana"/>
                <a:cs typeface="Verdana"/>
              </a:rPr>
              <a:t>prediction</a:t>
            </a:r>
            <a:r>
              <a:rPr sz="35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500" spc="65" dirty="0">
                <a:solidFill>
                  <a:srgbClr val="FFFFFF"/>
                </a:solidFill>
                <a:latin typeface="Verdana"/>
                <a:cs typeface="Verdana"/>
              </a:rPr>
              <a:t>output</a:t>
            </a:r>
            <a:r>
              <a:rPr sz="35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500" spc="3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35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500" spc="125" dirty="0">
                <a:solidFill>
                  <a:srgbClr val="FFFFFF"/>
                </a:solidFill>
                <a:latin typeface="Verdana"/>
                <a:cs typeface="Verdana"/>
              </a:rPr>
              <a:t>reach</a:t>
            </a:r>
            <a:r>
              <a:rPr sz="35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500" spc="45" dirty="0">
                <a:solidFill>
                  <a:srgbClr val="FFFFFF"/>
                </a:solidFill>
                <a:latin typeface="Verdana"/>
                <a:cs typeface="Verdana"/>
              </a:rPr>
              <a:t>out</a:t>
            </a:r>
            <a:r>
              <a:rPr sz="35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500" spc="90" dirty="0">
                <a:solidFill>
                  <a:srgbClr val="FFFFFF"/>
                </a:solidFill>
                <a:latin typeface="Verdana"/>
                <a:cs typeface="Verdana"/>
              </a:rPr>
              <a:t>customers</a:t>
            </a:r>
            <a:endParaRPr sz="35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02508" y="3486983"/>
            <a:ext cx="8883015" cy="3054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74650">
              <a:lnSpc>
                <a:spcPct val="108000"/>
              </a:lnSpc>
              <a:spcBef>
                <a:spcPts val="100"/>
              </a:spcBef>
            </a:pPr>
            <a:r>
              <a:rPr sz="9200" b="1" dirty="0">
                <a:solidFill>
                  <a:srgbClr val="FFFFFF"/>
                </a:solidFill>
                <a:latin typeface="Roboto"/>
                <a:cs typeface="Roboto"/>
              </a:rPr>
              <a:t>Conclusion </a:t>
            </a:r>
            <a:r>
              <a:rPr sz="9200" b="1" spc="-25" dirty="0">
                <a:solidFill>
                  <a:srgbClr val="FFFFFF"/>
                </a:solidFill>
                <a:latin typeface="Roboto"/>
                <a:cs typeface="Roboto"/>
              </a:rPr>
              <a:t>and </a:t>
            </a:r>
            <a:r>
              <a:rPr sz="9200" b="1" spc="-2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9200" b="1" dirty="0">
                <a:solidFill>
                  <a:srgbClr val="FFFFFF"/>
                </a:solidFill>
                <a:latin typeface="Roboto"/>
                <a:cs typeface="Roboto"/>
              </a:rPr>
              <a:t>R</a:t>
            </a:r>
            <a:r>
              <a:rPr sz="9200" b="1" spc="155" dirty="0">
                <a:solidFill>
                  <a:srgbClr val="FFFFFF"/>
                </a:solidFill>
                <a:latin typeface="Roboto"/>
                <a:cs typeface="Roboto"/>
              </a:rPr>
              <a:t>e</a:t>
            </a:r>
            <a:r>
              <a:rPr sz="9200" b="1" spc="45" dirty="0">
                <a:solidFill>
                  <a:srgbClr val="FFFFFF"/>
                </a:solidFill>
                <a:latin typeface="Roboto"/>
                <a:cs typeface="Roboto"/>
              </a:rPr>
              <a:t>cc</a:t>
            </a:r>
            <a:r>
              <a:rPr sz="9200" b="1" dirty="0">
                <a:solidFill>
                  <a:srgbClr val="FFFFFF"/>
                </a:solidFill>
                <a:latin typeface="Roboto"/>
                <a:cs typeface="Roboto"/>
              </a:rPr>
              <a:t>o</a:t>
            </a:r>
            <a:r>
              <a:rPr sz="9200" b="1" spc="-5" dirty="0">
                <a:solidFill>
                  <a:srgbClr val="FFFFFF"/>
                </a:solidFill>
                <a:latin typeface="Roboto"/>
                <a:cs typeface="Roboto"/>
              </a:rPr>
              <a:t>m</a:t>
            </a:r>
            <a:r>
              <a:rPr sz="9200" b="1" spc="155" dirty="0">
                <a:solidFill>
                  <a:srgbClr val="FFFFFF"/>
                </a:solidFill>
                <a:latin typeface="Roboto"/>
                <a:cs typeface="Roboto"/>
              </a:rPr>
              <a:t>e</a:t>
            </a:r>
            <a:r>
              <a:rPr sz="9200" b="1" spc="-50" dirty="0">
                <a:solidFill>
                  <a:srgbClr val="FFFFFF"/>
                </a:solidFill>
                <a:latin typeface="Roboto"/>
                <a:cs typeface="Roboto"/>
              </a:rPr>
              <a:t>n</a:t>
            </a:r>
            <a:r>
              <a:rPr sz="9200" b="1" spc="-15" dirty="0">
                <a:solidFill>
                  <a:srgbClr val="FFFFFF"/>
                </a:solidFill>
                <a:latin typeface="Roboto"/>
                <a:cs typeface="Roboto"/>
              </a:rPr>
              <a:t>da</a:t>
            </a:r>
            <a:r>
              <a:rPr sz="9200" b="1" spc="-100" dirty="0">
                <a:solidFill>
                  <a:srgbClr val="FFFFFF"/>
                </a:solidFill>
                <a:latin typeface="Roboto"/>
                <a:cs typeface="Roboto"/>
              </a:rPr>
              <a:t>t</a:t>
            </a:r>
            <a:r>
              <a:rPr sz="9200" b="1" spc="-25" dirty="0">
                <a:solidFill>
                  <a:srgbClr val="FFFFFF"/>
                </a:solidFill>
                <a:latin typeface="Roboto"/>
                <a:cs typeface="Roboto"/>
              </a:rPr>
              <a:t>i</a:t>
            </a:r>
            <a:r>
              <a:rPr sz="9200" b="1" dirty="0">
                <a:solidFill>
                  <a:srgbClr val="FFFFFF"/>
                </a:solidFill>
                <a:latin typeface="Roboto"/>
                <a:cs typeface="Roboto"/>
              </a:rPr>
              <a:t>o</a:t>
            </a:r>
            <a:r>
              <a:rPr sz="9200" b="1" spc="-45" dirty="0">
                <a:solidFill>
                  <a:srgbClr val="FFFFFF"/>
                </a:solidFill>
                <a:latin typeface="Roboto"/>
                <a:cs typeface="Roboto"/>
              </a:rPr>
              <a:t>n</a:t>
            </a:r>
            <a:endParaRPr sz="92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1149" y="0"/>
            <a:ext cx="9147175" cy="10287000"/>
          </a:xfrm>
          <a:custGeom>
            <a:avLst/>
            <a:gdLst/>
            <a:ahLst/>
            <a:cxnLst/>
            <a:rect l="l" t="t" r="r" b="b"/>
            <a:pathLst>
              <a:path w="9147175" h="10287000">
                <a:moveTo>
                  <a:pt x="0" y="10286999"/>
                </a:moveTo>
                <a:lnTo>
                  <a:pt x="9146848" y="10286999"/>
                </a:lnTo>
                <a:lnTo>
                  <a:pt x="9146848" y="0"/>
                </a:lnTo>
                <a:lnTo>
                  <a:pt x="0" y="0"/>
                </a:lnTo>
                <a:lnTo>
                  <a:pt x="0" y="10286999"/>
                </a:lnTo>
                <a:close/>
              </a:path>
            </a:pathLst>
          </a:custGeom>
          <a:solidFill>
            <a:srgbClr val="1B98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1460" cy="10287000"/>
          </a:xfrm>
          <a:custGeom>
            <a:avLst/>
            <a:gdLst/>
            <a:ahLst/>
            <a:cxnLst/>
            <a:rect l="l" t="t" r="r" b="b"/>
            <a:pathLst>
              <a:path w="9141460" h="10287000">
                <a:moveTo>
                  <a:pt x="0" y="10286998"/>
                </a:moveTo>
                <a:lnTo>
                  <a:pt x="0" y="0"/>
                </a:lnTo>
                <a:lnTo>
                  <a:pt x="9141150" y="0"/>
                </a:lnTo>
                <a:lnTo>
                  <a:pt x="9141150" y="10286998"/>
                </a:lnTo>
                <a:lnTo>
                  <a:pt x="0" y="102869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803181" y="1257596"/>
            <a:ext cx="5173980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500" spc="535" dirty="0">
                <a:solidFill>
                  <a:srgbClr val="212121"/>
                </a:solidFill>
              </a:rPr>
              <a:t>Conclusion</a:t>
            </a:r>
            <a:endParaRPr sz="6500"/>
          </a:p>
        </p:txBody>
      </p:sp>
      <p:sp>
        <p:nvSpPr>
          <p:cNvPr id="5" name="object 5"/>
          <p:cNvSpPr/>
          <p:nvPr/>
        </p:nvSpPr>
        <p:spPr>
          <a:xfrm>
            <a:off x="3605405" y="7975949"/>
            <a:ext cx="1209675" cy="2311400"/>
          </a:xfrm>
          <a:custGeom>
            <a:avLst/>
            <a:gdLst/>
            <a:ahLst/>
            <a:cxnLst/>
            <a:rect l="l" t="t" r="r" b="b"/>
            <a:pathLst>
              <a:path w="1209675" h="2311400">
                <a:moveTo>
                  <a:pt x="932333" y="1143726"/>
                </a:moveTo>
                <a:lnTo>
                  <a:pt x="981489" y="1153978"/>
                </a:lnTo>
                <a:lnTo>
                  <a:pt x="1027697" y="1154864"/>
                </a:lnTo>
                <a:lnTo>
                  <a:pt x="1071738" y="1148369"/>
                </a:lnTo>
                <a:lnTo>
                  <a:pt x="1114392" y="1136484"/>
                </a:lnTo>
                <a:lnTo>
                  <a:pt x="1156439" y="1121193"/>
                </a:lnTo>
                <a:lnTo>
                  <a:pt x="1200370" y="1089852"/>
                </a:lnTo>
                <a:lnTo>
                  <a:pt x="1209285" y="1037012"/>
                </a:lnTo>
                <a:lnTo>
                  <a:pt x="1203315" y="985455"/>
                </a:lnTo>
                <a:lnTo>
                  <a:pt x="1187689" y="830459"/>
                </a:lnTo>
                <a:lnTo>
                  <a:pt x="1181500" y="778967"/>
                </a:lnTo>
                <a:lnTo>
                  <a:pt x="1083787" y="62502"/>
                </a:lnTo>
                <a:lnTo>
                  <a:pt x="1072571" y="16381"/>
                </a:lnTo>
                <a:lnTo>
                  <a:pt x="1024635" y="3722"/>
                </a:lnTo>
                <a:lnTo>
                  <a:pt x="977749" y="0"/>
                </a:lnTo>
                <a:lnTo>
                  <a:pt x="935640" y="6847"/>
                </a:lnTo>
                <a:lnTo>
                  <a:pt x="928353" y="9011"/>
                </a:lnTo>
                <a:lnTo>
                  <a:pt x="886029" y="28501"/>
                </a:lnTo>
                <a:lnTo>
                  <a:pt x="871975" y="36128"/>
                </a:lnTo>
                <a:lnTo>
                  <a:pt x="856782" y="42192"/>
                </a:lnTo>
                <a:lnTo>
                  <a:pt x="840981" y="46676"/>
                </a:lnTo>
                <a:lnTo>
                  <a:pt x="825100" y="49560"/>
                </a:lnTo>
                <a:lnTo>
                  <a:pt x="776137" y="60783"/>
                </a:lnTo>
                <a:lnTo>
                  <a:pt x="732877" y="80152"/>
                </a:lnTo>
                <a:lnTo>
                  <a:pt x="694986" y="107101"/>
                </a:lnTo>
                <a:lnTo>
                  <a:pt x="666302" y="136750"/>
                </a:lnTo>
                <a:lnTo>
                  <a:pt x="812243" y="628249"/>
                </a:lnTo>
                <a:lnTo>
                  <a:pt x="932333" y="1143726"/>
                </a:lnTo>
                <a:close/>
              </a:path>
              <a:path w="1209675" h="2311400">
                <a:moveTo>
                  <a:pt x="424687" y="868768"/>
                </a:moveTo>
                <a:lnTo>
                  <a:pt x="763566" y="2010043"/>
                </a:lnTo>
                <a:lnTo>
                  <a:pt x="750964" y="1962304"/>
                </a:lnTo>
                <a:lnTo>
                  <a:pt x="739863" y="1914352"/>
                </a:lnTo>
                <a:lnTo>
                  <a:pt x="730199" y="1866195"/>
                </a:lnTo>
                <a:lnTo>
                  <a:pt x="721911" y="1817843"/>
                </a:lnTo>
                <a:lnTo>
                  <a:pt x="714936" y="1769307"/>
                </a:lnTo>
                <a:lnTo>
                  <a:pt x="709210" y="1720593"/>
                </a:lnTo>
                <a:lnTo>
                  <a:pt x="704671" y="1671713"/>
                </a:lnTo>
                <a:lnTo>
                  <a:pt x="701257" y="1622675"/>
                </a:lnTo>
                <a:lnTo>
                  <a:pt x="698904" y="1573489"/>
                </a:lnTo>
                <a:lnTo>
                  <a:pt x="697549" y="1524163"/>
                </a:lnTo>
                <a:lnTo>
                  <a:pt x="697131" y="1474707"/>
                </a:lnTo>
                <a:lnTo>
                  <a:pt x="697586" y="1425131"/>
                </a:lnTo>
                <a:lnTo>
                  <a:pt x="698851" y="1375443"/>
                </a:lnTo>
                <a:lnTo>
                  <a:pt x="700864" y="1325653"/>
                </a:lnTo>
                <a:lnTo>
                  <a:pt x="703562" y="1275771"/>
                </a:lnTo>
                <a:lnTo>
                  <a:pt x="706883" y="1225804"/>
                </a:lnTo>
                <a:lnTo>
                  <a:pt x="710762" y="1175763"/>
                </a:lnTo>
                <a:lnTo>
                  <a:pt x="719949" y="1075495"/>
                </a:lnTo>
                <a:lnTo>
                  <a:pt x="726031" y="1021505"/>
                </a:lnTo>
                <a:lnTo>
                  <a:pt x="733267" y="967634"/>
                </a:lnTo>
                <a:lnTo>
                  <a:pt x="741372" y="913856"/>
                </a:lnTo>
                <a:lnTo>
                  <a:pt x="776764" y="699115"/>
                </a:lnTo>
                <a:lnTo>
                  <a:pt x="796971" y="646592"/>
                </a:lnTo>
                <a:lnTo>
                  <a:pt x="812243" y="628249"/>
                </a:lnTo>
                <a:lnTo>
                  <a:pt x="666302" y="136750"/>
                </a:lnTo>
                <a:lnTo>
                  <a:pt x="662128" y="141065"/>
                </a:lnTo>
                <a:lnTo>
                  <a:pt x="633970" y="181478"/>
                </a:lnTo>
                <a:lnTo>
                  <a:pt x="609144" y="223375"/>
                </a:lnTo>
                <a:lnTo>
                  <a:pt x="486461" y="433866"/>
                </a:lnTo>
                <a:lnTo>
                  <a:pt x="461635" y="475789"/>
                </a:lnTo>
                <a:lnTo>
                  <a:pt x="436519" y="517529"/>
                </a:lnTo>
                <a:lnTo>
                  <a:pt x="409547" y="560679"/>
                </a:lnTo>
                <a:lnTo>
                  <a:pt x="381267" y="603105"/>
                </a:lnTo>
                <a:lnTo>
                  <a:pt x="370997" y="617462"/>
                </a:lnTo>
                <a:lnTo>
                  <a:pt x="431013" y="819581"/>
                </a:lnTo>
                <a:lnTo>
                  <a:pt x="424687" y="868768"/>
                </a:lnTo>
                <a:close/>
              </a:path>
              <a:path w="1209675" h="2311400">
                <a:moveTo>
                  <a:pt x="462012" y="2228909"/>
                </a:moveTo>
                <a:lnTo>
                  <a:pt x="476725" y="2277106"/>
                </a:lnTo>
                <a:lnTo>
                  <a:pt x="488004" y="2311050"/>
                </a:lnTo>
                <a:lnTo>
                  <a:pt x="884788" y="2311050"/>
                </a:lnTo>
                <a:lnTo>
                  <a:pt x="874207" y="2291480"/>
                </a:lnTo>
                <a:lnTo>
                  <a:pt x="851283" y="2245215"/>
                </a:lnTo>
                <a:lnTo>
                  <a:pt x="830236" y="2198682"/>
                </a:lnTo>
                <a:lnTo>
                  <a:pt x="811004" y="2151888"/>
                </a:lnTo>
                <a:lnTo>
                  <a:pt x="793523" y="2104845"/>
                </a:lnTo>
                <a:lnTo>
                  <a:pt x="777731" y="2057560"/>
                </a:lnTo>
                <a:lnTo>
                  <a:pt x="424687" y="868768"/>
                </a:lnTo>
                <a:lnTo>
                  <a:pt x="368328" y="1311443"/>
                </a:lnTo>
                <a:lnTo>
                  <a:pt x="363839" y="1352735"/>
                </a:lnTo>
                <a:lnTo>
                  <a:pt x="360436" y="1394237"/>
                </a:lnTo>
                <a:lnTo>
                  <a:pt x="358540" y="1435803"/>
                </a:lnTo>
                <a:lnTo>
                  <a:pt x="358570" y="1477283"/>
                </a:lnTo>
                <a:lnTo>
                  <a:pt x="360066" y="1528017"/>
                </a:lnTo>
                <a:lnTo>
                  <a:pt x="362132" y="1578695"/>
                </a:lnTo>
                <a:lnTo>
                  <a:pt x="364813" y="1629308"/>
                </a:lnTo>
                <a:lnTo>
                  <a:pt x="368156" y="1679851"/>
                </a:lnTo>
                <a:lnTo>
                  <a:pt x="372207" y="1730316"/>
                </a:lnTo>
                <a:lnTo>
                  <a:pt x="377014" y="1780695"/>
                </a:lnTo>
                <a:lnTo>
                  <a:pt x="382623" y="1830983"/>
                </a:lnTo>
                <a:lnTo>
                  <a:pt x="389081" y="1881171"/>
                </a:lnTo>
                <a:lnTo>
                  <a:pt x="396433" y="1931252"/>
                </a:lnTo>
                <a:lnTo>
                  <a:pt x="404728" y="1981220"/>
                </a:lnTo>
                <a:lnTo>
                  <a:pt x="414011" y="2031067"/>
                </a:lnTo>
                <a:lnTo>
                  <a:pt x="424329" y="2080787"/>
                </a:lnTo>
                <a:lnTo>
                  <a:pt x="435729" y="2130371"/>
                </a:lnTo>
                <a:lnTo>
                  <a:pt x="448350" y="2179994"/>
                </a:lnTo>
                <a:lnTo>
                  <a:pt x="462012" y="2228909"/>
                </a:lnTo>
                <a:close/>
              </a:path>
              <a:path w="1209675" h="2311400">
                <a:moveTo>
                  <a:pt x="0" y="891681"/>
                </a:moveTo>
                <a:lnTo>
                  <a:pt x="15135" y="913875"/>
                </a:lnTo>
                <a:lnTo>
                  <a:pt x="33487" y="923895"/>
                </a:lnTo>
                <a:lnTo>
                  <a:pt x="53594" y="925419"/>
                </a:lnTo>
                <a:lnTo>
                  <a:pt x="73989" y="922129"/>
                </a:lnTo>
                <a:lnTo>
                  <a:pt x="124565" y="910609"/>
                </a:lnTo>
                <a:lnTo>
                  <a:pt x="175031" y="898683"/>
                </a:lnTo>
                <a:lnTo>
                  <a:pt x="225392" y="886324"/>
                </a:lnTo>
                <a:lnTo>
                  <a:pt x="275653" y="873509"/>
                </a:lnTo>
                <a:lnTo>
                  <a:pt x="322429" y="861110"/>
                </a:lnTo>
                <a:lnTo>
                  <a:pt x="374726" y="843124"/>
                </a:lnTo>
                <a:lnTo>
                  <a:pt x="401277" y="831860"/>
                </a:lnTo>
                <a:lnTo>
                  <a:pt x="431013" y="819581"/>
                </a:lnTo>
                <a:lnTo>
                  <a:pt x="370997" y="617462"/>
                </a:lnTo>
                <a:lnTo>
                  <a:pt x="351626" y="644544"/>
                </a:lnTo>
                <a:lnTo>
                  <a:pt x="320568" y="684735"/>
                </a:lnTo>
                <a:lnTo>
                  <a:pt x="282064" y="725167"/>
                </a:lnTo>
                <a:lnTo>
                  <a:pt x="237985" y="757471"/>
                </a:lnTo>
                <a:lnTo>
                  <a:pt x="188456" y="781752"/>
                </a:lnTo>
                <a:lnTo>
                  <a:pt x="130586" y="798895"/>
                </a:lnTo>
                <a:lnTo>
                  <a:pt x="91526" y="809080"/>
                </a:lnTo>
                <a:lnTo>
                  <a:pt x="52922" y="826021"/>
                </a:lnTo>
                <a:lnTo>
                  <a:pt x="21256" y="852399"/>
                </a:lnTo>
                <a:lnTo>
                  <a:pt x="0" y="891681"/>
                </a:lnTo>
                <a:close/>
              </a:path>
            </a:pathLst>
          </a:custGeom>
          <a:solidFill>
            <a:srgbClr val="1B98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542605" y="0"/>
            <a:ext cx="1214120" cy="2383155"/>
          </a:xfrm>
          <a:custGeom>
            <a:avLst/>
            <a:gdLst/>
            <a:ahLst/>
            <a:cxnLst/>
            <a:rect l="l" t="t" r="r" b="b"/>
            <a:pathLst>
              <a:path w="1214119" h="2383155">
                <a:moveTo>
                  <a:pt x="274291" y="1238356"/>
                </a:moveTo>
                <a:lnTo>
                  <a:pt x="224838" y="1229651"/>
                </a:lnTo>
                <a:lnTo>
                  <a:pt x="178624" y="1230215"/>
                </a:lnTo>
                <a:lnTo>
                  <a:pt x="134809" y="1238088"/>
                </a:lnTo>
                <a:lnTo>
                  <a:pt x="92549" y="1251306"/>
                </a:lnTo>
                <a:lnTo>
                  <a:pt x="51002" y="1267908"/>
                </a:lnTo>
                <a:lnTo>
                  <a:pt x="8076" y="1300613"/>
                </a:lnTo>
                <a:lnTo>
                  <a:pt x="0" y="1323929"/>
                </a:lnTo>
                <a:lnTo>
                  <a:pt x="824" y="1353706"/>
                </a:lnTo>
                <a:lnTo>
                  <a:pt x="8409" y="1405051"/>
                </a:lnTo>
                <a:lnTo>
                  <a:pt x="28890" y="1559479"/>
                </a:lnTo>
                <a:lnTo>
                  <a:pt x="36691" y="1610753"/>
                </a:lnTo>
                <a:lnTo>
                  <a:pt x="156835" y="2323799"/>
                </a:lnTo>
                <a:lnTo>
                  <a:pt x="169492" y="2369545"/>
                </a:lnTo>
                <a:lnTo>
                  <a:pt x="217802" y="2380694"/>
                </a:lnTo>
                <a:lnTo>
                  <a:pt x="264781" y="2382944"/>
                </a:lnTo>
                <a:lnTo>
                  <a:pt x="306655" y="2374778"/>
                </a:lnTo>
                <a:lnTo>
                  <a:pt x="313870" y="2372387"/>
                </a:lnTo>
                <a:lnTo>
                  <a:pt x="355562" y="2351578"/>
                </a:lnTo>
                <a:lnTo>
                  <a:pt x="369370" y="2343514"/>
                </a:lnTo>
                <a:lnTo>
                  <a:pt x="384365" y="2336976"/>
                </a:lnTo>
                <a:lnTo>
                  <a:pt x="400018" y="2332000"/>
                </a:lnTo>
                <a:lnTo>
                  <a:pt x="415800" y="2328619"/>
                </a:lnTo>
                <a:lnTo>
                  <a:pt x="464387" y="2315865"/>
                </a:lnTo>
                <a:lnTo>
                  <a:pt x="507018" y="2295148"/>
                </a:lnTo>
                <a:lnTo>
                  <a:pt x="544046" y="2267023"/>
                </a:lnTo>
                <a:lnTo>
                  <a:pt x="571784" y="2236489"/>
                </a:lnTo>
                <a:lnTo>
                  <a:pt x="410495" y="1749811"/>
                </a:lnTo>
                <a:lnTo>
                  <a:pt x="274291" y="1238356"/>
                </a:lnTo>
                <a:close/>
              </a:path>
              <a:path w="1214119" h="2383155">
                <a:moveTo>
                  <a:pt x="790314" y="1497251"/>
                </a:moveTo>
                <a:lnTo>
                  <a:pt x="415794" y="367170"/>
                </a:lnTo>
                <a:lnTo>
                  <a:pt x="429888" y="414490"/>
                </a:lnTo>
                <a:lnTo>
                  <a:pt x="442488" y="462071"/>
                </a:lnTo>
                <a:lnTo>
                  <a:pt x="453658" y="509900"/>
                </a:lnTo>
                <a:lnTo>
                  <a:pt x="463459" y="557968"/>
                </a:lnTo>
                <a:lnTo>
                  <a:pt x="471954" y="606262"/>
                </a:lnTo>
                <a:lnTo>
                  <a:pt x="479205" y="654772"/>
                </a:lnTo>
                <a:lnTo>
                  <a:pt x="485275" y="703485"/>
                </a:lnTo>
                <a:lnTo>
                  <a:pt x="490227" y="752392"/>
                </a:lnTo>
                <a:lnTo>
                  <a:pt x="494122" y="801481"/>
                </a:lnTo>
                <a:lnTo>
                  <a:pt x="497023" y="850739"/>
                </a:lnTo>
                <a:lnTo>
                  <a:pt x="498993" y="900158"/>
                </a:lnTo>
                <a:lnTo>
                  <a:pt x="500094" y="949724"/>
                </a:lnTo>
                <a:lnTo>
                  <a:pt x="500388" y="999427"/>
                </a:lnTo>
                <a:lnTo>
                  <a:pt x="499938" y="1049255"/>
                </a:lnTo>
                <a:lnTo>
                  <a:pt x="498806" y="1099198"/>
                </a:lnTo>
                <a:lnTo>
                  <a:pt x="497055" y="1149244"/>
                </a:lnTo>
                <a:lnTo>
                  <a:pt x="494747" y="1199382"/>
                </a:lnTo>
                <a:lnTo>
                  <a:pt x="488711" y="1299889"/>
                </a:lnTo>
                <a:lnTo>
                  <a:pt x="484326" y="1354044"/>
                </a:lnTo>
                <a:lnTo>
                  <a:pt x="478784" y="1408115"/>
                </a:lnTo>
                <a:lnTo>
                  <a:pt x="472370" y="1462121"/>
                </a:lnTo>
                <a:lnTo>
                  <a:pt x="443733" y="1677867"/>
                </a:lnTo>
                <a:lnTo>
                  <a:pt x="425184" y="1730998"/>
                </a:lnTo>
                <a:lnTo>
                  <a:pt x="410495" y="1749811"/>
                </a:lnTo>
                <a:lnTo>
                  <a:pt x="571784" y="2236489"/>
                </a:lnTo>
                <a:lnTo>
                  <a:pt x="575822" y="2232045"/>
                </a:lnTo>
                <a:lnTo>
                  <a:pt x="602698" y="2190769"/>
                </a:lnTo>
                <a:lnTo>
                  <a:pt x="626197" y="2148113"/>
                </a:lnTo>
                <a:lnTo>
                  <a:pt x="742215" y="1933877"/>
                </a:lnTo>
                <a:lnTo>
                  <a:pt x="765714" y="1891195"/>
                </a:lnTo>
                <a:lnTo>
                  <a:pt x="789508" y="1848688"/>
                </a:lnTo>
                <a:lnTo>
                  <a:pt x="815113" y="1804713"/>
                </a:lnTo>
                <a:lnTo>
                  <a:pt x="842047" y="1761421"/>
                </a:lnTo>
                <a:lnTo>
                  <a:pt x="851862" y="1746748"/>
                </a:lnTo>
                <a:lnTo>
                  <a:pt x="785535" y="1546612"/>
                </a:lnTo>
                <a:lnTo>
                  <a:pt x="790314" y="1497251"/>
                </a:lnTo>
                <a:close/>
              </a:path>
              <a:path w="1214119" h="2383155">
                <a:moveTo>
                  <a:pt x="710333" y="138950"/>
                </a:moveTo>
                <a:lnTo>
                  <a:pt x="694115" y="91239"/>
                </a:lnTo>
                <a:lnTo>
                  <a:pt x="676860" y="44289"/>
                </a:lnTo>
                <a:lnTo>
                  <a:pt x="659306" y="0"/>
                </a:lnTo>
                <a:lnTo>
                  <a:pt x="244358" y="0"/>
                </a:lnTo>
                <a:lnTo>
                  <a:pt x="296377" y="89343"/>
                </a:lnTo>
                <a:lnTo>
                  <a:pt x="320742" y="134866"/>
                </a:lnTo>
                <a:lnTo>
                  <a:pt x="343238" y="180716"/>
                </a:lnTo>
                <a:lnTo>
                  <a:pt x="363929" y="226883"/>
                </a:lnTo>
                <a:lnTo>
                  <a:pt x="382878" y="273355"/>
                </a:lnTo>
                <a:lnTo>
                  <a:pt x="400145" y="320121"/>
                </a:lnTo>
                <a:lnTo>
                  <a:pt x="790314" y="1497251"/>
                </a:lnTo>
                <a:lnTo>
                  <a:pt x="832757" y="1053025"/>
                </a:lnTo>
                <a:lnTo>
                  <a:pt x="835947" y="1011613"/>
                </a:lnTo>
                <a:lnTo>
                  <a:pt x="838046" y="970024"/>
                </a:lnTo>
                <a:lnTo>
                  <a:pt x="838638" y="928420"/>
                </a:lnTo>
                <a:lnTo>
                  <a:pt x="837307" y="886961"/>
                </a:lnTo>
                <a:lnTo>
                  <a:pt x="834219" y="836299"/>
                </a:lnTo>
                <a:lnTo>
                  <a:pt x="830564" y="785711"/>
                </a:lnTo>
                <a:lnTo>
                  <a:pt x="826297" y="735206"/>
                </a:lnTo>
                <a:lnTo>
                  <a:pt x="821370" y="684793"/>
                </a:lnTo>
                <a:lnTo>
                  <a:pt x="815737" y="634480"/>
                </a:lnTo>
                <a:lnTo>
                  <a:pt x="809351" y="584277"/>
                </a:lnTo>
                <a:lnTo>
                  <a:pt x="802168" y="534190"/>
                </a:lnTo>
                <a:lnTo>
                  <a:pt x="794139" y="484230"/>
                </a:lnTo>
                <a:lnTo>
                  <a:pt x="785218" y="434403"/>
                </a:lnTo>
                <a:lnTo>
                  <a:pt x="775360" y="384720"/>
                </a:lnTo>
                <a:lnTo>
                  <a:pt x="764518" y="335189"/>
                </a:lnTo>
                <a:lnTo>
                  <a:pt x="752644" y="285818"/>
                </a:lnTo>
                <a:lnTo>
                  <a:pt x="739694" y="236615"/>
                </a:lnTo>
                <a:lnTo>
                  <a:pt x="725523" y="187413"/>
                </a:lnTo>
                <a:lnTo>
                  <a:pt x="710333" y="138950"/>
                </a:lnTo>
                <a:close/>
              </a:path>
              <a:path w="1214119" h="2383155">
                <a:moveTo>
                  <a:pt x="1214073" y="1461024"/>
                </a:moveTo>
                <a:lnTo>
                  <a:pt x="1198249" y="1439316"/>
                </a:lnTo>
                <a:lnTo>
                  <a:pt x="1179591" y="1429877"/>
                </a:lnTo>
                <a:lnTo>
                  <a:pt x="1159447" y="1428984"/>
                </a:lnTo>
                <a:lnTo>
                  <a:pt x="1139165" y="1432912"/>
                </a:lnTo>
                <a:lnTo>
                  <a:pt x="1088975" y="1446014"/>
                </a:lnTo>
                <a:lnTo>
                  <a:pt x="1038908" y="1459518"/>
                </a:lnTo>
                <a:lnTo>
                  <a:pt x="988960" y="1473450"/>
                </a:lnTo>
                <a:lnTo>
                  <a:pt x="939125" y="1487837"/>
                </a:lnTo>
                <a:lnTo>
                  <a:pt x="892762" y="1501697"/>
                </a:lnTo>
                <a:lnTo>
                  <a:pt x="841055" y="1521315"/>
                </a:lnTo>
                <a:lnTo>
                  <a:pt x="814871" y="1533406"/>
                </a:lnTo>
                <a:lnTo>
                  <a:pt x="785535" y="1546612"/>
                </a:lnTo>
                <a:lnTo>
                  <a:pt x="851862" y="1746748"/>
                </a:lnTo>
                <a:lnTo>
                  <a:pt x="870374" y="1719072"/>
                </a:lnTo>
                <a:lnTo>
                  <a:pt x="900155" y="1677926"/>
                </a:lnTo>
                <a:lnTo>
                  <a:pt x="937372" y="1636307"/>
                </a:lnTo>
                <a:lnTo>
                  <a:pt x="980416" y="1602635"/>
                </a:lnTo>
                <a:lnTo>
                  <a:pt x="1029159" y="1576813"/>
                </a:lnTo>
                <a:lnTo>
                  <a:pt x="1086462" y="1557862"/>
                </a:lnTo>
                <a:lnTo>
                  <a:pt x="1125184" y="1546456"/>
                </a:lnTo>
                <a:lnTo>
                  <a:pt x="1163237" y="1528312"/>
                </a:lnTo>
                <a:lnTo>
                  <a:pt x="1194060" y="1500954"/>
                </a:lnTo>
                <a:lnTo>
                  <a:pt x="1214073" y="14610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54515" y="2986071"/>
            <a:ext cx="6337935" cy="3677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-635" algn="ctr">
              <a:lnSpc>
                <a:spcPct val="114599"/>
              </a:lnSpc>
              <a:spcBef>
                <a:spcPts val="100"/>
              </a:spcBef>
            </a:pPr>
            <a:r>
              <a:rPr sz="2400" spc="45" dirty="0">
                <a:latin typeface="Verdana"/>
                <a:cs typeface="Verdana"/>
              </a:rPr>
              <a:t>Supervised</a:t>
            </a:r>
            <a:r>
              <a:rPr sz="2400" spc="-45" dirty="0">
                <a:latin typeface="Verdana"/>
                <a:cs typeface="Verdana"/>
              </a:rPr>
              <a:t> </a:t>
            </a:r>
            <a:r>
              <a:rPr sz="2400" spc="120" dirty="0">
                <a:latin typeface="Verdana"/>
                <a:cs typeface="Verdana"/>
              </a:rPr>
              <a:t>Machine</a:t>
            </a:r>
            <a:r>
              <a:rPr sz="2400" spc="-40" dirty="0">
                <a:latin typeface="Verdana"/>
                <a:cs typeface="Verdana"/>
              </a:rPr>
              <a:t> </a:t>
            </a:r>
            <a:r>
              <a:rPr sz="2400" spc="45" dirty="0">
                <a:latin typeface="Verdana"/>
                <a:cs typeface="Verdana"/>
              </a:rPr>
              <a:t>Learning</a:t>
            </a:r>
            <a:r>
              <a:rPr sz="2400" spc="-40" dirty="0">
                <a:latin typeface="Verdana"/>
                <a:cs typeface="Verdana"/>
              </a:rPr>
              <a:t> </a:t>
            </a:r>
            <a:r>
              <a:rPr sz="2400" spc="114" dirty="0">
                <a:latin typeface="Verdana"/>
                <a:cs typeface="Verdana"/>
              </a:rPr>
              <a:t>has</a:t>
            </a:r>
            <a:r>
              <a:rPr sz="2400" spc="-45" dirty="0">
                <a:latin typeface="Verdana"/>
                <a:cs typeface="Verdana"/>
              </a:rPr>
              <a:t> </a:t>
            </a:r>
            <a:r>
              <a:rPr sz="2400" spc="100" dirty="0">
                <a:latin typeface="Verdana"/>
                <a:cs typeface="Verdana"/>
              </a:rPr>
              <a:t>been </a:t>
            </a:r>
            <a:r>
              <a:rPr sz="2400" spc="-825" dirty="0">
                <a:latin typeface="Verdana"/>
                <a:cs typeface="Verdana"/>
              </a:rPr>
              <a:t> </a:t>
            </a:r>
            <a:r>
              <a:rPr sz="2400" spc="60" dirty="0">
                <a:latin typeface="Verdana"/>
                <a:cs typeface="Verdana"/>
              </a:rPr>
              <a:t>proven </a:t>
            </a:r>
            <a:r>
              <a:rPr sz="2400" spc="30" dirty="0">
                <a:latin typeface="Verdana"/>
                <a:cs typeface="Verdana"/>
              </a:rPr>
              <a:t>to </a:t>
            </a:r>
            <a:r>
              <a:rPr sz="2400" spc="110" dirty="0">
                <a:latin typeface="Verdana"/>
                <a:cs typeface="Verdana"/>
              </a:rPr>
              <a:t>be </a:t>
            </a:r>
            <a:r>
              <a:rPr sz="2400" spc="114" dirty="0">
                <a:latin typeface="Verdana"/>
                <a:cs typeface="Verdana"/>
              </a:rPr>
              <a:t>able </a:t>
            </a:r>
            <a:r>
              <a:rPr sz="2400" spc="30" dirty="0">
                <a:latin typeface="Verdana"/>
                <a:cs typeface="Verdana"/>
              </a:rPr>
              <a:t>to </a:t>
            </a:r>
            <a:r>
              <a:rPr sz="2400" spc="80" dirty="0">
                <a:latin typeface="Verdana"/>
                <a:cs typeface="Verdana"/>
              </a:rPr>
              <a:t>predict </a:t>
            </a:r>
            <a:r>
              <a:rPr sz="2400" spc="40" dirty="0">
                <a:latin typeface="Verdana"/>
                <a:cs typeface="Verdana"/>
              </a:rPr>
              <a:t>the </a:t>
            </a:r>
            <a:r>
              <a:rPr sz="2400" spc="45" dirty="0">
                <a:latin typeface="Verdana"/>
                <a:cs typeface="Verdana"/>
              </a:rPr>
              <a:t> </a:t>
            </a:r>
            <a:r>
              <a:rPr sz="2400" spc="55" dirty="0">
                <a:latin typeface="Verdana"/>
                <a:cs typeface="Verdana"/>
              </a:rPr>
              <a:t>customer's</a:t>
            </a:r>
            <a:r>
              <a:rPr sz="2400" spc="-35" dirty="0">
                <a:latin typeface="Verdana"/>
                <a:cs typeface="Verdana"/>
              </a:rPr>
              <a:t> </a:t>
            </a:r>
            <a:r>
              <a:rPr sz="2400" spc="75" dirty="0">
                <a:latin typeface="Verdana"/>
                <a:cs typeface="Verdana"/>
              </a:rPr>
              <a:t>response</a:t>
            </a:r>
            <a:r>
              <a:rPr sz="2400" spc="-30" dirty="0">
                <a:latin typeface="Verdana"/>
                <a:cs typeface="Verdana"/>
              </a:rPr>
              <a:t> </a:t>
            </a:r>
            <a:r>
              <a:rPr sz="2400" spc="25" dirty="0">
                <a:latin typeface="Verdana"/>
                <a:cs typeface="Verdana"/>
              </a:rPr>
              <a:t>with</a:t>
            </a:r>
            <a:r>
              <a:rPr sz="2400" spc="-30" dirty="0">
                <a:latin typeface="Verdana"/>
                <a:cs typeface="Verdana"/>
              </a:rPr>
              <a:t> </a:t>
            </a:r>
            <a:r>
              <a:rPr sz="2400" spc="-40" dirty="0">
                <a:latin typeface="Verdana"/>
                <a:cs typeface="Verdana"/>
              </a:rPr>
              <a:t>0.85</a:t>
            </a:r>
            <a:r>
              <a:rPr sz="2400" spc="-30" dirty="0">
                <a:latin typeface="Verdana"/>
                <a:cs typeface="Verdana"/>
              </a:rPr>
              <a:t> </a:t>
            </a:r>
            <a:r>
              <a:rPr sz="2400" spc="175" dirty="0">
                <a:latin typeface="Verdana"/>
                <a:cs typeface="Verdana"/>
              </a:rPr>
              <a:t>roc_auc </a:t>
            </a:r>
            <a:r>
              <a:rPr sz="2400" spc="-825" dirty="0">
                <a:latin typeface="Verdana"/>
                <a:cs typeface="Verdana"/>
              </a:rPr>
              <a:t> </a:t>
            </a:r>
            <a:r>
              <a:rPr sz="2400" spc="80" dirty="0">
                <a:latin typeface="Verdana"/>
                <a:cs typeface="Verdana"/>
              </a:rPr>
              <a:t>score</a:t>
            </a:r>
            <a:r>
              <a:rPr sz="2400" spc="-35" dirty="0">
                <a:latin typeface="Verdana"/>
                <a:cs typeface="Verdana"/>
              </a:rPr>
              <a:t> </a:t>
            </a:r>
            <a:r>
              <a:rPr sz="2400" spc="145" dirty="0">
                <a:latin typeface="Verdana"/>
                <a:cs typeface="Verdana"/>
              </a:rPr>
              <a:t>and</a:t>
            </a:r>
            <a:r>
              <a:rPr sz="2400" spc="-30" dirty="0">
                <a:latin typeface="Verdana"/>
                <a:cs typeface="Verdana"/>
              </a:rPr>
              <a:t> </a:t>
            </a:r>
            <a:r>
              <a:rPr sz="2400" spc="-40" dirty="0">
                <a:latin typeface="Verdana"/>
                <a:cs typeface="Verdana"/>
              </a:rPr>
              <a:t>0.89</a:t>
            </a:r>
            <a:r>
              <a:rPr sz="2400" spc="-30" dirty="0">
                <a:latin typeface="Verdana"/>
                <a:cs typeface="Verdana"/>
              </a:rPr>
              <a:t> </a:t>
            </a:r>
            <a:r>
              <a:rPr sz="2400" spc="80" dirty="0">
                <a:latin typeface="Verdana"/>
                <a:cs typeface="Verdana"/>
              </a:rPr>
              <a:t>recall</a:t>
            </a:r>
            <a:r>
              <a:rPr sz="2400" spc="-30" dirty="0">
                <a:latin typeface="Verdana"/>
                <a:cs typeface="Verdana"/>
              </a:rPr>
              <a:t> </a:t>
            </a:r>
            <a:r>
              <a:rPr sz="2400" spc="80" dirty="0">
                <a:latin typeface="Verdana"/>
                <a:cs typeface="Verdana"/>
              </a:rPr>
              <a:t>score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4650">
              <a:latin typeface="Verdana"/>
              <a:cs typeface="Verdana"/>
            </a:endParaRPr>
          </a:p>
          <a:p>
            <a:pPr marL="97790" marR="90805" algn="ctr">
              <a:lnSpc>
                <a:spcPct val="114599"/>
              </a:lnSpc>
            </a:pPr>
            <a:r>
              <a:rPr sz="2400" spc="-335" dirty="0">
                <a:latin typeface="Verdana"/>
                <a:cs typeface="Verdana"/>
              </a:rPr>
              <a:t>I</a:t>
            </a:r>
            <a:r>
              <a:rPr sz="2400" spc="-55" dirty="0">
                <a:latin typeface="Verdana"/>
                <a:cs typeface="Verdana"/>
              </a:rPr>
              <a:t>t</a:t>
            </a:r>
            <a:r>
              <a:rPr sz="2400" spc="-30" dirty="0">
                <a:latin typeface="Verdana"/>
                <a:cs typeface="Verdana"/>
              </a:rPr>
              <a:t> </a:t>
            </a:r>
            <a:r>
              <a:rPr sz="2400" spc="229" dirty="0">
                <a:latin typeface="Verdana"/>
                <a:cs typeface="Verdana"/>
              </a:rPr>
              <a:t>a</a:t>
            </a:r>
            <a:r>
              <a:rPr sz="2400" spc="20" dirty="0">
                <a:latin typeface="Verdana"/>
                <a:cs typeface="Verdana"/>
              </a:rPr>
              <a:t>l</a:t>
            </a:r>
            <a:r>
              <a:rPr sz="2400" spc="75" dirty="0">
                <a:latin typeface="Verdana"/>
                <a:cs typeface="Verdana"/>
              </a:rPr>
              <a:t>s</a:t>
            </a:r>
            <a:r>
              <a:rPr sz="2400" spc="70" dirty="0">
                <a:latin typeface="Verdana"/>
                <a:cs typeface="Verdana"/>
              </a:rPr>
              <a:t>o</a:t>
            </a:r>
            <a:r>
              <a:rPr sz="2400" spc="-30" dirty="0">
                <a:latin typeface="Verdana"/>
                <a:cs typeface="Verdana"/>
              </a:rPr>
              <a:t> </a:t>
            </a:r>
            <a:r>
              <a:rPr sz="2400" spc="80" dirty="0">
                <a:latin typeface="Verdana"/>
                <a:cs typeface="Verdana"/>
              </a:rPr>
              <a:t>h</a:t>
            </a:r>
            <a:r>
              <a:rPr sz="2400" spc="95" dirty="0">
                <a:latin typeface="Verdana"/>
                <a:cs typeface="Verdana"/>
              </a:rPr>
              <a:t>e</a:t>
            </a:r>
            <a:r>
              <a:rPr sz="2400" spc="20" dirty="0">
                <a:latin typeface="Verdana"/>
                <a:cs typeface="Verdana"/>
              </a:rPr>
              <a:t>l</a:t>
            </a:r>
            <a:r>
              <a:rPr sz="2400" spc="175" dirty="0">
                <a:latin typeface="Verdana"/>
                <a:cs typeface="Verdana"/>
              </a:rPr>
              <a:t>p</a:t>
            </a:r>
            <a:r>
              <a:rPr sz="2400" spc="30" dirty="0">
                <a:latin typeface="Verdana"/>
                <a:cs typeface="Verdana"/>
              </a:rPr>
              <a:t>s</a:t>
            </a:r>
            <a:r>
              <a:rPr sz="2400" spc="-3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t</a:t>
            </a:r>
            <a:r>
              <a:rPr sz="2400" spc="80" dirty="0">
                <a:latin typeface="Verdana"/>
                <a:cs typeface="Verdana"/>
              </a:rPr>
              <a:t>h</a:t>
            </a:r>
            <a:r>
              <a:rPr sz="2400" spc="50" dirty="0">
                <a:latin typeface="Verdana"/>
                <a:cs typeface="Verdana"/>
              </a:rPr>
              <a:t>e</a:t>
            </a:r>
            <a:r>
              <a:rPr sz="2400" spc="-30" dirty="0">
                <a:latin typeface="Verdana"/>
                <a:cs typeface="Verdana"/>
              </a:rPr>
              <a:t> </a:t>
            </a:r>
            <a:r>
              <a:rPr sz="2400" spc="229" dirty="0">
                <a:latin typeface="Verdana"/>
                <a:cs typeface="Verdana"/>
              </a:rPr>
              <a:t>c</a:t>
            </a:r>
            <a:r>
              <a:rPr sz="2400" spc="114" dirty="0">
                <a:latin typeface="Verdana"/>
                <a:cs typeface="Verdana"/>
              </a:rPr>
              <a:t>o</a:t>
            </a:r>
            <a:r>
              <a:rPr sz="2400" spc="200" dirty="0">
                <a:latin typeface="Verdana"/>
                <a:cs typeface="Verdana"/>
              </a:rPr>
              <a:t>m</a:t>
            </a:r>
            <a:r>
              <a:rPr sz="2400" spc="175" dirty="0">
                <a:latin typeface="Verdana"/>
                <a:cs typeface="Verdana"/>
              </a:rPr>
              <a:t>p</a:t>
            </a:r>
            <a:r>
              <a:rPr sz="2400" spc="229" dirty="0">
                <a:latin typeface="Verdana"/>
                <a:cs typeface="Verdana"/>
              </a:rPr>
              <a:t>a</a:t>
            </a:r>
            <a:r>
              <a:rPr sz="2400" spc="80" dirty="0">
                <a:latin typeface="Verdana"/>
                <a:cs typeface="Verdana"/>
              </a:rPr>
              <a:t>n</a:t>
            </a:r>
            <a:r>
              <a:rPr sz="2400" spc="-25" dirty="0">
                <a:latin typeface="Verdana"/>
                <a:cs typeface="Verdana"/>
              </a:rPr>
              <a:t>y</a:t>
            </a:r>
            <a:r>
              <a:rPr sz="2400" spc="-3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t</a:t>
            </a:r>
            <a:r>
              <a:rPr sz="2400" spc="70" dirty="0">
                <a:latin typeface="Verdana"/>
                <a:cs typeface="Verdana"/>
              </a:rPr>
              <a:t>o</a:t>
            </a:r>
            <a:r>
              <a:rPr sz="2400" spc="-30" dirty="0">
                <a:latin typeface="Verdana"/>
                <a:cs typeface="Verdana"/>
              </a:rPr>
              <a:t> </a:t>
            </a:r>
            <a:r>
              <a:rPr sz="2400" spc="-60" dirty="0">
                <a:latin typeface="Verdana"/>
                <a:cs typeface="Verdana"/>
              </a:rPr>
              <a:t>r</a:t>
            </a:r>
            <a:r>
              <a:rPr sz="2400" spc="95" dirty="0">
                <a:latin typeface="Verdana"/>
                <a:cs typeface="Verdana"/>
              </a:rPr>
              <a:t>e</a:t>
            </a:r>
            <a:r>
              <a:rPr sz="2400" spc="175" dirty="0">
                <a:latin typeface="Verdana"/>
                <a:cs typeface="Verdana"/>
              </a:rPr>
              <a:t>d</a:t>
            </a:r>
            <a:r>
              <a:rPr sz="2400" spc="80" dirty="0">
                <a:latin typeface="Verdana"/>
                <a:cs typeface="Verdana"/>
              </a:rPr>
              <a:t>u</a:t>
            </a:r>
            <a:r>
              <a:rPr sz="2400" spc="229" dirty="0">
                <a:latin typeface="Verdana"/>
                <a:cs typeface="Verdana"/>
              </a:rPr>
              <a:t>c</a:t>
            </a:r>
            <a:r>
              <a:rPr sz="2400" spc="35" dirty="0">
                <a:latin typeface="Verdana"/>
                <a:cs typeface="Verdana"/>
              </a:rPr>
              <a:t>e  </a:t>
            </a:r>
            <a:r>
              <a:rPr sz="2400" spc="55" dirty="0">
                <a:latin typeface="Verdana"/>
                <a:cs typeface="Verdana"/>
              </a:rPr>
              <a:t>expenses</a:t>
            </a:r>
            <a:r>
              <a:rPr sz="2400" spc="-30" dirty="0">
                <a:latin typeface="Verdana"/>
                <a:cs typeface="Verdana"/>
              </a:rPr>
              <a:t> </a:t>
            </a:r>
            <a:r>
              <a:rPr sz="2400" spc="105" dirty="0">
                <a:latin typeface="Verdana"/>
                <a:cs typeface="Verdana"/>
              </a:rPr>
              <a:t>up</a:t>
            </a:r>
            <a:r>
              <a:rPr sz="2400" spc="-30" dirty="0">
                <a:latin typeface="Verdana"/>
                <a:cs typeface="Verdana"/>
              </a:rPr>
              <a:t> </a:t>
            </a:r>
            <a:r>
              <a:rPr sz="2400" spc="30" dirty="0">
                <a:latin typeface="Verdana"/>
                <a:cs typeface="Verdana"/>
              </a:rPr>
              <a:t>to</a:t>
            </a:r>
            <a:r>
              <a:rPr sz="2400" spc="-30" dirty="0">
                <a:latin typeface="Verdana"/>
                <a:cs typeface="Verdana"/>
              </a:rPr>
              <a:t> </a:t>
            </a:r>
            <a:r>
              <a:rPr sz="2400" b="1" spc="-525" dirty="0">
                <a:latin typeface="Verdana"/>
                <a:cs typeface="Verdana"/>
              </a:rPr>
              <a:t>63%</a:t>
            </a:r>
            <a:r>
              <a:rPr sz="2400" b="1" spc="-300" dirty="0">
                <a:latin typeface="Verdana"/>
                <a:cs typeface="Verdana"/>
              </a:rPr>
              <a:t> </a:t>
            </a:r>
            <a:r>
              <a:rPr sz="2400" spc="50" dirty="0">
                <a:latin typeface="Verdana"/>
                <a:cs typeface="Verdana"/>
              </a:rPr>
              <a:t>from</a:t>
            </a:r>
            <a:r>
              <a:rPr sz="2400" spc="-30" dirty="0">
                <a:latin typeface="Verdana"/>
                <a:cs typeface="Verdana"/>
              </a:rPr>
              <a:t> </a:t>
            </a:r>
            <a:r>
              <a:rPr sz="2400" spc="100" dirty="0">
                <a:latin typeface="Verdana"/>
                <a:cs typeface="Verdana"/>
              </a:rPr>
              <a:t>reaching</a:t>
            </a:r>
            <a:r>
              <a:rPr sz="2400" spc="-30" dirty="0">
                <a:latin typeface="Verdana"/>
                <a:cs typeface="Verdana"/>
              </a:rPr>
              <a:t> </a:t>
            </a:r>
            <a:r>
              <a:rPr sz="2400" spc="50" dirty="0">
                <a:latin typeface="Verdana"/>
                <a:cs typeface="Verdana"/>
              </a:rPr>
              <a:t>out </a:t>
            </a:r>
            <a:r>
              <a:rPr sz="2400" spc="-830" dirty="0">
                <a:latin typeface="Verdana"/>
                <a:cs typeface="Verdana"/>
              </a:rPr>
              <a:t> </a:t>
            </a:r>
            <a:r>
              <a:rPr sz="2400" spc="85" dirty="0">
                <a:latin typeface="Verdana"/>
                <a:cs typeface="Verdana"/>
              </a:rPr>
              <a:t>customers</a:t>
            </a:r>
            <a:r>
              <a:rPr sz="2400" spc="-35" dirty="0">
                <a:latin typeface="Verdana"/>
                <a:cs typeface="Verdana"/>
              </a:rPr>
              <a:t> </a:t>
            </a:r>
            <a:r>
              <a:rPr sz="2400" spc="145" dirty="0">
                <a:latin typeface="Verdana"/>
                <a:cs typeface="Verdana"/>
              </a:rPr>
              <a:t>and</a:t>
            </a:r>
            <a:r>
              <a:rPr sz="2400" spc="-30" dirty="0">
                <a:latin typeface="Verdana"/>
                <a:cs typeface="Verdana"/>
              </a:rPr>
              <a:t> </a:t>
            </a:r>
            <a:r>
              <a:rPr sz="2400" spc="90" dirty="0">
                <a:latin typeface="Verdana"/>
                <a:cs typeface="Verdana"/>
              </a:rPr>
              <a:t>sales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pc="535" dirty="0"/>
              <a:t>Reccomendation</a:t>
            </a:r>
          </a:p>
          <a:p>
            <a:pPr marL="247015" marR="239395" indent="-635" algn="ctr">
              <a:lnSpc>
                <a:spcPct val="114599"/>
              </a:lnSpc>
              <a:spcBef>
                <a:spcPts val="2820"/>
              </a:spcBef>
            </a:pPr>
            <a:r>
              <a:rPr sz="2400" spc="25" dirty="0"/>
              <a:t>Get </a:t>
            </a:r>
            <a:r>
              <a:rPr sz="2400" spc="185" dirty="0"/>
              <a:t>a </a:t>
            </a:r>
            <a:r>
              <a:rPr sz="2400" spc="85" dirty="0"/>
              <a:t>deeper </a:t>
            </a:r>
            <a:r>
              <a:rPr sz="2400" spc="130" dirty="0"/>
              <a:t>domain </a:t>
            </a:r>
            <a:r>
              <a:rPr sz="2400" spc="80" dirty="0"/>
              <a:t>knowledge </a:t>
            </a:r>
            <a:r>
              <a:rPr sz="2400" spc="85" dirty="0"/>
              <a:t>regarding </a:t>
            </a:r>
            <a:r>
              <a:rPr sz="2400" spc="90" dirty="0"/>
              <a:t> </a:t>
            </a:r>
            <a:r>
              <a:rPr sz="2400" spc="55" dirty="0"/>
              <a:t>previous</a:t>
            </a:r>
            <a:r>
              <a:rPr sz="2400" spc="-30" dirty="0"/>
              <a:t> </a:t>
            </a:r>
            <a:r>
              <a:rPr sz="2400" spc="114" dirty="0"/>
              <a:t>column</a:t>
            </a:r>
            <a:r>
              <a:rPr sz="2400" spc="-25" dirty="0"/>
              <a:t> </a:t>
            </a:r>
            <a:r>
              <a:rPr sz="2400" spc="60" dirty="0"/>
              <a:t>that</a:t>
            </a:r>
            <a:r>
              <a:rPr sz="2400" spc="-25" dirty="0"/>
              <a:t> </a:t>
            </a:r>
            <a:r>
              <a:rPr sz="2400" spc="80" dirty="0"/>
              <a:t>got</a:t>
            </a:r>
            <a:r>
              <a:rPr sz="2400" spc="-25" dirty="0"/>
              <a:t> </a:t>
            </a:r>
            <a:r>
              <a:rPr sz="2400" spc="55" dirty="0"/>
              <a:t>dropped,</a:t>
            </a:r>
            <a:r>
              <a:rPr sz="2400" spc="-25" dirty="0"/>
              <a:t> </a:t>
            </a:r>
            <a:r>
              <a:rPr sz="2400" spc="85" dirty="0"/>
              <a:t>which</a:t>
            </a:r>
            <a:r>
              <a:rPr sz="2400" spc="-25" dirty="0"/>
              <a:t> </a:t>
            </a:r>
            <a:r>
              <a:rPr sz="2400" spc="165" dirty="0"/>
              <a:t>can </a:t>
            </a:r>
            <a:r>
              <a:rPr sz="2400" spc="-830" dirty="0"/>
              <a:t> </a:t>
            </a:r>
            <a:r>
              <a:rPr sz="2400" spc="110" dirty="0"/>
              <a:t>be</a:t>
            </a:r>
            <a:r>
              <a:rPr sz="2400" spc="-35" dirty="0"/>
              <a:t> </a:t>
            </a:r>
            <a:r>
              <a:rPr sz="2400" spc="95" dirty="0"/>
              <a:t>used</a:t>
            </a:r>
            <a:r>
              <a:rPr sz="2400" spc="-30" dirty="0"/>
              <a:t> </a:t>
            </a:r>
            <a:r>
              <a:rPr sz="2400" spc="30" dirty="0"/>
              <a:t>to</a:t>
            </a:r>
            <a:r>
              <a:rPr sz="2400" spc="-30" dirty="0"/>
              <a:t> </a:t>
            </a:r>
            <a:r>
              <a:rPr sz="2400" spc="70" dirty="0"/>
              <a:t>improve</a:t>
            </a:r>
            <a:r>
              <a:rPr sz="2400" spc="-30" dirty="0"/>
              <a:t> </a:t>
            </a:r>
            <a:r>
              <a:rPr sz="2400" spc="40" dirty="0"/>
              <a:t>the</a:t>
            </a:r>
            <a:r>
              <a:rPr sz="2400" spc="-30" dirty="0"/>
              <a:t> </a:t>
            </a:r>
            <a:r>
              <a:rPr sz="2400" spc="110" dirty="0"/>
              <a:t>model</a:t>
            </a:r>
            <a:endParaRPr sz="2400"/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600"/>
          </a:p>
          <a:p>
            <a:pPr marL="285115" marR="278130" algn="ctr">
              <a:lnSpc>
                <a:spcPct val="114599"/>
              </a:lnSpc>
            </a:pPr>
            <a:r>
              <a:rPr sz="2400" spc="125" dirty="0"/>
              <a:t>Add</a:t>
            </a:r>
            <a:r>
              <a:rPr sz="2400" spc="-30" dirty="0"/>
              <a:t> </a:t>
            </a:r>
            <a:r>
              <a:rPr sz="2400" spc="75" dirty="0"/>
              <a:t>more</a:t>
            </a:r>
            <a:r>
              <a:rPr sz="2400" spc="-30" dirty="0"/>
              <a:t> </a:t>
            </a:r>
            <a:r>
              <a:rPr sz="2400" spc="35" dirty="0"/>
              <a:t>rows</a:t>
            </a:r>
            <a:r>
              <a:rPr sz="2400" spc="-25" dirty="0"/>
              <a:t> </a:t>
            </a:r>
            <a:r>
              <a:rPr sz="2400" spc="145" dirty="0"/>
              <a:t>and</a:t>
            </a:r>
            <a:r>
              <a:rPr sz="2400" spc="-30" dirty="0"/>
              <a:t> </a:t>
            </a:r>
            <a:r>
              <a:rPr sz="2400" spc="55" dirty="0"/>
              <a:t>features</a:t>
            </a:r>
            <a:r>
              <a:rPr sz="2400" spc="-25" dirty="0"/>
              <a:t> </a:t>
            </a:r>
            <a:r>
              <a:rPr sz="2400" spc="30" dirty="0"/>
              <a:t>to</a:t>
            </a:r>
            <a:r>
              <a:rPr sz="2400" spc="-30" dirty="0"/>
              <a:t> </a:t>
            </a:r>
            <a:r>
              <a:rPr sz="2400" spc="40" dirty="0"/>
              <a:t>the</a:t>
            </a:r>
            <a:r>
              <a:rPr sz="2400" spc="-25" dirty="0"/>
              <a:t> </a:t>
            </a:r>
            <a:r>
              <a:rPr sz="2400" spc="35" dirty="0"/>
              <a:t>model,</a:t>
            </a:r>
            <a:r>
              <a:rPr sz="2400" spc="-30" dirty="0"/>
              <a:t> </a:t>
            </a:r>
            <a:r>
              <a:rPr sz="2400" spc="75" dirty="0"/>
              <a:t>so </a:t>
            </a:r>
            <a:r>
              <a:rPr sz="2400" spc="-830" dirty="0"/>
              <a:t> </a:t>
            </a:r>
            <a:r>
              <a:rPr sz="2400" spc="30" dirty="0"/>
              <a:t>to </a:t>
            </a:r>
            <a:r>
              <a:rPr sz="2400" spc="95" dirty="0"/>
              <a:t>reduce </a:t>
            </a:r>
            <a:r>
              <a:rPr sz="2400" spc="50" dirty="0"/>
              <a:t>underfitting </a:t>
            </a:r>
            <a:r>
              <a:rPr sz="2400" spc="145" dirty="0"/>
              <a:t>and </a:t>
            </a:r>
            <a:r>
              <a:rPr sz="2400" spc="70" dirty="0"/>
              <a:t>improve </a:t>
            </a:r>
            <a:r>
              <a:rPr sz="2400" spc="110" dirty="0"/>
              <a:t>model </a:t>
            </a:r>
            <a:r>
              <a:rPr sz="2400" spc="114" dirty="0"/>
              <a:t> </a:t>
            </a:r>
            <a:r>
              <a:rPr sz="2400" spc="65" dirty="0"/>
              <a:t>variation</a:t>
            </a:r>
            <a:endParaRPr sz="2400"/>
          </a:p>
          <a:p>
            <a:pPr marL="539115" marR="531495" algn="ctr">
              <a:lnSpc>
                <a:spcPct val="114599"/>
              </a:lnSpc>
              <a:spcBef>
                <a:spcPts val="3404"/>
              </a:spcBef>
            </a:pPr>
            <a:r>
              <a:rPr sz="2400" spc="70" dirty="0"/>
              <a:t>Focus</a:t>
            </a:r>
            <a:r>
              <a:rPr sz="2400" spc="-35" dirty="0"/>
              <a:t> </a:t>
            </a:r>
            <a:r>
              <a:rPr sz="2400" spc="30" dirty="0"/>
              <a:t>to</a:t>
            </a:r>
            <a:r>
              <a:rPr sz="2400" spc="-30" dirty="0"/>
              <a:t> </a:t>
            </a:r>
            <a:r>
              <a:rPr sz="2400" spc="40" dirty="0"/>
              <a:t>look</a:t>
            </a:r>
            <a:r>
              <a:rPr sz="2400" spc="-35" dirty="0"/>
              <a:t> </a:t>
            </a:r>
            <a:r>
              <a:rPr sz="2400" spc="105" dirty="0"/>
              <a:t>reach</a:t>
            </a:r>
            <a:r>
              <a:rPr sz="2400" spc="-30" dirty="0"/>
              <a:t> </a:t>
            </a:r>
            <a:r>
              <a:rPr sz="2400" spc="50" dirty="0"/>
              <a:t>out</a:t>
            </a:r>
            <a:r>
              <a:rPr sz="2400" spc="-35" dirty="0"/>
              <a:t> </a:t>
            </a:r>
            <a:r>
              <a:rPr sz="2400" spc="80" dirty="0"/>
              <a:t>policyholders</a:t>
            </a:r>
            <a:r>
              <a:rPr sz="2400" spc="-30" dirty="0"/>
              <a:t> </a:t>
            </a:r>
            <a:r>
              <a:rPr sz="2400" spc="70" dirty="0"/>
              <a:t>who </a:t>
            </a:r>
            <a:r>
              <a:rPr sz="2400" spc="-830" dirty="0"/>
              <a:t> </a:t>
            </a:r>
            <a:r>
              <a:rPr sz="2400" spc="90" dirty="0"/>
              <a:t>have</a:t>
            </a:r>
            <a:r>
              <a:rPr sz="2400" spc="-30" dirty="0"/>
              <a:t> </a:t>
            </a:r>
            <a:r>
              <a:rPr sz="2400" spc="20" dirty="0"/>
              <a:t>ever</a:t>
            </a:r>
            <a:r>
              <a:rPr sz="2400" spc="-30" dirty="0"/>
              <a:t> </a:t>
            </a:r>
            <a:r>
              <a:rPr sz="2400" spc="145" dirty="0"/>
              <a:t>had</a:t>
            </a:r>
            <a:r>
              <a:rPr sz="2400" spc="-30" dirty="0"/>
              <a:t> </a:t>
            </a:r>
            <a:r>
              <a:rPr sz="2400" spc="15" dirty="0"/>
              <a:t>their</a:t>
            </a:r>
            <a:r>
              <a:rPr sz="2400" spc="-30" dirty="0"/>
              <a:t> </a:t>
            </a:r>
            <a:r>
              <a:rPr sz="2400" spc="70" dirty="0"/>
              <a:t>vehicle</a:t>
            </a:r>
            <a:r>
              <a:rPr sz="2400" spc="-30" dirty="0"/>
              <a:t> </a:t>
            </a:r>
            <a:r>
              <a:rPr sz="2400" spc="175" dirty="0"/>
              <a:t>damaged</a:t>
            </a:r>
            <a:endParaRPr sz="24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962275"/>
            <a:ext cx="18288000" cy="7324725"/>
          </a:xfrm>
          <a:custGeom>
            <a:avLst/>
            <a:gdLst/>
            <a:ahLst/>
            <a:cxnLst/>
            <a:rect l="l" t="t" r="r" b="b"/>
            <a:pathLst>
              <a:path w="18288000" h="7324725">
                <a:moveTo>
                  <a:pt x="0" y="7324724"/>
                </a:moveTo>
                <a:lnTo>
                  <a:pt x="18287998" y="7324724"/>
                </a:lnTo>
                <a:lnTo>
                  <a:pt x="18287998" y="0"/>
                </a:lnTo>
                <a:lnTo>
                  <a:pt x="0" y="0"/>
                </a:lnTo>
                <a:lnTo>
                  <a:pt x="0" y="7324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"/>
            <a:ext cx="18288000" cy="2962275"/>
          </a:xfrm>
          <a:custGeom>
            <a:avLst/>
            <a:gdLst/>
            <a:ahLst/>
            <a:cxnLst/>
            <a:rect l="l" t="t" r="r" b="b"/>
            <a:pathLst>
              <a:path w="18288000" h="2962275">
                <a:moveTo>
                  <a:pt x="0" y="0"/>
                </a:moveTo>
                <a:lnTo>
                  <a:pt x="18287999" y="0"/>
                </a:lnTo>
                <a:lnTo>
                  <a:pt x="18287999" y="2962274"/>
                </a:lnTo>
                <a:lnTo>
                  <a:pt x="0" y="2962274"/>
                </a:lnTo>
                <a:lnTo>
                  <a:pt x="0" y="0"/>
                </a:lnTo>
                <a:close/>
              </a:path>
            </a:pathLst>
          </a:custGeom>
          <a:solidFill>
            <a:srgbClr val="1B98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15999" y="786106"/>
            <a:ext cx="5836920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0" spc="615" dirty="0">
                <a:solidFill>
                  <a:srgbClr val="FFFFFF"/>
                </a:solidFill>
              </a:rPr>
              <a:t>Contact</a:t>
            </a:r>
            <a:r>
              <a:rPr sz="7500" spc="-10" dirty="0">
                <a:solidFill>
                  <a:srgbClr val="FFFFFF"/>
                </a:solidFill>
              </a:rPr>
              <a:t> </a:t>
            </a:r>
            <a:r>
              <a:rPr sz="7500" spc="235" dirty="0">
                <a:solidFill>
                  <a:srgbClr val="FFFFFF"/>
                </a:solidFill>
              </a:rPr>
              <a:t>Us</a:t>
            </a:r>
            <a:endParaRPr sz="7500"/>
          </a:p>
        </p:txBody>
      </p:sp>
      <p:sp>
        <p:nvSpPr>
          <p:cNvPr id="5" name="object 5"/>
          <p:cNvSpPr/>
          <p:nvPr/>
        </p:nvSpPr>
        <p:spPr>
          <a:xfrm>
            <a:off x="16642715" y="1028712"/>
            <a:ext cx="619125" cy="438150"/>
          </a:xfrm>
          <a:custGeom>
            <a:avLst/>
            <a:gdLst/>
            <a:ahLst/>
            <a:cxnLst/>
            <a:rect l="l" t="t" r="r" b="b"/>
            <a:pathLst>
              <a:path w="619125" h="438150">
                <a:moveTo>
                  <a:pt x="619125" y="381000"/>
                </a:moveTo>
                <a:lnTo>
                  <a:pt x="0" y="381000"/>
                </a:lnTo>
                <a:lnTo>
                  <a:pt x="0" y="438150"/>
                </a:lnTo>
                <a:lnTo>
                  <a:pt x="619125" y="438150"/>
                </a:lnTo>
                <a:lnTo>
                  <a:pt x="619125" y="381000"/>
                </a:lnTo>
                <a:close/>
              </a:path>
              <a:path w="619125" h="438150">
                <a:moveTo>
                  <a:pt x="619125" y="190500"/>
                </a:moveTo>
                <a:lnTo>
                  <a:pt x="0" y="190500"/>
                </a:lnTo>
                <a:lnTo>
                  <a:pt x="0" y="247650"/>
                </a:lnTo>
                <a:lnTo>
                  <a:pt x="619125" y="247650"/>
                </a:lnTo>
                <a:lnTo>
                  <a:pt x="619125" y="190500"/>
                </a:lnTo>
                <a:close/>
              </a:path>
              <a:path w="619125" h="438150">
                <a:moveTo>
                  <a:pt x="619125" y="0"/>
                </a:moveTo>
                <a:lnTo>
                  <a:pt x="0" y="0"/>
                </a:lnTo>
                <a:lnTo>
                  <a:pt x="0" y="57150"/>
                </a:lnTo>
                <a:lnTo>
                  <a:pt x="619125" y="57150"/>
                </a:lnTo>
                <a:lnTo>
                  <a:pt x="6191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90666" y="3738165"/>
            <a:ext cx="5927055" cy="5524343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016000" y="4011167"/>
            <a:ext cx="9523730" cy="5226050"/>
          </a:xfrm>
          <a:prstGeom prst="rect">
            <a:avLst/>
          </a:prstGeom>
        </p:spPr>
        <p:txBody>
          <a:bodyPr vert="horz" wrap="square" lIns="0" tIns="256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20"/>
              </a:spcBef>
              <a:tabLst>
                <a:tab pos="1654175" algn="l"/>
              </a:tabLst>
            </a:pPr>
            <a:r>
              <a:rPr sz="340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3400" spc="-6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M</a:t>
            </a:r>
            <a:r>
              <a:rPr sz="3400" spc="-6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3400" spc="-6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-165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3400" spc="-6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-355" dirty="0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r>
              <a:rPr sz="3400" dirty="0">
                <a:solidFill>
                  <a:srgbClr val="FFFFFF"/>
                </a:solidFill>
                <a:latin typeface="Lucida Sans Unicode"/>
                <a:cs typeface="Lucida Sans Unicode"/>
              </a:rPr>
              <a:t>	A</a:t>
            </a:r>
            <a:r>
              <a:rPr sz="3400" spc="-6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-185" dirty="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sz="3400" spc="-6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-185" dirty="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sz="3400" spc="-6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3400" spc="-6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3400" spc="-6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600" dirty="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3400" spc="160" dirty="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endParaRPr sz="34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695"/>
              </a:spcBef>
            </a:pPr>
            <a:r>
              <a:rPr sz="3000" spc="-5" dirty="0">
                <a:solidFill>
                  <a:srgbClr val="FFFFFF"/>
                </a:solidFill>
                <a:latin typeface="Verdana"/>
                <a:cs typeface="Verdana"/>
                <a:hlinkClick r:id="rId3"/>
              </a:rPr>
              <a:t>darnellkikoo@gmail.com</a:t>
            </a:r>
            <a:endParaRPr sz="3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4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1879600" algn="l"/>
              </a:tabLst>
            </a:pPr>
            <a:r>
              <a:rPr sz="3400" spc="525" dirty="0">
                <a:solidFill>
                  <a:srgbClr val="FFFFFF"/>
                </a:solidFill>
                <a:latin typeface="Lucida Sans Unicode"/>
                <a:cs typeface="Lucida Sans Unicode"/>
              </a:rPr>
              <a:t>P</a:t>
            </a:r>
            <a:r>
              <a:rPr sz="3400" spc="-180" dirty="0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r>
              <a:rPr sz="3400" spc="-6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3400" spc="-6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-140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3400" spc="-6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3400" dirty="0">
                <a:solidFill>
                  <a:srgbClr val="FFFFFF"/>
                </a:solidFill>
                <a:latin typeface="Lucida Sans Unicode"/>
                <a:cs typeface="Lucida Sans Unicode"/>
              </a:rPr>
              <a:t>	</a:t>
            </a:r>
            <a:r>
              <a:rPr sz="3400" spc="-140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3400" spc="-6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U</a:t>
            </a:r>
            <a:r>
              <a:rPr sz="3400" spc="-6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M</a:t>
            </a:r>
            <a:r>
              <a:rPr sz="3400" spc="-6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565" dirty="0">
                <a:solidFill>
                  <a:srgbClr val="FFFFFF"/>
                </a:solidFill>
                <a:latin typeface="Lucida Sans Unicode"/>
                <a:cs typeface="Lucida Sans Unicode"/>
              </a:rPr>
              <a:t>B</a:t>
            </a:r>
            <a:r>
              <a:rPr sz="340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3400" spc="-6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endParaRPr sz="34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695"/>
              </a:spcBef>
            </a:pPr>
            <a:r>
              <a:rPr sz="3000" spc="-350" dirty="0">
                <a:solidFill>
                  <a:srgbClr val="FFFFFF"/>
                </a:solidFill>
                <a:latin typeface="Verdana"/>
                <a:cs typeface="Verdana"/>
              </a:rPr>
              <a:t>+6281218222211</a:t>
            </a:r>
            <a:endParaRPr sz="3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4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tabLst>
                <a:tab pos="2505075" algn="l"/>
                <a:tab pos="4964430" algn="l"/>
                <a:tab pos="7011670" algn="l"/>
              </a:tabLst>
            </a:pPr>
            <a:r>
              <a:rPr sz="3400" spc="725" dirty="0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sz="34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U</a:t>
            </a:r>
            <a:r>
              <a:rPr sz="3400" spc="-6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3400" spc="-6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3400" spc="-6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3400" spc="-6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-140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3400" spc="-6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-295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3400" dirty="0">
                <a:solidFill>
                  <a:srgbClr val="FFFFFF"/>
                </a:solidFill>
                <a:latin typeface="Lucida Sans Unicode"/>
                <a:cs typeface="Lucida Sans Unicode"/>
              </a:rPr>
              <a:t>	</a:t>
            </a:r>
            <a:r>
              <a:rPr sz="3400" spc="525" dirty="0">
                <a:solidFill>
                  <a:srgbClr val="FFFFFF"/>
                </a:solidFill>
                <a:latin typeface="Lucida Sans Unicode"/>
                <a:cs typeface="Lucida Sans Unicode"/>
              </a:rPr>
              <a:t>P</a:t>
            </a:r>
            <a:r>
              <a:rPr sz="34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3400" spc="-6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3400" spc="-6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1255" dirty="0">
                <a:solidFill>
                  <a:srgbClr val="FFFFFF"/>
                </a:solidFill>
                <a:latin typeface="Lucida Sans Unicode"/>
                <a:cs typeface="Lucida Sans Unicode"/>
              </a:rPr>
              <a:t>J</a:t>
            </a:r>
            <a:r>
              <a:rPr sz="340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3400" spc="-6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725" dirty="0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sz="3400" spc="-295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3400" dirty="0">
                <a:solidFill>
                  <a:srgbClr val="FFFFFF"/>
                </a:solidFill>
                <a:latin typeface="Lucida Sans Unicode"/>
                <a:cs typeface="Lucida Sans Unicode"/>
              </a:rPr>
              <a:t>	</a:t>
            </a:r>
            <a:r>
              <a:rPr sz="3400" spc="620" dirty="0">
                <a:solidFill>
                  <a:srgbClr val="FFFFFF"/>
                </a:solidFill>
                <a:latin typeface="Lucida Sans Unicode"/>
                <a:cs typeface="Lucida Sans Unicode"/>
              </a:rPr>
              <a:t>G</a:t>
            </a:r>
            <a:r>
              <a:rPr sz="3400" spc="-165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3400" spc="-6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-295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3400" spc="-6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-180" dirty="0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r>
              <a:rPr sz="3400" spc="-6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U</a:t>
            </a:r>
            <a:r>
              <a:rPr sz="3400" spc="-6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125" dirty="0">
                <a:solidFill>
                  <a:srgbClr val="FFFFFF"/>
                </a:solidFill>
                <a:latin typeface="Lucida Sans Unicode"/>
                <a:cs typeface="Lucida Sans Unicode"/>
              </a:rPr>
              <a:t>B</a:t>
            </a:r>
            <a:r>
              <a:rPr sz="3400" dirty="0">
                <a:solidFill>
                  <a:srgbClr val="FFFFFF"/>
                </a:solidFill>
                <a:latin typeface="Lucida Sans Unicode"/>
                <a:cs typeface="Lucida Sans Unicode"/>
              </a:rPr>
              <a:t>	</a:t>
            </a:r>
            <a:r>
              <a:rPr sz="3400" spc="-355" dirty="0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r>
              <a:rPr sz="3400" spc="-6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-165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3400" spc="-6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-140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3400" spc="-6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-190" dirty="0">
                <a:solidFill>
                  <a:srgbClr val="FFFFFF"/>
                </a:solidFill>
                <a:latin typeface="Lucida Sans Unicode"/>
                <a:cs typeface="Lucida Sans Unicode"/>
              </a:rPr>
              <a:t>K</a:t>
            </a:r>
            <a:r>
              <a:rPr sz="3400" spc="-6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:</a:t>
            </a:r>
            <a:endParaRPr sz="34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695"/>
              </a:spcBef>
            </a:pPr>
            <a:r>
              <a:rPr sz="3000" dirty="0">
                <a:solidFill>
                  <a:srgbClr val="FFFFFF"/>
                </a:solidFill>
                <a:latin typeface="Verdana"/>
                <a:cs typeface="Verdana"/>
              </a:rPr>
              <a:t>https://github.com/darnellkikoo/AlgoBC_FProject</a:t>
            </a:r>
            <a:endParaRPr sz="3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43400" y="0"/>
            <a:ext cx="4294188" cy="5846472"/>
          </a:xfrm>
          <a:prstGeom prst="rect">
            <a:avLst/>
          </a:prstGeom>
        </p:spPr>
        <p:txBody>
          <a:bodyPr vert="horz" wrap="square" lIns="0" tIns="976630" rIns="0" bIns="0" rtlCol="0">
            <a:spAutoFit/>
          </a:bodyPr>
          <a:lstStyle/>
          <a:p>
            <a:pPr marL="2914015" marR="5080" indent="-2901950">
              <a:lnSpc>
                <a:spcPts val="37870"/>
              </a:lnSpc>
              <a:spcBef>
                <a:spcPts val="7690"/>
              </a:spcBef>
            </a:pPr>
            <a:r>
              <a:rPr lang="en-ID" sz="37850" b="1" spc="-9835" dirty="0">
                <a:solidFill>
                  <a:srgbClr val="00B0F0"/>
                </a:solidFill>
                <a:latin typeface="Tahoma"/>
                <a:cs typeface="Tahoma"/>
              </a:rPr>
              <a:t>H</a:t>
            </a:r>
            <a:r>
              <a:rPr lang="en-ID" sz="37850" u="dbl" spc="-7759" dirty="0">
                <a:solidFill>
                  <a:srgbClr val="00B0F0"/>
                </a:solidFill>
                <a:uFill>
                  <a:solidFill>
                    <a:srgbClr val="21A1E2"/>
                  </a:solidFill>
                </a:uFill>
                <a:latin typeface="Times New Roman"/>
                <a:cs typeface="Times New Roman"/>
              </a:rPr>
              <a:t> </a:t>
            </a:r>
            <a:endParaRPr sz="37850" dirty="0">
              <a:solidFill>
                <a:srgbClr val="00B0F0"/>
              </a:solidFill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411" y="8870253"/>
            <a:ext cx="18278475" cy="1419225"/>
          </a:xfrm>
          <a:custGeom>
            <a:avLst/>
            <a:gdLst/>
            <a:ahLst/>
            <a:cxnLst/>
            <a:rect l="l" t="t" r="r" b="b"/>
            <a:pathLst>
              <a:path w="18278475" h="1419225">
                <a:moveTo>
                  <a:pt x="18278473" y="1419224"/>
                </a:moveTo>
                <a:lnTo>
                  <a:pt x="0" y="1419224"/>
                </a:lnTo>
                <a:lnTo>
                  <a:pt x="0" y="0"/>
                </a:lnTo>
                <a:lnTo>
                  <a:pt x="18278473" y="0"/>
                </a:lnTo>
                <a:lnTo>
                  <a:pt x="18278473" y="1419224"/>
                </a:lnTo>
                <a:close/>
              </a:path>
            </a:pathLst>
          </a:custGeom>
          <a:solidFill>
            <a:srgbClr val="1753F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93970" y="2877388"/>
            <a:ext cx="7310180" cy="388097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16000" y="3085613"/>
            <a:ext cx="9103360" cy="3340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6600"/>
              </a:lnSpc>
              <a:spcBef>
                <a:spcPts val="100"/>
              </a:spcBef>
            </a:pPr>
            <a:r>
              <a:rPr sz="3400" spc="-20" dirty="0">
                <a:solidFill>
                  <a:srgbClr val="13110E"/>
                </a:solidFill>
                <a:latin typeface="Roboto"/>
                <a:cs typeface="Roboto"/>
              </a:rPr>
              <a:t>The</a:t>
            </a:r>
            <a:r>
              <a:rPr sz="3400" spc="-15" dirty="0">
                <a:solidFill>
                  <a:srgbClr val="13110E"/>
                </a:solidFill>
                <a:latin typeface="Roboto"/>
                <a:cs typeface="Roboto"/>
              </a:rPr>
              <a:t> </a:t>
            </a:r>
            <a:r>
              <a:rPr sz="3400" spc="-25" dirty="0">
                <a:solidFill>
                  <a:srgbClr val="13110E"/>
                </a:solidFill>
                <a:latin typeface="Roboto"/>
                <a:cs typeface="Roboto"/>
              </a:rPr>
              <a:t>objective</a:t>
            </a:r>
            <a:r>
              <a:rPr sz="3400" spc="-20" dirty="0">
                <a:solidFill>
                  <a:srgbClr val="13110E"/>
                </a:solidFill>
                <a:latin typeface="Roboto"/>
                <a:cs typeface="Roboto"/>
              </a:rPr>
              <a:t> </a:t>
            </a:r>
            <a:r>
              <a:rPr sz="3400" spc="30" dirty="0">
                <a:solidFill>
                  <a:srgbClr val="13110E"/>
                </a:solidFill>
                <a:latin typeface="Roboto"/>
                <a:cs typeface="Roboto"/>
              </a:rPr>
              <a:t>of</a:t>
            </a:r>
            <a:r>
              <a:rPr sz="3400" spc="35" dirty="0">
                <a:solidFill>
                  <a:srgbClr val="13110E"/>
                </a:solidFill>
                <a:latin typeface="Roboto"/>
                <a:cs typeface="Roboto"/>
              </a:rPr>
              <a:t> </a:t>
            </a:r>
            <a:r>
              <a:rPr sz="3400" spc="-40" dirty="0">
                <a:solidFill>
                  <a:srgbClr val="13110E"/>
                </a:solidFill>
                <a:latin typeface="Roboto"/>
                <a:cs typeface="Roboto"/>
              </a:rPr>
              <a:t>this</a:t>
            </a:r>
            <a:r>
              <a:rPr sz="3400" spc="-35" dirty="0">
                <a:solidFill>
                  <a:srgbClr val="13110E"/>
                </a:solidFill>
                <a:latin typeface="Roboto"/>
                <a:cs typeface="Roboto"/>
              </a:rPr>
              <a:t> </a:t>
            </a:r>
            <a:r>
              <a:rPr sz="3400" spc="-25" dirty="0">
                <a:solidFill>
                  <a:srgbClr val="13110E"/>
                </a:solidFill>
                <a:latin typeface="Roboto"/>
                <a:cs typeface="Roboto"/>
              </a:rPr>
              <a:t>project</a:t>
            </a:r>
            <a:r>
              <a:rPr sz="3400" spc="-20" dirty="0">
                <a:solidFill>
                  <a:srgbClr val="13110E"/>
                </a:solidFill>
                <a:latin typeface="Roboto"/>
                <a:cs typeface="Roboto"/>
              </a:rPr>
              <a:t> </a:t>
            </a:r>
            <a:r>
              <a:rPr sz="3400" spc="-30" dirty="0">
                <a:solidFill>
                  <a:srgbClr val="13110E"/>
                </a:solidFill>
                <a:latin typeface="Roboto"/>
                <a:cs typeface="Roboto"/>
              </a:rPr>
              <a:t>is</a:t>
            </a:r>
            <a:r>
              <a:rPr sz="3400" spc="-25" dirty="0">
                <a:solidFill>
                  <a:srgbClr val="13110E"/>
                </a:solidFill>
                <a:latin typeface="Roboto"/>
                <a:cs typeface="Roboto"/>
              </a:rPr>
              <a:t> </a:t>
            </a:r>
            <a:r>
              <a:rPr sz="3400" spc="-15" dirty="0">
                <a:solidFill>
                  <a:srgbClr val="13110E"/>
                </a:solidFill>
                <a:latin typeface="Roboto"/>
                <a:cs typeface="Roboto"/>
              </a:rPr>
              <a:t>to</a:t>
            </a:r>
            <a:r>
              <a:rPr sz="3400" spc="-10" dirty="0">
                <a:solidFill>
                  <a:srgbClr val="13110E"/>
                </a:solidFill>
                <a:latin typeface="Roboto"/>
                <a:cs typeface="Roboto"/>
              </a:rPr>
              <a:t> </a:t>
            </a:r>
            <a:r>
              <a:rPr sz="3400" b="1" spc="5" dirty="0">
                <a:solidFill>
                  <a:srgbClr val="13110E"/>
                </a:solidFill>
                <a:latin typeface="Roboto"/>
                <a:cs typeface="Roboto"/>
              </a:rPr>
              <a:t>predict </a:t>
            </a:r>
            <a:r>
              <a:rPr sz="3400" b="1" spc="10" dirty="0">
                <a:solidFill>
                  <a:srgbClr val="13110E"/>
                </a:solidFill>
                <a:latin typeface="Roboto"/>
                <a:cs typeface="Roboto"/>
              </a:rPr>
              <a:t> </a:t>
            </a:r>
            <a:r>
              <a:rPr sz="3400" spc="-30" dirty="0">
                <a:solidFill>
                  <a:srgbClr val="13110E"/>
                </a:solidFill>
                <a:latin typeface="Roboto"/>
                <a:cs typeface="Roboto"/>
              </a:rPr>
              <a:t>whether </a:t>
            </a:r>
            <a:r>
              <a:rPr sz="3400" spc="-20" dirty="0">
                <a:solidFill>
                  <a:srgbClr val="13110E"/>
                </a:solidFill>
                <a:latin typeface="Roboto"/>
                <a:cs typeface="Roboto"/>
              </a:rPr>
              <a:t>a </a:t>
            </a:r>
            <a:r>
              <a:rPr sz="3400" spc="-35" dirty="0">
                <a:solidFill>
                  <a:srgbClr val="13110E"/>
                </a:solidFill>
                <a:latin typeface="Roboto"/>
                <a:cs typeface="Roboto"/>
              </a:rPr>
              <a:t>policy </a:t>
            </a:r>
            <a:r>
              <a:rPr sz="3400" spc="-25" dirty="0">
                <a:solidFill>
                  <a:srgbClr val="13110E"/>
                </a:solidFill>
                <a:latin typeface="Roboto"/>
                <a:cs typeface="Roboto"/>
              </a:rPr>
              <a:t>holder </a:t>
            </a:r>
            <a:r>
              <a:rPr sz="3400" spc="-30" dirty="0">
                <a:solidFill>
                  <a:srgbClr val="13110E"/>
                </a:solidFill>
                <a:latin typeface="Roboto"/>
                <a:cs typeface="Roboto"/>
              </a:rPr>
              <a:t>would </a:t>
            </a:r>
            <a:r>
              <a:rPr sz="3400" spc="-5" dirty="0">
                <a:solidFill>
                  <a:srgbClr val="13110E"/>
                </a:solidFill>
                <a:latin typeface="Roboto"/>
                <a:cs typeface="Roboto"/>
              </a:rPr>
              <a:t>be </a:t>
            </a:r>
            <a:r>
              <a:rPr sz="3400" b="1" spc="5" dirty="0">
                <a:solidFill>
                  <a:srgbClr val="13110E"/>
                </a:solidFill>
                <a:latin typeface="Roboto"/>
                <a:cs typeface="Roboto"/>
              </a:rPr>
              <a:t>interested </a:t>
            </a:r>
            <a:r>
              <a:rPr sz="3400" b="1" spc="-15" dirty="0">
                <a:solidFill>
                  <a:srgbClr val="13110E"/>
                </a:solidFill>
                <a:latin typeface="Roboto"/>
                <a:cs typeface="Roboto"/>
              </a:rPr>
              <a:t>in </a:t>
            </a:r>
            <a:r>
              <a:rPr sz="3400" b="1" spc="-10" dirty="0">
                <a:solidFill>
                  <a:srgbClr val="13110E"/>
                </a:solidFill>
                <a:latin typeface="Roboto"/>
                <a:cs typeface="Roboto"/>
              </a:rPr>
              <a:t> </a:t>
            </a:r>
            <a:r>
              <a:rPr sz="3400" b="1" spc="-5" dirty="0">
                <a:solidFill>
                  <a:srgbClr val="13110E"/>
                </a:solidFill>
                <a:latin typeface="Roboto"/>
                <a:cs typeface="Roboto"/>
              </a:rPr>
              <a:t>insuring </a:t>
            </a:r>
            <a:r>
              <a:rPr sz="3400" b="1" spc="5" dirty="0">
                <a:solidFill>
                  <a:srgbClr val="13110E"/>
                </a:solidFill>
                <a:latin typeface="Roboto"/>
                <a:cs typeface="Roboto"/>
              </a:rPr>
              <a:t>their vehicle. </a:t>
            </a:r>
            <a:r>
              <a:rPr sz="3400" spc="-20" dirty="0">
                <a:solidFill>
                  <a:srgbClr val="13110E"/>
                </a:solidFill>
                <a:latin typeface="Roboto"/>
                <a:cs typeface="Roboto"/>
              </a:rPr>
              <a:t>Helping </a:t>
            </a:r>
            <a:r>
              <a:rPr sz="3400" spc="-30" dirty="0">
                <a:solidFill>
                  <a:srgbClr val="13110E"/>
                </a:solidFill>
                <a:latin typeface="Roboto"/>
                <a:cs typeface="Roboto"/>
              </a:rPr>
              <a:t>the </a:t>
            </a:r>
            <a:r>
              <a:rPr sz="3400" spc="-35" dirty="0">
                <a:solidFill>
                  <a:srgbClr val="13110E"/>
                </a:solidFill>
                <a:latin typeface="Roboto"/>
                <a:cs typeface="Roboto"/>
              </a:rPr>
              <a:t>company </a:t>
            </a:r>
            <a:r>
              <a:rPr sz="3400" spc="-15" dirty="0">
                <a:solidFill>
                  <a:srgbClr val="13110E"/>
                </a:solidFill>
                <a:latin typeface="Roboto"/>
                <a:cs typeface="Roboto"/>
              </a:rPr>
              <a:t>to </a:t>
            </a:r>
            <a:r>
              <a:rPr sz="3400" spc="-10" dirty="0">
                <a:solidFill>
                  <a:srgbClr val="13110E"/>
                </a:solidFill>
                <a:latin typeface="Roboto"/>
                <a:cs typeface="Roboto"/>
              </a:rPr>
              <a:t> </a:t>
            </a:r>
            <a:r>
              <a:rPr sz="3400" spc="-20" dirty="0">
                <a:solidFill>
                  <a:srgbClr val="13110E"/>
                </a:solidFill>
                <a:latin typeface="Roboto"/>
                <a:cs typeface="Roboto"/>
              </a:rPr>
              <a:t>increase</a:t>
            </a:r>
            <a:r>
              <a:rPr sz="3400" spc="520" dirty="0">
                <a:solidFill>
                  <a:srgbClr val="13110E"/>
                </a:solidFill>
                <a:latin typeface="Roboto"/>
                <a:cs typeface="Roboto"/>
              </a:rPr>
              <a:t> </a:t>
            </a:r>
            <a:r>
              <a:rPr sz="3400" spc="-35" dirty="0">
                <a:solidFill>
                  <a:srgbClr val="13110E"/>
                </a:solidFill>
                <a:latin typeface="Roboto"/>
                <a:cs typeface="Roboto"/>
              </a:rPr>
              <a:t>their</a:t>
            </a:r>
            <a:r>
              <a:rPr sz="3400" spc="525" dirty="0">
                <a:solidFill>
                  <a:srgbClr val="13110E"/>
                </a:solidFill>
                <a:latin typeface="Roboto"/>
                <a:cs typeface="Roboto"/>
              </a:rPr>
              <a:t> </a:t>
            </a:r>
            <a:r>
              <a:rPr sz="3400" spc="-20" dirty="0">
                <a:solidFill>
                  <a:srgbClr val="13110E"/>
                </a:solidFill>
                <a:latin typeface="Roboto"/>
                <a:cs typeface="Roboto"/>
              </a:rPr>
              <a:t>sales</a:t>
            </a:r>
            <a:r>
              <a:rPr sz="3400" spc="525" dirty="0">
                <a:solidFill>
                  <a:srgbClr val="13110E"/>
                </a:solidFill>
                <a:latin typeface="Roboto"/>
                <a:cs typeface="Roboto"/>
              </a:rPr>
              <a:t> </a:t>
            </a:r>
            <a:r>
              <a:rPr sz="3400" spc="-35" dirty="0">
                <a:solidFill>
                  <a:srgbClr val="13110E"/>
                </a:solidFill>
                <a:latin typeface="Roboto"/>
                <a:cs typeface="Roboto"/>
              </a:rPr>
              <a:t>and</a:t>
            </a:r>
            <a:r>
              <a:rPr sz="3400" spc="525" dirty="0">
                <a:solidFill>
                  <a:srgbClr val="13110E"/>
                </a:solidFill>
                <a:latin typeface="Roboto"/>
                <a:cs typeface="Roboto"/>
              </a:rPr>
              <a:t> </a:t>
            </a:r>
            <a:r>
              <a:rPr sz="3400" spc="-30" dirty="0">
                <a:solidFill>
                  <a:srgbClr val="13110E"/>
                </a:solidFill>
                <a:latin typeface="Roboto"/>
                <a:cs typeface="Roboto"/>
              </a:rPr>
              <a:t>minimizing</a:t>
            </a:r>
            <a:r>
              <a:rPr sz="3400" spc="525" dirty="0">
                <a:solidFill>
                  <a:srgbClr val="13110E"/>
                </a:solidFill>
                <a:latin typeface="Roboto"/>
                <a:cs typeface="Roboto"/>
              </a:rPr>
              <a:t> </a:t>
            </a:r>
            <a:r>
              <a:rPr sz="3400" spc="-30" dirty="0">
                <a:solidFill>
                  <a:srgbClr val="13110E"/>
                </a:solidFill>
                <a:latin typeface="Roboto"/>
                <a:cs typeface="Roboto"/>
              </a:rPr>
              <a:t>the</a:t>
            </a:r>
            <a:r>
              <a:rPr sz="3400" spc="525" dirty="0">
                <a:solidFill>
                  <a:srgbClr val="13110E"/>
                </a:solidFill>
                <a:latin typeface="Roboto"/>
                <a:cs typeface="Roboto"/>
              </a:rPr>
              <a:t> </a:t>
            </a:r>
            <a:r>
              <a:rPr sz="3400" spc="-30" dirty="0">
                <a:solidFill>
                  <a:srgbClr val="13110E"/>
                </a:solidFill>
                <a:latin typeface="Roboto"/>
                <a:cs typeface="Roboto"/>
              </a:rPr>
              <a:t>range </a:t>
            </a:r>
            <a:r>
              <a:rPr sz="3400" spc="-835" dirty="0">
                <a:solidFill>
                  <a:srgbClr val="13110E"/>
                </a:solidFill>
                <a:latin typeface="Roboto"/>
                <a:cs typeface="Roboto"/>
              </a:rPr>
              <a:t> </a:t>
            </a:r>
            <a:r>
              <a:rPr sz="3400" spc="30" dirty="0">
                <a:solidFill>
                  <a:srgbClr val="13110E"/>
                </a:solidFill>
                <a:latin typeface="Roboto"/>
                <a:cs typeface="Roboto"/>
              </a:rPr>
              <a:t>of</a:t>
            </a:r>
            <a:r>
              <a:rPr sz="3400" spc="35" dirty="0">
                <a:solidFill>
                  <a:srgbClr val="13110E"/>
                </a:solidFill>
                <a:latin typeface="Roboto"/>
                <a:cs typeface="Roboto"/>
              </a:rPr>
              <a:t> </a:t>
            </a:r>
            <a:r>
              <a:rPr sz="3400" spc="-20" dirty="0">
                <a:solidFill>
                  <a:srgbClr val="13110E"/>
                </a:solidFill>
                <a:latin typeface="Roboto"/>
                <a:cs typeface="Roboto"/>
              </a:rPr>
              <a:t>customers</a:t>
            </a:r>
            <a:r>
              <a:rPr sz="3400" spc="-15" dirty="0">
                <a:solidFill>
                  <a:srgbClr val="13110E"/>
                </a:solidFill>
                <a:latin typeface="Roboto"/>
                <a:cs typeface="Roboto"/>
              </a:rPr>
              <a:t> </a:t>
            </a:r>
            <a:r>
              <a:rPr sz="3400" spc="-40" dirty="0">
                <a:solidFill>
                  <a:srgbClr val="13110E"/>
                </a:solidFill>
                <a:latin typeface="Roboto"/>
                <a:cs typeface="Roboto"/>
              </a:rPr>
              <a:t>that</a:t>
            </a:r>
            <a:r>
              <a:rPr sz="3400" spc="-35" dirty="0">
                <a:solidFill>
                  <a:srgbClr val="13110E"/>
                </a:solidFill>
                <a:latin typeface="Roboto"/>
                <a:cs typeface="Roboto"/>
              </a:rPr>
              <a:t> should</a:t>
            </a:r>
            <a:r>
              <a:rPr sz="3400" spc="-30" dirty="0">
                <a:solidFill>
                  <a:srgbClr val="13110E"/>
                </a:solidFill>
                <a:latin typeface="Roboto"/>
                <a:cs typeface="Roboto"/>
              </a:rPr>
              <a:t> </a:t>
            </a:r>
            <a:r>
              <a:rPr sz="3400" spc="-5" dirty="0">
                <a:solidFill>
                  <a:srgbClr val="13110E"/>
                </a:solidFill>
                <a:latin typeface="Roboto"/>
                <a:cs typeface="Roboto"/>
              </a:rPr>
              <a:t>be</a:t>
            </a:r>
            <a:r>
              <a:rPr sz="3400" dirty="0">
                <a:solidFill>
                  <a:srgbClr val="13110E"/>
                </a:solidFill>
                <a:latin typeface="Roboto"/>
                <a:cs typeface="Roboto"/>
              </a:rPr>
              <a:t> </a:t>
            </a:r>
            <a:r>
              <a:rPr sz="3400" spc="-20" dirty="0">
                <a:solidFill>
                  <a:srgbClr val="13110E"/>
                </a:solidFill>
                <a:latin typeface="Roboto"/>
                <a:cs typeface="Roboto"/>
              </a:rPr>
              <a:t>contacted</a:t>
            </a:r>
            <a:r>
              <a:rPr sz="3400" spc="805" dirty="0">
                <a:solidFill>
                  <a:srgbClr val="13110E"/>
                </a:solidFill>
                <a:latin typeface="Roboto"/>
                <a:cs typeface="Roboto"/>
              </a:rPr>
              <a:t> </a:t>
            </a:r>
            <a:r>
              <a:rPr sz="3400" spc="5" dirty="0">
                <a:solidFill>
                  <a:srgbClr val="13110E"/>
                </a:solidFill>
                <a:latin typeface="Roboto"/>
                <a:cs typeface="Roboto"/>
              </a:rPr>
              <a:t>for </a:t>
            </a:r>
            <a:r>
              <a:rPr sz="3400" spc="10" dirty="0">
                <a:solidFill>
                  <a:srgbClr val="13110E"/>
                </a:solidFill>
                <a:latin typeface="Roboto"/>
                <a:cs typeface="Roboto"/>
              </a:rPr>
              <a:t> </a:t>
            </a:r>
            <a:r>
              <a:rPr sz="3400" spc="-20" dirty="0">
                <a:solidFill>
                  <a:srgbClr val="13110E"/>
                </a:solidFill>
                <a:latin typeface="Roboto"/>
                <a:cs typeface="Roboto"/>
              </a:rPr>
              <a:t>sales</a:t>
            </a:r>
            <a:endParaRPr sz="3400">
              <a:latin typeface="Roboto"/>
              <a:cs typeface="Robo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380989" y="366186"/>
            <a:ext cx="953516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210" dirty="0"/>
              <a:t>Business</a:t>
            </a:r>
            <a:r>
              <a:rPr sz="7200" spc="-585" dirty="0"/>
              <a:t> </a:t>
            </a:r>
            <a:r>
              <a:rPr sz="7200" spc="175" dirty="0"/>
              <a:t>Objectives</a:t>
            </a:r>
            <a:endParaRPr sz="7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411" y="5849153"/>
            <a:ext cx="18278475" cy="4440555"/>
            <a:chOff x="9411" y="5849153"/>
            <a:chExt cx="18278475" cy="4440555"/>
          </a:xfrm>
        </p:grpSpPr>
        <p:sp>
          <p:nvSpPr>
            <p:cNvPr id="3" name="object 3"/>
            <p:cNvSpPr/>
            <p:nvPr/>
          </p:nvSpPr>
          <p:spPr>
            <a:xfrm>
              <a:off x="9411" y="8870251"/>
              <a:ext cx="18278475" cy="1419225"/>
            </a:xfrm>
            <a:custGeom>
              <a:avLst/>
              <a:gdLst/>
              <a:ahLst/>
              <a:cxnLst/>
              <a:rect l="l" t="t" r="r" b="b"/>
              <a:pathLst>
                <a:path w="18278475" h="1419225">
                  <a:moveTo>
                    <a:pt x="18278473" y="1419224"/>
                  </a:moveTo>
                  <a:lnTo>
                    <a:pt x="0" y="1419224"/>
                  </a:lnTo>
                  <a:lnTo>
                    <a:pt x="0" y="0"/>
                  </a:lnTo>
                  <a:lnTo>
                    <a:pt x="18278473" y="0"/>
                  </a:lnTo>
                  <a:lnTo>
                    <a:pt x="18278473" y="1419224"/>
                  </a:lnTo>
                  <a:close/>
                </a:path>
              </a:pathLst>
            </a:custGeom>
            <a:solidFill>
              <a:srgbClr val="1753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917081" y="6094838"/>
              <a:ext cx="5743575" cy="3333750"/>
            </a:xfrm>
            <a:custGeom>
              <a:avLst/>
              <a:gdLst/>
              <a:ahLst/>
              <a:cxnLst/>
              <a:rect l="l" t="t" r="r" b="b"/>
              <a:pathLst>
                <a:path w="5743575" h="3333750">
                  <a:moveTo>
                    <a:pt x="5424924" y="3333698"/>
                  </a:moveTo>
                  <a:lnTo>
                    <a:pt x="318649" y="3333698"/>
                  </a:lnTo>
                  <a:lnTo>
                    <a:pt x="271652" y="3330237"/>
                  </a:lnTo>
                  <a:lnTo>
                    <a:pt x="226766" y="3320188"/>
                  </a:lnTo>
                  <a:lnTo>
                    <a:pt x="184489" y="3304048"/>
                  </a:lnTo>
                  <a:lnTo>
                    <a:pt x="145319" y="3282314"/>
                  </a:lnTo>
                  <a:lnTo>
                    <a:pt x="109755" y="3255486"/>
                  </a:lnTo>
                  <a:lnTo>
                    <a:pt x="78295" y="3224059"/>
                  </a:lnTo>
                  <a:lnTo>
                    <a:pt x="51438" y="3188533"/>
                  </a:lnTo>
                  <a:lnTo>
                    <a:pt x="29681" y="3149405"/>
                  </a:lnTo>
                  <a:lnTo>
                    <a:pt x="13524" y="3107174"/>
                  </a:lnTo>
                  <a:lnTo>
                    <a:pt x="3464" y="3062335"/>
                  </a:lnTo>
                  <a:lnTo>
                    <a:pt x="0" y="3015389"/>
                  </a:lnTo>
                  <a:lnTo>
                    <a:pt x="0" y="318308"/>
                  </a:lnTo>
                  <a:lnTo>
                    <a:pt x="3464" y="271362"/>
                  </a:lnTo>
                  <a:lnTo>
                    <a:pt x="13524" y="226524"/>
                  </a:lnTo>
                  <a:lnTo>
                    <a:pt x="29681" y="184292"/>
                  </a:lnTo>
                  <a:lnTo>
                    <a:pt x="51438" y="145164"/>
                  </a:lnTo>
                  <a:lnTo>
                    <a:pt x="78295" y="109638"/>
                  </a:lnTo>
                  <a:lnTo>
                    <a:pt x="109755" y="78211"/>
                  </a:lnTo>
                  <a:lnTo>
                    <a:pt x="145319" y="51383"/>
                  </a:lnTo>
                  <a:lnTo>
                    <a:pt x="184489" y="29649"/>
                  </a:lnTo>
                  <a:lnTo>
                    <a:pt x="226766" y="13509"/>
                  </a:lnTo>
                  <a:lnTo>
                    <a:pt x="271652" y="3460"/>
                  </a:lnTo>
                  <a:lnTo>
                    <a:pt x="318649" y="0"/>
                  </a:lnTo>
                  <a:lnTo>
                    <a:pt x="5424924" y="0"/>
                  </a:lnTo>
                  <a:lnTo>
                    <a:pt x="5471921" y="3460"/>
                  </a:lnTo>
                  <a:lnTo>
                    <a:pt x="5516808" y="13509"/>
                  </a:lnTo>
                  <a:lnTo>
                    <a:pt x="5559085" y="29649"/>
                  </a:lnTo>
                  <a:lnTo>
                    <a:pt x="5598255" y="51383"/>
                  </a:lnTo>
                  <a:lnTo>
                    <a:pt x="5633819" y="78211"/>
                  </a:lnTo>
                  <a:lnTo>
                    <a:pt x="5665278" y="109638"/>
                  </a:lnTo>
                  <a:lnTo>
                    <a:pt x="5692136" y="145164"/>
                  </a:lnTo>
                  <a:lnTo>
                    <a:pt x="5713892" y="184292"/>
                  </a:lnTo>
                  <a:lnTo>
                    <a:pt x="5730050" y="226524"/>
                  </a:lnTo>
                  <a:lnTo>
                    <a:pt x="5740110" y="271362"/>
                  </a:lnTo>
                  <a:lnTo>
                    <a:pt x="5743574" y="318308"/>
                  </a:lnTo>
                  <a:lnTo>
                    <a:pt x="5743574" y="3015389"/>
                  </a:lnTo>
                  <a:lnTo>
                    <a:pt x="5740110" y="3062335"/>
                  </a:lnTo>
                  <a:lnTo>
                    <a:pt x="5730050" y="3107174"/>
                  </a:lnTo>
                  <a:lnTo>
                    <a:pt x="5713892" y="3149405"/>
                  </a:lnTo>
                  <a:lnTo>
                    <a:pt x="5692136" y="3188533"/>
                  </a:lnTo>
                  <a:lnTo>
                    <a:pt x="5665278" y="3224059"/>
                  </a:lnTo>
                  <a:lnTo>
                    <a:pt x="5633819" y="3255486"/>
                  </a:lnTo>
                  <a:lnTo>
                    <a:pt x="5598255" y="3282314"/>
                  </a:lnTo>
                  <a:lnTo>
                    <a:pt x="5559085" y="3304048"/>
                  </a:lnTo>
                  <a:lnTo>
                    <a:pt x="5516808" y="3320188"/>
                  </a:lnTo>
                  <a:lnTo>
                    <a:pt x="5471921" y="3330237"/>
                  </a:lnTo>
                  <a:lnTo>
                    <a:pt x="5424924" y="333369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538357" y="5849153"/>
              <a:ext cx="495300" cy="495300"/>
            </a:xfrm>
            <a:custGeom>
              <a:avLst/>
              <a:gdLst/>
              <a:ahLst/>
              <a:cxnLst/>
              <a:rect l="l" t="t" r="r" b="b"/>
              <a:pathLst>
                <a:path w="495300" h="495300">
                  <a:moveTo>
                    <a:pt x="495300" y="239539"/>
                  </a:moveTo>
                  <a:lnTo>
                    <a:pt x="495300" y="255760"/>
                  </a:lnTo>
                  <a:lnTo>
                    <a:pt x="494902" y="263852"/>
                  </a:lnTo>
                  <a:lnTo>
                    <a:pt x="488959" y="303919"/>
                  </a:lnTo>
                  <a:lnTo>
                    <a:pt x="473344" y="349915"/>
                  </a:lnTo>
                  <a:lnTo>
                    <a:pt x="449057" y="391980"/>
                  </a:lnTo>
                  <a:lnTo>
                    <a:pt x="417029" y="428500"/>
                  </a:lnTo>
                  <a:lnTo>
                    <a:pt x="378493" y="458069"/>
                  </a:lnTo>
                  <a:lnTo>
                    <a:pt x="334928" y="479552"/>
                  </a:lnTo>
                  <a:lnTo>
                    <a:pt x="288009" y="492123"/>
                  </a:lnTo>
                  <a:lnTo>
                    <a:pt x="255760" y="495300"/>
                  </a:lnTo>
                  <a:lnTo>
                    <a:pt x="239539" y="495300"/>
                  </a:lnTo>
                  <a:lnTo>
                    <a:pt x="191380" y="488959"/>
                  </a:lnTo>
                  <a:lnTo>
                    <a:pt x="145385" y="473344"/>
                  </a:lnTo>
                  <a:lnTo>
                    <a:pt x="103319" y="449057"/>
                  </a:lnTo>
                  <a:lnTo>
                    <a:pt x="66799" y="417029"/>
                  </a:lnTo>
                  <a:lnTo>
                    <a:pt x="37230" y="378493"/>
                  </a:lnTo>
                  <a:lnTo>
                    <a:pt x="15747" y="334928"/>
                  </a:lnTo>
                  <a:lnTo>
                    <a:pt x="3176" y="288009"/>
                  </a:lnTo>
                  <a:lnTo>
                    <a:pt x="0" y="255760"/>
                  </a:lnTo>
                  <a:lnTo>
                    <a:pt x="0" y="239539"/>
                  </a:lnTo>
                  <a:lnTo>
                    <a:pt x="6340" y="191380"/>
                  </a:lnTo>
                  <a:lnTo>
                    <a:pt x="21955" y="145385"/>
                  </a:lnTo>
                  <a:lnTo>
                    <a:pt x="46242" y="103319"/>
                  </a:lnTo>
                  <a:lnTo>
                    <a:pt x="78270" y="66799"/>
                  </a:lnTo>
                  <a:lnTo>
                    <a:pt x="116806" y="37230"/>
                  </a:lnTo>
                  <a:lnTo>
                    <a:pt x="160371" y="15747"/>
                  </a:lnTo>
                  <a:lnTo>
                    <a:pt x="207290" y="3176"/>
                  </a:lnTo>
                  <a:lnTo>
                    <a:pt x="239539" y="0"/>
                  </a:lnTo>
                  <a:lnTo>
                    <a:pt x="247650" y="0"/>
                  </a:lnTo>
                  <a:lnTo>
                    <a:pt x="255760" y="0"/>
                  </a:lnTo>
                  <a:lnTo>
                    <a:pt x="303919" y="6340"/>
                  </a:lnTo>
                  <a:lnTo>
                    <a:pt x="349914" y="21955"/>
                  </a:lnTo>
                  <a:lnTo>
                    <a:pt x="391980" y="46242"/>
                  </a:lnTo>
                  <a:lnTo>
                    <a:pt x="428500" y="78270"/>
                  </a:lnTo>
                  <a:lnTo>
                    <a:pt x="458069" y="116806"/>
                  </a:lnTo>
                  <a:lnTo>
                    <a:pt x="479552" y="160371"/>
                  </a:lnTo>
                  <a:lnTo>
                    <a:pt x="492123" y="207290"/>
                  </a:lnTo>
                  <a:lnTo>
                    <a:pt x="494902" y="231447"/>
                  </a:lnTo>
                  <a:lnTo>
                    <a:pt x="495300" y="239539"/>
                  </a:lnTo>
                  <a:close/>
                </a:path>
              </a:pathLst>
            </a:custGeom>
            <a:solidFill>
              <a:srgbClr val="1753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29008" y="6094838"/>
              <a:ext cx="5743575" cy="3333750"/>
            </a:xfrm>
            <a:custGeom>
              <a:avLst/>
              <a:gdLst/>
              <a:ahLst/>
              <a:cxnLst/>
              <a:rect l="l" t="t" r="r" b="b"/>
              <a:pathLst>
                <a:path w="5743575" h="3333750">
                  <a:moveTo>
                    <a:pt x="5424924" y="3333698"/>
                  </a:moveTo>
                  <a:lnTo>
                    <a:pt x="318649" y="3333698"/>
                  </a:lnTo>
                  <a:lnTo>
                    <a:pt x="271652" y="3330237"/>
                  </a:lnTo>
                  <a:lnTo>
                    <a:pt x="226766" y="3320188"/>
                  </a:lnTo>
                  <a:lnTo>
                    <a:pt x="184489" y="3304048"/>
                  </a:lnTo>
                  <a:lnTo>
                    <a:pt x="145319" y="3282314"/>
                  </a:lnTo>
                  <a:lnTo>
                    <a:pt x="109755" y="3255486"/>
                  </a:lnTo>
                  <a:lnTo>
                    <a:pt x="78295" y="3224059"/>
                  </a:lnTo>
                  <a:lnTo>
                    <a:pt x="51438" y="3188533"/>
                  </a:lnTo>
                  <a:lnTo>
                    <a:pt x="29681" y="3149405"/>
                  </a:lnTo>
                  <a:lnTo>
                    <a:pt x="13524" y="3107174"/>
                  </a:lnTo>
                  <a:lnTo>
                    <a:pt x="3464" y="3062335"/>
                  </a:lnTo>
                  <a:lnTo>
                    <a:pt x="0" y="3015389"/>
                  </a:lnTo>
                  <a:lnTo>
                    <a:pt x="0" y="318308"/>
                  </a:lnTo>
                  <a:lnTo>
                    <a:pt x="3464" y="271362"/>
                  </a:lnTo>
                  <a:lnTo>
                    <a:pt x="13524" y="226524"/>
                  </a:lnTo>
                  <a:lnTo>
                    <a:pt x="29681" y="184292"/>
                  </a:lnTo>
                  <a:lnTo>
                    <a:pt x="51438" y="145164"/>
                  </a:lnTo>
                  <a:lnTo>
                    <a:pt x="78295" y="109638"/>
                  </a:lnTo>
                  <a:lnTo>
                    <a:pt x="109755" y="78211"/>
                  </a:lnTo>
                  <a:lnTo>
                    <a:pt x="145319" y="51383"/>
                  </a:lnTo>
                  <a:lnTo>
                    <a:pt x="184489" y="29649"/>
                  </a:lnTo>
                  <a:lnTo>
                    <a:pt x="226766" y="13509"/>
                  </a:lnTo>
                  <a:lnTo>
                    <a:pt x="271652" y="3460"/>
                  </a:lnTo>
                  <a:lnTo>
                    <a:pt x="318649" y="0"/>
                  </a:lnTo>
                  <a:lnTo>
                    <a:pt x="5424924" y="0"/>
                  </a:lnTo>
                  <a:lnTo>
                    <a:pt x="5471921" y="3460"/>
                  </a:lnTo>
                  <a:lnTo>
                    <a:pt x="5516808" y="13509"/>
                  </a:lnTo>
                  <a:lnTo>
                    <a:pt x="5559085" y="29649"/>
                  </a:lnTo>
                  <a:lnTo>
                    <a:pt x="5598255" y="51383"/>
                  </a:lnTo>
                  <a:lnTo>
                    <a:pt x="5633819" y="78211"/>
                  </a:lnTo>
                  <a:lnTo>
                    <a:pt x="5665278" y="109638"/>
                  </a:lnTo>
                  <a:lnTo>
                    <a:pt x="5692136" y="145164"/>
                  </a:lnTo>
                  <a:lnTo>
                    <a:pt x="5713892" y="184292"/>
                  </a:lnTo>
                  <a:lnTo>
                    <a:pt x="5730050" y="226524"/>
                  </a:lnTo>
                  <a:lnTo>
                    <a:pt x="5740110" y="271362"/>
                  </a:lnTo>
                  <a:lnTo>
                    <a:pt x="5743574" y="318308"/>
                  </a:lnTo>
                  <a:lnTo>
                    <a:pt x="5743574" y="3015389"/>
                  </a:lnTo>
                  <a:lnTo>
                    <a:pt x="5740110" y="3062335"/>
                  </a:lnTo>
                  <a:lnTo>
                    <a:pt x="5730050" y="3107174"/>
                  </a:lnTo>
                  <a:lnTo>
                    <a:pt x="5713892" y="3149405"/>
                  </a:lnTo>
                  <a:lnTo>
                    <a:pt x="5692136" y="3188533"/>
                  </a:lnTo>
                  <a:lnTo>
                    <a:pt x="5665278" y="3224059"/>
                  </a:lnTo>
                  <a:lnTo>
                    <a:pt x="5633819" y="3255486"/>
                  </a:lnTo>
                  <a:lnTo>
                    <a:pt x="5598255" y="3282314"/>
                  </a:lnTo>
                  <a:lnTo>
                    <a:pt x="5559085" y="3304048"/>
                  </a:lnTo>
                  <a:lnTo>
                    <a:pt x="5516808" y="3320188"/>
                  </a:lnTo>
                  <a:lnTo>
                    <a:pt x="5471921" y="3330237"/>
                  </a:lnTo>
                  <a:lnTo>
                    <a:pt x="5424924" y="333369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250284" y="5849153"/>
              <a:ext cx="495300" cy="495300"/>
            </a:xfrm>
            <a:custGeom>
              <a:avLst/>
              <a:gdLst/>
              <a:ahLst/>
              <a:cxnLst/>
              <a:rect l="l" t="t" r="r" b="b"/>
              <a:pathLst>
                <a:path w="495300" h="495300">
                  <a:moveTo>
                    <a:pt x="495300" y="239539"/>
                  </a:moveTo>
                  <a:lnTo>
                    <a:pt x="495300" y="255760"/>
                  </a:lnTo>
                  <a:lnTo>
                    <a:pt x="494902" y="263852"/>
                  </a:lnTo>
                  <a:lnTo>
                    <a:pt x="488959" y="303919"/>
                  </a:lnTo>
                  <a:lnTo>
                    <a:pt x="473344" y="349915"/>
                  </a:lnTo>
                  <a:lnTo>
                    <a:pt x="449057" y="391980"/>
                  </a:lnTo>
                  <a:lnTo>
                    <a:pt x="417029" y="428500"/>
                  </a:lnTo>
                  <a:lnTo>
                    <a:pt x="378493" y="458069"/>
                  </a:lnTo>
                  <a:lnTo>
                    <a:pt x="334928" y="479552"/>
                  </a:lnTo>
                  <a:lnTo>
                    <a:pt x="288009" y="492123"/>
                  </a:lnTo>
                  <a:lnTo>
                    <a:pt x="255760" y="495300"/>
                  </a:lnTo>
                  <a:lnTo>
                    <a:pt x="239539" y="495300"/>
                  </a:lnTo>
                  <a:lnTo>
                    <a:pt x="191380" y="488959"/>
                  </a:lnTo>
                  <a:lnTo>
                    <a:pt x="145385" y="473344"/>
                  </a:lnTo>
                  <a:lnTo>
                    <a:pt x="103319" y="449057"/>
                  </a:lnTo>
                  <a:lnTo>
                    <a:pt x="66799" y="417029"/>
                  </a:lnTo>
                  <a:lnTo>
                    <a:pt x="37230" y="378493"/>
                  </a:lnTo>
                  <a:lnTo>
                    <a:pt x="15747" y="334928"/>
                  </a:lnTo>
                  <a:lnTo>
                    <a:pt x="3176" y="288009"/>
                  </a:lnTo>
                  <a:lnTo>
                    <a:pt x="0" y="255760"/>
                  </a:lnTo>
                  <a:lnTo>
                    <a:pt x="0" y="239539"/>
                  </a:lnTo>
                  <a:lnTo>
                    <a:pt x="6340" y="191380"/>
                  </a:lnTo>
                  <a:lnTo>
                    <a:pt x="21955" y="145385"/>
                  </a:lnTo>
                  <a:lnTo>
                    <a:pt x="46242" y="103319"/>
                  </a:lnTo>
                  <a:lnTo>
                    <a:pt x="78270" y="66799"/>
                  </a:lnTo>
                  <a:lnTo>
                    <a:pt x="116806" y="37230"/>
                  </a:lnTo>
                  <a:lnTo>
                    <a:pt x="160371" y="15747"/>
                  </a:lnTo>
                  <a:lnTo>
                    <a:pt x="207290" y="3176"/>
                  </a:lnTo>
                  <a:lnTo>
                    <a:pt x="239539" y="0"/>
                  </a:lnTo>
                  <a:lnTo>
                    <a:pt x="247650" y="0"/>
                  </a:lnTo>
                  <a:lnTo>
                    <a:pt x="255760" y="0"/>
                  </a:lnTo>
                  <a:lnTo>
                    <a:pt x="303919" y="6340"/>
                  </a:lnTo>
                  <a:lnTo>
                    <a:pt x="349914" y="21955"/>
                  </a:lnTo>
                  <a:lnTo>
                    <a:pt x="391980" y="46242"/>
                  </a:lnTo>
                  <a:lnTo>
                    <a:pt x="428500" y="78270"/>
                  </a:lnTo>
                  <a:lnTo>
                    <a:pt x="458069" y="116806"/>
                  </a:lnTo>
                  <a:lnTo>
                    <a:pt x="479552" y="160371"/>
                  </a:lnTo>
                  <a:lnTo>
                    <a:pt x="492123" y="207290"/>
                  </a:lnTo>
                  <a:lnTo>
                    <a:pt x="494902" y="231447"/>
                  </a:lnTo>
                  <a:lnTo>
                    <a:pt x="495300" y="239539"/>
                  </a:lnTo>
                  <a:close/>
                </a:path>
              </a:pathLst>
            </a:custGeom>
            <a:solidFill>
              <a:srgbClr val="1753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89254" y="2629423"/>
            <a:ext cx="2500114" cy="251491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37414" y="2729620"/>
            <a:ext cx="3104939" cy="263289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3554284" y="6935773"/>
            <a:ext cx="4458335" cy="190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8200"/>
              </a:lnSpc>
              <a:spcBef>
                <a:spcPts val="100"/>
              </a:spcBef>
              <a:tabLst>
                <a:tab pos="2883535" algn="l"/>
              </a:tabLst>
            </a:pPr>
            <a:r>
              <a:rPr sz="2850" spc="25" dirty="0">
                <a:solidFill>
                  <a:srgbClr val="13110E"/>
                </a:solidFill>
                <a:latin typeface="Roboto"/>
                <a:cs typeface="Roboto"/>
              </a:rPr>
              <a:t>The </a:t>
            </a:r>
            <a:r>
              <a:rPr sz="2850" spc="20" dirty="0">
                <a:solidFill>
                  <a:srgbClr val="13110E"/>
                </a:solidFill>
                <a:latin typeface="Roboto"/>
                <a:cs typeface="Roboto"/>
              </a:rPr>
              <a:t>output </a:t>
            </a:r>
            <a:r>
              <a:rPr sz="2850" spc="55" dirty="0">
                <a:solidFill>
                  <a:srgbClr val="13110E"/>
                </a:solidFill>
                <a:latin typeface="Roboto"/>
                <a:cs typeface="Roboto"/>
              </a:rPr>
              <a:t>of </a:t>
            </a:r>
            <a:r>
              <a:rPr sz="2850" spc="10" dirty="0">
                <a:solidFill>
                  <a:srgbClr val="13110E"/>
                </a:solidFill>
                <a:latin typeface="Roboto"/>
                <a:cs typeface="Roboto"/>
              </a:rPr>
              <a:t>this </a:t>
            </a:r>
            <a:r>
              <a:rPr sz="2850" spc="30" dirty="0">
                <a:solidFill>
                  <a:srgbClr val="13110E"/>
                </a:solidFill>
                <a:latin typeface="Roboto"/>
                <a:cs typeface="Roboto"/>
              </a:rPr>
              <a:t>project </a:t>
            </a:r>
            <a:r>
              <a:rPr sz="2850" spc="35" dirty="0">
                <a:solidFill>
                  <a:srgbClr val="13110E"/>
                </a:solidFill>
                <a:latin typeface="Roboto"/>
                <a:cs typeface="Roboto"/>
              </a:rPr>
              <a:t> </a:t>
            </a:r>
            <a:r>
              <a:rPr sz="2850" spc="5" dirty="0">
                <a:solidFill>
                  <a:srgbClr val="13110E"/>
                </a:solidFill>
                <a:latin typeface="Roboto"/>
                <a:cs typeface="Roboto"/>
              </a:rPr>
              <a:t>is </a:t>
            </a:r>
            <a:r>
              <a:rPr sz="2850" spc="-15" dirty="0">
                <a:solidFill>
                  <a:srgbClr val="13110E"/>
                </a:solidFill>
                <a:latin typeface="Roboto"/>
                <a:cs typeface="Roboto"/>
              </a:rPr>
              <a:t>a</a:t>
            </a:r>
            <a:r>
              <a:rPr sz="2850" spc="-10" dirty="0">
                <a:solidFill>
                  <a:srgbClr val="13110E"/>
                </a:solidFill>
                <a:latin typeface="Roboto"/>
                <a:cs typeface="Roboto"/>
              </a:rPr>
              <a:t> </a:t>
            </a:r>
            <a:r>
              <a:rPr sz="2850" b="1" spc="55" dirty="0">
                <a:solidFill>
                  <a:srgbClr val="13110E"/>
                </a:solidFill>
                <a:latin typeface="Roboto"/>
                <a:cs typeface="Roboto"/>
              </a:rPr>
              <a:t>model </a:t>
            </a:r>
            <a:r>
              <a:rPr sz="2850" spc="15" dirty="0">
                <a:solidFill>
                  <a:srgbClr val="13110E"/>
                </a:solidFill>
                <a:latin typeface="Roboto"/>
                <a:cs typeface="Roboto"/>
              </a:rPr>
              <a:t>to </a:t>
            </a:r>
            <a:r>
              <a:rPr sz="2850" spc="35" dirty="0">
                <a:solidFill>
                  <a:srgbClr val="13110E"/>
                </a:solidFill>
                <a:latin typeface="Roboto"/>
                <a:cs typeface="Roboto"/>
              </a:rPr>
              <a:t>predict </a:t>
            </a:r>
            <a:r>
              <a:rPr sz="2850" spc="15" dirty="0">
                <a:solidFill>
                  <a:srgbClr val="13110E"/>
                </a:solidFill>
                <a:latin typeface="Roboto"/>
                <a:cs typeface="Roboto"/>
              </a:rPr>
              <a:t>the </a:t>
            </a:r>
            <a:r>
              <a:rPr sz="2850" spc="20" dirty="0">
                <a:solidFill>
                  <a:srgbClr val="13110E"/>
                </a:solidFill>
                <a:latin typeface="Roboto"/>
                <a:cs typeface="Roboto"/>
              </a:rPr>
              <a:t> </a:t>
            </a:r>
            <a:r>
              <a:rPr sz="2850" b="1" spc="75" dirty="0">
                <a:solidFill>
                  <a:srgbClr val="13110E"/>
                </a:solidFill>
                <a:latin typeface="Roboto"/>
                <a:cs typeface="Roboto"/>
              </a:rPr>
              <a:t>c</a:t>
            </a:r>
            <a:r>
              <a:rPr sz="2850" b="1" spc="40" dirty="0">
                <a:solidFill>
                  <a:srgbClr val="13110E"/>
                </a:solidFill>
                <a:latin typeface="Roboto"/>
                <a:cs typeface="Roboto"/>
              </a:rPr>
              <a:t>u</a:t>
            </a:r>
            <a:r>
              <a:rPr sz="2850" b="1" spc="50" dirty="0">
                <a:solidFill>
                  <a:srgbClr val="13110E"/>
                </a:solidFill>
                <a:latin typeface="Roboto"/>
                <a:cs typeface="Roboto"/>
              </a:rPr>
              <a:t>s</a:t>
            </a:r>
            <a:r>
              <a:rPr sz="2850" b="1" spc="25" dirty="0">
                <a:solidFill>
                  <a:srgbClr val="13110E"/>
                </a:solidFill>
                <a:latin typeface="Roboto"/>
                <a:cs typeface="Roboto"/>
              </a:rPr>
              <a:t>t</a:t>
            </a:r>
            <a:r>
              <a:rPr sz="2850" b="1" spc="60" dirty="0">
                <a:solidFill>
                  <a:srgbClr val="13110E"/>
                </a:solidFill>
                <a:latin typeface="Roboto"/>
                <a:cs typeface="Roboto"/>
              </a:rPr>
              <a:t>om</a:t>
            </a:r>
            <a:r>
              <a:rPr sz="2850" b="1" spc="105" dirty="0">
                <a:solidFill>
                  <a:srgbClr val="13110E"/>
                </a:solidFill>
                <a:latin typeface="Roboto"/>
                <a:cs typeface="Roboto"/>
              </a:rPr>
              <a:t>e</a:t>
            </a:r>
            <a:r>
              <a:rPr sz="2850" b="1" spc="90" dirty="0">
                <a:solidFill>
                  <a:srgbClr val="13110E"/>
                </a:solidFill>
                <a:latin typeface="Roboto"/>
                <a:cs typeface="Roboto"/>
              </a:rPr>
              <a:t>r</a:t>
            </a:r>
            <a:r>
              <a:rPr sz="2850" b="1" spc="-100" dirty="0">
                <a:solidFill>
                  <a:srgbClr val="13110E"/>
                </a:solidFill>
                <a:latin typeface="Roboto"/>
                <a:cs typeface="Roboto"/>
              </a:rPr>
              <a:t>'</a:t>
            </a:r>
            <a:r>
              <a:rPr sz="2850" b="1" spc="-5" dirty="0">
                <a:solidFill>
                  <a:srgbClr val="13110E"/>
                </a:solidFill>
                <a:latin typeface="Roboto"/>
                <a:cs typeface="Roboto"/>
              </a:rPr>
              <a:t>s</a:t>
            </a:r>
            <a:r>
              <a:rPr sz="2850" b="1" dirty="0">
                <a:solidFill>
                  <a:srgbClr val="13110E"/>
                </a:solidFill>
                <a:latin typeface="Roboto"/>
                <a:cs typeface="Roboto"/>
              </a:rPr>
              <a:t>	</a:t>
            </a:r>
            <a:r>
              <a:rPr sz="2850" b="1" spc="90" dirty="0">
                <a:solidFill>
                  <a:srgbClr val="13110E"/>
                </a:solidFill>
                <a:latin typeface="Roboto"/>
                <a:cs typeface="Roboto"/>
              </a:rPr>
              <a:t>r</a:t>
            </a:r>
            <a:r>
              <a:rPr sz="2850" b="1" spc="105" dirty="0">
                <a:solidFill>
                  <a:srgbClr val="13110E"/>
                </a:solidFill>
                <a:latin typeface="Roboto"/>
                <a:cs typeface="Roboto"/>
              </a:rPr>
              <a:t>e</a:t>
            </a:r>
            <a:r>
              <a:rPr sz="2850" b="1" spc="50" dirty="0">
                <a:solidFill>
                  <a:srgbClr val="13110E"/>
                </a:solidFill>
                <a:latin typeface="Roboto"/>
                <a:cs typeface="Roboto"/>
              </a:rPr>
              <a:t>sp</a:t>
            </a:r>
            <a:r>
              <a:rPr sz="2850" b="1" spc="60" dirty="0">
                <a:solidFill>
                  <a:srgbClr val="13110E"/>
                </a:solidFill>
                <a:latin typeface="Roboto"/>
                <a:cs typeface="Roboto"/>
              </a:rPr>
              <a:t>o</a:t>
            </a:r>
            <a:r>
              <a:rPr sz="2850" b="1" spc="45" dirty="0">
                <a:solidFill>
                  <a:srgbClr val="13110E"/>
                </a:solidFill>
                <a:latin typeface="Roboto"/>
                <a:cs typeface="Roboto"/>
              </a:rPr>
              <a:t>n</a:t>
            </a:r>
            <a:r>
              <a:rPr sz="2850" b="1" spc="50" dirty="0">
                <a:solidFill>
                  <a:srgbClr val="13110E"/>
                </a:solidFill>
                <a:latin typeface="Roboto"/>
                <a:cs typeface="Roboto"/>
              </a:rPr>
              <a:t>s</a:t>
            </a:r>
            <a:r>
              <a:rPr sz="2850" b="1" spc="30" dirty="0">
                <a:solidFill>
                  <a:srgbClr val="13110E"/>
                </a:solidFill>
                <a:latin typeface="Roboto"/>
                <a:cs typeface="Roboto"/>
              </a:rPr>
              <a:t>e  </a:t>
            </a:r>
            <a:r>
              <a:rPr sz="2850" spc="20" dirty="0">
                <a:solidFill>
                  <a:srgbClr val="13110E"/>
                </a:solidFill>
                <a:latin typeface="Roboto"/>
                <a:cs typeface="Roboto"/>
              </a:rPr>
              <a:t>given</a:t>
            </a:r>
            <a:r>
              <a:rPr sz="2850" spc="105" dirty="0">
                <a:solidFill>
                  <a:srgbClr val="13110E"/>
                </a:solidFill>
                <a:latin typeface="Roboto"/>
                <a:cs typeface="Roboto"/>
              </a:rPr>
              <a:t> </a:t>
            </a:r>
            <a:r>
              <a:rPr sz="2850" spc="10" dirty="0">
                <a:solidFill>
                  <a:srgbClr val="13110E"/>
                </a:solidFill>
                <a:latin typeface="Roboto"/>
                <a:cs typeface="Roboto"/>
              </a:rPr>
              <a:t>its</a:t>
            </a:r>
            <a:r>
              <a:rPr sz="2850" spc="105" dirty="0">
                <a:solidFill>
                  <a:srgbClr val="13110E"/>
                </a:solidFill>
                <a:latin typeface="Roboto"/>
                <a:cs typeface="Roboto"/>
              </a:rPr>
              <a:t> </a:t>
            </a:r>
            <a:r>
              <a:rPr sz="2850" spc="40" dirty="0">
                <a:solidFill>
                  <a:srgbClr val="13110E"/>
                </a:solidFill>
                <a:latin typeface="Roboto"/>
                <a:cs typeface="Roboto"/>
              </a:rPr>
              <a:t>feature</a:t>
            </a:r>
            <a:endParaRPr sz="2850">
              <a:latin typeface="Roboto"/>
              <a:cs typeface="Robo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454710" y="6935773"/>
            <a:ext cx="4076700" cy="190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8200"/>
              </a:lnSpc>
              <a:spcBef>
                <a:spcPts val="100"/>
              </a:spcBef>
              <a:tabLst>
                <a:tab pos="1052830" algn="l"/>
                <a:tab pos="2663190" algn="l"/>
              </a:tabLst>
            </a:pPr>
            <a:r>
              <a:rPr sz="2850" spc="50" dirty="0">
                <a:solidFill>
                  <a:srgbClr val="13110E"/>
                </a:solidFill>
                <a:latin typeface="Roboto"/>
                <a:cs typeface="Roboto"/>
              </a:rPr>
              <a:t>T</a:t>
            </a:r>
            <a:r>
              <a:rPr sz="2850" spc="5" dirty="0">
                <a:solidFill>
                  <a:srgbClr val="13110E"/>
                </a:solidFill>
                <a:latin typeface="Roboto"/>
                <a:cs typeface="Roboto"/>
              </a:rPr>
              <a:t>h</a:t>
            </a:r>
            <a:r>
              <a:rPr sz="2850" spc="20" dirty="0">
                <a:solidFill>
                  <a:srgbClr val="13110E"/>
                </a:solidFill>
                <a:latin typeface="Roboto"/>
                <a:cs typeface="Roboto"/>
              </a:rPr>
              <a:t>e</a:t>
            </a:r>
            <a:r>
              <a:rPr sz="2850" dirty="0">
                <a:solidFill>
                  <a:srgbClr val="13110E"/>
                </a:solidFill>
                <a:latin typeface="Roboto"/>
                <a:cs typeface="Roboto"/>
              </a:rPr>
              <a:t>	</a:t>
            </a:r>
            <a:r>
              <a:rPr sz="2850" spc="105" dirty="0">
                <a:solidFill>
                  <a:srgbClr val="13110E"/>
                </a:solidFill>
                <a:latin typeface="Roboto"/>
                <a:cs typeface="Roboto"/>
              </a:rPr>
              <a:t>f</a:t>
            </a:r>
            <a:r>
              <a:rPr sz="2850" spc="75" dirty="0">
                <a:solidFill>
                  <a:srgbClr val="13110E"/>
                </a:solidFill>
                <a:latin typeface="Roboto"/>
                <a:cs typeface="Roboto"/>
              </a:rPr>
              <a:t>e</a:t>
            </a:r>
            <a:r>
              <a:rPr sz="2850" spc="40" dirty="0">
                <a:solidFill>
                  <a:srgbClr val="13110E"/>
                </a:solidFill>
                <a:latin typeface="Roboto"/>
                <a:cs typeface="Roboto"/>
              </a:rPr>
              <a:t>a</a:t>
            </a:r>
            <a:r>
              <a:rPr sz="2850" spc="25" dirty="0">
                <a:solidFill>
                  <a:srgbClr val="13110E"/>
                </a:solidFill>
                <a:latin typeface="Roboto"/>
                <a:cs typeface="Roboto"/>
              </a:rPr>
              <a:t>t</a:t>
            </a:r>
            <a:r>
              <a:rPr sz="2850" spc="5" dirty="0">
                <a:solidFill>
                  <a:srgbClr val="13110E"/>
                </a:solidFill>
                <a:latin typeface="Roboto"/>
                <a:cs typeface="Roboto"/>
              </a:rPr>
              <a:t>u</a:t>
            </a:r>
            <a:r>
              <a:rPr sz="2850" spc="20" dirty="0">
                <a:solidFill>
                  <a:srgbClr val="13110E"/>
                </a:solidFill>
                <a:latin typeface="Roboto"/>
                <a:cs typeface="Roboto"/>
              </a:rPr>
              <a:t>re</a:t>
            </a:r>
            <a:r>
              <a:rPr sz="2850" dirty="0">
                <a:solidFill>
                  <a:srgbClr val="13110E"/>
                </a:solidFill>
                <a:latin typeface="Roboto"/>
                <a:cs typeface="Roboto"/>
              </a:rPr>
              <a:t>	</a:t>
            </a:r>
            <a:r>
              <a:rPr sz="2850" spc="30" dirty="0">
                <a:solidFill>
                  <a:srgbClr val="13110E"/>
                </a:solidFill>
                <a:latin typeface="Roboto"/>
                <a:cs typeface="Roboto"/>
              </a:rPr>
              <a:t>i</a:t>
            </a:r>
            <a:r>
              <a:rPr sz="2850" spc="10" dirty="0">
                <a:solidFill>
                  <a:srgbClr val="13110E"/>
                </a:solidFill>
                <a:latin typeface="Roboto"/>
                <a:cs typeface="Roboto"/>
              </a:rPr>
              <a:t>n</a:t>
            </a:r>
            <a:r>
              <a:rPr sz="2850" spc="55" dirty="0">
                <a:solidFill>
                  <a:srgbClr val="13110E"/>
                </a:solidFill>
                <a:latin typeface="Roboto"/>
                <a:cs typeface="Roboto"/>
              </a:rPr>
              <a:t>c</a:t>
            </a:r>
            <a:r>
              <a:rPr sz="2850" spc="30" dirty="0">
                <a:solidFill>
                  <a:srgbClr val="13110E"/>
                </a:solidFill>
                <a:latin typeface="Roboto"/>
                <a:cs typeface="Roboto"/>
              </a:rPr>
              <a:t>l</a:t>
            </a:r>
            <a:r>
              <a:rPr sz="2850" spc="5" dirty="0">
                <a:solidFill>
                  <a:srgbClr val="13110E"/>
                </a:solidFill>
                <a:latin typeface="Roboto"/>
                <a:cs typeface="Roboto"/>
              </a:rPr>
              <a:t>u</a:t>
            </a:r>
            <a:r>
              <a:rPr sz="2850" spc="45" dirty="0">
                <a:solidFill>
                  <a:srgbClr val="13110E"/>
                </a:solidFill>
                <a:latin typeface="Roboto"/>
                <a:cs typeface="Roboto"/>
              </a:rPr>
              <a:t>d</a:t>
            </a:r>
            <a:r>
              <a:rPr sz="2850" spc="75" dirty="0">
                <a:solidFill>
                  <a:srgbClr val="13110E"/>
                </a:solidFill>
                <a:latin typeface="Roboto"/>
                <a:cs typeface="Roboto"/>
              </a:rPr>
              <a:t>e</a:t>
            </a:r>
            <a:r>
              <a:rPr sz="2850" spc="-15" dirty="0">
                <a:solidFill>
                  <a:srgbClr val="13110E"/>
                </a:solidFill>
                <a:latin typeface="Roboto"/>
                <a:cs typeface="Roboto"/>
              </a:rPr>
              <a:t>s  </a:t>
            </a:r>
            <a:r>
              <a:rPr sz="2850" spc="40" dirty="0">
                <a:solidFill>
                  <a:srgbClr val="13110E"/>
                </a:solidFill>
                <a:latin typeface="Roboto"/>
                <a:cs typeface="Roboto"/>
              </a:rPr>
              <a:t>Vehicle_Damage, </a:t>
            </a:r>
            <a:r>
              <a:rPr sz="2850" spc="45" dirty="0">
                <a:solidFill>
                  <a:srgbClr val="13110E"/>
                </a:solidFill>
                <a:latin typeface="Roboto"/>
                <a:cs typeface="Roboto"/>
              </a:rPr>
              <a:t> </a:t>
            </a:r>
            <a:r>
              <a:rPr sz="2850" spc="30" dirty="0">
                <a:solidFill>
                  <a:srgbClr val="13110E"/>
                </a:solidFill>
                <a:latin typeface="Roboto"/>
                <a:cs typeface="Roboto"/>
              </a:rPr>
              <a:t>Previously_Insured, </a:t>
            </a:r>
            <a:r>
              <a:rPr sz="2850" spc="35" dirty="0">
                <a:solidFill>
                  <a:srgbClr val="13110E"/>
                </a:solidFill>
                <a:latin typeface="Roboto"/>
                <a:cs typeface="Roboto"/>
              </a:rPr>
              <a:t> </a:t>
            </a:r>
            <a:r>
              <a:rPr sz="2850" spc="40" dirty="0">
                <a:solidFill>
                  <a:srgbClr val="13110E"/>
                </a:solidFill>
                <a:latin typeface="Roboto"/>
                <a:cs typeface="Roboto"/>
              </a:rPr>
              <a:t>Gender,</a:t>
            </a:r>
            <a:r>
              <a:rPr sz="2850" spc="105" dirty="0">
                <a:solidFill>
                  <a:srgbClr val="13110E"/>
                </a:solidFill>
                <a:latin typeface="Roboto"/>
                <a:cs typeface="Roboto"/>
              </a:rPr>
              <a:t> </a:t>
            </a:r>
            <a:r>
              <a:rPr sz="2850" spc="35" dirty="0">
                <a:solidFill>
                  <a:srgbClr val="13110E"/>
                </a:solidFill>
                <a:latin typeface="Roboto"/>
                <a:cs typeface="Roboto"/>
              </a:rPr>
              <a:t>etc.</a:t>
            </a:r>
            <a:endParaRPr sz="2850">
              <a:latin typeface="Roboto"/>
              <a:cs typeface="Roboto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7459796" y="366186"/>
            <a:ext cx="337820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70" dirty="0"/>
              <a:t>O</a:t>
            </a:r>
            <a:r>
              <a:rPr sz="7200" spc="405" dirty="0"/>
              <a:t>u</a:t>
            </a:r>
            <a:r>
              <a:rPr sz="7200" spc="75" dirty="0"/>
              <a:t>t</a:t>
            </a:r>
            <a:r>
              <a:rPr sz="7200" spc="459" dirty="0"/>
              <a:t>p</a:t>
            </a:r>
            <a:r>
              <a:rPr sz="7200" spc="405" dirty="0"/>
              <a:t>u</a:t>
            </a:r>
            <a:r>
              <a:rPr sz="7200" spc="150" dirty="0"/>
              <a:t>t</a:t>
            </a:r>
            <a:endParaRPr sz="7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411" y="5849153"/>
            <a:ext cx="18278475" cy="4440555"/>
            <a:chOff x="9411" y="5849153"/>
            <a:chExt cx="18278475" cy="4440555"/>
          </a:xfrm>
        </p:grpSpPr>
        <p:sp>
          <p:nvSpPr>
            <p:cNvPr id="3" name="object 3"/>
            <p:cNvSpPr/>
            <p:nvPr/>
          </p:nvSpPr>
          <p:spPr>
            <a:xfrm>
              <a:off x="9411" y="8870251"/>
              <a:ext cx="18278475" cy="1419225"/>
            </a:xfrm>
            <a:custGeom>
              <a:avLst/>
              <a:gdLst/>
              <a:ahLst/>
              <a:cxnLst/>
              <a:rect l="l" t="t" r="r" b="b"/>
              <a:pathLst>
                <a:path w="18278475" h="1419225">
                  <a:moveTo>
                    <a:pt x="18278473" y="1419224"/>
                  </a:moveTo>
                  <a:lnTo>
                    <a:pt x="0" y="1419224"/>
                  </a:lnTo>
                  <a:lnTo>
                    <a:pt x="0" y="0"/>
                  </a:lnTo>
                  <a:lnTo>
                    <a:pt x="18278473" y="0"/>
                  </a:lnTo>
                  <a:lnTo>
                    <a:pt x="18278473" y="1419224"/>
                  </a:lnTo>
                  <a:close/>
                </a:path>
              </a:pathLst>
            </a:custGeom>
            <a:solidFill>
              <a:srgbClr val="1753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917081" y="6094838"/>
              <a:ext cx="5743575" cy="3333750"/>
            </a:xfrm>
            <a:custGeom>
              <a:avLst/>
              <a:gdLst/>
              <a:ahLst/>
              <a:cxnLst/>
              <a:rect l="l" t="t" r="r" b="b"/>
              <a:pathLst>
                <a:path w="5743575" h="3333750">
                  <a:moveTo>
                    <a:pt x="5424924" y="3333698"/>
                  </a:moveTo>
                  <a:lnTo>
                    <a:pt x="318649" y="3333698"/>
                  </a:lnTo>
                  <a:lnTo>
                    <a:pt x="271652" y="3330237"/>
                  </a:lnTo>
                  <a:lnTo>
                    <a:pt x="226766" y="3320188"/>
                  </a:lnTo>
                  <a:lnTo>
                    <a:pt x="184489" y="3304048"/>
                  </a:lnTo>
                  <a:lnTo>
                    <a:pt x="145319" y="3282314"/>
                  </a:lnTo>
                  <a:lnTo>
                    <a:pt x="109755" y="3255486"/>
                  </a:lnTo>
                  <a:lnTo>
                    <a:pt x="78295" y="3224059"/>
                  </a:lnTo>
                  <a:lnTo>
                    <a:pt x="51438" y="3188533"/>
                  </a:lnTo>
                  <a:lnTo>
                    <a:pt x="29681" y="3149405"/>
                  </a:lnTo>
                  <a:lnTo>
                    <a:pt x="13524" y="3107174"/>
                  </a:lnTo>
                  <a:lnTo>
                    <a:pt x="3464" y="3062335"/>
                  </a:lnTo>
                  <a:lnTo>
                    <a:pt x="0" y="3015389"/>
                  </a:lnTo>
                  <a:lnTo>
                    <a:pt x="0" y="318308"/>
                  </a:lnTo>
                  <a:lnTo>
                    <a:pt x="3464" y="271362"/>
                  </a:lnTo>
                  <a:lnTo>
                    <a:pt x="13524" y="226524"/>
                  </a:lnTo>
                  <a:lnTo>
                    <a:pt x="29681" y="184292"/>
                  </a:lnTo>
                  <a:lnTo>
                    <a:pt x="51438" y="145164"/>
                  </a:lnTo>
                  <a:lnTo>
                    <a:pt x="78295" y="109638"/>
                  </a:lnTo>
                  <a:lnTo>
                    <a:pt x="109755" y="78211"/>
                  </a:lnTo>
                  <a:lnTo>
                    <a:pt x="145319" y="51383"/>
                  </a:lnTo>
                  <a:lnTo>
                    <a:pt x="184489" y="29649"/>
                  </a:lnTo>
                  <a:lnTo>
                    <a:pt x="226766" y="13509"/>
                  </a:lnTo>
                  <a:lnTo>
                    <a:pt x="271652" y="3460"/>
                  </a:lnTo>
                  <a:lnTo>
                    <a:pt x="318649" y="0"/>
                  </a:lnTo>
                  <a:lnTo>
                    <a:pt x="5424924" y="0"/>
                  </a:lnTo>
                  <a:lnTo>
                    <a:pt x="5471921" y="3460"/>
                  </a:lnTo>
                  <a:lnTo>
                    <a:pt x="5516808" y="13509"/>
                  </a:lnTo>
                  <a:lnTo>
                    <a:pt x="5559085" y="29649"/>
                  </a:lnTo>
                  <a:lnTo>
                    <a:pt x="5598255" y="51383"/>
                  </a:lnTo>
                  <a:lnTo>
                    <a:pt x="5633819" y="78211"/>
                  </a:lnTo>
                  <a:lnTo>
                    <a:pt x="5665278" y="109638"/>
                  </a:lnTo>
                  <a:lnTo>
                    <a:pt x="5692136" y="145164"/>
                  </a:lnTo>
                  <a:lnTo>
                    <a:pt x="5713892" y="184292"/>
                  </a:lnTo>
                  <a:lnTo>
                    <a:pt x="5730050" y="226524"/>
                  </a:lnTo>
                  <a:lnTo>
                    <a:pt x="5740110" y="271362"/>
                  </a:lnTo>
                  <a:lnTo>
                    <a:pt x="5743574" y="318308"/>
                  </a:lnTo>
                  <a:lnTo>
                    <a:pt x="5743574" y="3015389"/>
                  </a:lnTo>
                  <a:lnTo>
                    <a:pt x="5740110" y="3062335"/>
                  </a:lnTo>
                  <a:lnTo>
                    <a:pt x="5730050" y="3107174"/>
                  </a:lnTo>
                  <a:lnTo>
                    <a:pt x="5713892" y="3149405"/>
                  </a:lnTo>
                  <a:lnTo>
                    <a:pt x="5692136" y="3188533"/>
                  </a:lnTo>
                  <a:lnTo>
                    <a:pt x="5665278" y="3224059"/>
                  </a:lnTo>
                  <a:lnTo>
                    <a:pt x="5633819" y="3255486"/>
                  </a:lnTo>
                  <a:lnTo>
                    <a:pt x="5598255" y="3282314"/>
                  </a:lnTo>
                  <a:lnTo>
                    <a:pt x="5559085" y="3304048"/>
                  </a:lnTo>
                  <a:lnTo>
                    <a:pt x="5516808" y="3320188"/>
                  </a:lnTo>
                  <a:lnTo>
                    <a:pt x="5471921" y="3330237"/>
                  </a:lnTo>
                  <a:lnTo>
                    <a:pt x="5424924" y="333369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538357" y="5849153"/>
              <a:ext cx="495300" cy="495300"/>
            </a:xfrm>
            <a:custGeom>
              <a:avLst/>
              <a:gdLst/>
              <a:ahLst/>
              <a:cxnLst/>
              <a:rect l="l" t="t" r="r" b="b"/>
              <a:pathLst>
                <a:path w="495300" h="495300">
                  <a:moveTo>
                    <a:pt x="495300" y="239539"/>
                  </a:moveTo>
                  <a:lnTo>
                    <a:pt x="495300" y="255760"/>
                  </a:lnTo>
                  <a:lnTo>
                    <a:pt x="494902" y="263852"/>
                  </a:lnTo>
                  <a:lnTo>
                    <a:pt x="488959" y="303919"/>
                  </a:lnTo>
                  <a:lnTo>
                    <a:pt x="473344" y="349915"/>
                  </a:lnTo>
                  <a:lnTo>
                    <a:pt x="449057" y="391980"/>
                  </a:lnTo>
                  <a:lnTo>
                    <a:pt x="417029" y="428500"/>
                  </a:lnTo>
                  <a:lnTo>
                    <a:pt x="378493" y="458069"/>
                  </a:lnTo>
                  <a:lnTo>
                    <a:pt x="334928" y="479552"/>
                  </a:lnTo>
                  <a:lnTo>
                    <a:pt x="288009" y="492123"/>
                  </a:lnTo>
                  <a:lnTo>
                    <a:pt x="255760" y="495300"/>
                  </a:lnTo>
                  <a:lnTo>
                    <a:pt x="239539" y="495300"/>
                  </a:lnTo>
                  <a:lnTo>
                    <a:pt x="191380" y="488959"/>
                  </a:lnTo>
                  <a:lnTo>
                    <a:pt x="145385" y="473344"/>
                  </a:lnTo>
                  <a:lnTo>
                    <a:pt x="103319" y="449057"/>
                  </a:lnTo>
                  <a:lnTo>
                    <a:pt x="66799" y="417029"/>
                  </a:lnTo>
                  <a:lnTo>
                    <a:pt x="37230" y="378493"/>
                  </a:lnTo>
                  <a:lnTo>
                    <a:pt x="15747" y="334928"/>
                  </a:lnTo>
                  <a:lnTo>
                    <a:pt x="3176" y="288009"/>
                  </a:lnTo>
                  <a:lnTo>
                    <a:pt x="0" y="255760"/>
                  </a:lnTo>
                  <a:lnTo>
                    <a:pt x="0" y="239539"/>
                  </a:lnTo>
                  <a:lnTo>
                    <a:pt x="6340" y="191380"/>
                  </a:lnTo>
                  <a:lnTo>
                    <a:pt x="21955" y="145385"/>
                  </a:lnTo>
                  <a:lnTo>
                    <a:pt x="46242" y="103319"/>
                  </a:lnTo>
                  <a:lnTo>
                    <a:pt x="78270" y="66799"/>
                  </a:lnTo>
                  <a:lnTo>
                    <a:pt x="116806" y="37230"/>
                  </a:lnTo>
                  <a:lnTo>
                    <a:pt x="160371" y="15747"/>
                  </a:lnTo>
                  <a:lnTo>
                    <a:pt x="207290" y="3176"/>
                  </a:lnTo>
                  <a:lnTo>
                    <a:pt x="239539" y="0"/>
                  </a:lnTo>
                  <a:lnTo>
                    <a:pt x="247650" y="0"/>
                  </a:lnTo>
                  <a:lnTo>
                    <a:pt x="255760" y="0"/>
                  </a:lnTo>
                  <a:lnTo>
                    <a:pt x="303919" y="6340"/>
                  </a:lnTo>
                  <a:lnTo>
                    <a:pt x="349914" y="21955"/>
                  </a:lnTo>
                  <a:lnTo>
                    <a:pt x="391980" y="46242"/>
                  </a:lnTo>
                  <a:lnTo>
                    <a:pt x="428500" y="78270"/>
                  </a:lnTo>
                  <a:lnTo>
                    <a:pt x="458069" y="116806"/>
                  </a:lnTo>
                  <a:lnTo>
                    <a:pt x="479552" y="160371"/>
                  </a:lnTo>
                  <a:lnTo>
                    <a:pt x="492123" y="207290"/>
                  </a:lnTo>
                  <a:lnTo>
                    <a:pt x="494902" y="231447"/>
                  </a:lnTo>
                  <a:lnTo>
                    <a:pt x="495300" y="239539"/>
                  </a:lnTo>
                  <a:close/>
                </a:path>
              </a:pathLst>
            </a:custGeom>
            <a:solidFill>
              <a:srgbClr val="1753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29008" y="6094838"/>
              <a:ext cx="5743575" cy="3333750"/>
            </a:xfrm>
            <a:custGeom>
              <a:avLst/>
              <a:gdLst/>
              <a:ahLst/>
              <a:cxnLst/>
              <a:rect l="l" t="t" r="r" b="b"/>
              <a:pathLst>
                <a:path w="5743575" h="3333750">
                  <a:moveTo>
                    <a:pt x="5424924" y="3333698"/>
                  </a:moveTo>
                  <a:lnTo>
                    <a:pt x="318649" y="3333698"/>
                  </a:lnTo>
                  <a:lnTo>
                    <a:pt x="271652" y="3330237"/>
                  </a:lnTo>
                  <a:lnTo>
                    <a:pt x="226766" y="3320188"/>
                  </a:lnTo>
                  <a:lnTo>
                    <a:pt x="184489" y="3304048"/>
                  </a:lnTo>
                  <a:lnTo>
                    <a:pt x="145319" y="3282314"/>
                  </a:lnTo>
                  <a:lnTo>
                    <a:pt x="109755" y="3255486"/>
                  </a:lnTo>
                  <a:lnTo>
                    <a:pt x="78295" y="3224059"/>
                  </a:lnTo>
                  <a:lnTo>
                    <a:pt x="51438" y="3188533"/>
                  </a:lnTo>
                  <a:lnTo>
                    <a:pt x="29681" y="3149405"/>
                  </a:lnTo>
                  <a:lnTo>
                    <a:pt x="13524" y="3107174"/>
                  </a:lnTo>
                  <a:lnTo>
                    <a:pt x="3464" y="3062335"/>
                  </a:lnTo>
                  <a:lnTo>
                    <a:pt x="0" y="3015389"/>
                  </a:lnTo>
                  <a:lnTo>
                    <a:pt x="0" y="318308"/>
                  </a:lnTo>
                  <a:lnTo>
                    <a:pt x="3464" y="271362"/>
                  </a:lnTo>
                  <a:lnTo>
                    <a:pt x="13524" y="226524"/>
                  </a:lnTo>
                  <a:lnTo>
                    <a:pt x="29681" y="184292"/>
                  </a:lnTo>
                  <a:lnTo>
                    <a:pt x="51438" y="145164"/>
                  </a:lnTo>
                  <a:lnTo>
                    <a:pt x="78295" y="109638"/>
                  </a:lnTo>
                  <a:lnTo>
                    <a:pt x="109755" y="78211"/>
                  </a:lnTo>
                  <a:lnTo>
                    <a:pt x="145319" y="51383"/>
                  </a:lnTo>
                  <a:lnTo>
                    <a:pt x="184489" y="29649"/>
                  </a:lnTo>
                  <a:lnTo>
                    <a:pt x="226766" y="13509"/>
                  </a:lnTo>
                  <a:lnTo>
                    <a:pt x="271652" y="3460"/>
                  </a:lnTo>
                  <a:lnTo>
                    <a:pt x="318649" y="0"/>
                  </a:lnTo>
                  <a:lnTo>
                    <a:pt x="5424924" y="0"/>
                  </a:lnTo>
                  <a:lnTo>
                    <a:pt x="5471921" y="3460"/>
                  </a:lnTo>
                  <a:lnTo>
                    <a:pt x="5516808" y="13509"/>
                  </a:lnTo>
                  <a:lnTo>
                    <a:pt x="5559085" y="29649"/>
                  </a:lnTo>
                  <a:lnTo>
                    <a:pt x="5598255" y="51383"/>
                  </a:lnTo>
                  <a:lnTo>
                    <a:pt x="5633819" y="78211"/>
                  </a:lnTo>
                  <a:lnTo>
                    <a:pt x="5665278" y="109638"/>
                  </a:lnTo>
                  <a:lnTo>
                    <a:pt x="5692136" y="145164"/>
                  </a:lnTo>
                  <a:lnTo>
                    <a:pt x="5713892" y="184292"/>
                  </a:lnTo>
                  <a:lnTo>
                    <a:pt x="5730050" y="226524"/>
                  </a:lnTo>
                  <a:lnTo>
                    <a:pt x="5740110" y="271362"/>
                  </a:lnTo>
                  <a:lnTo>
                    <a:pt x="5743574" y="318308"/>
                  </a:lnTo>
                  <a:lnTo>
                    <a:pt x="5743574" y="3015389"/>
                  </a:lnTo>
                  <a:lnTo>
                    <a:pt x="5740110" y="3062335"/>
                  </a:lnTo>
                  <a:lnTo>
                    <a:pt x="5730050" y="3107174"/>
                  </a:lnTo>
                  <a:lnTo>
                    <a:pt x="5713892" y="3149405"/>
                  </a:lnTo>
                  <a:lnTo>
                    <a:pt x="5692136" y="3188533"/>
                  </a:lnTo>
                  <a:lnTo>
                    <a:pt x="5665278" y="3224059"/>
                  </a:lnTo>
                  <a:lnTo>
                    <a:pt x="5633819" y="3255486"/>
                  </a:lnTo>
                  <a:lnTo>
                    <a:pt x="5598255" y="3282314"/>
                  </a:lnTo>
                  <a:lnTo>
                    <a:pt x="5559085" y="3304048"/>
                  </a:lnTo>
                  <a:lnTo>
                    <a:pt x="5516808" y="3320188"/>
                  </a:lnTo>
                  <a:lnTo>
                    <a:pt x="5471921" y="3330237"/>
                  </a:lnTo>
                  <a:lnTo>
                    <a:pt x="5424924" y="333369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250284" y="5849153"/>
              <a:ext cx="495300" cy="495300"/>
            </a:xfrm>
            <a:custGeom>
              <a:avLst/>
              <a:gdLst/>
              <a:ahLst/>
              <a:cxnLst/>
              <a:rect l="l" t="t" r="r" b="b"/>
              <a:pathLst>
                <a:path w="495300" h="495300">
                  <a:moveTo>
                    <a:pt x="495300" y="239539"/>
                  </a:moveTo>
                  <a:lnTo>
                    <a:pt x="495300" y="255760"/>
                  </a:lnTo>
                  <a:lnTo>
                    <a:pt x="494902" y="263852"/>
                  </a:lnTo>
                  <a:lnTo>
                    <a:pt x="488959" y="303919"/>
                  </a:lnTo>
                  <a:lnTo>
                    <a:pt x="473344" y="349915"/>
                  </a:lnTo>
                  <a:lnTo>
                    <a:pt x="449057" y="391980"/>
                  </a:lnTo>
                  <a:lnTo>
                    <a:pt x="417029" y="428500"/>
                  </a:lnTo>
                  <a:lnTo>
                    <a:pt x="378493" y="458069"/>
                  </a:lnTo>
                  <a:lnTo>
                    <a:pt x="334928" y="479552"/>
                  </a:lnTo>
                  <a:lnTo>
                    <a:pt x="288009" y="492123"/>
                  </a:lnTo>
                  <a:lnTo>
                    <a:pt x="255760" y="495300"/>
                  </a:lnTo>
                  <a:lnTo>
                    <a:pt x="239539" y="495300"/>
                  </a:lnTo>
                  <a:lnTo>
                    <a:pt x="191380" y="488959"/>
                  </a:lnTo>
                  <a:lnTo>
                    <a:pt x="145385" y="473344"/>
                  </a:lnTo>
                  <a:lnTo>
                    <a:pt x="103319" y="449057"/>
                  </a:lnTo>
                  <a:lnTo>
                    <a:pt x="66799" y="417029"/>
                  </a:lnTo>
                  <a:lnTo>
                    <a:pt x="37230" y="378493"/>
                  </a:lnTo>
                  <a:lnTo>
                    <a:pt x="15747" y="334928"/>
                  </a:lnTo>
                  <a:lnTo>
                    <a:pt x="3176" y="288009"/>
                  </a:lnTo>
                  <a:lnTo>
                    <a:pt x="0" y="255760"/>
                  </a:lnTo>
                  <a:lnTo>
                    <a:pt x="0" y="239539"/>
                  </a:lnTo>
                  <a:lnTo>
                    <a:pt x="6340" y="191380"/>
                  </a:lnTo>
                  <a:lnTo>
                    <a:pt x="21955" y="145385"/>
                  </a:lnTo>
                  <a:lnTo>
                    <a:pt x="46242" y="103319"/>
                  </a:lnTo>
                  <a:lnTo>
                    <a:pt x="78270" y="66799"/>
                  </a:lnTo>
                  <a:lnTo>
                    <a:pt x="116806" y="37230"/>
                  </a:lnTo>
                  <a:lnTo>
                    <a:pt x="160371" y="15747"/>
                  </a:lnTo>
                  <a:lnTo>
                    <a:pt x="207290" y="3176"/>
                  </a:lnTo>
                  <a:lnTo>
                    <a:pt x="239539" y="0"/>
                  </a:lnTo>
                  <a:lnTo>
                    <a:pt x="247650" y="0"/>
                  </a:lnTo>
                  <a:lnTo>
                    <a:pt x="255760" y="0"/>
                  </a:lnTo>
                  <a:lnTo>
                    <a:pt x="303919" y="6340"/>
                  </a:lnTo>
                  <a:lnTo>
                    <a:pt x="349914" y="21955"/>
                  </a:lnTo>
                  <a:lnTo>
                    <a:pt x="391980" y="46242"/>
                  </a:lnTo>
                  <a:lnTo>
                    <a:pt x="428500" y="78270"/>
                  </a:lnTo>
                  <a:lnTo>
                    <a:pt x="458069" y="116806"/>
                  </a:lnTo>
                  <a:lnTo>
                    <a:pt x="479552" y="160371"/>
                  </a:lnTo>
                  <a:lnTo>
                    <a:pt x="492123" y="207290"/>
                  </a:lnTo>
                  <a:lnTo>
                    <a:pt x="494902" y="231447"/>
                  </a:lnTo>
                  <a:lnTo>
                    <a:pt x="495300" y="239539"/>
                  </a:lnTo>
                  <a:close/>
                </a:path>
              </a:pathLst>
            </a:custGeom>
            <a:solidFill>
              <a:srgbClr val="1753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84002" y="2279731"/>
            <a:ext cx="5429249" cy="3428999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3568257" y="2279731"/>
            <a:ext cx="4523740" cy="3269615"/>
            <a:chOff x="3568257" y="2279731"/>
            <a:chExt cx="4523740" cy="3269615"/>
          </a:xfrm>
        </p:grpSpPr>
        <p:sp>
          <p:nvSpPr>
            <p:cNvPr id="10" name="object 10"/>
            <p:cNvSpPr/>
            <p:nvPr/>
          </p:nvSpPr>
          <p:spPr>
            <a:xfrm>
              <a:off x="3568257" y="4543202"/>
              <a:ext cx="4523740" cy="1006475"/>
            </a:xfrm>
            <a:custGeom>
              <a:avLst/>
              <a:gdLst/>
              <a:ahLst/>
              <a:cxnLst/>
              <a:rect l="l" t="t" r="r" b="b"/>
              <a:pathLst>
                <a:path w="4523740" h="1006475">
                  <a:moveTo>
                    <a:pt x="4020728" y="1005987"/>
                  </a:moveTo>
                  <a:lnTo>
                    <a:pt x="502591" y="1005987"/>
                  </a:lnTo>
                  <a:lnTo>
                    <a:pt x="454190" y="1003684"/>
                  </a:lnTo>
                  <a:lnTo>
                    <a:pt x="407091" y="996916"/>
                  </a:lnTo>
                  <a:lnTo>
                    <a:pt x="361504" y="985895"/>
                  </a:lnTo>
                  <a:lnTo>
                    <a:pt x="317639" y="970830"/>
                  </a:lnTo>
                  <a:lnTo>
                    <a:pt x="275708" y="951932"/>
                  </a:lnTo>
                  <a:lnTo>
                    <a:pt x="235920" y="929414"/>
                  </a:lnTo>
                  <a:lnTo>
                    <a:pt x="198486" y="903484"/>
                  </a:lnTo>
                  <a:lnTo>
                    <a:pt x="163618" y="874355"/>
                  </a:lnTo>
                  <a:lnTo>
                    <a:pt x="131526" y="842237"/>
                  </a:lnTo>
                  <a:lnTo>
                    <a:pt x="102420" y="807341"/>
                  </a:lnTo>
                  <a:lnTo>
                    <a:pt x="76511" y="769878"/>
                  </a:lnTo>
                  <a:lnTo>
                    <a:pt x="54010" y="730058"/>
                  </a:lnTo>
                  <a:lnTo>
                    <a:pt x="35128" y="688093"/>
                  </a:lnTo>
                  <a:lnTo>
                    <a:pt x="20075" y="644193"/>
                  </a:lnTo>
                  <a:lnTo>
                    <a:pt x="9063" y="598569"/>
                  </a:lnTo>
                  <a:lnTo>
                    <a:pt x="2300" y="551432"/>
                  </a:lnTo>
                  <a:lnTo>
                    <a:pt x="0" y="502993"/>
                  </a:lnTo>
                  <a:lnTo>
                    <a:pt x="0" y="0"/>
                  </a:lnTo>
                  <a:lnTo>
                    <a:pt x="4523320" y="0"/>
                  </a:lnTo>
                  <a:lnTo>
                    <a:pt x="4523320" y="502993"/>
                  </a:lnTo>
                  <a:lnTo>
                    <a:pt x="4521019" y="551432"/>
                  </a:lnTo>
                  <a:lnTo>
                    <a:pt x="4514257" y="598569"/>
                  </a:lnTo>
                  <a:lnTo>
                    <a:pt x="4503244" y="644193"/>
                  </a:lnTo>
                  <a:lnTo>
                    <a:pt x="4488191" y="688093"/>
                  </a:lnTo>
                  <a:lnTo>
                    <a:pt x="4469309" y="730058"/>
                  </a:lnTo>
                  <a:lnTo>
                    <a:pt x="4446808" y="769878"/>
                  </a:lnTo>
                  <a:lnTo>
                    <a:pt x="4420899" y="807341"/>
                  </a:lnTo>
                  <a:lnTo>
                    <a:pt x="4391794" y="842237"/>
                  </a:lnTo>
                  <a:lnTo>
                    <a:pt x="4359701" y="874355"/>
                  </a:lnTo>
                  <a:lnTo>
                    <a:pt x="4324833" y="903484"/>
                  </a:lnTo>
                  <a:lnTo>
                    <a:pt x="4287400" y="929414"/>
                  </a:lnTo>
                  <a:lnTo>
                    <a:pt x="4247612" y="951932"/>
                  </a:lnTo>
                  <a:lnTo>
                    <a:pt x="4205680" y="970830"/>
                  </a:lnTo>
                  <a:lnTo>
                    <a:pt x="4161815" y="985895"/>
                  </a:lnTo>
                  <a:lnTo>
                    <a:pt x="4116228" y="996916"/>
                  </a:lnTo>
                  <a:lnTo>
                    <a:pt x="4069129" y="1003684"/>
                  </a:lnTo>
                  <a:lnTo>
                    <a:pt x="4020728" y="1005987"/>
                  </a:lnTo>
                  <a:close/>
                </a:path>
              </a:pathLst>
            </a:custGeom>
            <a:solidFill>
              <a:srgbClr val="12870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68257" y="3285718"/>
              <a:ext cx="4523740" cy="1257935"/>
            </a:xfrm>
            <a:custGeom>
              <a:avLst/>
              <a:gdLst/>
              <a:ahLst/>
              <a:cxnLst/>
              <a:rect l="l" t="t" r="r" b="b"/>
              <a:pathLst>
                <a:path w="4523740" h="1257935">
                  <a:moveTo>
                    <a:pt x="4523320" y="1257483"/>
                  </a:moveTo>
                  <a:lnTo>
                    <a:pt x="0" y="1257483"/>
                  </a:lnTo>
                  <a:lnTo>
                    <a:pt x="0" y="0"/>
                  </a:lnTo>
                  <a:lnTo>
                    <a:pt x="4523320" y="0"/>
                  </a:lnTo>
                  <a:lnTo>
                    <a:pt x="4523320" y="1257483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68257" y="2279731"/>
              <a:ext cx="4523740" cy="1006475"/>
            </a:xfrm>
            <a:custGeom>
              <a:avLst/>
              <a:gdLst/>
              <a:ahLst/>
              <a:cxnLst/>
              <a:rect l="l" t="t" r="r" b="b"/>
              <a:pathLst>
                <a:path w="4523740" h="1006475">
                  <a:moveTo>
                    <a:pt x="4523320" y="1005987"/>
                  </a:moveTo>
                  <a:lnTo>
                    <a:pt x="0" y="1005987"/>
                  </a:lnTo>
                  <a:lnTo>
                    <a:pt x="0" y="502993"/>
                  </a:lnTo>
                  <a:lnTo>
                    <a:pt x="2300" y="454554"/>
                  </a:lnTo>
                  <a:lnTo>
                    <a:pt x="9063" y="407417"/>
                  </a:lnTo>
                  <a:lnTo>
                    <a:pt x="20075" y="361794"/>
                  </a:lnTo>
                  <a:lnTo>
                    <a:pt x="35128" y="317894"/>
                  </a:lnTo>
                  <a:lnTo>
                    <a:pt x="54010" y="275928"/>
                  </a:lnTo>
                  <a:lnTo>
                    <a:pt x="76511" y="236108"/>
                  </a:lnTo>
                  <a:lnTo>
                    <a:pt x="102420" y="198645"/>
                  </a:lnTo>
                  <a:lnTo>
                    <a:pt x="131526" y="163749"/>
                  </a:lnTo>
                  <a:lnTo>
                    <a:pt x="163618" y="131631"/>
                  </a:lnTo>
                  <a:lnTo>
                    <a:pt x="198486" y="102502"/>
                  </a:lnTo>
                  <a:lnTo>
                    <a:pt x="235920" y="76572"/>
                  </a:lnTo>
                  <a:lnTo>
                    <a:pt x="275708" y="54054"/>
                  </a:lnTo>
                  <a:lnTo>
                    <a:pt x="317639" y="35156"/>
                  </a:lnTo>
                  <a:lnTo>
                    <a:pt x="361504" y="20092"/>
                  </a:lnTo>
                  <a:lnTo>
                    <a:pt x="407091" y="9070"/>
                  </a:lnTo>
                  <a:lnTo>
                    <a:pt x="454190" y="2302"/>
                  </a:lnTo>
                  <a:lnTo>
                    <a:pt x="502591" y="0"/>
                  </a:lnTo>
                  <a:lnTo>
                    <a:pt x="4020728" y="0"/>
                  </a:lnTo>
                  <a:lnTo>
                    <a:pt x="4069129" y="2302"/>
                  </a:lnTo>
                  <a:lnTo>
                    <a:pt x="4116228" y="9070"/>
                  </a:lnTo>
                  <a:lnTo>
                    <a:pt x="4161815" y="20092"/>
                  </a:lnTo>
                  <a:lnTo>
                    <a:pt x="4205680" y="35156"/>
                  </a:lnTo>
                  <a:lnTo>
                    <a:pt x="4247612" y="54054"/>
                  </a:lnTo>
                  <a:lnTo>
                    <a:pt x="4287400" y="76572"/>
                  </a:lnTo>
                  <a:lnTo>
                    <a:pt x="4324833" y="102502"/>
                  </a:lnTo>
                  <a:lnTo>
                    <a:pt x="4359701" y="131631"/>
                  </a:lnTo>
                  <a:lnTo>
                    <a:pt x="4391794" y="163749"/>
                  </a:lnTo>
                  <a:lnTo>
                    <a:pt x="4420899" y="198645"/>
                  </a:lnTo>
                  <a:lnTo>
                    <a:pt x="4446808" y="236108"/>
                  </a:lnTo>
                  <a:lnTo>
                    <a:pt x="4469309" y="275928"/>
                  </a:lnTo>
                  <a:lnTo>
                    <a:pt x="4488191" y="317894"/>
                  </a:lnTo>
                  <a:lnTo>
                    <a:pt x="4503244" y="361794"/>
                  </a:lnTo>
                  <a:lnTo>
                    <a:pt x="4514257" y="407417"/>
                  </a:lnTo>
                  <a:lnTo>
                    <a:pt x="4521019" y="454554"/>
                  </a:lnTo>
                  <a:lnTo>
                    <a:pt x="4523320" y="502993"/>
                  </a:lnTo>
                  <a:lnTo>
                    <a:pt x="4523320" y="1005987"/>
                  </a:lnTo>
                  <a:close/>
                </a:path>
              </a:pathLst>
            </a:custGeom>
            <a:solidFill>
              <a:srgbClr val="FF9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327930" y="3412829"/>
              <a:ext cx="1005205" cy="1004569"/>
            </a:xfrm>
            <a:custGeom>
              <a:avLst/>
              <a:gdLst/>
              <a:ahLst/>
              <a:cxnLst/>
              <a:rect l="l" t="t" r="r" b="b"/>
              <a:pathLst>
                <a:path w="1005204" h="1004570">
                  <a:moveTo>
                    <a:pt x="514324" y="1004473"/>
                  </a:moveTo>
                  <a:lnTo>
                    <a:pt x="428240" y="999180"/>
                  </a:lnTo>
                  <a:lnTo>
                    <a:pt x="344328" y="979236"/>
                  </a:lnTo>
                  <a:lnTo>
                    <a:pt x="265066" y="945231"/>
                  </a:lnTo>
                  <a:lnTo>
                    <a:pt x="192778" y="898166"/>
                  </a:lnTo>
                  <a:lnTo>
                    <a:pt x="129590" y="839421"/>
                  </a:lnTo>
                  <a:lnTo>
                    <a:pt x="77367" y="770728"/>
                  </a:lnTo>
                  <a:lnTo>
                    <a:pt x="37652" y="694118"/>
                  </a:lnTo>
                  <a:lnTo>
                    <a:pt x="11607" y="611841"/>
                  </a:lnTo>
                  <a:lnTo>
                    <a:pt x="0" y="526311"/>
                  </a:lnTo>
                  <a:lnTo>
                    <a:pt x="3174" y="440055"/>
                  </a:lnTo>
                  <a:lnTo>
                    <a:pt x="21036" y="355619"/>
                  </a:lnTo>
                  <a:lnTo>
                    <a:pt x="53057" y="275482"/>
                  </a:lnTo>
                  <a:lnTo>
                    <a:pt x="98300" y="201997"/>
                  </a:lnTo>
                  <a:lnTo>
                    <a:pt x="155431" y="137336"/>
                  </a:lnTo>
                  <a:lnTo>
                    <a:pt x="222761" y="83406"/>
                  </a:lnTo>
                  <a:lnTo>
                    <a:pt x="298311" y="41790"/>
                  </a:lnTo>
                  <a:lnTo>
                    <a:pt x="379866" y="13711"/>
                  </a:lnTo>
                  <a:lnTo>
                    <a:pt x="465017" y="0"/>
                  </a:lnTo>
                  <a:lnTo>
                    <a:pt x="551248" y="1059"/>
                  </a:lnTo>
                  <a:lnTo>
                    <a:pt x="636030" y="16856"/>
                  </a:lnTo>
                  <a:lnTo>
                    <a:pt x="716871" y="46929"/>
                  </a:lnTo>
                  <a:lnTo>
                    <a:pt x="791385" y="90392"/>
                  </a:lnTo>
                  <a:lnTo>
                    <a:pt x="857371" y="145960"/>
                  </a:lnTo>
                  <a:lnTo>
                    <a:pt x="912895" y="211999"/>
                  </a:lnTo>
                  <a:lnTo>
                    <a:pt x="956323" y="286573"/>
                  </a:lnTo>
                  <a:lnTo>
                    <a:pt x="986372" y="367479"/>
                  </a:lnTo>
                  <a:lnTo>
                    <a:pt x="1002157" y="452328"/>
                  </a:lnTo>
                  <a:lnTo>
                    <a:pt x="1004577" y="501631"/>
                  </a:lnTo>
                  <a:lnTo>
                    <a:pt x="997178" y="587620"/>
                  </a:lnTo>
                  <a:lnTo>
                    <a:pt x="975198" y="671084"/>
                  </a:lnTo>
                  <a:lnTo>
                    <a:pt x="939282" y="749558"/>
                  </a:lnTo>
                  <a:lnTo>
                    <a:pt x="890494" y="820726"/>
                  </a:lnTo>
                  <a:lnTo>
                    <a:pt x="830268" y="882500"/>
                  </a:lnTo>
                  <a:lnTo>
                    <a:pt x="760370" y="933063"/>
                  </a:lnTo>
                  <a:lnTo>
                    <a:pt x="682862" y="970921"/>
                  </a:lnTo>
                  <a:lnTo>
                    <a:pt x="600036" y="994959"/>
                  </a:lnTo>
                  <a:lnTo>
                    <a:pt x="514324" y="1004473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453427" y="3538237"/>
              <a:ext cx="753745" cy="753745"/>
            </a:xfrm>
            <a:custGeom>
              <a:avLst/>
              <a:gdLst/>
              <a:ahLst/>
              <a:cxnLst/>
              <a:rect l="l" t="t" r="r" b="b"/>
              <a:pathLst>
                <a:path w="753745" h="753745">
                  <a:moveTo>
                    <a:pt x="385742" y="753354"/>
                  </a:moveTo>
                  <a:lnTo>
                    <a:pt x="321180" y="749385"/>
                  </a:lnTo>
                  <a:lnTo>
                    <a:pt x="258246" y="734427"/>
                  </a:lnTo>
                  <a:lnTo>
                    <a:pt x="198799" y="708923"/>
                  </a:lnTo>
                  <a:lnTo>
                    <a:pt x="144584" y="673624"/>
                  </a:lnTo>
                  <a:lnTo>
                    <a:pt x="97192" y="629565"/>
                  </a:lnTo>
                  <a:lnTo>
                    <a:pt x="58025" y="578046"/>
                  </a:lnTo>
                  <a:lnTo>
                    <a:pt x="28239" y="520588"/>
                  </a:lnTo>
                  <a:lnTo>
                    <a:pt x="8705" y="458880"/>
                  </a:lnTo>
                  <a:lnTo>
                    <a:pt x="0" y="394733"/>
                  </a:lnTo>
                  <a:lnTo>
                    <a:pt x="2381" y="330041"/>
                  </a:lnTo>
                  <a:lnTo>
                    <a:pt x="15777" y="266714"/>
                  </a:lnTo>
                  <a:lnTo>
                    <a:pt x="39793" y="206612"/>
                  </a:lnTo>
                  <a:lnTo>
                    <a:pt x="73725" y="151498"/>
                  </a:lnTo>
                  <a:lnTo>
                    <a:pt x="116573" y="103002"/>
                  </a:lnTo>
                  <a:lnTo>
                    <a:pt x="167070" y="62555"/>
                  </a:lnTo>
                  <a:lnTo>
                    <a:pt x="223733" y="31342"/>
                  </a:lnTo>
                  <a:lnTo>
                    <a:pt x="284899" y="10283"/>
                  </a:lnTo>
                  <a:lnTo>
                    <a:pt x="348762" y="0"/>
                  </a:lnTo>
                  <a:lnTo>
                    <a:pt x="413436" y="794"/>
                  </a:lnTo>
                  <a:lnTo>
                    <a:pt x="477022" y="12642"/>
                  </a:lnTo>
                  <a:lnTo>
                    <a:pt x="537653" y="35197"/>
                  </a:lnTo>
                  <a:lnTo>
                    <a:pt x="593538" y="67794"/>
                  </a:lnTo>
                  <a:lnTo>
                    <a:pt x="643028" y="109470"/>
                  </a:lnTo>
                  <a:lnTo>
                    <a:pt x="684670" y="158999"/>
                  </a:lnTo>
                  <a:lnTo>
                    <a:pt x="717242" y="214930"/>
                  </a:lnTo>
                  <a:lnTo>
                    <a:pt x="739779" y="275609"/>
                  </a:lnTo>
                  <a:lnTo>
                    <a:pt x="751618" y="339246"/>
                  </a:lnTo>
                  <a:lnTo>
                    <a:pt x="753432" y="376223"/>
                  </a:lnTo>
                  <a:lnTo>
                    <a:pt x="747883" y="440714"/>
                  </a:lnTo>
                  <a:lnTo>
                    <a:pt x="731398" y="503313"/>
                  </a:lnTo>
                  <a:lnTo>
                    <a:pt x="704461" y="562169"/>
                  </a:lnTo>
                  <a:lnTo>
                    <a:pt x="667870" y="615544"/>
                  </a:lnTo>
                  <a:lnTo>
                    <a:pt x="622700" y="661874"/>
                  </a:lnTo>
                  <a:lnTo>
                    <a:pt x="570277" y="699797"/>
                  </a:lnTo>
                  <a:lnTo>
                    <a:pt x="512146" y="728191"/>
                  </a:lnTo>
                  <a:lnTo>
                    <a:pt x="450027" y="746219"/>
                  </a:lnTo>
                  <a:lnTo>
                    <a:pt x="385742" y="753354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452973" y="3537215"/>
              <a:ext cx="754380" cy="755015"/>
            </a:xfrm>
            <a:custGeom>
              <a:avLst/>
              <a:gdLst/>
              <a:ahLst/>
              <a:cxnLst/>
              <a:rect l="l" t="t" r="r" b="b"/>
              <a:pathLst>
                <a:path w="754379" h="755014">
                  <a:moveTo>
                    <a:pt x="376943" y="754490"/>
                  </a:moveTo>
                  <a:lnTo>
                    <a:pt x="358598" y="469795"/>
                  </a:lnTo>
                  <a:lnTo>
                    <a:pt x="232699" y="725693"/>
                  </a:lnTo>
                  <a:lnTo>
                    <a:pt x="324548" y="455712"/>
                  </a:lnTo>
                  <a:lnTo>
                    <a:pt x="110318" y="643957"/>
                  </a:lnTo>
                  <a:lnTo>
                    <a:pt x="298539" y="429682"/>
                  </a:lnTo>
                  <a:lnTo>
                    <a:pt x="28773" y="521478"/>
                  </a:lnTo>
                  <a:lnTo>
                    <a:pt x="284466" y="395604"/>
                  </a:lnTo>
                  <a:lnTo>
                    <a:pt x="0" y="377245"/>
                  </a:lnTo>
                  <a:lnTo>
                    <a:pt x="284466" y="358885"/>
                  </a:lnTo>
                  <a:lnTo>
                    <a:pt x="28773" y="232885"/>
                  </a:lnTo>
                  <a:lnTo>
                    <a:pt x="298539" y="324808"/>
                  </a:lnTo>
                  <a:lnTo>
                    <a:pt x="110318" y="110407"/>
                  </a:lnTo>
                  <a:lnTo>
                    <a:pt x="324548" y="298778"/>
                  </a:lnTo>
                  <a:lnTo>
                    <a:pt x="232699" y="28796"/>
                  </a:lnTo>
                  <a:lnTo>
                    <a:pt x="358598" y="284694"/>
                  </a:lnTo>
                  <a:lnTo>
                    <a:pt x="376943" y="0"/>
                  </a:lnTo>
                  <a:lnTo>
                    <a:pt x="395287" y="284694"/>
                  </a:lnTo>
                  <a:lnTo>
                    <a:pt x="521061" y="28796"/>
                  </a:lnTo>
                  <a:lnTo>
                    <a:pt x="429338" y="298778"/>
                  </a:lnTo>
                  <a:lnTo>
                    <a:pt x="643442" y="110407"/>
                  </a:lnTo>
                  <a:lnTo>
                    <a:pt x="455347" y="324808"/>
                  </a:lnTo>
                  <a:lnTo>
                    <a:pt x="725113" y="232885"/>
                  </a:lnTo>
                  <a:lnTo>
                    <a:pt x="469420" y="358885"/>
                  </a:lnTo>
                  <a:lnTo>
                    <a:pt x="753886" y="377245"/>
                  </a:lnTo>
                  <a:lnTo>
                    <a:pt x="469420" y="395604"/>
                  </a:lnTo>
                  <a:lnTo>
                    <a:pt x="725113" y="521478"/>
                  </a:lnTo>
                  <a:lnTo>
                    <a:pt x="455347" y="429682"/>
                  </a:lnTo>
                  <a:lnTo>
                    <a:pt x="643442" y="643957"/>
                  </a:lnTo>
                  <a:lnTo>
                    <a:pt x="429338" y="455712"/>
                  </a:lnTo>
                  <a:lnTo>
                    <a:pt x="521061" y="725693"/>
                  </a:lnTo>
                  <a:lnTo>
                    <a:pt x="395287" y="469795"/>
                  </a:lnTo>
                  <a:lnTo>
                    <a:pt x="376943" y="754490"/>
                  </a:lnTo>
                  <a:close/>
                </a:path>
              </a:pathLst>
            </a:custGeom>
            <a:solidFill>
              <a:srgbClr val="6666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04269" y="3788712"/>
              <a:ext cx="251295" cy="251496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3554284" y="6948367"/>
            <a:ext cx="4201160" cy="2025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7100"/>
              </a:lnSpc>
              <a:spcBef>
                <a:spcPts val="100"/>
              </a:spcBef>
            </a:pPr>
            <a:r>
              <a:rPr sz="2450" spc="65" dirty="0">
                <a:solidFill>
                  <a:srgbClr val="13110E"/>
                </a:solidFill>
                <a:latin typeface="Roboto"/>
                <a:cs typeface="Roboto"/>
              </a:rPr>
              <a:t>We</a:t>
            </a:r>
            <a:r>
              <a:rPr sz="2450" spc="90" dirty="0">
                <a:solidFill>
                  <a:srgbClr val="13110E"/>
                </a:solidFill>
                <a:latin typeface="Roboto"/>
                <a:cs typeface="Roboto"/>
              </a:rPr>
              <a:t> </a:t>
            </a:r>
            <a:r>
              <a:rPr sz="2450" spc="15" dirty="0">
                <a:solidFill>
                  <a:srgbClr val="13110E"/>
                </a:solidFill>
                <a:latin typeface="Roboto"/>
                <a:cs typeface="Roboto"/>
              </a:rPr>
              <a:t>have</a:t>
            </a:r>
            <a:r>
              <a:rPr sz="2450" spc="90" dirty="0">
                <a:solidFill>
                  <a:srgbClr val="13110E"/>
                </a:solidFill>
                <a:latin typeface="Roboto"/>
                <a:cs typeface="Roboto"/>
              </a:rPr>
              <a:t> </a:t>
            </a:r>
            <a:r>
              <a:rPr sz="2450" spc="25" dirty="0">
                <a:solidFill>
                  <a:srgbClr val="13110E"/>
                </a:solidFill>
                <a:latin typeface="Roboto"/>
                <a:cs typeface="Roboto"/>
              </a:rPr>
              <a:t>limited</a:t>
            </a:r>
            <a:r>
              <a:rPr sz="2450" spc="95" dirty="0">
                <a:solidFill>
                  <a:srgbClr val="13110E"/>
                </a:solidFill>
                <a:latin typeface="Roboto"/>
                <a:cs typeface="Roboto"/>
              </a:rPr>
              <a:t> </a:t>
            </a:r>
            <a:r>
              <a:rPr sz="2450" spc="30" dirty="0">
                <a:solidFill>
                  <a:srgbClr val="13110E"/>
                </a:solidFill>
                <a:latin typeface="Roboto"/>
                <a:cs typeface="Roboto"/>
              </a:rPr>
              <a:t>knowledge </a:t>
            </a:r>
            <a:r>
              <a:rPr sz="2450" spc="35" dirty="0">
                <a:solidFill>
                  <a:srgbClr val="13110E"/>
                </a:solidFill>
                <a:latin typeface="Roboto"/>
                <a:cs typeface="Roboto"/>
              </a:rPr>
              <a:t> </a:t>
            </a:r>
            <a:r>
              <a:rPr sz="2450" spc="25" dirty="0">
                <a:solidFill>
                  <a:srgbClr val="13110E"/>
                </a:solidFill>
                <a:latin typeface="Roboto"/>
                <a:cs typeface="Roboto"/>
              </a:rPr>
              <a:t>towards</a:t>
            </a:r>
            <a:r>
              <a:rPr sz="2450" spc="75" dirty="0">
                <a:solidFill>
                  <a:srgbClr val="13110E"/>
                </a:solidFill>
                <a:latin typeface="Roboto"/>
                <a:cs typeface="Roboto"/>
              </a:rPr>
              <a:t> </a:t>
            </a:r>
            <a:r>
              <a:rPr sz="2450" spc="40" dirty="0">
                <a:solidFill>
                  <a:srgbClr val="13110E"/>
                </a:solidFill>
                <a:latin typeface="Roboto"/>
                <a:cs typeface="Roboto"/>
              </a:rPr>
              <a:t>some</a:t>
            </a:r>
            <a:r>
              <a:rPr sz="2450" spc="75" dirty="0">
                <a:solidFill>
                  <a:srgbClr val="13110E"/>
                </a:solidFill>
                <a:latin typeface="Roboto"/>
                <a:cs typeface="Roboto"/>
              </a:rPr>
              <a:t> </a:t>
            </a:r>
            <a:r>
              <a:rPr sz="2450" spc="35" dirty="0">
                <a:solidFill>
                  <a:srgbClr val="13110E"/>
                </a:solidFill>
                <a:latin typeface="Roboto"/>
                <a:cs typeface="Roboto"/>
              </a:rPr>
              <a:t>features,</a:t>
            </a:r>
            <a:r>
              <a:rPr sz="2450" spc="75" dirty="0">
                <a:solidFill>
                  <a:srgbClr val="13110E"/>
                </a:solidFill>
                <a:latin typeface="Roboto"/>
                <a:cs typeface="Roboto"/>
              </a:rPr>
              <a:t> </a:t>
            </a:r>
            <a:r>
              <a:rPr sz="2450" spc="10" dirty="0">
                <a:solidFill>
                  <a:srgbClr val="13110E"/>
                </a:solidFill>
                <a:latin typeface="Roboto"/>
                <a:cs typeface="Roboto"/>
              </a:rPr>
              <a:t>such </a:t>
            </a:r>
            <a:r>
              <a:rPr sz="2450" spc="-595" dirty="0">
                <a:solidFill>
                  <a:srgbClr val="13110E"/>
                </a:solidFill>
                <a:latin typeface="Roboto"/>
                <a:cs typeface="Roboto"/>
              </a:rPr>
              <a:t> </a:t>
            </a:r>
            <a:r>
              <a:rPr sz="2450" spc="10" dirty="0">
                <a:solidFill>
                  <a:srgbClr val="13110E"/>
                </a:solidFill>
                <a:latin typeface="Roboto"/>
                <a:cs typeface="Roboto"/>
              </a:rPr>
              <a:t>as</a:t>
            </a:r>
            <a:r>
              <a:rPr sz="2450" spc="90" dirty="0">
                <a:solidFill>
                  <a:srgbClr val="13110E"/>
                </a:solidFill>
                <a:latin typeface="Roboto"/>
                <a:cs typeface="Roboto"/>
              </a:rPr>
              <a:t> </a:t>
            </a:r>
            <a:r>
              <a:rPr sz="2450" spc="35" dirty="0">
                <a:solidFill>
                  <a:srgbClr val="13110E"/>
                </a:solidFill>
                <a:latin typeface="Roboto"/>
                <a:cs typeface="Roboto"/>
              </a:rPr>
              <a:t>region_code</a:t>
            </a:r>
            <a:r>
              <a:rPr sz="2450" spc="90" dirty="0">
                <a:solidFill>
                  <a:srgbClr val="13110E"/>
                </a:solidFill>
                <a:latin typeface="Roboto"/>
                <a:cs typeface="Roboto"/>
              </a:rPr>
              <a:t> </a:t>
            </a:r>
            <a:r>
              <a:rPr sz="2450" spc="10" dirty="0">
                <a:solidFill>
                  <a:srgbClr val="13110E"/>
                </a:solidFill>
                <a:latin typeface="Roboto"/>
                <a:cs typeface="Roboto"/>
              </a:rPr>
              <a:t>and </a:t>
            </a:r>
            <a:r>
              <a:rPr sz="2450" spc="15" dirty="0">
                <a:solidFill>
                  <a:srgbClr val="13110E"/>
                </a:solidFill>
                <a:latin typeface="Roboto"/>
                <a:cs typeface="Roboto"/>
              </a:rPr>
              <a:t> </a:t>
            </a:r>
            <a:r>
              <a:rPr sz="2450" spc="20" dirty="0">
                <a:solidFill>
                  <a:srgbClr val="13110E"/>
                </a:solidFill>
                <a:latin typeface="Roboto"/>
                <a:cs typeface="Roboto"/>
              </a:rPr>
              <a:t>anonimyzed </a:t>
            </a:r>
            <a:r>
              <a:rPr sz="2450" spc="25" dirty="0">
                <a:solidFill>
                  <a:srgbClr val="13110E"/>
                </a:solidFill>
                <a:latin typeface="Roboto"/>
                <a:cs typeface="Roboto"/>
              </a:rPr>
              <a:t> policy_sales_channel</a:t>
            </a:r>
            <a:endParaRPr sz="2450">
              <a:latin typeface="Roboto"/>
              <a:cs typeface="Roboto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454710" y="6948425"/>
            <a:ext cx="4084320" cy="1225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7100"/>
              </a:lnSpc>
              <a:spcBef>
                <a:spcPts val="100"/>
              </a:spcBef>
            </a:pPr>
            <a:r>
              <a:rPr sz="2450" spc="65" dirty="0">
                <a:solidFill>
                  <a:srgbClr val="13110E"/>
                </a:solidFill>
                <a:latin typeface="Roboto"/>
                <a:cs typeface="Roboto"/>
              </a:rPr>
              <a:t>We </a:t>
            </a:r>
            <a:r>
              <a:rPr sz="2450" spc="25" dirty="0">
                <a:solidFill>
                  <a:srgbClr val="13110E"/>
                </a:solidFill>
                <a:latin typeface="Roboto"/>
                <a:cs typeface="Roboto"/>
              </a:rPr>
              <a:t>also </a:t>
            </a:r>
            <a:r>
              <a:rPr sz="2450" spc="40" dirty="0">
                <a:solidFill>
                  <a:srgbClr val="13110E"/>
                </a:solidFill>
                <a:latin typeface="Roboto"/>
                <a:cs typeface="Roboto"/>
              </a:rPr>
              <a:t>decided </a:t>
            </a:r>
            <a:r>
              <a:rPr sz="2450" spc="15" dirty="0">
                <a:solidFill>
                  <a:srgbClr val="13110E"/>
                </a:solidFill>
                <a:latin typeface="Roboto"/>
                <a:cs typeface="Roboto"/>
              </a:rPr>
              <a:t>to </a:t>
            </a:r>
            <a:r>
              <a:rPr sz="2450" spc="35" dirty="0">
                <a:solidFill>
                  <a:srgbClr val="13110E"/>
                </a:solidFill>
                <a:latin typeface="Roboto"/>
                <a:cs typeface="Roboto"/>
              </a:rPr>
              <a:t>remove </a:t>
            </a:r>
            <a:r>
              <a:rPr sz="2450" spc="40" dirty="0">
                <a:solidFill>
                  <a:srgbClr val="13110E"/>
                </a:solidFill>
                <a:latin typeface="Roboto"/>
                <a:cs typeface="Roboto"/>
              </a:rPr>
              <a:t> </a:t>
            </a:r>
            <a:r>
              <a:rPr sz="2450" spc="30" dirty="0">
                <a:solidFill>
                  <a:srgbClr val="13110E"/>
                </a:solidFill>
                <a:latin typeface="Roboto"/>
                <a:cs typeface="Roboto"/>
              </a:rPr>
              <a:t>customer </a:t>
            </a:r>
            <a:r>
              <a:rPr sz="2450" spc="25" dirty="0">
                <a:solidFill>
                  <a:srgbClr val="13110E"/>
                </a:solidFill>
                <a:latin typeface="Roboto"/>
                <a:cs typeface="Roboto"/>
              </a:rPr>
              <a:t>rows </a:t>
            </a:r>
            <a:r>
              <a:rPr sz="2450" spc="15" dirty="0">
                <a:solidFill>
                  <a:srgbClr val="13110E"/>
                </a:solidFill>
                <a:latin typeface="Roboto"/>
                <a:cs typeface="Roboto"/>
              </a:rPr>
              <a:t>who doesn't </a:t>
            </a:r>
            <a:r>
              <a:rPr sz="2450" spc="20" dirty="0">
                <a:solidFill>
                  <a:srgbClr val="13110E"/>
                </a:solidFill>
                <a:latin typeface="Roboto"/>
                <a:cs typeface="Roboto"/>
              </a:rPr>
              <a:t> </a:t>
            </a:r>
            <a:r>
              <a:rPr sz="2450" spc="15" dirty="0">
                <a:solidFill>
                  <a:srgbClr val="13110E"/>
                </a:solidFill>
                <a:latin typeface="Roboto"/>
                <a:cs typeface="Roboto"/>
              </a:rPr>
              <a:t>have</a:t>
            </a:r>
            <a:r>
              <a:rPr sz="2450" spc="85" dirty="0">
                <a:solidFill>
                  <a:srgbClr val="13110E"/>
                </a:solidFill>
                <a:latin typeface="Roboto"/>
                <a:cs typeface="Roboto"/>
              </a:rPr>
              <a:t> </a:t>
            </a:r>
            <a:r>
              <a:rPr sz="2450" spc="25" dirty="0">
                <a:solidFill>
                  <a:srgbClr val="13110E"/>
                </a:solidFill>
                <a:latin typeface="Roboto"/>
                <a:cs typeface="Roboto"/>
              </a:rPr>
              <a:t>Driving_License</a:t>
            </a:r>
            <a:endParaRPr sz="2450">
              <a:latin typeface="Roboto"/>
              <a:cs typeface="Roboto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811134" y="366186"/>
            <a:ext cx="845629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130" dirty="0"/>
              <a:t>Project</a:t>
            </a:r>
            <a:r>
              <a:rPr sz="7200" spc="-560" dirty="0"/>
              <a:t> </a:t>
            </a:r>
            <a:r>
              <a:rPr sz="7200" spc="235" dirty="0"/>
              <a:t>Limitation</a:t>
            </a:r>
            <a:endParaRPr sz="7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411" y="6499460"/>
            <a:ext cx="18278475" cy="3790315"/>
            <a:chOff x="9411" y="6499460"/>
            <a:chExt cx="18278475" cy="3790315"/>
          </a:xfrm>
        </p:grpSpPr>
        <p:sp>
          <p:nvSpPr>
            <p:cNvPr id="3" name="object 3"/>
            <p:cNvSpPr/>
            <p:nvPr/>
          </p:nvSpPr>
          <p:spPr>
            <a:xfrm>
              <a:off x="9411" y="8870251"/>
              <a:ext cx="18278475" cy="1419225"/>
            </a:xfrm>
            <a:custGeom>
              <a:avLst/>
              <a:gdLst/>
              <a:ahLst/>
              <a:cxnLst/>
              <a:rect l="l" t="t" r="r" b="b"/>
              <a:pathLst>
                <a:path w="18278475" h="1419225">
                  <a:moveTo>
                    <a:pt x="18278473" y="1419224"/>
                  </a:moveTo>
                  <a:lnTo>
                    <a:pt x="0" y="1419224"/>
                  </a:lnTo>
                  <a:lnTo>
                    <a:pt x="0" y="0"/>
                  </a:lnTo>
                  <a:lnTo>
                    <a:pt x="18278473" y="0"/>
                  </a:lnTo>
                  <a:lnTo>
                    <a:pt x="18278473" y="1419224"/>
                  </a:lnTo>
                  <a:close/>
                </a:path>
              </a:pathLst>
            </a:custGeom>
            <a:solidFill>
              <a:srgbClr val="1753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832062" y="6499465"/>
              <a:ext cx="12747625" cy="3076575"/>
            </a:xfrm>
            <a:custGeom>
              <a:avLst/>
              <a:gdLst/>
              <a:ahLst/>
              <a:cxnLst/>
              <a:rect l="l" t="t" r="r" b="b"/>
              <a:pathLst>
                <a:path w="12747625" h="3076575">
                  <a:moveTo>
                    <a:pt x="5295849" y="293763"/>
                  </a:moveTo>
                  <a:lnTo>
                    <a:pt x="5292001" y="246202"/>
                  </a:lnTo>
                  <a:lnTo>
                    <a:pt x="5280838" y="201053"/>
                  </a:lnTo>
                  <a:lnTo>
                    <a:pt x="5262981" y="158927"/>
                  </a:lnTo>
                  <a:lnTo>
                    <a:pt x="5239055" y="120434"/>
                  </a:lnTo>
                  <a:lnTo>
                    <a:pt x="5209654" y="86182"/>
                  </a:lnTo>
                  <a:lnTo>
                    <a:pt x="5175402" y="56781"/>
                  </a:lnTo>
                  <a:lnTo>
                    <a:pt x="5136896" y="32854"/>
                  </a:lnTo>
                  <a:lnTo>
                    <a:pt x="5094770" y="15011"/>
                  </a:lnTo>
                  <a:lnTo>
                    <a:pt x="5049609" y="3860"/>
                  </a:lnTo>
                  <a:lnTo>
                    <a:pt x="5002034" y="0"/>
                  </a:lnTo>
                  <a:lnTo>
                    <a:pt x="293814" y="0"/>
                  </a:lnTo>
                  <a:lnTo>
                    <a:pt x="246253" y="3860"/>
                  </a:lnTo>
                  <a:lnTo>
                    <a:pt x="201091" y="15011"/>
                  </a:lnTo>
                  <a:lnTo>
                    <a:pt x="158953" y="32854"/>
                  </a:lnTo>
                  <a:lnTo>
                    <a:pt x="120459" y="56781"/>
                  </a:lnTo>
                  <a:lnTo>
                    <a:pt x="86194" y="86182"/>
                  </a:lnTo>
                  <a:lnTo>
                    <a:pt x="56794" y="120434"/>
                  </a:lnTo>
                  <a:lnTo>
                    <a:pt x="32867" y="158927"/>
                  </a:lnTo>
                  <a:lnTo>
                    <a:pt x="15024" y="201053"/>
                  </a:lnTo>
                  <a:lnTo>
                    <a:pt x="3860" y="246202"/>
                  </a:lnTo>
                  <a:lnTo>
                    <a:pt x="0" y="293763"/>
                  </a:lnTo>
                  <a:lnTo>
                    <a:pt x="0" y="2782824"/>
                  </a:lnTo>
                  <a:lnTo>
                    <a:pt x="3860" y="2830372"/>
                  </a:lnTo>
                  <a:lnTo>
                    <a:pt x="15024" y="2875521"/>
                  </a:lnTo>
                  <a:lnTo>
                    <a:pt x="32867" y="2917647"/>
                  </a:lnTo>
                  <a:lnTo>
                    <a:pt x="56794" y="2956141"/>
                  </a:lnTo>
                  <a:lnTo>
                    <a:pt x="86194" y="2990392"/>
                  </a:lnTo>
                  <a:lnTo>
                    <a:pt x="120459" y="3019793"/>
                  </a:lnTo>
                  <a:lnTo>
                    <a:pt x="158953" y="3043720"/>
                  </a:lnTo>
                  <a:lnTo>
                    <a:pt x="201091" y="3061563"/>
                  </a:lnTo>
                  <a:lnTo>
                    <a:pt x="246253" y="3072727"/>
                  </a:lnTo>
                  <a:lnTo>
                    <a:pt x="293814" y="3076575"/>
                  </a:lnTo>
                  <a:lnTo>
                    <a:pt x="5002034" y="3076575"/>
                  </a:lnTo>
                  <a:lnTo>
                    <a:pt x="5049609" y="3072727"/>
                  </a:lnTo>
                  <a:lnTo>
                    <a:pt x="5094770" y="3061563"/>
                  </a:lnTo>
                  <a:lnTo>
                    <a:pt x="5136896" y="3043720"/>
                  </a:lnTo>
                  <a:lnTo>
                    <a:pt x="5175402" y="3019793"/>
                  </a:lnTo>
                  <a:lnTo>
                    <a:pt x="5209654" y="2990392"/>
                  </a:lnTo>
                  <a:lnTo>
                    <a:pt x="5239055" y="2956141"/>
                  </a:lnTo>
                  <a:lnTo>
                    <a:pt x="5262981" y="2917647"/>
                  </a:lnTo>
                  <a:lnTo>
                    <a:pt x="5280838" y="2875521"/>
                  </a:lnTo>
                  <a:lnTo>
                    <a:pt x="5292001" y="2830372"/>
                  </a:lnTo>
                  <a:lnTo>
                    <a:pt x="5295849" y="2782824"/>
                  </a:lnTo>
                  <a:lnTo>
                    <a:pt x="5295849" y="293763"/>
                  </a:lnTo>
                  <a:close/>
                </a:path>
                <a:path w="12747625" h="3076575">
                  <a:moveTo>
                    <a:pt x="12747473" y="293763"/>
                  </a:moveTo>
                  <a:lnTo>
                    <a:pt x="12743612" y="246202"/>
                  </a:lnTo>
                  <a:lnTo>
                    <a:pt x="12732461" y="201053"/>
                  </a:lnTo>
                  <a:lnTo>
                    <a:pt x="12714605" y="158927"/>
                  </a:lnTo>
                  <a:lnTo>
                    <a:pt x="12690678" y="120434"/>
                  </a:lnTo>
                  <a:lnTo>
                    <a:pt x="12661278" y="86182"/>
                  </a:lnTo>
                  <a:lnTo>
                    <a:pt x="12627026" y="56781"/>
                  </a:lnTo>
                  <a:lnTo>
                    <a:pt x="12588519" y="32854"/>
                  </a:lnTo>
                  <a:lnTo>
                    <a:pt x="12546381" y="15011"/>
                  </a:lnTo>
                  <a:lnTo>
                    <a:pt x="12501232" y="3860"/>
                  </a:lnTo>
                  <a:lnTo>
                    <a:pt x="12453658" y="0"/>
                  </a:lnTo>
                  <a:lnTo>
                    <a:pt x="7745438" y="0"/>
                  </a:lnTo>
                  <a:lnTo>
                    <a:pt x="7697864" y="3860"/>
                  </a:lnTo>
                  <a:lnTo>
                    <a:pt x="7652715" y="15011"/>
                  </a:lnTo>
                  <a:lnTo>
                    <a:pt x="7610576" y="32854"/>
                  </a:lnTo>
                  <a:lnTo>
                    <a:pt x="7572070" y="56781"/>
                  </a:lnTo>
                  <a:lnTo>
                    <a:pt x="7537818" y="86182"/>
                  </a:lnTo>
                  <a:lnTo>
                    <a:pt x="7508418" y="120434"/>
                  </a:lnTo>
                  <a:lnTo>
                    <a:pt x="7484491" y="158927"/>
                  </a:lnTo>
                  <a:lnTo>
                    <a:pt x="7466635" y="201053"/>
                  </a:lnTo>
                  <a:lnTo>
                    <a:pt x="7455484" y="246202"/>
                  </a:lnTo>
                  <a:lnTo>
                    <a:pt x="7451623" y="293763"/>
                  </a:lnTo>
                  <a:lnTo>
                    <a:pt x="7451623" y="2782824"/>
                  </a:lnTo>
                  <a:lnTo>
                    <a:pt x="7455484" y="2830372"/>
                  </a:lnTo>
                  <a:lnTo>
                    <a:pt x="7466635" y="2875521"/>
                  </a:lnTo>
                  <a:lnTo>
                    <a:pt x="7484491" y="2917647"/>
                  </a:lnTo>
                  <a:lnTo>
                    <a:pt x="7508418" y="2956141"/>
                  </a:lnTo>
                  <a:lnTo>
                    <a:pt x="7537818" y="2990392"/>
                  </a:lnTo>
                  <a:lnTo>
                    <a:pt x="7572070" y="3019793"/>
                  </a:lnTo>
                  <a:lnTo>
                    <a:pt x="7610576" y="3043720"/>
                  </a:lnTo>
                  <a:lnTo>
                    <a:pt x="7652715" y="3061563"/>
                  </a:lnTo>
                  <a:lnTo>
                    <a:pt x="7697864" y="3072727"/>
                  </a:lnTo>
                  <a:lnTo>
                    <a:pt x="7745438" y="3076575"/>
                  </a:lnTo>
                  <a:lnTo>
                    <a:pt x="12453658" y="3076575"/>
                  </a:lnTo>
                  <a:lnTo>
                    <a:pt x="12501232" y="3072727"/>
                  </a:lnTo>
                  <a:lnTo>
                    <a:pt x="12546381" y="3061563"/>
                  </a:lnTo>
                  <a:lnTo>
                    <a:pt x="12588519" y="3043720"/>
                  </a:lnTo>
                  <a:lnTo>
                    <a:pt x="12627026" y="3019793"/>
                  </a:lnTo>
                  <a:lnTo>
                    <a:pt x="12661278" y="2990392"/>
                  </a:lnTo>
                  <a:lnTo>
                    <a:pt x="12690678" y="2956141"/>
                  </a:lnTo>
                  <a:lnTo>
                    <a:pt x="12714605" y="2917647"/>
                  </a:lnTo>
                  <a:lnTo>
                    <a:pt x="12732461" y="2875521"/>
                  </a:lnTo>
                  <a:lnTo>
                    <a:pt x="12743612" y="2830372"/>
                  </a:lnTo>
                  <a:lnTo>
                    <a:pt x="12747473" y="2782824"/>
                  </a:lnTo>
                  <a:lnTo>
                    <a:pt x="12747473" y="29376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77099" y="3309716"/>
            <a:ext cx="2121369" cy="2315405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4362820" y="2882236"/>
            <a:ext cx="2211705" cy="2551430"/>
            <a:chOff x="4362820" y="2882236"/>
            <a:chExt cx="2211705" cy="2551430"/>
          </a:xfrm>
        </p:grpSpPr>
        <p:sp>
          <p:nvSpPr>
            <p:cNvPr id="7" name="object 7"/>
            <p:cNvSpPr/>
            <p:nvPr/>
          </p:nvSpPr>
          <p:spPr>
            <a:xfrm>
              <a:off x="4362820" y="3217525"/>
              <a:ext cx="2211705" cy="2216150"/>
            </a:xfrm>
            <a:custGeom>
              <a:avLst/>
              <a:gdLst/>
              <a:ahLst/>
              <a:cxnLst/>
              <a:rect l="l" t="t" r="r" b="b"/>
              <a:pathLst>
                <a:path w="2211704" h="2216150">
                  <a:moveTo>
                    <a:pt x="1258128" y="2215572"/>
                  </a:moveTo>
                  <a:lnTo>
                    <a:pt x="1213181" y="2211183"/>
                  </a:lnTo>
                  <a:lnTo>
                    <a:pt x="1169495" y="2198017"/>
                  </a:lnTo>
                  <a:lnTo>
                    <a:pt x="1128334" y="2176073"/>
                  </a:lnTo>
                  <a:lnTo>
                    <a:pt x="1090963" y="2145352"/>
                  </a:lnTo>
                  <a:lnTo>
                    <a:pt x="53193" y="1096726"/>
                  </a:lnTo>
                  <a:lnTo>
                    <a:pt x="25118" y="1058991"/>
                  </a:lnTo>
                  <a:lnTo>
                    <a:pt x="9028" y="1017142"/>
                  </a:lnTo>
                  <a:lnTo>
                    <a:pt x="1723" y="972560"/>
                  </a:lnTo>
                  <a:lnTo>
                    <a:pt x="0" y="926624"/>
                  </a:lnTo>
                  <a:lnTo>
                    <a:pt x="0" y="206051"/>
                  </a:lnTo>
                  <a:lnTo>
                    <a:pt x="4449" y="152915"/>
                  </a:lnTo>
                  <a:lnTo>
                    <a:pt x="17629" y="107253"/>
                  </a:lnTo>
                  <a:lnTo>
                    <a:pt x="39284" y="69322"/>
                  </a:lnTo>
                  <a:lnTo>
                    <a:pt x="69161" y="39376"/>
                  </a:lnTo>
                  <a:lnTo>
                    <a:pt x="107003" y="17670"/>
                  </a:lnTo>
                  <a:lnTo>
                    <a:pt x="152559" y="4460"/>
                  </a:lnTo>
                  <a:lnTo>
                    <a:pt x="205571" y="0"/>
                  </a:lnTo>
                  <a:lnTo>
                    <a:pt x="924110" y="0"/>
                  </a:lnTo>
                  <a:lnTo>
                    <a:pt x="970045" y="1707"/>
                  </a:lnTo>
                  <a:lnTo>
                    <a:pt x="1014622" y="8996"/>
                  </a:lnTo>
                  <a:lnTo>
                    <a:pt x="1056459" y="25116"/>
                  </a:lnTo>
                  <a:lnTo>
                    <a:pt x="1094172" y="53317"/>
                  </a:lnTo>
                  <a:lnTo>
                    <a:pt x="1320141" y="276155"/>
                  </a:lnTo>
                  <a:lnTo>
                    <a:pt x="382336" y="276155"/>
                  </a:lnTo>
                  <a:lnTo>
                    <a:pt x="342153" y="283992"/>
                  </a:lnTo>
                  <a:lnTo>
                    <a:pt x="306824" y="307540"/>
                  </a:lnTo>
                  <a:lnTo>
                    <a:pt x="283324" y="342982"/>
                  </a:lnTo>
                  <a:lnTo>
                    <a:pt x="275517" y="383255"/>
                  </a:lnTo>
                  <a:lnTo>
                    <a:pt x="283357" y="423515"/>
                  </a:lnTo>
                  <a:lnTo>
                    <a:pt x="306824" y="458916"/>
                  </a:lnTo>
                  <a:lnTo>
                    <a:pt x="342153" y="482435"/>
                  </a:lnTo>
                  <a:lnTo>
                    <a:pt x="382336" y="490274"/>
                  </a:lnTo>
                  <a:lnTo>
                    <a:pt x="1537269" y="490274"/>
                  </a:lnTo>
                  <a:lnTo>
                    <a:pt x="2140356" y="1085004"/>
                  </a:lnTo>
                  <a:lnTo>
                    <a:pt x="2171098" y="1122621"/>
                  </a:lnTo>
                  <a:lnTo>
                    <a:pt x="2193233" y="1164340"/>
                  </a:lnTo>
                  <a:lnTo>
                    <a:pt x="2206711" y="1208795"/>
                  </a:lnTo>
                  <a:lnTo>
                    <a:pt x="2211482" y="1254623"/>
                  </a:lnTo>
                  <a:lnTo>
                    <a:pt x="2207496" y="1300458"/>
                  </a:lnTo>
                  <a:lnTo>
                    <a:pt x="2194703" y="1344934"/>
                  </a:lnTo>
                  <a:lnTo>
                    <a:pt x="2173053" y="1386686"/>
                  </a:lnTo>
                  <a:lnTo>
                    <a:pt x="2142495" y="1424350"/>
                  </a:lnTo>
                  <a:lnTo>
                    <a:pt x="1425240" y="2145352"/>
                  </a:lnTo>
                  <a:lnTo>
                    <a:pt x="1387892" y="2176073"/>
                  </a:lnTo>
                  <a:lnTo>
                    <a:pt x="1346748" y="2198017"/>
                  </a:lnTo>
                  <a:lnTo>
                    <a:pt x="1303072" y="2211183"/>
                  </a:lnTo>
                  <a:lnTo>
                    <a:pt x="1258128" y="2215572"/>
                  </a:lnTo>
                  <a:close/>
                </a:path>
                <a:path w="2211704" h="2216150">
                  <a:moveTo>
                    <a:pt x="1537269" y="490274"/>
                  </a:moveTo>
                  <a:lnTo>
                    <a:pt x="382336" y="490274"/>
                  </a:lnTo>
                  <a:lnTo>
                    <a:pt x="422518" y="482435"/>
                  </a:lnTo>
                  <a:lnTo>
                    <a:pt x="457847" y="458916"/>
                  </a:lnTo>
                  <a:lnTo>
                    <a:pt x="481343" y="423505"/>
                  </a:lnTo>
                  <a:lnTo>
                    <a:pt x="489154" y="383228"/>
                  </a:lnTo>
                  <a:lnTo>
                    <a:pt x="481321" y="342982"/>
                  </a:lnTo>
                  <a:lnTo>
                    <a:pt x="457847" y="307540"/>
                  </a:lnTo>
                  <a:lnTo>
                    <a:pt x="422518" y="284012"/>
                  </a:lnTo>
                  <a:lnTo>
                    <a:pt x="382336" y="276155"/>
                  </a:lnTo>
                  <a:lnTo>
                    <a:pt x="1320141" y="276155"/>
                  </a:lnTo>
                  <a:lnTo>
                    <a:pt x="1537269" y="490274"/>
                  </a:lnTo>
                  <a:close/>
                </a:path>
              </a:pathLst>
            </a:custGeom>
            <a:solidFill>
              <a:srgbClr val="FFD9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484965" y="3339884"/>
              <a:ext cx="520700" cy="521970"/>
            </a:xfrm>
            <a:custGeom>
              <a:avLst/>
              <a:gdLst/>
              <a:ahLst/>
              <a:cxnLst/>
              <a:rect l="l" t="t" r="r" b="b"/>
              <a:pathLst>
                <a:path w="520700" h="521970">
                  <a:moveTo>
                    <a:pt x="282494" y="521687"/>
                  </a:moveTo>
                  <a:lnTo>
                    <a:pt x="237978" y="521687"/>
                  </a:lnTo>
                  <a:lnTo>
                    <a:pt x="193986" y="514116"/>
                  </a:lnTo>
                  <a:lnTo>
                    <a:pt x="151560" y="498975"/>
                  </a:lnTo>
                  <a:lnTo>
                    <a:pt x="111745" y="476263"/>
                  </a:lnTo>
                  <a:lnTo>
                    <a:pt x="75583" y="445980"/>
                  </a:lnTo>
                  <a:lnTo>
                    <a:pt x="45349" y="409712"/>
                  </a:lnTo>
                  <a:lnTo>
                    <a:pt x="22674" y="369788"/>
                  </a:lnTo>
                  <a:lnTo>
                    <a:pt x="7558" y="327253"/>
                  </a:lnTo>
                  <a:lnTo>
                    <a:pt x="4" y="283177"/>
                  </a:lnTo>
                  <a:lnTo>
                    <a:pt x="0" y="238533"/>
                  </a:lnTo>
                  <a:lnTo>
                    <a:pt x="7558" y="194438"/>
                  </a:lnTo>
                  <a:lnTo>
                    <a:pt x="22674" y="151914"/>
                  </a:lnTo>
                  <a:lnTo>
                    <a:pt x="45349" y="112006"/>
                  </a:lnTo>
                  <a:lnTo>
                    <a:pt x="75583" y="75759"/>
                  </a:lnTo>
                  <a:lnTo>
                    <a:pt x="111745" y="45455"/>
                  </a:lnTo>
                  <a:lnTo>
                    <a:pt x="151560" y="22727"/>
                  </a:lnTo>
                  <a:lnTo>
                    <a:pt x="193983" y="7575"/>
                  </a:lnTo>
                  <a:lnTo>
                    <a:pt x="237971" y="0"/>
                  </a:lnTo>
                  <a:lnTo>
                    <a:pt x="282481" y="0"/>
                  </a:lnTo>
                  <a:lnTo>
                    <a:pt x="326470" y="7575"/>
                  </a:lnTo>
                  <a:lnTo>
                    <a:pt x="368893" y="22727"/>
                  </a:lnTo>
                  <a:lnTo>
                    <a:pt x="408708" y="45455"/>
                  </a:lnTo>
                  <a:lnTo>
                    <a:pt x="444870" y="75759"/>
                  </a:lnTo>
                  <a:lnTo>
                    <a:pt x="475085" y="112025"/>
                  </a:lnTo>
                  <a:lnTo>
                    <a:pt x="497750" y="151943"/>
                  </a:lnTo>
                  <a:lnTo>
                    <a:pt x="498400" y="153770"/>
                  </a:lnTo>
                  <a:lnTo>
                    <a:pt x="260226" y="153770"/>
                  </a:lnTo>
                  <a:lnTo>
                    <a:pt x="220019" y="161603"/>
                  </a:lnTo>
                  <a:lnTo>
                    <a:pt x="184679" y="185181"/>
                  </a:lnTo>
                  <a:lnTo>
                    <a:pt x="161185" y="220604"/>
                  </a:lnTo>
                  <a:lnTo>
                    <a:pt x="153367" y="260905"/>
                  </a:lnTo>
                  <a:lnTo>
                    <a:pt x="161205" y="301206"/>
                  </a:lnTo>
                  <a:lnTo>
                    <a:pt x="184679" y="336629"/>
                  </a:lnTo>
                  <a:lnTo>
                    <a:pt x="220019" y="360148"/>
                  </a:lnTo>
                  <a:lnTo>
                    <a:pt x="260226" y="367987"/>
                  </a:lnTo>
                  <a:lnTo>
                    <a:pt x="498446" y="367987"/>
                  </a:lnTo>
                  <a:lnTo>
                    <a:pt x="497804" y="369796"/>
                  </a:lnTo>
                  <a:lnTo>
                    <a:pt x="475151" y="409714"/>
                  </a:lnTo>
                  <a:lnTo>
                    <a:pt x="444941" y="445980"/>
                  </a:lnTo>
                  <a:lnTo>
                    <a:pt x="408758" y="476263"/>
                  </a:lnTo>
                  <a:lnTo>
                    <a:pt x="368927" y="498975"/>
                  </a:lnTo>
                  <a:lnTo>
                    <a:pt x="326491" y="514116"/>
                  </a:lnTo>
                  <a:lnTo>
                    <a:pt x="282494" y="521687"/>
                  </a:lnTo>
                  <a:close/>
                </a:path>
                <a:path w="520700" h="521970">
                  <a:moveTo>
                    <a:pt x="498446" y="367987"/>
                  </a:moveTo>
                  <a:lnTo>
                    <a:pt x="260226" y="367987"/>
                  </a:lnTo>
                  <a:lnTo>
                    <a:pt x="300433" y="360148"/>
                  </a:lnTo>
                  <a:lnTo>
                    <a:pt x="335774" y="336629"/>
                  </a:lnTo>
                  <a:lnTo>
                    <a:pt x="359268" y="301176"/>
                  </a:lnTo>
                  <a:lnTo>
                    <a:pt x="367086" y="260878"/>
                  </a:lnTo>
                  <a:lnTo>
                    <a:pt x="359248" y="220594"/>
                  </a:lnTo>
                  <a:lnTo>
                    <a:pt x="335774" y="185181"/>
                  </a:lnTo>
                  <a:lnTo>
                    <a:pt x="300433" y="161643"/>
                  </a:lnTo>
                  <a:lnTo>
                    <a:pt x="260226" y="153770"/>
                  </a:lnTo>
                  <a:lnTo>
                    <a:pt x="498400" y="153770"/>
                  </a:lnTo>
                  <a:lnTo>
                    <a:pt x="512866" y="194470"/>
                  </a:lnTo>
                  <a:lnTo>
                    <a:pt x="520425" y="238533"/>
                  </a:lnTo>
                  <a:lnTo>
                    <a:pt x="520442" y="283177"/>
                  </a:lnTo>
                  <a:lnTo>
                    <a:pt x="512900" y="327269"/>
                  </a:lnTo>
                  <a:lnTo>
                    <a:pt x="498446" y="367987"/>
                  </a:lnTo>
                  <a:close/>
                </a:path>
              </a:pathLst>
            </a:custGeom>
            <a:solidFill>
              <a:srgbClr val="D99D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05021" y="2882236"/>
              <a:ext cx="748030" cy="749935"/>
            </a:xfrm>
            <a:custGeom>
              <a:avLst/>
              <a:gdLst/>
              <a:ahLst/>
              <a:cxnLst/>
              <a:rect l="l" t="t" r="r" b="b"/>
              <a:pathLst>
                <a:path w="748029" h="749935">
                  <a:moveTo>
                    <a:pt x="71358" y="749411"/>
                  </a:moveTo>
                  <a:lnTo>
                    <a:pt x="44519" y="744172"/>
                  </a:lnTo>
                  <a:lnTo>
                    <a:pt x="20883" y="728452"/>
                  </a:lnTo>
                  <a:lnTo>
                    <a:pt x="5210" y="704802"/>
                  </a:lnTo>
                  <a:lnTo>
                    <a:pt x="0" y="677922"/>
                  </a:lnTo>
                  <a:lnTo>
                    <a:pt x="5230" y="651042"/>
                  </a:lnTo>
                  <a:lnTo>
                    <a:pt x="20883" y="627392"/>
                  </a:lnTo>
                  <a:lnTo>
                    <a:pt x="625904" y="20958"/>
                  </a:lnTo>
                  <a:lnTo>
                    <a:pt x="649500" y="5239"/>
                  </a:lnTo>
                  <a:lnTo>
                    <a:pt x="676326" y="0"/>
                  </a:lnTo>
                  <a:lnTo>
                    <a:pt x="703164" y="5239"/>
                  </a:lnTo>
                  <a:lnTo>
                    <a:pt x="726801" y="20958"/>
                  </a:lnTo>
                  <a:lnTo>
                    <a:pt x="742473" y="44609"/>
                  </a:lnTo>
                  <a:lnTo>
                    <a:pt x="747684" y="71489"/>
                  </a:lnTo>
                  <a:lnTo>
                    <a:pt x="742453" y="98368"/>
                  </a:lnTo>
                  <a:lnTo>
                    <a:pt x="726801" y="122019"/>
                  </a:lnTo>
                  <a:lnTo>
                    <a:pt x="121779" y="728452"/>
                  </a:lnTo>
                  <a:lnTo>
                    <a:pt x="98183" y="744172"/>
                  </a:lnTo>
                  <a:lnTo>
                    <a:pt x="71358" y="749411"/>
                  </a:lnTo>
                  <a:close/>
                </a:path>
              </a:pathLst>
            </a:custGeom>
            <a:solidFill>
              <a:srgbClr val="C169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304508" y="463609"/>
            <a:ext cx="7688580" cy="970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200" spc="280" dirty="0"/>
              <a:t>Analytic</a:t>
            </a:r>
            <a:r>
              <a:rPr sz="6200" spc="-500" dirty="0"/>
              <a:t> </a:t>
            </a:r>
            <a:r>
              <a:rPr sz="6200" spc="300" dirty="0"/>
              <a:t>Approach</a:t>
            </a:r>
            <a:endParaRPr sz="6200"/>
          </a:p>
        </p:txBody>
      </p:sp>
      <p:sp>
        <p:nvSpPr>
          <p:cNvPr id="11" name="object 11"/>
          <p:cNvSpPr txBox="1"/>
          <p:nvPr/>
        </p:nvSpPr>
        <p:spPr>
          <a:xfrm>
            <a:off x="3470602" y="7282747"/>
            <a:ext cx="4022725" cy="16783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6300"/>
              </a:lnSpc>
              <a:spcBef>
                <a:spcPts val="100"/>
              </a:spcBef>
            </a:pPr>
            <a:r>
              <a:rPr sz="2550" b="1" spc="45" dirty="0">
                <a:solidFill>
                  <a:srgbClr val="13110E"/>
                </a:solidFill>
                <a:latin typeface="Roboto"/>
                <a:cs typeface="Roboto"/>
              </a:rPr>
              <a:t>Supervised</a:t>
            </a:r>
            <a:r>
              <a:rPr sz="2550" b="1" spc="90" dirty="0">
                <a:solidFill>
                  <a:srgbClr val="13110E"/>
                </a:solidFill>
                <a:latin typeface="Roboto"/>
                <a:cs typeface="Roboto"/>
              </a:rPr>
              <a:t> </a:t>
            </a:r>
            <a:r>
              <a:rPr sz="2550" b="1" spc="40" dirty="0">
                <a:solidFill>
                  <a:srgbClr val="13110E"/>
                </a:solidFill>
                <a:latin typeface="Roboto"/>
                <a:cs typeface="Roboto"/>
              </a:rPr>
              <a:t>Learning </a:t>
            </a:r>
            <a:r>
              <a:rPr sz="2550" b="1" spc="45" dirty="0">
                <a:solidFill>
                  <a:srgbClr val="13110E"/>
                </a:solidFill>
                <a:latin typeface="Roboto"/>
                <a:cs typeface="Roboto"/>
              </a:rPr>
              <a:t> </a:t>
            </a:r>
            <a:r>
              <a:rPr sz="2550" b="1" spc="40" dirty="0">
                <a:solidFill>
                  <a:srgbClr val="13110E"/>
                </a:solidFill>
                <a:latin typeface="Roboto"/>
                <a:cs typeface="Roboto"/>
              </a:rPr>
              <a:t>(Binary</a:t>
            </a:r>
            <a:r>
              <a:rPr sz="2550" b="1" spc="85" dirty="0">
                <a:solidFill>
                  <a:srgbClr val="13110E"/>
                </a:solidFill>
                <a:latin typeface="Roboto"/>
                <a:cs typeface="Roboto"/>
              </a:rPr>
              <a:t> </a:t>
            </a:r>
            <a:r>
              <a:rPr sz="2550" b="1" spc="45" dirty="0">
                <a:solidFill>
                  <a:srgbClr val="13110E"/>
                </a:solidFill>
                <a:latin typeface="Roboto"/>
                <a:cs typeface="Roboto"/>
              </a:rPr>
              <a:t>Classification) </a:t>
            </a:r>
            <a:r>
              <a:rPr sz="2550" b="1" spc="50" dirty="0">
                <a:solidFill>
                  <a:srgbClr val="13110E"/>
                </a:solidFill>
                <a:latin typeface="Roboto"/>
                <a:cs typeface="Roboto"/>
              </a:rPr>
              <a:t> </a:t>
            </a:r>
            <a:r>
              <a:rPr sz="2550" spc="30" dirty="0">
                <a:solidFill>
                  <a:srgbClr val="13110E"/>
                </a:solidFill>
                <a:latin typeface="Roboto"/>
                <a:cs typeface="Roboto"/>
              </a:rPr>
              <a:t>Classify</a:t>
            </a:r>
            <a:r>
              <a:rPr sz="2550" spc="90" dirty="0">
                <a:solidFill>
                  <a:srgbClr val="13110E"/>
                </a:solidFill>
                <a:latin typeface="Roboto"/>
                <a:cs typeface="Roboto"/>
              </a:rPr>
              <a:t> </a:t>
            </a:r>
            <a:r>
              <a:rPr sz="2550" spc="5" dirty="0">
                <a:solidFill>
                  <a:srgbClr val="13110E"/>
                </a:solidFill>
                <a:latin typeface="Roboto"/>
                <a:cs typeface="Roboto"/>
              </a:rPr>
              <a:t>what</a:t>
            </a:r>
            <a:r>
              <a:rPr sz="2550" spc="85" dirty="0">
                <a:solidFill>
                  <a:srgbClr val="13110E"/>
                </a:solidFill>
                <a:latin typeface="Roboto"/>
                <a:cs typeface="Roboto"/>
              </a:rPr>
              <a:t> </a:t>
            </a:r>
            <a:r>
              <a:rPr sz="2550" spc="25" dirty="0">
                <a:solidFill>
                  <a:srgbClr val="13110E"/>
                </a:solidFill>
                <a:latin typeface="Roboto"/>
                <a:cs typeface="Roboto"/>
              </a:rPr>
              <a:t>response </a:t>
            </a:r>
            <a:r>
              <a:rPr sz="2550" spc="30" dirty="0">
                <a:solidFill>
                  <a:srgbClr val="13110E"/>
                </a:solidFill>
                <a:latin typeface="Roboto"/>
                <a:cs typeface="Roboto"/>
              </a:rPr>
              <a:t> </a:t>
            </a:r>
            <a:r>
              <a:rPr sz="2550" spc="35" dirty="0">
                <a:solidFill>
                  <a:srgbClr val="13110E"/>
                </a:solidFill>
                <a:latin typeface="Roboto"/>
                <a:cs typeface="Roboto"/>
              </a:rPr>
              <a:t>(label)</a:t>
            </a:r>
            <a:r>
              <a:rPr sz="2550" spc="90" dirty="0">
                <a:solidFill>
                  <a:srgbClr val="13110E"/>
                </a:solidFill>
                <a:latin typeface="Roboto"/>
                <a:cs typeface="Roboto"/>
              </a:rPr>
              <a:t> </a:t>
            </a:r>
            <a:r>
              <a:rPr sz="2550" spc="10" dirty="0">
                <a:solidFill>
                  <a:srgbClr val="13110E"/>
                </a:solidFill>
                <a:latin typeface="Roboto"/>
                <a:cs typeface="Roboto"/>
              </a:rPr>
              <a:t>the</a:t>
            </a:r>
            <a:r>
              <a:rPr sz="2550" spc="95" dirty="0">
                <a:solidFill>
                  <a:srgbClr val="13110E"/>
                </a:solidFill>
                <a:latin typeface="Roboto"/>
                <a:cs typeface="Roboto"/>
              </a:rPr>
              <a:t> </a:t>
            </a:r>
            <a:r>
              <a:rPr sz="2550" spc="25" dirty="0">
                <a:solidFill>
                  <a:srgbClr val="13110E"/>
                </a:solidFill>
                <a:latin typeface="Roboto"/>
                <a:cs typeface="Roboto"/>
              </a:rPr>
              <a:t>customer</a:t>
            </a:r>
            <a:r>
              <a:rPr sz="2550" spc="95" dirty="0">
                <a:solidFill>
                  <a:srgbClr val="13110E"/>
                </a:solidFill>
                <a:latin typeface="Roboto"/>
                <a:cs typeface="Roboto"/>
              </a:rPr>
              <a:t> </a:t>
            </a:r>
            <a:r>
              <a:rPr sz="2550" spc="15" dirty="0">
                <a:solidFill>
                  <a:srgbClr val="13110E"/>
                </a:solidFill>
                <a:latin typeface="Roboto"/>
                <a:cs typeface="Roboto"/>
              </a:rPr>
              <a:t>would</a:t>
            </a:r>
            <a:endParaRPr sz="2550">
              <a:latin typeface="Roboto"/>
              <a:cs typeface="Robo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22462" y="8960819"/>
            <a:ext cx="632460" cy="4133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50" spc="25" dirty="0">
                <a:solidFill>
                  <a:srgbClr val="13110E"/>
                </a:solidFill>
                <a:latin typeface="Roboto"/>
                <a:cs typeface="Roboto"/>
              </a:rPr>
              <a:t>g</a:t>
            </a:r>
            <a:r>
              <a:rPr sz="2550" spc="10" dirty="0">
                <a:solidFill>
                  <a:srgbClr val="13110E"/>
                </a:solidFill>
                <a:latin typeface="Roboto"/>
                <a:cs typeface="Roboto"/>
              </a:rPr>
              <a:t>ive</a:t>
            </a:r>
            <a:endParaRPr sz="2550">
              <a:latin typeface="Roboto"/>
              <a:cs typeface="Robo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104575" y="7282782"/>
            <a:ext cx="3657600" cy="167830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90"/>
              </a:spcBef>
            </a:pPr>
            <a:r>
              <a:rPr sz="2550" b="1" spc="55" dirty="0">
                <a:solidFill>
                  <a:srgbClr val="13110E"/>
                </a:solidFill>
                <a:latin typeface="Roboto"/>
                <a:cs typeface="Roboto"/>
              </a:rPr>
              <a:t>ROC_AUC</a:t>
            </a:r>
            <a:endParaRPr sz="2550">
              <a:latin typeface="Roboto"/>
              <a:cs typeface="Roboto"/>
            </a:endParaRPr>
          </a:p>
          <a:p>
            <a:pPr marL="12700" marR="5080" algn="ctr">
              <a:lnSpc>
                <a:spcPct val="106300"/>
              </a:lnSpc>
              <a:spcBef>
                <a:spcPts val="5"/>
              </a:spcBef>
            </a:pPr>
            <a:r>
              <a:rPr sz="2550" spc="30" dirty="0">
                <a:solidFill>
                  <a:srgbClr val="13110E"/>
                </a:solidFill>
                <a:latin typeface="Roboto"/>
                <a:cs typeface="Roboto"/>
              </a:rPr>
              <a:t>Precision,</a:t>
            </a:r>
            <a:r>
              <a:rPr sz="2550" spc="70" dirty="0">
                <a:solidFill>
                  <a:srgbClr val="13110E"/>
                </a:solidFill>
                <a:latin typeface="Roboto"/>
                <a:cs typeface="Roboto"/>
              </a:rPr>
              <a:t> </a:t>
            </a:r>
            <a:r>
              <a:rPr sz="2550" spc="25" dirty="0">
                <a:solidFill>
                  <a:srgbClr val="13110E"/>
                </a:solidFill>
                <a:latin typeface="Roboto"/>
                <a:cs typeface="Roboto"/>
              </a:rPr>
              <a:t>Recall,</a:t>
            </a:r>
            <a:r>
              <a:rPr sz="2550" spc="75" dirty="0">
                <a:solidFill>
                  <a:srgbClr val="13110E"/>
                </a:solidFill>
                <a:latin typeface="Roboto"/>
                <a:cs typeface="Roboto"/>
              </a:rPr>
              <a:t> </a:t>
            </a:r>
            <a:r>
              <a:rPr sz="2550" spc="20" dirty="0">
                <a:solidFill>
                  <a:srgbClr val="13110E"/>
                </a:solidFill>
                <a:latin typeface="Roboto"/>
                <a:cs typeface="Roboto"/>
              </a:rPr>
              <a:t>F1</a:t>
            </a:r>
            <a:r>
              <a:rPr sz="2550" spc="70" dirty="0">
                <a:solidFill>
                  <a:srgbClr val="13110E"/>
                </a:solidFill>
                <a:latin typeface="Roboto"/>
                <a:cs typeface="Roboto"/>
              </a:rPr>
              <a:t> </a:t>
            </a:r>
            <a:r>
              <a:rPr sz="2550" spc="5" dirty="0">
                <a:solidFill>
                  <a:srgbClr val="13110E"/>
                </a:solidFill>
                <a:latin typeface="Roboto"/>
                <a:cs typeface="Roboto"/>
              </a:rPr>
              <a:t>and </a:t>
            </a:r>
            <a:r>
              <a:rPr sz="2550" spc="-615" dirty="0">
                <a:solidFill>
                  <a:srgbClr val="13110E"/>
                </a:solidFill>
                <a:latin typeface="Roboto"/>
                <a:cs typeface="Roboto"/>
              </a:rPr>
              <a:t> </a:t>
            </a:r>
            <a:r>
              <a:rPr sz="2550" spc="25" dirty="0">
                <a:solidFill>
                  <a:srgbClr val="13110E"/>
                </a:solidFill>
                <a:latin typeface="Roboto"/>
                <a:cs typeface="Roboto"/>
              </a:rPr>
              <a:t>Accuracy</a:t>
            </a:r>
            <a:r>
              <a:rPr sz="2550" spc="85" dirty="0">
                <a:solidFill>
                  <a:srgbClr val="13110E"/>
                </a:solidFill>
                <a:latin typeface="Roboto"/>
                <a:cs typeface="Roboto"/>
              </a:rPr>
              <a:t> </a:t>
            </a:r>
            <a:r>
              <a:rPr sz="2550" spc="10" dirty="0">
                <a:solidFill>
                  <a:srgbClr val="13110E"/>
                </a:solidFill>
                <a:latin typeface="Roboto"/>
                <a:cs typeface="Roboto"/>
              </a:rPr>
              <a:t>to</a:t>
            </a:r>
            <a:r>
              <a:rPr sz="2550" spc="85" dirty="0">
                <a:solidFill>
                  <a:srgbClr val="13110E"/>
                </a:solidFill>
                <a:latin typeface="Roboto"/>
                <a:cs typeface="Roboto"/>
              </a:rPr>
              <a:t> </a:t>
            </a:r>
            <a:r>
              <a:rPr sz="2550" spc="15" dirty="0">
                <a:solidFill>
                  <a:srgbClr val="13110E"/>
                </a:solidFill>
                <a:latin typeface="Roboto"/>
                <a:cs typeface="Roboto"/>
              </a:rPr>
              <a:t>support</a:t>
            </a:r>
            <a:r>
              <a:rPr sz="2550" spc="90" dirty="0">
                <a:solidFill>
                  <a:srgbClr val="13110E"/>
                </a:solidFill>
                <a:latin typeface="Roboto"/>
                <a:cs typeface="Roboto"/>
              </a:rPr>
              <a:t> </a:t>
            </a:r>
            <a:r>
              <a:rPr sz="2550" spc="5" dirty="0">
                <a:solidFill>
                  <a:srgbClr val="13110E"/>
                </a:solidFill>
                <a:latin typeface="Roboto"/>
                <a:cs typeface="Roboto"/>
              </a:rPr>
              <a:t>our </a:t>
            </a:r>
            <a:r>
              <a:rPr sz="2550" spc="-620" dirty="0">
                <a:solidFill>
                  <a:srgbClr val="13110E"/>
                </a:solidFill>
                <a:latin typeface="Roboto"/>
                <a:cs typeface="Roboto"/>
              </a:rPr>
              <a:t> </a:t>
            </a:r>
            <a:r>
              <a:rPr sz="2550" spc="30" dirty="0">
                <a:solidFill>
                  <a:srgbClr val="13110E"/>
                </a:solidFill>
                <a:latin typeface="Roboto"/>
                <a:cs typeface="Roboto"/>
              </a:rPr>
              <a:t>measurement</a:t>
            </a:r>
            <a:endParaRPr sz="2550">
              <a:latin typeface="Roboto"/>
              <a:cs typeface="Robo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131176" y="5541993"/>
            <a:ext cx="5109210" cy="7150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500" spc="120" dirty="0">
                <a:latin typeface="Verdana"/>
                <a:cs typeface="Verdana"/>
              </a:rPr>
              <a:t>Machine</a:t>
            </a:r>
            <a:r>
              <a:rPr sz="4500" spc="-350" dirty="0">
                <a:latin typeface="Verdana"/>
                <a:cs typeface="Verdana"/>
              </a:rPr>
              <a:t> </a:t>
            </a:r>
            <a:r>
              <a:rPr sz="4500" spc="-25" dirty="0">
                <a:latin typeface="Verdana"/>
                <a:cs typeface="Verdana"/>
              </a:rPr>
              <a:t>Learning</a:t>
            </a:r>
            <a:endParaRPr sz="45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674202" y="5541993"/>
            <a:ext cx="6651625" cy="7150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500" spc="45" dirty="0">
                <a:latin typeface="Verdana"/>
                <a:cs typeface="Verdana"/>
              </a:rPr>
              <a:t>Performance</a:t>
            </a:r>
            <a:r>
              <a:rPr sz="4500" spc="-340" dirty="0">
                <a:latin typeface="Verdana"/>
                <a:cs typeface="Verdana"/>
              </a:rPr>
              <a:t> </a:t>
            </a:r>
            <a:r>
              <a:rPr sz="4500" spc="55" dirty="0">
                <a:latin typeface="Verdana"/>
                <a:cs typeface="Verdana"/>
              </a:rPr>
              <a:t>Measures</a:t>
            </a:r>
            <a:endParaRPr sz="45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15070" y="2729221"/>
            <a:ext cx="12658090" cy="4568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8000"/>
              </a:lnSpc>
              <a:spcBef>
                <a:spcPts val="100"/>
              </a:spcBef>
            </a:pPr>
            <a:r>
              <a:rPr sz="9200" b="1" spc="-60" dirty="0">
                <a:solidFill>
                  <a:srgbClr val="FFFFFF"/>
                </a:solidFill>
                <a:latin typeface="Roboto"/>
                <a:cs typeface="Roboto"/>
              </a:rPr>
              <a:t>Data</a:t>
            </a:r>
            <a:r>
              <a:rPr sz="9200" b="1" spc="-2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9200" b="1" spc="-25" dirty="0">
                <a:solidFill>
                  <a:srgbClr val="FFFFFF"/>
                </a:solidFill>
                <a:latin typeface="Roboto"/>
                <a:cs typeface="Roboto"/>
              </a:rPr>
              <a:t>Understanding</a:t>
            </a:r>
            <a:r>
              <a:rPr sz="9200" b="1" spc="-2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9200" b="1" spc="-25" dirty="0">
                <a:solidFill>
                  <a:srgbClr val="FFFFFF"/>
                </a:solidFill>
                <a:latin typeface="Roboto"/>
                <a:cs typeface="Roboto"/>
              </a:rPr>
              <a:t>and </a:t>
            </a:r>
            <a:r>
              <a:rPr sz="9200" b="1" spc="-227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9200" b="1" dirty="0">
                <a:solidFill>
                  <a:srgbClr val="FFFFFF"/>
                </a:solidFill>
                <a:latin typeface="Roboto"/>
                <a:cs typeface="Roboto"/>
              </a:rPr>
              <a:t>Exploratory </a:t>
            </a:r>
            <a:r>
              <a:rPr sz="9200" b="1" spc="-60" dirty="0">
                <a:solidFill>
                  <a:srgbClr val="FFFFFF"/>
                </a:solidFill>
                <a:latin typeface="Roboto"/>
                <a:cs typeface="Roboto"/>
              </a:rPr>
              <a:t>Data </a:t>
            </a:r>
            <a:r>
              <a:rPr sz="9200" b="1" spc="-5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9200" b="1" spc="10" dirty="0">
                <a:solidFill>
                  <a:srgbClr val="FFFFFF"/>
                </a:solidFill>
                <a:latin typeface="Roboto"/>
                <a:cs typeface="Roboto"/>
              </a:rPr>
              <a:t>Analysis</a:t>
            </a:r>
            <a:endParaRPr sz="92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1716</Words>
  <Application>Microsoft Office PowerPoint</Application>
  <PresentationFormat>Custom</PresentationFormat>
  <Paragraphs>174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Calibri</vt:lpstr>
      <vt:lpstr>Lucida Sans Unicode</vt:lpstr>
      <vt:lpstr>Roboto</vt:lpstr>
      <vt:lpstr>Tahoma</vt:lpstr>
      <vt:lpstr>Times New Roman</vt:lpstr>
      <vt:lpstr>Verdana</vt:lpstr>
      <vt:lpstr>Office Theme</vt:lpstr>
      <vt:lpstr>DARNELL KIKOO</vt:lpstr>
      <vt:lpstr>Table of Contents</vt:lpstr>
      <vt:lpstr>Business Background</vt:lpstr>
      <vt:lpstr>Background</vt:lpstr>
      <vt:lpstr>Business Objectives</vt:lpstr>
      <vt:lpstr>Output</vt:lpstr>
      <vt:lpstr>Project Limitation</vt:lpstr>
      <vt:lpstr>Analytic Approach</vt:lpstr>
      <vt:lpstr>Data Understanding and  Exploratory Data  Analysis</vt:lpstr>
      <vt:lpstr>Data Collection / Gathering</vt:lpstr>
      <vt:lpstr>Column Explanation</vt:lpstr>
      <vt:lpstr>Divided Dataset</vt:lpstr>
      <vt:lpstr>Response Distribution</vt:lpstr>
      <vt:lpstr>Driving License</vt:lpstr>
      <vt:lpstr>Gender on Response</vt:lpstr>
      <vt:lpstr>Vehicle Age on Response</vt:lpstr>
      <vt:lpstr>Vehicle Damage on Response</vt:lpstr>
      <vt:lpstr>Numerical Column Distribution</vt:lpstr>
      <vt:lpstr>Customer's Annual Premium Distribution</vt:lpstr>
      <vt:lpstr>Numerical Column Correlations</vt:lpstr>
      <vt:lpstr>Categorical Column Correlations With  Response Using Cramers V Heatmap</vt:lpstr>
      <vt:lpstr>Categorical Column Correlations With  Response Using Cramers V Heatmap</vt:lpstr>
      <vt:lpstr>Data Preprocessing</vt:lpstr>
      <vt:lpstr>1</vt:lpstr>
      <vt:lpstr>Casting Data Types</vt:lpstr>
      <vt:lpstr>Remove Rows with no Driving License, then Remove  the Column</vt:lpstr>
      <vt:lpstr>Remove Outlier on Annual_Premium column</vt:lpstr>
      <vt:lpstr>Normalized Numerical Columns</vt:lpstr>
      <vt:lpstr>Modeling and Evaluation</vt:lpstr>
      <vt:lpstr>Making Baseline Value</vt:lpstr>
      <vt:lpstr>Split dataset and test over 10 models</vt:lpstr>
      <vt:lpstr>Parameter tuning using GridSearchCV</vt:lpstr>
      <vt:lpstr>Evaluate the model</vt:lpstr>
      <vt:lpstr>Changing Threshold Value</vt:lpstr>
      <vt:lpstr>Feature Importance</vt:lpstr>
      <vt:lpstr>Prediction on Unseen Dataset</vt:lpstr>
      <vt:lpstr>Using ROC_AUC as new threshold</vt:lpstr>
      <vt:lpstr>Model Improvement</vt:lpstr>
      <vt:lpstr>Business Case Study</vt:lpstr>
      <vt:lpstr>Business Case Study</vt:lpstr>
      <vt:lpstr>Conclusion and  Reccomendation</vt:lpstr>
      <vt:lpstr>Conclusion</vt:lpstr>
      <vt:lpstr>Contact Us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DARNELL KIKOO</dc:title>
  <cp:lastModifiedBy>Darnell Kikoo</cp:lastModifiedBy>
  <cp:revision>1</cp:revision>
  <dcterms:created xsi:type="dcterms:W3CDTF">2021-08-17T05:40:59Z</dcterms:created>
  <dcterms:modified xsi:type="dcterms:W3CDTF">2021-08-17T05:43:41Z</dcterms:modified>
</cp:coreProperties>
</file>