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"/>
            <a:ext cx="18288000" cy="8870315"/>
          </a:xfrm>
          <a:custGeom>
            <a:avLst/>
            <a:gdLst/>
            <a:ahLst/>
            <a:cxnLst/>
            <a:rect l="l" t="t" r="r" b="b"/>
            <a:pathLst>
              <a:path w="18288000" h="8870315">
                <a:moveTo>
                  <a:pt x="0" y="8870253"/>
                </a:moveTo>
                <a:lnTo>
                  <a:pt x="18288000" y="8870253"/>
                </a:lnTo>
                <a:lnTo>
                  <a:pt x="18288000" y="0"/>
                </a:lnTo>
                <a:lnTo>
                  <a:pt x="0" y="0"/>
                </a:lnTo>
                <a:lnTo>
                  <a:pt x="0" y="8870253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411" y="8870258"/>
            <a:ext cx="18278475" cy="1419225"/>
          </a:xfrm>
          <a:custGeom>
            <a:avLst/>
            <a:gdLst/>
            <a:ahLst/>
            <a:cxnLst/>
            <a:rect l="l" t="t" r="r" b="b"/>
            <a:pathLst>
              <a:path w="18278475" h="1419225">
                <a:moveTo>
                  <a:pt x="18278475" y="1419225"/>
                </a:moveTo>
                <a:lnTo>
                  <a:pt x="0" y="1419225"/>
                </a:lnTo>
                <a:lnTo>
                  <a:pt x="0" y="0"/>
                </a:lnTo>
                <a:lnTo>
                  <a:pt x="18278475" y="0"/>
                </a:lnTo>
                <a:lnTo>
                  <a:pt x="18278475" y="1419225"/>
                </a:lnTo>
                <a:close/>
              </a:path>
            </a:pathLst>
          </a:custGeom>
          <a:solidFill>
            <a:srgbClr val="1753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17112" y="1475841"/>
            <a:ext cx="9115409" cy="7267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68312" y="270585"/>
            <a:ext cx="11951374" cy="883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1753F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0" i="0">
                <a:solidFill>
                  <a:srgbClr val="1753F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0" i="0">
                <a:solidFill>
                  <a:srgbClr val="1753F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911452" y="2822535"/>
            <a:ext cx="7820659" cy="5716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0" i="0">
                <a:solidFill>
                  <a:srgbClr val="1753F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282447" y="1290666"/>
            <a:ext cx="2459355" cy="3368675"/>
          </a:xfrm>
          <a:custGeom>
            <a:avLst/>
            <a:gdLst/>
            <a:ahLst/>
            <a:cxnLst/>
            <a:rect l="l" t="t" r="r" b="b"/>
            <a:pathLst>
              <a:path w="2459354" h="3368675">
                <a:moveTo>
                  <a:pt x="2385993" y="0"/>
                </a:moveTo>
                <a:lnTo>
                  <a:pt x="2428507" y="11231"/>
                </a:lnTo>
                <a:lnTo>
                  <a:pt x="2453837" y="42288"/>
                </a:lnTo>
                <a:lnTo>
                  <a:pt x="2458831" y="71656"/>
                </a:lnTo>
                <a:lnTo>
                  <a:pt x="2458831" y="702516"/>
                </a:lnTo>
                <a:lnTo>
                  <a:pt x="2447595" y="744595"/>
                </a:lnTo>
                <a:lnTo>
                  <a:pt x="2416247" y="769483"/>
                </a:lnTo>
                <a:lnTo>
                  <a:pt x="2385993" y="774182"/>
                </a:lnTo>
                <a:lnTo>
                  <a:pt x="1703441" y="774182"/>
                </a:lnTo>
                <a:lnTo>
                  <a:pt x="1690595" y="776018"/>
                </a:lnTo>
                <a:lnTo>
                  <a:pt x="1681418" y="781525"/>
                </a:lnTo>
                <a:lnTo>
                  <a:pt x="1675911" y="790701"/>
                </a:lnTo>
                <a:lnTo>
                  <a:pt x="1674075" y="803548"/>
                </a:lnTo>
                <a:lnTo>
                  <a:pt x="1674075" y="3296450"/>
                </a:lnTo>
                <a:lnTo>
                  <a:pt x="1672827" y="3312093"/>
                </a:lnTo>
                <a:lnTo>
                  <a:pt x="1654101" y="3349323"/>
                </a:lnTo>
                <a:lnTo>
                  <a:pt x="1617974" y="3366941"/>
                </a:lnTo>
                <a:lnTo>
                  <a:pt x="1602409" y="3368116"/>
                </a:lnTo>
                <a:lnTo>
                  <a:pt x="842324" y="3368116"/>
                </a:lnTo>
                <a:lnTo>
                  <a:pt x="799147" y="3357543"/>
                </a:lnTo>
                <a:lnTo>
                  <a:pt x="774186" y="3326119"/>
                </a:lnTo>
                <a:lnTo>
                  <a:pt x="769486" y="3296450"/>
                </a:lnTo>
                <a:lnTo>
                  <a:pt x="769486" y="803548"/>
                </a:lnTo>
                <a:lnTo>
                  <a:pt x="767724" y="790701"/>
                </a:lnTo>
                <a:lnTo>
                  <a:pt x="762436" y="781525"/>
                </a:lnTo>
                <a:lnTo>
                  <a:pt x="753626" y="776018"/>
                </a:lnTo>
                <a:lnTo>
                  <a:pt x="741292" y="774182"/>
                </a:lnTo>
                <a:lnTo>
                  <a:pt x="71666" y="774182"/>
                </a:lnTo>
                <a:lnTo>
                  <a:pt x="55583" y="773007"/>
                </a:lnTo>
                <a:lnTo>
                  <a:pt x="18792" y="755389"/>
                </a:lnTo>
                <a:lnTo>
                  <a:pt x="1174" y="718159"/>
                </a:lnTo>
                <a:lnTo>
                  <a:pt x="0" y="702516"/>
                </a:lnTo>
                <a:lnTo>
                  <a:pt x="0" y="71656"/>
                </a:lnTo>
                <a:lnTo>
                  <a:pt x="10572" y="30246"/>
                </a:lnTo>
                <a:lnTo>
                  <a:pt x="41411" y="4992"/>
                </a:lnTo>
                <a:lnTo>
                  <a:pt x="71666" y="0"/>
                </a:lnTo>
                <a:lnTo>
                  <a:pt x="2385993" y="0"/>
                </a:lnTo>
                <a:close/>
              </a:path>
            </a:pathLst>
          </a:custGeom>
          <a:ln w="114285">
            <a:solidFill>
              <a:srgbClr val="21A1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986232" y="1290666"/>
            <a:ext cx="2348865" cy="3368675"/>
          </a:xfrm>
          <a:custGeom>
            <a:avLst/>
            <a:gdLst/>
            <a:ahLst/>
            <a:cxnLst/>
            <a:rect l="l" t="t" r="r" b="b"/>
            <a:pathLst>
              <a:path w="2348865" h="3368675">
                <a:moveTo>
                  <a:pt x="1443818" y="71656"/>
                </a:moveTo>
                <a:lnTo>
                  <a:pt x="1454386" y="30246"/>
                </a:lnTo>
                <a:lnTo>
                  <a:pt x="1485814" y="4992"/>
                </a:lnTo>
                <a:lnTo>
                  <a:pt x="1515475" y="0"/>
                </a:lnTo>
                <a:lnTo>
                  <a:pt x="2276741" y="0"/>
                </a:lnTo>
                <a:lnTo>
                  <a:pt x="2318152" y="11231"/>
                </a:lnTo>
                <a:lnTo>
                  <a:pt x="2343405" y="42288"/>
                </a:lnTo>
                <a:lnTo>
                  <a:pt x="2348398" y="71656"/>
                </a:lnTo>
                <a:lnTo>
                  <a:pt x="2348398" y="3296450"/>
                </a:lnTo>
                <a:lnTo>
                  <a:pt x="2337166" y="3338529"/>
                </a:lnTo>
                <a:lnTo>
                  <a:pt x="2306109" y="3363416"/>
                </a:lnTo>
                <a:lnTo>
                  <a:pt x="2276741" y="3368116"/>
                </a:lnTo>
                <a:lnTo>
                  <a:pt x="1515475" y="3368116"/>
                </a:lnTo>
                <a:lnTo>
                  <a:pt x="1473405" y="3357543"/>
                </a:lnTo>
                <a:lnTo>
                  <a:pt x="1448514" y="3326119"/>
                </a:lnTo>
                <a:lnTo>
                  <a:pt x="1443818" y="3296450"/>
                </a:lnTo>
                <a:lnTo>
                  <a:pt x="1443818" y="2087594"/>
                </a:lnTo>
                <a:lnTo>
                  <a:pt x="1441982" y="2075260"/>
                </a:lnTo>
                <a:lnTo>
                  <a:pt x="1436474" y="2066449"/>
                </a:lnTo>
                <a:lnTo>
                  <a:pt x="1427295" y="2061162"/>
                </a:lnTo>
                <a:lnTo>
                  <a:pt x="1414443" y="2059400"/>
                </a:lnTo>
                <a:lnTo>
                  <a:pt x="933954" y="2059400"/>
                </a:lnTo>
                <a:lnTo>
                  <a:pt x="921108" y="2061162"/>
                </a:lnTo>
                <a:lnTo>
                  <a:pt x="911931" y="2066449"/>
                </a:lnTo>
                <a:lnTo>
                  <a:pt x="906425" y="2075260"/>
                </a:lnTo>
                <a:lnTo>
                  <a:pt x="904589" y="2087594"/>
                </a:lnTo>
                <a:lnTo>
                  <a:pt x="904589" y="3296450"/>
                </a:lnTo>
                <a:lnTo>
                  <a:pt x="903340" y="3312093"/>
                </a:lnTo>
                <a:lnTo>
                  <a:pt x="884615" y="3349323"/>
                </a:lnTo>
                <a:lnTo>
                  <a:pt x="848487" y="3366941"/>
                </a:lnTo>
                <a:lnTo>
                  <a:pt x="832923" y="3368116"/>
                </a:lnTo>
                <a:lnTo>
                  <a:pt x="72837" y="3368116"/>
                </a:lnTo>
                <a:lnTo>
                  <a:pt x="29660" y="3357543"/>
                </a:lnTo>
                <a:lnTo>
                  <a:pt x="4699" y="3326119"/>
                </a:lnTo>
                <a:lnTo>
                  <a:pt x="0" y="3296450"/>
                </a:lnTo>
                <a:lnTo>
                  <a:pt x="0" y="71656"/>
                </a:lnTo>
                <a:lnTo>
                  <a:pt x="10572" y="30246"/>
                </a:lnTo>
                <a:lnTo>
                  <a:pt x="42289" y="4992"/>
                </a:lnTo>
                <a:lnTo>
                  <a:pt x="72837" y="0"/>
                </a:lnTo>
                <a:lnTo>
                  <a:pt x="832923" y="0"/>
                </a:lnTo>
                <a:lnTo>
                  <a:pt x="874333" y="11231"/>
                </a:lnTo>
                <a:lnTo>
                  <a:pt x="899595" y="42288"/>
                </a:lnTo>
                <a:lnTo>
                  <a:pt x="904589" y="71656"/>
                </a:lnTo>
                <a:lnTo>
                  <a:pt x="904589" y="1255842"/>
                </a:lnTo>
                <a:lnTo>
                  <a:pt x="906425" y="1268180"/>
                </a:lnTo>
                <a:lnTo>
                  <a:pt x="911931" y="1276990"/>
                </a:lnTo>
                <a:lnTo>
                  <a:pt x="921108" y="1282275"/>
                </a:lnTo>
                <a:lnTo>
                  <a:pt x="933954" y="1284036"/>
                </a:lnTo>
                <a:lnTo>
                  <a:pt x="1414443" y="1284036"/>
                </a:lnTo>
                <a:lnTo>
                  <a:pt x="1427295" y="1282275"/>
                </a:lnTo>
                <a:lnTo>
                  <a:pt x="1436474" y="1276990"/>
                </a:lnTo>
                <a:lnTo>
                  <a:pt x="1441982" y="1268180"/>
                </a:lnTo>
                <a:lnTo>
                  <a:pt x="1443818" y="1255842"/>
                </a:lnTo>
                <a:lnTo>
                  <a:pt x="1443818" y="71656"/>
                </a:lnTo>
                <a:close/>
              </a:path>
            </a:pathLst>
          </a:custGeom>
          <a:ln w="114285">
            <a:solidFill>
              <a:srgbClr val="21A1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557935" y="1290666"/>
            <a:ext cx="2822575" cy="3368675"/>
          </a:xfrm>
          <a:custGeom>
            <a:avLst/>
            <a:gdLst/>
            <a:ahLst/>
            <a:cxnLst/>
            <a:rect l="l" t="t" r="r" b="b"/>
            <a:pathLst>
              <a:path w="2822575" h="3368675">
                <a:moveTo>
                  <a:pt x="1956758" y="3368116"/>
                </a:moveTo>
                <a:lnTo>
                  <a:pt x="1902130" y="3352549"/>
                </a:lnTo>
                <a:lnTo>
                  <a:pt x="1874519" y="3305851"/>
                </a:lnTo>
                <a:lnTo>
                  <a:pt x="1793461" y="2934614"/>
                </a:lnTo>
                <a:lnTo>
                  <a:pt x="1787661" y="2924338"/>
                </a:lnTo>
                <a:lnTo>
                  <a:pt x="1780831" y="2916997"/>
                </a:lnTo>
                <a:lnTo>
                  <a:pt x="1772973" y="2912593"/>
                </a:lnTo>
                <a:lnTo>
                  <a:pt x="1764086" y="2911125"/>
                </a:lnTo>
                <a:lnTo>
                  <a:pt x="1042768" y="2911125"/>
                </a:lnTo>
                <a:lnTo>
                  <a:pt x="935859" y="3305851"/>
                </a:lnTo>
                <a:lnTo>
                  <a:pt x="925510" y="3333092"/>
                </a:lnTo>
                <a:lnTo>
                  <a:pt x="908550" y="3352549"/>
                </a:lnTo>
                <a:lnTo>
                  <a:pt x="884980" y="3364224"/>
                </a:lnTo>
                <a:lnTo>
                  <a:pt x="854801" y="3368116"/>
                </a:lnTo>
                <a:lnTo>
                  <a:pt x="65341" y="3368116"/>
                </a:lnTo>
                <a:lnTo>
                  <a:pt x="19751" y="3356221"/>
                </a:lnTo>
                <a:lnTo>
                  <a:pt x="144" y="3320538"/>
                </a:lnTo>
                <a:lnTo>
                  <a:pt x="0" y="3304236"/>
                </a:lnTo>
                <a:lnTo>
                  <a:pt x="3085" y="3285877"/>
                </a:lnTo>
                <a:lnTo>
                  <a:pt x="859507" y="62264"/>
                </a:lnTo>
                <a:lnTo>
                  <a:pt x="885642" y="15566"/>
                </a:lnTo>
                <a:lnTo>
                  <a:pt x="935859" y="0"/>
                </a:lnTo>
                <a:lnTo>
                  <a:pt x="1888616" y="0"/>
                </a:lnTo>
                <a:lnTo>
                  <a:pt x="1939720" y="15566"/>
                </a:lnTo>
                <a:lnTo>
                  <a:pt x="1966150" y="62264"/>
                </a:lnTo>
                <a:lnTo>
                  <a:pt x="2817875" y="3285877"/>
                </a:lnTo>
                <a:lnTo>
                  <a:pt x="2821009" y="3292925"/>
                </a:lnTo>
                <a:lnTo>
                  <a:pt x="2822571" y="3301155"/>
                </a:lnTo>
                <a:lnTo>
                  <a:pt x="2822571" y="3310547"/>
                </a:lnTo>
                <a:lnTo>
                  <a:pt x="2818386" y="3335732"/>
                </a:lnTo>
                <a:lnTo>
                  <a:pt x="2805832" y="3353722"/>
                </a:lnTo>
                <a:lnTo>
                  <a:pt x="2784907" y="3364517"/>
                </a:lnTo>
                <a:lnTo>
                  <a:pt x="2755610" y="3368116"/>
                </a:lnTo>
                <a:lnTo>
                  <a:pt x="1956758" y="3368116"/>
                </a:lnTo>
                <a:close/>
              </a:path>
              <a:path w="2822575" h="3368675">
                <a:moveTo>
                  <a:pt x="1167297" y="2194502"/>
                </a:moveTo>
                <a:lnTo>
                  <a:pt x="1169133" y="2204780"/>
                </a:lnTo>
                <a:lnTo>
                  <a:pt x="1174640" y="2212124"/>
                </a:lnTo>
                <a:lnTo>
                  <a:pt x="1183817" y="2216531"/>
                </a:lnTo>
                <a:lnTo>
                  <a:pt x="1196663" y="2218001"/>
                </a:lnTo>
                <a:lnTo>
                  <a:pt x="1605495" y="2218001"/>
                </a:lnTo>
                <a:lnTo>
                  <a:pt x="1619591" y="2215870"/>
                </a:lnTo>
                <a:lnTo>
                  <a:pt x="1628990" y="2209480"/>
                </a:lnTo>
                <a:lnTo>
                  <a:pt x="1633689" y="2198833"/>
                </a:lnTo>
                <a:lnTo>
                  <a:pt x="1633689" y="2183930"/>
                </a:lnTo>
                <a:lnTo>
                  <a:pt x="1417529" y="1183005"/>
                </a:lnTo>
                <a:lnTo>
                  <a:pt x="1397555" y="1164212"/>
                </a:lnTo>
                <a:lnTo>
                  <a:pt x="1391093" y="1165387"/>
                </a:lnTo>
                <a:lnTo>
                  <a:pt x="1385808" y="1168911"/>
                </a:lnTo>
                <a:lnTo>
                  <a:pt x="1381698" y="1174784"/>
                </a:lnTo>
                <a:lnTo>
                  <a:pt x="1378762" y="1183005"/>
                </a:lnTo>
                <a:lnTo>
                  <a:pt x="1167297" y="2183930"/>
                </a:lnTo>
                <a:lnTo>
                  <a:pt x="1167297" y="2194502"/>
                </a:lnTo>
                <a:close/>
              </a:path>
            </a:pathLst>
          </a:custGeom>
          <a:ln w="114285">
            <a:solidFill>
              <a:srgbClr val="21A1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0625804" y="1290666"/>
            <a:ext cx="2541270" cy="3368675"/>
          </a:xfrm>
          <a:custGeom>
            <a:avLst/>
            <a:gdLst/>
            <a:ahLst/>
            <a:cxnLst/>
            <a:rect l="l" t="t" r="r" b="b"/>
            <a:pathLst>
              <a:path w="2541269" h="3368675">
                <a:moveTo>
                  <a:pt x="1641157" y="71656"/>
                </a:moveTo>
                <a:lnTo>
                  <a:pt x="1651765" y="30246"/>
                </a:lnTo>
                <a:lnTo>
                  <a:pt x="1683162" y="4992"/>
                </a:lnTo>
                <a:lnTo>
                  <a:pt x="1712880" y="0"/>
                </a:lnTo>
                <a:lnTo>
                  <a:pt x="2468213" y="0"/>
                </a:lnTo>
                <a:lnTo>
                  <a:pt x="2510754" y="11231"/>
                </a:lnTo>
                <a:lnTo>
                  <a:pt x="2536078" y="42288"/>
                </a:lnTo>
                <a:lnTo>
                  <a:pt x="2541079" y="71656"/>
                </a:lnTo>
                <a:lnTo>
                  <a:pt x="2541079" y="3296450"/>
                </a:lnTo>
                <a:lnTo>
                  <a:pt x="2529828" y="3338529"/>
                </a:lnTo>
                <a:lnTo>
                  <a:pt x="2498502" y="3363416"/>
                </a:lnTo>
                <a:lnTo>
                  <a:pt x="2468213" y="3368116"/>
                </a:lnTo>
                <a:lnTo>
                  <a:pt x="1675257" y="3368116"/>
                </a:lnTo>
                <a:lnTo>
                  <a:pt x="1622976" y="3354900"/>
                </a:lnTo>
                <a:lnTo>
                  <a:pt x="1593056" y="3315252"/>
                </a:lnTo>
                <a:lnTo>
                  <a:pt x="924591" y="1746904"/>
                </a:lnTo>
                <a:lnTo>
                  <a:pt x="921573" y="1738170"/>
                </a:lnTo>
                <a:lnTo>
                  <a:pt x="917233" y="1731931"/>
                </a:lnTo>
                <a:lnTo>
                  <a:pt x="911572" y="1728187"/>
                </a:lnTo>
                <a:lnTo>
                  <a:pt x="904589" y="1726939"/>
                </a:lnTo>
                <a:lnTo>
                  <a:pt x="898408" y="1728481"/>
                </a:lnTo>
                <a:lnTo>
                  <a:pt x="894004" y="1733105"/>
                </a:lnTo>
                <a:lnTo>
                  <a:pt x="891368" y="1740815"/>
                </a:lnTo>
                <a:lnTo>
                  <a:pt x="890492" y="1751609"/>
                </a:lnTo>
                <a:lnTo>
                  <a:pt x="899921" y="3296450"/>
                </a:lnTo>
                <a:lnTo>
                  <a:pt x="898671" y="3312093"/>
                </a:lnTo>
                <a:lnTo>
                  <a:pt x="879919" y="3349323"/>
                </a:lnTo>
                <a:lnTo>
                  <a:pt x="843794" y="3366941"/>
                </a:lnTo>
                <a:lnTo>
                  <a:pt x="828198" y="3368116"/>
                </a:lnTo>
                <a:lnTo>
                  <a:pt x="72866" y="3368116"/>
                </a:lnTo>
                <a:lnTo>
                  <a:pt x="29642" y="3357543"/>
                </a:lnTo>
                <a:lnTo>
                  <a:pt x="4702" y="3326119"/>
                </a:lnTo>
                <a:lnTo>
                  <a:pt x="0" y="3296450"/>
                </a:lnTo>
                <a:lnTo>
                  <a:pt x="0" y="71656"/>
                </a:lnTo>
                <a:lnTo>
                  <a:pt x="10568" y="30246"/>
                </a:lnTo>
                <a:lnTo>
                  <a:pt x="42279" y="4992"/>
                </a:lnTo>
                <a:lnTo>
                  <a:pt x="72866" y="0"/>
                </a:lnTo>
                <a:lnTo>
                  <a:pt x="861155" y="0"/>
                </a:lnTo>
                <a:lnTo>
                  <a:pt x="913435" y="13215"/>
                </a:lnTo>
                <a:lnTo>
                  <a:pt x="943355" y="52863"/>
                </a:lnTo>
                <a:lnTo>
                  <a:pt x="1611820" y="1621202"/>
                </a:lnTo>
                <a:lnTo>
                  <a:pt x="1614765" y="1629794"/>
                </a:lnTo>
                <a:lnTo>
                  <a:pt x="1618880" y="1635596"/>
                </a:lnTo>
                <a:lnTo>
                  <a:pt x="1624156" y="1638606"/>
                </a:lnTo>
                <a:lnTo>
                  <a:pt x="1630584" y="1638823"/>
                </a:lnTo>
                <a:lnTo>
                  <a:pt x="1637280" y="1635816"/>
                </a:lnTo>
                <a:lnTo>
                  <a:pt x="1642074" y="1630310"/>
                </a:lnTo>
                <a:lnTo>
                  <a:pt x="1644957" y="1622308"/>
                </a:lnTo>
                <a:lnTo>
                  <a:pt x="1645919" y="1611810"/>
                </a:lnTo>
                <a:lnTo>
                  <a:pt x="1641157" y="71656"/>
                </a:lnTo>
                <a:close/>
              </a:path>
            </a:pathLst>
          </a:custGeom>
          <a:ln w="114285">
            <a:solidFill>
              <a:srgbClr val="21A1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3479304" y="1290666"/>
            <a:ext cx="2560320" cy="3368675"/>
          </a:xfrm>
          <a:custGeom>
            <a:avLst/>
            <a:gdLst/>
            <a:ahLst/>
            <a:cxnLst/>
            <a:rect l="l" t="t" r="r" b="b"/>
            <a:pathLst>
              <a:path w="2560319" h="3368675">
                <a:moveTo>
                  <a:pt x="72770" y="3368116"/>
                </a:moveTo>
                <a:lnTo>
                  <a:pt x="29640" y="3357543"/>
                </a:lnTo>
                <a:lnTo>
                  <a:pt x="4702" y="3326119"/>
                </a:lnTo>
                <a:lnTo>
                  <a:pt x="0" y="3296450"/>
                </a:lnTo>
                <a:lnTo>
                  <a:pt x="0" y="71656"/>
                </a:lnTo>
                <a:lnTo>
                  <a:pt x="10568" y="30246"/>
                </a:lnTo>
                <a:lnTo>
                  <a:pt x="42267" y="4992"/>
                </a:lnTo>
                <a:lnTo>
                  <a:pt x="72770" y="0"/>
                </a:lnTo>
                <a:lnTo>
                  <a:pt x="832865" y="0"/>
                </a:lnTo>
                <a:lnTo>
                  <a:pt x="874335" y="11231"/>
                </a:lnTo>
                <a:lnTo>
                  <a:pt x="899588" y="42288"/>
                </a:lnTo>
                <a:lnTo>
                  <a:pt x="904589" y="71656"/>
                </a:lnTo>
                <a:lnTo>
                  <a:pt x="904589" y="1120749"/>
                </a:lnTo>
                <a:lnTo>
                  <a:pt x="905321" y="1131686"/>
                </a:lnTo>
                <a:lnTo>
                  <a:pt x="907518" y="1139835"/>
                </a:lnTo>
                <a:lnTo>
                  <a:pt x="911179" y="1145194"/>
                </a:lnTo>
                <a:lnTo>
                  <a:pt x="916304" y="1147762"/>
                </a:lnTo>
                <a:lnTo>
                  <a:pt x="922573" y="1147544"/>
                </a:lnTo>
                <a:lnTo>
                  <a:pt x="928377" y="1144534"/>
                </a:lnTo>
                <a:lnTo>
                  <a:pt x="933717" y="1138733"/>
                </a:lnTo>
                <a:lnTo>
                  <a:pt x="938593" y="1130141"/>
                </a:lnTo>
                <a:lnTo>
                  <a:pt x="1554194" y="48158"/>
                </a:lnTo>
                <a:lnTo>
                  <a:pt x="1568894" y="27087"/>
                </a:lnTo>
                <a:lnTo>
                  <a:pt x="1588281" y="12038"/>
                </a:lnTo>
                <a:lnTo>
                  <a:pt x="1612366" y="3009"/>
                </a:lnTo>
                <a:lnTo>
                  <a:pt x="1641157" y="0"/>
                </a:lnTo>
                <a:lnTo>
                  <a:pt x="2474118" y="0"/>
                </a:lnTo>
                <a:lnTo>
                  <a:pt x="2501317" y="2716"/>
                </a:lnTo>
                <a:lnTo>
                  <a:pt x="2520755" y="10865"/>
                </a:lnTo>
                <a:lnTo>
                  <a:pt x="2532425" y="24447"/>
                </a:lnTo>
                <a:lnTo>
                  <a:pt x="2536316" y="43462"/>
                </a:lnTo>
                <a:lnTo>
                  <a:pt x="2535368" y="53230"/>
                </a:lnTo>
                <a:lnTo>
                  <a:pt x="2532518" y="63730"/>
                </a:lnTo>
                <a:lnTo>
                  <a:pt x="2527757" y="74965"/>
                </a:lnTo>
                <a:lnTo>
                  <a:pt x="2521076" y="86934"/>
                </a:lnTo>
                <a:lnTo>
                  <a:pt x="1684591" y="1486100"/>
                </a:lnTo>
                <a:lnTo>
                  <a:pt x="1681108" y="1494251"/>
                </a:lnTo>
                <a:lnTo>
                  <a:pt x="1679948" y="1503430"/>
                </a:lnTo>
                <a:lnTo>
                  <a:pt x="1681108" y="1513639"/>
                </a:lnTo>
                <a:lnTo>
                  <a:pt x="1684591" y="1524876"/>
                </a:lnTo>
                <a:lnTo>
                  <a:pt x="2550413" y="3281181"/>
                </a:lnTo>
                <a:lnTo>
                  <a:pt x="2559843" y="3319948"/>
                </a:lnTo>
                <a:lnTo>
                  <a:pt x="2555950" y="3341020"/>
                </a:lnTo>
                <a:lnTo>
                  <a:pt x="2544270" y="3356073"/>
                </a:lnTo>
                <a:lnTo>
                  <a:pt x="2524803" y="3365105"/>
                </a:lnTo>
                <a:lnTo>
                  <a:pt x="2497550" y="3368116"/>
                </a:lnTo>
                <a:lnTo>
                  <a:pt x="1669351" y="3368116"/>
                </a:lnTo>
                <a:lnTo>
                  <a:pt x="1620285" y="3354900"/>
                </a:lnTo>
                <a:lnTo>
                  <a:pt x="1588293" y="3315252"/>
                </a:lnTo>
                <a:lnTo>
                  <a:pt x="1067847" y="2227392"/>
                </a:lnTo>
                <a:lnTo>
                  <a:pt x="1065058" y="2219318"/>
                </a:lnTo>
                <a:lnTo>
                  <a:pt x="1061394" y="2213886"/>
                </a:lnTo>
                <a:lnTo>
                  <a:pt x="1056837" y="2211096"/>
                </a:lnTo>
                <a:lnTo>
                  <a:pt x="1051369" y="2210952"/>
                </a:lnTo>
                <a:lnTo>
                  <a:pt x="1045654" y="2212859"/>
                </a:lnTo>
                <a:lnTo>
                  <a:pt x="913923" y="2434161"/>
                </a:lnTo>
                <a:lnTo>
                  <a:pt x="904589" y="2468232"/>
                </a:lnTo>
                <a:lnTo>
                  <a:pt x="904589" y="3296450"/>
                </a:lnTo>
                <a:lnTo>
                  <a:pt x="903339" y="3312093"/>
                </a:lnTo>
                <a:lnTo>
                  <a:pt x="884586" y="3349323"/>
                </a:lnTo>
                <a:lnTo>
                  <a:pt x="848475" y="3366941"/>
                </a:lnTo>
                <a:lnTo>
                  <a:pt x="832865" y="3368116"/>
                </a:lnTo>
                <a:lnTo>
                  <a:pt x="72770" y="3368116"/>
                </a:lnTo>
                <a:close/>
              </a:path>
            </a:pathLst>
          </a:custGeom>
          <a:ln w="114285">
            <a:solidFill>
              <a:srgbClr val="21A1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5198249" y="6100791"/>
            <a:ext cx="2590800" cy="3359150"/>
          </a:xfrm>
          <a:custGeom>
            <a:avLst/>
            <a:gdLst/>
            <a:ahLst/>
            <a:cxnLst/>
            <a:rect l="l" t="t" r="r" b="b"/>
            <a:pathLst>
              <a:path w="2590800" h="3359150">
                <a:moveTo>
                  <a:pt x="909285" y="3358715"/>
                </a:moveTo>
                <a:lnTo>
                  <a:pt x="866770" y="3348146"/>
                </a:lnTo>
                <a:lnTo>
                  <a:pt x="842319" y="3316425"/>
                </a:lnTo>
                <a:lnTo>
                  <a:pt x="837618" y="3285877"/>
                </a:lnTo>
                <a:lnTo>
                  <a:pt x="837618" y="2203904"/>
                </a:lnTo>
                <a:lnTo>
                  <a:pt x="837325" y="2190464"/>
                </a:lnTo>
                <a:lnTo>
                  <a:pt x="836446" y="2179523"/>
                </a:lnTo>
                <a:lnTo>
                  <a:pt x="834978" y="2171080"/>
                </a:lnTo>
                <a:lnTo>
                  <a:pt x="832923" y="2165137"/>
                </a:lnTo>
                <a:lnTo>
                  <a:pt x="4695" y="81057"/>
                </a:lnTo>
                <a:lnTo>
                  <a:pt x="2640" y="73713"/>
                </a:lnTo>
                <a:lnTo>
                  <a:pt x="1172" y="65783"/>
                </a:lnTo>
                <a:lnTo>
                  <a:pt x="293" y="57265"/>
                </a:lnTo>
                <a:lnTo>
                  <a:pt x="0" y="48158"/>
                </a:lnTo>
                <a:lnTo>
                  <a:pt x="3891" y="27087"/>
                </a:lnTo>
                <a:lnTo>
                  <a:pt x="15566" y="12038"/>
                </a:lnTo>
                <a:lnTo>
                  <a:pt x="35024" y="3009"/>
                </a:lnTo>
                <a:lnTo>
                  <a:pt x="62264" y="0"/>
                </a:lnTo>
                <a:lnTo>
                  <a:pt x="875214" y="0"/>
                </a:lnTo>
                <a:lnTo>
                  <a:pt x="915965" y="9246"/>
                </a:lnTo>
                <a:lnTo>
                  <a:pt x="947758" y="36123"/>
                </a:lnTo>
                <a:lnTo>
                  <a:pt x="957453" y="62264"/>
                </a:lnTo>
                <a:lnTo>
                  <a:pt x="1274645" y="1111348"/>
                </a:lnTo>
                <a:lnTo>
                  <a:pt x="1280004" y="1119568"/>
                </a:lnTo>
                <a:lnTo>
                  <a:pt x="1285510" y="1125441"/>
                </a:lnTo>
                <a:lnTo>
                  <a:pt x="1291163" y="1128966"/>
                </a:lnTo>
                <a:lnTo>
                  <a:pt x="1296962" y="1130141"/>
                </a:lnTo>
                <a:lnTo>
                  <a:pt x="1304791" y="1130141"/>
                </a:lnTo>
                <a:lnTo>
                  <a:pt x="1310278" y="1123873"/>
                </a:lnTo>
                <a:lnTo>
                  <a:pt x="1313411" y="1111348"/>
                </a:lnTo>
                <a:lnTo>
                  <a:pt x="1625907" y="62264"/>
                </a:lnTo>
                <a:lnTo>
                  <a:pt x="1644629" y="25475"/>
                </a:lnTo>
                <a:lnTo>
                  <a:pt x="1680826" y="4108"/>
                </a:lnTo>
                <a:lnTo>
                  <a:pt x="1708137" y="0"/>
                </a:lnTo>
                <a:lnTo>
                  <a:pt x="2525791" y="0"/>
                </a:lnTo>
                <a:lnTo>
                  <a:pt x="2571389" y="12553"/>
                </a:lnTo>
                <a:lnTo>
                  <a:pt x="2590699" y="47576"/>
                </a:lnTo>
                <a:lnTo>
                  <a:pt x="2589599" y="63289"/>
                </a:lnTo>
                <a:lnTo>
                  <a:pt x="2584532" y="81057"/>
                </a:lnTo>
                <a:lnTo>
                  <a:pt x="1746904" y="2165137"/>
                </a:lnTo>
                <a:lnTo>
                  <a:pt x="1744848" y="2171080"/>
                </a:lnTo>
                <a:lnTo>
                  <a:pt x="1743380" y="2179523"/>
                </a:lnTo>
                <a:lnTo>
                  <a:pt x="1742501" y="2190464"/>
                </a:lnTo>
                <a:lnTo>
                  <a:pt x="1742208" y="2203904"/>
                </a:lnTo>
                <a:lnTo>
                  <a:pt x="1742208" y="3285877"/>
                </a:lnTo>
                <a:lnTo>
                  <a:pt x="1740959" y="3302033"/>
                </a:lnTo>
                <a:lnTo>
                  <a:pt x="1722234" y="3339922"/>
                </a:lnTo>
                <a:lnTo>
                  <a:pt x="1685452" y="3357541"/>
                </a:lnTo>
                <a:lnTo>
                  <a:pt x="1669370" y="3358715"/>
                </a:lnTo>
                <a:lnTo>
                  <a:pt x="909285" y="3358715"/>
                </a:lnTo>
                <a:close/>
              </a:path>
            </a:pathLst>
          </a:custGeom>
          <a:ln w="114285">
            <a:solidFill>
              <a:srgbClr val="21A1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8007963" y="6062024"/>
            <a:ext cx="2421255" cy="3455670"/>
          </a:xfrm>
          <a:custGeom>
            <a:avLst/>
            <a:gdLst/>
            <a:ahLst/>
            <a:cxnLst/>
            <a:rect l="l" t="t" r="r" b="b"/>
            <a:pathLst>
              <a:path w="2421254" h="3455670">
                <a:moveTo>
                  <a:pt x="1207684" y="3455050"/>
                </a:moveTo>
                <a:lnTo>
                  <a:pt x="1152705" y="3454195"/>
                </a:lnTo>
                <a:lnTo>
                  <a:pt x="1098741" y="3451630"/>
                </a:lnTo>
                <a:lnTo>
                  <a:pt x="1045792" y="3447355"/>
                </a:lnTo>
                <a:lnTo>
                  <a:pt x="993858" y="3441370"/>
                </a:lnTo>
                <a:lnTo>
                  <a:pt x="942939" y="3433674"/>
                </a:lnTo>
                <a:lnTo>
                  <a:pt x="893034" y="3424269"/>
                </a:lnTo>
                <a:lnTo>
                  <a:pt x="844145" y="3413153"/>
                </a:lnTo>
                <a:lnTo>
                  <a:pt x="796270" y="3400327"/>
                </a:lnTo>
                <a:lnTo>
                  <a:pt x="749410" y="3385791"/>
                </a:lnTo>
                <a:lnTo>
                  <a:pt x="703565" y="3369545"/>
                </a:lnTo>
                <a:lnTo>
                  <a:pt x="658735" y="3351589"/>
                </a:lnTo>
                <a:lnTo>
                  <a:pt x="614919" y="3331923"/>
                </a:lnTo>
                <a:lnTo>
                  <a:pt x="572119" y="3310547"/>
                </a:lnTo>
                <a:lnTo>
                  <a:pt x="527363" y="3285649"/>
                </a:lnTo>
                <a:lnTo>
                  <a:pt x="484337" y="3259120"/>
                </a:lnTo>
                <a:lnTo>
                  <a:pt x="443040" y="3230958"/>
                </a:lnTo>
                <a:lnTo>
                  <a:pt x="403473" y="3201165"/>
                </a:lnTo>
                <a:lnTo>
                  <a:pt x="365635" y="3169740"/>
                </a:lnTo>
                <a:lnTo>
                  <a:pt x="329526" y="3136683"/>
                </a:lnTo>
                <a:lnTo>
                  <a:pt x="295148" y="3101995"/>
                </a:lnTo>
                <a:lnTo>
                  <a:pt x="262498" y="3065674"/>
                </a:lnTo>
                <a:lnTo>
                  <a:pt x="231579" y="3027722"/>
                </a:lnTo>
                <a:lnTo>
                  <a:pt x="202389" y="2988139"/>
                </a:lnTo>
                <a:lnTo>
                  <a:pt x="174929" y="2946924"/>
                </a:lnTo>
                <a:lnTo>
                  <a:pt x="149199" y="2904077"/>
                </a:lnTo>
                <a:lnTo>
                  <a:pt x="127128" y="2863270"/>
                </a:lnTo>
                <a:lnTo>
                  <a:pt x="106822" y="2821463"/>
                </a:lnTo>
                <a:lnTo>
                  <a:pt x="88282" y="2778655"/>
                </a:lnTo>
                <a:lnTo>
                  <a:pt x="71508" y="2734847"/>
                </a:lnTo>
                <a:lnTo>
                  <a:pt x="56500" y="2690038"/>
                </a:lnTo>
                <a:lnTo>
                  <a:pt x="43257" y="2644228"/>
                </a:lnTo>
                <a:lnTo>
                  <a:pt x="31781" y="2597417"/>
                </a:lnTo>
                <a:lnTo>
                  <a:pt x="22070" y="2549605"/>
                </a:lnTo>
                <a:lnTo>
                  <a:pt x="14124" y="2500793"/>
                </a:lnTo>
                <a:lnTo>
                  <a:pt x="7945" y="2450979"/>
                </a:lnTo>
                <a:lnTo>
                  <a:pt x="3531" y="2400165"/>
                </a:lnTo>
                <a:lnTo>
                  <a:pt x="882" y="2348350"/>
                </a:lnTo>
                <a:lnTo>
                  <a:pt x="0" y="2295534"/>
                </a:lnTo>
                <a:lnTo>
                  <a:pt x="0" y="1150115"/>
                </a:lnTo>
                <a:lnTo>
                  <a:pt x="882" y="1097310"/>
                </a:lnTo>
                <a:lnTo>
                  <a:pt x="3531" y="1045535"/>
                </a:lnTo>
                <a:lnTo>
                  <a:pt x="7945" y="994789"/>
                </a:lnTo>
                <a:lnTo>
                  <a:pt x="14124" y="945072"/>
                </a:lnTo>
                <a:lnTo>
                  <a:pt x="22070" y="896384"/>
                </a:lnTo>
                <a:lnTo>
                  <a:pt x="31781" y="848725"/>
                </a:lnTo>
                <a:lnTo>
                  <a:pt x="43257" y="802095"/>
                </a:lnTo>
                <a:lnTo>
                  <a:pt x="56500" y="756494"/>
                </a:lnTo>
                <a:lnTo>
                  <a:pt x="71508" y="711922"/>
                </a:lnTo>
                <a:lnTo>
                  <a:pt x="88282" y="668379"/>
                </a:lnTo>
                <a:lnTo>
                  <a:pt x="106822" y="625865"/>
                </a:lnTo>
                <a:lnTo>
                  <a:pt x="127128" y="584380"/>
                </a:lnTo>
                <a:lnTo>
                  <a:pt x="149199" y="543925"/>
                </a:lnTo>
                <a:lnTo>
                  <a:pt x="174929" y="501469"/>
                </a:lnTo>
                <a:lnTo>
                  <a:pt x="202389" y="460644"/>
                </a:lnTo>
                <a:lnTo>
                  <a:pt x="231579" y="421452"/>
                </a:lnTo>
                <a:lnTo>
                  <a:pt x="262498" y="383891"/>
                </a:lnTo>
                <a:lnTo>
                  <a:pt x="295148" y="347962"/>
                </a:lnTo>
                <a:lnTo>
                  <a:pt x="329526" y="313665"/>
                </a:lnTo>
                <a:lnTo>
                  <a:pt x="365635" y="280999"/>
                </a:lnTo>
                <a:lnTo>
                  <a:pt x="403473" y="249965"/>
                </a:lnTo>
                <a:lnTo>
                  <a:pt x="443040" y="220562"/>
                </a:lnTo>
                <a:lnTo>
                  <a:pt x="484337" y="192790"/>
                </a:lnTo>
                <a:lnTo>
                  <a:pt x="527363" y="166650"/>
                </a:lnTo>
                <a:lnTo>
                  <a:pt x="572119" y="142141"/>
                </a:lnTo>
                <a:lnTo>
                  <a:pt x="614919" y="121114"/>
                </a:lnTo>
                <a:lnTo>
                  <a:pt x="658735" y="101768"/>
                </a:lnTo>
                <a:lnTo>
                  <a:pt x="703565" y="84106"/>
                </a:lnTo>
                <a:lnTo>
                  <a:pt x="749410" y="68125"/>
                </a:lnTo>
                <a:lnTo>
                  <a:pt x="796270" y="53827"/>
                </a:lnTo>
                <a:lnTo>
                  <a:pt x="844145" y="41211"/>
                </a:lnTo>
                <a:lnTo>
                  <a:pt x="893034" y="30277"/>
                </a:lnTo>
                <a:lnTo>
                  <a:pt x="942939" y="21025"/>
                </a:lnTo>
                <a:lnTo>
                  <a:pt x="993858" y="13456"/>
                </a:lnTo>
                <a:lnTo>
                  <a:pt x="1045792" y="7569"/>
                </a:lnTo>
                <a:lnTo>
                  <a:pt x="1098741" y="3364"/>
                </a:lnTo>
                <a:lnTo>
                  <a:pt x="1152705" y="841"/>
                </a:lnTo>
                <a:lnTo>
                  <a:pt x="1207684" y="0"/>
                </a:lnTo>
                <a:lnTo>
                  <a:pt x="1262843" y="841"/>
                </a:lnTo>
                <a:lnTo>
                  <a:pt x="1316987" y="3364"/>
                </a:lnTo>
                <a:lnTo>
                  <a:pt x="1370116" y="7569"/>
                </a:lnTo>
                <a:lnTo>
                  <a:pt x="1422230" y="13456"/>
                </a:lnTo>
                <a:lnTo>
                  <a:pt x="1473330" y="21025"/>
                </a:lnTo>
                <a:lnTo>
                  <a:pt x="1523415" y="30277"/>
                </a:lnTo>
                <a:lnTo>
                  <a:pt x="1572484" y="41211"/>
                </a:lnTo>
                <a:lnTo>
                  <a:pt x="1620539" y="53827"/>
                </a:lnTo>
                <a:lnTo>
                  <a:pt x="1667580" y="68125"/>
                </a:lnTo>
                <a:lnTo>
                  <a:pt x="1713605" y="84106"/>
                </a:lnTo>
                <a:lnTo>
                  <a:pt x="1758616" y="101768"/>
                </a:lnTo>
                <a:lnTo>
                  <a:pt x="1802611" y="121114"/>
                </a:lnTo>
                <a:lnTo>
                  <a:pt x="1845592" y="142141"/>
                </a:lnTo>
                <a:lnTo>
                  <a:pt x="1890911" y="166650"/>
                </a:lnTo>
                <a:lnTo>
                  <a:pt x="1934452" y="192790"/>
                </a:lnTo>
                <a:lnTo>
                  <a:pt x="1976214" y="220562"/>
                </a:lnTo>
                <a:lnTo>
                  <a:pt x="2016197" y="249965"/>
                </a:lnTo>
                <a:lnTo>
                  <a:pt x="2054402" y="280999"/>
                </a:lnTo>
                <a:lnTo>
                  <a:pt x="2090829" y="313665"/>
                </a:lnTo>
                <a:lnTo>
                  <a:pt x="2125477" y="347962"/>
                </a:lnTo>
                <a:lnTo>
                  <a:pt x="2158346" y="383891"/>
                </a:lnTo>
                <a:lnTo>
                  <a:pt x="2189436" y="421452"/>
                </a:lnTo>
                <a:lnTo>
                  <a:pt x="2218748" y="460644"/>
                </a:lnTo>
                <a:lnTo>
                  <a:pt x="2246281" y="501469"/>
                </a:lnTo>
                <a:lnTo>
                  <a:pt x="2272036" y="543925"/>
                </a:lnTo>
                <a:lnTo>
                  <a:pt x="2294107" y="584380"/>
                </a:lnTo>
                <a:lnTo>
                  <a:pt x="2314413" y="625865"/>
                </a:lnTo>
                <a:lnTo>
                  <a:pt x="2332953" y="668379"/>
                </a:lnTo>
                <a:lnTo>
                  <a:pt x="2349727" y="711922"/>
                </a:lnTo>
                <a:lnTo>
                  <a:pt x="2364735" y="756494"/>
                </a:lnTo>
                <a:lnTo>
                  <a:pt x="2377978" y="802095"/>
                </a:lnTo>
                <a:lnTo>
                  <a:pt x="2389454" y="848725"/>
                </a:lnTo>
                <a:lnTo>
                  <a:pt x="2399165" y="896384"/>
                </a:lnTo>
                <a:lnTo>
                  <a:pt x="2407111" y="945072"/>
                </a:lnTo>
                <a:lnTo>
                  <a:pt x="2413290" y="994789"/>
                </a:lnTo>
                <a:lnTo>
                  <a:pt x="2417704" y="1045535"/>
                </a:lnTo>
                <a:lnTo>
                  <a:pt x="2420353" y="1097310"/>
                </a:lnTo>
                <a:lnTo>
                  <a:pt x="2421235" y="1150115"/>
                </a:lnTo>
                <a:lnTo>
                  <a:pt x="2421235" y="2295534"/>
                </a:lnTo>
                <a:lnTo>
                  <a:pt x="2420339" y="2348350"/>
                </a:lnTo>
                <a:lnTo>
                  <a:pt x="2417649" y="2400165"/>
                </a:lnTo>
                <a:lnTo>
                  <a:pt x="2413166" y="2450979"/>
                </a:lnTo>
                <a:lnTo>
                  <a:pt x="2406889" y="2500793"/>
                </a:lnTo>
                <a:lnTo>
                  <a:pt x="2398819" y="2549605"/>
                </a:lnTo>
                <a:lnTo>
                  <a:pt x="2388955" y="2597417"/>
                </a:lnTo>
                <a:lnTo>
                  <a:pt x="2377298" y="2644228"/>
                </a:lnTo>
                <a:lnTo>
                  <a:pt x="2363848" y="2690038"/>
                </a:lnTo>
                <a:lnTo>
                  <a:pt x="2348604" y="2734847"/>
                </a:lnTo>
                <a:lnTo>
                  <a:pt x="2331566" y="2778655"/>
                </a:lnTo>
                <a:lnTo>
                  <a:pt x="2312735" y="2821463"/>
                </a:lnTo>
                <a:lnTo>
                  <a:pt x="2292111" y="2863270"/>
                </a:lnTo>
                <a:lnTo>
                  <a:pt x="2269693" y="2904077"/>
                </a:lnTo>
                <a:lnTo>
                  <a:pt x="2243578" y="2946924"/>
                </a:lnTo>
                <a:lnTo>
                  <a:pt x="2215750" y="2988139"/>
                </a:lnTo>
                <a:lnTo>
                  <a:pt x="2186209" y="3027722"/>
                </a:lnTo>
                <a:lnTo>
                  <a:pt x="2154955" y="3065674"/>
                </a:lnTo>
                <a:lnTo>
                  <a:pt x="2121987" y="3101995"/>
                </a:lnTo>
                <a:lnTo>
                  <a:pt x="2087306" y="3136683"/>
                </a:lnTo>
                <a:lnTo>
                  <a:pt x="2050911" y="3169740"/>
                </a:lnTo>
                <a:lnTo>
                  <a:pt x="2012803" y="3201165"/>
                </a:lnTo>
                <a:lnTo>
                  <a:pt x="1972982" y="3230958"/>
                </a:lnTo>
                <a:lnTo>
                  <a:pt x="1931448" y="3259120"/>
                </a:lnTo>
                <a:lnTo>
                  <a:pt x="1888200" y="3285649"/>
                </a:lnTo>
                <a:lnTo>
                  <a:pt x="1843239" y="3310547"/>
                </a:lnTo>
                <a:lnTo>
                  <a:pt x="1800607" y="3331923"/>
                </a:lnTo>
                <a:lnTo>
                  <a:pt x="1756932" y="3351589"/>
                </a:lnTo>
                <a:lnTo>
                  <a:pt x="1712214" y="3369545"/>
                </a:lnTo>
                <a:lnTo>
                  <a:pt x="1666453" y="3385791"/>
                </a:lnTo>
                <a:lnTo>
                  <a:pt x="1619650" y="3400327"/>
                </a:lnTo>
                <a:lnTo>
                  <a:pt x="1571804" y="3413153"/>
                </a:lnTo>
                <a:lnTo>
                  <a:pt x="1522914" y="3424269"/>
                </a:lnTo>
                <a:lnTo>
                  <a:pt x="1472983" y="3433674"/>
                </a:lnTo>
                <a:lnTo>
                  <a:pt x="1422008" y="3441370"/>
                </a:lnTo>
                <a:lnTo>
                  <a:pt x="1369991" y="3447355"/>
                </a:lnTo>
                <a:lnTo>
                  <a:pt x="1316931" y="3451630"/>
                </a:lnTo>
                <a:lnTo>
                  <a:pt x="1262829" y="3454195"/>
                </a:lnTo>
                <a:lnTo>
                  <a:pt x="1207684" y="3455050"/>
                </a:lnTo>
                <a:close/>
              </a:path>
              <a:path w="2421254" h="3455670">
                <a:moveTo>
                  <a:pt x="1207684" y="2680858"/>
                </a:moveTo>
                <a:lnTo>
                  <a:pt x="1261392" y="2677005"/>
                </a:lnTo>
                <a:lnTo>
                  <a:pt x="1310685" y="2665446"/>
                </a:lnTo>
                <a:lnTo>
                  <a:pt x="1355562" y="2646181"/>
                </a:lnTo>
                <a:lnTo>
                  <a:pt x="1396022" y="2619210"/>
                </a:lnTo>
                <a:lnTo>
                  <a:pt x="1432064" y="2584532"/>
                </a:lnTo>
                <a:lnTo>
                  <a:pt x="1457909" y="2550657"/>
                </a:lnTo>
                <a:lnTo>
                  <a:pt x="1479054" y="2513259"/>
                </a:lnTo>
                <a:lnTo>
                  <a:pt x="1495501" y="2472337"/>
                </a:lnTo>
                <a:lnTo>
                  <a:pt x="1507248" y="2427891"/>
                </a:lnTo>
                <a:lnTo>
                  <a:pt x="1514297" y="2379920"/>
                </a:lnTo>
                <a:lnTo>
                  <a:pt x="1516646" y="2328424"/>
                </a:lnTo>
                <a:lnTo>
                  <a:pt x="1516646" y="1125445"/>
                </a:lnTo>
                <a:lnTo>
                  <a:pt x="1514297" y="1074307"/>
                </a:lnTo>
                <a:lnTo>
                  <a:pt x="1507248" y="1026629"/>
                </a:lnTo>
                <a:lnTo>
                  <a:pt x="1495501" y="982412"/>
                </a:lnTo>
                <a:lnTo>
                  <a:pt x="1479054" y="941654"/>
                </a:lnTo>
                <a:lnTo>
                  <a:pt x="1457909" y="904356"/>
                </a:lnTo>
                <a:lnTo>
                  <a:pt x="1432064" y="870518"/>
                </a:lnTo>
                <a:lnTo>
                  <a:pt x="1396022" y="835836"/>
                </a:lnTo>
                <a:lnTo>
                  <a:pt x="1355562" y="808862"/>
                </a:lnTo>
                <a:lnTo>
                  <a:pt x="1310685" y="789595"/>
                </a:lnTo>
                <a:lnTo>
                  <a:pt x="1261392" y="778035"/>
                </a:lnTo>
                <a:lnTo>
                  <a:pt x="1207684" y="774182"/>
                </a:lnTo>
                <a:lnTo>
                  <a:pt x="1156085" y="778035"/>
                </a:lnTo>
                <a:lnTo>
                  <a:pt x="1108435" y="789595"/>
                </a:lnTo>
                <a:lnTo>
                  <a:pt x="1064732" y="808862"/>
                </a:lnTo>
                <a:lnTo>
                  <a:pt x="1024978" y="835836"/>
                </a:lnTo>
                <a:lnTo>
                  <a:pt x="989171" y="870518"/>
                </a:lnTo>
                <a:lnTo>
                  <a:pt x="963326" y="904356"/>
                </a:lnTo>
                <a:lnTo>
                  <a:pt x="942181" y="941654"/>
                </a:lnTo>
                <a:lnTo>
                  <a:pt x="925734" y="982412"/>
                </a:lnTo>
                <a:lnTo>
                  <a:pt x="913987" y="1026629"/>
                </a:lnTo>
                <a:lnTo>
                  <a:pt x="906938" y="1074307"/>
                </a:lnTo>
                <a:lnTo>
                  <a:pt x="904589" y="1125445"/>
                </a:lnTo>
                <a:lnTo>
                  <a:pt x="904589" y="2328424"/>
                </a:lnTo>
                <a:lnTo>
                  <a:pt x="906938" y="2379920"/>
                </a:lnTo>
                <a:lnTo>
                  <a:pt x="913987" y="2427891"/>
                </a:lnTo>
                <a:lnTo>
                  <a:pt x="925734" y="2472337"/>
                </a:lnTo>
                <a:lnTo>
                  <a:pt x="942181" y="2513259"/>
                </a:lnTo>
                <a:lnTo>
                  <a:pt x="963326" y="2550657"/>
                </a:lnTo>
                <a:lnTo>
                  <a:pt x="989171" y="2584532"/>
                </a:lnTo>
                <a:lnTo>
                  <a:pt x="1024978" y="2619210"/>
                </a:lnTo>
                <a:lnTo>
                  <a:pt x="1064732" y="2646181"/>
                </a:lnTo>
                <a:lnTo>
                  <a:pt x="1108435" y="2665446"/>
                </a:lnTo>
                <a:lnTo>
                  <a:pt x="1156085" y="2677005"/>
                </a:lnTo>
                <a:lnTo>
                  <a:pt x="1207684" y="2680858"/>
                </a:lnTo>
                <a:close/>
              </a:path>
            </a:pathLst>
          </a:custGeom>
          <a:ln w="114285">
            <a:solidFill>
              <a:srgbClr val="21A1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693622" y="6100791"/>
            <a:ext cx="2358390" cy="3407410"/>
          </a:xfrm>
          <a:custGeom>
            <a:avLst/>
            <a:gdLst/>
            <a:ahLst/>
            <a:cxnLst/>
            <a:rect l="l" t="t" r="r" b="b"/>
            <a:pathLst>
              <a:path w="2358390" h="3407409">
                <a:moveTo>
                  <a:pt x="1178337" y="3406882"/>
                </a:moveTo>
                <a:lnTo>
                  <a:pt x="1124789" y="3406055"/>
                </a:lnTo>
                <a:lnTo>
                  <a:pt x="1072244" y="3403574"/>
                </a:lnTo>
                <a:lnTo>
                  <a:pt x="1020702" y="3399438"/>
                </a:lnTo>
                <a:lnTo>
                  <a:pt x="970164" y="3393648"/>
                </a:lnTo>
                <a:lnTo>
                  <a:pt x="920627" y="3386203"/>
                </a:lnTo>
                <a:lnTo>
                  <a:pt x="872093" y="3377104"/>
                </a:lnTo>
                <a:lnTo>
                  <a:pt x="824559" y="3366350"/>
                </a:lnTo>
                <a:lnTo>
                  <a:pt x="778026" y="3353942"/>
                </a:lnTo>
                <a:lnTo>
                  <a:pt x="732494" y="3339880"/>
                </a:lnTo>
                <a:lnTo>
                  <a:pt x="687961" y="3324163"/>
                </a:lnTo>
                <a:lnTo>
                  <a:pt x="644427" y="3306791"/>
                </a:lnTo>
                <a:lnTo>
                  <a:pt x="601892" y="3287765"/>
                </a:lnTo>
                <a:lnTo>
                  <a:pt x="560355" y="3267084"/>
                </a:lnTo>
                <a:lnTo>
                  <a:pt x="516753" y="3242984"/>
                </a:lnTo>
                <a:lnTo>
                  <a:pt x="474813" y="3217285"/>
                </a:lnTo>
                <a:lnTo>
                  <a:pt x="434536" y="3189987"/>
                </a:lnTo>
                <a:lnTo>
                  <a:pt x="395922" y="3161090"/>
                </a:lnTo>
                <a:lnTo>
                  <a:pt x="358971" y="3130594"/>
                </a:lnTo>
                <a:lnTo>
                  <a:pt x="323683" y="3098500"/>
                </a:lnTo>
                <a:lnTo>
                  <a:pt x="290058" y="3064806"/>
                </a:lnTo>
                <a:lnTo>
                  <a:pt x="258095" y="3029514"/>
                </a:lnTo>
                <a:lnTo>
                  <a:pt x="227796" y="2992623"/>
                </a:lnTo>
                <a:lnTo>
                  <a:pt x="199159" y="2954134"/>
                </a:lnTo>
                <a:lnTo>
                  <a:pt x="172186" y="2914045"/>
                </a:lnTo>
                <a:lnTo>
                  <a:pt x="146875" y="2872358"/>
                </a:lnTo>
                <a:lnTo>
                  <a:pt x="123416" y="2829299"/>
                </a:lnTo>
                <a:lnTo>
                  <a:pt x="101996" y="2785097"/>
                </a:lnTo>
                <a:lnTo>
                  <a:pt x="82617" y="2739753"/>
                </a:lnTo>
                <a:lnTo>
                  <a:pt x="65277" y="2693267"/>
                </a:lnTo>
                <a:lnTo>
                  <a:pt x="49978" y="2645638"/>
                </a:lnTo>
                <a:lnTo>
                  <a:pt x="36718" y="2596868"/>
                </a:lnTo>
                <a:lnTo>
                  <a:pt x="25499" y="2546956"/>
                </a:lnTo>
                <a:lnTo>
                  <a:pt x="16319" y="2495902"/>
                </a:lnTo>
                <a:lnTo>
                  <a:pt x="9179" y="2443705"/>
                </a:lnTo>
                <a:lnTo>
                  <a:pt x="4079" y="2390367"/>
                </a:lnTo>
                <a:lnTo>
                  <a:pt x="1019" y="2335887"/>
                </a:lnTo>
                <a:lnTo>
                  <a:pt x="0" y="2280265"/>
                </a:lnTo>
                <a:lnTo>
                  <a:pt x="0" y="71656"/>
                </a:lnTo>
                <a:lnTo>
                  <a:pt x="10568" y="30246"/>
                </a:lnTo>
                <a:lnTo>
                  <a:pt x="41981" y="4992"/>
                </a:lnTo>
                <a:lnTo>
                  <a:pt x="71627" y="0"/>
                </a:lnTo>
                <a:lnTo>
                  <a:pt x="831722" y="0"/>
                </a:lnTo>
                <a:lnTo>
                  <a:pt x="874264" y="11231"/>
                </a:lnTo>
                <a:lnTo>
                  <a:pt x="899588" y="42288"/>
                </a:lnTo>
                <a:lnTo>
                  <a:pt x="904589" y="2323728"/>
                </a:lnTo>
                <a:lnTo>
                  <a:pt x="907549" y="2377440"/>
                </a:lnTo>
                <a:lnTo>
                  <a:pt x="916430" y="2426734"/>
                </a:lnTo>
                <a:lnTo>
                  <a:pt x="931232" y="2471611"/>
                </a:lnTo>
                <a:lnTo>
                  <a:pt x="951955" y="2512072"/>
                </a:lnTo>
                <a:lnTo>
                  <a:pt x="978598" y="2548118"/>
                </a:lnTo>
                <a:lnTo>
                  <a:pt x="1010636" y="2578141"/>
                </a:lnTo>
                <a:lnTo>
                  <a:pt x="1046629" y="2601493"/>
                </a:lnTo>
                <a:lnTo>
                  <a:pt x="1086577" y="2618174"/>
                </a:lnTo>
                <a:lnTo>
                  <a:pt x="1130480" y="2628183"/>
                </a:lnTo>
                <a:lnTo>
                  <a:pt x="1178337" y="2631519"/>
                </a:lnTo>
                <a:lnTo>
                  <a:pt x="1236044" y="2626306"/>
                </a:lnTo>
                <a:lnTo>
                  <a:pt x="1288160" y="2610667"/>
                </a:lnTo>
                <a:lnTo>
                  <a:pt x="1334705" y="2584605"/>
                </a:lnTo>
                <a:lnTo>
                  <a:pt x="1375695" y="2548118"/>
                </a:lnTo>
                <a:lnTo>
                  <a:pt x="1403620" y="2512072"/>
                </a:lnTo>
                <a:lnTo>
                  <a:pt x="1425330" y="2471611"/>
                </a:lnTo>
                <a:lnTo>
                  <a:pt x="1440833" y="2426734"/>
                </a:lnTo>
                <a:lnTo>
                  <a:pt x="1450130" y="2377440"/>
                </a:lnTo>
                <a:lnTo>
                  <a:pt x="1453229" y="2323728"/>
                </a:lnTo>
                <a:lnTo>
                  <a:pt x="1453229" y="71656"/>
                </a:lnTo>
                <a:lnTo>
                  <a:pt x="1454406" y="56092"/>
                </a:lnTo>
                <a:lnTo>
                  <a:pt x="1471993" y="19964"/>
                </a:lnTo>
                <a:lnTo>
                  <a:pt x="1509230" y="1248"/>
                </a:lnTo>
                <a:lnTo>
                  <a:pt x="1524857" y="0"/>
                </a:lnTo>
                <a:lnTo>
                  <a:pt x="2284952" y="0"/>
                </a:lnTo>
                <a:lnTo>
                  <a:pt x="2327493" y="11231"/>
                </a:lnTo>
                <a:lnTo>
                  <a:pt x="2352817" y="42288"/>
                </a:lnTo>
                <a:lnTo>
                  <a:pt x="2357818" y="71656"/>
                </a:lnTo>
                <a:lnTo>
                  <a:pt x="2357818" y="2280265"/>
                </a:lnTo>
                <a:lnTo>
                  <a:pt x="2356798" y="2335887"/>
                </a:lnTo>
                <a:lnTo>
                  <a:pt x="2353738" y="2390367"/>
                </a:lnTo>
                <a:lnTo>
                  <a:pt x="2348638" y="2443705"/>
                </a:lnTo>
                <a:lnTo>
                  <a:pt x="2341499" y="2495902"/>
                </a:lnTo>
                <a:lnTo>
                  <a:pt x="2332319" y="2546956"/>
                </a:lnTo>
                <a:lnTo>
                  <a:pt x="2321099" y="2596868"/>
                </a:lnTo>
                <a:lnTo>
                  <a:pt x="2307840" y="2645638"/>
                </a:lnTo>
                <a:lnTo>
                  <a:pt x="2292540" y="2693267"/>
                </a:lnTo>
                <a:lnTo>
                  <a:pt x="2275201" y="2739753"/>
                </a:lnTo>
                <a:lnTo>
                  <a:pt x="2255821" y="2785097"/>
                </a:lnTo>
                <a:lnTo>
                  <a:pt x="2234402" y="2829299"/>
                </a:lnTo>
                <a:lnTo>
                  <a:pt x="2210942" y="2872358"/>
                </a:lnTo>
                <a:lnTo>
                  <a:pt x="2185624" y="2914045"/>
                </a:lnTo>
                <a:lnTo>
                  <a:pt x="2158626" y="2954134"/>
                </a:lnTo>
                <a:lnTo>
                  <a:pt x="2129949" y="2992623"/>
                </a:lnTo>
                <a:lnTo>
                  <a:pt x="2099592" y="3029514"/>
                </a:lnTo>
                <a:lnTo>
                  <a:pt x="2067555" y="3064806"/>
                </a:lnTo>
                <a:lnTo>
                  <a:pt x="2033837" y="3098500"/>
                </a:lnTo>
                <a:lnTo>
                  <a:pt x="1998439" y="3130594"/>
                </a:lnTo>
                <a:lnTo>
                  <a:pt x="1961359" y="3161090"/>
                </a:lnTo>
                <a:lnTo>
                  <a:pt x="1922598" y="3189987"/>
                </a:lnTo>
                <a:lnTo>
                  <a:pt x="1882156" y="3217285"/>
                </a:lnTo>
                <a:lnTo>
                  <a:pt x="1840031" y="3242984"/>
                </a:lnTo>
                <a:lnTo>
                  <a:pt x="1796224" y="3267084"/>
                </a:lnTo>
                <a:lnTo>
                  <a:pt x="1754706" y="3287765"/>
                </a:lnTo>
                <a:lnTo>
                  <a:pt x="1712184" y="3306791"/>
                </a:lnTo>
                <a:lnTo>
                  <a:pt x="1668658" y="3324163"/>
                </a:lnTo>
                <a:lnTo>
                  <a:pt x="1624130" y="3339880"/>
                </a:lnTo>
                <a:lnTo>
                  <a:pt x="1578600" y="3353942"/>
                </a:lnTo>
                <a:lnTo>
                  <a:pt x="1532068" y="3366350"/>
                </a:lnTo>
                <a:lnTo>
                  <a:pt x="1484534" y="3377104"/>
                </a:lnTo>
                <a:lnTo>
                  <a:pt x="1436000" y="3386203"/>
                </a:lnTo>
                <a:lnTo>
                  <a:pt x="1386466" y="3393648"/>
                </a:lnTo>
                <a:lnTo>
                  <a:pt x="1335932" y="3399438"/>
                </a:lnTo>
                <a:lnTo>
                  <a:pt x="1284399" y="3403574"/>
                </a:lnTo>
                <a:lnTo>
                  <a:pt x="1231867" y="3406055"/>
                </a:lnTo>
                <a:lnTo>
                  <a:pt x="1178337" y="3406882"/>
                </a:lnTo>
                <a:close/>
              </a:path>
            </a:pathLst>
          </a:custGeom>
          <a:ln w="114285">
            <a:solidFill>
              <a:srgbClr val="21A1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8870315"/>
          </a:xfrm>
          <a:custGeom>
            <a:avLst/>
            <a:gdLst/>
            <a:ahLst/>
            <a:cxnLst/>
            <a:rect l="l" t="t" r="r" b="b"/>
            <a:pathLst>
              <a:path w="18288000" h="8870315">
                <a:moveTo>
                  <a:pt x="0" y="8870259"/>
                </a:moveTo>
                <a:lnTo>
                  <a:pt x="18288000" y="8870259"/>
                </a:lnTo>
                <a:lnTo>
                  <a:pt x="18288000" y="0"/>
                </a:lnTo>
                <a:lnTo>
                  <a:pt x="0" y="0"/>
                </a:lnTo>
                <a:lnTo>
                  <a:pt x="0" y="887025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23759" y="-111695"/>
            <a:ext cx="12240481" cy="1551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50" b="0" i="0">
                <a:solidFill>
                  <a:srgbClr val="1753F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86445" y="1591879"/>
            <a:ext cx="13915109" cy="2111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18.png"/><Relationship Id="rId4" Type="http://schemas.openxmlformats.org/officeDocument/2006/relationships/image" Target="../media/image22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hyperlink" Target="mailto:darnellkikoo@gmail.com" TargetMode="Externa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2550" y="0"/>
            <a:ext cx="16935450" cy="10287000"/>
          </a:xfrm>
          <a:custGeom>
            <a:avLst/>
            <a:gdLst/>
            <a:ahLst/>
            <a:cxnLst/>
            <a:rect l="l" t="t" r="r" b="b"/>
            <a:pathLst>
              <a:path w="16935450" h="10287000">
                <a:moveTo>
                  <a:pt x="0" y="10287000"/>
                </a:moveTo>
                <a:lnTo>
                  <a:pt x="16935449" y="10287000"/>
                </a:lnTo>
                <a:lnTo>
                  <a:pt x="16935449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352550" cy="10287000"/>
            <a:chOff x="0" y="0"/>
            <a:chExt cx="1352550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2057054"/>
              <a:ext cx="1352550" cy="8230234"/>
            </a:xfrm>
            <a:custGeom>
              <a:avLst/>
              <a:gdLst/>
              <a:ahLst/>
              <a:cxnLst/>
              <a:rect l="l" t="t" r="r" b="b"/>
              <a:pathLst>
                <a:path w="1352550" h="8230234">
                  <a:moveTo>
                    <a:pt x="0" y="8229946"/>
                  </a:moveTo>
                  <a:lnTo>
                    <a:pt x="1352550" y="8229946"/>
                  </a:lnTo>
                  <a:lnTo>
                    <a:pt x="1352550" y="0"/>
                  </a:lnTo>
                  <a:lnTo>
                    <a:pt x="0" y="0"/>
                  </a:lnTo>
                  <a:lnTo>
                    <a:pt x="0" y="82299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52550" cy="2057400"/>
            </a:xfrm>
            <a:custGeom>
              <a:avLst/>
              <a:gdLst/>
              <a:ahLst/>
              <a:cxnLst/>
              <a:rect l="l" t="t" r="r" b="b"/>
              <a:pathLst>
                <a:path w="1352550" h="2057400">
                  <a:moveTo>
                    <a:pt x="0" y="0"/>
                  </a:moveTo>
                  <a:lnTo>
                    <a:pt x="1352550" y="0"/>
                  </a:lnTo>
                  <a:lnTo>
                    <a:pt x="1352550" y="2057054"/>
                  </a:lnTo>
                  <a:lnTo>
                    <a:pt x="0" y="2057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8E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16642720" y="1074742"/>
            <a:ext cx="619125" cy="57150"/>
          </a:xfrm>
          <a:custGeom>
            <a:avLst/>
            <a:gdLst/>
            <a:ahLst/>
            <a:cxnLst/>
            <a:rect l="l" t="t" r="r" b="b"/>
            <a:pathLst>
              <a:path w="619125" h="57150">
                <a:moveTo>
                  <a:pt x="619125" y="57150"/>
                </a:moveTo>
                <a:lnTo>
                  <a:pt x="0" y="57150"/>
                </a:lnTo>
                <a:lnTo>
                  <a:pt x="0" y="0"/>
                </a:lnTo>
                <a:lnTo>
                  <a:pt x="619125" y="0"/>
                </a:lnTo>
                <a:lnTo>
                  <a:pt x="619125" y="57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642720" y="1265242"/>
            <a:ext cx="619125" cy="57150"/>
          </a:xfrm>
          <a:custGeom>
            <a:avLst/>
            <a:gdLst/>
            <a:ahLst/>
            <a:cxnLst/>
            <a:rect l="l" t="t" r="r" b="b"/>
            <a:pathLst>
              <a:path w="619125" h="57150">
                <a:moveTo>
                  <a:pt x="619125" y="57150"/>
                </a:moveTo>
                <a:lnTo>
                  <a:pt x="0" y="57150"/>
                </a:lnTo>
                <a:lnTo>
                  <a:pt x="0" y="0"/>
                </a:lnTo>
                <a:lnTo>
                  <a:pt x="619125" y="0"/>
                </a:lnTo>
                <a:lnTo>
                  <a:pt x="619125" y="57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642720" y="1455742"/>
            <a:ext cx="619125" cy="57150"/>
          </a:xfrm>
          <a:custGeom>
            <a:avLst/>
            <a:gdLst/>
            <a:ahLst/>
            <a:cxnLst/>
            <a:rect l="l" t="t" r="r" b="b"/>
            <a:pathLst>
              <a:path w="619125" h="57150">
                <a:moveTo>
                  <a:pt x="619125" y="57150"/>
                </a:moveTo>
                <a:lnTo>
                  <a:pt x="0" y="57150"/>
                </a:lnTo>
                <a:lnTo>
                  <a:pt x="0" y="0"/>
                </a:lnTo>
                <a:lnTo>
                  <a:pt x="619125" y="0"/>
                </a:lnTo>
                <a:lnTo>
                  <a:pt x="619125" y="57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01821" y="1016385"/>
            <a:ext cx="343979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90" b="1">
                <a:solidFill>
                  <a:srgbClr val="FFFFFF"/>
                </a:solidFill>
                <a:latin typeface="Arial"/>
                <a:cs typeface="Arial"/>
              </a:rPr>
              <a:t>DARNELL</a:t>
            </a:r>
            <a:r>
              <a:rPr dirty="0" sz="3200" spc="3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80" b="1">
                <a:solidFill>
                  <a:srgbClr val="FFFFFF"/>
                </a:solidFill>
                <a:latin typeface="Arial"/>
                <a:cs typeface="Arial"/>
              </a:rPr>
              <a:t>KIKOO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38927" y="4057598"/>
            <a:ext cx="11450320" cy="3289300"/>
          </a:xfrm>
          <a:prstGeom prst="rect">
            <a:avLst/>
          </a:prstGeom>
        </p:spPr>
        <p:txBody>
          <a:bodyPr wrap="square" lIns="0" tIns="180340" rIns="0" bIns="0" rtlCol="0" vert="horz">
            <a:spAutoFit/>
          </a:bodyPr>
          <a:lstStyle/>
          <a:p>
            <a:pPr marL="12700" marR="5080">
              <a:lnSpc>
                <a:spcPts val="8850"/>
              </a:lnSpc>
              <a:spcBef>
                <a:spcPts val="1420"/>
              </a:spcBef>
            </a:pPr>
            <a:r>
              <a:rPr dirty="0" sz="8400" spc="450">
                <a:solidFill>
                  <a:srgbClr val="1B98EC"/>
                </a:solidFill>
                <a:latin typeface="Arial"/>
                <a:cs typeface="Arial"/>
              </a:rPr>
              <a:t>Cross </a:t>
            </a:r>
            <a:r>
              <a:rPr dirty="0" sz="8400" spc="770">
                <a:solidFill>
                  <a:srgbClr val="1B98EC"/>
                </a:solidFill>
                <a:latin typeface="Arial"/>
                <a:cs typeface="Arial"/>
              </a:rPr>
              <a:t>Health  </a:t>
            </a:r>
            <a:r>
              <a:rPr dirty="0" sz="8400" spc="745">
                <a:solidFill>
                  <a:srgbClr val="1B98EC"/>
                </a:solidFill>
                <a:latin typeface="Arial"/>
                <a:cs typeface="Arial"/>
              </a:rPr>
              <a:t>Insurance</a:t>
            </a:r>
            <a:r>
              <a:rPr dirty="0" sz="8400" spc="-165">
                <a:solidFill>
                  <a:srgbClr val="1B98EC"/>
                </a:solidFill>
                <a:latin typeface="Arial"/>
                <a:cs typeface="Arial"/>
              </a:rPr>
              <a:t> </a:t>
            </a:r>
            <a:r>
              <a:rPr dirty="0" sz="8400" spc="670">
                <a:solidFill>
                  <a:srgbClr val="1B98EC"/>
                </a:solidFill>
                <a:latin typeface="Arial"/>
                <a:cs typeface="Arial"/>
              </a:rPr>
              <a:t>Prediction</a:t>
            </a:r>
            <a:endParaRPr sz="8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35"/>
              </a:spcBef>
              <a:tabLst>
                <a:tab pos="1249045" algn="l"/>
              </a:tabLst>
            </a:pPr>
            <a:r>
              <a:rPr dirty="0" sz="2700" spc="-390">
                <a:solidFill>
                  <a:srgbClr val="FFFFFF"/>
                </a:solidFill>
                <a:latin typeface="Arial"/>
                <a:cs typeface="Arial"/>
              </a:rPr>
              <a:t>F </a:t>
            </a:r>
            <a:r>
              <a:rPr dirty="0" sz="2700" spc="-16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dirty="0" sz="2700" spc="-12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700" spc="-5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4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700" spc="-3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-380">
                <a:solidFill>
                  <a:srgbClr val="FFFFFF"/>
                </a:solidFill>
                <a:latin typeface="Arial"/>
                <a:cs typeface="Arial"/>
              </a:rPr>
              <a:t>L	</a:t>
            </a:r>
            <a:r>
              <a:rPr dirty="0" sz="2700" spc="-28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2700" spc="-3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-32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700" spc="-3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700" spc="-3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11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dirty="0" sz="2700" spc="-3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-49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700" spc="-3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15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700" spc="-3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-225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7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4296216"/>
            <a:ext cx="2464435" cy="1497965"/>
          </a:xfrm>
          <a:custGeom>
            <a:avLst/>
            <a:gdLst/>
            <a:ahLst/>
            <a:cxnLst/>
            <a:rect l="l" t="t" r="r" b="b"/>
            <a:pathLst>
              <a:path w="2464435" h="1497964">
                <a:moveTo>
                  <a:pt x="1527249" y="891847"/>
                </a:moveTo>
                <a:lnTo>
                  <a:pt x="1491487" y="935365"/>
                </a:lnTo>
                <a:lnTo>
                  <a:pt x="1468700" y="981539"/>
                </a:lnTo>
                <a:lnTo>
                  <a:pt x="1455112" y="1029879"/>
                </a:lnTo>
                <a:lnTo>
                  <a:pt x="1446950" y="1079896"/>
                </a:lnTo>
                <a:lnTo>
                  <a:pt x="1446310" y="1106853"/>
                </a:lnTo>
                <a:lnTo>
                  <a:pt x="1452747" y="1128562"/>
                </a:lnTo>
                <a:lnTo>
                  <a:pt x="1467325" y="1145666"/>
                </a:lnTo>
                <a:lnTo>
                  <a:pt x="1491106" y="1158813"/>
                </a:lnTo>
                <a:lnTo>
                  <a:pt x="1534969" y="1176668"/>
                </a:lnTo>
                <a:lnTo>
                  <a:pt x="1665814" y="1232190"/>
                </a:lnTo>
                <a:lnTo>
                  <a:pt x="1709722" y="1249843"/>
                </a:lnTo>
                <a:lnTo>
                  <a:pt x="2325734" y="1486235"/>
                </a:lnTo>
                <a:lnTo>
                  <a:pt x="2367550" y="1497536"/>
                </a:lnTo>
                <a:lnTo>
                  <a:pt x="2398708" y="1464975"/>
                </a:lnTo>
                <a:lnTo>
                  <a:pt x="2422256" y="1429331"/>
                </a:lnTo>
                <a:lnTo>
                  <a:pt x="2438621" y="1359173"/>
                </a:lnTo>
                <a:lnTo>
                  <a:pt x="2439762" y="1329399"/>
                </a:lnTo>
                <a:lnTo>
                  <a:pt x="2441577" y="1314663"/>
                </a:lnTo>
                <a:lnTo>
                  <a:pt x="2444923" y="1300135"/>
                </a:lnTo>
                <a:lnTo>
                  <a:pt x="2449583" y="1286245"/>
                </a:lnTo>
                <a:lnTo>
                  <a:pt x="2463780" y="1231587"/>
                </a:lnTo>
                <a:lnTo>
                  <a:pt x="2464121" y="1178427"/>
                </a:lnTo>
                <a:lnTo>
                  <a:pt x="2451774" y="1126730"/>
                </a:lnTo>
                <a:lnTo>
                  <a:pt x="2449411" y="1121753"/>
                </a:lnTo>
                <a:lnTo>
                  <a:pt x="1992297" y="1022342"/>
                </a:lnTo>
                <a:lnTo>
                  <a:pt x="1527249" y="891847"/>
                </a:lnTo>
                <a:close/>
              </a:path>
              <a:path w="2464435" h="1497964">
                <a:moveTo>
                  <a:pt x="1969619" y="608559"/>
                </a:moveTo>
                <a:lnTo>
                  <a:pt x="886227" y="372948"/>
                </a:lnTo>
                <a:lnTo>
                  <a:pt x="933839" y="384107"/>
                </a:lnTo>
                <a:lnTo>
                  <a:pt x="980867" y="396802"/>
                </a:lnTo>
                <a:lnTo>
                  <a:pt x="1027340" y="410965"/>
                </a:lnTo>
                <a:lnTo>
                  <a:pt x="1073281" y="426527"/>
                </a:lnTo>
                <a:lnTo>
                  <a:pt x="1118716" y="443420"/>
                </a:lnTo>
                <a:lnTo>
                  <a:pt x="1163672" y="461575"/>
                </a:lnTo>
                <a:lnTo>
                  <a:pt x="1208173" y="480923"/>
                </a:lnTo>
                <a:lnTo>
                  <a:pt x="1252245" y="501396"/>
                </a:lnTo>
                <a:lnTo>
                  <a:pt x="1295914" y="522926"/>
                </a:lnTo>
                <a:lnTo>
                  <a:pt x="1339205" y="545443"/>
                </a:lnTo>
                <a:lnTo>
                  <a:pt x="1382145" y="568879"/>
                </a:lnTo>
                <a:lnTo>
                  <a:pt x="1424758" y="593166"/>
                </a:lnTo>
                <a:lnTo>
                  <a:pt x="1467070" y="618234"/>
                </a:lnTo>
                <a:lnTo>
                  <a:pt x="1509106" y="644016"/>
                </a:lnTo>
                <a:lnTo>
                  <a:pt x="1550893" y="670443"/>
                </a:lnTo>
                <a:lnTo>
                  <a:pt x="1592456" y="697446"/>
                </a:lnTo>
                <a:lnTo>
                  <a:pt x="1633820" y="724956"/>
                </a:lnTo>
                <a:lnTo>
                  <a:pt x="1675011" y="752905"/>
                </a:lnTo>
                <a:lnTo>
                  <a:pt x="1715533" y="781408"/>
                </a:lnTo>
                <a:lnTo>
                  <a:pt x="1755453" y="810777"/>
                </a:lnTo>
                <a:lnTo>
                  <a:pt x="1794917" y="840795"/>
                </a:lnTo>
                <a:lnTo>
                  <a:pt x="1951174" y="963069"/>
                </a:lnTo>
                <a:lnTo>
                  <a:pt x="1984324" y="1002159"/>
                </a:lnTo>
                <a:lnTo>
                  <a:pt x="1992297" y="1022342"/>
                </a:lnTo>
                <a:lnTo>
                  <a:pt x="2449411" y="1121753"/>
                </a:lnTo>
                <a:lnTo>
                  <a:pt x="2427910" y="1076461"/>
                </a:lnTo>
                <a:lnTo>
                  <a:pt x="2402036" y="1032923"/>
                </a:lnTo>
                <a:lnTo>
                  <a:pt x="2297237" y="859416"/>
                </a:lnTo>
                <a:lnTo>
                  <a:pt x="2271304" y="815885"/>
                </a:lnTo>
                <a:lnTo>
                  <a:pt x="2245713" y="772166"/>
                </a:lnTo>
                <a:lnTo>
                  <a:pt x="2223028" y="731806"/>
                </a:lnTo>
                <a:lnTo>
                  <a:pt x="2201497" y="690725"/>
                </a:lnTo>
                <a:lnTo>
                  <a:pt x="2194517" y="676266"/>
                </a:lnTo>
                <a:lnTo>
                  <a:pt x="2006500" y="635377"/>
                </a:lnTo>
                <a:lnTo>
                  <a:pt x="1969619" y="608559"/>
                </a:lnTo>
                <a:close/>
              </a:path>
              <a:path w="2464435" h="1497964">
                <a:moveTo>
                  <a:pt x="854683" y="39844"/>
                </a:moveTo>
                <a:lnTo>
                  <a:pt x="804310" y="29671"/>
                </a:lnTo>
                <a:lnTo>
                  <a:pt x="754087" y="20963"/>
                </a:lnTo>
                <a:lnTo>
                  <a:pt x="703908" y="13723"/>
                </a:lnTo>
                <a:lnTo>
                  <a:pt x="654120" y="8009"/>
                </a:lnTo>
                <a:lnTo>
                  <a:pt x="604388" y="3799"/>
                </a:lnTo>
                <a:lnTo>
                  <a:pt x="554833" y="1123"/>
                </a:lnTo>
                <a:lnTo>
                  <a:pt x="505461" y="0"/>
                </a:lnTo>
                <a:lnTo>
                  <a:pt x="456279" y="445"/>
                </a:lnTo>
                <a:lnTo>
                  <a:pt x="407293" y="2477"/>
                </a:lnTo>
                <a:lnTo>
                  <a:pt x="358510" y="6113"/>
                </a:lnTo>
                <a:lnTo>
                  <a:pt x="309937" y="11371"/>
                </a:lnTo>
                <a:lnTo>
                  <a:pt x="261580" y="18268"/>
                </a:lnTo>
                <a:lnTo>
                  <a:pt x="213446" y="26822"/>
                </a:lnTo>
                <a:lnTo>
                  <a:pt x="165541" y="37049"/>
                </a:lnTo>
                <a:lnTo>
                  <a:pt x="117872" y="48968"/>
                </a:lnTo>
                <a:lnTo>
                  <a:pt x="70445" y="62596"/>
                </a:lnTo>
                <a:lnTo>
                  <a:pt x="23267" y="77950"/>
                </a:lnTo>
                <a:lnTo>
                  <a:pt x="0" y="86428"/>
                </a:lnTo>
                <a:lnTo>
                  <a:pt x="0" y="399805"/>
                </a:lnTo>
                <a:lnTo>
                  <a:pt x="9874" y="396769"/>
                </a:lnTo>
                <a:lnTo>
                  <a:pt x="56610" y="384130"/>
                </a:lnTo>
                <a:lnTo>
                  <a:pt x="103972" y="373010"/>
                </a:lnTo>
                <a:lnTo>
                  <a:pt x="151953" y="363391"/>
                </a:lnTo>
                <a:lnTo>
                  <a:pt x="200546" y="355255"/>
                </a:lnTo>
                <a:lnTo>
                  <a:pt x="249743" y="348585"/>
                </a:lnTo>
                <a:lnTo>
                  <a:pt x="299538" y="343363"/>
                </a:lnTo>
                <a:lnTo>
                  <a:pt x="349923" y="339570"/>
                </a:lnTo>
                <a:lnTo>
                  <a:pt x="397134" y="338086"/>
                </a:lnTo>
                <a:lnTo>
                  <a:pt x="444504" y="338661"/>
                </a:lnTo>
                <a:lnTo>
                  <a:pt x="539453" y="341732"/>
                </a:lnTo>
                <a:lnTo>
                  <a:pt x="638541" y="342601"/>
                </a:lnTo>
                <a:lnTo>
                  <a:pt x="689448" y="345049"/>
                </a:lnTo>
                <a:lnTo>
                  <a:pt x="739644" y="349376"/>
                </a:lnTo>
                <a:lnTo>
                  <a:pt x="789156" y="355514"/>
                </a:lnTo>
                <a:lnTo>
                  <a:pt x="838008" y="363394"/>
                </a:lnTo>
                <a:lnTo>
                  <a:pt x="886227" y="372948"/>
                </a:lnTo>
                <a:lnTo>
                  <a:pt x="1969619" y="608559"/>
                </a:lnTo>
                <a:lnTo>
                  <a:pt x="1640533" y="369922"/>
                </a:lnTo>
                <a:lnTo>
                  <a:pt x="1577763" y="327354"/>
                </a:lnTo>
                <a:lnTo>
                  <a:pt x="1512150" y="289465"/>
                </a:lnTo>
                <a:lnTo>
                  <a:pt x="1467462" y="266681"/>
                </a:lnTo>
                <a:lnTo>
                  <a:pt x="1422533" y="244461"/>
                </a:lnTo>
                <a:lnTo>
                  <a:pt x="1377344" y="222856"/>
                </a:lnTo>
                <a:lnTo>
                  <a:pt x="1331877" y="201917"/>
                </a:lnTo>
                <a:lnTo>
                  <a:pt x="1286112" y="181695"/>
                </a:lnTo>
                <a:lnTo>
                  <a:pt x="1240031" y="162242"/>
                </a:lnTo>
                <a:lnTo>
                  <a:pt x="1193615" y="143607"/>
                </a:lnTo>
                <a:lnTo>
                  <a:pt x="1146846" y="125843"/>
                </a:lnTo>
                <a:lnTo>
                  <a:pt x="1099703" y="109001"/>
                </a:lnTo>
                <a:lnTo>
                  <a:pt x="1052170" y="93131"/>
                </a:lnTo>
                <a:lnTo>
                  <a:pt x="1004226" y="78285"/>
                </a:lnTo>
                <a:lnTo>
                  <a:pt x="955853" y="64514"/>
                </a:lnTo>
                <a:lnTo>
                  <a:pt x="905199" y="51464"/>
                </a:lnTo>
                <a:lnTo>
                  <a:pt x="854683" y="39844"/>
                </a:lnTo>
                <a:close/>
              </a:path>
              <a:path w="2464435" h="1497964">
                <a:moveTo>
                  <a:pt x="2137925" y="261101"/>
                </a:moveTo>
                <a:lnTo>
                  <a:pt x="2097462" y="273604"/>
                </a:lnTo>
                <a:lnTo>
                  <a:pt x="2068131" y="351838"/>
                </a:lnTo>
                <a:lnTo>
                  <a:pt x="2055530" y="397188"/>
                </a:lnTo>
                <a:lnTo>
                  <a:pt x="2043331" y="442607"/>
                </a:lnTo>
                <a:lnTo>
                  <a:pt x="2031319" y="489037"/>
                </a:lnTo>
                <a:lnTo>
                  <a:pt x="2020149" y="533934"/>
                </a:lnTo>
                <a:lnTo>
                  <a:pt x="2012361" y="580307"/>
                </a:lnTo>
                <a:lnTo>
                  <a:pt x="2009723" y="606353"/>
                </a:lnTo>
                <a:lnTo>
                  <a:pt x="2006500" y="635377"/>
                </a:lnTo>
                <a:lnTo>
                  <a:pt x="2194517" y="676266"/>
                </a:lnTo>
                <a:lnTo>
                  <a:pt x="2181352" y="648994"/>
                </a:lnTo>
                <a:lnTo>
                  <a:pt x="2162827" y="606683"/>
                </a:lnTo>
                <a:lnTo>
                  <a:pt x="2147377" y="558347"/>
                </a:lnTo>
                <a:lnTo>
                  <a:pt x="2140873" y="509141"/>
                </a:lnTo>
                <a:lnTo>
                  <a:pt x="2143181" y="459120"/>
                </a:lnTo>
                <a:lnTo>
                  <a:pt x="2154163" y="408337"/>
                </a:lnTo>
                <a:lnTo>
                  <a:pt x="2163846" y="370078"/>
                </a:lnTo>
                <a:lnTo>
                  <a:pt x="2167228" y="331947"/>
                </a:lnTo>
                <a:lnTo>
                  <a:pt x="2160022" y="295221"/>
                </a:lnTo>
                <a:lnTo>
                  <a:pt x="2137925" y="261101"/>
                </a:lnTo>
                <a:close/>
              </a:path>
            </a:pathLst>
          </a:custGeom>
          <a:solidFill>
            <a:srgbClr val="1B98E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8315" y="2082332"/>
            <a:ext cx="8229599" cy="3743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06066" y="6442879"/>
            <a:ext cx="12475845" cy="1663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09420" marR="5080" indent="-1697355">
              <a:lnSpc>
                <a:spcPct val="107500"/>
              </a:lnSpc>
              <a:spcBef>
                <a:spcPts val="100"/>
              </a:spcBef>
            </a:pPr>
            <a:r>
              <a:rPr dirty="0" sz="5000" spc="140">
                <a:latin typeface="Arial"/>
                <a:cs typeface="Arial"/>
              </a:rPr>
              <a:t>The</a:t>
            </a:r>
            <a:r>
              <a:rPr dirty="0" sz="5000">
                <a:latin typeface="Arial"/>
                <a:cs typeface="Arial"/>
              </a:rPr>
              <a:t> </a:t>
            </a:r>
            <a:r>
              <a:rPr dirty="0" sz="5000" spc="415">
                <a:latin typeface="Arial"/>
                <a:cs typeface="Arial"/>
              </a:rPr>
              <a:t>dataset</a:t>
            </a:r>
            <a:r>
              <a:rPr dirty="0" sz="5000" spc="5">
                <a:latin typeface="Arial"/>
                <a:cs typeface="Arial"/>
              </a:rPr>
              <a:t> </a:t>
            </a:r>
            <a:r>
              <a:rPr dirty="0" sz="5000" spc="160">
                <a:latin typeface="Arial"/>
                <a:cs typeface="Arial"/>
              </a:rPr>
              <a:t>is</a:t>
            </a:r>
            <a:r>
              <a:rPr dirty="0" sz="5000" spc="5">
                <a:latin typeface="Arial"/>
                <a:cs typeface="Arial"/>
              </a:rPr>
              <a:t> </a:t>
            </a:r>
            <a:r>
              <a:rPr dirty="0" sz="5000" spc="375">
                <a:latin typeface="Arial"/>
                <a:cs typeface="Arial"/>
              </a:rPr>
              <a:t>provided</a:t>
            </a:r>
            <a:r>
              <a:rPr dirty="0" sz="5000" spc="5">
                <a:latin typeface="Arial"/>
                <a:cs typeface="Arial"/>
              </a:rPr>
              <a:t> </a:t>
            </a:r>
            <a:r>
              <a:rPr dirty="0" sz="5000" spc="480">
                <a:latin typeface="Arial"/>
                <a:cs typeface="Arial"/>
              </a:rPr>
              <a:t>by</a:t>
            </a:r>
            <a:r>
              <a:rPr dirty="0" sz="5000">
                <a:latin typeface="Arial"/>
                <a:cs typeface="Arial"/>
              </a:rPr>
              <a:t> </a:t>
            </a:r>
            <a:r>
              <a:rPr dirty="0" sz="5000" spc="204">
                <a:latin typeface="Arial"/>
                <a:cs typeface="Arial"/>
              </a:rPr>
              <a:t>Kaggle,</a:t>
            </a:r>
            <a:r>
              <a:rPr dirty="0" sz="5000" spc="5">
                <a:latin typeface="Arial"/>
                <a:cs typeface="Arial"/>
              </a:rPr>
              <a:t> </a:t>
            </a:r>
            <a:r>
              <a:rPr dirty="0" sz="5000" spc="370">
                <a:latin typeface="Arial"/>
                <a:cs typeface="Arial"/>
              </a:rPr>
              <a:t>with  </a:t>
            </a:r>
            <a:r>
              <a:rPr dirty="0" sz="5000" spc="-155">
                <a:latin typeface="Arial"/>
                <a:cs typeface="Arial"/>
              </a:rPr>
              <a:t>381109 </a:t>
            </a:r>
            <a:r>
              <a:rPr dirty="0" sz="5000" spc="114">
                <a:latin typeface="Arial"/>
                <a:cs typeface="Arial"/>
              </a:rPr>
              <a:t>Rows </a:t>
            </a:r>
            <a:r>
              <a:rPr dirty="0" sz="5000" spc="520">
                <a:latin typeface="Arial"/>
                <a:cs typeface="Arial"/>
              </a:rPr>
              <a:t>and </a:t>
            </a:r>
            <a:r>
              <a:rPr dirty="0" sz="5000" spc="-495">
                <a:latin typeface="Arial"/>
                <a:cs typeface="Arial"/>
              </a:rPr>
              <a:t>12</a:t>
            </a:r>
            <a:r>
              <a:rPr dirty="0" sz="5000" spc="-455">
                <a:latin typeface="Arial"/>
                <a:cs typeface="Arial"/>
              </a:rPr>
              <a:t> </a:t>
            </a:r>
            <a:r>
              <a:rPr dirty="0" sz="5000" spc="380">
                <a:latin typeface="Arial"/>
                <a:cs typeface="Arial"/>
              </a:rPr>
              <a:t>Columns</a:t>
            </a:r>
            <a:endParaRPr sz="5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77314" y="368240"/>
            <a:ext cx="11343005" cy="9702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200" spc="625"/>
              <a:t>Data </a:t>
            </a:r>
            <a:r>
              <a:rPr dirty="0" sz="6200" spc="550"/>
              <a:t>Collection </a:t>
            </a:r>
            <a:r>
              <a:rPr dirty="0" sz="6200" spc="1085"/>
              <a:t>/</a:t>
            </a:r>
            <a:r>
              <a:rPr dirty="0" sz="6200" spc="-1145"/>
              <a:t> </a:t>
            </a:r>
            <a:r>
              <a:rPr dirty="0" sz="6200" spc="600"/>
              <a:t>Gathering</a:t>
            </a:r>
            <a:endParaRPr sz="6200"/>
          </a:p>
        </p:txBody>
      </p:sp>
      <p:sp>
        <p:nvSpPr>
          <p:cNvPr id="5" name="object 5"/>
          <p:cNvSpPr/>
          <p:nvPr/>
        </p:nvSpPr>
        <p:spPr>
          <a:xfrm>
            <a:off x="9411" y="8870258"/>
            <a:ext cx="18278475" cy="1419225"/>
          </a:xfrm>
          <a:custGeom>
            <a:avLst/>
            <a:gdLst/>
            <a:ahLst/>
            <a:cxnLst/>
            <a:rect l="l" t="t" r="r" b="b"/>
            <a:pathLst>
              <a:path w="18278475" h="1419225">
                <a:moveTo>
                  <a:pt x="18278475" y="1419225"/>
                </a:moveTo>
                <a:lnTo>
                  <a:pt x="0" y="1419225"/>
                </a:lnTo>
                <a:lnTo>
                  <a:pt x="0" y="0"/>
                </a:lnTo>
                <a:lnTo>
                  <a:pt x="18278475" y="0"/>
                </a:lnTo>
                <a:lnTo>
                  <a:pt x="18278475" y="1419225"/>
                </a:lnTo>
                <a:close/>
              </a:path>
            </a:pathLst>
          </a:custGeom>
          <a:solidFill>
            <a:srgbClr val="1753F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8870315"/>
          </a:xfrm>
          <a:custGeom>
            <a:avLst/>
            <a:gdLst/>
            <a:ahLst/>
            <a:cxnLst/>
            <a:rect l="l" t="t" r="r" b="b"/>
            <a:pathLst>
              <a:path w="18288000" h="8870315">
                <a:moveTo>
                  <a:pt x="0" y="8870259"/>
                </a:moveTo>
                <a:lnTo>
                  <a:pt x="18288000" y="8870259"/>
                </a:lnTo>
                <a:lnTo>
                  <a:pt x="18288000" y="0"/>
                </a:lnTo>
                <a:lnTo>
                  <a:pt x="0" y="0"/>
                </a:lnTo>
                <a:lnTo>
                  <a:pt x="0" y="887025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76622" y="3103778"/>
            <a:ext cx="16868759" cy="4800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36028" y="922339"/>
            <a:ext cx="9425940" cy="1082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900" spc="855"/>
              <a:t>Column</a:t>
            </a:r>
            <a:r>
              <a:rPr dirty="0" sz="6900" spc="-20"/>
              <a:t> </a:t>
            </a:r>
            <a:r>
              <a:rPr dirty="0" sz="6900" spc="640"/>
              <a:t>Explanation</a:t>
            </a:r>
            <a:endParaRPr sz="6900"/>
          </a:p>
        </p:txBody>
      </p:sp>
      <p:sp>
        <p:nvSpPr>
          <p:cNvPr id="5" name="object 5"/>
          <p:cNvSpPr/>
          <p:nvPr/>
        </p:nvSpPr>
        <p:spPr>
          <a:xfrm>
            <a:off x="9411" y="8870258"/>
            <a:ext cx="18278475" cy="1419225"/>
          </a:xfrm>
          <a:custGeom>
            <a:avLst/>
            <a:gdLst/>
            <a:ahLst/>
            <a:cxnLst/>
            <a:rect l="l" t="t" r="r" b="b"/>
            <a:pathLst>
              <a:path w="18278475" h="1419225">
                <a:moveTo>
                  <a:pt x="18278475" y="1419225"/>
                </a:moveTo>
                <a:lnTo>
                  <a:pt x="0" y="1419225"/>
                </a:lnTo>
                <a:lnTo>
                  <a:pt x="0" y="0"/>
                </a:lnTo>
                <a:lnTo>
                  <a:pt x="18278475" y="0"/>
                </a:lnTo>
                <a:lnTo>
                  <a:pt x="18278475" y="1419225"/>
                </a:lnTo>
                <a:close/>
              </a:path>
            </a:pathLst>
          </a:custGeom>
          <a:solidFill>
            <a:srgbClr val="1753F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800" y="2314574"/>
            <a:ext cx="15735300" cy="6068060"/>
          </a:xfrm>
          <a:custGeom>
            <a:avLst/>
            <a:gdLst/>
            <a:ahLst/>
            <a:cxnLst/>
            <a:rect l="l" t="t" r="r" b="b"/>
            <a:pathLst>
              <a:path w="15735300" h="6068059">
                <a:moveTo>
                  <a:pt x="15735054" y="6067433"/>
                </a:moveTo>
                <a:lnTo>
                  <a:pt x="0" y="6067433"/>
                </a:lnTo>
                <a:lnTo>
                  <a:pt x="0" y="0"/>
                </a:lnTo>
                <a:lnTo>
                  <a:pt x="15735054" y="0"/>
                </a:lnTo>
                <a:lnTo>
                  <a:pt x="15735054" y="6067433"/>
                </a:lnTo>
                <a:close/>
              </a:path>
            </a:pathLst>
          </a:custGeom>
          <a:solidFill>
            <a:srgbClr val="1FB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411" y="8870258"/>
            <a:ext cx="18278475" cy="1419225"/>
          </a:xfrm>
          <a:custGeom>
            <a:avLst/>
            <a:gdLst/>
            <a:ahLst/>
            <a:cxnLst/>
            <a:rect l="l" t="t" r="r" b="b"/>
            <a:pathLst>
              <a:path w="18278475" h="1419225">
                <a:moveTo>
                  <a:pt x="18278475" y="1419225"/>
                </a:moveTo>
                <a:lnTo>
                  <a:pt x="0" y="1419225"/>
                </a:lnTo>
                <a:lnTo>
                  <a:pt x="0" y="0"/>
                </a:lnTo>
                <a:lnTo>
                  <a:pt x="18278475" y="0"/>
                </a:lnTo>
                <a:lnTo>
                  <a:pt x="18278475" y="1419225"/>
                </a:lnTo>
                <a:close/>
              </a:path>
            </a:pathLst>
          </a:custGeom>
          <a:solidFill>
            <a:srgbClr val="1753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160623" y="6484375"/>
            <a:ext cx="1463731" cy="1463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61713" y="922339"/>
            <a:ext cx="7374255" cy="1082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900" spc="645"/>
              <a:t>Divided</a:t>
            </a:r>
            <a:r>
              <a:rPr dirty="0" sz="6900" spc="-20"/>
              <a:t> </a:t>
            </a:r>
            <a:r>
              <a:rPr dirty="0" sz="6900" spc="650"/>
              <a:t>Dataset</a:t>
            </a:r>
            <a:endParaRPr sz="6900"/>
          </a:p>
        </p:txBody>
      </p:sp>
      <p:sp>
        <p:nvSpPr>
          <p:cNvPr id="6" name="object 6"/>
          <p:cNvSpPr txBox="1"/>
          <p:nvPr/>
        </p:nvSpPr>
        <p:spPr>
          <a:xfrm>
            <a:off x="2797570" y="3797276"/>
            <a:ext cx="12693015" cy="2482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94615">
              <a:lnSpc>
                <a:spcPct val="107500"/>
              </a:lnSpc>
              <a:spcBef>
                <a:spcPts val="100"/>
              </a:spcBef>
            </a:pPr>
            <a:r>
              <a:rPr dirty="0" sz="5000" spc="26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50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0" spc="285">
                <a:solidFill>
                  <a:srgbClr val="FFFFFF"/>
                </a:solidFill>
                <a:latin typeface="Arial"/>
                <a:cs typeface="Arial"/>
              </a:rPr>
              <a:t>split</a:t>
            </a:r>
            <a:r>
              <a:rPr dirty="0" sz="50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0" spc="37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50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0" spc="53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50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0" spc="345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dirty="0" sz="50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0" spc="37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50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0" spc="345">
                <a:solidFill>
                  <a:srgbClr val="FFFFFF"/>
                </a:solidFill>
                <a:latin typeface="Arial"/>
                <a:cs typeface="Arial"/>
              </a:rPr>
              <a:t>ratio</a:t>
            </a:r>
            <a:r>
              <a:rPr dirty="0" sz="50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0" spc="31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50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0" spc="110" b="1">
                <a:solidFill>
                  <a:srgbClr val="FFFFFF"/>
                </a:solidFill>
                <a:latin typeface="Arial"/>
                <a:cs typeface="Arial"/>
              </a:rPr>
              <a:t>80:20</a:t>
            </a:r>
            <a:r>
              <a:rPr dirty="0" sz="5000" spc="110">
                <a:solidFill>
                  <a:srgbClr val="FFFFFF"/>
                </a:solidFill>
                <a:latin typeface="Arial"/>
                <a:cs typeface="Arial"/>
              </a:rPr>
              <a:t>,  </a:t>
            </a:r>
            <a:r>
              <a:rPr dirty="0" sz="5000" spc="32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r>
              <a:rPr dirty="0" sz="5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0" spc="37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5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0" spc="50" b="1">
                <a:solidFill>
                  <a:srgbClr val="FFFFFF"/>
                </a:solidFill>
                <a:latin typeface="Arial"/>
                <a:cs typeface="Arial"/>
              </a:rPr>
              <a:t>80%</a:t>
            </a:r>
            <a:r>
              <a:rPr dirty="0" sz="50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0" spc="16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5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0" spc="345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dirty="0" sz="5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0" spc="275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5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0" spc="225" b="1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r>
              <a:rPr dirty="0" sz="5000" spc="225">
                <a:solidFill>
                  <a:srgbClr val="FFFFFF"/>
                </a:solidFill>
                <a:latin typeface="Arial"/>
                <a:cs typeface="Arial"/>
              </a:rPr>
              <a:t>,  </a:t>
            </a:r>
            <a:r>
              <a:rPr dirty="0" sz="5000" spc="52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5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0" spc="37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50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0" spc="-65" b="1">
                <a:solidFill>
                  <a:srgbClr val="FFFFFF"/>
                </a:solidFill>
                <a:latin typeface="Arial"/>
                <a:cs typeface="Arial"/>
              </a:rPr>
              <a:t>20%</a:t>
            </a:r>
            <a:r>
              <a:rPr dirty="0" sz="50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0" spc="16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50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0" spc="345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dirty="0" sz="5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0" spc="275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50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0" spc="175" b="1">
                <a:solidFill>
                  <a:srgbClr val="FFFFFF"/>
                </a:solidFill>
                <a:latin typeface="Arial"/>
                <a:cs typeface="Arial"/>
              </a:rPr>
              <a:t>final</a:t>
            </a:r>
            <a:r>
              <a:rPr dirty="0" sz="50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0" spc="180" b="1">
                <a:solidFill>
                  <a:srgbClr val="FFFFFF"/>
                </a:solidFill>
                <a:latin typeface="Arial"/>
                <a:cs typeface="Arial"/>
              </a:rPr>
              <a:t>prediction</a:t>
            </a:r>
            <a:endParaRPr sz="5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43955" y="6503516"/>
            <a:ext cx="1504950" cy="1504950"/>
          </a:xfrm>
          <a:custGeom>
            <a:avLst/>
            <a:gdLst/>
            <a:ahLst/>
            <a:cxnLst/>
            <a:rect l="l" t="t" r="r" b="b"/>
            <a:pathLst>
              <a:path w="1504950" h="1504950">
                <a:moveTo>
                  <a:pt x="1504950" y="752475"/>
                </a:moveTo>
                <a:lnTo>
                  <a:pt x="1502911" y="807824"/>
                </a:lnTo>
                <a:lnTo>
                  <a:pt x="1496806" y="862886"/>
                </a:lnTo>
                <a:lnTo>
                  <a:pt x="1486665" y="917349"/>
                </a:lnTo>
                <a:lnTo>
                  <a:pt x="1472548" y="970906"/>
                </a:lnTo>
                <a:lnTo>
                  <a:pt x="1454530" y="1023281"/>
                </a:lnTo>
                <a:lnTo>
                  <a:pt x="1432704" y="1074199"/>
                </a:lnTo>
                <a:lnTo>
                  <a:pt x="1407191" y="1123373"/>
                </a:lnTo>
                <a:lnTo>
                  <a:pt x="1378133" y="1170529"/>
                </a:lnTo>
                <a:lnTo>
                  <a:pt x="1345690" y="1215417"/>
                </a:lnTo>
                <a:lnTo>
                  <a:pt x="1310022" y="1257806"/>
                </a:lnTo>
                <a:lnTo>
                  <a:pt x="1271333" y="1297456"/>
                </a:lnTo>
                <a:lnTo>
                  <a:pt x="1229839" y="1334146"/>
                </a:lnTo>
                <a:lnTo>
                  <a:pt x="1185760" y="1367684"/>
                </a:lnTo>
                <a:lnTo>
                  <a:pt x="1139325" y="1397894"/>
                </a:lnTo>
                <a:lnTo>
                  <a:pt x="1090790" y="1424606"/>
                </a:lnTo>
                <a:lnTo>
                  <a:pt x="1040435" y="1447671"/>
                </a:lnTo>
                <a:lnTo>
                  <a:pt x="988517" y="1466969"/>
                </a:lnTo>
                <a:lnTo>
                  <a:pt x="935311" y="1482399"/>
                </a:lnTo>
                <a:lnTo>
                  <a:pt x="881114" y="1493873"/>
                </a:lnTo>
                <a:lnTo>
                  <a:pt x="826229" y="1501326"/>
                </a:lnTo>
                <a:lnTo>
                  <a:pt x="770947" y="1504723"/>
                </a:lnTo>
                <a:lnTo>
                  <a:pt x="752475" y="1504950"/>
                </a:lnTo>
                <a:lnTo>
                  <a:pt x="734002" y="1504723"/>
                </a:lnTo>
                <a:lnTo>
                  <a:pt x="678720" y="1501326"/>
                </a:lnTo>
                <a:lnTo>
                  <a:pt x="623835" y="1493873"/>
                </a:lnTo>
                <a:lnTo>
                  <a:pt x="569638" y="1482399"/>
                </a:lnTo>
                <a:lnTo>
                  <a:pt x="516432" y="1466969"/>
                </a:lnTo>
                <a:lnTo>
                  <a:pt x="464514" y="1447671"/>
                </a:lnTo>
                <a:lnTo>
                  <a:pt x="414159" y="1424606"/>
                </a:lnTo>
                <a:lnTo>
                  <a:pt x="365624" y="1397894"/>
                </a:lnTo>
                <a:lnTo>
                  <a:pt x="319189" y="1367684"/>
                </a:lnTo>
                <a:lnTo>
                  <a:pt x="275109" y="1334146"/>
                </a:lnTo>
                <a:lnTo>
                  <a:pt x="233616" y="1297456"/>
                </a:lnTo>
                <a:lnTo>
                  <a:pt x="194927" y="1257806"/>
                </a:lnTo>
                <a:lnTo>
                  <a:pt x="159260" y="1215417"/>
                </a:lnTo>
                <a:lnTo>
                  <a:pt x="126814" y="1170529"/>
                </a:lnTo>
                <a:lnTo>
                  <a:pt x="97758" y="1123373"/>
                </a:lnTo>
                <a:lnTo>
                  <a:pt x="72245" y="1074199"/>
                </a:lnTo>
                <a:lnTo>
                  <a:pt x="50418" y="1023281"/>
                </a:lnTo>
                <a:lnTo>
                  <a:pt x="32401" y="970906"/>
                </a:lnTo>
                <a:lnTo>
                  <a:pt x="18284" y="917349"/>
                </a:lnTo>
                <a:lnTo>
                  <a:pt x="8143" y="862886"/>
                </a:lnTo>
                <a:lnTo>
                  <a:pt x="2038" y="807824"/>
                </a:lnTo>
                <a:lnTo>
                  <a:pt x="0" y="752475"/>
                </a:lnTo>
                <a:lnTo>
                  <a:pt x="226" y="734002"/>
                </a:lnTo>
                <a:lnTo>
                  <a:pt x="3623" y="678720"/>
                </a:lnTo>
                <a:lnTo>
                  <a:pt x="11076" y="623835"/>
                </a:lnTo>
                <a:lnTo>
                  <a:pt x="22550" y="569638"/>
                </a:lnTo>
                <a:lnTo>
                  <a:pt x="37980" y="516432"/>
                </a:lnTo>
                <a:lnTo>
                  <a:pt x="57278" y="464514"/>
                </a:lnTo>
                <a:lnTo>
                  <a:pt x="80343" y="414159"/>
                </a:lnTo>
                <a:lnTo>
                  <a:pt x="107055" y="365624"/>
                </a:lnTo>
                <a:lnTo>
                  <a:pt x="137265" y="319189"/>
                </a:lnTo>
                <a:lnTo>
                  <a:pt x="170804" y="275110"/>
                </a:lnTo>
                <a:lnTo>
                  <a:pt x="207493" y="233616"/>
                </a:lnTo>
                <a:lnTo>
                  <a:pt x="247143" y="194927"/>
                </a:lnTo>
                <a:lnTo>
                  <a:pt x="289532" y="159259"/>
                </a:lnTo>
                <a:lnTo>
                  <a:pt x="334420" y="126816"/>
                </a:lnTo>
                <a:lnTo>
                  <a:pt x="381576" y="97758"/>
                </a:lnTo>
                <a:lnTo>
                  <a:pt x="430750" y="72245"/>
                </a:lnTo>
                <a:lnTo>
                  <a:pt x="481668" y="50419"/>
                </a:lnTo>
                <a:lnTo>
                  <a:pt x="534043" y="32401"/>
                </a:lnTo>
                <a:lnTo>
                  <a:pt x="587600" y="18284"/>
                </a:lnTo>
                <a:lnTo>
                  <a:pt x="642063" y="8143"/>
                </a:lnTo>
                <a:lnTo>
                  <a:pt x="697125" y="2038"/>
                </a:lnTo>
                <a:lnTo>
                  <a:pt x="752475" y="0"/>
                </a:lnTo>
                <a:lnTo>
                  <a:pt x="770947" y="226"/>
                </a:lnTo>
                <a:lnTo>
                  <a:pt x="826229" y="3623"/>
                </a:lnTo>
                <a:lnTo>
                  <a:pt x="881114" y="11076"/>
                </a:lnTo>
                <a:lnTo>
                  <a:pt x="935311" y="22550"/>
                </a:lnTo>
                <a:lnTo>
                  <a:pt x="988517" y="37980"/>
                </a:lnTo>
                <a:lnTo>
                  <a:pt x="1040435" y="57278"/>
                </a:lnTo>
                <a:lnTo>
                  <a:pt x="1090790" y="80343"/>
                </a:lnTo>
                <a:lnTo>
                  <a:pt x="1139325" y="107055"/>
                </a:lnTo>
                <a:lnTo>
                  <a:pt x="1185760" y="137266"/>
                </a:lnTo>
                <a:lnTo>
                  <a:pt x="1229839" y="170802"/>
                </a:lnTo>
                <a:lnTo>
                  <a:pt x="1271333" y="207493"/>
                </a:lnTo>
                <a:lnTo>
                  <a:pt x="1310022" y="247142"/>
                </a:lnTo>
                <a:lnTo>
                  <a:pt x="1345690" y="289533"/>
                </a:lnTo>
                <a:lnTo>
                  <a:pt x="1378133" y="334420"/>
                </a:lnTo>
                <a:lnTo>
                  <a:pt x="1407191" y="381576"/>
                </a:lnTo>
                <a:lnTo>
                  <a:pt x="1432704" y="430750"/>
                </a:lnTo>
                <a:lnTo>
                  <a:pt x="1454530" y="481668"/>
                </a:lnTo>
                <a:lnTo>
                  <a:pt x="1472548" y="534043"/>
                </a:lnTo>
                <a:lnTo>
                  <a:pt x="1486665" y="587600"/>
                </a:lnTo>
                <a:lnTo>
                  <a:pt x="1496806" y="642063"/>
                </a:lnTo>
                <a:lnTo>
                  <a:pt x="1502911" y="697125"/>
                </a:lnTo>
                <a:lnTo>
                  <a:pt x="1504950" y="752475"/>
                </a:lnTo>
                <a:close/>
              </a:path>
            </a:pathLst>
          </a:custGeom>
          <a:solidFill>
            <a:srgbClr val="1753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454903" y="6848081"/>
            <a:ext cx="1132205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315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dirty="0" sz="4400" spc="325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4400" spc="-740">
                <a:solidFill>
                  <a:srgbClr val="FFFFFF"/>
                </a:solidFill>
                <a:latin typeface="Arial"/>
                <a:cs typeface="Arial"/>
              </a:rPr>
              <a:t>%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313236" y="6467337"/>
            <a:ext cx="1504950" cy="1504950"/>
          </a:xfrm>
          <a:custGeom>
            <a:avLst/>
            <a:gdLst/>
            <a:ahLst/>
            <a:cxnLst/>
            <a:rect l="l" t="t" r="r" b="b"/>
            <a:pathLst>
              <a:path w="1504950" h="1504950">
                <a:moveTo>
                  <a:pt x="1504950" y="752475"/>
                </a:moveTo>
                <a:lnTo>
                  <a:pt x="1502911" y="807824"/>
                </a:lnTo>
                <a:lnTo>
                  <a:pt x="1496806" y="862886"/>
                </a:lnTo>
                <a:lnTo>
                  <a:pt x="1486665" y="917349"/>
                </a:lnTo>
                <a:lnTo>
                  <a:pt x="1472548" y="970906"/>
                </a:lnTo>
                <a:lnTo>
                  <a:pt x="1454530" y="1023281"/>
                </a:lnTo>
                <a:lnTo>
                  <a:pt x="1432704" y="1074199"/>
                </a:lnTo>
                <a:lnTo>
                  <a:pt x="1407191" y="1123373"/>
                </a:lnTo>
                <a:lnTo>
                  <a:pt x="1378133" y="1170529"/>
                </a:lnTo>
                <a:lnTo>
                  <a:pt x="1345690" y="1215417"/>
                </a:lnTo>
                <a:lnTo>
                  <a:pt x="1310022" y="1257806"/>
                </a:lnTo>
                <a:lnTo>
                  <a:pt x="1271333" y="1297456"/>
                </a:lnTo>
                <a:lnTo>
                  <a:pt x="1229839" y="1334146"/>
                </a:lnTo>
                <a:lnTo>
                  <a:pt x="1185760" y="1367684"/>
                </a:lnTo>
                <a:lnTo>
                  <a:pt x="1139325" y="1397894"/>
                </a:lnTo>
                <a:lnTo>
                  <a:pt x="1090790" y="1424606"/>
                </a:lnTo>
                <a:lnTo>
                  <a:pt x="1040435" y="1447671"/>
                </a:lnTo>
                <a:lnTo>
                  <a:pt x="988517" y="1466969"/>
                </a:lnTo>
                <a:lnTo>
                  <a:pt x="935311" y="1482399"/>
                </a:lnTo>
                <a:lnTo>
                  <a:pt x="881114" y="1493873"/>
                </a:lnTo>
                <a:lnTo>
                  <a:pt x="826229" y="1501326"/>
                </a:lnTo>
                <a:lnTo>
                  <a:pt x="770947" y="1504723"/>
                </a:lnTo>
                <a:lnTo>
                  <a:pt x="752475" y="1504950"/>
                </a:lnTo>
                <a:lnTo>
                  <a:pt x="734002" y="1504723"/>
                </a:lnTo>
                <a:lnTo>
                  <a:pt x="678720" y="1501326"/>
                </a:lnTo>
                <a:lnTo>
                  <a:pt x="623835" y="1493873"/>
                </a:lnTo>
                <a:lnTo>
                  <a:pt x="569638" y="1482399"/>
                </a:lnTo>
                <a:lnTo>
                  <a:pt x="516432" y="1466969"/>
                </a:lnTo>
                <a:lnTo>
                  <a:pt x="464514" y="1447671"/>
                </a:lnTo>
                <a:lnTo>
                  <a:pt x="414159" y="1424606"/>
                </a:lnTo>
                <a:lnTo>
                  <a:pt x="365624" y="1397894"/>
                </a:lnTo>
                <a:lnTo>
                  <a:pt x="319189" y="1367684"/>
                </a:lnTo>
                <a:lnTo>
                  <a:pt x="275109" y="1334146"/>
                </a:lnTo>
                <a:lnTo>
                  <a:pt x="233616" y="1297456"/>
                </a:lnTo>
                <a:lnTo>
                  <a:pt x="194927" y="1257806"/>
                </a:lnTo>
                <a:lnTo>
                  <a:pt x="159260" y="1215417"/>
                </a:lnTo>
                <a:lnTo>
                  <a:pt x="126814" y="1170529"/>
                </a:lnTo>
                <a:lnTo>
                  <a:pt x="97758" y="1123373"/>
                </a:lnTo>
                <a:lnTo>
                  <a:pt x="72245" y="1074199"/>
                </a:lnTo>
                <a:lnTo>
                  <a:pt x="50418" y="1023281"/>
                </a:lnTo>
                <a:lnTo>
                  <a:pt x="32401" y="970906"/>
                </a:lnTo>
                <a:lnTo>
                  <a:pt x="18284" y="917349"/>
                </a:lnTo>
                <a:lnTo>
                  <a:pt x="8143" y="862886"/>
                </a:lnTo>
                <a:lnTo>
                  <a:pt x="2038" y="807824"/>
                </a:lnTo>
                <a:lnTo>
                  <a:pt x="0" y="752475"/>
                </a:lnTo>
                <a:lnTo>
                  <a:pt x="226" y="734002"/>
                </a:lnTo>
                <a:lnTo>
                  <a:pt x="3623" y="678720"/>
                </a:lnTo>
                <a:lnTo>
                  <a:pt x="11076" y="623835"/>
                </a:lnTo>
                <a:lnTo>
                  <a:pt x="22550" y="569638"/>
                </a:lnTo>
                <a:lnTo>
                  <a:pt x="37980" y="516432"/>
                </a:lnTo>
                <a:lnTo>
                  <a:pt x="57278" y="464514"/>
                </a:lnTo>
                <a:lnTo>
                  <a:pt x="80343" y="414159"/>
                </a:lnTo>
                <a:lnTo>
                  <a:pt x="107055" y="365624"/>
                </a:lnTo>
                <a:lnTo>
                  <a:pt x="137265" y="319189"/>
                </a:lnTo>
                <a:lnTo>
                  <a:pt x="170804" y="275110"/>
                </a:lnTo>
                <a:lnTo>
                  <a:pt x="207493" y="233616"/>
                </a:lnTo>
                <a:lnTo>
                  <a:pt x="247143" y="194927"/>
                </a:lnTo>
                <a:lnTo>
                  <a:pt x="289532" y="159259"/>
                </a:lnTo>
                <a:lnTo>
                  <a:pt x="334420" y="126816"/>
                </a:lnTo>
                <a:lnTo>
                  <a:pt x="381576" y="97758"/>
                </a:lnTo>
                <a:lnTo>
                  <a:pt x="430750" y="72245"/>
                </a:lnTo>
                <a:lnTo>
                  <a:pt x="481668" y="50419"/>
                </a:lnTo>
                <a:lnTo>
                  <a:pt x="534043" y="32401"/>
                </a:lnTo>
                <a:lnTo>
                  <a:pt x="587600" y="18284"/>
                </a:lnTo>
                <a:lnTo>
                  <a:pt x="642063" y="8143"/>
                </a:lnTo>
                <a:lnTo>
                  <a:pt x="697125" y="2038"/>
                </a:lnTo>
                <a:lnTo>
                  <a:pt x="752475" y="0"/>
                </a:lnTo>
                <a:lnTo>
                  <a:pt x="770947" y="226"/>
                </a:lnTo>
                <a:lnTo>
                  <a:pt x="826229" y="3623"/>
                </a:lnTo>
                <a:lnTo>
                  <a:pt x="881114" y="11076"/>
                </a:lnTo>
                <a:lnTo>
                  <a:pt x="935311" y="22550"/>
                </a:lnTo>
                <a:lnTo>
                  <a:pt x="988517" y="37980"/>
                </a:lnTo>
                <a:lnTo>
                  <a:pt x="1040435" y="57278"/>
                </a:lnTo>
                <a:lnTo>
                  <a:pt x="1090790" y="80343"/>
                </a:lnTo>
                <a:lnTo>
                  <a:pt x="1139325" y="107055"/>
                </a:lnTo>
                <a:lnTo>
                  <a:pt x="1185760" y="137266"/>
                </a:lnTo>
                <a:lnTo>
                  <a:pt x="1229839" y="170802"/>
                </a:lnTo>
                <a:lnTo>
                  <a:pt x="1271333" y="207493"/>
                </a:lnTo>
                <a:lnTo>
                  <a:pt x="1310022" y="247142"/>
                </a:lnTo>
                <a:lnTo>
                  <a:pt x="1345690" y="289533"/>
                </a:lnTo>
                <a:lnTo>
                  <a:pt x="1378133" y="334420"/>
                </a:lnTo>
                <a:lnTo>
                  <a:pt x="1407191" y="381576"/>
                </a:lnTo>
                <a:lnTo>
                  <a:pt x="1432704" y="430750"/>
                </a:lnTo>
                <a:lnTo>
                  <a:pt x="1454530" y="481668"/>
                </a:lnTo>
                <a:lnTo>
                  <a:pt x="1472548" y="534043"/>
                </a:lnTo>
                <a:lnTo>
                  <a:pt x="1486665" y="587600"/>
                </a:lnTo>
                <a:lnTo>
                  <a:pt x="1496806" y="642063"/>
                </a:lnTo>
                <a:lnTo>
                  <a:pt x="1502911" y="697125"/>
                </a:lnTo>
                <a:lnTo>
                  <a:pt x="1504950" y="752475"/>
                </a:lnTo>
                <a:close/>
              </a:path>
            </a:pathLst>
          </a:custGeom>
          <a:solidFill>
            <a:srgbClr val="1753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3541299" y="6829976"/>
            <a:ext cx="1098550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45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z="4400" spc="325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4400" spc="-740">
                <a:solidFill>
                  <a:srgbClr val="FFFFFF"/>
                </a:solidFill>
                <a:latin typeface="Arial"/>
                <a:cs typeface="Arial"/>
              </a:rPr>
              <a:t>%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11" y="8870258"/>
            <a:ext cx="18278475" cy="1419225"/>
          </a:xfrm>
          <a:custGeom>
            <a:avLst/>
            <a:gdLst/>
            <a:ahLst/>
            <a:cxnLst/>
            <a:rect l="l" t="t" r="r" b="b"/>
            <a:pathLst>
              <a:path w="18278475" h="1419225">
                <a:moveTo>
                  <a:pt x="18278475" y="1419225"/>
                </a:moveTo>
                <a:lnTo>
                  <a:pt x="0" y="1419225"/>
                </a:lnTo>
                <a:lnTo>
                  <a:pt x="0" y="0"/>
                </a:lnTo>
                <a:lnTo>
                  <a:pt x="18278475" y="0"/>
                </a:lnTo>
                <a:lnTo>
                  <a:pt x="18278475" y="1419225"/>
                </a:lnTo>
                <a:close/>
              </a:path>
            </a:pathLst>
          </a:custGeom>
          <a:solidFill>
            <a:srgbClr val="1753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415668" y="1552772"/>
            <a:ext cx="8658209" cy="5553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88820" y="398296"/>
            <a:ext cx="10110470" cy="1082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900" spc="465"/>
              <a:t>Response</a:t>
            </a:r>
            <a:r>
              <a:rPr dirty="0" sz="6900" spc="-25"/>
              <a:t> </a:t>
            </a:r>
            <a:r>
              <a:rPr dirty="0" sz="6900" spc="675"/>
              <a:t>Distribution</a:t>
            </a:r>
            <a:endParaRPr sz="6900"/>
          </a:p>
        </p:txBody>
      </p:sp>
      <p:sp>
        <p:nvSpPr>
          <p:cNvPr id="5" name="object 5"/>
          <p:cNvSpPr txBox="1"/>
          <p:nvPr/>
        </p:nvSpPr>
        <p:spPr>
          <a:xfrm>
            <a:off x="2387905" y="7190016"/>
            <a:ext cx="13512800" cy="1539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 indent="-635">
              <a:lnSpc>
                <a:spcPct val="106900"/>
              </a:lnSpc>
              <a:spcBef>
                <a:spcPts val="95"/>
              </a:spcBef>
            </a:pPr>
            <a:r>
              <a:rPr dirty="0" sz="3100" spc="85">
                <a:latin typeface="Arial"/>
                <a:cs typeface="Arial"/>
              </a:rPr>
              <a:t>The </a:t>
            </a:r>
            <a:r>
              <a:rPr dirty="0" sz="3100" spc="254">
                <a:latin typeface="Arial"/>
                <a:cs typeface="Arial"/>
              </a:rPr>
              <a:t>chart </a:t>
            </a:r>
            <a:r>
              <a:rPr dirty="0" sz="3100" spc="185">
                <a:latin typeface="Arial"/>
                <a:cs typeface="Arial"/>
              </a:rPr>
              <a:t>shows </a:t>
            </a:r>
            <a:r>
              <a:rPr dirty="0" sz="3100" spc="229">
                <a:latin typeface="Arial"/>
                <a:cs typeface="Arial"/>
              </a:rPr>
              <a:t>the </a:t>
            </a:r>
            <a:r>
              <a:rPr dirty="0" sz="3100" spc="200">
                <a:latin typeface="Arial"/>
                <a:cs typeface="Arial"/>
              </a:rPr>
              <a:t>distribution </a:t>
            </a:r>
            <a:r>
              <a:rPr dirty="0" sz="3100" spc="190">
                <a:latin typeface="Arial"/>
                <a:cs typeface="Arial"/>
              </a:rPr>
              <a:t>of </a:t>
            </a:r>
            <a:r>
              <a:rPr dirty="0" sz="3100" spc="229">
                <a:latin typeface="Arial"/>
                <a:cs typeface="Arial"/>
              </a:rPr>
              <a:t>the </a:t>
            </a:r>
            <a:r>
              <a:rPr dirty="0" sz="3100" spc="125">
                <a:latin typeface="Arial"/>
                <a:cs typeface="Arial"/>
              </a:rPr>
              <a:t>response, </a:t>
            </a:r>
            <a:r>
              <a:rPr dirty="0" sz="3100" spc="235">
                <a:latin typeface="Arial"/>
                <a:cs typeface="Arial"/>
              </a:rPr>
              <a:t>which </a:t>
            </a:r>
            <a:r>
              <a:rPr dirty="0" sz="3100" spc="245">
                <a:latin typeface="Arial"/>
                <a:cs typeface="Arial"/>
              </a:rPr>
              <a:t>majority  </a:t>
            </a:r>
            <a:r>
              <a:rPr dirty="0" sz="3100" spc="270">
                <a:latin typeface="Arial"/>
                <a:cs typeface="Arial"/>
              </a:rPr>
              <a:t>appeared</a:t>
            </a:r>
            <a:r>
              <a:rPr dirty="0" sz="3100" spc="10">
                <a:latin typeface="Arial"/>
                <a:cs typeface="Arial"/>
              </a:rPr>
              <a:t> </a:t>
            </a:r>
            <a:r>
              <a:rPr dirty="0" sz="3100" spc="254">
                <a:latin typeface="Arial"/>
                <a:cs typeface="Arial"/>
              </a:rPr>
              <a:t>to</a:t>
            </a:r>
            <a:r>
              <a:rPr dirty="0" sz="3100" spc="10">
                <a:latin typeface="Arial"/>
                <a:cs typeface="Arial"/>
              </a:rPr>
              <a:t> </a:t>
            </a:r>
            <a:r>
              <a:rPr dirty="0" sz="3100" spc="265">
                <a:latin typeface="Arial"/>
                <a:cs typeface="Arial"/>
              </a:rPr>
              <a:t>be</a:t>
            </a:r>
            <a:r>
              <a:rPr dirty="0" sz="3100" spc="10">
                <a:latin typeface="Arial"/>
                <a:cs typeface="Arial"/>
              </a:rPr>
              <a:t> </a:t>
            </a:r>
            <a:r>
              <a:rPr dirty="0" sz="3100" spc="155">
                <a:latin typeface="Arial"/>
                <a:cs typeface="Arial"/>
              </a:rPr>
              <a:t>disinterested.</a:t>
            </a:r>
            <a:r>
              <a:rPr dirty="0" sz="3100" spc="10">
                <a:latin typeface="Arial"/>
                <a:cs typeface="Arial"/>
              </a:rPr>
              <a:t> </a:t>
            </a:r>
            <a:r>
              <a:rPr dirty="0" sz="3100" spc="65">
                <a:latin typeface="Arial"/>
                <a:cs typeface="Arial"/>
              </a:rPr>
              <a:t>This</a:t>
            </a:r>
            <a:r>
              <a:rPr dirty="0" sz="3100" spc="10">
                <a:latin typeface="Arial"/>
                <a:cs typeface="Arial"/>
              </a:rPr>
              <a:t> </a:t>
            </a:r>
            <a:r>
              <a:rPr dirty="0" sz="3100" spc="165">
                <a:latin typeface="Arial"/>
                <a:cs typeface="Arial"/>
              </a:rPr>
              <a:t>explains</a:t>
            </a:r>
            <a:r>
              <a:rPr dirty="0" sz="3100" spc="10">
                <a:latin typeface="Arial"/>
                <a:cs typeface="Arial"/>
              </a:rPr>
              <a:t> </a:t>
            </a:r>
            <a:r>
              <a:rPr dirty="0" sz="3100" spc="285">
                <a:latin typeface="Arial"/>
                <a:cs typeface="Arial"/>
              </a:rPr>
              <a:t>that</a:t>
            </a:r>
            <a:r>
              <a:rPr dirty="0" sz="3100" spc="10">
                <a:latin typeface="Arial"/>
                <a:cs typeface="Arial"/>
              </a:rPr>
              <a:t> </a:t>
            </a:r>
            <a:r>
              <a:rPr dirty="0" sz="3100" spc="80">
                <a:latin typeface="Arial"/>
                <a:cs typeface="Arial"/>
              </a:rPr>
              <a:t>87%++</a:t>
            </a:r>
            <a:r>
              <a:rPr dirty="0" sz="3100" spc="10">
                <a:latin typeface="Arial"/>
                <a:cs typeface="Arial"/>
              </a:rPr>
              <a:t> </a:t>
            </a:r>
            <a:r>
              <a:rPr dirty="0" sz="3100" spc="195">
                <a:latin typeface="Arial"/>
                <a:cs typeface="Arial"/>
              </a:rPr>
              <a:t>policyholders  </a:t>
            </a:r>
            <a:r>
              <a:rPr dirty="0" sz="3100" spc="200">
                <a:latin typeface="Arial"/>
                <a:cs typeface="Arial"/>
              </a:rPr>
              <a:t>don't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250">
                <a:latin typeface="Arial"/>
                <a:cs typeface="Arial"/>
              </a:rPr>
              <a:t>seem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254">
                <a:latin typeface="Arial"/>
                <a:cs typeface="Arial"/>
              </a:rPr>
              <a:t>to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265">
                <a:latin typeface="Arial"/>
                <a:cs typeface="Arial"/>
              </a:rPr>
              <a:t>be</a:t>
            </a:r>
            <a:r>
              <a:rPr dirty="0" sz="3100" spc="10">
                <a:latin typeface="Arial"/>
                <a:cs typeface="Arial"/>
              </a:rPr>
              <a:t> </a:t>
            </a:r>
            <a:r>
              <a:rPr dirty="0" sz="3100" spc="185">
                <a:latin typeface="Arial"/>
                <a:cs typeface="Arial"/>
              </a:rPr>
              <a:t>interested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190">
                <a:latin typeface="Arial"/>
                <a:cs typeface="Arial"/>
              </a:rPr>
              <a:t>in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185">
                <a:latin typeface="Arial"/>
                <a:cs typeface="Arial"/>
              </a:rPr>
              <a:t>insuring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180">
                <a:latin typeface="Arial"/>
                <a:cs typeface="Arial"/>
              </a:rPr>
              <a:t>their</a:t>
            </a:r>
            <a:r>
              <a:rPr dirty="0" sz="3100" spc="10">
                <a:latin typeface="Arial"/>
                <a:cs typeface="Arial"/>
              </a:rPr>
              <a:t> </a:t>
            </a:r>
            <a:r>
              <a:rPr dirty="0" sz="3100" spc="180">
                <a:latin typeface="Arial"/>
                <a:cs typeface="Arial"/>
              </a:rPr>
              <a:t>vehicle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11" y="8870258"/>
            <a:ext cx="18278475" cy="1419225"/>
          </a:xfrm>
          <a:custGeom>
            <a:avLst/>
            <a:gdLst/>
            <a:ahLst/>
            <a:cxnLst/>
            <a:rect l="l" t="t" r="r" b="b"/>
            <a:pathLst>
              <a:path w="18278475" h="1419225">
                <a:moveTo>
                  <a:pt x="18278475" y="1419225"/>
                </a:moveTo>
                <a:lnTo>
                  <a:pt x="0" y="1419225"/>
                </a:lnTo>
                <a:lnTo>
                  <a:pt x="0" y="0"/>
                </a:lnTo>
                <a:lnTo>
                  <a:pt x="18278475" y="0"/>
                </a:lnTo>
                <a:lnTo>
                  <a:pt x="18278475" y="1419225"/>
                </a:lnTo>
                <a:close/>
              </a:path>
            </a:pathLst>
          </a:custGeom>
          <a:solidFill>
            <a:srgbClr val="1753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993824" y="1552742"/>
            <a:ext cx="10296509" cy="5200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50221" y="398296"/>
            <a:ext cx="6988175" cy="1082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900" spc="660"/>
              <a:t>Driving</a:t>
            </a:r>
            <a:r>
              <a:rPr dirty="0" sz="6900" spc="-20"/>
              <a:t> </a:t>
            </a:r>
            <a:r>
              <a:rPr dirty="0" sz="6900" spc="420"/>
              <a:t>License</a:t>
            </a:r>
            <a:endParaRPr sz="6900"/>
          </a:p>
        </p:txBody>
      </p:sp>
      <p:sp>
        <p:nvSpPr>
          <p:cNvPr id="5" name="object 5"/>
          <p:cNvSpPr txBox="1"/>
          <p:nvPr/>
        </p:nvSpPr>
        <p:spPr>
          <a:xfrm>
            <a:off x="2463658" y="6656006"/>
            <a:ext cx="14638019" cy="2044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 indent="-635">
              <a:lnSpc>
                <a:spcPct val="106900"/>
              </a:lnSpc>
              <a:spcBef>
                <a:spcPts val="95"/>
              </a:spcBef>
            </a:pPr>
            <a:r>
              <a:rPr dirty="0" sz="3100" spc="85">
                <a:latin typeface="Arial"/>
                <a:cs typeface="Arial"/>
              </a:rPr>
              <a:t>The</a:t>
            </a:r>
            <a:r>
              <a:rPr dirty="0" sz="3100">
                <a:latin typeface="Arial"/>
                <a:cs typeface="Arial"/>
              </a:rPr>
              <a:t> </a:t>
            </a:r>
            <a:r>
              <a:rPr dirty="0" sz="3100" spc="254">
                <a:latin typeface="Arial"/>
                <a:cs typeface="Arial"/>
              </a:rPr>
              <a:t>chart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185">
                <a:latin typeface="Arial"/>
                <a:cs typeface="Arial"/>
              </a:rPr>
              <a:t>shows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245">
                <a:latin typeface="Arial"/>
                <a:cs typeface="Arial"/>
              </a:rPr>
              <a:t>majority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165">
                <a:latin typeface="Arial"/>
                <a:cs typeface="Arial"/>
              </a:rPr>
              <a:t>(99.8%)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190">
                <a:latin typeface="Arial"/>
                <a:cs typeface="Arial"/>
              </a:rPr>
              <a:t>of</a:t>
            </a:r>
            <a:r>
              <a:rPr dirty="0" sz="3100">
                <a:latin typeface="Arial"/>
                <a:cs typeface="Arial"/>
              </a:rPr>
              <a:t> </a:t>
            </a:r>
            <a:r>
              <a:rPr dirty="0" sz="3100" spc="195">
                <a:latin typeface="Arial"/>
                <a:cs typeface="Arial"/>
              </a:rPr>
              <a:t>policyholders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295">
                <a:latin typeface="Arial"/>
                <a:cs typeface="Arial"/>
              </a:rPr>
              <a:t>do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245">
                <a:latin typeface="Arial"/>
                <a:cs typeface="Arial"/>
              </a:rPr>
              <a:t>have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210">
                <a:latin typeface="Arial"/>
                <a:cs typeface="Arial"/>
              </a:rPr>
              <a:t>driving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120">
                <a:latin typeface="Arial"/>
                <a:cs typeface="Arial"/>
              </a:rPr>
              <a:t>license.  </a:t>
            </a:r>
            <a:r>
              <a:rPr dirty="0" sz="3100" spc="105">
                <a:latin typeface="Arial"/>
                <a:cs typeface="Arial"/>
              </a:rPr>
              <a:t>In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150">
                <a:latin typeface="Arial"/>
                <a:cs typeface="Arial"/>
              </a:rPr>
              <a:t>fact,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190">
                <a:latin typeface="Arial"/>
                <a:cs typeface="Arial"/>
              </a:rPr>
              <a:t>it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100">
                <a:latin typeface="Arial"/>
                <a:cs typeface="Arial"/>
              </a:rPr>
              <a:t>is</a:t>
            </a:r>
            <a:r>
              <a:rPr dirty="0" sz="3100" spc="10">
                <a:latin typeface="Arial"/>
                <a:cs typeface="Arial"/>
              </a:rPr>
              <a:t> </a:t>
            </a:r>
            <a:r>
              <a:rPr dirty="0" sz="3100" spc="190">
                <a:latin typeface="Arial"/>
                <a:cs typeface="Arial"/>
              </a:rPr>
              <a:t>rare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254">
                <a:latin typeface="Arial"/>
                <a:cs typeface="Arial"/>
              </a:rPr>
              <a:t>to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135">
                <a:latin typeface="Arial"/>
                <a:cs typeface="Arial"/>
              </a:rPr>
              <a:t>see</a:t>
            </a:r>
            <a:r>
              <a:rPr dirty="0" sz="3100" spc="10">
                <a:latin typeface="Arial"/>
                <a:cs typeface="Arial"/>
              </a:rPr>
              <a:t> </a:t>
            </a:r>
            <a:r>
              <a:rPr dirty="0" sz="3100" spc="240">
                <a:latin typeface="Arial"/>
                <a:cs typeface="Arial"/>
              </a:rPr>
              <a:t>someone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260">
                <a:latin typeface="Arial"/>
                <a:cs typeface="Arial"/>
              </a:rPr>
              <a:t>who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229">
                <a:latin typeface="Arial"/>
                <a:cs typeface="Arial"/>
              </a:rPr>
              <a:t>buys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180">
                <a:latin typeface="Arial"/>
                <a:cs typeface="Arial"/>
              </a:rPr>
              <a:t>vehicle</a:t>
            </a:r>
            <a:r>
              <a:rPr dirty="0" sz="3100" spc="10">
                <a:latin typeface="Arial"/>
                <a:cs typeface="Arial"/>
              </a:rPr>
              <a:t> </a:t>
            </a:r>
            <a:r>
              <a:rPr dirty="0" sz="3100" spc="160">
                <a:latin typeface="Arial"/>
                <a:cs typeface="Arial"/>
              </a:rPr>
              <a:t>license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295">
                <a:latin typeface="Arial"/>
                <a:cs typeface="Arial"/>
              </a:rPr>
              <a:t>but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175">
                <a:latin typeface="Arial"/>
                <a:cs typeface="Arial"/>
              </a:rPr>
              <a:t>doesn't</a:t>
            </a:r>
            <a:r>
              <a:rPr dirty="0" sz="3100" spc="10">
                <a:latin typeface="Arial"/>
                <a:cs typeface="Arial"/>
              </a:rPr>
              <a:t> </a:t>
            </a:r>
            <a:r>
              <a:rPr dirty="0" sz="3100" spc="245">
                <a:latin typeface="Arial"/>
                <a:cs typeface="Arial"/>
              </a:rPr>
              <a:t>have  </a:t>
            </a:r>
            <a:r>
              <a:rPr dirty="0" sz="3100" spc="375">
                <a:latin typeface="Arial"/>
                <a:cs typeface="Arial"/>
              </a:rPr>
              <a:t>a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210">
                <a:latin typeface="Arial"/>
                <a:cs typeface="Arial"/>
              </a:rPr>
              <a:t>driving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120">
                <a:latin typeface="Arial"/>
                <a:cs typeface="Arial"/>
              </a:rPr>
              <a:t>license.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85">
                <a:latin typeface="Arial"/>
                <a:cs typeface="Arial"/>
              </a:rPr>
              <a:t>Hence,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235">
                <a:latin typeface="Arial"/>
                <a:cs typeface="Arial"/>
              </a:rPr>
              <a:t>we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250">
                <a:latin typeface="Arial"/>
                <a:cs typeface="Arial"/>
              </a:rPr>
              <a:t>assume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285">
                <a:latin typeface="Arial"/>
                <a:cs typeface="Arial"/>
              </a:rPr>
              <a:t>that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175">
                <a:latin typeface="Arial"/>
                <a:cs typeface="Arial"/>
              </a:rPr>
              <a:t>this</a:t>
            </a:r>
            <a:r>
              <a:rPr dirty="0" sz="3100" spc="10">
                <a:latin typeface="Arial"/>
                <a:cs typeface="Arial"/>
              </a:rPr>
              <a:t> </a:t>
            </a:r>
            <a:r>
              <a:rPr dirty="0" sz="3100" spc="100">
                <a:latin typeface="Arial"/>
                <a:cs typeface="Arial"/>
              </a:rPr>
              <a:t>is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245">
                <a:latin typeface="Arial"/>
                <a:cs typeface="Arial"/>
              </a:rPr>
              <a:t>caused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295">
                <a:latin typeface="Arial"/>
                <a:cs typeface="Arial"/>
              </a:rPr>
              <a:t>by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254">
                <a:latin typeface="Arial"/>
                <a:cs typeface="Arial"/>
              </a:rPr>
              <a:t>mistyping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320">
                <a:latin typeface="Arial"/>
                <a:cs typeface="Arial"/>
              </a:rPr>
              <a:t>and  </a:t>
            </a:r>
            <a:r>
              <a:rPr dirty="0" sz="3100" spc="150">
                <a:latin typeface="Arial"/>
                <a:cs typeface="Arial"/>
              </a:rPr>
              <a:t>will</a:t>
            </a:r>
            <a:r>
              <a:rPr dirty="0" sz="3100">
                <a:latin typeface="Arial"/>
                <a:cs typeface="Arial"/>
              </a:rPr>
              <a:t> </a:t>
            </a:r>
            <a:r>
              <a:rPr dirty="0" sz="3100" spc="245">
                <a:latin typeface="Arial"/>
                <a:cs typeface="Arial"/>
              </a:rPr>
              <a:t>remove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229">
                <a:latin typeface="Arial"/>
                <a:cs typeface="Arial"/>
              </a:rPr>
              <a:t>the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180">
                <a:latin typeface="Arial"/>
                <a:cs typeface="Arial"/>
              </a:rPr>
              <a:t>rows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235">
                <a:latin typeface="Arial"/>
                <a:cs typeface="Arial"/>
              </a:rPr>
              <a:t>without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210">
                <a:latin typeface="Arial"/>
                <a:cs typeface="Arial"/>
              </a:rPr>
              <a:t>driving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160">
                <a:latin typeface="Arial"/>
                <a:cs typeface="Arial"/>
              </a:rPr>
              <a:t>license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11" y="8870258"/>
            <a:ext cx="18278475" cy="1419225"/>
          </a:xfrm>
          <a:custGeom>
            <a:avLst/>
            <a:gdLst/>
            <a:ahLst/>
            <a:cxnLst/>
            <a:rect l="l" t="t" r="r" b="b"/>
            <a:pathLst>
              <a:path w="18278475" h="1419225">
                <a:moveTo>
                  <a:pt x="18278475" y="1419225"/>
                </a:moveTo>
                <a:lnTo>
                  <a:pt x="0" y="1419225"/>
                </a:lnTo>
                <a:lnTo>
                  <a:pt x="0" y="0"/>
                </a:lnTo>
                <a:lnTo>
                  <a:pt x="18278475" y="0"/>
                </a:lnTo>
                <a:lnTo>
                  <a:pt x="18278475" y="1419225"/>
                </a:lnTo>
                <a:close/>
              </a:path>
            </a:pathLst>
          </a:custGeom>
          <a:solidFill>
            <a:srgbClr val="1753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5122" y="1176375"/>
            <a:ext cx="11058509" cy="5572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09689" y="21904"/>
            <a:ext cx="9469120" cy="1082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900" spc="550"/>
              <a:t>Gender </a:t>
            </a:r>
            <a:r>
              <a:rPr dirty="0" sz="6900" spc="815"/>
              <a:t>on</a:t>
            </a:r>
            <a:r>
              <a:rPr dirty="0" sz="6900" spc="-555"/>
              <a:t> </a:t>
            </a:r>
            <a:r>
              <a:rPr dirty="0" sz="6900" spc="465"/>
              <a:t>Response</a:t>
            </a:r>
            <a:endParaRPr sz="6900"/>
          </a:p>
        </p:txBody>
      </p:sp>
      <p:sp>
        <p:nvSpPr>
          <p:cNvPr id="5" name="object 5"/>
          <p:cNvSpPr txBox="1"/>
          <p:nvPr/>
        </p:nvSpPr>
        <p:spPr>
          <a:xfrm>
            <a:off x="11486479" y="3180628"/>
            <a:ext cx="6641465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90805">
              <a:lnSpc>
                <a:spcPct val="107100"/>
              </a:lnSpc>
              <a:spcBef>
                <a:spcPts val="100"/>
              </a:spcBef>
            </a:pPr>
            <a:r>
              <a:rPr dirty="0" sz="2100" spc="100">
                <a:latin typeface="Arial"/>
                <a:cs typeface="Arial"/>
              </a:rPr>
              <a:t>Total </a:t>
            </a:r>
            <a:r>
              <a:rPr dirty="0" sz="2100" spc="204">
                <a:latin typeface="Arial"/>
                <a:cs typeface="Arial"/>
              </a:rPr>
              <a:t>male </a:t>
            </a:r>
            <a:r>
              <a:rPr dirty="0" sz="2100" spc="190">
                <a:latin typeface="Arial"/>
                <a:cs typeface="Arial"/>
              </a:rPr>
              <a:t>buy </a:t>
            </a:r>
            <a:r>
              <a:rPr dirty="0" sz="2100" spc="125">
                <a:latin typeface="Arial"/>
                <a:cs typeface="Arial"/>
              </a:rPr>
              <a:t>Insurance </a:t>
            </a:r>
            <a:r>
              <a:rPr dirty="0" sz="2100" spc="60">
                <a:latin typeface="Arial"/>
                <a:cs typeface="Arial"/>
              </a:rPr>
              <a:t>: </a:t>
            </a:r>
            <a:r>
              <a:rPr dirty="0" sz="2100" spc="-50">
                <a:latin typeface="Arial"/>
                <a:cs typeface="Arial"/>
              </a:rPr>
              <a:t>13.813196541395326%  </a:t>
            </a:r>
            <a:r>
              <a:rPr dirty="0" sz="2100" spc="100">
                <a:latin typeface="Arial"/>
                <a:cs typeface="Arial"/>
              </a:rPr>
              <a:t>Total</a:t>
            </a:r>
            <a:r>
              <a:rPr dirty="0" sz="2100">
                <a:latin typeface="Arial"/>
                <a:cs typeface="Arial"/>
              </a:rPr>
              <a:t> </a:t>
            </a:r>
            <a:r>
              <a:rPr dirty="0" sz="2100" spc="170">
                <a:latin typeface="Arial"/>
                <a:cs typeface="Arial"/>
              </a:rPr>
              <a:t>female</a:t>
            </a:r>
            <a:r>
              <a:rPr dirty="0" sz="2100" spc="5">
                <a:latin typeface="Arial"/>
                <a:cs typeface="Arial"/>
              </a:rPr>
              <a:t> </a:t>
            </a:r>
            <a:r>
              <a:rPr dirty="0" sz="2100" spc="190">
                <a:latin typeface="Arial"/>
                <a:cs typeface="Arial"/>
              </a:rPr>
              <a:t>buy</a:t>
            </a:r>
            <a:r>
              <a:rPr dirty="0" sz="2100">
                <a:latin typeface="Arial"/>
                <a:cs typeface="Arial"/>
              </a:rPr>
              <a:t> </a:t>
            </a:r>
            <a:r>
              <a:rPr dirty="0" sz="2100" spc="125">
                <a:latin typeface="Arial"/>
                <a:cs typeface="Arial"/>
              </a:rPr>
              <a:t>Insurance</a:t>
            </a:r>
            <a:r>
              <a:rPr dirty="0" sz="2100" spc="5">
                <a:latin typeface="Arial"/>
                <a:cs typeface="Arial"/>
              </a:rPr>
              <a:t> </a:t>
            </a:r>
            <a:r>
              <a:rPr dirty="0" sz="2100" spc="60">
                <a:latin typeface="Arial"/>
                <a:cs typeface="Arial"/>
              </a:rPr>
              <a:t>:</a:t>
            </a:r>
            <a:r>
              <a:rPr dirty="0" sz="2100" spc="5">
                <a:latin typeface="Arial"/>
                <a:cs typeface="Arial"/>
              </a:rPr>
              <a:t> </a:t>
            </a:r>
            <a:r>
              <a:rPr dirty="0" sz="2100" spc="-45">
                <a:latin typeface="Arial"/>
                <a:cs typeface="Arial"/>
              </a:rPr>
              <a:t>10.421891187082485%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5796" y="6692279"/>
            <a:ext cx="14556740" cy="1539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6900"/>
              </a:lnSpc>
              <a:spcBef>
                <a:spcPts val="95"/>
              </a:spcBef>
            </a:pPr>
            <a:r>
              <a:rPr dirty="0" sz="3100" spc="160">
                <a:latin typeface="Arial"/>
                <a:cs typeface="Arial"/>
              </a:rPr>
              <a:t>From </a:t>
            </a:r>
            <a:r>
              <a:rPr dirty="0" sz="3100" spc="229">
                <a:latin typeface="Arial"/>
                <a:cs typeface="Arial"/>
              </a:rPr>
              <a:t>the </a:t>
            </a:r>
            <a:r>
              <a:rPr dirty="0" sz="3100" spc="215">
                <a:latin typeface="Arial"/>
                <a:cs typeface="Arial"/>
              </a:rPr>
              <a:t>given </a:t>
            </a:r>
            <a:r>
              <a:rPr dirty="0" sz="3100" spc="190">
                <a:latin typeface="Arial"/>
                <a:cs typeface="Arial"/>
              </a:rPr>
              <a:t>dataset, </a:t>
            </a:r>
            <a:r>
              <a:rPr dirty="0" sz="3100" spc="260">
                <a:latin typeface="Arial"/>
                <a:cs typeface="Arial"/>
              </a:rPr>
              <a:t>males </a:t>
            </a:r>
            <a:r>
              <a:rPr dirty="0" sz="3100" spc="215">
                <a:latin typeface="Arial"/>
                <a:cs typeface="Arial"/>
              </a:rPr>
              <a:t>are </a:t>
            </a:r>
            <a:r>
              <a:rPr dirty="0" sz="3100" spc="280">
                <a:latin typeface="Arial"/>
                <a:cs typeface="Arial"/>
              </a:rPr>
              <a:t>more </a:t>
            </a:r>
            <a:r>
              <a:rPr dirty="0" sz="3100" spc="135">
                <a:latin typeface="Arial"/>
                <a:cs typeface="Arial"/>
              </a:rPr>
              <a:t>likely </a:t>
            </a:r>
            <a:r>
              <a:rPr dirty="0" sz="3100" spc="254">
                <a:latin typeface="Arial"/>
                <a:cs typeface="Arial"/>
              </a:rPr>
              <a:t>to </a:t>
            </a:r>
            <a:r>
              <a:rPr dirty="0" sz="3100" spc="280">
                <a:latin typeface="Arial"/>
                <a:cs typeface="Arial"/>
              </a:rPr>
              <a:t>buy </a:t>
            </a:r>
            <a:r>
              <a:rPr dirty="0" sz="3100" spc="180">
                <a:latin typeface="Arial"/>
                <a:cs typeface="Arial"/>
              </a:rPr>
              <a:t>vehicle </a:t>
            </a:r>
            <a:r>
              <a:rPr dirty="0" sz="3100" spc="204">
                <a:latin typeface="Arial"/>
                <a:cs typeface="Arial"/>
              </a:rPr>
              <a:t>insurance  </a:t>
            </a:r>
            <a:r>
              <a:rPr dirty="0" sz="3100" spc="185">
                <a:latin typeface="Arial"/>
                <a:cs typeface="Arial"/>
              </a:rPr>
              <a:t>regardless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190">
                <a:latin typeface="Arial"/>
                <a:cs typeface="Arial"/>
              </a:rPr>
              <a:t>of</a:t>
            </a:r>
            <a:r>
              <a:rPr dirty="0" sz="3100" spc="10">
                <a:latin typeface="Arial"/>
                <a:cs typeface="Arial"/>
              </a:rPr>
              <a:t> </a:t>
            </a:r>
            <a:r>
              <a:rPr dirty="0" sz="3100" spc="180">
                <a:latin typeface="Arial"/>
                <a:cs typeface="Arial"/>
              </a:rPr>
              <a:t>their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150">
                <a:latin typeface="Arial"/>
                <a:cs typeface="Arial"/>
              </a:rPr>
              <a:t>age,</a:t>
            </a:r>
            <a:r>
              <a:rPr dirty="0" sz="3100" spc="10">
                <a:latin typeface="Arial"/>
                <a:cs typeface="Arial"/>
              </a:rPr>
              <a:t> </a:t>
            </a:r>
            <a:r>
              <a:rPr dirty="0" sz="3100" spc="229">
                <a:latin typeface="Arial"/>
                <a:cs typeface="Arial"/>
              </a:rPr>
              <a:t>with</a:t>
            </a:r>
            <a:r>
              <a:rPr dirty="0" sz="3100" spc="10">
                <a:latin typeface="Arial"/>
                <a:cs typeface="Arial"/>
              </a:rPr>
              <a:t> </a:t>
            </a:r>
            <a:r>
              <a:rPr dirty="0" sz="3100" spc="375">
                <a:latin typeface="Arial"/>
                <a:cs typeface="Arial"/>
              </a:rPr>
              <a:t>a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235">
                <a:latin typeface="Arial"/>
                <a:cs typeface="Arial"/>
              </a:rPr>
              <a:t>bigger</a:t>
            </a:r>
            <a:r>
              <a:rPr dirty="0" sz="3100" spc="10">
                <a:latin typeface="Arial"/>
                <a:cs typeface="Arial"/>
              </a:rPr>
              <a:t> </a:t>
            </a:r>
            <a:r>
              <a:rPr dirty="0" sz="3100" spc="295">
                <a:latin typeface="Arial"/>
                <a:cs typeface="Arial"/>
              </a:rPr>
              <a:t>margin</a:t>
            </a:r>
            <a:r>
              <a:rPr dirty="0" sz="3100" spc="10">
                <a:latin typeface="Arial"/>
                <a:cs typeface="Arial"/>
              </a:rPr>
              <a:t> </a:t>
            </a:r>
            <a:r>
              <a:rPr dirty="0" sz="3100" spc="190">
                <a:latin typeface="Arial"/>
                <a:cs typeface="Arial"/>
              </a:rPr>
              <a:t>of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-90">
                <a:latin typeface="Arial"/>
                <a:cs typeface="Arial"/>
              </a:rPr>
              <a:t>3.4%</a:t>
            </a:r>
            <a:r>
              <a:rPr dirty="0" sz="3100" spc="10">
                <a:latin typeface="Arial"/>
                <a:cs typeface="Arial"/>
              </a:rPr>
              <a:t> </a:t>
            </a:r>
            <a:r>
              <a:rPr dirty="0" sz="3100" spc="300">
                <a:latin typeface="Arial"/>
                <a:cs typeface="Arial"/>
              </a:rPr>
              <a:t>compared</a:t>
            </a:r>
            <a:r>
              <a:rPr dirty="0" sz="3100" spc="10">
                <a:latin typeface="Arial"/>
                <a:cs typeface="Arial"/>
              </a:rPr>
              <a:t> </a:t>
            </a:r>
            <a:r>
              <a:rPr dirty="0" sz="3100" spc="254">
                <a:latin typeface="Arial"/>
                <a:cs typeface="Arial"/>
              </a:rPr>
              <a:t>to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125">
                <a:latin typeface="Arial"/>
                <a:cs typeface="Arial"/>
              </a:rPr>
              <a:t>Female.</a:t>
            </a:r>
            <a:endParaRPr sz="3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dirty="0" sz="3100" spc="160">
                <a:latin typeface="Arial"/>
                <a:cs typeface="Arial"/>
              </a:rPr>
              <a:t>We</a:t>
            </a:r>
            <a:r>
              <a:rPr dirty="0" sz="3100">
                <a:latin typeface="Arial"/>
                <a:cs typeface="Arial"/>
              </a:rPr>
              <a:t> </a:t>
            </a:r>
            <a:r>
              <a:rPr dirty="0" sz="3100" spc="300">
                <a:latin typeface="Arial"/>
                <a:cs typeface="Arial"/>
              </a:rPr>
              <a:t>can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220">
                <a:latin typeface="Arial"/>
                <a:cs typeface="Arial"/>
              </a:rPr>
              <a:t>say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285">
                <a:latin typeface="Arial"/>
                <a:cs typeface="Arial"/>
              </a:rPr>
              <a:t>that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305">
                <a:latin typeface="Arial"/>
                <a:cs typeface="Arial"/>
              </a:rPr>
              <a:t>male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150">
                <a:latin typeface="Arial"/>
                <a:cs typeface="Arial"/>
              </a:rPr>
              <a:t>will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204">
                <a:latin typeface="Arial"/>
                <a:cs typeface="Arial"/>
              </a:rPr>
              <a:t>give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225">
                <a:latin typeface="Arial"/>
                <a:cs typeface="Arial"/>
              </a:rPr>
              <a:t>quite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375">
                <a:latin typeface="Arial"/>
                <a:cs typeface="Arial"/>
              </a:rPr>
              <a:t>a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270">
                <a:latin typeface="Arial"/>
                <a:cs typeface="Arial"/>
              </a:rPr>
              <a:t>big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325">
                <a:latin typeface="Arial"/>
                <a:cs typeface="Arial"/>
              </a:rPr>
              <a:t>impact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250">
                <a:latin typeface="Arial"/>
                <a:cs typeface="Arial"/>
              </a:rPr>
              <a:t>on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229">
                <a:latin typeface="Arial"/>
                <a:cs typeface="Arial"/>
              </a:rPr>
              <a:t>the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285">
                <a:latin typeface="Arial"/>
                <a:cs typeface="Arial"/>
              </a:rPr>
              <a:t>model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8843" y="2071640"/>
            <a:ext cx="9010649" cy="45529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64193" y="398299"/>
            <a:ext cx="11559540" cy="1082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900" spc="600"/>
              <a:t>Vehicle </a:t>
            </a:r>
            <a:r>
              <a:rPr dirty="0" sz="6900" spc="580"/>
              <a:t>Age </a:t>
            </a:r>
            <a:r>
              <a:rPr dirty="0" sz="6900" spc="815"/>
              <a:t>on</a:t>
            </a:r>
            <a:r>
              <a:rPr dirty="0" sz="6900" spc="-1175"/>
              <a:t> </a:t>
            </a:r>
            <a:r>
              <a:rPr dirty="0" sz="6900" spc="465"/>
              <a:t>Response</a:t>
            </a:r>
            <a:endParaRPr sz="6900"/>
          </a:p>
        </p:txBody>
      </p:sp>
      <p:sp>
        <p:nvSpPr>
          <p:cNvPr id="4" name="object 4"/>
          <p:cNvSpPr txBox="1"/>
          <p:nvPr/>
        </p:nvSpPr>
        <p:spPr>
          <a:xfrm>
            <a:off x="9852700" y="3086913"/>
            <a:ext cx="8370570" cy="2425700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2250" spc="50">
                <a:solidFill>
                  <a:srgbClr val="13110E"/>
                </a:solidFill>
                <a:latin typeface="RobotoRegular"/>
                <a:cs typeface="RobotoRegular"/>
              </a:rPr>
              <a:t>Customer's </a:t>
            </a:r>
            <a:r>
              <a:rPr dirty="0" sz="2250" spc="45">
                <a:solidFill>
                  <a:srgbClr val="13110E"/>
                </a:solidFill>
                <a:latin typeface="RobotoRegular"/>
                <a:cs typeface="RobotoRegular"/>
              </a:rPr>
              <a:t>Vehicle </a:t>
            </a:r>
            <a:r>
              <a:rPr dirty="0" sz="2250" spc="40">
                <a:solidFill>
                  <a:srgbClr val="13110E"/>
                </a:solidFill>
                <a:latin typeface="RobotoRegular"/>
                <a:cs typeface="RobotoRegular"/>
              </a:rPr>
              <a:t>Age </a:t>
            </a:r>
            <a:r>
              <a:rPr dirty="0" sz="2250" spc="35">
                <a:solidFill>
                  <a:srgbClr val="13110E"/>
                </a:solidFill>
                <a:latin typeface="RobotoRegular"/>
                <a:cs typeface="RobotoRegular"/>
              </a:rPr>
              <a:t>1-2 </a:t>
            </a:r>
            <a:r>
              <a:rPr dirty="0" sz="2250" spc="40">
                <a:solidFill>
                  <a:srgbClr val="13110E"/>
                </a:solidFill>
                <a:latin typeface="RobotoRegular"/>
                <a:cs typeface="RobotoRegular"/>
              </a:rPr>
              <a:t>Year and buy </a:t>
            </a:r>
            <a:r>
              <a:rPr dirty="0" sz="2250" spc="45">
                <a:solidFill>
                  <a:srgbClr val="13110E"/>
                </a:solidFill>
                <a:latin typeface="RobotoRegular"/>
                <a:cs typeface="RobotoRegular"/>
              </a:rPr>
              <a:t>Insurance</a:t>
            </a:r>
            <a:r>
              <a:rPr dirty="0" sz="2250" spc="475">
                <a:solidFill>
                  <a:srgbClr val="13110E"/>
                </a:solidFill>
                <a:latin typeface="RobotoRegular"/>
                <a:cs typeface="RobotoRegular"/>
              </a:rPr>
              <a:t> </a:t>
            </a:r>
            <a:r>
              <a:rPr dirty="0" sz="2250">
                <a:solidFill>
                  <a:srgbClr val="13110E"/>
                </a:solidFill>
                <a:latin typeface="RobotoRegular"/>
                <a:cs typeface="RobotoRegular"/>
              </a:rPr>
              <a:t>:</a:t>
            </a:r>
            <a:endParaRPr sz="225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dirty="0" sz="2250" spc="45">
                <a:solidFill>
                  <a:srgbClr val="13110E"/>
                </a:solidFill>
                <a:latin typeface="RobotoRegular"/>
                <a:cs typeface="RobotoRegular"/>
              </a:rPr>
              <a:t>17.32</a:t>
            </a:r>
            <a:r>
              <a:rPr dirty="0" sz="2250" spc="90">
                <a:solidFill>
                  <a:srgbClr val="13110E"/>
                </a:solidFill>
                <a:latin typeface="RobotoRegular"/>
                <a:cs typeface="RobotoRegular"/>
              </a:rPr>
              <a:t> </a:t>
            </a:r>
            <a:r>
              <a:rPr dirty="0" sz="2250" spc="10">
                <a:solidFill>
                  <a:srgbClr val="13110E"/>
                </a:solidFill>
                <a:latin typeface="RobotoRegular"/>
                <a:cs typeface="RobotoRegular"/>
              </a:rPr>
              <a:t>%</a:t>
            </a:r>
            <a:endParaRPr sz="225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dirty="0" sz="2250" spc="50">
                <a:solidFill>
                  <a:srgbClr val="13110E"/>
                </a:solidFill>
                <a:latin typeface="RobotoRegular"/>
                <a:cs typeface="RobotoRegular"/>
              </a:rPr>
              <a:t>Customer's </a:t>
            </a:r>
            <a:r>
              <a:rPr dirty="0" sz="2250" spc="45">
                <a:solidFill>
                  <a:srgbClr val="13110E"/>
                </a:solidFill>
                <a:latin typeface="RobotoRegular"/>
                <a:cs typeface="RobotoRegular"/>
              </a:rPr>
              <a:t>Vehicle </a:t>
            </a:r>
            <a:r>
              <a:rPr dirty="0" sz="2250" spc="40">
                <a:solidFill>
                  <a:srgbClr val="13110E"/>
                </a:solidFill>
                <a:latin typeface="RobotoRegular"/>
                <a:cs typeface="RobotoRegular"/>
              </a:rPr>
              <a:t>Age Less </a:t>
            </a:r>
            <a:r>
              <a:rPr dirty="0" sz="2250" spc="45">
                <a:solidFill>
                  <a:srgbClr val="13110E"/>
                </a:solidFill>
                <a:latin typeface="RobotoRegular"/>
                <a:cs typeface="RobotoRegular"/>
              </a:rPr>
              <a:t>Than </a:t>
            </a:r>
            <a:r>
              <a:rPr dirty="0" sz="2250" spc="10">
                <a:solidFill>
                  <a:srgbClr val="13110E"/>
                </a:solidFill>
                <a:latin typeface="RobotoRegular"/>
                <a:cs typeface="RobotoRegular"/>
              </a:rPr>
              <a:t>1 </a:t>
            </a:r>
            <a:r>
              <a:rPr dirty="0" sz="2250" spc="40">
                <a:solidFill>
                  <a:srgbClr val="13110E"/>
                </a:solidFill>
                <a:latin typeface="RobotoRegular"/>
                <a:cs typeface="RobotoRegular"/>
              </a:rPr>
              <a:t>Year and buy </a:t>
            </a:r>
            <a:r>
              <a:rPr dirty="0" sz="2250" spc="45">
                <a:solidFill>
                  <a:srgbClr val="13110E"/>
                </a:solidFill>
                <a:latin typeface="RobotoRegular"/>
                <a:cs typeface="RobotoRegular"/>
              </a:rPr>
              <a:t>Insurance</a:t>
            </a:r>
            <a:r>
              <a:rPr dirty="0" sz="2250" spc="615">
                <a:solidFill>
                  <a:srgbClr val="13110E"/>
                </a:solidFill>
                <a:latin typeface="RobotoRegular"/>
                <a:cs typeface="RobotoRegular"/>
              </a:rPr>
              <a:t> </a:t>
            </a:r>
            <a:r>
              <a:rPr dirty="0" sz="2250">
                <a:solidFill>
                  <a:srgbClr val="13110E"/>
                </a:solidFill>
                <a:latin typeface="RobotoRegular"/>
                <a:cs typeface="RobotoRegular"/>
              </a:rPr>
              <a:t>:</a:t>
            </a:r>
            <a:endParaRPr sz="225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dirty="0" sz="2250" spc="40">
                <a:solidFill>
                  <a:srgbClr val="13110E"/>
                </a:solidFill>
                <a:latin typeface="RobotoRegular"/>
                <a:cs typeface="RobotoRegular"/>
              </a:rPr>
              <a:t>4.42</a:t>
            </a:r>
            <a:r>
              <a:rPr dirty="0" sz="2250" spc="90">
                <a:solidFill>
                  <a:srgbClr val="13110E"/>
                </a:solidFill>
                <a:latin typeface="RobotoRegular"/>
                <a:cs typeface="RobotoRegular"/>
              </a:rPr>
              <a:t> </a:t>
            </a:r>
            <a:r>
              <a:rPr dirty="0" sz="2250" spc="10">
                <a:solidFill>
                  <a:srgbClr val="13110E"/>
                </a:solidFill>
                <a:latin typeface="RobotoRegular"/>
                <a:cs typeface="RobotoRegular"/>
              </a:rPr>
              <a:t>%</a:t>
            </a:r>
            <a:endParaRPr sz="225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dirty="0" sz="2250" spc="50">
                <a:solidFill>
                  <a:srgbClr val="13110E"/>
                </a:solidFill>
                <a:latin typeface="RobotoRegular"/>
                <a:cs typeface="RobotoRegular"/>
              </a:rPr>
              <a:t>Customer's </a:t>
            </a:r>
            <a:r>
              <a:rPr dirty="0" sz="2250" spc="45">
                <a:solidFill>
                  <a:srgbClr val="13110E"/>
                </a:solidFill>
                <a:latin typeface="RobotoRegular"/>
                <a:cs typeface="RobotoRegular"/>
              </a:rPr>
              <a:t>Vehicle </a:t>
            </a:r>
            <a:r>
              <a:rPr dirty="0" sz="2250" spc="40">
                <a:solidFill>
                  <a:srgbClr val="13110E"/>
                </a:solidFill>
                <a:latin typeface="RobotoRegular"/>
                <a:cs typeface="RobotoRegular"/>
              </a:rPr>
              <a:t>Age </a:t>
            </a:r>
            <a:r>
              <a:rPr dirty="0" sz="2250" spc="45">
                <a:solidFill>
                  <a:srgbClr val="13110E"/>
                </a:solidFill>
                <a:latin typeface="RobotoRegular"/>
                <a:cs typeface="RobotoRegular"/>
              </a:rPr>
              <a:t>More Than </a:t>
            </a:r>
            <a:r>
              <a:rPr dirty="0" sz="2250" spc="10">
                <a:solidFill>
                  <a:srgbClr val="13110E"/>
                </a:solidFill>
                <a:latin typeface="RobotoRegular"/>
                <a:cs typeface="RobotoRegular"/>
              </a:rPr>
              <a:t>2 </a:t>
            </a:r>
            <a:r>
              <a:rPr dirty="0" sz="2250" spc="45">
                <a:solidFill>
                  <a:srgbClr val="13110E"/>
                </a:solidFill>
                <a:latin typeface="RobotoRegular"/>
                <a:cs typeface="RobotoRegular"/>
              </a:rPr>
              <a:t>Years </a:t>
            </a:r>
            <a:r>
              <a:rPr dirty="0" sz="2250" spc="40">
                <a:solidFill>
                  <a:srgbClr val="13110E"/>
                </a:solidFill>
                <a:latin typeface="RobotoRegular"/>
                <a:cs typeface="RobotoRegular"/>
              </a:rPr>
              <a:t>and buy</a:t>
            </a:r>
            <a:r>
              <a:rPr dirty="0" sz="2250" spc="530">
                <a:solidFill>
                  <a:srgbClr val="13110E"/>
                </a:solidFill>
                <a:latin typeface="RobotoRegular"/>
                <a:cs typeface="RobotoRegular"/>
              </a:rPr>
              <a:t> </a:t>
            </a:r>
            <a:r>
              <a:rPr dirty="0" sz="2250" spc="45">
                <a:solidFill>
                  <a:srgbClr val="13110E"/>
                </a:solidFill>
                <a:latin typeface="RobotoRegular"/>
                <a:cs typeface="RobotoRegular"/>
              </a:rPr>
              <a:t>Insurance:</a:t>
            </a:r>
            <a:endParaRPr sz="225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dirty="0" sz="2250" spc="45">
                <a:solidFill>
                  <a:srgbClr val="13110E"/>
                </a:solidFill>
                <a:latin typeface="RobotoRegular"/>
                <a:cs typeface="RobotoRegular"/>
              </a:rPr>
              <a:t>29.63</a:t>
            </a:r>
            <a:r>
              <a:rPr dirty="0" sz="2250" spc="90">
                <a:solidFill>
                  <a:srgbClr val="13110E"/>
                </a:solidFill>
                <a:latin typeface="RobotoRegular"/>
                <a:cs typeface="RobotoRegular"/>
              </a:rPr>
              <a:t> </a:t>
            </a:r>
            <a:r>
              <a:rPr dirty="0" sz="2250" spc="10">
                <a:solidFill>
                  <a:srgbClr val="13110E"/>
                </a:solidFill>
                <a:latin typeface="RobotoRegular"/>
                <a:cs typeface="RobotoRegular"/>
              </a:rPr>
              <a:t>%</a:t>
            </a:r>
            <a:endParaRPr sz="225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4837" y="6692279"/>
            <a:ext cx="14198600" cy="1539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06900"/>
              </a:lnSpc>
              <a:spcBef>
                <a:spcPts val="95"/>
              </a:spcBef>
            </a:pPr>
            <a:r>
              <a:rPr dirty="0" sz="3100" spc="155">
                <a:latin typeface="Arial"/>
                <a:cs typeface="Arial"/>
              </a:rPr>
              <a:t>Based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250">
                <a:latin typeface="Arial"/>
                <a:cs typeface="Arial"/>
              </a:rPr>
              <a:t>on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229">
                <a:latin typeface="Arial"/>
                <a:cs typeface="Arial"/>
              </a:rPr>
              <a:t>the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180">
                <a:latin typeface="Arial"/>
                <a:cs typeface="Arial"/>
              </a:rPr>
              <a:t>vehicle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150">
                <a:latin typeface="Arial"/>
                <a:cs typeface="Arial"/>
              </a:rPr>
              <a:t>age,</a:t>
            </a:r>
            <a:r>
              <a:rPr dirty="0" sz="3100" spc="10">
                <a:latin typeface="Arial"/>
                <a:cs typeface="Arial"/>
              </a:rPr>
              <a:t> </a:t>
            </a:r>
            <a:r>
              <a:rPr dirty="0" sz="3100" spc="195">
                <a:latin typeface="Arial"/>
                <a:cs typeface="Arial"/>
              </a:rPr>
              <a:t>there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215">
                <a:latin typeface="Arial"/>
                <a:cs typeface="Arial"/>
              </a:rPr>
              <a:t>are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280">
                <a:latin typeface="Arial"/>
                <a:cs typeface="Arial"/>
              </a:rPr>
              <a:t>more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225">
                <a:latin typeface="Arial"/>
                <a:cs typeface="Arial"/>
              </a:rPr>
              <a:t>customers</a:t>
            </a:r>
            <a:r>
              <a:rPr dirty="0" sz="3100" spc="10">
                <a:latin typeface="Arial"/>
                <a:cs typeface="Arial"/>
              </a:rPr>
              <a:t> </a:t>
            </a:r>
            <a:r>
              <a:rPr dirty="0" sz="3100" spc="260">
                <a:latin typeface="Arial"/>
                <a:cs typeface="Arial"/>
              </a:rPr>
              <a:t>who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245">
                <a:latin typeface="Arial"/>
                <a:cs typeface="Arial"/>
              </a:rPr>
              <a:t>have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375">
                <a:latin typeface="Arial"/>
                <a:cs typeface="Arial"/>
              </a:rPr>
              <a:t>a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180">
                <a:latin typeface="Arial"/>
                <a:cs typeface="Arial"/>
              </a:rPr>
              <a:t>vehicle  </a:t>
            </a:r>
            <a:r>
              <a:rPr dirty="0" sz="3100" spc="300">
                <a:latin typeface="Arial"/>
                <a:cs typeface="Arial"/>
              </a:rPr>
              <a:t>aged</a:t>
            </a:r>
            <a:r>
              <a:rPr dirty="0" sz="3100" spc="10">
                <a:latin typeface="Arial"/>
                <a:cs typeface="Arial"/>
              </a:rPr>
              <a:t> </a:t>
            </a:r>
            <a:r>
              <a:rPr dirty="0" sz="3100" spc="229">
                <a:latin typeface="Arial"/>
                <a:cs typeface="Arial"/>
              </a:rPr>
              <a:t>between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345">
                <a:latin typeface="Arial"/>
                <a:cs typeface="Arial"/>
              </a:rPr>
              <a:t>0-2</a:t>
            </a:r>
            <a:r>
              <a:rPr dirty="0" sz="3100" spc="10">
                <a:latin typeface="Arial"/>
                <a:cs typeface="Arial"/>
              </a:rPr>
              <a:t> </a:t>
            </a:r>
            <a:r>
              <a:rPr dirty="0" sz="3100" spc="125">
                <a:latin typeface="Arial"/>
                <a:cs typeface="Arial"/>
              </a:rPr>
              <a:t>years.</a:t>
            </a:r>
            <a:r>
              <a:rPr dirty="0" sz="3100" spc="10">
                <a:latin typeface="Arial"/>
                <a:cs typeface="Arial"/>
              </a:rPr>
              <a:t> </a:t>
            </a:r>
            <a:r>
              <a:rPr dirty="0" sz="3100" spc="100">
                <a:latin typeface="Arial"/>
                <a:cs typeface="Arial"/>
              </a:rPr>
              <a:t>However,</a:t>
            </a:r>
            <a:r>
              <a:rPr dirty="0" sz="3100" spc="10">
                <a:latin typeface="Arial"/>
                <a:cs typeface="Arial"/>
              </a:rPr>
              <a:t> </a:t>
            </a:r>
            <a:r>
              <a:rPr dirty="0" sz="3100" spc="245">
                <a:latin typeface="Arial"/>
                <a:cs typeface="Arial"/>
              </a:rPr>
              <a:t>customer</a:t>
            </a:r>
            <a:r>
              <a:rPr dirty="0" sz="3100" spc="10">
                <a:latin typeface="Arial"/>
                <a:cs typeface="Arial"/>
              </a:rPr>
              <a:t> </a:t>
            </a:r>
            <a:r>
              <a:rPr dirty="0" sz="3100" spc="200">
                <a:latin typeface="Arial"/>
                <a:cs typeface="Arial"/>
              </a:rPr>
              <a:t>whose</a:t>
            </a:r>
            <a:r>
              <a:rPr dirty="0" sz="3100" spc="10">
                <a:latin typeface="Arial"/>
                <a:cs typeface="Arial"/>
              </a:rPr>
              <a:t> </a:t>
            </a:r>
            <a:r>
              <a:rPr dirty="0" sz="3100" spc="254">
                <a:latin typeface="Arial"/>
                <a:cs typeface="Arial"/>
              </a:rPr>
              <a:t>car</a:t>
            </a:r>
            <a:r>
              <a:rPr dirty="0" sz="3100" spc="10">
                <a:latin typeface="Arial"/>
                <a:cs typeface="Arial"/>
              </a:rPr>
              <a:t> </a:t>
            </a:r>
            <a:r>
              <a:rPr dirty="0" sz="3100" spc="290">
                <a:latin typeface="Arial"/>
                <a:cs typeface="Arial"/>
              </a:rPr>
              <a:t>age</a:t>
            </a:r>
            <a:r>
              <a:rPr dirty="0" sz="3100" spc="10">
                <a:latin typeface="Arial"/>
                <a:cs typeface="Arial"/>
              </a:rPr>
              <a:t> </a:t>
            </a:r>
            <a:r>
              <a:rPr dirty="0" sz="3100" spc="100">
                <a:latin typeface="Arial"/>
                <a:cs typeface="Arial"/>
              </a:rPr>
              <a:t>is</a:t>
            </a:r>
            <a:r>
              <a:rPr dirty="0" sz="3100" spc="10">
                <a:latin typeface="Arial"/>
                <a:cs typeface="Arial"/>
              </a:rPr>
              <a:t> </a:t>
            </a:r>
            <a:r>
              <a:rPr dirty="0" sz="3100" spc="254">
                <a:latin typeface="Arial"/>
                <a:cs typeface="Arial"/>
              </a:rPr>
              <a:t>above</a:t>
            </a:r>
            <a:r>
              <a:rPr dirty="0" sz="3100" spc="10">
                <a:latin typeface="Arial"/>
                <a:cs typeface="Arial"/>
              </a:rPr>
              <a:t> </a:t>
            </a:r>
            <a:r>
              <a:rPr dirty="0" sz="3100" spc="60">
                <a:latin typeface="Arial"/>
                <a:cs typeface="Arial"/>
              </a:rPr>
              <a:t>2  </a:t>
            </a:r>
            <a:r>
              <a:rPr dirty="0" sz="3100" spc="185">
                <a:latin typeface="Arial"/>
                <a:cs typeface="Arial"/>
              </a:rPr>
              <a:t>years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245">
                <a:latin typeface="Arial"/>
                <a:cs typeface="Arial"/>
              </a:rPr>
              <a:t>have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375">
                <a:latin typeface="Arial"/>
                <a:cs typeface="Arial"/>
              </a:rPr>
              <a:t>a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235">
                <a:latin typeface="Arial"/>
                <a:cs typeface="Arial"/>
              </a:rPr>
              <a:t>bigger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290">
                <a:latin typeface="Arial"/>
                <a:cs typeface="Arial"/>
              </a:rPr>
              <a:t>number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190">
                <a:latin typeface="Arial"/>
                <a:cs typeface="Arial"/>
              </a:rPr>
              <a:t>of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229">
                <a:latin typeface="Arial"/>
                <a:cs typeface="Arial"/>
              </a:rPr>
              <a:t>purchase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250">
                <a:latin typeface="Arial"/>
                <a:cs typeface="Arial"/>
              </a:rPr>
              <a:t>on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180">
                <a:latin typeface="Arial"/>
                <a:cs typeface="Arial"/>
              </a:rPr>
              <a:t>vehicle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204">
                <a:latin typeface="Arial"/>
                <a:cs typeface="Arial"/>
              </a:rPr>
              <a:t>insurance</a:t>
            </a:r>
            <a:endParaRPr sz="3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411" y="8870258"/>
            <a:ext cx="18278475" cy="1419225"/>
          </a:xfrm>
          <a:custGeom>
            <a:avLst/>
            <a:gdLst/>
            <a:ahLst/>
            <a:cxnLst/>
            <a:rect l="l" t="t" r="r" b="b"/>
            <a:pathLst>
              <a:path w="18278475" h="1419225">
                <a:moveTo>
                  <a:pt x="18278475" y="1419225"/>
                </a:moveTo>
                <a:lnTo>
                  <a:pt x="0" y="1419225"/>
                </a:lnTo>
                <a:lnTo>
                  <a:pt x="0" y="0"/>
                </a:lnTo>
                <a:lnTo>
                  <a:pt x="18278475" y="0"/>
                </a:lnTo>
                <a:lnTo>
                  <a:pt x="18278475" y="1419225"/>
                </a:lnTo>
                <a:close/>
              </a:path>
            </a:pathLst>
          </a:custGeom>
          <a:solidFill>
            <a:srgbClr val="1753F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951" y="1449750"/>
            <a:ext cx="11058509" cy="5591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920433" y="3342230"/>
            <a:ext cx="6050280" cy="1701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2400" spc="40">
                <a:latin typeface="RobotoRegular"/>
                <a:cs typeface="RobotoRegular"/>
              </a:rPr>
              <a:t>Customers </a:t>
            </a:r>
            <a:r>
              <a:rPr dirty="0" sz="2400" spc="30">
                <a:latin typeface="RobotoRegular"/>
                <a:cs typeface="RobotoRegular"/>
              </a:rPr>
              <a:t>who have ever had </a:t>
            </a:r>
            <a:r>
              <a:rPr dirty="0" sz="2400" spc="35">
                <a:latin typeface="RobotoRegular"/>
                <a:cs typeface="RobotoRegular"/>
              </a:rPr>
              <a:t>their vehicle  damaged </a:t>
            </a:r>
            <a:r>
              <a:rPr dirty="0" sz="2400" spc="30">
                <a:latin typeface="RobotoRegular"/>
                <a:cs typeface="RobotoRegular"/>
              </a:rPr>
              <a:t>and buy </a:t>
            </a:r>
            <a:r>
              <a:rPr dirty="0" sz="2400" spc="40">
                <a:latin typeface="RobotoRegular"/>
                <a:cs typeface="RobotoRegular"/>
              </a:rPr>
              <a:t>Insurance: </a:t>
            </a:r>
            <a:r>
              <a:rPr dirty="0" sz="2400" spc="20" b="0">
                <a:latin typeface="Roboto"/>
                <a:cs typeface="Roboto"/>
              </a:rPr>
              <a:t>23.74 </a:t>
            </a:r>
            <a:r>
              <a:rPr dirty="0" sz="2400" spc="-10" b="0">
                <a:latin typeface="Roboto"/>
                <a:cs typeface="Roboto"/>
              </a:rPr>
              <a:t>%  </a:t>
            </a:r>
            <a:r>
              <a:rPr dirty="0" sz="2400" spc="40">
                <a:latin typeface="RobotoRegular"/>
                <a:cs typeface="RobotoRegular"/>
              </a:rPr>
              <a:t>Customers </a:t>
            </a:r>
            <a:r>
              <a:rPr dirty="0" sz="2400" spc="30">
                <a:latin typeface="RobotoRegular"/>
                <a:cs typeface="RobotoRegular"/>
              </a:rPr>
              <a:t>who </a:t>
            </a:r>
            <a:r>
              <a:rPr dirty="0" sz="2400" spc="35">
                <a:latin typeface="RobotoRegular"/>
                <a:cs typeface="RobotoRegular"/>
              </a:rPr>
              <a:t>never </a:t>
            </a:r>
            <a:r>
              <a:rPr dirty="0" sz="2400" spc="30">
                <a:latin typeface="RobotoRegular"/>
                <a:cs typeface="RobotoRegular"/>
              </a:rPr>
              <a:t>had </a:t>
            </a:r>
            <a:r>
              <a:rPr dirty="0" sz="2400" spc="35">
                <a:latin typeface="RobotoRegular"/>
                <a:cs typeface="RobotoRegular"/>
              </a:rPr>
              <a:t>their vehicle  damaged </a:t>
            </a:r>
            <a:r>
              <a:rPr dirty="0" sz="2400" spc="30">
                <a:latin typeface="RobotoRegular"/>
                <a:cs typeface="RobotoRegular"/>
              </a:rPr>
              <a:t>and buy </a:t>
            </a:r>
            <a:r>
              <a:rPr dirty="0" sz="2400" spc="40">
                <a:latin typeface="RobotoRegular"/>
                <a:cs typeface="RobotoRegular"/>
              </a:rPr>
              <a:t>Insurance </a:t>
            </a:r>
            <a:r>
              <a:rPr dirty="0" sz="2400">
                <a:latin typeface="RobotoRegular"/>
                <a:cs typeface="RobotoRegular"/>
              </a:rPr>
              <a:t>: </a:t>
            </a:r>
            <a:r>
              <a:rPr dirty="0" sz="2400" spc="15" b="0">
                <a:latin typeface="Roboto"/>
                <a:cs typeface="Roboto"/>
              </a:rPr>
              <a:t>0.52</a:t>
            </a:r>
            <a:r>
              <a:rPr dirty="0" sz="2400" spc="405" b="0">
                <a:latin typeface="Roboto"/>
                <a:cs typeface="Roboto"/>
              </a:rPr>
              <a:t> </a:t>
            </a:r>
            <a:r>
              <a:rPr dirty="0" sz="2400" spc="-10" b="0">
                <a:latin typeface="Roboto"/>
                <a:cs typeface="Roboto"/>
              </a:rPr>
              <a:t>%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411" y="8870258"/>
            <a:ext cx="18278475" cy="1419225"/>
          </a:xfrm>
          <a:custGeom>
            <a:avLst/>
            <a:gdLst/>
            <a:ahLst/>
            <a:cxnLst/>
            <a:rect l="l" t="t" r="r" b="b"/>
            <a:pathLst>
              <a:path w="18278475" h="1419225">
                <a:moveTo>
                  <a:pt x="18278475" y="1419225"/>
                </a:moveTo>
                <a:lnTo>
                  <a:pt x="0" y="1419225"/>
                </a:lnTo>
                <a:lnTo>
                  <a:pt x="0" y="0"/>
                </a:lnTo>
                <a:lnTo>
                  <a:pt x="18278475" y="0"/>
                </a:lnTo>
                <a:lnTo>
                  <a:pt x="18278475" y="1419225"/>
                </a:lnTo>
                <a:close/>
              </a:path>
            </a:pathLst>
          </a:custGeom>
          <a:solidFill>
            <a:srgbClr val="1753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12850" y="295274"/>
            <a:ext cx="13739494" cy="1082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900" spc="600"/>
              <a:t>Vehicle</a:t>
            </a:r>
            <a:r>
              <a:rPr dirty="0" sz="6900"/>
              <a:t> </a:t>
            </a:r>
            <a:r>
              <a:rPr dirty="0" sz="6900" spc="850"/>
              <a:t>Damage</a:t>
            </a:r>
            <a:r>
              <a:rPr dirty="0" sz="6900"/>
              <a:t> </a:t>
            </a:r>
            <a:r>
              <a:rPr dirty="0" sz="6900" spc="815"/>
              <a:t>on</a:t>
            </a:r>
            <a:r>
              <a:rPr dirty="0" sz="6900" spc="5"/>
              <a:t> </a:t>
            </a:r>
            <a:r>
              <a:rPr dirty="0" sz="6900" spc="465"/>
              <a:t>Response</a:t>
            </a:r>
            <a:endParaRPr sz="6900"/>
          </a:p>
        </p:txBody>
      </p:sp>
      <p:sp>
        <p:nvSpPr>
          <p:cNvPr id="6" name="object 6"/>
          <p:cNvSpPr txBox="1"/>
          <p:nvPr/>
        </p:nvSpPr>
        <p:spPr>
          <a:xfrm>
            <a:off x="1765040" y="6944592"/>
            <a:ext cx="15396844" cy="1539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06900"/>
              </a:lnSpc>
              <a:spcBef>
                <a:spcPts val="95"/>
              </a:spcBef>
            </a:pPr>
            <a:r>
              <a:rPr dirty="0" sz="3100" spc="185">
                <a:latin typeface="Arial"/>
                <a:cs typeface="Arial"/>
              </a:rPr>
              <a:t>Majority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190">
                <a:latin typeface="Arial"/>
                <a:cs typeface="Arial"/>
              </a:rPr>
              <a:t>of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195">
                <a:latin typeface="Arial"/>
                <a:cs typeface="Arial"/>
              </a:rPr>
              <a:t>policyholders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260">
                <a:latin typeface="Arial"/>
                <a:cs typeface="Arial"/>
              </a:rPr>
              <a:t>who</a:t>
            </a:r>
            <a:r>
              <a:rPr dirty="0" sz="3100" spc="10">
                <a:latin typeface="Arial"/>
                <a:cs typeface="Arial"/>
              </a:rPr>
              <a:t> </a:t>
            </a:r>
            <a:r>
              <a:rPr dirty="0" sz="3100" spc="229">
                <a:latin typeface="Arial"/>
                <a:cs typeface="Arial"/>
              </a:rPr>
              <a:t>buys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180">
                <a:latin typeface="Arial"/>
                <a:cs typeface="Arial"/>
              </a:rPr>
              <a:t>vehicle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155">
                <a:latin typeface="Arial"/>
                <a:cs typeface="Arial"/>
              </a:rPr>
              <a:t>insurance,</a:t>
            </a:r>
            <a:r>
              <a:rPr dirty="0" sz="3100" spc="10">
                <a:latin typeface="Arial"/>
                <a:cs typeface="Arial"/>
              </a:rPr>
              <a:t> </a:t>
            </a:r>
            <a:r>
              <a:rPr dirty="0" sz="3100" spc="215">
                <a:latin typeface="Arial"/>
                <a:cs typeface="Arial"/>
              </a:rPr>
              <a:t>are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195">
                <a:latin typeface="Arial"/>
                <a:cs typeface="Arial"/>
              </a:rPr>
              <a:t>those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260">
                <a:latin typeface="Arial"/>
                <a:cs typeface="Arial"/>
              </a:rPr>
              <a:t>who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245">
                <a:latin typeface="Arial"/>
                <a:cs typeface="Arial"/>
              </a:rPr>
              <a:t>have</a:t>
            </a:r>
            <a:r>
              <a:rPr dirty="0" sz="3100" spc="10">
                <a:latin typeface="Arial"/>
                <a:cs typeface="Arial"/>
              </a:rPr>
              <a:t> </a:t>
            </a:r>
            <a:r>
              <a:rPr dirty="0" sz="3100" spc="165">
                <a:latin typeface="Arial"/>
                <a:cs typeface="Arial"/>
              </a:rPr>
              <a:t>ever  </a:t>
            </a:r>
            <a:r>
              <a:rPr dirty="0" sz="3100" spc="320">
                <a:latin typeface="Arial"/>
                <a:cs typeface="Arial"/>
              </a:rPr>
              <a:t>had </a:t>
            </a:r>
            <a:r>
              <a:rPr dirty="0" sz="3100" spc="180">
                <a:latin typeface="Arial"/>
                <a:cs typeface="Arial"/>
              </a:rPr>
              <a:t>their vehicle </a:t>
            </a:r>
            <a:r>
              <a:rPr dirty="0" sz="3100" spc="290">
                <a:latin typeface="Arial"/>
                <a:cs typeface="Arial"/>
              </a:rPr>
              <a:t>damaged. </a:t>
            </a:r>
            <a:r>
              <a:rPr dirty="0" sz="3100" spc="65">
                <a:latin typeface="Arial"/>
                <a:cs typeface="Arial"/>
              </a:rPr>
              <a:t>This </a:t>
            </a:r>
            <a:r>
              <a:rPr dirty="0" sz="3100" spc="315">
                <a:latin typeface="Arial"/>
                <a:cs typeface="Arial"/>
              </a:rPr>
              <a:t>might </a:t>
            </a:r>
            <a:r>
              <a:rPr dirty="0" sz="3100" spc="265">
                <a:latin typeface="Arial"/>
                <a:cs typeface="Arial"/>
              </a:rPr>
              <a:t>be </a:t>
            </a:r>
            <a:r>
              <a:rPr dirty="0" sz="3100" spc="225">
                <a:latin typeface="Arial"/>
                <a:cs typeface="Arial"/>
              </a:rPr>
              <a:t>affected </a:t>
            </a:r>
            <a:r>
              <a:rPr dirty="0" sz="3100" spc="295">
                <a:latin typeface="Arial"/>
                <a:cs typeface="Arial"/>
              </a:rPr>
              <a:t>by </a:t>
            </a:r>
            <a:r>
              <a:rPr dirty="0" sz="3100" spc="229">
                <a:latin typeface="Arial"/>
                <a:cs typeface="Arial"/>
              </a:rPr>
              <a:t>the </a:t>
            </a:r>
            <a:r>
              <a:rPr dirty="0" sz="3100" spc="220">
                <a:latin typeface="Arial"/>
                <a:cs typeface="Arial"/>
              </a:rPr>
              <a:t>psychological  </a:t>
            </a:r>
            <a:r>
              <a:rPr dirty="0" sz="3100" spc="325">
                <a:latin typeface="Arial"/>
                <a:cs typeface="Arial"/>
              </a:rPr>
              <a:t>trauma</a:t>
            </a:r>
            <a:r>
              <a:rPr dirty="0" sz="3100">
                <a:latin typeface="Arial"/>
                <a:cs typeface="Arial"/>
              </a:rPr>
              <a:t> </a:t>
            </a:r>
            <a:r>
              <a:rPr dirty="0" sz="3100" spc="245">
                <a:latin typeface="Arial"/>
                <a:cs typeface="Arial"/>
              </a:rPr>
              <a:t>caused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295">
                <a:latin typeface="Arial"/>
                <a:cs typeface="Arial"/>
              </a:rPr>
              <a:t>by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270">
                <a:latin typeface="Arial"/>
                <a:cs typeface="Arial"/>
              </a:rPr>
              <a:t>unwanted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229">
                <a:latin typeface="Arial"/>
                <a:cs typeface="Arial"/>
              </a:rPr>
              <a:t>accidents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320">
                <a:latin typeface="Arial"/>
                <a:cs typeface="Arial"/>
              </a:rPr>
              <a:t>and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360">
                <a:latin typeface="Arial"/>
                <a:cs typeface="Arial"/>
              </a:rPr>
              <a:t>damage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180">
                <a:latin typeface="Arial"/>
                <a:cs typeface="Arial"/>
              </a:rPr>
              <a:t>their</a:t>
            </a:r>
            <a:r>
              <a:rPr dirty="0" sz="3100" spc="5">
                <a:latin typeface="Arial"/>
                <a:cs typeface="Arial"/>
              </a:rPr>
              <a:t> </a:t>
            </a:r>
            <a:r>
              <a:rPr dirty="0" sz="3100" spc="180">
                <a:latin typeface="Arial"/>
                <a:cs typeface="Arial"/>
              </a:rPr>
              <a:t>vehicle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11" y="8870258"/>
            <a:ext cx="18278475" cy="1419225"/>
          </a:xfrm>
          <a:custGeom>
            <a:avLst/>
            <a:gdLst/>
            <a:ahLst/>
            <a:cxnLst/>
            <a:rect l="l" t="t" r="r" b="b"/>
            <a:pathLst>
              <a:path w="18278475" h="1419225">
                <a:moveTo>
                  <a:pt x="18278475" y="1419225"/>
                </a:moveTo>
                <a:lnTo>
                  <a:pt x="0" y="1419225"/>
                </a:lnTo>
                <a:lnTo>
                  <a:pt x="0" y="0"/>
                </a:lnTo>
                <a:lnTo>
                  <a:pt x="18278475" y="0"/>
                </a:lnTo>
                <a:lnTo>
                  <a:pt x="18278475" y="1419225"/>
                </a:lnTo>
                <a:close/>
              </a:path>
            </a:pathLst>
          </a:custGeom>
          <a:solidFill>
            <a:srgbClr val="1753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24830" y="1710445"/>
            <a:ext cx="14439899" cy="3428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84443" y="270585"/>
            <a:ext cx="11729085" cy="88391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600" spc="620"/>
              <a:t>Numerical </a:t>
            </a:r>
            <a:r>
              <a:rPr dirty="0" sz="5600" spc="695"/>
              <a:t>Column</a:t>
            </a:r>
            <a:r>
              <a:rPr dirty="0" sz="5600" spc="-625"/>
              <a:t> </a:t>
            </a:r>
            <a:r>
              <a:rPr dirty="0" sz="5600" spc="550"/>
              <a:t>Distribution</a:t>
            </a:r>
            <a:endParaRPr sz="5600"/>
          </a:p>
        </p:txBody>
      </p:sp>
      <p:sp>
        <p:nvSpPr>
          <p:cNvPr id="5" name="object 5"/>
          <p:cNvSpPr txBox="1"/>
          <p:nvPr/>
        </p:nvSpPr>
        <p:spPr>
          <a:xfrm>
            <a:off x="3381827" y="5502781"/>
            <a:ext cx="11527790" cy="2463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8100"/>
              </a:lnSpc>
              <a:spcBef>
                <a:spcPts val="100"/>
              </a:spcBef>
            </a:pPr>
            <a:r>
              <a:rPr dirty="0" sz="3700" spc="180">
                <a:latin typeface="Arial"/>
                <a:cs typeface="Arial"/>
              </a:rPr>
              <a:t>While </a:t>
            </a:r>
            <a:r>
              <a:rPr dirty="0" sz="3700" spc="275">
                <a:latin typeface="Arial"/>
                <a:cs typeface="Arial"/>
              </a:rPr>
              <a:t>the </a:t>
            </a:r>
            <a:r>
              <a:rPr dirty="0" sz="3700" spc="170">
                <a:latin typeface="Arial"/>
                <a:cs typeface="Arial"/>
              </a:rPr>
              <a:t>first </a:t>
            </a:r>
            <a:r>
              <a:rPr dirty="0" sz="3700" spc="75">
                <a:latin typeface="Arial"/>
                <a:cs typeface="Arial"/>
              </a:rPr>
              <a:t>2 </a:t>
            </a:r>
            <a:r>
              <a:rPr dirty="0" sz="3700" spc="270">
                <a:latin typeface="Arial"/>
                <a:cs typeface="Arial"/>
              </a:rPr>
              <a:t>charts </a:t>
            </a:r>
            <a:r>
              <a:rPr dirty="0" sz="3700" spc="210">
                <a:latin typeface="Arial"/>
                <a:cs typeface="Arial"/>
              </a:rPr>
              <a:t>doesn't </a:t>
            </a:r>
            <a:r>
              <a:rPr dirty="0" sz="3700" spc="295">
                <a:latin typeface="Arial"/>
                <a:cs typeface="Arial"/>
              </a:rPr>
              <a:t>have </a:t>
            </a:r>
            <a:r>
              <a:rPr dirty="0" sz="3700" spc="335">
                <a:latin typeface="Arial"/>
                <a:cs typeface="Arial"/>
              </a:rPr>
              <a:t>any </a:t>
            </a:r>
            <a:r>
              <a:rPr dirty="0" sz="3700" spc="260">
                <a:latin typeface="Arial"/>
                <a:cs typeface="Arial"/>
              </a:rPr>
              <a:t>strong  </a:t>
            </a:r>
            <a:r>
              <a:rPr dirty="0" sz="3700" spc="235">
                <a:latin typeface="Arial"/>
                <a:cs typeface="Arial"/>
              </a:rPr>
              <a:t>information, </a:t>
            </a:r>
            <a:r>
              <a:rPr dirty="0" sz="3700" spc="275">
                <a:latin typeface="Arial"/>
                <a:cs typeface="Arial"/>
              </a:rPr>
              <a:t>the </a:t>
            </a:r>
            <a:r>
              <a:rPr dirty="0" sz="3700" spc="265">
                <a:latin typeface="Arial"/>
                <a:cs typeface="Arial"/>
              </a:rPr>
              <a:t>third </a:t>
            </a:r>
            <a:r>
              <a:rPr dirty="0" sz="3700" spc="305">
                <a:latin typeface="Arial"/>
                <a:cs typeface="Arial"/>
              </a:rPr>
              <a:t>chart </a:t>
            </a:r>
            <a:r>
              <a:rPr dirty="0" sz="3700" spc="165">
                <a:latin typeface="Arial"/>
                <a:cs typeface="Arial"/>
              </a:rPr>
              <a:t>tells </a:t>
            </a:r>
            <a:r>
              <a:rPr dirty="0" sz="3700" spc="210">
                <a:latin typeface="Arial"/>
                <a:cs typeface="Arial"/>
              </a:rPr>
              <a:t>us </a:t>
            </a:r>
            <a:r>
              <a:rPr dirty="0" sz="3700" spc="340">
                <a:latin typeface="Arial"/>
                <a:cs typeface="Arial"/>
              </a:rPr>
              <a:t>that </a:t>
            </a:r>
            <a:r>
              <a:rPr dirty="0" sz="3700" spc="295">
                <a:latin typeface="Arial"/>
                <a:cs typeface="Arial"/>
              </a:rPr>
              <a:t>majority  </a:t>
            </a:r>
            <a:r>
              <a:rPr dirty="0" sz="3700" spc="229">
                <a:latin typeface="Arial"/>
                <a:cs typeface="Arial"/>
              </a:rPr>
              <a:t>of </a:t>
            </a:r>
            <a:r>
              <a:rPr dirty="0" sz="3700" spc="270">
                <a:latin typeface="Arial"/>
                <a:cs typeface="Arial"/>
              </a:rPr>
              <a:t>customers </a:t>
            </a:r>
            <a:r>
              <a:rPr dirty="0" sz="3700" spc="315">
                <a:latin typeface="Arial"/>
                <a:cs typeface="Arial"/>
              </a:rPr>
              <a:t>who </a:t>
            </a:r>
            <a:r>
              <a:rPr dirty="0" sz="3700" spc="335">
                <a:latin typeface="Arial"/>
                <a:cs typeface="Arial"/>
              </a:rPr>
              <a:t>buy </a:t>
            </a:r>
            <a:r>
              <a:rPr dirty="0" sz="3700" spc="215">
                <a:latin typeface="Arial"/>
                <a:cs typeface="Arial"/>
              </a:rPr>
              <a:t>vehicle </a:t>
            </a:r>
            <a:r>
              <a:rPr dirty="0" sz="3700" spc="245">
                <a:latin typeface="Arial"/>
                <a:cs typeface="Arial"/>
              </a:rPr>
              <a:t>insurance </a:t>
            </a:r>
            <a:r>
              <a:rPr dirty="0" sz="3700" spc="220">
                <a:latin typeface="Arial"/>
                <a:cs typeface="Arial"/>
              </a:rPr>
              <a:t>were  </a:t>
            </a:r>
            <a:r>
              <a:rPr dirty="0" sz="3700" spc="330">
                <a:latin typeface="Arial"/>
                <a:cs typeface="Arial"/>
              </a:rPr>
              <a:t>from</a:t>
            </a:r>
            <a:r>
              <a:rPr dirty="0" sz="3700">
                <a:latin typeface="Arial"/>
                <a:cs typeface="Arial"/>
              </a:rPr>
              <a:t> </a:t>
            </a:r>
            <a:r>
              <a:rPr dirty="0" sz="3700" spc="275">
                <a:latin typeface="Arial"/>
                <a:cs typeface="Arial"/>
              </a:rPr>
              <a:t>the</a:t>
            </a:r>
            <a:r>
              <a:rPr dirty="0" sz="3700" spc="5">
                <a:latin typeface="Arial"/>
                <a:cs typeface="Arial"/>
              </a:rPr>
              <a:t> </a:t>
            </a:r>
            <a:r>
              <a:rPr dirty="0" sz="3700" spc="405">
                <a:latin typeface="Arial"/>
                <a:cs typeface="Arial"/>
              </a:rPr>
              <a:t>40-50</a:t>
            </a:r>
            <a:r>
              <a:rPr dirty="0" sz="3700" spc="5">
                <a:latin typeface="Arial"/>
                <a:cs typeface="Arial"/>
              </a:rPr>
              <a:t> </a:t>
            </a:r>
            <a:r>
              <a:rPr dirty="0" sz="3700" spc="235">
                <a:latin typeface="Arial"/>
                <a:cs typeface="Arial"/>
              </a:rPr>
              <a:t>Age</a:t>
            </a:r>
            <a:r>
              <a:rPr dirty="0" sz="3700" spc="5">
                <a:latin typeface="Arial"/>
                <a:cs typeface="Arial"/>
              </a:rPr>
              <a:t> </a:t>
            </a:r>
            <a:r>
              <a:rPr dirty="0" sz="3700" spc="295">
                <a:latin typeface="Arial"/>
                <a:cs typeface="Arial"/>
              </a:rPr>
              <a:t>range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1691548"/>
            <a:ext cx="6924690" cy="6905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411" y="8870258"/>
            <a:ext cx="18278475" cy="1419225"/>
          </a:xfrm>
          <a:custGeom>
            <a:avLst/>
            <a:gdLst/>
            <a:ahLst/>
            <a:cxnLst/>
            <a:rect l="l" t="t" r="r" b="b"/>
            <a:pathLst>
              <a:path w="18278475" h="1419225">
                <a:moveTo>
                  <a:pt x="18278475" y="1419225"/>
                </a:moveTo>
                <a:lnTo>
                  <a:pt x="0" y="1419225"/>
                </a:lnTo>
                <a:lnTo>
                  <a:pt x="0" y="0"/>
                </a:lnTo>
                <a:lnTo>
                  <a:pt x="18278475" y="0"/>
                </a:lnTo>
                <a:lnTo>
                  <a:pt x="18278475" y="1419225"/>
                </a:lnTo>
                <a:close/>
              </a:path>
            </a:pathLst>
          </a:custGeom>
          <a:solidFill>
            <a:srgbClr val="1753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33522" y="235670"/>
            <a:ext cx="16230600" cy="9296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900" spc="540"/>
              <a:t>Customer's</a:t>
            </a:r>
            <a:r>
              <a:rPr dirty="0" sz="5900"/>
              <a:t> </a:t>
            </a:r>
            <a:r>
              <a:rPr dirty="0" sz="5900" spc="675"/>
              <a:t>Annual</a:t>
            </a:r>
            <a:r>
              <a:rPr dirty="0" sz="5900" spc="5"/>
              <a:t> </a:t>
            </a:r>
            <a:r>
              <a:rPr dirty="0" sz="5900" spc="715"/>
              <a:t>Premium</a:t>
            </a:r>
            <a:r>
              <a:rPr dirty="0" sz="5900" spc="5"/>
              <a:t> </a:t>
            </a:r>
            <a:r>
              <a:rPr dirty="0" sz="5900" spc="580"/>
              <a:t>Distribution</a:t>
            </a:r>
            <a:endParaRPr sz="5900"/>
          </a:p>
        </p:txBody>
      </p:sp>
      <p:sp>
        <p:nvSpPr>
          <p:cNvPr id="5" name="object 5"/>
          <p:cNvSpPr txBox="1"/>
          <p:nvPr/>
        </p:nvSpPr>
        <p:spPr>
          <a:xfrm>
            <a:off x="9131300" y="2448712"/>
            <a:ext cx="7381875" cy="35591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6900"/>
              </a:lnSpc>
              <a:spcBef>
                <a:spcPts val="95"/>
              </a:spcBef>
              <a:tabLst>
                <a:tab pos="1032510" algn="l"/>
                <a:tab pos="2799715" algn="l"/>
                <a:tab pos="5192395" algn="l"/>
                <a:tab pos="6137275" algn="l"/>
              </a:tabLst>
            </a:pPr>
            <a:r>
              <a:rPr dirty="0" sz="3100" spc="-185">
                <a:latin typeface="Arial"/>
                <a:cs typeface="Arial"/>
              </a:rPr>
              <a:t>T</a:t>
            </a:r>
            <a:r>
              <a:rPr dirty="0" sz="3100" spc="250">
                <a:latin typeface="Arial"/>
                <a:cs typeface="Arial"/>
              </a:rPr>
              <a:t>h</a:t>
            </a:r>
            <a:r>
              <a:rPr dirty="0" sz="3100" spc="185">
                <a:latin typeface="Arial"/>
                <a:cs typeface="Arial"/>
              </a:rPr>
              <a:t>e</a:t>
            </a:r>
            <a:r>
              <a:rPr dirty="0" sz="3100">
                <a:latin typeface="Arial"/>
                <a:cs typeface="Arial"/>
              </a:rPr>
              <a:t>	</a:t>
            </a:r>
            <a:r>
              <a:rPr dirty="0" sz="3100" spc="340">
                <a:latin typeface="Arial"/>
                <a:cs typeface="Arial"/>
              </a:rPr>
              <a:t>b</a:t>
            </a:r>
            <a:r>
              <a:rPr dirty="0" sz="3100" spc="215">
                <a:latin typeface="Arial"/>
                <a:cs typeface="Arial"/>
              </a:rPr>
              <a:t>o</a:t>
            </a:r>
            <a:r>
              <a:rPr dirty="0" sz="3100" spc="-40">
                <a:latin typeface="Arial"/>
                <a:cs typeface="Arial"/>
              </a:rPr>
              <a:t>x</a:t>
            </a:r>
            <a:r>
              <a:rPr dirty="0" sz="3100" spc="340">
                <a:latin typeface="Arial"/>
                <a:cs typeface="Arial"/>
              </a:rPr>
              <a:t>p</a:t>
            </a:r>
            <a:r>
              <a:rPr dirty="0" sz="3100" spc="90">
                <a:latin typeface="Arial"/>
                <a:cs typeface="Arial"/>
              </a:rPr>
              <a:t>l</a:t>
            </a:r>
            <a:r>
              <a:rPr dirty="0" sz="3100" spc="215">
                <a:latin typeface="Arial"/>
                <a:cs typeface="Arial"/>
              </a:rPr>
              <a:t>o</a:t>
            </a:r>
            <a:r>
              <a:rPr dirty="0" sz="3100" spc="290">
                <a:latin typeface="Arial"/>
                <a:cs typeface="Arial"/>
              </a:rPr>
              <a:t>t</a:t>
            </a:r>
            <a:r>
              <a:rPr dirty="0" sz="3100">
                <a:latin typeface="Arial"/>
                <a:cs typeface="Arial"/>
              </a:rPr>
              <a:t>	</a:t>
            </a:r>
            <a:r>
              <a:rPr dirty="0" sz="3100" spc="120">
                <a:latin typeface="Arial"/>
                <a:cs typeface="Arial"/>
              </a:rPr>
              <a:t>r</a:t>
            </a:r>
            <a:r>
              <a:rPr dirty="0" sz="3100" spc="150">
                <a:latin typeface="Arial"/>
                <a:cs typeface="Arial"/>
              </a:rPr>
              <a:t>e</a:t>
            </a:r>
            <a:r>
              <a:rPr dirty="0" sz="3100" spc="340">
                <a:latin typeface="Arial"/>
                <a:cs typeface="Arial"/>
              </a:rPr>
              <a:t>p</a:t>
            </a:r>
            <a:r>
              <a:rPr dirty="0" sz="3100" spc="120">
                <a:latin typeface="Arial"/>
                <a:cs typeface="Arial"/>
              </a:rPr>
              <a:t>r</a:t>
            </a:r>
            <a:r>
              <a:rPr dirty="0" sz="3100" spc="150">
                <a:latin typeface="Arial"/>
                <a:cs typeface="Arial"/>
              </a:rPr>
              <a:t>e</a:t>
            </a:r>
            <a:r>
              <a:rPr dirty="0" sz="3100" spc="70">
                <a:latin typeface="Arial"/>
                <a:cs typeface="Arial"/>
              </a:rPr>
              <a:t>s</a:t>
            </a:r>
            <a:r>
              <a:rPr dirty="0" sz="3100" spc="150">
                <a:latin typeface="Arial"/>
                <a:cs typeface="Arial"/>
              </a:rPr>
              <a:t>e</a:t>
            </a:r>
            <a:r>
              <a:rPr dirty="0" sz="3100" spc="250">
                <a:latin typeface="Arial"/>
                <a:cs typeface="Arial"/>
              </a:rPr>
              <a:t>n</a:t>
            </a:r>
            <a:r>
              <a:rPr dirty="0" sz="3100" spc="254">
                <a:latin typeface="Arial"/>
                <a:cs typeface="Arial"/>
              </a:rPr>
              <a:t>t</a:t>
            </a:r>
            <a:r>
              <a:rPr dirty="0" sz="3100" spc="105">
                <a:latin typeface="Arial"/>
                <a:cs typeface="Arial"/>
              </a:rPr>
              <a:t>s</a:t>
            </a:r>
            <a:r>
              <a:rPr dirty="0" sz="3100">
                <a:latin typeface="Arial"/>
                <a:cs typeface="Arial"/>
              </a:rPr>
              <a:t>	</a:t>
            </a:r>
            <a:r>
              <a:rPr dirty="0" sz="3100" spc="254">
                <a:latin typeface="Arial"/>
                <a:cs typeface="Arial"/>
              </a:rPr>
              <a:t>t</a:t>
            </a:r>
            <a:r>
              <a:rPr dirty="0" sz="3100" spc="250">
                <a:latin typeface="Arial"/>
                <a:cs typeface="Arial"/>
              </a:rPr>
              <a:t>h</a:t>
            </a:r>
            <a:r>
              <a:rPr dirty="0" sz="3100" spc="185">
                <a:latin typeface="Arial"/>
                <a:cs typeface="Arial"/>
              </a:rPr>
              <a:t>e</a:t>
            </a:r>
            <a:r>
              <a:rPr dirty="0" sz="3100">
                <a:latin typeface="Arial"/>
                <a:cs typeface="Arial"/>
              </a:rPr>
              <a:t>	</a:t>
            </a:r>
            <a:r>
              <a:rPr dirty="0" sz="3100" spc="215">
                <a:latin typeface="Arial"/>
                <a:cs typeface="Arial"/>
              </a:rPr>
              <a:t>o</a:t>
            </a:r>
            <a:r>
              <a:rPr dirty="0" sz="3100" spc="250">
                <a:latin typeface="Arial"/>
                <a:cs typeface="Arial"/>
              </a:rPr>
              <a:t>u</a:t>
            </a:r>
            <a:r>
              <a:rPr dirty="0" sz="3100" spc="254">
                <a:latin typeface="Arial"/>
                <a:cs typeface="Arial"/>
              </a:rPr>
              <a:t>t</a:t>
            </a:r>
            <a:r>
              <a:rPr dirty="0" sz="3100" spc="90">
                <a:latin typeface="Arial"/>
                <a:cs typeface="Arial"/>
              </a:rPr>
              <a:t>li</a:t>
            </a:r>
            <a:r>
              <a:rPr dirty="0" sz="3100" spc="150">
                <a:latin typeface="Arial"/>
                <a:cs typeface="Arial"/>
              </a:rPr>
              <a:t>e</a:t>
            </a:r>
            <a:r>
              <a:rPr dirty="0" sz="3100" spc="140">
                <a:latin typeface="Arial"/>
                <a:cs typeface="Arial"/>
              </a:rPr>
              <a:t>r  </a:t>
            </a:r>
            <a:r>
              <a:rPr dirty="0" sz="3100" spc="275">
                <a:latin typeface="Arial"/>
                <a:cs typeface="Arial"/>
              </a:rPr>
              <a:t>from </a:t>
            </a:r>
            <a:r>
              <a:rPr dirty="0" sz="3100" spc="229">
                <a:latin typeface="Arial"/>
                <a:cs typeface="Arial"/>
              </a:rPr>
              <a:t>the </a:t>
            </a:r>
            <a:r>
              <a:rPr dirty="0" sz="3100" spc="254">
                <a:latin typeface="Arial"/>
                <a:cs typeface="Arial"/>
              </a:rPr>
              <a:t>Annual_Premium</a:t>
            </a:r>
            <a:r>
              <a:rPr dirty="0" sz="3100" spc="-520">
                <a:latin typeface="Arial"/>
                <a:cs typeface="Arial"/>
              </a:rPr>
              <a:t> </a:t>
            </a:r>
            <a:r>
              <a:rPr dirty="0" sz="3100" spc="160">
                <a:latin typeface="Arial"/>
                <a:cs typeface="Arial"/>
              </a:rPr>
              <a:t>feature.</a:t>
            </a:r>
            <a:endParaRPr sz="3100">
              <a:latin typeface="Arial"/>
              <a:cs typeface="Arial"/>
            </a:endParaRPr>
          </a:p>
          <a:p>
            <a:pPr marL="12700" marR="7620">
              <a:lnSpc>
                <a:spcPts val="3979"/>
              </a:lnSpc>
              <a:spcBef>
                <a:spcPts val="175"/>
              </a:spcBef>
              <a:tabLst>
                <a:tab pos="1330325" algn="l"/>
                <a:tab pos="4330065" algn="l"/>
                <a:tab pos="5060315" algn="l"/>
                <a:tab pos="6416040" algn="l"/>
              </a:tabLst>
            </a:pPr>
            <a:r>
              <a:rPr dirty="0" sz="3100" spc="114">
                <a:latin typeface="Arial"/>
                <a:cs typeface="Arial"/>
              </a:rPr>
              <a:t>M</a:t>
            </a:r>
            <a:r>
              <a:rPr dirty="0" sz="3100" spc="215">
                <a:latin typeface="Arial"/>
                <a:cs typeface="Arial"/>
              </a:rPr>
              <a:t>o</a:t>
            </a:r>
            <a:r>
              <a:rPr dirty="0" sz="3100" spc="70">
                <a:latin typeface="Arial"/>
                <a:cs typeface="Arial"/>
              </a:rPr>
              <a:t>s</a:t>
            </a:r>
            <a:r>
              <a:rPr dirty="0" sz="3100" spc="290">
                <a:latin typeface="Arial"/>
                <a:cs typeface="Arial"/>
              </a:rPr>
              <a:t>t</a:t>
            </a:r>
            <a:r>
              <a:rPr dirty="0" sz="3100">
                <a:latin typeface="Arial"/>
                <a:cs typeface="Arial"/>
              </a:rPr>
              <a:t>	</a:t>
            </a:r>
            <a:r>
              <a:rPr dirty="0" sz="3100" spc="340">
                <a:latin typeface="Arial"/>
                <a:cs typeface="Arial"/>
              </a:rPr>
              <a:t>p</a:t>
            </a:r>
            <a:r>
              <a:rPr dirty="0" sz="3100" spc="215">
                <a:latin typeface="Arial"/>
                <a:cs typeface="Arial"/>
              </a:rPr>
              <a:t>o</a:t>
            </a:r>
            <a:r>
              <a:rPr dirty="0" sz="3100" spc="90">
                <a:latin typeface="Arial"/>
                <a:cs typeface="Arial"/>
              </a:rPr>
              <a:t>li</a:t>
            </a:r>
            <a:r>
              <a:rPr dirty="0" sz="3100" spc="275">
                <a:latin typeface="Arial"/>
                <a:cs typeface="Arial"/>
              </a:rPr>
              <a:t>c</a:t>
            </a:r>
            <a:r>
              <a:rPr dirty="0" sz="3100" spc="215">
                <a:latin typeface="Arial"/>
                <a:cs typeface="Arial"/>
              </a:rPr>
              <a:t>y</a:t>
            </a:r>
            <a:r>
              <a:rPr dirty="0" sz="3100" spc="250">
                <a:latin typeface="Arial"/>
                <a:cs typeface="Arial"/>
              </a:rPr>
              <a:t>h</a:t>
            </a:r>
            <a:r>
              <a:rPr dirty="0" sz="3100" spc="215">
                <a:latin typeface="Arial"/>
                <a:cs typeface="Arial"/>
              </a:rPr>
              <a:t>o</a:t>
            </a:r>
            <a:r>
              <a:rPr dirty="0" sz="3100" spc="90">
                <a:latin typeface="Arial"/>
                <a:cs typeface="Arial"/>
              </a:rPr>
              <a:t>l</a:t>
            </a:r>
            <a:r>
              <a:rPr dirty="0" sz="3100" spc="340">
                <a:latin typeface="Arial"/>
                <a:cs typeface="Arial"/>
              </a:rPr>
              <a:t>d</a:t>
            </a:r>
            <a:r>
              <a:rPr dirty="0" sz="3100" spc="150">
                <a:latin typeface="Arial"/>
                <a:cs typeface="Arial"/>
              </a:rPr>
              <a:t>e</a:t>
            </a:r>
            <a:r>
              <a:rPr dirty="0" sz="3100" spc="120">
                <a:latin typeface="Arial"/>
                <a:cs typeface="Arial"/>
              </a:rPr>
              <a:t>r</a:t>
            </a:r>
            <a:r>
              <a:rPr dirty="0" sz="3100" spc="105">
                <a:latin typeface="Arial"/>
                <a:cs typeface="Arial"/>
              </a:rPr>
              <a:t>s</a:t>
            </a:r>
            <a:r>
              <a:rPr dirty="0" sz="3100">
                <a:latin typeface="Arial"/>
                <a:cs typeface="Arial"/>
              </a:rPr>
              <a:t>	</a:t>
            </a:r>
            <a:r>
              <a:rPr dirty="0" sz="3100" spc="90">
                <a:latin typeface="Arial"/>
                <a:cs typeface="Arial"/>
              </a:rPr>
              <a:t>i</a:t>
            </a:r>
            <a:r>
              <a:rPr dirty="0" sz="3100" spc="285">
                <a:latin typeface="Arial"/>
                <a:cs typeface="Arial"/>
              </a:rPr>
              <a:t>n</a:t>
            </a:r>
            <a:r>
              <a:rPr dirty="0" sz="3100">
                <a:latin typeface="Arial"/>
                <a:cs typeface="Arial"/>
              </a:rPr>
              <a:t>	</a:t>
            </a:r>
            <a:r>
              <a:rPr dirty="0" sz="3100" spc="-80">
                <a:latin typeface="Arial"/>
                <a:cs typeface="Arial"/>
              </a:rPr>
              <a:t>I</a:t>
            </a:r>
            <a:r>
              <a:rPr dirty="0" sz="3100" spc="250">
                <a:latin typeface="Arial"/>
                <a:cs typeface="Arial"/>
              </a:rPr>
              <a:t>n</a:t>
            </a:r>
            <a:r>
              <a:rPr dirty="0" sz="3100" spc="340">
                <a:latin typeface="Arial"/>
                <a:cs typeface="Arial"/>
              </a:rPr>
              <a:t>d</a:t>
            </a:r>
            <a:r>
              <a:rPr dirty="0" sz="3100" spc="90">
                <a:latin typeface="Arial"/>
                <a:cs typeface="Arial"/>
              </a:rPr>
              <a:t>i</a:t>
            </a:r>
            <a:r>
              <a:rPr dirty="0" sz="3100" spc="375">
                <a:latin typeface="Arial"/>
                <a:cs typeface="Arial"/>
              </a:rPr>
              <a:t>a</a:t>
            </a:r>
            <a:r>
              <a:rPr dirty="0" sz="3100">
                <a:latin typeface="Arial"/>
                <a:cs typeface="Arial"/>
              </a:rPr>
              <a:t>	</a:t>
            </a:r>
            <a:r>
              <a:rPr dirty="0" sz="3100" spc="340">
                <a:latin typeface="Arial"/>
                <a:cs typeface="Arial"/>
              </a:rPr>
              <a:t>b</a:t>
            </a:r>
            <a:r>
              <a:rPr dirty="0" sz="3100" spc="250">
                <a:latin typeface="Arial"/>
                <a:cs typeface="Arial"/>
              </a:rPr>
              <a:t>u</a:t>
            </a:r>
            <a:r>
              <a:rPr dirty="0" sz="3100" spc="215">
                <a:latin typeface="Arial"/>
                <a:cs typeface="Arial"/>
              </a:rPr>
              <a:t>y</a:t>
            </a:r>
            <a:r>
              <a:rPr dirty="0" sz="3100" spc="70">
                <a:latin typeface="Arial"/>
                <a:cs typeface="Arial"/>
              </a:rPr>
              <a:t>s  </a:t>
            </a:r>
            <a:r>
              <a:rPr dirty="0" sz="3100" spc="204">
                <a:latin typeface="Arial"/>
                <a:cs typeface="Arial"/>
              </a:rPr>
              <a:t>insurance </a:t>
            </a:r>
            <a:r>
              <a:rPr dirty="0" sz="3100" spc="225">
                <a:latin typeface="Arial"/>
                <a:cs typeface="Arial"/>
              </a:rPr>
              <a:t>below </a:t>
            </a:r>
            <a:r>
              <a:rPr dirty="0" sz="3100" spc="-105">
                <a:latin typeface="Arial"/>
                <a:cs typeface="Arial"/>
              </a:rPr>
              <a:t>Rs</a:t>
            </a:r>
            <a:r>
              <a:rPr dirty="0" sz="3100" spc="-430">
                <a:latin typeface="Arial"/>
                <a:cs typeface="Arial"/>
              </a:rPr>
              <a:t> </a:t>
            </a:r>
            <a:r>
              <a:rPr dirty="0" sz="3100" spc="105">
                <a:latin typeface="Arial"/>
                <a:cs typeface="Arial"/>
              </a:rPr>
              <a:t>60,000.</a:t>
            </a:r>
            <a:endParaRPr sz="3100">
              <a:latin typeface="Arial"/>
              <a:cs typeface="Arial"/>
            </a:endParaRPr>
          </a:p>
          <a:p>
            <a:pPr marL="12700" marR="11430">
              <a:lnSpc>
                <a:spcPct val="106900"/>
              </a:lnSpc>
              <a:spcBef>
                <a:spcPts val="3790"/>
              </a:spcBef>
              <a:tabLst>
                <a:tab pos="1278890" algn="l"/>
                <a:tab pos="3001010" algn="l"/>
                <a:tab pos="4124325" algn="l"/>
                <a:tab pos="6569075" algn="l"/>
              </a:tabLst>
            </a:pPr>
            <a:r>
              <a:rPr dirty="0" sz="3100" spc="-185">
                <a:latin typeface="Arial"/>
                <a:cs typeface="Arial"/>
              </a:rPr>
              <a:t>T</a:t>
            </a:r>
            <a:r>
              <a:rPr dirty="0" sz="3100" spc="250">
                <a:latin typeface="Arial"/>
                <a:cs typeface="Arial"/>
              </a:rPr>
              <a:t>h</a:t>
            </a:r>
            <a:r>
              <a:rPr dirty="0" sz="3100" spc="90">
                <a:latin typeface="Arial"/>
                <a:cs typeface="Arial"/>
              </a:rPr>
              <a:t>i</a:t>
            </a:r>
            <a:r>
              <a:rPr dirty="0" sz="3100" spc="105">
                <a:latin typeface="Arial"/>
                <a:cs typeface="Arial"/>
              </a:rPr>
              <a:t>s</a:t>
            </a:r>
            <a:r>
              <a:rPr dirty="0" sz="3100">
                <a:latin typeface="Arial"/>
                <a:cs typeface="Arial"/>
              </a:rPr>
              <a:t>	</a:t>
            </a:r>
            <a:r>
              <a:rPr dirty="0" sz="3100" spc="70">
                <a:latin typeface="Arial"/>
                <a:cs typeface="Arial"/>
              </a:rPr>
              <a:t>s</a:t>
            </a:r>
            <a:r>
              <a:rPr dirty="0" sz="3100" spc="250">
                <a:latin typeface="Arial"/>
                <a:cs typeface="Arial"/>
              </a:rPr>
              <a:t>h</a:t>
            </a:r>
            <a:r>
              <a:rPr dirty="0" sz="3100" spc="215">
                <a:latin typeface="Arial"/>
                <a:cs typeface="Arial"/>
              </a:rPr>
              <a:t>o</a:t>
            </a:r>
            <a:r>
              <a:rPr dirty="0" sz="3100" spc="280">
                <a:latin typeface="Arial"/>
                <a:cs typeface="Arial"/>
              </a:rPr>
              <a:t>w</a:t>
            </a:r>
            <a:r>
              <a:rPr dirty="0" sz="3100" spc="105">
                <a:latin typeface="Arial"/>
                <a:cs typeface="Arial"/>
              </a:rPr>
              <a:t>s</a:t>
            </a:r>
            <a:r>
              <a:rPr dirty="0" sz="3100">
                <a:latin typeface="Arial"/>
                <a:cs typeface="Arial"/>
              </a:rPr>
              <a:t>	</a:t>
            </a:r>
            <a:r>
              <a:rPr dirty="0" sz="3100" spc="254">
                <a:latin typeface="Arial"/>
                <a:cs typeface="Arial"/>
              </a:rPr>
              <a:t>t</a:t>
            </a:r>
            <a:r>
              <a:rPr dirty="0" sz="3100" spc="250">
                <a:latin typeface="Arial"/>
                <a:cs typeface="Arial"/>
              </a:rPr>
              <a:t>h</a:t>
            </a:r>
            <a:r>
              <a:rPr dirty="0" sz="3100" spc="185">
                <a:latin typeface="Arial"/>
                <a:cs typeface="Arial"/>
              </a:rPr>
              <a:t>e</a:t>
            </a:r>
            <a:r>
              <a:rPr dirty="0" sz="3100">
                <a:latin typeface="Arial"/>
                <a:cs typeface="Arial"/>
              </a:rPr>
              <a:t>	</a:t>
            </a:r>
            <a:r>
              <a:rPr dirty="0" sz="3100" spc="150">
                <a:latin typeface="Arial"/>
                <a:cs typeface="Arial"/>
              </a:rPr>
              <a:t>e</a:t>
            </a:r>
            <a:r>
              <a:rPr dirty="0" sz="3100" spc="275">
                <a:latin typeface="Arial"/>
                <a:cs typeface="Arial"/>
              </a:rPr>
              <a:t>c</a:t>
            </a:r>
            <a:r>
              <a:rPr dirty="0" sz="3100" spc="215">
                <a:latin typeface="Arial"/>
                <a:cs typeface="Arial"/>
              </a:rPr>
              <a:t>o</a:t>
            </a:r>
            <a:r>
              <a:rPr dirty="0" sz="3100" spc="250">
                <a:latin typeface="Arial"/>
                <a:cs typeface="Arial"/>
              </a:rPr>
              <a:t>n</a:t>
            </a:r>
            <a:r>
              <a:rPr dirty="0" sz="3100" spc="215">
                <a:latin typeface="Arial"/>
                <a:cs typeface="Arial"/>
              </a:rPr>
              <a:t>o</a:t>
            </a:r>
            <a:r>
              <a:rPr dirty="0" sz="3100" spc="600">
                <a:latin typeface="Arial"/>
                <a:cs typeface="Arial"/>
              </a:rPr>
              <a:t>m</a:t>
            </a:r>
            <a:r>
              <a:rPr dirty="0" sz="3100" spc="90">
                <a:latin typeface="Arial"/>
                <a:cs typeface="Arial"/>
              </a:rPr>
              <a:t>i</a:t>
            </a:r>
            <a:r>
              <a:rPr dirty="0" sz="3100" spc="310">
                <a:latin typeface="Arial"/>
                <a:cs typeface="Arial"/>
              </a:rPr>
              <a:t>c</a:t>
            </a:r>
            <a:r>
              <a:rPr dirty="0" sz="3100">
                <a:latin typeface="Arial"/>
                <a:cs typeface="Arial"/>
              </a:rPr>
              <a:t>	</a:t>
            </a:r>
            <a:r>
              <a:rPr dirty="0" sz="3100" spc="340">
                <a:latin typeface="Arial"/>
                <a:cs typeface="Arial"/>
              </a:rPr>
              <a:t>ga</a:t>
            </a:r>
            <a:r>
              <a:rPr dirty="0" sz="3100" spc="250">
                <a:latin typeface="Arial"/>
                <a:cs typeface="Arial"/>
              </a:rPr>
              <a:t>p  </a:t>
            </a:r>
            <a:r>
              <a:rPr dirty="0" sz="3100" spc="200">
                <a:latin typeface="Arial"/>
                <a:cs typeface="Arial"/>
              </a:rPr>
              <a:t>distribution </a:t>
            </a:r>
            <a:r>
              <a:rPr dirty="0" sz="3100" spc="229">
                <a:latin typeface="Arial"/>
                <a:cs typeface="Arial"/>
              </a:rPr>
              <a:t>between </a:t>
            </a:r>
            <a:r>
              <a:rPr dirty="0" sz="3100" spc="204">
                <a:latin typeface="Arial"/>
                <a:cs typeface="Arial"/>
              </a:rPr>
              <a:t>Indian</a:t>
            </a:r>
            <a:r>
              <a:rPr dirty="0" sz="3100" spc="-420">
                <a:latin typeface="Arial"/>
                <a:cs typeface="Arial"/>
              </a:rPr>
              <a:t> </a:t>
            </a:r>
            <a:r>
              <a:rPr dirty="0" sz="3100" spc="135">
                <a:latin typeface="Arial"/>
                <a:cs typeface="Arial"/>
              </a:rPr>
              <a:t>citizens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7793" y="2409885"/>
            <a:ext cx="3438525" cy="2851150"/>
            <a:chOff x="7427793" y="2409885"/>
            <a:chExt cx="3438525" cy="2851150"/>
          </a:xfrm>
        </p:grpSpPr>
        <p:sp>
          <p:nvSpPr>
            <p:cNvPr id="3" name="object 3"/>
            <p:cNvSpPr/>
            <p:nvPr/>
          </p:nvSpPr>
          <p:spPr>
            <a:xfrm>
              <a:off x="7427793" y="2879576"/>
              <a:ext cx="3438525" cy="2381885"/>
            </a:xfrm>
            <a:custGeom>
              <a:avLst/>
              <a:gdLst/>
              <a:ahLst/>
              <a:cxnLst/>
              <a:rect l="l" t="t" r="r" b="b"/>
              <a:pathLst>
                <a:path w="3438525" h="2381885">
                  <a:moveTo>
                    <a:pt x="3070890" y="2381258"/>
                  </a:moveTo>
                  <a:lnTo>
                    <a:pt x="367564" y="2381258"/>
                  </a:lnTo>
                  <a:lnTo>
                    <a:pt x="321549" y="2378382"/>
                  </a:lnTo>
                  <a:lnTo>
                    <a:pt x="277213" y="2369988"/>
                  </a:lnTo>
                  <a:lnTo>
                    <a:pt x="234906" y="2356425"/>
                  </a:lnTo>
                  <a:lnTo>
                    <a:pt x="194976" y="2338040"/>
                  </a:lnTo>
                  <a:lnTo>
                    <a:pt x="157769" y="2315183"/>
                  </a:lnTo>
                  <a:lnTo>
                    <a:pt x="123636" y="2288203"/>
                  </a:lnTo>
                  <a:lnTo>
                    <a:pt x="92924" y="2257448"/>
                  </a:lnTo>
                  <a:lnTo>
                    <a:pt x="65982" y="2223267"/>
                  </a:lnTo>
                  <a:lnTo>
                    <a:pt x="43157" y="2186009"/>
                  </a:lnTo>
                  <a:lnTo>
                    <a:pt x="24798" y="2146023"/>
                  </a:lnTo>
                  <a:lnTo>
                    <a:pt x="11253" y="2103656"/>
                  </a:lnTo>
                  <a:lnTo>
                    <a:pt x="2871" y="2059259"/>
                  </a:lnTo>
                  <a:lnTo>
                    <a:pt x="0" y="2013180"/>
                  </a:lnTo>
                  <a:lnTo>
                    <a:pt x="0" y="368078"/>
                  </a:lnTo>
                  <a:lnTo>
                    <a:pt x="2871" y="321998"/>
                  </a:lnTo>
                  <a:lnTo>
                    <a:pt x="11253" y="277601"/>
                  </a:lnTo>
                  <a:lnTo>
                    <a:pt x="24798" y="235235"/>
                  </a:lnTo>
                  <a:lnTo>
                    <a:pt x="43157" y="195248"/>
                  </a:lnTo>
                  <a:lnTo>
                    <a:pt x="65982" y="157990"/>
                  </a:lnTo>
                  <a:lnTo>
                    <a:pt x="92924" y="123809"/>
                  </a:lnTo>
                  <a:lnTo>
                    <a:pt x="123636" y="93054"/>
                  </a:lnTo>
                  <a:lnTo>
                    <a:pt x="157769" y="66074"/>
                  </a:lnTo>
                  <a:lnTo>
                    <a:pt x="194976" y="43217"/>
                  </a:lnTo>
                  <a:lnTo>
                    <a:pt x="234906" y="24833"/>
                  </a:lnTo>
                  <a:lnTo>
                    <a:pt x="277213" y="11269"/>
                  </a:lnTo>
                  <a:lnTo>
                    <a:pt x="321549" y="2875"/>
                  </a:lnTo>
                  <a:lnTo>
                    <a:pt x="367564" y="0"/>
                  </a:lnTo>
                  <a:lnTo>
                    <a:pt x="3070890" y="0"/>
                  </a:lnTo>
                  <a:lnTo>
                    <a:pt x="3116905" y="2875"/>
                  </a:lnTo>
                  <a:lnTo>
                    <a:pt x="3161240" y="11269"/>
                  </a:lnTo>
                  <a:lnTo>
                    <a:pt x="3203547" y="24833"/>
                  </a:lnTo>
                  <a:lnTo>
                    <a:pt x="3243478" y="43217"/>
                  </a:lnTo>
                  <a:lnTo>
                    <a:pt x="3280684" y="66074"/>
                  </a:lnTo>
                  <a:lnTo>
                    <a:pt x="3314817" y="93054"/>
                  </a:lnTo>
                  <a:lnTo>
                    <a:pt x="3345529" y="123809"/>
                  </a:lnTo>
                  <a:lnTo>
                    <a:pt x="3372472" y="157990"/>
                  </a:lnTo>
                  <a:lnTo>
                    <a:pt x="3395297" y="195248"/>
                  </a:lnTo>
                  <a:lnTo>
                    <a:pt x="3413656" y="235235"/>
                  </a:lnTo>
                  <a:lnTo>
                    <a:pt x="3427201" y="277601"/>
                  </a:lnTo>
                  <a:lnTo>
                    <a:pt x="3435583" y="321998"/>
                  </a:lnTo>
                  <a:lnTo>
                    <a:pt x="3438454" y="368078"/>
                  </a:lnTo>
                  <a:lnTo>
                    <a:pt x="3438454" y="2013180"/>
                  </a:lnTo>
                  <a:lnTo>
                    <a:pt x="3435583" y="2059259"/>
                  </a:lnTo>
                  <a:lnTo>
                    <a:pt x="3427201" y="2103656"/>
                  </a:lnTo>
                  <a:lnTo>
                    <a:pt x="3413656" y="2146023"/>
                  </a:lnTo>
                  <a:lnTo>
                    <a:pt x="3395297" y="2186009"/>
                  </a:lnTo>
                  <a:lnTo>
                    <a:pt x="3372472" y="2223267"/>
                  </a:lnTo>
                  <a:lnTo>
                    <a:pt x="3345529" y="2257448"/>
                  </a:lnTo>
                  <a:lnTo>
                    <a:pt x="3314817" y="2288203"/>
                  </a:lnTo>
                  <a:lnTo>
                    <a:pt x="3280684" y="2315183"/>
                  </a:lnTo>
                  <a:lnTo>
                    <a:pt x="3243478" y="2338040"/>
                  </a:lnTo>
                  <a:lnTo>
                    <a:pt x="3203547" y="2356425"/>
                  </a:lnTo>
                  <a:lnTo>
                    <a:pt x="3161240" y="2369988"/>
                  </a:lnTo>
                  <a:lnTo>
                    <a:pt x="3116905" y="2378382"/>
                  </a:lnTo>
                  <a:lnTo>
                    <a:pt x="3070890" y="23812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675278" y="2409885"/>
              <a:ext cx="942975" cy="942975"/>
            </a:xfrm>
            <a:custGeom>
              <a:avLst/>
              <a:gdLst/>
              <a:ahLst/>
              <a:cxnLst/>
              <a:rect l="l" t="t" r="r" b="b"/>
              <a:pathLst>
                <a:path w="942975" h="942975">
                  <a:moveTo>
                    <a:pt x="942974" y="471487"/>
                  </a:moveTo>
                  <a:lnTo>
                    <a:pt x="940704" y="517700"/>
                  </a:lnTo>
                  <a:lnTo>
                    <a:pt x="933914" y="563470"/>
                  </a:lnTo>
                  <a:lnTo>
                    <a:pt x="922672" y="608352"/>
                  </a:lnTo>
                  <a:lnTo>
                    <a:pt x="907085" y="651918"/>
                  </a:lnTo>
                  <a:lnTo>
                    <a:pt x="887301" y="693744"/>
                  </a:lnTo>
                  <a:lnTo>
                    <a:pt x="863514" y="733432"/>
                  </a:lnTo>
                  <a:lnTo>
                    <a:pt x="835952" y="770595"/>
                  </a:lnTo>
                  <a:lnTo>
                    <a:pt x="804880" y="804879"/>
                  </a:lnTo>
                  <a:lnTo>
                    <a:pt x="770595" y="835952"/>
                  </a:lnTo>
                  <a:lnTo>
                    <a:pt x="733432" y="863514"/>
                  </a:lnTo>
                  <a:lnTo>
                    <a:pt x="693744" y="887302"/>
                  </a:lnTo>
                  <a:lnTo>
                    <a:pt x="651918" y="907085"/>
                  </a:lnTo>
                  <a:lnTo>
                    <a:pt x="608352" y="922672"/>
                  </a:lnTo>
                  <a:lnTo>
                    <a:pt x="563470" y="933915"/>
                  </a:lnTo>
                  <a:lnTo>
                    <a:pt x="517700" y="940704"/>
                  </a:lnTo>
                  <a:lnTo>
                    <a:pt x="471487" y="942974"/>
                  </a:lnTo>
                  <a:lnTo>
                    <a:pt x="459912" y="942833"/>
                  </a:lnTo>
                  <a:lnTo>
                    <a:pt x="413768" y="939428"/>
                  </a:lnTo>
                  <a:lnTo>
                    <a:pt x="368180" y="931518"/>
                  </a:lnTo>
                  <a:lnTo>
                    <a:pt x="323587" y="919177"/>
                  </a:lnTo>
                  <a:lnTo>
                    <a:pt x="280418" y="902524"/>
                  </a:lnTo>
                  <a:lnTo>
                    <a:pt x="239089" y="881721"/>
                  </a:lnTo>
                  <a:lnTo>
                    <a:pt x="199998" y="856966"/>
                  </a:lnTo>
                  <a:lnTo>
                    <a:pt x="163521" y="828499"/>
                  </a:lnTo>
                  <a:lnTo>
                    <a:pt x="130011" y="796594"/>
                  </a:lnTo>
                  <a:lnTo>
                    <a:pt x="99789" y="761558"/>
                  </a:lnTo>
                  <a:lnTo>
                    <a:pt x="73147" y="723729"/>
                  </a:lnTo>
                  <a:lnTo>
                    <a:pt x="50341" y="683470"/>
                  </a:lnTo>
                  <a:lnTo>
                    <a:pt x="31591" y="641170"/>
                  </a:lnTo>
                  <a:lnTo>
                    <a:pt x="17078" y="597235"/>
                  </a:lnTo>
                  <a:lnTo>
                    <a:pt x="6940" y="552090"/>
                  </a:lnTo>
                  <a:lnTo>
                    <a:pt x="1277" y="506168"/>
                  </a:lnTo>
                  <a:lnTo>
                    <a:pt x="0" y="471487"/>
                  </a:lnTo>
                  <a:lnTo>
                    <a:pt x="141" y="459912"/>
                  </a:lnTo>
                  <a:lnTo>
                    <a:pt x="3546" y="413768"/>
                  </a:lnTo>
                  <a:lnTo>
                    <a:pt x="11456" y="368180"/>
                  </a:lnTo>
                  <a:lnTo>
                    <a:pt x="23797" y="323587"/>
                  </a:lnTo>
                  <a:lnTo>
                    <a:pt x="40450" y="280418"/>
                  </a:lnTo>
                  <a:lnTo>
                    <a:pt x="61253" y="239089"/>
                  </a:lnTo>
                  <a:lnTo>
                    <a:pt x="86008" y="199998"/>
                  </a:lnTo>
                  <a:lnTo>
                    <a:pt x="114475" y="163521"/>
                  </a:lnTo>
                  <a:lnTo>
                    <a:pt x="146380" y="130011"/>
                  </a:lnTo>
                  <a:lnTo>
                    <a:pt x="181416" y="99789"/>
                  </a:lnTo>
                  <a:lnTo>
                    <a:pt x="219245" y="73148"/>
                  </a:lnTo>
                  <a:lnTo>
                    <a:pt x="259504" y="50342"/>
                  </a:lnTo>
                  <a:lnTo>
                    <a:pt x="301804" y="31591"/>
                  </a:lnTo>
                  <a:lnTo>
                    <a:pt x="345739" y="17077"/>
                  </a:lnTo>
                  <a:lnTo>
                    <a:pt x="390884" y="6940"/>
                  </a:lnTo>
                  <a:lnTo>
                    <a:pt x="436806" y="1276"/>
                  </a:lnTo>
                  <a:lnTo>
                    <a:pt x="471487" y="0"/>
                  </a:lnTo>
                  <a:lnTo>
                    <a:pt x="483062" y="141"/>
                  </a:lnTo>
                  <a:lnTo>
                    <a:pt x="529206" y="3545"/>
                  </a:lnTo>
                  <a:lnTo>
                    <a:pt x="574794" y="11456"/>
                  </a:lnTo>
                  <a:lnTo>
                    <a:pt x="619387" y="23798"/>
                  </a:lnTo>
                  <a:lnTo>
                    <a:pt x="662556" y="40450"/>
                  </a:lnTo>
                  <a:lnTo>
                    <a:pt x="703885" y="61253"/>
                  </a:lnTo>
                  <a:lnTo>
                    <a:pt x="742976" y="86009"/>
                  </a:lnTo>
                  <a:lnTo>
                    <a:pt x="779453" y="114475"/>
                  </a:lnTo>
                  <a:lnTo>
                    <a:pt x="812963" y="146379"/>
                  </a:lnTo>
                  <a:lnTo>
                    <a:pt x="843185" y="181416"/>
                  </a:lnTo>
                  <a:lnTo>
                    <a:pt x="869826" y="219245"/>
                  </a:lnTo>
                  <a:lnTo>
                    <a:pt x="892632" y="259504"/>
                  </a:lnTo>
                  <a:lnTo>
                    <a:pt x="911383" y="301804"/>
                  </a:lnTo>
                  <a:lnTo>
                    <a:pt x="925896" y="345739"/>
                  </a:lnTo>
                  <a:lnTo>
                    <a:pt x="936034" y="390884"/>
                  </a:lnTo>
                  <a:lnTo>
                    <a:pt x="941697" y="436806"/>
                  </a:lnTo>
                  <a:lnTo>
                    <a:pt x="942974" y="471487"/>
                  </a:lnTo>
                  <a:close/>
                </a:path>
              </a:pathLst>
            </a:custGeom>
            <a:solidFill>
              <a:srgbClr val="1753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7742524" y="3736000"/>
            <a:ext cx="2812415" cy="1282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2400" spc="30">
                <a:solidFill>
                  <a:srgbClr val="13110E"/>
                </a:solidFill>
                <a:latin typeface="RobotoRegular"/>
                <a:cs typeface="RobotoRegular"/>
              </a:rPr>
              <a:t>Data </a:t>
            </a:r>
            <a:r>
              <a:rPr dirty="0" sz="2400" spc="40">
                <a:solidFill>
                  <a:srgbClr val="13110E"/>
                </a:solidFill>
                <a:latin typeface="RobotoRegular"/>
                <a:cs typeface="RobotoRegular"/>
              </a:rPr>
              <a:t>Understanding  </a:t>
            </a:r>
            <a:r>
              <a:rPr dirty="0" sz="2400" spc="30">
                <a:solidFill>
                  <a:srgbClr val="13110E"/>
                </a:solidFill>
                <a:latin typeface="RobotoRegular"/>
                <a:cs typeface="RobotoRegular"/>
              </a:rPr>
              <a:t>and </a:t>
            </a:r>
            <a:r>
              <a:rPr dirty="0" sz="2400" spc="40">
                <a:solidFill>
                  <a:srgbClr val="13110E"/>
                </a:solidFill>
                <a:latin typeface="RobotoRegular"/>
                <a:cs typeface="RobotoRegular"/>
              </a:rPr>
              <a:t>Exploratory  </a:t>
            </a:r>
            <a:r>
              <a:rPr dirty="0" sz="2400" spc="30">
                <a:solidFill>
                  <a:srgbClr val="13110E"/>
                </a:solidFill>
                <a:latin typeface="RobotoRegular"/>
                <a:cs typeface="RobotoRegular"/>
              </a:rPr>
              <a:t>Data</a:t>
            </a:r>
            <a:r>
              <a:rPr dirty="0" sz="2400" spc="85">
                <a:solidFill>
                  <a:srgbClr val="13110E"/>
                </a:solidFill>
                <a:latin typeface="RobotoRegular"/>
                <a:cs typeface="RobotoRegular"/>
              </a:rPr>
              <a:t> </a:t>
            </a:r>
            <a:r>
              <a:rPr dirty="0" sz="2400" spc="35">
                <a:solidFill>
                  <a:srgbClr val="13110E"/>
                </a:solidFill>
                <a:latin typeface="RobotoRegular"/>
                <a:cs typeface="RobotoRegular"/>
              </a:rPr>
              <a:t>Analysis</a:t>
            </a:r>
            <a:endParaRPr sz="2400">
              <a:latin typeface="RobotoRegular"/>
              <a:cs typeface="Roboto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7619" y="2562076"/>
            <a:ext cx="2825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FFFFFF"/>
                </a:solidFill>
                <a:latin typeface="RobotoRegular"/>
                <a:cs typeface="RobotoRegular"/>
              </a:rPr>
              <a:t>2</a:t>
            </a:r>
            <a:endParaRPr sz="3600">
              <a:latin typeface="RobotoRegular"/>
              <a:cs typeface="RobotoRegular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40142" y="5610316"/>
            <a:ext cx="3438525" cy="2851150"/>
            <a:chOff x="2240142" y="5610316"/>
            <a:chExt cx="3438525" cy="2851150"/>
          </a:xfrm>
        </p:grpSpPr>
        <p:sp>
          <p:nvSpPr>
            <p:cNvPr id="8" name="object 8"/>
            <p:cNvSpPr/>
            <p:nvPr/>
          </p:nvSpPr>
          <p:spPr>
            <a:xfrm>
              <a:off x="2240142" y="6079997"/>
              <a:ext cx="3438525" cy="2381885"/>
            </a:xfrm>
            <a:custGeom>
              <a:avLst/>
              <a:gdLst/>
              <a:ahLst/>
              <a:cxnLst/>
              <a:rect l="l" t="t" r="r" b="b"/>
              <a:pathLst>
                <a:path w="3438525" h="2381884">
                  <a:moveTo>
                    <a:pt x="3070890" y="2381258"/>
                  </a:moveTo>
                  <a:lnTo>
                    <a:pt x="367564" y="2381258"/>
                  </a:lnTo>
                  <a:lnTo>
                    <a:pt x="321549" y="2378382"/>
                  </a:lnTo>
                  <a:lnTo>
                    <a:pt x="277213" y="2369988"/>
                  </a:lnTo>
                  <a:lnTo>
                    <a:pt x="234906" y="2356425"/>
                  </a:lnTo>
                  <a:lnTo>
                    <a:pt x="194976" y="2338040"/>
                  </a:lnTo>
                  <a:lnTo>
                    <a:pt x="157769" y="2315183"/>
                  </a:lnTo>
                  <a:lnTo>
                    <a:pt x="123636" y="2288203"/>
                  </a:lnTo>
                  <a:lnTo>
                    <a:pt x="92924" y="2257448"/>
                  </a:lnTo>
                  <a:lnTo>
                    <a:pt x="65982" y="2223267"/>
                  </a:lnTo>
                  <a:lnTo>
                    <a:pt x="43157" y="2186009"/>
                  </a:lnTo>
                  <a:lnTo>
                    <a:pt x="24798" y="2146023"/>
                  </a:lnTo>
                  <a:lnTo>
                    <a:pt x="11253" y="2103656"/>
                  </a:lnTo>
                  <a:lnTo>
                    <a:pt x="2871" y="2059259"/>
                  </a:lnTo>
                  <a:lnTo>
                    <a:pt x="0" y="2013180"/>
                  </a:lnTo>
                  <a:lnTo>
                    <a:pt x="0" y="368078"/>
                  </a:lnTo>
                  <a:lnTo>
                    <a:pt x="2871" y="321998"/>
                  </a:lnTo>
                  <a:lnTo>
                    <a:pt x="11253" y="277601"/>
                  </a:lnTo>
                  <a:lnTo>
                    <a:pt x="24798" y="235235"/>
                  </a:lnTo>
                  <a:lnTo>
                    <a:pt x="43157" y="195248"/>
                  </a:lnTo>
                  <a:lnTo>
                    <a:pt x="65982" y="157990"/>
                  </a:lnTo>
                  <a:lnTo>
                    <a:pt x="92924" y="123809"/>
                  </a:lnTo>
                  <a:lnTo>
                    <a:pt x="123636" y="93054"/>
                  </a:lnTo>
                  <a:lnTo>
                    <a:pt x="157769" y="66074"/>
                  </a:lnTo>
                  <a:lnTo>
                    <a:pt x="194976" y="43217"/>
                  </a:lnTo>
                  <a:lnTo>
                    <a:pt x="234906" y="24833"/>
                  </a:lnTo>
                  <a:lnTo>
                    <a:pt x="277213" y="11269"/>
                  </a:lnTo>
                  <a:lnTo>
                    <a:pt x="321549" y="2875"/>
                  </a:lnTo>
                  <a:lnTo>
                    <a:pt x="367564" y="0"/>
                  </a:lnTo>
                  <a:lnTo>
                    <a:pt x="3070890" y="0"/>
                  </a:lnTo>
                  <a:lnTo>
                    <a:pt x="3116905" y="2875"/>
                  </a:lnTo>
                  <a:lnTo>
                    <a:pt x="3161240" y="11269"/>
                  </a:lnTo>
                  <a:lnTo>
                    <a:pt x="3203547" y="24833"/>
                  </a:lnTo>
                  <a:lnTo>
                    <a:pt x="3243478" y="43217"/>
                  </a:lnTo>
                  <a:lnTo>
                    <a:pt x="3280684" y="66074"/>
                  </a:lnTo>
                  <a:lnTo>
                    <a:pt x="3314817" y="93054"/>
                  </a:lnTo>
                  <a:lnTo>
                    <a:pt x="3345529" y="123809"/>
                  </a:lnTo>
                  <a:lnTo>
                    <a:pt x="3372472" y="157990"/>
                  </a:lnTo>
                  <a:lnTo>
                    <a:pt x="3395297" y="195248"/>
                  </a:lnTo>
                  <a:lnTo>
                    <a:pt x="3413656" y="235235"/>
                  </a:lnTo>
                  <a:lnTo>
                    <a:pt x="3427201" y="277601"/>
                  </a:lnTo>
                  <a:lnTo>
                    <a:pt x="3435583" y="321998"/>
                  </a:lnTo>
                  <a:lnTo>
                    <a:pt x="3438454" y="368078"/>
                  </a:lnTo>
                  <a:lnTo>
                    <a:pt x="3438454" y="2013180"/>
                  </a:lnTo>
                  <a:lnTo>
                    <a:pt x="3435583" y="2059259"/>
                  </a:lnTo>
                  <a:lnTo>
                    <a:pt x="3427201" y="2103656"/>
                  </a:lnTo>
                  <a:lnTo>
                    <a:pt x="3413656" y="2146023"/>
                  </a:lnTo>
                  <a:lnTo>
                    <a:pt x="3395297" y="2186009"/>
                  </a:lnTo>
                  <a:lnTo>
                    <a:pt x="3372472" y="2223267"/>
                  </a:lnTo>
                  <a:lnTo>
                    <a:pt x="3345529" y="2257448"/>
                  </a:lnTo>
                  <a:lnTo>
                    <a:pt x="3314817" y="2288203"/>
                  </a:lnTo>
                  <a:lnTo>
                    <a:pt x="3280684" y="2315183"/>
                  </a:lnTo>
                  <a:lnTo>
                    <a:pt x="3243478" y="2338040"/>
                  </a:lnTo>
                  <a:lnTo>
                    <a:pt x="3203547" y="2356425"/>
                  </a:lnTo>
                  <a:lnTo>
                    <a:pt x="3161240" y="2369988"/>
                  </a:lnTo>
                  <a:lnTo>
                    <a:pt x="3116905" y="2378382"/>
                  </a:lnTo>
                  <a:lnTo>
                    <a:pt x="3070890" y="23812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487613" y="5610316"/>
              <a:ext cx="942975" cy="942975"/>
            </a:xfrm>
            <a:custGeom>
              <a:avLst/>
              <a:gdLst/>
              <a:ahLst/>
              <a:cxnLst/>
              <a:rect l="l" t="t" r="r" b="b"/>
              <a:pathLst>
                <a:path w="942975" h="942975">
                  <a:moveTo>
                    <a:pt x="942974" y="471487"/>
                  </a:moveTo>
                  <a:lnTo>
                    <a:pt x="940704" y="517700"/>
                  </a:lnTo>
                  <a:lnTo>
                    <a:pt x="933914" y="563470"/>
                  </a:lnTo>
                  <a:lnTo>
                    <a:pt x="922672" y="608352"/>
                  </a:lnTo>
                  <a:lnTo>
                    <a:pt x="907085" y="651918"/>
                  </a:lnTo>
                  <a:lnTo>
                    <a:pt x="887301" y="693744"/>
                  </a:lnTo>
                  <a:lnTo>
                    <a:pt x="863514" y="733432"/>
                  </a:lnTo>
                  <a:lnTo>
                    <a:pt x="835952" y="770595"/>
                  </a:lnTo>
                  <a:lnTo>
                    <a:pt x="804880" y="804879"/>
                  </a:lnTo>
                  <a:lnTo>
                    <a:pt x="770595" y="835952"/>
                  </a:lnTo>
                  <a:lnTo>
                    <a:pt x="733432" y="863514"/>
                  </a:lnTo>
                  <a:lnTo>
                    <a:pt x="693744" y="887302"/>
                  </a:lnTo>
                  <a:lnTo>
                    <a:pt x="651918" y="907085"/>
                  </a:lnTo>
                  <a:lnTo>
                    <a:pt x="608352" y="922672"/>
                  </a:lnTo>
                  <a:lnTo>
                    <a:pt x="563470" y="933915"/>
                  </a:lnTo>
                  <a:lnTo>
                    <a:pt x="517700" y="940704"/>
                  </a:lnTo>
                  <a:lnTo>
                    <a:pt x="471487" y="942974"/>
                  </a:lnTo>
                  <a:lnTo>
                    <a:pt x="459912" y="942833"/>
                  </a:lnTo>
                  <a:lnTo>
                    <a:pt x="413768" y="939428"/>
                  </a:lnTo>
                  <a:lnTo>
                    <a:pt x="368180" y="931518"/>
                  </a:lnTo>
                  <a:lnTo>
                    <a:pt x="323587" y="919177"/>
                  </a:lnTo>
                  <a:lnTo>
                    <a:pt x="280418" y="902524"/>
                  </a:lnTo>
                  <a:lnTo>
                    <a:pt x="239089" y="881721"/>
                  </a:lnTo>
                  <a:lnTo>
                    <a:pt x="199998" y="856966"/>
                  </a:lnTo>
                  <a:lnTo>
                    <a:pt x="163521" y="828499"/>
                  </a:lnTo>
                  <a:lnTo>
                    <a:pt x="130011" y="796594"/>
                  </a:lnTo>
                  <a:lnTo>
                    <a:pt x="99789" y="761558"/>
                  </a:lnTo>
                  <a:lnTo>
                    <a:pt x="73147" y="723729"/>
                  </a:lnTo>
                  <a:lnTo>
                    <a:pt x="50341" y="683470"/>
                  </a:lnTo>
                  <a:lnTo>
                    <a:pt x="31591" y="641170"/>
                  </a:lnTo>
                  <a:lnTo>
                    <a:pt x="17078" y="597235"/>
                  </a:lnTo>
                  <a:lnTo>
                    <a:pt x="6940" y="552090"/>
                  </a:lnTo>
                  <a:lnTo>
                    <a:pt x="1277" y="506168"/>
                  </a:lnTo>
                  <a:lnTo>
                    <a:pt x="0" y="471487"/>
                  </a:lnTo>
                  <a:lnTo>
                    <a:pt x="141" y="459912"/>
                  </a:lnTo>
                  <a:lnTo>
                    <a:pt x="3546" y="413768"/>
                  </a:lnTo>
                  <a:lnTo>
                    <a:pt x="11456" y="368180"/>
                  </a:lnTo>
                  <a:lnTo>
                    <a:pt x="23797" y="323587"/>
                  </a:lnTo>
                  <a:lnTo>
                    <a:pt x="40450" y="280418"/>
                  </a:lnTo>
                  <a:lnTo>
                    <a:pt x="61253" y="239089"/>
                  </a:lnTo>
                  <a:lnTo>
                    <a:pt x="86008" y="199998"/>
                  </a:lnTo>
                  <a:lnTo>
                    <a:pt x="114475" y="163521"/>
                  </a:lnTo>
                  <a:lnTo>
                    <a:pt x="146380" y="130011"/>
                  </a:lnTo>
                  <a:lnTo>
                    <a:pt x="181416" y="99789"/>
                  </a:lnTo>
                  <a:lnTo>
                    <a:pt x="219245" y="73148"/>
                  </a:lnTo>
                  <a:lnTo>
                    <a:pt x="259504" y="50342"/>
                  </a:lnTo>
                  <a:lnTo>
                    <a:pt x="301804" y="31591"/>
                  </a:lnTo>
                  <a:lnTo>
                    <a:pt x="345739" y="17077"/>
                  </a:lnTo>
                  <a:lnTo>
                    <a:pt x="390884" y="6940"/>
                  </a:lnTo>
                  <a:lnTo>
                    <a:pt x="436806" y="1276"/>
                  </a:lnTo>
                  <a:lnTo>
                    <a:pt x="471487" y="0"/>
                  </a:lnTo>
                  <a:lnTo>
                    <a:pt x="483062" y="141"/>
                  </a:lnTo>
                  <a:lnTo>
                    <a:pt x="529206" y="3545"/>
                  </a:lnTo>
                  <a:lnTo>
                    <a:pt x="574794" y="11456"/>
                  </a:lnTo>
                  <a:lnTo>
                    <a:pt x="619387" y="23798"/>
                  </a:lnTo>
                  <a:lnTo>
                    <a:pt x="662556" y="40450"/>
                  </a:lnTo>
                  <a:lnTo>
                    <a:pt x="703885" y="61253"/>
                  </a:lnTo>
                  <a:lnTo>
                    <a:pt x="742976" y="86009"/>
                  </a:lnTo>
                  <a:lnTo>
                    <a:pt x="779453" y="114475"/>
                  </a:lnTo>
                  <a:lnTo>
                    <a:pt x="812963" y="146379"/>
                  </a:lnTo>
                  <a:lnTo>
                    <a:pt x="843185" y="181416"/>
                  </a:lnTo>
                  <a:lnTo>
                    <a:pt x="869826" y="219245"/>
                  </a:lnTo>
                  <a:lnTo>
                    <a:pt x="892632" y="259504"/>
                  </a:lnTo>
                  <a:lnTo>
                    <a:pt x="911383" y="301804"/>
                  </a:lnTo>
                  <a:lnTo>
                    <a:pt x="925896" y="345739"/>
                  </a:lnTo>
                  <a:lnTo>
                    <a:pt x="936034" y="390884"/>
                  </a:lnTo>
                  <a:lnTo>
                    <a:pt x="941697" y="436806"/>
                  </a:lnTo>
                  <a:lnTo>
                    <a:pt x="942974" y="471487"/>
                  </a:lnTo>
                  <a:close/>
                </a:path>
              </a:pathLst>
            </a:custGeom>
            <a:solidFill>
              <a:srgbClr val="1753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994406" y="6936430"/>
            <a:ext cx="1933575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4315" marR="5080" indent="-222250">
              <a:lnSpc>
                <a:spcPct val="114599"/>
              </a:lnSpc>
              <a:spcBef>
                <a:spcPts val="100"/>
              </a:spcBef>
            </a:pPr>
            <a:r>
              <a:rPr dirty="0" sz="2400" spc="35">
                <a:solidFill>
                  <a:srgbClr val="13110E"/>
                </a:solidFill>
                <a:latin typeface="RobotoRegular"/>
                <a:cs typeface="RobotoRegular"/>
              </a:rPr>
              <a:t>Modeling </a:t>
            </a:r>
            <a:r>
              <a:rPr dirty="0" sz="2400" spc="30">
                <a:solidFill>
                  <a:srgbClr val="13110E"/>
                </a:solidFill>
                <a:latin typeface="RobotoRegular"/>
                <a:cs typeface="RobotoRegular"/>
              </a:rPr>
              <a:t>and  </a:t>
            </a:r>
            <a:r>
              <a:rPr dirty="0" sz="2400" spc="40">
                <a:solidFill>
                  <a:srgbClr val="13110E"/>
                </a:solidFill>
                <a:latin typeface="RobotoRegular"/>
                <a:cs typeface="RobotoRegular"/>
              </a:rPr>
              <a:t>Evaluation</a:t>
            </a:r>
            <a:endParaRPr sz="2400">
              <a:latin typeface="RobotoRegular"/>
              <a:cs typeface="Roboto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19953" y="5812439"/>
            <a:ext cx="2825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FFFFFF"/>
                </a:solidFill>
                <a:latin typeface="RobotoRegular"/>
                <a:cs typeface="RobotoRegular"/>
              </a:rPr>
              <a:t>4</a:t>
            </a:r>
            <a:endParaRPr sz="3600">
              <a:latin typeface="RobotoRegular"/>
              <a:cs typeface="RobotoRegular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085445" y="954847"/>
            <a:ext cx="7346315" cy="114363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300" spc="-75" b="0">
                <a:solidFill>
                  <a:srgbClr val="13110E"/>
                </a:solidFill>
                <a:latin typeface="Roboto"/>
                <a:cs typeface="Roboto"/>
              </a:rPr>
              <a:t>Table </a:t>
            </a:r>
            <a:r>
              <a:rPr dirty="0" sz="7300" spc="-25" b="0">
                <a:solidFill>
                  <a:srgbClr val="13110E"/>
                </a:solidFill>
                <a:latin typeface="Roboto"/>
                <a:cs typeface="Roboto"/>
              </a:rPr>
              <a:t>of</a:t>
            </a:r>
            <a:r>
              <a:rPr dirty="0" sz="7300" spc="-260" b="0">
                <a:solidFill>
                  <a:srgbClr val="13110E"/>
                </a:solidFill>
                <a:latin typeface="Roboto"/>
                <a:cs typeface="Roboto"/>
              </a:rPr>
              <a:t> </a:t>
            </a:r>
            <a:r>
              <a:rPr dirty="0" sz="7300" spc="-65" b="0">
                <a:solidFill>
                  <a:srgbClr val="13110E"/>
                </a:solidFill>
                <a:latin typeface="Roboto"/>
                <a:cs typeface="Roboto"/>
              </a:rPr>
              <a:t>Contents</a:t>
            </a:r>
            <a:endParaRPr sz="7300">
              <a:latin typeface="Roboto"/>
              <a:cs typeface="Robo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411" y="8870258"/>
            <a:ext cx="18278475" cy="1419225"/>
          </a:xfrm>
          <a:custGeom>
            <a:avLst/>
            <a:gdLst/>
            <a:ahLst/>
            <a:cxnLst/>
            <a:rect l="l" t="t" r="r" b="b"/>
            <a:pathLst>
              <a:path w="18278475" h="1419225">
                <a:moveTo>
                  <a:pt x="18278475" y="1419225"/>
                </a:moveTo>
                <a:lnTo>
                  <a:pt x="0" y="1419225"/>
                </a:lnTo>
                <a:lnTo>
                  <a:pt x="0" y="0"/>
                </a:lnTo>
                <a:lnTo>
                  <a:pt x="18278475" y="0"/>
                </a:lnTo>
                <a:lnTo>
                  <a:pt x="18278475" y="1419225"/>
                </a:lnTo>
                <a:close/>
              </a:path>
            </a:pathLst>
          </a:custGeom>
          <a:solidFill>
            <a:srgbClr val="1753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2240142" y="2419852"/>
            <a:ext cx="3438525" cy="2851150"/>
            <a:chOff x="2240142" y="2419852"/>
            <a:chExt cx="3438525" cy="2851150"/>
          </a:xfrm>
        </p:grpSpPr>
        <p:sp>
          <p:nvSpPr>
            <p:cNvPr id="15" name="object 15"/>
            <p:cNvSpPr/>
            <p:nvPr/>
          </p:nvSpPr>
          <p:spPr>
            <a:xfrm>
              <a:off x="2240142" y="2889564"/>
              <a:ext cx="3438525" cy="2381885"/>
            </a:xfrm>
            <a:custGeom>
              <a:avLst/>
              <a:gdLst/>
              <a:ahLst/>
              <a:cxnLst/>
              <a:rect l="l" t="t" r="r" b="b"/>
              <a:pathLst>
                <a:path w="3438525" h="2381885">
                  <a:moveTo>
                    <a:pt x="3070890" y="2381258"/>
                  </a:moveTo>
                  <a:lnTo>
                    <a:pt x="367564" y="2381258"/>
                  </a:lnTo>
                  <a:lnTo>
                    <a:pt x="321549" y="2378382"/>
                  </a:lnTo>
                  <a:lnTo>
                    <a:pt x="277213" y="2369988"/>
                  </a:lnTo>
                  <a:lnTo>
                    <a:pt x="234906" y="2356425"/>
                  </a:lnTo>
                  <a:lnTo>
                    <a:pt x="194976" y="2338040"/>
                  </a:lnTo>
                  <a:lnTo>
                    <a:pt x="157769" y="2315183"/>
                  </a:lnTo>
                  <a:lnTo>
                    <a:pt x="123636" y="2288203"/>
                  </a:lnTo>
                  <a:lnTo>
                    <a:pt x="92924" y="2257448"/>
                  </a:lnTo>
                  <a:lnTo>
                    <a:pt x="65982" y="2223267"/>
                  </a:lnTo>
                  <a:lnTo>
                    <a:pt x="43157" y="2186009"/>
                  </a:lnTo>
                  <a:lnTo>
                    <a:pt x="24798" y="2146023"/>
                  </a:lnTo>
                  <a:lnTo>
                    <a:pt x="11253" y="2103656"/>
                  </a:lnTo>
                  <a:lnTo>
                    <a:pt x="2871" y="2059259"/>
                  </a:lnTo>
                  <a:lnTo>
                    <a:pt x="0" y="2013180"/>
                  </a:lnTo>
                  <a:lnTo>
                    <a:pt x="0" y="368078"/>
                  </a:lnTo>
                  <a:lnTo>
                    <a:pt x="2871" y="321998"/>
                  </a:lnTo>
                  <a:lnTo>
                    <a:pt x="11253" y="277601"/>
                  </a:lnTo>
                  <a:lnTo>
                    <a:pt x="24798" y="235235"/>
                  </a:lnTo>
                  <a:lnTo>
                    <a:pt x="43157" y="195248"/>
                  </a:lnTo>
                  <a:lnTo>
                    <a:pt x="65982" y="157990"/>
                  </a:lnTo>
                  <a:lnTo>
                    <a:pt x="92924" y="123809"/>
                  </a:lnTo>
                  <a:lnTo>
                    <a:pt x="123636" y="93054"/>
                  </a:lnTo>
                  <a:lnTo>
                    <a:pt x="157769" y="66074"/>
                  </a:lnTo>
                  <a:lnTo>
                    <a:pt x="194976" y="43217"/>
                  </a:lnTo>
                  <a:lnTo>
                    <a:pt x="234906" y="24833"/>
                  </a:lnTo>
                  <a:lnTo>
                    <a:pt x="277213" y="11269"/>
                  </a:lnTo>
                  <a:lnTo>
                    <a:pt x="321549" y="2875"/>
                  </a:lnTo>
                  <a:lnTo>
                    <a:pt x="367564" y="0"/>
                  </a:lnTo>
                  <a:lnTo>
                    <a:pt x="3070890" y="0"/>
                  </a:lnTo>
                  <a:lnTo>
                    <a:pt x="3116905" y="2875"/>
                  </a:lnTo>
                  <a:lnTo>
                    <a:pt x="3161240" y="11269"/>
                  </a:lnTo>
                  <a:lnTo>
                    <a:pt x="3203547" y="24833"/>
                  </a:lnTo>
                  <a:lnTo>
                    <a:pt x="3243478" y="43217"/>
                  </a:lnTo>
                  <a:lnTo>
                    <a:pt x="3280684" y="66074"/>
                  </a:lnTo>
                  <a:lnTo>
                    <a:pt x="3314817" y="93054"/>
                  </a:lnTo>
                  <a:lnTo>
                    <a:pt x="3345529" y="123809"/>
                  </a:lnTo>
                  <a:lnTo>
                    <a:pt x="3372472" y="157990"/>
                  </a:lnTo>
                  <a:lnTo>
                    <a:pt x="3395297" y="195248"/>
                  </a:lnTo>
                  <a:lnTo>
                    <a:pt x="3413656" y="235235"/>
                  </a:lnTo>
                  <a:lnTo>
                    <a:pt x="3427201" y="277601"/>
                  </a:lnTo>
                  <a:lnTo>
                    <a:pt x="3435583" y="321998"/>
                  </a:lnTo>
                  <a:lnTo>
                    <a:pt x="3438454" y="368078"/>
                  </a:lnTo>
                  <a:lnTo>
                    <a:pt x="3438454" y="2013180"/>
                  </a:lnTo>
                  <a:lnTo>
                    <a:pt x="3435583" y="2059259"/>
                  </a:lnTo>
                  <a:lnTo>
                    <a:pt x="3427201" y="2103656"/>
                  </a:lnTo>
                  <a:lnTo>
                    <a:pt x="3413656" y="2146023"/>
                  </a:lnTo>
                  <a:lnTo>
                    <a:pt x="3395297" y="2186009"/>
                  </a:lnTo>
                  <a:lnTo>
                    <a:pt x="3372472" y="2223267"/>
                  </a:lnTo>
                  <a:lnTo>
                    <a:pt x="3345529" y="2257448"/>
                  </a:lnTo>
                  <a:lnTo>
                    <a:pt x="3314817" y="2288203"/>
                  </a:lnTo>
                  <a:lnTo>
                    <a:pt x="3280684" y="2315183"/>
                  </a:lnTo>
                  <a:lnTo>
                    <a:pt x="3243478" y="2338040"/>
                  </a:lnTo>
                  <a:lnTo>
                    <a:pt x="3203547" y="2356425"/>
                  </a:lnTo>
                  <a:lnTo>
                    <a:pt x="3161240" y="2369988"/>
                  </a:lnTo>
                  <a:lnTo>
                    <a:pt x="3116905" y="2378382"/>
                  </a:lnTo>
                  <a:lnTo>
                    <a:pt x="3070890" y="23812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487613" y="2419852"/>
              <a:ext cx="942975" cy="942975"/>
            </a:xfrm>
            <a:custGeom>
              <a:avLst/>
              <a:gdLst/>
              <a:ahLst/>
              <a:cxnLst/>
              <a:rect l="l" t="t" r="r" b="b"/>
              <a:pathLst>
                <a:path w="942975" h="942975">
                  <a:moveTo>
                    <a:pt x="942974" y="471487"/>
                  </a:moveTo>
                  <a:lnTo>
                    <a:pt x="940704" y="517700"/>
                  </a:lnTo>
                  <a:lnTo>
                    <a:pt x="933914" y="563470"/>
                  </a:lnTo>
                  <a:lnTo>
                    <a:pt x="922672" y="608352"/>
                  </a:lnTo>
                  <a:lnTo>
                    <a:pt x="907085" y="651918"/>
                  </a:lnTo>
                  <a:lnTo>
                    <a:pt x="887301" y="693744"/>
                  </a:lnTo>
                  <a:lnTo>
                    <a:pt x="863514" y="733432"/>
                  </a:lnTo>
                  <a:lnTo>
                    <a:pt x="835952" y="770595"/>
                  </a:lnTo>
                  <a:lnTo>
                    <a:pt x="804880" y="804879"/>
                  </a:lnTo>
                  <a:lnTo>
                    <a:pt x="770595" y="835952"/>
                  </a:lnTo>
                  <a:lnTo>
                    <a:pt x="733432" y="863514"/>
                  </a:lnTo>
                  <a:lnTo>
                    <a:pt x="693744" y="887302"/>
                  </a:lnTo>
                  <a:lnTo>
                    <a:pt x="651918" y="907085"/>
                  </a:lnTo>
                  <a:lnTo>
                    <a:pt x="608352" y="922672"/>
                  </a:lnTo>
                  <a:lnTo>
                    <a:pt x="563470" y="933915"/>
                  </a:lnTo>
                  <a:lnTo>
                    <a:pt x="517700" y="940704"/>
                  </a:lnTo>
                  <a:lnTo>
                    <a:pt x="471487" y="942974"/>
                  </a:lnTo>
                  <a:lnTo>
                    <a:pt x="459912" y="942833"/>
                  </a:lnTo>
                  <a:lnTo>
                    <a:pt x="413768" y="939428"/>
                  </a:lnTo>
                  <a:lnTo>
                    <a:pt x="368180" y="931518"/>
                  </a:lnTo>
                  <a:lnTo>
                    <a:pt x="323587" y="919177"/>
                  </a:lnTo>
                  <a:lnTo>
                    <a:pt x="280418" y="902524"/>
                  </a:lnTo>
                  <a:lnTo>
                    <a:pt x="239089" y="881721"/>
                  </a:lnTo>
                  <a:lnTo>
                    <a:pt x="199998" y="856966"/>
                  </a:lnTo>
                  <a:lnTo>
                    <a:pt x="163521" y="828499"/>
                  </a:lnTo>
                  <a:lnTo>
                    <a:pt x="130011" y="796594"/>
                  </a:lnTo>
                  <a:lnTo>
                    <a:pt x="99789" y="761558"/>
                  </a:lnTo>
                  <a:lnTo>
                    <a:pt x="73147" y="723729"/>
                  </a:lnTo>
                  <a:lnTo>
                    <a:pt x="50341" y="683470"/>
                  </a:lnTo>
                  <a:lnTo>
                    <a:pt x="31591" y="641170"/>
                  </a:lnTo>
                  <a:lnTo>
                    <a:pt x="17078" y="597235"/>
                  </a:lnTo>
                  <a:lnTo>
                    <a:pt x="6940" y="552090"/>
                  </a:lnTo>
                  <a:lnTo>
                    <a:pt x="1277" y="506168"/>
                  </a:lnTo>
                  <a:lnTo>
                    <a:pt x="0" y="471487"/>
                  </a:lnTo>
                  <a:lnTo>
                    <a:pt x="141" y="459912"/>
                  </a:lnTo>
                  <a:lnTo>
                    <a:pt x="3546" y="413768"/>
                  </a:lnTo>
                  <a:lnTo>
                    <a:pt x="11456" y="368180"/>
                  </a:lnTo>
                  <a:lnTo>
                    <a:pt x="23797" y="323587"/>
                  </a:lnTo>
                  <a:lnTo>
                    <a:pt x="40450" y="280418"/>
                  </a:lnTo>
                  <a:lnTo>
                    <a:pt x="61253" y="239089"/>
                  </a:lnTo>
                  <a:lnTo>
                    <a:pt x="86008" y="199998"/>
                  </a:lnTo>
                  <a:lnTo>
                    <a:pt x="114475" y="163521"/>
                  </a:lnTo>
                  <a:lnTo>
                    <a:pt x="146380" y="130011"/>
                  </a:lnTo>
                  <a:lnTo>
                    <a:pt x="181416" y="99789"/>
                  </a:lnTo>
                  <a:lnTo>
                    <a:pt x="219245" y="73148"/>
                  </a:lnTo>
                  <a:lnTo>
                    <a:pt x="259504" y="50342"/>
                  </a:lnTo>
                  <a:lnTo>
                    <a:pt x="301804" y="31591"/>
                  </a:lnTo>
                  <a:lnTo>
                    <a:pt x="345739" y="17077"/>
                  </a:lnTo>
                  <a:lnTo>
                    <a:pt x="390884" y="6940"/>
                  </a:lnTo>
                  <a:lnTo>
                    <a:pt x="436806" y="1276"/>
                  </a:lnTo>
                  <a:lnTo>
                    <a:pt x="471487" y="0"/>
                  </a:lnTo>
                  <a:lnTo>
                    <a:pt x="483062" y="141"/>
                  </a:lnTo>
                  <a:lnTo>
                    <a:pt x="529206" y="3545"/>
                  </a:lnTo>
                  <a:lnTo>
                    <a:pt x="574794" y="11456"/>
                  </a:lnTo>
                  <a:lnTo>
                    <a:pt x="619387" y="23798"/>
                  </a:lnTo>
                  <a:lnTo>
                    <a:pt x="662556" y="40450"/>
                  </a:lnTo>
                  <a:lnTo>
                    <a:pt x="703885" y="61253"/>
                  </a:lnTo>
                  <a:lnTo>
                    <a:pt x="742976" y="86009"/>
                  </a:lnTo>
                  <a:lnTo>
                    <a:pt x="779453" y="114475"/>
                  </a:lnTo>
                  <a:lnTo>
                    <a:pt x="812963" y="146379"/>
                  </a:lnTo>
                  <a:lnTo>
                    <a:pt x="843185" y="181416"/>
                  </a:lnTo>
                  <a:lnTo>
                    <a:pt x="869826" y="219245"/>
                  </a:lnTo>
                  <a:lnTo>
                    <a:pt x="892632" y="259504"/>
                  </a:lnTo>
                  <a:lnTo>
                    <a:pt x="911383" y="301804"/>
                  </a:lnTo>
                  <a:lnTo>
                    <a:pt x="925896" y="345739"/>
                  </a:lnTo>
                  <a:lnTo>
                    <a:pt x="936034" y="390884"/>
                  </a:lnTo>
                  <a:lnTo>
                    <a:pt x="941697" y="436806"/>
                  </a:lnTo>
                  <a:lnTo>
                    <a:pt x="942974" y="471487"/>
                  </a:lnTo>
                  <a:close/>
                </a:path>
              </a:pathLst>
            </a:custGeom>
            <a:solidFill>
              <a:srgbClr val="1753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108413" y="3745998"/>
            <a:ext cx="1705610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01930">
              <a:lnSpc>
                <a:spcPct val="114599"/>
              </a:lnSpc>
              <a:spcBef>
                <a:spcPts val="100"/>
              </a:spcBef>
            </a:pPr>
            <a:r>
              <a:rPr dirty="0" sz="2400" spc="35">
                <a:solidFill>
                  <a:srgbClr val="13110E"/>
                </a:solidFill>
                <a:latin typeface="RobotoRegular"/>
                <a:cs typeface="RobotoRegular"/>
              </a:rPr>
              <a:t>Business  </a:t>
            </a:r>
            <a:r>
              <a:rPr dirty="0" sz="2400" spc="45">
                <a:solidFill>
                  <a:srgbClr val="13110E"/>
                </a:solidFill>
                <a:latin typeface="RobotoRegular"/>
                <a:cs typeface="RobotoRegular"/>
              </a:rPr>
              <a:t>Backgroun</a:t>
            </a:r>
            <a:r>
              <a:rPr dirty="0" sz="2400">
                <a:solidFill>
                  <a:srgbClr val="13110E"/>
                </a:solidFill>
                <a:latin typeface="RobotoRegular"/>
                <a:cs typeface="RobotoRegular"/>
              </a:rPr>
              <a:t>d</a:t>
            </a:r>
            <a:endParaRPr sz="2400">
              <a:latin typeface="RobotoRegular"/>
              <a:cs typeface="RobotoRegular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19953" y="2572064"/>
            <a:ext cx="2825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FFFFFF"/>
                </a:solidFill>
                <a:latin typeface="RobotoRegular"/>
                <a:cs typeface="RobotoRegular"/>
              </a:rPr>
              <a:t>1</a:t>
            </a:r>
            <a:endParaRPr sz="3600">
              <a:latin typeface="RobotoRegular"/>
              <a:cs typeface="RobotoRegular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427793" y="5620283"/>
            <a:ext cx="3438525" cy="2851150"/>
            <a:chOff x="7427793" y="5620283"/>
            <a:chExt cx="3438525" cy="2851150"/>
          </a:xfrm>
        </p:grpSpPr>
        <p:sp>
          <p:nvSpPr>
            <p:cNvPr id="20" name="object 20"/>
            <p:cNvSpPr/>
            <p:nvPr/>
          </p:nvSpPr>
          <p:spPr>
            <a:xfrm>
              <a:off x="7427793" y="6089995"/>
              <a:ext cx="3438525" cy="2381885"/>
            </a:xfrm>
            <a:custGeom>
              <a:avLst/>
              <a:gdLst/>
              <a:ahLst/>
              <a:cxnLst/>
              <a:rect l="l" t="t" r="r" b="b"/>
              <a:pathLst>
                <a:path w="3438525" h="2381884">
                  <a:moveTo>
                    <a:pt x="3070890" y="2381258"/>
                  </a:moveTo>
                  <a:lnTo>
                    <a:pt x="367564" y="2381258"/>
                  </a:lnTo>
                  <a:lnTo>
                    <a:pt x="321549" y="2378382"/>
                  </a:lnTo>
                  <a:lnTo>
                    <a:pt x="277213" y="2369988"/>
                  </a:lnTo>
                  <a:lnTo>
                    <a:pt x="234906" y="2356425"/>
                  </a:lnTo>
                  <a:lnTo>
                    <a:pt x="194976" y="2338040"/>
                  </a:lnTo>
                  <a:lnTo>
                    <a:pt x="157769" y="2315183"/>
                  </a:lnTo>
                  <a:lnTo>
                    <a:pt x="123636" y="2288203"/>
                  </a:lnTo>
                  <a:lnTo>
                    <a:pt x="92924" y="2257448"/>
                  </a:lnTo>
                  <a:lnTo>
                    <a:pt x="65982" y="2223267"/>
                  </a:lnTo>
                  <a:lnTo>
                    <a:pt x="43157" y="2186009"/>
                  </a:lnTo>
                  <a:lnTo>
                    <a:pt x="24798" y="2146023"/>
                  </a:lnTo>
                  <a:lnTo>
                    <a:pt x="11253" y="2103656"/>
                  </a:lnTo>
                  <a:lnTo>
                    <a:pt x="2871" y="2059259"/>
                  </a:lnTo>
                  <a:lnTo>
                    <a:pt x="0" y="2013180"/>
                  </a:lnTo>
                  <a:lnTo>
                    <a:pt x="0" y="368078"/>
                  </a:lnTo>
                  <a:lnTo>
                    <a:pt x="2871" y="321998"/>
                  </a:lnTo>
                  <a:lnTo>
                    <a:pt x="11253" y="277601"/>
                  </a:lnTo>
                  <a:lnTo>
                    <a:pt x="24798" y="235235"/>
                  </a:lnTo>
                  <a:lnTo>
                    <a:pt x="43157" y="195248"/>
                  </a:lnTo>
                  <a:lnTo>
                    <a:pt x="65982" y="157990"/>
                  </a:lnTo>
                  <a:lnTo>
                    <a:pt x="92924" y="123809"/>
                  </a:lnTo>
                  <a:lnTo>
                    <a:pt x="123636" y="93054"/>
                  </a:lnTo>
                  <a:lnTo>
                    <a:pt x="157769" y="66074"/>
                  </a:lnTo>
                  <a:lnTo>
                    <a:pt x="194976" y="43217"/>
                  </a:lnTo>
                  <a:lnTo>
                    <a:pt x="234906" y="24833"/>
                  </a:lnTo>
                  <a:lnTo>
                    <a:pt x="277213" y="11269"/>
                  </a:lnTo>
                  <a:lnTo>
                    <a:pt x="321549" y="2875"/>
                  </a:lnTo>
                  <a:lnTo>
                    <a:pt x="367564" y="0"/>
                  </a:lnTo>
                  <a:lnTo>
                    <a:pt x="3070890" y="0"/>
                  </a:lnTo>
                  <a:lnTo>
                    <a:pt x="3116905" y="2875"/>
                  </a:lnTo>
                  <a:lnTo>
                    <a:pt x="3161240" y="11269"/>
                  </a:lnTo>
                  <a:lnTo>
                    <a:pt x="3203547" y="24833"/>
                  </a:lnTo>
                  <a:lnTo>
                    <a:pt x="3243478" y="43217"/>
                  </a:lnTo>
                  <a:lnTo>
                    <a:pt x="3280684" y="66074"/>
                  </a:lnTo>
                  <a:lnTo>
                    <a:pt x="3314817" y="93054"/>
                  </a:lnTo>
                  <a:lnTo>
                    <a:pt x="3345529" y="123809"/>
                  </a:lnTo>
                  <a:lnTo>
                    <a:pt x="3372472" y="157990"/>
                  </a:lnTo>
                  <a:lnTo>
                    <a:pt x="3395297" y="195248"/>
                  </a:lnTo>
                  <a:lnTo>
                    <a:pt x="3413656" y="235235"/>
                  </a:lnTo>
                  <a:lnTo>
                    <a:pt x="3427201" y="277601"/>
                  </a:lnTo>
                  <a:lnTo>
                    <a:pt x="3435583" y="321998"/>
                  </a:lnTo>
                  <a:lnTo>
                    <a:pt x="3438454" y="368078"/>
                  </a:lnTo>
                  <a:lnTo>
                    <a:pt x="3438454" y="2013180"/>
                  </a:lnTo>
                  <a:lnTo>
                    <a:pt x="3435583" y="2059259"/>
                  </a:lnTo>
                  <a:lnTo>
                    <a:pt x="3427201" y="2103656"/>
                  </a:lnTo>
                  <a:lnTo>
                    <a:pt x="3413656" y="2146023"/>
                  </a:lnTo>
                  <a:lnTo>
                    <a:pt x="3395297" y="2186009"/>
                  </a:lnTo>
                  <a:lnTo>
                    <a:pt x="3372472" y="2223267"/>
                  </a:lnTo>
                  <a:lnTo>
                    <a:pt x="3345529" y="2257448"/>
                  </a:lnTo>
                  <a:lnTo>
                    <a:pt x="3314817" y="2288203"/>
                  </a:lnTo>
                  <a:lnTo>
                    <a:pt x="3280684" y="2315183"/>
                  </a:lnTo>
                  <a:lnTo>
                    <a:pt x="3243478" y="2338040"/>
                  </a:lnTo>
                  <a:lnTo>
                    <a:pt x="3203547" y="2356425"/>
                  </a:lnTo>
                  <a:lnTo>
                    <a:pt x="3161240" y="2369988"/>
                  </a:lnTo>
                  <a:lnTo>
                    <a:pt x="3116905" y="2378382"/>
                  </a:lnTo>
                  <a:lnTo>
                    <a:pt x="3070890" y="23812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675278" y="5620283"/>
              <a:ext cx="942975" cy="942975"/>
            </a:xfrm>
            <a:custGeom>
              <a:avLst/>
              <a:gdLst/>
              <a:ahLst/>
              <a:cxnLst/>
              <a:rect l="l" t="t" r="r" b="b"/>
              <a:pathLst>
                <a:path w="942975" h="942975">
                  <a:moveTo>
                    <a:pt x="942974" y="471487"/>
                  </a:moveTo>
                  <a:lnTo>
                    <a:pt x="940704" y="517700"/>
                  </a:lnTo>
                  <a:lnTo>
                    <a:pt x="933914" y="563470"/>
                  </a:lnTo>
                  <a:lnTo>
                    <a:pt x="922672" y="608352"/>
                  </a:lnTo>
                  <a:lnTo>
                    <a:pt x="907085" y="651918"/>
                  </a:lnTo>
                  <a:lnTo>
                    <a:pt x="887301" y="693744"/>
                  </a:lnTo>
                  <a:lnTo>
                    <a:pt x="863514" y="733432"/>
                  </a:lnTo>
                  <a:lnTo>
                    <a:pt x="835952" y="770595"/>
                  </a:lnTo>
                  <a:lnTo>
                    <a:pt x="804880" y="804879"/>
                  </a:lnTo>
                  <a:lnTo>
                    <a:pt x="770595" y="835952"/>
                  </a:lnTo>
                  <a:lnTo>
                    <a:pt x="733432" y="863514"/>
                  </a:lnTo>
                  <a:lnTo>
                    <a:pt x="693744" y="887302"/>
                  </a:lnTo>
                  <a:lnTo>
                    <a:pt x="651918" y="907085"/>
                  </a:lnTo>
                  <a:lnTo>
                    <a:pt x="608352" y="922672"/>
                  </a:lnTo>
                  <a:lnTo>
                    <a:pt x="563470" y="933915"/>
                  </a:lnTo>
                  <a:lnTo>
                    <a:pt x="517700" y="940704"/>
                  </a:lnTo>
                  <a:lnTo>
                    <a:pt x="471487" y="942974"/>
                  </a:lnTo>
                  <a:lnTo>
                    <a:pt x="459912" y="942833"/>
                  </a:lnTo>
                  <a:lnTo>
                    <a:pt x="413768" y="939428"/>
                  </a:lnTo>
                  <a:lnTo>
                    <a:pt x="368180" y="931518"/>
                  </a:lnTo>
                  <a:lnTo>
                    <a:pt x="323587" y="919177"/>
                  </a:lnTo>
                  <a:lnTo>
                    <a:pt x="280418" y="902524"/>
                  </a:lnTo>
                  <a:lnTo>
                    <a:pt x="239089" y="881721"/>
                  </a:lnTo>
                  <a:lnTo>
                    <a:pt x="199998" y="856966"/>
                  </a:lnTo>
                  <a:lnTo>
                    <a:pt x="163521" y="828499"/>
                  </a:lnTo>
                  <a:lnTo>
                    <a:pt x="130011" y="796594"/>
                  </a:lnTo>
                  <a:lnTo>
                    <a:pt x="99789" y="761558"/>
                  </a:lnTo>
                  <a:lnTo>
                    <a:pt x="73147" y="723729"/>
                  </a:lnTo>
                  <a:lnTo>
                    <a:pt x="50341" y="683470"/>
                  </a:lnTo>
                  <a:lnTo>
                    <a:pt x="31591" y="641170"/>
                  </a:lnTo>
                  <a:lnTo>
                    <a:pt x="17078" y="597235"/>
                  </a:lnTo>
                  <a:lnTo>
                    <a:pt x="6940" y="552090"/>
                  </a:lnTo>
                  <a:lnTo>
                    <a:pt x="1277" y="506168"/>
                  </a:lnTo>
                  <a:lnTo>
                    <a:pt x="0" y="471487"/>
                  </a:lnTo>
                  <a:lnTo>
                    <a:pt x="141" y="459912"/>
                  </a:lnTo>
                  <a:lnTo>
                    <a:pt x="3546" y="413768"/>
                  </a:lnTo>
                  <a:lnTo>
                    <a:pt x="11456" y="368180"/>
                  </a:lnTo>
                  <a:lnTo>
                    <a:pt x="23797" y="323587"/>
                  </a:lnTo>
                  <a:lnTo>
                    <a:pt x="40450" y="280418"/>
                  </a:lnTo>
                  <a:lnTo>
                    <a:pt x="61253" y="239089"/>
                  </a:lnTo>
                  <a:lnTo>
                    <a:pt x="86008" y="199998"/>
                  </a:lnTo>
                  <a:lnTo>
                    <a:pt x="114475" y="163521"/>
                  </a:lnTo>
                  <a:lnTo>
                    <a:pt x="146380" y="130011"/>
                  </a:lnTo>
                  <a:lnTo>
                    <a:pt x="181416" y="99789"/>
                  </a:lnTo>
                  <a:lnTo>
                    <a:pt x="219245" y="73148"/>
                  </a:lnTo>
                  <a:lnTo>
                    <a:pt x="259504" y="50342"/>
                  </a:lnTo>
                  <a:lnTo>
                    <a:pt x="301804" y="31591"/>
                  </a:lnTo>
                  <a:lnTo>
                    <a:pt x="345739" y="17077"/>
                  </a:lnTo>
                  <a:lnTo>
                    <a:pt x="390884" y="6940"/>
                  </a:lnTo>
                  <a:lnTo>
                    <a:pt x="436806" y="1276"/>
                  </a:lnTo>
                  <a:lnTo>
                    <a:pt x="471487" y="0"/>
                  </a:lnTo>
                  <a:lnTo>
                    <a:pt x="483062" y="141"/>
                  </a:lnTo>
                  <a:lnTo>
                    <a:pt x="529206" y="3545"/>
                  </a:lnTo>
                  <a:lnTo>
                    <a:pt x="574794" y="11456"/>
                  </a:lnTo>
                  <a:lnTo>
                    <a:pt x="619387" y="23798"/>
                  </a:lnTo>
                  <a:lnTo>
                    <a:pt x="662556" y="40450"/>
                  </a:lnTo>
                  <a:lnTo>
                    <a:pt x="703885" y="61253"/>
                  </a:lnTo>
                  <a:lnTo>
                    <a:pt x="742976" y="86009"/>
                  </a:lnTo>
                  <a:lnTo>
                    <a:pt x="779453" y="114475"/>
                  </a:lnTo>
                  <a:lnTo>
                    <a:pt x="812963" y="146379"/>
                  </a:lnTo>
                  <a:lnTo>
                    <a:pt x="843185" y="181416"/>
                  </a:lnTo>
                  <a:lnTo>
                    <a:pt x="869826" y="219245"/>
                  </a:lnTo>
                  <a:lnTo>
                    <a:pt x="892632" y="259504"/>
                  </a:lnTo>
                  <a:lnTo>
                    <a:pt x="911383" y="301804"/>
                  </a:lnTo>
                  <a:lnTo>
                    <a:pt x="925896" y="345739"/>
                  </a:lnTo>
                  <a:lnTo>
                    <a:pt x="936034" y="390884"/>
                  </a:lnTo>
                  <a:lnTo>
                    <a:pt x="941697" y="436806"/>
                  </a:lnTo>
                  <a:lnTo>
                    <a:pt x="942974" y="471487"/>
                  </a:lnTo>
                  <a:close/>
                </a:path>
              </a:pathLst>
            </a:custGeom>
            <a:solidFill>
              <a:srgbClr val="1753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8104385" y="6946428"/>
            <a:ext cx="2089150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49605" marR="5080" indent="-637540">
              <a:lnSpc>
                <a:spcPct val="114599"/>
              </a:lnSpc>
              <a:spcBef>
                <a:spcPts val="100"/>
              </a:spcBef>
            </a:pPr>
            <a:r>
              <a:rPr dirty="0" sz="2400" spc="35">
                <a:solidFill>
                  <a:srgbClr val="13110E"/>
                </a:solidFill>
                <a:latin typeface="RobotoRegular"/>
                <a:cs typeface="RobotoRegular"/>
              </a:rPr>
              <a:t>Business </a:t>
            </a:r>
            <a:r>
              <a:rPr dirty="0" sz="2400" spc="30">
                <a:solidFill>
                  <a:srgbClr val="13110E"/>
                </a:solidFill>
                <a:latin typeface="RobotoRegular"/>
                <a:cs typeface="RobotoRegular"/>
              </a:rPr>
              <a:t>Case  </a:t>
            </a:r>
            <a:r>
              <a:rPr dirty="0" sz="2400" spc="35">
                <a:solidFill>
                  <a:srgbClr val="13110E"/>
                </a:solidFill>
                <a:latin typeface="RobotoRegular"/>
                <a:cs typeface="RobotoRegular"/>
              </a:rPr>
              <a:t>Study</a:t>
            </a:r>
            <a:endParaRPr sz="2400">
              <a:latin typeface="RobotoRegular"/>
              <a:cs typeface="RobotoRegular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07619" y="5771443"/>
            <a:ext cx="2825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FFFFFF"/>
                </a:solidFill>
                <a:latin typeface="RobotoRegular"/>
                <a:cs typeface="RobotoRegular"/>
              </a:rPr>
              <a:t>5</a:t>
            </a:r>
            <a:endParaRPr sz="3600">
              <a:latin typeface="RobotoRegular"/>
              <a:cs typeface="RobotoRegular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2716469" y="5620283"/>
            <a:ext cx="3438525" cy="2851150"/>
            <a:chOff x="12716469" y="5620283"/>
            <a:chExt cx="3438525" cy="2851150"/>
          </a:xfrm>
        </p:grpSpPr>
        <p:sp>
          <p:nvSpPr>
            <p:cNvPr id="25" name="object 25"/>
            <p:cNvSpPr/>
            <p:nvPr/>
          </p:nvSpPr>
          <p:spPr>
            <a:xfrm>
              <a:off x="12716469" y="6089995"/>
              <a:ext cx="3438525" cy="2381885"/>
            </a:xfrm>
            <a:custGeom>
              <a:avLst/>
              <a:gdLst/>
              <a:ahLst/>
              <a:cxnLst/>
              <a:rect l="l" t="t" r="r" b="b"/>
              <a:pathLst>
                <a:path w="3438525" h="2381884">
                  <a:moveTo>
                    <a:pt x="3070890" y="2381258"/>
                  </a:moveTo>
                  <a:lnTo>
                    <a:pt x="367564" y="2381258"/>
                  </a:lnTo>
                  <a:lnTo>
                    <a:pt x="321549" y="2378382"/>
                  </a:lnTo>
                  <a:lnTo>
                    <a:pt x="277213" y="2369988"/>
                  </a:lnTo>
                  <a:lnTo>
                    <a:pt x="234906" y="2356425"/>
                  </a:lnTo>
                  <a:lnTo>
                    <a:pt x="194976" y="2338040"/>
                  </a:lnTo>
                  <a:lnTo>
                    <a:pt x="157769" y="2315183"/>
                  </a:lnTo>
                  <a:lnTo>
                    <a:pt x="123636" y="2288203"/>
                  </a:lnTo>
                  <a:lnTo>
                    <a:pt x="92924" y="2257448"/>
                  </a:lnTo>
                  <a:lnTo>
                    <a:pt x="65982" y="2223267"/>
                  </a:lnTo>
                  <a:lnTo>
                    <a:pt x="43157" y="2186009"/>
                  </a:lnTo>
                  <a:lnTo>
                    <a:pt x="24798" y="2146023"/>
                  </a:lnTo>
                  <a:lnTo>
                    <a:pt x="11253" y="2103656"/>
                  </a:lnTo>
                  <a:lnTo>
                    <a:pt x="2871" y="2059259"/>
                  </a:lnTo>
                  <a:lnTo>
                    <a:pt x="0" y="2013180"/>
                  </a:lnTo>
                  <a:lnTo>
                    <a:pt x="0" y="368078"/>
                  </a:lnTo>
                  <a:lnTo>
                    <a:pt x="2871" y="321998"/>
                  </a:lnTo>
                  <a:lnTo>
                    <a:pt x="11253" y="277601"/>
                  </a:lnTo>
                  <a:lnTo>
                    <a:pt x="24798" y="235235"/>
                  </a:lnTo>
                  <a:lnTo>
                    <a:pt x="43157" y="195248"/>
                  </a:lnTo>
                  <a:lnTo>
                    <a:pt x="65982" y="157990"/>
                  </a:lnTo>
                  <a:lnTo>
                    <a:pt x="92924" y="123809"/>
                  </a:lnTo>
                  <a:lnTo>
                    <a:pt x="123636" y="93054"/>
                  </a:lnTo>
                  <a:lnTo>
                    <a:pt x="157769" y="66074"/>
                  </a:lnTo>
                  <a:lnTo>
                    <a:pt x="194976" y="43217"/>
                  </a:lnTo>
                  <a:lnTo>
                    <a:pt x="234906" y="24833"/>
                  </a:lnTo>
                  <a:lnTo>
                    <a:pt x="277213" y="11269"/>
                  </a:lnTo>
                  <a:lnTo>
                    <a:pt x="321549" y="2875"/>
                  </a:lnTo>
                  <a:lnTo>
                    <a:pt x="367564" y="0"/>
                  </a:lnTo>
                  <a:lnTo>
                    <a:pt x="3070890" y="0"/>
                  </a:lnTo>
                  <a:lnTo>
                    <a:pt x="3116905" y="2875"/>
                  </a:lnTo>
                  <a:lnTo>
                    <a:pt x="3161240" y="11269"/>
                  </a:lnTo>
                  <a:lnTo>
                    <a:pt x="3203547" y="24833"/>
                  </a:lnTo>
                  <a:lnTo>
                    <a:pt x="3243478" y="43217"/>
                  </a:lnTo>
                  <a:lnTo>
                    <a:pt x="3280684" y="66074"/>
                  </a:lnTo>
                  <a:lnTo>
                    <a:pt x="3314817" y="93054"/>
                  </a:lnTo>
                  <a:lnTo>
                    <a:pt x="3345529" y="123809"/>
                  </a:lnTo>
                  <a:lnTo>
                    <a:pt x="3372472" y="157990"/>
                  </a:lnTo>
                  <a:lnTo>
                    <a:pt x="3395297" y="195248"/>
                  </a:lnTo>
                  <a:lnTo>
                    <a:pt x="3413656" y="235235"/>
                  </a:lnTo>
                  <a:lnTo>
                    <a:pt x="3427201" y="277601"/>
                  </a:lnTo>
                  <a:lnTo>
                    <a:pt x="3435583" y="321998"/>
                  </a:lnTo>
                  <a:lnTo>
                    <a:pt x="3438454" y="368078"/>
                  </a:lnTo>
                  <a:lnTo>
                    <a:pt x="3438454" y="2013180"/>
                  </a:lnTo>
                  <a:lnTo>
                    <a:pt x="3435583" y="2059259"/>
                  </a:lnTo>
                  <a:lnTo>
                    <a:pt x="3427201" y="2103656"/>
                  </a:lnTo>
                  <a:lnTo>
                    <a:pt x="3413656" y="2146023"/>
                  </a:lnTo>
                  <a:lnTo>
                    <a:pt x="3395297" y="2186009"/>
                  </a:lnTo>
                  <a:lnTo>
                    <a:pt x="3372472" y="2223267"/>
                  </a:lnTo>
                  <a:lnTo>
                    <a:pt x="3345529" y="2257448"/>
                  </a:lnTo>
                  <a:lnTo>
                    <a:pt x="3314817" y="2288203"/>
                  </a:lnTo>
                  <a:lnTo>
                    <a:pt x="3280684" y="2315183"/>
                  </a:lnTo>
                  <a:lnTo>
                    <a:pt x="3243478" y="2338040"/>
                  </a:lnTo>
                  <a:lnTo>
                    <a:pt x="3203547" y="2356425"/>
                  </a:lnTo>
                  <a:lnTo>
                    <a:pt x="3161240" y="2369988"/>
                  </a:lnTo>
                  <a:lnTo>
                    <a:pt x="3116905" y="2378382"/>
                  </a:lnTo>
                  <a:lnTo>
                    <a:pt x="3070890" y="23812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3963955" y="5620283"/>
              <a:ext cx="942975" cy="942975"/>
            </a:xfrm>
            <a:custGeom>
              <a:avLst/>
              <a:gdLst/>
              <a:ahLst/>
              <a:cxnLst/>
              <a:rect l="l" t="t" r="r" b="b"/>
              <a:pathLst>
                <a:path w="942975" h="942975">
                  <a:moveTo>
                    <a:pt x="942974" y="471487"/>
                  </a:moveTo>
                  <a:lnTo>
                    <a:pt x="940704" y="517700"/>
                  </a:lnTo>
                  <a:lnTo>
                    <a:pt x="933914" y="563470"/>
                  </a:lnTo>
                  <a:lnTo>
                    <a:pt x="922672" y="608352"/>
                  </a:lnTo>
                  <a:lnTo>
                    <a:pt x="907085" y="651918"/>
                  </a:lnTo>
                  <a:lnTo>
                    <a:pt x="887301" y="693744"/>
                  </a:lnTo>
                  <a:lnTo>
                    <a:pt x="863514" y="733432"/>
                  </a:lnTo>
                  <a:lnTo>
                    <a:pt x="835952" y="770595"/>
                  </a:lnTo>
                  <a:lnTo>
                    <a:pt x="804880" y="804879"/>
                  </a:lnTo>
                  <a:lnTo>
                    <a:pt x="770595" y="835952"/>
                  </a:lnTo>
                  <a:lnTo>
                    <a:pt x="733432" y="863514"/>
                  </a:lnTo>
                  <a:lnTo>
                    <a:pt x="693744" y="887302"/>
                  </a:lnTo>
                  <a:lnTo>
                    <a:pt x="651918" y="907085"/>
                  </a:lnTo>
                  <a:lnTo>
                    <a:pt x="608352" y="922672"/>
                  </a:lnTo>
                  <a:lnTo>
                    <a:pt x="563470" y="933915"/>
                  </a:lnTo>
                  <a:lnTo>
                    <a:pt x="517700" y="940704"/>
                  </a:lnTo>
                  <a:lnTo>
                    <a:pt x="471487" y="942974"/>
                  </a:lnTo>
                  <a:lnTo>
                    <a:pt x="459912" y="942833"/>
                  </a:lnTo>
                  <a:lnTo>
                    <a:pt x="413768" y="939428"/>
                  </a:lnTo>
                  <a:lnTo>
                    <a:pt x="368180" y="931518"/>
                  </a:lnTo>
                  <a:lnTo>
                    <a:pt x="323587" y="919177"/>
                  </a:lnTo>
                  <a:lnTo>
                    <a:pt x="280418" y="902524"/>
                  </a:lnTo>
                  <a:lnTo>
                    <a:pt x="239089" y="881721"/>
                  </a:lnTo>
                  <a:lnTo>
                    <a:pt x="199998" y="856966"/>
                  </a:lnTo>
                  <a:lnTo>
                    <a:pt x="163521" y="828499"/>
                  </a:lnTo>
                  <a:lnTo>
                    <a:pt x="130011" y="796594"/>
                  </a:lnTo>
                  <a:lnTo>
                    <a:pt x="99789" y="761558"/>
                  </a:lnTo>
                  <a:lnTo>
                    <a:pt x="73147" y="723729"/>
                  </a:lnTo>
                  <a:lnTo>
                    <a:pt x="50341" y="683470"/>
                  </a:lnTo>
                  <a:lnTo>
                    <a:pt x="31591" y="641170"/>
                  </a:lnTo>
                  <a:lnTo>
                    <a:pt x="17078" y="597235"/>
                  </a:lnTo>
                  <a:lnTo>
                    <a:pt x="6940" y="552090"/>
                  </a:lnTo>
                  <a:lnTo>
                    <a:pt x="1277" y="506168"/>
                  </a:lnTo>
                  <a:lnTo>
                    <a:pt x="0" y="471487"/>
                  </a:lnTo>
                  <a:lnTo>
                    <a:pt x="141" y="459912"/>
                  </a:lnTo>
                  <a:lnTo>
                    <a:pt x="3546" y="413768"/>
                  </a:lnTo>
                  <a:lnTo>
                    <a:pt x="11456" y="368180"/>
                  </a:lnTo>
                  <a:lnTo>
                    <a:pt x="23797" y="323587"/>
                  </a:lnTo>
                  <a:lnTo>
                    <a:pt x="40450" y="280418"/>
                  </a:lnTo>
                  <a:lnTo>
                    <a:pt x="61253" y="239089"/>
                  </a:lnTo>
                  <a:lnTo>
                    <a:pt x="86008" y="199998"/>
                  </a:lnTo>
                  <a:lnTo>
                    <a:pt x="114475" y="163521"/>
                  </a:lnTo>
                  <a:lnTo>
                    <a:pt x="146380" y="130011"/>
                  </a:lnTo>
                  <a:lnTo>
                    <a:pt x="181416" y="99789"/>
                  </a:lnTo>
                  <a:lnTo>
                    <a:pt x="219245" y="73148"/>
                  </a:lnTo>
                  <a:lnTo>
                    <a:pt x="259504" y="50342"/>
                  </a:lnTo>
                  <a:lnTo>
                    <a:pt x="301804" y="31591"/>
                  </a:lnTo>
                  <a:lnTo>
                    <a:pt x="345739" y="17077"/>
                  </a:lnTo>
                  <a:lnTo>
                    <a:pt x="390884" y="6940"/>
                  </a:lnTo>
                  <a:lnTo>
                    <a:pt x="436806" y="1276"/>
                  </a:lnTo>
                  <a:lnTo>
                    <a:pt x="471487" y="0"/>
                  </a:lnTo>
                  <a:lnTo>
                    <a:pt x="483062" y="141"/>
                  </a:lnTo>
                  <a:lnTo>
                    <a:pt x="529206" y="3545"/>
                  </a:lnTo>
                  <a:lnTo>
                    <a:pt x="574794" y="11456"/>
                  </a:lnTo>
                  <a:lnTo>
                    <a:pt x="619387" y="23798"/>
                  </a:lnTo>
                  <a:lnTo>
                    <a:pt x="662556" y="40450"/>
                  </a:lnTo>
                  <a:lnTo>
                    <a:pt x="703885" y="61253"/>
                  </a:lnTo>
                  <a:lnTo>
                    <a:pt x="742976" y="86009"/>
                  </a:lnTo>
                  <a:lnTo>
                    <a:pt x="779453" y="114475"/>
                  </a:lnTo>
                  <a:lnTo>
                    <a:pt x="812963" y="146379"/>
                  </a:lnTo>
                  <a:lnTo>
                    <a:pt x="843185" y="181416"/>
                  </a:lnTo>
                  <a:lnTo>
                    <a:pt x="869826" y="219245"/>
                  </a:lnTo>
                  <a:lnTo>
                    <a:pt x="892632" y="259504"/>
                  </a:lnTo>
                  <a:lnTo>
                    <a:pt x="911383" y="301804"/>
                  </a:lnTo>
                  <a:lnTo>
                    <a:pt x="925896" y="345739"/>
                  </a:lnTo>
                  <a:lnTo>
                    <a:pt x="936034" y="390884"/>
                  </a:lnTo>
                  <a:lnTo>
                    <a:pt x="941697" y="436806"/>
                  </a:lnTo>
                  <a:lnTo>
                    <a:pt x="942974" y="471487"/>
                  </a:lnTo>
                  <a:close/>
                </a:path>
              </a:pathLst>
            </a:custGeom>
            <a:solidFill>
              <a:srgbClr val="1753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3239588" y="6946428"/>
            <a:ext cx="2395855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97155">
              <a:lnSpc>
                <a:spcPct val="114599"/>
              </a:lnSpc>
              <a:spcBef>
                <a:spcPts val="100"/>
              </a:spcBef>
            </a:pPr>
            <a:r>
              <a:rPr dirty="0" sz="2400" spc="40">
                <a:solidFill>
                  <a:srgbClr val="13110E"/>
                </a:solidFill>
                <a:latin typeface="RobotoRegular"/>
                <a:cs typeface="RobotoRegular"/>
              </a:rPr>
              <a:t>Conclusion </a:t>
            </a:r>
            <a:r>
              <a:rPr dirty="0" sz="2400" spc="30">
                <a:solidFill>
                  <a:srgbClr val="13110E"/>
                </a:solidFill>
                <a:latin typeface="RobotoRegular"/>
                <a:cs typeface="RobotoRegular"/>
              </a:rPr>
              <a:t>and  </a:t>
            </a:r>
            <a:r>
              <a:rPr dirty="0" sz="2400" spc="45">
                <a:solidFill>
                  <a:srgbClr val="13110E"/>
                </a:solidFill>
                <a:latin typeface="RobotoRegular"/>
                <a:cs typeface="RobotoRegular"/>
              </a:rPr>
              <a:t>Reccomendatio</a:t>
            </a:r>
            <a:r>
              <a:rPr dirty="0" sz="2400">
                <a:solidFill>
                  <a:srgbClr val="13110E"/>
                </a:solidFill>
                <a:latin typeface="RobotoRegular"/>
                <a:cs typeface="RobotoRegular"/>
              </a:rPr>
              <a:t>n</a:t>
            </a:r>
            <a:endParaRPr sz="2400">
              <a:latin typeface="RobotoRegular"/>
              <a:cs typeface="RobotoRegular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296294" y="5771443"/>
            <a:ext cx="2825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FFFFFF"/>
                </a:solidFill>
                <a:latin typeface="RobotoRegular"/>
                <a:cs typeface="RobotoRegular"/>
              </a:rPr>
              <a:t>6</a:t>
            </a:r>
            <a:endParaRPr sz="3600">
              <a:latin typeface="RobotoRegular"/>
              <a:cs typeface="RobotoRegular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2716469" y="2419852"/>
            <a:ext cx="3438525" cy="2851150"/>
            <a:chOff x="12716469" y="2419852"/>
            <a:chExt cx="3438525" cy="2851150"/>
          </a:xfrm>
        </p:grpSpPr>
        <p:sp>
          <p:nvSpPr>
            <p:cNvPr id="30" name="object 30"/>
            <p:cNvSpPr/>
            <p:nvPr/>
          </p:nvSpPr>
          <p:spPr>
            <a:xfrm>
              <a:off x="12716469" y="2889564"/>
              <a:ext cx="3438525" cy="2381885"/>
            </a:xfrm>
            <a:custGeom>
              <a:avLst/>
              <a:gdLst/>
              <a:ahLst/>
              <a:cxnLst/>
              <a:rect l="l" t="t" r="r" b="b"/>
              <a:pathLst>
                <a:path w="3438525" h="2381885">
                  <a:moveTo>
                    <a:pt x="3070890" y="2381258"/>
                  </a:moveTo>
                  <a:lnTo>
                    <a:pt x="367564" y="2381258"/>
                  </a:lnTo>
                  <a:lnTo>
                    <a:pt x="321549" y="2378382"/>
                  </a:lnTo>
                  <a:lnTo>
                    <a:pt x="277213" y="2369988"/>
                  </a:lnTo>
                  <a:lnTo>
                    <a:pt x="234906" y="2356425"/>
                  </a:lnTo>
                  <a:lnTo>
                    <a:pt x="194976" y="2338040"/>
                  </a:lnTo>
                  <a:lnTo>
                    <a:pt x="157769" y="2315183"/>
                  </a:lnTo>
                  <a:lnTo>
                    <a:pt x="123636" y="2288203"/>
                  </a:lnTo>
                  <a:lnTo>
                    <a:pt x="92924" y="2257448"/>
                  </a:lnTo>
                  <a:lnTo>
                    <a:pt x="65982" y="2223267"/>
                  </a:lnTo>
                  <a:lnTo>
                    <a:pt x="43157" y="2186009"/>
                  </a:lnTo>
                  <a:lnTo>
                    <a:pt x="24798" y="2146023"/>
                  </a:lnTo>
                  <a:lnTo>
                    <a:pt x="11253" y="2103656"/>
                  </a:lnTo>
                  <a:lnTo>
                    <a:pt x="2871" y="2059259"/>
                  </a:lnTo>
                  <a:lnTo>
                    <a:pt x="0" y="2013180"/>
                  </a:lnTo>
                  <a:lnTo>
                    <a:pt x="0" y="368078"/>
                  </a:lnTo>
                  <a:lnTo>
                    <a:pt x="2871" y="321998"/>
                  </a:lnTo>
                  <a:lnTo>
                    <a:pt x="11253" y="277601"/>
                  </a:lnTo>
                  <a:lnTo>
                    <a:pt x="24798" y="235235"/>
                  </a:lnTo>
                  <a:lnTo>
                    <a:pt x="43157" y="195248"/>
                  </a:lnTo>
                  <a:lnTo>
                    <a:pt x="65982" y="157990"/>
                  </a:lnTo>
                  <a:lnTo>
                    <a:pt x="92924" y="123809"/>
                  </a:lnTo>
                  <a:lnTo>
                    <a:pt x="123636" y="93054"/>
                  </a:lnTo>
                  <a:lnTo>
                    <a:pt x="157769" y="66074"/>
                  </a:lnTo>
                  <a:lnTo>
                    <a:pt x="194976" y="43217"/>
                  </a:lnTo>
                  <a:lnTo>
                    <a:pt x="234906" y="24833"/>
                  </a:lnTo>
                  <a:lnTo>
                    <a:pt x="277213" y="11269"/>
                  </a:lnTo>
                  <a:lnTo>
                    <a:pt x="321549" y="2875"/>
                  </a:lnTo>
                  <a:lnTo>
                    <a:pt x="367564" y="0"/>
                  </a:lnTo>
                  <a:lnTo>
                    <a:pt x="3070890" y="0"/>
                  </a:lnTo>
                  <a:lnTo>
                    <a:pt x="3116905" y="2875"/>
                  </a:lnTo>
                  <a:lnTo>
                    <a:pt x="3161240" y="11269"/>
                  </a:lnTo>
                  <a:lnTo>
                    <a:pt x="3203547" y="24833"/>
                  </a:lnTo>
                  <a:lnTo>
                    <a:pt x="3243478" y="43217"/>
                  </a:lnTo>
                  <a:lnTo>
                    <a:pt x="3280684" y="66074"/>
                  </a:lnTo>
                  <a:lnTo>
                    <a:pt x="3314817" y="93054"/>
                  </a:lnTo>
                  <a:lnTo>
                    <a:pt x="3345529" y="123809"/>
                  </a:lnTo>
                  <a:lnTo>
                    <a:pt x="3372472" y="157990"/>
                  </a:lnTo>
                  <a:lnTo>
                    <a:pt x="3395297" y="195248"/>
                  </a:lnTo>
                  <a:lnTo>
                    <a:pt x="3413656" y="235235"/>
                  </a:lnTo>
                  <a:lnTo>
                    <a:pt x="3427201" y="277601"/>
                  </a:lnTo>
                  <a:lnTo>
                    <a:pt x="3435583" y="321998"/>
                  </a:lnTo>
                  <a:lnTo>
                    <a:pt x="3438454" y="368078"/>
                  </a:lnTo>
                  <a:lnTo>
                    <a:pt x="3438454" y="2013180"/>
                  </a:lnTo>
                  <a:lnTo>
                    <a:pt x="3435583" y="2059259"/>
                  </a:lnTo>
                  <a:lnTo>
                    <a:pt x="3427201" y="2103656"/>
                  </a:lnTo>
                  <a:lnTo>
                    <a:pt x="3413656" y="2146023"/>
                  </a:lnTo>
                  <a:lnTo>
                    <a:pt x="3395297" y="2186009"/>
                  </a:lnTo>
                  <a:lnTo>
                    <a:pt x="3372472" y="2223267"/>
                  </a:lnTo>
                  <a:lnTo>
                    <a:pt x="3345529" y="2257448"/>
                  </a:lnTo>
                  <a:lnTo>
                    <a:pt x="3314817" y="2288203"/>
                  </a:lnTo>
                  <a:lnTo>
                    <a:pt x="3280684" y="2315183"/>
                  </a:lnTo>
                  <a:lnTo>
                    <a:pt x="3243478" y="2338040"/>
                  </a:lnTo>
                  <a:lnTo>
                    <a:pt x="3203547" y="2356425"/>
                  </a:lnTo>
                  <a:lnTo>
                    <a:pt x="3161240" y="2369988"/>
                  </a:lnTo>
                  <a:lnTo>
                    <a:pt x="3116905" y="2378382"/>
                  </a:lnTo>
                  <a:lnTo>
                    <a:pt x="3070890" y="23812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3963955" y="2419852"/>
              <a:ext cx="942975" cy="942975"/>
            </a:xfrm>
            <a:custGeom>
              <a:avLst/>
              <a:gdLst/>
              <a:ahLst/>
              <a:cxnLst/>
              <a:rect l="l" t="t" r="r" b="b"/>
              <a:pathLst>
                <a:path w="942975" h="942975">
                  <a:moveTo>
                    <a:pt x="942974" y="471487"/>
                  </a:moveTo>
                  <a:lnTo>
                    <a:pt x="940704" y="517700"/>
                  </a:lnTo>
                  <a:lnTo>
                    <a:pt x="933914" y="563470"/>
                  </a:lnTo>
                  <a:lnTo>
                    <a:pt x="922672" y="608352"/>
                  </a:lnTo>
                  <a:lnTo>
                    <a:pt x="907085" y="651918"/>
                  </a:lnTo>
                  <a:lnTo>
                    <a:pt x="887301" y="693744"/>
                  </a:lnTo>
                  <a:lnTo>
                    <a:pt x="863514" y="733432"/>
                  </a:lnTo>
                  <a:lnTo>
                    <a:pt x="835952" y="770595"/>
                  </a:lnTo>
                  <a:lnTo>
                    <a:pt x="804880" y="804879"/>
                  </a:lnTo>
                  <a:lnTo>
                    <a:pt x="770595" y="835952"/>
                  </a:lnTo>
                  <a:lnTo>
                    <a:pt x="733432" y="863514"/>
                  </a:lnTo>
                  <a:lnTo>
                    <a:pt x="693744" y="887302"/>
                  </a:lnTo>
                  <a:lnTo>
                    <a:pt x="651918" y="907085"/>
                  </a:lnTo>
                  <a:lnTo>
                    <a:pt x="608352" y="922672"/>
                  </a:lnTo>
                  <a:lnTo>
                    <a:pt x="563470" y="933915"/>
                  </a:lnTo>
                  <a:lnTo>
                    <a:pt x="517700" y="940704"/>
                  </a:lnTo>
                  <a:lnTo>
                    <a:pt x="471487" y="942974"/>
                  </a:lnTo>
                  <a:lnTo>
                    <a:pt x="459912" y="942833"/>
                  </a:lnTo>
                  <a:lnTo>
                    <a:pt x="413768" y="939428"/>
                  </a:lnTo>
                  <a:lnTo>
                    <a:pt x="368180" y="931518"/>
                  </a:lnTo>
                  <a:lnTo>
                    <a:pt x="323587" y="919177"/>
                  </a:lnTo>
                  <a:lnTo>
                    <a:pt x="280418" y="902524"/>
                  </a:lnTo>
                  <a:lnTo>
                    <a:pt x="239089" y="881721"/>
                  </a:lnTo>
                  <a:lnTo>
                    <a:pt x="199998" y="856966"/>
                  </a:lnTo>
                  <a:lnTo>
                    <a:pt x="163521" y="828499"/>
                  </a:lnTo>
                  <a:lnTo>
                    <a:pt x="130011" y="796594"/>
                  </a:lnTo>
                  <a:lnTo>
                    <a:pt x="99789" y="761558"/>
                  </a:lnTo>
                  <a:lnTo>
                    <a:pt x="73147" y="723729"/>
                  </a:lnTo>
                  <a:lnTo>
                    <a:pt x="50341" y="683470"/>
                  </a:lnTo>
                  <a:lnTo>
                    <a:pt x="31591" y="641170"/>
                  </a:lnTo>
                  <a:lnTo>
                    <a:pt x="17078" y="597235"/>
                  </a:lnTo>
                  <a:lnTo>
                    <a:pt x="6940" y="552090"/>
                  </a:lnTo>
                  <a:lnTo>
                    <a:pt x="1277" y="506168"/>
                  </a:lnTo>
                  <a:lnTo>
                    <a:pt x="0" y="471487"/>
                  </a:lnTo>
                  <a:lnTo>
                    <a:pt x="141" y="459912"/>
                  </a:lnTo>
                  <a:lnTo>
                    <a:pt x="3546" y="413768"/>
                  </a:lnTo>
                  <a:lnTo>
                    <a:pt x="11456" y="368180"/>
                  </a:lnTo>
                  <a:lnTo>
                    <a:pt x="23797" y="323587"/>
                  </a:lnTo>
                  <a:lnTo>
                    <a:pt x="40450" y="280418"/>
                  </a:lnTo>
                  <a:lnTo>
                    <a:pt x="61253" y="239089"/>
                  </a:lnTo>
                  <a:lnTo>
                    <a:pt x="86008" y="199998"/>
                  </a:lnTo>
                  <a:lnTo>
                    <a:pt x="114475" y="163521"/>
                  </a:lnTo>
                  <a:lnTo>
                    <a:pt x="146380" y="130011"/>
                  </a:lnTo>
                  <a:lnTo>
                    <a:pt x="181416" y="99789"/>
                  </a:lnTo>
                  <a:lnTo>
                    <a:pt x="219245" y="73148"/>
                  </a:lnTo>
                  <a:lnTo>
                    <a:pt x="259504" y="50342"/>
                  </a:lnTo>
                  <a:lnTo>
                    <a:pt x="301804" y="31591"/>
                  </a:lnTo>
                  <a:lnTo>
                    <a:pt x="345739" y="17077"/>
                  </a:lnTo>
                  <a:lnTo>
                    <a:pt x="390884" y="6940"/>
                  </a:lnTo>
                  <a:lnTo>
                    <a:pt x="436806" y="1276"/>
                  </a:lnTo>
                  <a:lnTo>
                    <a:pt x="471487" y="0"/>
                  </a:lnTo>
                  <a:lnTo>
                    <a:pt x="483062" y="141"/>
                  </a:lnTo>
                  <a:lnTo>
                    <a:pt x="529206" y="3545"/>
                  </a:lnTo>
                  <a:lnTo>
                    <a:pt x="574794" y="11456"/>
                  </a:lnTo>
                  <a:lnTo>
                    <a:pt x="619387" y="23798"/>
                  </a:lnTo>
                  <a:lnTo>
                    <a:pt x="662556" y="40450"/>
                  </a:lnTo>
                  <a:lnTo>
                    <a:pt x="703885" y="61253"/>
                  </a:lnTo>
                  <a:lnTo>
                    <a:pt x="742976" y="86009"/>
                  </a:lnTo>
                  <a:lnTo>
                    <a:pt x="779453" y="114475"/>
                  </a:lnTo>
                  <a:lnTo>
                    <a:pt x="812963" y="146379"/>
                  </a:lnTo>
                  <a:lnTo>
                    <a:pt x="843185" y="181416"/>
                  </a:lnTo>
                  <a:lnTo>
                    <a:pt x="869826" y="219245"/>
                  </a:lnTo>
                  <a:lnTo>
                    <a:pt x="892632" y="259504"/>
                  </a:lnTo>
                  <a:lnTo>
                    <a:pt x="911383" y="301804"/>
                  </a:lnTo>
                  <a:lnTo>
                    <a:pt x="925896" y="345739"/>
                  </a:lnTo>
                  <a:lnTo>
                    <a:pt x="936034" y="390884"/>
                  </a:lnTo>
                  <a:lnTo>
                    <a:pt x="941697" y="436806"/>
                  </a:lnTo>
                  <a:lnTo>
                    <a:pt x="942974" y="471487"/>
                  </a:lnTo>
                  <a:close/>
                </a:path>
              </a:pathLst>
            </a:custGeom>
            <a:solidFill>
              <a:srgbClr val="1753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13043583" y="4011136"/>
            <a:ext cx="27876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30">
                <a:solidFill>
                  <a:srgbClr val="13110E"/>
                </a:solidFill>
                <a:latin typeface="RobotoRegular"/>
                <a:cs typeface="RobotoRegular"/>
              </a:rPr>
              <a:t>Data</a:t>
            </a:r>
            <a:r>
              <a:rPr dirty="0" sz="2400" spc="40">
                <a:solidFill>
                  <a:srgbClr val="13110E"/>
                </a:solidFill>
                <a:latin typeface="RobotoRegular"/>
                <a:cs typeface="RobotoRegular"/>
              </a:rPr>
              <a:t> Preprocessing</a:t>
            </a:r>
            <a:endParaRPr sz="2400">
              <a:latin typeface="RobotoRegular"/>
              <a:cs typeface="RobotoRegular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296294" y="2571007"/>
            <a:ext cx="2825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FFFFFF"/>
                </a:solidFill>
                <a:latin typeface="RobotoRegular"/>
                <a:cs typeface="RobotoRegular"/>
              </a:rPr>
              <a:t>3</a:t>
            </a:r>
            <a:endParaRPr sz="36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130"/>
              </a:spcBef>
            </a:pPr>
            <a:r>
              <a:rPr dirty="0" spc="620"/>
              <a:t>Numerical </a:t>
            </a:r>
            <a:r>
              <a:rPr dirty="0" spc="695"/>
              <a:t>Column</a:t>
            </a:r>
            <a:r>
              <a:rPr dirty="0" spc="-590"/>
              <a:t> </a:t>
            </a:r>
            <a:r>
              <a:rPr dirty="0" spc="505"/>
              <a:t>Correlations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62311" y="3248024"/>
            <a:ext cx="7506334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8100"/>
              </a:lnSpc>
              <a:spcBef>
                <a:spcPts val="100"/>
              </a:spcBef>
            </a:pPr>
            <a:r>
              <a:rPr dirty="0" sz="3700" spc="105">
                <a:latin typeface="Arial"/>
                <a:cs typeface="Arial"/>
              </a:rPr>
              <a:t>The </a:t>
            </a:r>
            <a:r>
              <a:rPr dirty="0" sz="3700" spc="395">
                <a:latin typeface="Arial"/>
                <a:cs typeface="Arial"/>
              </a:rPr>
              <a:t>heatmap </a:t>
            </a:r>
            <a:r>
              <a:rPr dirty="0" sz="3700" spc="210">
                <a:latin typeface="Arial"/>
                <a:cs typeface="Arial"/>
              </a:rPr>
              <a:t>doesn't </a:t>
            </a:r>
            <a:r>
              <a:rPr dirty="0" sz="3700" spc="254">
                <a:latin typeface="Arial"/>
                <a:cs typeface="Arial"/>
              </a:rPr>
              <a:t>show</a:t>
            </a:r>
            <a:r>
              <a:rPr dirty="0" sz="3700" spc="100">
                <a:latin typeface="Arial"/>
                <a:cs typeface="Arial"/>
              </a:rPr>
              <a:t> </a:t>
            </a:r>
            <a:r>
              <a:rPr dirty="0" sz="3700" spc="335">
                <a:latin typeface="Arial"/>
                <a:cs typeface="Arial"/>
              </a:rPr>
              <a:t>any  </a:t>
            </a:r>
            <a:r>
              <a:rPr dirty="0" sz="3700" spc="260">
                <a:latin typeface="Arial"/>
                <a:cs typeface="Arial"/>
              </a:rPr>
              <a:t>strong </a:t>
            </a:r>
            <a:r>
              <a:rPr dirty="0" sz="3700" spc="235">
                <a:latin typeface="Arial"/>
                <a:cs typeface="Arial"/>
              </a:rPr>
              <a:t>correlation </a:t>
            </a:r>
            <a:r>
              <a:rPr dirty="0" sz="3700" spc="275">
                <a:latin typeface="Arial"/>
                <a:cs typeface="Arial"/>
              </a:rPr>
              <a:t>between  </a:t>
            </a:r>
            <a:r>
              <a:rPr dirty="0" sz="3700" spc="225">
                <a:latin typeface="Arial"/>
                <a:cs typeface="Arial"/>
              </a:rPr>
              <a:t>features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6946" y="1500194"/>
            <a:ext cx="10915649" cy="8134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34950" marR="5080" indent="-222885">
              <a:lnSpc>
                <a:spcPct val="107600"/>
              </a:lnSpc>
              <a:spcBef>
                <a:spcPts val="100"/>
              </a:spcBef>
            </a:pPr>
            <a:r>
              <a:rPr dirty="0" spc="445"/>
              <a:t>Categorical </a:t>
            </a:r>
            <a:r>
              <a:rPr dirty="0" spc="555"/>
              <a:t>Column</a:t>
            </a:r>
            <a:r>
              <a:rPr dirty="0" spc="-890"/>
              <a:t> </a:t>
            </a:r>
            <a:r>
              <a:rPr dirty="0" spc="405"/>
              <a:t>Correlations </a:t>
            </a:r>
            <a:r>
              <a:rPr dirty="0" spc="515"/>
              <a:t>With  </a:t>
            </a:r>
            <a:r>
              <a:rPr dirty="0" spc="295"/>
              <a:t>Response</a:t>
            </a:r>
            <a:r>
              <a:rPr dirty="0" spc="-5"/>
              <a:t> </a:t>
            </a:r>
            <a:r>
              <a:rPr dirty="0" spc="375"/>
              <a:t>Using</a:t>
            </a:r>
            <a:r>
              <a:rPr dirty="0" spc="-5"/>
              <a:t> </a:t>
            </a:r>
            <a:r>
              <a:rPr dirty="0" spc="450"/>
              <a:t>Cramers</a:t>
            </a:r>
            <a:r>
              <a:rPr dirty="0" spc="-5"/>
              <a:t> </a:t>
            </a:r>
            <a:r>
              <a:rPr dirty="0" spc="270"/>
              <a:t>V</a:t>
            </a:r>
            <a:r>
              <a:rPr dirty="0" spc="-5"/>
              <a:t> </a:t>
            </a:r>
            <a:r>
              <a:rPr dirty="0" spc="570"/>
              <a:t>Heatmap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573479" y="2658159"/>
            <a:ext cx="6384290" cy="5168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8255">
              <a:lnSpc>
                <a:spcPct val="107100"/>
              </a:lnSpc>
              <a:spcBef>
                <a:spcPts val="100"/>
              </a:spcBef>
              <a:tabLst>
                <a:tab pos="2141220" algn="l"/>
              </a:tabLst>
            </a:pPr>
            <a:r>
              <a:rPr dirty="0" sz="3500" spc="-204">
                <a:latin typeface="Arial"/>
                <a:cs typeface="Arial"/>
              </a:rPr>
              <a:t>T</a:t>
            </a:r>
            <a:r>
              <a:rPr dirty="0" sz="3500" spc="285">
                <a:latin typeface="Arial"/>
                <a:cs typeface="Arial"/>
              </a:rPr>
              <a:t>h</a:t>
            </a:r>
            <a:r>
              <a:rPr dirty="0" sz="3500" spc="210">
                <a:latin typeface="Arial"/>
                <a:cs typeface="Arial"/>
              </a:rPr>
              <a:t>e</a:t>
            </a:r>
            <a:r>
              <a:rPr dirty="0" sz="3500">
                <a:latin typeface="Arial"/>
                <a:cs typeface="Arial"/>
              </a:rPr>
              <a:t>	</a:t>
            </a:r>
            <a:r>
              <a:rPr dirty="0" sz="3500" spc="-295">
                <a:latin typeface="Arial"/>
                <a:cs typeface="Arial"/>
              </a:rPr>
              <a:t>P</a:t>
            </a:r>
            <a:r>
              <a:rPr dirty="0" sz="3500" spc="135">
                <a:latin typeface="Arial"/>
                <a:cs typeface="Arial"/>
              </a:rPr>
              <a:t>r</a:t>
            </a:r>
            <a:r>
              <a:rPr dirty="0" sz="3500" spc="170">
                <a:latin typeface="Arial"/>
                <a:cs typeface="Arial"/>
              </a:rPr>
              <a:t>e</a:t>
            </a:r>
            <a:r>
              <a:rPr dirty="0" sz="3500" spc="225">
                <a:latin typeface="Arial"/>
                <a:cs typeface="Arial"/>
              </a:rPr>
              <a:t>v</a:t>
            </a:r>
            <a:r>
              <a:rPr dirty="0" sz="3500" spc="105">
                <a:latin typeface="Arial"/>
                <a:cs typeface="Arial"/>
              </a:rPr>
              <a:t>i</a:t>
            </a:r>
            <a:r>
              <a:rPr dirty="0" sz="3500" spc="245">
                <a:latin typeface="Arial"/>
                <a:cs typeface="Arial"/>
              </a:rPr>
              <a:t>o</a:t>
            </a:r>
            <a:r>
              <a:rPr dirty="0" sz="3500" spc="285">
                <a:latin typeface="Arial"/>
                <a:cs typeface="Arial"/>
              </a:rPr>
              <a:t>u</a:t>
            </a:r>
            <a:r>
              <a:rPr dirty="0" sz="3500" spc="75">
                <a:latin typeface="Arial"/>
                <a:cs typeface="Arial"/>
              </a:rPr>
              <a:t>s</a:t>
            </a:r>
            <a:r>
              <a:rPr dirty="0" sz="3500" spc="105">
                <a:latin typeface="Arial"/>
                <a:cs typeface="Arial"/>
              </a:rPr>
              <a:t>l</a:t>
            </a:r>
            <a:r>
              <a:rPr dirty="0" sz="3500" spc="245">
                <a:latin typeface="Arial"/>
                <a:cs typeface="Arial"/>
              </a:rPr>
              <a:t>y</a:t>
            </a:r>
            <a:r>
              <a:rPr dirty="0" sz="3500" spc="805">
                <a:latin typeface="Arial"/>
                <a:cs typeface="Arial"/>
              </a:rPr>
              <a:t>_</a:t>
            </a:r>
            <a:r>
              <a:rPr dirty="0" sz="3500" spc="-90">
                <a:latin typeface="Arial"/>
                <a:cs typeface="Arial"/>
              </a:rPr>
              <a:t>I</a:t>
            </a:r>
            <a:r>
              <a:rPr dirty="0" sz="3500" spc="285">
                <a:latin typeface="Arial"/>
                <a:cs typeface="Arial"/>
              </a:rPr>
              <a:t>n</a:t>
            </a:r>
            <a:r>
              <a:rPr dirty="0" sz="3500" spc="75">
                <a:latin typeface="Arial"/>
                <a:cs typeface="Arial"/>
              </a:rPr>
              <a:t>s</a:t>
            </a:r>
            <a:r>
              <a:rPr dirty="0" sz="3500" spc="285">
                <a:latin typeface="Arial"/>
                <a:cs typeface="Arial"/>
              </a:rPr>
              <a:t>u</a:t>
            </a:r>
            <a:r>
              <a:rPr dirty="0" sz="3500" spc="135">
                <a:latin typeface="Arial"/>
                <a:cs typeface="Arial"/>
              </a:rPr>
              <a:t>r</a:t>
            </a:r>
            <a:r>
              <a:rPr dirty="0" sz="3500" spc="170">
                <a:latin typeface="Arial"/>
                <a:cs typeface="Arial"/>
              </a:rPr>
              <a:t>e</a:t>
            </a:r>
            <a:r>
              <a:rPr dirty="0" sz="3500" spc="280">
                <a:latin typeface="Arial"/>
                <a:cs typeface="Arial"/>
              </a:rPr>
              <a:t>d  </a:t>
            </a:r>
            <a:r>
              <a:rPr dirty="0" sz="3500" spc="229">
                <a:latin typeface="Arial"/>
                <a:cs typeface="Arial"/>
              </a:rPr>
              <a:t>feature </a:t>
            </a:r>
            <a:r>
              <a:rPr dirty="0" sz="3500" spc="245">
                <a:latin typeface="Arial"/>
                <a:cs typeface="Arial"/>
              </a:rPr>
              <a:t>seems </a:t>
            </a:r>
            <a:r>
              <a:rPr dirty="0" sz="3500" spc="285">
                <a:latin typeface="Arial"/>
                <a:cs typeface="Arial"/>
              </a:rPr>
              <a:t>to </a:t>
            </a:r>
            <a:r>
              <a:rPr dirty="0" sz="3500" spc="275">
                <a:latin typeface="Arial"/>
                <a:cs typeface="Arial"/>
              </a:rPr>
              <a:t>have </a:t>
            </a:r>
            <a:r>
              <a:rPr dirty="0" sz="3500" spc="425">
                <a:latin typeface="Arial"/>
                <a:cs typeface="Arial"/>
              </a:rPr>
              <a:t>a  </a:t>
            </a:r>
            <a:r>
              <a:rPr dirty="0" sz="3500" spc="240">
                <a:latin typeface="Arial"/>
                <a:cs typeface="Arial"/>
              </a:rPr>
              <a:t>strong </a:t>
            </a:r>
            <a:r>
              <a:rPr dirty="0" sz="3500" spc="220">
                <a:latin typeface="Arial"/>
                <a:cs typeface="Arial"/>
              </a:rPr>
              <a:t>relation </a:t>
            </a:r>
            <a:r>
              <a:rPr dirty="0" sz="3500" spc="260">
                <a:latin typeface="Arial"/>
                <a:cs typeface="Arial"/>
              </a:rPr>
              <a:t>with  </a:t>
            </a:r>
            <a:r>
              <a:rPr dirty="0" sz="3500" spc="280">
                <a:latin typeface="Arial"/>
                <a:cs typeface="Arial"/>
              </a:rPr>
              <a:t>Vehicle_Damage</a:t>
            </a:r>
            <a:endParaRPr sz="3500">
              <a:latin typeface="Arial"/>
              <a:cs typeface="Arial"/>
            </a:endParaRPr>
          </a:p>
          <a:p>
            <a:pPr algn="just" marL="12700" marR="5080">
              <a:lnSpc>
                <a:spcPct val="107100"/>
              </a:lnSpc>
              <a:spcBef>
                <a:spcPts val="4500"/>
              </a:spcBef>
            </a:pPr>
            <a:r>
              <a:rPr dirty="0" sz="3500" spc="75">
                <a:latin typeface="Arial"/>
                <a:cs typeface="Arial"/>
              </a:rPr>
              <a:t>This </a:t>
            </a:r>
            <a:r>
              <a:rPr dirty="0" sz="3500" spc="110">
                <a:latin typeface="Arial"/>
                <a:cs typeface="Arial"/>
              </a:rPr>
              <a:t>is </a:t>
            </a:r>
            <a:r>
              <a:rPr dirty="0" sz="3500" spc="265">
                <a:latin typeface="Arial"/>
                <a:cs typeface="Arial"/>
              </a:rPr>
              <a:t>supported </a:t>
            </a:r>
            <a:r>
              <a:rPr dirty="0" sz="3500" spc="335">
                <a:latin typeface="Arial"/>
                <a:cs typeface="Arial"/>
              </a:rPr>
              <a:t>by </a:t>
            </a:r>
            <a:r>
              <a:rPr dirty="0" sz="3500" spc="260">
                <a:latin typeface="Arial"/>
                <a:cs typeface="Arial"/>
              </a:rPr>
              <a:t>the</a:t>
            </a:r>
            <a:r>
              <a:rPr dirty="0" sz="3500" spc="-195">
                <a:latin typeface="Arial"/>
                <a:cs typeface="Arial"/>
              </a:rPr>
              <a:t> </a:t>
            </a:r>
            <a:r>
              <a:rPr dirty="0" sz="3500" spc="290">
                <a:latin typeface="Arial"/>
                <a:cs typeface="Arial"/>
              </a:rPr>
              <a:t>fact  </a:t>
            </a:r>
            <a:r>
              <a:rPr dirty="0" sz="3500" spc="320">
                <a:latin typeface="Arial"/>
                <a:cs typeface="Arial"/>
              </a:rPr>
              <a:t>that </a:t>
            </a:r>
            <a:r>
              <a:rPr dirty="0" sz="3500" spc="250">
                <a:latin typeface="Arial"/>
                <a:cs typeface="Arial"/>
              </a:rPr>
              <a:t>people </a:t>
            </a:r>
            <a:r>
              <a:rPr dirty="0" sz="3500" spc="295">
                <a:latin typeface="Arial"/>
                <a:cs typeface="Arial"/>
              </a:rPr>
              <a:t>who </a:t>
            </a:r>
            <a:r>
              <a:rPr dirty="0" sz="3500" spc="275">
                <a:latin typeface="Arial"/>
                <a:cs typeface="Arial"/>
              </a:rPr>
              <a:t>have </a:t>
            </a:r>
            <a:r>
              <a:rPr dirty="0" sz="3500" spc="365">
                <a:latin typeface="Arial"/>
                <a:cs typeface="Arial"/>
              </a:rPr>
              <a:t>had  </a:t>
            </a:r>
            <a:r>
              <a:rPr dirty="0" sz="3500" spc="204">
                <a:latin typeface="Arial"/>
                <a:cs typeface="Arial"/>
              </a:rPr>
              <a:t>their </a:t>
            </a:r>
            <a:r>
              <a:rPr dirty="0" sz="3500" spc="200">
                <a:latin typeface="Arial"/>
                <a:cs typeface="Arial"/>
              </a:rPr>
              <a:t>vehicle </a:t>
            </a:r>
            <a:r>
              <a:rPr dirty="0" sz="3500" spc="400">
                <a:latin typeface="Arial"/>
                <a:cs typeface="Arial"/>
              </a:rPr>
              <a:t>damaged </a:t>
            </a:r>
            <a:r>
              <a:rPr dirty="0" sz="3500" spc="165">
                <a:latin typeface="Arial"/>
                <a:cs typeface="Arial"/>
              </a:rPr>
              <a:t>will  </a:t>
            </a:r>
            <a:r>
              <a:rPr dirty="0" sz="3500" spc="315">
                <a:latin typeface="Arial"/>
                <a:cs typeface="Arial"/>
              </a:rPr>
              <a:t>buy </a:t>
            </a:r>
            <a:r>
              <a:rPr dirty="0" sz="3500" spc="425">
                <a:latin typeface="Arial"/>
                <a:cs typeface="Arial"/>
              </a:rPr>
              <a:t>a</a:t>
            </a:r>
            <a:r>
              <a:rPr dirty="0" sz="3500" spc="-515">
                <a:latin typeface="Arial"/>
                <a:cs typeface="Arial"/>
              </a:rPr>
              <a:t> </a:t>
            </a:r>
            <a:r>
              <a:rPr dirty="0" sz="3500" spc="200">
                <a:latin typeface="Arial"/>
                <a:cs typeface="Arial"/>
              </a:rPr>
              <a:t>vehicle </a:t>
            </a:r>
            <a:r>
              <a:rPr dirty="0" sz="3500" spc="229">
                <a:latin typeface="Arial"/>
                <a:cs typeface="Arial"/>
              </a:rPr>
              <a:t>insurance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34950" marR="5080" indent="-222885">
              <a:lnSpc>
                <a:spcPct val="107600"/>
              </a:lnSpc>
              <a:spcBef>
                <a:spcPts val="100"/>
              </a:spcBef>
            </a:pPr>
            <a:r>
              <a:rPr dirty="0" spc="445"/>
              <a:t>Categorical </a:t>
            </a:r>
            <a:r>
              <a:rPr dirty="0" spc="555"/>
              <a:t>Column</a:t>
            </a:r>
            <a:r>
              <a:rPr dirty="0" spc="-890"/>
              <a:t> </a:t>
            </a:r>
            <a:r>
              <a:rPr dirty="0" spc="405"/>
              <a:t>Correlations </a:t>
            </a:r>
            <a:r>
              <a:rPr dirty="0" spc="515"/>
              <a:t>With  </a:t>
            </a:r>
            <a:r>
              <a:rPr dirty="0" spc="295"/>
              <a:t>Response</a:t>
            </a:r>
            <a:r>
              <a:rPr dirty="0" spc="-5"/>
              <a:t> </a:t>
            </a:r>
            <a:r>
              <a:rPr dirty="0" spc="375"/>
              <a:t>Using</a:t>
            </a:r>
            <a:r>
              <a:rPr dirty="0" spc="-5"/>
              <a:t> </a:t>
            </a:r>
            <a:r>
              <a:rPr dirty="0" spc="450"/>
              <a:t>Cramers</a:t>
            </a:r>
            <a:r>
              <a:rPr dirty="0" spc="-5"/>
              <a:t> </a:t>
            </a:r>
            <a:r>
              <a:rPr dirty="0" spc="270"/>
              <a:t>V</a:t>
            </a:r>
            <a:r>
              <a:rPr dirty="0" spc="-5"/>
              <a:t> </a:t>
            </a:r>
            <a:r>
              <a:rPr dirty="0" spc="570"/>
              <a:t>Heatmap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39719" y="2143938"/>
            <a:ext cx="7392034" cy="7392034"/>
          </a:xfrm>
          <a:prstGeom prst="rect">
            <a:avLst/>
          </a:prstGeom>
          <a:solidFill>
            <a:srgbClr val="5DC2D4"/>
          </a:solidFill>
        </p:spPr>
        <p:txBody>
          <a:bodyPr wrap="square" lIns="0" tIns="292100" rIns="0" bIns="0" rtlCol="0" vert="horz">
            <a:spAutoFit/>
          </a:bodyPr>
          <a:lstStyle/>
          <a:p>
            <a:pPr marL="237490" marR="1809750">
              <a:lnSpc>
                <a:spcPct val="114599"/>
              </a:lnSpc>
              <a:spcBef>
                <a:spcPts val="2300"/>
              </a:spcBef>
            </a:pPr>
            <a:r>
              <a:rPr dirty="0" sz="2400" spc="20" b="0">
                <a:solidFill>
                  <a:srgbClr val="FFFFFF"/>
                </a:solidFill>
                <a:latin typeface="Roboto"/>
                <a:cs typeface="Roboto"/>
              </a:rPr>
              <a:t>Kruskal-Wallis Test </a:t>
            </a:r>
            <a:r>
              <a:rPr dirty="0" sz="2400" spc="25" b="0">
                <a:solidFill>
                  <a:srgbClr val="FFFFFF"/>
                </a:solidFill>
                <a:latin typeface="Roboto"/>
                <a:cs typeface="Roboto"/>
              </a:rPr>
              <a:t>results </a:t>
            </a:r>
            <a:r>
              <a:rPr dirty="0" sz="2400" spc="20" b="0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dirty="0" sz="2400" spc="25" b="0">
                <a:solidFill>
                  <a:srgbClr val="FFFFFF"/>
                </a:solidFill>
                <a:latin typeface="Roboto"/>
                <a:cs typeface="Roboto"/>
              </a:rPr>
              <a:t>Gender  </a:t>
            </a:r>
            <a:r>
              <a:rPr dirty="0" sz="2400" spc="5" b="0">
                <a:solidFill>
                  <a:srgbClr val="FFFFFF"/>
                </a:solidFill>
                <a:latin typeface="Roboto"/>
                <a:cs typeface="Roboto"/>
              </a:rPr>
              <a:t>H </a:t>
            </a:r>
            <a:r>
              <a:rPr dirty="0" sz="2400" spc="20" b="0">
                <a:solidFill>
                  <a:srgbClr val="FFFFFF"/>
                </a:solidFill>
                <a:latin typeface="Roboto"/>
                <a:cs typeface="Roboto"/>
              </a:rPr>
              <a:t>Stat </a:t>
            </a:r>
            <a:r>
              <a:rPr dirty="0" sz="2400" spc="-35" b="0">
                <a:solidFill>
                  <a:srgbClr val="FFFFFF"/>
                </a:solidFill>
                <a:latin typeface="Roboto"/>
                <a:cs typeface="Roboto"/>
              </a:rPr>
              <a:t>=</a:t>
            </a:r>
            <a:r>
              <a:rPr dirty="0" sz="2400" spc="254" b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25" b="0">
                <a:solidFill>
                  <a:srgbClr val="FFFFFF"/>
                </a:solidFill>
                <a:latin typeface="Roboto"/>
                <a:cs typeface="Roboto"/>
              </a:rPr>
              <a:t>809.6826408737934</a:t>
            </a:r>
            <a:endParaRPr sz="2400">
              <a:latin typeface="Roboto"/>
              <a:cs typeface="Roboto"/>
            </a:endParaRPr>
          </a:p>
          <a:p>
            <a:pPr marL="237490">
              <a:lnSpc>
                <a:spcPct val="100000"/>
              </a:lnSpc>
              <a:spcBef>
                <a:spcPts val="420"/>
              </a:spcBef>
            </a:pPr>
            <a:r>
              <a:rPr dirty="0" sz="2400" spc="-15" b="0">
                <a:solidFill>
                  <a:srgbClr val="FFFFFF"/>
                </a:solidFill>
                <a:latin typeface="Roboto"/>
                <a:cs typeface="Roboto"/>
              </a:rPr>
              <a:t>P </a:t>
            </a:r>
            <a:r>
              <a:rPr dirty="0" sz="2400" spc="-35" b="0">
                <a:solidFill>
                  <a:srgbClr val="FFFFFF"/>
                </a:solidFill>
                <a:latin typeface="Roboto"/>
                <a:cs typeface="Roboto"/>
              </a:rPr>
              <a:t>=</a:t>
            </a:r>
            <a:r>
              <a:rPr dirty="0" sz="2400" spc="200" b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20" b="0">
                <a:solidFill>
                  <a:srgbClr val="FFFFFF"/>
                </a:solidFill>
                <a:latin typeface="Roboto"/>
                <a:cs typeface="Roboto"/>
              </a:rPr>
              <a:t>4.2354192395808124e-178</a:t>
            </a:r>
            <a:endParaRPr sz="24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Roboto"/>
              <a:cs typeface="Roboto"/>
            </a:endParaRPr>
          </a:p>
          <a:p>
            <a:pPr marL="237490" marR="117475">
              <a:lnSpc>
                <a:spcPct val="114599"/>
              </a:lnSpc>
            </a:pPr>
            <a:r>
              <a:rPr dirty="0" sz="2400" spc="20" b="0">
                <a:solidFill>
                  <a:srgbClr val="FFFFFF"/>
                </a:solidFill>
                <a:latin typeface="Roboto"/>
                <a:cs typeface="Roboto"/>
              </a:rPr>
              <a:t>Kruskal-Wallis Test </a:t>
            </a:r>
            <a:r>
              <a:rPr dirty="0" sz="2400" spc="25" b="0">
                <a:solidFill>
                  <a:srgbClr val="FFFFFF"/>
                </a:solidFill>
                <a:latin typeface="Roboto"/>
                <a:cs typeface="Roboto"/>
              </a:rPr>
              <a:t>results </a:t>
            </a:r>
            <a:r>
              <a:rPr dirty="0" sz="2400" spc="20" b="0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dirty="0" sz="2400" spc="25" b="0">
                <a:solidFill>
                  <a:srgbClr val="FFFFFF"/>
                </a:solidFill>
                <a:latin typeface="Roboto"/>
                <a:cs typeface="Roboto"/>
              </a:rPr>
              <a:t>Previously_Insured  </a:t>
            </a:r>
            <a:r>
              <a:rPr dirty="0" sz="2400" spc="5" b="0">
                <a:solidFill>
                  <a:srgbClr val="FFFFFF"/>
                </a:solidFill>
                <a:latin typeface="Roboto"/>
                <a:cs typeface="Roboto"/>
              </a:rPr>
              <a:t>H </a:t>
            </a:r>
            <a:r>
              <a:rPr dirty="0" sz="2400" spc="20" b="0">
                <a:solidFill>
                  <a:srgbClr val="FFFFFF"/>
                </a:solidFill>
                <a:latin typeface="Roboto"/>
                <a:cs typeface="Roboto"/>
              </a:rPr>
              <a:t>Stat </a:t>
            </a:r>
            <a:r>
              <a:rPr dirty="0" sz="2400" spc="-35" b="0">
                <a:solidFill>
                  <a:srgbClr val="FFFFFF"/>
                </a:solidFill>
                <a:latin typeface="Roboto"/>
                <a:cs typeface="Roboto"/>
              </a:rPr>
              <a:t>=</a:t>
            </a:r>
            <a:r>
              <a:rPr dirty="0" sz="2400" spc="254" b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25" b="0">
                <a:solidFill>
                  <a:srgbClr val="FFFFFF"/>
                </a:solidFill>
                <a:latin typeface="Roboto"/>
                <a:cs typeface="Roboto"/>
              </a:rPr>
              <a:t>35440.63114163706</a:t>
            </a:r>
            <a:endParaRPr sz="2400">
              <a:latin typeface="Roboto"/>
              <a:cs typeface="Roboto"/>
            </a:endParaRPr>
          </a:p>
          <a:p>
            <a:pPr marL="237490">
              <a:lnSpc>
                <a:spcPct val="100000"/>
              </a:lnSpc>
              <a:spcBef>
                <a:spcPts val="420"/>
              </a:spcBef>
            </a:pPr>
            <a:r>
              <a:rPr dirty="0" sz="2400" spc="-15" b="0">
                <a:solidFill>
                  <a:srgbClr val="FFFFFF"/>
                </a:solidFill>
                <a:latin typeface="Roboto"/>
                <a:cs typeface="Roboto"/>
              </a:rPr>
              <a:t>P </a:t>
            </a:r>
            <a:r>
              <a:rPr dirty="0" sz="2400" spc="-35" b="0">
                <a:solidFill>
                  <a:srgbClr val="FFFFFF"/>
                </a:solidFill>
                <a:latin typeface="Roboto"/>
                <a:cs typeface="Roboto"/>
              </a:rPr>
              <a:t>=</a:t>
            </a:r>
            <a:r>
              <a:rPr dirty="0" sz="2400" spc="200" b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10" b="0">
                <a:solidFill>
                  <a:srgbClr val="FFFFFF"/>
                </a:solidFill>
                <a:latin typeface="Roboto"/>
                <a:cs typeface="Roboto"/>
              </a:rPr>
              <a:t>0.0</a:t>
            </a:r>
            <a:endParaRPr sz="24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500">
              <a:latin typeface="Roboto"/>
              <a:cs typeface="Roboto"/>
            </a:endParaRPr>
          </a:p>
          <a:p>
            <a:pPr marL="237490" marR="1070610">
              <a:lnSpc>
                <a:spcPct val="114599"/>
              </a:lnSpc>
            </a:pPr>
            <a:r>
              <a:rPr dirty="0" sz="2400" spc="20" b="0">
                <a:solidFill>
                  <a:srgbClr val="FFFFFF"/>
                </a:solidFill>
                <a:latin typeface="Roboto"/>
                <a:cs typeface="Roboto"/>
              </a:rPr>
              <a:t>Kruskal-Wallis Test </a:t>
            </a:r>
            <a:r>
              <a:rPr dirty="0" sz="2400" spc="25" b="0">
                <a:solidFill>
                  <a:srgbClr val="FFFFFF"/>
                </a:solidFill>
                <a:latin typeface="Roboto"/>
                <a:cs typeface="Roboto"/>
              </a:rPr>
              <a:t>results </a:t>
            </a:r>
            <a:r>
              <a:rPr dirty="0" sz="2400" spc="20" b="0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dirty="0" sz="2400" spc="30" b="0">
                <a:solidFill>
                  <a:srgbClr val="FFFFFF"/>
                </a:solidFill>
                <a:latin typeface="Roboto"/>
                <a:cs typeface="Roboto"/>
              </a:rPr>
              <a:t>Vehicle_Age  </a:t>
            </a:r>
            <a:r>
              <a:rPr dirty="0" sz="2400" spc="5" b="0">
                <a:solidFill>
                  <a:srgbClr val="FFFFFF"/>
                </a:solidFill>
                <a:latin typeface="Roboto"/>
                <a:cs typeface="Roboto"/>
              </a:rPr>
              <a:t>H </a:t>
            </a:r>
            <a:r>
              <a:rPr dirty="0" sz="2400" spc="20" b="0">
                <a:solidFill>
                  <a:srgbClr val="FFFFFF"/>
                </a:solidFill>
                <a:latin typeface="Roboto"/>
                <a:cs typeface="Roboto"/>
              </a:rPr>
              <a:t>Stat </a:t>
            </a:r>
            <a:r>
              <a:rPr dirty="0" sz="2400" spc="-35" b="0">
                <a:solidFill>
                  <a:srgbClr val="FFFFFF"/>
                </a:solidFill>
                <a:latin typeface="Roboto"/>
                <a:cs typeface="Roboto"/>
              </a:rPr>
              <a:t>=</a:t>
            </a:r>
            <a:r>
              <a:rPr dirty="0" sz="2400" spc="254" b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25" b="0">
                <a:solidFill>
                  <a:srgbClr val="FFFFFF"/>
                </a:solidFill>
                <a:latin typeface="Roboto"/>
                <a:cs typeface="Roboto"/>
              </a:rPr>
              <a:t>14955.41399255504</a:t>
            </a:r>
            <a:endParaRPr sz="2400">
              <a:latin typeface="Roboto"/>
              <a:cs typeface="Roboto"/>
            </a:endParaRPr>
          </a:p>
          <a:p>
            <a:pPr marL="237490">
              <a:lnSpc>
                <a:spcPct val="100000"/>
              </a:lnSpc>
              <a:spcBef>
                <a:spcPts val="420"/>
              </a:spcBef>
            </a:pPr>
            <a:r>
              <a:rPr dirty="0" sz="2400" spc="-15" b="0">
                <a:solidFill>
                  <a:srgbClr val="FFFFFF"/>
                </a:solidFill>
                <a:latin typeface="Roboto"/>
                <a:cs typeface="Roboto"/>
              </a:rPr>
              <a:t>P </a:t>
            </a:r>
            <a:r>
              <a:rPr dirty="0" sz="2400" spc="-35" b="0">
                <a:solidFill>
                  <a:srgbClr val="FFFFFF"/>
                </a:solidFill>
                <a:latin typeface="Roboto"/>
                <a:cs typeface="Roboto"/>
              </a:rPr>
              <a:t>=</a:t>
            </a:r>
            <a:r>
              <a:rPr dirty="0" sz="2400" spc="200" b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10" b="0">
                <a:solidFill>
                  <a:srgbClr val="FFFFFF"/>
                </a:solidFill>
                <a:latin typeface="Roboto"/>
                <a:cs typeface="Roboto"/>
              </a:rPr>
              <a:t>0.0</a:t>
            </a:r>
            <a:endParaRPr sz="24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Roboto"/>
              <a:cs typeface="Roboto"/>
            </a:endParaRPr>
          </a:p>
          <a:p>
            <a:pPr marL="237490" marR="468630">
              <a:lnSpc>
                <a:spcPct val="114599"/>
              </a:lnSpc>
            </a:pPr>
            <a:r>
              <a:rPr dirty="0" sz="2400" spc="20" b="0">
                <a:solidFill>
                  <a:srgbClr val="FFFFFF"/>
                </a:solidFill>
                <a:latin typeface="Roboto"/>
                <a:cs typeface="Roboto"/>
              </a:rPr>
              <a:t>Kruskal-Wallis Test </a:t>
            </a:r>
            <a:r>
              <a:rPr dirty="0" sz="2400" spc="25" b="0">
                <a:solidFill>
                  <a:srgbClr val="FFFFFF"/>
                </a:solidFill>
                <a:latin typeface="Roboto"/>
                <a:cs typeface="Roboto"/>
              </a:rPr>
              <a:t>results </a:t>
            </a:r>
            <a:r>
              <a:rPr dirty="0" sz="2400" spc="20" b="0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dirty="0" sz="2400" spc="35" b="0">
                <a:solidFill>
                  <a:srgbClr val="FFFFFF"/>
                </a:solidFill>
                <a:latin typeface="Roboto"/>
                <a:cs typeface="Roboto"/>
              </a:rPr>
              <a:t>Vehicle_Damage  </a:t>
            </a:r>
            <a:r>
              <a:rPr dirty="0" sz="2400" spc="5" b="0">
                <a:solidFill>
                  <a:srgbClr val="FFFFFF"/>
                </a:solidFill>
                <a:latin typeface="Roboto"/>
                <a:cs typeface="Roboto"/>
              </a:rPr>
              <a:t>H </a:t>
            </a:r>
            <a:r>
              <a:rPr dirty="0" sz="2400" spc="20" b="0">
                <a:solidFill>
                  <a:srgbClr val="FFFFFF"/>
                </a:solidFill>
                <a:latin typeface="Roboto"/>
                <a:cs typeface="Roboto"/>
              </a:rPr>
              <a:t>Stat </a:t>
            </a:r>
            <a:r>
              <a:rPr dirty="0" sz="2400" spc="-35" b="0">
                <a:solidFill>
                  <a:srgbClr val="FFFFFF"/>
                </a:solidFill>
                <a:latin typeface="Roboto"/>
                <a:cs typeface="Roboto"/>
              </a:rPr>
              <a:t>=</a:t>
            </a:r>
            <a:r>
              <a:rPr dirty="0" sz="2400" spc="254" b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25" b="0">
                <a:solidFill>
                  <a:srgbClr val="FFFFFF"/>
                </a:solidFill>
                <a:latin typeface="Roboto"/>
                <a:cs typeface="Roboto"/>
              </a:rPr>
              <a:t>38204.02112771305</a:t>
            </a:r>
            <a:endParaRPr sz="2400">
              <a:latin typeface="Roboto"/>
              <a:cs typeface="Roboto"/>
            </a:endParaRPr>
          </a:p>
          <a:p>
            <a:pPr marL="237490">
              <a:lnSpc>
                <a:spcPct val="100000"/>
              </a:lnSpc>
              <a:spcBef>
                <a:spcPts val="420"/>
              </a:spcBef>
            </a:pPr>
            <a:r>
              <a:rPr dirty="0" sz="2400" spc="-15" b="0">
                <a:solidFill>
                  <a:srgbClr val="FFFFFF"/>
                </a:solidFill>
                <a:latin typeface="Roboto"/>
                <a:cs typeface="Roboto"/>
              </a:rPr>
              <a:t>P </a:t>
            </a:r>
            <a:r>
              <a:rPr dirty="0" sz="2400" spc="-35" b="0">
                <a:solidFill>
                  <a:srgbClr val="FFFFFF"/>
                </a:solidFill>
                <a:latin typeface="Roboto"/>
                <a:cs typeface="Roboto"/>
              </a:rPr>
              <a:t>=</a:t>
            </a:r>
            <a:r>
              <a:rPr dirty="0" sz="2400" spc="200" b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spc="10" b="0">
                <a:solidFill>
                  <a:srgbClr val="FFFFFF"/>
                </a:solidFill>
                <a:latin typeface="Roboto"/>
                <a:cs typeface="Roboto"/>
              </a:rPr>
              <a:t>0.0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93300" y="3796648"/>
            <a:ext cx="7383145" cy="2549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6900"/>
              </a:lnSpc>
              <a:spcBef>
                <a:spcPts val="95"/>
              </a:spcBef>
            </a:pPr>
            <a:r>
              <a:rPr dirty="0" sz="3100" spc="130">
                <a:latin typeface="Arial"/>
                <a:cs typeface="Arial"/>
              </a:rPr>
              <a:t>Using </a:t>
            </a:r>
            <a:r>
              <a:rPr dirty="0" sz="3100" spc="229">
                <a:latin typeface="Arial"/>
                <a:cs typeface="Arial"/>
              </a:rPr>
              <a:t>the </a:t>
            </a:r>
            <a:r>
              <a:rPr dirty="0" sz="3100" spc="195">
                <a:latin typeface="Arial"/>
                <a:cs typeface="Arial"/>
              </a:rPr>
              <a:t>statistical </a:t>
            </a:r>
            <a:r>
              <a:rPr dirty="0" sz="3100" spc="175">
                <a:latin typeface="Arial"/>
                <a:cs typeface="Arial"/>
              </a:rPr>
              <a:t>Kruskal-Wallis  </a:t>
            </a:r>
            <a:r>
              <a:rPr dirty="0" sz="3100" spc="10">
                <a:latin typeface="Arial"/>
                <a:cs typeface="Arial"/>
              </a:rPr>
              <a:t>Test, </a:t>
            </a:r>
            <a:r>
              <a:rPr dirty="0" sz="3100" spc="235">
                <a:latin typeface="Arial"/>
                <a:cs typeface="Arial"/>
              </a:rPr>
              <a:t>we </a:t>
            </a:r>
            <a:r>
              <a:rPr dirty="0" sz="3100" spc="300">
                <a:latin typeface="Arial"/>
                <a:cs typeface="Arial"/>
              </a:rPr>
              <a:t>can </a:t>
            </a:r>
            <a:r>
              <a:rPr dirty="0" sz="3100" spc="170">
                <a:latin typeface="Arial"/>
                <a:cs typeface="Arial"/>
              </a:rPr>
              <a:t>safely </a:t>
            </a:r>
            <a:r>
              <a:rPr dirty="0" sz="3100" spc="250">
                <a:latin typeface="Arial"/>
                <a:cs typeface="Arial"/>
              </a:rPr>
              <a:t>assume </a:t>
            </a:r>
            <a:r>
              <a:rPr dirty="0" sz="3100" spc="285">
                <a:latin typeface="Arial"/>
                <a:cs typeface="Arial"/>
              </a:rPr>
              <a:t>that </a:t>
            </a:r>
            <a:r>
              <a:rPr dirty="0" sz="3100" spc="229">
                <a:latin typeface="Arial"/>
                <a:cs typeface="Arial"/>
              </a:rPr>
              <a:t>the  categorical </a:t>
            </a:r>
            <a:r>
              <a:rPr dirty="0" sz="3100" spc="254">
                <a:latin typeface="Arial"/>
                <a:cs typeface="Arial"/>
              </a:rPr>
              <a:t>columns </a:t>
            </a:r>
            <a:r>
              <a:rPr dirty="0" sz="3100" spc="240">
                <a:latin typeface="Arial"/>
                <a:cs typeface="Arial"/>
              </a:rPr>
              <a:t>could </a:t>
            </a:r>
            <a:r>
              <a:rPr dirty="0" sz="3100" spc="215">
                <a:latin typeface="Arial"/>
                <a:cs typeface="Arial"/>
              </a:rPr>
              <a:t>help  </a:t>
            </a:r>
            <a:r>
              <a:rPr dirty="0" sz="3100" spc="195">
                <a:latin typeface="Arial"/>
                <a:cs typeface="Arial"/>
              </a:rPr>
              <a:t>distinguish </a:t>
            </a:r>
            <a:r>
              <a:rPr dirty="0" sz="3100" spc="229">
                <a:latin typeface="Arial"/>
                <a:cs typeface="Arial"/>
              </a:rPr>
              <a:t>the </a:t>
            </a:r>
            <a:r>
              <a:rPr dirty="0" sz="3100" spc="75">
                <a:latin typeface="Arial"/>
                <a:cs typeface="Arial"/>
              </a:rPr>
              <a:t>Response, </a:t>
            </a:r>
            <a:r>
              <a:rPr dirty="0" sz="3100" spc="220">
                <a:latin typeface="Arial"/>
                <a:cs typeface="Arial"/>
              </a:rPr>
              <a:t>as </a:t>
            </a:r>
            <a:r>
              <a:rPr dirty="0" sz="3100" spc="185">
                <a:latin typeface="Arial"/>
                <a:cs typeface="Arial"/>
              </a:rPr>
              <a:t>all </a:t>
            </a:r>
            <a:r>
              <a:rPr dirty="0" sz="3100" spc="229">
                <a:latin typeface="Arial"/>
                <a:cs typeface="Arial"/>
              </a:rPr>
              <a:t>the  </a:t>
            </a:r>
            <a:r>
              <a:rPr dirty="0" sz="3100" spc="185">
                <a:latin typeface="Arial"/>
                <a:cs typeface="Arial"/>
              </a:rPr>
              <a:t>P-Values </a:t>
            </a:r>
            <a:r>
              <a:rPr dirty="0" sz="3100" spc="215">
                <a:latin typeface="Arial"/>
                <a:cs typeface="Arial"/>
              </a:rPr>
              <a:t>are </a:t>
            </a:r>
            <a:r>
              <a:rPr dirty="0" sz="3100" spc="225">
                <a:latin typeface="Arial"/>
                <a:cs typeface="Arial"/>
              </a:rPr>
              <a:t>below</a:t>
            </a:r>
            <a:r>
              <a:rPr dirty="0" sz="3100" spc="-395">
                <a:latin typeface="Arial"/>
                <a:cs typeface="Arial"/>
              </a:rPr>
              <a:t> </a:t>
            </a:r>
            <a:r>
              <a:rPr dirty="0" sz="3100" spc="135">
                <a:latin typeface="Arial"/>
                <a:cs typeface="Arial"/>
              </a:rPr>
              <a:t>0.05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038" y="4357225"/>
            <a:ext cx="10352405" cy="1427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200" spc="15" b="0">
                <a:solidFill>
                  <a:srgbClr val="FFFFFF"/>
                </a:solidFill>
                <a:latin typeface="Roboto"/>
                <a:cs typeface="Roboto"/>
              </a:rPr>
              <a:t>Data</a:t>
            </a:r>
            <a:r>
              <a:rPr dirty="0" sz="9200" spc="-35" b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9200" spc="-45" b="0">
                <a:solidFill>
                  <a:srgbClr val="FFFFFF"/>
                </a:solidFill>
                <a:latin typeface="Roboto"/>
                <a:cs typeface="Roboto"/>
              </a:rPr>
              <a:t>Preprocessing</a:t>
            </a:r>
            <a:endParaRPr sz="9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9540"/>
            <a:chOff x="0" y="0"/>
            <a:chExt cx="18288000" cy="1028954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10286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411" y="8870259"/>
              <a:ext cx="18278475" cy="1419225"/>
            </a:xfrm>
            <a:custGeom>
              <a:avLst/>
              <a:gdLst/>
              <a:ahLst/>
              <a:cxnLst/>
              <a:rect l="l" t="t" r="r" b="b"/>
              <a:pathLst>
                <a:path w="18278475" h="1419225">
                  <a:moveTo>
                    <a:pt x="18278475" y="1419225"/>
                  </a:moveTo>
                  <a:lnTo>
                    <a:pt x="0" y="1419225"/>
                  </a:lnTo>
                  <a:lnTo>
                    <a:pt x="0" y="0"/>
                  </a:lnTo>
                  <a:lnTo>
                    <a:pt x="18278475" y="0"/>
                  </a:lnTo>
                  <a:lnTo>
                    <a:pt x="18278475" y="1419225"/>
                  </a:lnTo>
                  <a:close/>
                </a:path>
              </a:pathLst>
            </a:custGeom>
            <a:solidFill>
              <a:srgbClr val="1753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36691" y="1160714"/>
              <a:ext cx="3895725" cy="2695575"/>
            </a:xfrm>
            <a:custGeom>
              <a:avLst/>
              <a:gdLst/>
              <a:ahLst/>
              <a:cxnLst/>
              <a:rect l="l" t="t" r="r" b="b"/>
              <a:pathLst>
                <a:path w="3895725" h="2695575">
                  <a:moveTo>
                    <a:pt x="3479267" y="2695570"/>
                  </a:moveTo>
                  <a:lnTo>
                    <a:pt x="416444" y="2695570"/>
                  </a:lnTo>
                  <a:lnTo>
                    <a:pt x="367975" y="2692759"/>
                  </a:lnTo>
                  <a:lnTo>
                    <a:pt x="321123" y="2684538"/>
                  </a:lnTo>
                  <a:lnTo>
                    <a:pt x="276203" y="2671222"/>
                  </a:lnTo>
                  <a:lnTo>
                    <a:pt x="233532" y="2653128"/>
                  </a:lnTo>
                  <a:lnTo>
                    <a:pt x="193426" y="2630571"/>
                  </a:lnTo>
                  <a:lnTo>
                    <a:pt x="156200" y="2603868"/>
                  </a:lnTo>
                  <a:lnTo>
                    <a:pt x="122171" y="2573335"/>
                  </a:lnTo>
                  <a:lnTo>
                    <a:pt x="91653" y="2539288"/>
                  </a:lnTo>
                  <a:lnTo>
                    <a:pt x="64964" y="2502042"/>
                  </a:lnTo>
                  <a:lnTo>
                    <a:pt x="42419" y="2461915"/>
                  </a:lnTo>
                  <a:lnTo>
                    <a:pt x="24335" y="2419222"/>
                  </a:lnTo>
                  <a:lnTo>
                    <a:pt x="11026" y="2374279"/>
                  </a:lnTo>
                  <a:lnTo>
                    <a:pt x="2809" y="2327402"/>
                  </a:lnTo>
                  <a:lnTo>
                    <a:pt x="0" y="2278908"/>
                  </a:lnTo>
                  <a:lnTo>
                    <a:pt x="0" y="416662"/>
                  </a:lnTo>
                  <a:lnTo>
                    <a:pt x="2809" y="368167"/>
                  </a:lnTo>
                  <a:lnTo>
                    <a:pt x="11026" y="321291"/>
                  </a:lnTo>
                  <a:lnTo>
                    <a:pt x="24335" y="276348"/>
                  </a:lnTo>
                  <a:lnTo>
                    <a:pt x="42419" y="233655"/>
                  </a:lnTo>
                  <a:lnTo>
                    <a:pt x="64964" y="193527"/>
                  </a:lnTo>
                  <a:lnTo>
                    <a:pt x="91653" y="156282"/>
                  </a:lnTo>
                  <a:lnTo>
                    <a:pt x="122171" y="122235"/>
                  </a:lnTo>
                  <a:lnTo>
                    <a:pt x="156200" y="91701"/>
                  </a:lnTo>
                  <a:lnTo>
                    <a:pt x="193426" y="64998"/>
                  </a:lnTo>
                  <a:lnTo>
                    <a:pt x="233532" y="42442"/>
                  </a:lnTo>
                  <a:lnTo>
                    <a:pt x="276203" y="24347"/>
                  </a:lnTo>
                  <a:lnTo>
                    <a:pt x="321123" y="11031"/>
                  </a:lnTo>
                  <a:lnTo>
                    <a:pt x="367975" y="2810"/>
                  </a:lnTo>
                  <a:lnTo>
                    <a:pt x="416444" y="0"/>
                  </a:lnTo>
                  <a:lnTo>
                    <a:pt x="3479267" y="0"/>
                  </a:lnTo>
                  <a:lnTo>
                    <a:pt x="3527736" y="2810"/>
                  </a:lnTo>
                  <a:lnTo>
                    <a:pt x="3574588" y="11031"/>
                  </a:lnTo>
                  <a:lnTo>
                    <a:pt x="3619508" y="24347"/>
                  </a:lnTo>
                  <a:lnTo>
                    <a:pt x="3662179" y="42442"/>
                  </a:lnTo>
                  <a:lnTo>
                    <a:pt x="3702285" y="64998"/>
                  </a:lnTo>
                  <a:lnTo>
                    <a:pt x="3739511" y="91701"/>
                  </a:lnTo>
                  <a:lnTo>
                    <a:pt x="3773540" y="122235"/>
                  </a:lnTo>
                  <a:lnTo>
                    <a:pt x="3804058" y="156282"/>
                  </a:lnTo>
                  <a:lnTo>
                    <a:pt x="3830747" y="193527"/>
                  </a:lnTo>
                  <a:lnTo>
                    <a:pt x="3853291" y="233655"/>
                  </a:lnTo>
                  <a:lnTo>
                    <a:pt x="3871376" y="276348"/>
                  </a:lnTo>
                  <a:lnTo>
                    <a:pt x="3884685" y="321291"/>
                  </a:lnTo>
                  <a:lnTo>
                    <a:pt x="3892902" y="368167"/>
                  </a:lnTo>
                  <a:lnTo>
                    <a:pt x="3895711" y="416662"/>
                  </a:lnTo>
                  <a:lnTo>
                    <a:pt x="3895711" y="2278908"/>
                  </a:lnTo>
                  <a:lnTo>
                    <a:pt x="3892902" y="2327402"/>
                  </a:lnTo>
                  <a:lnTo>
                    <a:pt x="3884685" y="2374279"/>
                  </a:lnTo>
                  <a:lnTo>
                    <a:pt x="3871376" y="2419222"/>
                  </a:lnTo>
                  <a:lnTo>
                    <a:pt x="3853291" y="2461915"/>
                  </a:lnTo>
                  <a:lnTo>
                    <a:pt x="3830747" y="2502042"/>
                  </a:lnTo>
                  <a:lnTo>
                    <a:pt x="3804058" y="2539288"/>
                  </a:lnTo>
                  <a:lnTo>
                    <a:pt x="3773540" y="2573335"/>
                  </a:lnTo>
                  <a:lnTo>
                    <a:pt x="3739511" y="2603868"/>
                  </a:lnTo>
                  <a:lnTo>
                    <a:pt x="3702285" y="2630571"/>
                  </a:lnTo>
                  <a:lnTo>
                    <a:pt x="3662179" y="2653128"/>
                  </a:lnTo>
                  <a:lnTo>
                    <a:pt x="3619508" y="2671222"/>
                  </a:lnTo>
                  <a:lnTo>
                    <a:pt x="3574588" y="2684538"/>
                  </a:lnTo>
                  <a:lnTo>
                    <a:pt x="3527736" y="2692759"/>
                  </a:lnTo>
                  <a:lnTo>
                    <a:pt x="3479267" y="26955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248284" y="629491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1066799" y="533399"/>
                  </a:moveTo>
                  <a:lnTo>
                    <a:pt x="1065355" y="572635"/>
                  </a:lnTo>
                  <a:lnTo>
                    <a:pt x="1061027" y="611666"/>
                  </a:lnTo>
                  <a:lnTo>
                    <a:pt x="1053838" y="650272"/>
                  </a:lnTo>
                  <a:lnTo>
                    <a:pt x="1043831" y="688237"/>
                  </a:lnTo>
                  <a:lnTo>
                    <a:pt x="1031059" y="725364"/>
                  </a:lnTo>
                  <a:lnTo>
                    <a:pt x="1015587" y="761457"/>
                  </a:lnTo>
                  <a:lnTo>
                    <a:pt x="997502" y="796315"/>
                  </a:lnTo>
                  <a:lnTo>
                    <a:pt x="976905" y="829742"/>
                  </a:lnTo>
                  <a:lnTo>
                    <a:pt x="953906" y="861561"/>
                  </a:lnTo>
                  <a:lnTo>
                    <a:pt x="928623" y="891609"/>
                  </a:lnTo>
                  <a:lnTo>
                    <a:pt x="901198" y="919716"/>
                  </a:lnTo>
                  <a:lnTo>
                    <a:pt x="871784" y="945723"/>
                  </a:lnTo>
                  <a:lnTo>
                    <a:pt x="840539" y="969497"/>
                  </a:lnTo>
                  <a:lnTo>
                    <a:pt x="807622" y="990912"/>
                  </a:lnTo>
                  <a:lnTo>
                    <a:pt x="773218" y="1009847"/>
                  </a:lnTo>
                  <a:lnTo>
                    <a:pt x="737523" y="1026197"/>
                  </a:lnTo>
                  <a:lnTo>
                    <a:pt x="700721" y="1039877"/>
                  </a:lnTo>
                  <a:lnTo>
                    <a:pt x="663005" y="1050815"/>
                  </a:lnTo>
                  <a:lnTo>
                    <a:pt x="624587" y="1058947"/>
                  </a:lnTo>
                  <a:lnTo>
                    <a:pt x="585681" y="1064231"/>
                  </a:lnTo>
                  <a:lnTo>
                    <a:pt x="546494" y="1066639"/>
                  </a:lnTo>
                  <a:lnTo>
                    <a:pt x="533399" y="1066799"/>
                  </a:lnTo>
                  <a:lnTo>
                    <a:pt x="520305" y="1066639"/>
                  </a:lnTo>
                  <a:lnTo>
                    <a:pt x="481118" y="1064231"/>
                  </a:lnTo>
                  <a:lnTo>
                    <a:pt x="442212" y="1058947"/>
                  </a:lnTo>
                  <a:lnTo>
                    <a:pt x="403794" y="1050815"/>
                  </a:lnTo>
                  <a:lnTo>
                    <a:pt x="366078" y="1039877"/>
                  </a:lnTo>
                  <a:lnTo>
                    <a:pt x="329276" y="1026197"/>
                  </a:lnTo>
                  <a:lnTo>
                    <a:pt x="293581" y="1009847"/>
                  </a:lnTo>
                  <a:lnTo>
                    <a:pt x="259177" y="990912"/>
                  </a:lnTo>
                  <a:lnTo>
                    <a:pt x="226260" y="969497"/>
                  </a:lnTo>
                  <a:lnTo>
                    <a:pt x="195014" y="945723"/>
                  </a:lnTo>
                  <a:lnTo>
                    <a:pt x="165601" y="919716"/>
                  </a:lnTo>
                  <a:lnTo>
                    <a:pt x="138176" y="891609"/>
                  </a:lnTo>
                  <a:lnTo>
                    <a:pt x="112893" y="861561"/>
                  </a:lnTo>
                  <a:lnTo>
                    <a:pt x="89894" y="829742"/>
                  </a:lnTo>
                  <a:lnTo>
                    <a:pt x="69297" y="796315"/>
                  </a:lnTo>
                  <a:lnTo>
                    <a:pt x="51211" y="761457"/>
                  </a:lnTo>
                  <a:lnTo>
                    <a:pt x="35740" y="725364"/>
                  </a:lnTo>
                  <a:lnTo>
                    <a:pt x="22967" y="688237"/>
                  </a:lnTo>
                  <a:lnTo>
                    <a:pt x="12961" y="650272"/>
                  </a:lnTo>
                  <a:lnTo>
                    <a:pt x="5772" y="611666"/>
                  </a:lnTo>
                  <a:lnTo>
                    <a:pt x="1444" y="572635"/>
                  </a:lnTo>
                  <a:lnTo>
                    <a:pt x="0" y="533399"/>
                  </a:lnTo>
                  <a:lnTo>
                    <a:pt x="160" y="520305"/>
                  </a:lnTo>
                  <a:lnTo>
                    <a:pt x="2568" y="481118"/>
                  </a:lnTo>
                  <a:lnTo>
                    <a:pt x="7852" y="442212"/>
                  </a:lnTo>
                  <a:lnTo>
                    <a:pt x="15984" y="403794"/>
                  </a:lnTo>
                  <a:lnTo>
                    <a:pt x="26922" y="366078"/>
                  </a:lnTo>
                  <a:lnTo>
                    <a:pt x="40602" y="329276"/>
                  </a:lnTo>
                  <a:lnTo>
                    <a:pt x="56952" y="293581"/>
                  </a:lnTo>
                  <a:lnTo>
                    <a:pt x="75887" y="259177"/>
                  </a:lnTo>
                  <a:lnTo>
                    <a:pt x="97302" y="226260"/>
                  </a:lnTo>
                  <a:lnTo>
                    <a:pt x="121076" y="195015"/>
                  </a:lnTo>
                  <a:lnTo>
                    <a:pt x="147083" y="165601"/>
                  </a:lnTo>
                  <a:lnTo>
                    <a:pt x="175190" y="138176"/>
                  </a:lnTo>
                  <a:lnTo>
                    <a:pt x="205238" y="112893"/>
                  </a:lnTo>
                  <a:lnTo>
                    <a:pt x="237057" y="89894"/>
                  </a:lnTo>
                  <a:lnTo>
                    <a:pt x="270484" y="69297"/>
                  </a:lnTo>
                  <a:lnTo>
                    <a:pt x="305342" y="51212"/>
                  </a:lnTo>
                  <a:lnTo>
                    <a:pt x="341435" y="35740"/>
                  </a:lnTo>
                  <a:lnTo>
                    <a:pt x="378562" y="22968"/>
                  </a:lnTo>
                  <a:lnTo>
                    <a:pt x="416527" y="12961"/>
                  </a:lnTo>
                  <a:lnTo>
                    <a:pt x="455133" y="5772"/>
                  </a:lnTo>
                  <a:lnTo>
                    <a:pt x="494164" y="1444"/>
                  </a:lnTo>
                  <a:lnTo>
                    <a:pt x="533399" y="0"/>
                  </a:lnTo>
                  <a:lnTo>
                    <a:pt x="546494" y="160"/>
                  </a:lnTo>
                  <a:lnTo>
                    <a:pt x="585681" y="2568"/>
                  </a:lnTo>
                  <a:lnTo>
                    <a:pt x="624587" y="7851"/>
                  </a:lnTo>
                  <a:lnTo>
                    <a:pt x="663005" y="15984"/>
                  </a:lnTo>
                  <a:lnTo>
                    <a:pt x="700721" y="26923"/>
                  </a:lnTo>
                  <a:lnTo>
                    <a:pt x="737523" y="40602"/>
                  </a:lnTo>
                  <a:lnTo>
                    <a:pt x="773218" y="56952"/>
                  </a:lnTo>
                  <a:lnTo>
                    <a:pt x="807622" y="75887"/>
                  </a:lnTo>
                  <a:lnTo>
                    <a:pt x="840539" y="97303"/>
                  </a:lnTo>
                  <a:lnTo>
                    <a:pt x="871784" y="121075"/>
                  </a:lnTo>
                  <a:lnTo>
                    <a:pt x="901198" y="147083"/>
                  </a:lnTo>
                  <a:lnTo>
                    <a:pt x="928623" y="175189"/>
                  </a:lnTo>
                  <a:lnTo>
                    <a:pt x="953906" y="205238"/>
                  </a:lnTo>
                  <a:lnTo>
                    <a:pt x="976905" y="237057"/>
                  </a:lnTo>
                  <a:lnTo>
                    <a:pt x="997502" y="270484"/>
                  </a:lnTo>
                  <a:lnTo>
                    <a:pt x="1015587" y="305342"/>
                  </a:lnTo>
                  <a:lnTo>
                    <a:pt x="1031059" y="341435"/>
                  </a:lnTo>
                  <a:lnTo>
                    <a:pt x="1043831" y="378562"/>
                  </a:lnTo>
                  <a:lnTo>
                    <a:pt x="1053838" y="416527"/>
                  </a:lnTo>
                  <a:lnTo>
                    <a:pt x="1061027" y="455133"/>
                  </a:lnTo>
                  <a:lnTo>
                    <a:pt x="1065355" y="494164"/>
                  </a:lnTo>
                  <a:lnTo>
                    <a:pt x="1066799" y="533399"/>
                  </a:lnTo>
                  <a:close/>
                </a:path>
              </a:pathLst>
            </a:custGeom>
            <a:solidFill>
              <a:srgbClr val="1753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482080" y="2190474"/>
            <a:ext cx="2604135" cy="3702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250" spc="40">
                <a:solidFill>
                  <a:srgbClr val="13110E"/>
                </a:solidFill>
                <a:latin typeface="RobotoRegular"/>
                <a:cs typeface="RobotoRegular"/>
              </a:rPr>
              <a:t>Casting Data</a:t>
            </a:r>
            <a:r>
              <a:rPr dirty="0" sz="2250" spc="90">
                <a:solidFill>
                  <a:srgbClr val="13110E"/>
                </a:solidFill>
                <a:latin typeface="RobotoRegular"/>
                <a:cs typeface="RobotoRegular"/>
              </a:rPr>
              <a:t> </a:t>
            </a:r>
            <a:r>
              <a:rPr dirty="0" sz="2250" spc="40">
                <a:solidFill>
                  <a:srgbClr val="13110E"/>
                </a:solidFill>
                <a:latin typeface="RobotoRegular"/>
                <a:cs typeface="RobotoRegular"/>
              </a:rPr>
              <a:t>Types</a:t>
            </a:r>
            <a:endParaRPr sz="2250">
              <a:latin typeface="RobotoRegular"/>
              <a:cs typeface="RobotoRegular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26006" y="801929"/>
            <a:ext cx="316230" cy="64643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050" spc="10">
                <a:solidFill>
                  <a:srgbClr val="FFFFFF"/>
                </a:solidFill>
                <a:latin typeface="RobotoRegular"/>
                <a:cs typeface="RobotoRegular"/>
              </a:rPr>
              <a:t>1</a:t>
            </a:r>
            <a:endParaRPr sz="4050">
              <a:latin typeface="RobotoRegular"/>
              <a:cs typeface="RobotoRegular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093580" y="618189"/>
            <a:ext cx="3895725" cy="3227070"/>
            <a:chOff x="7093580" y="618189"/>
            <a:chExt cx="3895725" cy="3227070"/>
          </a:xfrm>
        </p:grpSpPr>
        <p:sp>
          <p:nvSpPr>
            <p:cNvPr id="10" name="object 10"/>
            <p:cNvSpPr/>
            <p:nvPr/>
          </p:nvSpPr>
          <p:spPr>
            <a:xfrm>
              <a:off x="7093580" y="1149412"/>
              <a:ext cx="3895725" cy="2695575"/>
            </a:xfrm>
            <a:custGeom>
              <a:avLst/>
              <a:gdLst/>
              <a:ahLst/>
              <a:cxnLst/>
              <a:rect l="l" t="t" r="r" b="b"/>
              <a:pathLst>
                <a:path w="3895725" h="2695575">
                  <a:moveTo>
                    <a:pt x="3479267" y="2695570"/>
                  </a:moveTo>
                  <a:lnTo>
                    <a:pt x="416444" y="2695570"/>
                  </a:lnTo>
                  <a:lnTo>
                    <a:pt x="367975" y="2692759"/>
                  </a:lnTo>
                  <a:lnTo>
                    <a:pt x="321123" y="2684538"/>
                  </a:lnTo>
                  <a:lnTo>
                    <a:pt x="276203" y="2671222"/>
                  </a:lnTo>
                  <a:lnTo>
                    <a:pt x="233532" y="2653128"/>
                  </a:lnTo>
                  <a:lnTo>
                    <a:pt x="193426" y="2630571"/>
                  </a:lnTo>
                  <a:lnTo>
                    <a:pt x="156200" y="2603868"/>
                  </a:lnTo>
                  <a:lnTo>
                    <a:pt x="122171" y="2573335"/>
                  </a:lnTo>
                  <a:lnTo>
                    <a:pt x="91653" y="2539288"/>
                  </a:lnTo>
                  <a:lnTo>
                    <a:pt x="64964" y="2502042"/>
                  </a:lnTo>
                  <a:lnTo>
                    <a:pt x="42419" y="2461915"/>
                  </a:lnTo>
                  <a:lnTo>
                    <a:pt x="24335" y="2419222"/>
                  </a:lnTo>
                  <a:lnTo>
                    <a:pt x="11026" y="2374279"/>
                  </a:lnTo>
                  <a:lnTo>
                    <a:pt x="2809" y="2327402"/>
                  </a:lnTo>
                  <a:lnTo>
                    <a:pt x="0" y="2278908"/>
                  </a:lnTo>
                  <a:lnTo>
                    <a:pt x="0" y="416662"/>
                  </a:lnTo>
                  <a:lnTo>
                    <a:pt x="2809" y="368167"/>
                  </a:lnTo>
                  <a:lnTo>
                    <a:pt x="11026" y="321291"/>
                  </a:lnTo>
                  <a:lnTo>
                    <a:pt x="24335" y="276348"/>
                  </a:lnTo>
                  <a:lnTo>
                    <a:pt x="42419" y="233655"/>
                  </a:lnTo>
                  <a:lnTo>
                    <a:pt x="64964" y="193527"/>
                  </a:lnTo>
                  <a:lnTo>
                    <a:pt x="91653" y="156282"/>
                  </a:lnTo>
                  <a:lnTo>
                    <a:pt x="122171" y="122235"/>
                  </a:lnTo>
                  <a:lnTo>
                    <a:pt x="156200" y="91701"/>
                  </a:lnTo>
                  <a:lnTo>
                    <a:pt x="193426" y="64998"/>
                  </a:lnTo>
                  <a:lnTo>
                    <a:pt x="233532" y="42442"/>
                  </a:lnTo>
                  <a:lnTo>
                    <a:pt x="276203" y="24347"/>
                  </a:lnTo>
                  <a:lnTo>
                    <a:pt x="321123" y="11031"/>
                  </a:lnTo>
                  <a:lnTo>
                    <a:pt x="367975" y="2810"/>
                  </a:lnTo>
                  <a:lnTo>
                    <a:pt x="416444" y="0"/>
                  </a:lnTo>
                  <a:lnTo>
                    <a:pt x="3479267" y="0"/>
                  </a:lnTo>
                  <a:lnTo>
                    <a:pt x="3527736" y="2810"/>
                  </a:lnTo>
                  <a:lnTo>
                    <a:pt x="3574588" y="11031"/>
                  </a:lnTo>
                  <a:lnTo>
                    <a:pt x="3619508" y="24347"/>
                  </a:lnTo>
                  <a:lnTo>
                    <a:pt x="3662179" y="42442"/>
                  </a:lnTo>
                  <a:lnTo>
                    <a:pt x="3702285" y="64998"/>
                  </a:lnTo>
                  <a:lnTo>
                    <a:pt x="3739511" y="91701"/>
                  </a:lnTo>
                  <a:lnTo>
                    <a:pt x="3773540" y="122235"/>
                  </a:lnTo>
                  <a:lnTo>
                    <a:pt x="3804058" y="156282"/>
                  </a:lnTo>
                  <a:lnTo>
                    <a:pt x="3830747" y="193527"/>
                  </a:lnTo>
                  <a:lnTo>
                    <a:pt x="3853291" y="233655"/>
                  </a:lnTo>
                  <a:lnTo>
                    <a:pt x="3871376" y="276348"/>
                  </a:lnTo>
                  <a:lnTo>
                    <a:pt x="3884685" y="321291"/>
                  </a:lnTo>
                  <a:lnTo>
                    <a:pt x="3892902" y="368167"/>
                  </a:lnTo>
                  <a:lnTo>
                    <a:pt x="3895711" y="416662"/>
                  </a:lnTo>
                  <a:lnTo>
                    <a:pt x="3895711" y="2278908"/>
                  </a:lnTo>
                  <a:lnTo>
                    <a:pt x="3892902" y="2327402"/>
                  </a:lnTo>
                  <a:lnTo>
                    <a:pt x="3884685" y="2374279"/>
                  </a:lnTo>
                  <a:lnTo>
                    <a:pt x="3871376" y="2419222"/>
                  </a:lnTo>
                  <a:lnTo>
                    <a:pt x="3853291" y="2461915"/>
                  </a:lnTo>
                  <a:lnTo>
                    <a:pt x="3830747" y="2502042"/>
                  </a:lnTo>
                  <a:lnTo>
                    <a:pt x="3804058" y="2539288"/>
                  </a:lnTo>
                  <a:lnTo>
                    <a:pt x="3773540" y="2573335"/>
                  </a:lnTo>
                  <a:lnTo>
                    <a:pt x="3739511" y="2603868"/>
                  </a:lnTo>
                  <a:lnTo>
                    <a:pt x="3702285" y="2630571"/>
                  </a:lnTo>
                  <a:lnTo>
                    <a:pt x="3662179" y="2653128"/>
                  </a:lnTo>
                  <a:lnTo>
                    <a:pt x="3619508" y="2671222"/>
                  </a:lnTo>
                  <a:lnTo>
                    <a:pt x="3574588" y="2684538"/>
                  </a:lnTo>
                  <a:lnTo>
                    <a:pt x="3527736" y="2692759"/>
                  </a:lnTo>
                  <a:lnTo>
                    <a:pt x="3479267" y="26955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505170" y="618189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1066799" y="533399"/>
                  </a:moveTo>
                  <a:lnTo>
                    <a:pt x="1065355" y="572635"/>
                  </a:lnTo>
                  <a:lnTo>
                    <a:pt x="1061027" y="611666"/>
                  </a:lnTo>
                  <a:lnTo>
                    <a:pt x="1053838" y="650272"/>
                  </a:lnTo>
                  <a:lnTo>
                    <a:pt x="1043831" y="688237"/>
                  </a:lnTo>
                  <a:lnTo>
                    <a:pt x="1031059" y="725364"/>
                  </a:lnTo>
                  <a:lnTo>
                    <a:pt x="1015587" y="761457"/>
                  </a:lnTo>
                  <a:lnTo>
                    <a:pt x="997502" y="796315"/>
                  </a:lnTo>
                  <a:lnTo>
                    <a:pt x="976905" y="829742"/>
                  </a:lnTo>
                  <a:lnTo>
                    <a:pt x="953906" y="861561"/>
                  </a:lnTo>
                  <a:lnTo>
                    <a:pt x="928623" y="891609"/>
                  </a:lnTo>
                  <a:lnTo>
                    <a:pt x="901198" y="919716"/>
                  </a:lnTo>
                  <a:lnTo>
                    <a:pt x="871784" y="945723"/>
                  </a:lnTo>
                  <a:lnTo>
                    <a:pt x="840539" y="969497"/>
                  </a:lnTo>
                  <a:lnTo>
                    <a:pt x="807622" y="990912"/>
                  </a:lnTo>
                  <a:lnTo>
                    <a:pt x="773218" y="1009847"/>
                  </a:lnTo>
                  <a:lnTo>
                    <a:pt x="737523" y="1026197"/>
                  </a:lnTo>
                  <a:lnTo>
                    <a:pt x="700721" y="1039877"/>
                  </a:lnTo>
                  <a:lnTo>
                    <a:pt x="663005" y="1050815"/>
                  </a:lnTo>
                  <a:lnTo>
                    <a:pt x="624587" y="1058947"/>
                  </a:lnTo>
                  <a:lnTo>
                    <a:pt x="585681" y="1064231"/>
                  </a:lnTo>
                  <a:lnTo>
                    <a:pt x="546494" y="1066639"/>
                  </a:lnTo>
                  <a:lnTo>
                    <a:pt x="533399" y="1066799"/>
                  </a:lnTo>
                  <a:lnTo>
                    <a:pt x="520305" y="1066639"/>
                  </a:lnTo>
                  <a:lnTo>
                    <a:pt x="481118" y="1064231"/>
                  </a:lnTo>
                  <a:lnTo>
                    <a:pt x="442212" y="1058947"/>
                  </a:lnTo>
                  <a:lnTo>
                    <a:pt x="403794" y="1050815"/>
                  </a:lnTo>
                  <a:lnTo>
                    <a:pt x="366078" y="1039877"/>
                  </a:lnTo>
                  <a:lnTo>
                    <a:pt x="329276" y="1026197"/>
                  </a:lnTo>
                  <a:lnTo>
                    <a:pt x="293581" y="1009847"/>
                  </a:lnTo>
                  <a:lnTo>
                    <a:pt x="259177" y="990912"/>
                  </a:lnTo>
                  <a:lnTo>
                    <a:pt x="226260" y="969497"/>
                  </a:lnTo>
                  <a:lnTo>
                    <a:pt x="195014" y="945723"/>
                  </a:lnTo>
                  <a:lnTo>
                    <a:pt x="165601" y="919716"/>
                  </a:lnTo>
                  <a:lnTo>
                    <a:pt x="138176" y="891609"/>
                  </a:lnTo>
                  <a:lnTo>
                    <a:pt x="112893" y="861561"/>
                  </a:lnTo>
                  <a:lnTo>
                    <a:pt x="89894" y="829742"/>
                  </a:lnTo>
                  <a:lnTo>
                    <a:pt x="69297" y="796315"/>
                  </a:lnTo>
                  <a:lnTo>
                    <a:pt x="51211" y="761457"/>
                  </a:lnTo>
                  <a:lnTo>
                    <a:pt x="35740" y="725364"/>
                  </a:lnTo>
                  <a:lnTo>
                    <a:pt x="22967" y="688237"/>
                  </a:lnTo>
                  <a:lnTo>
                    <a:pt x="12961" y="650272"/>
                  </a:lnTo>
                  <a:lnTo>
                    <a:pt x="5772" y="611666"/>
                  </a:lnTo>
                  <a:lnTo>
                    <a:pt x="1444" y="572635"/>
                  </a:lnTo>
                  <a:lnTo>
                    <a:pt x="0" y="533399"/>
                  </a:lnTo>
                  <a:lnTo>
                    <a:pt x="160" y="520305"/>
                  </a:lnTo>
                  <a:lnTo>
                    <a:pt x="2568" y="481118"/>
                  </a:lnTo>
                  <a:lnTo>
                    <a:pt x="7852" y="442212"/>
                  </a:lnTo>
                  <a:lnTo>
                    <a:pt x="15984" y="403794"/>
                  </a:lnTo>
                  <a:lnTo>
                    <a:pt x="26922" y="366078"/>
                  </a:lnTo>
                  <a:lnTo>
                    <a:pt x="40602" y="329276"/>
                  </a:lnTo>
                  <a:lnTo>
                    <a:pt x="56952" y="293581"/>
                  </a:lnTo>
                  <a:lnTo>
                    <a:pt x="75887" y="259177"/>
                  </a:lnTo>
                  <a:lnTo>
                    <a:pt x="97302" y="226260"/>
                  </a:lnTo>
                  <a:lnTo>
                    <a:pt x="121076" y="195015"/>
                  </a:lnTo>
                  <a:lnTo>
                    <a:pt x="147083" y="165601"/>
                  </a:lnTo>
                  <a:lnTo>
                    <a:pt x="175190" y="138176"/>
                  </a:lnTo>
                  <a:lnTo>
                    <a:pt x="205238" y="112893"/>
                  </a:lnTo>
                  <a:lnTo>
                    <a:pt x="237057" y="89894"/>
                  </a:lnTo>
                  <a:lnTo>
                    <a:pt x="270484" y="69297"/>
                  </a:lnTo>
                  <a:lnTo>
                    <a:pt x="305342" y="51212"/>
                  </a:lnTo>
                  <a:lnTo>
                    <a:pt x="341435" y="35740"/>
                  </a:lnTo>
                  <a:lnTo>
                    <a:pt x="378562" y="22968"/>
                  </a:lnTo>
                  <a:lnTo>
                    <a:pt x="416527" y="12961"/>
                  </a:lnTo>
                  <a:lnTo>
                    <a:pt x="455133" y="5772"/>
                  </a:lnTo>
                  <a:lnTo>
                    <a:pt x="494164" y="1444"/>
                  </a:lnTo>
                  <a:lnTo>
                    <a:pt x="533399" y="0"/>
                  </a:lnTo>
                  <a:lnTo>
                    <a:pt x="546494" y="160"/>
                  </a:lnTo>
                  <a:lnTo>
                    <a:pt x="585681" y="2568"/>
                  </a:lnTo>
                  <a:lnTo>
                    <a:pt x="624587" y="7851"/>
                  </a:lnTo>
                  <a:lnTo>
                    <a:pt x="663005" y="15984"/>
                  </a:lnTo>
                  <a:lnTo>
                    <a:pt x="700721" y="26923"/>
                  </a:lnTo>
                  <a:lnTo>
                    <a:pt x="737523" y="40602"/>
                  </a:lnTo>
                  <a:lnTo>
                    <a:pt x="773218" y="56952"/>
                  </a:lnTo>
                  <a:lnTo>
                    <a:pt x="807622" y="75887"/>
                  </a:lnTo>
                  <a:lnTo>
                    <a:pt x="840539" y="97303"/>
                  </a:lnTo>
                  <a:lnTo>
                    <a:pt x="871784" y="121075"/>
                  </a:lnTo>
                  <a:lnTo>
                    <a:pt x="901198" y="147083"/>
                  </a:lnTo>
                  <a:lnTo>
                    <a:pt x="928623" y="175189"/>
                  </a:lnTo>
                  <a:lnTo>
                    <a:pt x="953906" y="205238"/>
                  </a:lnTo>
                  <a:lnTo>
                    <a:pt x="976905" y="237057"/>
                  </a:lnTo>
                  <a:lnTo>
                    <a:pt x="997502" y="270484"/>
                  </a:lnTo>
                  <a:lnTo>
                    <a:pt x="1015587" y="305342"/>
                  </a:lnTo>
                  <a:lnTo>
                    <a:pt x="1031059" y="341435"/>
                  </a:lnTo>
                  <a:lnTo>
                    <a:pt x="1043831" y="378562"/>
                  </a:lnTo>
                  <a:lnTo>
                    <a:pt x="1053838" y="416527"/>
                  </a:lnTo>
                  <a:lnTo>
                    <a:pt x="1061027" y="455133"/>
                  </a:lnTo>
                  <a:lnTo>
                    <a:pt x="1065355" y="494164"/>
                  </a:lnTo>
                  <a:lnTo>
                    <a:pt x="1066799" y="533399"/>
                  </a:lnTo>
                  <a:close/>
                </a:path>
              </a:pathLst>
            </a:custGeom>
            <a:solidFill>
              <a:srgbClr val="1753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7792539" y="2125198"/>
            <a:ext cx="2496820" cy="822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46125" marR="5080" indent="-734060">
              <a:lnSpc>
                <a:spcPct val="116300"/>
              </a:lnSpc>
              <a:spcBef>
                <a:spcPts val="95"/>
              </a:spcBef>
            </a:pPr>
            <a:r>
              <a:rPr dirty="0" sz="2250" spc="45">
                <a:solidFill>
                  <a:srgbClr val="13110E"/>
                </a:solidFill>
                <a:latin typeface="RobotoRegular"/>
                <a:cs typeface="RobotoRegular"/>
              </a:rPr>
              <a:t>Remove</a:t>
            </a:r>
            <a:r>
              <a:rPr dirty="0" sz="2250">
                <a:solidFill>
                  <a:srgbClr val="13110E"/>
                </a:solidFill>
                <a:latin typeface="RobotoRegular"/>
                <a:cs typeface="RobotoRegular"/>
              </a:rPr>
              <a:t> </a:t>
            </a:r>
            <a:r>
              <a:rPr dirty="0" sz="2250" spc="45">
                <a:solidFill>
                  <a:srgbClr val="13110E"/>
                </a:solidFill>
                <a:latin typeface="RobotoRegular"/>
                <a:cs typeface="RobotoRegular"/>
              </a:rPr>
              <a:t>Unwanted  </a:t>
            </a:r>
            <a:r>
              <a:rPr dirty="0" sz="2250" spc="40">
                <a:solidFill>
                  <a:srgbClr val="13110E"/>
                </a:solidFill>
                <a:latin typeface="RobotoRegular"/>
                <a:cs typeface="RobotoRegular"/>
              </a:rPr>
              <a:t>Feature</a:t>
            </a:r>
            <a:endParaRPr sz="2250">
              <a:latin typeface="RobotoRegular"/>
              <a:cs typeface="RobotoRegula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82892" y="790627"/>
            <a:ext cx="316230" cy="6464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050" spc="10">
                <a:solidFill>
                  <a:srgbClr val="FFFFFF"/>
                </a:solidFill>
                <a:latin typeface="RobotoRegular"/>
                <a:cs typeface="RobotoRegular"/>
              </a:rPr>
              <a:t>2</a:t>
            </a:r>
            <a:endParaRPr sz="4050">
              <a:latin typeface="RobotoRegular"/>
              <a:cs typeface="RobotoRegular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2556754" y="629491"/>
            <a:ext cx="3895725" cy="3227070"/>
            <a:chOff x="12556754" y="629491"/>
            <a:chExt cx="3895725" cy="3227070"/>
          </a:xfrm>
        </p:grpSpPr>
        <p:sp>
          <p:nvSpPr>
            <p:cNvPr id="15" name="object 15"/>
            <p:cNvSpPr/>
            <p:nvPr/>
          </p:nvSpPr>
          <p:spPr>
            <a:xfrm>
              <a:off x="12556754" y="1160714"/>
              <a:ext cx="3895725" cy="2695575"/>
            </a:xfrm>
            <a:custGeom>
              <a:avLst/>
              <a:gdLst/>
              <a:ahLst/>
              <a:cxnLst/>
              <a:rect l="l" t="t" r="r" b="b"/>
              <a:pathLst>
                <a:path w="3895725" h="2695575">
                  <a:moveTo>
                    <a:pt x="3479267" y="2695570"/>
                  </a:moveTo>
                  <a:lnTo>
                    <a:pt x="416444" y="2695570"/>
                  </a:lnTo>
                  <a:lnTo>
                    <a:pt x="367975" y="2692759"/>
                  </a:lnTo>
                  <a:lnTo>
                    <a:pt x="321123" y="2684538"/>
                  </a:lnTo>
                  <a:lnTo>
                    <a:pt x="276203" y="2671222"/>
                  </a:lnTo>
                  <a:lnTo>
                    <a:pt x="233532" y="2653128"/>
                  </a:lnTo>
                  <a:lnTo>
                    <a:pt x="193426" y="2630571"/>
                  </a:lnTo>
                  <a:lnTo>
                    <a:pt x="156200" y="2603868"/>
                  </a:lnTo>
                  <a:lnTo>
                    <a:pt x="122171" y="2573335"/>
                  </a:lnTo>
                  <a:lnTo>
                    <a:pt x="91653" y="2539288"/>
                  </a:lnTo>
                  <a:lnTo>
                    <a:pt x="64964" y="2502042"/>
                  </a:lnTo>
                  <a:lnTo>
                    <a:pt x="42419" y="2461915"/>
                  </a:lnTo>
                  <a:lnTo>
                    <a:pt x="24335" y="2419222"/>
                  </a:lnTo>
                  <a:lnTo>
                    <a:pt x="11026" y="2374279"/>
                  </a:lnTo>
                  <a:lnTo>
                    <a:pt x="2809" y="2327402"/>
                  </a:lnTo>
                  <a:lnTo>
                    <a:pt x="0" y="2278908"/>
                  </a:lnTo>
                  <a:lnTo>
                    <a:pt x="0" y="416662"/>
                  </a:lnTo>
                  <a:lnTo>
                    <a:pt x="2809" y="368167"/>
                  </a:lnTo>
                  <a:lnTo>
                    <a:pt x="11026" y="321291"/>
                  </a:lnTo>
                  <a:lnTo>
                    <a:pt x="24335" y="276348"/>
                  </a:lnTo>
                  <a:lnTo>
                    <a:pt x="42419" y="233655"/>
                  </a:lnTo>
                  <a:lnTo>
                    <a:pt x="64964" y="193527"/>
                  </a:lnTo>
                  <a:lnTo>
                    <a:pt x="91653" y="156282"/>
                  </a:lnTo>
                  <a:lnTo>
                    <a:pt x="122171" y="122235"/>
                  </a:lnTo>
                  <a:lnTo>
                    <a:pt x="156200" y="91701"/>
                  </a:lnTo>
                  <a:lnTo>
                    <a:pt x="193426" y="64998"/>
                  </a:lnTo>
                  <a:lnTo>
                    <a:pt x="233532" y="42442"/>
                  </a:lnTo>
                  <a:lnTo>
                    <a:pt x="276203" y="24347"/>
                  </a:lnTo>
                  <a:lnTo>
                    <a:pt x="321123" y="11031"/>
                  </a:lnTo>
                  <a:lnTo>
                    <a:pt x="367975" y="2810"/>
                  </a:lnTo>
                  <a:lnTo>
                    <a:pt x="416444" y="0"/>
                  </a:lnTo>
                  <a:lnTo>
                    <a:pt x="3479267" y="0"/>
                  </a:lnTo>
                  <a:lnTo>
                    <a:pt x="3527736" y="2810"/>
                  </a:lnTo>
                  <a:lnTo>
                    <a:pt x="3574588" y="11031"/>
                  </a:lnTo>
                  <a:lnTo>
                    <a:pt x="3619508" y="24347"/>
                  </a:lnTo>
                  <a:lnTo>
                    <a:pt x="3662179" y="42442"/>
                  </a:lnTo>
                  <a:lnTo>
                    <a:pt x="3702285" y="64998"/>
                  </a:lnTo>
                  <a:lnTo>
                    <a:pt x="3739511" y="91701"/>
                  </a:lnTo>
                  <a:lnTo>
                    <a:pt x="3773540" y="122235"/>
                  </a:lnTo>
                  <a:lnTo>
                    <a:pt x="3804058" y="156282"/>
                  </a:lnTo>
                  <a:lnTo>
                    <a:pt x="3830747" y="193527"/>
                  </a:lnTo>
                  <a:lnTo>
                    <a:pt x="3853291" y="233655"/>
                  </a:lnTo>
                  <a:lnTo>
                    <a:pt x="3871376" y="276348"/>
                  </a:lnTo>
                  <a:lnTo>
                    <a:pt x="3884685" y="321291"/>
                  </a:lnTo>
                  <a:lnTo>
                    <a:pt x="3892902" y="368167"/>
                  </a:lnTo>
                  <a:lnTo>
                    <a:pt x="3895711" y="416662"/>
                  </a:lnTo>
                  <a:lnTo>
                    <a:pt x="3895711" y="2278908"/>
                  </a:lnTo>
                  <a:lnTo>
                    <a:pt x="3892902" y="2327402"/>
                  </a:lnTo>
                  <a:lnTo>
                    <a:pt x="3884685" y="2374279"/>
                  </a:lnTo>
                  <a:lnTo>
                    <a:pt x="3871376" y="2419222"/>
                  </a:lnTo>
                  <a:lnTo>
                    <a:pt x="3853291" y="2461915"/>
                  </a:lnTo>
                  <a:lnTo>
                    <a:pt x="3830747" y="2502042"/>
                  </a:lnTo>
                  <a:lnTo>
                    <a:pt x="3804058" y="2539288"/>
                  </a:lnTo>
                  <a:lnTo>
                    <a:pt x="3773540" y="2573335"/>
                  </a:lnTo>
                  <a:lnTo>
                    <a:pt x="3739511" y="2603868"/>
                  </a:lnTo>
                  <a:lnTo>
                    <a:pt x="3702285" y="2630571"/>
                  </a:lnTo>
                  <a:lnTo>
                    <a:pt x="3662179" y="2653128"/>
                  </a:lnTo>
                  <a:lnTo>
                    <a:pt x="3619508" y="2671222"/>
                  </a:lnTo>
                  <a:lnTo>
                    <a:pt x="3574588" y="2684538"/>
                  </a:lnTo>
                  <a:lnTo>
                    <a:pt x="3527736" y="2692759"/>
                  </a:lnTo>
                  <a:lnTo>
                    <a:pt x="3479267" y="26955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3968344" y="629491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1066799" y="533399"/>
                  </a:moveTo>
                  <a:lnTo>
                    <a:pt x="1065355" y="572635"/>
                  </a:lnTo>
                  <a:lnTo>
                    <a:pt x="1061027" y="611666"/>
                  </a:lnTo>
                  <a:lnTo>
                    <a:pt x="1053838" y="650272"/>
                  </a:lnTo>
                  <a:lnTo>
                    <a:pt x="1043831" y="688237"/>
                  </a:lnTo>
                  <a:lnTo>
                    <a:pt x="1031059" y="725364"/>
                  </a:lnTo>
                  <a:lnTo>
                    <a:pt x="1015587" y="761457"/>
                  </a:lnTo>
                  <a:lnTo>
                    <a:pt x="997502" y="796315"/>
                  </a:lnTo>
                  <a:lnTo>
                    <a:pt x="976905" y="829742"/>
                  </a:lnTo>
                  <a:lnTo>
                    <a:pt x="953906" y="861561"/>
                  </a:lnTo>
                  <a:lnTo>
                    <a:pt x="928623" y="891609"/>
                  </a:lnTo>
                  <a:lnTo>
                    <a:pt x="901198" y="919716"/>
                  </a:lnTo>
                  <a:lnTo>
                    <a:pt x="871784" y="945723"/>
                  </a:lnTo>
                  <a:lnTo>
                    <a:pt x="840539" y="969497"/>
                  </a:lnTo>
                  <a:lnTo>
                    <a:pt x="807622" y="990912"/>
                  </a:lnTo>
                  <a:lnTo>
                    <a:pt x="773218" y="1009847"/>
                  </a:lnTo>
                  <a:lnTo>
                    <a:pt x="737523" y="1026197"/>
                  </a:lnTo>
                  <a:lnTo>
                    <a:pt x="700721" y="1039877"/>
                  </a:lnTo>
                  <a:lnTo>
                    <a:pt x="663005" y="1050815"/>
                  </a:lnTo>
                  <a:lnTo>
                    <a:pt x="624587" y="1058947"/>
                  </a:lnTo>
                  <a:lnTo>
                    <a:pt x="585681" y="1064231"/>
                  </a:lnTo>
                  <a:lnTo>
                    <a:pt x="546494" y="1066639"/>
                  </a:lnTo>
                  <a:lnTo>
                    <a:pt x="533399" y="1066799"/>
                  </a:lnTo>
                  <a:lnTo>
                    <a:pt x="520305" y="1066639"/>
                  </a:lnTo>
                  <a:lnTo>
                    <a:pt x="481118" y="1064231"/>
                  </a:lnTo>
                  <a:lnTo>
                    <a:pt x="442212" y="1058947"/>
                  </a:lnTo>
                  <a:lnTo>
                    <a:pt x="403794" y="1050815"/>
                  </a:lnTo>
                  <a:lnTo>
                    <a:pt x="366078" y="1039877"/>
                  </a:lnTo>
                  <a:lnTo>
                    <a:pt x="329276" y="1026197"/>
                  </a:lnTo>
                  <a:lnTo>
                    <a:pt x="293581" y="1009847"/>
                  </a:lnTo>
                  <a:lnTo>
                    <a:pt x="259177" y="990912"/>
                  </a:lnTo>
                  <a:lnTo>
                    <a:pt x="226260" y="969497"/>
                  </a:lnTo>
                  <a:lnTo>
                    <a:pt x="195014" y="945723"/>
                  </a:lnTo>
                  <a:lnTo>
                    <a:pt x="165601" y="919716"/>
                  </a:lnTo>
                  <a:lnTo>
                    <a:pt x="138176" y="891609"/>
                  </a:lnTo>
                  <a:lnTo>
                    <a:pt x="112893" y="861561"/>
                  </a:lnTo>
                  <a:lnTo>
                    <a:pt x="89894" y="829742"/>
                  </a:lnTo>
                  <a:lnTo>
                    <a:pt x="69297" y="796315"/>
                  </a:lnTo>
                  <a:lnTo>
                    <a:pt x="51211" y="761457"/>
                  </a:lnTo>
                  <a:lnTo>
                    <a:pt x="35740" y="725364"/>
                  </a:lnTo>
                  <a:lnTo>
                    <a:pt x="22967" y="688237"/>
                  </a:lnTo>
                  <a:lnTo>
                    <a:pt x="12961" y="650272"/>
                  </a:lnTo>
                  <a:lnTo>
                    <a:pt x="5772" y="611666"/>
                  </a:lnTo>
                  <a:lnTo>
                    <a:pt x="1444" y="572635"/>
                  </a:lnTo>
                  <a:lnTo>
                    <a:pt x="0" y="533399"/>
                  </a:lnTo>
                  <a:lnTo>
                    <a:pt x="160" y="520305"/>
                  </a:lnTo>
                  <a:lnTo>
                    <a:pt x="2568" y="481118"/>
                  </a:lnTo>
                  <a:lnTo>
                    <a:pt x="7852" y="442212"/>
                  </a:lnTo>
                  <a:lnTo>
                    <a:pt x="15984" y="403794"/>
                  </a:lnTo>
                  <a:lnTo>
                    <a:pt x="26922" y="366078"/>
                  </a:lnTo>
                  <a:lnTo>
                    <a:pt x="40602" y="329276"/>
                  </a:lnTo>
                  <a:lnTo>
                    <a:pt x="56952" y="293581"/>
                  </a:lnTo>
                  <a:lnTo>
                    <a:pt x="75887" y="259177"/>
                  </a:lnTo>
                  <a:lnTo>
                    <a:pt x="97302" y="226260"/>
                  </a:lnTo>
                  <a:lnTo>
                    <a:pt x="121076" y="195015"/>
                  </a:lnTo>
                  <a:lnTo>
                    <a:pt x="147083" y="165601"/>
                  </a:lnTo>
                  <a:lnTo>
                    <a:pt x="175190" y="138176"/>
                  </a:lnTo>
                  <a:lnTo>
                    <a:pt x="205238" y="112893"/>
                  </a:lnTo>
                  <a:lnTo>
                    <a:pt x="237057" y="89894"/>
                  </a:lnTo>
                  <a:lnTo>
                    <a:pt x="270484" y="69297"/>
                  </a:lnTo>
                  <a:lnTo>
                    <a:pt x="305342" y="51212"/>
                  </a:lnTo>
                  <a:lnTo>
                    <a:pt x="341435" y="35740"/>
                  </a:lnTo>
                  <a:lnTo>
                    <a:pt x="378562" y="22968"/>
                  </a:lnTo>
                  <a:lnTo>
                    <a:pt x="416527" y="12961"/>
                  </a:lnTo>
                  <a:lnTo>
                    <a:pt x="455133" y="5772"/>
                  </a:lnTo>
                  <a:lnTo>
                    <a:pt x="494164" y="1444"/>
                  </a:lnTo>
                  <a:lnTo>
                    <a:pt x="533399" y="0"/>
                  </a:lnTo>
                  <a:lnTo>
                    <a:pt x="546494" y="160"/>
                  </a:lnTo>
                  <a:lnTo>
                    <a:pt x="585681" y="2568"/>
                  </a:lnTo>
                  <a:lnTo>
                    <a:pt x="624587" y="7851"/>
                  </a:lnTo>
                  <a:lnTo>
                    <a:pt x="663005" y="15984"/>
                  </a:lnTo>
                  <a:lnTo>
                    <a:pt x="700721" y="26923"/>
                  </a:lnTo>
                  <a:lnTo>
                    <a:pt x="737523" y="40602"/>
                  </a:lnTo>
                  <a:lnTo>
                    <a:pt x="773218" y="56952"/>
                  </a:lnTo>
                  <a:lnTo>
                    <a:pt x="807622" y="75887"/>
                  </a:lnTo>
                  <a:lnTo>
                    <a:pt x="840539" y="97303"/>
                  </a:lnTo>
                  <a:lnTo>
                    <a:pt x="871784" y="121075"/>
                  </a:lnTo>
                  <a:lnTo>
                    <a:pt x="901198" y="147083"/>
                  </a:lnTo>
                  <a:lnTo>
                    <a:pt x="928623" y="175189"/>
                  </a:lnTo>
                  <a:lnTo>
                    <a:pt x="953906" y="205238"/>
                  </a:lnTo>
                  <a:lnTo>
                    <a:pt x="976905" y="237057"/>
                  </a:lnTo>
                  <a:lnTo>
                    <a:pt x="997502" y="270484"/>
                  </a:lnTo>
                  <a:lnTo>
                    <a:pt x="1015587" y="305342"/>
                  </a:lnTo>
                  <a:lnTo>
                    <a:pt x="1031059" y="341435"/>
                  </a:lnTo>
                  <a:lnTo>
                    <a:pt x="1043831" y="378562"/>
                  </a:lnTo>
                  <a:lnTo>
                    <a:pt x="1053838" y="416527"/>
                  </a:lnTo>
                  <a:lnTo>
                    <a:pt x="1061027" y="455133"/>
                  </a:lnTo>
                  <a:lnTo>
                    <a:pt x="1065355" y="494164"/>
                  </a:lnTo>
                  <a:lnTo>
                    <a:pt x="1066799" y="533399"/>
                  </a:lnTo>
                  <a:close/>
                </a:path>
              </a:pathLst>
            </a:custGeom>
            <a:solidFill>
              <a:srgbClr val="1753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3032412" y="2136499"/>
            <a:ext cx="2943225" cy="1221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16300"/>
              </a:lnSpc>
              <a:spcBef>
                <a:spcPts val="95"/>
              </a:spcBef>
            </a:pPr>
            <a:r>
              <a:rPr dirty="0" sz="2250" spc="45">
                <a:solidFill>
                  <a:srgbClr val="13110E"/>
                </a:solidFill>
                <a:latin typeface="RobotoRegular"/>
                <a:cs typeface="RobotoRegular"/>
              </a:rPr>
              <a:t>Remove </a:t>
            </a:r>
            <a:r>
              <a:rPr dirty="0" sz="2250" spc="40">
                <a:solidFill>
                  <a:srgbClr val="13110E"/>
                </a:solidFill>
                <a:latin typeface="RobotoRegular"/>
                <a:cs typeface="RobotoRegular"/>
              </a:rPr>
              <a:t>Rows </a:t>
            </a:r>
            <a:r>
              <a:rPr dirty="0" sz="2250" spc="35">
                <a:solidFill>
                  <a:srgbClr val="13110E"/>
                </a:solidFill>
                <a:latin typeface="RobotoRegular"/>
                <a:cs typeface="RobotoRegular"/>
              </a:rPr>
              <a:t>with </a:t>
            </a:r>
            <a:r>
              <a:rPr dirty="0" sz="2250" spc="25">
                <a:solidFill>
                  <a:srgbClr val="13110E"/>
                </a:solidFill>
                <a:latin typeface="RobotoRegular"/>
                <a:cs typeface="RobotoRegular"/>
              </a:rPr>
              <a:t>no  </a:t>
            </a:r>
            <a:r>
              <a:rPr dirty="0" sz="2250" spc="40">
                <a:solidFill>
                  <a:srgbClr val="13110E"/>
                </a:solidFill>
                <a:latin typeface="RobotoRegular"/>
                <a:cs typeface="RobotoRegular"/>
              </a:rPr>
              <a:t>Driving </a:t>
            </a:r>
            <a:r>
              <a:rPr dirty="0" sz="2250" spc="45">
                <a:solidFill>
                  <a:srgbClr val="13110E"/>
                </a:solidFill>
                <a:latin typeface="RobotoRegular"/>
                <a:cs typeface="RobotoRegular"/>
              </a:rPr>
              <a:t>License, </a:t>
            </a:r>
            <a:r>
              <a:rPr dirty="0" sz="2250" spc="35">
                <a:solidFill>
                  <a:srgbClr val="13110E"/>
                </a:solidFill>
                <a:latin typeface="RobotoRegular"/>
                <a:cs typeface="RobotoRegular"/>
              </a:rPr>
              <a:t>then  </a:t>
            </a:r>
            <a:r>
              <a:rPr dirty="0" sz="2250" spc="40">
                <a:solidFill>
                  <a:srgbClr val="13110E"/>
                </a:solidFill>
                <a:latin typeface="RobotoRegular"/>
                <a:cs typeface="RobotoRegular"/>
              </a:rPr>
              <a:t>remove </a:t>
            </a:r>
            <a:r>
              <a:rPr dirty="0" sz="2250" spc="35">
                <a:solidFill>
                  <a:srgbClr val="13110E"/>
                </a:solidFill>
                <a:latin typeface="RobotoRegular"/>
                <a:cs typeface="RobotoRegular"/>
              </a:rPr>
              <a:t>the</a:t>
            </a:r>
            <a:r>
              <a:rPr dirty="0" sz="2250" spc="114">
                <a:solidFill>
                  <a:srgbClr val="13110E"/>
                </a:solidFill>
                <a:latin typeface="RobotoRegular"/>
                <a:cs typeface="RobotoRegular"/>
              </a:rPr>
              <a:t> </a:t>
            </a:r>
            <a:r>
              <a:rPr dirty="0" sz="2250" spc="40">
                <a:solidFill>
                  <a:srgbClr val="13110E"/>
                </a:solidFill>
                <a:latin typeface="RobotoRegular"/>
                <a:cs typeface="RobotoRegular"/>
              </a:rPr>
              <a:t>column</a:t>
            </a:r>
            <a:endParaRPr sz="2250">
              <a:latin typeface="RobotoRegular"/>
              <a:cs typeface="RobotoRegular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346066" y="801929"/>
            <a:ext cx="316230" cy="6464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050" spc="10">
                <a:solidFill>
                  <a:srgbClr val="FFFFFF"/>
                </a:solidFill>
                <a:latin typeface="RobotoRegular"/>
                <a:cs typeface="RobotoRegular"/>
              </a:rPr>
              <a:t>3</a:t>
            </a:r>
            <a:endParaRPr sz="4050">
              <a:latin typeface="RobotoRegular"/>
              <a:cs typeface="RobotoRegular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836691" y="4937363"/>
            <a:ext cx="3895725" cy="3227070"/>
            <a:chOff x="1836691" y="4937363"/>
            <a:chExt cx="3895725" cy="3227070"/>
          </a:xfrm>
        </p:grpSpPr>
        <p:sp>
          <p:nvSpPr>
            <p:cNvPr id="20" name="object 20"/>
            <p:cNvSpPr/>
            <p:nvPr/>
          </p:nvSpPr>
          <p:spPr>
            <a:xfrm>
              <a:off x="1836691" y="5468599"/>
              <a:ext cx="3895725" cy="2695575"/>
            </a:xfrm>
            <a:custGeom>
              <a:avLst/>
              <a:gdLst/>
              <a:ahLst/>
              <a:cxnLst/>
              <a:rect l="l" t="t" r="r" b="b"/>
              <a:pathLst>
                <a:path w="3895725" h="2695575">
                  <a:moveTo>
                    <a:pt x="3479267" y="2695570"/>
                  </a:moveTo>
                  <a:lnTo>
                    <a:pt x="416444" y="2695570"/>
                  </a:lnTo>
                  <a:lnTo>
                    <a:pt x="367975" y="2692759"/>
                  </a:lnTo>
                  <a:lnTo>
                    <a:pt x="321123" y="2684538"/>
                  </a:lnTo>
                  <a:lnTo>
                    <a:pt x="276203" y="2671222"/>
                  </a:lnTo>
                  <a:lnTo>
                    <a:pt x="233532" y="2653128"/>
                  </a:lnTo>
                  <a:lnTo>
                    <a:pt x="193426" y="2630571"/>
                  </a:lnTo>
                  <a:lnTo>
                    <a:pt x="156200" y="2603868"/>
                  </a:lnTo>
                  <a:lnTo>
                    <a:pt x="122171" y="2573335"/>
                  </a:lnTo>
                  <a:lnTo>
                    <a:pt x="91653" y="2539288"/>
                  </a:lnTo>
                  <a:lnTo>
                    <a:pt x="64964" y="2502042"/>
                  </a:lnTo>
                  <a:lnTo>
                    <a:pt x="42419" y="2461915"/>
                  </a:lnTo>
                  <a:lnTo>
                    <a:pt x="24335" y="2419222"/>
                  </a:lnTo>
                  <a:lnTo>
                    <a:pt x="11026" y="2374279"/>
                  </a:lnTo>
                  <a:lnTo>
                    <a:pt x="2809" y="2327402"/>
                  </a:lnTo>
                  <a:lnTo>
                    <a:pt x="0" y="2278908"/>
                  </a:lnTo>
                  <a:lnTo>
                    <a:pt x="0" y="416662"/>
                  </a:lnTo>
                  <a:lnTo>
                    <a:pt x="2809" y="368167"/>
                  </a:lnTo>
                  <a:lnTo>
                    <a:pt x="11026" y="321291"/>
                  </a:lnTo>
                  <a:lnTo>
                    <a:pt x="24335" y="276348"/>
                  </a:lnTo>
                  <a:lnTo>
                    <a:pt x="42419" y="233655"/>
                  </a:lnTo>
                  <a:lnTo>
                    <a:pt x="64964" y="193527"/>
                  </a:lnTo>
                  <a:lnTo>
                    <a:pt x="91653" y="156282"/>
                  </a:lnTo>
                  <a:lnTo>
                    <a:pt x="122171" y="122235"/>
                  </a:lnTo>
                  <a:lnTo>
                    <a:pt x="156200" y="91701"/>
                  </a:lnTo>
                  <a:lnTo>
                    <a:pt x="193426" y="64998"/>
                  </a:lnTo>
                  <a:lnTo>
                    <a:pt x="233532" y="42442"/>
                  </a:lnTo>
                  <a:lnTo>
                    <a:pt x="276203" y="24347"/>
                  </a:lnTo>
                  <a:lnTo>
                    <a:pt x="321123" y="11031"/>
                  </a:lnTo>
                  <a:lnTo>
                    <a:pt x="367975" y="2810"/>
                  </a:lnTo>
                  <a:lnTo>
                    <a:pt x="416444" y="0"/>
                  </a:lnTo>
                  <a:lnTo>
                    <a:pt x="3479267" y="0"/>
                  </a:lnTo>
                  <a:lnTo>
                    <a:pt x="3527736" y="2810"/>
                  </a:lnTo>
                  <a:lnTo>
                    <a:pt x="3574588" y="11031"/>
                  </a:lnTo>
                  <a:lnTo>
                    <a:pt x="3619508" y="24347"/>
                  </a:lnTo>
                  <a:lnTo>
                    <a:pt x="3662179" y="42442"/>
                  </a:lnTo>
                  <a:lnTo>
                    <a:pt x="3702285" y="64998"/>
                  </a:lnTo>
                  <a:lnTo>
                    <a:pt x="3739511" y="91701"/>
                  </a:lnTo>
                  <a:lnTo>
                    <a:pt x="3773540" y="122235"/>
                  </a:lnTo>
                  <a:lnTo>
                    <a:pt x="3804058" y="156282"/>
                  </a:lnTo>
                  <a:lnTo>
                    <a:pt x="3830747" y="193527"/>
                  </a:lnTo>
                  <a:lnTo>
                    <a:pt x="3853291" y="233655"/>
                  </a:lnTo>
                  <a:lnTo>
                    <a:pt x="3871376" y="276348"/>
                  </a:lnTo>
                  <a:lnTo>
                    <a:pt x="3884685" y="321291"/>
                  </a:lnTo>
                  <a:lnTo>
                    <a:pt x="3892902" y="368167"/>
                  </a:lnTo>
                  <a:lnTo>
                    <a:pt x="3895711" y="416662"/>
                  </a:lnTo>
                  <a:lnTo>
                    <a:pt x="3895711" y="2278908"/>
                  </a:lnTo>
                  <a:lnTo>
                    <a:pt x="3892902" y="2327402"/>
                  </a:lnTo>
                  <a:lnTo>
                    <a:pt x="3884685" y="2374279"/>
                  </a:lnTo>
                  <a:lnTo>
                    <a:pt x="3871376" y="2419222"/>
                  </a:lnTo>
                  <a:lnTo>
                    <a:pt x="3853291" y="2461915"/>
                  </a:lnTo>
                  <a:lnTo>
                    <a:pt x="3830747" y="2502042"/>
                  </a:lnTo>
                  <a:lnTo>
                    <a:pt x="3804058" y="2539288"/>
                  </a:lnTo>
                  <a:lnTo>
                    <a:pt x="3773540" y="2573335"/>
                  </a:lnTo>
                  <a:lnTo>
                    <a:pt x="3739511" y="2603868"/>
                  </a:lnTo>
                  <a:lnTo>
                    <a:pt x="3702285" y="2630571"/>
                  </a:lnTo>
                  <a:lnTo>
                    <a:pt x="3662179" y="2653128"/>
                  </a:lnTo>
                  <a:lnTo>
                    <a:pt x="3619508" y="2671222"/>
                  </a:lnTo>
                  <a:lnTo>
                    <a:pt x="3574588" y="2684538"/>
                  </a:lnTo>
                  <a:lnTo>
                    <a:pt x="3527736" y="2692759"/>
                  </a:lnTo>
                  <a:lnTo>
                    <a:pt x="3479267" y="26955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248283" y="4937363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1066799" y="533399"/>
                  </a:moveTo>
                  <a:lnTo>
                    <a:pt x="1065355" y="572635"/>
                  </a:lnTo>
                  <a:lnTo>
                    <a:pt x="1061027" y="611666"/>
                  </a:lnTo>
                  <a:lnTo>
                    <a:pt x="1053838" y="650272"/>
                  </a:lnTo>
                  <a:lnTo>
                    <a:pt x="1043831" y="688237"/>
                  </a:lnTo>
                  <a:lnTo>
                    <a:pt x="1031059" y="725364"/>
                  </a:lnTo>
                  <a:lnTo>
                    <a:pt x="1015587" y="761457"/>
                  </a:lnTo>
                  <a:lnTo>
                    <a:pt x="997502" y="796315"/>
                  </a:lnTo>
                  <a:lnTo>
                    <a:pt x="976905" y="829742"/>
                  </a:lnTo>
                  <a:lnTo>
                    <a:pt x="953906" y="861561"/>
                  </a:lnTo>
                  <a:lnTo>
                    <a:pt x="928623" y="891609"/>
                  </a:lnTo>
                  <a:lnTo>
                    <a:pt x="901198" y="919716"/>
                  </a:lnTo>
                  <a:lnTo>
                    <a:pt x="871784" y="945723"/>
                  </a:lnTo>
                  <a:lnTo>
                    <a:pt x="840539" y="969497"/>
                  </a:lnTo>
                  <a:lnTo>
                    <a:pt x="807622" y="990912"/>
                  </a:lnTo>
                  <a:lnTo>
                    <a:pt x="773218" y="1009847"/>
                  </a:lnTo>
                  <a:lnTo>
                    <a:pt x="737523" y="1026197"/>
                  </a:lnTo>
                  <a:lnTo>
                    <a:pt x="700721" y="1039877"/>
                  </a:lnTo>
                  <a:lnTo>
                    <a:pt x="663005" y="1050815"/>
                  </a:lnTo>
                  <a:lnTo>
                    <a:pt x="624587" y="1058947"/>
                  </a:lnTo>
                  <a:lnTo>
                    <a:pt x="585681" y="1064231"/>
                  </a:lnTo>
                  <a:lnTo>
                    <a:pt x="546494" y="1066639"/>
                  </a:lnTo>
                  <a:lnTo>
                    <a:pt x="533399" y="1066799"/>
                  </a:lnTo>
                  <a:lnTo>
                    <a:pt x="520305" y="1066639"/>
                  </a:lnTo>
                  <a:lnTo>
                    <a:pt x="481118" y="1064231"/>
                  </a:lnTo>
                  <a:lnTo>
                    <a:pt x="442212" y="1058947"/>
                  </a:lnTo>
                  <a:lnTo>
                    <a:pt x="403794" y="1050815"/>
                  </a:lnTo>
                  <a:lnTo>
                    <a:pt x="366078" y="1039877"/>
                  </a:lnTo>
                  <a:lnTo>
                    <a:pt x="329276" y="1026197"/>
                  </a:lnTo>
                  <a:lnTo>
                    <a:pt x="293581" y="1009847"/>
                  </a:lnTo>
                  <a:lnTo>
                    <a:pt x="259177" y="990912"/>
                  </a:lnTo>
                  <a:lnTo>
                    <a:pt x="226260" y="969497"/>
                  </a:lnTo>
                  <a:lnTo>
                    <a:pt x="195014" y="945723"/>
                  </a:lnTo>
                  <a:lnTo>
                    <a:pt x="165601" y="919716"/>
                  </a:lnTo>
                  <a:lnTo>
                    <a:pt x="138176" y="891609"/>
                  </a:lnTo>
                  <a:lnTo>
                    <a:pt x="112893" y="861561"/>
                  </a:lnTo>
                  <a:lnTo>
                    <a:pt x="89894" y="829742"/>
                  </a:lnTo>
                  <a:lnTo>
                    <a:pt x="69297" y="796315"/>
                  </a:lnTo>
                  <a:lnTo>
                    <a:pt x="51211" y="761457"/>
                  </a:lnTo>
                  <a:lnTo>
                    <a:pt x="35740" y="725364"/>
                  </a:lnTo>
                  <a:lnTo>
                    <a:pt x="22967" y="688237"/>
                  </a:lnTo>
                  <a:lnTo>
                    <a:pt x="12961" y="650272"/>
                  </a:lnTo>
                  <a:lnTo>
                    <a:pt x="5772" y="611666"/>
                  </a:lnTo>
                  <a:lnTo>
                    <a:pt x="1444" y="572635"/>
                  </a:lnTo>
                  <a:lnTo>
                    <a:pt x="0" y="533399"/>
                  </a:lnTo>
                  <a:lnTo>
                    <a:pt x="160" y="520305"/>
                  </a:lnTo>
                  <a:lnTo>
                    <a:pt x="2568" y="481118"/>
                  </a:lnTo>
                  <a:lnTo>
                    <a:pt x="7852" y="442212"/>
                  </a:lnTo>
                  <a:lnTo>
                    <a:pt x="15984" y="403794"/>
                  </a:lnTo>
                  <a:lnTo>
                    <a:pt x="26922" y="366078"/>
                  </a:lnTo>
                  <a:lnTo>
                    <a:pt x="40602" y="329276"/>
                  </a:lnTo>
                  <a:lnTo>
                    <a:pt x="56952" y="293581"/>
                  </a:lnTo>
                  <a:lnTo>
                    <a:pt x="75887" y="259177"/>
                  </a:lnTo>
                  <a:lnTo>
                    <a:pt x="97302" y="226260"/>
                  </a:lnTo>
                  <a:lnTo>
                    <a:pt x="121076" y="195015"/>
                  </a:lnTo>
                  <a:lnTo>
                    <a:pt x="147083" y="165601"/>
                  </a:lnTo>
                  <a:lnTo>
                    <a:pt x="175190" y="138176"/>
                  </a:lnTo>
                  <a:lnTo>
                    <a:pt x="205238" y="112893"/>
                  </a:lnTo>
                  <a:lnTo>
                    <a:pt x="237057" y="89894"/>
                  </a:lnTo>
                  <a:lnTo>
                    <a:pt x="270484" y="69297"/>
                  </a:lnTo>
                  <a:lnTo>
                    <a:pt x="305342" y="51212"/>
                  </a:lnTo>
                  <a:lnTo>
                    <a:pt x="341435" y="35740"/>
                  </a:lnTo>
                  <a:lnTo>
                    <a:pt x="378562" y="22968"/>
                  </a:lnTo>
                  <a:lnTo>
                    <a:pt x="416527" y="12961"/>
                  </a:lnTo>
                  <a:lnTo>
                    <a:pt x="455133" y="5772"/>
                  </a:lnTo>
                  <a:lnTo>
                    <a:pt x="494164" y="1444"/>
                  </a:lnTo>
                  <a:lnTo>
                    <a:pt x="533399" y="0"/>
                  </a:lnTo>
                  <a:lnTo>
                    <a:pt x="546494" y="160"/>
                  </a:lnTo>
                  <a:lnTo>
                    <a:pt x="585681" y="2568"/>
                  </a:lnTo>
                  <a:lnTo>
                    <a:pt x="624587" y="7851"/>
                  </a:lnTo>
                  <a:lnTo>
                    <a:pt x="663005" y="15984"/>
                  </a:lnTo>
                  <a:lnTo>
                    <a:pt x="700721" y="26923"/>
                  </a:lnTo>
                  <a:lnTo>
                    <a:pt x="737523" y="40602"/>
                  </a:lnTo>
                  <a:lnTo>
                    <a:pt x="773218" y="56952"/>
                  </a:lnTo>
                  <a:lnTo>
                    <a:pt x="807622" y="75887"/>
                  </a:lnTo>
                  <a:lnTo>
                    <a:pt x="840539" y="97303"/>
                  </a:lnTo>
                  <a:lnTo>
                    <a:pt x="871784" y="121075"/>
                  </a:lnTo>
                  <a:lnTo>
                    <a:pt x="901198" y="147083"/>
                  </a:lnTo>
                  <a:lnTo>
                    <a:pt x="928623" y="175189"/>
                  </a:lnTo>
                  <a:lnTo>
                    <a:pt x="953906" y="205238"/>
                  </a:lnTo>
                  <a:lnTo>
                    <a:pt x="976905" y="237057"/>
                  </a:lnTo>
                  <a:lnTo>
                    <a:pt x="997502" y="270484"/>
                  </a:lnTo>
                  <a:lnTo>
                    <a:pt x="1015587" y="305342"/>
                  </a:lnTo>
                  <a:lnTo>
                    <a:pt x="1031059" y="341435"/>
                  </a:lnTo>
                  <a:lnTo>
                    <a:pt x="1043831" y="378562"/>
                  </a:lnTo>
                  <a:lnTo>
                    <a:pt x="1053838" y="416527"/>
                  </a:lnTo>
                  <a:lnTo>
                    <a:pt x="1061027" y="455133"/>
                  </a:lnTo>
                  <a:lnTo>
                    <a:pt x="1065355" y="494164"/>
                  </a:lnTo>
                  <a:lnTo>
                    <a:pt x="1066799" y="533399"/>
                  </a:lnTo>
                  <a:close/>
                </a:path>
              </a:pathLst>
            </a:custGeom>
            <a:solidFill>
              <a:srgbClr val="1753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2482753" y="6444377"/>
            <a:ext cx="2602230" cy="822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15010" marR="5080" indent="-702945">
              <a:lnSpc>
                <a:spcPct val="116300"/>
              </a:lnSpc>
              <a:spcBef>
                <a:spcPts val="95"/>
              </a:spcBef>
            </a:pPr>
            <a:r>
              <a:rPr dirty="0" sz="2250" spc="40">
                <a:solidFill>
                  <a:srgbClr val="13110E"/>
                </a:solidFill>
                <a:latin typeface="RobotoRegular"/>
                <a:cs typeface="RobotoRegular"/>
              </a:rPr>
              <a:t>Encode </a:t>
            </a:r>
            <a:r>
              <a:rPr dirty="0" sz="2250" spc="45">
                <a:solidFill>
                  <a:srgbClr val="13110E"/>
                </a:solidFill>
                <a:latin typeface="RobotoRegular"/>
                <a:cs typeface="RobotoRegular"/>
              </a:rPr>
              <a:t>Categorical  Columns</a:t>
            </a:r>
            <a:endParaRPr sz="2250">
              <a:latin typeface="RobotoRegular"/>
              <a:cs typeface="RobotoRegular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26006" y="5109811"/>
            <a:ext cx="316230" cy="6464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050" spc="10">
                <a:solidFill>
                  <a:srgbClr val="FFFFFF"/>
                </a:solidFill>
                <a:latin typeface="RobotoRegular"/>
                <a:cs typeface="RobotoRegular"/>
              </a:rPr>
              <a:t>4</a:t>
            </a:r>
            <a:endParaRPr sz="4050">
              <a:latin typeface="RobotoRegular"/>
              <a:cs typeface="RobotoRegular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093580" y="4926086"/>
            <a:ext cx="3895725" cy="3227070"/>
            <a:chOff x="7093580" y="4926086"/>
            <a:chExt cx="3895725" cy="3227070"/>
          </a:xfrm>
        </p:grpSpPr>
        <p:sp>
          <p:nvSpPr>
            <p:cNvPr id="25" name="object 25"/>
            <p:cNvSpPr/>
            <p:nvPr/>
          </p:nvSpPr>
          <p:spPr>
            <a:xfrm>
              <a:off x="7093580" y="5457291"/>
              <a:ext cx="3895725" cy="2695575"/>
            </a:xfrm>
            <a:custGeom>
              <a:avLst/>
              <a:gdLst/>
              <a:ahLst/>
              <a:cxnLst/>
              <a:rect l="l" t="t" r="r" b="b"/>
              <a:pathLst>
                <a:path w="3895725" h="2695575">
                  <a:moveTo>
                    <a:pt x="3479267" y="2695570"/>
                  </a:moveTo>
                  <a:lnTo>
                    <a:pt x="416444" y="2695570"/>
                  </a:lnTo>
                  <a:lnTo>
                    <a:pt x="367975" y="2692759"/>
                  </a:lnTo>
                  <a:lnTo>
                    <a:pt x="321123" y="2684538"/>
                  </a:lnTo>
                  <a:lnTo>
                    <a:pt x="276203" y="2671222"/>
                  </a:lnTo>
                  <a:lnTo>
                    <a:pt x="233532" y="2653128"/>
                  </a:lnTo>
                  <a:lnTo>
                    <a:pt x="193426" y="2630571"/>
                  </a:lnTo>
                  <a:lnTo>
                    <a:pt x="156200" y="2603868"/>
                  </a:lnTo>
                  <a:lnTo>
                    <a:pt x="122171" y="2573335"/>
                  </a:lnTo>
                  <a:lnTo>
                    <a:pt x="91653" y="2539288"/>
                  </a:lnTo>
                  <a:lnTo>
                    <a:pt x="64964" y="2502042"/>
                  </a:lnTo>
                  <a:lnTo>
                    <a:pt x="42419" y="2461915"/>
                  </a:lnTo>
                  <a:lnTo>
                    <a:pt x="24335" y="2419222"/>
                  </a:lnTo>
                  <a:lnTo>
                    <a:pt x="11026" y="2374279"/>
                  </a:lnTo>
                  <a:lnTo>
                    <a:pt x="2809" y="2327402"/>
                  </a:lnTo>
                  <a:lnTo>
                    <a:pt x="0" y="2278908"/>
                  </a:lnTo>
                  <a:lnTo>
                    <a:pt x="0" y="416662"/>
                  </a:lnTo>
                  <a:lnTo>
                    <a:pt x="2809" y="368167"/>
                  </a:lnTo>
                  <a:lnTo>
                    <a:pt x="11026" y="321291"/>
                  </a:lnTo>
                  <a:lnTo>
                    <a:pt x="24335" y="276348"/>
                  </a:lnTo>
                  <a:lnTo>
                    <a:pt x="42419" y="233655"/>
                  </a:lnTo>
                  <a:lnTo>
                    <a:pt x="64964" y="193527"/>
                  </a:lnTo>
                  <a:lnTo>
                    <a:pt x="91653" y="156282"/>
                  </a:lnTo>
                  <a:lnTo>
                    <a:pt x="122171" y="122235"/>
                  </a:lnTo>
                  <a:lnTo>
                    <a:pt x="156200" y="91701"/>
                  </a:lnTo>
                  <a:lnTo>
                    <a:pt x="193426" y="64998"/>
                  </a:lnTo>
                  <a:lnTo>
                    <a:pt x="233532" y="42442"/>
                  </a:lnTo>
                  <a:lnTo>
                    <a:pt x="276203" y="24347"/>
                  </a:lnTo>
                  <a:lnTo>
                    <a:pt x="321123" y="11031"/>
                  </a:lnTo>
                  <a:lnTo>
                    <a:pt x="367975" y="2810"/>
                  </a:lnTo>
                  <a:lnTo>
                    <a:pt x="416444" y="0"/>
                  </a:lnTo>
                  <a:lnTo>
                    <a:pt x="3479267" y="0"/>
                  </a:lnTo>
                  <a:lnTo>
                    <a:pt x="3527736" y="2810"/>
                  </a:lnTo>
                  <a:lnTo>
                    <a:pt x="3574588" y="11031"/>
                  </a:lnTo>
                  <a:lnTo>
                    <a:pt x="3619508" y="24347"/>
                  </a:lnTo>
                  <a:lnTo>
                    <a:pt x="3662179" y="42442"/>
                  </a:lnTo>
                  <a:lnTo>
                    <a:pt x="3702285" y="64998"/>
                  </a:lnTo>
                  <a:lnTo>
                    <a:pt x="3739511" y="91701"/>
                  </a:lnTo>
                  <a:lnTo>
                    <a:pt x="3773540" y="122235"/>
                  </a:lnTo>
                  <a:lnTo>
                    <a:pt x="3804058" y="156282"/>
                  </a:lnTo>
                  <a:lnTo>
                    <a:pt x="3830747" y="193527"/>
                  </a:lnTo>
                  <a:lnTo>
                    <a:pt x="3853291" y="233655"/>
                  </a:lnTo>
                  <a:lnTo>
                    <a:pt x="3871376" y="276348"/>
                  </a:lnTo>
                  <a:lnTo>
                    <a:pt x="3884685" y="321291"/>
                  </a:lnTo>
                  <a:lnTo>
                    <a:pt x="3892902" y="368167"/>
                  </a:lnTo>
                  <a:lnTo>
                    <a:pt x="3895711" y="416662"/>
                  </a:lnTo>
                  <a:lnTo>
                    <a:pt x="3895711" y="2278908"/>
                  </a:lnTo>
                  <a:lnTo>
                    <a:pt x="3892902" y="2327402"/>
                  </a:lnTo>
                  <a:lnTo>
                    <a:pt x="3884685" y="2374279"/>
                  </a:lnTo>
                  <a:lnTo>
                    <a:pt x="3871376" y="2419222"/>
                  </a:lnTo>
                  <a:lnTo>
                    <a:pt x="3853291" y="2461915"/>
                  </a:lnTo>
                  <a:lnTo>
                    <a:pt x="3830747" y="2502042"/>
                  </a:lnTo>
                  <a:lnTo>
                    <a:pt x="3804058" y="2539288"/>
                  </a:lnTo>
                  <a:lnTo>
                    <a:pt x="3773540" y="2573335"/>
                  </a:lnTo>
                  <a:lnTo>
                    <a:pt x="3739511" y="2603868"/>
                  </a:lnTo>
                  <a:lnTo>
                    <a:pt x="3702285" y="2630571"/>
                  </a:lnTo>
                  <a:lnTo>
                    <a:pt x="3662179" y="2653128"/>
                  </a:lnTo>
                  <a:lnTo>
                    <a:pt x="3619508" y="2671222"/>
                  </a:lnTo>
                  <a:lnTo>
                    <a:pt x="3574588" y="2684538"/>
                  </a:lnTo>
                  <a:lnTo>
                    <a:pt x="3527736" y="2692759"/>
                  </a:lnTo>
                  <a:lnTo>
                    <a:pt x="3479267" y="26955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505170" y="4926086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1066799" y="533399"/>
                  </a:moveTo>
                  <a:lnTo>
                    <a:pt x="1065355" y="572635"/>
                  </a:lnTo>
                  <a:lnTo>
                    <a:pt x="1061027" y="611666"/>
                  </a:lnTo>
                  <a:lnTo>
                    <a:pt x="1053838" y="650272"/>
                  </a:lnTo>
                  <a:lnTo>
                    <a:pt x="1043831" y="688237"/>
                  </a:lnTo>
                  <a:lnTo>
                    <a:pt x="1031059" y="725364"/>
                  </a:lnTo>
                  <a:lnTo>
                    <a:pt x="1015587" y="761457"/>
                  </a:lnTo>
                  <a:lnTo>
                    <a:pt x="997502" y="796315"/>
                  </a:lnTo>
                  <a:lnTo>
                    <a:pt x="976905" y="829742"/>
                  </a:lnTo>
                  <a:lnTo>
                    <a:pt x="953906" y="861561"/>
                  </a:lnTo>
                  <a:lnTo>
                    <a:pt x="928623" y="891609"/>
                  </a:lnTo>
                  <a:lnTo>
                    <a:pt x="901198" y="919716"/>
                  </a:lnTo>
                  <a:lnTo>
                    <a:pt x="871784" y="945723"/>
                  </a:lnTo>
                  <a:lnTo>
                    <a:pt x="840539" y="969497"/>
                  </a:lnTo>
                  <a:lnTo>
                    <a:pt x="807622" y="990912"/>
                  </a:lnTo>
                  <a:lnTo>
                    <a:pt x="773218" y="1009847"/>
                  </a:lnTo>
                  <a:lnTo>
                    <a:pt x="737523" y="1026197"/>
                  </a:lnTo>
                  <a:lnTo>
                    <a:pt x="700721" y="1039877"/>
                  </a:lnTo>
                  <a:lnTo>
                    <a:pt x="663005" y="1050815"/>
                  </a:lnTo>
                  <a:lnTo>
                    <a:pt x="624587" y="1058947"/>
                  </a:lnTo>
                  <a:lnTo>
                    <a:pt x="585681" y="1064231"/>
                  </a:lnTo>
                  <a:lnTo>
                    <a:pt x="546494" y="1066639"/>
                  </a:lnTo>
                  <a:lnTo>
                    <a:pt x="533399" y="1066799"/>
                  </a:lnTo>
                  <a:lnTo>
                    <a:pt x="520305" y="1066639"/>
                  </a:lnTo>
                  <a:lnTo>
                    <a:pt x="481118" y="1064231"/>
                  </a:lnTo>
                  <a:lnTo>
                    <a:pt x="442212" y="1058947"/>
                  </a:lnTo>
                  <a:lnTo>
                    <a:pt x="403794" y="1050815"/>
                  </a:lnTo>
                  <a:lnTo>
                    <a:pt x="366078" y="1039877"/>
                  </a:lnTo>
                  <a:lnTo>
                    <a:pt x="329276" y="1026197"/>
                  </a:lnTo>
                  <a:lnTo>
                    <a:pt x="293581" y="1009847"/>
                  </a:lnTo>
                  <a:lnTo>
                    <a:pt x="259177" y="990912"/>
                  </a:lnTo>
                  <a:lnTo>
                    <a:pt x="226260" y="969497"/>
                  </a:lnTo>
                  <a:lnTo>
                    <a:pt x="195014" y="945723"/>
                  </a:lnTo>
                  <a:lnTo>
                    <a:pt x="165601" y="919716"/>
                  </a:lnTo>
                  <a:lnTo>
                    <a:pt x="138176" y="891609"/>
                  </a:lnTo>
                  <a:lnTo>
                    <a:pt x="112893" y="861561"/>
                  </a:lnTo>
                  <a:lnTo>
                    <a:pt x="89894" y="829742"/>
                  </a:lnTo>
                  <a:lnTo>
                    <a:pt x="69297" y="796315"/>
                  </a:lnTo>
                  <a:lnTo>
                    <a:pt x="51211" y="761457"/>
                  </a:lnTo>
                  <a:lnTo>
                    <a:pt x="35740" y="725364"/>
                  </a:lnTo>
                  <a:lnTo>
                    <a:pt x="22967" y="688237"/>
                  </a:lnTo>
                  <a:lnTo>
                    <a:pt x="12961" y="650272"/>
                  </a:lnTo>
                  <a:lnTo>
                    <a:pt x="5772" y="611666"/>
                  </a:lnTo>
                  <a:lnTo>
                    <a:pt x="1444" y="572635"/>
                  </a:lnTo>
                  <a:lnTo>
                    <a:pt x="0" y="533399"/>
                  </a:lnTo>
                  <a:lnTo>
                    <a:pt x="160" y="520305"/>
                  </a:lnTo>
                  <a:lnTo>
                    <a:pt x="2568" y="481118"/>
                  </a:lnTo>
                  <a:lnTo>
                    <a:pt x="7852" y="442212"/>
                  </a:lnTo>
                  <a:lnTo>
                    <a:pt x="15984" y="403794"/>
                  </a:lnTo>
                  <a:lnTo>
                    <a:pt x="26922" y="366078"/>
                  </a:lnTo>
                  <a:lnTo>
                    <a:pt x="40602" y="329276"/>
                  </a:lnTo>
                  <a:lnTo>
                    <a:pt x="56952" y="293581"/>
                  </a:lnTo>
                  <a:lnTo>
                    <a:pt x="75887" y="259177"/>
                  </a:lnTo>
                  <a:lnTo>
                    <a:pt x="97302" y="226260"/>
                  </a:lnTo>
                  <a:lnTo>
                    <a:pt x="121076" y="195015"/>
                  </a:lnTo>
                  <a:lnTo>
                    <a:pt x="147083" y="165601"/>
                  </a:lnTo>
                  <a:lnTo>
                    <a:pt x="175190" y="138176"/>
                  </a:lnTo>
                  <a:lnTo>
                    <a:pt x="205238" y="112893"/>
                  </a:lnTo>
                  <a:lnTo>
                    <a:pt x="237057" y="89894"/>
                  </a:lnTo>
                  <a:lnTo>
                    <a:pt x="270484" y="69297"/>
                  </a:lnTo>
                  <a:lnTo>
                    <a:pt x="305342" y="51212"/>
                  </a:lnTo>
                  <a:lnTo>
                    <a:pt x="341435" y="35740"/>
                  </a:lnTo>
                  <a:lnTo>
                    <a:pt x="378562" y="22968"/>
                  </a:lnTo>
                  <a:lnTo>
                    <a:pt x="416527" y="12961"/>
                  </a:lnTo>
                  <a:lnTo>
                    <a:pt x="455133" y="5772"/>
                  </a:lnTo>
                  <a:lnTo>
                    <a:pt x="494164" y="1444"/>
                  </a:lnTo>
                  <a:lnTo>
                    <a:pt x="533399" y="0"/>
                  </a:lnTo>
                  <a:lnTo>
                    <a:pt x="546494" y="160"/>
                  </a:lnTo>
                  <a:lnTo>
                    <a:pt x="585681" y="2568"/>
                  </a:lnTo>
                  <a:lnTo>
                    <a:pt x="624587" y="7851"/>
                  </a:lnTo>
                  <a:lnTo>
                    <a:pt x="663005" y="15984"/>
                  </a:lnTo>
                  <a:lnTo>
                    <a:pt x="700721" y="26923"/>
                  </a:lnTo>
                  <a:lnTo>
                    <a:pt x="737523" y="40602"/>
                  </a:lnTo>
                  <a:lnTo>
                    <a:pt x="773218" y="56952"/>
                  </a:lnTo>
                  <a:lnTo>
                    <a:pt x="807622" y="75887"/>
                  </a:lnTo>
                  <a:lnTo>
                    <a:pt x="840539" y="97303"/>
                  </a:lnTo>
                  <a:lnTo>
                    <a:pt x="871784" y="121075"/>
                  </a:lnTo>
                  <a:lnTo>
                    <a:pt x="901198" y="147083"/>
                  </a:lnTo>
                  <a:lnTo>
                    <a:pt x="928623" y="175189"/>
                  </a:lnTo>
                  <a:lnTo>
                    <a:pt x="953906" y="205238"/>
                  </a:lnTo>
                  <a:lnTo>
                    <a:pt x="976905" y="237057"/>
                  </a:lnTo>
                  <a:lnTo>
                    <a:pt x="997502" y="270484"/>
                  </a:lnTo>
                  <a:lnTo>
                    <a:pt x="1015587" y="305342"/>
                  </a:lnTo>
                  <a:lnTo>
                    <a:pt x="1031059" y="341435"/>
                  </a:lnTo>
                  <a:lnTo>
                    <a:pt x="1043831" y="378562"/>
                  </a:lnTo>
                  <a:lnTo>
                    <a:pt x="1053838" y="416527"/>
                  </a:lnTo>
                  <a:lnTo>
                    <a:pt x="1061027" y="455133"/>
                  </a:lnTo>
                  <a:lnTo>
                    <a:pt x="1065355" y="494164"/>
                  </a:lnTo>
                  <a:lnTo>
                    <a:pt x="1066799" y="533399"/>
                  </a:lnTo>
                  <a:close/>
                </a:path>
              </a:pathLst>
            </a:custGeom>
            <a:solidFill>
              <a:srgbClr val="1753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7812410" y="6433070"/>
            <a:ext cx="2456815" cy="1221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16300"/>
              </a:lnSpc>
              <a:spcBef>
                <a:spcPts val="95"/>
              </a:spcBef>
            </a:pPr>
            <a:r>
              <a:rPr dirty="0" sz="2250" spc="45">
                <a:solidFill>
                  <a:srgbClr val="13110E"/>
                </a:solidFill>
                <a:latin typeface="RobotoRegular"/>
                <a:cs typeface="RobotoRegular"/>
              </a:rPr>
              <a:t>Remove</a:t>
            </a:r>
            <a:r>
              <a:rPr dirty="0" sz="2250" spc="55">
                <a:solidFill>
                  <a:srgbClr val="13110E"/>
                </a:solidFill>
                <a:latin typeface="RobotoRegular"/>
                <a:cs typeface="RobotoRegular"/>
              </a:rPr>
              <a:t> </a:t>
            </a:r>
            <a:r>
              <a:rPr dirty="0" sz="2250" spc="40">
                <a:solidFill>
                  <a:srgbClr val="13110E"/>
                </a:solidFill>
                <a:latin typeface="RobotoRegular"/>
                <a:cs typeface="RobotoRegular"/>
              </a:rPr>
              <a:t>Outlier</a:t>
            </a:r>
            <a:r>
              <a:rPr dirty="0" sz="2250" spc="60">
                <a:solidFill>
                  <a:srgbClr val="13110E"/>
                </a:solidFill>
                <a:latin typeface="RobotoRegular"/>
                <a:cs typeface="RobotoRegular"/>
              </a:rPr>
              <a:t> </a:t>
            </a:r>
            <a:r>
              <a:rPr dirty="0" sz="2250" spc="25">
                <a:solidFill>
                  <a:srgbClr val="13110E"/>
                </a:solidFill>
                <a:latin typeface="RobotoRegular"/>
                <a:cs typeface="RobotoRegular"/>
              </a:rPr>
              <a:t>on </a:t>
            </a:r>
            <a:r>
              <a:rPr dirty="0" sz="2250">
                <a:solidFill>
                  <a:srgbClr val="13110E"/>
                </a:solidFill>
                <a:latin typeface="RobotoRegular"/>
                <a:cs typeface="RobotoRegular"/>
              </a:rPr>
              <a:t> </a:t>
            </a:r>
            <a:r>
              <a:rPr dirty="0" sz="2250" spc="45">
                <a:solidFill>
                  <a:srgbClr val="13110E"/>
                </a:solidFill>
                <a:latin typeface="RobotoRegular"/>
                <a:cs typeface="RobotoRegular"/>
              </a:rPr>
              <a:t>Annual_Premium  </a:t>
            </a:r>
            <a:r>
              <a:rPr dirty="0" sz="2250" spc="40">
                <a:solidFill>
                  <a:srgbClr val="13110E"/>
                </a:solidFill>
                <a:latin typeface="RobotoRegular"/>
                <a:cs typeface="RobotoRegular"/>
              </a:rPr>
              <a:t>column</a:t>
            </a:r>
            <a:endParaRPr sz="2250">
              <a:latin typeface="RobotoRegular"/>
              <a:cs typeface="RobotoRegular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882892" y="5098503"/>
            <a:ext cx="316230" cy="6464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050" spc="10">
                <a:solidFill>
                  <a:srgbClr val="FFFFFF"/>
                </a:solidFill>
                <a:latin typeface="RobotoRegular"/>
                <a:cs typeface="RobotoRegular"/>
              </a:rPr>
              <a:t>5</a:t>
            </a:r>
            <a:endParaRPr sz="4050">
              <a:latin typeface="RobotoRegular"/>
              <a:cs typeface="RobotoRegular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2556754" y="4914777"/>
            <a:ext cx="3895725" cy="3227070"/>
            <a:chOff x="12556754" y="4914777"/>
            <a:chExt cx="3895725" cy="3227070"/>
          </a:xfrm>
        </p:grpSpPr>
        <p:sp>
          <p:nvSpPr>
            <p:cNvPr id="30" name="object 30"/>
            <p:cNvSpPr/>
            <p:nvPr/>
          </p:nvSpPr>
          <p:spPr>
            <a:xfrm>
              <a:off x="12556754" y="5446013"/>
              <a:ext cx="3895725" cy="2695575"/>
            </a:xfrm>
            <a:custGeom>
              <a:avLst/>
              <a:gdLst/>
              <a:ahLst/>
              <a:cxnLst/>
              <a:rect l="l" t="t" r="r" b="b"/>
              <a:pathLst>
                <a:path w="3895725" h="2695575">
                  <a:moveTo>
                    <a:pt x="3479267" y="2695570"/>
                  </a:moveTo>
                  <a:lnTo>
                    <a:pt x="416444" y="2695570"/>
                  </a:lnTo>
                  <a:lnTo>
                    <a:pt x="367975" y="2692759"/>
                  </a:lnTo>
                  <a:lnTo>
                    <a:pt x="321123" y="2684538"/>
                  </a:lnTo>
                  <a:lnTo>
                    <a:pt x="276203" y="2671222"/>
                  </a:lnTo>
                  <a:lnTo>
                    <a:pt x="233532" y="2653128"/>
                  </a:lnTo>
                  <a:lnTo>
                    <a:pt x="193426" y="2630571"/>
                  </a:lnTo>
                  <a:lnTo>
                    <a:pt x="156200" y="2603868"/>
                  </a:lnTo>
                  <a:lnTo>
                    <a:pt x="122171" y="2573335"/>
                  </a:lnTo>
                  <a:lnTo>
                    <a:pt x="91653" y="2539288"/>
                  </a:lnTo>
                  <a:lnTo>
                    <a:pt x="64964" y="2502042"/>
                  </a:lnTo>
                  <a:lnTo>
                    <a:pt x="42419" y="2461915"/>
                  </a:lnTo>
                  <a:lnTo>
                    <a:pt x="24335" y="2419222"/>
                  </a:lnTo>
                  <a:lnTo>
                    <a:pt x="11026" y="2374279"/>
                  </a:lnTo>
                  <a:lnTo>
                    <a:pt x="2809" y="2327402"/>
                  </a:lnTo>
                  <a:lnTo>
                    <a:pt x="0" y="2278908"/>
                  </a:lnTo>
                  <a:lnTo>
                    <a:pt x="0" y="416662"/>
                  </a:lnTo>
                  <a:lnTo>
                    <a:pt x="2809" y="368167"/>
                  </a:lnTo>
                  <a:lnTo>
                    <a:pt x="11026" y="321291"/>
                  </a:lnTo>
                  <a:lnTo>
                    <a:pt x="24335" y="276348"/>
                  </a:lnTo>
                  <a:lnTo>
                    <a:pt x="42419" y="233655"/>
                  </a:lnTo>
                  <a:lnTo>
                    <a:pt x="64964" y="193527"/>
                  </a:lnTo>
                  <a:lnTo>
                    <a:pt x="91653" y="156282"/>
                  </a:lnTo>
                  <a:lnTo>
                    <a:pt x="122171" y="122235"/>
                  </a:lnTo>
                  <a:lnTo>
                    <a:pt x="156200" y="91701"/>
                  </a:lnTo>
                  <a:lnTo>
                    <a:pt x="193426" y="64998"/>
                  </a:lnTo>
                  <a:lnTo>
                    <a:pt x="233532" y="42442"/>
                  </a:lnTo>
                  <a:lnTo>
                    <a:pt x="276203" y="24347"/>
                  </a:lnTo>
                  <a:lnTo>
                    <a:pt x="321123" y="11031"/>
                  </a:lnTo>
                  <a:lnTo>
                    <a:pt x="367975" y="2810"/>
                  </a:lnTo>
                  <a:lnTo>
                    <a:pt x="416444" y="0"/>
                  </a:lnTo>
                  <a:lnTo>
                    <a:pt x="3479267" y="0"/>
                  </a:lnTo>
                  <a:lnTo>
                    <a:pt x="3527736" y="2810"/>
                  </a:lnTo>
                  <a:lnTo>
                    <a:pt x="3574588" y="11031"/>
                  </a:lnTo>
                  <a:lnTo>
                    <a:pt x="3619508" y="24347"/>
                  </a:lnTo>
                  <a:lnTo>
                    <a:pt x="3662179" y="42442"/>
                  </a:lnTo>
                  <a:lnTo>
                    <a:pt x="3702285" y="64998"/>
                  </a:lnTo>
                  <a:lnTo>
                    <a:pt x="3739511" y="91701"/>
                  </a:lnTo>
                  <a:lnTo>
                    <a:pt x="3773540" y="122235"/>
                  </a:lnTo>
                  <a:lnTo>
                    <a:pt x="3804058" y="156282"/>
                  </a:lnTo>
                  <a:lnTo>
                    <a:pt x="3830747" y="193527"/>
                  </a:lnTo>
                  <a:lnTo>
                    <a:pt x="3853291" y="233655"/>
                  </a:lnTo>
                  <a:lnTo>
                    <a:pt x="3871376" y="276348"/>
                  </a:lnTo>
                  <a:lnTo>
                    <a:pt x="3884685" y="321291"/>
                  </a:lnTo>
                  <a:lnTo>
                    <a:pt x="3892902" y="368167"/>
                  </a:lnTo>
                  <a:lnTo>
                    <a:pt x="3895711" y="416662"/>
                  </a:lnTo>
                  <a:lnTo>
                    <a:pt x="3895711" y="2278908"/>
                  </a:lnTo>
                  <a:lnTo>
                    <a:pt x="3892902" y="2327402"/>
                  </a:lnTo>
                  <a:lnTo>
                    <a:pt x="3884685" y="2374279"/>
                  </a:lnTo>
                  <a:lnTo>
                    <a:pt x="3871376" y="2419222"/>
                  </a:lnTo>
                  <a:lnTo>
                    <a:pt x="3853291" y="2461915"/>
                  </a:lnTo>
                  <a:lnTo>
                    <a:pt x="3830747" y="2502042"/>
                  </a:lnTo>
                  <a:lnTo>
                    <a:pt x="3804058" y="2539288"/>
                  </a:lnTo>
                  <a:lnTo>
                    <a:pt x="3773540" y="2573335"/>
                  </a:lnTo>
                  <a:lnTo>
                    <a:pt x="3739511" y="2603868"/>
                  </a:lnTo>
                  <a:lnTo>
                    <a:pt x="3702285" y="2630571"/>
                  </a:lnTo>
                  <a:lnTo>
                    <a:pt x="3662179" y="2653128"/>
                  </a:lnTo>
                  <a:lnTo>
                    <a:pt x="3619508" y="2671222"/>
                  </a:lnTo>
                  <a:lnTo>
                    <a:pt x="3574588" y="2684538"/>
                  </a:lnTo>
                  <a:lnTo>
                    <a:pt x="3527736" y="2692759"/>
                  </a:lnTo>
                  <a:lnTo>
                    <a:pt x="3479267" y="26955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3968344" y="4914777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1066799" y="533399"/>
                  </a:moveTo>
                  <a:lnTo>
                    <a:pt x="1065355" y="572635"/>
                  </a:lnTo>
                  <a:lnTo>
                    <a:pt x="1061027" y="611666"/>
                  </a:lnTo>
                  <a:lnTo>
                    <a:pt x="1053838" y="650272"/>
                  </a:lnTo>
                  <a:lnTo>
                    <a:pt x="1043831" y="688237"/>
                  </a:lnTo>
                  <a:lnTo>
                    <a:pt x="1031059" y="725364"/>
                  </a:lnTo>
                  <a:lnTo>
                    <a:pt x="1015587" y="761457"/>
                  </a:lnTo>
                  <a:lnTo>
                    <a:pt x="997502" y="796315"/>
                  </a:lnTo>
                  <a:lnTo>
                    <a:pt x="976905" y="829742"/>
                  </a:lnTo>
                  <a:lnTo>
                    <a:pt x="953906" y="861561"/>
                  </a:lnTo>
                  <a:lnTo>
                    <a:pt x="928623" y="891609"/>
                  </a:lnTo>
                  <a:lnTo>
                    <a:pt x="901198" y="919716"/>
                  </a:lnTo>
                  <a:lnTo>
                    <a:pt x="871784" y="945723"/>
                  </a:lnTo>
                  <a:lnTo>
                    <a:pt x="840539" y="969497"/>
                  </a:lnTo>
                  <a:lnTo>
                    <a:pt x="807622" y="990912"/>
                  </a:lnTo>
                  <a:lnTo>
                    <a:pt x="773218" y="1009847"/>
                  </a:lnTo>
                  <a:lnTo>
                    <a:pt x="737523" y="1026197"/>
                  </a:lnTo>
                  <a:lnTo>
                    <a:pt x="700721" y="1039877"/>
                  </a:lnTo>
                  <a:lnTo>
                    <a:pt x="663005" y="1050815"/>
                  </a:lnTo>
                  <a:lnTo>
                    <a:pt x="624587" y="1058947"/>
                  </a:lnTo>
                  <a:lnTo>
                    <a:pt x="585681" y="1064231"/>
                  </a:lnTo>
                  <a:lnTo>
                    <a:pt x="546494" y="1066639"/>
                  </a:lnTo>
                  <a:lnTo>
                    <a:pt x="533399" y="1066799"/>
                  </a:lnTo>
                  <a:lnTo>
                    <a:pt x="520305" y="1066639"/>
                  </a:lnTo>
                  <a:lnTo>
                    <a:pt x="481118" y="1064231"/>
                  </a:lnTo>
                  <a:lnTo>
                    <a:pt x="442212" y="1058947"/>
                  </a:lnTo>
                  <a:lnTo>
                    <a:pt x="403794" y="1050815"/>
                  </a:lnTo>
                  <a:lnTo>
                    <a:pt x="366078" y="1039877"/>
                  </a:lnTo>
                  <a:lnTo>
                    <a:pt x="329276" y="1026197"/>
                  </a:lnTo>
                  <a:lnTo>
                    <a:pt x="293581" y="1009847"/>
                  </a:lnTo>
                  <a:lnTo>
                    <a:pt x="259177" y="990912"/>
                  </a:lnTo>
                  <a:lnTo>
                    <a:pt x="226260" y="969497"/>
                  </a:lnTo>
                  <a:lnTo>
                    <a:pt x="195014" y="945723"/>
                  </a:lnTo>
                  <a:lnTo>
                    <a:pt x="165601" y="919716"/>
                  </a:lnTo>
                  <a:lnTo>
                    <a:pt x="138176" y="891609"/>
                  </a:lnTo>
                  <a:lnTo>
                    <a:pt x="112893" y="861561"/>
                  </a:lnTo>
                  <a:lnTo>
                    <a:pt x="89894" y="829742"/>
                  </a:lnTo>
                  <a:lnTo>
                    <a:pt x="69297" y="796315"/>
                  </a:lnTo>
                  <a:lnTo>
                    <a:pt x="51211" y="761457"/>
                  </a:lnTo>
                  <a:lnTo>
                    <a:pt x="35740" y="725364"/>
                  </a:lnTo>
                  <a:lnTo>
                    <a:pt x="22967" y="688237"/>
                  </a:lnTo>
                  <a:lnTo>
                    <a:pt x="12961" y="650272"/>
                  </a:lnTo>
                  <a:lnTo>
                    <a:pt x="5772" y="611666"/>
                  </a:lnTo>
                  <a:lnTo>
                    <a:pt x="1444" y="572635"/>
                  </a:lnTo>
                  <a:lnTo>
                    <a:pt x="0" y="533399"/>
                  </a:lnTo>
                  <a:lnTo>
                    <a:pt x="160" y="520305"/>
                  </a:lnTo>
                  <a:lnTo>
                    <a:pt x="2568" y="481118"/>
                  </a:lnTo>
                  <a:lnTo>
                    <a:pt x="7852" y="442212"/>
                  </a:lnTo>
                  <a:lnTo>
                    <a:pt x="15984" y="403794"/>
                  </a:lnTo>
                  <a:lnTo>
                    <a:pt x="26922" y="366078"/>
                  </a:lnTo>
                  <a:lnTo>
                    <a:pt x="40602" y="329276"/>
                  </a:lnTo>
                  <a:lnTo>
                    <a:pt x="56952" y="293581"/>
                  </a:lnTo>
                  <a:lnTo>
                    <a:pt x="75887" y="259177"/>
                  </a:lnTo>
                  <a:lnTo>
                    <a:pt x="97302" y="226260"/>
                  </a:lnTo>
                  <a:lnTo>
                    <a:pt x="121076" y="195015"/>
                  </a:lnTo>
                  <a:lnTo>
                    <a:pt x="147083" y="165601"/>
                  </a:lnTo>
                  <a:lnTo>
                    <a:pt x="175190" y="138176"/>
                  </a:lnTo>
                  <a:lnTo>
                    <a:pt x="205238" y="112893"/>
                  </a:lnTo>
                  <a:lnTo>
                    <a:pt x="237057" y="89894"/>
                  </a:lnTo>
                  <a:lnTo>
                    <a:pt x="270484" y="69297"/>
                  </a:lnTo>
                  <a:lnTo>
                    <a:pt x="305342" y="51212"/>
                  </a:lnTo>
                  <a:lnTo>
                    <a:pt x="341435" y="35740"/>
                  </a:lnTo>
                  <a:lnTo>
                    <a:pt x="378562" y="22968"/>
                  </a:lnTo>
                  <a:lnTo>
                    <a:pt x="416527" y="12961"/>
                  </a:lnTo>
                  <a:lnTo>
                    <a:pt x="455133" y="5772"/>
                  </a:lnTo>
                  <a:lnTo>
                    <a:pt x="494164" y="1444"/>
                  </a:lnTo>
                  <a:lnTo>
                    <a:pt x="533399" y="0"/>
                  </a:lnTo>
                  <a:lnTo>
                    <a:pt x="546494" y="160"/>
                  </a:lnTo>
                  <a:lnTo>
                    <a:pt x="585681" y="2568"/>
                  </a:lnTo>
                  <a:lnTo>
                    <a:pt x="624587" y="7851"/>
                  </a:lnTo>
                  <a:lnTo>
                    <a:pt x="663005" y="15984"/>
                  </a:lnTo>
                  <a:lnTo>
                    <a:pt x="700721" y="26923"/>
                  </a:lnTo>
                  <a:lnTo>
                    <a:pt x="737523" y="40602"/>
                  </a:lnTo>
                  <a:lnTo>
                    <a:pt x="773218" y="56952"/>
                  </a:lnTo>
                  <a:lnTo>
                    <a:pt x="807622" y="75887"/>
                  </a:lnTo>
                  <a:lnTo>
                    <a:pt x="840539" y="97303"/>
                  </a:lnTo>
                  <a:lnTo>
                    <a:pt x="871784" y="121075"/>
                  </a:lnTo>
                  <a:lnTo>
                    <a:pt x="901198" y="147083"/>
                  </a:lnTo>
                  <a:lnTo>
                    <a:pt x="928623" y="175189"/>
                  </a:lnTo>
                  <a:lnTo>
                    <a:pt x="953906" y="205238"/>
                  </a:lnTo>
                  <a:lnTo>
                    <a:pt x="976905" y="237057"/>
                  </a:lnTo>
                  <a:lnTo>
                    <a:pt x="997502" y="270484"/>
                  </a:lnTo>
                  <a:lnTo>
                    <a:pt x="1015587" y="305342"/>
                  </a:lnTo>
                  <a:lnTo>
                    <a:pt x="1031059" y="341435"/>
                  </a:lnTo>
                  <a:lnTo>
                    <a:pt x="1043831" y="378562"/>
                  </a:lnTo>
                  <a:lnTo>
                    <a:pt x="1053838" y="416527"/>
                  </a:lnTo>
                  <a:lnTo>
                    <a:pt x="1061027" y="455133"/>
                  </a:lnTo>
                  <a:lnTo>
                    <a:pt x="1065355" y="494164"/>
                  </a:lnTo>
                  <a:lnTo>
                    <a:pt x="1066799" y="533399"/>
                  </a:lnTo>
                  <a:close/>
                </a:path>
              </a:pathLst>
            </a:custGeom>
            <a:solidFill>
              <a:srgbClr val="1753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13010856" y="6421792"/>
            <a:ext cx="2986405" cy="822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06780" marR="5080" indent="-894715">
              <a:lnSpc>
                <a:spcPct val="116300"/>
              </a:lnSpc>
              <a:spcBef>
                <a:spcPts val="95"/>
              </a:spcBef>
            </a:pPr>
            <a:r>
              <a:rPr dirty="0" sz="2250" spc="45">
                <a:solidFill>
                  <a:srgbClr val="13110E"/>
                </a:solidFill>
                <a:latin typeface="RobotoRegular"/>
                <a:cs typeface="RobotoRegular"/>
              </a:rPr>
              <a:t>Normalized</a:t>
            </a:r>
            <a:r>
              <a:rPr dirty="0" sz="2250" spc="20">
                <a:solidFill>
                  <a:srgbClr val="13110E"/>
                </a:solidFill>
                <a:latin typeface="RobotoRegular"/>
                <a:cs typeface="RobotoRegular"/>
              </a:rPr>
              <a:t> </a:t>
            </a:r>
            <a:r>
              <a:rPr dirty="0" sz="2250" spc="45">
                <a:solidFill>
                  <a:srgbClr val="13110E"/>
                </a:solidFill>
                <a:latin typeface="RobotoRegular"/>
                <a:cs typeface="RobotoRegular"/>
              </a:rPr>
              <a:t>Numerical  Columns</a:t>
            </a:r>
            <a:endParaRPr sz="2250">
              <a:latin typeface="RobotoRegular"/>
              <a:cs typeface="RobotoRegular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346066" y="5087225"/>
            <a:ext cx="316230" cy="6464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050" spc="10">
                <a:solidFill>
                  <a:srgbClr val="FFFFFF"/>
                </a:solidFill>
                <a:latin typeface="RobotoRegular"/>
                <a:cs typeface="RobotoRegular"/>
              </a:rPr>
              <a:t>6</a:t>
            </a:r>
            <a:endParaRPr sz="405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7080" y="480589"/>
            <a:ext cx="7759065" cy="9296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900" spc="605"/>
              <a:t>Casting </a:t>
            </a:r>
            <a:r>
              <a:rPr dirty="0" sz="5900" spc="620"/>
              <a:t>Data</a:t>
            </a:r>
            <a:r>
              <a:rPr dirty="0" sz="5900" spc="-625"/>
              <a:t> </a:t>
            </a:r>
            <a:r>
              <a:rPr dirty="0" sz="5900" spc="455"/>
              <a:t>Types</a:t>
            </a:r>
            <a:endParaRPr sz="5900"/>
          </a:p>
        </p:txBody>
      </p:sp>
      <p:sp>
        <p:nvSpPr>
          <p:cNvPr id="3" name="object 3"/>
          <p:cNvSpPr/>
          <p:nvPr/>
        </p:nvSpPr>
        <p:spPr>
          <a:xfrm>
            <a:off x="9411" y="8870258"/>
            <a:ext cx="18278475" cy="1419225"/>
          </a:xfrm>
          <a:custGeom>
            <a:avLst/>
            <a:gdLst/>
            <a:ahLst/>
            <a:cxnLst/>
            <a:rect l="l" t="t" r="r" b="b"/>
            <a:pathLst>
              <a:path w="18278475" h="1419225">
                <a:moveTo>
                  <a:pt x="18278475" y="1419225"/>
                </a:moveTo>
                <a:lnTo>
                  <a:pt x="0" y="1419225"/>
                </a:lnTo>
                <a:lnTo>
                  <a:pt x="0" y="0"/>
                </a:lnTo>
                <a:lnTo>
                  <a:pt x="18278475" y="0"/>
                </a:lnTo>
                <a:lnTo>
                  <a:pt x="18278475" y="1419225"/>
                </a:lnTo>
                <a:close/>
              </a:path>
            </a:pathLst>
          </a:custGeom>
          <a:solidFill>
            <a:srgbClr val="1753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27080" y="1650532"/>
            <a:ext cx="7848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65">
                <a:latin typeface="Arial"/>
                <a:cs typeface="Arial"/>
              </a:rPr>
              <a:t>Casting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220">
                <a:latin typeface="Arial"/>
                <a:cs typeface="Arial"/>
              </a:rPr>
              <a:t>any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180">
                <a:latin typeface="Arial"/>
                <a:cs typeface="Arial"/>
              </a:rPr>
              <a:t>categorical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200">
                <a:latin typeface="Arial"/>
                <a:cs typeface="Arial"/>
              </a:rPr>
              <a:t>columns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165">
                <a:latin typeface="Arial"/>
                <a:cs typeface="Arial"/>
              </a:rPr>
              <a:t>types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195">
                <a:latin typeface="Arial"/>
                <a:cs typeface="Arial"/>
              </a:rPr>
              <a:t>to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190">
                <a:latin typeface="Arial"/>
                <a:cs typeface="Arial"/>
              </a:rPr>
              <a:t>category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7080" y="2328707"/>
            <a:ext cx="10716895" cy="9296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900" spc="535">
                <a:solidFill>
                  <a:srgbClr val="1753F1"/>
                </a:solidFill>
                <a:latin typeface="Arial"/>
                <a:cs typeface="Arial"/>
              </a:rPr>
              <a:t>Remove </a:t>
            </a:r>
            <a:r>
              <a:rPr dirty="0" sz="5900" spc="660">
                <a:solidFill>
                  <a:srgbClr val="1753F1"/>
                </a:solidFill>
                <a:latin typeface="Arial"/>
                <a:cs typeface="Arial"/>
              </a:rPr>
              <a:t>Unwanted</a:t>
            </a:r>
            <a:r>
              <a:rPr dirty="0" sz="5900" spc="-565">
                <a:solidFill>
                  <a:srgbClr val="1753F1"/>
                </a:solidFill>
                <a:latin typeface="Arial"/>
                <a:cs typeface="Arial"/>
              </a:rPr>
              <a:t> </a:t>
            </a:r>
            <a:r>
              <a:rPr dirty="0" sz="5900" spc="495">
                <a:solidFill>
                  <a:srgbClr val="1753F1"/>
                </a:solidFill>
                <a:latin typeface="Arial"/>
                <a:cs typeface="Arial"/>
              </a:rPr>
              <a:t>Feature</a:t>
            </a:r>
            <a:endParaRPr sz="5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7080" y="3219913"/>
            <a:ext cx="13491844" cy="4269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33985">
              <a:lnSpc>
                <a:spcPct val="114599"/>
              </a:lnSpc>
              <a:spcBef>
                <a:spcPts val="100"/>
              </a:spcBef>
            </a:pPr>
            <a:r>
              <a:rPr dirty="0" sz="2400" spc="114">
                <a:latin typeface="Arial"/>
                <a:cs typeface="Arial"/>
              </a:rPr>
              <a:t>The </a:t>
            </a:r>
            <a:r>
              <a:rPr dirty="0" sz="2400" spc="220">
                <a:latin typeface="Arial"/>
                <a:cs typeface="Arial"/>
              </a:rPr>
              <a:t>feature Policy_Sales_Channel </a:t>
            </a:r>
            <a:r>
              <a:rPr dirty="0" sz="2400" spc="295">
                <a:latin typeface="Arial"/>
                <a:cs typeface="Arial"/>
              </a:rPr>
              <a:t>and </a:t>
            </a:r>
            <a:r>
              <a:rPr dirty="0" sz="2400" spc="225">
                <a:latin typeface="Arial"/>
                <a:cs typeface="Arial"/>
              </a:rPr>
              <a:t>Region_Code </a:t>
            </a:r>
            <a:r>
              <a:rPr dirty="0" sz="2400" spc="215">
                <a:latin typeface="Arial"/>
                <a:cs typeface="Arial"/>
              </a:rPr>
              <a:t>are </a:t>
            </a:r>
            <a:r>
              <a:rPr dirty="0" sz="2400" spc="245">
                <a:latin typeface="Arial"/>
                <a:cs typeface="Arial"/>
              </a:rPr>
              <a:t>not </a:t>
            </a:r>
            <a:r>
              <a:rPr dirty="0" sz="2400" spc="215">
                <a:latin typeface="Arial"/>
                <a:cs typeface="Arial"/>
              </a:rPr>
              <a:t>relevant </a:t>
            </a:r>
            <a:r>
              <a:rPr dirty="0" sz="2400" spc="229">
                <a:latin typeface="Arial"/>
                <a:cs typeface="Arial"/>
              </a:rPr>
              <a:t>to </a:t>
            </a:r>
            <a:r>
              <a:rPr dirty="0" sz="2400" spc="195">
                <a:latin typeface="Arial"/>
                <a:cs typeface="Arial"/>
              </a:rPr>
              <a:t>real</a:t>
            </a:r>
            <a:r>
              <a:rPr dirty="0" sz="2400" spc="-400">
                <a:latin typeface="Arial"/>
                <a:cs typeface="Arial"/>
              </a:rPr>
              <a:t> </a:t>
            </a:r>
            <a:r>
              <a:rPr dirty="0" sz="2400" spc="225">
                <a:latin typeface="Arial"/>
                <a:cs typeface="Arial"/>
              </a:rPr>
              <a:t>world  </a:t>
            </a:r>
            <a:r>
              <a:rPr dirty="0" sz="2400" spc="220">
                <a:latin typeface="Arial"/>
                <a:cs typeface="Arial"/>
              </a:rPr>
              <a:t>applications.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14599"/>
              </a:lnSpc>
              <a:spcBef>
                <a:spcPts val="3300"/>
              </a:spcBef>
            </a:pPr>
            <a:r>
              <a:rPr dirty="0" sz="2400" spc="220">
                <a:latin typeface="Arial"/>
                <a:cs typeface="Arial"/>
              </a:rPr>
              <a:t>Policy_Sales_Channel </a:t>
            </a:r>
            <a:r>
              <a:rPr dirty="0" sz="2400" spc="215">
                <a:latin typeface="Arial"/>
                <a:cs typeface="Arial"/>
              </a:rPr>
              <a:t>are </a:t>
            </a:r>
            <a:r>
              <a:rPr dirty="0" sz="2400" spc="250">
                <a:latin typeface="Arial"/>
                <a:cs typeface="Arial"/>
              </a:rPr>
              <a:t>anonymized </a:t>
            </a:r>
            <a:r>
              <a:rPr dirty="0" sz="2400" spc="215">
                <a:latin typeface="Arial"/>
                <a:cs typeface="Arial"/>
              </a:rPr>
              <a:t>saling </a:t>
            </a:r>
            <a:r>
              <a:rPr dirty="0" sz="2400" spc="250">
                <a:latin typeface="Arial"/>
                <a:cs typeface="Arial"/>
              </a:rPr>
              <a:t>code </a:t>
            </a:r>
            <a:r>
              <a:rPr dirty="0" sz="2400" spc="185">
                <a:latin typeface="Arial"/>
                <a:cs typeface="Arial"/>
              </a:rPr>
              <a:t>of </a:t>
            </a:r>
            <a:r>
              <a:rPr dirty="0" sz="2400" spc="225">
                <a:latin typeface="Arial"/>
                <a:cs typeface="Arial"/>
              </a:rPr>
              <a:t>the </a:t>
            </a:r>
            <a:r>
              <a:rPr dirty="0" sz="2400" spc="220">
                <a:latin typeface="Arial"/>
                <a:cs typeface="Arial"/>
              </a:rPr>
              <a:t>insurance </a:t>
            </a:r>
            <a:r>
              <a:rPr dirty="0" sz="2400" spc="265">
                <a:latin typeface="Arial"/>
                <a:cs typeface="Arial"/>
              </a:rPr>
              <a:t>company.  </a:t>
            </a:r>
            <a:r>
              <a:rPr dirty="0" sz="2400" spc="125">
                <a:latin typeface="Arial"/>
                <a:cs typeface="Arial"/>
              </a:rPr>
              <a:t>Hence,</a:t>
            </a:r>
            <a:r>
              <a:rPr dirty="0" sz="2400" spc="145">
                <a:latin typeface="Arial"/>
                <a:cs typeface="Arial"/>
              </a:rPr>
              <a:t> </a:t>
            </a:r>
            <a:r>
              <a:rPr dirty="0" sz="2400" spc="215">
                <a:latin typeface="Arial"/>
                <a:cs typeface="Arial"/>
              </a:rPr>
              <a:t>we</a:t>
            </a:r>
            <a:r>
              <a:rPr dirty="0" sz="2400" spc="150">
                <a:latin typeface="Arial"/>
                <a:cs typeface="Arial"/>
              </a:rPr>
              <a:t> </a:t>
            </a:r>
            <a:r>
              <a:rPr dirty="0" sz="2400" spc="220">
                <a:latin typeface="Arial"/>
                <a:cs typeface="Arial"/>
              </a:rPr>
              <a:t>can't</a:t>
            </a:r>
            <a:r>
              <a:rPr dirty="0" sz="2400" spc="145">
                <a:latin typeface="Arial"/>
                <a:cs typeface="Arial"/>
              </a:rPr>
              <a:t> </a:t>
            </a:r>
            <a:r>
              <a:rPr dirty="0" sz="2400" spc="180">
                <a:latin typeface="Arial"/>
                <a:cs typeface="Arial"/>
              </a:rPr>
              <a:t>use</a:t>
            </a:r>
            <a:r>
              <a:rPr dirty="0" sz="2400" spc="150">
                <a:latin typeface="Arial"/>
                <a:cs typeface="Arial"/>
              </a:rPr>
              <a:t> </a:t>
            </a:r>
            <a:r>
              <a:rPr dirty="0" sz="2400" spc="185">
                <a:latin typeface="Arial"/>
                <a:cs typeface="Arial"/>
              </a:rPr>
              <a:t>it</a:t>
            </a:r>
            <a:r>
              <a:rPr dirty="0" sz="2400" spc="145">
                <a:latin typeface="Arial"/>
                <a:cs typeface="Arial"/>
              </a:rPr>
              <a:t> </a:t>
            </a:r>
            <a:r>
              <a:rPr dirty="0" sz="2400" spc="204">
                <a:latin typeface="Arial"/>
                <a:cs typeface="Arial"/>
              </a:rPr>
              <a:t>as</a:t>
            </a:r>
            <a:r>
              <a:rPr dirty="0" sz="2400" spc="150">
                <a:latin typeface="Arial"/>
                <a:cs typeface="Arial"/>
              </a:rPr>
              <a:t> </a:t>
            </a:r>
            <a:r>
              <a:rPr dirty="0" sz="2400" spc="215">
                <a:latin typeface="Arial"/>
                <a:cs typeface="Arial"/>
              </a:rPr>
              <a:t>we</a:t>
            </a:r>
            <a:r>
              <a:rPr dirty="0" sz="2400" spc="150">
                <a:latin typeface="Arial"/>
                <a:cs typeface="Arial"/>
              </a:rPr>
              <a:t> </a:t>
            </a:r>
            <a:r>
              <a:rPr dirty="0" sz="2400" spc="210">
                <a:latin typeface="Arial"/>
                <a:cs typeface="Arial"/>
              </a:rPr>
              <a:t>don't</a:t>
            </a:r>
            <a:r>
              <a:rPr dirty="0" sz="2400" spc="145">
                <a:latin typeface="Arial"/>
                <a:cs typeface="Arial"/>
              </a:rPr>
              <a:t> </a:t>
            </a:r>
            <a:r>
              <a:rPr dirty="0" sz="2400" spc="229">
                <a:latin typeface="Arial"/>
                <a:cs typeface="Arial"/>
              </a:rPr>
              <a:t>know</a:t>
            </a:r>
            <a:r>
              <a:rPr dirty="0" sz="2400" spc="150">
                <a:latin typeface="Arial"/>
                <a:cs typeface="Arial"/>
              </a:rPr>
              <a:t> </a:t>
            </a:r>
            <a:r>
              <a:rPr dirty="0" sz="2400" spc="280">
                <a:latin typeface="Arial"/>
                <a:cs typeface="Arial"/>
              </a:rPr>
              <a:t>what</a:t>
            </a:r>
            <a:r>
              <a:rPr dirty="0" sz="2400" spc="145">
                <a:latin typeface="Arial"/>
                <a:cs typeface="Arial"/>
              </a:rPr>
              <a:t> </a:t>
            </a:r>
            <a:r>
              <a:rPr dirty="0" sz="2400" spc="235">
                <a:latin typeface="Arial"/>
                <a:cs typeface="Arial"/>
              </a:rPr>
              <a:t>was</a:t>
            </a:r>
            <a:r>
              <a:rPr dirty="0" sz="2400" spc="150">
                <a:latin typeface="Arial"/>
                <a:cs typeface="Arial"/>
              </a:rPr>
              <a:t> </a:t>
            </a:r>
            <a:r>
              <a:rPr dirty="0" sz="2400" spc="225">
                <a:latin typeface="Arial"/>
                <a:cs typeface="Arial"/>
              </a:rPr>
              <a:t>the</a:t>
            </a:r>
            <a:r>
              <a:rPr dirty="0" sz="2400" spc="145">
                <a:latin typeface="Arial"/>
                <a:cs typeface="Arial"/>
              </a:rPr>
              <a:t> </a:t>
            </a:r>
            <a:r>
              <a:rPr dirty="0" sz="2400" spc="290">
                <a:latin typeface="Arial"/>
                <a:cs typeface="Arial"/>
              </a:rPr>
              <a:t>meaning</a:t>
            </a:r>
            <a:r>
              <a:rPr dirty="0" sz="2400" spc="150">
                <a:latin typeface="Arial"/>
                <a:cs typeface="Arial"/>
              </a:rPr>
              <a:t> </a:t>
            </a:r>
            <a:r>
              <a:rPr dirty="0" sz="2400" spc="185">
                <a:latin typeface="Arial"/>
                <a:cs typeface="Arial"/>
              </a:rPr>
              <a:t>of</a:t>
            </a:r>
            <a:r>
              <a:rPr dirty="0" sz="2400" spc="150">
                <a:latin typeface="Arial"/>
                <a:cs typeface="Arial"/>
              </a:rPr>
              <a:t> </a:t>
            </a:r>
            <a:r>
              <a:rPr dirty="0" sz="2400" spc="225">
                <a:latin typeface="Arial"/>
                <a:cs typeface="Arial"/>
              </a:rPr>
              <a:t>the</a:t>
            </a:r>
            <a:r>
              <a:rPr dirty="0" sz="2400" spc="145">
                <a:latin typeface="Arial"/>
                <a:cs typeface="Arial"/>
              </a:rPr>
              <a:t> </a:t>
            </a:r>
            <a:r>
              <a:rPr dirty="0" sz="2400" spc="204">
                <a:latin typeface="Arial"/>
                <a:cs typeface="Arial"/>
              </a:rPr>
              <a:t>values</a:t>
            </a:r>
            <a:r>
              <a:rPr dirty="0" sz="2400" spc="150">
                <a:latin typeface="Arial"/>
                <a:cs typeface="Arial"/>
              </a:rPr>
              <a:t> </a:t>
            </a:r>
            <a:r>
              <a:rPr dirty="0" sz="2400" spc="250">
                <a:latin typeface="Arial"/>
                <a:cs typeface="Arial"/>
              </a:rPr>
              <a:t>behind  </a:t>
            </a:r>
            <a:r>
              <a:rPr dirty="0" sz="2400" spc="225">
                <a:latin typeface="Arial"/>
                <a:cs typeface="Arial"/>
              </a:rPr>
              <a:t>the </a:t>
            </a:r>
            <a:r>
              <a:rPr dirty="0" sz="2400" spc="185">
                <a:latin typeface="Arial"/>
                <a:cs typeface="Arial"/>
              </a:rPr>
              <a:t>feature. </a:t>
            </a:r>
            <a:r>
              <a:rPr dirty="0" sz="2400" spc="140">
                <a:latin typeface="Arial"/>
                <a:cs typeface="Arial"/>
              </a:rPr>
              <a:t>On </a:t>
            </a:r>
            <a:r>
              <a:rPr dirty="0" sz="2400" spc="225">
                <a:latin typeface="Arial"/>
                <a:cs typeface="Arial"/>
              </a:rPr>
              <a:t>the </a:t>
            </a:r>
            <a:r>
              <a:rPr dirty="0" sz="2400" spc="215">
                <a:latin typeface="Arial"/>
                <a:cs typeface="Arial"/>
              </a:rPr>
              <a:t>other </a:t>
            </a:r>
            <a:r>
              <a:rPr dirty="0" sz="2400" spc="204">
                <a:latin typeface="Arial"/>
                <a:cs typeface="Arial"/>
              </a:rPr>
              <a:t>hand, </a:t>
            </a:r>
            <a:r>
              <a:rPr dirty="0" sz="2400" spc="225">
                <a:latin typeface="Arial"/>
                <a:cs typeface="Arial"/>
              </a:rPr>
              <a:t>Region_Code </a:t>
            </a:r>
            <a:r>
              <a:rPr dirty="0" sz="2400" spc="195">
                <a:latin typeface="Arial"/>
                <a:cs typeface="Arial"/>
              </a:rPr>
              <a:t>represents </a:t>
            </a:r>
            <a:r>
              <a:rPr dirty="0" sz="2400" spc="260">
                <a:latin typeface="Arial"/>
                <a:cs typeface="Arial"/>
              </a:rPr>
              <a:t>53++ </a:t>
            </a:r>
            <a:r>
              <a:rPr dirty="0" sz="2400" spc="225">
                <a:latin typeface="Arial"/>
                <a:cs typeface="Arial"/>
              </a:rPr>
              <a:t>distinct </a:t>
            </a:r>
            <a:r>
              <a:rPr dirty="0" sz="2400" spc="155">
                <a:latin typeface="Arial"/>
                <a:cs typeface="Arial"/>
              </a:rPr>
              <a:t>values,  </a:t>
            </a:r>
            <a:r>
              <a:rPr dirty="0" sz="2400" spc="215">
                <a:latin typeface="Arial"/>
                <a:cs typeface="Arial"/>
              </a:rPr>
              <a:t>whereas</a:t>
            </a:r>
            <a:r>
              <a:rPr dirty="0" sz="2400" spc="145">
                <a:latin typeface="Arial"/>
                <a:cs typeface="Arial"/>
              </a:rPr>
              <a:t> </a:t>
            </a:r>
            <a:r>
              <a:rPr dirty="0" sz="2400" spc="225">
                <a:latin typeface="Arial"/>
                <a:cs typeface="Arial"/>
              </a:rPr>
              <a:t>the</a:t>
            </a:r>
            <a:r>
              <a:rPr dirty="0" sz="2400" spc="145">
                <a:latin typeface="Arial"/>
                <a:cs typeface="Arial"/>
              </a:rPr>
              <a:t> </a:t>
            </a:r>
            <a:r>
              <a:rPr dirty="0" sz="2400" spc="235">
                <a:latin typeface="Arial"/>
                <a:cs typeface="Arial"/>
              </a:rPr>
              <a:t>Government</a:t>
            </a:r>
            <a:r>
              <a:rPr dirty="0" sz="2400" spc="145">
                <a:latin typeface="Arial"/>
                <a:cs typeface="Arial"/>
              </a:rPr>
              <a:t> </a:t>
            </a:r>
            <a:r>
              <a:rPr dirty="0" sz="2400" spc="210">
                <a:latin typeface="Arial"/>
                <a:cs typeface="Arial"/>
              </a:rPr>
              <a:t>India</a:t>
            </a:r>
            <a:r>
              <a:rPr dirty="0" sz="2400" spc="145">
                <a:latin typeface="Arial"/>
                <a:cs typeface="Arial"/>
              </a:rPr>
              <a:t> </a:t>
            </a:r>
            <a:r>
              <a:rPr dirty="0" sz="2400" spc="245">
                <a:latin typeface="Arial"/>
                <a:cs typeface="Arial"/>
              </a:rPr>
              <a:t>stated</a:t>
            </a:r>
            <a:r>
              <a:rPr dirty="0" sz="2400" spc="145">
                <a:latin typeface="Arial"/>
                <a:cs typeface="Arial"/>
              </a:rPr>
              <a:t> </a:t>
            </a:r>
            <a:r>
              <a:rPr dirty="0" sz="2400" spc="210">
                <a:latin typeface="Arial"/>
                <a:cs typeface="Arial"/>
              </a:rPr>
              <a:t>only</a:t>
            </a:r>
            <a:r>
              <a:rPr dirty="0" sz="2400" spc="145">
                <a:latin typeface="Arial"/>
                <a:cs typeface="Arial"/>
              </a:rPr>
              <a:t> </a:t>
            </a:r>
            <a:r>
              <a:rPr dirty="0" sz="2400" spc="165">
                <a:latin typeface="Arial"/>
                <a:cs typeface="Arial"/>
              </a:rPr>
              <a:t>35</a:t>
            </a:r>
            <a:r>
              <a:rPr dirty="0" sz="2400" spc="145">
                <a:latin typeface="Arial"/>
                <a:cs typeface="Arial"/>
              </a:rPr>
              <a:t> </a:t>
            </a:r>
            <a:r>
              <a:rPr dirty="0" sz="2400" spc="229">
                <a:latin typeface="Arial"/>
                <a:cs typeface="Arial"/>
              </a:rPr>
              <a:t>state</a:t>
            </a:r>
            <a:r>
              <a:rPr dirty="0" sz="2400" spc="145">
                <a:latin typeface="Arial"/>
                <a:cs typeface="Arial"/>
              </a:rPr>
              <a:t> </a:t>
            </a:r>
            <a:r>
              <a:rPr dirty="0" sz="2400" spc="225">
                <a:latin typeface="Arial"/>
                <a:cs typeface="Arial"/>
              </a:rPr>
              <a:t>codes</a:t>
            </a:r>
            <a:r>
              <a:rPr dirty="0" sz="2400" spc="145">
                <a:latin typeface="Arial"/>
                <a:cs typeface="Arial"/>
              </a:rPr>
              <a:t> </a:t>
            </a:r>
            <a:r>
              <a:rPr dirty="0" sz="2400" spc="180">
                <a:latin typeface="Arial"/>
                <a:cs typeface="Arial"/>
              </a:rPr>
              <a:t>in</a:t>
            </a:r>
            <a:r>
              <a:rPr dirty="0" sz="2400" spc="145">
                <a:latin typeface="Arial"/>
                <a:cs typeface="Arial"/>
              </a:rPr>
              <a:t> </a:t>
            </a:r>
            <a:r>
              <a:rPr dirty="0" sz="2400" spc="210">
                <a:latin typeface="Arial"/>
                <a:cs typeface="Arial"/>
              </a:rPr>
              <a:t>India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25"/>
              </a:spcBef>
            </a:pPr>
            <a:r>
              <a:rPr dirty="0" sz="5900" spc="570">
                <a:solidFill>
                  <a:srgbClr val="1753F1"/>
                </a:solidFill>
                <a:latin typeface="Arial"/>
                <a:cs typeface="Arial"/>
              </a:rPr>
              <a:t>Encode </a:t>
            </a:r>
            <a:r>
              <a:rPr dirty="0" sz="5900" spc="745">
                <a:solidFill>
                  <a:srgbClr val="1753F1"/>
                </a:solidFill>
                <a:latin typeface="Arial"/>
                <a:cs typeface="Arial"/>
              </a:rPr>
              <a:t>Categorical</a:t>
            </a:r>
            <a:r>
              <a:rPr dirty="0" sz="5900" spc="165">
                <a:solidFill>
                  <a:srgbClr val="1753F1"/>
                </a:solidFill>
                <a:latin typeface="Arial"/>
                <a:cs typeface="Arial"/>
              </a:rPr>
              <a:t> </a:t>
            </a:r>
            <a:r>
              <a:rPr dirty="0" sz="5900" spc="815">
                <a:solidFill>
                  <a:srgbClr val="1753F1"/>
                </a:solidFill>
                <a:latin typeface="Arial"/>
                <a:cs typeface="Arial"/>
              </a:rPr>
              <a:t>Columns</a:t>
            </a:r>
            <a:endParaRPr sz="5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11" y="2296978"/>
            <a:ext cx="11277599" cy="56959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7275" y="437141"/>
            <a:ext cx="16235044" cy="15113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95"/>
              </a:spcBef>
              <a:tabLst>
                <a:tab pos="2707640" algn="l"/>
                <a:tab pos="4521200" algn="l"/>
                <a:tab pos="6082030" algn="l"/>
                <a:tab pos="7108190" algn="l"/>
                <a:tab pos="9529445" algn="l"/>
                <a:tab pos="12135485" algn="l"/>
                <a:tab pos="13779500" algn="l"/>
              </a:tabLst>
            </a:pPr>
            <a:r>
              <a:rPr dirty="0" sz="4500" spc="-275"/>
              <a:t>R</a:t>
            </a:r>
            <a:r>
              <a:rPr dirty="0" sz="4500" spc="310"/>
              <a:t>e</a:t>
            </a:r>
            <a:r>
              <a:rPr dirty="0" sz="4500" spc="1110"/>
              <a:t>m</a:t>
            </a:r>
            <a:r>
              <a:rPr dirty="0" sz="4500" spc="405"/>
              <a:t>o</a:t>
            </a:r>
            <a:r>
              <a:rPr dirty="0" sz="4500" spc="535"/>
              <a:t>v</a:t>
            </a:r>
            <a:r>
              <a:rPr dirty="0" sz="4500" spc="360"/>
              <a:t>e</a:t>
            </a:r>
            <a:r>
              <a:rPr dirty="0" sz="4500"/>
              <a:t>	</a:t>
            </a:r>
            <a:r>
              <a:rPr dirty="0" sz="4500" spc="-275"/>
              <a:t>R</a:t>
            </a:r>
            <a:r>
              <a:rPr dirty="0" sz="4500" spc="405"/>
              <a:t>o</a:t>
            </a:r>
            <a:r>
              <a:rPr dirty="0" sz="4500" spc="620"/>
              <a:t>w</a:t>
            </a:r>
            <a:r>
              <a:rPr dirty="0" sz="4500" spc="260"/>
              <a:t>s</a:t>
            </a:r>
            <a:r>
              <a:rPr dirty="0" sz="4500"/>
              <a:t>	</a:t>
            </a:r>
            <a:r>
              <a:rPr dirty="0" sz="4500" spc="620"/>
              <a:t>w</a:t>
            </a:r>
            <a:r>
              <a:rPr dirty="0" sz="4500" spc="400"/>
              <a:t>i</a:t>
            </a:r>
            <a:r>
              <a:rPr dirty="0" sz="4500" spc="575"/>
              <a:t>t</a:t>
            </a:r>
            <a:r>
              <a:rPr dirty="0" sz="4500" spc="665"/>
              <a:t>h</a:t>
            </a:r>
            <a:r>
              <a:rPr dirty="0" sz="4500"/>
              <a:t>	</a:t>
            </a:r>
            <a:r>
              <a:rPr dirty="0" sz="4500" spc="615"/>
              <a:t>n</a:t>
            </a:r>
            <a:r>
              <a:rPr dirty="0" sz="4500" spc="455"/>
              <a:t>o</a:t>
            </a:r>
            <a:r>
              <a:rPr dirty="0" sz="4500"/>
              <a:t>	</a:t>
            </a:r>
            <a:r>
              <a:rPr dirty="0" sz="4500" spc="45"/>
              <a:t>D</a:t>
            </a:r>
            <a:r>
              <a:rPr dirty="0" sz="4500" spc="370"/>
              <a:t>r</a:t>
            </a:r>
            <a:r>
              <a:rPr dirty="0" sz="4500" spc="400"/>
              <a:t>i</a:t>
            </a:r>
            <a:r>
              <a:rPr dirty="0" sz="4500" spc="535"/>
              <a:t>v</a:t>
            </a:r>
            <a:r>
              <a:rPr dirty="0" sz="4500" spc="400"/>
              <a:t>i</a:t>
            </a:r>
            <a:r>
              <a:rPr dirty="0" sz="4500" spc="615"/>
              <a:t>n</a:t>
            </a:r>
            <a:r>
              <a:rPr dirty="0" sz="4500" spc="655"/>
              <a:t>g</a:t>
            </a:r>
            <a:r>
              <a:rPr dirty="0" sz="4500"/>
              <a:t>	</a:t>
            </a:r>
            <a:r>
              <a:rPr dirty="0" sz="4500" spc="-385"/>
              <a:t>L</a:t>
            </a:r>
            <a:r>
              <a:rPr dirty="0" sz="4500" spc="400"/>
              <a:t>i</a:t>
            </a:r>
            <a:r>
              <a:rPr dirty="0" sz="4500" spc="415"/>
              <a:t>c</a:t>
            </a:r>
            <a:r>
              <a:rPr dirty="0" sz="4500" spc="310"/>
              <a:t>e</a:t>
            </a:r>
            <a:r>
              <a:rPr dirty="0" sz="4500" spc="615"/>
              <a:t>n</a:t>
            </a:r>
            <a:r>
              <a:rPr dirty="0" sz="4500" spc="210"/>
              <a:t>s</a:t>
            </a:r>
            <a:r>
              <a:rPr dirty="0" sz="4500" spc="310"/>
              <a:t>e</a:t>
            </a:r>
            <a:r>
              <a:rPr dirty="0" sz="4500" spc="-160"/>
              <a:t>,</a:t>
            </a:r>
            <a:r>
              <a:rPr dirty="0" sz="4500"/>
              <a:t>	</a:t>
            </a:r>
            <a:r>
              <a:rPr dirty="0" sz="4500" spc="575"/>
              <a:t>t</a:t>
            </a:r>
            <a:r>
              <a:rPr dirty="0" sz="4500" spc="615"/>
              <a:t>h</a:t>
            </a:r>
            <a:r>
              <a:rPr dirty="0" sz="4500" spc="310"/>
              <a:t>e</a:t>
            </a:r>
            <a:r>
              <a:rPr dirty="0" sz="4500" spc="665"/>
              <a:t>n</a:t>
            </a:r>
            <a:r>
              <a:rPr dirty="0" sz="4500"/>
              <a:t>	</a:t>
            </a:r>
            <a:r>
              <a:rPr dirty="0" sz="4500" spc="-275"/>
              <a:t>R</a:t>
            </a:r>
            <a:r>
              <a:rPr dirty="0" sz="4500" spc="310"/>
              <a:t>e</a:t>
            </a:r>
            <a:r>
              <a:rPr dirty="0" sz="4500" spc="1110"/>
              <a:t>m</a:t>
            </a:r>
            <a:r>
              <a:rPr dirty="0" sz="4500" spc="405"/>
              <a:t>o</a:t>
            </a:r>
            <a:r>
              <a:rPr dirty="0" sz="4500" spc="535"/>
              <a:t>v</a:t>
            </a:r>
            <a:r>
              <a:rPr dirty="0" sz="4500" spc="240"/>
              <a:t>e  </a:t>
            </a:r>
            <a:r>
              <a:rPr dirty="0" sz="4500" spc="515"/>
              <a:t>the</a:t>
            </a:r>
            <a:r>
              <a:rPr dirty="0" sz="4500" spc="10"/>
              <a:t> </a:t>
            </a:r>
            <a:r>
              <a:rPr dirty="0" sz="4500" spc="560"/>
              <a:t>Column</a:t>
            </a:r>
            <a:endParaRPr sz="4500"/>
          </a:p>
        </p:txBody>
      </p:sp>
      <p:sp>
        <p:nvSpPr>
          <p:cNvPr id="4" name="object 4"/>
          <p:cNvSpPr/>
          <p:nvPr/>
        </p:nvSpPr>
        <p:spPr>
          <a:xfrm>
            <a:off x="9411" y="8870258"/>
            <a:ext cx="18278475" cy="1419225"/>
          </a:xfrm>
          <a:custGeom>
            <a:avLst/>
            <a:gdLst/>
            <a:ahLst/>
            <a:cxnLst/>
            <a:rect l="l" t="t" r="r" b="b"/>
            <a:pathLst>
              <a:path w="18278475" h="1419225">
                <a:moveTo>
                  <a:pt x="18278475" y="1419225"/>
                </a:moveTo>
                <a:lnTo>
                  <a:pt x="0" y="1419225"/>
                </a:lnTo>
                <a:lnTo>
                  <a:pt x="0" y="0"/>
                </a:lnTo>
                <a:lnTo>
                  <a:pt x="18278475" y="0"/>
                </a:lnTo>
                <a:lnTo>
                  <a:pt x="18278475" y="1419225"/>
                </a:lnTo>
                <a:close/>
              </a:path>
            </a:pathLst>
          </a:custGeom>
          <a:solidFill>
            <a:srgbClr val="1753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440738" y="2618692"/>
            <a:ext cx="6594475" cy="3674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6900"/>
              </a:lnSpc>
              <a:spcBef>
                <a:spcPts val="100"/>
              </a:spcBef>
            </a:pPr>
            <a:r>
              <a:rPr dirty="0" sz="2800" spc="75">
                <a:latin typeface="Arial"/>
                <a:cs typeface="Arial"/>
              </a:rPr>
              <a:t>The </a:t>
            </a:r>
            <a:r>
              <a:rPr dirty="0" sz="2800" spc="220">
                <a:latin typeface="Arial"/>
                <a:cs typeface="Arial"/>
              </a:rPr>
              <a:t>countplot </a:t>
            </a:r>
            <a:r>
              <a:rPr dirty="0" sz="2800" spc="165">
                <a:latin typeface="Arial"/>
                <a:cs typeface="Arial"/>
              </a:rPr>
              <a:t>shows </a:t>
            </a:r>
            <a:r>
              <a:rPr dirty="0" sz="2800" spc="254">
                <a:latin typeface="Arial"/>
                <a:cs typeface="Arial"/>
              </a:rPr>
              <a:t>that </a:t>
            </a:r>
            <a:r>
              <a:rPr dirty="0" sz="2800" spc="210">
                <a:latin typeface="Arial"/>
                <a:cs typeface="Arial"/>
              </a:rPr>
              <a:t>the  </a:t>
            </a:r>
            <a:r>
              <a:rPr dirty="0" sz="2800" spc="265">
                <a:latin typeface="Arial"/>
                <a:cs typeface="Arial"/>
              </a:rPr>
              <a:t>number </a:t>
            </a:r>
            <a:r>
              <a:rPr dirty="0" sz="2800" spc="175">
                <a:latin typeface="Arial"/>
                <a:cs typeface="Arial"/>
              </a:rPr>
              <a:t>of </a:t>
            </a:r>
            <a:r>
              <a:rPr dirty="0" sz="2800" spc="200">
                <a:latin typeface="Arial"/>
                <a:cs typeface="Arial"/>
              </a:rPr>
              <a:t>people </a:t>
            </a:r>
            <a:r>
              <a:rPr dirty="0" sz="2800" spc="204">
                <a:latin typeface="Arial"/>
                <a:cs typeface="Arial"/>
              </a:rPr>
              <a:t>with </a:t>
            </a:r>
            <a:r>
              <a:rPr dirty="0" sz="2800" spc="225">
                <a:latin typeface="Arial"/>
                <a:cs typeface="Arial"/>
              </a:rPr>
              <a:t>no </a:t>
            </a:r>
            <a:r>
              <a:rPr dirty="0" sz="2800" spc="135">
                <a:latin typeface="Arial"/>
                <a:cs typeface="Arial"/>
              </a:rPr>
              <a:t>Driving  </a:t>
            </a:r>
            <a:r>
              <a:rPr dirty="0" sz="2800" spc="85">
                <a:latin typeface="Arial"/>
                <a:cs typeface="Arial"/>
              </a:rPr>
              <a:t>License </a:t>
            </a:r>
            <a:r>
              <a:rPr dirty="0" sz="2800" spc="90">
                <a:latin typeface="Arial"/>
                <a:cs typeface="Arial"/>
              </a:rPr>
              <a:t>is </a:t>
            </a:r>
            <a:r>
              <a:rPr dirty="0" sz="2800" spc="160">
                <a:latin typeface="Arial"/>
                <a:cs typeface="Arial"/>
              </a:rPr>
              <a:t>really </a:t>
            </a:r>
            <a:r>
              <a:rPr dirty="0" sz="2800" spc="145">
                <a:latin typeface="Arial"/>
                <a:cs typeface="Arial"/>
              </a:rPr>
              <a:t>small, </a:t>
            </a:r>
            <a:r>
              <a:rPr dirty="0" sz="2800" spc="204">
                <a:latin typeface="Arial"/>
                <a:cs typeface="Arial"/>
              </a:rPr>
              <a:t>with </a:t>
            </a:r>
            <a:r>
              <a:rPr dirty="0" sz="2800" spc="340">
                <a:latin typeface="Arial"/>
                <a:cs typeface="Arial"/>
              </a:rPr>
              <a:t>a </a:t>
            </a:r>
            <a:r>
              <a:rPr dirty="0" sz="2800" spc="-110">
                <a:latin typeface="Arial"/>
                <a:cs typeface="Arial"/>
              </a:rPr>
              <a:t>6.2%.  </a:t>
            </a:r>
            <a:r>
              <a:rPr dirty="0" sz="2800" spc="75">
                <a:latin typeface="Arial"/>
                <a:cs typeface="Arial"/>
              </a:rPr>
              <a:t>Hence, </a:t>
            </a:r>
            <a:r>
              <a:rPr dirty="0" sz="2800" spc="210">
                <a:latin typeface="Arial"/>
                <a:cs typeface="Arial"/>
              </a:rPr>
              <a:t>we decide </a:t>
            </a:r>
            <a:r>
              <a:rPr dirty="0" sz="2800" spc="229">
                <a:latin typeface="Arial"/>
                <a:cs typeface="Arial"/>
              </a:rPr>
              <a:t>to </a:t>
            </a:r>
            <a:r>
              <a:rPr dirty="0" sz="2800" spc="180">
                <a:latin typeface="Arial"/>
                <a:cs typeface="Arial"/>
              </a:rPr>
              <a:t>delete </a:t>
            </a:r>
            <a:r>
              <a:rPr dirty="0" sz="2800" spc="210">
                <a:latin typeface="Arial"/>
                <a:cs typeface="Arial"/>
              </a:rPr>
              <a:t>the </a:t>
            </a:r>
            <a:r>
              <a:rPr dirty="0" sz="2800" spc="200">
                <a:latin typeface="Arial"/>
                <a:cs typeface="Arial"/>
              </a:rPr>
              <a:t>row  </a:t>
            </a:r>
            <a:r>
              <a:rPr dirty="0" sz="2800" spc="175">
                <a:latin typeface="Arial"/>
                <a:cs typeface="Arial"/>
              </a:rPr>
              <a:t>of </a:t>
            </a:r>
            <a:r>
              <a:rPr dirty="0" sz="2800" spc="225">
                <a:latin typeface="Arial"/>
                <a:cs typeface="Arial"/>
              </a:rPr>
              <a:t>customer </a:t>
            </a:r>
            <a:r>
              <a:rPr dirty="0" sz="2800" spc="210">
                <a:latin typeface="Arial"/>
                <a:cs typeface="Arial"/>
              </a:rPr>
              <a:t>without </a:t>
            </a:r>
            <a:r>
              <a:rPr dirty="0" sz="2800" spc="254">
                <a:latin typeface="Arial"/>
                <a:cs typeface="Arial"/>
              </a:rPr>
              <a:t>any </a:t>
            </a:r>
            <a:r>
              <a:rPr dirty="0" sz="2800" spc="135">
                <a:latin typeface="Arial"/>
                <a:cs typeface="Arial"/>
              </a:rPr>
              <a:t>Driving  </a:t>
            </a:r>
            <a:r>
              <a:rPr dirty="0" sz="2800" spc="95">
                <a:latin typeface="Arial"/>
                <a:cs typeface="Arial"/>
              </a:rPr>
              <a:t>license, </a:t>
            </a:r>
            <a:r>
              <a:rPr dirty="0" sz="2800" spc="229">
                <a:latin typeface="Arial"/>
                <a:cs typeface="Arial"/>
              </a:rPr>
              <a:t>assuming </a:t>
            </a:r>
            <a:r>
              <a:rPr dirty="0" sz="2800" spc="254">
                <a:latin typeface="Arial"/>
                <a:cs typeface="Arial"/>
              </a:rPr>
              <a:t>that </a:t>
            </a:r>
            <a:r>
              <a:rPr dirty="0" sz="2800" spc="170">
                <a:latin typeface="Arial"/>
                <a:cs typeface="Arial"/>
              </a:rPr>
              <a:t>all </a:t>
            </a:r>
            <a:r>
              <a:rPr dirty="0" sz="2800" spc="175">
                <a:latin typeface="Arial"/>
                <a:cs typeface="Arial"/>
              </a:rPr>
              <a:t>of </a:t>
            </a:r>
            <a:r>
              <a:rPr dirty="0" sz="2800" spc="210">
                <a:latin typeface="Arial"/>
                <a:cs typeface="Arial"/>
              </a:rPr>
              <a:t>the  </a:t>
            </a:r>
            <a:r>
              <a:rPr dirty="0" sz="2800" spc="204">
                <a:latin typeface="Arial"/>
                <a:cs typeface="Arial"/>
              </a:rPr>
              <a:t>customers </a:t>
            </a:r>
            <a:r>
              <a:rPr dirty="0" sz="2800" spc="235">
                <a:latin typeface="Arial"/>
                <a:cs typeface="Arial"/>
              </a:rPr>
              <a:t>who </a:t>
            </a:r>
            <a:r>
              <a:rPr dirty="0" sz="2800" spc="254">
                <a:latin typeface="Arial"/>
                <a:cs typeface="Arial"/>
              </a:rPr>
              <a:t>buy </a:t>
            </a:r>
            <a:r>
              <a:rPr dirty="0" sz="2800" spc="185">
                <a:latin typeface="Arial"/>
                <a:cs typeface="Arial"/>
              </a:rPr>
              <a:t>insurance  </a:t>
            </a:r>
            <a:r>
              <a:rPr dirty="0" sz="2800" spc="160">
                <a:latin typeface="Arial"/>
                <a:cs typeface="Arial"/>
              </a:rPr>
              <a:t>vehicle</a:t>
            </a:r>
            <a:r>
              <a:rPr dirty="0" sz="2800">
                <a:latin typeface="Arial"/>
                <a:cs typeface="Arial"/>
              </a:rPr>
              <a:t> </a:t>
            </a:r>
            <a:r>
              <a:rPr dirty="0" sz="2800" spc="275">
                <a:latin typeface="Arial"/>
                <a:cs typeface="Arial"/>
              </a:rPr>
              <a:t>must</a:t>
            </a:r>
            <a:r>
              <a:rPr dirty="0" sz="2800">
                <a:latin typeface="Arial"/>
                <a:cs typeface="Arial"/>
              </a:rPr>
              <a:t> </a:t>
            </a:r>
            <a:r>
              <a:rPr dirty="0" sz="2800" spc="220">
                <a:latin typeface="Arial"/>
                <a:cs typeface="Arial"/>
              </a:rPr>
              <a:t>have</a:t>
            </a:r>
            <a:r>
              <a:rPr dirty="0" sz="2800">
                <a:latin typeface="Arial"/>
                <a:cs typeface="Arial"/>
              </a:rPr>
              <a:t> </a:t>
            </a:r>
            <a:r>
              <a:rPr dirty="0" sz="2800" spc="340">
                <a:latin typeface="Arial"/>
                <a:cs typeface="Arial"/>
              </a:rPr>
              <a:t>a</a:t>
            </a:r>
            <a:r>
              <a:rPr dirty="0" sz="2800">
                <a:latin typeface="Arial"/>
                <a:cs typeface="Arial"/>
              </a:rPr>
              <a:t> </a:t>
            </a:r>
            <a:r>
              <a:rPr dirty="0" sz="2800" spc="190">
                <a:latin typeface="Arial"/>
                <a:cs typeface="Arial"/>
              </a:rPr>
              <a:t>driving</a:t>
            </a:r>
            <a:r>
              <a:rPr dirty="0" sz="2800" spc="5">
                <a:latin typeface="Arial"/>
                <a:cs typeface="Arial"/>
              </a:rPr>
              <a:t> </a:t>
            </a:r>
            <a:r>
              <a:rPr dirty="0" sz="2800" spc="110">
                <a:latin typeface="Arial"/>
                <a:cs typeface="Arial"/>
              </a:rPr>
              <a:t>license.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11" y="8870258"/>
            <a:ext cx="18278475" cy="1419225"/>
          </a:xfrm>
          <a:custGeom>
            <a:avLst/>
            <a:gdLst/>
            <a:ahLst/>
            <a:cxnLst/>
            <a:rect l="l" t="t" r="r" b="b"/>
            <a:pathLst>
              <a:path w="18278475" h="1419225">
                <a:moveTo>
                  <a:pt x="18278475" y="1419225"/>
                </a:moveTo>
                <a:lnTo>
                  <a:pt x="0" y="1419225"/>
                </a:lnTo>
                <a:lnTo>
                  <a:pt x="0" y="0"/>
                </a:lnTo>
                <a:lnTo>
                  <a:pt x="18278475" y="0"/>
                </a:lnTo>
                <a:lnTo>
                  <a:pt x="18278475" y="1419225"/>
                </a:lnTo>
                <a:close/>
              </a:path>
            </a:pathLst>
          </a:custGeom>
          <a:solidFill>
            <a:srgbClr val="1753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093774" y="1855835"/>
            <a:ext cx="5419709" cy="541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08756" y="1855835"/>
            <a:ext cx="5486399" cy="5467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542137"/>
            <a:ext cx="16502380" cy="82423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5200" spc="605"/>
              <a:t>Remove </a:t>
            </a:r>
            <a:r>
              <a:rPr dirty="0" sz="5200" spc="590"/>
              <a:t>Outlier </a:t>
            </a:r>
            <a:r>
              <a:rPr dirty="0" sz="5200" spc="700"/>
              <a:t>on </a:t>
            </a:r>
            <a:r>
              <a:rPr dirty="0" sz="5200" spc="795"/>
              <a:t>Annual_Premium</a:t>
            </a:r>
            <a:r>
              <a:rPr dirty="0" sz="5200" spc="-565"/>
              <a:t> </a:t>
            </a:r>
            <a:r>
              <a:rPr dirty="0" sz="5200" spc="830"/>
              <a:t>column</a:t>
            </a:r>
            <a:endParaRPr sz="5200"/>
          </a:p>
        </p:txBody>
      </p:sp>
      <p:grpSp>
        <p:nvGrpSpPr>
          <p:cNvPr id="6" name="object 6"/>
          <p:cNvGrpSpPr/>
          <p:nvPr/>
        </p:nvGrpSpPr>
        <p:grpSpPr>
          <a:xfrm>
            <a:off x="7979953" y="3923623"/>
            <a:ext cx="2595880" cy="191135"/>
            <a:chOff x="7979953" y="3923623"/>
            <a:chExt cx="2595880" cy="191135"/>
          </a:xfrm>
        </p:grpSpPr>
        <p:sp>
          <p:nvSpPr>
            <p:cNvPr id="7" name="object 7"/>
            <p:cNvSpPr/>
            <p:nvPr/>
          </p:nvSpPr>
          <p:spPr>
            <a:xfrm>
              <a:off x="7979953" y="4018879"/>
              <a:ext cx="2453005" cy="0"/>
            </a:xfrm>
            <a:custGeom>
              <a:avLst/>
              <a:gdLst/>
              <a:ahLst/>
              <a:cxnLst/>
              <a:rect l="l" t="t" r="r" b="b"/>
              <a:pathLst>
                <a:path w="2453004" h="0">
                  <a:moveTo>
                    <a:pt x="0" y="0"/>
                  </a:moveTo>
                  <a:lnTo>
                    <a:pt x="2452652" y="0"/>
                  </a:lnTo>
                </a:path>
              </a:pathLst>
            </a:custGeom>
            <a:ln w="47625">
              <a:solidFill>
                <a:srgbClr val="1753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432633" y="3923623"/>
              <a:ext cx="142918" cy="1905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259943" y="7491834"/>
            <a:ext cx="8557260" cy="1168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  <a:tabLst>
                <a:tab pos="921385" algn="l"/>
                <a:tab pos="1821814" algn="l"/>
                <a:tab pos="3704590" algn="l"/>
                <a:tab pos="4618355" algn="l"/>
                <a:tab pos="6427470" algn="l"/>
                <a:tab pos="7832090" algn="l"/>
              </a:tabLst>
            </a:pPr>
            <a:r>
              <a:rPr dirty="0" sz="3450" spc="160">
                <a:latin typeface="Arial"/>
                <a:cs typeface="Arial"/>
              </a:rPr>
              <a:t>W</a:t>
            </a:r>
            <a:r>
              <a:rPr dirty="0" sz="3450" spc="215">
                <a:latin typeface="Arial"/>
                <a:cs typeface="Arial"/>
              </a:rPr>
              <a:t>e</a:t>
            </a:r>
            <a:r>
              <a:rPr dirty="0" sz="3450">
                <a:latin typeface="Arial"/>
                <a:cs typeface="Arial"/>
              </a:rPr>
              <a:t>	</a:t>
            </a:r>
            <a:r>
              <a:rPr dirty="0" sz="3450" spc="325">
                <a:latin typeface="Arial"/>
                <a:cs typeface="Arial"/>
              </a:rPr>
              <a:t>w</a:t>
            </a:r>
            <a:r>
              <a:rPr dirty="0" sz="3450" spc="110">
                <a:latin typeface="Arial"/>
                <a:cs typeface="Arial"/>
              </a:rPr>
              <a:t>il</a:t>
            </a:r>
            <a:r>
              <a:rPr dirty="0" sz="3450" spc="145">
                <a:latin typeface="Arial"/>
                <a:cs typeface="Arial"/>
              </a:rPr>
              <a:t>l</a:t>
            </a:r>
            <a:r>
              <a:rPr dirty="0" sz="3450">
                <a:latin typeface="Arial"/>
                <a:cs typeface="Arial"/>
              </a:rPr>
              <a:t>	</a:t>
            </a:r>
            <a:r>
              <a:rPr dirty="0" sz="3450" spc="145">
                <a:latin typeface="Arial"/>
                <a:cs typeface="Arial"/>
              </a:rPr>
              <a:t>r</a:t>
            </a:r>
            <a:r>
              <a:rPr dirty="0" sz="3450" spc="180">
                <a:latin typeface="Arial"/>
                <a:cs typeface="Arial"/>
              </a:rPr>
              <a:t>e</a:t>
            </a:r>
            <a:r>
              <a:rPr dirty="0" sz="3450" spc="680">
                <a:latin typeface="Arial"/>
                <a:cs typeface="Arial"/>
              </a:rPr>
              <a:t>m</a:t>
            </a:r>
            <a:r>
              <a:rPr dirty="0" sz="3450" spc="254">
                <a:latin typeface="Arial"/>
                <a:cs typeface="Arial"/>
              </a:rPr>
              <a:t>o</a:t>
            </a:r>
            <a:r>
              <a:rPr dirty="0" sz="3450" spc="235">
                <a:latin typeface="Arial"/>
                <a:cs typeface="Arial"/>
              </a:rPr>
              <a:t>v</a:t>
            </a:r>
            <a:r>
              <a:rPr dirty="0" sz="3450" spc="215">
                <a:latin typeface="Arial"/>
                <a:cs typeface="Arial"/>
              </a:rPr>
              <a:t>e</a:t>
            </a:r>
            <a:r>
              <a:rPr dirty="0" sz="3450">
                <a:latin typeface="Arial"/>
                <a:cs typeface="Arial"/>
              </a:rPr>
              <a:t>	</a:t>
            </a:r>
            <a:r>
              <a:rPr dirty="0" sz="3450" spc="290">
                <a:latin typeface="Arial"/>
                <a:cs typeface="Arial"/>
              </a:rPr>
              <a:t>t</a:t>
            </a:r>
            <a:r>
              <a:rPr dirty="0" sz="3450" spc="290">
                <a:latin typeface="Arial"/>
                <a:cs typeface="Arial"/>
              </a:rPr>
              <a:t>h</a:t>
            </a:r>
            <a:r>
              <a:rPr dirty="0" sz="3450" spc="215">
                <a:latin typeface="Arial"/>
                <a:cs typeface="Arial"/>
              </a:rPr>
              <a:t>e</a:t>
            </a:r>
            <a:r>
              <a:rPr dirty="0" sz="3450">
                <a:latin typeface="Arial"/>
                <a:cs typeface="Arial"/>
              </a:rPr>
              <a:t>	</a:t>
            </a:r>
            <a:r>
              <a:rPr dirty="0" sz="3450" spc="254">
                <a:latin typeface="Arial"/>
                <a:cs typeface="Arial"/>
              </a:rPr>
              <a:t>o</a:t>
            </a:r>
            <a:r>
              <a:rPr dirty="0" sz="3450" spc="290">
                <a:latin typeface="Arial"/>
                <a:cs typeface="Arial"/>
              </a:rPr>
              <a:t>u</a:t>
            </a:r>
            <a:r>
              <a:rPr dirty="0" sz="3450" spc="290">
                <a:latin typeface="Arial"/>
                <a:cs typeface="Arial"/>
              </a:rPr>
              <a:t>t</a:t>
            </a:r>
            <a:r>
              <a:rPr dirty="0" sz="3450" spc="110">
                <a:latin typeface="Arial"/>
                <a:cs typeface="Arial"/>
              </a:rPr>
              <a:t>li</a:t>
            </a:r>
            <a:r>
              <a:rPr dirty="0" sz="3450" spc="180">
                <a:latin typeface="Arial"/>
                <a:cs typeface="Arial"/>
              </a:rPr>
              <a:t>e</a:t>
            </a:r>
            <a:r>
              <a:rPr dirty="0" sz="3450" spc="145">
                <a:latin typeface="Arial"/>
                <a:cs typeface="Arial"/>
              </a:rPr>
              <a:t>r</a:t>
            </a:r>
            <a:r>
              <a:rPr dirty="0" sz="3450" spc="120">
                <a:latin typeface="Arial"/>
                <a:cs typeface="Arial"/>
              </a:rPr>
              <a:t>s</a:t>
            </a:r>
            <a:r>
              <a:rPr dirty="0" sz="3450">
                <a:latin typeface="Arial"/>
                <a:cs typeface="Arial"/>
              </a:rPr>
              <a:t>	</a:t>
            </a:r>
            <a:r>
              <a:rPr dirty="0" sz="3450" spc="290">
                <a:latin typeface="Arial"/>
                <a:cs typeface="Arial"/>
              </a:rPr>
              <a:t>u</a:t>
            </a:r>
            <a:r>
              <a:rPr dirty="0" sz="3450" spc="85">
                <a:latin typeface="Arial"/>
                <a:cs typeface="Arial"/>
              </a:rPr>
              <a:t>s</a:t>
            </a:r>
            <a:r>
              <a:rPr dirty="0" sz="3450" spc="110">
                <a:latin typeface="Arial"/>
                <a:cs typeface="Arial"/>
              </a:rPr>
              <a:t>i</a:t>
            </a:r>
            <a:r>
              <a:rPr dirty="0" sz="3450" spc="290">
                <a:latin typeface="Arial"/>
                <a:cs typeface="Arial"/>
              </a:rPr>
              <a:t>n</a:t>
            </a:r>
            <a:r>
              <a:rPr dirty="0" sz="3450" spc="425">
                <a:latin typeface="Arial"/>
                <a:cs typeface="Arial"/>
              </a:rPr>
              <a:t>g</a:t>
            </a:r>
            <a:r>
              <a:rPr dirty="0" sz="3450">
                <a:latin typeface="Arial"/>
                <a:cs typeface="Arial"/>
              </a:rPr>
              <a:t>	</a:t>
            </a:r>
            <a:r>
              <a:rPr dirty="0" sz="3450" spc="290">
                <a:latin typeface="Arial"/>
                <a:cs typeface="Arial"/>
              </a:rPr>
              <a:t>t</a:t>
            </a:r>
            <a:r>
              <a:rPr dirty="0" sz="3450" spc="290">
                <a:latin typeface="Arial"/>
                <a:cs typeface="Arial"/>
              </a:rPr>
              <a:t>h</a:t>
            </a:r>
            <a:r>
              <a:rPr dirty="0" sz="3450" spc="145">
                <a:latin typeface="Arial"/>
                <a:cs typeface="Arial"/>
              </a:rPr>
              <a:t>e  </a:t>
            </a:r>
            <a:r>
              <a:rPr dirty="0" sz="3450" spc="170">
                <a:latin typeface="Arial"/>
                <a:cs typeface="Arial"/>
              </a:rPr>
              <a:t>Inter </a:t>
            </a:r>
            <a:r>
              <a:rPr dirty="0" sz="3450" spc="195">
                <a:latin typeface="Arial"/>
                <a:cs typeface="Arial"/>
              </a:rPr>
              <a:t>Quartile </a:t>
            </a:r>
            <a:r>
              <a:rPr dirty="0" sz="3450" spc="190">
                <a:latin typeface="Arial"/>
                <a:cs typeface="Arial"/>
              </a:rPr>
              <a:t>Range(IQR)</a:t>
            </a:r>
            <a:r>
              <a:rPr dirty="0" sz="3450" spc="-345">
                <a:latin typeface="Arial"/>
                <a:cs typeface="Arial"/>
              </a:rPr>
              <a:t> </a:t>
            </a:r>
            <a:r>
              <a:rPr dirty="0" sz="3450" spc="275">
                <a:latin typeface="Arial"/>
                <a:cs typeface="Arial"/>
              </a:rPr>
              <a:t>method.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11" y="8870258"/>
            <a:ext cx="18278475" cy="1419225"/>
          </a:xfrm>
          <a:custGeom>
            <a:avLst/>
            <a:gdLst/>
            <a:ahLst/>
            <a:cxnLst/>
            <a:rect l="l" t="t" r="r" b="b"/>
            <a:pathLst>
              <a:path w="18278475" h="1419225">
                <a:moveTo>
                  <a:pt x="18278475" y="1419225"/>
                </a:moveTo>
                <a:lnTo>
                  <a:pt x="0" y="1419225"/>
                </a:lnTo>
                <a:lnTo>
                  <a:pt x="0" y="0"/>
                </a:lnTo>
                <a:lnTo>
                  <a:pt x="18278475" y="0"/>
                </a:lnTo>
                <a:lnTo>
                  <a:pt x="18278475" y="1419225"/>
                </a:lnTo>
                <a:close/>
              </a:path>
            </a:pathLst>
          </a:custGeom>
          <a:solidFill>
            <a:srgbClr val="1753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28700" y="2412766"/>
            <a:ext cx="16182959" cy="3333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02986" y="1125607"/>
            <a:ext cx="13276580" cy="9296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900" spc="750"/>
              <a:t>Normalized </a:t>
            </a:r>
            <a:r>
              <a:rPr dirty="0" sz="5900" spc="810"/>
              <a:t>Numerical</a:t>
            </a:r>
            <a:r>
              <a:rPr dirty="0" sz="5900" spc="-30"/>
              <a:t> </a:t>
            </a:r>
            <a:r>
              <a:rPr dirty="0" sz="5900" spc="815"/>
              <a:t>Columns</a:t>
            </a:r>
            <a:endParaRPr sz="5900"/>
          </a:p>
        </p:txBody>
      </p:sp>
      <p:sp>
        <p:nvSpPr>
          <p:cNvPr id="5" name="object 5"/>
          <p:cNvSpPr txBox="1"/>
          <p:nvPr/>
        </p:nvSpPr>
        <p:spPr>
          <a:xfrm>
            <a:off x="1870631" y="6085971"/>
            <a:ext cx="13863319" cy="2425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7100"/>
              </a:lnSpc>
              <a:spcBef>
                <a:spcPts val="100"/>
              </a:spcBef>
            </a:pPr>
            <a:r>
              <a:rPr dirty="0" sz="4900" spc="295">
                <a:latin typeface="Arial"/>
                <a:cs typeface="Arial"/>
              </a:rPr>
              <a:t>Normalizing </a:t>
            </a:r>
            <a:r>
              <a:rPr dirty="0" sz="4900" spc="395">
                <a:latin typeface="Arial"/>
                <a:cs typeface="Arial"/>
              </a:rPr>
              <a:t>numerical </a:t>
            </a:r>
            <a:r>
              <a:rPr dirty="0" sz="4900" spc="409">
                <a:latin typeface="Arial"/>
                <a:cs typeface="Arial"/>
              </a:rPr>
              <a:t>columns </a:t>
            </a:r>
            <a:r>
              <a:rPr dirty="0" sz="4900" spc="335">
                <a:latin typeface="Arial"/>
                <a:cs typeface="Arial"/>
              </a:rPr>
              <a:t>using  </a:t>
            </a:r>
            <a:r>
              <a:rPr dirty="0" sz="4900" spc="175">
                <a:latin typeface="Arial"/>
                <a:cs typeface="Arial"/>
              </a:rPr>
              <a:t>MinMaxScaler, </a:t>
            </a:r>
            <a:r>
              <a:rPr dirty="0" sz="4900" spc="380">
                <a:latin typeface="Arial"/>
                <a:cs typeface="Arial"/>
              </a:rPr>
              <a:t>which </a:t>
            </a:r>
            <a:r>
              <a:rPr dirty="0" sz="4900" spc="370">
                <a:latin typeface="Arial"/>
                <a:cs typeface="Arial"/>
              </a:rPr>
              <a:t>has </a:t>
            </a:r>
            <a:r>
              <a:rPr dirty="0" sz="4900" spc="350">
                <a:latin typeface="Arial"/>
                <a:cs typeface="Arial"/>
              </a:rPr>
              <a:t>proven </a:t>
            </a:r>
            <a:r>
              <a:rPr dirty="0" sz="4900" spc="405">
                <a:latin typeface="Arial"/>
                <a:cs typeface="Arial"/>
              </a:rPr>
              <a:t>to </a:t>
            </a:r>
            <a:r>
              <a:rPr dirty="0" sz="4900" spc="400">
                <a:latin typeface="Arial"/>
                <a:cs typeface="Arial"/>
              </a:rPr>
              <a:t>improve  </a:t>
            </a:r>
            <a:r>
              <a:rPr dirty="0" sz="4900" spc="335">
                <a:latin typeface="Arial"/>
                <a:cs typeface="Arial"/>
              </a:rPr>
              <a:t>our </a:t>
            </a:r>
            <a:r>
              <a:rPr dirty="0" sz="4900" spc="459">
                <a:latin typeface="Arial"/>
                <a:cs typeface="Arial"/>
              </a:rPr>
              <a:t>model </a:t>
            </a:r>
            <a:r>
              <a:rPr dirty="0" sz="4900" spc="470">
                <a:latin typeface="Arial"/>
                <a:cs typeface="Arial"/>
              </a:rPr>
              <a:t>by</a:t>
            </a:r>
            <a:r>
              <a:rPr dirty="0" sz="4900" spc="-770">
                <a:latin typeface="Arial"/>
                <a:cs typeface="Arial"/>
              </a:rPr>
              <a:t> </a:t>
            </a:r>
            <a:r>
              <a:rPr dirty="0" sz="4900" spc="-215">
                <a:latin typeface="Arial"/>
                <a:cs typeface="Arial"/>
              </a:rPr>
              <a:t>23%</a:t>
            </a:r>
            <a:endParaRPr sz="4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896" y="4357225"/>
            <a:ext cx="12944475" cy="1427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200" spc="-40" b="0">
                <a:solidFill>
                  <a:srgbClr val="FFFFFF"/>
                </a:solidFill>
                <a:latin typeface="Roboto"/>
                <a:cs typeface="Roboto"/>
              </a:rPr>
              <a:t>Modeling </a:t>
            </a:r>
            <a:r>
              <a:rPr dirty="0" sz="9200" b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dirty="0" sz="9200" spc="-15" b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9200" spc="-30" b="0">
                <a:solidFill>
                  <a:srgbClr val="FFFFFF"/>
                </a:solidFill>
                <a:latin typeface="Roboto"/>
                <a:cs typeface="Roboto"/>
              </a:rPr>
              <a:t>Evaluation</a:t>
            </a:r>
            <a:endParaRPr sz="9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0230" y="4259841"/>
            <a:ext cx="12927965" cy="1610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400" spc="-35" b="0">
                <a:solidFill>
                  <a:srgbClr val="FFFFFF"/>
                </a:solidFill>
                <a:latin typeface="Roboto"/>
                <a:cs typeface="Roboto"/>
              </a:rPr>
              <a:t>Business</a:t>
            </a:r>
            <a:r>
              <a:rPr dirty="0" sz="10400" spc="-95" b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0400" spc="-40" b="0">
                <a:solidFill>
                  <a:srgbClr val="FFFFFF"/>
                </a:solidFill>
                <a:latin typeface="Roboto"/>
                <a:cs typeface="Roboto"/>
              </a:rPr>
              <a:t>Background</a:t>
            </a:r>
            <a:endParaRPr sz="10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2550" y="5"/>
            <a:ext cx="16935450" cy="10287000"/>
          </a:xfrm>
          <a:custGeom>
            <a:avLst/>
            <a:gdLst/>
            <a:ahLst/>
            <a:cxnLst/>
            <a:rect l="l" t="t" r="r" b="b"/>
            <a:pathLst>
              <a:path w="16935450" h="10287000">
                <a:moveTo>
                  <a:pt x="0" y="10287000"/>
                </a:moveTo>
                <a:lnTo>
                  <a:pt x="16935449" y="10287000"/>
                </a:lnTo>
                <a:lnTo>
                  <a:pt x="16935449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5"/>
            <a:ext cx="1352550" cy="10287000"/>
            <a:chOff x="0" y="5"/>
            <a:chExt cx="1352550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2057060"/>
              <a:ext cx="1352550" cy="8230234"/>
            </a:xfrm>
            <a:custGeom>
              <a:avLst/>
              <a:gdLst/>
              <a:ahLst/>
              <a:cxnLst/>
              <a:rect l="l" t="t" r="r" b="b"/>
              <a:pathLst>
                <a:path w="1352550" h="8230234">
                  <a:moveTo>
                    <a:pt x="0" y="8229940"/>
                  </a:moveTo>
                  <a:lnTo>
                    <a:pt x="1352550" y="8229940"/>
                  </a:lnTo>
                  <a:lnTo>
                    <a:pt x="1352550" y="0"/>
                  </a:lnTo>
                  <a:lnTo>
                    <a:pt x="0" y="0"/>
                  </a:lnTo>
                  <a:lnTo>
                    <a:pt x="0" y="82299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5"/>
              <a:ext cx="1352550" cy="2057400"/>
            </a:xfrm>
            <a:custGeom>
              <a:avLst/>
              <a:gdLst/>
              <a:ahLst/>
              <a:cxnLst/>
              <a:rect l="l" t="t" r="r" b="b"/>
              <a:pathLst>
                <a:path w="1352550" h="2057400">
                  <a:moveTo>
                    <a:pt x="1352550" y="2057055"/>
                  </a:moveTo>
                  <a:lnTo>
                    <a:pt x="0" y="2057055"/>
                  </a:lnTo>
                  <a:lnTo>
                    <a:pt x="0" y="0"/>
                  </a:lnTo>
                  <a:lnTo>
                    <a:pt x="1352550" y="0"/>
                  </a:lnTo>
                  <a:lnTo>
                    <a:pt x="1352550" y="2057055"/>
                  </a:lnTo>
                  <a:close/>
                </a:path>
              </a:pathLst>
            </a:custGeom>
            <a:solidFill>
              <a:srgbClr val="1B98E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91531" y="349256"/>
            <a:ext cx="12241530" cy="1168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 spc="1175">
                <a:solidFill>
                  <a:srgbClr val="1FBDFF"/>
                </a:solidFill>
              </a:rPr>
              <a:t>Making </a:t>
            </a:r>
            <a:r>
              <a:rPr dirty="0" sz="7500" spc="850">
                <a:solidFill>
                  <a:srgbClr val="1FBDFF"/>
                </a:solidFill>
              </a:rPr>
              <a:t>Baseline</a:t>
            </a:r>
            <a:r>
              <a:rPr dirty="0" sz="7500" spc="-15">
                <a:solidFill>
                  <a:srgbClr val="1FBDFF"/>
                </a:solidFill>
              </a:rPr>
              <a:t> </a:t>
            </a:r>
            <a:r>
              <a:rPr dirty="0" sz="7500" spc="955">
                <a:solidFill>
                  <a:srgbClr val="1FBDFF"/>
                </a:solidFill>
              </a:rPr>
              <a:t>Value</a:t>
            </a:r>
            <a:endParaRPr sz="7500"/>
          </a:p>
        </p:txBody>
      </p:sp>
      <p:sp>
        <p:nvSpPr>
          <p:cNvPr id="7" name="object 7"/>
          <p:cNvSpPr txBox="1"/>
          <p:nvPr/>
        </p:nvSpPr>
        <p:spPr>
          <a:xfrm>
            <a:off x="2283593" y="2243442"/>
            <a:ext cx="14667865" cy="6254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06045">
              <a:lnSpc>
                <a:spcPct val="116599"/>
              </a:lnSpc>
              <a:spcBef>
                <a:spcPts val="95"/>
              </a:spcBef>
            </a:pPr>
            <a:r>
              <a:rPr dirty="0" sz="3700" spc="355">
                <a:solidFill>
                  <a:srgbClr val="FFFFFF"/>
                </a:solidFill>
                <a:latin typeface="Arial"/>
                <a:cs typeface="Arial"/>
              </a:rPr>
              <a:t>Making </a:t>
            </a:r>
            <a:r>
              <a:rPr dirty="0" sz="3700" spc="325">
                <a:solidFill>
                  <a:srgbClr val="FFFFFF"/>
                </a:solidFill>
                <a:latin typeface="Arial"/>
                <a:cs typeface="Arial"/>
              </a:rPr>
              <a:t>baseline </a:t>
            </a:r>
            <a:r>
              <a:rPr dirty="0" sz="3700" spc="345">
                <a:solidFill>
                  <a:srgbClr val="FFFFFF"/>
                </a:solidFill>
                <a:latin typeface="Arial"/>
                <a:cs typeface="Arial"/>
              </a:rPr>
              <a:t>value </a:t>
            </a:r>
            <a:r>
              <a:rPr dirty="0" sz="3700" spc="175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3700" spc="370">
                <a:solidFill>
                  <a:srgbClr val="FFFFFF"/>
                </a:solidFill>
                <a:latin typeface="Arial"/>
                <a:cs typeface="Arial"/>
              </a:rPr>
              <a:t>important, </a:t>
            </a:r>
            <a:r>
              <a:rPr dirty="0" sz="3700" spc="245">
                <a:solidFill>
                  <a:srgbClr val="FFFFFF"/>
                </a:solidFill>
                <a:latin typeface="Arial"/>
                <a:cs typeface="Arial"/>
              </a:rPr>
              <a:t>so </a:t>
            </a:r>
            <a:r>
              <a:rPr dirty="0" sz="3700" spc="425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dirty="0" sz="3700" spc="335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dirty="0" sz="3700" spc="43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dirty="0" sz="3700" spc="275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dirty="0" sz="3700" spc="285">
                <a:solidFill>
                  <a:srgbClr val="FFFFFF"/>
                </a:solidFill>
                <a:latin typeface="Arial"/>
                <a:cs typeface="Arial"/>
              </a:rPr>
              <a:t>it  </a:t>
            </a:r>
            <a:r>
              <a:rPr dirty="0" sz="3700" spc="32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3700" spc="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700" spc="43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dirty="0" sz="3700" spc="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700" spc="425">
                <a:solidFill>
                  <a:srgbClr val="FFFFFF"/>
                </a:solidFill>
                <a:latin typeface="Arial"/>
                <a:cs typeface="Arial"/>
              </a:rPr>
              <a:t>measurement</a:t>
            </a:r>
            <a:r>
              <a:rPr dirty="0" sz="3700" spc="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700" spc="36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3700" spc="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700" spc="395">
                <a:solidFill>
                  <a:srgbClr val="FFFFFF"/>
                </a:solidFill>
                <a:latin typeface="Arial"/>
                <a:cs typeface="Arial"/>
              </a:rPr>
              <a:t>improve</a:t>
            </a:r>
            <a:r>
              <a:rPr dirty="0" sz="3700" spc="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700" spc="459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3700" spc="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700" spc="385">
                <a:solidFill>
                  <a:srgbClr val="FFFFFF"/>
                </a:solidFill>
                <a:latin typeface="Arial"/>
                <a:cs typeface="Arial"/>
              </a:rPr>
              <a:t>get</a:t>
            </a:r>
            <a:r>
              <a:rPr dirty="0" sz="3700" spc="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700" spc="325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dirty="0" sz="3700" spc="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700" spc="340">
                <a:solidFill>
                  <a:srgbClr val="FFFFFF"/>
                </a:solidFill>
                <a:latin typeface="Arial"/>
                <a:cs typeface="Arial"/>
              </a:rPr>
              <a:t>best</a:t>
            </a:r>
            <a:r>
              <a:rPr dirty="0" sz="3700" spc="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700" spc="345">
                <a:solidFill>
                  <a:srgbClr val="FFFFFF"/>
                </a:solidFill>
                <a:latin typeface="Arial"/>
                <a:cs typeface="Arial"/>
              </a:rPr>
              <a:t>model.</a:t>
            </a:r>
            <a:r>
              <a:rPr dirty="0" sz="3700" spc="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700" spc="18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dirty="0" sz="3700" spc="295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dirty="0" sz="3700" spc="229">
                <a:solidFill>
                  <a:srgbClr val="FFFFFF"/>
                </a:solidFill>
                <a:latin typeface="Arial"/>
                <a:cs typeface="Arial"/>
              </a:rPr>
              <a:t>case, </a:t>
            </a:r>
            <a:r>
              <a:rPr dirty="0" sz="3700" spc="335">
                <a:solidFill>
                  <a:srgbClr val="FFFFFF"/>
                </a:solidFill>
                <a:latin typeface="Arial"/>
                <a:cs typeface="Arial"/>
              </a:rPr>
              <a:t>we used </a:t>
            </a:r>
            <a:r>
              <a:rPr dirty="0" sz="3700" spc="245">
                <a:solidFill>
                  <a:srgbClr val="FFFFFF"/>
                </a:solidFill>
                <a:latin typeface="Arial"/>
                <a:cs typeface="Arial"/>
              </a:rPr>
              <a:t>LogisticRegression </a:t>
            </a:r>
            <a:r>
              <a:rPr dirty="0" sz="3700" spc="32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dirty="0" sz="3700" spc="325">
                <a:solidFill>
                  <a:srgbClr val="FFFFFF"/>
                </a:solidFill>
                <a:latin typeface="Arial"/>
                <a:cs typeface="Arial"/>
              </a:rPr>
              <a:t>our baseline  </a:t>
            </a:r>
            <a:r>
              <a:rPr dirty="0" sz="3700" spc="434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3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0">
              <a:latin typeface="Arial"/>
              <a:cs typeface="Arial"/>
            </a:endParaRPr>
          </a:p>
          <a:p>
            <a:pPr marL="138430" marR="5080" indent="-126364">
              <a:lnSpc>
                <a:spcPct val="114900"/>
              </a:lnSpc>
              <a:spcBef>
                <a:spcPts val="5"/>
              </a:spcBef>
            </a:pPr>
            <a:r>
              <a:rPr dirty="0" sz="3100" spc="125">
                <a:solidFill>
                  <a:srgbClr val="FFFFFF"/>
                </a:solidFill>
                <a:latin typeface="Arial"/>
                <a:cs typeface="Arial"/>
              </a:rPr>
              <a:t>Baseline </a:t>
            </a:r>
            <a:r>
              <a:rPr dirty="0" sz="3100" spc="135">
                <a:solidFill>
                  <a:srgbClr val="FFFFFF"/>
                </a:solidFill>
                <a:latin typeface="Arial"/>
                <a:cs typeface="Arial"/>
              </a:rPr>
              <a:t>LogisticRegression </a:t>
            </a:r>
            <a:r>
              <a:rPr dirty="0" sz="3100" spc="185">
                <a:solidFill>
                  <a:srgbClr val="FFFFFF"/>
                </a:solidFill>
                <a:latin typeface="Arial"/>
                <a:cs typeface="Arial"/>
              </a:rPr>
              <a:t>Model </a:t>
            </a:r>
            <a:r>
              <a:rPr dirty="0" sz="3100" spc="210">
                <a:solidFill>
                  <a:srgbClr val="FFFFFF"/>
                </a:solidFill>
                <a:latin typeface="Arial"/>
                <a:cs typeface="Arial"/>
              </a:rPr>
              <a:t>without </a:t>
            </a:r>
            <a:r>
              <a:rPr dirty="0" sz="3100" spc="180">
                <a:solidFill>
                  <a:srgbClr val="FFFFFF"/>
                </a:solidFill>
                <a:latin typeface="Arial"/>
                <a:cs typeface="Arial"/>
              </a:rPr>
              <a:t>Normalization </a:t>
            </a:r>
            <a:r>
              <a:rPr dirty="0" sz="3100" spc="140">
                <a:solidFill>
                  <a:srgbClr val="FFFFFF"/>
                </a:solidFill>
                <a:latin typeface="Arial"/>
                <a:cs typeface="Arial"/>
              </a:rPr>
              <a:t>ROC-AUC </a:t>
            </a:r>
            <a:r>
              <a:rPr dirty="0" sz="3100" spc="130">
                <a:solidFill>
                  <a:srgbClr val="FFFFFF"/>
                </a:solidFill>
                <a:latin typeface="Arial"/>
                <a:cs typeface="Arial"/>
              </a:rPr>
              <a:t>Score:  </a:t>
            </a:r>
            <a:r>
              <a:rPr dirty="0" sz="3100" spc="95">
                <a:solidFill>
                  <a:srgbClr val="FFFFFF"/>
                </a:solidFill>
                <a:latin typeface="Arial"/>
                <a:cs typeface="Arial"/>
              </a:rPr>
              <a:t>0.6712248106072092</a:t>
            </a:r>
            <a:endParaRPr sz="3100">
              <a:latin typeface="Arial"/>
              <a:cs typeface="Arial"/>
            </a:endParaRPr>
          </a:p>
          <a:p>
            <a:pPr marL="138430" marR="502284" indent="-126364">
              <a:lnSpc>
                <a:spcPct val="114900"/>
              </a:lnSpc>
              <a:spcBef>
                <a:spcPts val="2580"/>
              </a:spcBef>
            </a:pPr>
            <a:r>
              <a:rPr dirty="0" sz="3100" spc="125">
                <a:solidFill>
                  <a:srgbClr val="FFFFFF"/>
                </a:solidFill>
                <a:latin typeface="Arial"/>
                <a:cs typeface="Arial"/>
              </a:rPr>
              <a:t>Baseline </a:t>
            </a:r>
            <a:r>
              <a:rPr dirty="0" sz="3100" spc="135">
                <a:solidFill>
                  <a:srgbClr val="FFFFFF"/>
                </a:solidFill>
                <a:latin typeface="Arial"/>
                <a:cs typeface="Arial"/>
              </a:rPr>
              <a:t>LogisticRegression </a:t>
            </a:r>
            <a:r>
              <a:rPr dirty="0" sz="3100" spc="170">
                <a:solidFill>
                  <a:srgbClr val="FFFFFF"/>
                </a:solidFill>
                <a:latin typeface="Arial"/>
                <a:cs typeface="Arial"/>
              </a:rPr>
              <a:t>After </a:t>
            </a:r>
            <a:r>
              <a:rPr dirty="0" sz="3100" spc="180">
                <a:solidFill>
                  <a:srgbClr val="FFFFFF"/>
                </a:solidFill>
                <a:latin typeface="Arial"/>
                <a:cs typeface="Arial"/>
              </a:rPr>
              <a:t>Normalization </a:t>
            </a:r>
            <a:r>
              <a:rPr dirty="0" sz="3100" spc="185">
                <a:solidFill>
                  <a:srgbClr val="FFFFFF"/>
                </a:solidFill>
                <a:latin typeface="Arial"/>
                <a:cs typeface="Arial"/>
              </a:rPr>
              <a:t>Model </a:t>
            </a:r>
            <a:r>
              <a:rPr dirty="0" sz="3100" spc="140">
                <a:solidFill>
                  <a:srgbClr val="FFFFFF"/>
                </a:solidFill>
                <a:latin typeface="Arial"/>
                <a:cs typeface="Arial"/>
              </a:rPr>
              <a:t>ROC-AUC </a:t>
            </a:r>
            <a:r>
              <a:rPr dirty="0" sz="3100" spc="130">
                <a:solidFill>
                  <a:srgbClr val="FFFFFF"/>
                </a:solidFill>
                <a:latin typeface="Arial"/>
                <a:cs typeface="Arial"/>
              </a:rPr>
              <a:t>Score:  </a:t>
            </a:r>
            <a:r>
              <a:rPr dirty="0" sz="3100" spc="229">
                <a:solidFill>
                  <a:srgbClr val="FFFFFF"/>
                </a:solidFill>
                <a:latin typeface="Arial"/>
                <a:cs typeface="Arial"/>
              </a:rPr>
              <a:t>0.8305344294005266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2550" y="0"/>
            <a:ext cx="16935450" cy="10287000"/>
          </a:xfrm>
          <a:custGeom>
            <a:avLst/>
            <a:gdLst/>
            <a:ahLst/>
            <a:cxnLst/>
            <a:rect l="l" t="t" r="r" b="b"/>
            <a:pathLst>
              <a:path w="16935450" h="10287000">
                <a:moveTo>
                  <a:pt x="0" y="10287000"/>
                </a:moveTo>
                <a:lnTo>
                  <a:pt x="16935449" y="10287000"/>
                </a:lnTo>
                <a:lnTo>
                  <a:pt x="16935449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352550" cy="10287000"/>
            <a:chOff x="0" y="0"/>
            <a:chExt cx="1352550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2057054"/>
              <a:ext cx="1352550" cy="8230234"/>
            </a:xfrm>
            <a:custGeom>
              <a:avLst/>
              <a:gdLst/>
              <a:ahLst/>
              <a:cxnLst/>
              <a:rect l="l" t="t" r="r" b="b"/>
              <a:pathLst>
                <a:path w="1352550" h="8230234">
                  <a:moveTo>
                    <a:pt x="0" y="8229946"/>
                  </a:moveTo>
                  <a:lnTo>
                    <a:pt x="1352550" y="8229946"/>
                  </a:lnTo>
                  <a:lnTo>
                    <a:pt x="1352550" y="0"/>
                  </a:lnTo>
                  <a:lnTo>
                    <a:pt x="0" y="0"/>
                  </a:lnTo>
                  <a:lnTo>
                    <a:pt x="0" y="82299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52550" cy="2057400"/>
            </a:xfrm>
            <a:custGeom>
              <a:avLst/>
              <a:gdLst/>
              <a:ahLst/>
              <a:cxnLst/>
              <a:rect l="l" t="t" r="r" b="b"/>
              <a:pathLst>
                <a:path w="1352550" h="2057400">
                  <a:moveTo>
                    <a:pt x="0" y="0"/>
                  </a:moveTo>
                  <a:lnTo>
                    <a:pt x="1352550" y="0"/>
                  </a:lnTo>
                  <a:lnTo>
                    <a:pt x="1352550" y="2057054"/>
                  </a:lnTo>
                  <a:lnTo>
                    <a:pt x="0" y="2057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8E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1922666" y="2359182"/>
            <a:ext cx="9839309" cy="6591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9966" y="498570"/>
            <a:ext cx="15417165" cy="9112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800" spc="670">
                <a:solidFill>
                  <a:srgbClr val="1FBDFF"/>
                </a:solidFill>
              </a:rPr>
              <a:t>Split </a:t>
            </a:r>
            <a:r>
              <a:rPr dirty="0" sz="5800" spc="840">
                <a:solidFill>
                  <a:srgbClr val="1FBDFF"/>
                </a:solidFill>
              </a:rPr>
              <a:t>dataset </a:t>
            </a:r>
            <a:r>
              <a:rPr dirty="0" sz="5800" spc="944">
                <a:solidFill>
                  <a:srgbClr val="1FBDFF"/>
                </a:solidFill>
              </a:rPr>
              <a:t>and </a:t>
            </a:r>
            <a:r>
              <a:rPr dirty="0" sz="5800" spc="720">
                <a:solidFill>
                  <a:srgbClr val="1FBDFF"/>
                </a:solidFill>
              </a:rPr>
              <a:t>test </a:t>
            </a:r>
            <a:r>
              <a:rPr dirty="0" sz="5800" spc="695">
                <a:solidFill>
                  <a:srgbClr val="1FBDFF"/>
                </a:solidFill>
              </a:rPr>
              <a:t>over</a:t>
            </a:r>
            <a:r>
              <a:rPr dirty="0" sz="5800" spc="-310">
                <a:solidFill>
                  <a:srgbClr val="1FBDFF"/>
                </a:solidFill>
              </a:rPr>
              <a:t> </a:t>
            </a:r>
            <a:r>
              <a:rPr dirty="0" sz="5800" spc="-25">
                <a:solidFill>
                  <a:srgbClr val="1FBDFF"/>
                </a:solidFill>
              </a:rPr>
              <a:t>10 </a:t>
            </a:r>
            <a:r>
              <a:rPr dirty="0" sz="5800" spc="840">
                <a:solidFill>
                  <a:srgbClr val="1FBDFF"/>
                </a:solidFill>
              </a:rPr>
              <a:t>models</a:t>
            </a:r>
            <a:endParaRPr sz="5800"/>
          </a:p>
        </p:txBody>
      </p:sp>
      <p:sp>
        <p:nvSpPr>
          <p:cNvPr id="8" name="object 8"/>
          <p:cNvSpPr txBox="1"/>
          <p:nvPr/>
        </p:nvSpPr>
        <p:spPr>
          <a:xfrm>
            <a:off x="12034306" y="3504493"/>
            <a:ext cx="5661660" cy="35020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0"/>
              </a:spcBef>
            </a:pPr>
            <a:r>
              <a:rPr dirty="0" sz="3900" spc="315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dirty="0" sz="3900" spc="39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3900" spc="305">
                <a:solidFill>
                  <a:srgbClr val="FFFFFF"/>
                </a:solidFill>
                <a:latin typeface="Arial"/>
                <a:cs typeface="Arial"/>
              </a:rPr>
              <a:t>testing, </a:t>
            </a:r>
            <a:r>
              <a:rPr dirty="0" sz="3900" spc="380">
                <a:solidFill>
                  <a:srgbClr val="FFFFFF"/>
                </a:solidFill>
                <a:latin typeface="Arial"/>
                <a:cs typeface="Arial"/>
              </a:rPr>
              <a:t>we  </a:t>
            </a:r>
            <a:r>
              <a:rPr dirty="0" sz="3900" spc="455">
                <a:solidFill>
                  <a:srgbClr val="FFFFFF"/>
                </a:solidFill>
                <a:latin typeface="Arial"/>
                <a:cs typeface="Arial"/>
              </a:rPr>
              <a:t>got</a:t>
            </a:r>
            <a:r>
              <a:rPr dirty="0" sz="3900" spc="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900" spc="265">
                <a:solidFill>
                  <a:srgbClr val="FFFFFF"/>
                </a:solidFill>
                <a:latin typeface="Arial"/>
                <a:cs typeface="Arial"/>
              </a:rPr>
              <a:t>XGBoostClassifier  </a:t>
            </a:r>
            <a:r>
              <a:rPr dirty="0" sz="3900" spc="360">
                <a:solidFill>
                  <a:srgbClr val="FFFFFF"/>
                </a:solidFill>
                <a:latin typeface="Arial"/>
                <a:cs typeface="Arial"/>
              </a:rPr>
              <a:t>as our </a:t>
            </a:r>
            <a:r>
              <a:rPr dirty="0" sz="3900" spc="375">
                <a:solidFill>
                  <a:srgbClr val="FFFFFF"/>
                </a:solidFill>
                <a:latin typeface="Arial"/>
                <a:cs typeface="Arial"/>
              </a:rPr>
              <a:t>best</a:t>
            </a:r>
            <a:r>
              <a:rPr dirty="0" sz="39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900" spc="385">
                <a:solidFill>
                  <a:srgbClr val="FFFFFF"/>
                </a:solidFill>
                <a:latin typeface="Arial"/>
                <a:cs typeface="Arial"/>
              </a:rPr>
              <a:t>model.</a:t>
            </a:r>
            <a:endParaRPr sz="3900">
              <a:latin typeface="Arial"/>
              <a:cs typeface="Arial"/>
            </a:endParaRPr>
          </a:p>
          <a:p>
            <a:pPr marL="12700" marR="70485">
              <a:lnSpc>
                <a:spcPct val="117000"/>
              </a:lnSpc>
            </a:pPr>
            <a:r>
              <a:rPr dirty="0" sz="3900" spc="225">
                <a:solidFill>
                  <a:srgbClr val="FFFFFF"/>
                </a:solidFill>
                <a:latin typeface="Arial"/>
                <a:cs typeface="Arial"/>
              </a:rPr>
              <a:t>Hence, </a:t>
            </a:r>
            <a:r>
              <a:rPr dirty="0" sz="3900" spc="38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dirty="0" sz="3900" spc="29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dirty="0" sz="3900" spc="315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dirty="0" sz="3900" spc="310">
                <a:solidFill>
                  <a:srgbClr val="FFFFFF"/>
                </a:solidFill>
                <a:latin typeface="Arial"/>
                <a:cs typeface="Arial"/>
              </a:rPr>
              <a:t>it  </a:t>
            </a:r>
            <a:r>
              <a:rPr dirty="0" sz="3900" spc="30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3900" spc="355">
                <a:solidFill>
                  <a:srgbClr val="FFFFFF"/>
                </a:solidFill>
                <a:latin typeface="Arial"/>
                <a:cs typeface="Arial"/>
              </a:rPr>
              <a:t>further</a:t>
            </a:r>
            <a:r>
              <a:rPr dirty="0" sz="3900" spc="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900" spc="405">
                <a:solidFill>
                  <a:srgbClr val="FFFFFF"/>
                </a:solidFill>
                <a:latin typeface="Arial"/>
                <a:cs typeface="Arial"/>
              </a:rPr>
              <a:t>evaluation</a:t>
            </a:r>
            <a:endParaRPr sz="3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2550" y="0"/>
            <a:ext cx="16935450" cy="10287000"/>
          </a:xfrm>
          <a:custGeom>
            <a:avLst/>
            <a:gdLst/>
            <a:ahLst/>
            <a:cxnLst/>
            <a:rect l="l" t="t" r="r" b="b"/>
            <a:pathLst>
              <a:path w="16935450" h="10287000">
                <a:moveTo>
                  <a:pt x="0" y="10287000"/>
                </a:moveTo>
                <a:lnTo>
                  <a:pt x="16935449" y="10287000"/>
                </a:lnTo>
                <a:lnTo>
                  <a:pt x="16935449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352550" cy="10287000"/>
            <a:chOff x="0" y="0"/>
            <a:chExt cx="1352550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2057055"/>
              <a:ext cx="1352550" cy="8230234"/>
            </a:xfrm>
            <a:custGeom>
              <a:avLst/>
              <a:gdLst/>
              <a:ahLst/>
              <a:cxnLst/>
              <a:rect l="l" t="t" r="r" b="b"/>
              <a:pathLst>
                <a:path w="1352550" h="8230234">
                  <a:moveTo>
                    <a:pt x="0" y="8229944"/>
                  </a:moveTo>
                  <a:lnTo>
                    <a:pt x="1352550" y="8229944"/>
                  </a:lnTo>
                  <a:lnTo>
                    <a:pt x="1352550" y="0"/>
                  </a:lnTo>
                  <a:lnTo>
                    <a:pt x="0" y="0"/>
                  </a:lnTo>
                  <a:lnTo>
                    <a:pt x="0" y="82299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52550" cy="2057400"/>
            </a:xfrm>
            <a:custGeom>
              <a:avLst/>
              <a:gdLst/>
              <a:ahLst/>
              <a:cxnLst/>
              <a:rect l="l" t="t" r="r" b="b"/>
              <a:pathLst>
                <a:path w="1352550" h="2057400">
                  <a:moveTo>
                    <a:pt x="1352550" y="2057055"/>
                  </a:moveTo>
                  <a:lnTo>
                    <a:pt x="0" y="2057055"/>
                  </a:lnTo>
                  <a:lnTo>
                    <a:pt x="0" y="0"/>
                  </a:lnTo>
                  <a:lnTo>
                    <a:pt x="1352550" y="0"/>
                  </a:lnTo>
                  <a:lnTo>
                    <a:pt x="1352550" y="2057055"/>
                  </a:lnTo>
                  <a:close/>
                </a:path>
              </a:pathLst>
            </a:custGeom>
            <a:solidFill>
              <a:srgbClr val="1B98E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9395338" y="1759598"/>
            <a:ext cx="7867650" cy="7867650"/>
            <a:chOff x="9395338" y="1759598"/>
            <a:chExt cx="7867650" cy="7867650"/>
          </a:xfrm>
        </p:grpSpPr>
        <p:sp>
          <p:nvSpPr>
            <p:cNvPr id="7" name="object 7"/>
            <p:cNvSpPr/>
            <p:nvPr/>
          </p:nvSpPr>
          <p:spPr>
            <a:xfrm>
              <a:off x="9395338" y="1759598"/>
              <a:ext cx="7867650" cy="7867650"/>
            </a:xfrm>
            <a:custGeom>
              <a:avLst/>
              <a:gdLst/>
              <a:ahLst/>
              <a:cxnLst/>
              <a:rect l="l" t="t" r="r" b="b"/>
              <a:pathLst>
                <a:path w="7867650" h="7867650">
                  <a:moveTo>
                    <a:pt x="7867649" y="7867649"/>
                  </a:moveTo>
                  <a:lnTo>
                    <a:pt x="0" y="7867649"/>
                  </a:lnTo>
                  <a:lnTo>
                    <a:pt x="0" y="0"/>
                  </a:lnTo>
                  <a:lnTo>
                    <a:pt x="7867649" y="0"/>
                  </a:lnTo>
                  <a:lnTo>
                    <a:pt x="7867649" y="78676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516831" y="1881076"/>
              <a:ext cx="7619999" cy="76199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909966" y="497157"/>
            <a:ext cx="15597505" cy="8959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700" spc="775">
                <a:solidFill>
                  <a:srgbClr val="1FBDFF"/>
                </a:solidFill>
              </a:rPr>
              <a:t>Parameter </a:t>
            </a:r>
            <a:r>
              <a:rPr dirty="0" sz="5700" spc="915">
                <a:solidFill>
                  <a:srgbClr val="1FBDFF"/>
                </a:solidFill>
              </a:rPr>
              <a:t>tuning </a:t>
            </a:r>
            <a:r>
              <a:rPr dirty="0" sz="5700" spc="805">
                <a:solidFill>
                  <a:srgbClr val="1FBDFF"/>
                </a:solidFill>
              </a:rPr>
              <a:t>using</a:t>
            </a:r>
            <a:r>
              <a:rPr dirty="0" sz="5700" spc="-285">
                <a:solidFill>
                  <a:srgbClr val="1FBDFF"/>
                </a:solidFill>
              </a:rPr>
              <a:t> </a:t>
            </a:r>
            <a:r>
              <a:rPr dirty="0" sz="5700" spc="610">
                <a:solidFill>
                  <a:srgbClr val="1FBDFF"/>
                </a:solidFill>
              </a:rPr>
              <a:t>GridSearchCV</a:t>
            </a:r>
            <a:endParaRPr sz="5700"/>
          </a:p>
        </p:txBody>
      </p:sp>
      <p:sp>
        <p:nvSpPr>
          <p:cNvPr id="10" name="object 10"/>
          <p:cNvSpPr txBox="1"/>
          <p:nvPr/>
        </p:nvSpPr>
        <p:spPr>
          <a:xfrm>
            <a:off x="2234840" y="2310046"/>
            <a:ext cx="6047740" cy="69786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0"/>
              </a:spcBef>
            </a:pPr>
            <a:r>
              <a:rPr dirty="0" sz="3900" spc="434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dirty="0" sz="3900" spc="38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dirty="0" sz="3900" spc="455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dirty="0" sz="3900" spc="315">
                <a:solidFill>
                  <a:srgbClr val="FFFFFF"/>
                </a:solidFill>
                <a:latin typeface="Arial"/>
                <a:cs typeface="Arial"/>
              </a:rPr>
              <a:t>next </a:t>
            </a:r>
            <a:r>
              <a:rPr dirty="0" sz="3900" spc="195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dirty="0" sz="3900" spc="470">
                <a:solidFill>
                  <a:srgbClr val="FFFFFF"/>
                </a:solidFill>
                <a:latin typeface="Arial"/>
                <a:cs typeface="Arial"/>
              </a:rPr>
              <a:t>parameter </a:t>
            </a:r>
            <a:r>
              <a:rPr dirty="0" sz="3900" spc="355">
                <a:solidFill>
                  <a:srgbClr val="FFFFFF"/>
                </a:solidFill>
                <a:latin typeface="Arial"/>
                <a:cs typeface="Arial"/>
              </a:rPr>
              <a:t>tuning. </a:t>
            </a:r>
            <a:r>
              <a:rPr dirty="0" sz="3900" spc="204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dirty="0" sz="3900" spc="325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dirty="0" sz="3900" spc="265">
                <a:solidFill>
                  <a:srgbClr val="FFFFFF"/>
                </a:solidFill>
                <a:latin typeface="Arial"/>
                <a:cs typeface="Arial"/>
              </a:rPr>
              <a:t>case, </a:t>
            </a:r>
            <a:r>
              <a:rPr dirty="0" sz="3900" spc="38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dirty="0" sz="3900" spc="29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dirty="0" sz="3900" spc="315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dirty="0" sz="3900" spc="495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dirty="0" sz="3900" spc="365">
                <a:solidFill>
                  <a:srgbClr val="FFFFFF"/>
                </a:solidFill>
                <a:latin typeface="Arial"/>
                <a:cs typeface="Arial"/>
              </a:rPr>
              <a:t>library </a:t>
            </a:r>
            <a:r>
              <a:rPr dirty="0" sz="3900" spc="395">
                <a:solidFill>
                  <a:srgbClr val="FFFFFF"/>
                </a:solidFill>
                <a:latin typeface="Arial"/>
                <a:cs typeface="Arial"/>
              </a:rPr>
              <a:t>called  </a:t>
            </a:r>
            <a:r>
              <a:rPr dirty="0" sz="3900" spc="300">
                <a:solidFill>
                  <a:srgbClr val="FFFFFF"/>
                </a:solidFill>
                <a:latin typeface="Arial"/>
                <a:cs typeface="Arial"/>
              </a:rPr>
              <a:t>GridSearchCV </a:t>
            </a:r>
            <a:r>
              <a:rPr dirty="0" sz="3900" spc="459">
                <a:solidFill>
                  <a:srgbClr val="FFFFFF"/>
                </a:solidFill>
                <a:latin typeface="Arial"/>
                <a:cs typeface="Arial"/>
              </a:rPr>
              <a:t>from  </a:t>
            </a:r>
            <a:r>
              <a:rPr dirty="0" sz="3900" spc="120">
                <a:solidFill>
                  <a:srgbClr val="FFFFFF"/>
                </a:solidFill>
                <a:latin typeface="Arial"/>
                <a:cs typeface="Arial"/>
              </a:rPr>
              <a:t>SKLearn. </a:t>
            </a:r>
            <a:r>
              <a:rPr dirty="0" sz="3900" spc="385">
                <a:solidFill>
                  <a:srgbClr val="FFFFFF"/>
                </a:solidFill>
                <a:latin typeface="Arial"/>
                <a:cs typeface="Arial"/>
              </a:rPr>
              <a:t>Parameter  </a:t>
            </a:r>
            <a:r>
              <a:rPr dirty="0" sz="3900" spc="430">
                <a:solidFill>
                  <a:srgbClr val="FFFFFF"/>
                </a:solidFill>
                <a:latin typeface="Arial"/>
                <a:cs typeface="Arial"/>
              </a:rPr>
              <a:t>tuning </a:t>
            </a:r>
            <a:r>
              <a:rPr dirty="0" sz="3900" spc="195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3900" spc="38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dirty="0" sz="3900" spc="395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dirty="0" sz="3900" spc="440">
                <a:solidFill>
                  <a:srgbClr val="FFFFFF"/>
                </a:solidFill>
                <a:latin typeface="Arial"/>
                <a:cs typeface="Arial"/>
              </a:rPr>
              <a:t>improve </a:t>
            </a:r>
            <a:r>
              <a:rPr dirty="0" sz="3900" spc="360">
                <a:solidFill>
                  <a:srgbClr val="FFFFFF"/>
                </a:solidFill>
                <a:latin typeface="Arial"/>
                <a:cs typeface="Arial"/>
              </a:rPr>
              <a:t>our </a:t>
            </a:r>
            <a:r>
              <a:rPr dirty="0" sz="3900" spc="480">
                <a:solidFill>
                  <a:srgbClr val="FFFFFF"/>
                </a:solidFill>
                <a:latin typeface="Arial"/>
                <a:cs typeface="Arial"/>
              </a:rPr>
              <a:t>model  </a:t>
            </a:r>
            <a:r>
              <a:rPr dirty="0" sz="3900" spc="509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3900" spc="425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dirty="0" sz="3900" spc="390">
                <a:solidFill>
                  <a:srgbClr val="FFFFFF"/>
                </a:solidFill>
                <a:latin typeface="Arial"/>
                <a:cs typeface="Arial"/>
              </a:rPr>
              <a:t>better </a:t>
            </a:r>
            <a:r>
              <a:rPr dirty="0" sz="3900" spc="335">
                <a:solidFill>
                  <a:srgbClr val="FFFFFF"/>
                </a:solidFill>
                <a:latin typeface="Arial"/>
                <a:cs typeface="Arial"/>
              </a:rPr>
              <a:t>score  </a:t>
            </a:r>
            <a:r>
              <a:rPr dirty="0" sz="3900" spc="465">
                <a:solidFill>
                  <a:srgbClr val="FFFFFF"/>
                </a:solidFill>
                <a:latin typeface="Arial"/>
                <a:cs typeface="Arial"/>
              </a:rPr>
              <a:t>than </a:t>
            </a:r>
            <a:r>
              <a:rPr dirty="0" sz="3900" spc="509">
                <a:solidFill>
                  <a:srgbClr val="FFFFFF"/>
                </a:solidFill>
                <a:latin typeface="Arial"/>
                <a:cs typeface="Arial"/>
              </a:rPr>
              <a:t>non-tuned</a:t>
            </a:r>
            <a:r>
              <a:rPr dirty="0" sz="39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900" spc="48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3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2550" y="1"/>
            <a:ext cx="16935450" cy="10287000"/>
          </a:xfrm>
          <a:custGeom>
            <a:avLst/>
            <a:gdLst/>
            <a:ahLst/>
            <a:cxnLst/>
            <a:rect l="l" t="t" r="r" b="b"/>
            <a:pathLst>
              <a:path w="16935450" h="10287000">
                <a:moveTo>
                  <a:pt x="0" y="10287000"/>
                </a:moveTo>
                <a:lnTo>
                  <a:pt x="16935449" y="10287000"/>
                </a:lnTo>
                <a:lnTo>
                  <a:pt x="16935449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352550" cy="10287000"/>
            <a:chOff x="0" y="0"/>
            <a:chExt cx="1352550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2057053"/>
              <a:ext cx="1352550" cy="8230234"/>
            </a:xfrm>
            <a:custGeom>
              <a:avLst/>
              <a:gdLst/>
              <a:ahLst/>
              <a:cxnLst/>
              <a:rect l="l" t="t" r="r" b="b"/>
              <a:pathLst>
                <a:path w="1352550" h="8230234">
                  <a:moveTo>
                    <a:pt x="0" y="8229946"/>
                  </a:moveTo>
                  <a:lnTo>
                    <a:pt x="1352550" y="8229946"/>
                  </a:lnTo>
                  <a:lnTo>
                    <a:pt x="1352550" y="0"/>
                  </a:lnTo>
                  <a:lnTo>
                    <a:pt x="0" y="0"/>
                  </a:lnTo>
                  <a:lnTo>
                    <a:pt x="0" y="82299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52550" cy="2057400"/>
            </a:xfrm>
            <a:custGeom>
              <a:avLst/>
              <a:gdLst/>
              <a:ahLst/>
              <a:cxnLst/>
              <a:rect l="l" t="t" r="r" b="b"/>
              <a:pathLst>
                <a:path w="1352550" h="2057400">
                  <a:moveTo>
                    <a:pt x="0" y="0"/>
                  </a:moveTo>
                  <a:lnTo>
                    <a:pt x="1352550" y="0"/>
                  </a:lnTo>
                  <a:lnTo>
                    <a:pt x="1352550" y="2057052"/>
                  </a:lnTo>
                  <a:lnTo>
                    <a:pt x="0" y="20570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8E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892296" y="1422409"/>
            <a:ext cx="10363199" cy="55340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22760" y="54721"/>
            <a:ext cx="9979025" cy="11207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150" spc="894">
                <a:solidFill>
                  <a:srgbClr val="1FBDFF"/>
                </a:solidFill>
              </a:rPr>
              <a:t>Evaluate </a:t>
            </a:r>
            <a:r>
              <a:rPr dirty="0" sz="7150" spc="1015">
                <a:solidFill>
                  <a:srgbClr val="1FBDFF"/>
                </a:solidFill>
              </a:rPr>
              <a:t>the</a:t>
            </a:r>
            <a:r>
              <a:rPr dirty="0" sz="7150" spc="220">
                <a:solidFill>
                  <a:srgbClr val="1FBDFF"/>
                </a:solidFill>
              </a:rPr>
              <a:t> </a:t>
            </a:r>
            <a:r>
              <a:rPr dirty="0" sz="7150" spc="1145">
                <a:solidFill>
                  <a:srgbClr val="1FBDFF"/>
                </a:solidFill>
              </a:rPr>
              <a:t>model</a:t>
            </a:r>
            <a:endParaRPr sz="7150"/>
          </a:p>
        </p:txBody>
      </p:sp>
      <p:sp>
        <p:nvSpPr>
          <p:cNvPr id="8" name="object 8"/>
          <p:cNvSpPr txBox="1"/>
          <p:nvPr/>
        </p:nvSpPr>
        <p:spPr>
          <a:xfrm>
            <a:off x="2345513" y="7112746"/>
            <a:ext cx="14296390" cy="21113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0"/>
              </a:spcBef>
            </a:pPr>
            <a:r>
              <a:rPr dirty="0" sz="3900" spc="29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3900" spc="25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900" spc="405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dirty="0" sz="3900" spc="25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900" spc="305">
                <a:solidFill>
                  <a:srgbClr val="FFFFFF"/>
                </a:solidFill>
                <a:latin typeface="Arial"/>
                <a:cs typeface="Arial"/>
              </a:rPr>
              <a:t>fit</a:t>
            </a:r>
            <a:r>
              <a:rPr dirty="0" sz="3900" spc="25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900" spc="36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dirty="0" sz="3900" spc="25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900" spc="48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dirty="0" sz="3900" spc="2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900" spc="509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3900" spc="25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900" spc="345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dirty="0" sz="3900" spc="25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900" spc="31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dirty="0" sz="3900" spc="25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900" spc="395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3900" spc="2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900" spc="36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dirty="0" sz="3900" spc="25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900" spc="345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dirty="0" sz="3900" spc="25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900" spc="375">
                <a:solidFill>
                  <a:srgbClr val="FFFFFF"/>
                </a:solidFill>
                <a:latin typeface="Arial"/>
                <a:cs typeface="Arial"/>
              </a:rPr>
              <a:t>dataset.  </a:t>
            </a:r>
            <a:r>
              <a:rPr dirty="0" sz="3900" spc="21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3900" spc="355">
                <a:solidFill>
                  <a:srgbClr val="FFFFFF"/>
                </a:solidFill>
                <a:latin typeface="Arial"/>
                <a:cs typeface="Arial"/>
              </a:rPr>
              <a:t>precision </a:t>
            </a:r>
            <a:r>
              <a:rPr dirty="0" sz="3900" spc="509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3900" spc="350">
                <a:solidFill>
                  <a:srgbClr val="FFFFFF"/>
                </a:solidFill>
                <a:latin typeface="Arial"/>
                <a:cs typeface="Arial"/>
              </a:rPr>
              <a:t>recall </a:t>
            </a:r>
            <a:r>
              <a:rPr dirty="0" sz="3900" spc="195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3900" spc="270">
                <a:solidFill>
                  <a:srgbClr val="FFFFFF"/>
                </a:solidFill>
                <a:latin typeface="Arial"/>
                <a:cs typeface="Arial"/>
              </a:rPr>
              <a:t>still </a:t>
            </a:r>
            <a:r>
              <a:rPr dirty="0" sz="3900" spc="70">
                <a:solidFill>
                  <a:srgbClr val="FFFFFF"/>
                </a:solidFill>
                <a:latin typeface="Arial"/>
                <a:cs typeface="Arial"/>
              </a:rPr>
              <a:t>0, </a:t>
            </a:r>
            <a:r>
              <a:rPr dirty="0" sz="3900" spc="31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dirty="0" sz="3900" spc="195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3900" spc="415">
                <a:solidFill>
                  <a:srgbClr val="FFFFFF"/>
                </a:solidFill>
                <a:latin typeface="Arial"/>
                <a:cs typeface="Arial"/>
              </a:rPr>
              <a:t>because </a:t>
            </a:r>
            <a:r>
              <a:rPr dirty="0" sz="3900" spc="38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dirty="0" sz="3900" spc="270">
                <a:solidFill>
                  <a:srgbClr val="FFFFFF"/>
                </a:solidFill>
                <a:latin typeface="Arial"/>
                <a:cs typeface="Arial"/>
              </a:rPr>
              <a:t>still  </a:t>
            </a:r>
            <a:r>
              <a:rPr dirty="0" sz="3900" spc="38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dirty="0" sz="3900" spc="39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3900" spc="409">
                <a:solidFill>
                  <a:srgbClr val="FFFFFF"/>
                </a:solidFill>
                <a:latin typeface="Arial"/>
                <a:cs typeface="Arial"/>
              </a:rPr>
              <a:t>default </a:t>
            </a:r>
            <a:r>
              <a:rPr dirty="0" sz="3900" spc="375">
                <a:solidFill>
                  <a:srgbClr val="FFFFFF"/>
                </a:solidFill>
                <a:latin typeface="Arial"/>
                <a:cs typeface="Arial"/>
              </a:rPr>
              <a:t>threshold </a:t>
            </a:r>
            <a:r>
              <a:rPr dirty="0" sz="3900" spc="285">
                <a:solidFill>
                  <a:srgbClr val="FFFFFF"/>
                </a:solidFill>
                <a:latin typeface="Arial"/>
                <a:cs typeface="Arial"/>
              </a:rPr>
              <a:t>value,</a:t>
            </a:r>
            <a:r>
              <a:rPr dirty="0" sz="3900" spc="-3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900" spc="229">
                <a:solidFill>
                  <a:srgbClr val="FFFFFF"/>
                </a:solidFill>
                <a:latin typeface="Arial"/>
                <a:cs typeface="Arial"/>
              </a:rPr>
              <a:t>0.5</a:t>
            </a:r>
            <a:endParaRPr sz="3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2550" y="0"/>
            <a:ext cx="16935450" cy="10287000"/>
          </a:xfrm>
          <a:custGeom>
            <a:avLst/>
            <a:gdLst/>
            <a:ahLst/>
            <a:cxnLst/>
            <a:rect l="l" t="t" r="r" b="b"/>
            <a:pathLst>
              <a:path w="16935450" h="10287000">
                <a:moveTo>
                  <a:pt x="0" y="10287000"/>
                </a:moveTo>
                <a:lnTo>
                  <a:pt x="16935449" y="10287000"/>
                </a:lnTo>
                <a:lnTo>
                  <a:pt x="16935449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352550" cy="10287000"/>
            <a:chOff x="0" y="0"/>
            <a:chExt cx="1352550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2057054"/>
              <a:ext cx="1352550" cy="8230234"/>
            </a:xfrm>
            <a:custGeom>
              <a:avLst/>
              <a:gdLst/>
              <a:ahLst/>
              <a:cxnLst/>
              <a:rect l="l" t="t" r="r" b="b"/>
              <a:pathLst>
                <a:path w="1352550" h="8230234">
                  <a:moveTo>
                    <a:pt x="0" y="8229945"/>
                  </a:moveTo>
                  <a:lnTo>
                    <a:pt x="1352550" y="8229945"/>
                  </a:lnTo>
                  <a:lnTo>
                    <a:pt x="1352550" y="0"/>
                  </a:lnTo>
                  <a:lnTo>
                    <a:pt x="0" y="0"/>
                  </a:lnTo>
                  <a:lnTo>
                    <a:pt x="0" y="82299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52550" cy="2057400"/>
            </a:xfrm>
            <a:custGeom>
              <a:avLst/>
              <a:gdLst/>
              <a:ahLst/>
              <a:cxnLst/>
              <a:rect l="l" t="t" r="r" b="b"/>
              <a:pathLst>
                <a:path w="1352550" h="2057400">
                  <a:moveTo>
                    <a:pt x="0" y="0"/>
                  </a:moveTo>
                  <a:lnTo>
                    <a:pt x="1352550" y="0"/>
                  </a:lnTo>
                  <a:lnTo>
                    <a:pt x="1352550" y="2057054"/>
                  </a:lnTo>
                  <a:lnTo>
                    <a:pt x="0" y="2057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98E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2041364" y="1542647"/>
            <a:ext cx="15220950" cy="4467225"/>
            <a:chOff x="2041364" y="1542647"/>
            <a:chExt cx="15220950" cy="4467225"/>
          </a:xfrm>
        </p:grpSpPr>
        <p:sp>
          <p:nvSpPr>
            <p:cNvPr id="7" name="object 7"/>
            <p:cNvSpPr/>
            <p:nvPr/>
          </p:nvSpPr>
          <p:spPr>
            <a:xfrm>
              <a:off x="2041364" y="1542647"/>
              <a:ext cx="15220950" cy="4467225"/>
            </a:xfrm>
            <a:custGeom>
              <a:avLst/>
              <a:gdLst/>
              <a:ahLst/>
              <a:cxnLst/>
              <a:rect l="l" t="t" r="r" b="b"/>
              <a:pathLst>
                <a:path w="15220950" h="4467225">
                  <a:moveTo>
                    <a:pt x="15220821" y="4467228"/>
                  </a:moveTo>
                  <a:lnTo>
                    <a:pt x="0" y="4467228"/>
                  </a:lnTo>
                  <a:lnTo>
                    <a:pt x="0" y="0"/>
                  </a:lnTo>
                  <a:lnTo>
                    <a:pt x="15220821" y="0"/>
                  </a:lnTo>
                  <a:lnTo>
                    <a:pt x="15220821" y="44672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236329" y="1807320"/>
              <a:ext cx="7077090" cy="36385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650303" y="1807320"/>
              <a:ext cx="7019909" cy="36766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605849" y="101853"/>
            <a:ext cx="10165080" cy="11207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150" spc="844">
                <a:solidFill>
                  <a:srgbClr val="1FBDFF"/>
                </a:solidFill>
              </a:rPr>
              <a:t>Feature</a:t>
            </a:r>
            <a:r>
              <a:rPr dirty="0" sz="7150" spc="565">
                <a:solidFill>
                  <a:srgbClr val="1FBDFF"/>
                </a:solidFill>
              </a:rPr>
              <a:t> </a:t>
            </a:r>
            <a:r>
              <a:rPr dirty="0" sz="7150" spc="1085">
                <a:solidFill>
                  <a:srgbClr val="1FBDFF"/>
                </a:solidFill>
              </a:rPr>
              <a:t>Importance</a:t>
            </a:r>
            <a:endParaRPr sz="7150"/>
          </a:p>
        </p:txBody>
      </p:sp>
      <p:sp>
        <p:nvSpPr>
          <p:cNvPr id="11" name="object 11"/>
          <p:cNvSpPr txBox="1"/>
          <p:nvPr/>
        </p:nvSpPr>
        <p:spPr>
          <a:xfrm>
            <a:off x="2369891" y="6418473"/>
            <a:ext cx="14055090" cy="21113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0"/>
              </a:spcBef>
            </a:pPr>
            <a:r>
              <a:rPr dirty="0" sz="3900" spc="300">
                <a:solidFill>
                  <a:srgbClr val="FFFFFF"/>
                </a:solidFill>
                <a:latin typeface="Arial"/>
                <a:cs typeface="Arial"/>
              </a:rPr>
              <a:t>Both </a:t>
            </a:r>
            <a:r>
              <a:rPr dirty="0" sz="3900" spc="-40">
                <a:solidFill>
                  <a:srgbClr val="FFFFFF"/>
                </a:solidFill>
                <a:latin typeface="Arial"/>
                <a:cs typeface="Arial"/>
              </a:rPr>
              <a:t>SHAP </a:t>
            </a:r>
            <a:r>
              <a:rPr dirty="0" sz="3900" spc="385">
                <a:solidFill>
                  <a:srgbClr val="FFFFFF"/>
                </a:solidFill>
                <a:latin typeface="Arial"/>
                <a:cs typeface="Arial"/>
              </a:rPr>
              <a:t>value </a:t>
            </a:r>
            <a:r>
              <a:rPr dirty="0" sz="3900" spc="400">
                <a:solidFill>
                  <a:srgbClr val="FFFFFF"/>
                </a:solidFill>
                <a:latin typeface="Arial"/>
                <a:cs typeface="Arial"/>
              </a:rPr>
              <a:t>charts </a:t>
            </a:r>
            <a:r>
              <a:rPr dirty="0" sz="3900" spc="370">
                <a:solidFill>
                  <a:srgbClr val="FFFFFF"/>
                </a:solidFill>
                <a:latin typeface="Arial"/>
                <a:cs typeface="Arial"/>
              </a:rPr>
              <a:t>explained </a:t>
            </a:r>
            <a:r>
              <a:rPr dirty="0" sz="3900" spc="465">
                <a:solidFill>
                  <a:srgbClr val="FFFFFF"/>
                </a:solidFill>
                <a:latin typeface="Arial"/>
                <a:cs typeface="Arial"/>
              </a:rPr>
              <a:t>that  </a:t>
            </a:r>
            <a:r>
              <a:rPr dirty="0" sz="3900" spc="340">
                <a:solidFill>
                  <a:srgbClr val="FFFFFF"/>
                </a:solidFill>
                <a:latin typeface="Arial"/>
                <a:cs typeface="Arial"/>
              </a:rPr>
              <a:t>Previously_Insured </a:t>
            </a:r>
            <a:r>
              <a:rPr dirty="0" sz="3900" spc="509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3900" spc="400">
                <a:solidFill>
                  <a:srgbClr val="FFFFFF"/>
                </a:solidFill>
                <a:latin typeface="Arial"/>
                <a:cs typeface="Arial"/>
              </a:rPr>
              <a:t>Vehicle_Age </a:t>
            </a:r>
            <a:r>
              <a:rPr dirty="0" sz="3900" spc="409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dirty="0" sz="3900" spc="39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3900" spc="484">
                <a:solidFill>
                  <a:srgbClr val="FFFFFF"/>
                </a:solidFill>
                <a:latin typeface="Arial"/>
                <a:cs typeface="Arial"/>
              </a:rPr>
              <a:t>most  </a:t>
            </a:r>
            <a:r>
              <a:rPr dirty="0" sz="3900" spc="475">
                <a:solidFill>
                  <a:srgbClr val="FFFFFF"/>
                </a:solidFill>
                <a:latin typeface="Arial"/>
                <a:cs typeface="Arial"/>
              </a:rPr>
              <a:t>important </a:t>
            </a:r>
            <a:r>
              <a:rPr dirty="0" sz="3900" spc="305">
                <a:solidFill>
                  <a:srgbClr val="FFFFFF"/>
                </a:solidFill>
                <a:latin typeface="Arial"/>
                <a:cs typeface="Arial"/>
              </a:rPr>
              <a:t>feature, </a:t>
            </a:r>
            <a:r>
              <a:rPr dirty="0" sz="3900" spc="44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dirty="0" sz="3900" spc="40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dirty="0" sz="3900" spc="340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dirty="0" sz="3900" spc="380">
                <a:solidFill>
                  <a:srgbClr val="FFFFFF"/>
                </a:solidFill>
                <a:latin typeface="Arial"/>
                <a:cs typeface="Arial"/>
              </a:rPr>
              <a:t>feature</a:t>
            </a:r>
            <a:r>
              <a:rPr dirty="0" sz="3900" spc="-4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900" spc="465">
                <a:solidFill>
                  <a:srgbClr val="FFFFFF"/>
                </a:solidFill>
                <a:latin typeface="Arial"/>
                <a:cs typeface="Arial"/>
              </a:rPr>
              <a:t>importance</a:t>
            </a:r>
            <a:endParaRPr sz="3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2550" y="2"/>
            <a:ext cx="16935450" cy="10287000"/>
          </a:xfrm>
          <a:custGeom>
            <a:avLst/>
            <a:gdLst/>
            <a:ahLst/>
            <a:cxnLst/>
            <a:rect l="l" t="t" r="r" b="b"/>
            <a:pathLst>
              <a:path w="16935450" h="10287000">
                <a:moveTo>
                  <a:pt x="0" y="10287000"/>
                </a:moveTo>
                <a:lnTo>
                  <a:pt x="16935449" y="10287000"/>
                </a:lnTo>
                <a:lnTo>
                  <a:pt x="16935449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2"/>
            <a:ext cx="1352550" cy="10287000"/>
            <a:chOff x="0" y="2"/>
            <a:chExt cx="1352550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2057057"/>
              <a:ext cx="1352550" cy="8230234"/>
            </a:xfrm>
            <a:custGeom>
              <a:avLst/>
              <a:gdLst/>
              <a:ahLst/>
              <a:cxnLst/>
              <a:rect l="l" t="t" r="r" b="b"/>
              <a:pathLst>
                <a:path w="1352550" h="8230234">
                  <a:moveTo>
                    <a:pt x="0" y="8229942"/>
                  </a:moveTo>
                  <a:lnTo>
                    <a:pt x="1352550" y="8229942"/>
                  </a:lnTo>
                  <a:lnTo>
                    <a:pt x="1352550" y="0"/>
                  </a:lnTo>
                  <a:lnTo>
                    <a:pt x="0" y="0"/>
                  </a:lnTo>
                  <a:lnTo>
                    <a:pt x="0" y="82299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2"/>
              <a:ext cx="1352550" cy="2057400"/>
            </a:xfrm>
            <a:custGeom>
              <a:avLst/>
              <a:gdLst/>
              <a:ahLst/>
              <a:cxnLst/>
              <a:rect l="l" t="t" r="r" b="b"/>
              <a:pathLst>
                <a:path w="1352550" h="2057400">
                  <a:moveTo>
                    <a:pt x="1352550" y="2057055"/>
                  </a:moveTo>
                  <a:lnTo>
                    <a:pt x="0" y="2057055"/>
                  </a:lnTo>
                  <a:lnTo>
                    <a:pt x="0" y="0"/>
                  </a:lnTo>
                  <a:lnTo>
                    <a:pt x="1352550" y="0"/>
                  </a:lnTo>
                  <a:lnTo>
                    <a:pt x="1352550" y="2057055"/>
                  </a:lnTo>
                  <a:close/>
                </a:path>
              </a:pathLst>
            </a:custGeom>
            <a:solidFill>
              <a:srgbClr val="1B98E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4663135" y="4209592"/>
            <a:ext cx="9677399" cy="2895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23629" y="101853"/>
            <a:ext cx="15144115" cy="11207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150" spc="894">
                <a:solidFill>
                  <a:srgbClr val="1FBDFF"/>
                </a:solidFill>
              </a:rPr>
              <a:t>Prediction </a:t>
            </a:r>
            <a:r>
              <a:rPr dirty="0" sz="7150" spc="990">
                <a:solidFill>
                  <a:srgbClr val="1FBDFF"/>
                </a:solidFill>
              </a:rPr>
              <a:t>on </a:t>
            </a:r>
            <a:r>
              <a:rPr dirty="0" sz="7150" spc="800">
                <a:solidFill>
                  <a:srgbClr val="1FBDFF"/>
                </a:solidFill>
              </a:rPr>
              <a:t>Unseen</a:t>
            </a:r>
            <a:r>
              <a:rPr dirty="0" sz="7150" spc="-155">
                <a:solidFill>
                  <a:srgbClr val="1FBDFF"/>
                </a:solidFill>
              </a:rPr>
              <a:t> </a:t>
            </a:r>
            <a:r>
              <a:rPr dirty="0" sz="7150" spc="925">
                <a:solidFill>
                  <a:srgbClr val="1FBDFF"/>
                </a:solidFill>
              </a:rPr>
              <a:t>Dataset</a:t>
            </a:r>
            <a:endParaRPr sz="7150"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49530" marR="5080">
              <a:lnSpc>
                <a:spcPct val="117000"/>
              </a:lnSpc>
              <a:spcBef>
                <a:spcPts val="90"/>
              </a:spcBef>
              <a:tabLst>
                <a:tab pos="11902440" algn="l"/>
              </a:tabLst>
            </a:pPr>
            <a:r>
              <a:rPr dirty="0" spc="290"/>
              <a:t>We </a:t>
            </a:r>
            <a:r>
              <a:rPr dirty="0" spc="405"/>
              <a:t>then </a:t>
            </a:r>
            <a:r>
              <a:rPr dirty="0" spc="315"/>
              <a:t>use </a:t>
            </a:r>
            <a:r>
              <a:rPr dirty="0" spc="390"/>
              <a:t>the </a:t>
            </a:r>
            <a:r>
              <a:rPr dirty="0" spc="525"/>
              <a:t>data </a:t>
            </a:r>
            <a:r>
              <a:rPr dirty="0" spc="465"/>
              <a:t>than </a:t>
            </a:r>
            <a:r>
              <a:rPr dirty="0" spc="380"/>
              <a:t>we</a:t>
            </a:r>
            <a:r>
              <a:rPr dirty="0" spc="-595"/>
              <a:t> </a:t>
            </a:r>
            <a:r>
              <a:rPr dirty="0" spc="420"/>
              <a:t>have</a:t>
            </a:r>
            <a:r>
              <a:rPr dirty="0" spc="254"/>
              <a:t> </a:t>
            </a:r>
            <a:r>
              <a:rPr dirty="0" spc="380"/>
              <a:t>splitted	</a:t>
            </a:r>
            <a:r>
              <a:rPr dirty="0" spc="305"/>
              <a:t>for</a:t>
            </a:r>
            <a:r>
              <a:rPr dirty="0" spc="170"/>
              <a:t> </a:t>
            </a:r>
            <a:r>
              <a:rPr dirty="0" spc="350"/>
              <a:t>final  </a:t>
            </a:r>
            <a:r>
              <a:rPr dirty="0" spc="355"/>
              <a:t>prediction. </a:t>
            </a:r>
            <a:r>
              <a:rPr dirty="0" spc="210"/>
              <a:t>The </a:t>
            </a:r>
            <a:r>
              <a:rPr dirty="0" spc="480"/>
              <a:t>model </a:t>
            </a:r>
            <a:r>
              <a:rPr dirty="0" spc="395"/>
              <a:t>has </a:t>
            </a:r>
            <a:r>
              <a:rPr dirty="0" spc="345"/>
              <a:t>never </a:t>
            </a:r>
            <a:r>
              <a:rPr dirty="0" spc="320"/>
              <a:t>seen </a:t>
            </a:r>
            <a:r>
              <a:rPr dirty="0" spc="325"/>
              <a:t>this </a:t>
            </a:r>
            <a:r>
              <a:rPr dirty="0" spc="525"/>
              <a:t>data</a:t>
            </a:r>
            <a:r>
              <a:rPr dirty="0" spc="-450"/>
              <a:t> </a:t>
            </a:r>
            <a:r>
              <a:rPr dirty="0" spc="260"/>
              <a:t>yet.</a:t>
            </a:r>
          </a:p>
          <a:p>
            <a:pPr marL="49530">
              <a:lnSpc>
                <a:spcPct val="100000"/>
              </a:lnSpc>
              <a:spcBef>
                <a:spcPts val="795"/>
              </a:spcBef>
            </a:pPr>
            <a:r>
              <a:rPr dirty="0" spc="225"/>
              <a:t>Hence, </a:t>
            </a:r>
            <a:r>
              <a:rPr dirty="0" spc="310"/>
              <a:t>it </a:t>
            </a:r>
            <a:r>
              <a:rPr dirty="0" spc="195"/>
              <a:t>is </a:t>
            </a:r>
            <a:r>
              <a:rPr dirty="0" spc="385"/>
              <a:t>perfect </a:t>
            </a:r>
            <a:r>
              <a:rPr dirty="0" spc="305"/>
              <a:t>for</a:t>
            </a:r>
            <a:r>
              <a:rPr dirty="0" spc="130"/>
              <a:t> </a:t>
            </a:r>
            <a:r>
              <a:rPr dirty="0" spc="405"/>
              <a:t>evaluation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23629" y="7450404"/>
            <a:ext cx="15161260" cy="14160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0"/>
              </a:spcBef>
            </a:pPr>
            <a:r>
              <a:rPr dirty="0" sz="3900" spc="29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3900" spc="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900" spc="270">
                <a:solidFill>
                  <a:srgbClr val="FFFFFF"/>
                </a:solidFill>
                <a:latin typeface="Arial"/>
                <a:cs typeface="Arial"/>
              </a:rPr>
              <a:t>still</a:t>
            </a:r>
            <a:r>
              <a:rPr dirty="0" sz="3900" spc="25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900" spc="425">
                <a:solidFill>
                  <a:srgbClr val="FFFFFF"/>
                </a:solidFill>
                <a:latin typeface="Arial"/>
                <a:cs typeface="Arial"/>
              </a:rPr>
              <a:t>get</a:t>
            </a:r>
            <a:r>
              <a:rPr dirty="0" sz="3900" spc="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900" spc="49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900" spc="25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900" spc="475">
                <a:solidFill>
                  <a:srgbClr val="FFFFFF"/>
                </a:solidFill>
                <a:latin typeface="Arial"/>
                <a:cs typeface="Arial"/>
              </a:rPr>
              <a:t>good</a:t>
            </a:r>
            <a:r>
              <a:rPr dirty="0" sz="3900" spc="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900" spc="240">
                <a:solidFill>
                  <a:srgbClr val="FFFFFF"/>
                </a:solidFill>
                <a:latin typeface="Arial"/>
                <a:cs typeface="Arial"/>
              </a:rPr>
              <a:t>score,</a:t>
            </a:r>
            <a:r>
              <a:rPr dirty="0" sz="3900" spc="25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900" spc="305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3900" spc="25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900" spc="36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dirty="0" sz="3900" spc="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900" spc="48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dirty="0" sz="3900" spc="25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900" spc="39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3900" spc="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900" spc="409">
                <a:solidFill>
                  <a:srgbClr val="FFFFFF"/>
                </a:solidFill>
                <a:latin typeface="Arial"/>
                <a:cs typeface="Arial"/>
              </a:rPr>
              <a:t>predict</a:t>
            </a:r>
            <a:r>
              <a:rPr dirty="0" sz="3900" spc="25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900" spc="365">
                <a:solidFill>
                  <a:srgbClr val="FFFFFF"/>
                </a:solidFill>
                <a:latin typeface="Arial"/>
                <a:cs typeface="Arial"/>
              </a:rPr>
              <a:t>unseen  </a:t>
            </a:r>
            <a:r>
              <a:rPr dirty="0" sz="3900" spc="525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3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8870315"/>
          </a:xfrm>
          <a:custGeom>
            <a:avLst/>
            <a:gdLst/>
            <a:ahLst/>
            <a:cxnLst/>
            <a:rect l="l" t="t" r="r" b="b"/>
            <a:pathLst>
              <a:path w="18288000" h="8870315">
                <a:moveTo>
                  <a:pt x="0" y="8870259"/>
                </a:moveTo>
                <a:lnTo>
                  <a:pt x="18288000" y="8870259"/>
                </a:lnTo>
                <a:lnTo>
                  <a:pt x="18288000" y="0"/>
                </a:lnTo>
                <a:lnTo>
                  <a:pt x="0" y="0"/>
                </a:lnTo>
                <a:lnTo>
                  <a:pt x="0" y="887025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411" y="8870258"/>
            <a:ext cx="18278475" cy="1419225"/>
          </a:xfrm>
          <a:custGeom>
            <a:avLst/>
            <a:gdLst/>
            <a:ahLst/>
            <a:cxnLst/>
            <a:rect l="l" t="t" r="r" b="b"/>
            <a:pathLst>
              <a:path w="18278475" h="1419225">
                <a:moveTo>
                  <a:pt x="18278475" y="1419225"/>
                </a:moveTo>
                <a:lnTo>
                  <a:pt x="0" y="1419225"/>
                </a:lnTo>
                <a:lnTo>
                  <a:pt x="0" y="0"/>
                </a:lnTo>
                <a:lnTo>
                  <a:pt x="18278475" y="0"/>
                </a:lnTo>
                <a:lnTo>
                  <a:pt x="18278475" y="1419225"/>
                </a:lnTo>
                <a:close/>
              </a:path>
            </a:pathLst>
          </a:custGeom>
          <a:solidFill>
            <a:srgbClr val="1753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07433" y="1860651"/>
            <a:ext cx="9677399" cy="656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23629" y="366834"/>
            <a:ext cx="15145385" cy="11207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150" spc="894"/>
              <a:t>Prediction </a:t>
            </a:r>
            <a:r>
              <a:rPr dirty="0" sz="7150" spc="990"/>
              <a:t>on </a:t>
            </a:r>
            <a:r>
              <a:rPr dirty="0" sz="7150" spc="800"/>
              <a:t>Unseen</a:t>
            </a:r>
            <a:r>
              <a:rPr dirty="0" sz="7150" spc="-140"/>
              <a:t> </a:t>
            </a:r>
            <a:r>
              <a:rPr dirty="0" sz="7150" spc="925"/>
              <a:t>Dataset</a:t>
            </a:r>
            <a:endParaRPr sz="715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11" y="8870258"/>
            <a:ext cx="18278475" cy="1419225"/>
          </a:xfrm>
          <a:custGeom>
            <a:avLst/>
            <a:gdLst/>
            <a:ahLst/>
            <a:cxnLst/>
            <a:rect l="l" t="t" r="r" b="b"/>
            <a:pathLst>
              <a:path w="18278475" h="1419225">
                <a:moveTo>
                  <a:pt x="18278475" y="1419225"/>
                </a:moveTo>
                <a:lnTo>
                  <a:pt x="0" y="1419225"/>
                </a:lnTo>
                <a:lnTo>
                  <a:pt x="0" y="0"/>
                </a:lnTo>
                <a:lnTo>
                  <a:pt x="18278475" y="0"/>
                </a:lnTo>
                <a:lnTo>
                  <a:pt x="18278475" y="1419225"/>
                </a:lnTo>
                <a:close/>
              </a:path>
            </a:pathLst>
          </a:custGeom>
          <a:solidFill>
            <a:srgbClr val="1753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57203" y="4028968"/>
            <a:ext cx="10391789" cy="3638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644507"/>
            <a:ext cx="15777210" cy="102933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550" spc="765"/>
              <a:t>Using </a:t>
            </a:r>
            <a:r>
              <a:rPr dirty="0" sz="6550" spc="490"/>
              <a:t>ROC_AUC </a:t>
            </a:r>
            <a:r>
              <a:rPr dirty="0" sz="6550" spc="765"/>
              <a:t>as </a:t>
            </a:r>
            <a:r>
              <a:rPr dirty="0" sz="6550" spc="950"/>
              <a:t>new</a:t>
            </a:r>
            <a:r>
              <a:rPr dirty="0" sz="6550" spc="100"/>
              <a:t> </a:t>
            </a:r>
            <a:r>
              <a:rPr dirty="0" sz="6550" spc="910"/>
              <a:t>threshold</a:t>
            </a:r>
            <a:endParaRPr sz="6550"/>
          </a:p>
        </p:txBody>
      </p:sp>
      <p:sp>
        <p:nvSpPr>
          <p:cNvPr id="5" name="object 5"/>
          <p:cNvSpPr txBox="1"/>
          <p:nvPr/>
        </p:nvSpPr>
        <p:spPr>
          <a:xfrm>
            <a:off x="1016000" y="1957526"/>
            <a:ext cx="16247110" cy="50831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859155">
              <a:lnSpc>
                <a:spcPct val="117000"/>
              </a:lnSpc>
              <a:spcBef>
                <a:spcPts val="90"/>
              </a:spcBef>
              <a:tabLst>
                <a:tab pos="1120775" algn="l"/>
                <a:tab pos="2249805" algn="l"/>
                <a:tab pos="3460115" algn="l"/>
                <a:tab pos="4606290" algn="l"/>
                <a:tab pos="5962015" algn="l"/>
                <a:tab pos="8724265" algn="l"/>
                <a:tab pos="10232390" algn="l"/>
                <a:tab pos="11038205" algn="l"/>
                <a:tab pos="13184505" algn="l"/>
                <a:tab pos="14314169" algn="l"/>
              </a:tabLst>
            </a:pPr>
            <a:r>
              <a:rPr dirty="0" sz="3900" spc="325">
                <a:solidFill>
                  <a:srgbClr val="37363B"/>
                </a:solidFill>
                <a:latin typeface="Arial"/>
                <a:cs typeface="Arial"/>
              </a:rPr>
              <a:t>W</a:t>
            </a:r>
            <a:r>
              <a:rPr dirty="0" sz="3900" spc="254">
                <a:solidFill>
                  <a:srgbClr val="37363B"/>
                </a:solidFill>
                <a:latin typeface="Arial"/>
                <a:cs typeface="Arial"/>
              </a:rPr>
              <a:t>e</a:t>
            </a:r>
            <a:r>
              <a:rPr dirty="0" sz="3900">
                <a:solidFill>
                  <a:srgbClr val="37363B"/>
                </a:solidFill>
                <a:latin typeface="Arial"/>
                <a:cs typeface="Arial"/>
              </a:rPr>
              <a:t>	</a:t>
            </a:r>
            <a:r>
              <a:rPr dirty="0" sz="3900" spc="505">
                <a:solidFill>
                  <a:srgbClr val="37363B"/>
                </a:solidFill>
                <a:latin typeface="Arial"/>
                <a:cs typeface="Arial"/>
              </a:rPr>
              <a:t>w</a:t>
            </a:r>
            <a:r>
              <a:rPr dirty="0" sz="3900" spc="245">
                <a:solidFill>
                  <a:srgbClr val="37363B"/>
                </a:solidFill>
                <a:latin typeface="Arial"/>
                <a:cs typeface="Arial"/>
              </a:rPr>
              <a:t>il</a:t>
            </a:r>
            <a:r>
              <a:rPr dirty="0" sz="3900" spc="170">
                <a:solidFill>
                  <a:srgbClr val="37363B"/>
                </a:solidFill>
                <a:latin typeface="Arial"/>
                <a:cs typeface="Arial"/>
              </a:rPr>
              <a:t>l</a:t>
            </a:r>
            <a:r>
              <a:rPr dirty="0" sz="3900">
                <a:solidFill>
                  <a:srgbClr val="37363B"/>
                </a:solidFill>
                <a:latin typeface="Arial"/>
                <a:cs typeface="Arial"/>
              </a:rPr>
              <a:t>	</a:t>
            </a:r>
            <a:r>
              <a:rPr dirty="0" sz="3900" spc="459">
                <a:solidFill>
                  <a:srgbClr val="37363B"/>
                </a:solidFill>
                <a:latin typeface="Arial"/>
                <a:cs typeface="Arial"/>
              </a:rPr>
              <a:t>u</a:t>
            </a:r>
            <a:r>
              <a:rPr dirty="0" sz="3900" spc="225">
                <a:solidFill>
                  <a:srgbClr val="37363B"/>
                </a:solidFill>
                <a:latin typeface="Arial"/>
                <a:cs typeface="Arial"/>
              </a:rPr>
              <a:t>s</a:t>
            </a:r>
            <a:r>
              <a:rPr dirty="0" sz="3900" spc="254">
                <a:solidFill>
                  <a:srgbClr val="37363B"/>
                </a:solidFill>
                <a:latin typeface="Arial"/>
                <a:cs typeface="Arial"/>
              </a:rPr>
              <a:t>e</a:t>
            </a:r>
            <a:r>
              <a:rPr dirty="0" sz="3900">
                <a:solidFill>
                  <a:srgbClr val="37363B"/>
                </a:solidFill>
                <a:latin typeface="Arial"/>
                <a:cs typeface="Arial"/>
              </a:rPr>
              <a:t>	</a:t>
            </a:r>
            <a:r>
              <a:rPr dirty="0" sz="3900" spc="415">
                <a:solidFill>
                  <a:srgbClr val="37363B"/>
                </a:solidFill>
                <a:latin typeface="Arial"/>
                <a:cs typeface="Arial"/>
              </a:rPr>
              <a:t>o</a:t>
            </a:r>
            <a:r>
              <a:rPr dirty="0" sz="3900" spc="459">
                <a:solidFill>
                  <a:srgbClr val="37363B"/>
                </a:solidFill>
                <a:latin typeface="Arial"/>
                <a:cs typeface="Arial"/>
              </a:rPr>
              <a:t>u</a:t>
            </a:r>
            <a:r>
              <a:rPr dirty="0" sz="3900" spc="210">
                <a:solidFill>
                  <a:srgbClr val="37363B"/>
                </a:solidFill>
                <a:latin typeface="Arial"/>
                <a:cs typeface="Arial"/>
              </a:rPr>
              <a:t>r</a:t>
            </a:r>
            <a:r>
              <a:rPr dirty="0" sz="3900">
                <a:solidFill>
                  <a:srgbClr val="37363B"/>
                </a:solidFill>
                <a:latin typeface="Arial"/>
                <a:cs typeface="Arial"/>
              </a:rPr>
              <a:t>	</a:t>
            </a:r>
            <a:r>
              <a:rPr dirty="0" sz="3900" spc="459">
                <a:solidFill>
                  <a:srgbClr val="37363B"/>
                </a:solidFill>
                <a:latin typeface="Arial"/>
                <a:cs typeface="Arial"/>
              </a:rPr>
              <a:t>n</a:t>
            </a:r>
            <a:r>
              <a:rPr dirty="0" sz="3900" spc="330">
                <a:solidFill>
                  <a:srgbClr val="37363B"/>
                </a:solidFill>
                <a:latin typeface="Arial"/>
                <a:cs typeface="Arial"/>
              </a:rPr>
              <a:t>e</a:t>
            </a:r>
            <a:r>
              <a:rPr dirty="0" sz="3900" spc="430">
                <a:solidFill>
                  <a:srgbClr val="37363B"/>
                </a:solidFill>
                <a:latin typeface="Arial"/>
                <a:cs typeface="Arial"/>
              </a:rPr>
              <a:t>w</a:t>
            </a:r>
            <a:r>
              <a:rPr dirty="0" sz="3900">
                <a:solidFill>
                  <a:srgbClr val="37363B"/>
                </a:solidFill>
                <a:latin typeface="Arial"/>
                <a:cs typeface="Arial"/>
              </a:rPr>
              <a:t>	</a:t>
            </a:r>
            <a:r>
              <a:rPr dirty="0" sz="3900" spc="455">
                <a:solidFill>
                  <a:srgbClr val="37363B"/>
                </a:solidFill>
                <a:latin typeface="Arial"/>
                <a:cs typeface="Arial"/>
              </a:rPr>
              <a:t>t</a:t>
            </a:r>
            <a:r>
              <a:rPr dirty="0" sz="3900" spc="459">
                <a:solidFill>
                  <a:srgbClr val="37363B"/>
                </a:solidFill>
                <a:latin typeface="Arial"/>
                <a:cs typeface="Arial"/>
              </a:rPr>
              <a:t>h</a:t>
            </a:r>
            <a:r>
              <a:rPr dirty="0" sz="3900" spc="285">
                <a:solidFill>
                  <a:srgbClr val="37363B"/>
                </a:solidFill>
                <a:latin typeface="Arial"/>
                <a:cs typeface="Arial"/>
              </a:rPr>
              <a:t>r</a:t>
            </a:r>
            <a:r>
              <a:rPr dirty="0" sz="3900" spc="330">
                <a:solidFill>
                  <a:srgbClr val="37363B"/>
                </a:solidFill>
                <a:latin typeface="Arial"/>
                <a:cs typeface="Arial"/>
              </a:rPr>
              <a:t>e</a:t>
            </a:r>
            <a:r>
              <a:rPr dirty="0" sz="3900" spc="225">
                <a:solidFill>
                  <a:srgbClr val="37363B"/>
                </a:solidFill>
                <a:latin typeface="Arial"/>
                <a:cs typeface="Arial"/>
              </a:rPr>
              <a:t>s</a:t>
            </a:r>
            <a:r>
              <a:rPr dirty="0" sz="3900" spc="459">
                <a:solidFill>
                  <a:srgbClr val="37363B"/>
                </a:solidFill>
                <a:latin typeface="Arial"/>
                <a:cs typeface="Arial"/>
              </a:rPr>
              <a:t>h</a:t>
            </a:r>
            <a:r>
              <a:rPr dirty="0" sz="3900" spc="415">
                <a:solidFill>
                  <a:srgbClr val="37363B"/>
                </a:solidFill>
                <a:latin typeface="Arial"/>
                <a:cs typeface="Arial"/>
              </a:rPr>
              <a:t>o</a:t>
            </a:r>
            <a:r>
              <a:rPr dirty="0" sz="3900" spc="245">
                <a:solidFill>
                  <a:srgbClr val="37363B"/>
                </a:solidFill>
                <a:latin typeface="Arial"/>
                <a:cs typeface="Arial"/>
              </a:rPr>
              <a:t>l</a:t>
            </a:r>
            <a:r>
              <a:rPr dirty="0" sz="3900" spc="495">
                <a:solidFill>
                  <a:srgbClr val="37363B"/>
                </a:solidFill>
                <a:latin typeface="Arial"/>
                <a:cs typeface="Arial"/>
              </a:rPr>
              <a:t>d</a:t>
            </a:r>
            <a:r>
              <a:rPr dirty="0" sz="3900">
                <a:solidFill>
                  <a:srgbClr val="37363B"/>
                </a:solidFill>
                <a:latin typeface="Arial"/>
                <a:cs typeface="Arial"/>
              </a:rPr>
              <a:t>	</a:t>
            </a:r>
            <a:r>
              <a:rPr dirty="0" sz="3900" spc="425">
                <a:solidFill>
                  <a:srgbClr val="37363B"/>
                </a:solidFill>
                <a:latin typeface="Arial"/>
                <a:cs typeface="Arial"/>
              </a:rPr>
              <a:t>0</a:t>
            </a:r>
            <a:r>
              <a:rPr dirty="0" sz="3900" spc="-85">
                <a:solidFill>
                  <a:srgbClr val="37363B"/>
                </a:solidFill>
                <a:latin typeface="Arial"/>
                <a:cs typeface="Arial"/>
              </a:rPr>
              <a:t>.</a:t>
            </a:r>
            <a:r>
              <a:rPr dirty="0" sz="3900" spc="415">
                <a:solidFill>
                  <a:srgbClr val="37363B"/>
                </a:solidFill>
                <a:latin typeface="Arial"/>
                <a:cs typeface="Arial"/>
              </a:rPr>
              <a:t>8</a:t>
            </a:r>
            <a:r>
              <a:rPr dirty="0" sz="3900" spc="420">
                <a:solidFill>
                  <a:srgbClr val="37363B"/>
                </a:solidFill>
                <a:latin typeface="Arial"/>
                <a:cs typeface="Arial"/>
              </a:rPr>
              <a:t>5</a:t>
            </a:r>
            <a:r>
              <a:rPr dirty="0" sz="3900" spc="-290">
                <a:solidFill>
                  <a:srgbClr val="37363B"/>
                </a:solidFill>
                <a:latin typeface="Arial"/>
                <a:cs typeface="Arial"/>
              </a:rPr>
              <a:t>,</a:t>
            </a:r>
            <a:r>
              <a:rPr dirty="0" sz="3900">
                <a:solidFill>
                  <a:srgbClr val="37363B"/>
                </a:solidFill>
                <a:latin typeface="Arial"/>
                <a:cs typeface="Arial"/>
              </a:rPr>
              <a:t>	</a:t>
            </a:r>
            <a:r>
              <a:rPr dirty="0" sz="3900" spc="455">
                <a:solidFill>
                  <a:srgbClr val="37363B"/>
                </a:solidFill>
                <a:latin typeface="Arial"/>
                <a:cs typeface="Arial"/>
              </a:rPr>
              <a:t>t</a:t>
            </a:r>
            <a:r>
              <a:rPr dirty="0" sz="3900" spc="340">
                <a:solidFill>
                  <a:srgbClr val="37363B"/>
                </a:solidFill>
                <a:latin typeface="Arial"/>
                <a:cs typeface="Arial"/>
              </a:rPr>
              <a:t>o</a:t>
            </a:r>
            <a:r>
              <a:rPr dirty="0" sz="3900">
                <a:solidFill>
                  <a:srgbClr val="37363B"/>
                </a:solidFill>
                <a:latin typeface="Arial"/>
                <a:cs typeface="Arial"/>
              </a:rPr>
              <a:t>	</a:t>
            </a:r>
            <a:r>
              <a:rPr dirty="0" sz="3900" spc="570">
                <a:solidFill>
                  <a:srgbClr val="37363B"/>
                </a:solidFill>
                <a:latin typeface="Arial"/>
                <a:cs typeface="Arial"/>
              </a:rPr>
              <a:t>p</a:t>
            </a:r>
            <a:r>
              <a:rPr dirty="0" sz="3900" spc="285">
                <a:solidFill>
                  <a:srgbClr val="37363B"/>
                </a:solidFill>
                <a:latin typeface="Arial"/>
                <a:cs typeface="Arial"/>
              </a:rPr>
              <a:t>r</a:t>
            </a:r>
            <a:r>
              <a:rPr dirty="0" sz="3900" spc="330">
                <a:solidFill>
                  <a:srgbClr val="37363B"/>
                </a:solidFill>
                <a:latin typeface="Arial"/>
                <a:cs typeface="Arial"/>
              </a:rPr>
              <a:t>e</a:t>
            </a:r>
            <a:r>
              <a:rPr dirty="0" sz="3900" spc="570">
                <a:solidFill>
                  <a:srgbClr val="37363B"/>
                </a:solidFill>
                <a:latin typeface="Arial"/>
                <a:cs typeface="Arial"/>
              </a:rPr>
              <a:t>d</a:t>
            </a:r>
            <a:r>
              <a:rPr dirty="0" sz="3900" spc="245">
                <a:solidFill>
                  <a:srgbClr val="37363B"/>
                </a:solidFill>
                <a:latin typeface="Arial"/>
                <a:cs typeface="Arial"/>
              </a:rPr>
              <a:t>i</a:t>
            </a:r>
            <a:r>
              <a:rPr dirty="0" sz="3900" spc="484">
                <a:solidFill>
                  <a:srgbClr val="37363B"/>
                </a:solidFill>
                <a:latin typeface="Arial"/>
                <a:cs typeface="Arial"/>
              </a:rPr>
              <a:t>c</a:t>
            </a:r>
            <a:r>
              <a:rPr dirty="0" sz="3900" spc="380">
                <a:solidFill>
                  <a:srgbClr val="37363B"/>
                </a:solidFill>
                <a:latin typeface="Arial"/>
                <a:cs typeface="Arial"/>
              </a:rPr>
              <a:t>t</a:t>
            </a:r>
            <a:r>
              <a:rPr dirty="0" sz="3900">
                <a:solidFill>
                  <a:srgbClr val="37363B"/>
                </a:solidFill>
                <a:latin typeface="Arial"/>
                <a:cs typeface="Arial"/>
              </a:rPr>
              <a:t>	</a:t>
            </a:r>
            <a:r>
              <a:rPr dirty="0" sz="3900" spc="455">
                <a:solidFill>
                  <a:srgbClr val="37363B"/>
                </a:solidFill>
                <a:latin typeface="Arial"/>
                <a:cs typeface="Arial"/>
              </a:rPr>
              <a:t>t</a:t>
            </a:r>
            <a:r>
              <a:rPr dirty="0" sz="3900" spc="459">
                <a:solidFill>
                  <a:srgbClr val="37363B"/>
                </a:solidFill>
                <a:latin typeface="Arial"/>
                <a:cs typeface="Arial"/>
              </a:rPr>
              <a:t>h</a:t>
            </a:r>
            <a:r>
              <a:rPr dirty="0" sz="3900" spc="254">
                <a:solidFill>
                  <a:srgbClr val="37363B"/>
                </a:solidFill>
                <a:latin typeface="Arial"/>
                <a:cs typeface="Arial"/>
              </a:rPr>
              <a:t>e</a:t>
            </a:r>
            <a:r>
              <a:rPr dirty="0" sz="3900">
                <a:solidFill>
                  <a:srgbClr val="37363B"/>
                </a:solidFill>
                <a:latin typeface="Arial"/>
                <a:cs typeface="Arial"/>
              </a:rPr>
              <a:t>	</a:t>
            </a:r>
            <a:r>
              <a:rPr dirty="0" sz="3900" spc="459">
                <a:solidFill>
                  <a:srgbClr val="37363B"/>
                </a:solidFill>
                <a:latin typeface="Arial"/>
                <a:cs typeface="Arial"/>
              </a:rPr>
              <a:t>n</a:t>
            </a:r>
            <a:r>
              <a:rPr dirty="0" sz="3900" spc="330">
                <a:solidFill>
                  <a:srgbClr val="37363B"/>
                </a:solidFill>
                <a:latin typeface="Arial"/>
                <a:cs typeface="Arial"/>
              </a:rPr>
              <a:t>e</a:t>
            </a:r>
            <a:r>
              <a:rPr dirty="0" sz="3900" spc="250">
                <a:solidFill>
                  <a:srgbClr val="37363B"/>
                </a:solidFill>
                <a:latin typeface="Arial"/>
                <a:cs typeface="Arial"/>
              </a:rPr>
              <a:t>w  </a:t>
            </a:r>
            <a:r>
              <a:rPr dirty="0" sz="3900" spc="375">
                <a:solidFill>
                  <a:srgbClr val="37363B"/>
                </a:solidFill>
                <a:latin typeface="Arial"/>
                <a:cs typeface="Arial"/>
              </a:rPr>
              <a:t>dataset. </a:t>
            </a:r>
            <a:r>
              <a:rPr dirty="0" sz="3900" spc="175">
                <a:solidFill>
                  <a:srgbClr val="37363B"/>
                </a:solidFill>
                <a:latin typeface="Arial"/>
                <a:cs typeface="Arial"/>
              </a:rPr>
              <a:t>Then, </a:t>
            </a:r>
            <a:r>
              <a:rPr dirty="0" sz="3900" spc="380">
                <a:solidFill>
                  <a:srgbClr val="37363B"/>
                </a:solidFill>
                <a:latin typeface="Arial"/>
                <a:cs typeface="Arial"/>
              </a:rPr>
              <a:t>we </a:t>
            </a:r>
            <a:r>
              <a:rPr dirty="0" sz="3900" spc="425">
                <a:solidFill>
                  <a:srgbClr val="37363B"/>
                </a:solidFill>
                <a:latin typeface="Arial"/>
                <a:cs typeface="Arial"/>
              </a:rPr>
              <a:t>get </a:t>
            </a:r>
            <a:r>
              <a:rPr dirty="0" sz="3900" spc="390">
                <a:solidFill>
                  <a:srgbClr val="37363B"/>
                </a:solidFill>
                <a:latin typeface="Arial"/>
                <a:cs typeface="Arial"/>
              </a:rPr>
              <a:t>the </a:t>
            </a:r>
            <a:r>
              <a:rPr dirty="0" sz="3900" spc="365">
                <a:solidFill>
                  <a:srgbClr val="37363B"/>
                </a:solidFill>
                <a:latin typeface="Arial"/>
                <a:cs typeface="Arial"/>
              </a:rPr>
              <a:t>classification </a:t>
            </a:r>
            <a:r>
              <a:rPr dirty="0" sz="3900" spc="380">
                <a:solidFill>
                  <a:srgbClr val="37363B"/>
                </a:solidFill>
                <a:latin typeface="Arial"/>
                <a:cs typeface="Arial"/>
              </a:rPr>
              <a:t>report </a:t>
            </a:r>
            <a:r>
              <a:rPr dirty="0" sz="3900" spc="360">
                <a:solidFill>
                  <a:srgbClr val="37363B"/>
                </a:solidFill>
                <a:latin typeface="Arial"/>
                <a:cs typeface="Arial"/>
              </a:rPr>
              <a:t>as</a:t>
            </a:r>
            <a:r>
              <a:rPr dirty="0" sz="3900" spc="-495">
                <a:solidFill>
                  <a:srgbClr val="37363B"/>
                </a:solidFill>
                <a:latin typeface="Arial"/>
                <a:cs typeface="Arial"/>
              </a:rPr>
              <a:t> </a:t>
            </a:r>
            <a:r>
              <a:rPr dirty="0" sz="3900" spc="400">
                <a:solidFill>
                  <a:srgbClr val="37363B"/>
                </a:solidFill>
                <a:latin typeface="Arial"/>
                <a:cs typeface="Arial"/>
              </a:rPr>
              <a:t>below</a:t>
            </a:r>
            <a:endParaRPr sz="3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600">
              <a:latin typeface="Arial"/>
              <a:cs typeface="Arial"/>
            </a:endParaRPr>
          </a:p>
          <a:p>
            <a:pPr algn="just" marL="10561955" marR="5080">
              <a:lnSpc>
                <a:spcPct val="116300"/>
              </a:lnSpc>
            </a:pPr>
            <a:r>
              <a:rPr dirty="0" sz="3600" spc="185">
                <a:solidFill>
                  <a:srgbClr val="37363B"/>
                </a:solidFill>
                <a:latin typeface="Arial"/>
                <a:cs typeface="Arial"/>
              </a:rPr>
              <a:t>We </a:t>
            </a:r>
            <a:r>
              <a:rPr dirty="0" sz="3600" spc="375">
                <a:solidFill>
                  <a:srgbClr val="37363B"/>
                </a:solidFill>
                <a:latin typeface="Arial"/>
                <a:cs typeface="Arial"/>
              </a:rPr>
              <a:t>can </a:t>
            </a:r>
            <a:r>
              <a:rPr dirty="0" sz="3600" spc="204">
                <a:solidFill>
                  <a:srgbClr val="37363B"/>
                </a:solidFill>
                <a:latin typeface="Arial"/>
                <a:cs typeface="Arial"/>
              </a:rPr>
              <a:t>see </a:t>
            </a:r>
            <a:r>
              <a:rPr dirty="0" sz="3600" spc="320">
                <a:solidFill>
                  <a:srgbClr val="37363B"/>
                </a:solidFill>
                <a:latin typeface="Arial"/>
                <a:cs typeface="Arial"/>
              </a:rPr>
              <a:t>that </a:t>
            </a:r>
            <a:r>
              <a:rPr dirty="0" sz="3600" spc="260">
                <a:solidFill>
                  <a:srgbClr val="37363B"/>
                </a:solidFill>
                <a:latin typeface="Arial"/>
                <a:cs typeface="Arial"/>
              </a:rPr>
              <a:t>the  </a:t>
            </a:r>
            <a:r>
              <a:rPr dirty="0" sz="3600" spc="235">
                <a:solidFill>
                  <a:srgbClr val="37363B"/>
                </a:solidFill>
                <a:latin typeface="Arial"/>
                <a:cs typeface="Arial"/>
              </a:rPr>
              <a:t>recall </a:t>
            </a:r>
            <a:r>
              <a:rPr dirty="0" sz="3600" spc="280">
                <a:solidFill>
                  <a:srgbClr val="37363B"/>
                </a:solidFill>
                <a:latin typeface="Arial"/>
                <a:cs typeface="Arial"/>
              </a:rPr>
              <a:t>has increased  </a:t>
            </a:r>
            <a:r>
              <a:rPr dirty="0" sz="3600" spc="229">
                <a:solidFill>
                  <a:srgbClr val="37363B"/>
                </a:solidFill>
                <a:latin typeface="Arial"/>
                <a:cs typeface="Arial"/>
              </a:rPr>
              <a:t>into </a:t>
            </a:r>
            <a:r>
              <a:rPr dirty="0" sz="3600" spc="114">
                <a:solidFill>
                  <a:srgbClr val="37363B"/>
                </a:solidFill>
                <a:latin typeface="Arial"/>
                <a:cs typeface="Arial"/>
              </a:rPr>
              <a:t>0.89, </a:t>
            </a:r>
            <a:r>
              <a:rPr dirty="0" sz="3600" spc="310">
                <a:solidFill>
                  <a:srgbClr val="37363B"/>
                </a:solidFill>
                <a:latin typeface="Arial"/>
                <a:cs typeface="Arial"/>
              </a:rPr>
              <a:t>by </a:t>
            </a:r>
            <a:r>
              <a:rPr dirty="0" sz="3600" spc="340">
                <a:solidFill>
                  <a:srgbClr val="37363B"/>
                </a:solidFill>
                <a:latin typeface="Arial"/>
                <a:cs typeface="Arial"/>
              </a:rPr>
              <a:t>changing  </a:t>
            </a:r>
            <a:r>
              <a:rPr dirty="0" sz="3600" spc="260">
                <a:solidFill>
                  <a:srgbClr val="37363B"/>
                </a:solidFill>
                <a:latin typeface="Arial"/>
                <a:cs typeface="Arial"/>
              </a:rPr>
              <a:t>the</a:t>
            </a:r>
            <a:r>
              <a:rPr dirty="0" sz="3600" spc="229">
                <a:solidFill>
                  <a:srgbClr val="37363B"/>
                </a:solidFill>
                <a:latin typeface="Arial"/>
                <a:cs typeface="Arial"/>
              </a:rPr>
              <a:t> </a:t>
            </a:r>
            <a:r>
              <a:rPr dirty="0" sz="3600" spc="250">
                <a:solidFill>
                  <a:srgbClr val="37363B"/>
                </a:solidFill>
                <a:latin typeface="Arial"/>
                <a:cs typeface="Arial"/>
              </a:rPr>
              <a:t>threshold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11" y="8870258"/>
            <a:ext cx="18278475" cy="1419225"/>
          </a:xfrm>
          <a:custGeom>
            <a:avLst/>
            <a:gdLst/>
            <a:ahLst/>
            <a:cxnLst/>
            <a:rect l="l" t="t" r="r" b="b"/>
            <a:pathLst>
              <a:path w="18278475" h="1419225">
                <a:moveTo>
                  <a:pt x="18278475" y="1419225"/>
                </a:moveTo>
                <a:lnTo>
                  <a:pt x="0" y="1419225"/>
                </a:lnTo>
                <a:lnTo>
                  <a:pt x="0" y="0"/>
                </a:lnTo>
                <a:lnTo>
                  <a:pt x="18278475" y="0"/>
                </a:lnTo>
                <a:lnTo>
                  <a:pt x="18278475" y="1419225"/>
                </a:lnTo>
                <a:close/>
              </a:path>
            </a:pathLst>
          </a:custGeom>
          <a:solidFill>
            <a:srgbClr val="1753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301307" y="1749807"/>
            <a:ext cx="9686909" cy="6857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644507"/>
            <a:ext cx="7958455" cy="102933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550" spc="830"/>
              <a:t>Confusion</a:t>
            </a:r>
            <a:r>
              <a:rPr dirty="0" sz="6550" spc="495"/>
              <a:t> </a:t>
            </a:r>
            <a:r>
              <a:rPr dirty="0" sz="6550" spc="869"/>
              <a:t>Matrix</a:t>
            </a:r>
            <a:endParaRPr sz="6550"/>
          </a:p>
        </p:txBody>
      </p:sp>
      <p:sp>
        <p:nvSpPr>
          <p:cNvPr id="5" name="object 5"/>
          <p:cNvSpPr txBox="1"/>
          <p:nvPr/>
        </p:nvSpPr>
        <p:spPr>
          <a:xfrm>
            <a:off x="7031471" y="4563871"/>
            <a:ext cx="1556385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600" spc="525">
                <a:solidFill>
                  <a:srgbClr val="37363B"/>
                </a:solidFill>
                <a:latin typeface="Arial"/>
                <a:cs typeface="Arial"/>
              </a:rPr>
              <a:t>4</a:t>
            </a:r>
            <a:r>
              <a:rPr dirty="0" sz="3600" spc="430">
                <a:solidFill>
                  <a:srgbClr val="37363B"/>
                </a:solidFill>
                <a:latin typeface="Arial"/>
                <a:cs typeface="Arial"/>
              </a:rPr>
              <a:t>5</a:t>
            </a:r>
            <a:r>
              <a:rPr dirty="0" sz="3600" spc="265">
                <a:solidFill>
                  <a:srgbClr val="37363B"/>
                </a:solidFill>
                <a:latin typeface="Arial"/>
                <a:cs typeface="Arial"/>
              </a:rPr>
              <a:t>3</a:t>
            </a:r>
            <a:r>
              <a:rPr dirty="0" sz="3600" spc="434">
                <a:solidFill>
                  <a:srgbClr val="37363B"/>
                </a:solidFill>
                <a:latin typeface="Arial"/>
                <a:cs typeface="Arial"/>
              </a:rPr>
              <a:t>0</a:t>
            </a:r>
            <a:r>
              <a:rPr dirty="0" sz="3600" spc="365">
                <a:solidFill>
                  <a:srgbClr val="37363B"/>
                </a:solidFill>
                <a:latin typeface="Arial"/>
                <a:cs typeface="Arial"/>
              </a:rPr>
              <a:t>0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64068" y="4563871"/>
            <a:ext cx="1409700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600" spc="-405">
                <a:solidFill>
                  <a:srgbClr val="37363B"/>
                </a:solidFill>
                <a:latin typeface="Arial"/>
                <a:cs typeface="Arial"/>
              </a:rPr>
              <a:t>1</a:t>
            </a:r>
            <a:r>
              <a:rPr dirty="0" sz="3600" spc="380">
                <a:solidFill>
                  <a:srgbClr val="37363B"/>
                </a:solidFill>
                <a:latin typeface="Arial"/>
                <a:cs typeface="Arial"/>
              </a:rPr>
              <a:t>9</a:t>
            </a:r>
            <a:r>
              <a:rPr dirty="0" sz="3600" spc="100">
                <a:solidFill>
                  <a:srgbClr val="37363B"/>
                </a:solidFill>
                <a:latin typeface="Arial"/>
                <a:cs typeface="Arial"/>
              </a:rPr>
              <a:t>7</a:t>
            </a:r>
            <a:r>
              <a:rPr dirty="0" sz="3600" spc="434">
                <a:solidFill>
                  <a:srgbClr val="37363B"/>
                </a:solidFill>
                <a:latin typeface="Arial"/>
                <a:cs typeface="Arial"/>
              </a:rPr>
              <a:t>0</a:t>
            </a:r>
            <a:r>
              <a:rPr dirty="0" sz="3600" spc="350">
                <a:solidFill>
                  <a:srgbClr val="37363B"/>
                </a:solidFill>
                <a:latin typeface="Arial"/>
                <a:cs typeface="Arial"/>
              </a:rPr>
              <a:t>8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60850" y="6923907"/>
            <a:ext cx="1042669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600" spc="420">
                <a:solidFill>
                  <a:srgbClr val="37363B"/>
                </a:solidFill>
                <a:latin typeface="Arial"/>
                <a:cs typeface="Arial"/>
              </a:rPr>
              <a:t>8</a:t>
            </a:r>
            <a:r>
              <a:rPr dirty="0" sz="3600" spc="434">
                <a:solidFill>
                  <a:srgbClr val="37363B"/>
                </a:solidFill>
                <a:latin typeface="Arial"/>
                <a:cs typeface="Arial"/>
              </a:rPr>
              <a:t>0</a:t>
            </a:r>
            <a:r>
              <a:rPr dirty="0" sz="3600" spc="-405">
                <a:solidFill>
                  <a:srgbClr val="37363B"/>
                </a:solidFill>
                <a:latin typeface="Arial"/>
                <a:cs typeface="Arial"/>
              </a:rPr>
              <a:t>1</a:t>
            </a:r>
            <a:r>
              <a:rPr dirty="0" sz="3600" spc="-475">
                <a:solidFill>
                  <a:srgbClr val="37363B"/>
                </a:solidFill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27777" y="6923907"/>
            <a:ext cx="1043305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600" spc="-405">
                <a:solidFill>
                  <a:srgbClr val="37363B"/>
                </a:solidFill>
                <a:latin typeface="Arial"/>
                <a:cs typeface="Arial"/>
              </a:rPr>
              <a:t>1</a:t>
            </a:r>
            <a:r>
              <a:rPr dirty="0" sz="3600" spc="434">
                <a:solidFill>
                  <a:srgbClr val="37363B"/>
                </a:solidFill>
                <a:latin typeface="Arial"/>
                <a:cs typeface="Arial"/>
              </a:rPr>
              <a:t>0</a:t>
            </a:r>
            <a:r>
              <a:rPr dirty="0" sz="3600" spc="-405">
                <a:solidFill>
                  <a:srgbClr val="37363B"/>
                </a:solidFill>
                <a:latin typeface="Arial"/>
                <a:cs typeface="Arial"/>
              </a:rPr>
              <a:t>1</a:t>
            </a:r>
            <a:r>
              <a:rPr dirty="0" sz="3600" spc="360">
                <a:solidFill>
                  <a:srgbClr val="37363B"/>
                </a:solidFill>
                <a:latin typeface="Arial"/>
                <a:cs typeface="Arial"/>
              </a:rPr>
              <a:t>5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4547" y="4357225"/>
            <a:ext cx="11038840" cy="1427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200" spc="-35" b="0">
                <a:solidFill>
                  <a:srgbClr val="FFFFFF"/>
                </a:solidFill>
                <a:latin typeface="Roboto"/>
                <a:cs typeface="Roboto"/>
              </a:rPr>
              <a:t>Business </a:t>
            </a:r>
            <a:r>
              <a:rPr dirty="0" sz="9200" spc="-5" b="0">
                <a:solidFill>
                  <a:srgbClr val="FFFFFF"/>
                </a:solidFill>
                <a:latin typeface="Roboto"/>
                <a:cs typeface="Roboto"/>
              </a:rPr>
              <a:t>Case</a:t>
            </a:r>
            <a:r>
              <a:rPr dirty="0" sz="9200" b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9200" spc="-75" b="0">
                <a:solidFill>
                  <a:srgbClr val="FFFFFF"/>
                </a:solidFill>
                <a:latin typeface="Roboto"/>
                <a:cs typeface="Roboto"/>
              </a:rPr>
              <a:t>Study</a:t>
            </a:r>
            <a:endParaRPr sz="9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11" y="8870258"/>
            <a:ext cx="18278475" cy="1419225"/>
          </a:xfrm>
          <a:custGeom>
            <a:avLst/>
            <a:gdLst/>
            <a:ahLst/>
            <a:cxnLst/>
            <a:rect l="l" t="t" r="r" b="b"/>
            <a:pathLst>
              <a:path w="18278475" h="1419225">
                <a:moveTo>
                  <a:pt x="18278475" y="1419225"/>
                </a:moveTo>
                <a:lnTo>
                  <a:pt x="0" y="1419225"/>
                </a:lnTo>
                <a:lnTo>
                  <a:pt x="0" y="0"/>
                </a:lnTo>
                <a:lnTo>
                  <a:pt x="18278475" y="0"/>
                </a:lnTo>
                <a:lnTo>
                  <a:pt x="18278475" y="1419225"/>
                </a:lnTo>
                <a:close/>
              </a:path>
            </a:pathLst>
          </a:custGeom>
          <a:solidFill>
            <a:srgbClr val="1753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301712" y="2261774"/>
            <a:ext cx="5426075" cy="5426075"/>
            <a:chOff x="1301712" y="2261774"/>
            <a:chExt cx="5426075" cy="5426075"/>
          </a:xfrm>
        </p:grpSpPr>
        <p:sp>
          <p:nvSpPr>
            <p:cNvPr id="4" name="object 4"/>
            <p:cNvSpPr/>
            <p:nvPr/>
          </p:nvSpPr>
          <p:spPr>
            <a:xfrm>
              <a:off x="1301712" y="2261774"/>
              <a:ext cx="5426075" cy="5426075"/>
            </a:xfrm>
            <a:custGeom>
              <a:avLst/>
              <a:gdLst/>
              <a:ahLst/>
              <a:cxnLst/>
              <a:rect l="l" t="t" r="r" b="b"/>
              <a:pathLst>
                <a:path w="5426075" h="5426075">
                  <a:moveTo>
                    <a:pt x="2712807" y="5425615"/>
                  </a:moveTo>
                  <a:lnTo>
                    <a:pt x="2646228" y="5424799"/>
                  </a:lnTo>
                  <a:lnTo>
                    <a:pt x="2579697" y="5422340"/>
                  </a:lnTo>
                  <a:lnTo>
                    <a:pt x="2513245" y="5418262"/>
                  </a:lnTo>
                  <a:lnTo>
                    <a:pt x="2446905" y="5412557"/>
                  </a:lnTo>
                  <a:lnTo>
                    <a:pt x="2380725" y="5405215"/>
                  </a:lnTo>
                  <a:lnTo>
                    <a:pt x="2314751" y="5396246"/>
                  </a:lnTo>
                  <a:lnTo>
                    <a:pt x="2249018" y="5385673"/>
                  </a:lnTo>
                  <a:lnTo>
                    <a:pt x="2183555" y="5373490"/>
                  </a:lnTo>
                  <a:lnTo>
                    <a:pt x="2118430" y="5359698"/>
                  </a:lnTo>
                  <a:lnTo>
                    <a:pt x="2053655" y="5344311"/>
                  </a:lnTo>
                  <a:lnTo>
                    <a:pt x="1989269" y="5327343"/>
                  </a:lnTo>
                  <a:lnTo>
                    <a:pt x="1925330" y="5308795"/>
                  </a:lnTo>
                  <a:lnTo>
                    <a:pt x="1861850" y="5288693"/>
                  </a:lnTo>
                  <a:lnTo>
                    <a:pt x="1798897" y="5267027"/>
                  </a:lnTo>
                  <a:lnTo>
                    <a:pt x="1736481" y="5243835"/>
                  </a:lnTo>
                  <a:lnTo>
                    <a:pt x="1674655" y="5219112"/>
                  </a:lnTo>
                  <a:lnTo>
                    <a:pt x="1613469" y="5192884"/>
                  </a:lnTo>
                  <a:lnTo>
                    <a:pt x="1552922" y="5165157"/>
                  </a:lnTo>
                  <a:lnTo>
                    <a:pt x="1493092" y="5135950"/>
                  </a:lnTo>
                  <a:lnTo>
                    <a:pt x="1433996" y="5105291"/>
                  </a:lnTo>
                  <a:lnTo>
                    <a:pt x="1375669" y="5073185"/>
                  </a:lnTo>
                  <a:lnTo>
                    <a:pt x="1318155" y="5039660"/>
                  </a:lnTo>
                  <a:lnTo>
                    <a:pt x="1261465" y="5004732"/>
                  </a:lnTo>
                  <a:lnTo>
                    <a:pt x="1205652" y="4968416"/>
                  </a:lnTo>
                  <a:lnTo>
                    <a:pt x="1150748" y="4930760"/>
                  </a:lnTo>
                  <a:lnTo>
                    <a:pt x="1096786" y="4891748"/>
                  </a:lnTo>
                  <a:lnTo>
                    <a:pt x="1043796" y="4851441"/>
                  </a:lnTo>
                  <a:lnTo>
                    <a:pt x="991811" y="4809827"/>
                  </a:lnTo>
                  <a:lnTo>
                    <a:pt x="940874" y="4766969"/>
                  </a:lnTo>
                  <a:lnTo>
                    <a:pt x="891005" y="4722866"/>
                  </a:lnTo>
                  <a:lnTo>
                    <a:pt x="842216" y="4677551"/>
                  </a:lnTo>
                  <a:lnTo>
                    <a:pt x="794559" y="4631056"/>
                  </a:lnTo>
                  <a:lnTo>
                    <a:pt x="748064" y="4583399"/>
                  </a:lnTo>
                  <a:lnTo>
                    <a:pt x="702749" y="4534610"/>
                  </a:lnTo>
                  <a:lnTo>
                    <a:pt x="658646" y="4484741"/>
                  </a:lnTo>
                  <a:lnTo>
                    <a:pt x="615788" y="4433804"/>
                  </a:lnTo>
                  <a:lnTo>
                    <a:pt x="574174" y="4381819"/>
                  </a:lnTo>
                  <a:lnTo>
                    <a:pt x="533867" y="4328829"/>
                  </a:lnTo>
                  <a:lnTo>
                    <a:pt x="494855" y="4274867"/>
                  </a:lnTo>
                  <a:lnTo>
                    <a:pt x="457199" y="4219963"/>
                  </a:lnTo>
                  <a:lnTo>
                    <a:pt x="420883" y="4164150"/>
                  </a:lnTo>
                  <a:lnTo>
                    <a:pt x="385955" y="4107460"/>
                  </a:lnTo>
                  <a:lnTo>
                    <a:pt x="352430" y="4049946"/>
                  </a:lnTo>
                  <a:lnTo>
                    <a:pt x="320324" y="3991618"/>
                  </a:lnTo>
                  <a:lnTo>
                    <a:pt x="289661" y="3932520"/>
                  </a:lnTo>
                  <a:lnTo>
                    <a:pt x="260457" y="3872672"/>
                  </a:lnTo>
                  <a:lnTo>
                    <a:pt x="232732" y="3812143"/>
                  </a:lnTo>
                  <a:lnTo>
                    <a:pt x="206499" y="3750960"/>
                  </a:lnTo>
                  <a:lnTo>
                    <a:pt x="181778" y="3689134"/>
                  </a:lnTo>
                  <a:lnTo>
                    <a:pt x="158580" y="3626718"/>
                  </a:lnTo>
                  <a:lnTo>
                    <a:pt x="136920" y="3563765"/>
                  </a:lnTo>
                  <a:lnTo>
                    <a:pt x="116813" y="3500285"/>
                  </a:lnTo>
                  <a:lnTo>
                    <a:pt x="98268" y="3436346"/>
                  </a:lnTo>
                  <a:lnTo>
                    <a:pt x="81299" y="3371959"/>
                  </a:lnTo>
                  <a:lnTo>
                    <a:pt x="65915" y="3307183"/>
                  </a:lnTo>
                  <a:lnTo>
                    <a:pt x="52125" y="3242039"/>
                  </a:lnTo>
                  <a:lnTo>
                    <a:pt x="39938" y="3176595"/>
                  </a:lnTo>
                  <a:lnTo>
                    <a:pt x="29361" y="3110863"/>
                  </a:lnTo>
                  <a:lnTo>
                    <a:pt x="20401" y="3044890"/>
                  </a:lnTo>
                  <a:lnTo>
                    <a:pt x="13062" y="2978710"/>
                  </a:lnTo>
                  <a:lnTo>
                    <a:pt x="7350" y="2912370"/>
                  </a:lnTo>
                  <a:lnTo>
                    <a:pt x="3268" y="2845918"/>
                  </a:lnTo>
                  <a:lnTo>
                    <a:pt x="816" y="2779387"/>
                  </a:lnTo>
                  <a:lnTo>
                    <a:pt x="0" y="2712807"/>
                  </a:lnTo>
                  <a:lnTo>
                    <a:pt x="816" y="2646228"/>
                  </a:lnTo>
                  <a:lnTo>
                    <a:pt x="3268" y="2579697"/>
                  </a:lnTo>
                  <a:lnTo>
                    <a:pt x="7350" y="2513245"/>
                  </a:lnTo>
                  <a:lnTo>
                    <a:pt x="13062" y="2446905"/>
                  </a:lnTo>
                  <a:lnTo>
                    <a:pt x="20401" y="2380725"/>
                  </a:lnTo>
                  <a:lnTo>
                    <a:pt x="29361" y="2314751"/>
                  </a:lnTo>
                  <a:lnTo>
                    <a:pt x="39938" y="2249018"/>
                  </a:lnTo>
                  <a:lnTo>
                    <a:pt x="52125" y="2183555"/>
                  </a:lnTo>
                  <a:lnTo>
                    <a:pt x="65915" y="2118430"/>
                  </a:lnTo>
                  <a:lnTo>
                    <a:pt x="81299" y="2053655"/>
                  </a:lnTo>
                  <a:lnTo>
                    <a:pt x="98268" y="1989269"/>
                  </a:lnTo>
                  <a:lnTo>
                    <a:pt x="116813" y="1925330"/>
                  </a:lnTo>
                  <a:lnTo>
                    <a:pt x="136920" y="1861850"/>
                  </a:lnTo>
                  <a:lnTo>
                    <a:pt x="158580" y="1798897"/>
                  </a:lnTo>
                  <a:lnTo>
                    <a:pt x="181778" y="1736481"/>
                  </a:lnTo>
                  <a:lnTo>
                    <a:pt x="206499" y="1674655"/>
                  </a:lnTo>
                  <a:lnTo>
                    <a:pt x="232732" y="1613469"/>
                  </a:lnTo>
                  <a:lnTo>
                    <a:pt x="260457" y="1552922"/>
                  </a:lnTo>
                  <a:lnTo>
                    <a:pt x="289661" y="1493092"/>
                  </a:lnTo>
                  <a:lnTo>
                    <a:pt x="320324" y="1433996"/>
                  </a:lnTo>
                  <a:lnTo>
                    <a:pt x="352430" y="1375669"/>
                  </a:lnTo>
                  <a:lnTo>
                    <a:pt x="385955" y="1318155"/>
                  </a:lnTo>
                  <a:lnTo>
                    <a:pt x="420883" y="1261465"/>
                  </a:lnTo>
                  <a:lnTo>
                    <a:pt x="457199" y="1205652"/>
                  </a:lnTo>
                  <a:lnTo>
                    <a:pt x="494855" y="1150748"/>
                  </a:lnTo>
                  <a:lnTo>
                    <a:pt x="533867" y="1096786"/>
                  </a:lnTo>
                  <a:lnTo>
                    <a:pt x="574174" y="1043796"/>
                  </a:lnTo>
                  <a:lnTo>
                    <a:pt x="615788" y="991811"/>
                  </a:lnTo>
                  <a:lnTo>
                    <a:pt x="658646" y="940874"/>
                  </a:lnTo>
                  <a:lnTo>
                    <a:pt x="702749" y="891005"/>
                  </a:lnTo>
                  <a:lnTo>
                    <a:pt x="748064" y="842216"/>
                  </a:lnTo>
                  <a:lnTo>
                    <a:pt x="794559" y="794559"/>
                  </a:lnTo>
                  <a:lnTo>
                    <a:pt x="842216" y="748064"/>
                  </a:lnTo>
                  <a:lnTo>
                    <a:pt x="891005" y="702749"/>
                  </a:lnTo>
                  <a:lnTo>
                    <a:pt x="940874" y="658646"/>
                  </a:lnTo>
                  <a:lnTo>
                    <a:pt x="991811" y="615788"/>
                  </a:lnTo>
                  <a:lnTo>
                    <a:pt x="1043796" y="574174"/>
                  </a:lnTo>
                  <a:lnTo>
                    <a:pt x="1096786" y="533867"/>
                  </a:lnTo>
                  <a:lnTo>
                    <a:pt x="1150748" y="494855"/>
                  </a:lnTo>
                  <a:lnTo>
                    <a:pt x="1205652" y="457199"/>
                  </a:lnTo>
                  <a:lnTo>
                    <a:pt x="1261465" y="420883"/>
                  </a:lnTo>
                  <a:lnTo>
                    <a:pt x="1318155" y="385955"/>
                  </a:lnTo>
                  <a:lnTo>
                    <a:pt x="1375669" y="352430"/>
                  </a:lnTo>
                  <a:lnTo>
                    <a:pt x="1433996" y="320324"/>
                  </a:lnTo>
                  <a:lnTo>
                    <a:pt x="1493092" y="289661"/>
                  </a:lnTo>
                  <a:lnTo>
                    <a:pt x="1552922" y="260457"/>
                  </a:lnTo>
                  <a:lnTo>
                    <a:pt x="1613469" y="232732"/>
                  </a:lnTo>
                  <a:lnTo>
                    <a:pt x="1674655" y="206501"/>
                  </a:lnTo>
                  <a:lnTo>
                    <a:pt x="1736481" y="181778"/>
                  </a:lnTo>
                  <a:lnTo>
                    <a:pt x="1798897" y="158580"/>
                  </a:lnTo>
                  <a:lnTo>
                    <a:pt x="1861850" y="136920"/>
                  </a:lnTo>
                  <a:lnTo>
                    <a:pt x="1925330" y="116813"/>
                  </a:lnTo>
                  <a:lnTo>
                    <a:pt x="1989269" y="98268"/>
                  </a:lnTo>
                  <a:lnTo>
                    <a:pt x="2053655" y="81299"/>
                  </a:lnTo>
                  <a:lnTo>
                    <a:pt x="2118430" y="65915"/>
                  </a:lnTo>
                  <a:lnTo>
                    <a:pt x="2183555" y="52125"/>
                  </a:lnTo>
                  <a:lnTo>
                    <a:pt x="2249018" y="39939"/>
                  </a:lnTo>
                  <a:lnTo>
                    <a:pt x="2314751" y="29361"/>
                  </a:lnTo>
                  <a:lnTo>
                    <a:pt x="2380725" y="20401"/>
                  </a:lnTo>
                  <a:lnTo>
                    <a:pt x="2446905" y="13064"/>
                  </a:lnTo>
                  <a:lnTo>
                    <a:pt x="2513245" y="7350"/>
                  </a:lnTo>
                  <a:lnTo>
                    <a:pt x="2579697" y="3268"/>
                  </a:lnTo>
                  <a:lnTo>
                    <a:pt x="2646228" y="816"/>
                  </a:lnTo>
                  <a:lnTo>
                    <a:pt x="2712807" y="0"/>
                  </a:lnTo>
                  <a:lnTo>
                    <a:pt x="2779387" y="816"/>
                  </a:lnTo>
                  <a:lnTo>
                    <a:pt x="2845918" y="3268"/>
                  </a:lnTo>
                  <a:lnTo>
                    <a:pt x="2912370" y="7350"/>
                  </a:lnTo>
                  <a:lnTo>
                    <a:pt x="2978710" y="13064"/>
                  </a:lnTo>
                  <a:lnTo>
                    <a:pt x="3044890" y="20401"/>
                  </a:lnTo>
                  <a:lnTo>
                    <a:pt x="3110863" y="29361"/>
                  </a:lnTo>
                  <a:lnTo>
                    <a:pt x="3176595" y="39939"/>
                  </a:lnTo>
                  <a:lnTo>
                    <a:pt x="3242039" y="52125"/>
                  </a:lnTo>
                  <a:lnTo>
                    <a:pt x="3307183" y="65915"/>
                  </a:lnTo>
                  <a:lnTo>
                    <a:pt x="3371959" y="81299"/>
                  </a:lnTo>
                  <a:lnTo>
                    <a:pt x="3436346" y="98268"/>
                  </a:lnTo>
                  <a:lnTo>
                    <a:pt x="3500285" y="116813"/>
                  </a:lnTo>
                  <a:lnTo>
                    <a:pt x="3563765" y="136920"/>
                  </a:lnTo>
                  <a:lnTo>
                    <a:pt x="3626718" y="158580"/>
                  </a:lnTo>
                  <a:lnTo>
                    <a:pt x="3689134" y="181778"/>
                  </a:lnTo>
                  <a:lnTo>
                    <a:pt x="3750960" y="206499"/>
                  </a:lnTo>
                  <a:lnTo>
                    <a:pt x="3812143" y="232732"/>
                  </a:lnTo>
                  <a:lnTo>
                    <a:pt x="3872672" y="260457"/>
                  </a:lnTo>
                  <a:lnTo>
                    <a:pt x="3932520" y="289661"/>
                  </a:lnTo>
                  <a:lnTo>
                    <a:pt x="3991618" y="320324"/>
                  </a:lnTo>
                  <a:lnTo>
                    <a:pt x="4049946" y="352430"/>
                  </a:lnTo>
                  <a:lnTo>
                    <a:pt x="4107460" y="385955"/>
                  </a:lnTo>
                  <a:lnTo>
                    <a:pt x="4164150" y="420883"/>
                  </a:lnTo>
                  <a:lnTo>
                    <a:pt x="4219963" y="457199"/>
                  </a:lnTo>
                  <a:lnTo>
                    <a:pt x="4274867" y="494855"/>
                  </a:lnTo>
                  <a:lnTo>
                    <a:pt x="4328829" y="533867"/>
                  </a:lnTo>
                  <a:lnTo>
                    <a:pt x="4381819" y="574174"/>
                  </a:lnTo>
                  <a:lnTo>
                    <a:pt x="4433804" y="615788"/>
                  </a:lnTo>
                  <a:lnTo>
                    <a:pt x="4484741" y="658646"/>
                  </a:lnTo>
                  <a:lnTo>
                    <a:pt x="4534610" y="702749"/>
                  </a:lnTo>
                  <a:lnTo>
                    <a:pt x="4583399" y="748064"/>
                  </a:lnTo>
                  <a:lnTo>
                    <a:pt x="4631056" y="794559"/>
                  </a:lnTo>
                  <a:lnTo>
                    <a:pt x="4677551" y="842216"/>
                  </a:lnTo>
                  <a:lnTo>
                    <a:pt x="4722866" y="891005"/>
                  </a:lnTo>
                  <a:lnTo>
                    <a:pt x="4766969" y="940874"/>
                  </a:lnTo>
                  <a:lnTo>
                    <a:pt x="4809827" y="991811"/>
                  </a:lnTo>
                  <a:lnTo>
                    <a:pt x="4851441" y="1043796"/>
                  </a:lnTo>
                  <a:lnTo>
                    <a:pt x="4891748" y="1096786"/>
                  </a:lnTo>
                  <a:lnTo>
                    <a:pt x="4930760" y="1150748"/>
                  </a:lnTo>
                  <a:lnTo>
                    <a:pt x="4968416" y="1205652"/>
                  </a:lnTo>
                  <a:lnTo>
                    <a:pt x="5004732" y="1261465"/>
                  </a:lnTo>
                  <a:lnTo>
                    <a:pt x="5039660" y="1318155"/>
                  </a:lnTo>
                  <a:lnTo>
                    <a:pt x="5073185" y="1375669"/>
                  </a:lnTo>
                  <a:lnTo>
                    <a:pt x="5105291" y="1433996"/>
                  </a:lnTo>
                  <a:lnTo>
                    <a:pt x="5135950" y="1493092"/>
                  </a:lnTo>
                  <a:lnTo>
                    <a:pt x="5165157" y="1552922"/>
                  </a:lnTo>
                  <a:lnTo>
                    <a:pt x="5192884" y="1613469"/>
                  </a:lnTo>
                  <a:lnTo>
                    <a:pt x="5219112" y="1674655"/>
                  </a:lnTo>
                  <a:lnTo>
                    <a:pt x="5243835" y="1736481"/>
                  </a:lnTo>
                  <a:lnTo>
                    <a:pt x="5267027" y="1798897"/>
                  </a:lnTo>
                  <a:lnTo>
                    <a:pt x="5288693" y="1861850"/>
                  </a:lnTo>
                  <a:lnTo>
                    <a:pt x="5308795" y="1925330"/>
                  </a:lnTo>
                  <a:lnTo>
                    <a:pt x="5327343" y="1989269"/>
                  </a:lnTo>
                  <a:lnTo>
                    <a:pt x="5344311" y="2053655"/>
                  </a:lnTo>
                  <a:lnTo>
                    <a:pt x="5359698" y="2118430"/>
                  </a:lnTo>
                  <a:lnTo>
                    <a:pt x="5373490" y="2183555"/>
                  </a:lnTo>
                  <a:lnTo>
                    <a:pt x="5385673" y="2249018"/>
                  </a:lnTo>
                  <a:lnTo>
                    <a:pt x="5396246" y="2314751"/>
                  </a:lnTo>
                  <a:lnTo>
                    <a:pt x="5405215" y="2380725"/>
                  </a:lnTo>
                  <a:lnTo>
                    <a:pt x="5412557" y="2446905"/>
                  </a:lnTo>
                  <a:lnTo>
                    <a:pt x="5418262" y="2513245"/>
                  </a:lnTo>
                  <a:lnTo>
                    <a:pt x="5422340" y="2579697"/>
                  </a:lnTo>
                  <a:lnTo>
                    <a:pt x="5424799" y="2646228"/>
                  </a:lnTo>
                  <a:lnTo>
                    <a:pt x="5425615" y="2712807"/>
                  </a:lnTo>
                  <a:lnTo>
                    <a:pt x="5424799" y="2779387"/>
                  </a:lnTo>
                  <a:lnTo>
                    <a:pt x="5422340" y="2845918"/>
                  </a:lnTo>
                  <a:lnTo>
                    <a:pt x="5418262" y="2912370"/>
                  </a:lnTo>
                  <a:lnTo>
                    <a:pt x="5412557" y="2978710"/>
                  </a:lnTo>
                  <a:lnTo>
                    <a:pt x="5405215" y="3044890"/>
                  </a:lnTo>
                  <a:lnTo>
                    <a:pt x="5396246" y="3110863"/>
                  </a:lnTo>
                  <a:lnTo>
                    <a:pt x="5385673" y="3176595"/>
                  </a:lnTo>
                  <a:lnTo>
                    <a:pt x="5373490" y="3242039"/>
                  </a:lnTo>
                  <a:lnTo>
                    <a:pt x="5359698" y="3307183"/>
                  </a:lnTo>
                  <a:lnTo>
                    <a:pt x="5344311" y="3371959"/>
                  </a:lnTo>
                  <a:lnTo>
                    <a:pt x="5327343" y="3436346"/>
                  </a:lnTo>
                  <a:lnTo>
                    <a:pt x="5308795" y="3500285"/>
                  </a:lnTo>
                  <a:lnTo>
                    <a:pt x="5288693" y="3563765"/>
                  </a:lnTo>
                  <a:lnTo>
                    <a:pt x="5267027" y="3626718"/>
                  </a:lnTo>
                  <a:lnTo>
                    <a:pt x="5243835" y="3689134"/>
                  </a:lnTo>
                  <a:lnTo>
                    <a:pt x="5219112" y="3750960"/>
                  </a:lnTo>
                  <a:lnTo>
                    <a:pt x="5192884" y="3812143"/>
                  </a:lnTo>
                  <a:lnTo>
                    <a:pt x="5165157" y="3872672"/>
                  </a:lnTo>
                  <a:lnTo>
                    <a:pt x="5135950" y="3932520"/>
                  </a:lnTo>
                  <a:lnTo>
                    <a:pt x="5105291" y="3991618"/>
                  </a:lnTo>
                  <a:lnTo>
                    <a:pt x="5073185" y="4049946"/>
                  </a:lnTo>
                  <a:lnTo>
                    <a:pt x="5039660" y="4107460"/>
                  </a:lnTo>
                  <a:lnTo>
                    <a:pt x="5004732" y="4164150"/>
                  </a:lnTo>
                  <a:lnTo>
                    <a:pt x="4968416" y="4219963"/>
                  </a:lnTo>
                  <a:lnTo>
                    <a:pt x="4930760" y="4274867"/>
                  </a:lnTo>
                  <a:lnTo>
                    <a:pt x="4891748" y="4328829"/>
                  </a:lnTo>
                  <a:lnTo>
                    <a:pt x="4851441" y="4381819"/>
                  </a:lnTo>
                  <a:lnTo>
                    <a:pt x="4809827" y="4433804"/>
                  </a:lnTo>
                  <a:lnTo>
                    <a:pt x="4766969" y="4484741"/>
                  </a:lnTo>
                  <a:lnTo>
                    <a:pt x="4722866" y="4534610"/>
                  </a:lnTo>
                  <a:lnTo>
                    <a:pt x="4677551" y="4583399"/>
                  </a:lnTo>
                  <a:lnTo>
                    <a:pt x="4631056" y="4631056"/>
                  </a:lnTo>
                  <a:lnTo>
                    <a:pt x="4583399" y="4677551"/>
                  </a:lnTo>
                  <a:lnTo>
                    <a:pt x="4534610" y="4722866"/>
                  </a:lnTo>
                  <a:lnTo>
                    <a:pt x="4484741" y="4766969"/>
                  </a:lnTo>
                  <a:lnTo>
                    <a:pt x="4433804" y="4809827"/>
                  </a:lnTo>
                  <a:lnTo>
                    <a:pt x="4381819" y="4851441"/>
                  </a:lnTo>
                  <a:lnTo>
                    <a:pt x="4328829" y="4891748"/>
                  </a:lnTo>
                  <a:lnTo>
                    <a:pt x="4274867" y="4930760"/>
                  </a:lnTo>
                  <a:lnTo>
                    <a:pt x="4219963" y="4968416"/>
                  </a:lnTo>
                  <a:lnTo>
                    <a:pt x="4164150" y="5004732"/>
                  </a:lnTo>
                  <a:lnTo>
                    <a:pt x="4107460" y="5039660"/>
                  </a:lnTo>
                  <a:lnTo>
                    <a:pt x="4049946" y="5073185"/>
                  </a:lnTo>
                  <a:lnTo>
                    <a:pt x="3991618" y="5105291"/>
                  </a:lnTo>
                  <a:lnTo>
                    <a:pt x="3932520" y="5135950"/>
                  </a:lnTo>
                  <a:lnTo>
                    <a:pt x="3872672" y="5165157"/>
                  </a:lnTo>
                  <a:lnTo>
                    <a:pt x="3812143" y="5192884"/>
                  </a:lnTo>
                  <a:lnTo>
                    <a:pt x="3750960" y="5219112"/>
                  </a:lnTo>
                  <a:lnTo>
                    <a:pt x="3689134" y="5243835"/>
                  </a:lnTo>
                  <a:lnTo>
                    <a:pt x="3626718" y="5267027"/>
                  </a:lnTo>
                  <a:lnTo>
                    <a:pt x="3563765" y="5288693"/>
                  </a:lnTo>
                  <a:lnTo>
                    <a:pt x="3500285" y="5308795"/>
                  </a:lnTo>
                  <a:lnTo>
                    <a:pt x="3436346" y="5327343"/>
                  </a:lnTo>
                  <a:lnTo>
                    <a:pt x="3371959" y="5344311"/>
                  </a:lnTo>
                  <a:lnTo>
                    <a:pt x="3307183" y="5359698"/>
                  </a:lnTo>
                  <a:lnTo>
                    <a:pt x="3242039" y="5373490"/>
                  </a:lnTo>
                  <a:lnTo>
                    <a:pt x="3176595" y="5385673"/>
                  </a:lnTo>
                  <a:lnTo>
                    <a:pt x="3110863" y="5396246"/>
                  </a:lnTo>
                  <a:lnTo>
                    <a:pt x="3044890" y="5405215"/>
                  </a:lnTo>
                  <a:lnTo>
                    <a:pt x="2978710" y="5412557"/>
                  </a:lnTo>
                  <a:lnTo>
                    <a:pt x="2912370" y="5418262"/>
                  </a:lnTo>
                  <a:lnTo>
                    <a:pt x="2845918" y="5422340"/>
                  </a:lnTo>
                  <a:lnTo>
                    <a:pt x="2779387" y="5424799"/>
                  </a:lnTo>
                  <a:lnTo>
                    <a:pt x="2712807" y="5425615"/>
                  </a:lnTo>
                  <a:close/>
                </a:path>
              </a:pathLst>
            </a:custGeom>
            <a:solidFill>
              <a:srgbClr val="002E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341184" y="3163520"/>
              <a:ext cx="3347085" cy="3728720"/>
            </a:xfrm>
            <a:custGeom>
              <a:avLst/>
              <a:gdLst/>
              <a:ahLst/>
              <a:cxnLst/>
              <a:rect l="l" t="t" r="r" b="b"/>
              <a:pathLst>
                <a:path w="3347085" h="3728720">
                  <a:moveTo>
                    <a:pt x="1673017" y="3728460"/>
                  </a:moveTo>
                  <a:lnTo>
                    <a:pt x="733222" y="3466833"/>
                  </a:lnTo>
                  <a:lnTo>
                    <a:pt x="245685" y="3205276"/>
                  </a:lnTo>
                  <a:lnTo>
                    <a:pt x="53559" y="2786876"/>
                  </a:lnTo>
                  <a:lnTo>
                    <a:pt x="0" y="2054719"/>
                  </a:lnTo>
                  <a:lnTo>
                    <a:pt x="0" y="651942"/>
                  </a:lnTo>
                  <a:lnTo>
                    <a:pt x="1673017" y="0"/>
                  </a:lnTo>
                  <a:lnTo>
                    <a:pt x="3346737" y="651942"/>
                  </a:lnTo>
                  <a:lnTo>
                    <a:pt x="3346737" y="2054719"/>
                  </a:lnTo>
                  <a:lnTo>
                    <a:pt x="3064349" y="2845744"/>
                  </a:lnTo>
                  <a:lnTo>
                    <a:pt x="2491327" y="3362259"/>
                  </a:lnTo>
                  <a:lnTo>
                    <a:pt x="1927580" y="3643439"/>
                  </a:lnTo>
                  <a:lnTo>
                    <a:pt x="1673017" y="3728460"/>
                  </a:lnTo>
                  <a:close/>
                </a:path>
              </a:pathLst>
            </a:custGeom>
            <a:solidFill>
              <a:srgbClr val="5DC2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780766" y="3163531"/>
              <a:ext cx="2907665" cy="3728720"/>
            </a:xfrm>
            <a:custGeom>
              <a:avLst/>
              <a:gdLst/>
              <a:ahLst/>
              <a:cxnLst/>
              <a:rect l="l" t="t" r="r" b="b"/>
              <a:pathLst>
                <a:path w="2907665" h="3728720">
                  <a:moveTo>
                    <a:pt x="2907144" y="651941"/>
                  </a:moveTo>
                  <a:lnTo>
                    <a:pt x="1233424" y="0"/>
                  </a:lnTo>
                  <a:lnTo>
                    <a:pt x="1233424" y="489775"/>
                  </a:lnTo>
                  <a:lnTo>
                    <a:pt x="0" y="970407"/>
                  </a:lnTo>
                  <a:lnTo>
                    <a:pt x="0" y="2004669"/>
                  </a:lnTo>
                  <a:lnTo>
                    <a:pt x="39497" y="2544470"/>
                  </a:lnTo>
                  <a:lnTo>
                    <a:pt x="181140" y="2852940"/>
                  </a:lnTo>
                  <a:lnTo>
                    <a:pt x="540600" y="3045777"/>
                  </a:lnTo>
                  <a:lnTo>
                    <a:pt x="1233424" y="3238665"/>
                  </a:lnTo>
                  <a:lnTo>
                    <a:pt x="1233424" y="3728453"/>
                  </a:lnTo>
                  <a:lnTo>
                    <a:pt x="1487995" y="3643439"/>
                  </a:lnTo>
                  <a:lnTo>
                    <a:pt x="2051735" y="3362248"/>
                  </a:lnTo>
                  <a:lnTo>
                    <a:pt x="2624759" y="2845739"/>
                  </a:lnTo>
                  <a:lnTo>
                    <a:pt x="2907144" y="2054720"/>
                  </a:lnTo>
                  <a:lnTo>
                    <a:pt x="2907144" y="6519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014265" y="3653301"/>
              <a:ext cx="1234440" cy="2748915"/>
            </a:xfrm>
            <a:custGeom>
              <a:avLst/>
              <a:gdLst/>
              <a:ahLst/>
              <a:cxnLst/>
              <a:rect l="l" t="t" r="r" b="b"/>
              <a:pathLst>
                <a:path w="1234439" h="2748915">
                  <a:moveTo>
                    <a:pt x="0" y="2748898"/>
                  </a:moveTo>
                  <a:lnTo>
                    <a:pt x="0" y="0"/>
                  </a:lnTo>
                  <a:lnTo>
                    <a:pt x="1234022" y="480636"/>
                  </a:lnTo>
                  <a:lnTo>
                    <a:pt x="1234022" y="1514896"/>
                  </a:lnTo>
                  <a:lnTo>
                    <a:pt x="1025828" y="2098092"/>
                  </a:lnTo>
                  <a:lnTo>
                    <a:pt x="603341" y="2478904"/>
                  </a:lnTo>
                  <a:lnTo>
                    <a:pt x="187689" y="2686213"/>
                  </a:lnTo>
                  <a:lnTo>
                    <a:pt x="0" y="2748898"/>
                  </a:lnTo>
                  <a:close/>
                </a:path>
              </a:pathLst>
            </a:custGeom>
            <a:solidFill>
              <a:srgbClr val="5DC2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8167796" y="2370120"/>
            <a:ext cx="9104630" cy="435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715">
              <a:lnSpc>
                <a:spcPct val="106600"/>
              </a:lnSpc>
              <a:spcBef>
                <a:spcPts val="100"/>
              </a:spcBef>
            </a:pPr>
            <a:r>
              <a:rPr dirty="0" sz="3400">
                <a:solidFill>
                  <a:srgbClr val="13110E"/>
                </a:solidFill>
                <a:latin typeface="RobotoRegular"/>
                <a:cs typeface="RobotoRegular"/>
              </a:rPr>
              <a:t>I'm a </a:t>
            </a:r>
            <a:r>
              <a:rPr dirty="0" sz="3400" spc="-5">
                <a:solidFill>
                  <a:srgbClr val="13110E"/>
                </a:solidFill>
                <a:latin typeface="RobotoRegular"/>
                <a:cs typeface="RobotoRegular"/>
              </a:rPr>
              <a:t>freelance data scientist, recruited </a:t>
            </a:r>
            <a:r>
              <a:rPr dirty="0" sz="3400">
                <a:solidFill>
                  <a:srgbClr val="13110E"/>
                </a:solidFill>
                <a:latin typeface="RobotoRegular"/>
                <a:cs typeface="RobotoRegular"/>
              </a:rPr>
              <a:t>to </a:t>
            </a:r>
            <a:r>
              <a:rPr dirty="0" sz="3400" spc="-5">
                <a:solidFill>
                  <a:srgbClr val="13110E"/>
                </a:solidFill>
                <a:latin typeface="RobotoRegular"/>
                <a:cs typeface="RobotoRegular"/>
              </a:rPr>
              <a:t>work  at one of the </a:t>
            </a:r>
            <a:r>
              <a:rPr dirty="0" sz="3400" spc="-20" b="0">
                <a:solidFill>
                  <a:srgbClr val="13110E"/>
                </a:solidFill>
                <a:latin typeface="Roboto"/>
                <a:cs typeface="Roboto"/>
              </a:rPr>
              <a:t>bigest </a:t>
            </a:r>
            <a:r>
              <a:rPr dirty="0" sz="3400" spc="-15" b="0">
                <a:solidFill>
                  <a:srgbClr val="13110E"/>
                </a:solidFill>
                <a:latin typeface="Roboto"/>
                <a:cs typeface="Roboto"/>
              </a:rPr>
              <a:t>insurance </a:t>
            </a:r>
            <a:r>
              <a:rPr dirty="0" sz="3400" spc="-10" b="0">
                <a:solidFill>
                  <a:srgbClr val="13110E"/>
                </a:solidFill>
                <a:latin typeface="Roboto"/>
                <a:cs typeface="Roboto"/>
              </a:rPr>
              <a:t>company </a:t>
            </a:r>
            <a:r>
              <a:rPr dirty="0" sz="3400">
                <a:solidFill>
                  <a:srgbClr val="13110E"/>
                </a:solidFill>
                <a:latin typeface="RobotoRegular"/>
                <a:cs typeface="RobotoRegular"/>
              </a:rPr>
              <a:t>in  </a:t>
            </a:r>
            <a:r>
              <a:rPr dirty="0" sz="3400" spc="-5">
                <a:solidFill>
                  <a:srgbClr val="13110E"/>
                </a:solidFill>
                <a:latin typeface="RobotoRegular"/>
                <a:cs typeface="RobotoRegular"/>
              </a:rPr>
              <a:t>India</a:t>
            </a:r>
            <a:endParaRPr sz="34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RobotoRegular"/>
              <a:cs typeface="RobotoRegular"/>
            </a:endParaRPr>
          </a:p>
          <a:p>
            <a:pPr algn="just" marL="12700" marR="5080">
              <a:lnSpc>
                <a:spcPct val="106600"/>
              </a:lnSpc>
            </a:pPr>
            <a:r>
              <a:rPr dirty="0" sz="3400" spc="-5">
                <a:solidFill>
                  <a:srgbClr val="13110E"/>
                </a:solidFill>
                <a:latin typeface="RobotoRegular"/>
                <a:cs typeface="RobotoRegular"/>
              </a:rPr>
              <a:t>Our company wanted </a:t>
            </a:r>
            <a:r>
              <a:rPr dirty="0" sz="3400">
                <a:solidFill>
                  <a:srgbClr val="13110E"/>
                </a:solidFill>
                <a:latin typeface="RobotoRegular"/>
                <a:cs typeface="RobotoRegular"/>
              </a:rPr>
              <a:t>to </a:t>
            </a:r>
            <a:r>
              <a:rPr dirty="0" sz="3400" spc="-5">
                <a:solidFill>
                  <a:srgbClr val="13110E"/>
                </a:solidFill>
                <a:latin typeface="RobotoRegular"/>
                <a:cs typeface="RobotoRegular"/>
              </a:rPr>
              <a:t>increase the sales of  vehicle insurance. Hence, </a:t>
            </a:r>
            <a:r>
              <a:rPr dirty="0" sz="3400">
                <a:solidFill>
                  <a:srgbClr val="13110E"/>
                </a:solidFill>
                <a:latin typeface="RobotoRegular"/>
                <a:cs typeface="RobotoRegular"/>
              </a:rPr>
              <a:t>I </a:t>
            </a:r>
            <a:r>
              <a:rPr dirty="0" sz="3400" spc="-5">
                <a:solidFill>
                  <a:srgbClr val="13110E"/>
                </a:solidFill>
                <a:latin typeface="RobotoRegular"/>
                <a:cs typeface="RobotoRegular"/>
              </a:rPr>
              <a:t>am asked </a:t>
            </a:r>
            <a:r>
              <a:rPr dirty="0" sz="3400">
                <a:solidFill>
                  <a:srgbClr val="13110E"/>
                </a:solidFill>
                <a:latin typeface="RobotoRegular"/>
                <a:cs typeface="RobotoRegular"/>
              </a:rPr>
              <a:t>to </a:t>
            </a:r>
            <a:r>
              <a:rPr dirty="0" sz="3400" spc="-5">
                <a:solidFill>
                  <a:srgbClr val="13110E"/>
                </a:solidFill>
                <a:latin typeface="RobotoRegular"/>
                <a:cs typeface="RobotoRegular"/>
              </a:rPr>
              <a:t>create  </a:t>
            </a:r>
            <a:r>
              <a:rPr dirty="0" sz="3400">
                <a:solidFill>
                  <a:srgbClr val="13110E"/>
                </a:solidFill>
                <a:latin typeface="RobotoRegular"/>
                <a:cs typeface="RobotoRegular"/>
              </a:rPr>
              <a:t>a </a:t>
            </a:r>
            <a:r>
              <a:rPr dirty="0" sz="3400" spc="-5">
                <a:solidFill>
                  <a:srgbClr val="13110E"/>
                </a:solidFill>
                <a:latin typeface="RobotoRegular"/>
                <a:cs typeface="RobotoRegular"/>
              </a:rPr>
              <a:t>model </a:t>
            </a:r>
            <a:r>
              <a:rPr dirty="0" sz="3400">
                <a:solidFill>
                  <a:srgbClr val="13110E"/>
                </a:solidFill>
                <a:latin typeface="RobotoRegular"/>
                <a:cs typeface="RobotoRegular"/>
              </a:rPr>
              <a:t>to </a:t>
            </a:r>
            <a:r>
              <a:rPr dirty="0" sz="3400" spc="-5">
                <a:solidFill>
                  <a:srgbClr val="13110E"/>
                </a:solidFill>
                <a:latin typeface="RobotoRegular"/>
                <a:cs typeface="RobotoRegular"/>
              </a:rPr>
              <a:t>predict the possible reaction of  policy holders </a:t>
            </a:r>
            <a:r>
              <a:rPr dirty="0" sz="3400">
                <a:solidFill>
                  <a:srgbClr val="13110E"/>
                </a:solidFill>
                <a:latin typeface="RobotoRegular"/>
                <a:cs typeface="RobotoRegular"/>
              </a:rPr>
              <a:t>if </a:t>
            </a:r>
            <a:r>
              <a:rPr dirty="0" sz="3400" spc="-5">
                <a:solidFill>
                  <a:srgbClr val="13110E"/>
                </a:solidFill>
                <a:latin typeface="RobotoRegular"/>
                <a:cs typeface="RobotoRegular"/>
              </a:rPr>
              <a:t>they are asked </a:t>
            </a:r>
            <a:r>
              <a:rPr dirty="0" sz="3400">
                <a:solidFill>
                  <a:srgbClr val="13110E"/>
                </a:solidFill>
                <a:latin typeface="RobotoRegular"/>
                <a:cs typeface="RobotoRegular"/>
              </a:rPr>
              <a:t>to </a:t>
            </a:r>
            <a:r>
              <a:rPr dirty="0" sz="3400" spc="-5">
                <a:solidFill>
                  <a:srgbClr val="13110E"/>
                </a:solidFill>
                <a:latin typeface="RobotoRegular"/>
                <a:cs typeface="RobotoRegular"/>
              </a:rPr>
              <a:t>buy</a:t>
            </a:r>
            <a:r>
              <a:rPr dirty="0" sz="3400" spc="-35">
                <a:solidFill>
                  <a:srgbClr val="13110E"/>
                </a:solidFill>
                <a:latin typeface="RobotoRegular"/>
                <a:cs typeface="RobotoRegular"/>
              </a:rPr>
              <a:t> </a:t>
            </a:r>
            <a:r>
              <a:rPr dirty="0" sz="3400" spc="-5">
                <a:solidFill>
                  <a:srgbClr val="13110E"/>
                </a:solidFill>
                <a:latin typeface="RobotoRegular"/>
                <a:cs typeface="RobotoRegular"/>
              </a:rPr>
              <a:t>one</a:t>
            </a:r>
            <a:endParaRPr sz="3400">
              <a:latin typeface="RobotoRegular"/>
              <a:cs typeface="RobotoRegular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75001" y="129358"/>
            <a:ext cx="588518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765"/>
              <a:t>Background</a:t>
            </a:r>
            <a:endParaRPr sz="72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94995"/>
            <a:ext cx="18288000" cy="3692525"/>
          </a:xfrm>
          <a:custGeom>
            <a:avLst/>
            <a:gdLst/>
            <a:ahLst/>
            <a:cxnLst/>
            <a:rect l="l" t="t" r="r" b="b"/>
            <a:pathLst>
              <a:path w="18288000" h="3692525">
                <a:moveTo>
                  <a:pt x="18288000" y="0"/>
                </a:moveTo>
                <a:lnTo>
                  <a:pt x="0" y="0"/>
                </a:lnTo>
                <a:lnTo>
                  <a:pt x="0" y="2859494"/>
                </a:lnTo>
                <a:lnTo>
                  <a:pt x="0" y="3692004"/>
                </a:lnTo>
                <a:lnTo>
                  <a:pt x="18288000" y="3692004"/>
                </a:lnTo>
                <a:lnTo>
                  <a:pt x="18288000" y="2859494"/>
                </a:lnTo>
                <a:lnTo>
                  <a:pt x="1828800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914439"/>
            <a:ext cx="983805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0" spc="484">
                <a:solidFill>
                  <a:srgbClr val="212121"/>
                </a:solidFill>
              </a:rPr>
              <a:t>Business </a:t>
            </a:r>
            <a:r>
              <a:rPr dirty="0" sz="7000" spc="620">
                <a:solidFill>
                  <a:srgbClr val="212121"/>
                </a:solidFill>
              </a:rPr>
              <a:t>Case</a:t>
            </a:r>
            <a:r>
              <a:rPr dirty="0" sz="7000" spc="625">
                <a:solidFill>
                  <a:srgbClr val="212121"/>
                </a:solidFill>
              </a:rPr>
              <a:t> </a:t>
            </a:r>
            <a:r>
              <a:rPr dirty="0" sz="7000" spc="620">
                <a:solidFill>
                  <a:srgbClr val="212121"/>
                </a:solidFill>
              </a:rPr>
              <a:t>Study</a:t>
            </a:r>
            <a:endParaRPr sz="7000"/>
          </a:p>
        </p:txBody>
      </p:sp>
      <p:sp>
        <p:nvSpPr>
          <p:cNvPr id="4" name="object 4"/>
          <p:cNvSpPr/>
          <p:nvPr/>
        </p:nvSpPr>
        <p:spPr>
          <a:xfrm>
            <a:off x="1324410" y="3177509"/>
            <a:ext cx="15935325" cy="6276975"/>
          </a:xfrm>
          <a:custGeom>
            <a:avLst/>
            <a:gdLst/>
            <a:ahLst/>
            <a:cxnLst/>
            <a:rect l="l" t="t" r="r" b="b"/>
            <a:pathLst>
              <a:path w="15935325" h="6276975">
                <a:moveTo>
                  <a:pt x="15935325" y="6276975"/>
                </a:moveTo>
                <a:lnTo>
                  <a:pt x="0" y="6276975"/>
                </a:lnTo>
                <a:lnTo>
                  <a:pt x="0" y="0"/>
                </a:lnTo>
                <a:lnTo>
                  <a:pt x="15935325" y="0"/>
                </a:lnTo>
                <a:lnTo>
                  <a:pt x="15935325" y="6276975"/>
                </a:lnTo>
                <a:close/>
              </a:path>
            </a:pathLst>
          </a:custGeom>
          <a:solidFill>
            <a:srgbClr val="1B98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65358" y="3856667"/>
            <a:ext cx="14135100" cy="4641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</a:pPr>
            <a:r>
              <a:rPr dirty="0" sz="3500" spc="9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dirty="0" sz="3500" spc="20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dirty="0" sz="3500" spc="305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dirty="0" sz="3500" spc="180">
                <a:solidFill>
                  <a:srgbClr val="FFFFFF"/>
                </a:solidFill>
                <a:latin typeface="Arial"/>
                <a:cs typeface="Arial"/>
              </a:rPr>
              <a:t>Learning, </a:t>
            </a:r>
            <a:r>
              <a:rPr dirty="0" sz="3500" spc="30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3500" spc="290">
                <a:solidFill>
                  <a:srgbClr val="FFFFFF"/>
                </a:solidFill>
                <a:latin typeface="Arial"/>
                <a:cs typeface="Arial"/>
              </a:rPr>
              <a:t>insurance </a:t>
            </a:r>
            <a:r>
              <a:rPr dirty="0" sz="3500" spc="425">
                <a:solidFill>
                  <a:srgbClr val="FFFFFF"/>
                </a:solidFill>
                <a:latin typeface="Arial"/>
                <a:cs typeface="Arial"/>
              </a:rPr>
              <a:t>company </a:t>
            </a:r>
            <a:r>
              <a:rPr dirty="0" sz="3500" spc="385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dirty="0" sz="3500" spc="-6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500" spc="275">
                <a:solidFill>
                  <a:srgbClr val="FFFFFF"/>
                </a:solidFill>
                <a:latin typeface="Arial"/>
                <a:cs typeface="Arial"/>
              </a:rPr>
              <a:t>save  </a:t>
            </a:r>
            <a:r>
              <a:rPr dirty="0" sz="3500" spc="390">
                <a:solidFill>
                  <a:srgbClr val="FFFFFF"/>
                </a:solidFill>
                <a:latin typeface="Arial"/>
                <a:cs typeface="Arial"/>
              </a:rPr>
              <a:t>up </a:t>
            </a:r>
            <a:r>
              <a:rPr dirty="0" sz="3500" spc="32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u="heavy" sz="3500" spc="32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3500" spc="9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62.56%</a:t>
            </a:r>
            <a:r>
              <a:rPr dirty="0" sz="3500" spc="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500" spc="25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3500" spc="290">
                <a:solidFill>
                  <a:srgbClr val="FFFFFF"/>
                </a:solidFill>
                <a:latin typeface="Arial"/>
                <a:cs typeface="Arial"/>
              </a:rPr>
              <a:t>saling </a:t>
            </a:r>
            <a:r>
              <a:rPr dirty="0" sz="3500" spc="275">
                <a:solidFill>
                  <a:srgbClr val="FFFFFF"/>
                </a:solidFill>
                <a:latin typeface="Arial"/>
                <a:cs typeface="Arial"/>
              </a:rPr>
              <a:t>expenses(Reaching </a:t>
            </a:r>
            <a:r>
              <a:rPr dirty="0" sz="3500" spc="330">
                <a:solidFill>
                  <a:srgbClr val="FFFFFF"/>
                </a:solidFill>
                <a:latin typeface="Arial"/>
                <a:cs typeface="Arial"/>
              </a:rPr>
              <a:t>out </a:t>
            </a:r>
            <a:r>
              <a:rPr dirty="0" sz="3500" spc="275">
                <a:solidFill>
                  <a:srgbClr val="FFFFFF"/>
                </a:solidFill>
                <a:latin typeface="Arial"/>
                <a:cs typeface="Arial"/>
              </a:rPr>
              <a:t>customer,  </a:t>
            </a:r>
            <a:r>
              <a:rPr dirty="0" sz="3500" spc="315">
                <a:solidFill>
                  <a:srgbClr val="FFFFFF"/>
                </a:solidFill>
                <a:latin typeface="Arial"/>
                <a:cs typeface="Arial"/>
              </a:rPr>
              <a:t>operation </a:t>
            </a:r>
            <a:r>
              <a:rPr dirty="0" sz="3500" spc="175">
                <a:solidFill>
                  <a:srgbClr val="FFFFFF"/>
                </a:solidFill>
                <a:latin typeface="Arial"/>
                <a:cs typeface="Arial"/>
              </a:rPr>
              <a:t>expenses,</a:t>
            </a:r>
            <a:r>
              <a:rPr dirty="0" sz="35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500" spc="204">
                <a:solidFill>
                  <a:srgbClr val="FFFFFF"/>
                </a:solidFill>
                <a:latin typeface="Arial"/>
                <a:cs typeface="Arial"/>
              </a:rPr>
              <a:t>etc.</a:t>
            </a:r>
            <a:endParaRPr sz="3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600">
              <a:latin typeface="Arial"/>
              <a:cs typeface="Arial"/>
            </a:endParaRPr>
          </a:p>
          <a:p>
            <a:pPr marL="12700" marR="804545">
              <a:lnSpc>
                <a:spcPct val="123200"/>
              </a:lnSpc>
            </a:pPr>
            <a:r>
              <a:rPr dirty="0" sz="3500" spc="14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3500" spc="290">
                <a:solidFill>
                  <a:srgbClr val="FFFFFF"/>
                </a:solidFill>
                <a:latin typeface="Arial"/>
                <a:cs typeface="Arial"/>
              </a:rPr>
              <a:t>insurance </a:t>
            </a:r>
            <a:r>
              <a:rPr dirty="0" sz="3500" spc="425">
                <a:solidFill>
                  <a:srgbClr val="FFFFFF"/>
                </a:solidFill>
                <a:latin typeface="Arial"/>
                <a:cs typeface="Arial"/>
              </a:rPr>
              <a:t>company </a:t>
            </a:r>
            <a:r>
              <a:rPr dirty="0" sz="3500" spc="385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dirty="0" sz="3500" spc="265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dirty="0" sz="3500" spc="275">
                <a:solidFill>
                  <a:srgbClr val="FFFFFF"/>
                </a:solidFill>
                <a:latin typeface="Arial"/>
                <a:cs typeface="Arial"/>
              </a:rPr>
              <a:t>save </a:t>
            </a:r>
            <a:r>
              <a:rPr dirty="0" sz="3500" spc="390">
                <a:solidFill>
                  <a:srgbClr val="FFFFFF"/>
                </a:solidFill>
                <a:latin typeface="Arial"/>
                <a:cs typeface="Arial"/>
              </a:rPr>
              <a:t>up </a:t>
            </a:r>
            <a:r>
              <a:rPr dirty="0" sz="3500" spc="375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dirty="0" sz="3500" spc="365">
                <a:solidFill>
                  <a:srgbClr val="FFFFFF"/>
                </a:solidFill>
                <a:latin typeface="Arial"/>
                <a:cs typeface="Arial"/>
              </a:rPr>
              <a:t>from  </a:t>
            </a:r>
            <a:r>
              <a:rPr dirty="0" sz="3500" spc="355">
                <a:solidFill>
                  <a:srgbClr val="FFFFFF"/>
                </a:solidFill>
                <a:latin typeface="Arial"/>
                <a:cs typeface="Arial"/>
              </a:rPr>
              <a:t>contacting </a:t>
            </a:r>
            <a:r>
              <a:rPr dirty="0" sz="3500" spc="254">
                <a:solidFill>
                  <a:srgbClr val="FFFFFF"/>
                </a:solidFill>
                <a:latin typeface="Arial"/>
                <a:cs typeface="Arial"/>
              </a:rPr>
              <a:t>every </a:t>
            </a:r>
            <a:r>
              <a:rPr dirty="0" sz="3500" spc="250">
                <a:solidFill>
                  <a:srgbClr val="FFFFFF"/>
                </a:solidFill>
                <a:latin typeface="Arial"/>
                <a:cs typeface="Arial"/>
              </a:rPr>
              <a:t>single </a:t>
            </a:r>
            <a:r>
              <a:rPr dirty="0" sz="3500" spc="245">
                <a:solidFill>
                  <a:srgbClr val="FFFFFF"/>
                </a:solidFill>
                <a:latin typeface="Arial"/>
                <a:cs typeface="Arial"/>
              </a:rPr>
              <a:t>policyholders, </a:t>
            </a:r>
            <a:r>
              <a:rPr dirty="0" sz="3500" spc="350">
                <a:solidFill>
                  <a:srgbClr val="FFFFFF"/>
                </a:solidFill>
                <a:latin typeface="Arial"/>
                <a:cs typeface="Arial"/>
              </a:rPr>
              <a:t>assuming </a:t>
            </a:r>
            <a:r>
              <a:rPr dirty="0" sz="3500" spc="375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dirty="0" sz="3500" spc="-5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500" spc="310">
                <a:solidFill>
                  <a:srgbClr val="FFFFFF"/>
                </a:solidFill>
                <a:latin typeface="Arial"/>
                <a:cs typeface="Arial"/>
              </a:rPr>
              <a:t>they  </a:t>
            </a:r>
            <a:r>
              <a:rPr dirty="0" sz="3500" spc="235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dirty="0" sz="35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500" spc="30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3500" spc="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500" spc="38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dirty="0" sz="35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500" spc="305">
                <a:solidFill>
                  <a:srgbClr val="FFFFFF"/>
                </a:solidFill>
                <a:latin typeface="Arial"/>
                <a:cs typeface="Arial"/>
              </a:rPr>
              <a:t>prediction</a:t>
            </a:r>
            <a:r>
              <a:rPr dirty="0" sz="3500" spc="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500" spc="36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r>
              <a:rPr dirty="0" sz="35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500" spc="32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3500" spc="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500" spc="320">
                <a:solidFill>
                  <a:srgbClr val="FFFFFF"/>
                </a:solidFill>
                <a:latin typeface="Arial"/>
                <a:cs typeface="Arial"/>
              </a:rPr>
              <a:t>reach</a:t>
            </a:r>
            <a:r>
              <a:rPr dirty="0" sz="35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500" spc="330">
                <a:solidFill>
                  <a:srgbClr val="FFFFFF"/>
                </a:solidFill>
                <a:latin typeface="Arial"/>
                <a:cs typeface="Arial"/>
              </a:rPr>
              <a:t>out</a:t>
            </a:r>
            <a:r>
              <a:rPr dirty="0" sz="3500" spc="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500" spc="320">
                <a:solidFill>
                  <a:srgbClr val="FFFFFF"/>
                </a:solidFill>
                <a:latin typeface="Arial"/>
                <a:cs typeface="Arial"/>
              </a:rPr>
              <a:t>customers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2510" y="3486990"/>
            <a:ext cx="8883015" cy="30543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374650">
              <a:lnSpc>
                <a:spcPct val="108000"/>
              </a:lnSpc>
              <a:spcBef>
                <a:spcPts val="100"/>
              </a:spcBef>
            </a:pPr>
            <a:r>
              <a:rPr dirty="0" sz="9200" spc="-25" b="0">
                <a:solidFill>
                  <a:srgbClr val="FFFFFF"/>
                </a:solidFill>
                <a:latin typeface="Roboto"/>
                <a:cs typeface="Roboto"/>
              </a:rPr>
              <a:t>Conclusion </a:t>
            </a:r>
            <a:r>
              <a:rPr dirty="0" sz="9200" b="0">
                <a:solidFill>
                  <a:srgbClr val="FFFFFF"/>
                </a:solidFill>
                <a:latin typeface="Roboto"/>
                <a:cs typeface="Roboto"/>
              </a:rPr>
              <a:t>and  </a:t>
            </a:r>
            <a:r>
              <a:rPr dirty="0" sz="9200" spc="-140" b="0">
                <a:solidFill>
                  <a:srgbClr val="FFFFFF"/>
                </a:solidFill>
                <a:latin typeface="Roboto"/>
                <a:cs typeface="Roboto"/>
              </a:rPr>
              <a:t>R</a:t>
            </a:r>
            <a:r>
              <a:rPr dirty="0" sz="9200" spc="-45" b="0">
                <a:solidFill>
                  <a:srgbClr val="FFFFFF"/>
                </a:solidFill>
                <a:latin typeface="Roboto"/>
                <a:cs typeface="Roboto"/>
              </a:rPr>
              <a:t>e</a:t>
            </a:r>
            <a:r>
              <a:rPr dirty="0" sz="9200" spc="10" b="0">
                <a:solidFill>
                  <a:srgbClr val="FFFFFF"/>
                </a:solidFill>
                <a:latin typeface="Roboto"/>
                <a:cs typeface="Roboto"/>
              </a:rPr>
              <a:t>cc</a:t>
            </a:r>
            <a:r>
              <a:rPr dirty="0" sz="9200" spc="30" b="0">
                <a:solidFill>
                  <a:srgbClr val="FFFFFF"/>
                </a:solidFill>
                <a:latin typeface="Roboto"/>
                <a:cs typeface="Roboto"/>
              </a:rPr>
              <a:t>o</a:t>
            </a:r>
            <a:r>
              <a:rPr dirty="0" sz="9200" spc="35" b="0">
                <a:solidFill>
                  <a:srgbClr val="FFFFFF"/>
                </a:solidFill>
                <a:latin typeface="Roboto"/>
                <a:cs typeface="Roboto"/>
              </a:rPr>
              <a:t>m</a:t>
            </a:r>
            <a:r>
              <a:rPr dirty="0" sz="9200" spc="-45" b="0">
                <a:solidFill>
                  <a:srgbClr val="FFFFFF"/>
                </a:solidFill>
                <a:latin typeface="Roboto"/>
                <a:cs typeface="Roboto"/>
              </a:rPr>
              <a:t>e</a:t>
            </a:r>
            <a:r>
              <a:rPr dirty="0" sz="9200" spc="-45" b="0">
                <a:solidFill>
                  <a:srgbClr val="FFFFFF"/>
                </a:solidFill>
                <a:latin typeface="Roboto"/>
                <a:cs typeface="Roboto"/>
              </a:rPr>
              <a:t>n</a:t>
            </a:r>
            <a:r>
              <a:rPr dirty="0" sz="9200" b="0">
                <a:solidFill>
                  <a:srgbClr val="FFFFFF"/>
                </a:solidFill>
                <a:latin typeface="Roboto"/>
                <a:cs typeface="Roboto"/>
              </a:rPr>
              <a:t>d</a:t>
            </a:r>
            <a:r>
              <a:rPr dirty="0" sz="9200" spc="40" b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dirty="0" sz="9200" spc="-55" b="0">
                <a:solidFill>
                  <a:srgbClr val="FFFFFF"/>
                </a:solidFill>
                <a:latin typeface="Roboto"/>
                <a:cs typeface="Roboto"/>
              </a:rPr>
              <a:t>t</a:t>
            </a:r>
            <a:r>
              <a:rPr dirty="0" sz="9200" spc="-95" b="0">
                <a:solidFill>
                  <a:srgbClr val="FFFFFF"/>
                </a:solidFill>
                <a:latin typeface="Roboto"/>
                <a:cs typeface="Roboto"/>
              </a:rPr>
              <a:t>i</a:t>
            </a:r>
            <a:r>
              <a:rPr dirty="0" sz="9200" spc="30" b="0">
                <a:solidFill>
                  <a:srgbClr val="FFFFFF"/>
                </a:solidFill>
                <a:latin typeface="Roboto"/>
                <a:cs typeface="Roboto"/>
              </a:rPr>
              <a:t>o</a:t>
            </a:r>
            <a:r>
              <a:rPr dirty="0" sz="9200" spc="-40" b="0">
                <a:solidFill>
                  <a:srgbClr val="FFFFFF"/>
                </a:solidFill>
                <a:latin typeface="Roboto"/>
                <a:cs typeface="Roboto"/>
              </a:rPr>
              <a:t>n</a:t>
            </a:r>
            <a:endParaRPr sz="9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1150" y="0"/>
            <a:ext cx="9147175" cy="10287000"/>
          </a:xfrm>
          <a:custGeom>
            <a:avLst/>
            <a:gdLst/>
            <a:ahLst/>
            <a:cxnLst/>
            <a:rect l="l" t="t" r="r" b="b"/>
            <a:pathLst>
              <a:path w="9147175" h="10287000">
                <a:moveTo>
                  <a:pt x="0" y="10287000"/>
                </a:moveTo>
                <a:lnTo>
                  <a:pt x="9146849" y="10287000"/>
                </a:lnTo>
                <a:lnTo>
                  <a:pt x="9146849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1B98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1460" cy="10287000"/>
          </a:xfrm>
          <a:custGeom>
            <a:avLst/>
            <a:gdLst/>
            <a:ahLst/>
            <a:cxnLst/>
            <a:rect l="l" t="t" r="r" b="b"/>
            <a:pathLst>
              <a:path w="9141460" h="10287000">
                <a:moveTo>
                  <a:pt x="0" y="10286999"/>
                </a:moveTo>
                <a:lnTo>
                  <a:pt x="0" y="0"/>
                </a:lnTo>
                <a:lnTo>
                  <a:pt x="9141150" y="0"/>
                </a:lnTo>
                <a:lnTo>
                  <a:pt x="9141150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03183" y="1257595"/>
            <a:ext cx="5173980" cy="1016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0" spc="830">
                <a:solidFill>
                  <a:srgbClr val="212121"/>
                </a:solidFill>
              </a:rPr>
              <a:t>Conclusion</a:t>
            </a:r>
            <a:endParaRPr sz="6500"/>
          </a:p>
        </p:txBody>
      </p:sp>
      <p:sp>
        <p:nvSpPr>
          <p:cNvPr id="5" name="object 5"/>
          <p:cNvSpPr/>
          <p:nvPr/>
        </p:nvSpPr>
        <p:spPr>
          <a:xfrm>
            <a:off x="3605412" y="7975949"/>
            <a:ext cx="1209675" cy="2311400"/>
          </a:xfrm>
          <a:custGeom>
            <a:avLst/>
            <a:gdLst/>
            <a:ahLst/>
            <a:cxnLst/>
            <a:rect l="l" t="t" r="r" b="b"/>
            <a:pathLst>
              <a:path w="1209675" h="2311400">
                <a:moveTo>
                  <a:pt x="932333" y="1143726"/>
                </a:moveTo>
                <a:lnTo>
                  <a:pt x="981489" y="1153978"/>
                </a:lnTo>
                <a:lnTo>
                  <a:pt x="1027697" y="1154864"/>
                </a:lnTo>
                <a:lnTo>
                  <a:pt x="1071738" y="1148369"/>
                </a:lnTo>
                <a:lnTo>
                  <a:pt x="1114392" y="1136484"/>
                </a:lnTo>
                <a:lnTo>
                  <a:pt x="1156440" y="1121194"/>
                </a:lnTo>
                <a:lnTo>
                  <a:pt x="1200371" y="1089852"/>
                </a:lnTo>
                <a:lnTo>
                  <a:pt x="1209285" y="1037012"/>
                </a:lnTo>
                <a:lnTo>
                  <a:pt x="1203315" y="985454"/>
                </a:lnTo>
                <a:lnTo>
                  <a:pt x="1187689" y="830459"/>
                </a:lnTo>
                <a:lnTo>
                  <a:pt x="1181500" y="778967"/>
                </a:lnTo>
                <a:lnTo>
                  <a:pt x="1083787" y="62502"/>
                </a:lnTo>
                <a:lnTo>
                  <a:pt x="1072572" y="16381"/>
                </a:lnTo>
                <a:lnTo>
                  <a:pt x="1024636" y="3722"/>
                </a:lnTo>
                <a:lnTo>
                  <a:pt x="977750" y="0"/>
                </a:lnTo>
                <a:lnTo>
                  <a:pt x="935658" y="6845"/>
                </a:lnTo>
                <a:lnTo>
                  <a:pt x="928340" y="9017"/>
                </a:lnTo>
                <a:lnTo>
                  <a:pt x="886029" y="28501"/>
                </a:lnTo>
                <a:lnTo>
                  <a:pt x="871975" y="36128"/>
                </a:lnTo>
                <a:lnTo>
                  <a:pt x="856783" y="42192"/>
                </a:lnTo>
                <a:lnTo>
                  <a:pt x="840982" y="46676"/>
                </a:lnTo>
                <a:lnTo>
                  <a:pt x="825101" y="49560"/>
                </a:lnTo>
                <a:lnTo>
                  <a:pt x="776138" y="60783"/>
                </a:lnTo>
                <a:lnTo>
                  <a:pt x="732878" y="80152"/>
                </a:lnTo>
                <a:lnTo>
                  <a:pt x="694986" y="107101"/>
                </a:lnTo>
                <a:lnTo>
                  <a:pt x="666303" y="136750"/>
                </a:lnTo>
                <a:lnTo>
                  <a:pt x="812244" y="628249"/>
                </a:lnTo>
                <a:lnTo>
                  <a:pt x="932333" y="1143726"/>
                </a:lnTo>
                <a:close/>
              </a:path>
              <a:path w="1209675" h="2311400">
                <a:moveTo>
                  <a:pt x="424687" y="868768"/>
                </a:moveTo>
                <a:lnTo>
                  <a:pt x="763566" y="2010043"/>
                </a:lnTo>
                <a:lnTo>
                  <a:pt x="750964" y="1962304"/>
                </a:lnTo>
                <a:lnTo>
                  <a:pt x="739862" y="1914352"/>
                </a:lnTo>
                <a:lnTo>
                  <a:pt x="730199" y="1866195"/>
                </a:lnTo>
                <a:lnTo>
                  <a:pt x="721911" y="1817844"/>
                </a:lnTo>
                <a:lnTo>
                  <a:pt x="714936" y="1769307"/>
                </a:lnTo>
                <a:lnTo>
                  <a:pt x="709210" y="1720593"/>
                </a:lnTo>
                <a:lnTo>
                  <a:pt x="704671" y="1671713"/>
                </a:lnTo>
                <a:lnTo>
                  <a:pt x="701257" y="1622675"/>
                </a:lnTo>
                <a:lnTo>
                  <a:pt x="698903" y="1573489"/>
                </a:lnTo>
                <a:lnTo>
                  <a:pt x="697549" y="1524163"/>
                </a:lnTo>
                <a:lnTo>
                  <a:pt x="697131" y="1474708"/>
                </a:lnTo>
                <a:lnTo>
                  <a:pt x="697586" y="1425131"/>
                </a:lnTo>
                <a:lnTo>
                  <a:pt x="698851" y="1375443"/>
                </a:lnTo>
                <a:lnTo>
                  <a:pt x="700864" y="1325654"/>
                </a:lnTo>
                <a:lnTo>
                  <a:pt x="703562" y="1275771"/>
                </a:lnTo>
                <a:lnTo>
                  <a:pt x="706883" y="1225804"/>
                </a:lnTo>
                <a:lnTo>
                  <a:pt x="710762" y="1175763"/>
                </a:lnTo>
                <a:lnTo>
                  <a:pt x="719949" y="1075496"/>
                </a:lnTo>
                <a:lnTo>
                  <a:pt x="726031" y="1021505"/>
                </a:lnTo>
                <a:lnTo>
                  <a:pt x="733267" y="967634"/>
                </a:lnTo>
                <a:lnTo>
                  <a:pt x="741372" y="913856"/>
                </a:lnTo>
                <a:lnTo>
                  <a:pt x="776764" y="699115"/>
                </a:lnTo>
                <a:lnTo>
                  <a:pt x="796971" y="646592"/>
                </a:lnTo>
                <a:lnTo>
                  <a:pt x="812244" y="628249"/>
                </a:lnTo>
                <a:lnTo>
                  <a:pt x="666303" y="136750"/>
                </a:lnTo>
                <a:lnTo>
                  <a:pt x="662128" y="141065"/>
                </a:lnTo>
                <a:lnTo>
                  <a:pt x="633970" y="181478"/>
                </a:lnTo>
                <a:lnTo>
                  <a:pt x="609144" y="223375"/>
                </a:lnTo>
                <a:lnTo>
                  <a:pt x="486462" y="433866"/>
                </a:lnTo>
                <a:lnTo>
                  <a:pt x="461635" y="475789"/>
                </a:lnTo>
                <a:lnTo>
                  <a:pt x="436519" y="517529"/>
                </a:lnTo>
                <a:lnTo>
                  <a:pt x="409547" y="560679"/>
                </a:lnTo>
                <a:lnTo>
                  <a:pt x="381267" y="603105"/>
                </a:lnTo>
                <a:lnTo>
                  <a:pt x="370997" y="617463"/>
                </a:lnTo>
                <a:lnTo>
                  <a:pt x="431012" y="819581"/>
                </a:lnTo>
                <a:lnTo>
                  <a:pt x="424687" y="868768"/>
                </a:lnTo>
                <a:close/>
              </a:path>
              <a:path w="1209675" h="2311400">
                <a:moveTo>
                  <a:pt x="462011" y="2228909"/>
                </a:moveTo>
                <a:lnTo>
                  <a:pt x="476724" y="2277106"/>
                </a:lnTo>
                <a:lnTo>
                  <a:pt x="488004" y="2311049"/>
                </a:lnTo>
                <a:lnTo>
                  <a:pt x="884788" y="2311049"/>
                </a:lnTo>
                <a:lnTo>
                  <a:pt x="874207" y="2291480"/>
                </a:lnTo>
                <a:lnTo>
                  <a:pt x="851283" y="2245215"/>
                </a:lnTo>
                <a:lnTo>
                  <a:pt x="830236" y="2198682"/>
                </a:lnTo>
                <a:lnTo>
                  <a:pt x="811004" y="2151889"/>
                </a:lnTo>
                <a:lnTo>
                  <a:pt x="793523" y="2104845"/>
                </a:lnTo>
                <a:lnTo>
                  <a:pt x="777731" y="2057560"/>
                </a:lnTo>
                <a:lnTo>
                  <a:pt x="424687" y="868768"/>
                </a:lnTo>
                <a:lnTo>
                  <a:pt x="368327" y="1311443"/>
                </a:lnTo>
                <a:lnTo>
                  <a:pt x="363839" y="1352735"/>
                </a:lnTo>
                <a:lnTo>
                  <a:pt x="360436" y="1394237"/>
                </a:lnTo>
                <a:lnTo>
                  <a:pt x="358539" y="1435803"/>
                </a:lnTo>
                <a:lnTo>
                  <a:pt x="358569" y="1477283"/>
                </a:lnTo>
                <a:lnTo>
                  <a:pt x="360066" y="1528017"/>
                </a:lnTo>
                <a:lnTo>
                  <a:pt x="362132" y="1578695"/>
                </a:lnTo>
                <a:lnTo>
                  <a:pt x="364812" y="1629309"/>
                </a:lnTo>
                <a:lnTo>
                  <a:pt x="368155" y="1679851"/>
                </a:lnTo>
                <a:lnTo>
                  <a:pt x="372207" y="1730316"/>
                </a:lnTo>
                <a:lnTo>
                  <a:pt x="377014" y="1780696"/>
                </a:lnTo>
                <a:lnTo>
                  <a:pt x="382623" y="1830983"/>
                </a:lnTo>
                <a:lnTo>
                  <a:pt x="389080" y="1881171"/>
                </a:lnTo>
                <a:lnTo>
                  <a:pt x="396433" y="1931252"/>
                </a:lnTo>
                <a:lnTo>
                  <a:pt x="404728" y="1981220"/>
                </a:lnTo>
                <a:lnTo>
                  <a:pt x="414011" y="2031067"/>
                </a:lnTo>
                <a:lnTo>
                  <a:pt x="424329" y="2080787"/>
                </a:lnTo>
                <a:lnTo>
                  <a:pt x="435729" y="2130371"/>
                </a:lnTo>
                <a:lnTo>
                  <a:pt x="448349" y="2179994"/>
                </a:lnTo>
                <a:lnTo>
                  <a:pt x="462011" y="2228909"/>
                </a:lnTo>
                <a:close/>
              </a:path>
              <a:path w="1209675" h="2311400">
                <a:moveTo>
                  <a:pt x="0" y="891682"/>
                </a:moveTo>
                <a:lnTo>
                  <a:pt x="15135" y="913876"/>
                </a:lnTo>
                <a:lnTo>
                  <a:pt x="33487" y="923895"/>
                </a:lnTo>
                <a:lnTo>
                  <a:pt x="53594" y="925420"/>
                </a:lnTo>
                <a:lnTo>
                  <a:pt x="73989" y="922130"/>
                </a:lnTo>
                <a:lnTo>
                  <a:pt x="124565" y="910610"/>
                </a:lnTo>
                <a:lnTo>
                  <a:pt x="175031" y="898683"/>
                </a:lnTo>
                <a:lnTo>
                  <a:pt x="225392" y="886325"/>
                </a:lnTo>
                <a:lnTo>
                  <a:pt x="275653" y="873509"/>
                </a:lnTo>
                <a:lnTo>
                  <a:pt x="322429" y="861110"/>
                </a:lnTo>
                <a:lnTo>
                  <a:pt x="374726" y="843125"/>
                </a:lnTo>
                <a:lnTo>
                  <a:pt x="401277" y="831860"/>
                </a:lnTo>
                <a:lnTo>
                  <a:pt x="431012" y="819581"/>
                </a:lnTo>
                <a:lnTo>
                  <a:pt x="370997" y="617463"/>
                </a:lnTo>
                <a:lnTo>
                  <a:pt x="351626" y="644544"/>
                </a:lnTo>
                <a:lnTo>
                  <a:pt x="320568" y="684735"/>
                </a:lnTo>
                <a:lnTo>
                  <a:pt x="282064" y="725167"/>
                </a:lnTo>
                <a:lnTo>
                  <a:pt x="237985" y="757472"/>
                </a:lnTo>
                <a:lnTo>
                  <a:pt x="188456" y="781752"/>
                </a:lnTo>
                <a:lnTo>
                  <a:pt x="130586" y="798896"/>
                </a:lnTo>
                <a:lnTo>
                  <a:pt x="91526" y="809081"/>
                </a:lnTo>
                <a:lnTo>
                  <a:pt x="52922" y="826022"/>
                </a:lnTo>
                <a:lnTo>
                  <a:pt x="21256" y="852400"/>
                </a:lnTo>
                <a:lnTo>
                  <a:pt x="0" y="891682"/>
                </a:lnTo>
                <a:close/>
              </a:path>
            </a:pathLst>
          </a:custGeom>
          <a:solidFill>
            <a:srgbClr val="1B98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542615" y="0"/>
            <a:ext cx="1214120" cy="2383155"/>
          </a:xfrm>
          <a:custGeom>
            <a:avLst/>
            <a:gdLst/>
            <a:ahLst/>
            <a:cxnLst/>
            <a:rect l="l" t="t" r="r" b="b"/>
            <a:pathLst>
              <a:path w="1214119" h="2383155">
                <a:moveTo>
                  <a:pt x="274291" y="1238356"/>
                </a:moveTo>
                <a:lnTo>
                  <a:pt x="224837" y="1229651"/>
                </a:lnTo>
                <a:lnTo>
                  <a:pt x="178624" y="1230215"/>
                </a:lnTo>
                <a:lnTo>
                  <a:pt x="134809" y="1238088"/>
                </a:lnTo>
                <a:lnTo>
                  <a:pt x="92549" y="1251306"/>
                </a:lnTo>
                <a:lnTo>
                  <a:pt x="51002" y="1267908"/>
                </a:lnTo>
                <a:lnTo>
                  <a:pt x="8076" y="1300612"/>
                </a:lnTo>
                <a:lnTo>
                  <a:pt x="0" y="1323929"/>
                </a:lnTo>
                <a:lnTo>
                  <a:pt x="824" y="1353706"/>
                </a:lnTo>
                <a:lnTo>
                  <a:pt x="8409" y="1405051"/>
                </a:lnTo>
                <a:lnTo>
                  <a:pt x="28890" y="1559479"/>
                </a:lnTo>
                <a:lnTo>
                  <a:pt x="36691" y="1610753"/>
                </a:lnTo>
                <a:lnTo>
                  <a:pt x="156836" y="2323799"/>
                </a:lnTo>
                <a:lnTo>
                  <a:pt x="169493" y="2369545"/>
                </a:lnTo>
                <a:lnTo>
                  <a:pt x="217803" y="2380694"/>
                </a:lnTo>
                <a:lnTo>
                  <a:pt x="264782" y="2382944"/>
                </a:lnTo>
                <a:lnTo>
                  <a:pt x="306611" y="2374787"/>
                </a:lnTo>
                <a:lnTo>
                  <a:pt x="313907" y="2372369"/>
                </a:lnTo>
                <a:lnTo>
                  <a:pt x="355563" y="2351578"/>
                </a:lnTo>
                <a:lnTo>
                  <a:pt x="369371" y="2343514"/>
                </a:lnTo>
                <a:lnTo>
                  <a:pt x="384366" y="2336976"/>
                </a:lnTo>
                <a:lnTo>
                  <a:pt x="400018" y="2332000"/>
                </a:lnTo>
                <a:lnTo>
                  <a:pt x="415801" y="2328618"/>
                </a:lnTo>
                <a:lnTo>
                  <a:pt x="464388" y="2315864"/>
                </a:lnTo>
                <a:lnTo>
                  <a:pt x="507019" y="2295148"/>
                </a:lnTo>
                <a:lnTo>
                  <a:pt x="544046" y="2267023"/>
                </a:lnTo>
                <a:lnTo>
                  <a:pt x="571785" y="2236489"/>
                </a:lnTo>
                <a:lnTo>
                  <a:pt x="410495" y="1749811"/>
                </a:lnTo>
                <a:lnTo>
                  <a:pt x="274291" y="1238356"/>
                </a:lnTo>
                <a:close/>
              </a:path>
              <a:path w="1214119" h="2383155">
                <a:moveTo>
                  <a:pt x="790314" y="1497251"/>
                </a:moveTo>
                <a:lnTo>
                  <a:pt x="415794" y="367170"/>
                </a:lnTo>
                <a:lnTo>
                  <a:pt x="429887" y="414490"/>
                </a:lnTo>
                <a:lnTo>
                  <a:pt x="442488" y="462071"/>
                </a:lnTo>
                <a:lnTo>
                  <a:pt x="453657" y="509900"/>
                </a:lnTo>
                <a:lnTo>
                  <a:pt x="463458" y="557968"/>
                </a:lnTo>
                <a:lnTo>
                  <a:pt x="471953" y="606262"/>
                </a:lnTo>
                <a:lnTo>
                  <a:pt x="479204" y="654772"/>
                </a:lnTo>
                <a:lnTo>
                  <a:pt x="485275" y="703485"/>
                </a:lnTo>
                <a:lnTo>
                  <a:pt x="490226" y="752392"/>
                </a:lnTo>
                <a:lnTo>
                  <a:pt x="494121" y="801481"/>
                </a:lnTo>
                <a:lnTo>
                  <a:pt x="497023" y="850739"/>
                </a:lnTo>
                <a:lnTo>
                  <a:pt x="498992" y="900158"/>
                </a:lnTo>
                <a:lnTo>
                  <a:pt x="500093" y="949724"/>
                </a:lnTo>
                <a:lnTo>
                  <a:pt x="500388" y="999427"/>
                </a:lnTo>
                <a:lnTo>
                  <a:pt x="499938" y="1049255"/>
                </a:lnTo>
                <a:lnTo>
                  <a:pt x="498806" y="1099198"/>
                </a:lnTo>
                <a:lnTo>
                  <a:pt x="497055" y="1149244"/>
                </a:lnTo>
                <a:lnTo>
                  <a:pt x="494747" y="1199382"/>
                </a:lnTo>
                <a:lnTo>
                  <a:pt x="488711" y="1299889"/>
                </a:lnTo>
                <a:lnTo>
                  <a:pt x="484326" y="1354044"/>
                </a:lnTo>
                <a:lnTo>
                  <a:pt x="478784" y="1408115"/>
                </a:lnTo>
                <a:lnTo>
                  <a:pt x="472370" y="1462121"/>
                </a:lnTo>
                <a:lnTo>
                  <a:pt x="443733" y="1677867"/>
                </a:lnTo>
                <a:lnTo>
                  <a:pt x="425184" y="1730998"/>
                </a:lnTo>
                <a:lnTo>
                  <a:pt x="410495" y="1749811"/>
                </a:lnTo>
                <a:lnTo>
                  <a:pt x="571785" y="2236489"/>
                </a:lnTo>
                <a:lnTo>
                  <a:pt x="575822" y="2232045"/>
                </a:lnTo>
                <a:lnTo>
                  <a:pt x="602698" y="2190768"/>
                </a:lnTo>
                <a:lnTo>
                  <a:pt x="626197" y="2148113"/>
                </a:lnTo>
                <a:lnTo>
                  <a:pt x="742215" y="1933877"/>
                </a:lnTo>
                <a:lnTo>
                  <a:pt x="765714" y="1891195"/>
                </a:lnTo>
                <a:lnTo>
                  <a:pt x="789508" y="1848688"/>
                </a:lnTo>
                <a:lnTo>
                  <a:pt x="815113" y="1804713"/>
                </a:lnTo>
                <a:lnTo>
                  <a:pt x="842047" y="1761421"/>
                </a:lnTo>
                <a:lnTo>
                  <a:pt x="851862" y="1746748"/>
                </a:lnTo>
                <a:lnTo>
                  <a:pt x="785535" y="1546612"/>
                </a:lnTo>
                <a:lnTo>
                  <a:pt x="790314" y="1497251"/>
                </a:lnTo>
                <a:close/>
              </a:path>
              <a:path w="1214119" h="2383155">
                <a:moveTo>
                  <a:pt x="710332" y="138950"/>
                </a:moveTo>
                <a:lnTo>
                  <a:pt x="694114" y="91239"/>
                </a:lnTo>
                <a:lnTo>
                  <a:pt x="676859" y="44289"/>
                </a:lnTo>
                <a:lnTo>
                  <a:pt x="659305" y="0"/>
                </a:lnTo>
                <a:lnTo>
                  <a:pt x="244357" y="0"/>
                </a:lnTo>
                <a:lnTo>
                  <a:pt x="296376" y="89343"/>
                </a:lnTo>
                <a:lnTo>
                  <a:pt x="320741" y="134866"/>
                </a:lnTo>
                <a:lnTo>
                  <a:pt x="343238" y="180716"/>
                </a:lnTo>
                <a:lnTo>
                  <a:pt x="363929" y="226883"/>
                </a:lnTo>
                <a:lnTo>
                  <a:pt x="382877" y="273355"/>
                </a:lnTo>
                <a:lnTo>
                  <a:pt x="400144" y="320121"/>
                </a:lnTo>
                <a:lnTo>
                  <a:pt x="790314" y="1497251"/>
                </a:lnTo>
                <a:lnTo>
                  <a:pt x="832756" y="1053025"/>
                </a:lnTo>
                <a:lnTo>
                  <a:pt x="835947" y="1011613"/>
                </a:lnTo>
                <a:lnTo>
                  <a:pt x="838046" y="970024"/>
                </a:lnTo>
                <a:lnTo>
                  <a:pt x="838638" y="928420"/>
                </a:lnTo>
                <a:lnTo>
                  <a:pt x="837306" y="886961"/>
                </a:lnTo>
                <a:lnTo>
                  <a:pt x="834218" y="836299"/>
                </a:lnTo>
                <a:lnTo>
                  <a:pt x="830564" y="785711"/>
                </a:lnTo>
                <a:lnTo>
                  <a:pt x="826296" y="735206"/>
                </a:lnTo>
                <a:lnTo>
                  <a:pt x="821369" y="684793"/>
                </a:lnTo>
                <a:lnTo>
                  <a:pt x="815736" y="634481"/>
                </a:lnTo>
                <a:lnTo>
                  <a:pt x="809351" y="584277"/>
                </a:lnTo>
                <a:lnTo>
                  <a:pt x="802167" y="534190"/>
                </a:lnTo>
                <a:lnTo>
                  <a:pt x="794138" y="484230"/>
                </a:lnTo>
                <a:lnTo>
                  <a:pt x="785217" y="434404"/>
                </a:lnTo>
                <a:lnTo>
                  <a:pt x="775359" y="384721"/>
                </a:lnTo>
                <a:lnTo>
                  <a:pt x="764517" y="335189"/>
                </a:lnTo>
                <a:lnTo>
                  <a:pt x="752644" y="285818"/>
                </a:lnTo>
                <a:lnTo>
                  <a:pt x="739693" y="236615"/>
                </a:lnTo>
                <a:lnTo>
                  <a:pt x="725522" y="187413"/>
                </a:lnTo>
                <a:lnTo>
                  <a:pt x="710332" y="138950"/>
                </a:lnTo>
                <a:close/>
              </a:path>
              <a:path w="1214119" h="2383155">
                <a:moveTo>
                  <a:pt x="1214073" y="1461024"/>
                </a:moveTo>
                <a:lnTo>
                  <a:pt x="1198249" y="1439316"/>
                </a:lnTo>
                <a:lnTo>
                  <a:pt x="1179591" y="1429877"/>
                </a:lnTo>
                <a:lnTo>
                  <a:pt x="1159446" y="1428984"/>
                </a:lnTo>
                <a:lnTo>
                  <a:pt x="1139164" y="1432912"/>
                </a:lnTo>
                <a:lnTo>
                  <a:pt x="1088975" y="1446013"/>
                </a:lnTo>
                <a:lnTo>
                  <a:pt x="1038908" y="1459518"/>
                </a:lnTo>
                <a:lnTo>
                  <a:pt x="988959" y="1473450"/>
                </a:lnTo>
                <a:lnTo>
                  <a:pt x="939125" y="1487836"/>
                </a:lnTo>
                <a:lnTo>
                  <a:pt x="892761" y="1501696"/>
                </a:lnTo>
                <a:lnTo>
                  <a:pt x="841055" y="1521314"/>
                </a:lnTo>
                <a:lnTo>
                  <a:pt x="814870" y="1533406"/>
                </a:lnTo>
                <a:lnTo>
                  <a:pt x="785535" y="1546612"/>
                </a:lnTo>
                <a:lnTo>
                  <a:pt x="851862" y="1746748"/>
                </a:lnTo>
                <a:lnTo>
                  <a:pt x="870374" y="1719072"/>
                </a:lnTo>
                <a:lnTo>
                  <a:pt x="900155" y="1677926"/>
                </a:lnTo>
                <a:lnTo>
                  <a:pt x="937372" y="1636306"/>
                </a:lnTo>
                <a:lnTo>
                  <a:pt x="980416" y="1602635"/>
                </a:lnTo>
                <a:lnTo>
                  <a:pt x="1029159" y="1576813"/>
                </a:lnTo>
                <a:lnTo>
                  <a:pt x="1086462" y="1557861"/>
                </a:lnTo>
                <a:lnTo>
                  <a:pt x="1125183" y="1546456"/>
                </a:lnTo>
                <a:lnTo>
                  <a:pt x="1163237" y="1528312"/>
                </a:lnTo>
                <a:lnTo>
                  <a:pt x="1194059" y="1500954"/>
                </a:lnTo>
                <a:lnTo>
                  <a:pt x="1214073" y="14610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68949" y="2986070"/>
            <a:ext cx="6309360" cy="3677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2400" spc="180">
                <a:latin typeface="Arial"/>
                <a:cs typeface="Arial"/>
              </a:rPr>
              <a:t>Supervised </a:t>
            </a:r>
            <a:r>
              <a:rPr dirty="0" sz="2400" spc="229">
                <a:latin typeface="Arial"/>
                <a:cs typeface="Arial"/>
              </a:rPr>
              <a:t>Machine </a:t>
            </a:r>
            <a:r>
              <a:rPr dirty="0" sz="2400" spc="180">
                <a:latin typeface="Arial"/>
                <a:cs typeface="Arial"/>
              </a:rPr>
              <a:t>Learning </a:t>
            </a:r>
            <a:r>
              <a:rPr dirty="0" sz="2400" spc="225">
                <a:latin typeface="Arial"/>
                <a:cs typeface="Arial"/>
              </a:rPr>
              <a:t>has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235">
                <a:latin typeface="Arial"/>
                <a:cs typeface="Arial"/>
              </a:rPr>
              <a:t>been  </a:t>
            </a:r>
            <a:r>
              <a:rPr dirty="0" sz="2400" spc="229">
                <a:latin typeface="Arial"/>
                <a:cs typeface="Arial"/>
              </a:rPr>
              <a:t>proven to </a:t>
            </a:r>
            <a:r>
              <a:rPr dirty="0" sz="2400" spc="240">
                <a:latin typeface="Arial"/>
                <a:cs typeface="Arial"/>
              </a:rPr>
              <a:t>be able </a:t>
            </a:r>
            <a:r>
              <a:rPr dirty="0" sz="2400" spc="229">
                <a:latin typeface="Arial"/>
                <a:cs typeface="Arial"/>
              </a:rPr>
              <a:t>to </a:t>
            </a:r>
            <a:r>
              <a:rPr dirty="0" sz="2400" spc="240">
                <a:latin typeface="Arial"/>
                <a:cs typeface="Arial"/>
              </a:rPr>
              <a:t>predict </a:t>
            </a:r>
            <a:r>
              <a:rPr dirty="0" sz="2400" spc="225">
                <a:latin typeface="Arial"/>
                <a:cs typeface="Arial"/>
              </a:rPr>
              <a:t>the  </a:t>
            </a:r>
            <a:r>
              <a:rPr dirty="0" sz="2400" spc="215">
                <a:latin typeface="Arial"/>
                <a:cs typeface="Arial"/>
              </a:rPr>
              <a:t>customer's </a:t>
            </a:r>
            <a:r>
              <a:rPr dirty="0" sz="2400" spc="200">
                <a:latin typeface="Arial"/>
                <a:cs typeface="Arial"/>
              </a:rPr>
              <a:t>response </a:t>
            </a:r>
            <a:r>
              <a:rPr dirty="0" sz="2400" spc="229">
                <a:latin typeface="Arial"/>
                <a:cs typeface="Arial"/>
              </a:rPr>
              <a:t>with </a:t>
            </a:r>
            <a:r>
              <a:rPr dirty="0" sz="2400" spc="175">
                <a:latin typeface="Arial"/>
                <a:cs typeface="Arial"/>
              </a:rPr>
              <a:t>0.848 </a:t>
            </a:r>
            <a:r>
              <a:rPr dirty="0" sz="2400" spc="200">
                <a:latin typeface="Arial"/>
                <a:cs typeface="Arial"/>
              </a:rPr>
              <a:t>recall  </a:t>
            </a:r>
            <a:r>
              <a:rPr dirty="0" sz="2400" spc="190">
                <a:latin typeface="Arial"/>
                <a:cs typeface="Arial"/>
              </a:rPr>
              <a:t>score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900">
              <a:latin typeface="Arial"/>
              <a:cs typeface="Arial"/>
            </a:endParaRPr>
          </a:p>
          <a:p>
            <a:pPr algn="ctr" marL="87630" marR="80010">
              <a:lnSpc>
                <a:spcPct val="114599"/>
              </a:lnSpc>
            </a:pPr>
            <a:r>
              <a:rPr dirty="0" sz="2400" spc="114">
                <a:latin typeface="Arial"/>
                <a:cs typeface="Arial"/>
              </a:rPr>
              <a:t>It </a:t>
            </a:r>
            <a:r>
              <a:rPr dirty="0" sz="2400" spc="200">
                <a:latin typeface="Arial"/>
                <a:cs typeface="Arial"/>
              </a:rPr>
              <a:t>also helps </a:t>
            </a:r>
            <a:r>
              <a:rPr dirty="0" sz="2400" spc="225">
                <a:latin typeface="Arial"/>
                <a:cs typeface="Arial"/>
              </a:rPr>
              <a:t>the </a:t>
            </a:r>
            <a:r>
              <a:rPr dirty="0" sz="2400" spc="315">
                <a:latin typeface="Arial"/>
                <a:cs typeface="Arial"/>
              </a:rPr>
              <a:t>company </a:t>
            </a:r>
            <a:r>
              <a:rPr dirty="0" sz="2400" spc="229">
                <a:latin typeface="Arial"/>
                <a:cs typeface="Arial"/>
              </a:rPr>
              <a:t>to reduce  </a:t>
            </a:r>
            <a:r>
              <a:rPr dirty="0" sz="2400" spc="175">
                <a:latin typeface="Arial"/>
                <a:cs typeface="Arial"/>
              </a:rPr>
              <a:t>expenses </a:t>
            </a:r>
            <a:r>
              <a:rPr dirty="0" sz="2400" spc="280">
                <a:latin typeface="Arial"/>
                <a:cs typeface="Arial"/>
              </a:rPr>
              <a:t>up </a:t>
            </a:r>
            <a:r>
              <a:rPr dirty="0" sz="2400" spc="229">
                <a:latin typeface="Arial"/>
                <a:cs typeface="Arial"/>
              </a:rPr>
              <a:t>to </a:t>
            </a:r>
            <a:r>
              <a:rPr dirty="0" sz="2400" spc="10" b="1">
                <a:latin typeface="Arial"/>
                <a:cs typeface="Arial"/>
              </a:rPr>
              <a:t>62% </a:t>
            </a:r>
            <a:r>
              <a:rPr dirty="0" sz="2400" spc="265">
                <a:latin typeface="Arial"/>
                <a:cs typeface="Arial"/>
              </a:rPr>
              <a:t>from </a:t>
            </a:r>
            <a:r>
              <a:rPr dirty="0" sz="2400" spc="240">
                <a:latin typeface="Arial"/>
                <a:cs typeface="Arial"/>
              </a:rPr>
              <a:t>reaching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245">
                <a:latin typeface="Arial"/>
                <a:cs typeface="Arial"/>
              </a:rPr>
              <a:t>out  </a:t>
            </a:r>
            <a:r>
              <a:rPr dirty="0" sz="2400" spc="240">
                <a:latin typeface="Arial"/>
                <a:cs typeface="Arial"/>
              </a:rPr>
              <a:t>customers </a:t>
            </a:r>
            <a:r>
              <a:rPr dirty="0" sz="2400" spc="295">
                <a:latin typeface="Arial"/>
                <a:cs typeface="Arial"/>
              </a:rPr>
              <a:t>and</a:t>
            </a:r>
            <a:r>
              <a:rPr dirty="0" sz="2400" spc="40">
                <a:latin typeface="Arial"/>
                <a:cs typeface="Arial"/>
              </a:rPr>
              <a:t> </a:t>
            </a:r>
            <a:r>
              <a:rPr dirty="0" sz="2400" spc="175">
                <a:latin typeface="Arial"/>
                <a:cs typeface="Arial"/>
              </a:rPr>
              <a:t>sales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pc="-165"/>
              <a:t>R</a:t>
            </a:r>
            <a:r>
              <a:rPr dirty="0" spc="680"/>
              <a:t>e</a:t>
            </a:r>
            <a:r>
              <a:rPr dirty="0" spc="840"/>
              <a:t>cc</a:t>
            </a:r>
            <a:r>
              <a:rPr dirty="0" spc="815"/>
              <a:t>o</a:t>
            </a:r>
            <a:r>
              <a:rPr dirty="0" spc="1820"/>
              <a:t>m</a:t>
            </a:r>
            <a:r>
              <a:rPr dirty="0" spc="680"/>
              <a:t>e</a:t>
            </a:r>
            <a:r>
              <a:rPr dirty="0" spc="1125"/>
              <a:t>n</a:t>
            </a:r>
            <a:r>
              <a:rPr dirty="0" spc="1110"/>
              <a:t>da</a:t>
            </a:r>
            <a:r>
              <a:rPr dirty="0" spc="1080"/>
              <a:t>t</a:t>
            </a:r>
            <a:r>
              <a:rPr dirty="0" spc="830"/>
              <a:t>i</a:t>
            </a:r>
            <a:r>
              <a:rPr dirty="0" spc="815"/>
              <a:t>o</a:t>
            </a:r>
            <a:r>
              <a:rPr dirty="0" spc="935"/>
              <a:t>n</a:t>
            </a:r>
          </a:p>
          <a:p>
            <a:pPr algn="ctr" marL="247015" marR="239395" indent="-635">
              <a:lnSpc>
                <a:spcPct val="114599"/>
              </a:lnSpc>
              <a:spcBef>
                <a:spcPts val="2820"/>
              </a:spcBef>
            </a:pPr>
            <a:r>
              <a:rPr dirty="0" sz="2400" spc="150"/>
              <a:t>Get </a:t>
            </a:r>
            <a:r>
              <a:rPr dirty="0" sz="2400" spc="290"/>
              <a:t>a </a:t>
            </a:r>
            <a:r>
              <a:rPr dirty="0" sz="2400" spc="225"/>
              <a:t>deeper </a:t>
            </a:r>
            <a:r>
              <a:rPr dirty="0" sz="2400" spc="300"/>
              <a:t>domain </a:t>
            </a:r>
            <a:r>
              <a:rPr dirty="0" sz="2400" spc="235"/>
              <a:t>knowledge </a:t>
            </a:r>
            <a:r>
              <a:rPr dirty="0" sz="2400" spc="245"/>
              <a:t>regarding  </a:t>
            </a:r>
            <a:r>
              <a:rPr dirty="0" sz="2400" spc="204"/>
              <a:t>previous </a:t>
            </a:r>
            <a:r>
              <a:rPr dirty="0" sz="2400" spc="280"/>
              <a:t>column </a:t>
            </a:r>
            <a:r>
              <a:rPr dirty="0" sz="2400" spc="275"/>
              <a:t>that </a:t>
            </a:r>
            <a:r>
              <a:rPr dirty="0" sz="2400" spc="265"/>
              <a:t>got </a:t>
            </a:r>
            <a:r>
              <a:rPr dirty="0" sz="2400" spc="220"/>
              <a:t>dropped, </a:t>
            </a:r>
            <a:r>
              <a:rPr dirty="0" sz="2400" spc="240"/>
              <a:t>which</a:t>
            </a:r>
            <a:r>
              <a:rPr dirty="0" sz="2400" spc="-400"/>
              <a:t> </a:t>
            </a:r>
            <a:r>
              <a:rPr dirty="0" sz="2400" spc="280"/>
              <a:t>can  </a:t>
            </a:r>
            <a:r>
              <a:rPr dirty="0" sz="2400" spc="240"/>
              <a:t>be </a:t>
            </a:r>
            <a:r>
              <a:rPr dirty="0" sz="2400" spc="215"/>
              <a:t>used </a:t>
            </a:r>
            <a:r>
              <a:rPr dirty="0" sz="2400" spc="229"/>
              <a:t>to </a:t>
            </a:r>
            <a:r>
              <a:rPr dirty="0" sz="2400" spc="254"/>
              <a:t>improve </a:t>
            </a:r>
            <a:r>
              <a:rPr dirty="0" sz="2400" spc="225"/>
              <a:t>the</a:t>
            </a:r>
            <a:r>
              <a:rPr dirty="0" sz="2400" spc="-225"/>
              <a:t> </a:t>
            </a:r>
            <a:r>
              <a:rPr dirty="0" sz="2400" spc="280"/>
              <a:t>model</a:t>
            </a:r>
            <a:endParaRPr sz="2400"/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00"/>
          </a:p>
          <a:p>
            <a:pPr algn="ctr" marL="285115" marR="276860">
              <a:lnSpc>
                <a:spcPct val="114599"/>
              </a:lnSpc>
            </a:pPr>
            <a:r>
              <a:rPr dirty="0" sz="2400" spc="245"/>
              <a:t>Add</a:t>
            </a:r>
            <a:r>
              <a:rPr dirty="0" sz="2400" spc="140"/>
              <a:t> </a:t>
            </a:r>
            <a:r>
              <a:rPr dirty="0" sz="2400" spc="270"/>
              <a:t>more</a:t>
            </a:r>
            <a:r>
              <a:rPr dirty="0" sz="2400" spc="140"/>
              <a:t> </a:t>
            </a:r>
            <a:r>
              <a:rPr dirty="0" sz="2400" spc="195"/>
              <a:t>rows</a:t>
            </a:r>
            <a:r>
              <a:rPr dirty="0" sz="2400" spc="145"/>
              <a:t> </a:t>
            </a:r>
            <a:r>
              <a:rPr dirty="0" sz="2400" spc="295"/>
              <a:t>and</a:t>
            </a:r>
            <a:r>
              <a:rPr dirty="0" sz="2400" spc="140"/>
              <a:t> </a:t>
            </a:r>
            <a:r>
              <a:rPr dirty="0" sz="2400" spc="210"/>
              <a:t>features</a:t>
            </a:r>
            <a:r>
              <a:rPr dirty="0" sz="2400" spc="145"/>
              <a:t> </a:t>
            </a:r>
            <a:r>
              <a:rPr dirty="0" sz="2400" spc="229"/>
              <a:t>to</a:t>
            </a:r>
            <a:r>
              <a:rPr dirty="0" sz="2400" spc="140"/>
              <a:t> </a:t>
            </a:r>
            <a:r>
              <a:rPr dirty="0" sz="2400" spc="225"/>
              <a:t>the</a:t>
            </a:r>
            <a:r>
              <a:rPr dirty="0" sz="2400" spc="140"/>
              <a:t> </a:t>
            </a:r>
            <a:r>
              <a:rPr dirty="0" sz="2400" spc="210"/>
              <a:t>model,</a:t>
            </a:r>
            <a:r>
              <a:rPr dirty="0" sz="2400" spc="145"/>
              <a:t> </a:t>
            </a:r>
            <a:r>
              <a:rPr dirty="0" sz="2400" spc="160"/>
              <a:t>so  </a:t>
            </a:r>
            <a:r>
              <a:rPr dirty="0" sz="2400" spc="229"/>
              <a:t>to reduce underfitting </a:t>
            </a:r>
            <a:r>
              <a:rPr dirty="0" sz="2400" spc="295"/>
              <a:t>and </a:t>
            </a:r>
            <a:r>
              <a:rPr dirty="0" sz="2400" spc="254"/>
              <a:t>improve </a:t>
            </a:r>
            <a:r>
              <a:rPr dirty="0" sz="2400" spc="280"/>
              <a:t>model  </a:t>
            </a:r>
            <a:r>
              <a:rPr dirty="0" sz="2400" spc="229"/>
              <a:t>variation</a:t>
            </a:r>
            <a:endParaRPr sz="2400"/>
          </a:p>
          <a:p>
            <a:pPr algn="ctr" marL="539115" marR="531495">
              <a:lnSpc>
                <a:spcPct val="114599"/>
              </a:lnSpc>
              <a:spcBef>
                <a:spcPts val="3409"/>
              </a:spcBef>
            </a:pPr>
            <a:r>
              <a:rPr dirty="0" sz="2400" spc="135"/>
              <a:t>Focus </a:t>
            </a:r>
            <a:r>
              <a:rPr dirty="0" sz="2400" spc="229"/>
              <a:t>to </a:t>
            </a:r>
            <a:r>
              <a:rPr dirty="0" sz="2400" spc="185"/>
              <a:t>look </a:t>
            </a:r>
            <a:r>
              <a:rPr dirty="0" sz="2400" spc="240"/>
              <a:t>reach </a:t>
            </a:r>
            <a:r>
              <a:rPr dirty="0" sz="2400" spc="245"/>
              <a:t>out </a:t>
            </a:r>
            <a:r>
              <a:rPr dirty="0" sz="2400" spc="215"/>
              <a:t>policyholders</a:t>
            </a:r>
            <a:r>
              <a:rPr dirty="0" sz="2400" spc="-180"/>
              <a:t> </a:t>
            </a:r>
            <a:r>
              <a:rPr dirty="0" sz="2400" spc="250"/>
              <a:t>who  </a:t>
            </a:r>
            <a:r>
              <a:rPr dirty="0" sz="2400" spc="240"/>
              <a:t>have </a:t>
            </a:r>
            <a:r>
              <a:rPr dirty="0" sz="2400" spc="180"/>
              <a:t>ever </a:t>
            </a:r>
            <a:r>
              <a:rPr dirty="0" sz="2400" spc="295"/>
              <a:t>had </a:t>
            </a:r>
            <a:r>
              <a:rPr dirty="0" sz="2400" spc="195"/>
              <a:t>their </a:t>
            </a:r>
            <a:r>
              <a:rPr dirty="0" sz="2400" spc="200"/>
              <a:t>vehicle</a:t>
            </a:r>
            <a:r>
              <a:rPr dirty="0" sz="2400" spc="-185"/>
              <a:t> </a:t>
            </a:r>
            <a:r>
              <a:rPr dirty="0" sz="2400" spc="335"/>
              <a:t>damaged</a:t>
            </a:r>
            <a:endParaRPr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62275"/>
            <a:ext cx="18288000" cy="7324725"/>
          </a:xfrm>
          <a:custGeom>
            <a:avLst/>
            <a:gdLst/>
            <a:ahLst/>
            <a:cxnLst/>
            <a:rect l="l" t="t" r="r" b="b"/>
            <a:pathLst>
              <a:path w="18288000" h="7324725">
                <a:moveTo>
                  <a:pt x="0" y="7324725"/>
                </a:moveTo>
                <a:lnTo>
                  <a:pt x="18288000" y="7324725"/>
                </a:lnTo>
                <a:lnTo>
                  <a:pt x="18288000" y="0"/>
                </a:lnTo>
                <a:lnTo>
                  <a:pt x="0" y="0"/>
                </a:lnTo>
                <a:lnTo>
                  <a:pt x="0" y="7324725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"/>
            <a:ext cx="18288000" cy="2962275"/>
          </a:xfrm>
          <a:custGeom>
            <a:avLst/>
            <a:gdLst/>
            <a:ahLst/>
            <a:cxnLst/>
            <a:rect l="l" t="t" r="r" b="b"/>
            <a:pathLst>
              <a:path w="18288000" h="2962275">
                <a:moveTo>
                  <a:pt x="0" y="0"/>
                </a:moveTo>
                <a:lnTo>
                  <a:pt x="18288000" y="0"/>
                </a:lnTo>
                <a:lnTo>
                  <a:pt x="18288000" y="2962274"/>
                </a:lnTo>
                <a:lnTo>
                  <a:pt x="0" y="2962274"/>
                </a:lnTo>
                <a:lnTo>
                  <a:pt x="0" y="0"/>
                </a:lnTo>
                <a:close/>
              </a:path>
            </a:pathLst>
          </a:custGeom>
          <a:solidFill>
            <a:srgbClr val="1B98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786107"/>
            <a:ext cx="5836920" cy="1168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 spc="1045">
                <a:solidFill>
                  <a:srgbClr val="FFFFFF"/>
                </a:solidFill>
              </a:rPr>
              <a:t>Contact</a:t>
            </a:r>
            <a:r>
              <a:rPr dirty="0" sz="7500" spc="545">
                <a:solidFill>
                  <a:srgbClr val="FFFFFF"/>
                </a:solidFill>
              </a:rPr>
              <a:t> </a:t>
            </a:r>
            <a:r>
              <a:rPr dirty="0" sz="7500" spc="350">
                <a:solidFill>
                  <a:srgbClr val="FFFFFF"/>
                </a:solidFill>
              </a:rPr>
              <a:t>Us</a:t>
            </a:r>
            <a:endParaRPr sz="7500"/>
          </a:p>
        </p:txBody>
      </p:sp>
      <p:sp>
        <p:nvSpPr>
          <p:cNvPr id="5" name="object 5"/>
          <p:cNvSpPr/>
          <p:nvPr/>
        </p:nvSpPr>
        <p:spPr>
          <a:xfrm>
            <a:off x="16642715" y="1028699"/>
            <a:ext cx="619125" cy="438150"/>
          </a:xfrm>
          <a:custGeom>
            <a:avLst/>
            <a:gdLst/>
            <a:ahLst/>
            <a:cxnLst/>
            <a:rect l="l" t="t" r="r" b="b"/>
            <a:pathLst>
              <a:path w="619125" h="438150">
                <a:moveTo>
                  <a:pt x="619125" y="381000"/>
                </a:moveTo>
                <a:lnTo>
                  <a:pt x="0" y="381000"/>
                </a:lnTo>
                <a:lnTo>
                  <a:pt x="0" y="438150"/>
                </a:lnTo>
                <a:lnTo>
                  <a:pt x="619125" y="438150"/>
                </a:lnTo>
                <a:lnTo>
                  <a:pt x="619125" y="381000"/>
                </a:lnTo>
                <a:close/>
              </a:path>
              <a:path w="619125" h="438150">
                <a:moveTo>
                  <a:pt x="619125" y="190500"/>
                </a:moveTo>
                <a:lnTo>
                  <a:pt x="0" y="190500"/>
                </a:lnTo>
                <a:lnTo>
                  <a:pt x="0" y="247650"/>
                </a:lnTo>
                <a:lnTo>
                  <a:pt x="619125" y="247650"/>
                </a:lnTo>
                <a:lnTo>
                  <a:pt x="619125" y="190500"/>
                </a:lnTo>
                <a:close/>
              </a:path>
              <a:path w="619125" h="438150">
                <a:moveTo>
                  <a:pt x="619125" y="0"/>
                </a:moveTo>
                <a:lnTo>
                  <a:pt x="0" y="0"/>
                </a:lnTo>
                <a:lnTo>
                  <a:pt x="0" y="57150"/>
                </a:lnTo>
                <a:lnTo>
                  <a:pt x="619125" y="57150"/>
                </a:lnTo>
                <a:lnTo>
                  <a:pt x="6191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490656" y="3738166"/>
            <a:ext cx="5927050" cy="5524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16000" y="4011170"/>
            <a:ext cx="9523730" cy="5226050"/>
          </a:xfrm>
          <a:prstGeom prst="rect">
            <a:avLst/>
          </a:prstGeom>
        </p:spPr>
        <p:txBody>
          <a:bodyPr wrap="square" lIns="0" tIns="256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20"/>
              </a:spcBef>
              <a:tabLst>
                <a:tab pos="1654175" algn="l"/>
              </a:tabLst>
            </a:pPr>
            <a:r>
              <a:rPr dirty="0" sz="3400" spc="-55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3400" spc="-5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8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3400" spc="-5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8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400" spc="-5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-13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3400" spc="-5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-434">
                <a:solidFill>
                  <a:srgbClr val="FFFFFF"/>
                </a:solidFill>
                <a:latin typeface="Arial"/>
                <a:cs typeface="Arial"/>
              </a:rPr>
              <a:t>L	</a:t>
            </a:r>
            <a:r>
              <a:rPr dirty="0" sz="3400" spc="8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400" spc="-5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-9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3400" spc="-5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-9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3400" spc="-50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-36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3400" spc="-5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-55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3400" spc="-5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-27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3400" spc="-5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-275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dirty="0" sz="3000" spc="19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darnellkikoo@gmail.com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879600" algn="l"/>
              </a:tabLst>
            </a:pPr>
            <a:r>
              <a:rPr dirty="0" sz="3400" spc="-30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3400" spc="-5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-14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3400" spc="-5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3400" spc="-5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-8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3400" spc="-5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-555">
                <a:solidFill>
                  <a:srgbClr val="FFFFFF"/>
                </a:solidFill>
                <a:latin typeface="Arial"/>
                <a:cs typeface="Arial"/>
              </a:rPr>
              <a:t>E	</a:t>
            </a:r>
            <a:r>
              <a:rPr dirty="0" sz="3400" spc="-8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3400" spc="-5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-17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3400" spc="-5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8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3400" spc="-5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-19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3400" spc="-5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-55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3400" spc="-50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-36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dirty="0" sz="3000" spc="-75">
                <a:solidFill>
                  <a:srgbClr val="FFFFFF"/>
                </a:solidFill>
                <a:latin typeface="Arial"/>
                <a:cs typeface="Arial"/>
              </a:rPr>
              <a:t>+6281218222211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505075" algn="l"/>
                <a:tab pos="4964430" algn="l"/>
                <a:tab pos="7011670" algn="l"/>
              </a:tabLst>
            </a:pPr>
            <a:r>
              <a:rPr dirty="0" sz="3400" spc="225">
                <a:solidFill>
                  <a:srgbClr val="FFFFFF"/>
                </a:solidFill>
                <a:latin typeface="Arial"/>
                <a:cs typeface="Arial"/>
              </a:rPr>
              <a:t>CU</a:t>
            </a:r>
            <a:r>
              <a:rPr dirty="0" sz="3400" spc="-7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-360">
                <a:solidFill>
                  <a:srgbClr val="FFFFFF"/>
                </a:solidFill>
                <a:latin typeface="Arial"/>
                <a:cs typeface="Arial"/>
              </a:rPr>
              <a:t>R R </a:t>
            </a:r>
            <a:r>
              <a:rPr dirty="0" sz="3400" spc="-555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dirty="0" sz="3400" spc="-8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3400" spc="-5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-225">
                <a:solidFill>
                  <a:srgbClr val="FFFFFF"/>
                </a:solidFill>
                <a:latin typeface="Arial"/>
                <a:cs typeface="Arial"/>
              </a:rPr>
              <a:t>T	</a:t>
            </a:r>
            <a:r>
              <a:rPr dirty="0" sz="3400" spc="-30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3400" spc="-5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-36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3400" spc="-5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3400" spc="-5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30">
                <a:solidFill>
                  <a:srgbClr val="FFFFFF"/>
                </a:solidFill>
                <a:latin typeface="Arial"/>
                <a:cs typeface="Arial"/>
              </a:rPr>
              <a:t>JE</a:t>
            </a:r>
            <a:r>
              <a:rPr dirty="0" sz="3400" spc="-5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200">
                <a:solidFill>
                  <a:srgbClr val="FFFFFF"/>
                </a:solidFill>
                <a:latin typeface="Arial"/>
                <a:cs typeface="Arial"/>
              </a:rPr>
              <a:t>CT	</a:t>
            </a:r>
            <a:r>
              <a:rPr dirty="0" sz="34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3400" spc="-5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-13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3400" spc="-5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-22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3400" spc="-5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-14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3400" spc="-5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-17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3400" spc="-5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-190">
                <a:solidFill>
                  <a:srgbClr val="FFFFFF"/>
                </a:solidFill>
                <a:latin typeface="Arial"/>
                <a:cs typeface="Arial"/>
              </a:rPr>
              <a:t>B	</a:t>
            </a:r>
            <a:r>
              <a:rPr dirty="0" sz="3400" spc="-434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3400" spc="-50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-13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3400" spc="-50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-8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3400" spc="-5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-235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3400" spc="-50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8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dirty="0" sz="3000" spc="220">
                <a:solidFill>
                  <a:srgbClr val="FFFFFF"/>
                </a:solidFill>
                <a:latin typeface="Arial"/>
                <a:cs typeface="Arial"/>
              </a:rPr>
              <a:t>https://github.com/darnellkikoo/AlgoBC_FProject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2812" y="0"/>
            <a:ext cx="13927455" cy="10610215"/>
          </a:xfrm>
          <a:prstGeom prst="rect">
            <a:avLst/>
          </a:prstGeom>
        </p:spPr>
        <p:txBody>
          <a:bodyPr wrap="square" lIns="0" tIns="975994" rIns="0" bIns="0" rtlCol="0" vert="horz">
            <a:spAutoFit/>
          </a:bodyPr>
          <a:lstStyle/>
          <a:p>
            <a:pPr marL="2914015" marR="5080" indent="-2901950">
              <a:lnSpc>
                <a:spcPts val="37880"/>
              </a:lnSpc>
              <a:spcBef>
                <a:spcPts val="7684"/>
              </a:spcBef>
            </a:pPr>
            <a:r>
              <a:rPr dirty="0" sz="37850" spc="-8845" b="1">
                <a:latin typeface="Verdana"/>
                <a:cs typeface="Verdana"/>
              </a:rPr>
              <a:t>TH</a:t>
            </a:r>
            <a:r>
              <a:rPr dirty="0" u="dbl" sz="37850" spc="-11315" b="1">
                <a:uFill>
                  <a:solidFill>
                    <a:srgbClr val="21A1E2"/>
                  </a:solidFill>
                </a:uFill>
                <a:latin typeface="Verdana"/>
                <a:cs typeface="Verdana"/>
              </a:rPr>
              <a:t> </a:t>
            </a:r>
            <a:r>
              <a:rPr dirty="0" sz="37850" spc="-7565" b="1">
                <a:latin typeface="Verdana"/>
                <a:cs typeface="Verdana"/>
              </a:rPr>
              <a:t>ANK  </a:t>
            </a:r>
            <a:r>
              <a:rPr dirty="0" sz="37850" spc="-9025" b="1">
                <a:latin typeface="Verdana"/>
                <a:cs typeface="Verdana"/>
              </a:rPr>
              <a:t>YOU</a:t>
            </a:r>
            <a:endParaRPr sz="37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11" y="8870258"/>
            <a:ext cx="18278475" cy="1419225"/>
          </a:xfrm>
          <a:custGeom>
            <a:avLst/>
            <a:gdLst/>
            <a:ahLst/>
            <a:cxnLst/>
            <a:rect l="l" t="t" r="r" b="b"/>
            <a:pathLst>
              <a:path w="18278475" h="1419225">
                <a:moveTo>
                  <a:pt x="18278475" y="1419225"/>
                </a:moveTo>
                <a:lnTo>
                  <a:pt x="0" y="1419225"/>
                </a:lnTo>
                <a:lnTo>
                  <a:pt x="0" y="0"/>
                </a:lnTo>
                <a:lnTo>
                  <a:pt x="18278475" y="0"/>
                </a:lnTo>
                <a:lnTo>
                  <a:pt x="18278475" y="1419225"/>
                </a:lnTo>
                <a:close/>
              </a:path>
            </a:pathLst>
          </a:custGeom>
          <a:solidFill>
            <a:srgbClr val="1753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793983" y="2877390"/>
            <a:ext cx="7310177" cy="3880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16000" y="3085626"/>
            <a:ext cx="9103360" cy="3340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6600"/>
              </a:lnSpc>
              <a:spcBef>
                <a:spcPts val="100"/>
              </a:spcBef>
            </a:pPr>
            <a:r>
              <a:rPr dirty="0" sz="3400" spc="-5">
                <a:solidFill>
                  <a:srgbClr val="13110E"/>
                </a:solidFill>
                <a:latin typeface="RobotoRegular"/>
                <a:cs typeface="RobotoRegular"/>
              </a:rPr>
              <a:t>The objective of this project </a:t>
            </a:r>
            <a:r>
              <a:rPr dirty="0" sz="3400">
                <a:solidFill>
                  <a:srgbClr val="13110E"/>
                </a:solidFill>
                <a:latin typeface="RobotoRegular"/>
                <a:cs typeface="RobotoRegular"/>
              </a:rPr>
              <a:t>is to </a:t>
            </a:r>
            <a:r>
              <a:rPr dirty="0" sz="3400" spc="-20" b="0">
                <a:solidFill>
                  <a:srgbClr val="13110E"/>
                </a:solidFill>
                <a:latin typeface="Roboto"/>
                <a:cs typeface="Roboto"/>
              </a:rPr>
              <a:t>predict  </a:t>
            </a:r>
            <a:r>
              <a:rPr dirty="0" sz="3400" spc="-5">
                <a:solidFill>
                  <a:srgbClr val="13110E"/>
                </a:solidFill>
                <a:latin typeface="RobotoRegular"/>
                <a:cs typeface="RobotoRegular"/>
              </a:rPr>
              <a:t>whether </a:t>
            </a:r>
            <a:r>
              <a:rPr dirty="0" sz="3400">
                <a:solidFill>
                  <a:srgbClr val="13110E"/>
                </a:solidFill>
                <a:latin typeface="RobotoRegular"/>
                <a:cs typeface="RobotoRegular"/>
              </a:rPr>
              <a:t>a </a:t>
            </a:r>
            <a:r>
              <a:rPr dirty="0" sz="3400" spc="-5">
                <a:solidFill>
                  <a:srgbClr val="13110E"/>
                </a:solidFill>
                <a:latin typeface="RobotoRegular"/>
                <a:cs typeface="RobotoRegular"/>
              </a:rPr>
              <a:t>policy holder would be </a:t>
            </a:r>
            <a:r>
              <a:rPr dirty="0" sz="3400" spc="-20" b="0">
                <a:solidFill>
                  <a:srgbClr val="13110E"/>
                </a:solidFill>
                <a:latin typeface="Roboto"/>
                <a:cs typeface="Roboto"/>
              </a:rPr>
              <a:t>interested </a:t>
            </a:r>
            <a:r>
              <a:rPr dirty="0" sz="3400" spc="-25" b="0">
                <a:solidFill>
                  <a:srgbClr val="13110E"/>
                </a:solidFill>
                <a:latin typeface="Roboto"/>
                <a:cs typeface="Roboto"/>
              </a:rPr>
              <a:t>in  insuring </a:t>
            </a:r>
            <a:r>
              <a:rPr dirty="0" sz="3400" spc="-30" b="0">
                <a:solidFill>
                  <a:srgbClr val="13110E"/>
                </a:solidFill>
                <a:latin typeface="Roboto"/>
                <a:cs typeface="Roboto"/>
              </a:rPr>
              <a:t>their vehicle. </a:t>
            </a:r>
            <a:r>
              <a:rPr dirty="0" sz="3400" spc="-5">
                <a:solidFill>
                  <a:srgbClr val="13110E"/>
                </a:solidFill>
                <a:latin typeface="RobotoRegular"/>
                <a:cs typeface="RobotoRegular"/>
              </a:rPr>
              <a:t>Helping the company </a:t>
            </a:r>
            <a:r>
              <a:rPr dirty="0" sz="3400">
                <a:solidFill>
                  <a:srgbClr val="13110E"/>
                </a:solidFill>
                <a:latin typeface="RobotoRegular"/>
                <a:cs typeface="RobotoRegular"/>
              </a:rPr>
              <a:t>to  </a:t>
            </a:r>
            <a:r>
              <a:rPr dirty="0" sz="3400" spc="-5">
                <a:solidFill>
                  <a:srgbClr val="13110E"/>
                </a:solidFill>
                <a:latin typeface="RobotoRegular"/>
                <a:cs typeface="RobotoRegular"/>
              </a:rPr>
              <a:t>increase their sales and minimizing the range  of customers that should be contacted for  sales</a:t>
            </a:r>
            <a:endParaRPr sz="340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80977" y="366187"/>
            <a:ext cx="953516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505"/>
              <a:t>Business</a:t>
            </a:r>
            <a:r>
              <a:rPr dirty="0" sz="7200" spc="-35"/>
              <a:t> </a:t>
            </a:r>
            <a:r>
              <a:rPr dirty="0" sz="7200" spc="590"/>
              <a:t>Objectives</a:t>
            </a:r>
            <a:endParaRPr sz="7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11" y="5849142"/>
            <a:ext cx="18278475" cy="4440555"/>
            <a:chOff x="9411" y="5849142"/>
            <a:chExt cx="18278475" cy="4440555"/>
          </a:xfrm>
        </p:grpSpPr>
        <p:sp>
          <p:nvSpPr>
            <p:cNvPr id="3" name="object 3"/>
            <p:cNvSpPr/>
            <p:nvPr/>
          </p:nvSpPr>
          <p:spPr>
            <a:xfrm>
              <a:off x="9411" y="8870258"/>
              <a:ext cx="18278475" cy="1419225"/>
            </a:xfrm>
            <a:custGeom>
              <a:avLst/>
              <a:gdLst/>
              <a:ahLst/>
              <a:cxnLst/>
              <a:rect l="l" t="t" r="r" b="b"/>
              <a:pathLst>
                <a:path w="18278475" h="1419225">
                  <a:moveTo>
                    <a:pt x="18278475" y="1419225"/>
                  </a:moveTo>
                  <a:lnTo>
                    <a:pt x="0" y="1419225"/>
                  </a:lnTo>
                  <a:lnTo>
                    <a:pt x="0" y="0"/>
                  </a:lnTo>
                  <a:lnTo>
                    <a:pt x="18278475" y="0"/>
                  </a:lnTo>
                  <a:lnTo>
                    <a:pt x="18278475" y="1419225"/>
                  </a:lnTo>
                  <a:close/>
                </a:path>
              </a:pathLst>
            </a:custGeom>
            <a:solidFill>
              <a:srgbClr val="1753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917082" y="6094841"/>
              <a:ext cx="5743575" cy="3333750"/>
            </a:xfrm>
            <a:custGeom>
              <a:avLst/>
              <a:gdLst/>
              <a:ahLst/>
              <a:cxnLst/>
              <a:rect l="l" t="t" r="r" b="b"/>
              <a:pathLst>
                <a:path w="5743575" h="3333750">
                  <a:moveTo>
                    <a:pt x="5424892" y="3333691"/>
                  </a:moveTo>
                  <a:lnTo>
                    <a:pt x="318648" y="3333691"/>
                  </a:lnTo>
                  <a:lnTo>
                    <a:pt x="271651" y="3330230"/>
                  </a:lnTo>
                  <a:lnTo>
                    <a:pt x="226765" y="3320181"/>
                  </a:lnTo>
                  <a:lnTo>
                    <a:pt x="184488" y="3304040"/>
                  </a:lnTo>
                  <a:lnTo>
                    <a:pt x="145319" y="3282307"/>
                  </a:lnTo>
                  <a:lnTo>
                    <a:pt x="109755" y="3255478"/>
                  </a:lnTo>
                  <a:lnTo>
                    <a:pt x="78295" y="3224051"/>
                  </a:lnTo>
                  <a:lnTo>
                    <a:pt x="51437" y="3188525"/>
                  </a:lnTo>
                  <a:lnTo>
                    <a:pt x="29681" y="3149396"/>
                  </a:lnTo>
                  <a:lnTo>
                    <a:pt x="13523" y="3107164"/>
                  </a:lnTo>
                  <a:lnTo>
                    <a:pt x="3464" y="3062326"/>
                  </a:lnTo>
                  <a:lnTo>
                    <a:pt x="0" y="3015379"/>
                  </a:lnTo>
                  <a:lnTo>
                    <a:pt x="0" y="318307"/>
                  </a:lnTo>
                  <a:lnTo>
                    <a:pt x="3464" y="271361"/>
                  </a:lnTo>
                  <a:lnTo>
                    <a:pt x="13523" y="226523"/>
                  </a:lnTo>
                  <a:lnTo>
                    <a:pt x="29681" y="184291"/>
                  </a:lnTo>
                  <a:lnTo>
                    <a:pt x="51437" y="145163"/>
                  </a:lnTo>
                  <a:lnTo>
                    <a:pt x="78295" y="109637"/>
                  </a:lnTo>
                  <a:lnTo>
                    <a:pt x="109755" y="78211"/>
                  </a:lnTo>
                  <a:lnTo>
                    <a:pt x="145319" y="51382"/>
                  </a:lnTo>
                  <a:lnTo>
                    <a:pt x="184488" y="29649"/>
                  </a:lnTo>
                  <a:lnTo>
                    <a:pt x="226765" y="13509"/>
                  </a:lnTo>
                  <a:lnTo>
                    <a:pt x="271651" y="3460"/>
                  </a:lnTo>
                  <a:lnTo>
                    <a:pt x="318648" y="0"/>
                  </a:lnTo>
                  <a:lnTo>
                    <a:pt x="5424892" y="0"/>
                  </a:lnTo>
                  <a:lnTo>
                    <a:pt x="5471889" y="3460"/>
                  </a:lnTo>
                  <a:lnTo>
                    <a:pt x="5516775" y="13509"/>
                  </a:lnTo>
                  <a:lnTo>
                    <a:pt x="5559052" y="29649"/>
                  </a:lnTo>
                  <a:lnTo>
                    <a:pt x="5598221" y="51382"/>
                  </a:lnTo>
                  <a:lnTo>
                    <a:pt x="5633785" y="78211"/>
                  </a:lnTo>
                  <a:lnTo>
                    <a:pt x="5665245" y="109637"/>
                  </a:lnTo>
                  <a:lnTo>
                    <a:pt x="5692102" y="145163"/>
                  </a:lnTo>
                  <a:lnTo>
                    <a:pt x="5713859" y="184291"/>
                  </a:lnTo>
                  <a:lnTo>
                    <a:pt x="5730016" y="226523"/>
                  </a:lnTo>
                  <a:lnTo>
                    <a:pt x="5740076" y="271361"/>
                  </a:lnTo>
                  <a:lnTo>
                    <a:pt x="5743540" y="318307"/>
                  </a:lnTo>
                  <a:lnTo>
                    <a:pt x="5743540" y="3015379"/>
                  </a:lnTo>
                  <a:lnTo>
                    <a:pt x="5740076" y="3062326"/>
                  </a:lnTo>
                  <a:lnTo>
                    <a:pt x="5730016" y="3107164"/>
                  </a:lnTo>
                  <a:lnTo>
                    <a:pt x="5713859" y="3149396"/>
                  </a:lnTo>
                  <a:lnTo>
                    <a:pt x="5692102" y="3188525"/>
                  </a:lnTo>
                  <a:lnTo>
                    <a:pt x="5665245" y="3224051"/>
                  </a:lnTo>
                  <a:lnTo>
                    <a:pt x="5633785" y="3255478"/>
                  </a:lnTo>
                  <a:lnTo>
                    <a:pt x="5598221" y="3282307"/>
                  </a:lnTo>
                  <a:lnTo>
                    <a:pt x="5559052" y="3304040"/>
                  </a:lnTo>
                  <a:lnTo>
                    <a:pt x="5516775" y="3320181"/>
                  </a:lnTo>
                  <a:lnTo>
                    <a:pt x="5471889" y="3330230"/>
                  </a:lnTo>
                  <a:lnTo>
                    <a:pt x="5424892" y="33336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538368" y="5849142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95300" y="239538"/>
                  </a:moveTo>
                  <a:lnTo>
                    <a:pt x="495300" y="255761"/>
                  </a:lnTo>
                  <a:lnTo>
                    <a:pt x="494902" y="263852"/>
                  </a:lnTo>
                  <a:lnTo>
                    <a:pt x="488959" y="303919"/>
                  </a:lnTo>
                  <a:lnTo>
                    <a:pt x="473344" y="349914"/>
                  </a:lnTo>
                  <a:lnTo>
                    <a:pt x="449056" y="391980"/>
                  </a:lnTo>
                  <a:lnTo>
                    <a:pt x="417029" y="428500"/>
                  </a:lnTo>
                  <a:lnTo>
                    <a:pt x="378493" y="458069"/>
                  </a:lnTo>
                  <a:lnTo>
                    <a:pt x="334927" y="479552"/>
                  </a:lnTo>
                  <a:lnTo>
                    <a:pt x="288009" y="492123"/>
                  </a:lnTo>
                  <a:lnTo>
                    <a:pt x="255761" y="495300"/>
                  </a:lnTo>
                  <a:lnTo>
                    <a:pt x="239538" y="495300"/>
                  </a:lnTo>
                  <a:lnTo>
                    <a:pt x="191380" y="488959"/>
                  </a:lnTo>
                  <a:lnTo>
                    <a:pt x="145385" y="473344"/>
                  </a:lnTo>
                  <a:lnTo>
                    <a:pt x="103319" y="449057"/>
                  </a:lnTo>
                  <a:lnTo>
                    <a:pt x="66799" y="417029"/>
                  </a:lnTo>
                  <a:lnTo>
                    <a:pt x="37230" y="378493"/>
                  </a:lnTo>
                  <a:lnTo>
                    <a:pt x="15747" y="334927"/>
                  </a:lnTo>
                  <a:lnTo>
                    <a:pt x="3176" y="288009"/>
                  </a:lnTo>
                  <a:lnTo>
                    <a:pt x="0" y="255761"/>
                  </a:lnTo>
                  <a:lnTo>
                    <a:pt x="0" y="239538"/>
                  </a:lnTo>
                  <a:lnTo>
                    <a:pt x="6340" y="191380"/>
                  </a:lnTo>
                  <a:lnTo>
                    <a:pt x="21955" y="145385"/>
                  </a:lnTo>
                  <a:lnTo>
                    <a:pt x="46242" y="103319"/>
                  </a:lnTo>
                  <a:lnTo>
                    <a:pt x="78270" y="66800"/>
                  </a:lnTo>
                  <a:lnTo>
                    <a:pt x="116806" y="37230"/>
                  </a:lnTo>
                  <a:lnTo>
                    <a:pt x="160372" y="15747"/>
                  </a:lnTo>
                  <a:lnTo>
                    <a:pt x="207290" y="3175"/>
                  </a:lnTo>
                  <a:lnTo>
                    <a:pt x="239538" y="0"/>
                  </a:lnTo>
                  <a:lnTo>
                    <a:pt x="255761" y="0"/>
                  </a:lnTo>
                  <a:lnTo>
                    <a:pt x="303919" y="6340"/>
                  </a:lnTo>
                  <a:lnTo>
                    <a:pt x="349914" y="21955"/>
                  </a:lnTo>
                  <a:lnTo>
                    <a:pt x="391980" y="46243"/>
                  </a:lnTo>
                  <a:lnTo>
                    <a:pt x="428499" y="78270"/>
                  </a:lnTo>
                  <a:lnTo>
                    <a:pt x="458069" y="116806"/>
                  </a:lnTo>
                  <a:lnTo>
                    <a:pt x="479552" y="160372"/>
                  </a:lnTo>
                  <a:lnTo>
                    <a:pt x="492124" y="207290"/>
                  </a:lnTo>
                  <a:lnTo>
                    <a:pt x="494902" y="231447"/>
                  </a:lnTo>
                  <a:close/>
                </a:path>
              </a:pathLst>
            </a:custGeom>
            <a:solidFill>
              <a:srgbClr val="1753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28997" y="6094841"/>
              <a:ext cx="5743575" cy="3333750"/>
            </a:xfrm>
            <a:custGeom>
              <a:avLst/>
              <a:gdLst/>
              <a:ahLst/>
              <a:cxnLst/>
              <a:rect l="l" t="t" r="r" b="b"/>
              <a:pathLst>
                <a:path w="5743575" h="3333750">
                  <a:moveTo>
                    <a:pt x="5424892" y="3333691"/>
                  </a:moveTo>
                  <a:lnTo>
                    <a:pt x="318648" y="3333691"/>
                  </a:lnTo>
                  <a:lnTo>
                    <a:pt x="271651" y="3330230"/>
                  </a:lnTo>
                  <a:lnTo>
                    <a:pt x="226765" y="3320181"/>
                  </a:lnTo>
                  <a:lnTo>
                    <a:pt x="184488" y="3304040"/>
                  </a:lnTo>
                  <a:lnTo>
                    <a:pt x="145319" y="3282307"/>
                  </a:lnTo>
                  <a:lnTo>
                    <a:pt x="109755" y="3255478"/>
                  </a:lnTo>
                  <a:lnTo>
                    <a:pt x="78295" y="3224051"/>
                  </a:lnTo>
                  <a:lnTo>
                    <a:pt x="51437" y="3188525"/>
                  </a:lnTo>
                  <a:lnTo>
                    <a:pt x="29681" y="3149396"/>
                  </a:lnTo>
                  <a:lnTo>
                    <a:pt x="13523" y="3107164"/>
                  </a:lnTo>
                  <a:lnTo>
                    <a:pt x="3464" y="3062326"/>
                  </a:lnTo>
                  <a:lnTo>
                    <a:pt x="0" y="3015379"/>
                  </a:lnTo>
                  <a:lnTo>
                    <a:pt x="0" y="318307"/>
                  </a:lnTo>
                  <a:lnTo>
                    <a:pt x="3464" y="271361"/>
                  </a:lnTo>
                  <a:lnTo>
                    <a:pt x="13523" y="226523"/>
                  </a:lnTo>
                  <a:lnTo>
                    <a:pt x="29681" y="184291"/>
                  </a:lnTo>
                  <a:lnTo>
                    <a:pt x="51437" y="145163"/>
                  </a:lnTo>
                  <a:lnTo>
                    <a:pt x="78295" y="109637"/>
                  </a:lnTo>
                  <a:lnTo>
                    <a:pt x="109755" y="78211"/>
                  </a:lnTo>
                  <a:lnTo>
                    <a:pt x="145319" y="51382"/>
                  </a:lnTo>
                  <a:lnTo>
                    <a:pt x="184488" y="29649"/>
                  </a:lnTo>
                  <a:lnTo>
                    <a:pt x="226765" y="13509"/>
                  </a:lnTo>
                  <a:lnTo>
                    <a:pt x="271651" y="3460"/>
                  </a:lnTo>
                  <a:lnTo>
                    <a:pt x="318648" y="0"/>
                  </a:lnTo>
                  <a:lnTo>
                    <a:pt x="5424892" y="0"/>
                  </a:lnTo>
                  <a:lnTo>
                    <a:pt x="5471889" y="3460"/>
                  </a:lnTo>
                  <a:lnTo>
                    <a:pt x="5516775" y="13509"/>
                  </a:lnTo>
                  <a:lnTo>
                    <a:pt x="5559052" y="29649"/>
                  </a:lnTo>
                  <a:lnTo>
                    <a:pt x="5598221" y="51382"/>
                  </a:lnTo>
                  <a:lnTo>
                    <a:pt x="5633785" y="78211"/>
                  </a:lnTo>
                  <a:lnTo>
                    <a:pt x="5665245" y="109637"/>
                  </a:lnTo>
                  <a:lnTo>
                    <a:pt x="5692102" y="145163"/>
                  </a:lnTo>
                  <a:lnTo>
                    <a:pt x="5713859" y="184291"/>
                  </a:lnTo>
                  <a:lnTo>
                    <a:pt x="5730016" y="226523"/>
                  </a:lnTo>
                  <a:lnTo>
                    <a:pt x="5740076" y="271361"/>
                  </a:lnTo>
                  <a:lnTo>
                    <a:pt x="5743540" y="318307"/>
                  </a:lnTo>
                  <a:lnTo>
                    <a:pt x="5743540" y="3015379"/>
                  </a:lnTo>
                  <a:lnTo>
                    <a:pt x="5740076" y="3062326"/>
                  </a:lnTo>
                  <a:lnTo>
                    <a:pt x="5730016" y="3107164"/>
                  </a:lnTo>
                  <a:lnTo>
                    <a:pt x="5713859" y="3149396"/>
                  </a:lnTo>
                  <a:lnTo>
                    <a:pt x="5692102" y="3188525"/>
                  </a:lnTo>
                  <a:lnTo>
                    <a:pt x="5665245" y="3224051"/>
                  </a:lnTo>
                  <a:lnTo>
                    <a:pt x="5633785" y="3255478"/>
                  </a:lnTo>
                  <a:lnTo>
                    <a:pt x="5598221" y="3282307"/>
                  </a:lnTo>
                  <a:lnTo>
                    <a:pt x="5559052" y="3304040"/>
                  </a:lnTo>
                  <a:lnTo>
                    <a:pt x="5516775" y="3320181"/>
                  </a:lnTo>
                  <a:lnTo>
                    <a:pt x="5471889" y="3330230"/>
                  </a:lnTo>
                  <a:lnTo>
                    <a:pt x="5424892" y="33336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250277" y="5849142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95300" y="239538"/>
                  </a:moveTo>
                  <a:lnTo>
                    <a:pt x="495300" y="255761"/>
                  </a:lnTo>
                  <a:lnTo>
                    <a:pt x="494902" y="263852"/>
                  </a:lnTo>
                  <a:lnTo>
                    <a:pt x="488959" y="303919"/>
                  </a:lnTo>
                  <a:lnTo>
                    <a:pt x="473344" y="349914"/>
                  </a:lnTo>
                  <a:lnTo>
                    <a:pt x="449056" y="391980"/>
                  </a:lnTo>
                  <a:lnTo>
                    <a:pt x="417029" y="428500"/>
                  </a:lnTo>
                  <a:lnTo>
                    <a:pt x="378493" y="458069"/>
                  </a:lnTo>
                  <a:lnTo>
                    <a:pt x="334927" y="479552"/>
                  </a:lnTo>
                  <a:lnTo>
                    <a:pt x="288009" y="492123"/>
                  </a:lnTo>
                  <a:lnTo>
                    <a:pt x="255761" y="495300"/>
                  </a:lnTo>
                  <a:lnTo>
                    <a:pt x="239538" y="495300"/>
                  </a:lnTo>
                  <a:lnTo>
                    <a:pt x="191380" y="488959"/>
                  </a:lnTo>
                  <a:lnTo>
                    <a:pt x="145385" y="473344"/>
                  </a:lnTo>
                  <a:lnTo>
                    <a:pt x="103319" y="449057"/>
                  </a:lnTo>
                  <a:lnTo>
                    <a:pt x="66799" y="417029"/>
                  </a:lnTo>
                  <a:lnTo>
                    <a:pt x="37230" y="378493"/>
                  </a:lnTo>
                  <a:lnTo>
                    <a:pt x="15747" y="334927"/>
                  </a:lnTo>
                  <a:lnTo>
                    <a:pt x="3176" y="288009"/>
                  </a:lnTo>
                  <a:lnTo>
                    <a:pt x="0" y="255761"/>
                  </a:lnTo>
                  <a:lnTo>
                    <a:pt x="0" y="239538"/>
                  </a:lnTo>
                  <a:lnTo>
                    <a:pt x="6340" y="191380"/>
                  </a:lnTo>
                  <a:lnTo>
                    <a:pt x="21955" y="145385"/>
                  </a:lnTo>
                  <a:lnTo>
                    <a:pt x="46242" y="103319"/>
                  </a:lnTo>
                  <a:lnTo>
                    <a:pt x="78270" y="66800"/>
                  </a:lnTo>
                  <a:lnTo>
                    <a:pt x="116806" y="37230"/>
                  </a:lnTo>
                  <a:lnTo>
                    <a:pt x="160372" y="15747"/>
                  </a:lnTo>
                  <a:lnTo>
                    <a:pt x="207290" y="3175"/>
                  </a:lnTo>
                  <a:lnTo>
                    <a:pt x="239538" y="0"/>
                  </a:lnTo>
                  <a:lnTo>
                    <a:pt x="255761" y="0"/>
                  </a:lnTo>
                  <a:lnTo>
                    <a:pt x="303919" y="6340"/>
                  </a:lnTo>
                  <a:lnTo>
                    <a:pt x="349914" y="21955"/>
                  </a:lnTo>
                  <a:lnTo>
                    <a:pt x="391980" y="46243"/>
                  </a:lnTo>
                  <a:lnTo>
                    <a:pt x="428499" y="78270"/>
                  </a:lnTo>
                  <a:lnTo>
                    <a:pt x="458069" y="116806"/>
                  </a:lnTo>
                  <a:lnTo>
                    <a:pt x="479552" y="160372"/>
                  </a:lnTo>
                  <a:lnTo>
                    <a:pt x="492124" y="207290"/>
                  </a:lnTo>
                  <a:lnTo>
                    <a:pt x="494902" y="231447"/>
                  </a:lnTo>
                  <a:close/>
                </a:path>
              </a:pathLst>
            </a:custGeom>
            <a:solidFill>
              <a:srgbClr val="1753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11089245" y="2629429"/>
            <a:ext cx="2500116" cy="2514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237415" y="2729620"/>
            <a:ext cx="3104941" cy="26329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554283" y="6935779"/>
            <a:ext cx="4458335" cy="190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8200"/>
              </a:lnSpc>
              <a:spcBef>
                <a:spcPts val="100"/>
              </a:spcBef>
              <a:tabLst>
                <a:tab pos="2883535" algn="l"/>
              </a:tabLst>
            </a:pPr>
            <a:r>
              <a:rPr dirty="0" sz="2850" spc="40">
                <a:solidFill>
                  <a:srgbClr val="13110E"/>
                </a:solidFill>
                <a:latin typeface="RobotoRegular"/>
                <a:cs typeface="RobotoRegular"/>
              </a:rPr>
              <a:t>The </a:t>
            </a:r>
            <a:r>
              <a:rPr dirty="0" sz="2850" spc="45">
                <a:solidFill>
                  <a:srgbClr val="13110E"/>
                </a:solidFill>
                <a:latin typeface="RobotoRegular"/>
                <a:cs typeface="RobotoRegular"/>
              </a:rPr>
              <a:t>output </a:t>
            </a:r>
            <a:r>
              <a:rPr dirty="0" sz="2850" spc="30">
                <a:solidFill>
                  <a:srgbClr val="13110E"/>
                </a:solidFill>
                <a:latin typeface="RobotoRegular"/>
                <a:cs typeface="RobotoRegular"/>
              </a:rPr>
              <a:t>of </a:t>
            </a:r>
            <a:r>
              <a:rPr dirty="0" sz="2850" spc="40">
                <a:solidFill>
                  <a:srgbClr val="13110E"/>
                </a:solidFill>
                <a:latin typeface="RobotoRegular"/>
                <a:cs typeface="RobotoRegular"/>
              </a:rPr>
              <a:t>this </a:t>
            </a:r>
            <a:r>
              <a:rPr dirty="0" sz="2850" spc="50">
                <a:solidFill>
                  <a:srgbClr val="13110E"/>
                </a:solidFill>
                <a:latin typeface="RobotoRegular"/>
                <a:cs typeface="RobotoRegular"/>
              </a:rPr>
              <a:t>project  </a:t>
            </a:r>
            <a:r>
              <a:rPr dirty="0" sz="2850" spc="30">
                <a:solidFill>
                  <a:srgbClr val="13110E"/>
                </a:solidFill>
                <a:latin typeface="RobotoRegular"/>
                <a:cs typeface="RobotoRegular"/>
              </a:rPr>
              <a:t>is </a:t>
            </a:r>
            <a:r>
              <a:rPr dirty="0" sz="2850">
                <a:solidFill>
                  <a:srgbClr val="13110E"/>
                </a:solidFill>
                <a:latin typeface="RobotoRegular"/>
                <a:cs typeface="RobotoRegular"/>
              </a:rPr>
              <a:t>a </a:t>
            </a:r>
            <a:r>
              <a:rPr dirty="0" sz="2850" spc="45" b="0">
                <a:solidFill>
                  <a:srgbClr val="13110E"/>
                </a:solidFill>
                <a:latin typeface="Roboto"/>
                <a:cs typeface="Roboto"/>
              </a:rPr>
              <a:t>model </a:t>
            </a:r>
            <a:r>
              <a:rPr dirty="0" sz="2850" spc="30">
                <a:solidFill>
                  <a:srgbClr val="13110E"/>
                </a:solidFill>
                <a:latin typeface="RobotoRegular"/>
                <a:cs typeface="RobotoRegular"/>
              </a:rPr>
              <a:t>to </a:t>
            </a:r>
            <a:r>
              <a:rPr dirty="0" sz="2850" spc="50">
                <a:solidFill>
                  <a:srgbClr val="13110E"/>
                </a:solidFill>
                <a:latin typeface="RobotoRegular"/>
                <a:cs typeface="RobotoRegular"/>
              </a:rPr>
              <a:t>predict </a:t>
            </a:r>
            <a:r>
              <a:rPr dirty="0" sz="2850" spc="35">
                <a:solidFill>
                  <a:srgbClr val="13110E"/>
                </a:solidFill>
                <a:latin typeface="RobotoRegular"/>
                <a:cs typeface="RobotoRegular"/>
              </a:rPr>
              <a:t>the  </a:t>
            </a:r>
            <a:r>
              <a:rPr dirty="0" sz="2850" spc="60" b="0">
                <a:solidFill>
                  <a:srgbClr val="13110E"/>
                </a:solidFill>
                <a:latin typeface="Roboto"/>
                <a:cs typeface="Roboto"/>
              </a:rPr>
              <a:t>c</a:t>
            </a:r>
            <a:r>
              <a:rPr dirty="0" sz="2850" spc="45" b="0">
                <a:solidFill>
                  <a:srgbClr val="13110E"/>
                </a:solidFill>
                <a:latin typeface="Roboto"/>
                <a:cs typeface="Roboto"/>
              </a:rPr>
              <a:t>u</a:t>
            </a:r>
            <a:r>
              <a:rPr dirty="0" sz="2850" spc="60" b="0">
                <a:solidFill>
                  <a:srgbClr val="13110E"/>
                </a:solidFill>
                <a:latin typeface="Roboto"/>
                <a:cs typeface="Roboto"/>
              </a:rPr>
              <a:t>s</a:t>
            </a:r>
            <a:r>
              <a:rPr dirty="0" sz="2850" spc="40" b="0">
                <a:solidFill>
                  <a:srgbClr val="13110E"/>
                </a:solidFill>
                <a:latin typeface="Roboto"/>
                <a:cs typeface="Roboto"/>
              </a:rPr>
              <a:t>t</a:t>
            </a:r>
            <a:r>
              <a:rPr dirty="0" sz="2850" spc="65" b="0">
                <a:solidFill>
                  <a:srgbClr val="13110E"/>
                </a:solidFill>
                <a:latin typeface="Roboto"/>
                <a:cs typeface="Roboto"/>
              </a:rPr>
              <a:t>o</a:t>
            </a:r>
            <a:r>
              <a:rPr dirty="0" sz="2850" spc="70" b="0">
                <a:solidFill>
                  <a:srgbClr val="13110E"/>
                </a:solidFill>
                <a:latin typeface="Roboto"/>
                <a:cs typeface="Roboto"/>
              </a:rPr>
              <a:t>m</a:t>
            </a:r>
            <a:r>
              <a:rPr dirty="0" sz="2850" spc="45" b="0">
                <a:solidFill>
                  <a:srgbClr val="13110E"/>
                </a:solidFill>
                <a:latin typeface="Roboto"/>
                <a:cs typeface="Roboto"/>
              </a:rPr>
              <a:t>e</a:t>
            </a:r>
            <a:r>
              <a:rPr dirty="0" sz="2850" spc="15" b="0">
                <a:solidFill>
                  <a:srgbClr val="13110E"/>
                </a:solidFill>
                <a:latin typeface="Roboto"/>
                <a:cs typeface="Roboto"/>
              </a:rPr>
              <a:t>r</a:t>
            </a:r>
            <a:r>
              <a:rPr dirty="0" sz="2850" spc="75" b="0">
                <a:solidFill>
                  <a:srgbClr val="13110E"/>
                </a:solidFill>
                <a:latin typeface="Roboto"/>
                <a:cs typeface="Roboto"/>
              </a:rPr>
              <a:t>'</a:t>
            </a:r>
            <a:r>
              <a:rPr dirty="0" sz="2850" spc="5" b="0">
                <a:solidFill>
                  <a:srgbClr val="13110E"/>
                </a:solidFill>
                <a:latin typeface="Roboto"/>
                <a:cs typeface="Roboto"/>
              </a:rPr>
              <a:t>s</a:t>
            </a:r>
            <a:r>
              <a:rPr dirty="0" sz="2850" b="0">
                <a:solidFill>
                  <a:srgbClr val="13110E"/>
                </a:solidFill>
                <a:latin typeface="Roboto"/>
                <a:cs typeface="Roboto"/>
              </a:rPr>
              <a:t>	</a:t>
            </a:r>
            <a:r>
              <a:rPr dirty="0" sz="2850" spc="15" b="0">
                <a:solidFill>
                  <a:srgbClr val="13110E"/>
                </a:solidFill>
                <a:latin typeface="Roboto"/>
                <a:cs typeface="Roboto"/>
              </a:rPr>
              <a:t>r</a:t>
            </a:r>
            <a:r>
              <a:rPr dirty="0" sz="2850" spc="45" b="0">
                <a:solidFill>
                  <a:srgbClr val="13110E"/>
                </a:solidFill>
                <a:latin typeface="Roboto"/>
                <a:cs typeface="Roboto"/>
              </a:rPr>
              <a:t>e</a:t>
            </a:r>
            <a:r>
              <a:rPr dirty="0" sz="2850" spc="60" b="0">
                <a:solidFill>
                  <a:srgbClr val="13110E"/>
                </a:solidFill>
                <a:latin typeface="Roboto"/>
                <a:cs typeface="Roboto"/>
              </a:rPr>
              <a:t>s</a:t>
            </a:r>
            <a:r>
              <a:rPr dirty="0" sz="2850" spc="55" b="0">
                <a:solidFill>
                  <a:srgbClr val="13110E"/>
                </a:solidFill>
                <a:latin typeface="Roboto"/>
                <a:cs typeface="Roboto"/>
              </a:rPr>
              <a:t>p</a:t>
            </a:r>
            <a:r>
              <a:rPr dirty="0" sz="2850" spc="65" b="0">
                <a:solidFill>
                  <a:srgbClr val="13110E"/>
                </a:solidFill>
                <a:latin typeface="Roboto"/>
                <a:cs typeface="Roboto"/>
              </a:rPr>
              <a:t>o</a:t>
            </a:r>
            <a:r>
              <a:rPr dirty="0" sz="2850" spc="45" b="0">
                <a:solidFill>
                  <a:srgbClr val="13110E"/>
                </a:solidFill>
                <a:latin typeface="Roboto"/>
                <a:cs typeface="Roboto"/>
              </a:rPr>
              <a:t>n</a:t>
            </a:r>
            <a:r>
              <a:rPr dirty="0" sz="2850" spc="60" b="0">
                <a:solidFill>
                  <a:srgbClr val="13110E"/>
                </a:solidFill>
                <a:latin typeface="Roboto"/>
                <a:cs typeface="Roboto"/>
              </a:rPr>
              <a:t>s</a:t>
            </a:r>
            <a:r>
              <a:rPr dirty="0" sz="2850" spc="-5" b="0">
                <a:solidFill>
                  <a:srgbClr val="13110E"/>
                </a:solidFill>
                <a:latin typeface="Roboto"/>
                <a:cs typeface="Roboto"/>
              </a:rPr>
              <a:t>e  </a:t>
            </a:r>
            <a:r>
              <a:rPr dirty="0" sz="2850" spc="45">
                <a:solidFill>
                  <a:srgbClr val="13110E"/>
                </a:solidFill>
                <a:latin typeface="RobotoRegular"/>
                <a:cs typeface="RobotoRegular"/>
              </a:rPr>
              <a:t>given </a:t>
            </a:r>
            <a:r>
              <a:rPr dirty="0" sz="2850" spc="35">
                <a:solidFill>
                  <a:srgbClr val="13110E"/>
                </a:solidFill>
                <a:latin typeface="RobotoRegular"/>
                <a:cs typeface="RobotoRegular"/>
              </a:rPr>
              <a:t>its</a:t>
            </a:r>
            <a:r>
              <a:rPr dirty="0" sz="2850" spc="175">
                <a:solidFill>
                  <a:srgbClr val="13110E"/>
                </a:solidFill>
                <a:latin typeface="RobotoRegular"/>
                <a:cs typeface="RobotoRegular"/>
              </a:rPr>
              <a:t> </a:t>
            </a:r>
            <a:r>
              <a:rPr dirty="0" sz="2850" spc="50">
                <a:solidFill>
                  <a:srgbClr val="13110E"/>
                </a:solidFill>
                <a:latin typeface="RobotoRegular"/>
                <a:cs typeface="RobotoRegular"/>
              </a:rPr>
              <a:t>feature</a:t>
            </a:r>
            <a:endParaRPr sz="2850">
              <a:latin typeface="RobotoRegular"/>
              <a:cs typeface="Roboto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54711" y="6935779"/>
            <a:ext cx="4076700" cy="190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200"/>
              </a:lnSpc>
              <a:spcBef>
                <a:spcPts val="100"/>
              </a:spcBef>
              <a:tabLst>
                <a:tab pos="1052830" algn="l"/>
                <a:tab pos="2663190" algn="l"/>
              </a:tabLst>
            </a:pPr>
            <a:r>
              <a:rPr dirty="0" sz="2850" spc="55">
                <a:solidFill>
                  <a:srgbClr val="13110E"/>
                </a:solidFill>
                <a:latin typeface="RobotoRegular"/>
                <a:cs typeface="RobotoRegular"/>
              </a:rPr>
              <a:t>Th</a:t>
            </a:r>
            <a:r>
              <a:rPr dirty="0" sz="2850">
                <a:solidFill>
                  <a:srgbClr val="13110E"/>
                </a:solidFill>
                <a:latin typeface="RobotoRegular"/>
                <a:cs typeface="RobotoRegular"/>
              </a:rPr>
              <a:t>e</a:t>
            </a:r>
            <a:r>
              <a:rPr dirty="0" sz="2850">
                <a:solidFill>
                  <a:srgbClr val="13110E"/>
                </a:solidFill>
                <a:latin typeface="RobotoRegular"/>
                <a:cs typeface="RobotoRegular"/>
              </a:rPr>
              <a:t>	</a:t>
            </a:r>
            <a:r>
              <a:rPr dirty="0" sz="2850" spc="55">
                <a:solidFill>
                  <a:srgbClr val="13110E"/>
                </a:solidFill>
                <a:latin typeface="RobotoRegular"/>
                <a:cs typeface="RobotoRegular"/>
              </a:rPr>
              <a:t>featur</a:t>
            </a:r>
            <a:r>
              <a:rPr dirty="0" sz="2850">
                <a:solidFill>
                  <a:srgbClr val="13110E"/>
                </a:solidFill>
                <a:latin typeface="RobotoRegular"/>
                <a:cs typeface="RobotoRegular"/>
              </a:rPr>
              <a:t>e</a:t>
            </a:r>
            <a:r>
              <a:rPr dirty="0" sz="2850">
                <a:solidFill>
                  <a:srgbClr val="13110E"/>
                </a:solidFill>
                <a:latin typeface="RobotoRegular"/>
                <a:cs typeface="RobotoRegular"/>
              </a:rPr>
              <a:t>	</a:t>
            </a:r>
            <a:r>
              <a:rPr dirty="0" sz="2850" spc="55">
                <a:solidFill>
                  <a:srgbClr val="13110E"/>
                </a:solidFill>
                <a:latin typeface="RobotoRegular"/>
                <a:cs typeface="RobotoRegular"/>
              </a:rPr>
              <a:t>include</a:t>
            </a:r>
            <a:r>
              <a:rPr dirty="0" sz="2850">
                <a:solidFill>
                  <a:srgbClr val="13110E"/>
                </a:solidFill>
                <a:latin typeface="RobotoRegular"/>
                <a:cs typeface="RobotoRegular"/>
              </a:rPr>
              <a:t>s  </a:t>
            </a:r>
            <a:r>
              <a:rPr dirty="0" sz="2850" spc="50">
                <a:solidFill>
                  <a:srgbClr val="13110E"/>
                </a:solidFill>
                <a:latin typeface="RobotoRegular"/>
                <a:cs typeface="RobotoRegular"/>
              </a:rPr>
              <a:t>Vehicle_Damage,  </a:t>
            </a:r>
            <a:r>
              <a:rPr dirty="0" sz="2850" spc="55">
                <a:solidFill>
                  <a:srgbClr val="13110E"/>
                </a:solidFill>
                <a:latin typeface="RobotoRegular"/>
                <a:cs typeface="RobotoRegular"/>
              </a:rPr>
              <a:t>Previously_Insured,  </a:t>
            </a:r>
            <a:r>
              <a:rPr dirty="0" sz="2850" spc="50">
                <a:solidFill>
                  <a:srgbClr val="13110E"/>
                </a:solidFill>
                <a:latin typeface="RobotoRegular"/>
                <a:cs typeface="RobotoRegular"/>
              </a:rPr>
              <a:t>Gender,</a:t>
            </a:r>
            <a:r>
              <a:rPr dirty="0" sz="2850" spc="110">
                <a:solidFill>
                  <a:srgbClr val="13110E"/>
                </a:solidFill>
                <a:latin typeface="RobotoRegular"/>
                <a:cs typeface="RobotoRegular"/>
              </a:rPr>
              <a:t> </a:t>
            </a:r>
            <a:r>
              <a:rPr dirty="0" sz="2850" spc="40">
                <a:solidFill>
                  <a:srgbClr val="13110E"/>
                </a:solidFill>
                <a:latin typeface="RobotoRegular"/>
                <a:cs typeface="RobotoRegular"/>
              </a:rPr>
              <a:t>etc.</a:t>
            </a:r>
            <a:endParaRPr sz="2850">
              <a:latin typeface="RobotoRegular"/>
              <a:cs typeface="RobotoRegular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459788" y="366187"/>
            <a:ext cx="337820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790"/>
              <a:t>Output</a:t>
            </a:r>
            <a:endParaRPr sz="7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11" y="5849142"/>
            <a:ext cx="18278475" cy="4440555"/>
            <a:chOff x="9411" y="5849142"/>
            <a:chExt cx="18278475" cy="4440555"/>
          </a:xfrm>
        </p:grpSpPr>
        <p:sp>
          <p:nvSpPr>
            <p:cNvPr id="3" name="object 3"/>
            <p:cNvSpPr/>
            <p:nvPr/>
          </p:nvSpPr>
          <p:spPr>
            <a:xfrm>
              <a:off x="9411" y="8870258"/>
              <a:ext cx="18278475" cy="1419225"/>
            </a:xfrm>
            <a:custGeom>
              <a:avLst/>
              <a:gdLst/>
              <a:ahLst/>
              <a:cxnLst/>
              <a:rect l="l" t="t" r="r" b="b"/>
              <a:pathLst>
                <a:path w="18278475" h="1419225">
                  <a:moveTo>
                    <a:pt x="18278475" y="1419225"/>
                  </a:moveTo>
                  <a:lnTo>
                    <a:pt x="0" y="1419225"/>
                  </a:lnTo>
                  <a:lnTo>
                    <a:pt x="0" y="0"/>
                  </a:lnTo>
                  <a:lnTo>
                    <a:pt x="18278475" y="0"/>
                  </a:lnTo>
                  <a:lnTo>
                    <a:pt x="18278475" y="1419225"/>
                  </a:lnTo>
                  <a:close/>
                </a:path>
              </a:pathLst>
            </a:custGeom>
            <a:solidFill>
              <a:srgbClr val="1753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917082" y="6094841"/>
              <a:ext cx="5743575" cy="3333750"/>
            </a:xfrm>
            <a:custGeom>
              <a:avLst/>
              <a:gdLst/>
              <a:ahLst/>
              <a:cxnLst/>
              <a:rect l="l" t="t" r="r" b="b"/>
              <a:pathLst>
                <a:path w="5743575" h="3333750">
                  <a:moveTo>
                    <a:pt x="5424892" y="3333691"/>
                  </a:moveTo>
                  <a:lnTo>
                    <a:pt x="318648" y="3333691"/>
                  </a:lnTo>
                  <a:lnTo>
                    <a:pt x="271651" y="3330230"/>
                  </a:lnTo>
                  <a:lnTo>
                    <a:pt x="226765" y="3320181"/>
                  </a:lnTo>
                  <a:lnTo>
                    <a:pt x="184488" y="3304040"/>
                  </a:lnTo>
                  <a:lnTo>
                    <a:pt x="145319" y="3282307"/>
                  </a:lnTo>
                  <a:lnTo>
                    <a:pt x="109755" y="3255478"/>
                  </a:lnTo>
                  <a:lnTo>
                    <a:pt x="78295" y="3224051"/>
                  </a:lnTo>
                  <a:lnTo>
                    <a:pt x="51437" y="3188525"/>
                  </a:lnTo>
                  <a:lnTo>
                    <a:pt x="29681" y="3149396"/>
                  </a:lnTo>
                  <a:lnTo>
                    <a:pt x="13523" y="3107164"/>
                  </a:lnTo>
                  <a:lnTo>
                    <a:pt x="3464" y="3062326"/>
                  </a:lnTo>
                  <a:lnTo>
                    <a:pt x="0" y="3015379"/>
                  </a:lnTo>
                  <a:lnTo>
                    <a:pt x="0" y="318307"/>
                  </a:lnTo>
                  <a:lnTo>
                    <a:pt x="3464" y="271361"/>
                  </a:lnTo>
                  <a:lnTo>
                    <a:pt x="13523" y="226523"/>
                  </a:lnTo>
                  <a:lnTo>
                    <a:pt x="29681" y="184291"/>
                  </a:lnTo>
                  <a:lnTo>
                    <a:pt x="51437" y="145163"/>
                  </a:lnTo>
                  <a:lnTo>
                    <a:pt x="78295" y="109637"/>
                  </a:lnTo>
                  <a:lnTo>
                    <a:pt x="109755" y="78211"/>
                  </a:lnTo>
                  <a:lnTo>
                    <a:pt x="145319" y="51382"/>
                  </a:lnTo>
                  <a:lnTo>
                    <a:pt x="184488" y="29649"/>
                  </a:lnTo>
                  <a:lnTo>
                    <a:pt x="226765" y="13509"/>
                  </a:lnTo>
                  <a:lnTo>
                    <a:pt x="271651" y="3460"/>
                  </a:lnTo>
                  <a:lnTo>
                    <a:pt x="318648" y="0"/>
                  </a:lnTo>
                  <a:lnTo>
                    <a:pt x="5424892" y="0"/>
                  </a:lnTo>
                  <a:lnTo>
                    <a:pt x="5471889" y="3460"/>
                  </a:lnTo>
                  <a:lnTo>
                    <a:pt x="5516775" y="13509"/>
                  </a:lnTo>
                  <a:lnTo>
                    <a:pt x="5559052" y="29649"/>
                  </a:lnTo>
                  <a:lnTo>
                    <a:pt x="5598221" y="51382"/>
                  </a:lnTo>
                  <a:lnTo>
                    <a:pt x="5633785" y="78211"/>
                  </a:lnTo>
                  <a:lnTo>
                    <a:pt x="5665245" y="109637"/>
                  </a:lnTo>
                  <a:lnTo>
                    <a:pt x="5692102" y="145163"/>
                  </a:lnTo>
                  <a:lnTo>
                    <a:pt x="5713859" y="184291"/>
                  </a:lnTo>
                  <a:lnTo>
                    <a:pt x="5730016" y="226523"/>
                  </a:lnTo>
                  <a:lnTo>
                    <a:pt x="5740076" y="271361"/>
                  </a:lnTo>
                  <a:lnTo>
                    <a:pt x="5743540" y="318307"/>
                  </a:lnTo>
                  <a:lnTo>
                    <a:pt x="5743540" y="3015379"/>
                  </a:lnTo>
                  <a:lnTo>
                    <a:pt x="5740076" y="3062326"/>
                  </a:lnTo>
                  <a:lnTo>
                    <a:pt x="5730016" y="3107164"/>
                  </a:lnTo>
                  <a:lnTo>
                    <a:pt x="5713859" y="3149396"/>
                  </a:lnTo>
                  <a:lnTo>
                    <a:pt x="5692102" y="3188525"/>
                  </a:lnTo>
                  <a:lnTo>
                    <a:pt x="5665245" y="3224051"/>
                  </a:lnTo>
                  <a:lnTo>
                    <a:pt x="5633785" y="3255478"/>
                  </a:lnTo>
                  <a:lnTo>
                    <a:pt x="5598221" y="3282307"/>
                  </a:lnTo>
                  <a:lnTo>
                    <a:pt x="5559052" y="3304040"/>
                  </a:lnTo>
                  <a:lnTo>
                    <a:pt x="5516775" y="3320181"/>
                  </a:lnTo>
                  <a:lnTo>
                    <a:pt x="5471889" y="3330230"/>
                  </a:lnTo>
                  <a:lnTo>
                    <a:pt x="5424892" y="33336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538368" y="5849142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95300" y="239538"/>
                  </a:moveTo>
                  <a:lnTo>
                    <a:pt x="495300" y="255761"/>
                  </a:lnTo>
                  <a:lnTo>
                    <a:pt x="494902" y="263852"/>
                  </a:lnTo>
                  <a:lnTo>
                    <a:pt x="488959" y="303919"/>
                  </a:lnTo>
                  <a:lnTo>
                    <a:pt x="473344" y="349914"/>
                  </a:lnTo>
                  <a:lnTo>
                    <a:pt x="449056" y="391980"/>
                  </a:lnTo>
                  <a:lnTo>
                    <a:pt x="417029" y="428500"/>
                  </a:lnTo>
                  <a:lnTo>
                    <a:pt x="378493" y="458069"/>
                  </a:lnTo>
                  <a:lnTo>
                    <a:pt x="334927" y="479552"/>
                  </a:lnTo>
                  <a:lnTo>
                    <a:pt x="288009" y="492123"/>
                  </a:lnTo>
                  <a:lnTo>
                    <a:pt x="255761" y="495300"/>
                  </a:lnTo>
                  <a:lnTo>
                    <a:pt x="239538" y="495300"/>
                  </a:lnTo>
                  <a:lnTo>
                    <a:pt x="191380" y="488959"/>
                  </a:lnTo>
                  <a:lnTo>
                    <a:pt x="145385" y="473344"/>
                  </a:lnTo>
                  <a:lnTo>
                    <a:pt x="103319" y="449057"/>
                  </a:lnTo>
                  <a:lnTo>
                    <a:pt x="66799" y="417029"/>
                  </a:lnTo>
                  <a:lnTo>
                    <a:pt x="37230" y="378493"/>
                  </a:lnTo>
                  <a:lnTo>
                    <a:pt x="15747" y="334927"/>
                  </a:lnTo>
                  <a:lnTo>
                    <a:pt x="3176" y="288009"/>
                  </a:lnTo>
                  <a:lnTo>
                    <a:pt x="0" y="255761"/>
                  </a:lnTo>
                  <a:lnTo>
                    <a:pt x="0" y="239538"/>
                  </a:lnTo>
                  <a:lnTo>
                    <a:pt x="6340" y="191380"/>
                  </a:lnTo>
                  <a:lnTo>
                    <a:pt x="21955" y="145385"/>
                  </a:lnTo>
                  <a:lnTo>
                    <a:pt x="46242" y="103319"/>
                  </a:lnTo>
                  <a:lnTo>
                    <a:pt x="78270" y="66800"/>
                  </a:lnTo>
                  <a:lnTo>
                    <a:pt x="116806" y="37230"/>
                  </a:lnTo>
                  <a:lnTo>
                    <a:pt x="160372" y="15747"/>
                  </a:lnTo>
                  <a:lnTo>
                    <a:pt x="207290" y="3175"/>
                  </a:lnTo>
                  <a:lnTo>
                    <a:pt x="239538" y="0"/>
                  </a:lnTo>
                  <a:lnTo>
                    <a:pt x="255761" y="0"/>
                  </a:lnTo>
                  <a:lnTo>
                    <a:pt x="303919" y="6340"/>
                  </a:lnTo>
                  <a:lnTo>
                    <a:pt x="349914" y="21955"/>
                  </a:lnTo>
                  <a:lnTo>
                    <a:pt x="391980" y="46243"/>
                  </a:lnTo>
                  <a:lnTo>
                    <a:pt x="428499" y="78270"/>
                  </a:lnTo>
                  <a:lnTo>
                    <a:pt x="458069" y="116806"/>
                  </a:lnTo>
                  <a:lnTo>
                    <a:pt x="479552" y="160372"/>
                  </a:lnTo>
                  <a:lnTo>
                    <a:pt x="492124" y="207290"/>
                  </a:lnTo>
                  <a:lnTo>
                    <a:pt x="494902" y="231447"/>
                  </a:lnTo>
                  <a:close/>
                </a:path>
              </a:pathLst>
            </a:custGeom>
            <a:solidFill>
              <a:srgbClr val="1753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28997" y="6094841"/>
              <a:ext cx="5743575" cy="3333750"/>
            </a:xfrm>
            <a:custGeom>
              <a:avLst/>
              <a:gdLst/>
              <a:ahLst/>
              <a:cxnLst/>
              <a:rect l="l" t="t" r="r" b="b"/>
              <a:pathLst>
                <a:path w="5743575" h="3333750">
                  <a:moveTo>
                    <a:pt x="5424892" y="3333691"/>
                  </a:moveTo>
                  <a:lnTo>
                    <a:pt x="318648" y="3333691"/>
                  </a:lnTo>
                  <a:lnTo>
                    <a:pt x="271651" y="3330230"/>
                  </a:lnTo>
                  <a:lnTo>
                    <a:pt x="226765" y="3320181"/>
                  </a:lnTo>
                  <a:lnTo>
                    <a:pt x="184488" y="3304040"/>
                  </a:lnTo>
                  <a:lnTo>
                    <a:pt x="145319" y="3282307"/>
                  </a:lnTo>
                  <a:lnTo>
                    <a:pt x="109755" y="3255478"/>
                  </a:lnTo>
                  <a:lnTo>
                    <a:pt x="78295" y="3224051"/>
                  </a:lnTo>
                  <a:lnTo>
                    <a:pt x="51437" y="3188525"/>
                  </a:lnTo>
                  <a:lnTo>
                    <a:pt x="29681" y="3149396"/>
                  </a:lnTo>
                  <a:lnTo>
                    <a:pt x="13523" y="3107164"/>
                  </a:lnTo>
                  <a:lnTo>
                    <a:pt x="3464" y="3062326"/>
                  </a:lnTo>
                  <a:lnTo>
                    <a:pt x="0" y="3015379"/>
                  </a:lnTo>
                  <a:lnTo>
                    <a:pt x="0" y="318307"/>
                  </a:lnTo>
                  <a:lnTo>
                    <a:pt x="3464" y="271361"/>
                  </a:lnTo>
                  <a:lnTo>
                    <a:pt x="13523" y="226523"/>
                  </a:lnTo>
                  <a:lnTo>
                    <a:pt x="29681" y="184291"/>
                  </a:lnTo>
                  <a:lnTo>
                    <a:pt x="51437" y="145163"/>
                  </a:lnTo>
                  <a:lnTo>
                    <a:pt x="78295" y="109637"/>
                  </a:lnTo>
                  <a:lnTo>
                    <a:pt x="109755" y="78211"/>
                  </a:lnTo>
                  <a:lnTo>
                    <a:pt x="145319" y="51382"/>
                  </a:lnTo>
                  <a:lnTo>
                    <a:pt x="184488" y="29649"/>
                  </a:lnTo>
                  <a:lnTo>
                    <a:pt x="226765" y="13509"/>
                  </a:lnTo>
                  <a:lnTo>
                    <a:pt x="271651" y="3460"/>
                  </a:lnTo>
                  <a:lnTo>
                    <a:pt x="318648" y="0"/>
                  </a:lnTo>
                  <a:lnTo>
                    <a:pt x="5424892" y="0"/>
                  </a:lnTo>
                  <a:lnTo>
                    <a:pt x="5471889" y="3460"/>
                  </a:lnTo>
                  <a:lnTo>
                    <a:pt x="5516775" y="13509"/>
                  </a:lnTo>
                  <a:lnTo>
                    <a:pt x="5559052" y="29649"/>
                  </a:lnTo>
                  <a:lnTo>
                    <a:pt x="5598221" y="51382"/>
                  </a:lnTo>
                  <a:lnTo>
                    <a:pt x="5633785" y="78211"/>
                  </a:lnTo>
                  <a:lnTo>
                    <a:pt x="5665245" y="109637"/>
                  </a:lnTo>
                  <a:lnTo>
                    <a:pt x="5692102" y="145163"/>
                  </a:lnTo>
                  <a:lnTo>
                    <a:pt x="5713859" y="184291"/>
                  </a:lnTo>
                  <a:lnTo>
                    <a:pt x="5730016" y="226523"/>
                  </a:lnTo>
                  <a:lnTo>
                    <a:pt x="5740076" y="271361"/>
                  </a:lnTo>
                  <a:lnTo>
                    <a:pt x="5743540" y="318307"/>
                  </a:lnTo>
                  <a:lnTo>
                    <a:pt x="5743540" y="3015379"/>
                  </a:lnTo>
                  <a:lnTo>
                    <a:pt x="5740076" y="3062326"/>
                  </a:lnTo>
                  <a:lnTo>
                    <a:pt x="5730016" y="3107164"/>
                  </a:lnTo>
                  <a:lnTo>
                    <a:pt x="5713859" y="3149396"/>
                  </a:lnTo>
                  <a:lnTo>
                    <a:pt x="5692102" y="3188525"/>
                  </a:lnTo>
                  <a:lnTo>
                    <a:pt x="5665245" y="3224051"/>
                  </a:lnTo>
                  <a:lnTo>
                    <a:pt x="5633785" y="3255478"/>
                  </a:lnTo>
                  <a:lnTo>
                    <a:pt x="5598221" y="3282307"/>
                  </a:lnTo>
                  <a:lnTo>
                    <a:pt x="5559052" y="3304040"/>
                  </a:lnTo>
                  <a:lnTo>
                    <a:pt x="5516775" y="3320181"/>
                  </a:lnTo>
                  <a:lnTo>
                    <a:pt x="5471889" y="3330230"/>
                  </a:lnTo>
                  <a:lnTo>
                    <a:pt x="5424892" y="33336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250277" y="5849142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95300" y="239538"/>
                  </a:moveTo>
                  <a:lnTo>
                    <a:pt x="495300" y="255761"/>
                  </a:lnTo>
                  <a:lnTo>
                    <a:pt x="494902" y="263852"/>
                  </a:lnTo>
                  <a:lnTo>
                    <a:pt x="488959" y="303919"/>
                  </a:lnTo>
                  <a:lnTo>
                    <a:pt x="473344" y="349914"/>
                  </a:lnTo>
                  <a:lnTo>
                    <a:pt x="449056" y="391980"/>
                  </a:lnTo>
                  <a:lnTo>
                    <a:pt x="417029" y="428500"/>
                  </a:lnTo>
                  <a:lnTo>
                    <a:pt x="378493" y="458069"/>
                  </a:lnTo>
                  <a:lnTo>
                    <a:pt x="334927" y="479552"/>
                  </a:lnTo>
                  <a:lnTo>
                    <a:pt x="288009" y="492123"/>
                  </a:lnTo>
                  <a:lnTo>
                    <a:pt x="255761" y="495300"/>
                  </a:lnTo>
                  <a:lnTo>
                    <a:pt x="239538" y="495300"/>
                  </a:lnTo>
                  <a:lnTo>
                    <a:pt x="191380" y="488959"/>
                  </a:lnTo>
                  <a:lnTo>
                    <a:pt x="145385" y="473344"/>
                  </a:lnTo>
                  <a:lnTo>
                    <a:pt x="103319" y="449057"/>
                  </a:lnTo>
                  <a:lnTo>
                    <a:pt x="66799" y="417029"/>
                  </a:lnTo>
                  <a:lnTo>
                    <a:pt x="37230" y="378493"/>
                  </a:lnTo>
                  <a:lnTo>
                    <a:pt x="15747" y="334927"/>
                  </a:lnTo>
                  <a:lnTo>
                    <a:pt x="3176" y="288009"/>
                  </a:lnTo>
                  <a:lnTo>
                    <a:pt x="0" y="255761"/>
                  </a:lnTo>
                  <a:lnTo>
                    <a:pt x="0" y="239538"/>
                  </a:lnTo>
                  <a:lnTo>
                    <a:pt x="6340" y="191380"/>
                  </a:lnTo>
                  <a:lnTo>
                    <a:pt x="21955" y="145385"/>
                  </a:lnTo>
                  <a:lnTo>
                    <a:pt x="46242" y="103319"/>
                  </a:lnTo>
                  <a:lnTo>
                    <a:pt x="78270" y="66800"/>
                  </a:lnTo>
                  <a:lnTo>
                    <a:pt x="116806" y="37230"/>
                  </a:lnTo>
                  <a:lnTo>
                    <a:pt x="160372" y="15747"/>
                  </a:lnTo>
                  <a:lnTo>
                    <a:pt x="207290" y="3175"/>
                  </a:lnTo>
                  <a:lnTo>
                    <a:pt x="239538" y="0"/>
                  </a:lnTo>
                  <a:lnTo>
                    <a:pt x="255761" y="0"/>
                  </a:lnTo>
                  <a:lnTo>
                    <a:pt x="303919" y="6340"/>
                  </a:lnTo>
                  <a:lnTo>
                    <a:pt x="349914" y="21955"/>
                  </a:lnTo>
                  <a:lnTo>
                    <a:pt x="391980" y="46243"/>
                  </a:lnTo>
                  <a:lnTo>
                    <a:pt x="428499" y="78270"/>
                  </a:lnTo>
                  <a:lnTo>
                    <a:pt x="458069" y="116806"/>
                  </a:lnTo>
                  <a:lnTo>
                    <a:pt x="479552" y="160372"/>
                  </a:lnTo>
                  <a:lnTo>
                    <a:pt x="492124" y="207290"/>
                  </a:lnTo>
                  <a:lnTo>
                    <a:pt x="494902" y="231447"/>
                  </a:lnTo>
                  <a:close/>
                </a:path>
              </a:pathLst>
            </a:custGeom>
            <a:solidFill>
              <a:srgbClr val="1753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9783988" y="2279730"/>
            <a:ext cx="5429249" cy="34289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3568263" y="2279730"/>
            <a:ext cx="4523740" cy="3269615"/>
            <a:chOff x="3568263" y="2279730"/>
            <a:chExt cx="4523740" cy="3269615"/>
          </a:xfrm>
        </p:grpSpPr>
        <p:sp>
          <p:nvSpPr>
            <p:cNvPr id="10" name="object 10"/>
            <p:cNvSpPr/>
            <p:nvPr/>
          </p:nvSpPr>
          <p:spPr>
            <a:xfrm>
              <a:off x="3568263" y="4543199"/>
              <a:ext cx="4523740" cy="1006475"/>
            </a:xfrm>
            <a:custGeom>
              <a:avLst/>
              <a:gdLst/>
              <a:ahLst/>
              <a:cxnLst/>
              <a:rect l="l" t="t" r="r" b="b"/>
              <a:pathLst>
                <a:path w="4523740" h="1006475">
                  <a:moveTo>
                    <a:pt x="4020726" y="1005986"/>
                  </a:moveTo>
                  <a:lnTo>
                    <a:pt x="502590" y="1005986"/>
                  </a:lnTo>
                  <a:lnTo>
                    <a:pt x="454190" y="1003683"/>
                  </a:lnTo>
                  <a:lnTo>
                    <a:pt x="407091" y="996915"/>
                  </a:lnTo>
                  <a:lnTo>
                    <a:pt x="361504" y="985894"/>
                  </a:lnTo>
                  <a:lnTo>
                    <a:pt x="317639" y="970829"/>
                  </a:lnTo>
                  <a:lnTo>
                    <a:pt x="275707" y="951932"/>
                  </a:lnTo>
                  <a:lnTo>
                    <a:pt x="235919" y="929413"/>
                  </a:lnTo>
                  <a:lnTo>
                    <a:pt x="198486" y="903484"/>
                  </a:lnTo>
                  <a:lnTo>
                    <a:pt x="163618" y="874355"/>
                  </a:lnTo>
                  <a:lnTo>
                    <a:pt x="131525" y="842236"/>
                  </a:lnTo>
                  <a:lnTo>
                    <a:pt x="102420" y="807340"/>
                  </a:lnTo>
                  <a:lnTo>
                    <a:pt x="76511" y="769877"/>
                  </a:lnTo>
                  <a:lnTo>
                    <a:pt x="54010" y="730057"/>
                  </a:lnTo>
                  <a:lnTo>
                    <a:pt x="35128" y="688092"/>
                  </a:lnTo>
                  <a:lnTo>
                    <a:pt x="20075" y="644192"/>
                  </a:lnTo>
                  <a:lnTo>
                    <a:pt x="9063" y="598568"/>
                  </a:lnTo>
                  <a:lnTo>
                    <a:pt x="2300" y="551431"/>
                  </a:lnTo>
                  <a:lnTo>
                    <a:pt x="0" y="502993"/>
                  </a:lnTo>
                  <a:lnTo>
                    <a:pt x="0" y="0"/>
                  </a:lnTo>
                  <a:lnTo>
                    <a:pt x="4523317" y="0"/>
                  </a:lnTo>
                  <a:lnTo>
                    <a:pt x="4523317" y="502993"/>
                  </a:lnTo>
                  <a:lnTo>
                    <a:pt x="4521016" y="551431"/>
                  </a:lnTo>
                  <a:lnTo>
                    <a:pt x="4514254" y="598568"/>
                  </a:lnTo>
                  <a:lnTo>
                    <a:pt x="4503241" y="644192"/>
                  </a:lnTo>
                  <a:lnTo>
                    <a:pt x="4488188" y="688092"/>
                  </a:lnTo>
                  <a:lnTo>
                    <a:pt x="4469306" y="730057"/>
                  </a:lnTo>
                  <a:lnTo>
                    <a:pt x="4446805" y="769877"/>
                  </a:lnTo>
                  <a:lnTo>
                    <a:pt x="4420897" y="807340"/>
                  </a:lnTo>
                  <a:lnTo>
                    <a:pt x="4391791" y="842236"/>
                  </a:lnTo>
                  <a:lnTo>
                    <a:pt x="4359699" y="874355"/>
                  </a:lnTo>
                  <a:lnTo>
                    <a:pt x="4324830" y="903484"/>
                  </a:lnTo>
                  <a:lnTo>
                    <a:pt x="4287397" y="929413"/>
                  </a:lnTo>
                  <a:lnTo>
                    <a:pt x="4247609" y="951932"/>
                  </a:lnTo>
                  <a:lnTo>
                    <a:pt x="4205677" y="970829"/>
                  </a:lnTo>
                  <a:lnTo>
                    <a:pt x="4161813" y="985894"/>
                  </a:lnTo>
                  <a:lnTo>
                    <a:pt x="4116225" y="996915"/>
                  </a:lnTo>
                  <a:lnTo>
                    <a:pt x="4069126" y="1003683"/>
                  </a:lnTo>
                  <a:lnTo>
                    <a:pt x="4020726" y="1005986"/>
                  </a:lnTo>
                  <a:close/>
                </a:path>
              </a:pathLst>
            </a:custGeom>
            <a:solidFill>
              <a:srgbClr val="12870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568263" y="3285716"/>
              <a:ext cx="4523740" cy="1257935"/>
            </a:xfrm>
            <a:custGeom>
              <a:avLst/>
              <a:gdLst/>
              <a:ahLst/>
              <a:cxnLst/>
              <a:rect l="l" t="t" r="r" b="b"/>
              <a:pathLst>
                <a:path w="4523740" h="1257935">
                  <a:moveTo>
                    <a:pt x="4523317" y="1257482"/>
                  </a:moveTo>
                  <a:lnTo>
                    <a:pt x="0" y="1257482"/>
                  </a:lnTo>
                  <a:lnTo>
                    <a:pt x="0" y="0"/>
                  </a:lnTo>
                  <a:lnTo>
                    <a:pt x="4523317" y="0"/>
                  </a:lnTo>
                  <a:lnTo>
                    <a:pt x="4523317" y="1257482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568263" y="2279730"/>
              <a:ext cx="4523740" cy="1006475"/>
            </a:xfrm>
            <a:custGeom>
              <a:avLst/>
              <a:gdLst/>
              <a:ahLst/>
              <a:cxnLst/>
              <a:rect l="l" t="t" r="r" b="b"/>
              <a:pathLst>
                <a:path w="4523740" h="1006475">
                  <a:moveTo>
                    <a:pt x="4523317" y="1005986"/>
                  </a:moveTo>
                  <a:lnTo>
                    <a:pt x="0" y="1005986"/>
                  </a:lnTo>
                  <a:lnTo>
                    <a:pt x="0" y="502993"/>
                  </a:lnTo>
                  <a:lnTo>
                    <a:pt x="2300" y="454554"/>
                  </a:lnTo>
                  <a:lnTo>
                    <a:pt x="9063" y="407417"/>
                  </a:lnTo>
                  <a:lnTo>
                    <a:pt x="20075" y="361793"/>
                  </a:lnTo>
                  <a:lnTo>
                    <a:pt x="35128" y="317893"/>
                  </a:lnTo>
                  <a:lnTo>
                    <a:pt x="54010" y="275928"/>
                  </a:lnTo>
                  <a:lnTo>
                    <a:pt x="76511" y="236108"/>
                  </a:lnTo>
                  <a:lnTo>
                    <a:pt x="102420" y="198645"/>
                  </a:lnTo>
                  <a:lnTo>
                    <a:pt x="131525" y="163749"/>
                  </a:lnTo>
                  <a:lnTo>
                    <a:pt x="163618" y="131631"/>
                  </a:lnTo>
                  <a:lnTo>
                    <a:pt x="198486" y="102502"/>
                  </a:lnTo>
                  <a:lnTo>
                    <a:pt x="235919" y="76572"/>
                  </a:lnTo>
                  <a:lnTo>
                    <a:pt x="275707" y="54054"/>
                  </a:lnTo>
                  <a:lnTo>
                    <a:pt x="317639" y="35156"/>
                  </a:lnTo>
                  <a:lnTo>
                    <a:pt x="361504" y="20092"/>
                  </a:lnTo>
                  <a:lnTo>
                    <a:pt x="407091" y="9070"/>
                  </a:lnTo>
                  <a:lnTo>
                    <a:pt x="454190" y="2302"/>
                  </a:lnTo>
                  <a:lnTo>
                    <a:pt x="502590" y="0"/>
                  </a:lnTo>
                  <a:lnTo>
                    <a:pt x="4020726" y="0"/>
                  </a:lnTo>
                  <a:lnTo>
                    <a:pt x="4069126" y="2302"/>
                  </a:lnTo>
                  <a:lnTo>
                    <a:pt x="4116225" y="9070"/>
                  </a:lnTo>
                  <a:lnTo>
                    <a:pt x="4161813" y="20092"/>
                  </a:lnTo>
                  <a:lnTo>
                    <a:pt x="4205677" y="35156"/>
                  </a:lnTo>
                  <a:lnTo>
                    <a:pt x="4247609" y="54054"/>
                  </a:lnTo>
                  <a:lnTo>
                    <a:pt x="4287397" y="76572"/>
                  </a:lnTo>
                  <a:lnTo>
                    <a:pt x="4324830" y="102502"/>
                  </a:lnTo>
                  <a:lnTo>
                    <a:pt x="4359699" y="131631"/>
                  </a:lnTo>
                  <a:lnTo>
                    <a:pt x="4391791" y="163749"/>
                  </a:lnTo>
                  <a:lnTo>
                    <a:pt x="4420897" y="198645"/>
                  </a:lnTo>
                  <a:lnTo>
                    <a:pt x="4446805" y="236108"/>
                  </a:lnTo>
                  <a:lnTo>
                    <a:pt x="4469306" y="275928"/>
                  </a:lnTo>
                  <a:lnTo>
                    <a:pt x="4488188" y="317893"/>
                  </a:lnTo>
                  <a:lnTo>
                    <a:pt x="4503241" y="361793"/>
                  </a:lnTo>
                  <a:lnTo>
                    <a:pt x="4514254" y="407417"/>
                  </a:lnTo>
                  <a:lnTo>
                    <a:pt x="4521016" y="454554"/>
                  </a:lnTo>
                  <a:lnTo>
                    <a:pt x="4523317" y="502993"/>
                  </a:lnTo>
                  <a:lnTo>
                    <a:pt x="4523317" y="1005986"/>
                  </a:lnTo>
                  <a:close/>
                </a:path>
              </a:pathLst>
            </a:custGeom>
            <a:solidFill>
              <a:srgbClr val="FF99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327935" y="3412828"/>
              <a:ext cx="1005205" cy="1004569"/>
            </a:xfrm>
            <a:custGeom>
              <a:avLst/>
              <a:gdLst/>
              <a:ahLst/>
              <a:cxnLst/>
              <a:rect l="l" t="t" r="r" b="b"/>
              <a:pathLst>
                <a:path w="1005204" h="1004570">
                  <a:moveTo>
                    <a:pt x="514323" y="1004471"/>
                  </a:moveTo>
                  <a:lnTo>
                    <a:pt x="403930" y="994952"/>
                  </a:lnTo>
                  <a:lnTo>
                    <a:pt x="298311" y="961468"/>
                  </a:lnTo>
                  <a:lnTo>
                    <a:pt x="202592" y="905635"/>
                  </a:lnTo>
                  <a:lnTo>
                    <a:pt x="121425" y="830173"/>
                  </a:lnTo>
                  <a:lnTo>
                    <a:pt x="58738" y="738740"/>
                  </a:lnTo>
                  <a:lnTo>
                    <a:pt x="17597" y="635781"/>
                  </a:lnTo>
                  <a:lnTo>
                    <a:pt x="0" y="526310"/>
                  </a:lnTo>
                  <a:lnTo>
                    <a:pt x="6795" y="415637"/>
                  </a:lnTo>
                  <a:lnTo>
                    <a:pt x="37655" y="309146"/>
                  </a:lnTo>
                  <a:lnTo>
                    <a:pt x="91075" y="211998"/>
                  </a:lnTo>
                  <a:lnTo>
                    <a:pt x="164468" y="128936"/>
                  </a:lnTo>
                  <a:lnTo>
                    <a:pt x="254256" y="63983"/>
                  </a:lnTo>
                  <a:lnTo>
                    <a:pt x="356096" y="20290"/>
                  </a:lnTo>
                  <a:lnTo>
                    <a:pt x="465015" y="0"/>
                  </a:lnTo>
                  <a:lnTo>
                    <a:pt x="575731" y="4081"/>
                  </a:lnTo>
                  <a:lnTo>
                    <a:pt x="682860" y="32338"/>
                  </a:lnTo>
                  <a:lnTo>
                    <a:pt x="781213" y="83403"/>
                  </a:lnTo>
                  <a:lnTo>
                    <a:pt x="865988" y="154799"/>
                  </a:lnTo>
                  <a:lnTo>
                    <a:pt x="933074" y="243037"/>
                  </a:lnTo>
                  <a:lnTo>
                    <a:pt x="979210" y="343848"/>
                  </a:lnTo>
                  <a:lnTo>
                    <a:pt x="1002151" y="452323"/>
                  </a:lnTo>
                  <a:lnTo>
                    <a:pt x="1004576" y="501629"/>
                  </a:lnTo>
                  <a:lnTo>
                    <a:pt x="992363" y="611844"/>
                  </a:lnTo>
                  <a:lnTo>
                    <a:pt x="956321" y="716690"/>
                  </a:lnTo>
                  <a:lnTo>
                    <a:pt x="898199" y="811085"/>
                  </a:lnTo>
                  <a:lnTo>
                    <a:pt x="820829" y="890443"/>
                  </a:lnTo>
                  <a:lnTo>
                    <a:pt x="727957" y="950916"/>
                  </a:lnTo>
                  <a:lnTo>
                    <a:pt x="624109" y="989550"/>
                  </a:lnTo>
                  <a:lnTo>
                    <a:pt x="514323" y="1004471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454788" y="3537212"/>
              <a:ext cx="752475" cy="753110"/>
            </a:xfrm>
            <a:custGeom>
              <a:avLst/>
              <a:gdLst/>
              <a:ahLst/>
              <a:cxnLst/>
              <a:rect l="l" t="t" r="r" b="b"/>
              <a:pathLst>
                <a:path w="752475" h="753110">
                  <a:moveTo>
                    <a:pt x="412086" y="752678"/>
                  </a:moveTo>
                  <a:lnTo>
                    <a:pt x="301592" y="747246"/>
                  </a:lnTo>
                  <a:lnTo>
                    <a:pt x="197442" y="709949"/>
                  </a:lnTo>
                  <a:lnTo>
                    <a:pt x="108597" y="643994"/>
                  </a:lnTo>
                  <a:lnTo>
                    <a:pt x="42695" y="555078"/>
                  </a:lnTo>
                  <a:lnTo>
                    <a:pt x="5427" y="450845"/>
                  </a:lnTo>
                  <a:lnTo>
                    <a:pt x="0" y="340274"/>
                  </a:lnTo>
                  <a:lnTo>
                    <a:pt x="26888" y="232873"/>
                  </a:lnTo>
                  <a:lnTo>
                    <a:pt x="83756" y="137920"/>
                  </a:lnTo>
                  <a:lnTo>
                    <a:pt x="165716" y="63578"/>
                  </a:lnTo>
                  <a:lnTo>
                    <a:pt x="265707" y="16246"/>
                  </a:lnTo>
                  <a:lnTo>
                    <a:pt x="375133" y="0"/>
                  </a:lnTo>
                  <a:lnTo>
                    <a:pt x="484560" y="16246"/>
                  </a:lnTo>
                  <a:lnTo>
                    <a:pt x="584550" y="63578"/>
                  </a:lnTo>
                  <a:lnTo>
                    <a:pt x="666510" y="137920"/>
                  </a:lnTo>
                  <a:lnTo>
                    <a:pt x="723378" y="232873"/>
                  </a:lnTo>
                  <a:lnTo>
                    <a:pt x="750267" y="340274"/>
                  </a:lnTo>
                  <a:lnTo>
                    <a:pt x="752076" y="377244"/>
                  </a:lnTo>
                  <a:lnTo>
                    <a:pt x="735843" y="486759"/>
                  </a:lnTo>
                  <a:lnTo>
                    <a:pt x="688549" y="586829"/>
                  </a:lnTo>
                  <a:lnTo>
                    <a:pt x="614266" y="668855"/>
                  </a:lnTo>
                  <a:lnTo>
                    <a:pt x="519377" y="725768"/>
                  </a:lnTo>
                  <a:lnTo>
                    <a:pt x="412086" y="75267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452978" y="3537212"/>
              <a:ext cx="754380" cy="755015"/>
            </a:xfrm>
            <a:custGeom>
              <a:avLst/>
              <a:gdLst/>
              <a:ahLst/>
              <a:cxnLst/>
              <a:rect l="l" t="t" r="r" b="b"/>
              <a:pathLst>
                <a:path w="754379" h="755014">
                  <a:moveTo>
                    <a:pt x="376943" y="754489"/>
                  </a:moveTo>
                  <a:lnTo>
                    <a:pt x="358598" y="469795"/>
                  </a:lnTo>
                  <a:lnTo>
                    <a:pt x="232699" y="725693"/>
                  </a:lnTo>
                  <a:lnTo>
                    <a:pt x="324548" y="455711"/>
                  </a:lnTo>
                  <a:lnTo>
                    <a:pt x="110318" y="643956"/>
                  </a:lnTo>
                  <a:lnTo>
                    <a:pt x="298538" y="429681"/>
                  </a:lnTo>
                  <a:lnTo>
                    <a:pt x="28773" y="521478"/>
                  </a:lnTo>
                  <a:lnTo>
                    <a:pt x="284466" y="395604"/>
                  </a:lnTo>
                  <a:lnTo>
                    <a:pt x="0" y="377244"/>
                  </a:lnTo>
                  <a:lnTo>
                    <a:pt x="284466" y="358885"/>
                  </a:lnTo>
                  <a:lnTo>
                    <a:pt x="28773" y="232885"/>
                  </a:lnTo>
                  <a:lnTo>
                    <a:pt x="298538" y="324807"/>
                  </a:lnTo>
                  <a:lnTo>
                    <a:pt x="110318" y="110406"/>
                  </a:lnTo>
                  <a:lnTo>
                    <a:pt x="324548" y="298777"/>
                  </a:lnTo>
                  <a:lnTo>
                    <a:pt x="232699" y="28796"/>
                  </a:lnTo>
                  <a:lnTo>
                    <a:pt x="358598" y="284694"/>
                  </a:lnTo>
                  <a:lnTo>
                    <a:pt x="376943" y="0"/>
                  </a:lnTo>
                  <a:lnTo>
                    <a:pt x="395287" y="284694"/>
                  </a:lnTo>
                  <a:lnTo>
                    <a:pt x="521061" y="28796"/>
                  </a:lnTo>
                  <a:lnTo>
                    <a:pt x="429338" y="298777"/>
                  </a:lnTo>
                  <a:lnTo>
                    <a:pt x="643441" y="110406"/>
                  </a:lnTo>
                  <a:lnTo>
                    <a:pt x="455347" y="324807"/>
                  </a:lnTo>
                  <a:lnTo>
                    <a:pt x="725112" y="232885"/>
                  </a:lnTo>
                  <a:lnTo>
                    <a:pt x="469419" y="358885"/>
                  </a:lnTo>
                  <a:lnTo>
                    <a:pt x="753886" y="377244"/>
                  </a:lnTo>
                  <a:lnTo>
                    <a:pt x="469419" y="395604"/>
                  </a:lnTo>
                  <a:lnTo>
                    <a:pt x="725112" y="521478"/>
                  </a:lnTo>
                  <a:lnTo>
                    <a:pt x="455347" y="429681"/>
                  </a:lnTo>
                  <a:lnTo>
                    <a:pt x="643441" y="643956"/>
                  </a:lnTo>
                  <a:lnTo>
                    <a:pt x="429338" y="455711"/>
                  </a:lnTo>
                  <a:lnTo>
                    <a:pt x="521061" y="725693"/>
                  </a:lnTo>
                  <a:lnTo>
                    <a:pt x="395287" y="469795"/>
                  </a:lnTo>
                  <a:lnTo>
                    <a:pt x="376943" y="754489"/>
                  </a:lnTo>
                  <a:close/>
                </a:path>
              </a:pathLst>
            </a:custGeom>
            <a:solidFill>
              <a:srgbClr val="6666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705078" y="3788709"/>
              <a:ext cx="250491" cy="2514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554283" y="6948368"/>
            <a:ext cx="4201160" cy="2025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100"/>
              </a:spcBef>
            </a:pPr>
            <a:r>
              <a:rPr dirty="0" sz="2450" spc="25">
                <a:solidFill>
                  <a:srgbClr val="13110E"/>
                </a:solidFill>
                <a:latin typeface="RobotoRegular"/>
                <a:cs typeface="RobotoRegular"/>
              </a:rPr>
              <a:t>We </a:t>
            </a:r>
            <a:r>
              <a:rPr dirty="0" sz="2450" spc="35">
                <a:solidFill>
                  <a:srgbClr val="13110E"/>
                </a:solidFill>
                <a:latin typeface="RobotoRegular"/>
                <a:cs typeface="RobotoRegular"/>
              </a:rPr>
              <a:t>have </a:t>
            </a:r>
            <a:r>
              <a:rPr dirty="0" sz="2450" spc="40">
                <a:solidFill>
                  <a:srgbClr val="13110E"/>
                </a:solidFill>
                <a:latin typeface="RobotoRegular"/>
                <a:cs typeface="RobotoRegular"/>
              </a:rPr>
              <a:t>limited knowledge  towards </a:t>
            </a:r>
            <a:r>
              <a:rPr dirty="0" sz="2450" spc="35">
                <a:solidFill>
                  <a:srgbClr val="13110E"/>
                </a:solidFill>
                <a:latin typeface="RobotoRegular"/>
                <a:cs typeface="RobotoRegular"/>
              </a:rPr>
              <a:t>some </a:t>
            </a:r>
            <a:r>
              <a:rPr dirty="0" sz="2450" spc="40">
                <a:solidFill>
                  <a:srgbClr val="13110E"/>
                </a:solidFill>
                <a:latin typeface="RobotoRegular"/>
                <a:cs typeface="RobotoRegular"/>
              </a:rPr>
              <a:t>features, </a:t>
            </a:r>
            <a:r>
              <a:rPr dirty="0" sz="2450" spc="35">
                <a:solidFill>
                  <a:srgbClr val="13110E"/>
                </a:solidFill>
                <a:latin typeface="RobotoRegular"/>
                <a:cs typeface="RobotoRegular"/>
              </a:rPr>
              <a:t>such  </a:t>
            </a:r>
            <a:r>
              <a:rPr dirty="0" sz="2450" spc="25">
                <a:solidFill>
                  <a:srgbClr val="13110E"/>
                </a:solidFill>
                <a:latin typeface="RobotoRegular"/>
                <a:cs typeface="RobotoRegular"/>
              </a:rPr>
              <a:t>as </a:t>
            </a:r>
            <a:r>
              <a:rPr dirty="0" sz="2450" spc="40">
                <a:solidFill>
                  <a:srgbClr val="13110E"/>
                </a:solidFill>
                <a:latin typeface="RobotoRegular"/>
                <a:cs typeface="RobotoRegular"/>
              </a:rPr>
              <a:t>region_code </a:t>
            </a:r>
            <a:r>
              <a:rPr dirty="0" sz="2450" spc="30">
                <a:solidFill>
                  <a:srgbClr val="13110E"/>
                </a:solidFill>
                <a:latin typeface="RobotoRegular"/>
                <a:cs typeface="RobotoRegular"/>
              </a:rPr>
              <a:t>and  </a:t>
            </a:r>
            <a:r>
              <a:rPr dirty="0" sz="2450" spc="40">
                <a:solidFill>
                  <a:srgbClr val="13110E"/>
                </a:solidFill>
                <a:latin typeface="RobotoRegular"/>
                <a:cs typeface="RobotoRegular"/>
              </a:rPr>
              <a:t>anonimyzed  </a:t>
            </a:r>
            <a:r>
              <a:rPr dirty="0" sz="2450" spc="45">
                <a:solidFill>
                  <a:srgbClr val="13110E"/>
                </a:solidFill>
                <a:latin typeface="RobotoRegular"/>
                <a:cs typeface="RobotoRegular"/>
              </a:rPr>
              <a:t>policy_sales_channel</a:t>
            </a:r>
            <a:endParaRPr sz="2450">
              <a:latin typeface="RobotoRegular"/>
              <a:cs typeface="RobotoRegular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454711" y="6948413"/>
            <a:ext cx="4084320" cy="1225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7100"/>
              </a:lnSpc>
              <a:spcBef>
                <a:spcPts val="100"/>
              </a:spcBef>
            </a:pPr>
            <a:r>
              <a:rPr dirty="0" sz="2450" spc="25">
                <a:solidFill>
                  <a:srgbClr val="13110E"/>
                </a:solidFill>
                <a:latin typeface="RobotoRegular"/>
                <a:cs typeface="RobotoRegular"/>
              </a:rPr>
              <a:t>We </a:t>
            </a:r>
            <a:r>
              <a:rPr dirty="0" sz="2450" spc="35">
                <a:solidFill>
                  <a:srgbClr val="13110E"/>
                </a:solidFill>
                <a:latin typeface="RobotoRegular"/>
                <a:cs typeface="RobotoRegular"/>
              </a:rPr>
              <a:t>also </a:t>
            </a:r>
            <a:r>
              <a:rPr dirty="0" sz="2450" spc="40">
                <a:solidFill>
                  <a:srgbClr val="13110E"/>
                </a:solidFill>
                <a:latin typeface="RobotoRegular"/>
                <a:cs typeface="RobotoRegular"/>
              </a:rPr>
              <a:t>decided </a:t>
            </a:r>
            <a:r>
              <a:rPr dirty="0" sz="2450" spc="25">
                <a:solidFill>
                  <a:srgbClr val="13110E"/>
                </a:solidFill>
                <a:latin typeface="RobotoRegular"/>
                <a:cs typeface="RobotoRegular"/>
              </a:rPr>
              <a:t>to </a:t>
            </a:r>
            <a:r>
              <a:rPr dirty="0" sz="2450" spc="40">
                <a:solidFill>
                  <a:srgbClr val="13110E"/>
                </a:solidFill>
                <a:latin typeface="RobotoRegular"/>
                <a:cs typeface="RobotoRegular"/>
              </a:rPr>
              <a:t>remove  customer </a:t>
            </a:r>
            <a:r>
              <a:rPr dirty="0" sz="2450" spc="35">
                <a:solidFill>
                  <a:srgbClr val="13110E"/>
                </a:solidFill>
                <a:latin typeface="RobotoRegular"/>
                <a:cs typeface="RobotoRegular"/>
              </a:rPr>
              <a:t>rows who </a:t>
            </a:r>
            <a:r>
              <a:rPr dirty="0" sz="2450" spc="40">
                <a:solidFill>
                  <a:srgbClr val="13110E"/>
                </a:solidFill>
                <a:latin typeface="RobotoRegular"/>
                <a:cs typeface="RobotoRegular"/>
              </a:rPr>
              <a:t>doesn't  </a:t>
            </a:r>
            <a:r>
              <a:rPr dirty="0" sz="2450" spc="35">
                <a:solidFill>
                  <a:srgbClr val="13110E"/>
                </a:solidFill>
                <a:latin typeface="RobotoRegular"/>
                <a:cs typeface="RobotoRegular"/>
              </a:rPr>
              <a:t>have</a:t>
            </a:r>
            <a:r>
              <a:rPr dirty="0" sz="2450" spc="95">
                <a:solidFill>
                  <a:srgbClr val="13110E"/>
                </a:solidFill>
                <a:latin typeface="RobotoRegular"/>
                <a:cs typeface="RobotoRegular"/>
              </a:rPr>
              <a:t> </a:t>
            </a:r>
            <a:r>
              <a:rPr dirty="0" sz="2450" spc="45">
                <a:solidFill>
                  <a:srgbClr val="13110E"/>
                </a:solidFill>
                <a:latin typeface="RobotoRegular"/>
                <a:cs typeface="RobotoRegular"/>
              </a:rPr>
              <a:t>Driving_License</a:t>
            </a:r>
            <a:endParaRPr sz="2450">
              <a:latin typeface="RobotoRegular"/>
              <a:cs typeface="RobotoRegular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811136" y="366187"/>
            <a:ext cx="845629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520"/>
              <a:t>Project</a:t>
            </a:r>
            <a:r>
              <a:rPr dirty="0" sz="7200" spc="-25"/>
              <a:t> </a:t>
            </a:r>
            <a:r>
              <a:rPr dirty="0" sz="7200" spc="740"/>
              <a:t>Limitation</a:t>
            </a:r>
            <a:endParaRPr sz="7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11" y="6499463"/>
            <a:ext cx="18278475" cy="3790315"/>
            <a:chOff x="9411" y="6499463"/>
            <a:chExt cx="18278475" cy="3790315"/>
          </a:xfrm>
        </p:grpSpPr>
        <p:sp>
          <p:nvSpPr>
            <p:cNvPr id="3" name="object 3"/>
            <p:cNvSpPr/>
            <p:nvPr/>
          </p:nvSpPr>
          <p:spPr>
            <a:xfrm>
              <a:off x="9411" y="8870258"/>
              <a:ext cx="18278475" cy="1419225"/>
            </a:xfrm>
            <a:custGeom>
              <a:avLst/>
              <a:gdLst/>
              <a:ahLst/>
              <a:cxnLst/>
              <a:rect l="l" t="t" r="r" b="b"/>
              <a:pathLst>
                <a:path w="18278475" h="1419225">
                  <a:moveTo>
                    <a:pt x="18278475" y="1419225"/>
                  </a:moveTo>
                  <a:lnTo>
                    <a:pt x="0" y="1419225"/>
                  </a:lnTo>
                  <a:lnTo>
                    <a:pt x="0" y="0"/>
                  </a:lnTo>
                  <a:lnTo>
                    <a:pt x="18278475" y="0"/>
                  </a:lnTo>
                  <a:lnTo>
                    <a:pt x="18278475" y="1419225"/>
                  </a:lnTo>
                  <a:close/>
                </a:path>
              </a:pathLst>
            </a:custGeom>
            <a:solidFill>
              <a:srgbClr val="1753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832062" y="6499465"/>
              <a:ext cx="12747625" cy="3076575"/>
            </a:xfrm>
            <a:custGeom>
              <a:avLst/>
              <a:gdLst/>
              <a:ahLst/>
              <a:cxnLst/>
              <a:rect l="l" t="t" r="r" b="b"/>
              <a:pathLst>
                <a:path w="12747625" h="3076575">
                  <a:moveTo>
                    <a:pt x="5295836" y="293763"/>
                  </a:moveTo>
                  <a:lnTo>
                    <a:pt x="5291975" y="246202"/>
                  </a:lnTo>
                  <a:lnTo>
                    <a:pt x="5280825" y="201053"/>
                  </a:lnTo>
                  <a:lnTo>
                    <a:pt x="5262969" y="158927"/>
                  </a:lnTo>
                  <a:lnTo>
                    <a:pt x="5239042" y="120434"/>
                  </a:lnTo>
                  <a:lnTo>
                    <a:pt x="5209641" y="86182"/>
                  </a:lnTo>
                  <a:lnTo>
                    <a:pt x="5175389" y="56794"/>
                  </a:lnTo>
                  <a:lnTo>
                    <a:pt x="5136883" y="32867"/>
                  </a:lnTo>
                  <a:lnTo>
                    <a:pt x="5094744" y="15011"/>
                  </a:lnTo>
                  <a:lnTo>
                    <a:pt x="5049596" y="3860"/>
                  </a:lnTo>
                  <a:lnTo>
                    <a:pt x="5002022" y="0"/>
                  </a:lnTo>
                  <a:lnTo>
                    <a:pt x="293814" y="0"/>
                  </a:lnTo>
                  <a:lnTo>
                    <a:pt x="246253" y="3860"/>
                  </a:lnTo>
                  <a:lnTo>
                    <a:pt x="201091" y="15011"/>
                  </a:lnTo>
                  <a:lnTo>
                    <a:pt x="158953" y="32867"/>
                  </a:lnTo>
                  <a:lnTo>
                    <a:pt x="120459" y="56794"/>
                  </a:lnTo>
                  <a:lnTo>
                    <a:pt x="86194" y="86182"/>
                  </a:lnTo>
                  <a:lnTo>
                    <a:pt x="56794" y="120434"/>
                  </a:lnTo>
                  <a:lnTo>
                    <a:pt x="32867" y="158927"/>
                  </a:lnTo>
                  <a:lnTo>
                    <a:pt x="15024" y="201053"/>
                  </a:lnTo>
                  <a:lnTo>
                    <a:pt x="3860" y="246202"/>
                  </a:lnTo>
                  <a:lnTo>
                    <a:pt x="0" y="293763"/>
                  </a:lnTo>
                  <a:lnTo>
                    <a:pt x="0" y="2782824"/>
                  </a:lnTo>
                  <a:lnTo>
                    <a:pt x="3860" y="2830372"/>
                  </a:lnTo>
                  <a:lnTo>
                    <a:pt x="15024" y="2875521"/>
                  </a:lnTo>
                  <a:lnTo>
                    <a:pt x="32867" y="2917660"/>
                  </a:lnTo>
                  <a:lnTo>
                    <a:pt x="56794" y="2956153"/>
                  </a:lnTo>
                  <a:lnTo>
                    <a:pt x="86194" y="2990405"/>
                  </a:lnTo>
                  <a:lnTo>
                    <a:pt x="120459" y="3019793"/>
                  </a:lnTo>
                  <a:lnTo>
                    <a:pt x="158953" y="3043720"/>
                  </a:lnTo>
                  <a:lnTo>
                    <a:pt x="201091" y="3061563"/>
                  </a:lnTo>
                  <a:lnTo>
                    <a:pt x="246253" y="3072727"/>
                  </a:lnTo>
                  <a:lnTo>
                    <a:pt x="293814" y="3076575"/>
                  </a:lnTo>
                  <a:lnTo>
                    <a:pt x="5002022" y="3076575"/>
                  </a:lnTo>
                  <a:lnTo>
                    <a:pt x="5049596" y="3072727"/>
                  </a:lnTo>
                  <a:lnTo>
                    <a:pt x="5094744" y="3061563"/>
                  </a:lnTo>
                  <a:lnTo>
                    <a:pt x="5136883" y="3043720"/>
                  </a:lnTo>
                  <a:lnTo>
                    <a:pt x="5175389" y="3019793"/>
                  </a:lnTo>
                  <a:lnTo>
                    <a:pt x="5209641" y="2990405"/>
                  </a:lnTo>
                  <a:lnTo>
                    <a:pt x="5239042" y="2956153"/>
                  </a:lnTo>
                  <a:lnTo>
                    <a:pt x="5262969" y="2917660"/>
                  </a:lnTo>
                  <a:lnTo>
                    <a:pt x="5280825" y="2875521"/>
                  </a:lnTo>
                  <a:lnTo>
                    <a:pt x="5291975" y="2830372"/>
                  </a:lnTo>
                  <a:lnTo>
                    <a:pt x="5295836" y="2782824"/>
                  </a:lnTo>
                  <a:lnTo>
                    <a:pt x="5295836" y="293763"/>
                  </a:lnTo>
                  <a:close/>
                </a:path>
                <a:path w="12747625" h="3076575">
                  <a:moveTo>
                    <a:pt x="12747473" y="293763"/>
                  </a:moveTo>
                  <a:lnTo>
                    <a:pt x="12743612" y="246202"/>
                  </a:lnTo>
                  <a:lnTo>
                    <a:pt x="12732461" y="201053"/>
                  </a:lnTo>
                  <a:lnTo>
                    <a:pt x="12714605" y="158927"/>
                  </a:lnTo>
                  <a:lnTo>
                    <a:pt x="12690678" y="120434"/>
                  </a:lnTo>
                  <a:lnTo>
                    <a:pt x="12661278" y="86182"/>
                  </a:lnTo>
                  <a:lnTo>
                    <a:pt x="12627026" y="56794"/>
                  </a:lnTo>
                  <a:lnTo>
                    <a:pt x="12588519" y="32867"/>
                  </a:lnTo>
                  <a:lnTo>
                    <a:pt x="12546381" y="15011"/>
                  </a:lnTo>
                  <a:lnTo>
                    <a:pt x="12501232" y="3860"/>
                  </a:lnTo>
                  <a:lnTo>
                    <a:pt x="12453658" y="0"/>
                  </a:lnTo>
                  <a:lnTo>
                    <a:pt x="7745450" y="0"/>
                  </a:lnTo>
                  <a:lnTo>
                    <a:pt x="7697876" y="3860"/>
                  </a:lnTo>
                  <a:lnTo>
                    <a:pt x="7652728" y="15011"/>
                  </a:lnTo>
                  <a:lnTo>
                    <a:pt x="7610589" y="32867"/>
                  </a:lnTo>
                  <a:lnTo>
                    <a:pt x="7572095" y="56794"/>
                  </a:lnTo>
                  <a:lnTo>
                    <a:pt x="7537831" y="86182"/>
                  </a:lnTo>
                  <a:lnTo>
                    <a:pt x="7508430" y="120434"/>
                  </a:lnTo>
                  <a:lnTo>
                    <a:pt x="7484504" y="158927"/>
                  </a:lnTo>
                  <a:lnTo>
                    <a:pt x="7466660" y="201053"/>
                  </a:lnTo>
                  <a:lnTo>
                    <a:pt x="7455497" y="246202"/>
                  </a:lnTo>
                  <a:lnTo>
                    <a:pt x="7451636" y="293763"/>
                  </a:lnTo>
                  <a:lnTo>
                    <a:pt x="7451636" y="2782824"/>
                  </a:lnTo>
                  <a:lnTo>
                    <a:pt x="7455497" y="2830372"/>
                  </a:lnTo>
                  <a:lnTo>
                    <a:pt x="7466660" y="2875521"/>
                  </a:lnTo>
                  <a:lnTo>
                    <a:pt x="7484504" y="2917660"/>
                  </a:lnTo>
                  <a:lnTo>
                    <a:pt x="7508430" y="2956153"/>
                  </a:lnTo>
                  <a:lnTo>
                    <a:pt x="7537831" y="2990405"/>
                  </a:lnTo>
                  <a:lnTo>
                    <a:pt x="7572095" y="3019793"/>
                  </a:lnTo>
                  <a:lnTo>
                    <a:pt x="7610589" y="3043720"/>
                  </a:lnTo>
                  <a:lnTo>
                    <a:pt x="7652728" y="3061563"/>
                  </a:lnTo>
                  <a:lnTo>
                    <a:pt x="7697876" y="3072727"/>
                  </a:lnTo>
                  <a:lnTo>
                    <a:pt x="7745450" y="3076575"/>
                  </a:lnTo>
                  <a:lnTo>
                    <a:pt x="12453658" y="3076575"/>
                  </a:lnTo>
                  <a:lnTo>
                    <a:pt x="12501232" y="3072727"/>
                  </a:lnTo>
                  <a:lnTo>
                    <a:pt x="12546381" y="3061563"/>
                  </a:lnTo>
                  <a:lnTo>
                    <a:pt x="12588519" y="3043720"/>
                  </a:lnTo>
                  <a:lnTo>
                    <a:pt x="12627026" y="3019793"/>
                  </a:lnTo>
                  <a:lnTo>
                    <a:pt x="12661278" y="2990405"/>
                  </a:lnTo>
                  <a:lnTo>
                    <a:pt x="12690678" y="2956153"/>
                  </a:lnTo>
                  <a:lnTo>
                    <a:pt x="12714605" y="2917660"/>
                  </a:lnTo>
                  <a:lnTo>
                    <a:pt x="12732461" y="2875521"/>
                  </a:lnTo>
                  <a:lnTo>
                    <a:pt x="12743612" y="2830372"/>
                  </a:lnTo>
                  <a:lnTo>
                    <a:pt x="12747473" y="2782824"/>
                  </a:lnTo>
                  <a:lnTo>
                    <a:pt x="12747473" y="2937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1877115" y="3309708"/>
            <a:ext cx="2121371" cy="2315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4362809" y="2882236"/>
            <a:ext cx="2211705" cy="2551430"/>
            <a:chOff x="4362809" y="2882236"/>
            <a:chExt cx="2211705" cy="2551430"/>
          </a:xfrm>
        </p:grpSpPr>
        <p:sp>
          <p:nvSpPr>
            <p:cNvPr id="7" name="object 7"/>
            <p:cNvSpPr/>
            <p:nvPr/>
          </p:nvSpPr>
          <p:spPr>
            <a:xfrm>
              <a:off x="4362809" y="3217526"/>
              <a:ext cx="2211705" cy="2216150"/>
            </a:xfrm>
            <a:custGeom>
              <a:avLst/>
              <a:gdLst/>
              <a:ahLst/>
              <a:cxnLst/>
              <a:rect l="l" t="t" r="r" b="b"/>
              <a:pathLst>
                <a:path w="2211704" h="2216150">
                  <a:moveTo>
                    <a:pt x="1258130" y="2215575"/>
                  </a:moveTo>
                  <a:lnTo>
                    <a:pt x="1213183" y="2211186"/>
                  </a:lnTo>
                  <a:lnTo>
                    <a:pt x="1169497" y="2198020"/>
                  </a:lnTo>
                  <a:lnTo>
                    <a:pt x="1128336" y="2176076"/>
                  </a:lnTo>
                  <a:lnTo>
                    <a:pt x="1090965" y="2145355"/>
                  </a:lnTo>
                  <a:lnTo>
                    <a:pt x="53193" y="1096727"/>
                  </a:lnTo>
                  <a:lnTo>
                    <a:pt x="25118" y="1058992"/>
                  </a:lnTo>
                  <a:lnTo>
                    <a:pt x="9028" y="1017144"/>
                  </a:lnTo>
                  <a:lnTo>
                    <a:pt x="1723" y="972561"/>
                  </a:lnTo>
                  <a:lnTo>
                    <a:pt x="0" y="926625"/>
                  </a:lnTo>
                  <a:lnTo>
                    <a:pt x="0" y="206051"/>
                  </a:lnTo>
                  <a:lnTo>
                    <a:pt x="4449" y="152915"/>
                  </a:lnTo>
                  <a:lnTo>
                    <a:pt x="17629" y="107253"/>
                  </a:lnTo>
                  <a:lnTo>
                    <a:pt x="39284" y="69322"/>
                  </a:lnTo>
                  <a:lnTo>
                    <a:pt x="69161" y="39376"/>
                  </a:lnTo>
                  <a:lnTo>
                    <a:pt x="107004" y="17670"/>
                  </a:lnTo>
                  <a:lnTo>
                    <a:pt x="152559" y="4460"/>
                  </a:lnTo>
                  <a:lnTo>
                    <a:pt x="205572" y="0"/>
                  </a:lnTo>
                  <a:lnTo>
                    <a:pt x="924111" y="0"/>
                  </a:lnTo>
                  <a:lnTo>
                    <a:pt x="970046" y="1707"/>
                  </a:lnTo>
                  <a:lnTo>
                    <a:pt x="1014624" y="8996"/>
                  </a:lnTo>
                  <a:lnTo>
                    <a:pt x="1056461" y="25116"/>
                  </a:lnTo>
                  <a:lnTo>
                    <a:pt x="1094173" y="53317"/>
                  </a:lnTo>
                  <a:lnTo>
                    <a:pt x="1320143" y="276156"/>
                  </a:lnTo>
                  <a:lnTo>
                    <a:pt x="382336" y="276156"/>
                  </a:lnTo>
                  <a:lnTo>
                    <a:pt x="342154" y="283992"/>
                  </a:lnTo>
                  <a:lnTo>
                    <a:pt x="306825" y="307541"/>
                  </a:lnTo>
                  <a:lnTo>
                    <a:pt x="283325" y="342983"/>
                  </a:lnTo>
                  <a:lnTo>
                    <a:pt x="275518" y="383256"/>
                  </a:lnTo>
                  <a:lnTo>
                    <a:pt x="283357" y="423515"/>
                  </a:lnTo>
                  <a:lnTo>
                    <a:pt x="306825" y="458917"/>
                  </a:lnTo>
                  <a:lnTo>
                    <a:pt x="342154" y="482435"/>
                  </a:lnTo>
                  <a:lnTo>
                    <a:pt x="382336" y="490275"/>
                  </a:lnTo>
                  <a:lnTo>
                    <a:pt x="1537271" y="490275"/>
                  </a:lnTo>
                  <a:lnTo>
                    <a:pt x="2140359" y="1085006"/>
                  </a:lnTo>
                  <a:lnTo>
                    <a:pt x="2171101" y="1122622"/>
                  </a:lnTo>
                  <a:lnTo>
                    <a:pt x="2193236" y="1164341"/>
                  </a:lnTo>
                  <a:lnTo>
                    <a:pt x="2206715" y="1208797"/>
                  </a:lnTo>
                  <a:lnTo>
                    <a:pt x="2211486" y="1254625"/>
                  </a:lnTo>
                  <a:lnTo>
                    <a:pt x="2207500" y="1300460"/>
                  </a:lnTo>
                  <a:lnTo>
                    <a:pt x="2194707" y="1344936"/>
                  </a:lnTo>
                  <a:lnTo>
                    <a:pt x="2173056" y="1386688"/>
                  </a:lnTo>
                  <a:lnTo>
                    <a:pt x="2142498" y="1424352"/>
                  </a:lnTo>
                  <a:lnTo>
                    <a:pt x="1425242" y="2145355"/>
                  </a:lnTo>
                  <a:lnTo>
                    <a:pt x="1387894" y="2176076"/>
                  </a:lnTo>
                  <a:lnTo>
                    <a:pt x="1346750" y="2198020"/>
                  </a:lnTo>
                  <a:lnTo>
                    <a:pt x="1303074" y="2211186"/>
                  </a:lnTo>
                  <a:lnTo>
                    <a:pt x="1258130" y="2215575"/>
                  </a:lnTo>
                  <a:close/>
                </a:path>
                <a:path w="2211704" h="2216150">
                  <a:moveTo>
                    <a:pt x="1537271" y="490275"/>
                  </a:moveTo>
                  <a:lnTo>
                    <a:pt x="382336" y="490275"/>
                  </a:lnTo>
                  <a:lnTo>
                    <a:pt x="422519" y="482435"/>
                  </a:lnTo>
                  <a:lnTo>
                    <a:pt x="457848" y="458917"/>
                  </a:lnTo>
                  <a:lnTo>
                    <a:pt x="481344" y="423505"/>
                  </a:lnTo>
                  <a:lnTo>
                    <a:pt x="489155" y="383229"/>
                  </a:lnTo>
                  <a:lnTo>
                    <a:pt x="481322" y="342983"/>
                  </a:lnTo>
                  <a:lnTo>
                    <a:pt x="457848" y="307541"/>
                  </a:lnTo>
                  <a:lnTo>
                    <a:pt x="422519" y="284012"/>
                  </a:lnTo>
                  <a:lnTo>
                    <a:pt x="382336" y="276156"/>
                  </a:lnTo>
                  <a:lnTo>
                    <a:pt x="1320143" y="276156"/>
                  </a:lnTo>
                  <a:lnTo>
                    <a:pt x="1537271" y="490275"/>
                  </a:lnTo>
                  <a:close/>
                </a:path>
              </a:pathLst>
            </a:custGeom>
            <a:solidFill>
              <a:srgbClr val="FFD9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484954" y="3339885"/>
              <a:ext cx="520700" cy="521970"/>
            </a:xfrm>
            <a:custGeom>
              <a:avLst/>
              <a:gdLst/>
              <a:ahLst/>
              <a:cxnLst/>
              <a:rect l="l" t="t" r="r" b="b"/>
              <a:pathLst>
                <a:path w="520700" h="521970">
                  <a:moveTo>
                    <a:pt x="282494" y="521687"/>
                  </a:moveTo>
                  <a:lnTo>
                    <a:pt x="237978" y="521687"/>
                  </a:lnTo>
                  <a:lnTo>
                    <a:pt x="193986" y="514117"/>
                  </a:lnTo>
                  <a:lnTo>
                    <a:pt x="151561" y="498975"/>
                  </a:lnTo>
                  <a:lnTo>
                    <a:pt x="111745" y="476263"/>
                  </a:lnTo>
                  <a:lnTo>
                    <a:pt x="75583" y="445981"/>
                  </a:lnTo>
                  <a:lnTo>
                    <a:pt x="45349" y="409712"/>
                  </a:lnTo>
                  <a:lnTo>
                    <a:pt x="22674" y="369788"/>
                  </a:lnTo>
                  <a:lnTo>
                    <a:pt x="7558" y="327254"/>
                  </a:lnTo>
                  <a:lnTo>
                    <a:pt x="4" y="283177"/>
                  </a:lnTo>
                  <a:lnTo>
                    <a:pt x="0" y="238533"/>
                  </a:lnTo>
                  <a:lnTo>
                    <a:pt x="7558" y="194439"/>
                  </a:lnTo>
                  <a:lnTo>
                    <a:pt x="22674" y="151914"/>
                  </a:lnTo>
                  <a:lnTo>
                    <a:pt x="45349" y="112006"/>
                  </a:lnTo>
                  <a:lnTo>
                    <a:pt x="75583" y="75759"/>
                  </a:lnTo>
                  <a:lnTo>
                    <a:pt x="111745" y="45455"/>
                  </a:lnTo>
                  <a:lnTo>
                    <a:pt x="151560" y="22727"/>
                  </a:lnTo>
                  <a:lnTo>
                    <a:pt x="193983" y="7575"/>
                  </a:lnTo>
                  <a:lnTo>
                    <a:pt x="237972" y="0"/>
                  </a:lnTo>
                  <a:lnTo>
                    <a:pt x="282482" y="0"/>
                  </a:lnTo>
                  <a:lnTo>
                    <a:pt x="326470" y="7575"/>
                  </a:lnTo>
                  <a:lnTo>
                    <a:pt x="368894" y="22727"/>
                  </a:lnTo>
                  <a:lnTo>
                    <a:pt x="408708" y="45455"/>
                  </a:lnTo>
                  <a:lnTo>
                    <a:pt x="444871" y="75759"/>
                  </a:lnTo>
                  <a:lnTo>
                    <a:pt x="475085" y="112025"/>
                  </a:lnTo>
                  <a:lnTo>
                    <a:pt x="497751" y="151943"/>
                  </a:lnTo>
                  <a:lnTo>
                    <a:pt x="498400" y="153770"/>
                  </a:lnTo>
                  <a:lnTo>
                    <a:pt x="260227" y="153770"/>
                  </a:lnTo>
                  <a:lnTo>
                    <a:pt x="220020" y="161603"/>
                  </a:lnTo>
                  <a:lnTo>
                    <a:pt x="184679" y="185182"/>
                  </a:lnTo>
                  <a:lnTo>
                    <a:pt x="161185" y="220605"/>
                  </a:lnTo>
                  <a:lnTo>
                    <a:pt x="153367" y="260906"/>
                  </a:lnTo>
                  <a:lnTo>
                    <a:pt x="161205" y="301207"/>
                  </a:lnTo>
                  <a:lnTo>
                    <a:pt x="184679" y="336629"/>
                  </a:lnTo>
                  <a:lnTo>
                    <a:pt x="220020" y="360148"/>
                  </a:lnTo>
                  <a:lnTo>
                    <a:pt x="260227" y="367988"/>
                  </a:lnTo>
                  <a:lnTo>
                    <a:pt x="498447" y="367988"/>
                  </a:lnTo>
                  <a:lnTo>
                    <a:pt x="497804" y="369796"/>
                  </a:lnTo>
                  <a:lnTo>
                    <a:pt x="475152" y="409715"/>
                  </a:lnTo>
                  <a:lnTo>
                    <a:pt x="444942" y="445981"/>
                  </a:lnTo>
                  <a:lnTo>
                    <a:pt x="408758" y="476263"/>
                  </a:lnTo>
                  <a:lnTo>
                    <a:pt x="368927" y="498975"/>
                  </a:lnTo>
                  <a:lnTo>
                    <a:pt x="326492" y="514117"/>
                  </a:lnTo>
                  <a:lnTo>
                    <a:pt x="282494" y="521687"/>
                  </a:lnTo>
                  <a:close/>
                </a:path>
                <a:path w="520700" h="521970">
                  <a:moveTo>
                    <a:pt x="498447" y="367988"/>
                  </a:moveTo>
                  <a:lnTo>
                    <a:pt x="260227" y="367988"/>
                  </a:lnTo>
                  <a:lnTo>
                    <a:pt x="300434" y="360148"/>
                  </a:lnTo>
                  <a:lnTo>
                    <a:pt x="335774" y="336629"/>
                  </a:lnTo>
                  <a:lnTo>
                    <a:pt x="359268" y="301176"/>
                  </a:lnTo>
                  <a:lnTo>
                    <a:pt x="367086" y="260879"/>
                  </a:lnTo>
                  <a:lnTo>
                    <a:pt x="359248" y="220595"/>
                  </a:lnTo>
                  <a:lnTo>
                    <a:pt x="335774" y="185182"/>
                  </a:lnTo>
                  <a:lnTo>
                    <a:pt x="300434" y="161643"/>
                  </a:lnTo>
                  <a:lnTo>
                    <a:pt x="260227" y="153770"/>
                  </a:lnTo>
                  <a:lnTo>
                    <a:pt x="498400" y="153770"/>
                  </a:lnTo>
                  <a:lnTo>
                    <a:pt x="512867" y="194470"/>
                  </a:lnTo>
                  <a:lnTo>
                    <a:pt x="520426" y="238533"/>
                  </a:lnTo>
                  <a:lnTo>
                    <a:pt x="520443" y="283177"/>
                  </a:lnTo>
                  <a:lnTo>
                    <a:pt x="512901" y="327269"/>
                  </a:lnTo>
                  <a:lnTo>
                    <a:pt x="498447" y="367988"/>
                  </a:lnTo>
                  <a:close/>
                </a:path>
              </a:pathLst>
            </a:custGeom>
            <a:solidFill>
              <a:srgbClr val="D99D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705010" y="2882236"/>
              <a:ext cx="748030" cy="749935"/>
            </a:xfrm>
            <a:custGeom>
              <a:avLst/>
              <a:gdLst/>
              <a:ahLst/>
              <a:cxnLst/>
              <a:rect l="l" t="t" r="r" b="b"/>
              <a:pathLst>
                <a:path w="748029" h="749935">
                  <a:moveTo>
                    <a:pt x="71358" y="749412"/>
                  </a:moveTo>
                  <a:lnTo>
                    <a:pt x="44519" y="744172"/>
                  </a:lnTo>
                  <a:lnTo>
                    <a:pt x="20883" y="728453"/>
                  </a:lnTo>
                  <a:lnTo>
                    <a:pt x="5210" y="704803"/>
                  </a:lnTo>
                  <a:lnTo>
                    <a:pt x="0" y="677923"/>
                  </a:lnTo>
                  <a:lnTo>
                    <a:pt x="5230" y="651043"/>
                  </a:lnTo>
                  <a:lnTo>
                    <a:pt x="20883" y="627393"/>
                  </a:lnTo>
                  <a:lnTo>
                    <a:pt x="625905" y="20958"/>
                  </a:lnTo>
                  <a:lnTo>
                    <a:pt x="649501" y="5239"/>
                  </a:lnTo>
                  <a:lnTo>
                    <a:pt x="676327" y="0"/>
                  </a:lnTo>
                  <a:lnTo>
                    <a:pt x="703165" y="5239"/>
                  </a:lnTo>
                  <a:lnTo>
                    <a:pt x="726802" y="20958"/>
                  </a:lnTo>
                  <a:lnTo>
                    <a:pt x="742474" y="44609"/>
                  </a:lnTo>
                  <a:lnTo>
                    <a:pt x="747685" y="71489"/>
                  </a:lnTo>
                  <a:lnTo>
                    <a:pt x="742454" y="98369"/>
                  </a:lnTo>
                  <a:lnTo>
                    <a:pt x="726802" y="122019"/>
                  </a:lnTo>
                  <a:lnTo>
                    <a:pt x="121779" y="728453"/>
                  </a:lnTo>
                  <a:lnTo>
                    <a:pt x="98183" y="744172"/>
                  </a:lnTo>
                  <a:lnTo>
                    <a:pt x="71358" y="749412"/>
                  </a:lnTo>
                  <a:close/>
                </a:path>
              </a:pathLst>
            </a:custGeom>
            <a:solidFill>
              <a:srgbClr val="C1694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04501" y="463608"/>
            <a:ext cx="7688580" cy="9702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200" spc="645"/>
              <a:t>Analytic</a:t>
            </a:r>
            <a:r>
              <a:rPr dirty="0" sz="6200" spc="-50"/>
              <a:t> </a:t>
            </a:r>
            <a:r>
              <a:rPr dirty="0" sz="6200" spc="640"/>
              <a:t>Approach</a:t>
            </a:r>
            <a:endParaRPr sz="6200"/>
          </a:p>
        </p:txBody>
      </p:sp>
      <p:sp>
        <p:nvSpPr>
          <p:cNvPr id="11" name="object 11"/>
          <p:cNvSpPr txBox="1"/>
          <p:nvPr/>
        </p:nvSpPr>
        <p:spPr>
          <a:xfrm>
            <a:off x="3470608" y="7282744"/>
            <a:ext cx="4022725" cy="1678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6300"/>
              </a:lnSpc>
              <a:spcBef>
                <a:spcPts val="100"/>
              </a:spcBef>
            </a:pPr>
            <a:r>
              <a:rPr dirty="0" sz="2550" spc="25" b="0">
                <a:solidFill>
                  <a:srgbClr val="13110E"/>
                </a:solidFill>
                <a:latin typeface="Roboto"/>
                <a:cs typeface="Roboto"/>
              </a:rPr>
              <a:t>Supervised Learning  </a:t>
            </a:r>
            <a:r>
              <a:rPr dirty="0" sz="2550" spc="20" b="0">
                <a:solidFill>
                  <a:srgbClr val="13110E"/>
                </a:solidFill>
                <a:latin typeface="Roboto"/>
                <a:cs typeface="Roboto"/>
              </a:rPr>
              <a:t>(Binary </a:t>
            </a:r>
            <a:r>
              <a:rPr dirty="0" sz="2550" spc="35" b="0">
                <a:solidFill>
                  <a:srgbClr val="13110E"/>
                </a:solidFill>
                <a:latin typeface="Roboto"/>
                <a:cs typeface="Roboto"/>
              </a:rPr>
              <a:t>Classification)  </a:t>
            </a:r>
            <a:r>
              <a:rPr dirty="0" sz="2550" spc="40">
                <a:solidFill>
                  <a:srgbClr val="13110E"/>
                </a:solidFill>
                <a:latin typeface="RobotoRegular"/>
                <a:cs typeface="RobotoRegular"/>
              </a:rPr>
              <a:t>Classify </a:t>
            </a:r>
            <a:r>
              <a:rPr dirty="0" sz="2550" spc="30">
                <a:solidFill>
                  <a:srgbClr val="13110E"/>
                </a:solidFill>
                <a:latin typeface="RobotoRegular"/>
                <a:cs typeface="RobotoRegular"/>
              </a:rPr>
              <a:t>what </a:t>
            </a:r>
            <a:r>
              <a:rPr dirty="0" sz="2550" spc="40">
                <a:solidFill>
                  <a:srgbClr val="13110E"/>
                </a:solidFill>
                <a:latin typeface="RobotoRegular"/>
                <a:cs typeface="RobotoRegular"/>
              </a:rPr>
              <a:t>response  (label) </a:t>
            </a:r>
            <a:r>
              <a:rPr dirty="0" sz="2550" spc="30">
                <a:solidFill>
                  <a:srgbClr val="13110E"/>
                </a:solidFill>
                <a:latin typeface="RobotoRegular"/>
                <a:cs typeface="RobotoRegular"/>
              </a:rPr>
              <a:t>the </a:t>
            </a:r>
            <a:r>
              <a:rPr dirty="0" sz="2550" spc="40">
                <a:solidFill>
                  <a:srgbClr val="13110E"/>
                </a:solidFill>
                <a:latin typeface="RobotoRegular"/>
                <a:cs typeface="RobotoRegular"/>
              </a:rPr>
              <a:t>customer</a:t>
            </a:r>
            <a:r>
              <a:rPr dirty="0" sz="2550" spc="145">
                <a:solidFill>
                  <a:srgbClr val="13110E"/>
                </a:solidFill>
                <a:latin typeface="RobotoRegular"/>
                <a:cs typeface="RobotoRegular"/>
              </a:rPr>
              <a:t> </a:t>
            </a:r>
            <a:r>
              <a:rPr dirty="0" sz="2550" spc="35">
                <a:solidFill>
                  <a:srgbClr val="13110E"/>
                </a:solidFill>
                <a:latin typeface="RobotoRegular"/>
                <a:cs typeface="RobotoRegular"/>
              </a:rPr>
              <a:t>would</a:t>
            </a:r>
            <a:endParaRPr sz="2550">
              <a:latin typeface="RobotoRegular"/>
              <a:cs typeface="Roboto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22469" y="8960814"/>
            <a:ext cx="632460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45">
                <a:solidFill>
                  <a:srgbClr val="13110E"/>
                </a:solidFill>
                <a:latin typeface="RobotoRegular"/>
                <a:cs typeface="RobotoRegular"/>
              </a:rPr>
              <a:t>giv</a:t>
            </a:r>
            <a:r>
              <a:rPr dirty="0" sz="2550" spc="-5">
                <a:solidFill>
                  <a:srgbClr val="13110E"/>
                </a:solidFill>
                <a:latin typeface="RobotoRegular"/>
                <a:cs typeface="RobotoRegular"/>
              </a:rPr>
              <a:t>e</a:t>
            </a:r>
            <a:endParaRPr sz="2550">
              <a:latin typeface="RobotoRegular"/>
              <a:cs typeface="RobotoRegula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104564" y="7282797"/>
            <a:ext cx="3657600" cy="167830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dirty="0" sz="2550" spc="30" b="0">
                <a:solidFill>
                  <a:srgbClr val="13110E"/>
                </a:solidFill>
                <a:latin typeface="Roboto"/>
                <a:cs typeface="Roboto"/>
              </a:rPr>
              <a:t>ROC_AUC</a:t>
            </a:r>
            <a:endParaRPr sz="2550">
              <a:latin typeface="Roboto"/>
              <a:cs typeface="Roboto"/>
            </a:endParaRPr>
          </a:p>
          <a:p>
            <a:pPr algn="ctr" marL="12700" marR="5080">
              <a:lnSpc>
                <a:spcPct val="106300"/>
              </a:lnSpc>
              <a:spcBef>
                <a:spcPts val="5"/>
              </a:spcBef>
            </a:pPr>
            <a:r>
              <a:rPr dirty="0" sz="2550" spc="40">
                <a:solidFill>
                  <a:srgbClr val="13110E"/>
                </a:solidFill>
                <a:latin typeface="RobotoRegular"/>
                <a:cs typeface="RobotoRegular"/>
              </a:rPr>
              <a:t>Precision, Recall, </a:t>
            </a:r>
            <a:r>
              <a:rPr dirty="0" sz="2550" spc="20">
                <a:solidFill>
                  <a:srgbClr val="13110E"/>
                </a:solidFill>
                <a:latin typeface="RobotoRegular"/>
                <a:cs typeface="RobotoRegular"/>
              </a:rPr>
              <a:t>F1 </a:t>
            </a:r>
            <a:r>
              <a:rPr dirty="0" sz="2550" spc="30">
                <a:solidFill>
                  <a:srgbClr val="13110E"/>
                </a:solidFill>
                <a:latin typeface="RobotoRegular"/>
                <a:cs typeface="RobotoRegular"/>
              </a:rPr>
              <a:t>and  </a:t>
            </a:r>
            <a:r>
              <a:rPr dirty="0" sz="2550" spc="40">
                <a:solidFill>
                  <a:srgbClr val="13110E"/>
                </a:solidFill>
                <a:latin typeface="RobotoRegular"/>
                <a:cs typeface="RobotoRegular"/>
              </a:rPr>
              <a:t>Accuracy </a:t>
            </a:r>
            <a:r>
              <a:rPr dirty="0" sz="2550" spc="20">
                <a:solidFill>
                  <a:srgbClr val="13110E"/>
                </a:solidFill>
                <a:latin typeface="RobotoRegular"/>
                <a:cs typeface="RobotoRegular"/>
              </a:rPr>
              <a:t>to </a:t>
            </a:r>
            <a:r>
              <a:rPr dirty="0" sz="2550" spc="40">
                <a:solidFill>
                  <a:srgbClr val="13110E"/>
                </a:solidFill>
                <a:latin typeface="RobotoRegular"/>
                <a:cs typeface="RobotoRegular"/>
              </a:rPr>
              <a:t>support </a:t>
            </a:r>
            <a:r>
              <a:rPr dirty="0" sz="2550" spc="30">
                <a:solidFill>
                  <a:srgbClr val="13110E"/>
                </a:solidFill>
                <a:latin typeface="RobotoRegular"/>
                <a:cs typeface="RobotoRegular"/>
              </a:rPr>
              <a:t>our  </a:t>
            </a:r>
            <a:r>
              <a:rPr dirty="0" sz="2550" spc="40">
                <a:solidFill>
                  <a:srgbClr val="13110E"/>
                </a:solidFill>
                <a:latin typeface="RobotoRegular"/>
                <a:cs typeface="RobotoRegular"/>
              </a:rPr>
              <a:t>measurement</a:t>
            </a:r>
            <a:endParaRPr sz="2550">
              <a:latin typeface="RobotoRegular"/>
              <a:cs typeface="RobotoRegula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31175" y="5541979"/>
            <a:ext cx="5109210" cy="7150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0" spc="330">
                <a:latin typeface="Arial"/>
                <a:cs typeface="Arial"/>
              </a:rPr>
              <a:t>Machine</a:t>
            </a:r>
            <a:r>
              <a:rPr dirty="0" sz="4500" spc="-50">
                <a:latin typeface="Arial"/>
                <a:cs typeface="Arial"/>
              </a:rPr>
              <a:t> </a:t>
            </a:r>
            <a:r>
              <a:rPr dirty="0" sz="4500" spc="229">
                <a:latin typeface="Arial"/>
                <a:cs typeface="Arial"/>
              </a:rPr>
              <a:t>Learning</a:t>
            </a:r>
            <a:endParaRPr sz="4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74214" y="5541979"/>
            <a:ext cx="6651625" cy="7150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500" spc="295">
                <a:latin typeface="Arial"/>
                <a:cs typeface="Arial"/>
              </a:rPr>
              <a:t>Performance</a:t>
            </a:r>
            <a:r>
              <a:rPr dirty="0" sz="4500" spc="-20">
                <a:latin typeface="Arial"/>
                <a:cs typeface="Arial"/>
              </a:rPr>
              <a:t> </a:t>
            </a:r>
            <a:r>
              <a:rPr dirty="0" sz="4500" spc="250">
                <a:latin typeface="Arial"/>
                <a:cs typeface="Arial"/>
              </a:rPr>
              <a:t>Measures</a:t>
            </a:r>
            <a:endParaRPr sz="4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5069" y="2729221"/>
            <a:ext cx="12658090" cy="456882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8000"/>
              </a:lnSpc>
              <a:spcBef>
                <a:spcPts val="100"/>
              </a:spcBef>
            </a:pPr>
            <a:r>
              <a:rPr dirty="0" sz="9200" spc="15" b="0">
                <a:solidFill>
                  <a:srgbClr val="FFFFFF"/>
                </a:solidFill>
                <a:latin typeface="Roboto"/>
                <a:cs typeface="Roboto"/>
              </a:rPr>
              <a:t>Data </a:t>
            </a:r>
            <a:r>
              <a:rPr dirty="0" sz="9200" spc="-40" b="0">
                <a:solidFill>
                  <a:srgbClr val="FFFFFF"/>
                </a:solidFill>
                <a:latin typeface="Roboto"/>
                <a:cs typeface="Roboto"/>
              </a:rPr>
              <a:t>Understanding </a:t>
            </a:r>
            <a:r>
              <a:rPr dirty="0" sz="9200" b="0">
                <a:solidFill>
                  <a:srgbClr val="FFFFFF"/>
                </a:solidFill>
                <a:latin typeface="Roboto"/>
                <a:cs typeface="Roboto"/>
              </a:rPr>
              <a:t>and  </a:t>
            </a:r>
            <a:r>
              <a:rPr dirty="0" sz="9200" spc="-50" b="0">
                <a:solidFill>
                  <a:srgbClr val="FFFFFF"/>
                </a:solidFill>
                <a:latin typeface="Roboto"/>
                <a:cs typeface="Roboto"/>
              </a:rPr>
              <a:t>Exploratory </a:t>
            </a:r>
            <a:r>
              <a:rPr dirty="0" sz="9200" spc="15" b="0">
                <a:solidFill>
                  <a:srgbClr val="FFFFFF"/>
                </a:solidFill>
                <a:latin typeface="Roboto"/>
                <a:cs typeface="Roboto"/>
              </a:rPr>
              <a:t>Data  </a:t>
            </a:r>
            <a:r>
              <a:rPr dirty="0" sz="9200" spc="-50" b="0">
                <a:solidFill>
                  <a:srgbClr val="FFFFFF"/>
                </a:solidFill>
                <a:latin typeface="Roboto"/>
                <a:cs typeface="Roboto"/>
              </a:rPr>
              <a:t>Analysis</a:t>
            </a:r>
            <a:endParaRPr sz="9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2021-08-16T20:01:46Z</dcterms:created>
  <dcterms:modified xsi:type="dcterms:W3CDTF">2021-08-16T20:01:46Z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2021-08-16T00:00:00Z</vt:filetime>
  </property>
</Properties>
</file>