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0" r:id="rId2"/>
    <p:sldId id="321" r:id="rId3"/>
    <p:sldId id="322" r:id="rId4"/>
    <p:sldId id="323" r:id="rId5"/>
    <p:sldId id="32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achary A Goodman" initials="ZAG" lastIdx="0" clrIdx="0">
    <p:extLst>
      <p:ext uri="{19B8F6BF-5375-455C-9EA6-DF929625EA0E}">
        <p15:presenceInfo xmlns:p15="http://schemas.microsoft.com/office/powerpoint/2012/main" userId="Zachary A Goodm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CCE4"/>
    <a:srgbClr val="1A2F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CEDD0-460D-41AB-8CAA-BA5C8E6FAA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9A1DD5-1906-40FD-B82C-C3B71C0B38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035606-7D3E-4BB3-B25A-5E58D426D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60278-75B3-44DB-B356-84D1418DC1EC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1A0D9-7CCA-4D61-A75A-8DE45D331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73134-5E36-45FD-9763-81662D485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B91B3-6895-4320-987C-FAFF77487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64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079A4-24E5-47AD-A5F3-FBE6B427F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ADF5AF-448D-4620-8B4E-3D90FB47D7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7E8C6-18FE-4475-B257-1EB71C4B5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60278-75B3-44DB-B356-84D1418DC1EC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33B4A8-2F16-40F1-80A5-5B68DAEC3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3DB59D-D200-4EB2-82A8-C960FF3D0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B91B3-6895-4320-987C-FAFF77487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460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87B07B-1D3F-4A44-A047-1E232177DC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B111A6-1F35-4BB8-B9C1-73F1EC8408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756BFB-56B0-41E6-9DDF-3A23E3FED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60278-75B3-44DB-B356-84D1418DC1EC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769083-C590-4225-AABA-E3332824E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C3935-826B-4B11-88D3-2D2151A6B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B91B3-6895-4320-987C-FAFF77487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8760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Slide - White+Se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43" y="256328"/>
            <a:ext cx="3106056" cy="4572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384929" y="1983180"/>
            <a:ext cx="11431019" cy="1995456"/>
          </a:xfrm>
        </p:spPr>
        <p:txBody>
          <a:bodyPr lIns="0" tIns="0" rIns="0" bIns="0" anchor="b" anchorCtr="1">
            <a:noAutofit/>
          </a:bodyPr>
          <a:lstStyle>
            <a:lvl1pPr algn="ctr">
              <a:lnSpc>
                <a:spcPts val="3800"/>
              </a:lnSpc>
              <a:defRPr sz="4400" b="1" cap="all" baseline="0">
                <a:solidFill>
                  <a:srgbClr val="FFFFFF"/>
                </a:solidFill>
                <a:latin typeface="calibri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929" y="4039762"/>
            <a:ext cx="11431019" cy="1953784"/>
          </a:xfrm>
        </p:spPr>
        <p:txBody>
          <a:bodyPr lIns="0" tIns="0" rIns="0" bIns="0" anchor="t" anchorCtr="1">
            <a:no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2000" baseline="0">
                <a:solidFill>
                  <a:srgbClr val="FFFFFF"/>
                </a:solidFill>
                <a:latin typeface="Calibri" charset="0"/>
              </a:defRPr>
            </a:lvl1pPr>
            <a:lvl2pPr marL="342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0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8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7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463332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1239C-3324-4192-ABBF-EDF80EF30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34593-4B58-418D-9822-2C9479F8B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B16C4-312F-4A83-BD25-B1323B6B3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60278-75B3-44DB-B356-84D1418DC1EC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8DB75-BB42-4D4F-B642-90333E0A1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7126C-6CB7-4004-B279-023093C2B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B91B3-6895-4320-987C-FAFF77487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627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10C21-C03A-43A2-B4AB-8084BCCF2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981B85-5372-480A-9257-3F5653CCF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310F3-A048-4D32-A109-0C70098D7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60278-75B3-44DB-B356-84D1418DC1EC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FB948-DBA2-4033-8F2D-88E250B35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54E3B-E7D5-4B03-9FBC-C72F11EA0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B91B3-6895-4320-987C-FAFF77487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916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F7E9F-7398-4EEA-B25A-E7677A06B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B55CA-953B-45FB-A661-746FD0152C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B1EA8-A4F7-49C2-B4EB-E13D573EAF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582739-7585-4F9C-803E-93A44D627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60278-75B3-44DB-B356-84D1418DC1EC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F7F107-742A-4C59-95A8-CAB9E5F16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7D17B2-3B14-43F5-A255-EAE731A91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B91B3-6895-4320-987C-FAFF77487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273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B2C15-0F86-41E0-9056-0C3746E66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76B5F0-DC2C-4F25-B205-E80EA011B4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F2BE0E-A0B1-41BB-9AAF-87E45FCB68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3DC616-0425-42FD-B0D1-4EA09044A7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C0FC0A-1AE8-4431-924B-9241450008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1E55EC-BC7E-4169-8FBC-5C1625AC2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60278-75B3-44DB-B356-84D1418DC1EC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F1CBF8-8251-4A01-B27B-EFEF9C371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2A7908-A84A-4251-B528-C70D8A0FE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B91B3-6895-4320-987C-FAFF77487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735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AD284-8743-4B14-A2AD-F7C9590F5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74F337-1B7C-41D7-86C9-C556ABBD4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60278-75B3-44DB-B356-84D1418DC1EC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9C03C5-41E9-4B30-B632-955775EEA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C07FFA-25BB-43C9-B273-B160BDD9F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B91B3-6895-4320-987C-FAFF77487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996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96FD2E-F0A4-4764-8B1B-D02715792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60278-75B3-44DB-B356-84D1418DC1EC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279FBE-ADD0-4EE4-ACC8-9AAF5862D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A15952-146C-488C-B591-1BF42019D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B91B3-6895-4320-987C-FAFF77487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558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2CC78-D958-4D20-9499-546406822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FDBB1-6CF7-4CD7-9940-65E08B27D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D7D612-44C6-4A7E-B883-70C75BBD21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B47A05-89B6-44C4-B2FA-A65C0A2BB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60278-75B3-44DB-B356-84D1418DC1EC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17EB48-D74F-4F30-9F25-B538A2490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C9E152-168B-48C7-A849-CB2CD2015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B91B3-6895-4320-987C-FAFF77487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814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21B20-CA25-4DC7-A141-6E2F5CDB1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D186EB-CF46-4B3B-BA3A-29719DB213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52D9F2-3B9C-4B8B-9850-B9DA975947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F35ECF-9DA4-4970-AC8C-1E4488EFB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60278-75B3-44DB-B356-84D1418DC1EC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F96BB3-8A60-41FB-B3AC-18884D6F8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9EF2CF-12EF-4725-8CD4-85A86C1D5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B91B3-6895-4320-987C-FAFF77487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107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9CC597-1EBC-4DAB-B2B3-9C2E7DA81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5AFD0E-250E-4376-817A-CA48C38E6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6D978C-18A2-40AB-8F0E-2318ADCC5A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60278-75B3-44DB-B356-84D1418DC1EC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A106B1-F9B7-4AA3-B8D2-3148BC07BE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87826-BB5D-4756-8307-26F1E63E67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B91B3-6895-4320-987C-FAFF77487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919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0B89146-7B37-4355-91B6-E1BA7FF027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733290"/>
              </p:ext>
            </p:extLst>
          </p:nvPr>
        </p:nvGraphicFramePr>
        <p:xfrm>
          <a:off x="1386634" y="2662955"/>
          <a:ext cx="27432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358757255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29984852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07199907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student</a:t>
                      </a:r>
                    </a:p>
                  </a:txBody>
                  <a:tcP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school</a:t>
                      </a:r>
                    </a:p>
                  </a:txBody>
                  <a:tcP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gpa</a:t>
                      </a:r>
                    </a:p>
                  </a:txBody>
                  <a:tcPr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41870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3.3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95834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 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3.2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354820"/>
                  </a:ext>
                </a:extLst>
              </a:tr>
            </a:tbl>
          </a:graphicData>
        </a:graphic>
      </p:graphicFrame>
      <p:sp>
        <p:nvSpPr>
          <p:cNvPr id="10" name="Arrow: Right 9">
            <a:extLst>
              <a:ext uri="{FF2B5EF4-FFF2-40B4-BE49-F238E27FC236}">
                <a16:creationId xmlns:a16="http://schemas.microsoft.com/office/drawing/2014/main" id="{1C05655A-0994-41F8-A20D-00DAF99FC5D2}"/>
              </a:ext>
            </a:extLst>
          </p:cNvPr>
          <p:cNvSpPr/>
          <p:nvPr/>
        </p:nvSpPr>
        <p:spPr>
          <a:xfrm>
            <a:off x="4376057" y="3255750"/>
            <a:ext cx="2362719" cy="13809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append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EA8A70E0-95C4-433E-AABC-5CCBF2B0D9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5360593"/>
              </p:ext>
            </p:extLst>
          </p:nvPr>
        </p:nvGraphicFramePr>
        <p:xfrm>
          <a:off x="6984999" y="3031815"/>
          <a:ext cx="27432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358757255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29984852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07199907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student</a:t>
                      </a:r>
                    </a:p>
                  </a:txBody>
                  <a:tcP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school</a:t>
                      </a:r>
                    </a:p>
                  </a:txBody>
                  <a:tcP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gpa</a:t>
                      </a:r>
                    </a:p>
                  </a:txBody>
                  <a:tcPr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41870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3.3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95834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 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3.2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35482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2.9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311120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3.0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420193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12C049FA-1892-457C-AA3C-4B81603ED7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7061033"/>
              </p:ext>
            </p:extLst>
          </p:nvPr>
        </p:nvGraphicFramePr>
        <p:xfrm>
          <a:off x="1386634" y="4125995"/>
          <a:ext cx="27432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358757255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29984852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07199907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student</a:t>
                      </a:r>
                    </a:p>
                  </a:txBody>
                  <a:tcP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school</a:t>
                      </a:r>
                    </a:p>
                  </a:txBody>
                  <a:tcP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gpa</a:t>
                      </a:r>
                    </a:p>
                  </a:txBody>
                  <a:tcPr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41870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2.9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311120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3.0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4201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0446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0B89146-7B37-4355-91B6-E1BA7FF027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4559655"/>
              </p:ext>
            </p:extLst>
          </p:nvPr>
        </p:nvGraphicFramePr>
        <p:xfrm>
          <a:off x="1367972" y="2322689"/>
          <a:ext cx="18288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358757255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29984852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student</a:t>
                      </a:r>
                    </a:p>
                  </a:txBody>
                  <a:tcP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school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41870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95834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 </a:t>
                      </a:r>
                    </a:p>
                  </a:txBody>
                  <a:tcP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35482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311120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420193"/>
                  </a:ext>
                </a:extLst>
              </a:tr>
            </a:tbl>
          </a:graphicData>
        </a:graphic>
      </p:graphicFrame>
      <p:sp>
        <p:nvSpPr>
          <p:cNvPr id="10" name="Arrow: Right 9">
            <a:extLst>
              <a:ext uri="{FF2B5EF4-FFF2-40B4-BE49-F238E27FC236}">
                <a16:creationId xmlns:a16="http://schemas.microsoft.com/office/drawing/2014/main" id="{1C05655A-0994-41F8-A20D-00DAF99FC5D2}"/>
              </a:ext>
            </a:extLst>
          </p:cNvPr>
          <p:cNvSpPr/>
          <p:nvPr/>
        </p:nvSpPr>
        <p:spPr>
          <a:xfrm>
            <a:off x="3405673" y="3563660"/>
            <a:ext cx="2362719" cy="13809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merge 1:1 student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F9F77B3-71AE-4AD3-AD57-BFAD1CF0E8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4960875"/>
              </p:ext>
            </p:extLst>
          </p:nvPr>
        </p:nvGraphicFramePr>
        <p:xfrm>
          <a:off x="5977293" y="3339725"/>
          <a:ext cx="27432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358757255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29984852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07199907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student</a:t>
                      </a:r>
                    </a:p>
                  </a:txBody>
                  <a:tcP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school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gpa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41870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3.3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95834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 </a:t>
                      </a:r>
                    </a:p>
                  </a:txBody>
                  <a:tcP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3.2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35482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2.9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311120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3.0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42019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BCF889A-74DD-4099-8A9A-FDAE33A25D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4329836"/>
              </p:ext>
            </p:extLst>
          </p:nvPr>
        </p:nvGraphicFramePr>
        <p:xfrm>
          <a:off x="1367972" y="4390973"/>
          <a:ext cx="18288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358757255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07199907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student</a:t>
                      </a:r>
                    </a:p>
                  </a:txBody>
                  <a:tcP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gpa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41870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3.3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95834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 </a:t>
                      </a:r>
                    </a:p>
                  </a:txBody>
                  <a:tcP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3.2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35482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2.9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311120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3.0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4201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706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0B89146-7B37-4355-91B6-E1BA7FF027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398120"/>
              </p:ext>
            </p:extLst>
          </p:nvPr>
        </p:nvGraphicFramePr>
        <p:xfrm>
          <a:off x="1367972" y="2341350"/>
          <a:ext cx="27432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358757255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29984852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07199907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student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school</a:t>
                      </a:r>
                    </a:p>
                  </a:txBody>
                  <a:tcP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gpa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41870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3.3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95834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 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3.2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35482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2.9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311120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3.0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420193"/>
                  </a:ext>
                </a:extLst>
              </a:tr>
            </a:tbl>
          </a:graphicData>
        </a:graphic>
      </p:graphicFrame>
      <p:sp>
        <p:nvSpPr>
          <p:cNvPr id="10" name="Arrow: Right 9">
            <a:extLst>
              <a:ext uri="{FF2B5EF4-FFF2-40B4-BE49-F238E27FC236}">
                <a16:creationId xmlns:a16="http://schemas.microsoft.com/office/drawing/2014/main" id="{1C05655A-0994-41F8-A20D-00DAF99FC5D2}"/>
              </a:ext>
            </a:extLst>
          </p:cNvPr>
          <p:cNvSpPr/>
          <p:nvPr/>
        </p:nvSpPr>
        <p:spPr>
          <a:xfrm>
            <a:off x="4376057" y="3255750"/>
            <a:ext cx="2362719" cy="13809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merge m:1 school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EA8A70E0-95C4-433E-AABC-5CCBF2B0D9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6557375"/>
              </p:ext>
            </p:extLst>
          </p:nvPr>
        </p:nvGraphicFramePr>
        <p:xfrm>
          <a:off x="6910354" y="3031815"/>
          <a:ext cx="36576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358757255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29984852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07199907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282534063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student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school</a:t>
                      </a:r>
                    </a:p>
                  </a:txBody>
                  <a:tcP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gpa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pop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41870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3.3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1411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95834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 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3.2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1411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35482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2.9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2692</a:t>
                      </a:r>
                      <a:endParaRPr lang="en-US" i="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311120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3.0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2692</a:t>
                      </a:r>
                      <a:endParaRPr lang="en-US" i="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420193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C2795255-D69D-4F13-AAC1-A4343AFBD0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6948062"/>
              </p:ext>
            </p:extLst>
          </p:nvPr>
        </p:nvGraphicFramePr>
        <p:xfrm>
          <a:off x="2282372" y="4397195"/>
          <a:ext cx="18288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329984852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07199907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school</a:t>
                      </a:r>
                    </a:p>
                  </a:txBody>
                  <a:tcP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pop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41870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1411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35482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2692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31112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2195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rrow: Right 9">
            <a:extLst>
              <a:ext uri="{FF2B5EF4-FFF2-40B4-BE49-F238E27FC236}">
                <a16:creationId xmlns:a16="http://schemas.microsoft.com/office/drawing/2014/main" id="{1C05655A-0994-41F8-A20D-00DAF99FC5D2}"/>
              </a:ext>
            </a:extLst>
          </p:cNvPr>
          <p:cNvSpPr/>
          <p:nvPr/>
        </p:nvSpPr>
        <p:spPr>
          <a:xfrm>
            <a:off x="4414933" y="3097129"/>
            <a:ext cx="2362719" cy="13809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collapse (mean) gpa pop, by(school)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EA8A70E0-95C4-433E-AABC-5CCBF2B0D9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206128"/>
              </p:ext>
            </p:extLst>
          </p:nvPr>
        </p:nvGraphicFramePr>
        <p:xfrm>
          <a:off x="556207" y="2873195"/>
          <a:ext cx="36576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358757255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29984852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07199907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282534063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student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school</a:t>
                      </a:r>
                    </a:p>
                  </a:txBody>
                  <a:tcP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gpa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pop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41870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3.3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1411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95834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3.2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1411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35482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2.9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2692</a:t>
                      </a:r>
                      <a:endParaRPr lang="en-US" i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311120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3.0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2692</a:t>
                      </a:r>
                      <a:endParaRPr lang="en-US" i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42019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263ECC3-82DB-42F6-A87B-9E9158A9F0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0678832"/>
              </p:ext>
            </p:extLst>
          </p:nvPr>
        </p:nvGraphicFramePr>
        <p:xfrm>
          <a:off x="6978778" y="3238954"/>
          <a:ext cx="36576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329984852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07199907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282534063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school</a:t>
                      </a:r>
                    </a:p>
                  </a:txBody>
                  <a:tcP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mean_gpa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mean_pop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41870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3.25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1411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35482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2.95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2692</a:t>
                      </a:r>
                      <a:endParaRPr lang="en-US" i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31112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8533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rrow: Right 9">
            <a:extLst>
              <a:ext uri="{FF2B5EF4-FFF2-40B4-BE49-F238E27FC236}">
                <a16:creationId xmlns:a16="http://schemas.microsoft.com/office/drawing/2014/main" id="{1C05655A-0994-41F8-A20D-00DAF99FC5D2}"/>
              </a:ext>
            </a:extLst>
          </p:cNvPr>
          <p:cNvSpPr/>
          <p:nvPr/>
        </p:nvSpPr>
        <p:spPr>
          <a:xfrm>
            <a:off x="4097692" y="3227757"/>
            <a:ext cx="2362719" cy="13809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reshape wide gpa, </a:t>
            </a:r>
            <a:r>
              <a:rPr lang="en-US" dirty="0" err="1"/>
              <a:t>i</a:t>
            </a:r>
            <a:r>
              <a:rPr lang="en-US" dirty="0"/>
              <a:t>(student) j(term)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263ECC3-82DB-42F6-A87B-9E9158A9F0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8049612"/>
              </p:ext>
            </p:extLst>
          </p:nvPr>
        </p:nvGraphicFramePr>
        <p:xfrm>
          <a:off x="1127444" y="2999157"/>
          <a:ext cx="27432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329984852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76787745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07199907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student</a:t>
                      </a:r>
                    </a:p>
                  </a:txBody>
                  <a:tcP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term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gpa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41870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fall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3.3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35482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spring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3.2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618176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fall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2.9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710348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spring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3.0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334956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D998609-9A4D-4AD3-893D-1BBB59B99D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7175676"/>
              </p:ext>
            </p:extLst>
          </p:nvPr>
        </p:nvGraphicFramePr>
        <p:xfrm>
          <a:off x="6687459" y="3227757"/>
          <a:ext cx="2743200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329984852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07199907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723369364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student</a:t>
                      </a:r>
                    </a:p>
                  </a:txBody>
                  <a:tcP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fall_</a:t>
                      </a:r>
                    </a:p>
                    <a:p>
                      <a:pPr algn="ctr"/>
                      <a:r>
                        <a:rPr lang="en-US" b="1" dirty="0"/>
                        <a:t>gpa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spring_gpa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41870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3.3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3.2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618176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2.9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3.0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71034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7747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202</Words>
  <Application>Microsoft Office PowerPoint</Application>
  <PresentationFormat>Widescreen</PresentationFormat>
  <Paragraphs>168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Zack</dc:title>
  <dc:creator>Zachary A Goodman</dc:creator>
  <cp:lastModifiedBy>Zachary A Goodman</cp:lastModifiedBy>
  <cp:revision>107</cp:revision>
  <dcterms:created xsi:type="dcterms:W3CDTF">2018-10-16T15:40:44Z</dcterms:created>
  <dcterms:modified xsi:type="dcterms:W3CDTF">2019-03-14T08:10:08Z</dcterms:modified>
</cp:coreProperties>
</file>