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61" r:id="rId4"/>
    <p:sldId id="262" r:id="rId5"/>
    <p:sldId id="263" r:id="rId6"/>
    <p:sldId id="283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3" r:id="rId15"/>
    <p:sldId id="272" r:id="rId16"/>
    <p:sldId id="277" r:id="rId17"/>
    <p:sldId id="274" r:id="rId18"/>
    <p:sldId id="278" r:id="rId19"/>
    <p:sldId id="279" r:id="rId20"/>
    <p:sldId id="280" r:id="rId21"/>
    <p:sldId id="281" r:id="rId22"/>
    <p:sldId id="28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2675"/>
  </p:normalViewPr>
  <p:slideViewPr>
    <p:cSldViewPr snapToGrid="0" snapToObjects="1" showGuides="1">
      <p:cViewPr varScale="1">
        <p:scale>
          <a:sx n="87" d="100"/>
          <a:sy n="87" d="100"/>
        </p:scale>
        <p:origin x="810" y="84"/>
      </p:cViewPr>
      <p:guideLst>
        <p:guide orient="horz" pos="140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Arnold" userId="b89dbe84592f91e4" providerId="LiveId" clId="{7431F087-1A30-4610-AB4F-D3E7E9637CFB}"/>
    <pc:docChg chg="custSel delSld modSld">
      <pc:chgData name="Derek Arnold" userId="b89dbe84592f91e4" providerId="LiveId" clId="{7431F087-1A30-4610-AB4F-D3E7E9637CFB}" dt="2017-11-02T16:56:22.213" v="97" actId="2696"/>
      <pc:docMkLst>
        <pc:docMk/>
      </pc:docMkLst>
      <pc:sldChg chg="modSp">
        <pc:chgData name="Derek Arnold" userId="b89dbe84592f91e4" providerId="LiveId" clId="{7431F087-1A30-4610-AB4F-D3E7E9637CFB}" dt="2017-10-30T15:41:52.258" v="10" actId="20577"/>
        <pc:sldMkLst>
          <pc:docMk/>
          <pc:sldMk cId="1455760859" sldId="262"/>
        </pc:sldMkLst>
        <pc:spChg chg="mod">
          <ac:chgData name="Derek Arnold" userId="b89dbe84592f91e4" providerId="LiveId" clId="{7431F087-1A30-4610-AB4F-D3E7E9637CFB}" dt="2017-10-30T15:41:52.258" v="10" actId="20577"/>
          <ac:spMkLst>
            <pc:docMk/>
            <pc:sldMk cId="1455760859" sldId="262"/>
            <ac:spMk id="3" creationId="{00000000-0000-0000-0000-000000000000}"/>
          </ac:spMkLst>
        </pc:spChg>
      </pc:sldChg>
      <pc:sldChg chg="del">
        <pc:chgData name="Derek Arnold" userId="b89dbe84592f91e4" providerId="LiveId" clId="{7431F087-1A30-4610-AB4F-D3E7E9637CFB}" dt="2017-11-02T16:56:22.213" v="97" actId="2696"/>
        <pc:sldMkLst>
          <pc:docMk/>
          <pc:sldMk cId="2079293828" sldId="270"/>
        </pc:sldMkLst>
      </pc:sldChg>
      <pc:sldChg chg="del">
        <pc:chgData name="Derek Arnold" userId="b89dbe84592f91e4" providerId="LiveId" clId="{7431F087-1A30-4610-AB4F-D3E7E9637CFB}" dt="2017-11-02T16:56:19.692" v="96" actId="2696"/>
        <pc:sldMkLst>
          <pc:docMk/>
          <pc:sldMk cId="87369104" sldId="271"/>
        </pc:sldMkLst>
      </pc:sldChg>
      <pc:sldChg chg="modSp">
        <pc:chgData name="Derek Arnold" userId="b89dbe84592f91e4" providerId="LiveId" clId="{7431F087-1A30-4610-AB4F-D3E7E9637CFB}" dt="2017-11-01T20:54:26.639" v="93" actId="20577"/>
        <pc:sldMkLst>
          <pc:docMk/>
          <pc:sldMk cId="705158846" sldId="272"/>
        </pc:sldMkLst>
        <pc:spChg chg="mod">
          <ac:chgData name="Derek Arnold" userId="b89dbe84592f91e4" providerId="LiveId" clId="{7431F087-1A30-4610-AB4F-D3E7E9637CFB}" dt="2017-11-01T20:54:26.639" v="93" actId="20577"/>
          <ac:spMkLst>
            <pc:docMk/>
            <pc:sldMk cId="705158846" sldId="272"/>
            <ac:spMk id="3" creationId="{00000000-0000-0000-0000-000000000000}"/>
          </ac:spMkLst>
        </pc:spChg>
      </pc:sldChg>
      <pc:sldChg chg="modSp">
        <pc:chgData name="Derek Arnold" userId="b89dbe84592f91e4" providerId="LiveId" clId="{7431F087-1A30-4610-AB4F-D3E7E9637CFB}" dt="2017-11-01T20:54:04.976" v="91" actId="20577"/>
        <pc:sldMkLst>
          <pc:docMk/>
          <pc:sldMk cId="1078426176" sldId="273"/>
        </pc:sldMkLst>
        <pc:spChg chg="mod">
          <ac:chgData name="Derek Arnold" userId="b89dbe84592f91e4" providerId="LiveId" clId="{7431F087-1A30-4610-AB4F-D3E7E9637CFB}" dt="2017-11-01T20:54:04.976" v="91" actId="20577"/>
          <ac:spMkLst>
            <pc:docMk/>
            <pc:sldMk cId="1078426176" sldId="273"/>
            <ac:spMk id="3" creationId="{00000000-0000-0000-0000-000000000000}"/>
          </ac:spMkLst>
        </pc:spChg>
      </pc:sldChg>
      <pc:sldChg chg="del">
        <pc:chgData name="Derek Arnold" userId="b89dbe84592f91e4" providerId="LiveId" clId="{7431F087-1A30-4610-AB4F-D3E7E9637CFB}" dt="2017-11-02T16:56:11.151" v="94" actId="2696"/>
        <pc:sldMkLst>
          <pc:docMk/>
          <pc:sldMk cId="1036469711" sldId="275"/>
        </pc:sldMkLst>
      </pc:sldChg>
      <pc:sldChg chg="del">
        <pc:chgData name="Derek Arnold" userId="b89dbe84592f91e4" providerId="LiveId" clId="{7431F087-1A30-4610-AB4F-D3E7E9637CFB}" dt="2017-11-02T16:56:14.349" v="95" actId="2696"/>
        <pc:sldMkLst>
          <pc:docMk/>
          <pc:sldMk cId="98658276" sldId="276"/>
        </pc:sldMkLst>
      </pc:sldChg>
      <pc:sldChg chg="modSp">
        <pc:chgData name="Derek Arnold" userId="b89dbe84592f91e4" providerId="LiveId" clId="{7431F087-1A30-4610-AB4F-D3E7E9637CFB}" dt="2017-10-30T15:44:12.775" v="85" actId="12"/>
        <pc:sldMkLst>
          <pc:docMk/>
          <pc:sldMk cId="649229877" sldId="283"/>
        </pc:sldMkLst>
        <pc:spChg chg="mod">
          <ac:chgData name="Derek Arnold" userId="b89dbe84592f91e4" providerId="LiveId" clId="{7431F087-1A30-4610-AB4F-D3E7E9637CFB}" dt="2017-10-30T15:44:12.775" v="85" actId="12"/>
          <ac:spMkLst>
            <pc:docMk/>
            <pc:sldMk cId="649229877" sldId="28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F1514-FF7C-DA44-94C8-F007D49D41C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657F9-FCCF-6142-B58E-5E0D03DB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7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5E356-F9BA-BC41-9A2E-C4630B42233C}" type="datetimeFigureOut"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48E7C-600B-AD48-8A97-1B0BDF4118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48E7C-600B-AD48-8A97-1B0BDF411842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002906"/>
            <a:ext cx="9144000" cy="114059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1892050"/>
          </a:xfrm>
        </p:spPr>
        <p:txBody>
          <a:bodyPr anchor="t" anchorCtr="0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634713"/>
            <a:ext cx="8229600" cy="1261884"/>
          </a:xfrm>
        </p:spPr>
        <p:txBody>
          <a:bodyPr anchor="b" anchorCtr="0">
            <a:spAutoFit/>
          </a:bodyPr>
          <a:lstStyle>
            <a:lvl1pPr marL="0" indent="0" algn="ctr">
              <a:spcBef>
                <a:spcPts val="0"/>
              </a:spcBef>
              <a:spcAft>
                <a:spcPts val="2400"/>
              </a:spcAft>
              <a:buNone/>
              <a:defRPr sz="2800" baseline="0"/>
            </a:lvl1pPr>
          </a:lstStyle>
          <a:p>
            <a:pPr lvl="0"/>
            <a:r>
              <a:rPr lang="en-US"/>
              <a:t>Presenter Name and Affiliation</a:t>
            </a:r>
          </a:p>
          <a:p>
            <a:pPr lvl="0"/>
            <a:r>
              <a:rPr lang="en-US"/>
              <a:t>Presenter email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12527" y="4223408"/>
            <a:ext cx="447535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sz="4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0"/>
              </a:spcAft>
            </a:pPr>
            <a:r>
              <a:rPr lang="en-US" sz="1600" b="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October 29–November 3, 2017  |  San Francisco, CA</a:t>
            </a:r>
          </a:p>
          <a:p>
            <a:pPr algn="l"/>
            <a:r>
              <a:rPr lang="en-US" sz="1600" b="0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www.usenix.org</a:t>
            </a:r>
            <a:r>
              <a:rPr lang="en-US" sz="1600" b="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/lisa17            #lisa17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" y="4071294"/>
            <a:ext cx="2409159" cy="10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Enter body text here.</a:t>
            </a:r>
          </a:p>
        </p:txBody>
      </p:sp>
    </p:spTree>
    <p:extLst>
      <p:ext uri="{BB962C8B-B14F-4D97-AF65-F5344CB8AC3E}">
        <p14:creationId xmlns:p14="http://schemas.microsoft.com/office/powerpoint/2010/main" val="229834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with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4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4594623"/>
            <a:ext cx="1122556" cy="4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9" r:id="rId2"/>
    <p:sldLayoutId id="2147483672" r:id="rId3"/>
    <p:sldLayoutId id="2147483673" r:id="rId4"/>
    <p:sldLayoutId id="2147483674" r:id="rId5"/>
    <p:sldLayoutId id="2147483676" r:id="rId6"/>
    <p:sldLayoutId id="2147483680" r:id="rId7"/>
    <p:sldLayoutId id="2147483677" r:id="rId8"/>
    <p:sldLayoutId id="214748367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darnold76" TargetMode="External"/><Relationship Id="rId2" Type="http://schemas.openxmlformats.org/officeDocument/2006/relationships/hyperlink" Target="https://www.linkedin.net/in/derek-a-arnold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dal.org/" TargetMode="External"/><Relationship Id="rId3" Type="http://schemas.openxmlformats.org/officeDocument/2006/relationships/hyperlink" Target="https://www.mariadb.com/kb/en/library/geographic-geometric-features/" TargetMode="External"/><Relationship Id="rId7" Type="http://schemas.openxmlformats.org/officeDocument/2006/relationships/hyperlink" Target="http://openlayers.org/en/latest/apidoc/" TargetMode="External"/><Relationship Id="rId2" Type="http://schemas.openxmlformats.org/officeDocument/2006/relationships/hyperlink" Target="https://www.postgi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sql/relational-databases/spatial/spatial-data-sql-server" TargetMode="External"/><Relationship Id="rId5" Type="http://schemas.openxmlformats.org/officeDocument/2006/relationships/hyperlink" Target="https://www.arcgis.com/features/index.html" TargetMode="External"/><Relationship Id="rId4" Type="http://schemas.openxmlformats.org/officeDocument/2006/relationships/hyperlink" Target="http://workshops.boundlessgeo.com/postgis-intro/introduction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Monitoring with Spatial Data and Maps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200" y="2694563"/>
            <a:ext cx="8229600" cy="1261884"/>
          </a:xfrm>
        </p:spPr>
        <p:txBody>
          <a:bodyPr/>
          <a:lstStyle/>
          <a:p>
            <a:r>
              <a:rPr lang="en-US" dirty="0"/>
              <a:t>Derek Arnold</a:t>
            </a:r>
          </a:p>
          <a:p>
            <a:r>
              <a:rPr lang="en-US" dirty="0"/>
              <a:t>d.arnold7@gmail.com</a:t>
            </a:r>
          </a:p>
        </p:txBody>
      </p:sp>
    </p:spTree>
    <p:extLst>
      <p:ext uri="{BB962C8B-B14F-4D97-AF65-F5344CB8AC3E}">
        <p14:creationId xmlns:p14="http://schemas.microsoft.com/office/powerpoint/2010/main" val="427813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Spatial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Addresses -&gt; Coordinates?</a:t>
            </a:r>
          </a:p>
          <a:p>
            <a:r>
              <a:rPr lang="is-IS" dirty="0"/>
              <a:t>Geocoding...and reverse geocoding (Coordinates-&gt;Addresses)</a:t>
            </a:r>
          </a:p>
          <a:p>
            <a:r>
              <a:rPr lang="is-IS" dirty="0"/>
              <a:t>Tools exist:</a:t>
            </a:r>
          </a:p>
          <a:p>
            <a:pPr lvl="1"/>
            <a:r>
              <a:rPr lang="is-IS" dirty="0"/>
              <a:t>Nominatum</a:t>
            </a:r>
          </a:p>
          <a:p>
            <a:pPr lvl="1"/>
            <a:r>
              <a:rPr lang="is-IS" dirty="0"/>
              <a:t>Google Geocoding API</a:t>
            </a:r>
          </a:p>
        </p:txBody>
      </p:sp>
    </p:spTree>
    <p:extLst>
      <p:ext uri="{BB962C8B-B14F-4D97-AF65-F5344CB8AC3E}">
        <p14:creationId xmlns:p14="http://schemas.microsoft.com/office/powerpoint/2010/main" val="24235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Nominatum</a:t>
            </a:r>
          </a:p>
        </p:txBody>
      </p:sp>
    </p:spTree>
    <p:extLst>
      <p:ext uri="{BB962C8B-B14F-4D97-AF65-F5344CB8AC3E}">
        <p14:creationId xmlns:p14="http://schemas.microsoft.com/office/powerpoint/2010/main" val="141213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Google Geocoding API</a:t>
            </a:r>
          </a:p>
        </p:txBody>
      </p:sp>
    </p:spTree>
    <p:extLst>
      <p:ext uri="{BB962C8B-B14F-4D97-AF65-F5344CB8AC3E}">
        <p14:creationId xmlns:p14="http://schemas.microsoft.com/office/powerpoint/2010/main" val="14584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Where does it go?</a:t>
            </a:r>
          </a:p>
          <a:p>
            <a:r>
              <a:rPr lang="is-IS" dirty="0"/>
              <a:t>The same databases already in production can store and manipulate spatial data</a:t>
            </a:r>
          </a:p>
          <a:p>
            <a:r>
              <a:rPr lang="is-IS" dirty="0"/>
              <a:t>PostgreSQL</a:t>
            </a:r>
            <a:r>
              <a:rPr lang="is-IS" dirty="0">
                <a:sym typeface="Wingdings"/>
              </a:rPr>
              <a:t> (with PostGIS)</a:t>
            </a:r>
          </a:p>
          <a:p>
            <a:r>
              <a:rPr lang="is-IS" dirty="0">
                <a:sym typeface="Wingdings"/>
              </a:rPr>
              <a:t>MariaDB and MySQL</a:t>
            </a:r>
          </a:p>
          <a:p>
            <a:r>
              <a:rPr lang="is-IS" dirty="0">
                <a:sym typeface="Wingdings"/>
              </a:rPr>
              <a:t>Oracle Spatial</a:t>
            </a:r>
          </a:p>
          <a:p>
            <a:r>
              <a:rPr lang="is-IS" dirty="0">
                <a:sym typeface="Wingdings"/>
              </a:rPr>
              <a:t>Microsoft SQL Server 2008+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64007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Spatial data != just points</a:t>
            </a:r>
          </a:p>
          <a:p>
            <a:r>
              <a:rPr lang="is-IS" dirty="0"/>
              <a:t>Points</a:t>
            </a:r>
          </a:p>
          <a:p>
            <a:r>
              <a:rPr lang="is-IS" dirty="0"/>
              <a:t>Lines</a:t>
            </a:r>
          </a:p>
          <a:p>
            <a:pPr lvl="1"/>
            <a:r>
              <a:rPr lang="is-IS" dirty="0"/>
              <a:t>Roads, network connections</a:t>
            </a:r>
          </a:p>
          <a:p>
            <a:r>
              <a:rPr lang="is-IS" dirty="0"/>
              <a:t>Polygons</a:t>
            </a:r>
          </a:p>
          <a:p>
            <a:pPr lvl="1"/>
            <a:r>
              <a:rPr lang="is-IS" dirty="0"/>
              <a:t>Borders of political divisions, land</a:t>
            </a:r>
          </a:p>
          <a:p>
            <a:r>
              <a:rPr lang="is-IS" dirty="0"/>
              <a:t>Operations on all of these are included in spatial-aware DBs</a:t>
            </a:r>
          </a:p>
          <a:p>
            <a:r>
              <a:rPr lang="is-IS" dirty="0"/>
              <a:t>Will discuss in depth later</a:t>
            </a:r>
          </a:p>
        </p:txBody>
      </p:sp>
    </p:spTree>
    <p:extLst>
      <p:ext uri="{BB962C8B-B14F-4D97-AF65-F5344CB8AC3E}">
        <p14:creationId xmlns:p14="http://schemas.microsoft.com/office/powerpoint/2010/main" val="107842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of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/>
              <a:t>You may already have data</a:t>
            </a:r>
          </a:p>
          <a:p>
            <a:pPr lvl="1"/>
            <a:r>
              <a:rPr lang="is-IS" dirty="0"/>
              <a:t>Business data</a:t>
            </a:r>
          </a:p>
          <a:p>
            <a:pPr lvl="1"/>
            <a:r>
              <a:rPr lang="is-IS" dirty="0"/>
              <a:t>In-house GIS staff</a:t>
            </a:r>
          </a:p>
          <a:p>
            <a:r>
              <a:rPr lang="is-IS" dirty="0"/>
              <a:t>Many different formats</a:t>
            </a:r>
          </a:p>
          <a:p>
            <a:pPr lvl="1"/>
            <a:r>
              <a:rPr lang="is-IS" dirty="0"/>
              <a:t>CSV</a:t>
            </a:r>
          </a:p>
          <a:p>
            <a:pPr lvl="1"/>
            <a:r>
              <a:rPr lang="is-IS" dirty="0"/>
              <a:t>XLS</a:t>
            </a:r>
          </a:p>
          <a:p>
            <a:pPr lvl="1"/>
            <a:r>
              <a:rPr lang="is-IS" dirty="0"/>
              <a:t>JSON</a:t>
            </a:r>
          </a:p>
          <a:p>
            <a:pPr lvl="1"/>
            <a:r>
              <a:rPr lang="is-IS" dirty="0"/>
              <a:t>ESRI SHP</a:t>
            </a:r>
          </a:p>
          <a:p>
            <a:pPr lvl="2"/>
            <a:r>
              <a:rPr lang="is-IS" dirty="0"/>
              <a:t>“Shapefile” – format created by ESRI</a:t>
            </a:r>
          </a:p>
          <a:p>
            <a:pPr lvl="1"/>
            <a:r>
              <a:rPr lang="is-IS" dirty="0"/>
              <a:t>KML</a:t>
            </a:r>
          </a:p>
          <a:p>
            <a:pPr lvl="2"/>
            <a:r>
              <a:rPr lang="is-IS" dirty="0"/>
              <a:t>Keyhole Markup Language – default of Google Earth</a:t>
            </a:r>
          </a:p>
          <a:p>
            <a:pPr lvl="1"/>
            <a:r>
              <a:rPr lang="is-IS" dirty="0"/>
              <a:t>SQL</a:t>
            </a:r>
          </a:p>
          <a:p>
            <a:pPr marL="0" indent="0">
              <a:buNone/>
            </a:pPr>
            <a:r>
              <a:rPr lang="en-US" sz="1200" dirty="0"/>
              <a:t>\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70515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is-IS" dirty="0"/>
              <a:t>Add spatial data to your devices</a:t>
            </a:r>
          </a:p>
          <a:p>
            <a:pPr>
              <a:spcBef>
                <a:spcPts val="0"/>
              </a:spcBef>
            </a:pPr>
            <a:r>
              <a:rPr lang="is-IS" dirty="0"/>
              <a:t>Nagios &amp; Nagios XI – define host lat/long with custom object variables</a:t>
            </a:r>
          </a:p>
          <a:p>
            <a:pPr>
              <a:spcBef>
                <a:spcPts val="0"/>
              </a:spcBef>
            </a:pPr>
            <a:r>
              <a:rPr lang="is-IS" dirty="0"/>
              <a:t>Custom code to update host definition files in the case of moving hosts</a:t>
            </a:r>
          </a:p>
          <a:p>
            <a:pPr>
              <a:spcBef>
                <a:spcPts val="0"/>
              </a:spcBef>
            </a:pPr>
            <a:r>
              <a:rPr lang="is-IS" dirty="0"/>
              <a:t>Data doesn’t have to live together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179850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is-IS" dirty="0"/>
              <a:t>Many spatial data tools for manipulation of spatial data</a:t>
            </a:r>
          </a:p>
          <a:p>
            <a:pPr>
              <a:spcBef>
                <a:spcPts val="0"/>
              </a:spcBef>
            </a:pPr>
            <a:r>
              <a:rPr lang="is-IS" dirty="0"/>
              <a:t>Software</a:t>
            </a:r>
          </a:p>
          <a:p>
            <a:pPr lvl="1">
              <a:spcBef>
                <a:spcPts val="0"/>
              </a:spcBef>
            </a:pPr>
            <a:r>
              <a:rPr lang="is-IS" sz="2400" dirty="0"/>
              <a:t>Quantum GIS (QGIS)</a:t>
            </a:r>
          </a:p>
          <a:p>
            <a:pPr lvl="2">
              <a:spcBef>
                <a:spcPts val="0"/>
              </a:spcBef>
            </a:pPr>
            <a:r>
              <a:rPr lang="is-IS" sz="2400" dirty="0"/>
              <a:t>QGIS:ESRI ArcGIS::GIMP:Photoshop</a:t>
            </a:r>
          </a:p>
          <a:p>
            <a:pPr lvl="2">
              <a:spcBef>
                <a:spcPts val="0"/>
              </a:spcBef>
            </a:pPr>
            <a:r>
              <a:rPr lang="is-IS" sz="2400" dirty="0"/>
              <a:t>Boundless Desktop (based on QGIS)</a:t>
            </a:r>
          </a:p>
          <a:p>
            <a:pPr>
              <a:spcBef>
                <a:spcPts val="0"/>
              </a:spcBef>
            </a:pPr>
            <a:r>
              <a:rPr lang="is-IS" dirty="0"/>
              <a:t>Frameworks</a:t>
            </a:r>
          </a:p>
          <a:p>
            <a:pPr lvl="1">
              <a:spcBef>
                <a:spcPts val="0"/>
              </a:spcBef>
            </a:pPr>
            <a:r>
              <a:rPr lang="is-IS" sz="2400" dirty="0"/>
              <a:t>GDAL – Geospatial Data Abstraction Library(command-line library) </a:t>
            </a:r>
          </a:p>
          <a:p>
            <a:pPr lvl="1">
              <a:spcBef>
                <a:spcPts val="0"/>
              </a:spcBef>
            </a:pPr>
            <a:r>
              <a:rPr lang="is-IS" sz="2400" dirty="0"/>
              <a:t>OpenLayers (web-based JavaScript library)</a:t>
            </a:r>
          </a:p>
        </p:txBody>
      </p:sp>
    </p:spTree>
    <p:extLst>
      <p:ext uri="{BB962C8B-B14F-4D97-AF65-F5344CB8AC3E}">
        <p14:creationId xmlns:p14="http://schemas.microsoft.com/office/powerpoint/2010/main" val="148602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is-IS" sz="2400" dirty="0"/>
              <a:t>Sharing With Teams</a:t>
            </a:r>
          </a:p>
          <a:p>
            <a:pPr lvl="1">
              <a:spcBef>
                <a:spcPts val="0"/>
              </a:spcBef>
            </a:pPr>
            <a:r>
              <a:rPr lang="is-IS" sz="1800" dirty="0"/>
              <a:t>Google Earth (1 – 2 people)</a:t>
            </a:r>
          </a:p>
          <a:p>
            <a:pPr lvl="1">
              <a:spcBef>
                <a:spcPts val="0"/>
              </a:spcBef>
            </a:pPr>
            <a:r>
              <a:rPr lang="is-IS" dirty="0"/>
              <a:t>ArcGIS Online (public and private sharing options)</a:t>
            </a:r>
          </a:p>
          <a:p>
            <a:pPr lvl="1">
              <a:spcBef>
                <a:spcPts val="0"/>
              </a:spcBef>
            </a:pPr>
            <a:r>
              <a:rPr lang="is-IS" sz="1800" dirty="0"/>
              <a:t>Boundless Suite</a:t>
            </a:r>
          </a:p>
          <a:p>
            <a:pPr lvl="1">
              <a:spcBef>
                <a:spcPts val="0"/>
              </a:spcBef>
            </a:pPr>
            <a:r>
              <a:rPr lang="is-IS" dirty="0"/>
              <a:t>Custom solutions using aforementioned frameworks </a:t>
            </a:r>
            <a:endParaRPr lang="is-IS" sz="1800" dirty="0"/>
          </a:p>
        </p:txBody>
      </p:sp>
    </p:spTree>
    <p:extLst>
      <p:ext uri="{BB962C8B-B14F-4D97-AF65-F5344CB8AC3E}">
        <p14:creationId xmlns:p14="http://schemas.microsoft.com/office/powerpoint/2010/main" val="189062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is-IS" dirty="0"/>
              <a:t>Spatial data == organized way to say where things are</a:t>
            </a:r>
          </a:p>
          <a:p>
            <a:pPr>
              <a:spcBef>
                <a:spcPts val="0"/>
              </a:spcBef>
            </a:pPr>
            <a:r>
              <a:rPr lang="is-IS" dirty="0"/>
              <a:t>Unlimited usefulness when aligned with business need</a:t>
            </a:r>
          </a:p>
          <a:p>
            <a:pPr>
              <a:spcBef>
                <a:spcPts val="0"/>
              </a:spcBef>
            </a:pPr>
            <a:r>
              <a:rPr lang="is-IS" dirty="0"/>
              <a:t>Provides insight into the spatial world around us through a wealth of usable data</a:t>
            </a:r>
          </a:p>
          <a:p>
            <a:pPr>
              <a:spcBef>
                <a:spcPts val="0"/>
              </a:spcBef>
            </a:pPr>
            <a:r>
              <a:rPr lang="is-IS" dirty="0"/>
              <a:t>Spatial data has more applications than pretty maps</a:t>
            </a:r>
          </a:p>
        </p:txBody>
      </p:sp>
    </p:spTree>
    <p:extLst>
      <p:ext uri="{BB962C8B-B14F-4D97-AF65-F5344CB8AC3E}">
        <p14:creationId xmlns:p14="http://schemas.microsoft.com/office/powerpoint/2010/main" val="165935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Twitter handle: @darnold0714</a:t>
            </a:r>
          </a:p>
          <a:p>
            <a:r>
              <a:rPr lang="en-US" dirty="0"/>
              <a:t>LinkedIn URL: </a:t>
            </a:r>
            <a:r>
              <a:rPr lang="en-US" dirty="0">
                <a:hlinkClick r:id="rId2"/>
              </a:rPr>
              <a:t>https://www.linkedin.net/in/derek-a-arnold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https://www.github.com/darnold76</a:t>
            </a:r>
            <a:endParaRPr lang="en-US" dirty="0"/>
          </a:p>
          <a:p>
            <a:r>
              <a:rPr lang="en-US" dirty="0"/>
              <a:t>Last position: Sr. Systems Engineer at a fiber/wireless ISP in Northeastern Ohio</a:t>
            </a:r>
          </a:p>
          <a:p>
            <a:r>
              <a:rPr lang="en-US" dirty="0"/>
              <a:t>Interests: Linux, Python, maps (of course), cities (big and small), mathematics, systems of various kinds </a:t>
            </a:r>
          </a:p>
          <a:p>
            <a:r>
              <a:rPr lang="en-US" dirty="0"/>
              <a:t>Number of wives: 1, also named Lisa</a:t>
            </a:r>
          </a:p>
          <a:p>
            <a:r>
              <a:rPr lang="en-US" dirty="0"/>
              <a:t>Number of kids: 1</a:t>
            </a:r>
          </a:p>
          <a:p>
            <a:r>
              <a:rPr lang="en-US" dirty="0"/>
              <a:t>Number of four legged stepchildren: 1</a:t>
            </a:r>
          </a:p>
          <a:p>
            <a:r>
              <a:rPr lang="en-US" dirty="0"/>
              <a:t>Number of days on Jeopardy!: 1</a:t>
            </a:r>
          </a:p>
        </p:txBody>
      </p:sp>
    </p:spTree>
    <p:extLst>
      <p:ext uri="{BB962C8B-B14F-4D97-AF65-F5344CB8AC3E}">
        <p14:creationId xmlns:p14="http://schemas.microsoft.com/office/powerpoint/2010/main" val="406224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is-IS" sz="2000" dirty="0"/>
              <a:t>PostGIS: </a:t>
            </a:r>
            <a:r>
              <a:rPr lang="is-IS" sz="2000" dirty="0">
                <a:hlinkClick r:id="rId2"/>
              </a:rPr>
              <a:t>https://www.postgis.org</a:t>
            </a:r>
            <a:endParaRPr lang="is-IS" sz="2000" dirty="0"/>
          </a:p>
          <a:p>
            <a:pPr>
              <a:spcBef>
                <a:spcPts val="0"/>
              </a:spcBef>
            </a:pPr>
            <a:r>
              <a:rPr lang="is-IS" sz="2000" dirty="0"/>
              <a:t>MariaDB: </a:t>
            </a:r>
            <a:r>
              <a:rPr lang="en-US" sz="2000" dirty="0">
                <a:hlinkClick r:id="rId3"/>
              </a:rPr>
              <a:t>https://www.mariadb.com/kb/en/library/geographic-geometric-features/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What is a Spatial Database?: </a:t>
            </a:r>
            <a:r>
              <a:rPr lang="en-US" sz="2000" dirty="0">
                <a:hlinkClick r:id="rId4"/>
              </a:rPr>
              <a:t>http://workshops.boundlessgeo.com/postgis-intro/introduction.html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ArcGIS:</a:t>
            </a:r>
            <a:r>
              <a:rPr lang="is-IS" sz="2000" dirty="0"/>
              <a:t> </a:t>
            </a:r>
            <a:r>
              <a:rPr lang="en-US" sz="2000" dirty="0">
                <a:hlinkClick r:id="rId5"/>
              </a:rPr>
              <a:t>https://www.arcgis.com/features/index.html</a:t>
            </a:r>
            <a:endParaRPr lang="is-IS" sz="2000" dirty="0"/>
          </a:p>
          <a:p>
            <a:pPr>
              <a:spcBef>
                <a:spcPts val="0"/>
              </a:spcBef>
            </a:pPr>
            <a:r>
              <a:rPr lang="is-IS" sz="2000" dirty="0"/>
              <a:t>MS SQL Server: </a:t>
            </a:r>
            <a:r>
              <a:rPr lang="en-US" sz="2000" dirty="0">
                <a:hlinkClick r:id="rId6"/>
              </a:rPr>
              <a:t>https://docs.microsoft.com/en-us/sql/relational-databases/spatial/spatial-data-sql-server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err="1"/>
              <a:t>OpenLayers</a:t>
            </a:r>
            <a:r>
              <a:rPr lang="en-US" sz="2000" dirty="0"/>
              <a:t>: </a:t>
            </a:r>
            <a:r>
              <a:rPr lang="en-US" sz="2000" dirty="0">
                <a:hlinkClick r:id="rId7"/>
              </a:rPr>
              <a:t>http://openlayers.org/en/latest/apidoc/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GDAL: </a:t>
            </a:r>
            <a:r>
              <a:rPr lang="en-US" sz="2000" dirty="0">
                <a:hlinkClick r:id="rId8"/>
              </a:rPr>
              <a:t>http://www.gdal.org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9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96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50671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is-IS" dirty="0"/>
              <a:t>Thank you all for your time and attention.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s-IS"/>
              <a:t>Please do not forget to fill out an evaluation of this tutorial.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3668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Roadmap*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Why this talk?</a:t>
            </a:r>
          </a:p>
          <a:p>
            <a:pPr>
              <a:buFont typeface="Arial" charset="0"/>
              <a:buChar char="•"/>
            </a:pPr>
            <a:r>
              <a:rPr lang="en-US" dirty="0"/>
              <a:t>What Is Spatial Data?</a:t>
            </a:r>
          </a:p>
          <a:p>
            <a:pPr>
              <a:buFont typeface="Arial" charset="0"/>
              <a:buChar char="•"/>
            </a:pPr>
            <a:r>
              <a:rPr lang="en-US" dirty="0"/>
              <a:t>Storage Considerations for Spatial Data</a:t>
            </a:r>
          </a:p>
          <a:p>
            <a:pPr>
              <a:buFont typeface="Arial" charset="0"/>
              <a:buChar char="•"/>
            </a:pPr>
            <a:r>
              <a:rPr lang="en-US" dirty="0"/>
              <a:t>Collecting / Acquiring Spatial Data</a:t>
            </a:r>
          </a:p>
          <a:p>
            <a:pPr>
              <a:buFont typeface="Arial" charset="0"/>
              <a:buChar char="•"/>
            </a:pPr>
            <a:r>
              <a:rPr lang="en-US" dirty="0"/>
              <a:t>Integration with Current Data </a:t>
            </a:r>
          </a:p>
          <a:p>
            <a:pPr>
              <a:buFont typeface="Arial" charset="0"/>
              <a:buChar char="•"/>
            </a:pPr>
            <a:r>
              <a:rPr lang="en-US" dirty="0"/>
              <a:t>Visualization of Spatial Data (Maps!)</a:t>
            </a:r>
          </a:p>
          <a:p>
            <a:pPr>
              <a:buFont typeface="Arial" charset="0"/>
              <a:buChar char="•"/>
            </a:pPr>
            <a:r>
              <a:rPr lang="en-US" dirty="0"/>
              <a:t>Conclusion</a:t>
            </a:r>
          </a:p>
          <a:p>
            <a:pPr marL="0" indent="0">
              <a:buNone/>
            </a:pPr>
            <a:r>
              <a:rPr lang="en-US" dirty="0"/>
              <a:t>* Slight pun intended</a:t>
            </a:r>
          </a:p>
        </p:txBody>
      </p:sp>
    </p:spTree>
    <p:extLst>
      <p:ext uri="{BB962C8B-B14F-4D97-AF65-F5344CB8AC3E}">
        <p14:creationId xmlns:p14="http://schemas.microsoft.com/office/powerpoint/2010/main" val="9046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Convergence of multiple personal interests:</a:t>
            </a:r>
          </a:p>
          <a:p>
            <a:pPr lvl="1"/>
            <a:r>
              <a:rPr lang="en-US" dirty="0"/>
              <a:t>Math / Problem Solving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Data / Computers</a:t>
            </a:r>
          </a:p>
          <a:p>
            <a:r>
              <a:rPr lang="en-US" dirty="0"/>
              <a:t>Professionally: learned about spatial data during web internship at the Greater Cleveland Regional Transit Authority (GCRTA) (1999-2000)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6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Subject?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 are our friends</a:t>
            </a:r>
          </a:p>
          <a:p>
            <a:r>
              <a:rPr lang="en-US" dirty="0"/>
              <a:t>Measures come from stationary objects</a:t>
            </a:r>
            <a:r>
              <a:rPr lang="is-IS" dirty="0"/>
              <a:t>...but that isn’t a limitation</a:t>
            </a:r>
            <a:endParaRPr lang="en-US" dirty="0"/>
          </a:p>
          <a:p>
            <a:r>
              <a:rPr lang="en-US" dirty="0"/>
              <a:t>The use cases where location needs to be known, tracked and integrated are growing (more on that later)</a:t>
            </a:r>
          </a:p>
          <a:p>
            <a:r>
              <a:rPr lang="en-US" dirty="0"/>
              <a:t>Enter spatial data</a:t>
            </a:r>
          </a:p>
        </p:txBody>
      </p:sp>
    </p:spTree>
    <p:extLst>
      <p:ext uri="{BB962C8B-B14F-4D97-AF65-F5344CB8AC3E}">
        <p14:creationId xmlns:p14="http://schemas.microsoft.com/office/powerpoint/2010/main" val="93514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Spatial Data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Storage is cheap and plentiful</a:t>
            </a:r>
          </a:p>
          <a:p>
            <a:r>
              <a:rPr lang="en-US" dirty="0"/>
              <a:t>Bandwidth is (nearly) ubiquitous*</a:t>
            </a:r>
          </a:p>
          <a:p>
            <a:r>
              <a:rPr lang="en-US" dirty="0"/>
              <a:t>Lots of free (gratis and/or </a:t>
            </a:r>
            <a:r>
              <a:rPr lang="en-US" dirty="0" err="1"/>
              <a:t>libre</a:t>
            </a:r>
            <a:r>
              <a:rPr lang="en-US" dirty="0"/>
              <a:t>) and non-free (paid and/or proprietary) software to manipulate data</a:t>
            </a:r>
          </a:p>
          <a:p>
            <a:r>
              <a:rPr lang="en-US" dirty="0"/>
              <a:t>The world is a lot smaller and the population is more mobile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Smart Phones</a:t>
            </a:r>
          </a:p>
          <a:p>
            <a:pPr lvl="2"/>
            <a:r>
              <a:rPr lang="en-US" dirty="0"/>
              <a:t>Intelligent Transportation</a:t>
            </a:r>
          </a:p>
          <a:p>
            <a:pPr lvl="2"/>
            <a:r>
              <a:rPr lang="en-US" dirty="0"/>
              <a:t>Internet of Things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 There are lots of exceptions</a:t>
            </a:r>
            <a:r>
              <a:rPr lang="is-IS" dirty="0"/>
              <a:t>…it is an issue that needs to be addressed but it’s beyond the scope of this tutorial.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Spatial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GIS – Geographic Information System</a:t>
            </a:r>
          </a:p>
          <a:p>
            <a:pPr lvl="1"/>
            <a:r>
              <a:rPr lang="en-US" dirty="0"/>
              <a:t>Coined by Dr. Roger Tomlinson (Geographer – UK) – 1968</a:t>
            </a:r>
          </a:p>
          <a:p>
            <a:pPr lvl="1"/>
            <a:r>
              <a:rPr lang="en-US" dirty="0"/>
              <a:t>System for capturing, storing, manipulating, analyzing, managing and presenting spatial data</a:t>
            </a:r>
          </a:p>
          <a:p>
            <a:pPr lvl="1"/>
            <a:r>
              <a:rPr lang="en-US" dirty="0"/>
              <a:t>Current day examples of spatial data include:</a:t>
            </a:r>
          </a:p>
          <a:p>
            <a:pPr lvl="2"/>
            <a:r>
              <a:rPr lang="en-US" dirty="0"/>
              <a:t>Borders of political divisions (city, state, country, etc.)</a:t>
            </a:r>
          </a:p>
          <a:p>
            <a:pPr lvl="2"/>
            <a:r>
              <a:rPr lang="en-US" dirty="0"/>
              <a:t>A jogger’s path taken by a phone app</a:t>
            </a:r>
          </a:p>
          <a:p>
            <a:pPr lvl="2"/>
            <a:r>
              <a:rPr lang="en-US" dirty="0"/>
              <a:t>A route used by a delivery service</a:t>
            </a:r>
          </a:p>
          <a:p>
            <a:pPr lvl="2"/>
            <a:r>
              <a:rPr lang="en-US" dirty="0"/>
              <a:t>Real-time data from buses in a transit system</a:t>
            </a:r>
          </a:p>
        </p:txBody>
      </p:sp>
    </p:spTree>
    <p:extLst>
      <p:ext uri="{BB962C8B-B14F-4D97-AF65-F5344CB8AC3E}">
        <p14:creationId xmlns:p14="http://schemas.microsoft.com/office/powerpoint/2010/main" val="12933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Spatial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describe data?</a:t>
            </a:r>
          </a:p>
          <a:p>
            <a:r>
              <a:rPr lang="is-IS" dirty="0"/>
              <a:t>Latitude</a:t>
            </a:r>
          </a:p>
          <a:p>
            <a:pPr lvl="1"/>
            <a:r>
              <a:rPr lang="en-US" dirty="0"/>
              <a:t>F</a:t>
            </a:r>
            <a:r>
              <a:rPr lang="is-IS" dirty="0"/>
              <a:t>rom the Latin latus meaning breadth</a:t>
            </a:r>
          </a:p>
          <a:p>
            <a:pPr lvl="1"/>
            <a:r>
              <a:rPr lang="en-US" dirty="0"/>
              <a:t>L</a:t>
            </a:r>
            <a:r>
              <a:rPr lang="is-IS" dirty="0"/>
              <a:t>ines running east to west at varying angles from the center of the earth (parallels).</a:t>
            </a:r>
          </a:p>
          <a:p>
            <a:pPr lvl="1"/>
            <a:r>
              <a:rPr lang="is-IS" dirty="0"/>
              <a:t>0° Latitude = the Equator</a:t>
            </a:r>
          </a:p>
          <a:p>
            <a:pPr lvl="1"/>
            <a:r>
              <a:rPr lang="is-IS" dirty="0"/>
              <a:t>Latitudes &gt; 0  = Northern Hemisphere, Latitudes &lt; 0 = Southern Hemisphere</a:t>
            </a:r>
          </a:p>
          <a:p>
            <a:r>
              <a:rPr lang="is-IS" dirty="0"/>
              <a:t>Longitude</a:t>
            </a:r>
          </a:p>
          <a:p>
            <a:pPr lvl="1"/>
            <a:r>
              <a:rPr lang="is-IS" dirty="0"/>
              <a:t>Lines running north to south at varying angles from the center of the earth (meridians)</a:t>
            </a:r>
          </a:p>
          <a:p>
            <a:pPr lvl="1"/>
            <a:r>
              <a:rPr lang="is-IS" dirty="0"/>
              <a:t>0 ° Longitude = the Prime Meridian (runs through Greenwich, UK)</a:t>
            </a:r>
            <a:endParaRPr lang="en-US" dirty="0"/>
          </a:p>
          <a:p>
            <a:pPr lvl="1"/>
            <a:r>
              <a:rPr lang="en-US" dirty="0"/>
              <a:t>Longitudes &gt; 0  = Eastern Hemisphere, Longitudes &lt; 0  = Western Hemisphere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5150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Here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41" y="1059378"/>
            <a:ext cx="4452718" cy="3394075"/>
          </a:xfrm>
        </p:spPr>
      </p:pic>
      <p:sp>
        <p:nvSpPr>
          <p:cNvPr id="6" name="Rectangle 5"/>
          <p:cNvSpPr/>
          <p:nvPr/>
        </p:nvSpPr>
        <p:spPr>
          <a:xfrm>
            <a:off x="3578044" y="4453453"/>
            <a:ext cx="25346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Source: </a:t>
            </a:r>
            <a:r>
              <a:rPr lang="en-US" sz="1100" dirty="0" err="1">
                <a:solidFill>
                  <a:schemeClr val="bg1"/>
                </a:solidFill>
              </a:rPr>
              <a:t>Mapquest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37.7942211,-122.397855</a:t>
            </a:r>
          </a:p>
        </p:txBody>
      </p:sp>
    </p:spTree>
    <p:extLst>
      <p:ext uri="{BB962C8B-B14F-4D97-AF65-F5344CB8AC3E}">
        <p14:creationId xmlns:p14="http://schemas.microsoft.com/office/powerpoint/2010/main" val="3928048992"/>
      </p:ext>
    </p:extLst>
  </p:cSld>
  <p:clrMapOvr>
    <a:masterClrMapping/>
  </p:clrMapOvr>
</p:sld>
</file>

<file path=ppt/theme/theme1.xml><?xml version="1.0" encoding="utf-8"?>
<a:theme xmlns:a="http://schemas.openxmlformats.org/drawingml/2006/main" name="lisa15_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88CD12FC-AECD-B241-908E-2BEB166DC922}" vid="{1D40E0AD-AA90-9B4D-8026-5382CD08B0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lisa16_template_ppt_white</Template>
  <TotalTime>166</TotalTime>
  <Words>967</Words>
  <Application>Microsoft Office PowerPoint</Application>
  <PresentationFormat>On-screen Show (16:9)</PresentationFormat>
  <Paragraphs>146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lisa15_presentation</vt:lpstr>
      <vt:lpstr>Enhancing Monitoring with Spatial Data and Maps</vt:lpstr>
      <vt:lpstr>About me</vt:lpstr>
      <vt:lpstr>Roadmap*</vt:lpstr>
      <vt:lpstr>Why am I Here?</vt:lpstr>
      <vt:lpstr>Why This Subject?</vt:lpstr>
      <vt:lpstr>Why Does Spatial Data Matter?</vt:lpstr>
      <vt:lpstr>What is Spatial Data?</vt:lpstr>
      <vt:lpstr>What is Spatial Data?</vt:lpstr>
      <vt:lpstr>You Are Here</vt:lpstr>
      <vt:lpstr>What is Spatial Data?</vt:lpstr>
      <vt:lpstr>Demo Time</vt:lpstr>
      <vt:lpstr>Demo Time</vt:lpstr>
      <vt:lpstr>Storage of Spatial Data</vt:lpstr>
      <vt:lpstr>Storage of Spatial Data</vt:lpstr>
      <vt:lpstr>Acquisition of Spatial Data</vt:lpstr>
      <vt:lpstr>Monitoring and Spatial Data</vt:lpstr>
      <vt:lpstr>Visualization of Spatial Data</vt:lpstr>
      <vt:lpstr>Visualization of Spatial Data</vt:lpstr>
      <vt:lpstr>Conclusion</vt:lpstr>
      <vt:lpstr>More Information</vt:lpstr>
      <vt:lpstr>Questions?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Michele Nelson</dc:creator>
  <cp:lastModifiedBy>Derek Arnold</cp:lastModifiedBy>
  <cp:revision>26</cp:revision>
  <cp:lastPrinted>2017-09-23T20:39:40Z</cp:lastPrinted>
  <dcterms:created xsi:type="dcterms:W3CDTF">2017-06-05T16:57:50Z</dcterms:created>
  <dcterms:modified xsi:type="dcterms:W3CDTF">2017-11-02T16:56:32Z</dcterms:modified>
</cp:coreProperties>
</file>