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ITC Avant Garde Gothic Bold" charset="1" panose="020B0802020202020204"/>
      <p:regular r:id="rId19"/>
    </p:embeddedFont>
    <p:embeddedFont>
      <p:font typeface="ITC Avant Garde Gothic" charset="1" panose="020B0502020202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gif" Type="http://schemas.openxmlformats.org/officeDocument/2006/relationships/image"/><Relationship Id="rId7" Target="../media/image29.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5913530" y="6283923"/>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153042">
            <a:off x="13439479" y="-1731231"/>
            <a:ext cx="5206615" cy="5011367"/>
          </a:xfrm>
          <a:custGeom>
            <a:avLst/>
            <a:gdLst/>
            <a:ahLst/>
            <a:cxnLst/>
            <a:rect r="r" b="b" t="t" l="l"/>
            <a:pathLst>
              <a:path h="5011367" w="5206615">
                <a:moveTo>
                  <a:pt x="0" y="0"/>
                </a:moveTo>
                <a:lnTo>
                  <a:pt x="5206614" y="0"/>
                </a:lnTo>
                <a:lnTo>
                  <a:pt x="5206614" y="5011366"/>
                </a:lnTo>
                <a:lnTo>
                  <a:pt x="0" y="5011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967906">
            <a:off x="6636313" y="-539428"/>
            <a:ext cx="4746507" cy="4568513"/>
          </a:xfrm>
          <a:custGeom>
            <a:avLst/>
            <a:gdLst/>
            <a:ahLst/>
            <a:cxnLst/>
            <a:rect r="r" b="b" t="t" l="l"/>
            <a:pathLst>
              <a:path h="4568513" w="4746507">
                <a:moveTo>
                  <a:pt x="0" y="0"/>
                </a:moveTo>
                <a:lnTo>
                  <a:pt x="4746507" y="0"/>
                </a:lnTo>
                <a:lnTo>
                  <a:pt x="4746507" y="4568512"/>
                </a:lnTo>
                <a:lnTo>
                  <a:pt x="0" y="4568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10123" y="251824"/>
            <a:ext cx="2740744" cy="1673751"/>
          </a:xfrm>
          <a:custGeom>
            <a:avLst/>
            <a:gdLst/>
            <a:ahLst/>
            <a:cxnLst/>
            <a:rect r="r" b="b" t="t" l="l"/>
            <a:pathLst>
              <a:path h="1673751" w="2740744">
                <a:moveTo>
                  <a:pt x="0" y="0"/>
                </a:moveTo>
                <a:lnTo>
                  <a:pt x="2740744" y="0"/>
                </a:lnTo>
                <a:lnTo>
                  <a:pt x="2740744" y="1673751"/>
                </a:lnTo>
                <a:lnTo>
                  <a:pt x="0" y="1673751"/>
                </a:lnTo>
                <a:lnTo>
                  <a:pt x="0" y="0"/>
                </a:lnTo>
                <a:close/>
              </a:path>
            </a:pathLst>
          </a:custGeom>
          <a:blipFill>
            <a:blip r:embed="rId4"/>
            <a:stretch>
              <a:fillRect l="0" t="-11405" r="0" b="-11405"/>
            </a:stretch>
          </a:blipFill>
        </p:spPr>
      </p:sp>
      <p:sp>
        <p:nvSpPr>
          <p:cNvPr name="TextBox 6" id="6"/>
          <p:cNvSpPr txBox="true"/>
          <p:nvPr/>
        </p:nvSpPr>
        <p:spPr>
          <a:xfrm rot="0">
            <a:off x="461402" y="3534807"/>
            <a:ext cx="10275314" cy="3074273"/>
          </a:xfrm>
          <a:prstGeom prst="rect">
            <a:avLst/>
          </a:prstGeom>
        </p:spPr>
        <p:txBody>
          <a:bodyPr anchor="t" rtlCol="false" tIns="0" lIns="0" bIns="0" rIns="0">
            <a:spAutoFit/>
          </a:bodyPr>
          <a:lstStyle/>
          <a:p>
            <a:pPr algn="ctr">
              <a:lnSpc>
                <a:spcPts val="7745"/>
              </a:lnSpc>
            </a:pPr>
            <a:r>
              <a:rPr lang="en-US" sz="6563" spc="255">
                <a:solidFill>
                  <a:srgbClr val="FFC857"/>
                </a:solidFill>
                <a:latin typeface="ITC Avant Garde Gothic Bold"/>
                <a:ea typeface="ITC Avant Garde Gothic Bold"/>
                <a:cs typeface="ITC Avant Garde Gothic Bold"/>
                <a:sym typeface="ITC Avant Garde Gothic Bold"/>
              </a:rPr>
              <a:t>Detección de cálculos renales con Yolo</a:t>
            </a:r>
          </a:p>
        </p:txBody>
      </p:sp>
      <p:sp>
        <p:nvSpPr>
          <p:cNvPr name="TextBox 7" id="7"/>
          <p:cNvSpPr txBox="true"/>
          <p:nvPr/>
        </p:nvSpPr>
        <p:spPr>
          <a:xfrm rot="0">
            <a:off x="1167583" y="7797812"/>
            <a:ext cx="7664063" cy="991794"/>
          </a:xfrm>
          <a:prstGeom prst="rect">
            <a:avLst/>
          </a:prstGeom>
        </p:spPr>
        <p:txBody>
          <a:bodyPr anchor="t" rtlCol="false" tIns="0" lIns="0" bIns="0" rIns="0">
            <a:spAutoFit/>
          </a:bodyPr>
          <a:lstStyle/>
          <a:p>
            <a:pPr algn="l">
              <a:lnSpc>
                <a:spcPts val="3626"/>
              </a:lnSpc>
            </a:pPr>
            <a:r>
              <a:rPr lang="en-US" sz="3073" spc="119">
                <a:solidFill>
                  <a:srgbClr val="C7C2EF"/>
                </a:solidFill>
                <a:latin typeface="ITC Avant Garde Gothic"/>
                <a:ea typeface="ITC Avant Garde Gothic"/>
                <a:cs typeface="ITC Avant Garde Gothic"/>
                <a:sym typeface="ITC Avant Garde Gothic"/>
              </a:rPr>
              <a:t>Daniel Alejandro Sánchez Rodríguez</a:t>
            </a:r>
          </a:p>
          <a:p>
            <a:pPr algn="l">
              <a:lnSpc>
                <a:spcPts val="3626"/>
              </a:lnSpc>
            </a:pPr>
            <a:r>
              <a:rPr lang="en-US" sz="3073" spc="119">
                <a:solidFill>
                  <a:srgbClr val="C7C2EF"/>
                </a:solidFill>
                <a:latin typeface="ITC Avant Garde Gothic"/>
                <a:ea typeface="ITC Avant Garde Gothic"/>
                <a:cs typeface="ITC Avant Garde Gothic"/>
                <a:sym typeface="ITC Avant Garde Gothic"/>
              </a:rPr>
              <a:t>Jorge Eduardo Suárez Cortes</a:t>
            </a:r>
          </a:p>
        </p:txBody>
      </p:sp>
      <p:sp>
        <p:nvSpPr>
          <p:cNvPr name="Freeform 8" id="8"/>
          <p:cNvSpPr/>
          <p:nvPr/>
        </p:nvSpPr>
        <p:spPr>
          <a:xfrm flipH="false" flipV="false" rot="0">
            <a:off x="11284879" y="2550213"/>
            <a:ext cx="6484989" cy="6484989"/>
          </a:xfrm>
          <a:custGeom>
            <a:avLst/>
            <a:gdLst/>
            <a:ahLst/>
            <a:cxnLst/>
            <a:rect r="r" b="b" t="t" l="l"/>
            <a:pathLst>
              <a:path h="6484989" w="6484989">
                <a:moveTo>
                  <a:pt x="0" y="0"/>
                </a:moveTo>
                <a:lnTo>
                  <a:pt x="6484989" y="0"/>
                </a:lnTo>
                <a:lnTo>
                  <a:pt x="6484989" y="6484990"/>
                </a:lnTo>
                <a:lnTo>
                  <a:pt x="0" y="64849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292232">
            <a:off x="13544195" y="-819775"/>
            <a:ext cx="4648243" cy="4473934"/>
          </a:xfrm>
          <a:custGeom>
            <a:avLst/>
            <a:gdLst/>
            <a:ahLst/>
            <a:cxnLst/>
            <a:rect r="r" b="b" t="t" l="l"/>
            <a:pathLst>
              <a:path h="4473934" w="4648243">
                <a:moveTo>
                  <a:pt x="0" y="0"/>
                </a:moveTo>
                <a:lnTo>
                  <a:pt x="4648243" y="0"/>
                </a:lnTo>
                <a:lnTo>
                  <a:pt x="4648243" y="4473934"/>
                </a:lnTo>
                <a:lnTo>
                  <a:pt x="0" y="4473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67388">
            <a:off x="7134973" y="6860039"/>
            <a:ext cx="4409919" cy="4244547"/>
          </a:xfrm>
          <a:custGeom>
            <a:avLst/>
            <a:gdLst/>
            <a:ahLst/>
            <a:cxnLst/>
            <a:rect r="r" b="b" t="t" l="l"/>
            <a:pathLst>
              <a:path h="4244547" w="4409919">
                <a:moveTo>
                  <a:pt x="0" y="0"/>
                </a:moveTo>
                <a:lnTo>
                  <a:pt x="4409919" y="0"/>
                </a:lnTo>
                <a:lnTo>
                  <a:pt x="4409919" y="4244547"/>
                </a:lnTo>
                <a:lnTo>
                  <a:pt x="0" y="4244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08118">
            <a:off x="-149837" y="5483879"/>
            <a:ext cx="4830633" cy="4830633"/>
          </a:xfrm>
          <a:custGeom>
            <a:avLst/>
            <a:gdLst/>
            <a:ahLst/>
            <a:cxnLst/>
            <a:rect r="r" b="b" t="t" l="l"/>
            <a:pathLst>
              <a:path h="4830633" w="4830633">
                <a:moveTo>
                  <a:pt x="0" y="0"/>
                </a:moveTo>
                <a:lnTo>
                  <a:pt x="4830633" y="0"/>
                </a:lnTo>
                <a:lnTo>
                  <a:pt x="4830633" y="4830633"/>
                </a:lnTo>
                <a:lnTo>
                  <a:pt x="0" y="48306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2304" y="2350122"/>
            <a:ext cx="16823393" cy="6632190"/>
          </a:xfrm>
          <a:custGeom>
            <a:avLst/>
            <a:gdLst/>
            <a:ahLst/>
            <a:cxnLst/>
            <a:rect r="r" b="b" t="t" l="l"/>
            <a:pathLst>
              <a:path h="6632190" w="16823393">
                <a:moveTo>
                  <a:pt x="0" y="0"/>
                </a:moveTo>
                <a:lnTo>
                  <a:pt x="16823392" y="0"/>
                </a:lnTo>
                <a:lnTo>
                  <a:pt x="16823392" y="6632190"/>
                </a:lnTo>
                <a:lnTo>
                  <a:pt x="0" y="6632190"/>
                </a:lnTo>
                <a:lnTo>
                  <a:pt x="0" y="0"/>
                </a:lnTo>
                <a:close/>
              </a:path>
            </a:pathLst>
          </a:custGeom>
          <a:blipFill>
            <a:blip r:embed="rId6"/>
            <a:stretch>
              <a:fillRect l="0" t="0" r="0" b="0"/>
            </a:stretch>
          </a:blipFill>
        </p:spPr>
      </p:sp>
      <p:sp>
        <p:nvSpPr>
          <p:cNvPr name="TextBox 6" id="6"/>
          <p:cNvSpPr txBox="true"/>
          <p:nvPr/>
        </p:nvSpPr>
        <p:spPr>
          <a:xfrm rot="0">
            <a:off x="1741156" y="694879"/>
            <a:ext cx="6499668" cy="1101727"/>
          </a:xfrm>
          <a:prstGeom prst="rect">
            <a:avLst/>
          </a:prstGeom>
        </p:spPr>
        <p:txBody>
          <a:bodyPr anchor="t" rtlCol="false" tIns="0" lIns="0" bIns="0" rIns="0">
            <a:spAutoFit/>
          </a:bodyPr>
          <a:lstStyle/>
          <a:p>
            <a:pPr algn="ctr" marL="0" indent="0" lvl="0">
              <a:lnSpc>
                <a:spcPts val="8499"/>
              </a:lnSpc>
              <a:spcBef>
                <a:spcPct val="0"/>
              </a:spcBef>
            </a:pPr>
            <a:r>
              <a:rPr lang="en-US" sz="4999" spc="294">
                <a:solidFill>
                  <a:srgbClr val="C7C2EF"/>
                </a:solidFill>
                <a:latin typeface="ITC Avant Garde Gothic Bold"/>
                <a:ea typeface="ITC Avant Garde Gothic Bold"/>
                <a:cs typeface="ITC Avant Garde Gothic Bold"/>
                <a:sym typeface="ITC Avant Garde Gothic Bold"/>
              </a:rPr>
              <a:t>RESULTADOS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292232">
            <a:off x="13544195" y="-819775"/>
            <a:ext cx="4648243" cy="4473934"/>
          </a:xfrm>
          <a:custGeom>
            <a:avLst/>
            <a:gdLst/>
            <a:ahLst/>
            <a:cxnLst/>
            <a:rect r="r" b="b" t="t" l="l"/>
            <a:pathLst>
              <a:path h="4473934" w="4648243">
                <a:moveTo>
                  <a:pt x="0" y="0"/>
                </a:moveTo>
                <a:lnTo>
                  <a:pt x="4648243" y="0"/>
                </a:lnTo>
                <a:lnTo>
                  <a:pt x="4648243" y="4473934"/>
                </a:lnTo>
                <a:lnTo>
                  <a:pt x="0" y="4473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67388">
            <a:off x="7134973" y="6860039"/>
            <a:ext cx="4409919" cy="4244547"/>
          </a:xfrm>
          <a:custGeom>
            <a:avLst/>
            <a:gdLst/>
            <a:ahLst/>
            <a:cxnLst/>
            <a:rect r="r" b="b" t="t" l="l"/>
            <a:pathLst>
              <a:path h="4244547" w="4409919">
                <a:moveTo>
                  <a:pt x="0" y="0"/>
                </a:moveTo>
                <a:lnTo>
                  <a:pt x="4409919" y="0"/>
                </a:lnTo>
                <a:lnTo>
                  <a:pt x="4409919" y="4244547"/>
                </a:lnTo>
                <a:lnTo>
                  <a:pt x="0" y="4244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08118">
            <a:off x="-149837" y="5483879"/>
            <a:ext cx="4830633" cy="4830633"/>
          </a:xfrm>
          <a:custGeom>
            <a:avLst/>
            <a:gdLst/>
            <a:ahLst/>
            <a:cxnLst/>
            <a:rect r="r" b="b" t="t" l="l"/>
            <a:pathLst>
              <a:path h="4830633" w="4830633">
                <a:moveTo>
                  <a:pt x="0" y="0"/>
                </a:moveTo>
                <a:lnTo>
                  <a:pt x="4830633" y="0"/>
                </a:lnTo>
                <a:lnTo>
                  <a:pt x="4830633" y="4830633"/>
                </a:lnTo>
                <a:lnTo>
                  <a:pt x="0" y="48306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30269" y="1984681"/>
            <a:ext cx="17227463" cy="6997631"/>
          </a:xfrm>
          <a:custGeom>
            <a:avLst/>
            <a:gdLst/>
            <a:ahLst/>
            <a:cxnLst/>
            <a:rect r="r" b="b" t="t" l="l"/>
            <a:pathLst>
              <a:path h="6997631" w="17227463">
                <a:moveTo>
                  <a:pt x="0" y="0"/>
                </a:moveTo>
                <a:lnTo>
                  <a:pt x="17227462" y="0"/>
                </a:lnTo>
                <a:lnTo>
                  <a:pt x="17227462" y="6997631"/>
                </a:lnTo>
                <a:lnTo>
                  <a:pt x="0" y="6997631"/>
                </a:lnTo>
                <a:lnTo>
                  <a:pt x="0" y="0"/>
                </a:lnTo>
                <a:close/>
              </a:path>
            </a:pathLst>
          </a:custGeom>
          <a:blipFill>
            <a:blip r:embed="rId6"/>
            <a:stretch>
              <a:fillRect l="-229" t="-4568" r="0" b="0"/>
            </a:stretch>
          </a:blipFill>
        </p:spPr>
      </p:sp>
      <p:sp>
        <p:nvSpPr>
          <p:cNvPr name="TextBox 6" id="6"/>
          <p:cNvSpPr txBox="true"/>
          <p:nvPr/>
        </p:nvSpPr>
        <p:spPr>
          <a:xfrm rot="0">
            <a:off x="1741156" y="694879"/>
            <a:ext cx="6499668" cy="1101727"/>
          </a:xfrm>
          <a:prstGeom prst="rect">
            <a:avLst/>
          </a:prstGeom>
        </p:spPr>
        <p:txBody>
          <a:bodyPr anchor="t" rtlCol="false" tIns="0" lIns="0" bIns="0" rIns="0">
            <a:spAutoFit/>
          </a:bodyPr>
          <a:lstStyle/>
          <a:p>
            <a:pPr algn="ctr" marL="0" indent="0" lvl="0">
              <a:lnSpc>
                <a:spcPts val="8499"/>
              </a:lnSpc>
              <a:spcBef>
                <a:spcPct val="0"/>
              </a:spcBef>
            </a:pPr>
            <a:r>
              <a:rPr lang="en-US" sz="4999" spc="294">
                <a:solidFill>
                  <a:srgbClr val="C7C2EF"/>
                </a:solidFill>
                <a:latin typeface="ITC Avant Garde Gothic Bold"/>
                <a:ea typeface="ITC Avant Garde Gothic Bold"/>
                <a:cs typeface="ITC Avant Garde Gothic Bold"/>
                <a:sym typeface="ITC Avant Garde Gothic Bold"/>
              </a:rPr>
              <a:t>RESULTADOS</a:t>
            </a:r>
          </a:p>
        </p:txBody>
      </p:sp>
      <p:sp>
        <p:nvSpPr>
          <p:cNvPr name="AutoShape 7" id="7"/>
          <p:cNvSpPr/>
          <p:nvPr/>
        </p:nvSpPr>
        <p:spPr>
          <a:xfrm flipV="true">
            <a:off x="9144000" y="1417192"/>
            <a:ext cx="0" cy="8445201"/>
          </a:xfrm>
          <a:prstGeom prst="line">
            <a:avLst/>
          </a:prstGeom>
          <a:ln cap="flat" w="171450">
            <a:solidFill>
              <a:srgbClr val="131213"/>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9492025">
            <a:off x="-1203779" y="6552807"/>
            <a:ext cx="5206615" cy="5011367"/>
          </a:xfrm>
          <a:custGeom>
            <a:avLst/>
            <a:gdLst/>
            <a:ahLst/>
            <a:cxnLst/>
            <a:rect r="r" b="b" t="t" l="l"/>
            <a:pathLst>
              <a:path h="5011367" w="5206615">
                <a:moveTo>
                  <a:pt x="0" y="0"/>
                </a:moveTo>
                <a:lnTo>
                  <a:pt x="5206615" y="0"/>
                </a:lnTo>
                <a:lnTo>
                  <a:pt x="5206615" y="5011366"/>
                </a:lnTo>
                <a:lnTo>
                  <a:pt x="0" y="5011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23056" y="3196335"/>
            <a:ext cx="5272019" cy="6150889"/>
            <a:chOff x="0" y="0"/>
            <a:chExt cx="1291901" cy="1507266"/>
          </a:xfrm>
        </p:grpSpPr>
        <p:sp>
          <p:nvSpPr>
            <p:cNvPr name="Freeform 4" id="4"/>
            <p:cNvSpPr/>
            <p:nvPr/>
          </p:nvSpPr>
          <p:spPr>
            <a:xfrm flipH="false" flipV="false" rot="0">
              <a:off x="0" y="0"/>
              <a:ext cx="1291901" cy="1507266"/>
            </a:xfrm>
            <a:custGeom>
              <a:avLst/>
              <a:gdLst/>
              <a:ahLst/>
              <a:cxnLst/>
              <a:rect r="r" b="b" t="t" l="l"/>
              <a:pathLst>
                <a:path h="1507266" w="1291901">
                  <a:moveTo>
                    <a:pt x="74893" y="0"/>
                  </a:moveTo>
                  <a:lnTo>
                    <a:pt x="1217008" y="0"/>
                  </a:lnTo>
                  <a:cubicBezTo>
                    <a:pt x="1236870" y="0"/>
                    <a:pt x="1255920" y="7891"/>
                    <a:pt x="1269965" y="21936"/>
                  </a:cubicBezTo>
                  <a:cubicBezTo>
                    <a:pt x="1284010" y="35981"/>
                    <a:pt x="1291901" y="55030"/>
                    <a:pt x="1291901" y="74893"/>
                  </a:cubicBezTo>
                  <a:lnTo>
                    <a:pt x="1291901" y="1432373"/>
                  </a:lnTo>
                  <a:cubicBezTo>
                    <a:pt x="1291901" y="1473736"/>
                    <a:pt x="1258370" y="1507266"/>
                    <a:pt x="1217008" y="1507266"/>
                  </a:cubicBezTo>
                  <a:lnTo>
                    <a:pt x="74893" y="1507266"/>
                  </a:lnTo>
                  <a:cubicBezTo>
                    <a:pt x="33531" y="1507266"/>
                    <a:pt x="0" y="1473736"/>
                    <a:pt x="0" y="1432373"/>
                  </a:cubicBezTo>
                  <a:lnTo>
                    <a:pt x="0" y="74893"/>
                  </a:lnTo>
                  <a:cubicBezTo>
                    <a:pt x="0" y="33531"/>
                    <a:pt x="33531" y="0"/>
                    <a:pt x="74893" y="0"/>
                  </a:cubicBezTo>
                  <a:close/>
                </a:path>
              </a:pathLst>
            </a:custGeom>
            <a:gradFill rotWithShape="true">
              <a:gsLst>
                <a:gs pos="0">
                  <a:srgbClr val="000000">
                    <a:alpha val="100000"/>
                  </a:srgbClr>
                </a:gs>
                <a:gs pos="100000">
                  <a:srgbClr val="3533CD">
                    <a:alpha val="100000"/>
                  </a:srgbClr>
                </a:gs>
              </a:gsLst>
              <a:lin ang="0"/>
            </a:gradFill>
            <a:ln w="38100" cap="rnd">
              <a:solidFill>
                <a:srgbClr val="FFC857"/>
              </a:solidFill>
              <a:prstDash val="solid"/>
              <a:round/>
            </a:ln>
          </p:spPr>
        </p:sp>
        <p:sp>
          <p:nvSpPr>
            <p:cNvPr name="TextBox 5" id="5"/>
            <p:cNvSpPr txBox="true"/>
            <p:nvPr/>
          </p:nvSpPr>
          <p:spPr>
            <a:xfrm>
              <a:off x="0" y="-57150"/>
              <a:ext cx="1291901" cy="1564416"/>
            </a:xfrm>
            <a:prstGeom prst="rect">
              <a:avLst/>
            </a:prstGeom>
          </p:spPr>
          <p:txBody>
            <a:bodyPr anchor="ctr" rtlCol="false" tIns="50800" lIns="50800" bIns="50800" rIns="50800"/>
            <a:lstStyle/>
            <a:p>
              <a:pPr algn="ctr" marL="0" indent="0" lvl="0">
                <a:lnSpc>
                  <a:spcPts val="2952"/>
                </a:lnSpc>
                <a:spcBef>
                  <a:spcPct val="0"/>
                </a:spcBef>
              </a:pPr>
            </a:p>
          </p:txBody>
        </p:sp>
      </p:grpSp>
      <p:sp>
        <p:nvSpPr>
          <p:cNvPr name="Freeform 6" id="6"/>
          <p:cNvSpPr/>
          <p:nvPr/>
        </p:nvSpPr>
        <p:spPr>
          <a:xfrm flipH="false" flipV="false" rot="-6128367">
            <a:off x="14068569" y="-862672"/>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87068">
            <a:off x="9676833" y="-247421"/>
            <a:ext cx="4123344" cy="4984262"/>
          </a:xfrm>
          <a:custGeom>
            <a:avLst/>
            <a:gdLst/>
            <a:ahLst/>
            <a:cxnLst/>
            <a:rect r="r" b="b" t="t" l="l"/>
            <a:pathLst>
              <a:path h="4984262" w="4123344">
                <a:moveTo>
                  <a:pt x="0" y="0"/>
                </a:moveTo>
                <a:lnTo>
                  <a:pt x="4123345" y="0"/>
                </a:lnTo>
                <a:lnTo>
                  <a:pt x="4123345" y="4984262"/>
                </a:lnTo>
                <a:lnTo>
                  <a:pt x="0" y="49842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2642915" y="3196335"/>
            <a:ext cx="5272019" cy="6150889"/>
            <a:chOff x="0" y="0"/>
            <a:chExt cx="1291901" cy="1507266"/>
          </a:xfrm>
        </p:grpSpPr>
        <p:sp>
          <p:nvSpPr>
            <p:cNvPr name="Freeform 9" id="9"/>
            <p:cNvSpPr/>
            <p:nvPr/>
          </p:nvSpPr>
          <p:spPr>
            <a:xfrm flipH="false" flipV="false" rot="0">
              <a:off x="0" y="0"/>
              <a:ext cx="1291901" cy="1507266"/>
            </a:xfrm>
            <a:custGeom>
              <a:avLst/>
              <a:gdLst/>
              <a:ahLst/>
              <a:cxnLst/>
              <a:rect r="r" b="b" t="t" l="l"/>
              <a:pathLst>
                <a:path h="1507266" w="1291901">
                  <a:moveTo>
                    <a:pt x="74893" y="0"/>
                  </a:moveTo>
                  <a:lnTo>
                    <a:pt x="1217008" y="0"/>
                  </a:lnTo>
                  <a:cubicBezTo>
                    <a:pt x="1236870" y="0"/>
                    <a:pt x="1255920" y="7891"/>
                    <a:pt x="1269965" y="21936"/>
                  </a:cubicBezTo>
                  <a:cubicBezTo>
                    <a:pt x="1284010" y="35981"/>
                    <a:pt x="1291901" y="55030"/>
                    <a:pt x="1291901" y="74893"/>
                  </a:cubicBezTo>
                  <a:lnTo>
                    <a:pt x="1291901" y="1432373"/>
                  </a:lnTo>
                  <a:cubicBezTo>
                    <a:pt x="1291901" y="1473736"/>
                    <a:pt x="1258370" y="1507266"/>
                    <a:pt x="1217008" y="1507266"/>
                  </a:cubicBezTo>
                  <a:lnTo>
                    <a:pt x="74893" y="1507266"/>
                  </a:lnTo>
                  <a:cubicBezTo>
                    <a:pt x="33531" y="1507266"/>
                    <a:pt x="0" y="1473736"/>
                    <a:pt x="0" y="1432373"/>
                  </a:cubicBezTo>
                  <a:lnTo>
                    <a:pt x="0" y="74893"/>
                  </a:lnTo>
                  <a:cubicBezTo>
                    <a:pt x="0" y="33531"/>
                    <a:pt x="33531" y="0"/>
                    <a:pt x="74893" y="0"/>
                  </a:cubicBezTo>
                  <a:close/>
                </a:path>
              </a:pathLst>
            </a:custGeom>
            <a:gradFill rotWithShape="true">
              <a:gsLst>
                <a:gs pos="0">
                  <a:srgbClr val="000000">
                    <a:alpha val="100000"/>
                  </a:srgbClr>
                </a:gs>
                <a:gs pos="100000">
                  <a:srgbClr val="3533CD">
                    <a:alpha val="100000"/>
                  </a:srgbClr>
                </a:gs>
              </a:gsLst>
              <a:lin ang="0"/>
            </a:gradFill>
            <a:ln w="38100" cap="rnd">
              <a:solidFill>
                <a:srgbClr val="FFC857"/>
              </a:solidFill>
              <a:prstDash val="solid"/>
              <a:round/>
            </a:ln>
          </p:spPr>
        </p:sp>
        <p:sp>
          <p:nvSpPr>
            <p:cNvPr name="TextBox 10" id="10"/>
            <p:cNvSpPr txBox="true"/>
            <p:nvPr/>
          </p:nvSpPr>
          <p:spPr>
            <a:xfrm>
              <a:off x="0" y="-57150"/>
              <a:ext cx="1291901" cy="1564416"/>
            </a:xfrm>
            <a:prstGeom prst="rect">
              <a:avLst/>
            </a:prstGeom>
          </p:spPr>
          <p:txBody>
            <a:bodyPr anchor="ctr" rtlCol="false" tIns="50800" lIns="50800" bIns="50800" rIns="50800"/>
            <a:lstStyle/>
            <a:p>
              <a:pPr algn="ctr" marL="0" indent="0" lvl="0">
                <a:lnSpc>
                  <a:spcPts val="2952"/>
                </a:lnSpc>
                <a:spcBef>
                  <a:spcPct val="0"/>
                </a:spcBef>
              </a:pPr>
            </a:p>
          </p:txBody>
        </p:sp>
      </p:grpSp>
      <p:grpSp>
        <p:nvGrpSpPr>
          <p:cNvPr name="Group 11" id="11"/>
          <p:cNvGrpSpPr/>
          <p:nvPr/>
        </p:nvGrpSpPr>
        <p:grpSpPr>
          <a:xfrm rot="0">
            <a:off x="6709248" y="3196335"/>
            <a:ext cx="5272019" cy="6150889"/>
            <a:chOff x="0" y="0"/>
            <a:chExt cx="1291901" cy="1507266"/>
          </a:xfrm>
        </p:grpSpPr>
        <p:sp>
          <p:nvSpPr>
            <p:cNvPr name="Freeform 12" id="12"/>
            <p:cNvSpPr/>
            <p:nvPr/>
          </p:nvSpPr>
          <p:spPr>
            <a:xfrm flipH="false" flipV="false" rot="0">
              <a:off x="0" y="0"/>
              <a:ext cx="1291901" cy="1507266"/>
            </a:xfrm>
            <a:custGeom>
              <a:avLst/>
              <a:gdLst/>
              <a:ahLst/>
              <a:cxnLst/>
              <a:rect r="r" b="b" t="t" l="l"/>
              <a:pathLst>
                <a:path h="1507266" w="1291901">
                  <a:moveTo>
                    <a:pt x="74893" y="0"/>
                  </a:moveTo>
                  <a:lnTo>
                    <a:pt x="1217008" y="0"/>
                  </a:lnTo>
                  <a:cubicBezTo>
                    <a:pt x="1236870" y="0"/>
                    <a:pt x="1255920" y="7891"/>
                    <a:pt x="1269965" y="21936"/>
                  </a:cubicBezTo>
                  <a:cubicBezTo>
                    <a:pt x="1284010" y="35981"/>
                    <a:pt x="1291901" y="55030"/>
                    <a:pt x="1291901" y="74893"/>
                  </a:cubicBezTo>
                  <a:lnTo>
                    <a:pt x="1291901" y="1432373"/>
                  </a:lnTo>
                  <a:cubicBezTo>
                    <a:pt x="1291901" y="1473736"/>
                    <a:pt x="1258370" y="1507266"/>
                    <a:pt x="1217008" y="1507266"/>
                  </a:cubicBezTo>
                  <a:lnTo>
                    <a:pt x="74893" y="1507266"/>
                  </a:lnTo>
                  <a:cubicBezTo>
                    <a:pt x="33531" y="1507266"/>
                    <a:pt x="0" y="1473736"/>
                    <a:pt x="0" y="1432373"/>
                  </a:cubicBezTo>
                  <a:lnTo>
                    <a:pt x="0" y="74893"/>
                  </a:lnTo>
                  <a:cubicBezTo>
                    <a:pt x="0" y="33531"/>
                    <a:pt x="33531" y="0"/>
                    <a:pt x="74893" y="0"/>
                  </a:cubicBezTo>
                  <a:close/>
                </a:path>
              </a:pathLst>
            </a:custGeom>
            <a:gradFill rotWithShape="true">
              <a:gsLst>
                <a:gs pos="0">
                  <a:srgbClr val="000000">
                    <a:alpha val="100000"/>
                  </a:srgbClr>
                </a:gs>
                <a:gs pos="100000">
                  <a:srgbClr val="3533CD">
                    <a:alpha val="100000"/>
                  </a:srgbClr>
                </a:gs>
              </a:gsLst>
              <a:lin ang="0"/>
            </a:gradFill>
            <a:ln w="38100" cap="rnd">
              <a:solidFill>
                <a:srgbClr val="FFC857"/>
              </a:solidFill>
              <a:prstDash val="solid"/>
              <a:round/>
            </a:ln>
          </p:spPr>
        </p:sp>
        <p:sp>
          <p:nvSpPr>
            <p:cNvPr name="TextBox 13" id="13"/>
            <p:cNvSpPr txBox="true"/>
            <p:nvPr/>
          </p:nvSpPr>
          <p:spPr>
            <a:xfrm>
              <a:off x="0" y="-57150"/>
              <a:ext cx="1291901" cy="1564416"/>
            </a:xfrm>
            <a:prstGeom prst="rect">
              <a:avLst/>
            </a:prstGeom>
          </p:spPr>
          <p:txBody>
            <a:bodyPr anchor="ctr" rtlCol="false" tIns="50800" lIns="50800" bIns="50800" rIns="50800"/>
            <a:lstStyle/>
            <a:p>
              <a:pPr algn="ctr" marL="0" indent="0" lvl="0">
                <a:lnSpc>
                  <a:spcPts val="2952"/>
                </a:lnSpc>
                <a:spcBef>
                  <a:spcPct val="0"/>
                </a:spcBef>
              </a:pPr>
            </a:p>
          </p:txBody>
        </p:sp>
      </p:grpSp>
      <p:sp>
        <p:nvSpPr>
          <p:cNvPr name="TextBox 14" id="14"/>
          <p:cNvSpPr txBox="true"/>
          <p:nvPr/>
        </p:nvSpPr>
        <p:spPr>
          <a:xfrm rot="0">
            <a:off x="970107" y="3136097"/>
            <a:ext cx="716619" cy="1542842"/>
          </a:xfrm>
          <a:prstGeom prst="rect">
            <a:avLst/>
          </a:prstGeom>
        </p:spPr>
        <p:txBody>
          <a:bodyPr anchor="t" rtlCol="false" tIns="0" lIns="0" bIns="0" rIns="0">
            <a:spAutoFit/>
          </a:bodyPr>
          <a:lstStyle/>
          <a:p>
            <a:pPr algn="r">
              <a:lnSpc>
                <a:spcPts val="12007"/>
              </a:lnSpc>
            </a:pPr>
            <a:r>
              <a:rPr lang="en-US" sz="7063" spc="416">
                <a:solidFill>
                  <a:srgbClr val="FFC857"/>
                </a:solidFill>
                <a:latin typeface="ITC Avant Garde Gothic Bold"/>
                <a:ea typeface="ITC Avant Garde Gothic Bold"/>
                <a:cs typeface="ITC Avant Garde Gothic Bold"/>
                <a:sym typeface="ITC Avant Garde Gothic Bold"/>
              </a:rPr>
              <a:t>1</a:t>
            </a:r>
          </a:p>
        </p:txBody>
      </p:sp>
      <p:sp>
        <p:nvSpPr>
          <p:cNvPr name="TextBox 15" id="15"/>
          <p:cNvSpPr txBox="true"/>
          <p:nvPr/>
        </p:nvSpPr>
        <p:spPr>
          <a:xfrm rot="0">
            <a:off x="7184699" y="3136097"/>
            <a:ext cx="716619" cy="1542842"/>
          </a:xfrm>
          <a:prstGeom prst="rect">
            <a:avLst/>
          </a:prstGeom>
        </p:spPr>
        <p:txBody>
          <a:bodyPr anchor="t" rtlCol="false" tIns="0" lIns="0" bIns="0" rIns="0">
            <a:spAutoFit/>
          </a:bodyPr>
          <a:lstStyle/>
          <a:p>
            <a:pPr algn="r">
              <a:lnSpc>
                <a:spcPts val="12007"/>
              </a:lnSpc>
            </a:pPr>
            <a:r>
              <a:rPr lang="en-US" sz="7063" spc="416">
                <a:solidFill>
                  <a:srgbClr val="FFC857"/>
                </a:solidFill>
                <a:latin typeface="ITC Avant Garde Gothic Bold"/>
                <a:ea typeface="ITC Avant Garde Gothic Bold"/>
                <a:cs typeface="ITC Avant Garde Gothic Bold"/>
                <a:sym typeface="ITC Avant Garde Gothic Bold"/>
              </a:rPr>
              <a:t>2</a:t>
            </a:r>
          </a:p>
        </p:txBody>
      </p:sp>
      <p:sp>
        <p:nvSpPr>
          <p:cNvPr name="TextBox 16" id="16"/>
          <p:cNvSpPr txBox="true"/>
          <p:nvPr/>
        </p:nvSpPr>
        <p:spPr>
          <a:xfrm rot="0">
            <a:off x="13118645" y="3136097"/>
            <a:ext cx="716619" cy="1542842"/>
          </a:xfrm>
          <a:prstGeom prst="rect">
            <a:avLst/>
          </a:prstGeom>
        </p:spPr>
        <p:txBody>
          <a:bodyPr anchor="t" rtlCol="false" tIns="0" lIns="0" bIns="0" rIns="0">
            <a:spAutoFit/>
          </a:bodyPr>
          <a:lstStyle/>
          <a:p>
            <a:pPr algn="r">
              <a:lnSpc>
                <a:spcPts val="12007"/>
              </a:lnSpc>
            </a:pPr>
            <a:r>
              <a:rPr lang="en-US" sz="7063" spc="416">
                <a:solidFill>
                  <a:srgbClr val="FFC857"/>
                </a:solidFill>
                <a:latin typeface="ITC Avant Garde Gothic Bold"/>
                <a:ea typeface="ITC Avant Garde Gothic Bold"/>
                <a:cs typeface="ITC Avant Garde Gothic Bold"/>
                <a:sym typeface="ITC Avant Garde Gothic Bold"/>
              </a:rPr>
              <a:t>3</a:t>
            </a:r>
          </a:p>
        </p:txBody>
      </p:sp>
      <p:sp>
        <p:nvSpPr>
          <p:cNvPr name="TextBox 17" id="17"/>
          <p:cNvSpPr txBox="true"/>
          <p:nvPr/>
        </p:nvSpPr>
        <p:spPr>
          <a:xfrm rot="0">
            <a:off x="1028700" y="4857452"/>
            <a:ext cx="4563839" cy="3169640"/>
          </a:xfrm>
          <a:prstGeom prst="rect">
            <a:avLst/>
          </a:prstGeom>
        </p:spPr>
        <p:txBody>
          <a:bodyPr anchor="t" rtlCol="false" tIns="0" lIns="0" bIns="0" rIns="0">
            <a:spAutoFit/>
          </a:bodyPr>
          <a:lstStyle/>
          <a:p>
            <a:pPr algn="ctr">
              <a:lnSpc>
                <a:spcPts val="3581"/>
              </a:lnSpc>
            </a:pPr>
            <a:r>
              <a:rPr lang="en-US" sz="2595">
                <a:solidFill>
                  <a:srgbClr val="C7C2EF"/>
                </a:solidFill>
                <a:latin typeface="ITC Avant Garde Gothic"/>
                <a:ea typeface="ITC Avant Garde Gothic"/>
                <a:cs typeface="ITC Avant Garde Gothic"/>
                <a:sym typeface="ITC Avant Garde Gothic"/>
              </a:rPr>
              <a:t>Se pudo observar que al momento de congelar las capas, sus estadísticas no cambiaron, pero el tiempo de ejecución en el entrenamiento se incrementó.</a:t>
            </a:r>
          </a:p>
        </p:txBody>
      </p:sp>
      <p:sp>
        <p:nvSpPr>
          <p:cNvPr name="TextBox 18" id="18"/>
          <p:cNvSpPr txBox="true"/>
          <p:nvPr/>
        </p:nvSpPr>
        <p:spPr>
          <a:xfrm rot="0">
            <a:off x="1351603" y="1665272"/>
            <a:ext cx="8481873" cy="958851"/>
          </a:xfrm>
          <a:prstGeom prst="rect">
            <a:avLst/>
          </a:prstGeom>
        </p:spPr>
        <p:txBody>
          <a:bodyPr anchor="t" rtlCol="false" tIns="0" lIns="0" bIns="0" rIns="0">
            <a:spAutoFit/>
          </a:bodyPr>
          <a:lstStyle/>
          <a:p>
            <a:pPr algn="ctr" marL="0" indent="0" lvl="0">
              <a:lnSpc>
                <a:spcPts val="6999"/>
              </a:lnSpc>
              <a:spcBef>
                <a:spcPct val="0"/>
              </a:spcBef>
            </a:pPr>
            <a:r>
              <a:rPr lang="en-US" sz="4999">
                <a:solidFill>
                  <a:srgbClr val="C7C2EF"/>
                </a:solidFill>
                <a:latin typeface="ITC Avant Garde Gothic Bold"/>
                <a:ea typeface="ITC Avant Garde Gothic Bold"/>
                <a:cs typeface="ITC Avant Garde Gothic Bold"/>
                <a:sym typeface="ITC Avant Garde Gothic Bold"/>
              </a:rPr>
              <a:t>CONCLUSIONES</a:t>
            </a:r>
          </a:p>
        </p:txBody>
      </p:sp>
      <p:sp>
        <p:nvSpPr>
          <p:cNvPr name="TextBox 19" id="19"/>
          <p:cNvSpPr txBox="true"/>
          <p:nvPr/>
        </p:nvSpPr>
        <p:spPr>
          <a:xfrm rot="0">
            <a:off x="7127962" y="4857452"/>
            <a:ext cx="4563839" cy="3169640"/>
          </a:xfrm>
          <a:prstGeom prst="rect">
            <a:avLst/>
          </a:prstGeom>
        </p:spPr>
        <p:txBody>
          <a:bodyPr anchor="t" rtlCol="false" tIns="0" lIns="0" bIns="0" rIns="0">
            <a:spAutoFit/>
          </a:bodyPr>
          <a:lstStyle/>
          <a:p>
            <a:pPr algn="ctr">
              <a:lnSpc>
                <a:spcPts val="3581"/>
              </a:lnSpc>
            </a:pPr>
            <a:r>
              <a:rPr lang="en-US" sz="2595">
                <a:solidFill>
                  <a:srgbClr val="C7C2EF"/>
                </a:solidFill>
                <a:latin typeface="ITC Avant Garde Gothic"/>
                <a:ea typeface="ITC Avant Garde Gothic"/>
                <a:cs typeface="ITC Avant Garde Gothic"/>
                <a:sym typeface="ITC Avant Garde Gothic"/>
              </a:rPr>
              <a:t>Las predicciones de los modelos son muy buenas, aunque en algunos casos predice cálculos que no están en los labels o vuelve a predecir un mismo cálculo varias veces. </a:t>
            </a:r>
          </a:p>
        </p:txBody>
      </p:sp>
      <p:sp>
        <p:nvSpPr>
          <p:cNvPr name="TextBox 20" id="20"/>
          <p:cNvSpPr txBox="true"/>
          <p:nvPr/>
        </p:nvSpPr>
        <p:spPr>
          <a:xfrm rot="0">
            <a:off x="13095692" y="4857452"/>
            <a:ext cx="4563839" cy="3617315"/>
          </a:xfrm>
          <a:prstGeom prst="rect">
            <a:avLst/>
          </a:prstGeom>
        </p:spPr>
        <p:txBody>
          <a:bodyPr anchor="t" rtlCol="false" tIns="0" lIns="0" bIns="0" rIns="0">
            <a:spAutoFit/>
          </a:bodyPr>
          <a:lstStyle/>
          <a:p>
            <a:pPr algn="ctr">
              <a:lnSpc>
                <a:spcPts val="3581"/>
              </a:lnSpc>
            </a:pPr>
            <a:r>
              <a:rPr lang="en-US" sz="2595">
                <a:solidFill>
                  <a:srgbClr val="C7C2EF"/>
                </a:solidFill>
                <a:latin typeface="ITC Avant Garde Gothic"/>
                <a:ea typeface="ITC Avant Garde Gothic"/>
                <a:cs typeface="ITC Avant Garde Gothic"/>
                <a:sym typeface="ITC Avant Garde Gothic"/>
              </a:rPr>
              <a:t>No es relevante la congelación de algunas capas ya que esta no genera ni un avance ni una mejora en el modelo, por lo que estos modelos se encuentran con unos pesos predefinidos.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4790638" y="6609461"/>
            <a:ext cx="9727860" cy="1815845"/>
          </a:xfrm>
          <a:prstGeom prst="rect">
            <a:avLst/>
          </a:prstGeom>
        </p:spPr>
        <p:txBody>
          <a:bodyPr anchor="t" rtlCol="false" tIns="0" lIns="0" bIns="0" rIns="0">
            <a:spAutoFit/>
          </a:bodyPr>
          <a:lstStyle/>
          <a:p>
            <a:pPr algn="ctr">
              <a:lnSpc>
                <a:spcPts val="12651"/>
              </a:lnSpc>
            </a:pPr>
            <a:r>
              <a:rPr lang="en-US" sz="10721" spc="418">
                <a:solidFill>
                  <a:srgbClr val="FFC857"/>
                </a:solidFill>
                <a:latin typeface="ITC Avant Garde Gothic Bold"/>
                <a:ea typeface="ITC Avant Garde Gothic Bold"/>
                <a:cs typeface="ITC Avant Garde Gothic Bold"/>
                <a:sym typeface="ITC Avant Garde Gothic Bold"/>
              </a:rPr>
              <a:t>Gracias</a:t>
            </a:r>
          </a:p>
        </p:txBody>
      </p:sp>
      <p:sp>
        <p:nvSpPr>
          <p:cNvPr name="Freeform 3" id="3"/>
          <p:cNvSpPr/>
          <p:nvPr/>
        </p:nvSpPr>
        <p:spPr>
          <a:xfrm flipH="false" flipV="false" rot="-10561935">
            <a:off x="-1325363" y="-1353511"/>
            <a:ext cx="5964562" cy="5740891"/>
          </a:xfrm>
          <a:custGeom>
            <a:avLst/>
            <a:gdLst/>
            <a:ahLst/>
            <a:cxnLst/>
            <a:rect r="r" b="b" t="t" l="l"/>
            <a:pathLst>
              <a:path h="5740891" w="5964562">
                <a:moveTo>
                  <a:pt x="0" y="0"/>
                </a:moveTo>
                <a:lnTo>
                  <a:pt x="5964563" y="0"/>
                </a:lnTo>
                <a:lnTo>
                  <a:pt x="5964563" y="5740891"/>
                </a:lnTo>
                <a:lnTo>
                  <a:pt x="0" y="5740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79899" y="5944808"/>
            <a:ext cx="6167841" cy="5936547"/>
          </a:xfrm>
          <a:custGeom>
            <a:avLst/>
            <a:gdLst/>
            <a:ahLst/>
            <a:cxnLst/>
            <a:rect r="r" b="b" t="t" l="l"/>
            <a:pathLst>
              <a:path h="5936547" w="6167841">
                <a:moveTo>
                  <a:pt x="0" y="0"/>
                </a:moveTo>
                <a:lnTo>
                  <a:pt x="6167841" y="0"/>
                </a:lnTo>
                <a:lnTo>
                  <a:pt x="6167841" y="5936547"/>
                </a:lnTo>
                <a:lnTo>
                  <a:pt x="0" y="5936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328121" y="1861694"/>
            <a:ext cx="4652894" cy="4652894"/>
          </a:xfrm>
          <a:custGeom>
            <a:avLst/>
            <a:gdLst/>
            <a:ahLst/>
            <a:cxnLst/>
            <a:rect r="r" b="b" t="t" l="l"/>
            <a:pathLst>
              <a:path h="4652894" w="4652894">
                <a:moveTo>
                  <a:pt x="0" y="0"/>
                </a:moveTo>
                <a:lnTo>
                  <a:pt x="4652894" y="0"/>
                </a:lnTo>
                <a:lnTo>
                  <a:pt x="4652894" y="4652893"/>
                </a:lnTo>
                <a:lnTo>
                  <a:pt x="0" y="46528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6" id="6"/>
          <p:cNvPicPr>
            <a:picLocks noChangeAspect="true"/>
          </p:cNvPicPr>
          <p:nvPr/>
        </p:nvPicPr>
        <p:blipFill>
          <a:blip r:embed="rId6"/>
          <a:srcRect l="0" t="0" r="0" b="0"/>
          <a:stretch>
            <a:fillRect/>
          </a:stretch>
        </p:blipFill>
        <p:spPr>
          <a:xfrm flipH="false" flipV="false" rot="0">
            <a:off x="-182797" y="6998466"/>
            <a:ext cx="6717949" cy="3829231"/>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15057974" y="337507"/>
            <a:ext cx="3057946" cy="1019315"/>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8402793">
            <a:off x="171364" y="-837537"/>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1781" y="2560648"/>
            <a:ext cx="7605430" cy="7605430"/>
          </a:xfrm>
          <a:custGeom>
            <a:avLst/>
            <a:gdLst/>
            <a:ahLst/>
            <a:cxnLst/>
            <a:rect r="r" b="b" t="t" l="l"/>
            <a:pathLst>
              <a:path h="7605430" w="7605430">
                <a:moveTo>
                  <a:pt x="0" y="0"/>
                </a:moveTo>
                <a:lnTo>
                  <a:pt x="7605430" y="0"/>
                </a:lnTo>
                <a:lnTo>
                  <a:pt x="7605430" y="7605430"/>
                </a:lnTo>
                <a:lnTo>
                  <a:pt x="0" y="76054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144000" y="995165"/>
            <a:ext cx="7349198" cy="1421119"/>
          </a:xfrm>
          <a:prstGeom prst="rect">
            <a:avLst/>
          </a:prstGeom>
        </p:spPr>
        <p:txBody>
          <a:bodyPr anchor="t" rtlCol="false" tIns="0" lIns="0" bIns="0" rIns="0">
            <a:spAutoFit/>
          </a:bodyPr>
          <a:lstStyle/>
          <a:p>
            <a:pPr algn="ctr">
              <a:lnSpc>
                <a:spcPts val="10466"/>
              </a:lnSpc>
            </a:pPr>
            <a:r>
              <a:rPr lang="en-US" sz="7475">
                <a:solidFill>
                  <a:srgbClr val="C7C2EF"/>
                </a:solidFill>
                <a:latin typeface="ITC Avant Garde Gothic Bold"/>
                <a:ea typeface="ITC Avant Garde Gothic Bold"/>
                <a:cs typeface="ITC Avant Garde Gothic Bold"/>
                <a:sym typeface="ITC Avant Garde Gothic Bold"/>
              </a:rPr>
              <a:t>Índice</a:t>
            </a:r>
          </a:p>
        </p:txBody>
      </p:sp>
      <p:sp>
        <p:nvSpPr>
          <p:cNvPr name="TextBox 5" id="5"/>
          <p:cNvSpPr txBox="true"/>
          <p:nvPr/>
        </p:nvSpPr>
        <p:spPr>
          <a:xfrm rot="0">
            <a:off x="9582986" y="3128363"/>
            <a:ext cx="1062183" cy="5249571"/>
          </a:xfrm>
          <a:prstGeom prst="rect">
            <a:avLst/>
          </a:prstGeom>
        </p:spPr>
        <p:txBody>
          <a:bodyPr anchor="t" rtlCol="false" tIns="0" lIns="0" bIns="0" rIns="0">
            <a:spAutoFit/>
          </a:bodyPr>
          <a:lstStyle/>
          <a:p>
            <a:pPr algn="r" marL="0" indent="0" lvl="0">
              <a:lnSpc>
                <a:spcPts val="6890"/>
              </a:lnSpc>
              <a:spcBef>
                <a:spcPct val="0"/>
              </a:spcBef>
            </a:pPr>
            <a:r>
              <a:rPr lang="en-US" sz="4360" strike="noStrike" u="none">
                <a:solidFill>
                  <a:srgbClr val="FFC857"/>
                </a:solidFill>
                <a:latin typeface="ITC Avant Garde Gothic Bold"/>
                <a:ea typeface="ITC Avant Garde Gothic Bold"/>
                <a:cs typeface="ITC Avant Garde Gothic Bold"/>
                <a:sym typeface="ITC Avant Garde Gothic Bold"/>
              </a:rPr>
              <a:t>01.</a:t>
            </a:r>
          </a:p>
          <a:p>
            <a:pPr algn="r" marL="0" indent="0" lvl="0">
              <a:lnSpc>
                <a:spcPts val="6890"/>
              </a:lnSpc>
              <a:spcBef>
                <a:spcPct val="0"/>
              </a:spcBef>
            </a:pPr>
            <a:r>
              <a:rPr lang="en-US" sz="4360" strike="noStrike" u="none">
                <a:solidFill>
                  <a:srgbClr val="FFC857"/>
                </a:solidFill>
                <a:latin typeface="ITC Avant Garde Gothic Bold"/>
                <a:ea typeface="ITC Avant Garde Gothic Bold"/>
                <a:cs typeface="ITC Avant Garde Gothic Bold"/>
                <a:sym typeface="ITC Avant Garde Gothic Bold"/>
              </a:rPr>
              <a:t>02.</a:t>
            </a:r>
          </a:p>
          <a:p>
            <a:pPr algn="r" marL="0" indent="0" lvl="0">
              <a:lnSpc>
                <a:spcPts val="6890"/>
              </a:lnSpc>
              <a:spcBef>
                <a:spcPct val="0"/>
              </a:spcBef>
            </a:pPr>
            <a:r>
              <a:rPr lang="en-US" sz="4360" strike="noStrike" u="none">
                <a:solidFill>
                  <a:srgbClr val="FFC857"/>
                </a:solidFill>
                <a:latin typeface="ITC Avant Garde Gothic Bold"/>
                <a:ea typeface="ITC Avant Garde Gothic Bold"/>
                <a:cs typeface="ITC Avant Garde Gothic Bold"/>
                <a:sym typeface="ITC Avant Garde Gothic Bold"/>
              </a:rPr>
              <a:t>03.</a:t>
            </a:r>
          </a:p>
          <a:p>
            <a:pPr algn="r" marL="0" indent="0" lvl="0">
              <a:lnSpc>
                <a:spcPts val="6890"/>
              </a:lnSpc>
              <a:spcBef>
                <a:spcPct val="0"/>
              </a:spcBef>
            </a:pPr>
            <a:r>
              <a:rPr lang="en-US" sz="4360" strike="noStrike" u="none">
                <a:solidFill>
                  <a:srgbClr val="FFC857"/>
                </a:solidFill>
                <a:latin typeface="ITC Avant Garde Gothic Bold"/>
                <a:ea typeface="ITC Avant Garde Gothic Bold"/>
                <a:cs typeface="ITC Avant Garde Gothic Bold"/>
                <a:sym typeface="ITC Avant Garde Gothic Bold"/>
              </a:rPr>
              <a:t>04.</a:t>
            </a:r>
          </a:p>
          <a:p>
            <a:pPr algn="r" marL="0" indent="0" lvl="0">
              <a:lnSpc>
                <a:spcPts val="6890"/>
              </a:lnSpc>
              <a:spcBef>
                <a:spcPct val="0"/>
              </a:spcBef>
            </a:pPr>
            <a:r>
              <a:rPr lang="en-US" sz="4360" strike="noStrike" u="none">
                <a:solidFill>
                  <a:srgbClr val="FFC857"/>
                </a:solidFill>
                <a:latin typeface="ITC Avant Garde Gothic Bold"/>
                <a:ea typeface="ITC Avant Garde Gothic Bold"/>
                <a:cs typeface="ITC Avant Garde Gothic Bold"/>
                <a:sym typeface="ITC Avant Garde Gothic Bold"/>
              </a:rPr>
              <a:t>05.</a:t>
            </a:r>
          </a:p>
          <a:p>
            <a:pPr algn="r" marL="0" indent="0" lvl="0">
              <a:lnSpc>
                <a:spcPts val="6890"/>
              </a:lnSpc>
              <a:spcBef>
                <a:spcPct val="0"/>
              </a:spcBef>
            </a:pPr>
            <a:r>
              <a:rPr lang="en-US" sz="4360" strike="noStrike" u="none">
                <a:solidFill>
                  <a:srgbClr val="FFC857"/>
                </a:solidFill>
                <a:latin typeface="ITC Avant Garde Gothic Bold"/>
                <a:ea typeface="ITC Avant Garde Gothic Bold"/>
                <a:cs typeface="ITC Avant Garde Gothic Bold"/>
                <a:sym typeface="ITC Avant Garde Gothic Bold"/>
              </a:rPr>
              <a:t>06.</a:t>
            </a:r>
          </a:p>
        </p:txBody>
      </p:sp>
      <p:sp>
        <p:nvSpPr>
          <p:cNvPr name="Freeform 6" id="6"/>
          <p:cNvSpPr/>
          <p:nvPr/>
        </p:nvSpPr>
        <p:spPr>
          <a:xfrm flipH="false" flipV="false" rot="-8100000">
            <a:off x="13936876" y="6367590"/>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1205442" y="3128363"/>
            <a:ext cx="5958522" cy="5249571"/>
          </a:xfrm>
          <a:prstGeom prst="rect">
            <a:avLst/>
          </a:prstGeom>
        </p:spPr>
        <p:txBody>
          <a:bodyPr anchor="t" rtlCol="false" tIns="0" lIns="0" bIns="0" rIns="0">
            <a:spAutoFit/>
          </a:bodyPr>
          <a:lstStyle/>
          <a:p>
            <a:pPr algn="l" marL="0" indent="0" lvl="0">
              <a:lnSpc>
                <a:spcPts val="6890"/>
              </a:lnSpc>
              <a:spcBef>
                <a:spcPct val="0"/>
              </a:spcBef>
            </a:pPr>
            <a:r>
              <a:rPr lang="en-US" sz="4360" strike="noStrike" u="none">
                <a:solidFill>
                  <a:srgbClr val="C7C2EF"/>
                </a:solidFill>
                <a:latin typeface="ITC Avant Garde Gothic"/>
                <a:ea typeface="ITC Avant Garde Gothic"/>
                <a:cs typeface="ITC Avant Garde Gothic"/>
                <a:sym typeface="ITC Avant Garde Gothic"/>
              </a:rPr>
              <a:t>Introducción</a:t>
            </a:r>
          </a:p>
          <a:p>
            <a:pPr algn="l" marL="0" indent="0" lvl="0">
              <a:lnSpc>
                <a:spcPts val="6890"/>
              </a:lnSpc>
              <a:spcBef>
                <a:spcPct val="0"/>
              </a:spcBef>
            </a:pPr>
            <a:r>
              <a:rPr lang="en-US" sz="4360" strike="noStrike" u="none">
                <a:solidFill>
                  <a:srgbClr val="C7C2EF"/>
                </a:solidFill>
                <a:latin typeface="ITC Avant Garde Gothic"/>
                <a:ea typeface="ITC Avant Garde Gothic"/>
                <a:cs typeface="ITC Avant Garde Gothic"/>
                <a:sym typeface="ITC Avant Garde Gothic"/>
              </a:rPr>
              <a:t>Metodología</a:t>
            </a:r>
          </a:p>
          <a:p>
            <a:pPr algn="l" marL="0" indent="0" lvl="0">
              <a:lnSpc>
                <a:spcPts val="6890"/>
              </a:lnSpc>
              <a:spcBef>
                <a:spcPct val="0"/>
              </a:spcBef>
            </a:pPr>
            <a:r>
              <a:rPr lang="en-US" sz="4360" strike="noStrike" u="none">
                <a:solidFill>
                  <a:srgbClr val="C7C2EF"/>
                </a:solidFill>
                <a:latin typeface="ITC Avant Garde Gothic"/>
                <a:ea typeface="ITC Avant Garde Gothic"/>
                <a:cs typeface="ITC Avant Garde Gothic"/>
                <a:sym typeface="ITC Avant Garde Gothic"/>
              </a:rPr>
              <a:t>Analizar los Datos</a:t>
            </a:r>
          </a:p>
          <a:p>
            <a:pPr algn="l" marL="0" indent="0" lvl="0">
              <a:lnSpc>
                <a:spcPts val="6890"/>
              </a:lnSpc>
              <a:spcBef>
                <a:spcPct val="0"/>
              </a:spcBef>
            </a:pPr>
            <a:r>
              <a:rPr lang="en-US" sz="4360">
                <a:solidFill>
                  <a:srgbClr val="C7C2EF"/>
                </a:solidFill>
                <a:latin typeface="ITC Avant Garde Gothic"/>
                <a:ea typeface="ITC Avant Garde Gothic"/>
                <a:cs typeface="ITC Avant Garde Gothic"/>
                <a:sym typeface="ITC Avant Garde Gothic"/>
              </a:rPr>
              <a:t>Modelo</a:t>
            </a:r>
            <a:r>
              <a:rPr lang="en-US" sz="4360" strike="noStrike" u="none">
                <a:solidFill>
                  <a:srgbClr val="C7C2EF"/>
                </a:solidFill>
                <a:latin typeface="ITC Avant Garde Gothic"/>
                <a:ea typeface="ITC Avant Garde Gothic"/>
                <a:cs typeface="ITC Avant Garde Gothic"/>
                <a:sym typeface="ITC Avant Garde Gothic"/>
              </a:rPr>
              <a:t>s</a:t>
            </a:r>
            <a:r>
              <a:rPr lang="en-US" sz="4360">
                <a:solidFill>
                  <a:srgbClr val="C7C2EF"/>
                </a:solidFill>
                <a:latin typeface="ITC Avant Garde Gothic"/>
                <a:ea typeface="ITC Avant Garde Gothic"/>
                <a:cs typeface="ITC Avant Garde Gothic"/>
                <a:sym typeface="ITC Avant Garde Gothic"/>
              </a:rPr>
              <a:t> usados</a:t>
            </a:r>
          </a:p>
          <a:p>
            <a:pPr algn="l" marL="0" indent="0" lvl="0">
              <a:lnSpc>
                <a:spcPts val="6890"/>
              </a:lnSpc>
              <a:spcBef>
                <a:spcPct val="0"/>
              </a:spcBef>
            </a:pPr>
            <a:r>
              <a:rPr lang="en-US" sz="4360" strike="noStrike" u="none">
                <a:solidFill>
                  <a:srgbClr val="C7C2EF"/>
                </a:solidFill>
                <a:latin typeface="ITC Avant Garde Gothic"/>
                <a:ea typeface="ITC Avant Garde Gothic"/>
                <a:cs typeface="ITC Avant Garde Gothic"/>
                <a:sym typeface="ITC Avant Garde Gothic"/>
              </a:rPr>
              <a:t>Resultados</a:t>
            </a:r>
          </a:p>
          <a:p>
            <a:pPr algn="l" marL="0" indent="0" lvl="0">
              <a:lnSpc>
                <a:spcPts val="6890"/>
              </a:lnSpc>
              <a:spcBef>
                <a:spcPct val="0"/>
              </a:spcBef>
            </a:pPr>
            <a:r>
              <a:rPr lang="en-US" sz="4360" strike="noStrike" u="none">
                <a:solidFill>
                  <a:srgbClr val="C7C2EF"/>
                </a:solidFill>
                <a:latin typeface="ITC Avant Garde Gothic"/>
                <a:ea typeface="ITC Avant Garde Gothic"/>
                <a:cs typeface="ITC Avant Garde Gothic"/>
                <a:sym typeface="ITC Avant Garde Gothic"/>
              </a:rPr>
              <a:t>Conclusiones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Freeform 2" id="2"/>
          <p:cNvSpPr/>
          <p:nvPr/>
        </p:nvSpPr>
        <p:spPr>
          <a:xfrm flipH="false" flipV="false" rot="0">
            <a:off x="13737125" y="-371733"/>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44062">
            <a:off x="-987459" y="5541249"/>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985575" y="2469917"/>
            <a:ext cx="13372684" cy="7281624"/>
            <a:chOff x="0" y="0"/>
            <a:chExt cx="2888478" cy="1572819"/>
          </a:xfrm>
        </p:grpSpPr>
        <p:sp>
          <p:nvSpPr>
            <p:cNvPr name="Freeform 5" id="5"/>
            <p:cNvSpPr/>
            <p:nvPr/>
          </p:nvSpPr>
          <p:spPr>
            <a:xfrm flipH="false" flipV="false" rot="0">
              <a:off x="0" y="0"/>
              <a:ext cx="2888478" cy="1572819"/>
            </a:xfrm>
            <a:custGeom>
              <a:avLst/>
              <a:gdLst/>
              <a:ahLst/>
              <a:cxnLst/>
              <a:rect r="r" b="b" t="t" l="l"/>
              <a:pathLst>
                <a:path h="1572819" w="2888478">
                  <a:moveTo>
                    <a:pt x="29526" y="0"/>
                  </a:moveTo>
                  <a:lnTo>
                    <a:pt x="2858952" y="0"/>
                  </a:lnTo>
                  <a:cubicBezTo>
                    <a:pt x="2866783" y="0"/>
                    <a:pt x="2874293" y="3111"/>
                    <a:pt x="2879830" y="8648"/>
                  </a:cubicBezTo>
                  <a:cubicBezTo>
                    <a:pt x="2885367" y="14185"/>
                    <a:pt x="2888478" y="21695"/>
                    <a:pt x="2888478" y="29526"/>
                  </a:cubicBezTo>
                  <a:lnTo>
                    <a:pt x="2888478" y="1543293"/>
                  </a:lnTo>
                  <a:cubicBezTo>
                    <a:pt x="2888478" y="1551124"/>
                    <a:pt x="2885367" y="1558634"/>
                    <a:pt x="2879830" y="1564171"/>
                  </a:cubicBezTo>
                  <a:cubicBezTo>
                    <a:pt x="2874293" y="1569708"/>
                    <a:pt x="2866783" y="1572819"/>
                    <a:pt x="2858952" y="1572819"/>
                  </a:cubicBezTo>
                  <a:lnTo>
                    <a:pt x="29526" y="1572819"/>
                  </a:lnTo>
                  <a:cubicBezTo>
                    <a:pt x="21695" y="1572819"/>
                    <a:pt x="14185" y="1569708"/>
                    <a:pt x="8648" y="1564171"/>
                  </a:cubicBezTo>
                  <a:cubicBezTo>
                    <a:pt x="3111" y="1558634"/>
                    <a:pt x="0" y="1551124"/>
                    <a:pt x="0" y="1543293"/>
                  </a:cubicBezTo>
                  <a:lnTo>
                    <a:pt x="0" y="29526"/>
                  </a:lnTo>
                  <a:cubicBezTo>
                    <a:pt x="0" y="21695"/>
                    <a:pt x="3111" y="14185"/>
                    <a:pt x="8648" y="8648"/>
                  </a:cubicBezTo>
                  <a:cubicBezTo>
                    <a:pt x="14185" y="3111"/>
                    <a:pt x="21695" y="0"/>
                    <a:pt x="29526" y="0"/>
                  </a:cubicBezTo>
                  <a:close/>
                </a:path>
              </a:pathLst>
            </a:custGeom>
            <a:solidFill>
              <a:srgbClr val="1A0E79"/>
            </a:solidFill>
            <a:ln w="38100" cap="rnd">
              <a:solidFill>
                <a:srgbClr val="FF914D"/>
              </a:solidFill>
              <a:prstDash val="solid"/>
              <a:round/>
            </a:ln>
          </p:spPr>
        </p:sp>
        <p:sp>
          <p:nvSpPr>
            <p:cNvPr name="TextBox 6" id="6"/>
            <p:cNvSpPr txBox="true"/>
            <p:nvPr/>
          </p:nvSpPr>
          <p:spPr>
            <a:xfrm>
              <a:off x="0" y="-57150"/>
              <a:ext cx="2888478" cy="1629969"/>
            </a:xfrm>
            <a:prstGeom prst="rect">
              <a:avLst/>
            </a:prstGeom>
          </p:spPr>
          <p:txBody>
            <a:bodyPr anchor="ctr" rtlCol="false" tIns="50800" lIns="50800" bIns="50800" rIns="50800"/>
            <a:lstStyle/>
            <a:p>
              <a:pPr algn="ctr" marL="0" indent="0" lvl="0">
                <a:lnSpc>
                  <a:spcPts val="2952"/>
                </a:lnSpc>
                <a:spcBef>
                  <a:spcPct val="0"/>
                </a:spcBef>
              </a:pPr>
            </a:p>
          </p:txBody>
        </p:sp>
      </p:grpSp>
      <p:sp>
        <p:nvSpPr>
          <p:cNvPr name="Freeform 7" id="7"/>
          <p:cNvSpPr/>
          <p:nvPr/>
        </p:nvSpPr>
        <p:spPr>
          <a:xfrm flipH="false" flipV="false" rot="0">
            <a:off x="7334786" y="535459"/>
            <a:ext cx="2800740" cy="2800740"/>
          </a:xfrm>
          <a:custGeom>
            <a:avLst/>
            <a:gdLst/>
            <a:ahLst/>
            <a:cxnLst/>
            <a:rect r="r" b="b" t="t" l="l"/>
            <a:pathLst>
              <a:path h="2800740" w="2800740">
                <a:moveTo>
                  <a:pt x="0" y="0"/>
                </a:moveTo>
                <a:lnTo>
                  <a:pt x="2800740" y="0"/>
                </a:lnTo>
                <a:lnTo>
                  <a:pt x="2800740" y="2800740"/>
                </a:lnTo>
                <a:lnTo>
                  <a:pt x="0" y="28007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998796" y="3802958"/>
            <a:ext cx="9346242" cy="926064"/>
          </a:xfrm>
          <a:prstGeom prst="rect">
            <a:avLst/>
          </a:prstGeom>
        </p:spPr>
        <p:txBody>
          <a:bodyPr anchor="t" rtlCol="false" tIns="0" lIns="0" bIns="0" rIns="0">
            <a:spAutoFit/>
          </a:bodyPr>
          <a:lstStyle/>
          <a:p>
            <a:pPr algn="ctr" marL="0" indent="0" lvl="0">
              <a:lnSpc>
                <a:spcPts val="6828"/>
              </a:lnSpc>
              <a:spcBef>
                <a:spcPct val="0"/>
              </a:spcBef>
            </a:pPr>
            <a:r>
              <a:rPr lang="en-US" sz="4877">
                <a:solidFill>
                  <a:srgbClr val="C7C2EF"/>
                </a:solidFill>
                <a:latin typeface="ITC Avant Garde Gothic Bold"/>
                <a:ea typeface="ITC Avant Garde Gothic Bold"/>
                <a:cs typeface="ITC Avant Garde Gothic Bold"/>
                <a:sym typeface="ITC Avant Garde Gothic Bold"/>
              </a:rPr>
              <a:t>INTRODUCCIÓN</a:t>
            </a:r>
          </a:p>
        </p:txBody>
      </p:sp>
      <p:sp>
        <p:nvSpPr>
          <p:cNvPr name="TextBox 9" id="9"/>
          <p:cNvSpPr txBox="true"/>
          <p:nvPr/>
        </p:nvSpPr>
        <p:spPr>
          <a:xfrm rot="0">
            <a:off x="3104179" y="4830856"/>
            <a:ext cx="11261954" cy="4210634"/>
          </a:xfrm>
          <a:prstGeom prst="rect">
            <a:avLst/>
          </a:prstGeom>
        </p:spPr>
        <p:txBody>
          <a:bodyPr anchor="t" rtlCol="false" tIns="0" lIns="0" bIns="0" rIns="0">
            <a:spAutoFit/>
          </a:bodyPr>
          <a:lstStyle/>
          <a:p>
            <a:pPr algn="ctr" marL="0" indent="0" lvl="0">
              <a:lnSpc>
                <a:spcPts val="4681"/>
              </a:lnSpc>
              <a:spcBef>
                <a:spcPct val="0"/>
              </a:spcBef>
            </a:pPr>
            <a:r>
              <a:rPr lang="en-US" sz="3344" spc="257">
                <a:solidFill>
                  <a:srgbClr val="C7C2EF"/>
                </a:solidFill>
                <a:latin typeface="ITC Avant Garde Gothic"/>
                <a:ea typeface="ITC Avant Garde Gothic"/>
                <a:cs typeface="ITC Avant Garde Gothic"/>
                <a:sym typeface="ITC Avant Garde Gothic"/>
              </a:rPr>
              <a:t>Este proyecto tiene como objetivo detectar cálculos renales utilizando un dataset público. También buscamos aprender y consolidar lo visto en clase. Para ello, hemos cargado una serie de modelos Yolo que nos ayudarán tanto en el proyecto como en la aplicación efectiva de lo aprendido.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270785">
            <a:off x="13530688" y="-423594"/>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64117">
            <a:off x="-528994" y="5799927"/>
            <a:ext cx="5206615" cy="5011367"/>
          </a:xfrm>
          <a:custGeom>
            <a:avLst/>
            <a:gdLst/>
            <a:ahLst/>
            <a:cxnLst/>
            <a:rect r="r" b="b" t="t" l="l"/>
            <a:pathLst>
              <a:path h="5011367" w="5206615">
                <a:moveTo>
                  <a:pt x="0" y="0"/>
                </a:moveTo>
                <a:lnTo>
                  <a:pt x="5206614" y="0"/>
                </a:lnTo>
                <a:lnTo>
                  <a:pt x="5206614"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0341">
            <a:off x="-389354" y="-381577"/>
            <a:ext cx="4927334" cy="4927334"/>
          </a:xfrm>
          <a:custGeom>
            <a:avLst/>
            <a:gdLst/>
            <a:ahLst/>
            <a:cxnLst/>
            <a:rect r="r" b="b" t="t" l="l"/>
            <a:pathLst>
              <a:path h="4927334" w="4927334">
                <a:moveTo>
                  <a:pt x="0" y="0"/>
                </a:moveTo>
                <a:lnTo>
                  <a:pt x="4927334" y="0"/>
                </a:lnTo>
                <a:lnTo>
                  <a:pt x="4927334" y="4927334"/>
                </a:lnTo>
                <a:lnTo>
                  <a:pt x="0" y="4927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86912">
            <a:off x="13901750" y="5839686"/>
            <a:ext cx="4746771" cy="4746771"/>
          </a:xfrm>
          <a:custGeom>
            <a:avLst/>
            <a:gdLst/>
            <a:ahLst/>
            <a:cxnLst/>
            <a:rect r="r" b="b" t="t" l="l"/>
            <a:pathLst>
              <a:path h="4746771" w="4746771">
                <a:moveTo>
                  <a:pt x="0" y="0"/>
                </a:moveTo>
                <a:lnTo>
                  <a:pt x="4746770" y="0"/>
                </a:lnTo>
                <a:lnTo>
                  <a:pt x="4746770" y="4746770"/>
                </a:lnTo>
                <a:lnTo>
                  <a:pt x="0" y="47467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074313" y="698260"/>
            <a:ext cx="13600492" cy="8372993"/>
            <a:chOff x="0" y="0"/>
            <a:chExt cx="2927439" cy="1802245"/>
          </a:xfrm>
        </p:grpSpPr>
        <p:sp>
          <p:nvSpPr>
            <p:cNvPr name="Freeform 7" id="7"/>
            <p:cNvSpPr/>
            <p:nvPr/>
          </p:nvSpPr>
          <p:spPr>
            <a:xfrm flipH="false" flipV="false" rot="0">
              <a:off x="0" y="0"/>
              <a:ext cx="2927439" cy="1802245"/>
            </a:xfrm>
            <a:custGeom>
              <a:avLst/>
              <a:gdLst/>
              <a:ahLst/>
              <a:cxnLst/>
              <a:rect r="r" b="b" t="t" l="l"/>
              <a:pathLst>
                <a:path h="1802245" w="2927439">
                  <a:moveTo>
                    <a:pt x="29031" y="0"/>
                  </a:moveTo>
                  <a:lnTo>
                    <a:pt x="2898408" y="0"/>
                  </a:lnTo>
                  <a:cubicBezTo>
                    <a:pt x="2906107" y="0"/>
                    <a:pt x="2913491" y="3059"/>
                    <a:pt x="2918936" y="8503"/>
                  </a:cubicBezTo>
                  <a:cubicBezTo>
                    <a:pt x="2924380" y="13947"/>
                    <a:pt x="2927439" y="21332"/>
                    <a:pt x="2927439" y="29031"/>
                  </a:cubicBezTo>
                  <a:lnTo>
                    <a:pt x="2927439" y="1773214"/>
                  </a:lnTo>
                  <a:cubicBezTo>
                    <a:pt x="2927439" y="1780914"/>
                    <a:pt x="2924380" y="1788298"/>
                    <a:pt x="2918936" y="1793742"/>
                  </a:cubicBezTo>
                  <a:cubicBezTo>
                    <a:pt x="2913491" y="1799187"/>
                    <a:pt x="2906107" y="1802245"/>
                    <a:pt x="2898408" y="1802245"/>
                  </a:cubicBezTo>
                  <a:lnTo>
                    <a:pt x="29031" y="1802245"/>
                  </a:lnTo>
                  <a:cubicBezTo>
                    <a:pt x="21332" y="1802245"/>
                    <a:pt x="13947" y="1799187"/>
                    <a:pt x="8503" y="1793742"/>
                  </a:cubicBezTo>
                  <a:cubicBezTo>
                    <a:pt x="3059" y="1788298"/>
                    <a:pt x="0" y="1780914"/>
                    <a:pt x="0" y="1773214"/>
                  </a:cubicBezTo>
                  <a:lnTo>
                    <a:pt x="0" y="29031"/>
                  </a:lnTo>
                  <a:cubicBezTo>
                    <a:pt x="0" y="21332"/>
                    <a:pt x="3059" y="13947"/>
                    <a:pt x="8503" y="8503"/>
                  </a:cubicBezTo>
                  <a:cubicBezTo>
                    <a:pt x="13947" y="3059"/>
                    <a:pt x="21332" y="0"/>
                    <a:pt x="29031" y="0"/>
                  </a:cubicBezTo>
                  <a:close/>
                </a:path>
              </a:pathLst>
            </a:custGeom>
            <a:gradFill rotWithShape="true">
              <a:gsLst>
                <a:gs pos="0">
                  <a:srgbClr val="000000">
                    <a:alpha val="100000"/>
                  </a:srgbClr>
                </a:gs>
                <a:gs pos="100000">
                  <a:srgbClr val="3533CD">
                    <a:alpha val="100000"/>
                  </a:srgbClr>
                </a:gs>
              </a:gsLst>
              <a:lin ang="0"/>
            </a:gradFill>
            <a:ln w="38100" cap="rnd">
              <a:solidFill>
                <a:srgbClr val="FFC857"/>
              </a:solidFill>
              <a:prstDash val="solid"/>
              <a:round/>
            </a:ln>
          </p:spPr>
        </p:sp>
        <p:sp>
          <p:nvSpPr>
            <p:cNvPr name="TextBox 8" id="8"/>
            <p:cNvSpPr txBox="true"/>
            <p:nvPr/>
          </p:nvSpPr>
          <p:spPr>
            <a:xfrm>
              <a:off x="0" y="-57150"/>
              <a:ext cx="2927439" cy="1859395"/>
            </a:xfrm>
            <a:prstGeom prst="rect">
              <a:avLst/>
            </a:prstGeom>
          </p:spPr>
          <p:txBody>
            <a:bodyPr anchor="ctr" rtlCol="false" tIns="50800" lIns="50800" bIns="50800" rIns="50800"/>
            <a:lstStyle/>
            <a:p>
              <a:pPr algn="ctr" marL="0" indent="0" lvl="0">
                <a:lnSpc>
                  <a:spcPts val="2952"/>
                </a:lnSpc>
                <a:spcBef>
                  <a:spcPct val="0"/>
                </a:spcBef>
              </a:pPr>
            </a:p>
          </p:txBody>
        </p:sp>
      </p:grpSp>
      <p:sp>
        <p:nvSpPr>
          <p:cNvPr name="TextBox 9" id="9"/>
          <p:cNvSpPr txBox="true"/>
          <p:nvPr/>
        </p:nvSpPr>
        <p:spPr>
          <a:xfrm rot="0">
            <a:off x="2812497" y="2160653"/>
            <a:ext cx="12113653" cy="6290493"/>
          </a:xfrm>
          <a:prstGeom prst="rect">
            <a:avLst/>
          </a:prstGeom>
        </p:spPr>
        <p:txBody>
          <a:bodyPr anchor="t" rtlCol="false" tIns="0" lIns="0" bIns="0" rIns="0">
            <a:spAutoFit/>
          </a:bodyPr>
          <a:lstStyle/>
          <a:p>
            <a:pPr algn="ctr" marL="646729" indent="-323364" lvl="1">
              <a:lnSpc>
                <a:spcPts val="4193"/>
              </a:lnSpc>
              <a:buFont typeface="Arial"/>
              <a:buChar char="•"/>
            </a:pPr>
            <a:r>
              <a:rPr lang="en-US" sz="2995" spc="230">
                <a:solidFill>
                  <a:srgbClr val="C7C2EF"/>
                </a:solidFill>
                <a:latin typeface="ITC Avant Garde Gothic"/>
                <a:ea typeface="ITC Avant Garde Gothic"/>
                <a:cs typeface="ITC Avant Garde Gothic"/>
                <a:sym typeface="ITC Avant Garde Gothic"/>
              </a:rPr>
              <a:t>Primero se analizaron los datos para ver como era mejor ser tratados.</a:t>
            </a:r>
          </a:p>
          <a:p>
            <a:pPr algn="ctr">
              <a:lnSpc>
                <a:spcPts val="4193"/>
              </a:lnSpc>
            </a:pPr>
          </a:p>
          <a:p>
            <a:pPr algn="ctr" marL="646729" indent="-323364" lvl="1">
              <a:lnSpc>
                <a:spcPts val="4193"/>
              </a:lnSpc>
              <a:buFont typeface="Arial"/>
              <a:buChar char="•"/>
            </a:pPr>
            <a:r>
              <a:rPr lang="en-US" sz="2995" spc="230">
                <a:solidFill>
                  <a:srgbClr val="C7C2EF"/>
                </a:solidFill>
                <a:latin typeface="ITC Avant Garde Gothic"/>
                <a:ea typeface="ITC Avant Garde Gothic"/>
                <a:cs typeface="ITC Avant Garde Gothic"/>
                <a:sym typeface="ITC Avant Garde Gothic"/>
              </a:rPr>
              <a:t>Después escogimos varios modelos de Yolo. También escogimos varias versiones de estos modelos.</a:t>
            </a:r>
          </a:p>
          <a:p>
            <a:pPr algn="ctr">
              <a:lnSpc>
                <a:spcPts val="4193"/>
              </a:lnSpc>
            </a:pPr>
          </a:p>
          <a:p>
            <a:pPr algn="ctr" marL="646729" indent="-323364" lvl="1">
              <a:lnSpc>
                <a:spcPts val="4193"/>
              </a:lnSpc>
              <a:buFont typeface="Arial"/>
              <a:buChar char="•"/>
            </a:pPr>
            <a:r>
              <a:rPr lang="en-US" sz="2995" spc="230">
                <a:solidFill>
                  <a:srgbClr val="C7C2EF"/>
                </a:solidFill>
                <a:latin typeface="ITC Avant Garde Gothic"/>
                <a:ea typeface="ITC Avant Garde Gothic"/>
                <a:cs typeface="ITC Avant Garde Gothic"/>
                <a:sym typeface="ITC Avant Garde Gothic"/>
              </a:rPr>
              <a:t>Se congelaron varias capas de estos modelos para ver cuáles eran sus diferencias.</a:t>
            </a:r>
          </a:p>
          <a:p>
            <a:pPr algn="ctr">
              <a:lnSpc>
                <a:spcPts val="4193"/>
              </a:lnSpc>
            </a:pPr>
          </a:p>
          <a:p>
            <a:pPr algn="ctr" marL="646729" indent="-323364" lvl="1">
              <a:lnSpc>
                <a:spcPts val="4193"/>
              </a:lnSpc>
              <a:buFont typeface="Arial"/>
              <a:buChar char="•"/>
            </a:pPr>
            <a:r>
              <a:rPr lang="en-US" sz="2995" spc="230">
                <a:solidFill>
                  <a:srgbClr val="C7C2EF"/>
                </a:solidFill>
                <a:latin typeface="ITC Avant Garde Gothic"/>
                <a:ea typeface="ITC Avant Garde Gothic"/>
                <a:cs typeface="ITC Avant Garde Gothic"/>
                <a:sym typeface="ITC Avant Garde Gothic"/>
              </a:rPr>
              <a:t>Por ultimo se analizaron todos los modelos con sus versiones y con las capas se llegaron a congelar para su proceso.</a:t>
            </a:r>
          </a:p>
        </p:txBody>
      </p:sp>
      <p:sp>
        <p:nvSpPr>
          <p:cNvPr name="TextBox 10" id="10"/>
          <p:cNvSpPr txBox="true"/>
          <p:nvPr/>
        </p:nvSpPr>
        <p:spPr>
          <a:xfrm rot="0">
            <a:off x="4434437" y="1018522"/>
            <a:ext cx="9110945" cy="968375"/>
          </a:xfrm>
          <a:prstGeom prst="rect">
            <a:avLst/>
          </a:prstGeom>
        </p:spPr>
        <p:txBody>
          <a:bodyPr anchor="t" rtlCol="false" tIns="0" lIns="0" bIns="0" rIns="0">
            <a:spAutoFit/>
          </a:bodyPr>
          <a:lstStyle/>
          <a:p>
            <a:pPr algn="ctr">
              <a:lnSpc>
                <a:spcPts val="7000"/>
              </a:lnSpc>
            </a:pPr>
            <a:r>
              <a:rPr lang="en-US" sz="5000">
                <a:solidFill>
                  <a:srgbClr val="C7C2EF"/>
                </a:solidFill>
                <a:latin typeface="ITC Avant Garde Gothic Bold"/>
                <a:ea typeface="ITC Avant Garde Gothic Bold"/>
                <a:cs typeface="ITC Avant Garde Gothic Bold"/>
                <a:sym typeface="ITC Avant Garde Gothic Bold"/>
              </a:rPr>
              <a:t>METODOLOGÍA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4657228">
            <a:off x="7651713" y="-722494"/>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243975">
            <a:off x="-1025852" y="6096007"/>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863598" y="701951"/>
            <a:ext cx="9300655" cy="8996823"/>
            <a:chOff x="0" y="0"/>
            <a:chExt cx="2360592" cy="2283476"/>
          </a:xfrm>
        </p:grpSpPr>
        <p:sp>
          <p:nvSpPr>
            <p:cNvPr name="Freeform 5" id="5"/>
            <p:cNvSpPr/>
            <p:nvPr/>
          </p:nvSpPr>
          <p:spPr>
            <a:xfrm flipH="false" flipV="false" rot="0">
              <a:off x="0" y="0"/>
              <a:ext cx="2360592" cy="2283476"/>
            </a:xfrm>
            <a:custGeom>
              <a:avLst/>
              <a:gdLst/>
              <a:ahLst/>
              <a:cxnLst/>
              <a:rect r="r" b="b" t="t" l="l"/>
              <a:pathLst>
                <a:path h="2283476" w="2360592">
                  <a:moveTo>
                    <a:pt x="42453" y="0"/>
                  </a:moveTo>
                  <a:lnTo>
                    <a:pt x="2318139" y="0"/>
                  </a:lnTo>
                  <a:cubicBezTo>
                    <a:pt x="2341585" y="0"/>
                    <a:pt x="2360592" y="19007"/>
                    <a:pt x="2360592" y="42453"/>
                  </a:cubicBezTo>
                  <a:lnTo>
                    <a:pt x="2360592" y="2241024"/>
                  </a:lnTo>
                  <a:cubicBezTo>
                    <a:pt x="2360592" y="2252283"/>
                    <a:pt x="2356119" y="2263081"/>
                    <a:pt x="2348157" y="2271042"/>
                  </a:cubicBezTo>
                  <a:cubicBezTo>
                    <a:pt x="2340196" y="2279004"/>
                    <a:pt x="2329398" y="2283476"/>
                    <a:pt x="2318139" y="2283476"/>
                  </a:cubicBezTo>
                  <a:lnTo>
                    <a:pt x="42453" y="2283476"/>
                  </a:lnTo>
                  <a:cubicBezTo>
                    <a:pt x="19007" y="2283476"/>
                    <a:pt x="0" y="2264470"/>
                    <a:pt x="0" y="2241024"/>
                  </a:cubicBezTo>
                  <a:lnTo>
                    <a:pt x="0" y="42453"/>
                  </a:lnTo>
                  <a:cubicBezTo>
                    <a:pt x="0" y="19007"/>
                    <a:pt x="19007" y="0"/>
                    <a:pt x="42453" y="0"/>
                  </a:cubicBezTo>
                  <a:close/>
                </a:path>
              </a:pathLst>
            </a:custGeom>
            <a:gradFill rotWithShape="true">
              <a:gsLst>
                <a:gs pos="0">
                  <a:srgbClr val="000000">
                    <a:alpha val="100000"/>
                  </a:srgbClr>
                </a:gs>
                <a:gs pos="100000">
                  <a:srgbClr val="3533CD">
                    <a:alpha val="100000"/>
                  </a:srgbClr>
                </a:gs>
              </a:gsLst>
              <a:lin ang="0"/>
            </a:gradFill>
            <a:ln w="38100" cap="rnd">
              <a:solidFill>
                <a:srgbClr val="FFC857"/>
              </a:solidFill>
              <a:prstDash val="solid"/>
              <a:round/>
            </a:ln>
          </p:spPr>
        </p:sp>
        <p:sp>
          <p:nvSpPr>
            <p:cNvPr name="TextBox 6" id="6"/>
            <p:cNvSpPr txBox="true"/>
            <p:nvPr/>
          </p:nvSpPr>
          <p:spPr>
            <a:xfrm>
              <a:off x="0" y="-9525"/>
              <a:ext cx="2360592" cy="2293001"/>
            </a:xfrm>
            <a:prstGeom prst="rect">
              <a:avLst/>
            </a:prstGeom>
          </p:spPr>
          <p:txBody>
            <a:bodyPr anchor="ctr" rtlCol="false" tIns="50800" lIns="50800" bIns="50800" rIns="50800"/>
            <a:lstStyle/>
            <a:p>
              <a:pPr algn="ctr" marL="0" indent="0" lvl="0">
                <a:lnSpc>
                  <a:spcPts val="2952"/>
                </a:lnSpc>
                <a:spcBef>
                  <a:spcPct val="0"/>
                </a:spcBef>
              </a:pPr>
            </a:p>
          </p:txBody>
        </p:sp>
      </p:grpSp>
      <p:sp>
        <p:nvSpPr>
          <p:cNvPr name="TextBox 7" id="7"/>
          <p:cNvSpPr txBox="true"/>
          <p:nvPr/>
        </p:nvSpPr>
        <p:spPr>
          <a:xfrm rot="0">
            <a:off x="2572811" y="3327351"/>
            <a:ext cx="7882228" cy="5539740"/>
          </a:xfrm>
          <a:prstGeom prst="rect">
            <a:avLst/>
          </a:prstGeom>
        </p:spPr>
        <p:txBody>
          <a:bodyPr anchor="t" rtlCol="false" tIns="0" lIns="0" bIns="0" rIns="0">
            <a:spAutoFit/>
          </a:bodyPr>
          <a:lstStyle/>
          <a:p>
            <a:pPr algn="l" marL="755651" indent="-377825" lvl="1">
              <a:lnSpc>
                <a:spcPts val="4830"/>
              </a:lnSpc>
              <a:buFont typeface="Arial"/>
              <a:buChar char="•"/>
            </a:pPr>
            <a:r>
              <a:rPr lang="en-US" sz="3500">
                <a:solidFill>
                  <a:srgbClr val="C7C2EF"/>
                </a:solidFill>
                <a:latin typeface="ITC Avant Garde Gothic"/>
                <a:ea typeface="ITC Avant Garde Gothic"/>
                <a:cs typeface="ITC Avant Garde Gothic"/>
                <a:sym typeface="ITC Avant Garde Gothic"/>
              </a:rPr>
              <a:t>Se escogieron varios modelos de Yolos para el entrenamiento.</a:t>
            </a:r>
          </a:p>
          <a:p>
            <a:pPr algn="l">
              <a:lnSpc>
                <a:spcPts val="4830"/>
              </a:lnSpc>
            </a:pPr>
          </a:p>
          <a:p>
            <a:pPr algn="l" marL="755651" indent="-377825" lvl="1">
              <a:lnSpc>
                <a:spcPts val="4830"/>
              </a:lnSpc>
              <a:buFont typeface="Arial"/>
              <a:buChar char="•"/>
            </a:pPr>
            <a:r>
              <a:rPr lang="en-US" sz="3500">
                <a:solidFill>
                  <a:srgbClr val="C7C2EF"/>
                </a:solidFill>
                <a:latin typeface="ITC Avant Garde Gothic"/>
                <a:ea typeface="ITC Avant Garde Gothic"/>
                <a:cs typeface="ITC Avant Garde Gothic"/>
                <a:sym typeface="ITC Avant Garde Gothic"/>
              </a:rPr>
              <a:t>Se utiliza el archivo .yaml del dataset para añadirlos a la red preentrenada.</a:t>
            </a:r>
          </a:p>
          <a:p>
            <a:pPr algn="l">
              <a:lnSpc>
                <a:spcPts val="4830"/>
              </a:lnSpc>
            </a:pPr>
          </a:p>
          <a:p>
            <a:pPr algn="l" marL="755651" indent="-377825" lvl="1">
              <a:lnSpc>
                <a:spcPts val="4830"/>
              </a:lnSpc>
              <a:buFont typeface="Arial"/>
              <a:buChar char="•"/>
            </a:pPr>
            <a:r>
              <a:rPr lang="en-US" sz="3500">
                <a:solidFill>
                  <a:srgbClr val="C7C2EF"/>
                </a:solidFill>
                <a:latin typeface="ITC Avant Garde Gothic"/>
                <a:ea typeface="ITC Avant Garde Gothic"/>
                <a:cs typeface="ITC Avant Garde Gothic"/>
                <a:sym typeface="ITC Avant Garde Gothic"/>
              </a:rPr>
              <a:t>Se congela algunas capas de las redes propuestas.</a:t>
            </a:r>
          </a:p>
        </p:txBody>
      </p:sp>
      <p:sp>
        <p:nvSpPr>
          <p:cNvPr name="TextBox 8" id="8"/>
          <p:cNvSpPr txBox="true"/>
          <p:nvPr/>
        </p:nvSpPr>
        <p:spPr>
          <a:xfrm rot="0">
            <a:off x="2565050" y="1119478"/>
            <a:ext cx="7425002" cy="1733550"/>
          </a:xfrm>
          <a:prstGeom prst="rect">
            <a:avLst/>
          </a:prstGeom>
        </p:spPr>
        <p:txBody>
          <a:bodyPr anchor="t" rtlCol="false" tIns="0" lIns="0" bIns="0" rIns="0">
            <a:spAutoFit/>
          </a:bodyPr>
          <a:lstStyle/>
          <a:p>
            <a:pPr algn="ctr">
              <a:lnSpc>
                <a:spcPts val="6450"/>
              </a:lnSpc>
            </a:pPr>
            <a:r>
              <a:rPr lang="en-US" sz="5000" spc="295">
                <a:solidFill>
                  <a:srgbClr val="C7C2EF"/>
                </a:solidFill>
                <a:latin typeface="ITC Avant Garde Gothic Bold"/>
                <a:ea typeface="ITC Avant Garde Gothic Bold"/>
                <a:cs typeface="ITC Avant Garde Gothic Bold"/>
                <a:sym typeface="ITC Avant Garde Gothic Bold"/>
              </a:rPr>
              <a:t>ANALIZAR LOS DATOS</a:t>
            </a:r>
          </a:p>
        </p:txBody>
      </p:sp>
      <p:sp>
        <p:nvSpPr>
          <p:cNvPr name="Freeform 9" id="9"/>
          <p:cNvSpPr/>
          <p:nvPr/>
        </p:nvSpPr>
        <p:spPr>
          <a:xfrm flipH="false" flipV="false" rot="653008">
            <a:off x="12220370" y="1975128"/>
            <a:ext cx="6818500" cy="6818500"/>
          </a:xfrm>
          <a:custGeom>
            <a:avLst/>
            <a:gdLst/>
            <a:ahLst/>
            <a:cxnLst/>
            <a:rect r="r" b="b" t="t" l="l"/>
            <a:pathLst>
              <a:path h="6818500" w="6818500">
                <a:moveTo>
                  <a:pt x="0" y="0"/>
                </a:moveTo>
                <a:lnTo>
                  <a:pt x="6818500" y="0"/>
                </a:lnTo>
                <a:lnTo>
                  <a:pt x="6818500" y="6818500"/>
                </a:lnTo>
                <a:lnTo>
                  <a:pt x="0" y="68185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240166">
            <a:off x="13544869" y="6726008"/>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73546">
            <a:off x="14010274" y="1121152"/>
            <a:ext cx="3973246" cy="3973246"/>
          </a:xfrm>
          <a:custGeom>
            <a:avLst/>
            <a:gdLst/>
            <a:ahLst/>
            <a:cxnLst/>
            <a:rect r="r" b="b" t="t" l="l"/>
            <a:pathLst>
              <a:path h="3973246" w="3973246">
                <a:moveTo>
                  <a:pt x="0" y="0"/>
                </a:moveTo>
                <a:lnTo>
                  <a:pt x="3973246" y="0"/>
                </a:lnTo>
                <a:lnTo>
                  <a:pt x="3973246" y="3973246"/>
                </a:lnTo>
                <a:lnTo>
                  <a:pt x="0" y="39732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49534" y="2516232"/>
            <a:ext cx="16109766" cy="6108286"/>
          </a:xfrm>
          <a:custGeom>
            <a:avLst/>
            <a:gdLst/>
            <a:ahLst/>
            <a:cxnLst/>
            <a:rect r="r" b="b" t="t" l="l"/>
            <a:pathLst>
              <a:path h="6108286" w="16109766">
                <a:moveTo>
                  <a:pt x="0" y="0"/>
                </a:moveTo>
                <a:lnTo>
                  <a:pt x="16109766" y="0"/>
                </a:lnTo>
                <a:lnTo>
                  <a:pt x="16109766" y="6108287"/>
                </a:lnTo>
                <a:lnTo>
                  <a:pt x="0" y="6108287"/>
                </a:lnTo>
                <a:lnTo>
                  <a:pt x="0" y="0"/>
                </a:lnTo>
                <a:close/>
              </a:path>
            </a:pathLst>
          </a:custGeom>
          <a:blipFill>
            <a:blip r:embed="rId6"/>
            <a:stretch>
              <a:fillRect l="0" t="0" r="0" b="0"/>
            </a:stretch>
          </a:blipFill>
        </p:spPr>
      </p:sp>
      <p:sp>
        <p:nvSpPr>
          <p:cNvPr name="TextBox 5" id="5"/>
          <p:cNvSpPr txBox="true"/>
          <p:nvPr/>
        </p:nvSpPr>
        <p:spPr>
          <a:xfrm rot="0">
            <a:off x="1149534" y="727505"/>
            <a:ext cx="7214727" cy="847725"/>
          </a:xfrm>
          <a:prstGeom prst="rect">
            <a:avLst/>
          </a:prstGeom>
        </p:spPr>
        <p:txBody>
          <a:bodyPr anchor="t" rtlCol="false" tIns="0" lIns="0" bIns="0" rIns="0">
            <a:spAutoFit/>
          </a:bodyPr>
          <a:lstStyle/>
          <a:p>
            <a:pPr algn="ctr">
              <a:lnSpc>
                <a:spcPts val="6299"/>
              </a:lnSpc>
            </a:pPr>
            <a:r>
              <a:rPr lang="en-US" sz="4499">
                <a:solidFill>
                  <a:srgbClr val="C7C2EF"/>
                </a:solidFill>
                <a:latin typeface="ITC Avant Garde Gothic Bold"/>
                <a:ea typeface="ITC Avant Garde Gothic Bold"/>
                <a:cs typeface="ITC Avant Garde Gothic Bold"/>
                <a:sym typeface="ITC Avant Garde Gothic Bold"/>
              </a:rPr>
              <a:t>MODELOS USADOS</a:t>
            </a:r>
          </a:p>
        </p:txBody>
      </p:sp>
      <p:sp>
        <p:nvSpPr>
          <p:cNvPr name="TextBox 6" id="6"/>
          <p:cNvSpPr txBox="true"/>
          <p:nvPr/>
        </p:nvSpPr>
        <p:spPr>
          <a:xfrm rot="0">
            <a:off x="8769582" y="727505"/>
            <a:ext cx="3376193" cy="847725"/>
          </a:xfrm>
          <a:prstGeom prst="rect">
            <a:avLst/>
          </a:prstGeom>
        </p:spPr>
        <p:txBody>
          <a:bodyPr anchor="t" rtlCol="false" tIns="0" lIns="0" bIns="0" rIns="0">
            <a:spAutoFit/>
          </a:bodyPr>
          <a:lstStyle/>
          <a:p>
            <a:pPr algn="l" marL="0" indent="0" lvl="0">
              <a:lnSpc>
                <a:spcPts val="6299"/>
              </a:lnSpc>
              <a:spcBef>
                <a:spcPct val="0"/>
              </a:spcBef>
            </a:pPr>
            <a:r>
              <a:rPr lang="en-US" sz="4499">
                <a:solidFill>
                  <a:srgbClr val="C7C2EF"/>
                </a:solidFill>
                <a:latin typeface="ITC Avant Garde Gothic Bold"/>
                <a:ea typeface="ITC Avant Garde Gothic Bold"/>
                <a:cs typeface="ITC Avant Garde Gothic Bold"/>
                <a:sym typeface="ITC Avant Garde Gothic Bold"/>
              </a:rPr>
              <a:t>Yolo v5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240166">
            <a:off x="13544869" y="6726008"/>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73546">
            <a:off x="15054888" y="475977"/>
            <a:ext cx="3973246" cy="3973246"/>
          </a:xfrm>
          <a:custGeom>
            <a:avLst/>
            <a:gdLst/>
            <a:ahLst/>
            <a:cxnLst/>
            <a:rect r="r" b="b" t="t" l="l"/>
            <a:pathLst>
              <a:path h="3973246" w="3973246">
                <a:moveTo>
                  <a:pt x="0" y="0"/>
                </a:moveTo>
                <a:lnTo>
                  <a:pt x="3973247" y="0"/>
                </a:lnTo>
                <a:lnTo>
                  <a:pt x="3973247" y="3973247"/>
                </a:lnTo>
                <a:lnTo>
                  <a:pt x="0" y="39732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636064" y="1237093"/>
            <a:ext cx="8372818" cy="8686233"/>
          </a:xfrm>
          <a:custGeom>
            <a:avLst/>
            <a:gdLst/>
            <a:ahLst/>
            <a:cxnLst/>
            <a:rect r="r" b="b" t="t" l="l"/>
            <a:pathLst>
              <a:path h="8686233" w="8372818">
                <a:moveTo>
                  <a:pt x="0" y="0"/>
                </a:moveTo>
                <a:lnTo>
                  <a:pt x="8372818" y="0"/>
                </a:lnTo>
                <a:lnTo>
                  <a:pt x="8372818" y="8686233"/>
                </a:lnTo>
                <a:lnTo>
                  <a:pt x="0" y="8686233"/>
                </a:lnTo>
                <a:lnTo>
                  <a:pt x="0" y="0"/>
                </a:lnTo>
                <a:close/>
              </a:path>
            </a:pathLst>
          </a:custGeom>
          <a:blipFill>
            <a:blip r:embed="rId6"/>
            <a:stretch>
              <a:fillRect l="0" t="-462" r="0" b="-462"/>
            </a:stretch>
          </a:blipFill>
        </p:spPr>
      </p:sp>
      <p:sp>
        <p:nvSpPr>
          <p:cNvPr name="TextBox 5" id="5"/>
          <p:cNvSpPr txBox="true"/>
          <p:nvPr/>
        </p:nvSpPr>
        <p:spPr>
          <a:xfrm rot="0">
            <a:off x="1028700" y="389367"/>
            <a:ext cx="7214727" cy="847725"/>
          </a:xfrm>
          <a:prstGeom prst="rect">
            <a:avLst/>
          </a:prstGeom>
        </p:spPr>
        <p:txBody>
          <a:bodyPr anchor="t" rtlCol="false" tIns="0" lIns="0" bIns="0" rIns="0">
            <a:spAutoFit/>
          </a:bodyPr>
          <a:lstStyle/>
          <a:p>
            <a:pPr algn="ctr">
              <a:lnSpc>
                <a:spcPts val="6299"/>
              </a:lnSpc>
            </a:pPr>
            <a:r>
              <a:rPr lang="en-US" sz="4499">
                <a:solidFill>
                  <a:srgbClr val="C7C2EF"/>
                </a:solidFill>
                <a:latin typeface="ITC Avant Garde Gothic Bold"/>
                <a:ea typeface="ITC Avant Garde Gothic Bold"/>
                <a:cs typeface="ITC Avant Garde Gothic Bold"/>
                <a:sym typeface="ITC Avant Garde Gothic Bold"/>
              </a:rPr>
              <a:t>MODELOS USADOS</a:t>
            </a:r>
          </a:p>
        </p:txBody>
      </p:sp>
      <p:sp>
        <p:nvSpPr>
          <p:cNvPr name="TextBox 6" id="6"/>
          <p:cNvSpPr txBox="true"/>
          <p:nvPr/>
        </p:nvSpPr>
        <p:spPr>
          <a:xfrm rot="0">
            <a:off x="8504843" y="369663"/>
            <a:ext cx="3376193" cy="847725"/>
          </a:xfrm>
          <a:prstGeom prst="rect">
            <a:avLst/>
          </a:prstGeom>
        </p:spPr>
        <p:txBody>
          <a:bodyPr anchor="t" rtlCol="false" tIns="0" lIns="0" bIns="0" rIns="0">
            <a:spAutoFit/>
          </a:bodyPr>
          <a:lstStyle/>
          <a:p>
            <a:pPr algn="l" marL="0" indent="0" lvl="0">
              <a:lnSpc>
                <a:spcPts val="6299"/>
              </a:lnSpc>
              <a:spcBef>
                <a:spcPct val="0"/>
              </a:spcBef>
            </a:pPr>
            <a:r>
              <a:rPr lang="en-US" sz="4499">
                <a:solidFill>
                  <a:srgbClr val="C7C2EF"/>
                </a:solidFill>
                <a:latin typeface="ITC Avant Garde Gothic Bold"/>
                <a:ea typeface="ITC Avant Garde Gothic Bold"/>
                <a:cs typeface="ITC Avant Garde Gothic Bold"/>
                <a:sym typeface="ITC Avant Garde Gothic Bold"/>
              </a:rPr>
              <a:t>Yolo v8</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240166">
            <a:off x="13544869" y="6726008"/>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73546">
            <a:off x="14760097" y="345236"/>
            <a:ext cx="3973246" cy="3973246"/>
          </a:xfrm>
          <a:custGeom>
            <a:avLst/>
            <a:gdLst/>
            <a:ahLst/>
            <a:cxnLst/>
            <a:rect r="r" b="b" t="t" l="l"/>
            <a:pathLst>
              <a:path h="3973246" w="3973246">
                <a:moveTo>
                  <a:pt x="0" y="0"/>
                </a:moveTo>
                <a:lnTo>
                  <a:pt x="3973246" y="0"/>
                </a:lnTo>
                <a:lnTo>
                  <a:pt x="3973246" y="3973247"/>
                </a:lnTo>
                <a:lnTo>
                  <a:pt x="0" y="39732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16883" y="2134052"/>
            <a:ext cx="15254234" cy="7124248"/>
          </a:xfrm>
          <a:custGeom>
            <a:avLst/>
            <a:gdLst/>
            <a:ahLst/>
            <a:cxnLst/>
            <a:rect r="r" b="b" t="t" l="l"/>
            <a:pathLst>
              <a:path h="7124248" w="15254234">
                <a:moveTo>
                  <a:pt x="0" y="0"/>
                </a:moveTo>
                <a:lnTo>
                  <a:pt x="15254234" y="0"/>
                </a:lnTo>
                <a:lnTo>
                  <a:pt x="15254234" y="7124248"/>
                </a:lnTo>
                <a:lnTo>
                  <a:pt x="0" y="7124248"/>
                </a:lnTo>
                <a:lnTo>
                  <a:pt x="0" y="0"/>
                </a:lnTo>
                <a:close/>
              </a:path>
            </a:pathLst>
          </a:custGeom>
          <a:blipFill>
            <a:blip r:embed="rId6"/>
            <a:stretch>
              <a:fillRect l="0" t="0" r="-42825" b="-30862"/>
            </a:stretch>
          </a:blipFill>
        </p:spPr>
      </p:sp>
      <p:sp>
        <p:nvSpPr>
          <p:cNvPr name="TextBox 5" id="5"/>
          <p:cNvSpPr txBox="true"/>
          <p:nvPr/>
        </p:nvSpPr>
        <p:spPr>
          <a:xfrm rot="0">
            <a:off x="1149534" y="727505"/>
            <a:ext cx="7214727" cy="847725"/>
          </a:xfrm>
          <a:prstGeom prst="rect">
            <a:avLst/>
          </a:prstGeom>
        </p:spPr>
        <p:txBody>
          <a:bodyPr anchor="t" rtlCol="false" tIns="0" lIns="0" bIns="0" rIns="0">
            <a:spAutoFit/>
          </a:bodyPr>
          <a:lstStyle/>
          <a:p>
            <a:pPr algn="ctr">
              <a:lnSpc>
                <a:spcPts val="6299"/>
              </a:lnSpc>
            </a:pPr>
            <a:r>
              <a:rPr lang="en-US" sz="4499">
                <a:solidFill>
                  <a:srgbClr val="C7C2EF"/>
                </a:solidFill>
                <a:latin typeface="ITC Avant Garde Gothic Bold"/>
                <a:ea typeface="ITC Avant Garde Gothic Bold"/>
                <a:cs typeface="ITC Avant Garde Gothic Bold"/>
                <a:sym typeface="ITC Avant Garde Gothic Bold"/>
              </a:rPr>
              <a:t>MODELOS USADOS</a:t>
            </a:r>
          </a:p>
        </p:txBody>
      </p:sp>
      <p:sp>
        <p:nvSpPr>
          <p:cNvPr name="TextBox 6" id="6"/>
          <p:cNvSpPr txBox="true"/>
          <p:nvPr/>
        </p:nvSpPr>
        <p:spPr>
          <a:xfrm rot="0">
            <a:off x="8769582" y="727505"/>
            <a:ext cx="3376193" cy="847725"/>
          </a:xfrm>
          <a:prstGeom prst="rect">
            <a:avLst/>
          </a:prstGeom>
        </p:spPr>
        <p:txBody>
          <a:bodyPr anchor="t" rtlCol="false" tIns="0" lIns="0" bIns="0" rIns="0">
            <a:spAutoFit/>
          </a:bodyPr>
          <a:lstStyle/>
          <a:p>
            <a:pPr algn="l" marL="0" indent="0" lvl="0">
              <a:lnSpc>
                <a:spcPts val="6299"/>
              </a:lnSpc>
              <a:spcBef>
                <a:spcPct val="0"/>
              </a:spcBef>
            </a:pPr>
            <a:r>
              <a:rPr lang="en-US" sz="4499">
                <a:solidFill>
                  <a:srgbClr val="C7C2EF"/>
                </a:solidFill>
                <a:latin typeface="ITC Avant Garde Gothic Bold"/>
                <a:ea typeface="ITC Avant Garde Gothic Bold"/>
                <a:cs typeface="ITC Avant Garde Gothic Bold"/>
                <a:sym typeface="ITC Avant Garde Gothic Bold"/>
              </a:rPr>
              <a:t>Yolo v10</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292232">
            <a:off x="13544195" y="-819775"/>
            <a:ext cx="4648243" cy="4473934"/>
          </a:xfrm>
          <a:custGeom>
            <a:avLst/>
            <a:gdLst/>
            <a:ahLst/>
            <a:cxnLst/>
            <a:rect r="r" b="b" t="t" l="l"/>
            <a:pathLst>
              <a:path h="4473934" w="4648243">
                <a:moveTo>
                  <a:pt x="0" y="0"/>
                </a:moveTo>
                <a:lnTo>
                  <a:pt x="4648243" y="0"/>
                </a:lnTo>
                <a:lnTo>
                  <a:pt x="4648243" y="4473934"/>
                </a:lnTo>
                <a:lnTo>
                  <a:pt x="0" y="4473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67388">
            <a:off x="7134973" y="6860039"/>
            <a:ext cx="4409919" cy="4244547"/>
          </a:xfrm>
          <a:custGeom>
            <a:avLst/>
            <a:gdLst/>
            <a:ahLst/>
            <a:cxnLst/>
            <a:rect r="r" b="b" t="t" l="l"/>
            <a:pathLst>
              <a:path h="4244547" w="4409919">
                <a:moveTo>
                  <a:pt x="0" y="0"/>
                </a:moveTo>
                <a:lnTo>
                  <a:pt x="4409919" y="0"/>
                </a:lnTo>
                <a:lnTo>
                  <a:pt x="4409919" y="4244547"/>
                </a:lnTo>
                <a:lnTo>
                  <a:pt x="0" y="4244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08118">
            <a:off x="-149837" y="5483879"/>
            <a:ext cx="4830633" cy="4830633"/>
          </a:xfrm>
          <a:custGeom>
            <a:avLst/>
            <a:gdLst/>
            <a:ahLst/>
            <a:cxnLst/>
            <a:rect r="r" b="b" t="t" l="l"/>
            <a:pathLst>
              <a:path h="4830633" w="4830633">
                <a:moveTo>
                  <a:pt x="0" y="0"/>
                </a:moveTo>
                <a:lnTo>
                  <a:pt x="4830633" y="0"/>
                </a:lnTo>
                <a:lnTo>
                  <a:pt x="4830633" y="4830633"/>
                </a:lnTo>
                <a:lnTo>
                  <a:pt x="0" y="48306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16714" y="3270096"/>
            <a:ext cx="17254573" cy="4799289"/>
          </a:xfrm>
          <a:custGeom>
            <a:avLst/>
            <a:gdLst/>
            <a:ahLst/>
            <a:cxnLst/>
            <a:rect r="r" b="b" t="t" l="l"/>
            <a:pathLst>
              <a:path h="4799289" w="17254573">
                <a:moveTo>
                  <a:pt x="0" y="0"/>
                </a:moveTo>
                <a:lnTo>
                  <a:pt x="17254572" y="0"/>
                </a:lnTo>
                <a:lnTo>
                  <a:pt x="17254572" y="4799289"/>
                </a:lnTo>
                <a:lnTo>
                  <a:pt x="0" y="4799289"/>
                </a:lnTo>
                <a:lnTo>
                  <a:pt x="0" y="0"/>
                </a:lnTo>
                <a:close/>
              </a:path>
            </a:pathLst>
          </a:custGeom>
          <a:blipFill>
            <a:blip r:embed="rId6"/>
            <a:stretch>
              <a:fillRect l="-1004" t="0" r="-1004" b="0"/>
            </a:stretch>
          </a:blipFill>
        </p:spPr>
      </p:sp>
      <p:sp>
        <p:nvSpPr>
          <p:cNvPr name="TextBox 6" id="6"/>
          <p:cNvSpPr txBox="true"/>
          <p:nvPr/>
        </p:nvSpPr>
        <p:spPr>
          <a:xfrm rot="0">
            <a:off x="1741156" y="694879"/>
            <a:ext cx="6499668" cy="1101727"/>
          </a:xfrm>
          <a:prstGeom prst="rect">
            <a:avLst/>
          </a:prstGeom>
        </p:spPr>
        <p:txBody>
          <a:bodyPr anchor="t" rtlCol="false" tIns="0" lIns="0" bIns="0" rIns="0">
            <a:spAutoFit/>
          </a:bodyPr>
          <a:lstStyle/>
          <a:p>
            <a:pPr algn="ctr" marL="0" indent="0" lvl="0">
              <a:lnSpc>
                <a:spcPts val="8499"/>
              </a:lnSpc>
              <a:spcBef>
                <a:spcPct val="0"/>
              </a:spcBef>
            </a:pPr>
            <a:r>
              <a:rPr lang="en-US" sz="4999" spc="294">
                <a:solidFill>
                  <a:srgbClr val="C7C2EF"/>
                </a:solidFill>
                <a:latin typeface="ITC Avant Garde Gothic Bold"/>
                <a:ea typeface="ITC Avant Garde Gothic Bold"/>
                <a:cs typeface="ITC Avant Garde Gothic Bold"/>
                <a:sym typeface="ITC Avant Garde Gothic Bold"/>
              </a:rPr>
              <a:t>RESULTADOS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DAGKOYFedvY</dc:identifier>
  <dcterms:modified xsi:type="dcterms:W3CDTF">2011-08-01T06:04:30Z</dcterms:modified>
  <cp:revision>1</cp:revision>
  <dc:title>Detección de calculos renales con Yolo</dc:title>
</cp:coreProperties>
</file>