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9"/>
  </p:notesMasterIdLst>
  <p:sldIdLst>
    <p:sldId id="29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BEAA47-A0F3-44C4-84A6-6AA7F497104C}">
  <a:tblStyle styleId="{1BBEAA47-A0F3-44C4-84A6-6AA7F49710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6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86200" y="8686800"/>
            <a:ext cx="2971800" cy="457200"/>
          </a:xfrm>
          <a:prstGeom prst="rect">
            <a:avLst/>
          </a:prstGeom>
          <a:noFill/>
          <a:ln>
            <a:noFill/>
          </a:ln>
        </p:spPr>
        <p:txBody>
          <a:bodyPr spcFirstLastPara="1" wrap="square" lIns="19050" tIns="0" rIns="19050" bIns="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strike="noStrike" cap="none">
                <a:solidFill>
                  <a:srgbClr val="000000"/>
                </a:solidFill>
                <a:latin typeface="Times New Roman"/>
                <a:ea typeface="Times New Roman"/>
                <a:cs typeface="Times New Roman"/>
                <a:sym typeface="Times New Roman"/>
              </a:rPr>
              <a:t>‹Nº›</a:t>
            </a:fld>
            <a:endParaRPr/>
          </a:p>
        </p:txBody>
      </p:sp>
      <p:sp>
        <p:nvSpPr>
          <p:cNvPr id="4" name="Google Shape;4;n"/>
          <p:cNvSpPr txBox="1">
            <a:spLocks noGrp="1"/>
          </p:cNvSpPr>
          <p:nvPr>
            <p:ph type="hdr" idx="2"/>
          </p:nvPr>
        </p:nvSpPr>
        <p:spPr>
          <a:xfrm>
            <a:off x="0" y="0"/>
            <a:ext cx="2971800" cy="457200"/>
          </a:xfrm>
          <a:prstGeom prst="rect">
            <a:avLst/>
          </a:prstGeom>
          <a:noFill/>
          <a:ln>
            <a:noFill/>
          </a:ln>
        </p:spPr>
        <p:txBody>
          <a:bodyPr spcFirstLastPara="1" wrap="square" lIns="19050" tIns="0" rIns="19050" bIns="0" anchor="t" anchorCtr="0"/>
          <a:lstStyle>
            <a:lvl1pPr marR="0" lvl="0" algn="l" rtl="0">
              <a:lnSpc>
                <a:spcPct val="100000"/>
              </a:lnSpc>
              <a:spcBef>
                <a:spcPts val="0"/>
              </a:spcBef>
              <a:spcAft>
                <a:spcPts val="0"/>
              </a:spcAft>
              <a:buSzPts val="1400"/>
              <a:buNone/>
              <a:defRPr sz="1000" b="0" i="1"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txBox="1">
            <a:spLocks noGrp="1"/>
          </p:cNvSpPr>
          <p:nvPr>
            <p:ph type="dt" idx="10"/>
          </p:nvPr>
        </p:nvSpPr>
        <p:spPr>
          <a:xfrm>
            <a:off x="3886200" y="0"/>
            <a:ext cx="2971800" cy="457200"/>
          </a:xfrm>
          <a:prstGeom prst="rect">
            <a:avLst/>
          </a:prstGeom>
          <a:noFill/>
          <a:ln>
            <a:noFill/>
          </a:ln>
        </p:spPr>
        <p:txBody>
          <a:bodyPr spcFirstLastPara="1" wrap="square" lIns="19050" tIns="0" rIns="19050" bIns="0" anchor="t" anchorCtr="0"/>
          <a:lstStyle>
            <a:lvl1pPr marR="0" lvl="0" algn="r" rtl="0">
              <a:lnSpc>
                <a:spcPct val="100000"/>
              </a:lnSpc>
              <a:spcBef>
                <a:spcPts val="0"/>
              </a:spcBef>
              <a:spcAft>
                <a:spcPts val="0"/>
              </a:spcAft>
              <a:buSzPts val="1400"/>
              <a:buNone/>
              <a:defRPr sz="1000" b="0" i="1"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6" name="Google Shape;6;n"/>
          <p:cNvSpPr>
            <a:spLocks noGrp="1" noRot="1" noChangeAspect="1"/>
          </p:cNvSpPr>
          <p:nvPr>
            <p:ph type="sldImg" idx="3"/>
          </p:nvPr>
        </p:nvSpPr>
        <p:spPr>
          <a:xfrm>
            <a:off x="1149350" y="692150"/>
            <a:ext cx="4559300"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914400" y="4343400"/>
            <a:ext cx="5029200" cy="4114800"/>
          </a:xfrm>
          <a:prstGeom prst="rect">
            <a:avLst/>
          </a:prstGeom>
          <a:noFill/>
          <a:ln>
            <a:noFill/>
          </a:ln>
        </p:spPr>
        <p:txBody>
          <a:bodyPr spcFirstLastPara="1" wrap="square" lIns="92075" tIns="46025" rIns="92075" bIns="460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ftr" idx="11"/>
          </p:nvPr>
        </p:nvSpPr>
        <p:spPr>
          <a:xfrm>
            <a:off x="0" y="8686800"/>
            <a:ext cx="2971800" cy="457200"/>
          </a:xfrm>
          <a:prstGeom prst="rect">
            <a:avLst/>
          </a:prstGeom>
          <a:noFill/>
          <a:ln>
            <a:noFill/>
          </a:ln>
        </p:spPr>
        <p:txBody>
          <a:bodyPr spcFirstLastPara="1" wrap="square" lIns="19050" tIns="0" rIns="19050" bIns="0" anchor="b" anchorCtr="0"/>
          <a:lstStyle>
            <a:lvl1pPr marR="0" lvl="0" algn="l" rtl="0">
              <a:lnSpc>
                <a:spcPct val="100000"/>
              </a:lnSpc>
              <a:spcBef>
                <a:spcPts val="0"/>
              </a:spcBef>
              <a:spcAft>
                <a:spcPts val="0"/>
              </a:spcAft>
              <a:buSzPts val="1400"/>
              <a:buNone/>
              <a:defRPr sz="1000" b="0" i="1"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9" name="Google Shape;9;n"/>
          <p:cNvSpPr txBox="1">
            <a:spLocks noGrp="1"/>
          </p:cNvSpPr>
          <p:nvPr>
            <p:ph type="sldNum" idx="4"/>
          </p:nvPr>
        </p:nvSpPr>
        <p:spPr>
          <a:xfrm>
            <a:off x="3886200" y="8686800"/>
            <a:ext cx="2971800" cy="457200"/>
          </a:xfrm>
          <a:prstGeom prst="rect">
            <a:avLst/>
          </a:prstGeom>
          <a:noFill/>
          <a:ln>
            <a:noFill/>
          </a:ln>
        </p:spPr>
        <p:txBody>
          <a:bodyPr spcFirstLastPara="1" wrap="square" lIns="19050" tIns="0" rIns="19050" bIns="0" anchor="b" anchorCtr="0">
            <a:noAutofit/>
          </a:bodyPr>
          <a:lstStyle/>
          <a:p>
            <a:pPr marL="0" marR="0" lvl="0" indent="0" algn="r" rtl="0">
              <a:lnSpc>
                <a:spcPct val="100000"/>
              </a:lnSpc>
              <a:spcBef>
                <a:spcPts val="0"/>
              </a:spcBef>
              <a:spcAft>
                <a:spcPts val="0"/>
              </a:spcAft>
              <a:buClr>
                <a:srgbClr val="000000"/>
              </a:buClr>
              <a:buSzPts val="1000"/>
              <a:buFont typeface="Times New Roman"/>
              <a:buNone/>
            </a:pPr>
            <a:fld id="{00000000-1234-1234-1234-123412341234}" type="slidenum">
              <a:rPr lang="en-US" sz="1000" b="0" i="1" u="none">
                <a:solidFill>
                  <a:srgbClr val="000000"/>
                </a:solidFill>
                <a:latin typeface="Times New Roman"/>
                <a:ea typeface="Times New Roman"/>
                <a:cs typeface="Times New Roman"/>
                <a:sym typeface="Times New Roman"/>
              </a:rPr>
              <a:t>‹Nº›</a:t>
            </a:fld>
            <a:endParaRPr/>
          </a:p>
        </p:txBody>
      </p:sp>
    </p:spTree>
    <p:extLst>
      <p:ext uri="{BB962C8B-B14F-4D97-AF65-F5344CB8AC3E}">
        <p14:creationId xmlns:p14="http://schemas.microsoft.com/office/powerpoint/2010/main" val="1225167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3a585c44d_0_2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398" name="Google Shape;398;g33a585c44d_0_2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913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49c81f8cdb_0_117: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None/>
            </a:pPr>
            <a:fld id="{00000000-1234-1234-1234-123412341234}" type="slidenum">
              <a:rPr lang="en-US"/>
              <a:t>10</a:t>
            </a:fld>
            <a:endParaRPr sz="1400">
              <a:latin typeface="Arial"/>
              <a:ea typeface="Arial"/>
              <a:cs typeface="Arial"/>
              <a:sym typeface="Arial"/>
            </a:endParaRPr>
          </a:p>
        </p:txBody>
      </p:sp>
      <p:sp>
        <p:nvSpPr>
          <p:cNvPr id="468" name="Google Shape;468;g49c81f8cdb_0_117: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49c81f8cdb_0_117: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70" name="Google Shape;470;g49c81f8cdb_0_117: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None/>
            </a:pPr>
            <a:fld id="{00000000-1234-1234-1234-123412341234}" type="slidenum">
              <a:rPr lang="en-US"/>
              <a:t>10</a:t>
            </a:fld>
            <a:endParaRPr sz="1400" i="0">
              <a:latin typeface="Arial"/>
              <a:ea typeface="Arial"/>
              <a:cs typeface="Arial"/>
              <a:sym typeface="Arial"/>
            </a:endParaRPr>
          </a:p>
        </p:txBody>
      </p:sp>
    </p:spTree>
    <p:extLst>
      <p:ext uri="{BB962C8B-B14F-4D97-AF65-F5344CB8AC3E}">
        <p14:creationId xmlns:p14="http://schemas.microsoft.com/office/powerpoint/2010/main" val="2368167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49c81f8cdb_0_3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76" name="Google Shape;476;g49c81f8cdb_0_3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20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49c81f8cdb_0_36: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12</a:t>
            </a:fld>
            <a:endParaRPr sz="1400">
              <a:latin typeface="Arial"/>
              <a:ea typeface="Arial"/>
              <a:cs typeface="Arial"/>
              <a:sym typeface="Arial"/>
            </a:endParaRPr>
          </a:p>
        </p:txBody>
      </p:sp>
      <p:sp>
        <p:nvSpPr>
          <p:cNvPr id="483" name="Google Shape;483;g49c81f8cdb_0_3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49c81f8cdb_0_3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85" name="Google Shape;485;g49c81f8cdb_0_36: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12</a:t>
            </a:fld>
            <a:endParaRPr sz="1400" i="0">
              <a:latin typeface="Arial"/>
              <a:ea typeface="Arial"/>
              <a:cs typeface="Arial"/>
              <a:sym typeface="Arial"/>
            </a:endParaRPr>
          </a:p>
        </p:txBody>
      </p:sp>
    </p:spTree>
    <p:extLst>
      <p:ext uri="{BB962C8B-B14F-4D97-AF65-F5344CB8AC3E}">
        <p14:creationId xmlns:p14="http://schemas.microsoft.com/office/powerpoint/2010/main" val="371993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49c81f8cdb_0_50: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13</a:t>
            </a:fld>
            <a:endParaRPr sz="1400">
              <a:latin typeface="Arial"/>
              <a:ea typeface="Arial"/>
              <a:cs typeface="Arial"/>
              <a:sym typeface="Arial"/>
            </a:endParaRPr>
          </a:p>
        </p:txBody>
      </p:sp>
      <p:sp>
        <p:nvSpPr>
          <p:cNvPr id="491" name="Google Shape;491;g49c81f8cdb_0_5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49c81f8cdb_0_5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93" name="Google Shape;493;g49c81f8cdb_0_50: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13</a:t>
            </a:fld>
            <a:endParaRPr sz="1400" i="0">
              <a:latin typeface="Arial"/>
              <a:ea typeface="Arial"/>
              <a:cs typeface="Arial"/>
              <a:sym typeface="Arial"/>
            </a:endParaRPr>
          </a:p>
        </p:txBody>
      </p:sp>
    </p:spTree>
    <p:extLst>
      <p:ext uri="{BB962C8B-B14F-4D97-AF65-F5344CB8AC3E}">
        <p14:creationId xmlns:p14="http://schemas.microsoft.com/office/powerpoint/2010/main" val="2796837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49c81f8cdb_0_73: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None/>
            </a:pPr>
            <a:fld id="{00000000-1234-1234-1234-123412341234}" type="slidenum">
              <a:rPr lang="en-US"/>
              <a:t>14</a:t>
            </a:fld>
            <a:endParaRPr sz="1400">
              <a:latin typeface="Arial"/>
              <a:ea typeface="Arial"/>
              <a:cs typeface="Arial"/>
              <a:sym typeface="Arial"/>
            </a:endParaRPr>
          </a:p>
        </p:txBody>
      </p:sp>
      <p:sp>
        <p:nvSpPr>
          <p:cNvPr id="499" name="Google Shape;499;g49c81f8cdb_0_7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9c81f8cdb_0_73: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01" name="Google Shape;501;g49c81f8cdb_0_73: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None/>
            </a:pPr>
            <a:fld id="{00000000-1234-1234-1234-123412341234}" type="slidenum">
              <a:rPr lang="en-US"/>
              <a:t>14</a:t>
            </a:fld>
            <a:endParaRPr sz="1400" i="0">
              <a:latin typeface="Arial"/>
              <a:ea typeface="Arial"/>
              <a:cs typeface="Arial"/>
              <a:sym typeface="Arial"/>
            </a:endParaRPr>
          </a:p>
        </p:txBody>
      </p:sp>
    </p:spTree>
    <p:extLst>
      <p:ext uri="{BB962C8B-B14F-4D97-AF65-F5344CB8AC3E}">
        <p14:creationId xmlns:p14="http://schemas.microsoft.com/office/powerpoint/2010/main" val="3026418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49c81f8cdb_0_64: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15</a:t>
            </a:fld>
            <a:endParaRPr sz="1400">
              <a:latin typeface="Arial"/>
              <a:ea typeface="Arial"/>
              <a:cs typeface="Arial"/>
              <a:sym typeface="Arial"/>
            </a:endParaRPr>
          </a:p>
        </p:txBody>
      </p:sp>
      <p:sp>
        <p:nvSpPr>
          <p:cNvPr id="507" name="Google Shape;507;g49c81f8cdb_0_6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9c81f8cdb_0_6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09" name="Google Shape;509;g49c81f8cdb_0_64: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15</a:t>
            </a:fld>
            <a:endParaRPr sz="1400" i="0">
              <a:latin typeface="Arial"/>
              <a:ea typeface="Arial"/>
              <a:cs typeface="Arial"/>
              <a:sym typeface="Arial"/>
            </a:endParaRPr>
          </a:p>
        </p:txBody>
      </p:sp>
    </p:spTree>
    <p:extLst>
      <p:ext uri="{BB962C8B-B14F-4D97-AF65-F5344CB8AC3E}">
        <p14:creationId xmlns:p14="http://schemas.microsoft.com/office/powerpoint/2010/main" val="4153262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49c81f8cdb_0_94: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None/>
            </a:pPr>
            <a:fld id="{00000000-1234-1234-1234-123412341234}" type="slidenum">
              <a:rPr lang="en-US"/>
              <a:t>16</a:t>
            </a:fld>
            <a:endParaRPr sz="1400">
              <a:latin typeface="Arial"/>
              <a:ea typeface="Arial"/>
              <a:cs typeface="Arial"/>
              <a:sym typeface="Arial"/>
            </a:endParaRPr>
          </a:p>
        </p:txBody>
      </p:sp>
      <p:sp>
        <p:nvSpPr>
          <p:cNvPr id="515" name="Google Shape;515;g49c81f8cdb_0_9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49c81f8cdb_0_9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17" name="Google Shape;517;g49c81f8cdb_0_94: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None/>
            </a:pPr>
            <a:fld id="{00000000-1234-1234-1234-123412341234}" type="slidenum">
              <a:rPr lang="en-US"/>
              <a:t>16</a:t>
            </a:fld>
            <a:endParaRPr sz="1400" i="0">
              <a:latin typeface="Arial"/>
              <a:ea typeface="Arial"/>
              <a:cs typeface="Arial"/>
              <a:sym typeface="Arial"/>
            </a:endParaRPr>
          </a:p>
        </p:txBody>
      </p:sp>
    </p:spTree>
    <p:extLst>
      <p:ext uri="{BB962C8B-B14F-4D97-AF65-F5344CB8AC3E}">
        <p14:creationId xmlns:p14="http://schemas.microsoft.com/office/powerpoint/2010/main" val="3168866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49c81f8cdb_0_125: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17</a:t>
            </a:fld>
            <a:endParaRPr sz="1400">
              <a:latin typeface="Arial"/>
              <a:ea typeface="Arial"/>
              <a:cs typeface="Arial"/>
              <a:sym typeface="Arial"/>
            </a:endParaRPr>
          </a:p>
        </p:txBody>
      </p:sp>
      <p:sp>
        <p:nvSpPr>
          <p:cNvPr id="523" name="Google Shape;523;g49c81f8cdb_0_125: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49c81f8cdb_0_125: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25" name="Google Shape;525;g49c81f8cdb_0_125: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17</a:t>
            </a:fld>
            <a:endParaRPr sz="1400" i="0">
              <a:latin typeface="Arial"/>
              <a:ea typeface="Arial"/>
              <a:cs typeface="Arial"/>
              <a:sym typeface="Arial"/>
            </a:endParaRPr>
          </a:p>
        </p:txBody>
      </p:sp>
    </p:spTree>
    <p:extLst>
      <p:ext uri="{BB962C8B-B14F-4D97-AF65-F5344CB8AC3E}">
        <p14:creationId xmlns:p14="http://schemas.microsoft.com/office/powerpoint/2010/main" val="3135471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49c81f8cdb_0_0: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2</a:t>
            </a:fld>
            <a:endParaRPr sz="1400">
              <a:latin typeface="Arial"/>
              <a:ea typeface="Arial"/>
              <a:cs typeface="Arial"/>
              <a:sym typeface="Arial"/>
            </a:endParaRPr>
          </a:p>
        </p:txBody>
      </p:sp>
      <p:sp>
        <p:nvSpPr>
          <p:cNvPr id="407" name="Google Shape;407;g49c81f8cdb_0_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49c81f8cdb_0_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09" name="Google Shape;409;g49c81f8cdb_0_0: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2</a:t>
            </a:fld>
            <a:endParaRPr sz="1400" i="0">
              <a:latin typeface="Arial"/>
              <a:ea typeface="Arial"/>
              <a:cs typeface="Arial"/>
              <a:sym typeface="Arial"/>
            </a:endParaRPr>
          </a:p>
        </p:txBody>
      </p:sp>
    </p:spTree>
    <p:extLst>
      <p:ext uri="{BB962C8B-B14F-4D97-AF65-F5344CB8AC3E}">
        <p14:creationId xmlns:p14="http://schemas.microsoft.com/office/powerpoint/2010/main" val="72730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15" name="Google Shape;415;p1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5784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49c81f8cdb_0_14: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4</a:t>
            </a:fld>
            <a:endParaRPr sz="1400">
              <a:latin typeface="Arial"/>
              <a:ea typeface="Arial"/>
              <a:cs typeface="Arial"/>
              <a:sym typeface="Arial"/>
            </a:endParaRPr>
          </a:p>
        </p:txBody>
      </p:sp>
      <p:sp>
        <p:nvSpPr>
          <p:cNvPr id="422" name="Google Shape;422;g49c81f8cdb_0_1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49c81f8cdb_0_1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24" name="Google Shape;424;g49c81f8cdb_0_14: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4</a:t>
            </a:fld>
            <a:endParaRPr sz="1400" i="0">
              <a:latin typeface="Arial"/>
              <a:ea typeface="Arial"/>
              <a:cs typeface="Arial"/>
              <a:sym typeface="Arial"/>
            </a:endParaRPr>
          </a:p>
        </p:txBody>
      </p:sp>
    </p:spTree>
    <p:extLst>
      <p:ext uri="{BB962C8B-B14F-4D97-AF65-F5344CB8AC3E}">
        <p14:creationId xmlns:p14="http://schemas.microsoft.com/office/powerpoint/2010/main" val="1339735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9c81f8cdb_0_21: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5</a:t>
            </a:fld>
            <a:endParaRPr sz="1400">
              <a:latin typeface="Arial"/>
              <a:ea typeface="Arial"/>
              <a:cs typeface="Arial"/>
              <a:sym typeface="Arial"/>
            </a:endParaRPr>
          </a:p>
        </p:txBody>
      </p:sp>
      <p:sp>
        <p:nvSpPr>
          <p:cNvPr id="430" name="Google Shape;430;g49c81f8cdb_0_2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49c81f8cdb_0_21: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32" name="Google Shape;432;g49c81f8cdb_0_21: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5</a:t>
            </a:fld>
            <a:endParaRPr sz="1400" i="0">
              <a:latin typeface="Arial"/>
              <a:ea typeface="Arial"/>
              <a:cs typeface="Arial"/>
              <a:sym typeface="Arial"/>
            </a:endParaRPr>
          </a:p>
        </p:txBody>
      </p:sp>
    </p:spTree>
    <p:extLst>
      <p:ext uri="{BB962C8B-B14F-4D97-AF65-F5344CB8AC3E}">
        <p14:creationId xmlns:p14="http://schemas.microsoft.com/office/powerpoint/2010/main" val="1767135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8: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38" name="Google Shape;438;p28: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3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49b06b3461_0_27: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45" name="Google Shape;445;g49b06b3461_0_27: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481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49c81f8cdb_0_43: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8</a:t>
            </a:fld>
            <a:endParaRPr sz="1400">
              <a:latin typeface="Arial"/>
              <a:ea typeface="Arial"/>
              <a:cs typeface="Arial"/>
              <a:sym typeface="Arial"/>
            </a:endParaRPr>
          </a:p>
        </p:txBody>
      </p:sp>
      <p:sp>
        <p:nvSpPr>
          <p:cNvPr id="452" name="Google Shape;452;g49c81f8cdb_0_4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49c81f8cdb_0_43: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54" name="Google Shape;454;g49c81f8cdb_0_43: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8</a:t>
            </a:fld>
            <a:endParaRPr sz="1400" i="0">
              <a:latin typeface="Arial"/>
              <a:ea typeface="Arial"/>
              <a:cs typeface="Arial"/>
              <a:sym typeface="Arial"/>
            </a:endParaRPr>
          </a:p>
        </p:txBody>
      </p:sp>
    </p:spTree>
    <p:extLst>
      <p:ext uri="{BB962C8B-B14F-4D97-AF65-F5344CB8AC3E}">
        <p14:creationId xmlns:p14="http://schemas.microsoft.com/office/powerpoint/2010/main" val="241424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49c81f8cdb_0_102: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9</a:t>
            </a:fld>
            <a:endParaRPr sz="1400">
              <a:latin typeface="Arial"/>
              <a:ea typeface="Arial"/>
              <a:cs typeface="Arial"/>
              <a:sym typeface="Arial"/>
            </a:endParaRPr>
          </a:p>
        </p:txBody>
      </p:sp>
      <p:sp>
        <p:nvSpPr>
          <p:cNvPr id="460" name="Google Shape;460;g49c81f8cdb_0_10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49c81f8cdb_0_102: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62" name="Google Shape;462;g49c81f8cdb_0_102: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9</a:t>
            </a:fld>
            <a:endParaRPr sz="1400" i="0">
              <a:latin typeface="Arial"/>
              <a:ea typeface="Arial"/>
              <a:cs typeface="Arial"/>
              <a:sym typeface="Arial"/>
            </a:endParaRPr>
          </a:p>
        </p:txBody>
      </p:sp>
    </p:spTree>
    <p:extLst>
      <p:ext uri="{BB962C8B-B14F-4D97-AF65-F5344CB8AC3E}">
        <p14:creationId xmlns:p14="http://schemas.microsoft.com/office/powerpoint/2010/main" val="3496312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layout with centered title and subtitle placeholders"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85800" y="2130425"/>
            <a:ext cx="7772400" cy="1470025"/>
          </a:xfrm>
          <a:prstGeom prst="rect">
            <a:avLst/>
          </a:prstGeom>
          <a:noFill/>
          <a:ln>
            <a:noFill/>
          </a:ln>
        </p:spPr>
        <p:txBody>
          <a:bodyPr spcFirstLastPara="1" wrap="square" lIns="92075" tIns="46025" rIns="92075" bIns="46025"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371600" y="3886200"/>
            <a:ext cx="6400800" cy="1752600"/>
          </a:xfrm>
          <a:prstGeom prst="rect">
            <a:avLst/>
          </a:prstGeom>
          <a:noFill/>
          <a:ln>
            <a:noFill/>
          </a:ln>
        </p:spPr>
        <p:txBody>
          <a:bodyPr spcFirstLastPara="1" wrap="square" lIns="92075" tIns="46025" rIns="92075" bIns="46025" anchor="t" anchorCtr="0"/>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9" name="Google Shape;19;p2"/>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lnSpc>
                <a:spcPct val="100000"/>
              </a:lnSpc>
              <a:spcBef>
                <a:spcPts val="0"/>
              </a:spcBef>
              <a:spcAft>
                <a:spcPts val="0"/>
              </a:spcAft>
              <a:buNone/>
              <a:defRPr sz="1400"/>
            </a:lvl1pPr>
            <a:lvl2pPr marL="0" lvl="1" indent="0" algn="r">
              <a:lnSpc>
                <a:spcPct val="100000"/>
              </a:lnSpc>
              <a:spcBef>
                <a:spcPts val="0"/>
              </a:spcBef>
              <a:spcAft>
                <a:spcPts val="0"/>
              </a:spcAft>
              <a:buNone/>
              <a:defRPr sz="1400"/>
            </a:lvl2pPr>
            <a:lvl3pPr marL="0" lvl="2" indent="0" algn="r">
              <a:lnSpc>
                <a:spcPct val="100000"/>
              </a:lnSpc>
              <a:spcBef>
                <a:spcPts val="0"/>
              </a:spcBef>
              <a:spcAft>
                <a:spcPts val="0"/>
              </a:spcAft>
              <a:buNone/>
              <a:defRPr sz="1400"/>
            </a:lvl3pPr>
            <a:lvl4pPr marL="0" lvl="3" indent="0" algn="r">
              <a:lnSpc>
                <a:spcPct val="100000"/>
              </a:lnSpc>
              <a:spcBef>
                <a:spcPts val="0"/>
              </a:spcBef>
              <a:spcAft>
                <a:spcPts val="0"/>
              </a:spcAft>
              <a:buNone/>
              <a:defRPr sz="1400"/>
            </a:lvl4pPr>
            <a:lvl5pPr marL="0" lvl="4" indent="0" algn="r">
              <a:lnSpc>
                <a:spcPct val="100000"/>
              </a:lnSpc>
              <a:spcBef>
                <a:spcPts val="0"/>
              </a:spcBef>
              <a:spcAft>
                <a:spcPts val="0"/>
              </a:spcAft>
              <a:buNone/>
              <a:defRPr sz="1400"/>
            </a:lvl5pPr>
            <a:lvl6pPr marL="0" lvl="5" indent="0" algn="r">
              <a:lnSpc>
                <a:spcPct val="100000"/>
              </a:lnSpc>
              <a:spcBef>
                <a:spcPts val="0"/>
              </a:spcBef>
              <a:spcAft>
                <a:spcPts val="0"/>
              </a:spcAft>
              <a:buNone/>
              <a:defRPr sz="1400"/>
            </a:lvl6pPr>
            <a:lvl7pPr marL="0" lvl="6" indent="0" algn="r">
              <a:lnSpc>
                <a:spcPct val="100000"/>
              </a:lnSpc>
              <a:spcBef>
                <a:spcPts val="0"/>
              </a:spcBef>
              <a:spcAft>
                <a:spcPts val="0"/>
              </a:spcAft>
              <a:buNone/>
              <a:defRPr sz="1400"/>
            </a:lvl7pPr>
            <a:lvl8pPr marL="0" lvl="7" indent="0" algn="r">
              <a:lnSpc>
                <a:spcPct val="100000"/>
              </a:lnSpc>
              <a:spcBef>
                <a:spcPts val="0"/>
              </a:spcBef>
              <a:spcAft>
                <a:spcPts val="0"/>
              </a:spcAft>
              <a:buNone/>
              <a:defRPr sz="1400"/>
            </a:lvl8pPr>
            <a:lvl9pPr marL="0" lvl="8" indent="0" algn="r">
              <a:lnSpc>
                <a:spcPct val="100000"/>
              </a:lnSpc>
              <a:spcBef>
                <a:spcPts val="0"/>
              </a:spcBef>
              <a:spcAft>
                <a:spcPts val="0"/>
              </a:spcAft>
              <a:buNone/>
              <a:defRPr sz="1400"/>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lnSpc>
                <a:spcPct val="100000"/>
              </a:lnSpc>
              <a:spcBef>
                <a:spcPts val="0"/>
              </a:spcBef>
              <a:spcAft>
                <a:spcPts val="0"/>
              </a:spcAft>
              <a:buNone/>
              <a:defRPr sz="1400"/>
            </a:lvl1pPr>
            <a:lvl2pPr marL="0" lvl="1" indent="0" algn="r">
              <a:lnSpc>
                <a:spcPct val="100000"/>
              </a:lnSpc>
              <a:spcBef>
                <a:spcPts val="0"/>
              </a:spcBef>
              <a:spcAft>
                <a:spcPts val="0"/>
              </a:spcAft>
              <a:buNone/>
              <a:defRPr sz="1400"/>
            </a:lvl2pPr>
            <a:lvl3pPr marL="0" lvl="2" indent="0" algn="r">
              <a:lnSpc>
                <a:spcPct val="100000"/>
              </a:lnSpc>
              <a:spcBef>
                <a:spcPts val="0"/>
              </a:spcBef>
              <a:spcAft>
                <a:spcPts val="0"/>
              </a:spcAft>
              <a:buNone/>
              <a:defRPr sz="1400"/>
            </a:lvl3pPr>
            <a:lvl4pPr marL="0" lvl="3" indent="0" algn="r">
              <a:lnSpc>
                <a:spcPct val="100000"/>
              </a:lnSpc>
              <a:spcBef>
                <a:spcPts val="0"/>
              </a:spcBef>
              <a:spcAft>
                <a:spcPts val="0"/>
              </a:spcAft>
              <a:buNone/>
              <a:defRPr sz="1400"/>
            </a:lvl4pPr>
            <a:lvl5pPr marL="0" lvl="4" indent="0" algn="r">
              <a:lnSpc>
                <a:spcPct val="100000"/>
              </a:lnSpc>
              <a:spcBef>
                <a:spcPts val="0"/>
              </a:spcBef>
              <a:spcAft>
                <a:spcPts val="0"/>
              </a:spcAft>
              <a:buNone/>
              <a:defRPr sz="1400"/>
            </a:lvl5pPr>
            <a:lvl6pPr marL="0" lvl="5" indent="0" algn="r">
              <a:lnSpc>
                <a:spcPct val="100000"/>
              </a:lnSpc>
              <a:spcBef>
                <a:spcPts val="0"/>
              </a:spcBef>
              <a:spcAft>
                <a:spcPts val="0"/>
              </a:spcAft>
              <a:buNone/>
              <a:defRPr sz="1400"/>
            </a:lvl6pPr>
            <a:lvl7pPr marL="0" lvl="6" indent="0" algn="r">
              <a:lnSpc>
                <a:spcPct val="100000"/>
              </a:lnSpc>
              <a:spcBef>
                <a:spcPts val="0"/>
              </a:spcBef>
              <a:spcAft>
                <a:spcPts val="0"/>
              </a:spcAft>
              <a:buNone/>
              <a:defRPr sz="1400"/>
            </a:lvl7pPr>
            <a:lvl8pPr marL="0" lvl="7" indent="0" algn="r">
              <a:lnSpc>
                <a:spcPct val="100000"/>
              </a:lnSpc>
              <a:spcBef>
                <a:spcPts val="0"/>
              </a:spcBef>
              <a:spcAft>
                <a:spcPts val="0"/>
              </a:spcAft>
              <a:buNone/>
              <a:defRPr sz="1400"/>
            </a:lvl8pPr>
            <a:lvl9pPr marL="0" lvl="8" indent="0" algn="r">
              <a:lnSpc>
                <a:spcPct val="100000"/>
              </a:lnSpc>
              <a:spcBef>
                <a:spcPts val="0"/>
              </a:spcBef>
              <a:spcAft>
                <a:spcPts val="0"/>
              </a:spcAft>
              <a:buNone/>
              <a:defRPr sz="1400"/>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1"/>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lstStyle>
            <a:lvl1pPr marR="0" lvl="0"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lstStyle>
            <a:lvl1pPr marL="457200" marR="0" lvl="0" indent="-431800" algn="l" rtl="0">
              <a:lnSpc>
                <a:spcPct val="100000"/>
              </a:lnSpc>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lstStyle>
            <a:lvl1pPr marR="0" lvl="0" algn="ctr"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1"/>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9"/>
        <p:cNvGrpSpPr/>
        <p:nvPr/>
      </p:nvGrpSpPr>
      <p:grpSpPr>
        <a:xfrm>
          <a:off x="0" y="0"/>
          <a:ext cx="0" cy="0"/>
          <a:chOff x="0" y="0"/>
          <a:chExt cx="0" cy="0"/>
        </a:xfrm>
      </p:grpSpPr>
      <p:sp>
        <p:nvSpPr>
          <p:cNvPr id="400" name="Google Shape;400;p44"/>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1</a:t>
            </a:fld>
            <a:endParaRPr/>
          </a:p>
        </p:txBody>
      </p:sp>
      <p:sp>
        <p:nvSpPr>
          <p:cNvPr id="401" name="Google Shape;401;p44"/>
          <p:cNvSpPr txBox="1">
            <a:spLocks noGrp="1"/>
          </p:cNvSpPr>
          <p:nvPr>
            <p:ph type="ctrTitle"/>
          </p:nvPr>
        </p:nvSpPr>
        <p:spPr>
          <a:xfrm>
            <a:off x="658900" y="11026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dirty="0" err="1"/>
              <a:t>Fundamentos</a:t>
            </a:r>
            <a:r>
              <a:rPr lang="en-US" dirty="0"/>
              <a:t> </a:t>
            </a:r>
            <a:r>
              <a:rPr lang="en-US" dirty="0" err="1"/>
              <a:t>básicos</a:t>
            </a:r>
            <a:r>
              <a:rPr lang="en-US" dirty="0"/>
              <a:t> de la </a:t>
            </a:r>
            <a:r>
              <a:rPr lang="en-US" dirty="0" err="1"/>
              <a:t>programación</a:t>
            </a:r>
            <a:r>
              <a:rPr lang="en-US" dirty="0"/>
              <a:t> </a:t>
            </a:r>
            <a:r>
              <a:rPr lang="en-US" dirty="0" err="1"/>
              <a:t>orientada</a:t>
            </a:r>
            <a:r>
              <a:rPr lang="en-US" dirty="0"/>
              <a:t> a </a:t>
            </a:r>
            <a:r>
              <a:rPr lang="en-US" dirty="0" err="1"/>
              <a:t>objetos</a:t>
            </a:r>
            <a:endParaRPr dirty="0"/>
          </a:p>
        </p:txBody>
      </p:sp>
      <p:sp>
        <p:nvSpPr>
          <p:cNvPr id="402" name="Google Shape;402;p44"/>
          <p:cNvSpPr txBox="1">
            <a:spLocks noGrp="1"/>
          </p:cNvSpPr>
          <p:nvPr>
            <p:ph type="subTitle" idx="1"/>
          </p:nvPr>
        </p:nvSpPr>
        <p:spPr>
          <a:xfrm>
            <a:off x="1344700" y="2702850"/>
            <a:ext cx="6400800" cy="1752600"/>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a:t>u</a:t>
            </a:r>
            <a:r>
              <a:rPr lang="en-US" sz="3200" b="0" i="0" u="none" strike="noStrike" cap="none">
                <a:solidFill>
                  <a:schemeClr val="dk1"/>
                </a:solidFill>
                <a:latin typeface="Times New Roman"/>
                <a:ea typeface="Times New Roman"/>
                <a:cs typeface="Times New Roman"/>
                <a:sym typeface="Times New Roman"/>
              </a:rPr>
              <a:t>sando el lenguaje de programación JAVA</a:t>
            </a:r>
            <a:endParaRPr/>
          </a:p>
        </p:txBody>
      </p:sp>
      <p:pic>
        <p:nvPicPr>
          <p:cNvPr id="403" name="Google Shape;403;p44"/>
          <p:cNvPicPr preferRelativeResize="0"/>
          <p:nvPr/>
        </p:nvPicPr>
        <p:blipFill>
          <a:blip r:embed="rId3">
            <a:alphaModFix/>
          </a:blip>
          <a:stretch>
            <a:fillRect/>
          </a:stretch>
        </p:blipFill>
        <p:spPr>
          <a:xfrm>
            <a:off x="6795225" y="4092375"/>
            <a:ext cx="1981200" cy="1981200"/>
          </a:xfrm>
          <a:prstGeom prst="rect">
            <a:avLst/>
          </a:prstGeom>
          <a:noFill/>
          <a:ln>
            <a:noFill/>
          </a:ln>
        </p:spPr>
      </p:pic>
      <p:sp>
        <p:nvSpPr>
          <p:cNvPr id="404" name="Google Shape;404;p44"/>
          <p:cNvSpPr txBox="1"/>
          <p:nvPr/>
        </p:nvSpPr>
        <p:spPr>
          <a:xfrm>
            <a:off x="2918050" y="4455450"/>
            <a:ext cx="3254100" cy="82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a:solidFill>
                  <a:srgbClr val="0000FF"/>
                </a:solidFill>
              </a:rPr>
              <a:t>CLASE 5</a:t>
            </a:r>
            <a:endParaRPr sz="4800" b="1">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3"/>
          <p:cNvSpPr txBox="1">
            <a:spLocks noGrp="1"/>
          </p:cNvSpPr>
          <p:nvPr>
            <p:ph type="title"/>
          </p:nvPr>
        </p:nvSpPr>
        <p:spPr>
          <a:xfrm>
            <a:off x="685800" y="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sz="3000"/>
              <a:t>Herencia</a:t>
            </a:r>
            <a:endParaRPr sz="3000"/>
          </a:p>
          <a:p>
            <a:pPr marL="0" lvl="0" indent="0" algn="ctr" rtl="0">
              <a:spcBef>
                <a:spcPts val="0"/>
              </a:spcBef>
              <a:spcAft>
                <a:spcPts val="0"/>
              </a:spcAft>
              <a:buNone/>
            </a:pPr>
            <a:r>
              <a:rPr lang="en-US" sz="3000"/>
              <a:t>Clase hijo (Extiende la clase padre)</a:t>
            </a:r>
            <a:endParaRPr sz="3000"/>
          </a:p>
        </p:txBody>
      </p:sp>
      <p:sp>
        <p:nvSpPr>
          <p:cNvPr id="473" name="Google Shape;473;p53"/>
          <p:cNvSpPr txBox="1">
            <a:spLocks noGrp="1"/>
          </p:cNvSpPr>
          <p:nvPr>
            <p:ph type="body" idx="1"/>
          </p:nvPr>
        </p:nvSpPr>
        <p:spPr>
          <a:xfrm>
            <a:off x="685800" y="1219200"/>
            <a:ext cx="7772400" cy="55650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1200">
                <a:latin typeface="Courier New"/>
                <a:ea typeface="Courier New"/>
                <a:cs typeface="Courier New"/>
                <a:sym typeface="Courier New"/>
              </a:rPr>
              <a:t>public class Toyota extends Coche</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private String modelo;</a:t>
            </a:r>
            <a:endParaRPr sz="1200">
              <a:latin typeface="Courier New"/>
              <a:ea typeface="Courier New"/>
              <a:cs typeface="Courier New"/>
              <a:sym typeface="Courier New"/>
            </a:endParaRPr>
          </a:p>
          <a:p>
            <a:pPr marL="0" lvl="0" indent="0" algn="l" rtl="0">
              <a:spcBef>
                <a:spcPts val="360"/>
              </a:spcBef>
              <a:spcAft>
                <a:spcPts val="0"/>
              </a:spcAft>
              <a:buNone/>
            </a:pP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public Toyota(){</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public String getModelo() {</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return this.modelo;</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public void setModelo( String modelo ) {</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this.modelo = modelo;</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360"/>
              </a:spcBef>
              <a:spcAft>
                <a:spcPts val="0"/>
              </a:spcAft>
              <a:buNone/>
            </a:pP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 Este método está sobreescrito</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@Override</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public void arrancar()</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 Utilizamos 'super' para procesar el método 'arrancar()' en clase padre</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super.arrancar();</a:t>
            </a:r>
            <a:endParaRPr sz="1200">
              <a:latin typeface="Courier New"/>
              <a:ea typeface="Courier New"/>
              <a:cs typeface="Courier New"/>
              <a:sym typeface="Courier New"/>
            </a:endParaRPr>
          </a:p>
          <a:p>
            <a:pPr marL="0" lvl="0" indent="0" algn="l" rtl="0">
              <a:spcBef>
                <a:spcPts val="360"/>
              </a:spcBef>
              <a:spcAft>
                <a:spcPts val="0"/>
              </a:spcAft>
              <a:buNone/>
            </a:pP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 A continuación procesamos otro código específico</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System.out.println("El Toyota está en marcha");</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360"/>
              </a:spcBef>
              <a:spcAft>
                <a:spcPts val="0"/>
              </a:spcAft>
              <a:buNone/>
            </a:pPr>
            <a:r>
              <a:rPr lang="en-US"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360"/>
              </a:spcBef>
              <a:spcAft>
                <a:spcPts val="0"/>
              </a:spcAft>
              <a:buNone/>
            </a:pPr>
            <a:endParaRPr sz="1200">
              <a:latin typeface="Courier New"/>
              <a:ea typeface="Courier New"/>
              <a:cs typeface="Courier New"/>
              <a:sym typeface="Courier New"/>
            </a:endParaRPr>
          </a:p>
          <a:p>
            <a:pPr marL="0" lvl="0" indent="0" algn="l" rtl="0">
              <a:spcBef>
                <a:spcPts val="360"/>
              </a:spcBef>
              <a:spcAft>
                <a:spcPts val="0"/>
              </a:spcAft>
              <a:buNone/>
            </a:pPr>
            <a:endParaRPr sz="120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7"/>
        <p:cNvGrpSpPr/>
        <p:nvPr/>
      </p:nvGrpSpPr>
      <p:grpSpPr>
        <a:xfrm>
          <a:off x="0" y="0"/>
          <a:ext cx="0" cy="0"/>
          <a:chOff x="0" y="0"/>
          <a:chExt cx="0" cy="0"/>
        </a:xfrm>
      </p:grpSpPr>
      <p:sp>
        <p:nvSpPr>
          <p:cNvPr id="478" name="Google Shape;478;p54"/>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11</a:t>
            </a:fld>
            <a:endParaRPr/>
          </a:p>
        </p:txBody>
      </p:sp>
      <p:sp>
        <p:nvSpPr>
          <p:cNvPr id="479" name="Google Shape;479;p54"/>
          <p:cNvSpPr txBox="1">
            <a:spLocks noGrp="1"/>
          </p:cNvSpPr>
          <p:nvPr>
            <p:ph type="title"/>
          </p:nvPr>
        </p:nvSpPr>
        <p:spPr>
          <a:xfrm>
            <a:off x="762000" y="0"/>
            <a:ext cx="77724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a:t>Clases abstractas</a:t>
            </a:r>
            <a:endParaRPr/>
          </a:p>
        </p:txBody>
      </p:sp>
      <p:sp>
        <p:nvSpPr>
          <p:cNvPr id="480" name="Google Shape;480;p54"/>
          <p:cNvSpPr txBox="1">
            <a:spLocks noGrp="1"/>
          </p:cNvSpPr>
          <p:nvPr>
            <p:ph type="body" idx="1"/>
          </p:nvPr>
        </p:nvSpPr>
        <p:spPr>
          <a:xfrm>
            <a:off x="228600" y="609600"/>
            <a:ext cx="8610600" cy="59787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480"/>
              </a:spcBef>
              <a:spcAft>
                <a:spcPts val="0"/>
              </a:spcAft>
              <a:buNone/>
            </a:pPr>
            <a:r>
              <a:rPr lang="en-US" sz="1400"/>
              <a:t>Las clases abstractas son modelos de clases que que definen un comportamiento base para que, a partir de ellas, se creen otras clases.</a:t>
            </a:r>
            <a:endParaRPr sz="1400"/>
          </a:p>
          <a:p>
            <a:pPr marL="342900" marR="0" lvl="0" indent="0" algn="l" rtl="0">
              <a:lnSpc>
                <a:spcPct val="100000"/>
              </a:lnSpc>
              <a:spcBef>
                <a:spcPts val="480"/>
              </a:spcBef>
              <a:spcAft>
                <a:spcPts val="0"/>
              </a:spcAft>
              <a:buNone/>
            </a:pPr>
            <a:endParaRPr sz="1400"/>
          </a:p>
          <a:p>
            <a:pPr marL="342900" marR="0" lvl="0" indent="0" algn="l" rtl="0">
              <a:lnSpc>
                <a:spcPct val="100000"/>
              </a:lnSpc>
              <a:spcBef>
                <a:spcPts val="480"/>
              </a:spcBef>
              <a:spcAft>
                <a:spcPts val="0"/>
              </a:spcAft>
              <a:buNone/>
            </a:pPr>
            <a:r>
              <a:rPr lang="en-US" sz="1400"/>
              <a:t>Tiene las siguientes restricciones:</a:t>
            </a:r>
            <a:endParaRPr sz="1400"/>
          </a:p>
          <a:p>
            <a:pPr marL="457200" marR="0" lvl="0" indent="-317500" algn="l" rtl="0">
              <a:lnSpc>
                <a:spcPct val="100000"/>
              </a:lnSpc>
              <a:spcBef>
                <a:spcPts val="480"/>
              </a:spcBef>
              <a:spcAft>
                <a:spcPts val="0"/>
              </a:spcAft>
              <a:buSzPts val="1400"/>
              <a:buChar char="-"/>
            </a:pPr>
            <a:r>
              <a:rPr lang="en-US" sz="1400"/>
              <a:t>No pueden ser instanciadas</a:t>
            </a:r>
            <a:endParaRPr sz="1400"/>
          </a:p>
          <a:p>
            <a:pPr marL="457200" marR="0" lvl="0" indent="-317500" algn="l" rtl="0">
              <a:lnSpc>
                <a:spcPct val="100000"/>
              </a:lnSpc>
              <a:spcBef>
                <a:spcPts val="0"/>
              </a:spcBef>
              <a:spcAft>
                <a:spcPts val="0"/>
              </a:spcAft>
              <a:buSzPts val="1400"/>
              <a:buChar char="-"/>
            </a:pPr>
            <a:r>
              <a:rPr lang="en-US" sz="1400"/>
              <a:t>Todos sus métodos deben ser declarados dentro de la clase, a excepción de los métodos que se declaren “abstract”, los cuales deben ser implementados en la clase que las hereda.</a:t>
            </a:r>
            <a:endParaRPr sz="1400"/>
          </a:p>
          <a:p>
            <a:pPr marL="0" marR="0" lvl="0" indent="0" algn="l" rtl="0">
              <a:lnSpc>
                <a:spcPct val="100000"/>
              </a:lnSpc>
              <a:spcBef>
                <a:spcPts val="480"/>
              </a:spcBef>
              <a:spcAft>
                <a:spcPts val="0"/>
              </a:spcAft>
              <a:buNone/>
            </a:pPr>
            <a:endParaRPr sz="1800"/>
          </a:p>
          <a:p>
            <a:pPr marL="0" marR="0" lvl="0" indent="0" algn="l" rtl="0">
              <a:lnSpc>
                <a:spcPct val="100000"/>
              </a:lnSpc>
              <a:spcBef>
                <a:spcPts val="480"/>
              </a:spcBef>
              <a:spcAft>
                <a:spcPts val="0"/>
              </a:spcAft>
              <a:buNone/>
            </a:pPr>
            <a:r>
              <a:rPr lang="en-US" sz="1800" b="1"/>
              <a:t>Ejemplo</a:t>
            </a:r>
            <a:r>
              <a:rPr lang="en-US" sz="1800"/>
              <a:t>:</a:t>
            </a:r>
            <a:endParaRPr sz="1800"/>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public abstract class Formas {</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private boolean circular;</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protected int puntas;</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public setPuntas (int p){</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puntas = p;</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public isCircular(){</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if (puntas &gt; 0) </a:t>
            </a:r>
            <a:endParaRPr sz="1000">
              <a:latin typeface="Courier New"/>
              <a:ea typeface="Courier New"/>
              <a:cs typeface="Courier New"/>
              <a:sym typeface="Courier New"/>
            </a:endParaRPr>
          </a:p>
          <a:p>
            <a:pPr marL="1371600" marR="0" lvl="0" indent="457200" algn="l" rtl="0">
              <a:lnSpc>
                <a:spcPct val="100000"/>
              </a:lnSpc>
              <a:spcBef>
                <a:spcPts val="480"/>
              </a:spcBef>
              <a:spcAft>
                <a:spcPts val="0"/>
              </a:spcAft>
              <a:buNone/>
            </a:pPr>
            <a:r>
              <a:rPr lang="en-US" sz="1000">
                <a:latin typeface="Courier New"/>
                <a:ea typeface="Courier New"/>
                <a:cs typeface="Courier New"/>
                <a:sym typeface="Courier New"/>
              </a:rPr>
              <a:t>return true;</a:t>
            </a:r>
            <a:endParaRPr sz="1000">
              <a:latin typeface="Courier New"/>
              <a:ea typeface="Courier New"/>
              <a:cs typeface="Courier New"/>
              <a:sym typeface="Courier New"/>
            </a:endParaRPr>
          </a:p>
          <a:p>
            <a:pPr marL="1371600" marR="0" lvl="0" indent="0" algn="l" rtl="0">
              <a:lnSpc>
                <a:spcPct val="100000"/>
              </a:lnSpc>
              <a:spcBef>
                <a:spcPts val="480"/>
              </a:spcBef>
              <a:spcAft>
                <a:spcPts val="0"/>
              </a:spcAft>
              <a:buNone/>
            </a:pPr>
            <a:r>
              <a:rPr lang="en-US" sz="1000">
                <a:latin typeface="Courier New"/>
                <a:ea typeface="Courier New"/>
                <a:cs typeface="Courier New"/>
                <a:sym typeface="Courier New"/>
              </a:rPr>
              <a:t>else</a:t>
            </a:r>
            <a:endParaRPr sz="1000">
              <a:latin typeface="Courier New"/>
              <a:ea typeface="Courier New"/>
              <a:cs typeface="Courier New"/>
              <a:sym typeface="Courier New"/>
            </a:endParaRPr>
          </a:p>
          <a:p>
            <a:pPr marL="1371600" marR="0" lvl="0" indent="0" algn="l" rtl="0">
              <a:lnSpc>
                <a:spcPct val="100000"/>
              </a:lnSpc>
              <a:spcBef>
                <a:spcPts val="480"/>
              </a:spcBef>
              <a:spcAft>
                <a:spcPts val="0"/>
              </a:spcAft>
              <a:buNone/>
            </a:pPr>
            <a:r>
              <a:rPr lang="en-US" sz="1000">
                <a:latin typeface="Courier New"/>
                <a:ea typeface="Courier New"/>
                <a:cs typeface="Courier New"/>
                <a:sym typeface="Courier New"/>
              </a:rPr>
              <a:t>	return false;</a:t>
            </a:r>
            <a:endParaRPr sz="1000">
              <a:latin typeface="Courier New"/>
              <a:ea typeface="Courier New"/>
              <a:cs typeface="Courier New"/>
              <a:sym typeface="Courier New"/>
            </a:endParaRPr>
          </a:p>
          <a:p>
            <a:pPr marL="457200" marR="0" lvl="0" indent="457200" algn="l" rtl="0">
              <a:lnSpc>
                <a:spcPct val="100000"/>
              </a:lnSpc>
              <a:spcBef>
                <a:spcPts val="480"/>
              </a:spcBef>
              <a:spcAft>
                <a:spcPts val="0"/>
              </a:spcAft>
              <a:buNone/>
            </a:pPr>
            <a:r>
              <a:rPr lang="en-US" sz="1000">
                <a:latin typeface="Courier New"/>
                <a:ea typeface="Courier New"/>
                <a:cs typeface="Courier New"/>
                <a:sym typeface="Courier New"/>
              </a:rPr>
              <a:t>}</a:t>
            </a:r>
            <a:endParaRPr sz="1000">
              <a:latin typeface="Courier New"/>
              <a:ea typeface="Courier New"/>
              <a:cs typeface="Courier New"/>
              <a:sym typeface="Courier New"/>
            </a:endParaRPr>
          </a:p>
          <a:p>
            <a:pPr marL="457200" marR="0" lvl="0" indent="457200" algn="l" rtl="0">
              <a:lnSpc>
                <a:spcPct val="100000"/>
              </a:lnSpc>
              <a:spcBef>
                <a:spcPts val="480"/>
              </a:spcBef>
              <a:spcAft>
                <a:spcPts val="0"/>
              </a:spcAft>
              <a:buNone/>
            </a:pPr>
            <a:endParaRPr sz="1000">
              <a:latin typeface="Courier New"/>
              <a:ea typeface="Courier New"/>
              <a:cs typeface="Courier New"/>
              <a:sym typeface="Courier New"/>
            </a:endParaRPr>
          </a:p>
          <a:p>
            <a:pPr marL="457200" marR="0" lvl="0" indent="457200" algn="l" rtl="0">
              <a:lnSpc>
                <a:spcPct val="100000"/>
              </a:lnSpc>
              <a:spcBef>
                <a:spcPts val="480"/>
              </a:spcBef>
              <a:spcAft>
                <a:spcPts val="0"/>
              </a:spcAft>
              <a:buNone/>
            </a:pPr>
            <a:r>
              <a:rPr lang="en-US" sz="1000">
                <a:latin typeface="Courier New"/>
                <a:ea typeface="Courier New"/>
                <a:cs typeface="Courier New"/>
                <a:sym typeface="Courier New"/>
              </a:rPr>
              <a:t>public abstract void mostrar();</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5"/>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Interfaces</a:t>
            </a:r>
            <a:endParaRPr/>
          </a:p>
        </p:txBody>
      </p:sp>
      <p:sp>
        <p:nvSpPr>
          <p:cNvPr id="488" name="Google Shape;488;p55"/>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457200" lvl="0" indent="-342900" algn="l" rtl="0">
              <a:spcBef>
                <a:spcPts val="360"/>
              </a:spcBef>
              <a:spcAft>
                <a:spcPts val="0"/>
              </a:spcAft>
              <a:buSzPts val="1800"/>
              <a:buChar char="•"/>
            </a:pPr>
            <a:r>
              <a:rPr lang="en-US" sz="1800"/>
              <a:t>Las interfaces son esqueletos de modelos que especifican los métodos que deben ser implementados por la clase que las implementa.</a:t>
            </a:r>
            <a:endParaRPr sz="1800"/>
          </a:p>
          <a:p>
            <a:pPr marL="457200" lvl="0" indent="-342900" algn="l" rtl="0">
              <a:spcBef>
                <a:spcPts val="0"/>
              </a:spcBef>
              <a:spcAft>
                <a:spcPts val="0"/>
              </a:spcAft>
              <a:buSzPts val="1800"/>
              <a:buChar char="•"/>
            </a:pPr>
            <a:r>
              <a:rPr lang="en-US" sz="1800"/>
              <a:t>Son usadas para indicar qué métodos debe obligatoriamente implementar (contener) una Clase (aunque no tienen por qué comportarse del mismo modo).</a:t>
            </a:r>
            <a:endParaRPr sz="1800"/>
          </a:p>
          <a:p>
            <a:pPr marL="457200" lvl="0" indent="-342900" algn="l" rtl="0">
              <a:spcBef>
                <a:spcPts val="0"/>
              </a:spcBef>
              <a:spcAft>
                <a:spcPts val="0"/>
              </a:spcAft>
              <a:buSzPts val="1800"/>
              <a:buChar char="•"/>
            </a:pPr>
            <a:r>
              <a:rPr lang="en-US" sz="1800"/>
              <a:t>Los métodos definidos en una una Interface deben ser public.</a:t>
            </a:r>
            <a:endParaRPr sz="1800"/>
          </a:p>
          <a:p>
            <a:pPr marL="457200" lvl="0" indent="-342900" algn="l" rtl="0">
              <a:spcBef>
                <a:spcPts val="0"/>
              </a:spcBef>
              <a:spcAft>
                <a:spcPts val="0"/>
              </a:spcAft>
              <a:buSzPts val="1800"/>
              <a:buChar char="•"/>
            </a:pPr>
            <a:r>
              <a:rPr lang="en-US" sz="1800"/>
              <a:t>Permite implementación múltiple</a:t>
            </a:r>
            <a:endParaRPr sz="1800"/>
          </a:p>
          <a:p>
            <a:pPr marL="457200" lvl="0" indent="-342900" algn="l" rtl="0">
              <a:spcBef>
                <a:spcPts val="0"/>
              </a:spcBef>
              <a:spcAft>
                <a:spcPts val="0"/>
              </a:spcAft>
              <a:buSzPts val="1800"/>
              <a:buChar char="•"/>
            </a:pPr>
            <a:r>
              <a:rPr lang="en-US" sz="1800"/>
              <a:t>Como nomenclatura, su nombre siempre debe comenzar con una “I” en mayúsculas</a:t>
            </a:r>
            <a:endParaRPr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6"/>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Interfaz como implementación</a:t>
            </a:r>
            <a:endParaRPr/>
          </a:p>
        </p:txBody>
      </p:sp>
      <p:sp>
        <p:nvSpPr>
          <p:cNvPr id="496" name="Google Shape;496;p56"/>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1800">
                <a:latin typeface="Courier New"/>
                <a:ea typeface="Courier New"/>
                <a:cs typeface="Courier New"/>
                <a:sym typeface="Courier New"/>
              </a:rPr>
              <a:t>public interface IEmpleado</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457200" lvl="0" indent="0" algn="l" rtl="0">
              <a:spcBef>
                <a:spcPts val="360"/>
              </a:spcBef>
              <a:spcAft>
                <a:spcPts val="0"/>
              </a:spcAft>
              <a:buNone/>
            </a:pPr>
            <a:r>
              <a:rPr lang="en-US" sz="1800">
                <a:latin typeface="Courier New"/>
                <a:ea typeface="Courier New"/>
                <a:cs typeface="Courier New"/>
                <a:sym typeface="Courier New"/>
              </a:rPr>
              <a:t>// Método que deberán definir las clases que implementen esta interface</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public void trabajar();</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36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7"/>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Implementación de interfaz</a:t>
            </a:r>
            <a:endParaRPr/>
          </a:p>
        </p:txBody>
      </p:sp>
      <p:sp>
        <p:nvSpPr>
          <p:cNvPr id="504" name="Google Shape;504;p57"/>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1800">
                <a:latin typeface="Courier New"/>
                <a:ea typeface="Courier New"/>
                <a:cs typeface="Courier New"/>
                <a:sym typeface="Courier New"/>
              </a:rPr>
              <a:t>public class Empleado implements IEmpleado {</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private String nombre;</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private int RUT;</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private char DV;</a:t>
            </a:r>
            <a:endParaRPr sz="1800">
              <a:latin typeface="Courier New"/>
              <a:ea typeface="Courier New"/>
              <a:cs typeface="Courier New"/>
              <a:sym typeface="Courier New"/>
            </a:endParaRPr>
          </a:p>
          <a:p>
            <a:pPr marL="457200" lvl="0" indent="0" algn="l" rtl="0">
              <a:spcBef>
                <a:spcPts val="360"/>
              </a:spcBef>
              <a:spcAft>
                <a:spcPts val="0"/>
              </a:spcAft>
              <a:buNone/>
            </a:pPr>
            <a:endParaRPr sz="1800">
              <a:latin typeface="Courier New"/>
              <a:ea typeface="Courier New"/>
              <a:cs typeface="Courier New"/>
              <a:sym typeface="Courier New"/>
            </a:endParaRPr>
          </a:p>
          <a:p>
            <a:pPr marL="457200" lvl="0" indent="0" algn="l" rtl="0">
              <a:spcBef>
                <a:spcPts val="360"/>
              </a:spcBef>
              <a:spcAft>
                <a:spcPts val="0"/>
              </a:spcAft>
              <a:buNone/>
            </a:pPr>
            <a:r>
              <a:rPr lang="en-US" sz="1800">
                <a:latin typeface="Courier New"/>
                <a:ea typeface="Courier New"/>
                <a:cs typeface="Courier New"/>
                <a:sym typeface="Courier New"/>
              </a:rPr>
              <a:t>// Método de la interfaz que debe ser implementado</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public void trabajar(){</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System.out.println(“Desarrollando en Java”);</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36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8"/>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Interfaz como tipo de dato</a:t>
            </a:r>
            <a:endParaRPr/>
          </a:p>
        </p:txBody>
      </p:sp>
      <p:sp>
        <p:nvSpPr>
          <p:cNvPr id="512" name="Google Shape;512;p58"/>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457200" lvl="0" indent="-342900" algn="l" rtl="0">
              <a:spcBef>
                <a:spcPts val="360"/>
              </a:spcBef>
              <a:spcAft>
                <a:spcPts val="0"/>
              </a:spcAft>
              <a:buSzPts val="1800"/>
              <a:buChar char="•"/>
            </a:pPr>
            <a:r>
              <a:rPr lang="en-US" sz="1800"/>
              <a:t>Las interfaces también pueden ser usados como “contratos” de implementación que se espera como parámetro de un método, haciendo que el compilador obligue que se implemente esta en el objeto pasado.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9"/>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Interfaz en el parámetro del método</a:t>
            </a:r>
            <a:endParaRPr/>
          </a:p>
        </p:txBody>
      </p:sp>
      <p:sp>
        <p:nvSpPr>
          <p:cNvPr id="520" name="Google Shape;520;p59"/>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1800">
                <a:latin typeface="Courier New"/>
                <a:ea typeface="Courier New"/>
                <a:cs typeface="Courier New"/>
                <a:sym typeface="Courier New"/>
              </a:rPr>
              <a:t>public class Empresa {</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457200" lvl="0" indent="0" algn="l" rtl="0">
              <a:spcBef>
                <a:spcPts val="360"/>
              </a:spcBef>
              <a:spcAft>
                <a:spcPts val="0"/>
              </a:spcAft>
              <a:buNone/>
            </a:pPr>
            <a:r>
              <a:rPr lang="en-US" sz="1800">
                <a:latin typeface="Courier New"/>
                <a:ea typeface="Courier New"/>
                <a:cs typeface="Courier New"/>
                <a:sym typeface="Courier New"/>
              </a:rPr>
              <a:t>private String nombre;</a:t>
            </a:r>
            <a:endParaRPr sz="1800">
              <a:latin typeface="Courier New"/>
              <a:ea typeface="Courier New"/>
              <a:cs typeface="Courier New"/>
              <a:sym typeface="Courier New"/>
            </a:endParaRPr>
          </a:p>
          <a:p>
            <a:pPr marL="457200" lvl="0" indent="0" algn="l" rtl="0">
              <a:spcBef>
                <a:spcPts val="360"/>
              </a:spcBef>
              <a:spcAft>
                <a:spcPts val="0"/>
              </a:spcAft>
              <a:buNone/>
            </a:pPr>
            <a:r>
              <a:rPr lang="en-US" sz="1800">
                <a:latin typeface="Courier New"/>
                <a:ea typeface="Courier New"/>
                <a:cs typeface="Courier New"/>
                <a:sym typeface="Courier New"/>
              </a:rPr>
              <a:t>private int Direccion;</a:t>
            </a:r>
            <a:endParaRPr sz="1800">
              <a:latin typeface="Courier New"/>
              <a:ea typeface="Courier New"/>
              <a:cs typeface="Courier New"/>
              <a:sym typeface="Courier New"/>
            </a:endParaRPr>
          </a:p>
          <a:p>
            <a:pPr marL="0" lvl="0" indent="0" algn="l" rtl="0">
              <a:spcBef>
                <a:spcPts val="360"/>
              </a:spcBef>
              <a:spcAft>
                <a:spcPts val="0"/>
              </a:spcAft>
              <a:buNone/>
            </a:pP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public void diaLaboral(IEmpleado empleado){</a:t>
            </a:r>
            <a:endParaRPr sz="1800">
              <a:latin typeface="Courier New"/>
              <a:ea typeface="Courier New"/>
              <a:cs typeface="Courier New"/>
              <a:sym typeface="Courier New"/>
            </a:endParaRPr>
          </a:p>
          <a:p>
            <a:pPr marL="914400" lvl="0" indent="0" algn="l" rtl="0">
              <a:spcBef>
                <a:spcPts val="360"/>
              </a:spcBef>
              <a:spcAft>
                <a:spcPts val="0"/>
              </a:spcAft>
              <a:buNone/>
            </a:pPr>
            <a:r>
              <a:rPr lang="en-US" sz="1800">
                <a:latin typeface="Courier New"/>
                <a:ea typeface="Courier New"/>
                <a:cs typeface="Courier New"/>
                <a:sym typeface="Courier New"/>
              </a:rPr>
              <a:t>System.out.println(“actividad del empleado en la jornada”);</a:t>
            </a:r>
            <a:endParaRPr sz="1800">
              <a:latin typeface="Courier New"/>
              <a:ea typeface="Courier New"/>
              <a:cs typeface="Courier New"/>
              <a:sym typeface="Courier New"/>
            </a:endParaRPr>
          </a:p>
          <a:p>
            <a:pPr marL="914400" lvl="0" indent="0" algn="l" rtl="0">
              <a:spcBef>
                <a:spcPts val="360"/>
              </a:spcBef>
              <a:spcAft>
                <a:spcPts val="0"/>
              </a:spcAft>
              <a:buNone/>
            </a:pPr>
            <a:r>
              <a:rPr lang="en-US" sz="1800">
                <a:latin typeface="Courier New"/>
                <a:ea typeface="Courier New"/>
                <a:cs typeface="Courier New"/>
                <a:sym typeface="Courier New"/>
              </a:rPr>
              <a:t>empleado.trabajar();</a:t>
            </a:r>
            <a:endParaRPr sz="1800">
              <a:latin typeface="Courier New"/>
              <a:ea typeface="Courier New"/>
              <a:cs typeface="Courier New"/>
              <a:sym typeface="Courier New"/>
            </a:endParaRPr>
          </a:p>
          <a:p>
            <a:pPr marL="45720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360"/>
              </a:spcBef>
              <a:spcAft>
                <a:spcPts val="0"/>
              </a:spcAft>
              <a:buNone/>
            </a:pPr>
            <a:endParaRPr/>
          </a:p>
          <a:p>
            <a:pPr marL="0" lvl="0" indent="0" algn="l" rtl="0">
              <a:spcBef>
                <a:spcPts val="360"/>
              </a:spcBef>
              <a:spcAft>
                <a:spcPts val="0"/>
              </a:spcAft>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0"/>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Tarea</a:t>
            </a:r>
            <a:endParaRPr/>
          </a:p>
        </p:txBody>
      </p:sp>
      <p:sp>
        <p:nvSpPr>
          <p:cNvPr id="528" name="Google Shape;528;p60"/>
          <p:cNvSpPr txBox="1">
            <a:spLocks noGrp="1"/>
          </p:cNvSpPr>
          <p:nvPr>
            <p:ph type="body" idx="1"/>
          </p:nvPr>
        </p:nvSpPr>
        <p:spPr>
          <a:xfrm>
            <a:off x="465675" y="1752600"/>
            <a:ext cx="8297400" cy="4819800"/>
          </a:xfrm>
          <a:prstGeom prst="rect">
            <a:avLst/>
          </a:prstGeom>
        </p:spPr>
        <p:txBody>
          <a:bodyPr spcFirstLastPara="1" wrap="square" lIns="92075" tIns="46025" rIns="92075" bIns="46025" anchor="t" anchorCtr="0">
            <a:noAutofit/>
          </a:bodyPr>
          <a:lstStyle/>
          <a:p>
            <a:pPr marL="457200" lvl="0" indent="-342900" algn="l" rtl="0">
              <a:spcBef>
                <a:spcPts val="360"/>
              </a:spcBef>
              <a:spcAft>
                <a:spcPts val="0"/>
              </a:spcAft>
              <a:buSzPts val="1800"/>
              <a:buChar char="•"/>
            </a:pPr>
            <a:r>
              <a:rPr lang="en-US" sz="1800"/>
              <a:t>Definir la clase abstracta “FilesType” como base para definir tipos de archivos y que tenga el método abstracto “listContenido()”.</a:t>
            </a:r>
            <a:endParaRPr sz="1800"/>
          </a:p>
          <a:p>
            <a:pPr marL="457200" lvl="0" indent="0" algn="l" rtl="0">
              <a:spcBef>
                <a:spcPts val="360"/>
              </a:spcBef>
              <a:spcAft>
                <a:spcPts val="0"/>
              </a:spcAft>
              <a:buNone/>
            </a:pPr>
            <a:endParaRPr sz="1800"/>
          </a:p>
          <a:p>
            <a:pPr marL="457200" lvl="0" indent="-342900" algn="l" rtl="0">
              <a:spcBef>
                <a:spcPts val="360"/>
              </a:spcBef>
              <a:spcAft>
                <a:spcPts val="0"/>
              </a:spcAft>
              <a:buSzPts val="1800"/>
              <a:buChar char="•"/>
            </a:pPr>
            <a:r>
              <a:rPr lang="en-US" sz="1800"/>
              <a:t>Definir 3 clases concretas (TxtFile, DocFile, DatFile) que hereden de la clase abstracta anterior e implementen el método abstracto con un print que indique el tipo de archivo en cuestión.</a:t>
            </a:r>
            <a:endParaRPr sz="1800"/>
          </a:p>
          <a:p>
            <a:pPr marL="457200" lvl="0" indent="0" algn="l" rtl="0">
              <a:spcBef>
                <a:spcPts val="360"/>
              </a:spcBef>
              <a:spcAft>
                <a:spcPts val="0"/>
              </a:spcAft>
              <a:buNone/>
            </a:pPr>
            <a:endParaRPr sz="1800"/>
          </a:p>
          <a:p>
            <a:pPr marL="457200" lvl="0" indent="-342900" algn="l" rtl="0">
              <a:spcBef>
                <a:spcPts val="360"/>
              </a:spcBef>
              <a:spcAft>
                <a:spcPts val="0"/>
              </a:spcAft>
              <a:buSzPts val="1800"/>
              <a:buChar char="•"/>
            </a:pPr>
            <a:r>
              <a:rPr lang="en-US" sz="1800"/>
              <a:t>Definir la clase concreta “FilesTypeFactory” que, según un parámetro en el método getInstance(int tipo), devuelva la instancia de una de las clases concretas anteriores.</a:t>
            </a:r>
            <a:endParaRPr sz="1800"/>
          </a:p>
          <a:p>
            <a:pPr marL="457200" lvl="0" indent="0" algn="l" rtl="0">
              <a:spcBef>
                <a:spcPts val="360"/>
              </a:spcBef>
              <a:spcAft>
                <a:spcPts val="0"/>
              </a:spcAft>
              <a:buNone/>
            </a:pPr>
            <a:endParaRPr sz="1800"/>
          </a:p>
          <a:p>
            <a:pPr marL="457200" lvl="0" indent="-342900" algn="l" rtl="0">
              <a:spcBef>
                <a:spcPts val="360"/>
              </a:spcBef>
              <a:spcAft>
                <a:spcPts val="0"/>
              </a:spcAft>
              <a:buSzPts val="1800"/>
              <a:buChar char="•"/>
            </a:pPr>
            <a:r>
              <a:rPr lang="en-US" sz="1800"/>
              <a:t>En el método main() de la aplicación instanciar, en una variable de tipo “FilesType”, la clase concreta “FilesTypeFactory”. Obtener la instancia del método “getInstance()”, indicando el tipo de archivo a obtener e invocar, para la instancia devuelta, el método “listContenido()”.</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5"/>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CLASES</a:t>
            </a:r>
            <a:endParaRPr/>
          </a:p>
        </p:txBody>
      </p:sp>
      <p:sp>
        <p:nvSpPr>
          <p:cNvPr id="412" name="Google Shape;412;p45"/>
          <p:cNvSpPr txBox="1">
            <a:spLocks noGrp="1"/>
          </p:cNvSpPr>
          <p:nvPr>
            <p:ph type="body" idx="1"/>
          </p:nvPr>
        </p:nvSpPr>
        <p:spPr>
          <a:xfrm>
            <a:off x="685800" y="1981200"/>
            <a:ext cx="7772400" cy="48030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2400"/>
              <a:t>¿Qué es una clase?</a:t>
            </a:r>
            <a:endParaRPr sz="2400"/>
          </a:p>
          <a:p>
            <a:pPr marL="0" lvl="0" indent="0" algn="l" rtl="0">
              <a:spcBef>
                <a:spcPts val="360"/>
              </a:spcBef>
              <a:spcAft>
                <a:spcPts val="0"/>
              </a:spcAft>
              <a:buNone/>
            </a:pPr>
            <a:r>
              <a:rPr lang="en-US" sz="2400"/>
              <a:t>Es un modelo que actúa como representación lógica de una entidad o elemento. Estos pueden tener propiedades que representan las características propias del objeto representado y métodos que nos permiten interactuar con el objeto.</a:t>
            </a:r>
            <a:endParaRPr sz="2400"/>
          </a:p>
          <a:p>
            <a:pPr marL="0" lvl="0" indent="0" algn="l" rtl="0">
              <a:spcBef>
                <a:spcPts val="360"/>
              </a:spcBef>
              <a:spcAft>
                <a:spcPts val="0"/>
              </a:spcAft>
              <a:buNone/>
            </a:pPr>
            <a:endParaRPr sz="2400"/>
          </a:p>
          <a:p>
            <a:pPr marL="0" lvl="0" indent="0" algn="l" rtl="0">
              <a:spcBef>
                <a:spcPts val="360"/>
              </a:spcBef>
              <a:spcAft>
                <a:spcPts val="0"/>
              </a:spcAft>
              <a:buNone/>
            </a:pPr>
            <a:r>
              <a:rPr lang="en-US" sz="2400"/>
              <a:t>¿Instanciación?</a:t>
            </a:r>
            <a:endParaRPr sz="2400"/>
          </a:p>
          <a:p>
            <a:pPr marL="0" lvl="0" indent="0" algn="l" rtl="0">
              <a:spcBef>
                <a:spcPts val="360"/>
              </a:spcBef>
              <a:spcAft>
                <a:spcPts val="0"/>
              </a:spcAft>
              <a:buNone/>
            </a:pPr>
            <a:r>
              <a:rPr lang="en-US" sz="2400"/>
              <a:t>Luego de haber creado el modelo del objeto (Clase), para poder crear una representación propia de ese modelo se crea una instancia de la clase con la palabra reservada </a:t>
            </a:r>
            <a:r>
              <a:rPr lang="en-US" sz="2400" b="1">
                <a:solidFill>
                  <a:srgbClr val="0000FF"/>
                </a:solidFill>
              </a:rPr>
              <a:t>new</a:t>
            </a:r>
            <a:r>
              <a:rPr lang="en-US" sz="2400"/>
              <a:t>.</a:t>
            </a:r>
            <a:endParaRPr sz="2400"/>
          </a:p>
          <a:p>
            <a:pPr marL="0" lvl="0" indent="0" algn="l" rtl="0">
              <a:spcBef>
                <a:spcPts val="360"/>
              </a:spcBef>
              <a:spcAft>
                <a:spcPts val="0"/>
              </a:spcAft>
              <a:buNone/>
            </a:pPr>
            <a:r>
              <a:rPr lang="en-US" sz="2400"/>
              <a:t>Cada instancia es independiente de otras instancias aún cuando sean de la misma clase.</a:t>
            </a:r>
            <a:endParaRPr sz="2400"/>
          </a:p>
          <a:p>
            <a:pPr marL="0" lvl="0" indent="0" algn="l" rtl="0">
              <a:spcBef>
                <a:spcPts val="360"/>
              </a:spcBef>
              <a:spcAft>
                <a:spcPts val="0"/>
              </a:spcAft>
              <a:buNone/>
            </a:pPr>
            <a:endParaRPr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6"/>
        <p:cNvGrpSpPr/>
        <p:nvPr/>
      </p:nvGrpSpPr>
      <p:grpSpPr>
        <a:xfrm>
          <a:off x="0" y="0"/>
          <a:ext cx="0" cy="0"/>
          <a:chOff x="0" y="0"/>
          <a:chExt cx="0" cy="0"/>
        </a:xfrm>
      </p:grpSpPr>
      <p:sp>
        <p:nvSpPr>
          <p:cNvPr id="417" name="Google Shape;417;p46"/>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3</a:t>
            </a:fld>
            <a:endParaRPr/>
          </a:p>
        </p:txBody>
      </p:sp>
      <p:sp>
        <p:nvSpPr>
          <p:cNvPr id="418" name="Google Shape;418;p46"/>
          <p:cNvSpPr txBox="1">
            <a:spLocks noGrp="1"/>
          </p:cNvSpPr>
          <p:nvPr>
            <p:ph type="title"/>
          </p:nvPr>
        </p:nvSpPr>
        <p:spPr>
          <a:xfrm>
            <a:off x="762000" y="0"/>
            <a:ext cx="77724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a:t>Clases concretas</a:t>
            </a:r>
            <a:endParaRPr/>
          </a:p>
        </p:txBody>
      </p:sp>
      <p:sp>
        <p:nvSpPr>
          <p:cNvPr id="419" name="Google Shape;419;p46"/>
          <p:cNvSpPr txBox="1">
            <a:spLocks noGrp="1"/>
          </p:cNvSpPr>
          <p:nvPr>
            <p:ph type="body" idx="1"/>
          </p:nvPr>
        </p:nvSpPr>
        <p:spPr>
          <a:xfrm>
            <a:off x="228600" y="609600"/>
            <a:ext cx="8610600" cy="59787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480"/>
              </a:spcBef>
              <a:spcAft>
                <a:spcPts val="0"/>
              </a:spcAft>
              <a:buNone/>
            </a:pPr>
            <a:r>
              <a:rPr lang="en-US"/>
              <a:t>Las clases concretas son modelos de clases que representa una entidad concreta de un objeto.</a:t>
            </a:r>
            <a:endParaRPr/>
          </a:p>
          <a:p>
            <a:pPr marL="342900" marR="0" lvl="0" indent="0" algn="l" rtl="0">
              <a:lnSpc>
                <a:spcPct val="100000"/>
              </a:lnSpc>
              <a:spcBef>
                <a:spcPts val="480"/>
              </a:spcBef>
              <a:spcAft>
                <a:spcPts val="0"/>
              </a:spcAft>
              <a:buNone/>
            </a:pPr>
            <a:r>
              <a:rPr lang="en-US"/>
              <a:t>Ejemplo:</a:t>
            </a:r>
            <a:endParaRPr/>
          </a:p>
          <a:p>
            <a:pPr marL="342900" marR="0" lvl="0" indent="0" algn="l" rtl="0">
              <a:lnSpc>
                <a:spcPct val="100000"/>
              </a:lnSpc>
              <a:spcBef>
                <a:spcPts val="480"/>
              </a:spcBef>
              <a:spcAft>
                <a:spcPts val="0"/>
              </a:spcAft>
              <a:buNone/>
            </a:pPr>
            <a:endParaRPr sz="1800"/>
          </a:p>
          <a:p>
            <a:pPr marL="342900" marR="0" lvl="0" indent="0" algn="l" rtl="0">
              <a:lnSpc>
                <a:spcPct val="100000"/>
              </a:lnSpc>
              <a:spcBef>
                <a:spcPts val="480"/>
              </a:spcBef>
              <a:spcAft>
                <a:spcPts val="0"/>
              </a:spcAft>
              <a:buNone/>
            </a:pPr>
            <a:r>
              <a:rPr lang="en-US" sz="1800">
                <a:solidFill>
                  <a:srgbClr val="0000FF"/>
                </a:solidFill>
                <a:latin typeface="Courier New"/>
                <a:ea typeface="Courier New"/>
                <a:cs typeface="Courier New"/>
                <a:sym typeface="Courier New"/>
              </a:rPr>
              <a:t>public </a:t>
            </a:r>
            <a:r>
              <a:rPr lang="en-US" sz="1800">
                <a:solidFill>
                  <a:srgbClr val="274E13"/>
                </a:solidFill>
                <a:latin typeface="Courier New"/>
                <a:ea typeface="Courier New"/>
                <a:cs typeface="Courier New"/>
                <a:sym typeface="Courier New"/>
              </a:rPr>
              <a:t>class </a:t>
            </a:r>
            <a:r>
              <a:rPr lang="en-US" sz="1800">
                <a:latin typeface="Courier New"/>
                <a:ea typeface="Courier New"/>
                <a:cs typeface="Courier New"/>
                <a:sym typeface="Courier New"/>
              </a:rPr>
              <a:t>Profesor {</a:t>
            </a:r>
            <a:endParaRPr sz="1800">
              <a:latin typeface="Courier New"/>
              <a:ea typeface="Courier New"/>
              <a:cs typeface="Courier New"/>
              <a:sym typeface="Courier New"/>
            </a:endParaRPr>
          </a:p>
          <a:p>
            <a:pPr marL="342900" marR="0" lvl="0" indent="0" algn="l" rtl="0">
              <a:lnSpc>
                <a:spcPct val="100000"/>
              </a:lnSpc>
              <a:spcBef>
                <a:spcPts val="480"/>
              </a:spcBef>
              <a:spcAft>
                <a:spcPts val="0"/>
              </a:spcAft>
              <a:buNone/>
            </a:pPr>
            <a:r>
              <a:rPr lang="en-US" sz="1800">
                <a:latin typeface="Courier New"/>
                <a:ea typeface="Courier New"/>
                <a:cs typeface="Courier New"/>
                <a:sym typeface="Courier New"/>
              </a:rPr>
              <a:t>		</a:t>
            </a:r>
            <a:r>
              <a:rPr lang="en-US" sz="1800">
                <a:solidFill>
                  <a:srgbClr val="274E13"/>
                </a:solidFill>
                <a:latin typeface="Courier New"/>
                <a:ea typeface="Courier New"/>
                <a:cs typeface="Courier New"/>
                <a:sym typeface="Courier New"/>
              </a:rPr>
              <a:t>private</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String </a:t>
            </a:r>
            <a:r>
              <a:rPr lang="en-US" sz="1800">
                <a:latin typeface="Courier New"/>
                <a:ea typeface="Courier New"/>
                <a:cs typeface="Courier New"/>
                <a:sym typeface="Courier New"/>
              </a:rPr>
              <a:t>nombre;</a:t>
            </a:r>
            <a:endParaRPr sz="1800">
              <a:latin typeface="Courier New"/>
              <a:ea typeface="Courier New"/>
              <a:cs typeface="Courier New"/>
              <a:sym typeface="Courier New"/>
            </a:endParaRPr>
          </a:p>
          <a:p>
            <a:pPr marL="342900" marR="0" lvl="0" indent="0" algn="l" rtl="0">
              <a:lnSpc>
                <a:spcPct val="100000"/>
              </a:lnSpc>
              <a:spcBef>
                <a:spcPts val="480"/>
              </a:spcBef>
              <a:spcAft>
                <a:spcPts val="0"/>
              </a:spcAft>
              <a:buNone/>
            </a:pPr>
            <a:r>
              <a:rPr lang="en-US" sz="1800">
                <a:latin typeface="Courier New"/>
                <a:ea typeface="Courier New"/>
                <a:cs typeface="Courier New"/>
                <a:sym typeface="Courier New"/>
              </a:rPr>
              <a:t>		</a:t>
            </a:r>
            <a:r>
              <a:rPr lang="en-US" sz="1800">
                <a:solidFill>
                  <a:srgbClr val="274E13"/>
                </a:solidFill>
                <a:latin typeface="Courier New"/>
                <a:ea typeface="Courier New"/>
                <a:cs typeface="Courier New"/>
                <a:sym typeface="Courier New"/>
              </a:rPr>
              <a:t>private</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int </a:t>
            </a:r>
            <a:r>
              <a:rPr lang="en-US" sz="1800">
                <a:latin typeface="Courier New"/>
                <a:ea typeface="Courier New"/>
                <a:cs typeface="Courier New"/>
                <a:sym typeface="Courier New"/>
              </a:rPr>
              <a:t>edad;</a:t>
            </a:r>
            <a:endParaRPr sz="1800">
              <a:latin typeface="Courier New"/>
              <a:ea typeface="Courier New"/>
              <a:cs typeface="Courier New"/>
              <a:sym typeface="Courier New"/>
            </a:endParaRPr>
          </a:p>
          <a:p>
            <a:pPr marL="342900" marR="0" lvl="0" indent="0" algn="l" rtl="0">
              <a:lnSpc>
                <a:spcPct val="100000"/>
              </a:lnSpc>
              <a:spcBef>
                <a:spcPts val="480"/>
              </a:spcBef>
              <a:spcAft>
                <a:spcPts val="0"/>
              </a:spcAft>
              <a:buNone/>
            </a:pPr>
            <a:endParaRPr sz="1800">
              <a:latin typeface="Courier New"/>
              <a:ea typeface="Courier New"/>
              <a:cs typeface="Courier New"/>
              <a:sym typeface="Courier New"/>
            </a:endParaRPr>
          </a:p>
          <a:p>
            <a:pPr marL="342900" marR="0" lvl="0" indent="0" algn="l" rtl="0">
              <a:lnSpc>
                <a:spcPct val="100000"/>
              </a:lnSpc>
              <a:spcBef>
                <a:spcPts val="480"/>
              </a:spcBef>
              <a:spcAft>
                <a:spcPts val="0"/>
              </a:spcAft>
              <a:buNone/>
            </a:pPr>
            <a:r>
              <a:rPr lang="en-US" sz="1800">
                <a:latin typeface="Courier New"/>
                <a:ea typeface="Courier New"/>
                <a:cs typeface="Courier New"/>
                <a:sym typeface="Courier New"/>
              </a:rPr>
              <a:t>		</a:t>
            </a:r>
            <a:r>
              <a:rPr lang="en-US" sz="1800">
                <a:solidFill>
                  <a:srgbClr val="274E13"/>
                </a:solidFill>
                <a:latin typeface="Courier New"/>
                <a:ea typeface="Courier New"/>
                <a:cs typeface="Courier New"/>
                <a:sym typeface="Courier New"/>
              </a:rPr>
              <a:t>public</a:t>
            </a:r>
            <a:r>
              <a:rPr lang="en-US" sz="1800">
                <a:latin typeface="Courier New"/>
                <a:ea typeface="Courier New"/>
                <a:cs typeface="Courier New"/>
                <a:sym typeface="Courier New"/>
              </a:rPr>
              <a:t> void setEdad(</a:t>
            </a:r>
            <a:r>
              <a:rPr lang="en-US" sz="1800">
                <a:solidFill>
                  <a:srgbClr val="0000FF"/>
                </a:solidFill>
                <a:latin typeface="Courier New"/>
                <a:ea typeface="Courier New"/>
                <a:cs typeface="Courier New"/>
                <a:sym typeface="Courier New"/>
              </a:rPr>
              <a:t>int</a:t>
            </a:r>
            <a:r>
              <a:rPr lang="en-US" sz="1800">
                <a:latin typeface="Courier New"/>
                <a:ea typeface="Courier New"/>
                <a:cs typeface="Courier New"/>
                <a:sym typeface="Courier New"/>
              </a:rPr>
              <a:t> pEdad){</a:t>
            </a:r>
            <a:endParaRPr sz="1800">
              <a:latin typeface="Courier New"/>
              <a:ea typeface="Courier New"/>
              <a:cs typeface="Courier New"/>
              <a:sym typeface="Courier New"/>
            </a:endParaRPr>
          </a:p>
          <a:p>
            <a:pPr marL="342900" marR="0" lvl="0" indent="0" algn="l" rtl="0">
              <a:lnSpc>
                <a:spcPct val="100000"/>
              </a:lnSpc>
              <a:spcBef>
                <a:spcPts val="480"/>
              </a:spcBef>
              <a:spcAft>
                <a:spcPts val="0"/>
              </a:spcAft>
              <a:buNone/>
            </a:pPr>
            <a:r>
              <a:rPr lang="en-US" sz="1800">
                <a:latin typeface="Courier New"/>
                <a:ea typeface="Courier New"/>
                <a:cs typeface="Courier New"/>
                <a:sym typeface="Courier New"/>
              </a:rPr>
              <a:t>			edad = pEdad;</a:t>
            </a:r>
            <a:endParaRPr sz="1800">
              <a:latin typeface="Courier New"/>
              <a:ea typeface="Courier New"/>
              <a:cs typeface="Courier New"/>
              <a:sym typeface="Courier New"/>
            </a:endParaRPr>
          </a:p>
          <a:p>
            <a:pPr marL="800100" marR="0" lvl="0" indent="114300" algn="l" rtl="0">
              <a:lnSpc>
                <a:spcPct val="100000"/>
              </a:lnSpc>
              <a:spcBef>
                <a:spcPts val="48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800100" marR="0" lvl="0" indent="114300" algn="l" rtl="0">
              <a:lnSpc>
                <a:spcPct val="100000"/>
              </a:lnSpc>
              <a:spcBef>
                <a:spcPts val="480"/>
              </a:spcBef>
              <a:spcAft>
                <a:spcPts val="0"/>
              </a:spcAft>
              <a:buNone/>
            </a:pPr>
            <a:endParaRPr sz="1800">
              <a:latin typeface="Courier New"/>
              <a:ea typeface="Courier New"/>
              <a:cs typeface="Courier New"/>
              <a:sym typeface="Courier New"/>
            </a:endParaRPr>
          </a:p>
          <a:p>
            <a:pPr marL="800100" marR="0" lvl="0" indent="114300" algn="l" rtl="0">
              <a:lnSpc>
                <a:spcPct val="100000"/>
              </a:lnSpc>
              <a:spcBef>
                <a:spcPts val="480"/>
              </a:spcBef>
              <a:spcAft>
                <a:spcPts val="0"/>
              </a:spcAft>
              <a:buNone/>
            </a:pPr>
            <a:r>
              <a:rPr lang="en-US" sz="1800">
                <a:solidFill>
                  <a:srgbClr val="274E13"/>
                </a:solidFill>
                <a:latin typeface="Courier New"/>
                <a:ea typeface="Courier New"/>
                <a:cs typeface="Courier New"/>
                <a:sym typeface="Courier New"/>
              </a:rPr>
              <a:t>public</a:t>
            </a:r>
            <a:r>
              <a:rPr lang="en-US" sz="1800">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int </a:t>
            </a:r>
            <a:r>
              <a:rPr lang="en-US" sz="1800">
                <a:latin typeface="Courier New"/>
                <a:ea typeface="Courier New"/>
                <a:cs typeface="Courier New"/>
                <a:sym typeface="Courier New"/>
              </a:rPr>
              <a:t>getEdad(){</a:t>
            </a:r>
            <a:endParaRPr sz="1800">
              <a:latin typeface="Courier New"/>
              <a:ea typeface="Courier New"/>
              <a:cs typeface="Courier New"/>
              <a:sym typeface="Courier New"/>
            </a:endParaRPr>
          </a:p>
          <a:p>
            <a:pPr marL="800100" marR="0" lvl="0" indent="114300" algn="l" rtl="0">
              <a:lnSpc>
                <a:spcPct val="100000"/>
              </a:lnSpc>
              <a:spcBef>
                <a:spcPts val="480"/>
              </a:spcBef>
              <a:spcAft>
                <a:spcPts val="0"/>
              </a:spcAft>
              <a:buNone/>
            </a:pPr>
            <a:r>
              <a:rPr lang="en-US" sz="1800">
                <a:latin typeface="Courier New"/>
                <a:ea typeface="Courier New"/>
                <a:cs typeface="Courier New"/>
                <a:sym typeface="Courier New"/>
              </a:rPr>
              <a:t>	return edad;</a:t>
            </a:r>
            <a:endParaRPr sz="1800">
              <a:latin typeface="Courier New"/>
              <a:ea typeface="Courier New"/>
              <a:cs typeface="Courier New"/>
              <a:sym typeface="Courier New"/>
            </a:endParaRPr>
          </a:p>
          <a:p>
            <a:pPr marL="800100" marR="0" lvl="0" indent="114300" algn="l" rtl="0">
              <a:lnSpc>
                <a:spcPct val="100000"/>
              </a:lnSpc>
              <a:spcBef>
                <a:spcPts val="48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342900" marR="0" lvl="0" indent="0" algn="l" rtl="0">
              <a:lnSpc>
                <a:spcPct val="100000"/>
              </a:lnSpc>
              <a:spcBef>
                <a:spcPts val="48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7"/>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Constructores</a:t>
            </a:r>
            <a:endParaRPr/>
          </a:p>
        </p:txBody>
      </p:sp>
      <p:sp>
        <p:nvSpPr>
          <p:cNvPr id="427" name="Google Shape;427;p47"/>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1800"/>
              <a:t>Son métodos propios de las clases que permiten realizar acciones o inicializar variables al momento de ser instanciada la clase en cuestión.</a:t>
            </a:r>
            <a:endParaRPr sz="1800"/>
          </a:p>
          <a:p>
            <a:pPr marL="0" lvl="0" indent="0" algn="l" rtl="0">
              <a:spcBef>
                <a:spcPts val="360"/>
              </a:spcBef>
              <a:spcAft>
                <a:spcPts val="0"/>
              </a:spcAft>
              <a:buNone/>
            </a:pPr>
            <a:endParaRPr sz="1800"/>
          </a:p>
          <a:p>
            <a:pPr marL="0" lvl="0" indent="0" algn="l" rtl="0">
              <a:spcBef>
                <a:spcPts val="360"/>
              </a:spcBef>
              <a:spcAft>
                <a:spcPts val="0"/>
              </a:spcAft>
              <a:buNone/>
            </a:pPr>
            <a:r>
              <a:rPr lang="en-US" sz="1800" b="1"/>
              <a:t>Ejemplo</a:t>
            </a:r>
            <a:r>
              <a:rPr lang="en-US" sz="1800"/>
              <a:t>:</a:t>
            </a:r>
            <a:endParaRPr sz="1800"/>
          </a:p>
          <a:p>
            <a:pPr marL="0" lvl="0" indent="0" algn="l" rtl="0">
              <a:spcBef>
                <a:spcPts val="360"/>
              </a:spcBef>
              <a:spcAft>
                <a:spcPts val="0"/>
              </a:spcAft>
              <a:buNone/>
            </a:pPr>
            <a:endParaRPr sz="1800"/>
          </a:p>
          <a:p>
            <a:pPr marL="0" lvl="0" indent="0" algn="l" rtl="0">
              <a:spcBef>
                <a:spcPts val="360"/>
              </a:spcBef>
              <a:spcAft>
                <a:spcPts val="0"/>
              </a:spcAft>
              <a:buClr>
                <a:schemeClr val="dk1"/>
              </a:buClr>
              <a:buSzPts val="1100"/>
              <a:buFont typeface="Arial"/>
              <a:buNone/>
            </a:pPr>
            <a:r>
              <a:rPr lang="en-US" sz="1800">
                <a:latin typeface="Courier New"/>
                <a:ea typeface="Courier New"/>
                <a:cs typeface="Courier New"/>
                <a:sym typeface="Courier New"/>
              </a:rPr>
              <a:t>public class FiguraGeométrica{</a:t>
            </a:r>
            <a:endParaRPr sz="1800">
              <a:latin typeface="Courier New"/>
              <a:ea typeface="Courier New"/>
              <a:cs typeface="Courier New"/>
              <a:sym typeface="Courier New"/>
            </a:endParaRPr>
          </a:p>
          <a:p>
            <a:pPr marL="0" lvl="0" indent="457200" algn="l" rtl="0">
              <a:spcBef>
                <a:spcPts val="360"/>
              </a:spcBef>
              <a:spcAft>
                <a:spcPts val="0"/>
              </a:spcAft>
              <a:buNone/>
            </a:pPr>
            <a:r>
              <a:rPr lang="en-US" sz="1800">
                <a:latin typeface="Courier New"/>
                <a:ea typeface="Courier New"/>
                <a:cs typeface="Courier New"/>
                <a:sym typeface="Courier New"/>
              </a:rPr>
              <a:t>private int x, y, z;</a:t>
            </a:r>
            <a:endParaRPr sz="1800">
              <a:latin typeface="Courier New"/>
              <a:ea typeface="Courier New"/>
              <a:cs typeface="Courier New"/>
              <a:sym typeface="Courier New"/>
            </a:endParaRPr>
          </a:p>
          <a:p>
            <a:pPr marL="0" lvl="0" indent="0" algn="l" rtl="0">
              <a:spcBef>
                <a:spcPts val="360"/>
              </a:spcBef>
              <a:spcAft>
                <a:spcPts val="0"/>
              </a:spcAft>
              <a:buNone/>
            </a:pPr>
            <a:endParaRPr sz="1800">
              <a:latin typeface="Courier New"/>
              <a:ea typeface="Courier New"/>
              <a:cs typeface="Courier New"/>
              <a:sym typeface="Courier New"/>
            </a:endParaRPr>
          </a:p>
          <a:p>
            <a:pPr marL="0" lvl="0" indent="457200" algn="l" rtl="0">
              <a:spcBef>
                <a:spcPts val="360"/>
              </a:spcBef>
              <a:spcAft>
                <a:spcPts val="0"/>
              </a:spcAft>
              <a:buClr>
                <a:schemeClr val="dk1"/>
              </a:buClr>
              <a:buSzPts val="1100"/>
              <a:buFont typeface="Arial"/>
              <a:buNone/>
            </a:pPr>
            <a:r>
              <a:rPr lang="en-US" sz="1800">
                <a:latin typeface="Courier New"/>
                <a:ea typeface="Courier New"/>
                <a:cs typeface="Courier New"/>
                <a:sym typeface="Courier New"/>
              </a:rPr>
              <a:t>public FiguraGeometrica(int pX, int pY, int pZ) {</a:t>
            </a:r>
            <a:endParaRPr sz="1800">
              <a:latin typeface="Courier New"/>
              <a:ea typeface="Courier New"/>
              <a:cs typeface="Courier New"/>
              <a:sym typeface="Courier New"/>
            </a:endParaRPr>
          </a:p>
          <a:p>
            <a:pPr marL="457200" lvl="0" indent="457200" algn="l" rtl="0">
              <a:spcBef>
                <a:spcPts val="360"/>
              </a:spcBef>
              <a:spcAft>
                <a:spcPts val="0"/>
              </a:spcAft>
              <a:buNone/>
            </a:pPr>
            <a:r>
              <a:rPr lang="en-US" sz="1800">
                <a:latin typeface="Courier New"/>
                <a:ea typeface="Courier New"/>
                <a:cs typeface="Courier New"/>
                <a:sym typeface="Courier New"/>
              </a:rPr>
              <a:t>x = pX;</a:t>
            </a:r>
            <a:endParaRPr sz="1800">
              <a:latin typeface="Courier New"/>
              <a:ea typeface="Courier New"/>
              <a:cs typeface="Courier New"/>
              <a:sym typeface="Courier New"/>
            </a:endParaRPr>
          </a:p>
          <a:p>
            <a:pPr marL="457200" lvl="0" indent="457200" algn="l" rtl="0">
              <a:spcBef>
                <a:spcPts val="360"/>
              </a:spcBef>
              <a:spcAft>
                <a:spcPts val="0"/>
              </a:spcAft>
              <a:buNone/>
            </a:pPr>
            <a:r>
              <a:rPr lang="en-US" sz="1800">
                <a:latin typeface="Courier New"/>
                <a:ea typeface="Courier New"/>
                <a:cs typeface="Courier New"/>
                <a:sym typeface="Courier New"/>
              </a:rPr>
              <a:t>y = pY;</a:t>
            </a:r>
            <a:endParaRPr sz="1800">
              <a:latin typeface="Courier New"/>
              <a:ea typeface="Courier New"/>
              <a:cs typeface="Courier New"/>
              <a:sym typeface="Courier New"/>
            </a:endParaRPr>
          </a:p>
          <a:p>
            <a:pPr marL="457200" lvl="0" indent="457200" algn="l" rtl="0">
              <a:spcBef>
                <a:spcPts val="360"/>
              </a:spcBef>
              <a:spcAft>
                <a:spcPts val="0"/>
              </a:spcAft>
              <a:buClr>
                <a:schemeClr val="dk1"/>
              </a:buClr>
              <a:buSzPts val="1100"/>
              <a:buFont typeface="Arial"/>
              <a:buNone/>
            </a:pPr>
            <a:r>
              <a:rPr lang="en-US" sz="1800">
                <a:latin typeface="Courier New"/>
                <a:ea typeface="Courier New"/>
                <a:cs typeface="Courier New"/>
                <a:sym typeface="Courier New"/>
              </a:rPr>
              <a:t>z = pZ;</a:t>
            </a:r>
            <a:endParaRPr sz="1800">
              <a:latin typeface="Courier New"/>
              <a:ea typeface="Courier New"/>
              <a:cs typeface="Courier New"/>
              <a:sym typeface="Courier New"/>
            </a:endParaRPr>
          </a:p>
          <a:p>
            <a:pPr marL="457200" lvl="0" indent="0" algn="l" rtl="0">
              <a:spcBef>
                <a:spcPts val="360"/>
              </a:spcBef>
              <a:spcAft>
                <a:spcPts val="0"/>
              </a:spcAft>
              <a:buClr>
                <a:schemeClr val="dk1"/>
              </a:buClr>
              <a:buSzPts val="1100"/>
              <a:buFont typeface="Arial"/>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8"/>
          <p:cNvSpPr txBox="1">
            <a:spLocks noGrp="1"/>
          </p:cNvSpPr>
          <p:nvPr>
            <p:ph type="title"/>
          </p:nvPr>
        </p:nvSpPr>
        <p:spPr>
          <a:xfrm>
            <a:off x="685800" y="101600"/>
            <a:ext cx="7772400" cy="6711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Polimorfismo</a:t>
            </a:r>
            <a:endParaRPr/>
          </a:p>
        </p:txBody>
      </p:sp>
      <p:sp>
        <p:nvSpPr>
          <p:cNvPr id="435" name="Google Shape;435;p48"/>
          <p:cNvSpPr txBox="1">
            <a:spLocks noGrp="1"/>
          </p:cNvSpPr>
          <p:nvPr>
            <p:ph type="body" idx="1"/>
          </p:nvPr>
        </p:nvSpPr>
        <p:spPr>
          <a:xfrm>
            <a:off x="685800" y="772700"/>
            <a:ext cx="7772400" cy="58422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1800"/>
              <a:t>En programación orientada a objetos se denomina polimorfismo a la capacidad que tienen los objetos de una clase de responder al mismo mensaje o evento en función de los parámetros utilizados durante su invocación. Un objeto polimórfico es una entidad que puede contener valores de diferentes tipos durante la ejecución del programa. (Sobrecarga de parámetros)</a:t>
            </a:r>
            <a:endParaRPr sz="1800"/>
          </a:p>
          <a:p>
            <a:pPr marL="0" lvl="0" indent="0" algn="l" rtl="0">
              <a:spcBef>
                <a:spcPts val="360"/>
              </a:spcBef>
              <a:spcAft>
                <a:spcPts val="0"/>
              </a:spcAft>
              <a:buNone/>
            </a:pPr>
            <a:endParaRPr sz="1800"/>
          </a:p>
          <a:p>
            <a:pPr marL="0" lvl="0" indent="0" algn="l" rtl="0">
              <a:spcBef>
                <a:spcPts val="360"/>
              </a:spcBef>
              <a:spcAft>
                <a:spcPts val="0"/>
              </a:spcAft>
              <a:buClr>
                <a:schemeClr val="dk1"/>
              </a:buClr>
              <a:buSzPts val="1100"/>
              <a:buFont typeface="Arial"/>
              <a:buNone/>
            </a:pPr>
            <a:r>
              <a:rPr lang="en-US" sz="1800" b="1"/>
              <a:t>Ejemplo</a:t>
            </a:r>
            <a:r>
              <a:rPr lang="en-US" sz="1800"/>
              <a:t>:</a:t>
            </a:r>
            <a:endParaRPr sz="1800"/>
          </a:p>
          <a:p>
            <a:pPr marL="0" lvl="0" indent="0" algn="l" rtl="0">
              <a:spcBef>
                <a:spcPts val="360"/>
              </a:spcBef>
              <a:spcAft>
                <a:spcPts val="0"/>
              </a:spcAft>
              <a:buClr>
                <a:schemeClr val="dk1"/>
              </a:buClr>
              <a:buSzPts val="1100"/>
              <a:buFont typeface="Arial"/>
              <a:buNone/>
            </a:pPr>
            <a:endParaRPr sz="1800"/>
          </a:p>
          <a:p>
            <a:pPr marL="0" lvl="0" indent="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public class FiguraGeométrica{</a:t>
            </a:r>
            <a:endParaRPr sz="1000">
              <a:latin typeface="Courier New"/>
              <a:ea typeface="Courier New"/>
              <a:cs typeface="Courier New"/>
              <a:sym typeface="Courier New"/>
            </a:endParaRPr>
          </a:p>
          <a:p>
            <a:pPr marL="0" lvl="0" indent="457200" algn="l" rtl="0">
              <a:spcBef>
                <a:spcPts val="360"/>
              </a:spcBef>
              <a:spcAft>
                <a:spcPts val="0"/>
              </a:spcAft>
              <a:buNone/>
            </a:pPr>
            <a:r>
              <a:rPr lang="en-US" sz="1000">
                <a:latin typeface="Courier New"/>
                <a:ea typeface="Courier New"/>
                <a:cs typeface="Courier New"/>
                <a:sym typeface="Courier New"/>
              </a:rPr>
              <a:t>private int x, y, z;</a:t>
            </a:r>
            <a:endParaRPr sz="1000">
              <a:latin typeface="Courier New"/>
              <a:ea typeface="Courier New"/>
              <a:cs typeface="Courier New"/>
              <a:sym typeface="Courier New"/>
            </a:endParaRPr>
          </a:p>
          <a:p>
            <a:pPr marL="0" lvl="0" indent="45720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private boolean shape3D;</a:t>
            </a:r>
            <a:endParaRPr sz="10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endParaRPr sz="1000">
              <a:latin typeface="Courier New"/>
              <a:ea typeface="Courier New"/>
              <a:cs typeface="Courier New"/>
              <a:sym typeface="Courier New"/>
            </a:endParaRPr>
          </a:p>
          <a:p>
            <a:pPr marL="0" lvl="0" indent="45720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public FiguraGeometrica(int pX, int pY, int pZ) {</a:t>
            </a:r>
            <a:endParaRPr sz="1000">
              <a:latin typeface="Courier New"/>
              <a:ea typeface="Courier New"/>
              <a:cs typeface="Courier New"/>
              <a:sym typeface="Courier New"/>
            </a:endParaRPr>
          </a:p>
          <a:p>
            <a:pPr marL="457200" lvl="0" indent="45720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x = pX;</a:t>
            </a:r>
            <a:endParaRPr sz="1000">
              <a:latin typeface="Courier New"/>
              <a:ea typeface="Courier New"/>
              <a:cs typeface="Courier New"/>
              <a:sym typeface="Courier New"/>
            </a:endParaRPr>
          </a:p>
          <a:p>
            <a:pPr marL="457200" lvl="0" indent="45720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y = pY;</a:t>
            </a:r>
            <a:endParaRPr sz="1000">
              <a:latin typeface="Courier New"/>
              <a:ea typeface="Courier New"/>
              <a:cs typeface="Courier New"/>
              <a:sym typeface="Courier New"/>
            </a:endParaRPr>
          </a:p>
          <a:p>
            <a:pPr marL="457200" lvl="0" indent="45720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z = pZ;</a:t>
            </a:r>
            <a:endParaRPr sz="1000">
              <a:latin typeface="Courier New"/>
              <a:ea typeface="Courier New"/>
              <a:cs typeface="Courier New"/>
              <a:sym typeface="Courier New"/>
            </a:endParaRPr>
          </a:p>
          <a:p>
            <a:pPr marL="457200" lvl="0" indent="0" algn="l" rtl="0">
              <a:spcBef>
                <a:spcPts val="360"/>
              </a:spcBef>
              <a:spcAft>
                <a:spcPts val="0"/>
              </a:spcAft>
              <a:buNone/>
            </a:pPr>
            <a:r>
              <a:rPr lang="en-US" sz="1000">
                <a:latin typeface="Courier New"/>
                <a:ea typeface="Courier New"/>
                <a:cs typeface="Courier New"/>
                <a:sym typeface="Courier New"/>
              </a:rPr>
              <a:t>}</a:t>
            </a:r>
            <a:endParaRPr sz="1000">
              <a:latin typeface="Courier New"/>
              <a:ea typeface="Courier New"/>
              <a:cs typeface="Courier New"/>
              <a:sym typeface="Courier New"/>
            </a:endParaRPr>
          </a:p>
          <a:p>
            <a:pPr marL="457200" lvl="0" indent="0" algn="l" rtl="0">
              <a:spcBef>
                <a:spcPts val="360"/>
              </a:spcBef>
              <a:spcAft>
                <a:spcPts val="0"/>
              </a:spcAft>
              <a:buNone/>
            </a:pPr>
            <a:endParaRPr sz="1000">
              <a:latin typeface="Courier New"/>
              <a:ea typeface="Courier New"/>
              <a:cs typeface="Courier New"/>
              <a:sym typeface="Courier New"/>
            </a:endParaRPr>
          </a:p>
          <a:p>
            <a:pPr marL="0" lvl="0" indent="457200" algn="l" rtl="0">
              <a:spcBef>
                <a:spcPts val="360"/>
              </a:spcBef>
              <a:spcAft>
                <a:spcPts val="0"/>
              </a:spcAft>
              <a:buNone/>
            </a:pPr>
            <a:r>
              <a:rPr lang="en-US" sz="1000">
                <a:latin typeface="Courier New"/>
                <a:ea typeface="Courier New"/>
                <a:cs typeface="Courier New"/>
                <a:sym typeface="Courier New"/>
              </a:rPr>
              <a:t>public FiguraGeometrica(int pX, int pY) {</a:t>
            </a:r>
            <a:endParaRPr sz="1000">
              <a:latin typeface="Courier New"/>
              <a:ea typeface="Courier New"/>
              <a:cs typeface="Courier New"/>
              <a:sym typeface="Courier New"/>
            </a:endParaRPr>
          </a:p>
          <a:p>
            <a:pPr marL="457200" lvl="0" indent="457200" algn="l" rtl="0">
              <a:spcBef>
                <a:spcPts val="360"/>
              </a:spcBef>
              <a:spcAft>
                <a:spcPts val="0"/>
              </a:spcAft>
              <a:buNone/>
            </a:pPr>
            <a:r>
              <a:rPr lang="en-US" sz="1000">
                <a:latin typeface="Courier New"/>
                <a:ea typeface="Courier New"/>
                <a:cs typeface="Courier New"/>
                <a:sym typeface="Courier New"/>
              </a:rPr>
              <a:t>x = pX;</a:t>
            </a:r>
            <a:endParaRPr sz="1000">
              <a:latin typeface="Courier New"/>
              <a:ea typeface="Courier New"/>
              <a:cs typeface="Courier New"/>
              <a:sym typeface="Courier New"/>
            </a:endParaRPr>
          </a:p>
          <a:p>
            <a:pPr marL="457200" lvl="0" indent="457200" algn="l" rtl="0">
              <a:spcBef>
                <a:spcPts val="360"/>
              </a:spcBef>
              <a:spcAft>
                <a:spcPts val="0"/>
              </a:spcAft>
              <a:buNone/>
            </a:pPr>
            <a:r>
              <a:rPr lang="en-US" sz="1000">
                <a:latin typeface="Courier New"/>
                <a:ea typeface="Courier New"/>
                <a:cs typeface="Courier New"/>
                <a:sym typeface="Courier New"/>
              </a:rPr>
              <a:t>y = pY;</a:t>
            </a:r>
            <a:endParaRPr sz="1000">
              <a:latin typeface="Courier New"/>
              <a:ea typeface="Courier New"/>
              <a:cs typeface="Courier New"/>
              <a:sym typeface="Courier New"/>
            </a:endParaRPr>
          </a:p>
          <a:p>
            <a:pPr marL="457200" lvl="0" indent="457200" algn="l" rtl="0">
              <a:spcBef>
                <a:spcPts val="360"/>
              </a:spcBef>
              <a:spcAft>
                <a:spcPts val="0"/>
              </a:spcAft>
              <a:buNone/>
            </a:pPr>
            <a:r>
              <a:rPr lang="en-US" sz="1000">
                <a:latin typeface="Courier New"/>
                <a:ea typeface="Courier New"/>
                <a:cs typeface="Courier New"/>
                <a:sym typeface="Courier New"/>
              </a:rPr>
              <a:t>z = 0;</a:t>
            </a:r>
            <a:endParaRPr sz="1000">
              <a:latin typeface="Courier New"/>
              <a:ea typeface="Courier New"/>
              <a:cs typeface="Courier New"/>
              <a:sym typeface="Courier New"/>
            </a:endParaRPr>
          </a:p>
          <a:p>
            <a:pPr marL="457200" lvl="0" indent="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a:t>
            </a:r>
            <a:endParaRPr sz="10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000">
                <a:latin typeface="Courier New"/>
                <a:ea typeface="Courier New"/>
                <a:cs typeface="Courier New"/>
                <a:sym typeface="Courier New"/>
              </a:rPr>
              <a:t>}</a:t>
            </a:r>
            <a:endParaRPr sz="1000">
              <a:latin typeface="Courier New"/>
              <a:ea typeface="Courier New"/>
              <a:cs typeface="Courier New"/>
              <a:sym typeface="Courier New"/>
            </a:endParaRPr>
          </a:p>
          <a:p>
            <a:pPr marL="0" lvl="0" indent="0" algn="l" rtl="0">
              <a:spcBef>
                <a:spcPts val="360"/>
              </a:spcBef>
              <a:spcAft>
                <a:spcPts val="0"/>
              </a:spcAft>
              <a:buNone/>
            </a:pPr>
            <a:endParaRPr sz="180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9"/>
        <p:cNvGrpSpPr/>
        <p:nvPr/>
      </p:nvGrpSpPr>
      <p:grpSpPr>
        <a:xfrm>
          <a:off x="0" y="0"/>
          <a:ext cx="0" cy="0"/>
          <a:chOff x="0" y="0"/>
          <a:chExt cx="0" cy="0"/>
        </a:xfrm>
      </p:grpSpPr>
      <p:sp>
        <p:nvSpPr>
          <p:cNvPr id="440" name="Google Shape;440;p49"/>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6</a:t>
            </a:fld>
            <a:endParaRPr/>
          </a:p>
        </p:txBody>
      </p:sp>
      <p:sp>
        <p:nvSpPr>
          <p:cNvPr id="441" name="Google Shape;441;p49"/>
          <p:cNvSpPr txBox="1">
            <a:spLocks noGrp="1"/>
          </p:cNvSpPr>
          <p:nvPr>
            <p:ph type="title"/>
          </p:nvPr>
        </p:nvSpPr>
        <p:spPr>
          <a:xfrm>
            <a:off x="685800" y="228600"/>
            <a:ext cx="77724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Métodos de una Clase</a:t>
            </a:r>
            <a:endParaRPr/>
          </a:p>
        </p:txBody>
      </p:sp>
      <p:sp>
        <p:nvSpPr>
          <p:cNvPr id="442" name="Google Shape;442;p49"/>
          <p:cNvSpPr txBox="1">
            <a:spLocks noGrp="1"/>
          </p:cNvSpPr>
          <p:nvPr>
            <p:ph type="body" idx="1"/>
          </p:nvPr>
        </p:nvSpPr>
        <p:spPr>
          <a:xfrm>
            <a:off x="228600" y="1066800"/>
            <a:ext cx="8610600" cy="5486400"/>
          </a:xfrm>
          <a:prstGeom prst="rect">
            <a:avLst/>
          </a:prstGeom>
          <a:noFill/>
          <a:ln>
            <a:noFill/>
          </a:ln>
        </p:spPr>
        <p:txBody>
          <a:bodyPr spcFirstLastPara="1" wrap="square" lIns="91425" tIns="45700" rIns="91425" bIns="45700" anchor="t" anchorCtr="0">
            <a:noAutofit/>
          </a:bodyPr>
          <a:lstStyle/>
          <a:p>
            <a:pPr marL="342900" marR="0" lvl="0" indent="-292100" algn="l" rtl="0">
              <a:lnSpc>
                <a:spcPct val="100000"/>
              </a:lnSpc>
              <a:spcBef>
                <a:spcPts val="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Son los que tienen la responsabilidad de: </a:t>
            </a:r>
            <a:endParaRPr sz="2000"/>
          </a:p>
          <a:p>
            <a:pPr marL="800100" marR="0" lvl="0" indent="-342900" algn="l" rtl="0">
              <a:lnSpc>
                <a:spcPct val="80000"/>
              </a:lnSpc>
              <a:spcBef>
                <a:spcPts val="560"/>
              </a:spcBef>
              <a:spcAft>
                <a:spcPts val="0"/>
              </a:spcAft>
              <a:buClr>
                <a:schemeClr val="dk1"/>
              </a:buClr>
              <a:buSzPts val="2800"/>
              <a:buFont typeface="Times New Roman"/>
              <a:buNone/>
            </a:pPr>
            <a:r>
              <a:rPr lang="en-US" sz="2000" b="0" i="0" u="none">
                <a:solidFill>
                  <a:schemeClr val="dk1"/>
                </a:solidFill>
                <a:latin typeface="Times New Roman"/>
                <a:ea typeface="Times New Roman"/>
                <a:cs typeface="Times New Roman"/>
                <a:sym typeface="Times New Roman"/>
              </a:rPr>
              <a:t>- Modificar y devolver datos </a:t>
            </a:r>
            <a:r>
              <a:rPr lang="en-US" sz="2000"/>
              <a:t>de un </a:t>
            </a:r>
            <a:r>
              <a:rPr lang="en-US" sz="2000" b="0" i="0" u="none">
                <a:solidFill>
                  <a:schemeClr val="dk1"/>
                </a:solidFill>
                <a:latin typeface="Times New Roman"/>
                <a:ea typeface="Times New Roman"/>
                <a:cs typeface="Times New Roman"/>
                <a:sym typeface="Times New Roman"/>
              </a:rPr>
              <a:t>objeto (especialmente si las componentes del objeto no fueron declarados como public).</a:t>
            </a:r>
            <a:r>
              <a:rPr lang="en-US" sz="2000"/>
              <a:t> Operados principalmente con los “geters” y “seters”</a:t>
            </a:r>
            <a:endParaRPr sz="2000"/>
          </a:p>
          <a:p>
            <a:pPr marL="800100" marR="0" lvl="0" indent="-342900" algn="l" rtl="0">
              <a:lnSpc>
                <a:spcPct val="80000"/>
              </a:lnSpc>
              <a:spcBef>
                <a:spcPts val="480"/>
              </a:spcBef>
              <a:spcAft>
                <a:spcPts val="0"/>
              </a:spcAft>
              <a:buClr>
                <a:schemeClr val="dk1"/>
              </a:buClr>
              <a:buSzPts val="2400"/>
              <a:buFont typeface="Times New Roman"/>
              <a:buNone/>
            </a:pPr>
            <a:r>
              <a:rPr lang="en-US" sz="2000" b="0" i="0" u="none">
                <a:solidFill>
                  <a:schemeClr val="dk1"/>
                </a:solidFill>
                <a:latin typeface="Times New Roman"/>
                <a:ea typeface="Times New Roman"/>
                <a:cs typeface="Times New Roman"/>
                <a:sym typeface="Times New Roman"/>
              </a:rPr>
              <a:t>- </a:t>
            </a:r>
            <a:r>
              <a:rPr lang="en-US" sz="2000"/>
              <a:t>Gatillar acciones propias del objeto</a:t>
            </a:r>
            <a:endParaRPr sz="2000"/>
          </a:p>
          <a:p>
            <a:pPr marL="0" marR="0" lvl="0" indent="457200" algn="l" rtl="0">
              <a:lnSpc>
                <a:spcPct val="80000"/>
              </a:lnSpc>
              <a:spcBef>
                <a:spcPts val="480"/>
              </a:spcBef>
              <a:spcAft>
                <a:spcPts val="0"/>
              </a:spcAft>
              <a:buClr>
                <a:schemeClr val="dk1"/>
              </a:buClr>
              <a:buSzPts val="2400"/>
              <a:buFont typeface="Times New Roman"/>
              <a:buNone/>
            </a:pPr>
            <a:r>
              <a:rPr lang="en-US" sz="2000"/>
              <a:t>- </a:t>
            </a:r>
            <a:r>
              <a:rPr lang="en-US" sz="2000" b="0" i="0" u="none">
                <a:solidFill>
                  <a:schemeClr val="dk1"/>
                </a:solidFill>
                <a:latin typeface="Times New Roman"/>
                <a:ea typeface="Times New Roman"/>
                <a:cs typeface="Times New Roman"/>
                <a:sym typeface="Times New Roman"/>
              </a:rPr>
              <a:t>Crear un nuevo objeto (constructores)</a:t>
            </a:r>
            <a:endParaRPr sz="2000"/>
          </a:p>
          <a:p>
            <a:pPr marL="342900" marR="0" lvl="0" indent="-342900" algn="l" rtl="0">
              <a:lnSpc>
                <a:spcPct val="80000"/>
              </a:lnSpc>
              <a:spcBef>
                <a:spcPts val="480"/>
              </a:spcBef>
              <a:spcAft>
                <a:spcPts val="0"/>
              </a:spcAft>
              <a:buClr>
                <a:schemeClr val="dk1"/>
              </a:buClr>
              <a:buSzPts val="2400"/>
              <a:buFont typeface="Times New Roman"/>
              <a:buNone/>
            </a:pPr>
            <a:endParaRPr sz="2000" b="0" i="0" u="none">
              <a:solidFill>
                <a:schemeClr val="dk1"/>
              </a:solidFill>
              <a:latin typeface="Times New Roman"/>
              <a:ea typeface="Times New Roman"/>
              <a:cs typeface="Times New Roman"/>
              <a:sym typeface="Times New Roman"/>
            </a:endParaRPr>
          </a:p>
          <a:p>
            <a:pPr marL="342900" marR="0" lvl="0" indent="-292100" algn="l" rtl="0">
              <a:lnSpc>
                <a:spcPct val="100000"/>
              </a:lnSpc>
              <a:spcBef>
                <a:spcPts val="560"/>
              </a:spcBef>
              <a:spcAft>
                <a:spcPts val="0"/>
              </a:spcAft>
              <a:buClr>
                <a:schemeClr val="dk1"/>
              </a:buClr>
              <a:buSzPts val="2000"/>
              <a:buFont typeface="Times New Roman"/>
              <a:buChar char="•"/>
            </a:pPr>
            <a:r>
              <a:rPr lang="en-US" sz="2000" b="0" i="0" u="none">
                <a:solidFill>
                  <a:schemeClr val="dk1"/>
                </a:solidFill>
                <a:latin typeface="Times New Roman"/>
                <a:ea typeface="Times New Roman"/>
                <a:cs typeface="Times New Roman"/>
                <a:sym typeface="Times New Roman"/>
              </a:rPr>
              <a:t>Los métodos pueden ser públicos, privados o protegidos (</a:t>
            </a:r>
            <a:r>
              <a:rPr lang="en-US" sz="2000" b="0" i="0" u="none">
                <a:solidFill>
                  <a:schemeClr val="dk1"/>
                </a:solidFill>
                <a:latin typeface="Courier"/>
                <a:ea typeface="Courier"/>
                <a:cs typeface="Courier"/>
                <a:sym typeface="Courier"/>
              </a:rPr>
              <a:t>public, private, protected), al igual que las compoenetes</a:t>
            </a:r>
            <a:endParaRPr sz="2000"/>
          </a:p>
          <a:p>
            <a:pPr marL="342900" marR="0" lvl="0" indent="-342900" algn="l" rtl="0">
              <a:lnSpc>
                <a:spcPct val="80000"/>
              </a:lnSpc>
              <a:spcBef>
                <a:spcPts val="560"/>
              </a:spcBef>
              <a:spcAft>
                <a:spcPts val="0"/>
              </a:spcAft>
              <a:buClr>
                <a:schemeClr val="dk1"/>
              </a:buClr>
              <a:buSzPts val="2800"/>
              <a:buFont typeface="Times New Roman"/>
              <a:buNone/>
            </a:pPr>
            <a:r>
              <a:rPr lang="en-US" sz="2000" b="0" i="0" u="none">
                <a:solidFill>
                  <a:schemeClr val="dk1"/>
                </a:solidFill>
                <a:latin typeface="Times New Roman"/>
                <a:ea typeface="Times New Roman"/>
                <a:cs typeface="Times New Roman"/>
                <a:sym typeface="Times New Roman"/>
              </a:rPr>
              <a:t>	- </a:t>
            </a:r>
            <a:r>
              <a:rPr lang="en-US" sz="2000" b="1" i="0" u="none">
                <a:solidFill>
                  <a:schemeClr val="dk1"/>
                </a:solidFill>
              </a:rPr>
              <a:t>pirvate</a:t>
            </a:r>
            <a:r>
              <a:rPr lang="en-US" sz="2000" b="0" i="0" u="none">
                <a:solidFill>
                  <a:schemeClr val="dk1"/>
                </a:solidFill>
                <a:latin typeface="Times New Roman"/>
                <a:ea typeface="Times New Roman"/>
                <a:cs typeface="Times New Roman"/>
                <a:sym typeface="Times New Roman"/>
              </a:rPr>
              <a:t>: implica que pueden ser vistas sólo en la clase actual. Son invisibles incluso para clases derivadas de esta.</a:t>
            </a:r>
            <a:endParaRPr sz="2000"/>
          </a:p>
          <a:p>
            <a:pPr marL="342900" marR="0" lvl="0" indent="-342900" algn="l" rtl="0">
              <a:lnSpc>
                <a:spcPct val="80000"/>
              </a:lnSpc>
              <a:spcBef>
                <a:spcPts val="560"/>
              </a:spcBef>
              <a:spcAft>
                <a:spcPts val="0"/>
              </a:spcAft>
              <a:buClr>
                <a:schemeClr val="dk1"/>
              </a:buClr>
              <a:buSzPts val="2400"/>
              <a:buFont typeface="Times New Roman"/>
              <a:buNone/>
            </a:pPr>
            <a:r>
              <a:rPr lang="en-US" sz="2000" b="0" i="0" u="none">
                <a:solidFill>
                  <a:schemeClr val="dk1"/>
                </a:solidFill>
                <a:latin typeface="Times New Roman"/>
                <a:ea typeface="Times New Roman"/>
                <a:cs typeface="Times New Roman"/>
                <a:sym typeface="Times New Roman"/>
              </a:rPr>
              <a:t>	- </a:t>
            </a:r>
            <a:r>
              <a:rPr lang="en-US" sz="2000" b="1" i="0" u="none">
                <a:solidFill>
                  <a:schemeClr val="dk1"/>
                </a:solidFill>
              </a:rPr>
              <a:t>protected</a:t>
            </a:r>
            <a:r>
              <a:rPr lang="en-US" sz="2000" b="0" i="0" u="none">
                <a:solidFill>
                  <a:schemeClr val="dk1"/>
                </a:solidFill>
                <a:latin typeface="Times New Roman"/>
                <a:ea typeface="Times New Roman"/>
                <a:cs typeface="Times New Roman"/>
                <a:sym typeface="Times New Roman"/>
              </a:rPr>
              <a:t>: implica que pueden ser </a:t>
            </a:r>
            <a:r>
              <a:rPr lang="en-US" sz="2000"/>
              <a:t>accedidas </a:t>
            </a:r>
            <a:r>
              <a:rPr lang="en-US" sz="2000" b="0" i="0" u="none">
                <a:solidFill>
                  <a:schemeClr val="dk1"/>
                </a:solidFill>
                <a:latin typeface="Times New Roman"/>
                <a:ea typeface="Times New Roman"/>
                <a:cs typeface="Times New Roman"/>
                <a:sym typeface="Times New Roman"/>
              </a:rPr>
              <a:t>por la misma clase y las </a:t>
            </a:r>
            <a:r>
              <a:rPr lang="en-US" sz="2000"/>
              <a:t>clases que heredan de esta</a:t>
            </a:r>
            <a:r>
              <a:rPr lang="en-US" sz="2000" b="0" i="0" u="none">
                <a:solidFill>
                  <a:schemeClr val="dk1"/>
                </a:solidFill>
                <a:latin typeface="Times New Roman"/>
                <a:ea typeface="Times New Roman"/>
                <a:cs typeface="Times New Roman"/>
                <a:sym typeface="Times New Roman"/>
              </a:rPr>
              <a:t>.</a:t>
            </a:r>
            <a:endParaRPr sz="2000"/>
          </a:p>
          <a:p>
            <a:pPr marL="342900" marR="0" lvl="0" indent="-342900" algn="l" rtl="0">
              <a:lnSpc>
                <a:spcPct val="80000"/>
              </a:lnSpc>
              <a:spcBef>
                <a:spcPts val="560"/>
              </a:spcBef>
              <a:spcAft>
                <a:spcPts val="0"/>
              </a:spcAft>
              <a:buClr>
                <a:schemeClr val="dk1"/>
              </a:buClr>
              <a:buSzPts val="2400"/>
              <a:buFont typeface="Times New Roman"/>
              <a:buNone/>
            </a:pPr>
            <a:r>
              <a:rPr lang="en-US" sz="2000" b="0" i="0" u="none">
                <a:solidFill>
                  <a:schemeClr val="dk1"/>
                </a:solidFill>
                <a:latin typeface="Times New Roman"/>
                <a:ea typeface="Times New Roman"/>
                <a:cs typeface="Times New Roman"/>
                <a:sym typeface="Times New Roman"/>
              </a:rPr>
              <a:t>	- </a:t>
            </a:r>
            <a:r>
              <a:rPr lang="en-US" sz="2000" b="1" i="0" u="none">
                <a:solidFill>
                  <a:schemeClr val="dk1"/>
                </a:solidFill>
              </a:rPr>
              <a:t>public</a:t>
            </a:r>
            <a:r>
              <a:rPr lang="en-US" sz="2000" b="0" i="0" u="none">
                <a:solidFill>
                  <a:schemeClr val="dk1"/>
                </a:solidFill>
                <a:latin typeface="Times New Roman"/>
                <a:ea typeface="Times New Roman"/>
                <a:cs typeface="Times New Roman"/>
                <a:sym typeface="Times New Roman"/>
              </a:rPr>
              <a:t>:son vistas desde cualquier lado.</a:t>
            </a:r>
            <a:endParaRPr sz="2000"/>
          </a:p>
          <a:p>
            <a:pPr marL="342900" marR="0" lvl="0" indent="-342900" algn="l" rtl="0">
              <a:lnSpc>
                <a:spcPct val="80000"/>
              </a:lnSpc>
              <a:spcBef>
                <a:spcPts val="480"/>
              </a:spcBef>
              <a:spcAft>
                <a:spcPts val="0"/>
              </a:spcAft>
              <a:buClr>
                <a:schemeClr val="dk1"/>
              </a:buClr>
              <a:buSzPts val="2400"/>
              <a:buFont typeface="Times New Roman"/>
              <a:buNone/>
            </a:pPr>
            <a:r>
              <a:rPr lang="en-US" sz="2000" b="0" i="0" u="none">
                <a:solidFill>
                  <a:schemeClr val="dk1"/>
                </a:solidFill>
                <a:latin typeface="Times New Roman"/>
                <a:ea typeface="Times New Roman"/>
                <a:cs typeface="Times New Roman"/>
                <a:sym typeface="Times New Roman"/>
              </a:rPr>
              <a:t>		</a:t>
            </a:r>
            <a:endParaRPr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6"/>
        <p:cNvGrpSpPr/>
        <p:nvPr/>
      </p:nvGrpSpPr>
      <p:grpSpPr>
        <a:xfrm>
          <a:off x="0" y="0"/>
          <a:ext cx="0" cy="0"/>
          <a:chOff x="0" y="0"/>
          <a:chExt cx="0" cy="0"/>
        </a:xfrm>
      </p:grpSpPr>
      <p:sp>
        <p:nvSpPr>
          <p:cNvPr id="447" name="Google Shape;447;p50"/>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7</a:t>
            </a:fld>
            <a:endParaRPr/>
          </a:p>
        </p:txBody>
      </p:sp>
      <p:sp>
        <p:nvSpPr>
          <p:cNvPr id="448" name="Google Shape;448;p50"/>
          <p:cNvSpPr txBox="1">
            <a:spLocks noGrp="1"/>
          </p:cNvSpPr>
          <p:nvPr>
            <p:ph type="title"/>
          </p:nvPr>
        </p:nvSpPr>
        <p:spPr>
          <a:xfrm>
            <a:off x="762000" y="0"/>
            <a:ext cx="77724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a:t>Propiedades</a:t>
            </a:r>
            <a:endParaRPr/>
          </a:p>
        </p:txBody>
      </p:sp>
      <p:sp>
        <p:nvSpPr>
          <p:cNvPr id="449" name="Google Shape;449;p50"/>
          <p:cNvSpPr txBox="1">
            <a:spLocks noGrp="1"/>
          </p:cNvSpPr>
          <p:nvPr>
            <p:ph type="body" idx="1"/>
          </p:nvPr>
        </p:nvSpPr>
        <p:spPr>
          <a:xfrm>
            <a:off x="228600" y="609600"/>
            <a:ext cx="8610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480"/>
              </a:spcBef>
              <a:spcAft>
                <a:spcPts val="0"/>
              </a:spcAft>
              <a:buClr>
                <a:schemeClr val="dk1"/>
              </a:buClr>
              <a:buSzPts val="2400"/>
              <a:buFont typeface="Times New Roman"/>
              <a:buChar char="•"/>
            </a:pPr>
            <a:r>
              <a:rPr lang="en-US" sz="2400"/>
              <a:t>Son variables que se definen dentro de la clase para almacenar información propia del objeto.</a:t>
            </a:r>
            <a:endParaRPr sz="2400"/>
          </a:p>
          <a:p>
            <a:pPr marL="342900" marR="0" lvl="0" indent="-342900" algn="l" rtl="0">
              <a:lnSpc>
                <a:spcPct val="100000"/>
              </a:lnSpc>
              <a:spcBef>
                <a:spcPts val="480"/>
              </a:spcBef>
              <a:spcAft>
                <a:spcPts val="0"/>
              </a:spcAft>
              <a:buSzPts val="2400"/>
              <a:buChar char="•"/>
            </a:pPr>
            <a:r>
              <a:rPr lang="en-US" sz="2400"/>
              <a:t>Se rigen también por los modificadores de acceso que operan con los métodos (private, public, protected)</a:t>
            </a:r>
            <a:endParaRPr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1"/>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Herencia</a:t>
            </a:r>
            <a:endParaRPr/>
          </a:p>
        </p:txBody>
      </p:sp>
      <p:sp>
        <p:nvSpPr>
          <p:cNvPr id="457" name="Google Shape;457;p51"/>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a:t>Mediante la Herencia es posible crear una clase a partir de otra clase padre, la cual herederá tanto sus propiedades o atributos como los métodos de la misma</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2"/>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Herencia</a:t>
            </a:r>
            <a:endParaRPr/>
          </a:p>
          <a:p>
            <a:pPr marL="0" lvl="0" indent="0" algn="ctr" rtl="0">
              <a:spcBef>
                <a:spcPts val="0"/>
              </a:spcBef>
              <a:spcAft>
                <a:spcPts val="0"/>
              </a:spcAft>
              <a:buNone/>
            </a:pPr>
            <a:r>
              <a:rPr lang="en-US"/>
              <a:t>Clase padre</a:t>
            </a:r>
            <a:endParaRPr/>
          </a:p>
        </p:txBody>
      </p:sp>
      <p:sp>
        <p:nvSpPr>
          <p:cNvPr id="465" name="Google Shape;465;p52"/>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public class Coche</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   private int marchas;</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   public Coche() {</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   public int getMarchas() {</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       return this.marchas;</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   public void setMarchas(int marchas) {</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       this.marchas = marchas;</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     public void arrancar() {</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       System.out.println("Comprobando el sistema de encendido...");</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spcBef>
                <a:spcPts val="360"/>
              </a:spcBef>
              <a:spcAft>
                <a:spcPts val="0"/>
              </a:spcAft>
              <a:buClr>
                <a:schemeClr val="dk1"/>
              </a:buClr>
              <a:buSzPts val="1100"/>
              <a:buFont typeface="Arial"/>
              <a:buNone/>
            </a:pPr>
            <a:r>
              <a:rPr lang="en-US"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360"/>
              </a:spcBef>
              <a:spcAft>
                <a:spcPts val="0"/>
              </a:spcAft>
              <a:buNone/>
            </a:pPr>
            <a:endParaRPr sz="140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ción en blanco.pot">
  <a:themeElements>
    <a:clrScheme name="Presentación en blanco.pot">
      <a:dk1>
        <a:srgbClr val="000000"/>
      </a:dk1>
      <a:lt1>
        <a:srgbClr val="FFFFFF"/>
      </a:lt1>
      <a:dk2>
        <a:srgbClr val="000000"/>
      </a:dk2>
      <a:lt2>
        <a:srgbClr val="969696"/>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TotalTime>
  <Words>1072</Words>
  <Application>Microsoft Office PowerPoint</Application>
  <PresentationFormat>Presentación en pantalla (4:3)</PresentationFormat>
  <Paragraphs>219</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Times New Roman</vt:lpstr>
      <vt:lpstr>Courier New</vt:lpstr>
      <vt:lpstr>Courier</vt:lpstr>
      <vt:lpstr>Presentación en blanco.pot</vt:lpstr>
      <vt:lpstr>Fundamentos básicos de la programación orientada a objetos</vt:lpstr>
      <vt:lpstr>CLASES</vt:lpstr>
      <vt:lpstr>Clases concretas</vt:lpstr>
      <vt:lpstr>Constructores</vt:lpstr>
      <vt:lpstr>Polimorfismo</vt:lpstr>
      <vt:lpstr>Métodos de una Clase</vt:lpstr>
      <vt:lpstr>Propiedades</vt:lpstr>
      <vt:lpstr>Herencia</vt:lpstr>
      <vt:lpstr>Herencia Clase padre</vt:lpstr>
      <vt:lpstr>Herencia Clase hijo (Extiende la clase padre)</vt:lpstr>
      <vt:lpstr>Clases abstractas</vt:lpstr>
      <vt:lpstr>Interfaces</vt:lpstr>
      <vt:lpstr>Interfaz como implementación</vt:lpstr>
      <vt:lpstr>Implementación de interfaz</vt:lpstr>
      <vt:lpstr>Interfaz como tipo de dato</vt:lpstr>
      <vt:lpstr>Interfaz en el parámetro del método</vt:lpstr>
      <vt:lpstr>Tarea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básicos de la programación orientada a objetos</dc:title>
  <dc:creator>Rodriguez Mena, Daniel Alexis</dc:creator>
  <cp:lastModifiedBy>Rodriguez Mena, Daniel Alexis</cp:lastModifiedBy>
  <cp:revision>2</cp:revision>
  <dcterms:modified xsi:type="dcterms:W3CDTF">2018-12-11T12:33:41Z</dcterms:modified>
</cp:coreProperties>
</file>