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BD2898-216F-487C-8E94-EA342FF63000}">
  <a:tblStyle styleId="{65BD2898-216F-487C-8E94-EA342FF63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b12fce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39b12fceb_0_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9b12fceb_0_9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39b12fceb_0_91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9b12fceb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9b12fceb_0_91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b12fceb_0_10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39b12fceb_0_100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9b12fceb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39b12fceb_0_100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b12fceb_0_10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39b12fceb_0_109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9b12fceb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39b12fceb_0_109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b12fceb_0_1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39b12fceb_0_117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9b12fceb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9b12fceb_0_117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9b12fceb_0_1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9b12fceb_0_126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9b12fceb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9b12fceb_0_126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9b12fceb_0_1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9b12fceb_0_135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9b12fceb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9b12fceb_0_135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9b12fceb_0_1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39b12fceb_0_142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9b12fceb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39b12fceb_0_142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b12fceb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39b12fceb_0_7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9b12fce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39b12fceb_0_7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9b12fceb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39b12fceb_0_15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b12fceb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39b12fceb_0_15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9b12fceb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9b12fceb_0_22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b12fceb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39b12fceb_0_2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9b12fceb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39b12fceb_0_28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9b12fceb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39b12fceb_0_35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b12fceb_0_6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39b12fceb_0_68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b12fceb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9b12fceb_0_68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9b12fceb_0_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39b12fceb_0_76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b12fceb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9b12fceb_0_76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9b12fceb_0_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39b12fceb_0_84:notes"/>
          <p:cNvSpPr/>
          <p:nvPr>
            <p:ph idx="2" type="sldImg"/>
          </p:nvPr>
        </p:nvSpPr>
        <p:spPr>
          <a:xfrm>
            <a:off x="389450" y="692150"/>
            <a:ext cx="60792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9b12fceb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9b12fceb_0_84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manualweb.net/tutorial-java/" TargetMode="External"/><Relationship Id="rId4" Type="http://schemas.openxmlformats.org/officeDocument/2006/relationships/hyperlink" Target="http://www.manualweb.net/tutorial-jav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58900" y="82698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s"/>
              <a:t>Fundamentos básicos de la programación orientada a objetos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344700" y="202713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"/>
              <a:t>u</a:t>
            </a: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sando el lenguaje de programación JAVA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225" y="3069281"/>
            <a:ext cx="14859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posterior a la instalación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007750" y="1582575"/>
            <a:ext cx="3340800" cy="6189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/>
              <a:t>Configurar variable JAVA_HOME</a:t>
            </a:r>
            <a:br>
              <a:rPr lang="es" sz="1800"/>
            </a:br>
            <a:endParaRPr sz="18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38" y="1338413"/>
            <a:ext cx="2707481" cy="110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163" y="2469675"/>
            <a:ext cx="3546556" cy="246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posterior a la instalación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007750" y="1239675"/>
            <a:ext cx="3340800" cy="398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/>
              <a:t>Configurar variable PATH</a:t>
            </a:r>
            <a:br>
              <a:rPr lang="es" sz="1800"/>
            </a:br>
            <a:endParaRPr sz="18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5" y="2222906"/>
            <a:ext cx="6417261" cy="25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090350" y="1529213"/>
            <a:ext cx="74505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 variable   	: PATH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 de variable         	: C:\WINDOWS;C:\WINDOWS\system32;%JAVA_HOME%\bin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375047"/>
            <a:ext cx="4414838" cy="439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Comentario multilínea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abre con el símbolo /* y se cierra con el símbolo */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Comentario en una línea o al final de una línea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introduce con el símbolo //</a:t>
            </a:r>
            <a:endParaRPr sz="1800"/>
          </a:p>
        </p:txBody>
      </p:sp>
      <p:graphicFrame>
        <p:nvGraphicFramePr>
          <p:cNvPr id="205" name="Google Shape;205;p28"/>
          <p:cNvGraphicFramePr/>
          <p:nvPr/>
        </p:nvGraphicFramePr>
        <p:xfrm>
          <a:off x="2400300" y="2208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{65BD2898-216F-487C-8E94-EA342FF63000}</a:tableStyleId>
              </a:tblPr>
              <a:tblGrid>
                <a:gridCol w="384500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/* Este es un comentario multilínea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   que permite escribir sin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   anteponer ningún carácter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    especial luego de la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    primera línea */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graphicFrame>
        <p:nvGraphicFramePr>
          <p:cNvPr id="206" name="Google Shape;206;p28"/>
          <p:cNvGraphicFramePr/>
          <p:nvPr/>
        </p:nvGraphicFramePr>
        <p:xfrm>
          <a:off x="2482725" y="402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{65BD2898-216F-487C-8E94-EA342FF63000}</a:tableStyleId>
              </a:tblPr>
              <a:tblGrid>
                <a:gridCol w="384500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// Este es un comentario de una línea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// y para añdir más información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// requiere que por cada línea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AA84F"/>
                          </a:solidFill>
                        </a:rPr>
                        <a:t>// se antepongan dos barras diagonales</a:t>
                      </a:r>
                      <a:endParaRPr sz="1100">
                        <a:solidFill>
                          <a:srgbClr val="6AA84F"/>
                        </a:solidFill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85800" y="1485900"/>
            <a:ext cx="7772400" cy="6867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/>
              <a:t>Espacio asignado en memoria, según el tipo de datos utilizado, que almacena información temporal para su acceso de lectura y escritura</a:t>
            </a:r>
            <a:endParaRPr sz="1800"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2172525"/>
            <a:ext cx="2085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685800" y="3395381"/>
            <a:ext cx="7772400" cy="1483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/>
              <a:t>Restricciones de nombres de variables: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 pueden comenzar ni contener caracteres especiales, a excepción de _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 pueden comenzar con un número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 pueden contener espacios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Nomenclatura CamelCase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685800" y="1314450"/>
            <a:ext cx="7772400" cy="377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sz="1800" u="sng">
                <a:latin typeface="Arial"/>
                <a:ea typeface="Arial"/>
                <a:cs typeface="Arial"/>
                <a:sym typeface="Arial"/>
              </a:rPr>
              <a:t>Camel Case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: El nombre viene porque se asemeja a las dos jorobas de un camello, y se puede dividir en dos tipos: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s" sz="1800">
                <a:latin typeface="Arial"/>
                <a:ea typeface="Arial"/>
                <a:cs typeface="Arial"/>
                <a:sym typeface="Arial"/>
              </a:rPr>
              <a:t>– Upper Camel Case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, cuando la primera letra de cada una de las palabras es mayúscula. También denominado Pascal Case. Ejemplo: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EjemploDeNomenclatura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utiliza para definir nombres de clases e interfaces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800">
                <a:latin typeface="Arial"/>
                <a:ea typeface="Arial"/>
                <a:cs typeface="Arial"/>
                <a:sym typeface="Arial"/>
              </a:rPr>
              <a:t>– Lower Camel Case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, igual que la anterior con la excepción de que la primera letra es minúscula. Ejemplo: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ejemploDeNomenclatura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Es muy usada en los #hashTags de Twitter o en lenguajes como Java, PHP, C#…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Se utiliza principalmente para definir nombres de variables, instancias de objetos, funciones e instrucciones propias del lenguaje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Constantes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Una constante es una variable del sistema que mantiene un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valor inmutable a lo largo de toda la vida del programa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. Las constantes en</a:t>
            </a:r>
            <a:r>
              <a:rPr lang="es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Java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se definen mediante </a:t>
            </a:r>
            <a:r>
              <a:rPr b="1" lang="es" sz="1800">
                <a:latin typeface="Arial"/>
                <a:ea typeface="Arial"/>
                <a:cs typeface="Arial"/>
                <a:sym typeface="Arial"/>
              </a:rPr>
              <a:t>el modificador final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La estructura sería: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NOMBRECONSTANTE= valor;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99333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DIAS_SEMANA = </a:t>
            </a:r>
            <a:r>
              <a:rPr lang="es" sz="1800">
                <a:solidFill>
                  <a:srgbClr val="CC66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99333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DIAS_LABORABLES = </a:t>
            </a:r>
            <a:r>
              <a:rPr lang="es" sz="1800">
                <a:solidFill>
                  <a:srgbClr val="CC66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¿Porqué aprender a programar?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Oportunidades laborales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 motivará a crear cosas nuevas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Explorar habilidades creativas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Entrenamiento cerebral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Entender cómo funciona el computador por dentro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567550" y="4143844"/>
            <a:ext cx="6172200" cy="6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“la programación te permite crear algo totalmente nuevo de la nada”.</a:t>
            </a:r>
            <a:r>
              <a:rPr lang="es" sz="1100">
                <a:solidFill>
                  <a:schemeClr val="dk1"/>
                </a:solidFill>
              </a:rPr>
              <a:t> ¡Una ventaja que solo pocas profesiones en el mundo te brindan!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Mark Zuckerberg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Paradigmas de programación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Programación estructurada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GwBasic, QBasic, Clipper, DBase, Pascal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Programación funcional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Scheme, Erlang, Rust, Objective Caml, Scala, F#, Haskell, Python, Javascipt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Python, Java, VB .Net, C#, C++, Delphi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04800" y="171450"/>
            <a:ext cx="853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 Por qué JAVA (por qué tan famoso ) 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09600" y="12001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 al objeto </a:t>
            </a: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(tendencia en boga)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</a:t>
            </a: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(similar a c, sin complejidades)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Multiplataforma </a:t>
            </a: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(Windows, PowerMac, Unix)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Robusto </a:t>
            </a:r>
            <a:r>
              <a:rPr b="0" i="0" lang="e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(hace chequeos, elimina punteros)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Recolección de basura automática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 estándar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Realmente portable en un 100%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Facilidades para programación en redes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Distribuciones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85800" y="1314450"/>
            <a:ext cx="7772400" cy="3511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J2SE o simplemente Java SE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: Java 2 Standard Edition o Java Standard Edition. Orientado al desarrollo de aplicaciones cliente / servidor. No incluye soporte a tecnologías para internet. Es la base para las otras distribuciones Java y es la plataforma que utilizaremos nosotros en este curso por ser la más utilizada.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J2EE: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Java 2 Enterprise Edition. Orientado a empresas y a la integración entre sistemas. Incluye soporte a tecnologías para internet. Su base es J2SE.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J2ME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: Java 2 Micro Edition. Orientado a pequeños dispositivos móviles (teléfonos, tabletas, etc.).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"/>
              <a:t>Últimas versiones de Java</a:t>
            </a:r>
            <a:endParaRPr/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Java SE 6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(2006): en esta versión, Sun cambió el nombre "J2SE" por Java SE y eliminó el ".0" del número de versión. Mejora de la versión anterior.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Java SE 7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(2011): nueva versión que mejora la anterior.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Java SE 8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(2014): nueva versión que mejora la anterior. Incluye la posibilidad de embeber JavaScript con Java y mejoras en la gestión de fechas y tiempo.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Java SE 9: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nueva versión que mejora la anterior (en difusión).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es un lenguaje interpretado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914400" y="3818334"/>
            <a:ext cx="757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Compilador de java (específico x plataforma)   javac P1.java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34950" y="2347913"/>
            <a:ext cx="1511400" cy="619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2825750" y="1604963"/>
            <a:ext cx="520800" cy="2763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 flipH="1" rot="10800000">
            <a:off x="1600200" y="1714650"/>
            <a:ext cx="1219200" cy="742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8" name="Google Shape;118;p21"/>
          <p:cNvSpPr txBox="1"/>
          <p:nvPr/>
        </p:nvSpPr>
        <p:spPr>
          <a:xfrm>
            <a:off x="517525" y="2502694"/>
            <a:ext cx="109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P1.java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825750" y="2347913"/>
            <a:ext cx="520800" cy="2763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2825750" y="3033713"/>
            <a:ext cx="520800" cy="2763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 flipH="1" rot="10800000">
            <a:off x="1828800" y="2514450"/>
            <a:ext cx="990600" cy="17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1524000" y="2914650"/>
            <a:ext cx="12954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3" name="Google Shape;123;p21"/>
          <p:cNvSpPr/>
          <p:nvPr/>
        </p:nvSpPr>
        <p:spPr>
          <a:xfrm>
            <a:off x="4273550" y="2290763"/>
            <a:ext cx="1511400" cy="561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3429000" y="1714500"/>
            <a:ext cx="1066800" cy="6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3429000" y="2514600"/>
            <a:ext cx="838200" cy="57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6" name="Google Shape;126;p21"/>
          <p:cNvCxnSpPr/>
          <p:nvPr/>
        </p:nvCxnSpPr>
        <p:spPr>
          <a:xfrm flipH="1" rot="10800000">
            <a:off x="3352800" y="2800200"/>
            <a:ext cx="106680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7" name="Google Shape;127;p21"/>
          <p:cNvSpPr txBox="1"/>
          <p:nvPr/>
        </p:nvSpPr>
        <p:spPr>
          <a:xfrm>
            <a:off x="4479925" y="2388394"/>
            <a:ext cx="117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P1.class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6407150" y="3090863"/>
            <a:ext cx="520800" cy="276300"/>
          </a:xfrm>
          <a:prstGeom prst="rect">
            <a:avLst/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6407150" y="2462213"/>
            <a:ext cx="520800" cy="276300"/>
          </a:xfrm>
          <a:prstGeom prst="rect">
            <a:avLst/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407150" y="1776413"/>
            <a:ext cx="520800" cy="276300"/>
          </a:xfrm>
          <a:prstGeom prst="rect">
            <a:avLst/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flipH="1" rot="10800000">
            <a:off x="5257800" y="1943100"/>
            <a:ext cx="11430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5791200" y="2571750"/>
            <a:ext cx="609600" cy="57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5562600" y="2857500"/>
            <a:ext cx="83820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34" name="Google Shape;134;p21"/>
          <p:cNvSpPr/>
          <p:nvPr/>
        </p:nvSpPr>
        <p:spPr>
          <a:xfrm>
            <a:off x="7626350" y="1833563"/>
            <a:ext cx="1130400" cy="17052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6934200" y="2000250"/>
            <a:ext cx="685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6934200" y="2571750"/>
            <a:ext cx="6858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7" name="Google Shape;137;p21"/>
          <p:cNvCxnSpPr/>
          <p:nvPr/>
        </p:nvCxnSpPr>
        <p:spPr>
          <a:xfrm flipH="1" rot="10800000">
            <a:off x="6934200" y="3085950"/>
            <a:ext cx="609600" cy="171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38" name="Google Shape;138;p21"/>
          <p:cNvSpPr/>
          <p:nvPr/>
        </p:nvSpPr>
        <p:spPr>
          <a:xfrm>
            <a:off x="234950" y="3890963"/>
            <a:ext cx="520800" cy="2763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234950" y="4462463"/>
            <a:ext cx="520800" cy="276300"/>
          </a:xfrm>
          <a:prstGeom prst="rect">
            <a:avLst/>
          </a:prstGeom>
          <a:solidFill>
            <a:srgbClr val="FF7C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050925" y="4445794"/>
            <a:ext cx="7461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Intérprete de java (específico x plataforma) java P1   (class)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7680325" y="2102644"/>
            <a:ext cx="10224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Salida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Interprete de Java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50" y="1625194"/>
            <a:ext cx="4622006" cy="280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Interprete de Java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575" y="1485891"/>
            <a:ext cx="3929063" cy="365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Java jdk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IDE tal como Eclipse, NetBeans, IntelliJ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ción en blanco.pot">
  <a:themeElements>
    <a:clrScheme name="Presentación en blanco.pot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