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acd657d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33acd657d3_0_0:notes"/>
          <p:cNvSpPr/>
          <p:nvPr>
            <p:ph idx="2" type="sldImg"/>
          </p:nvPr>
        </p:nvSpPr>
        <p:spPr>
          <a:xfrm>
            <a:off x="389450" y="692150"/>
            <a:ext cx="60792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acd657d3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33acd657d3_0_8:notes"/>
          <p:cNvSpPr/>
          <p:nvPr>
            <p:ph idx="2" type="sldImg"/>
          </p:nvPr>
        </p:nvSpPr>
        <p:spPr>
          <a:xfrm>
            <a:off x="389450" y="692150"/>
            <a:ext cx="60792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acd657d3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33acd657d3_0_18:notes"/>
          <p:cNvSpPr/>
          <p:nvPr>
            <p:ph idx="2" type="sldImg"/>
          </p:nvPr>
        </p:nvSpPr>
        <p:spPr>
          <a:xfrm>
            <a:off x="389450" y="692150"/>
            <a:ext cx="60792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acd657d3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33acd657d3_0_24:notes"/>
          <p:cNvSpPr/>
          <p:nvPr>
            <p:ph idx="2" type="sldImg"/>
          </p:nvPr>
        </p:nvSpPr>
        <p:spPr>
          <a:xfrm>
            <a:off x="389450" y="692150"/>
            <a:ext cx="60792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acd657d3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33acd657d3_0_30:notes"/>
          <p:cNvSpPr/>
          <p:nvPr>
            <p:ph idx="2" type="sldImg"/>
          </p:nvPr>
        </p:nvSpPr>
        <p:spPr>
          <a:xfrm>
            <a:off x="389450" y="692150"/>
            <a:ext cx="60792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acd657d3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33acd657d3_0_36:notes"/>
          <p:cNvSpPr/>
          <p:nvPr>
            <p:ph idx="2" type="sldImg"/>
          </p:nvPr>
        </p:nvSpPr>
        <p:spPr>
          <a:xfrm>
            <a:off x="389450" y="692150"/>
            <a:ext cx="60792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acd657d3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3acd657d3_0_42:notes"/>
          <p:cNvSpPr/>
          <p:nvPr>
            <p:ph idx="2" type="sldImg"/>
          </p:nvPr>
        </p:nvSpPr>
        <p:spPr>
          <a:xfrm>
            <a:off x="389450" y="692150"/>
            <a:ext cx="60792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acd657d3_0_4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33acd657d3_0_48:notes"/>
          <p:cNvSpPr/>
          <p:nvPr>
            <p:ph idx="2" type="sldImg"/>
          </p:nvPr>
        </p:nvSpPr>
        <p:spPr>
          <a:xfrm>
            <a:off x="389450" y="692150"/>
            <a:ext cx="60792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acd657d3_0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3acd657d3_0_48:notes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i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layout with centered title and subtitle placeholders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type="ctrTitle"/>
          </p:nvPr>
        </p:nvSpPr>
        <p:spPr>
          <a:xfrm>
            <a:off x="658900" y="826988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s"/>
              <a:t>Fundamentos básicos de la programación orientada a objetos</a:t>
            </a:r>
            <a:endParaRPr/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1344700" y="2027138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s"/>
              <a:t>u</a:t>
            </a:r>
            <a:r>
              <a:rPr b="0" i="0" lang="e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sando el lenguaje de programación JAVA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5225" y="3069281"/>
            <a:ext cx="14859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2918050" y="3341588"/>
            <a:ext cx="32541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0000FF"/>
                </a:solidFill>
              </a:rPr>
              <a:t>CLASE 4</a:t>
            </a:r>
            <a:endParaRPr b="1" sz="4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/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s" sz="1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Expresiones aritméticas </a:t>
            </a:r>
            <a:r>
              <a:rPr lang="es" sz="1800"/>
              <a:t>abreviadas</a:t>
            </a:r>
            <a:endParaRPr sz="180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609600" y="1171650"/>
            <a:ext cx="4541100" cy="170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1" lang="es" sz="1400"/>
              <a:t>Incremento</a:t>
            </a:r>
            <a:r>
              <a:rPr lang="es" sz="1400"/>
              <a:t>:	</a:t>
            </a:r>
            <a:r>
              <a:rPr b="1" lang="es" sz="1400">
                <a:solidFill>
                  <a:srgbClr val="0000FF"/>
                </a:solidFill>
              </a:rPr>
              <a:t>int </a:t>
            </a:r>
            <a:r>
              <a:rPr lang="es" sz="1400"/>
              <a:t>a = 10;</a:t>
            </a:r>
            <a:endParaRPr sz="1400"/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s" sz="1400"/>
              <a:t>a = a + 1;</a:t>
            </a:r>
            <a:endParaRPr sz="1400"/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s" sz="1400"/>
              <a:t>a += 1;</a:t>
            </a:r>
            <a:endParaRPr sz="1400"/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s" sz="1400"/>
              <a:t>Incrementar para luego entregar: a++;</a:t>
            </a:r>
            <a:endParaRPr sz="1400"/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s" sz="1400"/>
              <a:t>Entregar para luego incrementar : ++a;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609600" y="3000075"/>
            <a:ext cx="4541100" cy="177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1" lang="es" sz="1400"/>
              <a:t>Decremento</a:t>
            </a:r>
            <a:r>
              <a:rPr lang="es" sz="1400"/>
              <a:t>:	</a:t>
            </a:r>
            <a:r>
              <a:rPr b="1" lang="es" sz="1400">
                <a:solidFill>
                  <a:srgbClr val="0000FF"/>
                </a:solidFill>
              </a:rPr>
              <a:t>int </a:t>
            </a:r>
            <a:r>
              <a:rPr lang="es" sz="1400"/>
              <a:t>a = 10;</a:t>
            </a:r>
            <a:endParaRPr sz="14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s" sz="1400"/>
              <a:t>a = a - 1;</a:t>
            </a:r>
            <a:endParaRPr sz="14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s" sz="1400"/>
              <a:t>a -= 1;</a:t>
            </a:r>
            <a:endParaRPr sz="14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s" sz="1400"/>
              <a:t>Decrementar para luego entregar: a--;</a:t>
            </a:r>
            <a:endParaRPr sz="14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s" sz="1400"/>
              <a:t>Entregar para luego decrementar: --a;</a:t>
            </a:r>
            <a:endParaRPr sz="1400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5418675" y="1171641"/>
            <a:ext cx="3344400" cy="111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1" lang="es" sz="1400"/>
              <a:t>Multiplicación</a:t>
            </a:r>
            <a:r>
              <a:rPr lang="es" sz="1400"/>
              <a:t>:     </a:t>
            </a:r>
            <a:r>
              <a:rPr b="1" lang="es" sz="1400">
                <a:solidFill>
                  <a:srgbClr val="0000FF"/>
                </a:solidFill>
              </a:rPr>
              <a:t>int </a:t>
            </a:r>
            <a:r>
              <a:rPr lang="es" sz="1400"/>
              <a:t>b = 10;</a:t>
            </a:r>
            <a:endParaRPr sz="14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s" sz="1400"/>
              <a:t>b = b * 3;</a:t>
            </a:r>
            <a:endParaRPr sz="14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s" sz="1400"/>
              <a:t>b *= 3;</a:t>
            </a:r>
            <a:endParaRPr sz="1400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5418675" y="2415131"/>
            <a:ext cx="3344400" cy="111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1" lang="es" sz="1400"/>
              <a:t>División</a:t>
            </a:r>
            <a:r>
              <a:rPr lang="es" sz="1400"/>
              <a:t>:	</a:t>
            </a:r>
            <a:r>
              <a:rPr b="1" lang="es" sz="1400">
                <a:solidFill>
                  <a:srgbClr val="0000FF"/>
                </a:solidFill>
              </a:rPr>
              <a:t>int </a:t>
            </a:r>
            <a:r>
              <a:rPr lang="es" sz="1400"/>
              <a:t>c = 10;</a:t>
            </a:r>
            <a:endParaRPr sz="14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s" sz="1400"/>
              <a:t>c = c / 3;</a:t>
            </a:r>
            <a:endParaRPr sz="14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s" sz="1400"/>
              <a:t>c /= 3;</a:t>
            </a:r>
            <a:endParaRPr sz="1400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5418675" y="3658613"/>
            <a:ext cx="3344400" cy="111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1" lang="es" sz="1400"/>
              <a:t>Módulo</a:t>
            </a:r>
            <a:r>
              <a:rPr lang="es" sz="1400"/>
              <a:t>:	</a:t>
            </a:r>
            <a:r>
              <a:rPr b="1" lang="es" sz="1400">
                <a:solidFill>
                  <a:srgbClr val="0000FF"/>
                </a:solidFill>
              </a:rPr>
              <a:t>int </a:t>
            </a:r>
            <a:r>
              <a:rPr lang="es" sz="1400"/>
              <a:t>c = 10;</a:t>
            </a:r>
            <a:endParaRPr sz="14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s" sz="1400"/>
              <a:t>c = c % 3;</a:t>
            </a:r>
            <a:endParaRPr sz="14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s" sz="1400"/>
              <a:t>c %= 3;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685800" y="285750"/>
            <a:ext cx="77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Instrucciones de Control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1000" y="857250"/>
            <a:ext cx="8077200" cy="3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0" i="0" lang="e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Instrucción condicional:</a:t>
            </a:r>
            <a:endParaRPr sz="14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(cond</a:t>
            </a: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instr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 if (cond)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inst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inst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342900" rtl="0" algn="l">
              <a:spcBef>
                <a:spcPts val="640"/>
              </a:spcBef>
              <a:spcAft>
                <a:spcPts val="0"/>
              </a:spcAft>
              <a:buSzPts val="1400"/>
              <a:buChar char="•"/>
            </a:pPr>
            <a:r>
              <a:rPr lang="es" sz="1400"/>
              <a:t>Operador ternario : </a:t>
            </a:r>
            <a:r>
              <a:rPr lang="es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== 1 ? a+1 : a-1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0" i="0" lang="e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Ciclos:   </a:t>
            </a:r>
            <a:r>
              <a:rPr b="0" i="0" lang="e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(cond) instr;</a:t>
            </a:r>
            <a:endParaRPr sz="1400"/>
          </a:p>
          <a:p>
            <a:pPr indent="-2540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0" i="0" lang="e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Ciclos:</a:t>
            </a:r>
            <a:r>
              <a:rPr b="0" i="0" lang="e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do instr; while (cond);</a:t>
            </a:r>
            <a:endParaRPr sz="1400"/>
          </a:p>
          <a:p>
            <a:pPr indent="-2540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0" i="0" lang="e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Ciclos </a:t>
            </a:r>
            <a:r>
              <a:rPr b="0" i="0" lang="e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(instr1; i&lt;10; instr2)</a:t>
            </a:r>
            <a:endParaRPr sz="1400"/>
          </a:p>
          <a:p>
            <a:pPr indent="-3429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0" i="0" lang="e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 instr;</a:t>
            </a:r>
            <a:endParaRPr sz="1400"/>
          </a:p>
          <a:p>
            <a:pPr indent="-2540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0" i="0" lang="e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Selección </a:t>
            </a:r>
            <a:r>
              <a:rPr b="0" i="0" lang="e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switch/case</a:t>
            </a:r>
            <a:endParaRPr sz="1400"/>
          </a:p>
          <a:p>
            <a:pPr indent="-2540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0" i="0" lang="e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Agrupación de instrucciones bajo un if, else, while, for, etc. se realiza con paréntesis crespo {     } 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762000" y="228600"/>
            <a:ext cx="777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clase String 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685800" y="685800"/>
            <a:ext cx="7772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0" i="0" lang="e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Son parte del lenguaje (no hay que importarlos)</a:t>
            </a:r>
            <a:endParaRPr sz="1400"/>
          </a:p>
          <a:p>
            <a:pPr indent="-2540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0" i="0" lang="e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crean: </a:t>
            </a:r>
            <a:r>
              <a:rPr b="0" i="0" lang="es" sz="1400" u="none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String s = new String(“Hola Mundo”);</a:t>
            </a:r>
            <a:endParaRPr sz="1400">
              <a:solidFill>
                <a:schemeClr val="accent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0" i="0" lang="e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pero esto se puede resumir con </a:t>
            </a:r>
            <a:r>
              <a:rPr b="0" i="0" lang="es" sz="1400" u="none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String s = “Hola Mundo”; </a:t>
            </a:r>
            <a:endParaRPr sz="1400"/>
          </a:p>
          <a:p>
            <a:pPr indent="-2540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lang="es" sz="1400"/>
              <a:t>Cantidad de caracteres </a:t>
            </a:r>
            <a:r>
              <a:rPr b="0" i="0" lang="e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un String: </a:t>
            </a:r>
            <a:r>
              <a:rPr b="0" i="0" lang="es" sz="1400" u="none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int i = s.length(); </a:t>
            </a:r>
            <a:endParaRPr sz="1400"/>
          </a:p>
          <a:p>
            <a:pPr indent="-2540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0" i="0" lang="e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k-esimo carácter: </a:t>
            </a:r>
            <a:r>
              <a:rPr b="0" i="0" lang="es" sz="1400" u="none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char c = s.charAt(k); </a:t>
            </a:r>
            <a:endParaRPr sz="1400"/>
          </a:p>
          <a:p>
            <a:pPr indent="-2540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0" i="0" lang="e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</a:t>
            </a:r>
            <a:r>
              <a:rPr lang="es" sz="1400"/>
              <a:t>cadenas</a:t>
            </a:r>
            <a:r>
              <a:rPr b="0" i="0" lang="e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  </a:t>
            </a:r>
            <a:r>
              <a:rPr b="0" i="0" lang="es" sz="1400" u="none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String sub = s.substring(k);</a:t>
            </a:r>
            <a:endParaRPr sz="14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 </a:t>
            </a:r>
            <a:r>
              <a:rPr b="0" i="0" lang="es" sz="1400" u="none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String sub = s.substring(inicio, fin);</a:t>
            </a:r>
            <a:endParaRPr sz="1400"/>
          </a:p>
          <a:p>
            <a:pPr indent="-2540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0" i="0" lang="e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Búsqueda de subsecuencias: </a:t>
            </a:r>
            <a:r>
              <a:rPr b="0" i="0" lang="es" sz="1400" u="none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int i = s.indexOf(“hola”); </a:t>
            </a:r>
            <a:endParaRPr sz="1400"/>
          </a:p>
          <a:p>
            <a:pPr indent="-2540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0" i="0" lang="e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Comparacion: </a:t>
            </a:r>
            <a:r>
              <a:rPr b="0" i="0" lang="es" sz="1400" u="none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boolean iguales s1.equals(s2);</a:t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urier"/>
              <a:buNone/>
            </a:pPr>
            <a:r>
              <a:rPr b="0" i="0" lang="es" sz="1400" u="none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	int i = s1.compareTo(s2);  </a:t>
            </a:r>
            <a:endParaRPr sz="14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urier"/>
              <a:buNone/>
            </a:pPr>
            <a:r>
              <a:rPr b="0" i="0" lang="es" sz="1400" u="none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b="0" i="0" lang="e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si s1==s2,</a:t>
            </a:r>
            <a:endParaRPr sz="1400"/>
          </a:p>
          <a:p>
            <a:pPr indent="-342900" lvl="0" marL="8001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urier"/>
              <a:buNone/>
            </a:pPr>
            <a:r>
              <a:rPr b="0" i="0" lang="e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&gt;0 si s1&gt;s2,</a:t>
            </a:r>
            <a:endParaRPr sz="1400"/>
          </a:p>
          <a:p>
            <a:pPr indent="-342900" lvl="0" marL="8001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urier"/>
              <a:buNone/>
            </a:pPr>
            <a:r>
              <a:rPr b="0" i="0" lang="e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&lt;0 si s1&lt;s2</a:t>
            </a:r>
            <a:endParaRPr b="0" i="0" sz="1400" u="none">
              <a:solidFill>
                <a:schemeClr val="accent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1400" u="none">
              <a:solidFill>
                <a:schemeClr val="accent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762000" y="228600"/>
            <a:ext cx="777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Búsqueda de Substrings 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685800" y="685800"/>
            <a:ext cx="7772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"/>
              <a:buNone/>
            </a:pPr>
            <a:r>
              <a:rPr b="0" i="0" lang="es" sz="1400" u="none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String s = “llego y dijo hola”;</a:t>
            </a:r>
            <a:endParaRPr sz="14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"/>
              <a:buNone/>
            </a:pPr>
            <a:r>
              <a:rPr b="0" i="0" lang="es" sz="1400" u="none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int i = s.indexOf(“go”)´; i == 3 (parten de 0)</a:t>
            </a:r>
            <a:endParaRPr b="0" i="0" sz="1400" u="none">
              <a:solidFill>
                <a:schemeClr val="accent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"/>
              <a:buNone/>
            </a:pPr>
            <a:r>
              <a:t/>
            </a:r>
            <a:endParaRPr sz="1400">
              <a:solidFill>
                <a:schemeClr val="accent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urier"/>
              <a:buNone/>
            </a:pPr>
            <a:r>
              <a:rPr b="0" i="0" lang="es" sz="1400" u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Ej: Contar las apariciones de “hola” en un string s:</a:t>
            </a:r>
            <a:endParaRPr sz="1400"/>
          </a:p>
          <a:p>
            <a:pPr indent="-342900" lvl="0" marL="3429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urier"/>
              <a:buNone/>
            </a:pPr>
            <a:r>
              <a:t/>
            </a:r>
            <a:endParaRPr sz="1400">
              <a:solidFill>
                <a:schemeClr val="accent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342900" lvl="0" marL="3429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urier"/>
              <a:buNone/>
            </a:pPr>
            <a:r>
              <a:rPr b="0" i="0" lang="es" sz="1400" u="none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public class Cuenta {</a:t>
            </a:r>
            <a:endParaRPr sz="1400"/>
          </a:p>
          <a:p>
            <a:pPr indent="-342900" lvl="0" marL="3429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urier"/>
              <a:buNone/>
            </a:pPr>
            <a:r>
              <a:rPr b="0" i="0" lang="es" sz="1400" u="none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    public static void main(String args[]) {</a:t>
            </a:r>
            <a:endParaRPr sz="1400"/>
          </a:p>
          <a:p>
            <a:pPr indent="-342900" lvl="0" marL="3429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urier"/>
              <a:buNone/>
            </a:pPr>
            <a:r>
              <a:rPr b="0" i="0" lang="es" sz="1400" u="none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		int i , apariciones = 0;</a:t>
            </a:r>
            <a:endParaRPr sz="1400"/>
          </a:p>
          <a:p>
            <a:pPr indent="-342900" lvl="0" marL="3429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urier"/>
              <a:buNone/>
            </a:pPr>
            <a:r>
              <a:rPr b="0" i="0" lang="es" sz="1400" u="none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		while ((i = s.indexOf(“hola”)) !</a:t>
            </a:r>
            <a:r>
              <a:rPr lang="es" sz="140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0" i="0" lang="es" sz="1400" u="none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 -1) {</a:t>
            </a:r>
            <a:endParaRPr sz="1400"/>
          </a:p>
          <a:p>
            <a:pPr indent="-342900" lvl="0" marL="3429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urier"/>
              <a:buNone/>
            </a:pPr>
            <a:r>
              <a:rPr b="0" i="0" lang="es" sz="1400" u="none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			++apariciones;</a:t>
            </a:r>
            <a:endParaRPr sz="1400"/>
          </a:p>
          <a:p>
            <a:pPr indent="-342900" lvl="0" marL="3429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urier"/>
              <a:buNone/>
            </a:pPr>
            <a:r>
              <a:rPr b="0" i="0" lang="es" sz="1400" u="none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			s = s.substring(i+1);</a:t>
            </a:r>
            <a:endParaRPr sz="1400"/>
          </a:p>
          <a:p>
            <a:pPr indent="-342900" lvl="0" marL="3429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urier"/>
              <a:buNone/>
            </a:pPr>
            <a:r>
              <a:rPr b="0" i="0" lang="es" sz="1400" u="none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		}</a:t>
            </a:r>
            <a:endParaRPr sz="1400"/>
          </a:p>
          <a:p>
            <a:pPr indent="-342900" lvl="0" marL="3429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urier"/>
              <a:buNone/>
            </a:pPr>
            <a:r>
              <a:rPr b="0" i="0" lang="es" sz="1400" u="none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		System.out.println(“el string hola aparecio “+  </a:t>
            </a:r>
            <a:endParaRPr sz="1400"/>
          </a:p>
          <a:p>
            <a:pPr indent="-342900" lvl="0" marL="3429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urier"/>
              <a:buNone/>
            </a:pPr>
            <a:r>
              <a:rPr b="0" i="0" lang="es" sz="1400" u="none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					apariciones+ “veces”);</a:t>
            </a:r>
            <a:endParaRPr sz="1400"/>
          </a:p>
          <a:p>
            <a:pPr indent="-342900" lvl="0" marL="3429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urier"/>
              <a:buNone/>
            </a:pPr>
            <a:r>
              <a:rPr b="0" i="0" lang="es" sz="1400" u="none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  	}</a:t>
            </a:r>
            <a:endParaRPr sz="1400"/>
          </a:p>
          <a:p>
            <a:pPr indent="-342900" lvl="0" marL="3429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urier"/>
              <a:buNone/>
            </a:pPr>
            <a:r>
              <a:rPr b="0" i="0" lang="es" sz="1400" u="none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685800" y="228600"/>
            <a:ext cx="7772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Arreglos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609600" y="1028700"/>
            <a:ext cx="7772400" cy="3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0" i="0" lang="e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pueden declarar como: </a:t>
            </a:r>
            <a:r>
              <a:rPr b="0" i="0" lang="es" sz="1400" u="none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int[] A;</a:t>
            </a:r>
            <a:r>
              <a:rPr lang="es" sz="140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s" sz="1400" u="none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int A[];</a:t>
            </a:r>
            <a:endParaRPr sz="14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"/>
              <a:buNone/>
            </a:pPr>
            <a:r>
              <a:rPr b="0" i="0" lang="es" sz="1400" u="none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b="0" i="0" lang="e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Esto es la declaración del puntero al arreglo, no se especifica tamaño en la declaración;</a:t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"/>
              <a:buNone/>
            </a:pPr>
            <a:r>
              <a:t/>
            </a:r>
            <a:endParaRPr sz="1400"/>
          </a:p>
          <a:p>
            <a:pPr indent="-2540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"/>
              <a:buChar char="•"/>
            </a:pPr>
            <a:r>
              <a:rPr b="0" i="0" lang="es" sz="14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Inicialización</a:t>
            </a:r>
            <a:r>
              <a:rPr b="0" i="0" lang="es" sz="1400" u="none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: A = new int[10];  int[] A = new int[10];</a:t>
            </a:r>
            <a:endParaRPr b="0" i="0" sz="1400" u="none">
              <a:solidFill>
                <a:schemeClr val="accent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"/>
              <a:buChar char="•"/>
            </a:pPr>
            <a:r>
              <a:rPr b="0" i="0" lang="es" sz="1400" u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Empiezan desde 0:</a:t>
            </a:r>
            <a:endParaRPr sz="1400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0" i="0" lang="es" sz="1400" u="none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for(int i=0; i &lt; 10; ++i) A[i] = 0; </a:t>
            </a:r>
            <a:endParaRPr b="0" i="0" sz="1400" u="none">
              <a:solidFill>
                <a:schemeClr val="accent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"/>
              <a:buChar char="•"/>
            </a:pPr>
            <a:r>
              <a:rPr b="0" i="0" lang="es" sz="1400" u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Se puede averiguar el largo:</a:t>
            </a:r>
            <a:endParaRPr sz="1400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0" i="0" lang="es" sz="1400" u="none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int largo = A.length;</a:t>
            </a:r>
            <a:endParaRPr b="0" i="0" sz="1400" u="none">
              <a:solidFill>
                <a:schemeClr val="accent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"/>
              <a:buChar char="•"/>
            </a:pPr>
            <a:r>
              <a:rPr b="0" i="0" lang="es" sz="1400" u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length es un</a:t>
            </a:r>
            <a:r>
              <a:rPr lang="es" sz="1400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a propiedad </a:t>
            </a:r>
            <a:r>
              <a:rPr b="0" i="0" lang="es" sz="1400" u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del objeto arreglo y no un método. No es necesario el método ya que el tamaño, como el contenido de un String no varían después de su creación. 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1" name="Google Shape;121;p22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 argumentos de un programa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609600" y="800100"/>
            <a:ext cx="7772400" cy="4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0" i="0" lang="e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 se invoca al programa </a:t>
            </a:r>
            <a:r>
              <a:rPr b="0" i="0" lang="e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b="0" i="0" lang="e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ka siguiente manera:</a:t>
            </a:r>
            <a:endParaRPr sz="1400"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 P1 estos son parametros</a:t>
            </a:r>
            <a:endParaRPr sz="1400"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entonces en el programa se tendrá</a:t>
            </a:r>
            <a:r>
              <a:rPr lang="es" sz="1400"/>
              <a:t>:</a:t>
            </a:r>
            <a:endParaRPr sz="1400"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args[0] = “estos”,</a:t>
            </a:r>
            <a:endParaRPr sz="1400"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args[1] = “son”,</a:t>
            </a:r>
            <a:endParaRPr sz="1400"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args[2] =  “parametros”</a:t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2667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0" i="0" lang="e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reciben como un arreglo de strings en la variable declarada como parámetro del programa</a:t>
            </a:r>
            <a:endParaRPr sz="1400"/>
          </a:p>
          <a:p>
            <a:pPr indent="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b="0" i="0" lang="e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args[]</a:t>
            </a:r>
            <a:endParaRPr sz="1400"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140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65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0" i="0" lang="es" sz="1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public class Parametros {</a:t>
            </a:r>
            <a:endParaRPr sz="1400"/>
          </a:p>
          <a:p>
            <a:pPr indent="-342900" lvl="0" marL="342900" marR="0" rtl="0" algn="l">
              <a:lnSpc>
                <a:spcPct val="65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Times New Roman"/>
              <a:buNone/>
            </a:pPr>
            <a:r>
              <a:rPr b="0" i="0" lang="es" sz="1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public static void main(String args[]) {</a:t>
            </a:r>
            <a:endParaRPr sz="1400"/>
          </a:p>
          <a:p>
            <a:pPr indent="-342900" lvl="0" marL="342900" marR="0" rtl="0" algn="l">
              <a:lnSpc>
                <a:spcPct val="65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Times New Roman"/>
              <a:buNone/>
            </a:pPr>
            <a:r>
              <a:rPr b="0" i="0" lang="es" sz="1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for(int i=0; i &lt; args.length; i++)</a:t>
            </a:r>
            <a:endParaRPr sz="1400"/>
          </a:p>
          <a:p>
            <a:pPr indent="-342900" lvl="0" marL="342900" marR="0" rtl="0" algn="l">
              <a:lnSpc>
                <a:spcPct val="65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Times New Roman"/>
              <a:buNone/>
            </a:pPr>
            <a:r>
              <a:rPr b="0" i="0" lang="es" sz="1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System.out.pritnln(args[i]);</a:t>
            </a:r>
            <a:endParaRPr sz="1400"/>
          </a:p>
          <a:p>
            <a:pPr indent="-342900" lvl="0" marL="342900" marR="0" rtl="0" algn="l">
              <a:lnSpc>
                <a:spcPct val="65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Times New Roman"/>
              <a:buNone/>
            </a:pPr>
            <a:r>
              <a:rPr b="0" i="0" lang="es" sz="1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} </a:t>
            </a:r>
            <a:endParaRPr sz="1400"/>
          </a:p>
          <a:p>
            <a:pPr indent="-342900" lvl="0" marL="342900" marR="0" rtl="0" algn="l">
              <a:lnSpc>
                <a:spcPct val="65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Times New Roman"/>
              <a:buNone/>
            </a:pPr>
            <a:r>
              <a:rPr b="0" i="0" lang="es" sz="1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 sz="1400"/>
          </a:p>
          <a:p>
            <a:pPr indent="-1778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t/>
            </a:r>
            <a:endParaRPr b="0" i="0" sz="140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685800" y="57150"/>
            <a:ext cx="7772400" cy="8574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268100" y="971550"/>
            <a:ext cx="8635800" cy="4116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" sz="1400"/>
              <a:t>1.- Aplicación que tome 3 parámetros</a:t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" sz="1400"/>
              <a:t>    a.- número de inicio del ciclo</a:t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" sz="1400"/>
              <a:t>    b.- número final del ciclo</a:t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" sz="1400"/>
              <a:t>    c.- números de saltos entre números</a:t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" sz="1400"/>
              <a:t>2.- En caso de que se pasen menos de los 3 parámetros esperados por la aplicación, se debe imprimir el mensaje:</a:t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" sz="1400"/>
              <a:t>"Se pasaron </a:t>
            </a:r>
            <a:r>
              <a:rPr b="1" lang="es" sz="1400"/>
              <a:t>X </a:t>
            </a:r>
            <a:r>
              <a:rPr lang="es" sz="1400"/>
              <a:t>parámetros de los 3 esperados"</a:t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" sz="1400"/>
              <a:t>3.- Debe tener un ciclo que permita iterar desde el número inicial hasta el final, considerando el número de saltos, imprimiendo los números </a:t>
            </a:r>
            <a:r>
              <a:rPr b="1" lang="es" sz="1400"/>
              <a:t>pares </a:t>
            </a:r>
            <a:r>
              <a:rPr lang="es" sz="1400"/>
              <a:t>que aparecen dentro de la ejecución.</a:t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" sz="1400"/>
              <a:t>4.- Además, deben cumplirse los siguientes hitos:</a:t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" sz="1400"/>
              <a:t>    a.- Si en el ciclo aparece tu edad, definida en una constante, debe imprimirse en pantalla el mensaje: "¡Aparecieron tus </a:t>
            </a:r>
            <a:r>
              <a:rPr b="1" lang="es" sz="1400"/>
              <a:t>X </a:t>
            </a:r>
            <a:r>
              <a:rPr lang="es" sz="1400"/>
              <a:t>años!"</a:t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" sz="1400"/>
              <a:t>    b.- Si aparece un número impar mayor o igual a 1 </a:t>
            </a:r>
            <a:r>
              <a:rPr b="1" lang="es" sz="1400"/>
              <a:t>Y </a:t>
            </a:r>
            <a:r>
              <a:rPr lang="es" sz="1400"/>
              <a:t>menor o igual a 9, entonces debe imprimirse el mensaje "</a:t>
            </a:r>
            <a:r>
              <a:rPr b="1" lang="es" sz="1400"/>
              <a:t>X</a:t>
            </a:r>
            <a:r>
              <a:rPr lang="es" sz="1400"/>
              <a:t> es un número impar de la primera decena"</a:t>
            </a:r>
            <a:endParaRPr sz="1400"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3575" y="123825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esentación en blanco.pot">
  <a:themeElements>
    <a:clrScheme name="Presentación en blanco.pot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