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9" r:id="rId3"/>
    <p:sldId id="261" r:id="rId4"/>
    <p:sldId id="274" r:id="rId5"/>
    <p:sldId id="275" r:id="rId6"/>
    <p:sldId id="276" r:id="rId7"/>
    <p:sldId id="273" r:id="rId8"/>
    <p:sldId id="279" r:id="rId9"/>
    <p:sldId id="280" r:id="rId10"/>
    <p:sldId id="272" r:id="rId11"/>
    <p:sldId id="281" r:id="rId12"/>
    <p:sldId id="282" r:id="rId13"/>
    <p:sldId id="283" r:id="rId14"/>
    <p:sldId id="284" r:id="rId15"/>
    <p:sldId id="285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3F2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daloha@rladies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REPRODUCIBLE RESEARCH</a:t>
            </a:r>
            <a:br>
              <a:rPr lang="en-US" dirty="0" smtClean="0"/>
            </a:b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-US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828432" y="3803174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With </a:t>
            </a:r>
            <a:r>
              <a:rPr lang="en-US" dirty="0" err="1" smtClean="0"/>
              <a:t>Rmarkdown</a:t>
            </a:r>
            <a:r>
              <a:rPr lang="en-US" dirty="0" smtClean="0"/>
              <a:t>; </a:t>
            </a:r>
            <a:r>
              <a:rPr lang="en-US" dirty="0" err="1" smtClean="0"/>
              <a:t>Git+GitHub+RStudio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Rmarkdown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How do I do it?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491630"/>
            <a:ext cx="44644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# Header 1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### 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Header 3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**bold**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*italics*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inline equation: $A = \pi*r^{2}$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Image: ![](path/to/</a:t>
            </a:r>
            <a:r>
              <a:rPr lang="en-US" dirty="0" err="1" smtClean="0">
                <a:solidFill>
                  <a:srgbClr val="88398A"/>
                </a:solidFill>
                <a:latin typeface="Courier"/>
                <a:cs typeface="Courier"/>
              </a:rPr>
              <a:t>rladieslogo.png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[link](</a:t>
            </a:r>
            <a:r>
              <a:rPr lang="en-US" dirty="0" err="1" smtClean="0">
                <a:solidFill>
                  <a:srgbClr val="88398A"/>
                </a:solidFill>
                <a:latin typeface="Courier"/>
                <a:cs typeface="Courier"/>
              </a:rPr>
              <a:t>www.rladies.org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) </a:t>
            </a:r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</p:txBody>
      </p:sp>
      <p:pic>
        <p:nvPicPr>
          <p:cNvPr id="5" name="Picture 4" descr="Screen Shot 2017-04-26 at 15.22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4" t="42145" r="13212" b="52868"/>
          <a:stretch/>
        </p:blipFill>
        <p:spPr>
          <a:xfrm>
            <a:off x="5724128" y="1203598"/>
            <a:ext cx="1836346" cy="548057"/>
          </a:xfrm>
          <a:prstGeom prst="rect">
            <a:avLst/>
          </a:prstGeom>
        </p:spPr>
      </p:pic>
      <p:pic>
        <p:nvPicPr>
          <p:cNvPr id="6" name="Picture 5" descr="Screen Shot 2017-04-26 at 15.22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9" t="50624" r="16174" b="44638"/>
          <a:stretch/>
        </p:blipFill>
        <p:spPr>
          <a:xfrm>
            <a:off x="5796136" y="1779662"/>
            <a:ext cx="1152128" cy="4656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2265134"/>
            <a:ext cx="1080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bold</a:t>
            </a:r>
          </a:p>
          <a:p>
            <a:endParaRPr lang="en-US" b="1" dirty="0" smtClean="0"/>
          </a:p>
          <a:p>
            <a:r>
              <a:rPr lang="en-US" i="1" dirty="0" smtClean="0"/>
              <a:t>Italics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/>
              <a:t>i</a:t>
            </a:r>
            <a:r>
              <a:rPr lang="en-US" dirty="0" smtClean="0"/>
              <a:t>mage: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>
                <a:solidFill>
                  <a:srgbClr val="70E3F2"/>
                </a:solidFill>
              </a:rPr>
              <a:t>link</a:t>
            </a:r>
            <a:endParaRPr lang="en-US" dirty="0">
              <a:solidFill>
                <a:srgbClr val="70E3F2"/>
              </a:solidFill>
            </a:endParaRPr>
          </a:p>
        </p:txBody>
      </p:sp>
      <p:pic>
        <p:nvPicPr>
          <p:cNvPr id="9" name="Picture 8" descr="Screen Shot 2017-04-26 at 15.22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4" t="68477" r="12949" b="29746"/>
          <a:stretch/>
        </p:blipFill>
        <p:spPr>
          <a:xfrm>
            <a:off x="5681273" y="3147814"/>
            <a:ext cx="3462727" cy="359147"/>
          </a:xfrm>
          <a:prstGeom prst="rect">
            <a:avLst/>
          </a:prstGeom>
        </p:spPr>
      </p:pic>
      <p:pic>
        <p:nvPicPr>
          <p:cNvPr id="12" name="Shape 12" descr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216" y="3579862"/>
            <a:ext cx="1786268" cy="594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74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741386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3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Next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83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do I do </a:t>
            </a:r>
            <a:br>
              <a:rPr lang="en-US" dirty="0" smtClean="0"/>
            </a:br>
            <a:r>
              <a:rPr lang="en-US" dirty="0" smtClean="0">
                <a:solidFill>
                  <a:srgbClr val="88398A"/>
                </a:solidFill>
              </a:rPr>
              <a:t>with my report?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 want to keep track of our work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 want to make it accessible for others to increase transparency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 want others to collaborate, while we’re able to keep track of changes.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indent="-228600"/>
            <a:r>
              <a:rPr lang="en-US" dirty="0"/>
              <a:t>It’ll probably change or improve after revisions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9661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d101212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Proposed</a:t>
            </a:r>
            <a:br>
              <a:rPr lang="en-US" dirty="0" smtClean="0"/>
            </a:br>
            <a:r>
              <a:rPr lang="en-US" dirty="0" smtClean="0">
                <a:solidFill>
                  <a:srgbClr val="88398A"/>
                </a:solidFill>
              </a:rPr>
              <a:t>solution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3" name="Picture 2" descr="git-logo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35646"/>
            <a:ext cx="2239380" cy="2067694"/>
          </a:xfrm>
          <a:prstGeom prst="rect">
            <a:avLst/>
          </a:prstGeom>
        </p:spPr>
      </p:pic>
      <p:pic>
        <p:nvPicPr>
          <p:cNvPr id="4" name="Picture 3" descr="github-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51670"/>
            <a:ext cx="2873848" cy="1508770"/>
          </a:xfrm>
          <a:prstGeom prst="rect">
            <a:avLst/>
          </a:prstGeom>
        </p:spPr>
      </p:pic>
      <p:pic>
        <p:nvPicPr>
          <p:cNvPr id="5" name="Picture 4" descr="RStudio-Logo-Blue-Gradi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95686"/>
            <a:ext cx="3246154" cy="113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401191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"/>
                <a:cs typeface="Helvetica Neue"/>
              </a:rPr>
              <a:t>Curious? </a:t>
            </a:r>
            <a:r>
              <a:rPr lang="en-US" sz="2000" b="1" dirty="0">
                <a:latin typeface="Helvetica Neue"/>
                <a:cs typeface="Helvetica Neue"/>
              </a:rPr>
              <a:t>Check out: http://</a:t>
            </a:r>
            <a:r>
              <a:rPr lang="en-US" sz="2000" b="1" dirty="0" err="1">
                <a:latin typeface="Helvetica Neue"/>
                <a:cs typeface="Helvetica Neue"/>
              </a:rPr>
              <a:t>happygitwithr.com</a:t>
            </a:r>
            <a:r>
              <a:rPr lang="en-US" sz="2000" b="1" dirty="0">
                <a:latin typeface="Helvetica Neue"/>
                <a:cs typeface="Helvetica Neue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820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Now it’s</a:t>
            </a:r>
            <a:br>
              <a:rPr lang="en-US" dirty="0" smtClean="0"/>
            </a:br>
            <a:r>
              <a:rPr lang="en-US" dirty="0" smtClean="0">
                <a:solidFill>
                  <a:srgbClr val="88398A"/>
                </a:solidFill>
              </a:rPr>
              <a:t>YOUR turn!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Convert the provided document into an </a:t>
            </a:r>
            <a:r>
              <a:rPr lang="en-US" dirty="0" err="1" smtClean="0"/>
              <a:t>Rmarkdown</a:t>
            </a:r>
            <a:r>
              <a:rPr lang="en-US" dirty="0" smtClean="0"/>
              <a:t> document following the indications.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sz="3000" dirty="0" smtClean="0"/>
              <a:t>Link: http://</a:t>
            </a:r>
            <a:r>
              <a:rPr lang="en-US" sz="3000" dirty="0" err="1" smtClean="0"/>
              <a:t>bit.ly</a:t>
            </a:r>
            <a:r>
              <a:rPr lang="en-US" sz="3000" dirty="0" smtClean="0"/>
              <a:t>/2pltahB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Use the </a:t>
            </a:r>
            <a:r>
              <a:rPr lang="en-US" dirty="0" err="1" smtClean="0"/>
              <a:t>Rmarkdown</a:t>
            </a:r>
            <a:r>
              <a:rPr lang="en-US" dirty="0" smtClean="0"/>
              <a:t> cheat sheet or ask me if you have any questions.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If you want feedback, send your R code to </a:t>
            </a:r>
            <a:r>
              <a:rPr lang="en-US" dirty="0" smtClean="0">
                <a:hlinkClick r:id="rId3"/>
              </a:rPr>
              <a:t>daloha@rladies.org</a:t>
            </a:r>
            <a:r>
              <a:rPr lang="en-US" dirty="0" smtClean="0"/>
              <a:t> (optional)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854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88398A"/>
                </a:solidFill>
              </a:rPr>
              <a:t>THANKS!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1600" y="2996247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"/>
                <a:cs typeface="Helvetica Neue"/>
              </a:rPr>
              <a:t>Twitter: @</a:t>
            </a:r>
            <a:r>
              <a:rPr lang="en-US" sz="2000" b="1" dirty="0" err="1" smtClean="0">
                <a:latin typeface="Helvetica Neue"/>
                <a:cs typeface="Helvetica Neue"/>
              </a:rPr>
              <a:t>darokun</a:t>
            </a:r>
            <a:endParaRPr lang="en-US" sz="2000" b="1" dirty="0" smtClean="0">
              <a:latin typeface="Helvetica Neue"/>
              <a:cs typeface="Helvetica Neue"/>
            </a:endParaRPr>
          </a:p>
          <a:p>
            <a:r>
              <a:rPr lang="en-US" sz="2000" b="1" dirty="0" smtClean="0">
                <a:latin typeface="Helvetica Neue"/>
                <a:cs typeface="Helvetica Neue"/>
              </a:rPr>
              <a:t>	 @</a:t>
            </a:r>
            <a:r>
              <a:rPr lang="en-US" sz="2000" b="1" dirty="0" err="1" smtClean="0">
                <a:latin typeface="Helvetica Neue"/>
                <a:cs typeface="Helvetica Neue"/>
              </a:rPr>
              <a:t>RLadiesMunich</a:t>
            </a:r>
            <a:endParaRPr lang="en-US" sz="2000" b="1" dirty="0" smtClean="0">
              <a:latin typeface="Helvetica Neue"/>
              <a:cs typeface="Helvetica Neue"/>
            </a:endParaRPr>
          </a:p>
          <a:p>
            <a:endParaRPr lang="en-US" sz="2000" b="1" dirty="0" smtClean="0">
              <a:latin typeface="Helvetica Neue"/>
              <a:cs typeface="Helvetica Neue"/>
            </a:endParaRPr>
          </a:p>
          <a:p>
            <a:r>
              <a:rPr lang="en-US" sz="2000" b="1" dirty="0" smtClean="0">
                <a:latin typeface="Helvetica Neue"/>
                <a:cs typeface="Helvetica Neue"/>
              </a:rPr>
              <a:t>Email: 	 </a:t>
            </a:r>
            <a:r>
              <a:rPr lang="en-US" sz="2000" b="1" dirty="0" err="1" smtClean="0">
                <a:latin typeface="Helvetica Neue"/>
                <a:cs typeface="Helvetica Neue"/>
              </a:rPr>
              <a:t>daloha@rladies.org</a:t>
            </a:r>
            <a:endParaRPr lang="en-US" sz="2000" b="1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741386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Why reproducible research?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Reproducible Research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Why?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improve trust in science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Transparency: to allow others to verify our work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keep track of our procedure as future reference (especially for ourselves)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have a local or online backup, sorted by history.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741386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2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Rmarkdown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272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Rmarkdown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88398A"/>
                </a:solidFill>
              </a:rPr>
              <a:t>what is it?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Rmarkdown</a:t>
            </a:r>
            <a:endParaRPr lang="en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Markdown language</a:t>
            </a:r>
            <a:endParaRPr lang="en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Chunks of </a:t>
            </a:r>
            <a:br>
              <a:rPr lang="en-US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 code</a:t>
            </a:r>
            <a:endParaRPr lang="en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49118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Rmarkdown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88398A"/>
                </a:solidFill>
              </a:rPr>
              <a:t>what is it?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707654"/>
            <a:ext cx="2304256" cy="2880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My Report</a:t>
            </a:r>
          </a:p>
          <a:p>
            <a:pPr algn="ctr"/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This is the text of my report. I have some words and data here.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I’d also like to add a plot:</a:t>
            </a:r>
          </a:p>
          <a:p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88398A"/>
                </a:solidFill>
                <a:latin typeface="Courier"/>
                <a:cs typeface="Courier"/>
              </a:rPr>
              <a:t>```{r}</a:t>
            </a:r>
          </a:p>
          <a:p>
            <a:r>
              <a:rPr lang="en-US" dirty="0" err="1" smtClean="0">
                <a:solidFill>
                  <a:srgbClr val="88398A"/>
                </a:solidFill>
                <a:latin typeface="Courier"/>
                <a:cs typeface="Courier"/>
              </a:rPr>
              <a:t>Hist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88398A"/>
                </a:solidFill>
                <a:latin typeface="Courier"/>
                <a:cs typeface="Courier"/>
              </a:rPr>
              <a:t>data$myhist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)</a:t>
            </a:r>
            <a:r>
              <a:rPr lang="en-US" dirty="0">
                <a:solidFill>
                  <a:srgbClr val="88398A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rgbClr val="88398A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88398A"/>
                </a:solidFill>
                <a:latin typeface="Courier"/>
                <a:cs typeface="Courier"/>
              </a:rPr>
              <a:t>`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``</a:t>
            </a:r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880" y="1707654"/>
            <a:ext cx="2304256" cy="2880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8398A"/>
                </a:solidFill>
                <a:latin typeface="Helvetica Neue"/>
                <a:cs typeface="Helvetica Neue"/>
              </a:rPr>
              <a:t>My Report</a:t>
            </a:r>
          </a:p>
          <a:p>
            <a:pPr algn="ctr"/>
            <a:endParaRPr lang="en-US" dirty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r>
              <a:rPr lang="en-US" dirty="0">
                <a:solidFill>
                  <a:srgbClr val="88398A"/>
                </a:solidFill>
                <a:latin typeface="Helvetica Neue"/>
                <a:cs typeface="Helvetica Neue"/>
              </a:rPr>
              <a:t>This is the text of my report. I have some words and data here.</a:t>
            </a:r>
          </a:p>
          <a:p>
            <a:endParaRPr lang="en-US" dirty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r>
              <a:rPr lang="en-US" dirty="0">
                <a:solidFill>
                  <a:srgbClr val="88398A"/>
                </a:solidFill>
                <a:latin typeface="Helvetica Neue"/>
                <a:cs typeface="Helvetica Neue"/>
              </a:rPr>
              <a:t>I’d also like to add a plot</a:t>
            </a:r>
            <a:r>
              <a:rPr lang="en-US" dirty="0" smtClean="0">
                <a:solidFill>
                  <a:srgbClr val="88398A"/>
                </a:solidFill>
                <a:latin typeface="Helvetica Neue"/>
                <a:cs typeface="Helvetica Neue"/>
              </a:rPr>
              <a:t>:</a:t>
            </a:r>
          </a:p>
          <a:p>
            <a:endParaRPr lang="en-US" dirty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endParaRPr lang="en-US" dirty="0" smtClean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endParaRPr lang="en-US" dirty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endParaRPr lang="en-US" dirty="0" smtClean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endParaRPr lang="en-US" dirty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endParaRPr lang="en-US" dirty="0" smtClean="0">
              <a:solidFill>
                <a:srgbClr val="88398A"/>
              </a:solidFill>
              <a:latin typeface="Helvetica Neue"/>
              <a:cs typeface="Helvetica Neue"/>
            </a:endParaRPr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6084168" y="1563638"/>
            <a:ext cx="2448272" cy="314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indent="-228600"/>
            <a:endParaRPr lang="en-US" dirty="0" smtClean="0"/>
          </a:p>
          <a:p>
            <a:pPr marL="457200" indent="-228600"/>
            <a:endParaRPr lang="en-US" dirty="0"/>
          </a:p>
          <a:p>
            <a:pPr marL="457200" indent="-228600"/>
            <a:r>
              <a:rPr lang="en-US" dirty="0" smtClean="0"/>
              <a:t>Html 5</a:t>
            </a:r>
          </a:p>
          <a:p>
            <a:pPr marL="457200" indent="-228600"/>
            <a:endParaRPr lang="en-US" dirty="0" smtClean="0"/>
          </a:p>
          <a:p>
            <a:pPr marL="457200" indent="-228600"/>
            <a:r>
              <a:rPr lang="en-US" dirty="0" err="1" smtClean="0"/>
              <a:t>Pdf</a:t>
            </a:r>
            <a:r>
              <a:rPr lang="en-US" dirty="0" smtClean="0"/>
              <a:t> (Latex)</a:t>
            </a:r>
          </a:p>
          <a:p>
            <a:pPr marL="457200" indent="-228600"/>
            <a:endParaRPr lang="en-US" dirty="0" smtClean="0"/>
          </a:p>
          <a:p>
            <a:pPr marL="457200" indent="-228600"/>
            <a:r>
              <a:rPr lang="en-US" dirty="0" smtClean="0"/>
              <a:t>Word document</a:t>
            </a:r>
          </a:p>
          <a:p>
            <a:pPr marL="457200" indent="-228600"/>
            <a:endParaRPr lang="en-US" dirty="0" smtClean="0"/>
          </a:p>
          <a:p>
            <a:pPr marL="457200" indent="-228600"/>
            <a:r>
              <a:rPr lang="en-US" dirty="0" smtClean="0"/>
              <a:t>Slides</a:t>
            </a:r>
          </a:p>
          <a:p>
            <a:pPr marL="457200" indent="-228600"/>
            <a:endParaRPr lang="en" dirty="0"/>
          </a:p>
        </p:txBody>
      </p:sp>
      <p:pic>
        <p:nvPicPr>
          <p:cNvPr id="3" name="Picture 2" descr="hist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35846"/>
            <a:ext cx="1003548" cy="100354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059832" y="2931790"/>
            <a:ext cx="360040" cy="360040"/>
          </a:xfrm>
          <a:prstGeom prst="rightArrow">
            <a:avLst/>
          </a:prstGeom>
          <a:solidFill>
            <a:srgbClr val="883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940152" y="2931790"/>
            <a:ext cx="360040" cy="360040"/>
          </a:xfrm>
          <a:prstGeom prst="rightArrow">
            <a:avLst/>
          </a:prstGeom>
          <a:solidFill>
            <a:srgbClr val="883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7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Rmarkdown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88398A"/>
                </a:solidFill>
              </a:rPr>
              <a:t>W</a:t>
            </a:r>
            <a:r>
              <a:rPr lang="en-US" dirty="0" err="1" smtClean="0">
                <a:solidFill>
                  <a:srgbClr val="88398A"/>
                </a:solidFill>
              </a:rPr>
              <a:t>hy</a:t>
            </a:r>
            <a:r>
              <a:rPr lang="en-US" dirty="0" smtClean="0">
                <a:solidFill>
                  <a:srgbClr val="88398A"/>
                </a:solidFill>
              </a:rPr>
              <a:t> should I use it?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It’s easy to write and easy to read (even for humans)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Different outputs: html, </a:t>
            </a:r>
            <a:r>
              <a:rPr lang="en-US" dirty="0" err="1" smtClean="0"/>
              <a:t>pdf</a:t>
            </a:r>
            <a:r>
              <a:rPr lang="en-US" dirty="0" smtClean="0"/>
              <a:t>, word, slides, etc.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Includes both text and R code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It is possible to apply </a:t>
            </a:r>
            <a:r>
              <a:rPr lang="en-US" dirty="0" err="1" smtClean="0"/>
              <a:t>LaTeX</a:t>
            </a:r>
            <a:r>
              <a:rPr lang="en-US" dirty="0" smtClean="0"/>
              <a:t> templates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881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Examples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8398A"/>
                </a:solidFill>
              </a:rPr>
              <a:t>f</a:t>
            </a:r>
            <a:r>
              <a:rPr lang="en-US" dirty="0" smtClean="0">
                <a:solidFill>
                  <a:srgbClr val="88398A"/>
                </a:solidFill>
              </a:rPr>
              <a:t>rom real life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3" name="Picture 2" descr="Screen Shot 2017-04-26 at 15.53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14599" r="22649"/>
          <a:stretch/>
        </p:blipFill>
        <p:spPr>
          <a:xfrm>
            <a:off x="3275856" y="224794"/>
            <a:ext cx="4913974" cy="48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Examples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8398A"/>
                </a:solidFill>
              </a:rPr>
              <a:t>f</a:t>
            </a:r>
            <a:r>
              <a:rPr lang="en-US" dirty="0" smtClean="0">
                <a:solidFill>
                  <a:srgbClr val="88398A"/>
                </a:solidFill>
              </a:rPr>
              <a:t>rom real life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2" name="Picture 1" descr="Screen Shot 2017-04-26 at 15.53.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2" t="21946" r="18512"/>
          <a:stretch/>
        </p:blipFill>
        <p:spPr>
          <a:xfrm>
            <a:off x="2771800" y="843558"/>
            <a:ext cx="5850109" cy="40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391</Words>
  <Application>Microsoft Macintosh PowerPoint</Application>
  <PresentationFormat>On-screen Show (16:9)</PresentationFormat>
  <Paragraphs>113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R-Ladies Template</vt:lpstr>
      <vt:lpstr>REPRODUCIBLE RESEARCH </vt:lpstr>
      <vt:lpstr>1. Why reproducible research?</vt:lpstr>
      <vt:lpstr>Reproducible Research Why?</vt:lpstr>
      <vt:lpstr>2. Rmarkdown</vt:lpstr>
      <vt:lpstr>Rmarkdown what is it?</vt:lpstr>
      <vt:lpstr>Rmarkdown what is it?</vt:lpstr>
      <vt:lpstr>Rmarkdown Why should I use it?</vt:lpstr>
      <vt:lpstr>Examples from real life</vt:lpstr>
      <vt:lpstr>Examples from real life</vt:lpstr>
      <vt:lpstr>Rmarkdown How do I do it?</vt:lpstr>
      <vt:lpstr>3. Next steps</vt:lpstr>
      <vt:lpstr>What do I do  with my report?</vt:lpstr>
      <vt:lpstr>PowerPoint Presentation</vt:lpstr>
      <vt:lpstr>Proposed solution</vt:lpstr>
      <vt:lpstr>Now it’s YOUR turn!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D</cp:lastModifiedBy>
  <cp:revision>12</cp:revision>
  <dcterms:modified xsi:type="dcterms:W3CDTF">2017-04-26T19:51:19Z</dcterms:modified>
</cp:coreProperties>
</file>