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0"/>
  </p:notesMasterIdLst>
  <p:sldIdLst>
    <p:sldId id="256" r:id="rId2"/>
    <p:sldId id="307" r:id="rId3"/>
    <p:sldId id="312" r:id="rId4"/>
    <p:sldId id="313" r:id="rId5"/>
    <p:sldId id="315" r:id="rId6"/>
    <p:sldId id="316" r:id="rId7"/>
    <p:sldId id="317" r:id="rId8"/>
    <p:sldId id="318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6A07"/>
    <a:srgbClr val="687687"/>
    <a:srgbClr val="8839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7" d="100"/>
          <a:sy n="117" d="100"/>
        </p:scale>
        <p:origin x="-752" y="-10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5370947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655200" y="2856150"/>
            <a:ext cx="54300" cy="1191900"/>
          </a:xfrm>
          <a:prstGeom prst="rect">
            <a:avLst/>
          </a:prstGeom>
          <a:solidFill>
            <a:srgbClr val="56245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88398A"/>
              </a:solidFill>
            </a:endParaRPr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762000" y="2851325"/>
            <a:ext cx="5412300" cy="1159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88398A"/>
              </a:buClr>
              <a:buSzPct val="100000"/>
              <a:buFont typeface="Helvetica Neue"/>
              <a:defRPr sz="480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2pPr>
            <a:lvl3pPr lvl="2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3pPr>
            <a:lvl4pPr lvl="3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4pPr>
            <a:lvl5pPr lvl="4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5pPr>
            <a:lvl6pPr lvl="5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6pPr>
            <a:lvl7pPr lvl="6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7pPr>
            <a:lvl8pPr lvl="7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8pPr>
            <a:lvl9pPr lvl="8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9pPr>
          </a:lstStyle>
          <a:p>
            <a:endParaRPr/>
          </a:p>
        </p:txBody>
      </p:sp>
      <p:pic>
        <p:nvPicPr>
          <p:cNvPr id="12" name="Shape 12" descr="download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98100" y="357499"/>
            <a:ext cx="2858575" cy="95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hape 13"/>
          <p:cNvSpPr/>
          <p:nvPr/>
        </p:nvSpPr>
        <p:spPr>
          <a:xfrm rot="5400000">
            <a:off x="4542250" y="-4548775"/>
            <a:ext cx="60900" cy="9145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181818"/>
              </a:buClr>
              <a:buFont typeface="Helvetica Neue"/>
              <a:defRPr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92025" y="1586325"/>
            <a:ext cx="5971500" cy="3148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8" name="Shape 28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9" name="Shape 29" descr="download (1)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mage background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58" name="Shape 58" descr="download (1)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33300" y="4285675"/>
            <a:ext cx="8053499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360"/>
              </a:spcBef>
              <a:buSzPct val="100000"/>
              <a:buNone/>
              <a:defRPr sz="1400"/>
            </a:lvl1pPr>
          </a:lstStyle>
          <a:p>
            <a:endParaRPr/>
          </a:p>
        </p:txBody>
      </p:sp>
      <p:sp>
        <p:nvSpPr>
          <p:cNvPr id="61" name="Shape 61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62" name="Shape 62" descr="download (1)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181818"/>
              </a:buClr>
              <a:buSzPct val="100000"/>
              <a:buFont typeface="Helvetica Neue"/>
              <a:buNone/>
              <a:defRPr sz="2600" b="1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723798" y="1586325"/>
            <a:ext cx="6092099" cy="3148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562457"/>
              </a:buClr>
              <a:buSzPct val="100000"/>
              <a:buFont typeface="Helvetica Neue"/>
              <a:buChar char="▪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480"/>
              </a:spcBef>
              <a:buClr>
                <a:srgbClr val="562457"/>
              </a:buClr>
              <a:buSzPct val="100000"/>
              <a:buFont typeface="Helvetica Neue"/>
              <a:buChar char="▫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>
              <a:spcBef>
                <a:spcPts val="480"/>
              </a:spcBef>
              <a:buClr>
                <a:srgbClr val="562457"/>
              </a:buClr>
              <a:buSzPct val="100000"/>
              <a:buFont typeface="Helvetica Neue"/>
              <a:buChar char="▸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>
              <a:spcBef>
                <a:spcPts val="360"/>
              </a:spcBef>
              <a:buClr>
                <a:srgbClr val="562457"/>
              </a:buClr>
              <a:buSzPct val="1000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>
              <a:spcBef>
                <a:spcPts val="360"/>
              </a:spcBef>
              <a:buClr>
                <a:srgbClr val="562457"/>
              </a:buClr>
              <a:buSzPct val="1000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>
              <a:spcBef>
                <a:spcPts val="360"/>
              </a:spcBef>
              <a:buClr>
                <a:srgbClr val="562457"/>
              </a:buClr>
              <a:buSzPct val="1000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>
              <a:spcBef>
                <a:spcPts val="360"/>
              </a:spcBef>
              <a:buClr>
                <a:srgbClr val="562457"/>
              </a:buClr>
              <a:buSzPct val="1000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>
              <a:spcBef>
                <a:spcPts val="360"/>
              </a:spcBef>
              <a:buClr>
                <a:srgbClr val="562457"/>
              </a:buClr>
              <a:buSzPct val="1000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>
              <a:spcBef>
                <a:spcPts val="360"/>
              </a:spcBef>
              <a:buClr>
                <a:srgbClr val="562457"/>
              </a:buClr>
              <a:buSzPct val="1000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Shape 8"/>
          <p:cNvSpPr/>
          <p:nvPr/>
        </p:nvSpPr>
        <p:spPr>
          <a:xfrm flipH="1">
            <a:off x="8575068" y="4574175"/>
            <a:ext cx="569400" cy="569400"/>
          </a:xfrm>
          <a:prstGeom prst="rtTriangle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7" r:id="rId3"/>
    <p:sldLayoutId id="2147483658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ctrTitle"/>
          </p:nvPr>
        </p:nvSpPr>
        <p:spPr>
          <a:xfrm>
            <a:off x="762000" y="2851325"/>
            <a:ext cx="5970240" cy="1159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err="1" smtClean="0"/>
              <a:t>dplyr</a:t>
            </a:r>
            <a:r>
              <a:rPr lang="en-US" dirty="0" smtClean="0"/>
              <a:t>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a grammar of data manipulation </a:t>
            </a:r>
            <a:endParaRPr lang="en" dirty="0"/>
          </a:p>
        </p:txBody>
      </p:sp>
      <p:sp>
        <p:nvSpPr>
          <p:cNvPr id="74" name="Shape 74"/>
          <p:cNvSpPr txBox="1"/>
          <p:nvPr/>
        </p:nvSpPr>
        <p:spPr>
          <a:xfrm>
            <a:off x="579000" y="368875"/>
            <a:ext cx="4367700" cy="95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library</a:t>
            </a:r>
            <a:r>
              <a:rPr lang="en" dirty="0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" dirty="0">
                <a:latin typeface="Courier"/>
                <a:ea typeface="Courier"/>
                <a:cs typeface="Courier"/>
                <a:sym typeface="Courier"/>
              </a:rPr>
              <a:t>dplyr</a:t>
            </a:r>
            <a:r>
              <a:rPr lang="en" dirty="0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latin typeface="Courier"/>
              <a:ea typeface="Courier"/>
              <a:cs typeface="Courier"/>
              <a:sym typeface="Courier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latin typeface="Courier"/>
                <a:ea typeface="Courier"/>
                <a:cs typeface="Courier"/>
                <a:sym typeface="Courier"/>
              </a:rPr>
              <a:t>rladies_global </a:t>
            </a:r>
            <a:r>
              <a:rPr lang="en" dirty="0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%&gt;%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Courier"/>
                <a:ea typeface="Courier"/>
                <a:cs typeface="Courier"/>
                <a:sym typeface="Courier"/>
              </a:rPr>
              <a:t>  filter</a:t>
            </a:r>
            <a:r>
              <a:rPr lang="en" dirty="0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" dirty="0">
                <a:latin typeface="Courier"/>
                <a:ea typeface="Courier"/>
                <a:cs typeface="Courier"/>
                <a:sym typeface="Courier"/>
              </a:rPr>
              <a:t>city </a:t>
            </a:r>
            <a:r>
              <a:rPr lang="en" dirty="0" smtClean="0">
                <a:latin typeface="Courier"/>
                <a:ea typeface="Courier"/>
                <a:cs typeface="Courier"/>
                <a:sym typeface="Courier"/>
              </a:rPr>
              <a:t>== </a:t>
            </a:r>
            <a:r>
              <a:rPr lang="en-US" dirty="0" smtClean="0">
                <a:solidFill>
                  <a:srgbClr val="036A07"/>
                </a:solidFill>
                <a:latin typeface="Courier"/>
                <a:ea typeface="Courier"/>
                <a:cs typeface="Courier"/>
                <a:sym typeface="Courier"/>
              </a:rPr>
              <a:t>'Munich</a:t>
            </a:r>
            <a:r>
              <a:rPr lang="en" dirty="0" smtClean="0">
                <a:solidFill>
                  <a:srgbClr val="036A07"/>
                </a:solidFill>
                <a:latin typeface="Courier"/>
                <a:ea typeface="Courier"/>
                <a:cs typeface="Courier"/>
                <a:sym typeface="Courier"/>
              </a:rPr>
              <a:t>'</a:t>
            </a:r>
            <a:r>
              <a:rPr lang="en" dirty="0" smtClean="0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 lang="en" dirty="0">
              <a:solidFill>
                <a:srgbClr val="687687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51470"/>
            <a:ext cx="7632848" cy="3445394"/>
          </a:xfrm>
        </p:spPr>
        <p:txBody>
          <a:bodyPr/>
          <a:lstStyle/>
          <a:p>
            <a:r>
              <a:rPr lang="en-US" sz="3000" dirty="0" smtClean="0">
                <a:solidFill>
                  <a:srgbClr val="88398A"/>
                </a:solidFill>
              </a:rPr>
              <a:t>Overview</a:t>
            </a:r>
            <a:endParaRPr lang="en-US" sz="3000" b="0" dirty="0">
              <a:solidFill>
                <a:srgbClr val="88398A"/>
              </a:solidFill>
            </a:endParaRPr>
          </a:p>
        </p:txBody>
      </p:sp>
      <p:sp>
        <p:nvSpPr>
          <p:cNvPr id="8" name="Shape 111"/>
          <p:cNvSpPr txBox="1">
            <a:spLocks noGrp="1"/>
          </p:cNvSpPr>
          <p:nvPr>
            <p:ph type="body" idx="1"/>
          </p:nvPr>
        </p:nvSpPr>
        <p:spPr>
          <a:xfrm>
            <a:off x="692024" y="575378"/>
            <a:ext cx="7624391" cy="3148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228600"/>
            <a:r>
              <a:rPr lang="en-US" dirty="0" smtClean="0">
                <a:solidFill>
                  <a:schemeClr val="tx1"/>
                </a:solidFill>
              </a:rPr>
              <a:t>For one dataset</a:t>
            </a:r>
          </a:p>
          <a:p>
            <a:pPr marL="457200" indent="-228600"/>
            <a:endParaRPr lang="en-US" dirty="0" smtClean="0">
              <a:solidFill>
                <a:schemeClr val="tx1"/>
              </a:solidFill>
            </a:endParaRPr>
          </a:p>
          <a:p>
            <a:pPr marL="684213" lvl="1" indent="-228600"/>
            <a:r>
              <a:rPr lang="en-US" b="1" dirty="0" err="1" smtClean="0">
                <a:solidFill>
                  <a:schemeClr val="tx1"/>
                </a:solidFill>
              </a:rPr>
              <a:t>Colums</a:t>
            </a:r>
            <a:endParaRPr lang="en-US" b="1" dirty="0" smtClean="0">
              <a:solidFill>
                <a:schemeClr val="tx1"/>
              </a:solidFill>
            </a:endParaRPr>
          </a:p>
          <a:p>
            <a:pPr marL="911225" lvl="2" indent="-227013"/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mutate(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) </a:t>
            </a:r>
            <a:r>
              <a:rPr lang="en-US" dirty="0" smtClean="0">
                <a:solidFill>
                  <a:schemeClr val="tx1"/>
                </a:solidFill>
              </a:rPr>
              <a:t>adds </a:t>
            </a:r>
            <a:r>
              <a:rPr lang="en-US" dirty="0">
                <a:solidFill>
                  <a:schemeClr val="tx1"/>
                </a:solidFill>
              </a:rPr>
              <a:t>new variables from info in existing variables</a:t>
            </a:r>
          </a:p>
          <a:p>
            <a:pPr marL="911225" lvl="2" indent="-227013"/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select() </a:t>
            </a:r>
            <a:r>
              <a:rPr lang="en-US" dirty="0">
                <a:solidFill>
                  <a:schemeClr val="tx1"/>
                </a:solidFill>
              </a:rPr>
              <a:t>picks variables by name or column number</a:t>
            </a:r>
          </a:p>
          <a:p>
            <a:pPr marL="457200" lvl="2" indent="-228600"/>
            <a:endParaRPr lang="en-US" dirty="0" smtClean="0">
              <a:solidFill>
                <a:schemeClr val="tx1"/>
              </a:solidFill>
            </a:endParaRPr>
          </a:p>
          <a:p>
            <a:pPr marL="684213" lvl="1" indent="-228600"/>
            <a:r>
              <a:rPr lang="en-US" b="1" dirty="0" smtClean="0">
                <a:solidFill>
                  <a:schemeClr val="tx1"/>
                </a:solidFill>
              </a:rPr>
              <a:t>Rows</a:t>
            </a:r>
          </a:p>
          <a:p>
            <a:pPr marL="911225" lvl="2" indent="-227013"/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filter() </a:t>
            </a:r>
            <a:r>
              <a:rPr lang="en-US" dirty="0">
                <a:solidFill>
                  <a:schemeClr val="tx1"/>
                </a:solidFill>
              </a:rPr>
              <a:t>picks observations based on their values</a:t>
            </a:r>
          </a:p>
          <a:p>
            <a:pPr marL="911225" lvl="2" indent="-227013"/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arrange(</a:t>
            </a:r>
            <a:r>
              <a:rPr lang="en-US" dirty="0">
                <a:solidFill>
                  <a:schemeClr val="tx1"/>
                </a:solidFill>
              </a:rPr>
              <a:t>) changes ordering of </a:t>
            </a:r>
            <a:r>
              <a:rPr lang="en-US" dirty="0" smtClean="0">
                <a:solidFill>
                  <a:schemeClr val="tx1"/>
                </a:solidFill>
              </a:rPr>
              <a:t>rows</a:t>
            </a:r>
          </a:p>
          <a:p>
            <a:pPr marL="457200" lvl="1" indent="-228600"/>
            <a:endParaRPr lang="en-US" dirty="0" smtClean="0">
              <a:solidFill>
                <a:schemeClr val="tx1"/>
              </a:solidFill>
            </a:endParaRPr>
          </a:p>
          <a:p>
            <a:pPr marL="685800" lvl="1" indent="-230188"/>
            <a:r>
              <a:rPr lang="en-US" b="1" dirty="0" smtClean="0">
                <a:solidFill>
                  <a:schemeClr val="tx1"/>
                </a:solidFill>
              </a:rPr>
              <a:t>Others</a:t>
            </a:r>
          </a:p>
          <a:p>
            <a:pPr marL="911225" lvl="2" indent="-227013"/>
            <a:r>
              <a:rPr lang="en-US" dirty="0" err="1" smtClean="0">
                <a:solidFill>
                  <a:schemeClr val="tx1"/>
                </a:solidFill>
                <a:latin typeface="Courier"/>
                <a:cs typeface="Courier"/>
              </a:rPr>
              <a:t>summarise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() </a:t>
            </a:r>
            <a:r>
              <a:rPr lang="en-US" dirty="0" smtClean="0">
                <a:solidFill>
                  <a:schemeClr val="tx1"/>
                </a:solidFill>
              </a:rPr>
              <a:t>calculates statistical summaries</a:t>
            </a:r>
          </a:p>
          <a:p>
            <a:pPr marL="911225" lvl="2" indent="-227013"/>
            <a:r>
              <a:rPr lang="en-US" dirty="0" err="1" smtClean="0">
                <a:solidFill>
                  <a:schemeClr val="tx1"/>
                </a:solidFill>
                <a:latin typeface="Courier"/>
                <a:cs typeface="Courier"/>
              </a:rPr>
              <a:t>group_by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() </a:t>
            </a:r>
            <a:r>
              <a:rPr lang="en-US" dirty="0" smtClean="0">
                <a:solidFill>
                  <a:schemeClr val="tx1"/>
                </a:solidFill>
              </a:rPr>
              <a:t>allows to do analyses “by group”</a:t>
            </a:r>
            <a:endParaRPr lang="en-US" dirty="0" smtClean="0">
              <a:solidFill>
                <a:schemeClr val="tx1"/>
              </a:solidFill>
            </a:endParaRPr>
          </a:p>
          <a:p>
            <a:pPr marL="457200" indent="-228600"/>
            <a:endParaRPr lang="en-US" dirty="0">
              <a:solidFill>
                <a:schemeClr val="tx1"/>
              </a:solidFill>
            </a:endParaRPr>
          </a:p>
          <a:p>
            <a:pPr marL="457200" indent="-228600"/>
            <a:r>
              <a:rPr lang="en-US" dirty="0" smtClean="0">
                <a:solidFill>
                  <a:schemeClr val="tx1"/>
                </a:solidFill>
              </a:rPr>
              <a:t>For two datasets</a:t>
            </a:r>
          </a:p>
        </p:txBody>
      </p:sp>
    </p:spTree>
    <p:extLst>
      <p:ext uri="{BB962C8B-B14F-4D97-AF65-F5344CB8AC3E}">
        <p14:creationId xmlns:p14="http://schemas.microsoft.com/office/powerpoint/2010/main" val="296679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10"/>
          <p:cNvSpPr txBox="1">
            <a:spLocks/>
          </p:cNvSpPr>
          <p:nvPr/>
        </p:nvSpPr>
        <p:spPr>
          <a:xfrm>
            <a:off x="908048" y="706238"/>
            <a:ext cx="7264352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Pct val="100000"/>
              <a:buFont typeface="Helvetica Neue"/>
              <a:buNone/>
              <a:defRPr sz="2600" b="1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r>
              <a:rPr lang="en-US" sz="3000" dirty="0" smtClean="0">
                <a:solidFill>
                  <a:srgbClr val="88398A"/>
                </a:solidFill>
              </a:rPr>
              <a:t>Installation</a:t>
            </a:r>
            <a:endParaRPr lang="en" sz="3000" dirty="0">
              <a:solidFill>
                <a:srgbClr val="88398A"/>
              </a:solidFill>
            </a:endParaRPr>
          </a:p>
        </p:txBody>
      </p:sp>
      <p:sp>
        <p:nvSpPr>
          <p:cNvPr id="7" name="Shape 74"/>
          <p:cNvSpPr txBox="1"/>
          <p:nvPr/>
        </p:nvSpPr>
        <p:spPr>
          <a:xfrm>
            <a:off x="899592" y="1635646"/>
            <a:ext cx="6768752" cy="29523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sz="2400" b="1" dirty="0" smtClean="0">
                <a:solidFill>
                  <a:srgbClr val="88398A"/>
                </a:solidFill>
                <a:latin typeface="Helvetica Neue"/>
                <a:ea typeface="Courier"/>
                <a:cs typeface="Helvetica Neue"/>
                <a:sym typeface="Courier"/>
              </a:rPr>
              <a:t>Stand-alone</a:t>
            </a:r>
          </a:p>
          <a:p>
            <a:pPr lvl="0"/>
            <a:r>
              <a:rPr lang="en-US" sz="2000" dirty="0" err="1" smtClean="0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install.packages</a:t>
            </a:r>
            <a:r>
              <a:rPr lang="en" sz="2000" dirty="0" smtClean="0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-US" sz="2000" dirty="0" smtClean="0">
                <a:solidFill>
                  <a:srgbClr val="036A07"/>
                </a:solidFill>
                <a:latin typeface="Courier"/>
                <a:ea typeface="Courier"/>
                <a:cs typeface="Courier"/>
                <a:sym typeface="Courier"/>
              </a:rPr>
              <a:t>’</a:t>
            </a:r>
            <a:r>
              <a:rPr lang="en-US" sz="2000" dirty="0" err="1" smtClean="0">
                <a:solidFill>
                  <a:srgbClr val="036A07"/>
                </a:solidFill>
                <a:latin typeface="Courier"/>
                <a:ea typeface="Courier"/>
                <a:cs typeface="Courier"/>
                <a:sym typeface="Courier"/>
              </a:rPr>
              <a:t>dplyr</a:t>
            </a:r>
            <a:r>
              <a:rPr lang="en-US" sz="2000" dirty="0" smtClean="0">
                <a:solidFill>
                  <a:srgbClr val="036A07"/>
                </a:solidFill>
                <a:latin typeface="Courier"/>
                <a:ea typeface="Courier"/>
                <a:cs typeface="Courier"/>
                <a:sym typeface="Courier"/>
              </a:rPr>
              <a:t>'</a:t>
            </a:r>
            <a:r>
              <a:rPr lang="en" sz="2000" dirty="0" smtClean="0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 lang="en-US" sz="2000" dirty="0" smtClean="0">
              <a:solidFill>
                <a:srgbClr val="687687"/>
              </a:solidFill>
              <a:latin typeface="Courier"/>
              <a:ea typeface="Courier"/>
              <a:cs typeface="Courier"/>
              <a:sym typeface="Courier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l</a:t>
            </a:r>
            <a:r>
              <a:rPr lang="en" sz="2000" dirty="0" smtClean="0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ibrary</a:t>
            </a:r>
            <a:r>
              <a:rPr lang="en" sz="2000" dirty="0" smtClean="0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-US" sz="2000" dirty="0" err="1" smtClean="0">
                <a:latin typeface="Courier"/>
                <a:ea typeface="Courier"/>
                <a:cs typeface="Courier"/>
                <a:sym typeface="Courier"/>
              </a:rPr>
              <a:t>dplyr</a:t>
            </a:r>
            <a:r>
              <a:rPr lang="en" sz="2000" dirty="0" smtClean="0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 lang="en-US" sz="2000" dirty="0" smtClean="0">
              <a:solidFill>
                <a:srgbClr val="687687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/>
            <a:endParaRPr lang="en-US" sz="2000" dirty="0" smtClean="0">
              <a:solidFill>
                <a:srgbClr val="687687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/>
            <a:r>
              <a:rPr lang="en-US" sz="2400" b="1" dirty="0" smtClean="0">
                <a:solidFill>
                  <a:srgbClr val="88398A"/>
                </a:solidFill>
                <a:latin typeface="Helvetica Neue"/>
                <a:ea typeface="Courier"/>
                <a:cs typeface="Helvetica Neue"/>
                <a:sym typeface="Courier"/>
              </a:rPr>
              <a:t>From the </a:t>
            </a:r>
            <a:r>
              <a:rPr lang="en-US" sz="2400" b="1" dirty="0" err="1" smtClean="0">
                <a:solidFill>
                  <a:srgbClr val="88398A"/>
                </a:solidFill>
                <a:latin typeface="Helvetica Neue"/>
                <a:ea typeface="Courier"/>
                <a:cs typeface="Helvetica Neue"/>
                <a:sym typeface="Courier"/>
              </a:rPr>
              <a:t>tidyverse</a:t>
            </a:r>
            <a:endParaRPr lang="en-US" sz="2400" b="1" dirty="0">
              <a:solidFill>
                <a:srgbClr val="88398A"/>
              </a:solidFill>
              <a:latin typeface="Helvetica Neue"/>
              <a:ea typeface="Courier"/>
              <a:cs typeface="Helvetica Neue"/>
              <a:sym typeface="Courier"/>
            </a:endParaRPr>
          </a:p>
          <a:p>
            <a:pPr lvl="0"/>
            <a:r>
              <a:rPr lang="en-US" sz="2000" dirty="0" err="1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install.packages</a:t>
            </a:r>
            <a:r>
              <a:rPr lang="en" sz="2000" dirty="0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-US" sz="2000" dirty="0" smtClean="0">
                <a:solidFill>
                  <a:srgbClr val="036A07"/>
                </a:solidFill>
                <a:latin typeface="Courier"/>
                <a:ea typeface="Courier"/>
                <a:cs typeface="Courier"/>
                <a:sym typeface="Courier"/>
              </a:rPr>
              <a:t>’</a:t>
            </a:r>
            <a:r>
              <a:rPr lang="en-US" sz="2000" dirty="0" err="1" smtClean="0">
                <a:solidFill>
                  <a:srgbClr val="036A07"/>
                </a:solidFill>
                <a:latin typeface="Courier"/>
                <a:ea typeface="Courier"/>
                <a:cs typeface="Courier"/>
                <a:sym typeface="Courier"/>
              </a:rPr>
              <a:t>tidyverse</a:t>
            </a:r>
            <a:r>
              <a:rPr lang="en-US" sz="2000" dirty="0" smtClean="0">
                <a:solidFill>
                  <a:srgbClr val="036A07"/>
                </a:solidFill>
                <a:latin typeface="Courier"/>
                <a:ea typeface="Courier"/>
                <a:cs typeface="Courier"/>
                <a:sym typeface="Courier"/>
              </a:rPr>
              <a:t>'</a:t>
            </a:r>
            <a:r>
              <a:rPr lang="en" sz="2000" dirty="0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 lang="en-US" sz="2000" dirty="0">
              <a:solidFill>
                <a:srgbClr val="687687"/>
              </a:solidFill>
              <a:latin typeface="Courier"/>
              <a:ea typeface="Courier"/>
              <a:cs typeface="Courier"/>
              <a:sym typeface="Courier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l</a:t>
            </a:r>
            <a:r>
              <a:rPr lang="en" sz="2000" dirty="0" smtClean="0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ibrary</a:t>
            </a:r>
            <a:r>
              <a:rPr lang="en" sz="2000" dirty="0" smtClean="0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-US" sz="2000" dirty="0" err="1" smtClean="0">
                <a:latin typeface="Courier"/>
                <a:ea typeface="Courier"/>
                <a:cs typeface="Courier"/>
                <a:sym typeface="Courier"/>
              </a:rPr>
              <a:t>tidyverse</a:t>
            </a:r>
            <a:r>
              <a:rPr lang="en" sz="2000" dirty="0" smtClean="0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 lang="en-US" sz="2000" dirty="0">
              <a:solidFill>
                <a:srgbClr val="687687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/>
            <a:endParaRPr lang="en" sz="2000" dirty="0">
              <a:solidFill>
                <a:srgbClr val="687687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pic>
        <p:nvPicPr>
          <p:cNvPr id="6" name="Picture 5" descr="rstudio-hex-dplyr-dot-p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339502"/>
            <a:ext cx="2349500" cy="2641600"/>
          </a:xfrm>
          <a:prstGeom prst="rect">
            <a:avLst/>
          </a:prstGeom>
        </p:spPr>
      </p:pic>
      <p:pic>
        <p:nvPicPr>
          <p:cNvPr id="9" name="Picture 8" descr="tidyvers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698" y="2211710"/>
            <a:ext cx="2499742" cy="2499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221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025" y="195486"/>
            <a:ext cx="3226800" cy="857400"/>
          </a:xfrm>
        </p:spPr>
        <p:txBody>
          <a:bodyPr/>
          <a:lstStyle/>
          <a:p>
            <a:r>
              <a:rPr lang="en-US" dirty="0" smtClean="0">
                <a:solidFill>
                  <a:srgbClr val="88398A"/>
                </a:solidFill>
              </a:rPr>
              <a:t>Usage: </a:t>
            </a:r>
            <a:r>
              <a:rPr lang="en-US" dirty="0" smtClean="0">
                <a:solidFill>
                  <a:srgbClr val="88398A"/>
                </a:solidFill>
                <a:latin typeface="Courier"/>
                <a:cs typeface="Courier"/>
              </a:rPr>
              <a:t>filter()</a:t>
            </a:r>
            <a:endParaRPr lang="en-US" dirty="0">
              <a:solidFill>
                <a:srgbClr val="88398A"/>
              </a:solidFill>
              <a:latin typeface="Courier"/>
              <a:cs typeface="Courier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024" y="771550"/>
            <a:ext cx="7624391" cy="3148500"/>
          </a:xfrm>
        </p:spPr>
        <p:txBody>
          <a:bodyPr/>
          <a:lstStyle/>
          <a:p>
            <a:pPr>
              <a:buNone/>
            </a:pPr>
            <a:r>
              <a:rPr lang="mr-IN" sz="1400" dirty="0">
                <a:solidFill>
                  <a:srgbClr val="88398A"/>
                </a:solidFill>
                <a:latin typeface="Courier"/>
                <a:cs typeface="Courier"/>
              </a:rPr>
              <a:t>&gt; starwars</a:t>
            </a:r>
            <a:r>
              <a:rPr lang="mr-IN" sz="1400" dirty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mr-IN" sz="1400" dirty="0">
                <a:solidFill>
                  <a:srgbClr val="687687"/>
                </a:solidFill>
                <a:latin typeface="Courier"/>
                <a:cs typeface="Courier"/>
              </a:rPr>
              <a:t>%&gt;%</a:t>
            </a:r>
          </a:p>
          <a:p>
            <a:pPr>
              <a:buNone/>
            </a:pPr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mr-IN" sz="1400" dirty="0" smtClean="0">
                <a:solidFill>
                  <a:schemeClr val="tx1"/>
                </a:solidFill>
                <a:latin typeface="Courier"/>
                <a:cs typeface="Courier"/>
              </a:rPr>
              <a:t>   </a:t>
            </a:r>
            <a:r>
              <a:rPr lang="mr-IN" sz="1400" dirty="0">
                <a:solidFill>
                  <a:srgbClr val="88398A"/>
                </a:solidFill>
                <a:latin typeface="Courier"/>
                <a:cs typeface="Courier"/>
              </a:rPr>
              <a:t>filter</a:t>
            </a:r>
            <a:r>
              <a:rPr lang="mr-IN" sz="1400" dirty="0">
                <a:solidFill>
                  <a:srgbClr val="687687"/>
                </a:solidFill>
                <a:latin typeface="Courier"/>
                <a:cs typeface="Courier"/>
              </a:rPr>
              <a:t>(</a:t>
            </a:r>
            <a:r>
              <a:rPr lang="mr-IN" sz="1400" dirty="0">
                <a:solidFill>
                  <a:srgbClr val="88398A"/>
                </a:solidFill>
                <a:latin typeface="Courier"/>
                <a:cs typeface="Courier"/>
              </a:rPr>
              <a:t>species</a:t>
            </a:r>
            <a:r>
              <a:rPr lang="mr-IN" sz="1400" dirty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mr-IN" sz="1400" dirty="0">
                <a:solidFill>
                  <a:srgbClr val="687687"/>
                </a:solidFill>
                <a:latin typeface="Courier"/>
                <a:cs typeface="Courier"/>
              </a:rPr>
              <a:t>==</a:t>
            </a:r>
            <a:r>
              <a:rPr lang="mr-IN" sz="1400" dirty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mr-IN" sz="1400" dirty="0">
                <a:solidFill>
                  <a:srgbClr val="036A07"/>
                </a:solidFill>
                <a:latin typeface="Courier"/>
                <a:cs typeface="Courier"/>
              </a:rPr>
              <a:t>"Droid"</a:t>
            </a:r>
            <a:r>
              <a:rPr lang="mr-IN" sz="1400" dirty="0">
                <a:solidFill>
                  <a:srgbClr val="687687"/>
                </a:solidFill>
                <a:latin typeface="Courier"/>
                <a:cs typeface="Courier"/>
              </a:rPr>
              <a:t>)</a:t>
            </a:r>
          </a:p>
          <a:p>
            <a:pPr>
              <a:buNone/>
            </a:pPr>
            <a:r>
              <a:rPr lang="en-US" sz="1400" dirty="0" smtClean="0">
                <a:solidFill>
                  <a:srgbClr val="88398A"/>
                </a:solidFill>
                <a:latin typeface="Courier"/>
                <a:cs typeface="Courier"/>
              </a:rPr>
              <a:t/>
            </a:r>
            <a:br>
              <a:rPr lang="en-US" sz="1400" dirty="0" smtClean="0">
                <a:solidFill>
                  <a:srgbClr val="88398A"/>
                </a:solidFill>
                <a:latin typeface="Courier"/>
                <a:cs typeface="Courier"/>
              </a:rPr>
            </a:br>
            <a:r>
              <a:rPr lang="mr-IN" sz="1300" dirty="0">
                <a:solidFill>
                  <a:schemeClr val="tx1"/>
                </a:solidFill>
                <a:latin typeface="Courier"/>
                <a:cs typeface="Courier"/>
              </a:rPr>
              <a:t># A tibble: 5 x 13</a:t>
            </a:r>
          </a:p>
          <a:p>
            <a:pPr>
              <a:buNone/>
            </a:pPr>
            <a:r>
              <a:rPr lang="mr-IN" sz="1300" dirty="0">
                <a:solidFill>
                  <a:schemeClr val="tx1"/>
                </a:solidFill>
                <a:latin typeface="Courier"/>
                <a:cs typeface="Courier"/>
              </a:rPr>
              <a:t>   name height  mass hair_color  skin_color eye_color birth_year</a:t>
            </a:r>
          </a:p>
          <a:p>
            <a:pPr>
              <a:buNone/>
            </a:pPr>
            <a:r>
              <a:rPr lang="mr-IN" sz="1300" dirty="0">
                <a:solidFill>
                  <a:schemeClr val="tx1"/>
                </a:solidFill>
                <a:latin typeface="Courier"/>
                <a:cs typeface="Courier"/>
              </a:rPr>
              <a:t>  &lt;chr&gt;  &lt;int&gt; &lt;dbl&gt;      &lt;chr&gt;       &lt;chr&gt;     &lt;chr&gt;      &lt;dbl&gt;</a:t>
            </a:r>
          </a:p>
          <a:p>
            <a:pPr>
              <a:buNone/>
            </a:pPr>
            <a:r>
              <a:rPr lang="mr-IN" sz="1300" dirty="0">
                <a:solidFill>
                  <a:schemeClr val="tx1"/>
                </a:solidFill>
                <a:latin typeface="Courier"/>
                <a:cs typeface="Courier"/>
              </a:rPr>
              <a:t>1 C-3PO    167    75       &lt;NA&gt;        gold    yellow        112</a:t>
            </a:r>
          </a:p>
          <a:p>
            <a:pPr>
              <a:buNone/>
            </a:pPr>
            <a:r>
              <a:rPr lang="mr-IN" sz="1300" dirty="0">
                <a:solidFill>
                  <a:schemeClr val="tx1"/>
                </a:solidFill>
                <a:latin typeface="Courier"/>
                <a:cs typeface="Courier"/>
              </a:rPr>
              <a:t>2 R2-D2     96    32       &lt;NA&gt; white, blue       red         33</a:t>
            </a:r>
          </a:p>
          <a:p>
            <a:pPr>
              <a:buNone/>
            </a:pPr>
            <a:r>
              <a:rPr lang="mr-IN" sz="1300" dirty="0">
                <a:solidFill>
                  <a:schemeClr val="tx1"/>
                </a:solidFill>
                <a:latin typeface="Courier"/>
                <a:cs typeface="Courier"/>
              </a:rPr>
              <a:t>3 R5-D4     97    32       &lt;NA&gt;  white, red       red         NA</a:t>
            </a:r>
          </a:p>
          <a:p>
            <a:pPr>
              <a:buNone/>
            </a:pPr>
            <a:r>
              <a:rPr lang="mr-IN" sz="1300" dirty="0">
                <a:solidFill>
                  <a:schemeClr val="tx1"/>
                </a:solidFill>
                <a:latin typeface="Courier"/>
                <a:cs typeface="Courier"/>
              </a:rPr>
              <a:t>4 IG-88    200   140       none       metal       red         15</a:t>
            </a:r>
          </a:p>
          <a:p>
            <a:pPr>
              <a:buNone/>
            </a:pPr>
            <a:r>
              <a:rPr lang="mr-IN" sz="1300" dirty="0">
                <a:solidFill>
                  <a:schemeClr val="tx1"/>
                </a:solidFill>
                <a:latin typeface="Courier"/>
                <a:cs typeface="Courier"/>
              </a:rPr>
              <a:t>5   BB8     NA    NA       none        none     black         NA</a:t>
            </a:r>
          </a:p>
          <a:p>
            <a:pPr>
              <a:buNone/>
            </a:pPr>
            <a:r>
              <a:rPr lang="mr-IN" sz="1300" dirty="0">
                <a:solidFill>
                  <a:schemeClr val="tx1"/>
                </a:solidFill>
                <a:latin typeface="Courier"/>
                <a:cs typeface="Courier"/>
              </a:rPr>
              <a:t># ... with 6 more variables: gender &lt;chr&gt;, homeworld &lt;chr&gt;,</a:t>
            </a:r>
          </a:p>
          <a:p>
            <a:pPr>
              <a:buNone/>
            </a:pPr>
            <a:r>
              <a:rPr lang="mr-IN" sz="1300" dirty="0">
                <a:solidFill>
                  <a:schemeClr val="tx1"/>
                </a:solidFill>
                <a:latin typeface="Courier"/>
                <a:cs typeface="Courier"/>
              </a:rPr>
              <a:t>#   species &lt;chr&gt;, films &lt;list&gt;, vehicles &lt;list&gt;, starships &lt;list&gt;</a:t>
            </a:r>
            <a:endParaRPr lang="en-US" sz="1300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5" name="Shape 111"/>
          <p:cNvSpPr txBox="1">
            <a:spLocks/>
          </p:cNvSpPr>
          <p:nvPr/>
        </p:nvSpPr>
        <p:spPr>
          <a:xfrm>
            <a:off x="2267744" y="4803998"/>
            <a:ext cx="6336704" cy="3395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▪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▫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▸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228600" algn="r">
              <a:buNone/>
            </a:pPr>
            <a:r>
              <a:rPr lang="en-US" sz="1200" dirty="0">
                <a:solidFill>
                  <a:srgbClr val="687687"/>
                </a:solidFill>
              </a:rPr>
              <a:t>http://</a:t>
            </a:r>
            <a:r>
              <a:rPr lang="en-US" sz="1200" dirty="0" err="1">
                <a:solidFill>
                  <a:srgbClr val="687687"/>
                </a:solidFill>
              </a:rPr>
              <a:t>dplyr.tidyverse.org</a:t>
            </a:r>
            <a:r>
              <a:rPr lang="en-US" sz="1200" dirty="0">
                <a:solidFill>
                  <a:srgbClr val="687687"/>
                </a:solidFill>
              </a:rPr>
              <a:t>/</a:t>
            </a:r>
            <a:r>
              <a:rPr lang="en-US" sz="1200" dirty="0" err="1" smtClean="0">
                <a:solidFill>
                  <a:srgbClr val="687687"/>
                </a:solidFill>
              </a:rPr>
              <a:t>index.html</a:t>
            </a:r>
            <a:endParaRPr lang="en-US" sz="1200" dirty="0" smtClean="0">
              <a:solidFill>
                <a:srgbClr val="6876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2449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025" y="195486"/>
            <a:ext cx="3226800" cy="857400"/>
          </a:xfrm>
        </p:spPr>
        <p:txBody>
          <a:bodyPr/>
          <a:lstStyle/>
          <a:p>
            <a:r>
              <a:rPr lang="en-US" dirty="0" smtClean="0">
                <a:solidFill>
                  <a:srgbClr val="88398A"/>
                </a:solidFill>
              </a:rPr>
              <a:t>Usage: </a:t>
            </a:r>
            <a:r>
              <a:rPr lang="en-US" dirty="0" smtClean="0">
                <a:solidFill>
                  <a:srgbClr val="88398A"/>
                </a:solidFill>
                <a:latin typeface="Courier"/>
                <a:cs typeface="Courier"/>
              </a:rPr>
              <a:t>select()</a:t>
            </a:r>
            <a:endParaRPr lang="en-US" dirty="0">
              <a:solidFill>
                <a:srgbClr val="88398A"/>
              </a:solidFill>
              <a:latin typeface="Courier"/>
              <a:cs typeface="Courier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024" y="771550"/>
            <a:ext cx="8056440" cy="3148500"/>
          </a:xfrm>
        </p:spPr>
        <p:txBody>
          <a:bodyPr/>
          <a:lstStyle/>
          <a:p>
            <a:pPr>
              <a:buNone/>
            </a:pPr>
            <a:r>
              <a:rPr lang="mr-IN" sz="1400" dirty="0">
                <a:solidFill>
                  <a:srgbClr val="88398A"/>
                </a:solidFill>
                <a:latin typeface="Courier"/>
                <a:cs typeface="Courier"/>
              </a:rPr>
              <a:t>&gt; starwars</a:t>
            </a:r>
            <a:r>
              <a:rPr lang="mr-IN" sz="1400" dirty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mr-IN" sz="1400" dirty="0">
                <a:solidFill>
                  <a:srgbClr val="687687"/>
                </a:solidFill>
                <a:latin typeface="Courier"/>
                <a:cs typeface="Courier"/>
              </a:rPr>
              <a:t>%&gt;%</a:t>
            </a:r>
          </a:p>
          <a:p>
            <a:pPr>
              <a:buNone/>
            </a:pPr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mr-IN" sz="1400" dirty="0" smtClean="0">
                <a:solidFill>
                  <a:schemeClr val="tx1"/>
                </a:solidFill>
                <a:latin typeface="Courier"/>
                <a:cs typeface="Courier"/>
              </a:rPr>
              <a:t>   </a:t>
            </a:r>
            <a:r>
              <a:rPr lang="en-US" sz="1400" dirty="0" smtClean="0">
                <a:solidFill>
                  <a:srgbClr val="88398A"/>
                </a:solidFill>
                <a:latin typeface="Courier"/>
                <a:cs typeface="Courier"/>
              </a:rPr>
              <a:t>select</a:t>
            </a:r>
            <a:r>
              <a:rPr lang="mr-IN" sz="1400" dirty="0" smtClean="0">
                <a:solidFill>
                  <a:srgbClr val="687687"/>
                </a:solidFill>
                <a:latin typeface="Courier"/>
                <a:cs typeface="Courier"/>
              </a:rPr>
              <a:t>(</a:t>
            </a:r>
            <a:r>
              <a:rPr lang="en-US" sz="1400" dirty="0" smtClean="0">
                <a:solidFill>
                  <a:srgbClr val="88398A"/>
                </a:solidFill>
                <a:latin typeface="Courier"/>
                <a:cs typeface="Courier"/>
              </a:rPr>
              <a:t>name,</a:t>
            </a:r>
            <a:r>
              <a:rPr lang="mr-IN" sz="1400" dirty="0" smtClean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1400" dirty="0" err="1" smtClean="0">
                <a:solidFill>
                  <a:srgbClr val="88398A"/>
                </a:solidFill>
                <a:latin typeface="Courier"/>
                <a:cs typeface="Courier"/>
              </a:rPr>
              <a:t>ends_with</a:t>
            </a:r>
            <a:r>
              <a:rPr lang="mr-IN" sz="1400" dirty="0" smtClean="0">
                <a:solidFill>
                  <a:srgbClr val="687687"/>
                </a:solidFill>
                <a:latin typeface="Courier"/>
                <a:cs typeface="Courier"/>
              </a:rPr>
              <a:t>(</a:t>
            </a:r>
            <a:r>
              <a:rPr lang="mr-IN" sz="1400" dirty="0" smtClean="0">
                <a:solidFill>
                  <a:srgbClr val="036A07"/>
                </a:solidFill>
                <a:latin typeface="Courier"/>
                <a:cs typeface="Courier"/>
              </a:rPr>
              <a:t>”</a:t>
            </a:r>
            <a:r>
              <a:rPr lang="en-US" sz="1400" dirty="0" smtClean="0">
                <a:solidFill>
                  <a:srgbClr val="036A07"/>
                </a:solidFill>
                <a:latin typeface="Courier"/>
                <a:cs typeface="Courier"/>
              </a:rPr>
              <a:t>color</a:t>
            </a:r>
            <a:r>
              <a:rPr lang="mr-IN" sz="1400" dirty="0" smtClean="0">
                <a:solidFill>
                  <a:srgbClr val="036A07"/>
                </a:solidFill>
                <a:latin typeface="Courier"/>
                <a:cs typeface="Courier"/>
              </a:rPr>
              <a:t>”</a:t>
            </a:r>
            <a:r>
              <a:rPr lang="mr-IN" sz="1400" dirty="0" smtClean="0">
                <a:solidFill>
                  <a:srgbClr val="687687"/>
                </a:solidFill>
                <a:latin typeface="Courier"/>
                <a:cs typeface="Courier"/>
              </a:rPr>
              <a:t>))</a:t>
            </a:r>
            <a:endParaRPr lang="mr-IN" sz="1400" dirty="0">
              <a:solidFill>
                <a:srgbClr val="687687"/>
              </a:solidFill>
              <a:latin typeface="Courier"/>
              <a:cs typeface="Courier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88398A"/>
                </a:solidFill>
                <a:latin typeface="Courier"/>
                <a:cs typeface="Courier"/>
              </a:rPr>
              <a:t/>
            </a:r>
            <a:br>
              <a:rPr lang="en-US" sz="1400" dirty="0" smtClean="0">
                <a:solidFill>
                  <a:srgbClr val="88398A"/>
                </a:solidFill>
                <a:latin typeface="Courier"/>
                <a:cs typeface="Courier"/>
              </a:rPr>
            </a:br>
            <a:r>
              <a:rPr lang="mr-IN" sz="1300" dirty="0">
                <a:solidFill>
                  <a:schemeClr val="tx1"/>
                </a:solidFill>
                <a:latin typeface="Courier"/>
                <a:cs typeface="Courier"/>
              </a:rPr>
              <a:t># A tibble: 87 x 4</a:t>
            </a:r>
          </a:p>
          <a:p>
            <a:pPr>
              <a:buNone/>
            </a:pPr>
            <a:r>
              <a:rPr lang="mr-IN" sz="1300" dirty="0">
                <a:solidFill>
                  <a:schemeClr val="tx1"/>
                </a:solidFill>
                <a:latin typeface="Courier"/>
                <a:cs typeface="Courier"/>
              </a:rPr>
              <a:t>                 name    hair_color  skin_color eye_color</a:t>
            </a:r>
          </a:p>
          <a:p>
            <a:pPr>
              <a:buNone/>
            </a:pPr>
            <a:r>
              <a:rPr lang="mr-IN" sz="1300" dirty="0">
                <a:solidFill>
                  <a:schemeClr val="tx1"/>
                </a:solidFill>
                <a:latin typeface="Courier"/>
                <a:cs typeface="Courier"/>
              </a:rPr>
              <a:t>                &lt;chr&gt;         &lt;chr&gt;       &lt;chr&gt;     &lt;chr&gt;</a:t>
            </a:r>
          </a:p>
          <a:p>
            <a:pPr>
              <a:buNone/>
            </a:pPr>
            <a:r>
              <a:rPr lang="mr-IN" sz="1300" dirty="0">
                <a:solidFill>
                  <a:schemeClr val="tx1"/>
                </a:solidFill>
                <a:latin typeface="Courier"/>
                <a:cs typeface="Courier"/>
              </a:rPr>
              <a:t> 1     Luke Skywalker         blond        fair      blue</a:t>
            </a:r>
          </a:p>
          <a:p>
            <a:pPr>
              <a:buNone/>
            </a:pPr>
            <a:r>
              <a:rPr lang="mr-IN" sz="1300" dirty="0">
                <a:solidFill>
                  <a:schemeClr val="tx1"/>
                </a:solidFill>
                <a:latin typeface="Courier"/>
                <a:cs typeface="Courier"/>
              </a:rPr>
              <a:t> 2              C-3PO          &lt;NA&gt;        gold    yellow</a:t>
            </a:r>
          </a:p>
          <a:p>
            <a:pPr>
              <a:buNone/>
            </a:pPr>
            <a:r>
              <a:rPr lang="mr-IN" sz="1300" dirty="0">
                <a:solidFill>
                  <a:schemeClr val="tx1"/>
                </a:solidFill>
                <a:latin typeface="Courier"/>
                <a:cs typeface="Courier"/>
              </a:rPr>
              <a:t> 3              R2-D2          &lt;NA&gt; white, blue       red</a:t>
            </a:r>
          </a:p>
          <a:p>
            <a:pPr>
              <a:buNone/>
            </a:pPr>
            <a:r>
              <a:rPr lang="mr-IN" sz="1300" dirty="0">
                <a:solidFill>
                  <a:schemeClr val="tx1"/>
                </a:solidFill>
                <a:latin typeface="Courier"/>
                <a:cs typeface="Courier"/>
              </a:rPr>
              <a:t> 4        Darth Vader          none       white    yellow</a:t>
            </a:r>
          </a:p>
          <a:p>
            <a:pPr>
              <a:buNone/>
            </a:pPr>
            <a:r>
              <a:rPr lang="mr-IN" sz="1300" dirty="0">
                <a:solidFill>
                  <a:schemeClr val="tx1"/>
                </a:solidFill>
                <a:latin typeface="Courier"/>
                <a:cs typeface="Courier"/>
              </a:rPr>
              <a:t> 5        Leia Organa         brown       light     brown</a:t>
            </a:r>
          </a:p>
          <a:p>
            <a:pPr>
              <a:buNone/>
            </a:pPr>
            <a:r>
              <a:rPr lang="mr-IN" sz="1300" dirty="0">
                <a:solidFill>
                  <a:schemeClr val="tx1"/>
                </a:solidFill>
                <a:latin typeface="Courier"/>
                <a:cs typeface="Courier"/>
              </a:rPr>
              <a:t> 6          Owen Lars   brown, grey       light      blue</a:t>
            </a:r>
          </a:p>
          <a:p>
            <a:pPr>
              <a:buNone/>
            </a:pPr>
            <a:r>
              <a:rPr lang="mr-IN" sz="1300" dirty="0">
                <a:solidFill>
                  <a:schemeClr val="tx1"/>
                </a:solidFill>
                <a:latin typeface="Courier"/>
                <a:cs typeface="Courier"/>
              </a:rPr>
              <a:t> 7 Beru Whitesun lars         brown       light      blue</a:t>
            </a:r>
          </a:p>
          <a:p>
            <a:pPr>
              <a:buNone/>
            </a:pPr>
            <a:r>
              <a:rPr lang="mr-IN" sz="1300" dirty="0">
                <a:solidFill>
                  <a:schemeClr val="tx1"/>
                </a:solidFill>
                <a:latin typeface="Courier"/>
                <a:cs typeface="Courier"/>
              </a:rPr>
              <a:t> 8              R5-D4          &lt;NA&gt;  white, red       red</a:t>
            </a:r>
          </a:p>
          <a:p>
            <a:pPr>
              <a:buNone/>
            </a:pPr>
            <a:r>
              <a:rPr lang="mr-IN" sz="1300" dirty="0">
                <a:solidFill>
                  <a:schemeClr val="tx1"/>
                </a:solidFill>
                <a:latin typeface="Courier"/>
                <a:cs typeface="Courier"/>
              </a:rPr>
              <a:t> 9  Biggs Darklighter         black       light     brown</a:t>
            </a:r>
          </a:p>
          <a:p>
            <a:pPr>
              <a:buNone/>
            </a:pPr>
            <a:r>
              <a:rPr lang="mr-IN" sz="1300" dirty="0">
                <a:solidFill>
                  <a:schemeClr val="tx1"/>
                </a:solidFill>
                <a:latin typeface="Courier"/>
                <a:cs typeface="Courier"/>
              </a:rPr>
              <a:t>10     Obi-Wan Kenobi auburn, white        fair blue-gray</a:t>
            </a:r>
          </a:p>
          <a:p>
            <a:pPr>
              <a:buNone/>
            </a:pPr>
            <a:r>
              <a:rPr lang="mr-IN" sz="1300" dirty="0">
                <a:solidFill>
                  <a:schemeClr val="tx1"/>
                </a:solidFill>
                <a:latin typeface="Courier"/>
                <a:cs typeface="Courier"/>
              </a:rPr>
              <a:t># ... with 77 more rows</a:t>
            </a:r>
            <a:endParaRPr lang="en-US" sz="1300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6" name="Shape 111"/>
          <p:cNvSpPr txBox="1">
            <a:spLocks/>
          </p:cNvSpPr>
          <p:nvPr/>
        </p:nvSpPr>
        <p:spPr>
          <a:xfrm>
            <a:off x="2267744" y="4803998"/>
            <a:ext cx="6336704" cy="3395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▪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▫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▸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228600" algn="r">
              <a:buNone/>
            </a:pPr>
            <a:r>
              <a:rPr lang="en-US" sz="1200" dirty="0">
                <a:solidFill>
                  <a:srgbClr val="687687"/>
                </a:solidFill>
              </a:rPr>
              <a:t>http://</a:t>
            </a:r>
            <a:r>
              <a:rPr lang="en-US" sz="1200" dirty="0" err="1">
                <a:solidFill>
                  <a:srgbClr val="687687"/>
                </a:solidFill>
              </a:rPr>
              <a:t>dplyr.tidyverse.org</a:t>
            </a:r>
            <a:r>
              <a:rPr lang="en-US" sz="1200" dirty="0">
                <a:solidFill>
                  <a:srgbClr val="687687"/>
                </a:solidFill>
              </a:rPr>
              <a:t>/</a:t>
            </a:r>
            <a:r>
              <a:rPr lang="en-US" sz="1200" dirty="0" err="1" smtClean="0">
                <a:solidFill>
                  <a:srgbClr val="687687"/>
                </a:solidFill>
              </a:rPr>
              <a:t>index.html</a:t>
            </a:r>
            <a:endParaRPr lang="en-US" sz="1200" dirty="0" smtClean="0">
              <a:solidFill>
                <a:srgbClr val="6876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5861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024" y="195486"/>
            <a:ext cx="6616279" cy="857400"/>
          </a:xfrm>
        </p:spPr>
        <p:txBody>
          <a:bodyPr/>
          <a:lstStyle/>
          <a:p>
            <a:r>
              <a:rPr lang="en-US" dirty="0" smtClean="0">
                <a:solidFill>
                  <a:srgbClr val="88398A"/>
                </a:solidFill>
              </a:rPr>
              <a:t>Usage: </a:t>
            </a:r>
            <a:r>
              <a:rPr lang="en-US" dirty="0" smtClean="0">
                <a:solidFill>
                  <a:srgbClr val="88398A"/>
                </a:solidFill>
                <a:latin typeface="Courier"/>
                <a:cs typeface="Courier"/>
              </a:rPr>
              <a:t>mutate() </a:t>
            </a:r>
            <a:r>
              <a:rPr lang="en-US" dirty="0" smtClean="0">
                <a:solidFill>
                  <a:srgbClr val="88398A"/>
                </a:solidFill>
              </a:rPr>
              <a:t>+</a:t>
            </a:r>
            <a:r>
              <a:rPr lang="en-US" dirty="0" smtClean="0">
                <a:solidFill>
                  <a:srgbClr val="88398A"/>
                </a:solidFill>
                <a:latin typeface="Courier"/>
                <a:cs typeface="Courier"/>
              </a:rPr>
              <a:t> select(</a:t>
            </a:r>
            <a:r>
              <a:rPr lang="en-US" dirty="0">
                <a:solidFill>
                  <a:srgbClr val="88398A"/>
                </a:solidFill>
                <a:latin typeface="Courier"/>
                <a:cs typeface="Courier"/>
              </a:rPr>
              <a:t>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024" y="771550"/>
            <a:ext cx="8056440" cy="3148500"/>
          </a:xfrm>
        </p:spPr>
        <p:txBody>
          <a:bodyPr/>
          <a:lstStyle/>
          <a:p>
            <a:pPr>
              <a:buNone/>
            </a:pPr>
            <a:r>
              <a:rPr lang="mr-IN" sz="1400" dirty="0">
                <a:solidFill>
                  <a:srgbClr val="88398A"/>
                </a:solidFill>
                <a:latin typeface="Courier"/>
                <a:cs typeface="Courier"/>
              </a:rPr>
              <a:t>&gt; starwars</a:t>
            </a:r>
            <a:r>
              <a:rPr lang="mr-IN" sz="1400" dirty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mr-IN" sz="1400" dirty="0">
                <a:solidFill>
                  <a:srgbClr val="687687"/>
                </a:solidFill>
                <a:latin typeface="Courier"/>
                <a:cs typeface="Courier"/>
              </a:rPr>
              <a:t>%&gt;%</a:t>
            </a:r>
          </a:p>
          <a:p>
            <a:pPr>
              <a:buNone/>
            </a:pPr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mr-IN" sz="1400" dirty="0" smtClean="0">
                <a:solidFill>
                  <a:schemeClr val="tx1"/>
                </a:solidFill>
                <a:latin typeface="Courier"/>
                <a:cs typeface="Courier"/>
              </a:rPr>
              <a:t>   </a:t>
            </a:r>
            <a:r>
              <a:rPr lang="en-US" sz="1400" dirty="0">
                <a:solidFill>
                  <a:srgbClr val="88398A"/>
                </a:solidFill>
                <a:latin typeface="Courier"/>
                <a:cs typeface="Courier"/>
              </a:rPr>
              <a:t> mutate</a:t>
            </a:r>
            <a:r>
              <a:rPr lang="en-US" sz="1400" dirty="0">
                <a:solidFill>
                  <a:srgbClr val="687687"/>
                </a:solidFill>
                <a:latin typeface="Courier"/>
                <a:cs typeface="Courier"/>
              </a:rPr>
              <a:t>(</a:t>
            </a:r>
            <a:r>
              <a:rPr lang="en-US" sz="1400" dirty="0">
                <a:solidFill>
                  <a:srgbClr val="88398A"/>
                </a:solidFill>
                <a:latin typeface="Courier"/>
                <a:cs typeface="Courier"/>
              </a:rPr>
              <a:t>name, </a:t>
            </a:r>
            <a:r>
              <a:rPr lang="en-US" sz="1400" dirty="0" err="1">
                <a:solidFill>
                  <a:srgbClr val="88398A"/>
                </a:solidFill>
                <a:latin typeface="Courier"/>
                <a:cs typeface="Courier"/>
              </a:rPr>
              <a:t>bmi</a:t>
            </a:r>
            <a:r>
              <a:rPr lang="en-US" sz="1400" dirty="0">
                <a:solidFill>
                  <a:srgbClr val="88398A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87687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88398A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88398A"/>
                </a:solidFill>
                <a:latin typeface="Courier"/>
                <a:cs typeface="Courier"/>
              </a:rPr>
              <a:t>mass </a:t>
            </a:r>
            <a:r>
              <a:rPr lang="en-US" sz="1400" dirty="0" smtClean="0">
                <a:solidFill>
                  <a:srgbClr val="687687"/>
                </a:solidFill>
                <a:latin typeface="Courier"/>
                <a:cs typeface="Courier"/>
              </a:rPr>
              <a:t>/</a:t>
            </a:r>
            <a:r>
              <a:rPr lang="en-US" sz="1400" dirty="0" smtClean="0">
                <a:solidFill>
                  <a:srgbClr val="88398A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687687"/>
                </a:solidFill>
                <a:latin typeface="Courier"/>
                <a:cs typeface="Courier"/>
              </a:rPr>
              <a:t>(</a:t>
            </a:r>
            <a:r>
              <a:rPr lang="en-US" sz="1400" dirty="0">
                <a:solidFill>
                  <a:srgbClr val="687687"/>
                </a:solidFill>
                <a:latin typeface="Courier"/>
                <a:cs typeface="Courier"/>
              </a:rPr>
              <a:t>(</a:t>
            </a:r>
            <a:r>
              <a:rPr lang="en-US" sz="1400" dirty="0" smtClean="0">
                <a:solidFill>
                  <a:srgbClr val="88398A"/>
                </a:solidFill>
                <a:latin typeface="Courier"/>
                <a:cs typeface="Courier"/>
              </a:rPr>
              <a:t>height </a:t>
            </a:r>
            <a:r>
              <a:rPr lang="en-US" sz="1400" dirty="0">
                <a:solidFill>
                  <a:srgbClr val="687687"/>
                </a:solidFill>
                <a:latin typeface="Courier"/>
                <a:cs typeface="Courier"/>
              </a:rPr>
              <a:t>/</a:t>
            </a:r>
            <a:r>
              <a:rPr lang="en-US" sz="1400" dirty="0">
                <a:solidFill>
                  <a:srgbClr val="88398A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036A07"/>
                </a:solidFill>
                <a:latin typeface="Courier"/>
                <a:cs typeface="Courier"/>
              </a:rPr>
              <a:t>100</a:t>
            </a:r>
            <a:r>
              <a:rPr lang="en-US" sz="1400" dirty="0">
                <a:solidFill>
                  <a:srgbClr val="687687"/>
                </a:solidFill>
                <a:latin typeface="Courier"/>
                <a:cs typeface="Courier"/>
              </a:rPr>
              <a:t>)</a:t>
            </a:r>
            <a:r>
              <a:rPr lang="en-US" sz="1400" dirty="0">
                <a:solidFill>
                  <a:srgbClr val="88398A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87687"/>
                </a:solidFill>
                <a:latin typeface="Courier"/>
                <a:cs typeface="Courier"/>
              </a:rPr>
              <a:t>^</a:t>
            </a:r>
            <a:r>
              <a:rPr lang="en-US" sz="1400" dirty="0">
                <a:solidFill>
                  <a:srgbClr val="88398A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36A07"/>
                </a:solidFill>
                <a:latin typeface="Courier"/>
                <a:cs typeface="Courier"/>
              </a:rPr>
              <a:t>2</a:t>
            </a:r>
            <a:r>
              <a:rPr lang="en-US" sz="1400" dirty="0" smtClean="0">
                <a:solidFill>
                  <a:srgbClr val="687687"/>
                </a:solidFill>
                <a:latin typeface="Courier"/>
                <a:cs typeface="Courier"/>
              </a:rPr>
              <a:t>))</a:t>
            </a:r>
            <a:r>
              <a:rPr lang="en-US" sz="1400" dirty="0" smtClean="0">
                <a:solidFill>
                  <a:srgbClr val="88398A"/>
                </a:solidFill>
                <a:latin typeface="Courier"/>
                <a:cs typeface="Courier"/>
              </a:rPr>
              <a:t> </a:t>
            </a:r>
            <a:r>
              <a:rPr lang="mr-IN" sz="1400" dirty="0">
                <a:solidFill>
                  <a:srgbClr val="687687"/>
                </a:solidFill>
                <a:latin typeface="Courier"/>
                <a:cs typeface="Courier"/>
              </a:rPr>
              <a:t>%&gt;%</a:t>
            </a:r>
          </a:p>
          <a:p>
            <a:pPr>
              <a:buNone/>
            </a:pPr>
            <a:r>
              <a:rPr lang="en-US" sz="1400" dirty="0" smtClean="0">
                <a:solidFill>
                  <a:srgbClr val="88398A"/>
                </a:solidFill>
                <a:latin typeface="Courier"/>
                <a:cs typeface="Courier"/>
              </a:rPr>
              <a:t>     select</a:t>
            </a:r>
            <a:r>
              <a:rPr lang="en-US" sz="1400" dirty="0">
                <a:solidFill>
                  <a:srgbClr val="687687"/>
                </a:solidFill>
                <a:latin typeface="Courier"/>
                <a:cs typeface="Courier"/>
              </a:rPr>
              <a:t>(</a:t>
            </a:r>
            <a:r>
              <a:rPr lang="en-US" sz="1400" dirty="0" err="1" smtClean="0">
                <a:solidFill>
                  <a:srgbClr val="88398A"/>
                </a:solidFill>
                <a:latin typeface="Courier"/>
                <a:cs typeface="Courier"/>
              </a:rPr>
              <a:t>name</a:t>
            </a:r>
            <a:r>
              <a:rPr lang="en-US" sz="1400" dirty="0" err="1">
                <a:solidFill>
                  <a:srgbClr val="687687"/>
                </a:solidFill>
                <a:latin typeface="Courier"/>
                <a:cs typeface="Courier"/>
              </a:rPr>
              <a:t>:</a:t>
            </a:r>
            <a:r>
              <a:rPr lang="en-US" sz="1400" dirty="0" err="1">
                <a:solidFill>
                  <a:srgbClr val="88398A"/>
                </a:solidFill>
                <a:latin typeface="Courier"/>
                <a:cs typeface="Courier"/>
              </a:rPr>
              <a:t>mass</a:t>
            </a:r>
            <a:r>
              <a:rPr lang="en-US" sz="1400" dirty="0">
                <a:solidFill>
                  <a:srgbClr val="88398A"/>
                </a:solidFill>
                <a:latin typeface="Courier"/>
                <a:cs typeface="Courier"/>
              </a:rPr>
              <a:t>, </a:t>
            </a:r>
            <a:r>
              <a:rPr lang="en-US" sz="1400" dirty="0" err="1" smtClean="0">
                <a:solidFill>
                  <a:srgbClr val="88398A"/>
                </a:solidFill>
                <a:latin typeface="Courier"/>
                <a:cs typeface="Courier"/>
              </a:rPr>
              <a:t>bmi</a:t>
            </a:r>
            <a:r>
              <a:rPr lang="en-US" sz="1400" dirty="0">
                <a:solidFill>
                  <a:srgbClr val="687687"/>
                </a:solidFill>
                <a:latin typeface="Courier"/>
                <a:cs typeface="Courier"/>
              </a:rPr>
              <a:t>)</a:t>
            </a:r>
            <a:r>
              <a:rPr lang="en-US" sz="1400" dirty="0" smtClean="0">
                <a:solidFill>
                  <a:srgbClr val="88398A"/>
                </a:solidFill>
                <a:latin typeface="Courier"/>
                <a:cs typeface="Courier"/>
              </a:rPr>
              <a:t/>
            </a:r>
            <a:br>
              <a:rPr lang="en-US" sz="1400" dirty="0" smtClean="0">
                <a:solidFill>
                  <a:srgbClr val="88398A"/>
                </a:solidFill>
                <a:latin typeface="Courier"/>
                <a:cs typeface="Courier"/>
              </a:rPr>
            </a:br>
            <a:endParaRPr lang="en-US" sz="1300" dirty="0" smtClean="0">
              <a:solidFill>
                <a:srgbClr val="88398A"/>
              </a:solidFill>
              <a:latin typeface="Courier"/>
              <a:cs typeface="Courier"/>
            </a:endParaRPr>
          </a:p>
          <a:p>
            <a:pPr>
              <a:buNone/>
            </a:pPr>
            <a:r>
              <a:rPr lang="mr-IN" sz="1300" dirty="0">
                <a:solidFill>
                  <a:schemeClr val="tx1"/>
                </a:solidFill>
                <a:latin typeface="Courier"/>
                <a:cs typeface="Courier"/>
              </a:rPr>
              <a:t># A tibble: 87 x 4</a:t>
            </a:r>
          </a:p>
          <a:p>
            <a:pPr>
              <a:buNone/>
            </a:pPr>
            <a:r>
              <a:rPr lang="mr-IN" sz="1300" dirty="0">
                <a:solidFill>
                  <a:schemeClr val="tx1"/>
                </a:solidFill>
                <a:latin typeface="Courier"/>
                <a:cs typeface="Courier"/>
              </a:rPr>
              <a:t>                 name height  mass      bmi</a:t>
            </a:r>
          </a:p>
          <a:p>
            <a:pPr>
              <a:buNone/>
            </a:pPr>
            <a:r>
              <a:rPr lang="mr-IN" sz="1300" dirty="0">
                <a:solidFill>
                  <a:schemeClr val="tx1"/>
                </a:solidFill>
                <a:latin typeface="Courier"/>
                <a:cs typeface="Courier"/>
              </a:rPr>
              <a:t>                &lt;chr&gt;  &lt;int&gt; &lt;dbl&gt;    &lt;dbl&gt;</a:t>
            </a:r>
          </a:p>
          <a:p>
            <a:pPr>
              <a:buNone/>
            </a:pPr>
            <a:r>
              <a:rPr lang="mr-IN" sz="1300" dirty="0">
                <a:solidFill>
                  <a:schemeClr val="tx1"/>
                </a:solidFill>
                <a:latin typeface="Courier"/>
                <a:cs typeface="Courier"/>
              </a:rPr>
              <a:t> 1     Luke Skywalker    172    77 26.02758</a:t>
            </a:r>
          </a:p>
          <a:p>
            <a:pPr>
              <a:buNone/>
            </a:pPr>
            <a:r>
              <a:rPr lang="mr-IN" sz="1300" dirty="0">
                <a:solidFill>
                  <a:schemeClr val="tx1"/>
                </a:solidFill>
                <a:latin typeface="Courier"/>
                <a:cs typeface="Courier"/>
              </a:rPr>
              <a:t> 2              C-3PO    167    75 26.89232</a:t>
            </a:r>
          </a:p>
          <a:p>
            <a:pPr>
              <a:buNone/>
            </a:pPr>
            <a:r>
              <a:rPr lang="mr-IN" sz="1300" dirty="0">
                <a:solidFill>
                  <a:schemeClr val="tx1"/>
                </a:solidFill>
                <a:latin typeface="Courier"/>
                <a:cs typeface="Courier"/>
              </a:rPr>
              <a:t> 3              R2-D2     96    32 34.72222</a:t>
            </a:r>
          </a:p>
          <a:p>
            <a:pPr>
              <a:buNone/>
            </a:pPr>
            <a:r>
              <a:rPr lang="mr-IN" sz="1300" dirty="0">
                <a:solidFill>
                  <a:schemeClr val="tx1"/>
                </a:solidFill>
                <a:latin typeface="Courier"/>
                <a:cs typeface="Courier"/>
              </a:rPr>
              <a:t> 4        Darth Vader    202   136 33.33007</a:t>
            </a:r>
          </a:p>
          <a:p>
            <a:pPr>
              <a:buNone/>
            </a:pPr>
            <a:r>
              <a:rPr lang="mr-IN" sz="1300" dirty="0">
                <a:solidFill>
                  <a:schemeClr val="tx1"/>
                </a:solidFill>
                <a:latin typeface="Courier"/>
                <a:cs typeface="Courier"/>
              </a:rPr>
              <a:t> 5        Leia Organa    150    49 21.77778</a:t>
            </a:r>
          </a:p>
          <a:p>
            <a:pPr>
              <a:buNone/>
            </a:pPr>
            <a:r>
              <a:rPr lang="mr-IN" sz="1300" dirty="0">
                <a:solidFill>
                  <a:schemeClr val="tx1"/>
                </a:solidFill>
                <a:latin typeface="Courier"/>
                <a:cs typeface="Courier"/>
              </a:rPr>
              <a:t> 6          Owen Lars    178   120 37.87401</a:t>
            </a:r>
          </a:p>
          <a:p>
            <a:pPr>
              <a:buNone/>
            </a:pPr>
            <a:r>
              <a:rPr lang="mr-IN" sz="1300" dirty="0">
                <a:solidFill>
                  <a:schemeClr val="tx1"/>
                </a:solidFill>
                <a:latin typeface="Courier"/>
                <a:cs typeface="Courier"/>
              </a:rPr>
              <a:t> 7 Beru Whitesun lars    165    75 27.54821</a:t>
            </a:r>
          </a:p>
          <a:p>
            <a:pPr>
              <a:buNone/>
            </a:pPr>
            <a:r>
              <a:rPr lang="mr-IN" sz="1300" dirty="0">
                <a:solidFill>
                  <a:schemeClr val="tx1"/>
                </a:solidFill>
                <a:latin typeface="Courier"/>
                <a:cs typeface="Courier"/>
              </a:rPr>
              <a:t> 8              R5-D4     97    32 34.00999</a:t>
            </a:r>
          </a:p>
          <a:p>
            <a:pPr>
              <a:buNone/>
            </a:pPr>
            <a:r>
              <a:rPr lang="mr-IN" sz="1300" dirty="0">
                <a:solidFill>
                  <a:schemeClr val="tx1"/>
                </a:solidFill>
                <a:latin typeface="Courier"/>
                <a:cs typeface="Courier"/>
              </a:rPr>
              <a:t> 9  Biggs Darklighter    183    84 25.08286</a:t>
            </a:r>
          </a:p>
          <a:p>
            <a:pPr>
              <a:buNone/>
            </a:pPr>
            <a:r>
              <a:rPr lang="mr-IN" sz="1300" dirty="0">
                <a:solidFill>
                  <a:schemeClr val="tx1"/>
                </a:solidFill>
                <a:latin typeface="Courier"/>
                <a:cs typeface="Courier"/>
              </a:rPr>
              <a:t>10     Obi-Wan Kenobi    182    77 23.24598</a:t>
            </a:r>
          </a:p>
          <a:p>
            <a:pPr>
              <a:buNone/>
            </a:pPr>
            <a:r>
              <a:rPr lang="mr-IN" sz="1300" dirty="0">
                <a:solidFill>
                  <a:schemeClr val="tx1"/>
                </a:solidFill>
                <a:latin typeface="Courier"/>
                <a:cs typeface="Courier"/>
              </a:rPr>
              <a:t># ... with 77 more rows</a:t>
            </a:r>
            <a:endParaRPr lang="en-US" sz="1300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6" name="Shape 111"/>
          <p:cNvSpPr txBox="1">
            <a:spLocks/>
          </p:cNvSpPr>
          <p:nvPr/>
        </p:nvSpPr>
        <p:spPr>
          <a:xfrm>
            <a:off x="2267744" y="4803998"/>
            <a:ext cx="6336704" cy="3395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▪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▫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▸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228600" algn="r">
              <a:buNone/>
            </a:pPr>
            <a:r>
              <a:rPr lang="en-US" sz="1200" dirty="0">
                <a:solidFill>
                  <a:srgbClr val="687687"/>
                </a:solidFill>
              </a:rPr>
              <a:t>http://</a:t>
            </a:r>
            <a:r>
              <a:rPr lang="en-US" sz="1200" dirty="0" err="1">
                <a:solidFill>
                  <a:srgbClr val="687687"/>
                </a:solidFill>
              </a:rPr>
              <a:t>dplyr.tidyverse.org</a:t>
            </a:r>
            <a:r>
              <a:rPr lang="en-US" sz="1200" dirty="0">
                <a:solidFill>
                  <a:srgbClr val="687687"/>
                </a:solidFill>
              </a:rPr>
              <a:t>/</a:t>
            </a:r>
            <a:r>
              <a:rPr lang="en-US" sz="1200" dirty="0" err="1" smtClean="0">
                <a:solidFill>
                  <a:srgbClr val="687687"/>
                </a:solidFill>
              </a:rPr>
              <a:t>index.html</a:t>
            </a:r>
            <a:endParaRPr lang="en-US" sz="1200" dirty="0" smtClean="0">
              <a:solidFill>
                <a:srgbClr val="6876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5176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025" y="195486"/>
            <a:ext cx="3226800" cy="857400"/>
          </a:xfrm>
        </p:spPr>
        <p:txBody>
          <a:bodyPr/>
          <a:lstStyle/>
          <a:p>
            <a:r>
              <a:rPr lang="en-US" dirty="0" smtClean="0">
                <a:solidFill>
                  <a:srgbClr val="88398A"/>
                </a:solidFill>
              </a:rPr>
              <a:t>Usage: </a:t>
            </a:r>
            <a:r>
              <a:rPr lang="en-US" dirty="0" smtClean="0">
                <a:solidFill>
                  <a:srgbClr val="88398A"/>
                </a:solidFill>
                <a:latin typeface="Courier"/>
                <a:cs typeface="Courier"/>
              </a:rPr>
              <a:t>arrange()</a:t>
            </a:r>
            <a:endParaRPr lang="en-US" dirty="0">
              <a:solidFill>
                <a:srgbClr val="88398A"/>
              </a:solidFill>
              <a:latin typeface="Courier"/>
              <a:cs typeface="Courier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024" y="771550"/>
            <a:ext cx="8056440" cy="3148500"/>
          </a:xfrm>
        </p:spPr>
        <p:txBody>
          <a:bodyPr/>
          <a:lstStyle/>
          <a:p>
            <a:pPr>
              <a:buNone/>
            </a:pPr>
            <a:r>
              <a:rPr lang="mr-IN" sz="1400" dirty="0">
                <a:solidFill>
                  <a:srgbClr val="88398A"/>
                </a:solidFill>
                <a:latin typeface="Courier"/>
                <a:cs typeface="Courier"/>
              </a:rPr>
              <a:t>&gt; starwars</a:t>
            </a:r>
            <a:r>
              <a:rPr lang="mr-IN" sz="1400" dirty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mr-IN" sz="1400" dirty="0">
                <a:solidFill>
                  <a:srgbClr val="687687"/>
                </a:solidFill>
                <a:latin typeface="Courier"/>
                <a:cs typeface="Courier"/>
              </a:rPr>
              <a:t>%&gt;%</a:t>
            </a:r>
          </a:p>
          <a:p>
            <a:pPr>
              <a:buNone/>
            </a:pPr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mr-IN" sz="1400" dirty="0" smtClean="0">
                <a:solidFill>
                  <a:schemeClr val="tx1"/>
                </a:solidFill>
                <a:latin typeface="Courier"/>
                <a:cs typeface="Courier"/>
              </a:rPr>
              <a:t>   </a:t>
            </a:r>
            <a:r>
              <a:rPr lang="en-US" sz="1400" dirty="0" smtClean="0">
                <a:solidFill>
                  <a:srgbClr val="88398A"/>
                </a:solidFill>
                <a:latin typeface="Courier"/>
                <a:cs typeface="Courier"/>
              </a:rPr>
              <a:t> </a:t>
            </a:r>
            <a:r>
              <a:rPr lang="mr-IN" sz="1400" dirty="0">
                <a:solidFill>
                  <a:srgbClr val="88398A"/>
                </a:solidFill>
                <a:latin typeface="Courier"/>
                <a:cs typeface="Courier"/>
              </a:rPr>
              <a:t> group_by</a:t>
            </a:r>
            <a:r>
              <a:rPr lang="mr-IN" sz="1400" dirty="0">
                <a:solidFill>
                  <a:srgbClr val="687687"/>
                </a:solidFill>
                <a:latin typeface="Courier"/>
                <a:cs typeface="Courier"/>
              </a:rPr>
              <a:t>(</a:t>
            </a:r>
            <a:r>
              <a:rPr lang="mr-IN" sz="1400" dirty="0">
                <a:solidFill>
                  <a:srgbClr val="88398A"/>
                </a:solidFill>
                <a:latin typeface="Courier"/>
                <a:cs typeface="Courier"/>
              </a:rPr>
              <a:t>species</a:t>
            </a:r>
            <a:r>
              <a:rPr lang="mr-IN" sz="1400" dirty="0">
                <a:solidFill>
                  <a:srgbClr val="687687"/>
                </a:solidFill>
                <a:latin typeface="Courier"/>
                <a:cs typeface="Courier"/>
              </a:rPr>
              <a:t>) %&gt;%</a:t>
            </a:r>
          </a:p>
          <a:p>
            <a:pPr>
              <a:buNone/>
            </a:pPr>
            <a:r>
              <a:rPr lang="mr-IN" sz="1400" dirty="0">
                <a:solidFill>
                  <a:srgbClr val="88398A"/>
                </a:solidFill>
                <a:latin typeface="Courier"/>
                <a:cs typeface="Courier"/>
              </a:rPr>
              <a:t>  </a:t>
            </a:r>
            <a:r>
              <a:rPr lang="en-US" sz="1400" dirty="0" smtClean="0">
                <a:solidFill>
                  <a:srgbClr val="88398A"/>
                </a:solidFill>
                <a:latin typeface="Courier"/>
                <a:cs typeface="Courier"/>
              </a:rPr>
              <a:t>    </a:t>
            </a:r>
            <a:r>
              <a:rPr lang="mr-IN" sz="1400" dirty="0" smtClean="0">
                <a:solidFill>
                  <a:srgbClr val="88398A"/>
                </a:solidFill>
                <a:latin typeface="Courier"/>
                <a:cs typeface="Courier"/>
              </a:rPr>
              <a:t>summarise</a:t>
            </a:r>
            <a:r>
              <a:rPr lang="mr-IN" sz="1400" dirty="0">
                <a:solidFill>
                  <a:srgbClr val="687687"/>
                </a:solidFill>
                <a:latin typeface="Courier"/>
                <a:cs typeface="Courier"/>
              </a:rPr>
              <a:t>(</a:t>
            </a:r>
          </a:p>
          <a:p>
            <a:pPr>
              <a:buNone/>
            </a:pPr>
            <a:r>
              <a:rPr lang="mr-IN" sz="1400" dirty="0">
                <a:solidFill>
                  <a:srgbClr val="88398A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88398A"/>
                </a:solidFill>
                <a:latin typeface="Courier"/>
                <a:cs typeface="Courier"/>
              </a:rPr>
              <a:t>	</a:t>
            </a:r>
            <a:r>
              <a:rPr lang="mr-IN" sz="1400" dirty="0" smtClean="0">
                <a:solidFill>
                  <a:srgbClr val="88398A"/>
                </a:solidFill>
                <a:latin typeface="Courier"/>
                <a:cs typeface="Courier"/>
              </a:rPr>
              <a:t>n </a:t>
            </a:r>
            <a:r>
              <a:rPr lang="mr-IN" sz="1400" dirty="0">
                <a:solidFill>
                  <a:srgbClr val="687687"/>
                </a:solidFill>
                <a:latin typeface="Courier"/>
                <a:cs typeface="Courier"/>
              </a:rPr>
              <a:t>=</a:t>
            </a:r>
            <a:r>
              <a:rPr lang="mr-IN" sz="1400" dirty="0">
                <a:solidFill>
                  <a:srgbClr val="88398A"/>
                </a:solidFill>
                <a:latin typeface="Courier"/>
                <a:cs typeface="Courier"/>
              </a:rPr>
              <a:t> n</a:t>
            </a:r>
            <a:r>
              <a:rPr lang="mr-IN" sz="1400" dirty="0">
                <a:solidFill>
                  <a:srgbClr val="687687"/>
                </a:solidFill>
                <a:latin typeface="Courier"/>
                <a:cs typeface="Courier"/>
              </a:rPr>
              <a:t>()</a:t>
            </a:r>
            <a:r>
              <a:rPr lang="mr-IN" sz="1400" dirty="0">
                <a:solidFill>
                  <a:srgbClr val="88398A"/>
                </a:solidFill>
                <a:latin typeface="Courier"/>
                <a:cs typeface="Courier"/>
              </a:rPr>
              <a:t>,</a:t>
            </a:r>
          </a:p>
          <a:p>
            <a:pPr>
              <a:buNone/>
            </a:pPr>
            <a:r>
              <a:rPr lang="mr-IN" sz="1400" dirty="0">
                <a:solidFill>
                  <a:srgbClr val="88398A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88398A"/>
                </a:solidFill>
                <a:latin typeface="Courier"/>
                <a:cs typeface="Courier"/>
              </a:rPr>
              <a:t>	</a:t>
            </a:r>
            <a:r>
              <a:rPr lang="mr-IN" sz="1400" dirty="0" smtClean="0">
                <a:solidFill>
                  <a:srgbClr val="88398A"/>
                </a:solidFill>
                <a:latin typeface="Courier"/>
                <a:cs typeface="Courier"/>
              </a:rPr>
              <a:t>mass </a:t>
            </a:r>
            <a:r>
              <a:rPr lang="mr-IN" sz="1400" dirty="0">
                <a:solidFill>
                  <a:srgbClr val="687687"/>
                </a:solidFill>
                <a:latin typeface="Courier"/>
                <a:cs typeface="Courier"/>
              </a:rPr>
              <a:t>=</a:t>
            </a:r>
            <a:r>
              <a:rPr lang="mr-IN" sz="1400" dirty="0">
                <a:solidFill>
                  <a:srgbClr val="88398A"/>
                </a:solidFill>
                <a:latin typeface="Courier"/>
                <a:cs typeface="Courier"/>
              </a:rPr>
              <a:t> mean</a:t>
            </a:r>
            <a:r>
              <a:rPr lang="mr-IN" sz="1400" dirty="0">
                <a:solidFill>
                  <a:srgbClr val="687687"/>
                </a:solidFill>
                <a:latin typeface="Courier"/>
                <a:cs typeface="Courier"/>
              </a:rPr>
              <a:t>(</a:t>
            </a:r>
            <a:r>
              <a:rPr lang="mr-IN" sz="1400" dirty="0">
                <a:solidFill>
                  <a:srgbClr val="88398A"/>
                </a:solidFill>
                <a:latin typeface="Courier"/>
                <a:cs typeface="Courier"/>
              </a:rPr>
              <a:t>mass, na.rm </a:t>
            </a:r>
            <a:r>
              <a:rPr lang="mr-IN" sz="1400" dirty="0">
                <a:solidFill>
                  <a:srgbClr val="687687"/>
                </a:solidFill>
                <a:latin typeface="Courier"/>
                <a:cs typeface="Courier"/>
              </a:rPr>
              <a:t>=</a:t>
            </a:r>
            <a:r>
              <a:rPr lang="mr-IN" sz="1400" dirty="0">
                <a:solidFill>
                  <a:srgbClr val="88398A"/>
                </a:solidFill>
                <a:latin typeface="Courier"/>
                <a:cs typeface="Courier"/>
              </a:rPr>
              <a:t> </a:t>
            </a:r>
            <a:r>
              <a:rPr lang="mr-IN" sz="1400" dirty="0">
                <a:solidFill>
                  <a:srgbClr val="036A07"/>
                </a:solidFill>
                <a:latin typeface="Courier"/>
                <a:cs typeface="Courier"/>
              </a:rPr>
              <a:t>TRUE</a:t>
            </a:r>
            <a:r>
              <a:rPr lang="mr-IN" sz="1400" dirty="0">
                <a:solidFill>
                  <a:srgbClr val="687687"/>
                </a:solidFill>
                <a:latin typeface="Courier"/>
                <a:cs typeface="Courier"/>
              </a:rPr>
              <a:t>)</a:t>
            </a:r>
          </a:p>
          <a:p>
            <a:pPr>
              <a:buNone/>
            </a:pPr>
            <a:r>
              <a:rPr lang="mr-IN" sz="1400" dirty="0">
                <a:solidFill>
                  <a:srgbClr val="88398A"/>
                </a:solidFill>
                <a:latin typeface="Courier"/>
                <a:cs typeface="Courier"/>
              </a:rPr>
              <a:t>  </a:t>
            </a:r>
            <a:r>
              <a:rPr lang="en-US" sz="1400" dirty="0">
                <a:solidFill>
                  <a:srgbClr val="88398A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88398A"/>
                </a:solidFill>
                <a:latin typeface="Courier"/>
                <a:cs typeface="Courier"/>
              </a:rPr>
              <a:t>   </a:t>
            </a:r>
            <a:r>
              <a:rPr lang="mr-IN" sz="1400" dirty="0" smtClean="0">
                <a:solidFill>
                  <a:srgbClr val="687687"/>
                </a:solidFill>
                <a:latin typeface="Courier"/>
                <a:cs typeface="Courier"/>
              </a:rPr>
              <a:t>) </a:t>
            </a:r>
            <a:r>
              <a:rPr lang="mr-IN" sz="1400" dirty="0">
                <a:solidFill>
                  <a:srgbClr val="687687"/>
                </a:solidFill>
                <a:latin typeface="Courier"/>
                <a:cs typeface="Courier"/>
              </a:rPr>
              <a:t>%&gt;%</a:t>
            </a:r>
          </a:p>
          <a:p>
            <a:pPr>
              <a:buNone/>
            </a:pPr>
            <a:r>
              <a:rPr lang="mr-IN" sz="1400" dirty="0">
                <a:solidFill>
                  <a:srgbClr val="88398A"/>
                </a:solidFill>
                <a:latin typeface="Courier"/>
                <a:cs typeface="Courier"/>
              </a:rPr>
              <a:t>  </a:t>
            </a:r>
            <a:r>
              <a:rPr lang="en-US" sz="1400" dirty="0" smtClean="0">
                <a:solidFill>
                  <a:srgbClr val="88398A"/>
                </a:solidFill>
                <a:latin typeface="Courier"/>
                <a:cs typeface="Courier"/>
              </a:rPr>
              <a:t>    </a:t>
            </a:r>
            <a:r>
              <a:rPr lang="mr-IN" sz="1400" dirty="0" smtClean="0">
                <a:solidFill>
                  <a:srgbClr val="88398A"/>
                </a:solidFill>
                <a:latin typeface="Courier"/>
                <a:cs typeface="Courier"/>
              </a:rPr>
              <a:t>filter</a:t>
            </a:r>
            <a:r>
              <a:rPr lang="mr-IN" sz="1400" dirty="0">
                <a:solidFill>
                  <a:srgbClr val="687687"/>
                </a:solidFill>
                <a:latin typeface="Courier"/>
                <a:cs typeface="Courier"/>
              </a:rPr>
              <a:t>(</a:t>
            </a:r>
            <a:r>
              <a:rPr lang="mr-IN" sz="1400" dirty="0">
                <a:solidFill>
                  <a:srgbClr val="88398A"/>
                </a:solidFill>
                <a:latin typeface="Courier"/>
                <a:cs typeface="Courier"/>
              </a:rPr>
              <a:t>n </a:t>
            </a:r>
            <a:r>
              <a:rPr lang="mr-IN" sz="1400" dirty="0">
                <a:solidFill>
                  <a:srgbClr val="687687"/>
                </a:solidFill>
                <a:latin typeface="Courier"/>
                <a:cs typeface="Courier"/>
              </a:rPr>
              <a:t>&gt;</a:t>
            </a:r>
            <a:r>
              <a:rPr lang="mr-IN" sz="1400" dirty="0">
                <a:solidFill>
                  <a:srgbClr val="88398A"/>
                </a:solidFill>
                <a:latin typeface="Courier"/>
                <a:cs typeface="Courier"/>
              </a:rPr>
              <a:t> </a:t>
            </a:r>
            <a:r>
              <a:rPr lang="mr-IN" sz="1400" dirty="0">
                <a:solidFill>
                  <a:srgbClr val="036A07"/>
                </a:solidFill>
                <a:latin typeface="Courier"/>
                <a:cs typeface="Courier"/>
              </a:rPr>
              <a:t>1</a:t>
            </a:r>
            <a:r>
              <a:rPr lang="mr-IN" sz="1400" dirty="0" smtClean="0">
                <a:solidFill>
                  <a:srgbClr val="687687"/>
                </a:solidFill>
                <a:latin typeface="Courier"/>
                <a:cs typeface="Courier"/>
              </a:rPr>
              <a:t>)</a:t>
            </a:r>
            <a:endParaRPr lang="en-US" sz="1400" dirty="0" smtClean="0">
              <a:solidFill>
                <a:srgbClr val="687687"/>
              </a:solidFill>
              <a:latin typeface="Courier"/>
              <a:cs typeface="Courier"/>
            </a:endParaRPr>
          </a:p>
          <a:p>
            <a:pPr>
              <a:buNone/>
            </a:pPr>
            <a:endParaRPr lang="en-US" sz="1400" dirty="0" smtClean="0">
              <a:solidFill>
                <a:srgbClr val="88398A"/>
              </a:solidFill>
              <a:latin typeface="Courier"/>
              <a:cs typeface="Courier"/>
            </a:endParaRPr>
          </a:p>
          <a:p>
            <a:pPr>
              <a:buNone/>
            </a:pPr>
            <a:r>
              <a:rPr lang="de-DE" sz="1300" dirty="0">
                <a:solidFill>
                  <a:schemeClr val="tx1"/>
                </a:solidFill>
                <a:latin typeface="Courier"/>
                <a:cs typeface="Courier"/>
              </a:rPr>
              <a:t># A </a:t>
            </a:r>
            <a:r>
              <a:rPr lang="de-DE" sz="1300" dirty="0" err="1">
                <a:solidFill>
                  <a:schemeClr val="tx1"/>
                </a:solidFill>
                <a:latin typeface="Courier"/>
                <a:cs typeface="Courier"/>
              </a:rPr>
              <a:t>tibble</a:t>
            </a:r>
            <a:r>
              <a:rPr lang="de-DE" sz="1300" dirty="0">
                <a:solidFill>
                  <a:schemeClr val="tx1"/>
                </a:solidFill>
                <a:latin typeface="Courier"/>
                <a:cs typeface="Courier"/>
              </a:rPr>
              <a:t>: 9 x 3</a:t>
            </a:r>
          </a:p>
          <a:p>
            <a:pPr>
              <a:buNone/>
            </a:pPr>
            <a:r>
              <a:rPr lang="de-DE" sz="1300" dirty="0">
                <a:solidFill>
                  <a:schemeClr val="tx1"/>
                </a:solidFill>
                <a:latin typeface="Courier"/>
                <a:cs typeface="Courier"/>
              </a:rPr>
              <a:t>   </a:t>
            </a:r>
            <a:r>
              <a:rPr lang="de-DE" sz="1300" dirty="0" err="1">
                <a:solidFill>
                  <a:schemeClr val="tx1"/>
                </a:solidFill>
                <a:latin typeface="Courier"/>
                <a:cs typeface="Courier"/>
              </a:rPr>
              <a:t>species</a:t>
            </a:r>
            <a:r>
              <a:rPr lang="de-DE" sz="1300" dirty="0">
                <a:solidFill>
                  <a:schemeClr val="tx1"/>
                </a:solidFill>
                <a:latin typeface="Courier"/>
                <a:cs typeface="Courier"/>
              </a:rPr>
              <a:t>     </a:t>
            </a:r>
            <a:r>
              <a:rPr lang="de-DE" sz="1300" dirty="0" err="1">
                <a:solidFill>
                  <a:schemeClr val="tx1"/>
                </a:solidFill>
                <a:latin typeface="Courier"/>
                <a:cs typeface="Courier"/>
              </a:rPr>
              <a:t>n</a:t>
            </a:r>
            <a:r>
              <a:rPr lang="de-DE" sz="1300" dirty="0">
                <a:solidFill>
                  <a:schemeClr val="tx1"/>
                </a:solidFill>
                <a:latin typeface="Courier"/>
                <a:cs typeface="Courier"/>
              </a:rPr>
              <a:t>      </a:t>
            </a:r>
            <a:r>
              <a:rPr lang="de-DE" sz="1300" dirty="0" err="1">
                <a:solidFill>
                  <a:schemeClr val="tx1"/>
                </a:solidFill>
                <a:latin typeface="Courier"/>
                <a:cs typeface="Courier"/>
              </a:rPr>
              <a:t>mass</a:t>
            </a:r>
            <a:endParaRPr lang="de-DE" sz="1300" dirty="0">
              <a:solidFill>
                <a:schemeClr val="tx1"/>
              </a:solidFill>
              <a:latin typeface="Courier"/>
              <a:cs typeface="Courier"/>
            </a:endParaRPr>
          </a:p>
          <a:p>
            <a:pPr>
              <a:buNone/>
            </a:pPr>
            <a:r>
              <a:rPr lang="de-DE" sz="1300" dirty="0">
                <a:solidFill>
                  <a:schemeClr val="tx1"/>
                </a:solidFill>
                <a:latin typeface="Courier"/>
                <a:cs typeface="Courier"/>
              </a:rPr>
              <a:t>     &lt;</a:t>
            </a:r>
            <a:r>
              <a:rPr lang="de-DE" sz="1300" dirty="0" err="1">
                <a:solidFill>
                  <a:schemeClr val="tx1"/>
                </a:solidFill>
                <a:latin typeface="Courier"/>
                <a:cs typeface="Courier"/>
              </a:rPr>
              <a:t>chr</a:t>
            </a:r>
            <a:r>
              <a:rPr lang="de-DE" sz="1300" dirty="0">
                <a:solidFill>
                  <a:schemeClr val="tx1"/>
                </a:solidFill>
                <a:latin typeface="Courier"/>
                <a:cs typeface="Courier"/>
              </a:rPr>
              <a:t>&gt; &lt;</a:t>
            </a:r>
            <a:r>
              <a:rPr lang="de-DE" sz="1300" dirty="0" err="1">
                <a:solidFill>
                  <a:schemeClr val="tx1"/>
                </a:solidFill>
                <a:latin typeface="Courier"/>
                <a:cs typeface="Courier"/>
              </a:rPr>
              <a:t>int</a:t>
            </a:r>
            <a:r>
              <a:rPr lang="de-DE" sz="1300" dirty="0">
                <a:solidFill>
                  <a:schemeClr val="tx1"/>
                </a:solidFill>
                <a:latin typeface="Courier"/>
                <a:cs typeface="Courier"/>
              </a:rPr>
              <a:t>&gt;     &lt;</a:t>
            </a:r>
            <a:r>
              <a:rPr lang="de-DE" sz="1300" dirty="0" err="1">
                <a:solidFill>
                  <a:schemeClr val="tx1"/>
                </a:solidFill>
                <a:latin typeface="Courier"/>
                <a:cs typeface="Courier"/>
              </a:rPr>
              <a:t>dbl</a:t>
            </a:r>
            <a:r>
              <a:rPr lang="de-DE" sz="1300" dirty="0">
                <a:solidFill>
                  <a:schemeClr val="tx1"/>
                </a:solidFill>
                <a:latin typeface="Courier"/>
                <a:cs typeface="Courier"/>
              </a:rPr>
              <a:t>&gt;</a:t>
            </a:r>
          </a:p>
          <a:p>
            <a:pPr>
              <a:buNone/>
            </a:pPr>
            <a:r>
              <a:rPr lang="de-DE" sz="1300" dirty="0">
                <a:solidFill>
                  <a:schemeClr val="tx1"/>
                </a:solidFill>
                <a:latin typeface="Courier"/>
                <a:cs typeface="Courier"/>
              </a:rPr>
              <a:t>1    </a:t>
            </a:r>
            <a:r>
              <a:rPr lang="de-DE" sz="1300" dirty="0" err="1">
                <a:solidFill>
                  <a:schemeClr val="tx1"/>
                </a:solidFill>
                <a:latin typeface="Courier"/>
                <a:cs typeface="Courier"/>
              </a:rPr>
              <a:t>Droid</a:t>
            </a:r>
            <a:r>
              <a:rPr lang="de-DE" sz="1300" dirty="0">
                <a:solidFill>
                  <a:schemeClr val="tx1"/>
                </a:solidFill>
                <a:latin typeface="Courier"/>
                <a:cs typeface="Courier"/>
              </a:rPr>
              <a:t>     5  69.75000</a:t>
            </a:r>
          </a:p>
          <a:p>
            <a:pPr>
              <a:buNone/>
            </a:pPr>
            <a:r>
              <a:rPr lang="de-DE" sz="1300" dirty="0">
                <a:solidFill>
                  <a:schemeClr val="tx1"/>
                </a:solidFill>
                <a:latin typeface="Courier"/>
                <a:cs typeface="Courier"/>
              </a:rPr>
              <a:t>2   </a:t>
            </a:r>
            <a:r>
              <a:rPr lang="de-DE" sz="1300" dirty="0" err="1">
                <a:solidFill>
                  <a:schemeClr val="tx1"/>
                </a:solidFill>
                <a:latin typeface="Courier"/>
                <a:cs typeface="Courier"/>
              </a:rPr>
              <a:t>Gungan</a:t>
            </a:r>
            <a:r>
              <a:rPr lang="de-DE" sz="1300" dirty="0">
                <a:solidFill>
                  <a:schemeClr val="tx1"/>
                </a:solidFill>
                <a:latin typeface="Courier"/>
                <a:cs typeface="Courier"/>
              </a:rPr>
              <a:t>     3  74.00000</a:t>
            </a:r>
          </a:p>
          <a:p>
            <a:pPr>
              <a:buNone/>
            </a:pPr>
            <a:r>
              <a:rPr lang="de-DE" sz="1300" dirty="0">
                <a:solidFill>
                  <a:schemeClr val="tx1"/>
                </a:solidFill>
                <a:latin typeface="Courier"/>
                <a:cs typeface="Courier"/>
              </a:rPr>
              <a:t>3    Human    35  82.78182</a:t>
            </a:r>
          </a:p>
          <a:p>
            <a:pPr>
              <a:buNone/>
            </a:pPr>
            <a:r>
              <a:rPr lang="de-DE" sz="1300" dirty="0">
                <a:solidFill>
                  <a:schemeClr val="tx1"/>
                </a:solidFill>
                <a:latin typeface="Courier"/>
                <a:cs typeface="Courier"/>
              </a:rPr>
              <a:t>4 </a:t>
            </a:r>
            <a:r>
              <a:rPr lang="de-DE" sz="1300" dirty="0" err="1">
                <a:solidFill>
                  <a:schemeClr val="tx1"/>
                </a:solidFill>
                <a:latin typeface="Courier"/>
                <a:cs typeface="Courier"/>
              </a:rPr>
              <a:t>Kaminoan</a:t>
            </a:r>
            <a:r>
              <a:rPr lang="de-DE" sz="1300" dirty="0">
                <a:solidFill>
                  <a:schemeClr val="tx1"/>
                </a:solidFill>
                <a:latin typeface="Courier"/>
                <a:cs typeface="Courier"/>
              </a:rPr>
              <a:t>     2  88.00000</a:t>
            </a:r>
          </a:p>
          <a:p>
            <a:pPr>
              <a:buNone/>
            </a:pPr>
            <a:r>
              <a:rPr lang="de-DE" sz="1300" dirty="0">
                <a:solidFill>
                  <a:schemeClr val="tx1"/>
                </a:solidFill>
                <a:latin typeface="Courier"/>
                <a:cs typeface="Courier"/>
              </a:rPr>
              <a:t>5 </a:t>
            </a:r>
            <a:r>
              <a:rPr lang="de-DE" sz="1300" dirty="0" err="1">
                <a:solidFill>
                  <a:schemeClr val="tx1"/>
                </a:solidFill>
                <a:latin typeface="Courier"/>
                <a:cs typeface="Courier"/>
              </a:rPr>
              <a:t>Mirialan</a:t>
            </a:r>
            <a:r>
              <a:rPr lang="de-DE" sz="1300" dirty="0">
                <a:solidFill>
                  <a:schemeClr val="tx1"/>
                </a:solidFill>
                <a:latin typeface="Courier"/>
                <a:cs typeface="Courier"/>
              </a:rPr>
              <a:t>     2  53.10000</a:t>
            </a:r>
          </a:p>
          <a:p>
            <a:pPr>
              <a:buNone/>
            </a:pPr>
            <a:r>
              <a:rPr lang="de-DE" sz="1300" dirty="0">
                <a:solidFill>
                  <a:schemeClr val="tx1"/>
                </a:solidFill>
                <a:latin typeface="Courier"/>
                <a:cs typeface="Courier"/>
              </a:rPr>
              <a:t>6  </a:t>
            </a:r>
            <a:r>
              <a:rPr lang="de-DE" sz="1300" dirty="0" err="1">
                <a:solidFill>
                  <a:schemeClr val="tx1"/>
                </a:solidFill>
                <a:latin typeface="Courier"/>
                <a:cs typeface="Courier"/>
              </a:rPr>
              <a:t>Twi'lek</a:t>
            </a:r>
            <a:r>
              <a:rPr lang="de-DE" sz="1300" dirty="0">
                <a:solidFill>
                  <a:schemeClr val="tx1"/>
                </a:solidFill>
                <a:latin typeface="Courier"/>
                <a:cs typeface="Courier"/>
              </a:rPr>
              <a:t>     2  55.00000</a:t>
            </a:r>
          </a:p>
          <a:p>
            <a:pPr>
              <a:buNone/>
            </a:pPr>
            <a:r>
              <a:rPr lang="de-DE" sz="1300" dirty="0">
                <a:solidFill>
                  <a:schemeClr val="tx1"/>
                </a:solidFill>
                <a:latin typeface="Courier"/>
                <a:cs typeface="Courier"/>
              </a:rPr>
              <a:t>7  </a:t>
            </a:r>
            <a:r>
              <a:rPr lang="de-DE" sz="1300" dirty="0" err="1">
                <a:solidFill>
                  <a:schemeClr val="tx1"/>
                </a:solidFill>
                <a:latin typeface="Courier"/>
                <a:cs typeface="Courier"/>
              </a:rPr>
              <a:t>Wookiee</a:t>
            </a:r>
            <a:r>
              <a:rPr lang="de-DE" sz="1300" dirty="0">
                <a:solidFill>
                  <a:schemeClr val="tx1"/>
                </a:solidFill>
                <a:latin typeface="Courier"/>
                <a:cs typeface="Courier"/>
              </a:rPr>
              <a:t>     2 124.00000</a:t>
            </a:r>
          </a:p>
          <a:p>
            <a:pPr>
              <a:buNone/>
            </a:pPr>
            <a:r>
              <a:rPr lang="de-DE" sz="1300" dirty="0">
                <a:solidFill>
                  <a:schemeClr val="tx1"/>
                </a:solidFill>
                <a:latin typeface="Courier"/>
                <a:cs typeface="Courier"/>
              </a:rPr>
              <a:t>8   </a:t>
            </a:r>
            <a:r>
              <a:rPr lang="de-DE" sz="1300" dirty="0" err="1">
                <a:solidFill>
                  <a:schemeClr val="tx1"/>
                </a:solidFill>
                <a:latin typeface="Courier"/>
                <a:cs typeface="Courier"/>
              </a:rPr>
              <a:t>Zabrak</a:t>
            </a:r>
            <a:r>
              <a:rPr lang="de-DE" sz="1300" dirty="0">
                <a:solidFill>
                  <a:schemeClr val="tx1"/>
                </a:solidFill>
                <a:latin typeface="Courier"/>
                <a:cs typeface="Courier"/>
              </a:rPr>
              <a:t>     2  80.00000</a:t>
            </a:r>
          </a:p>
          <a:p>
            <a:pPr>
              <a:buNone/>
            </a:pPr>
            <a:r>
              <a:rPr lang="de-DE" sz="1300" dirty="0">
                <a:solidFill>
                  <a:schemeClr val="tx1"/>
                </a:solidFill>
                <a:latin typeface="Courier"/>
                <a:cs typeface="Courier"/>
              </a:rPr>
              <a:t>9     &lt;NA&gt;     5  48.00000</a:t>
            </a:r>
            <a:endParaRPr lang="en-US" sz="1300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4" name="Shape 111"/>
          <p:cNvSpPr txBox="1">
            <a:spLocks/>
          </p:cNvSpPr>
          <p:nvPr/>
        </p:nvSpPr>
        <p:spPr>
          <a:xfrm>
            <a:off x="2267744" y="4803998"/>
            <a:ext cx="6336704" cy="3395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▪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▫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▸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228600" algn="r">
              <a:buNone/>
            </a:pPr>
            <a:r>
              <a:rPr lang="en-US" sz="1200" dirty="0">
                <a:solidFill>
                  <a:srgbClr val="687687"/>
                </a:solidFill>
              </a:rPr>
              <a:t>http://</a:t>
            </a:r>
            <a:r>
              <a:rPr lang="en-US" sz="1200" dirty="0" err="1">
                <a:solidFill>
                  <a:srgbClr val="687687"/>
                </a:solidFill>
              </a:rPr>
              <a:t>dplyr.tidyverse.org</a:t>
            </a:r>
            <a:r>
              <a:rPr lang="en-US" sz="1200" dirty="0">
                <a:solidFill>
                  <a:srgbClr val="687687"/>
                </a:solidFill>
              </a:rPr>
              <a:t>/</a:t>
            </a:r>
            <a:r>
              <a:rPr lang="en-US" sz="1200" dirty="0" err="1" smtClean="0">
                <a:solidFill>
                  <a:srgbClr val="687687"/>
                </a:solidFill>
              </a:rPr>
              <a:t>index.html</a:t>
            </a:r>
            <a:endParaRPr lang="en-US" sz="1200" dirty="0" smtClean="0">
              <a:solidFill>
                <a:srgbClr val="6876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83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ctrTitle"/>
          </p:nvPr>
        </p:nvSpPr>
        <p:spPr>
          <a:xfrm>
            <a:off x="582488" y="1996471"/>
            <a:ext cx="8382000" cy="2159455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		</a:t>
            </a:r>
            <a:r>
              <a:rPr lang="en-US" dirty="0" err="1" smtClean="0"/>
              <a:t>munich@rladies.org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@</a:t>
            </a:r>
            <a:r>
              <a:rPr lang="en-US" dirty="0" err="1" smtClean="0"/>
              <a:t>RLadiesMunich</a:t>
            </a:r>
            <a:endParaRPr lang="en" dirty="0"/>
          </a:p>
        </p:txBody>
      </p:sp>
      <p:sp>
        <p:nvSpPr>
          <p:cNvPr id="74" name="Shape 74"/>
          <p:cNvSpPr txBox="1"/>
          <p:nvPr/>
        </p:nvSpPr>
        <p:spPr>
          <a:xfrm>
            <a:off x="579000" y="368875"/>
            <a:ext cx="4367700" cy="95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library</a:t>
            </a:r>
            <a:r>
              <a:rPr lang="en" dirty="0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" dirty="0">
                <a:latin typeface="Courier"/>
                <a:ea typeface="Courier"/>
                <a:cs typeface="Courier"/>
                <a:sym typeface="Courier"/>
              </a:rPr>
              <a:t>dplyr</a:t>
            </a:r>
            <a:r>
              <a:rPr lang="en" dirty="0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latin typeface="Courier"/>
              <a:ea typeface="Courier"/>
              <a:cs typeface="Courier"/>
              <a:sym typeface="Courier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latin typeface="Courier"/>
                <a:ea typeface="Courier"/>
                <a:cs typeface="Courier"/>
                <a:sym typeface="Courier"/>
              </a:rPr>
              <a:t>rladies_global </a:t>
            </a:r>
            <a:r>
              <a:rPr lang="en" dirty="0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%&gt;%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Courier"/>
                <a:ea typeface="Courier"/>
                <a:cs typeface="Courier"/>
                <a:sym typeface="Courier"/>
              </a:rPr>
              <a:t>  filter</a:t>
            </a:r>
            <a:r>
              <a:rPr lang="en" dirty="0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" dirty="0">
                <a:latin typeface="Courier"/>
                <a:ea typeface="Courier"/>
                <a:cs typeface="Courier"/>
                <a:sym typeface="Courier"/>
              </a:rPr>
              <a:t>city </a:t>
            </a:r>
            <a:r>
              <a:rPr lang="en" dirty="0" smtClean="0">
                <a:latin typeface="Courier"/>
                <a:ea typeface="Courier"/>
                <a:cs typeface="Courier"/>
                <a:sym typeface="Courier"/>
              </a:rPr>
              <a:t>== </a:t>
            </a:r>
            <a:r>
              <a:rPr lang="en-US" dirty="0" smtClean="0">
                <a:solidFill>
                  <a:srgbClr val="036A07"/>
                </a:solidFill>
                <a:latin typeface="Courier"/>
                <a:ea typeface="Courier"/>
                <a:cs typeface="Courier"/>
                <a:sym typeface="Courier"/>
              </a:rPr>
              <a:t>'Munich</a:t>
            </a:r>
            <a:r>
              <a:rPr lang="en" dirty="0" smtClean="0">
                <a:solidFill>
                  <a:srgbClr val="036A07"/>
                </a:solidFill>
                <a:latin typeface="Courier"/>
                <a:ea typeface="Courier"/>
                <a:cs typeface="Courier"/>
                <a:sym typeface="Courier"/>
              </a:rPr>
              <a:t>'</a:t>
            </a:r>
            <a:r>
              <a:rPr lang="en" dirty="0" smtClean="0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 lang="en" dirty="0">
              <a:solidFill>
                <a:srgbClr val="687687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4" name="Shape 327"/>
          <p:cNvSpPr/>
          <p:nvPr/>
        </p:nvSpPr>
        <p:spPr>
          <a:xfrm>
            <a:off x="899592" y="3507854"/>
            <a:ext cx="792088" cy="64535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1727" y="0"/>
                </a:moveTo>
                <a:lnTo>
                  <a:pt x="81727" y="0"/>
                </a:lnTo>
                <a:cubicBezTo>
                  <a:pt x="91495" y="0"/>
                  <a:pt x="95880" y="5322"/>
                  <a:pt x="101461" y="10403"/>
                </a:cubicBezTo>
                <a:cubicBezTo>
                  <a:pt x="105647" y="10403"/>
                  <a:pt x="111229" y="7016"/>
                  <a:pt x="114019" y="5322"/>
                </a:cubicBezTo>
                <a:cubicBezTo>
                  <a:pt x="115614" y="3629"/>
                  <a:pt x="115614" y="3629"/>
                  <a:pt x="117009" y="3629"/>
                </a:cubicBezTo>
                <a:cubicBezTo>
                  <a:pt x="115614" y="8709"/>
                  <a:pt x="112624" y="13790"/>
                  <a:pt x="108438" y="17177"/>
                </a:cubicBezTo>
                <a:cubicBezTo>
                  <a:pt x="108438" y="17177"/>
                  <a:pt x="107043" y="18870"/>
                  <a:pt x="105647" y="18870"/>
                </a:cubicBezTo>
                <a:lnTo>
                  <a:pt x="105647" y="18870"/>
                </a:lnTo>
                <a:cubicBezTo>
                  <a:pt x="111229" y="18870"/>
                  <a:pt x="115614" y="15483"/>
                  <a:pt x="119800" y="15483"/>
                </a:cubicBezTo>
                <a:lnTo>
                  <a:pt x="119800" y="15483"/>
                </a:lnTo>
                <a:cubicBezTo>
                  <a:pt x="118405" y="18870"/>
                  <a:pt x="115614" y="23951"/>
                  <a:pt x="111229" y="25645"/>
                </a:cubicBezTo>
                <a:cubicBezTo>
                  <a:pt x="109833" y="27338"/>
                  <a:pt x="109833" y="29274"/>
                  <a:pt x="108438" y="30967"/>
                </a:cubicBezTo>
                <a:cubicBezTo>
                  <a:pt x="108438" y="37741"/>
                  <a:pt x="108438" y="42822"/>
                  <a:pt x="107043" y="49596"/>
                </a:cubicBezTo>
                <a:cubicBezTo>
                  <a:pt x="100066" y="82258"/>
                  <a:pt x="84518" y="106209"/>
                  <a:pt x="59202" y="116370"/>
                </a:cubicBezTo>
                <a:cubicBezTo>
                  <a:pt x="49235" y="119758"/>
                  <a:pt x="33887" y="119758"/>
                  <a:pt x="23920" y="118064"/>
                </a:cubicBezTo>
                <a:cubicBezTo>
                  <a:pt x="18338" y="116370"/>
                  <a:pt x="14152" y="114677"/>
                  <a:pt x="8372" y="111290"/>
                </a:cubicBezTo>
                <a:cubicBezTo>
                  <a:pt x="6976" y="109596"/>
                  <a:pt x="4186" y="109596"/>
                  <a:pt x="2790" y="107903"/>
                </a:cubicBezTo>
                <a:cubicBezTo>
                  <a:pt x="1395" y="106209"/>
                  <a:pt x="1395" y="106209"/>
                  <a:pt x="0" y="106209"/>
                </a:cubicBezTo>
                <a:cubicBezTo>
                  <a:pt x="2790" y="106209"/>
                  <a:pt x="5581" y="106209"/>
                  <a:pt x="8372" y="106209"/>
                </a:cubicBezTo>
                <a:cubicBezTo>
                  <a:pt x="9966" y="106209"/>
                  <a:pt x="12757" y="106209"/>
                  <a:pt x="15548" y="104516"/>
                </a:cubicBezTo>
                <a:cubicBezTo>
                  <a:pt x="21129" y="102580"/>
                  <a:pt x="25315" y="100887"/>
                  <a:pt x="29501" y="99193"/>
                </a:cubicBezTo>
                <a:cubicBezTo>
                  <a:pt x="32491" y="97500"/>
                  <a:pt x="35282" y="95806"/>
                  <a:pt x="36677" y="92419"/>
                </a:cubicBezTo>
                <a:cubicBezTo>
                  <a:pt x="33887" y="92419"/>
                  <a:pt x="31096" y="92419"/>
                  <a:pt x="29501" y="92419"/>
                </a:cubicBezTo>
                <a:cubicBezTo>
                  <a:pt x="21129" y="89032"/>
                  <a:pt x="16943" y="82258"/>
                  <a:pt x="14152" y="71854"/>
                </a:cubicBezTo>
                <a:cubicBezTo>
                  <a:pt x="15548" y="73548"/>
                  <a:pt x="22524" y="73548"/>
                  <a:pt x="23920" y="71854"/>
                </a:cubicBezTo>
                <a:cubicBezTo>
                  <a:pt x="21129" y="71854"/>
                  <a:pt x="18338" y="70161"/>
                  <a:pt x="16943" y="68467"/>
                </a:cubicBezTo>
                <a:cubicBezTo>
                  <a:pt x="9966" y="63387"/>
                  <a:pt x="4186" y="54919"/>
                  <a:pt x="4186" y="42822"/>
                </a:cubicBezTo>
                <a:cubicBezTo>
                  <a:pt x="5581" y="42822"/>
                  <a:pt x="6976" y="42822"/>
                  <a:pt x="6976" y="44516"/>
                </a:cubicBezTo>
                <a:cubicBezTo>
                  <a:pt x="8372" y="44516"/>
                  <a:pt x="9966" y="44516"/>
                  <a:pt x="12757" y="46209"/>
                </a:cubicBezTo>
                <a:lnTo>
                  <a:pt x="15548" y="46209"/>
                </a:lnTo>
                <a:lnTo>
                  <a:pt x="15548" y="46209"/>
                </a:lnTo>
                <a:cubicBezTo>
                  <a:pt x="14152" y="44516"/>
                  <a:pt x="12757" y="42822"/>
                  <a:pt x="11362" y="41129"/>
                </a:cubicBezTo>
                <a:cubicBezTo>
                  <a:pt x="6976" y="34354"/>
                  <a:pt x="2790" y="25645"/>
                  <a:pt x="5581" y="13790"/>
                </a:cubicBezTo>
                <a:cubicBezTo>
                  <a:pt x="5581" y="10403"/>
                  <a:pt x="6976" y="8709"/>
                  <a:pt x="8372" y="7016"/>
                </a:cubicBezTo>
                <a:lnTo>
                  <a:pt x="8372" y="7016"/>
                </a:lnTo>
                <a:cubicBezTo>
                  <a:pt x="8372" y="7016"/>
                  <a:pt x="9966" y="8709"/>
                  <a:pt x="11362" y="8709"/>
                </a:cubicBezTo>
                <a:cubicBezTo>
                  <a:pt x="12757" y="12096"/>
                  <a:pt x="15548" y="15483"/>
                  <a:pt x="18338" y="17177"/>
                </a:cubicBezTo>
                <a:cubicBezTo>
                  <a:pt x="26710" y="25645"/>
                  <a:pt x="35282" y="30967"/>
                  <a:pt x="47840" y="36048"/>
                </a:cubicBezTo>
                <a:cubicBezTo>
                  <a:pt x="52026" y="36048"/>
                  <a:pt x="55016" y="37741"/>
                  <a:pt x="59202" y="37741"/>
                </a:cubicBezTo>
                <a:cubicBezTo>
                  <a:pt x="57807" y="32661"/>
                  <a:pt x="57807" y="27338"/>
                  <a:pt x="59202" y="23951"/>
                </a:cubicBezTo>
                <a:cubicBezTo>
                  <a:pt x="61993" y="13790"/>
                  <a:pt x="66179" y="7016"/>
                  <a:pt x="73355" y="3629"/>
                </a:cubicBezTo>
                <a:cubicBezTo>
                  <a:pt x="74750" y="1935"/>
                  <a:pt x="77541" y="1935"/>
                  <a:pt x="78936" y="1935"/>
                </a:cubicBezTo>
                <a:cubicBezTo>
                  <a:pt x="80332" y="1935"/>
                  <a:pt x="80332" y="0"/>
                  <a:pt x="81727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Shape 326"/>
          <p:cNvSpPr/>
          <p:nvPr/>
        </p:nvSpPr>
        <p:spPr>
          <a:xfrm>
            <a:off x="1763688" y="3507854"/>
            <a:ext cx="622300" cy="6353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4433" y="119802"/>
                </a:moveTo>
                <a:lnTo>
                  <a:pt x="104433" y="119802"/>
                </a:lnTo>
                <a:cubicBezTo>
                  <a:pt x="15369" y="119802"/>
                  <a:pt x="15369" y="119802"/>
                  <a:pt x="15369" y="119802"/>
                </a:cubicBezTo>
                <a:cubicBezTo>
                  <a:pt x="7093" y="119802"/>
                  <a:pt x="0" y="112709"/>
                  <a:pt x="0" y="104433"/>
                </a:cubicBezTo>
                <a:cubicBezTo>
                  <a:pt x="0" y="15369"/>
                  <a:pt x="0" y="15369"/>
                  <a:pt x="0" y="15369"/>
                </a:cubicBezTo>
                <a:cubicBezTo>
                  <a:pt x="0" y="6896"/>
                  <a:pt x="7093" y="0"/>
                  <a:pt x="15369" y="0"/>
                </a:cubicBezTo>
                <a:cubicBezTo>
                  <a:pt x="104433" y="0"/>
                  <a:pt x="104433" y="0"/>
                  <a:pt x="104433" y="0"/>
                </a:cubicBezTo>
                <a:cubicBezTo>
                  <a:pt x="112906" y="0"/>
                  <a:pt x="119802" y="6896"/>
                  <a:pt x="119802" y="15369"/>
                </a:cubicBezTo>
                <a:cubicBezTo>
                  <a:pt x="119802" y="104433"/>
                  <a:pt x="119802" y="104433"/>
                  <a:pt x="119802" y="104433"/>
                </a:cubicBezTo>
                <a:cubicBezTo>
                  <a:pt x="119802" y="112709"/>
                  <a:pt x="112906" y="119802"/>
                  <a:pt x="104433" y="119802"/>
                </a:cubicBezTo>
                <a:close/>
                <a:moveTo>
                  <a:pt x="59901" y="36256"/>
                </a:moveTo>
                <a:lnTo>
                  <a:pt x="59901" y="36256"/>
                </a:lnTo>
                <a:cubicBezTo>
                  <a:pt x="50049" y="36256"/>
                  <a:pt x="43152" y="41773"/>
                  <a:pt x="39014" y="50049"/>
                </a:cubicBezTo>
                <a:lnTo>
                  <a:pt x="39014" y="50049"/>
                </a:lnTo>
                <a:lnTo>
                  <a:pt x="39014" y="50049"/>
                </a:lnTo>
                <a:cubicBezTo>
                  <a:pt x="39014" y="51428"/>
                  <a:pt x="39014" y="51428"/>
                  <a:pt x="37635" y="51428"/>
                </a:cubicBezTo>
                <a:lnTo>
                  <a:pt x="37635" y="53004"/>
                </a:lnTo>
                <a:lnTo>
                  <a:pt x="37635" y="54384"/>
                </a:lnTo>
                <a:cubicBezTo>
                  <a:pt x="37635" y="54384"/>
                  <a:pt x="37635" y="54384"/>
                  <a:pt x="37635" y="55763"/>
                </a:cubicBezTo>
                <a:cubicBezTo>
                  <a:pt x="37635" y="55763"/>
                  <a:pt x="37635" y="55763"/>
                  <a:pt x="37635" y="57142"/>
                </a:cubicBezTo>
                <a:lnTo>
                  <a:pt x="37635" y="57142"/>
                </a:lnTo>
                <a:cubicBezTo>
                  <a:pt x="37635" y="58522"/>
                  <a:pt x="36256" y="58522"/>
                  <a:pt x="36256" y="59901"/>
                </a:cubicBezTo>
                <a:cubicBezTo>
                  <a:pt x="36256" y="72315"/>
                  <a:pt x="47290" y="83546"/>
                  <a:pt x="59901" y="83546"/>
                </a:cubicBezTo>
                <a:cubicBezTo>
                  <a:pt x="72512" y="83546"/>
                  <a:pt x="83546" y="72315"/>
                  <a:pt x="83546" y="59901"/>
                </a:cubicBezTo>
                <a:cubicBezTo>
                  <a:pt x="83546" y="58522"/>
                  <a:pt x="82167" y="58522"/>
                  <a:pt x="82167" y="57142"/>
                </a:cubicBezTo>
                <a:lnTo>
                  <a:pt x="82167" y="57142"/>
                </a:lnTo>
                <a:cubicBezTo>
                  <a:pt x="82167" y="55763"/>
                  <a:pt x="82167" y="55763"/>
                  <a:pt x="82167" y="55763"/>
                </a:cubicBezTo>
                <a:cubicBezTo>
                  <a:pt x="82167" y="54384"/>
                  <a:pt x="82167" y="54384"/>
                  <a:pt x="82167" y="54384"/>
                </a:cubicBezTo>
                <a:lnTo>
                  <a:pt x="82167" y="53004"/>
                </a:lnTo>
                <a:lnTo>
                  <a:pt x="82167" y="51428"/>
                </a:lnTo>
                <a:cubicBezTo>
                  <a:pt x="80788" y="51428"/>
                  <a:pt x="80788" y="51428"/>
                  <a:pt x="80788" y="50049"/>
                </a:cubicBezTo>
                <a:lnTo>
                  <a:pt x="80788" y="50049"/>
                </a:lnTo>
                <a:lnTo>
                  <a:pt x="80788" y="50049"/>
                </a:lnTo>
                <a:cubicBezTo>
                  <a:pt x="76650" y="41773"/>
                  <a:pt x="69753" y="36256"/>
                  <a:pt x="59901" y="36256"/>
                </a:cubicBezTo>
                <a:close/>
                <a:moveTo>
                  <a:pt x="105812" y="19507"/>
                </a:moveTo>
                <a:lnTo>
                  <a:pt x="105812" y="19507"/>
                </a:lnTo>
                <a:cubicBezTo>
                  <a:pt x="105812" y="16748"/>
                  <a:pt x="103054" y="13990"/>
                  <a:pt x="100295" y="13990"/>
                </a:cubicBezTo>
                <a:cubicBezTo>
                  <a:pt x="87684" y="13990"/>
                  <a:pt x="87684" y="13990"/>
                  <a:pt x="87684" y="13990"/>
                </a:cubicBezTo>
                <a:cubicBezTo>
                  <a:pt x="84926" y="13990"/>
                  <a:pt x="82167" y="16748"/>
                  <a:pt x="82167" y="19507"/>
                </a:cubicBezTo>
                <a:cubicBezTo>
                  <a:pt x="82167" y="31921"/>
                  <a:pt x="82167" y="31921"/>
                  <a:pt x="82167" y="31921"/>
                </a:cubicBezTo>
                <a:cubicBezTo>
                  <a:pt x="82167" y="34876"/>
                  <a:pt x="84926" y="37635"/>
                  <a:pt x="87684" y="37635"/>
                </a:cubicBezTo>
                <a:cubicBezTo>
                  <a:pt x="100295" y="37635"/>
                  <a:pt x="100295" y="37635"/>
                  <a:pt x="100295" y="37635"/>
                </a:cubicBezTo>
                <a:cubicBezTo>
                  <a:pt x="103054" y="37635"/>
                  <a:pt x="105812" y="34876"/>
                  <a:pt x="105812" y="31921"/>
                </a:cubicBezTo>
                <a:lnTo>
                  <a:pt x="105812" y="19507"/>
                </a:lnTo>
                <a:close/>
                <a:moveTo>
                  <a:pt x="105812" y="50049"/>
                </a:moveTo>
                <a:lnTo>
                  <a:pt x="105812" y="50049"/>
                </a:lnTo>
                <a:cubicBezTo>
                  <a:pt x="94778" y="50049"/>
                  <a:pt x="94778" y="50049"/>
                  <a:pt x="94778" y="50049"/>
                </a:cubicBezTo>
                <a:cubicBezTo>
                  <a:pt x="96157" y="53004"/>
                  <a:pt x="96157" y="57142"/>
                  <a:pt x="96157" y="59901"/>
                </a:cubicBezTo>
                <a:cubicBezTo>
                  <a:pt x="96157" y="79408"/>
                  <a:pt x="79408" y="96157"/>
                  <a:pt x="59901" y="96157"/>
                </a:cubicBezTo>
                <a:cubicBezTo>
                  <a:pt x="40394" y="96157"/>
                  <a:pt x="23645" y="79408"/>
                  <a:pt x="23645" y="59901"/>
                </a:cubicBezTo>
                <a:cubicBezTo>
                  <a:pt x="23645" y="57142"/>
                  <a:pt x="23645" y="53004"/>
                  <a:pt x="25024" y="50049"/>
                </a:cubicBezTo>
                <a:cubicBezTo>
                  <a:pt x="13990" y="50049"/>
                  <a:pt x="13990" y="50049"/>
                  <a:pt x="13990" y="50049"/>
                </a:cubicBezTo>
                <a:cubicBezTo>
                  <a:pt x="13990" y="100295"/>
                  <a:pt x="13990" y="100295"/>
                  <a:pt x="13990" y="100295"/>
                </a:cubicBezTo>
                <a:cubicBezTo>
                  <a:pt x="13990" y="103054"/>
                  <a:pt x="16748" y="105812"/>
                  <a:pt x="19507" y="105812"/>
                </a:cubicBezTo>
                <a:cubicBezTo>
                  <a:pt x="100295" y="105812"/>
                  <a:pt x="100295" y="105812"/>
                  <a:pt x="100295" y="105812"/>
                </a:cubicBezTo>
                <a:cubicBezTo>
                  <a:pt x="103054" y="105812"/>
                  <a:pt x="105812" y="103054"/>
                  <a:pt x="105812" y="100295"/>
                </a:cubicBezTo>
                <a:lnTo>
                  <a:pt x="105812" y="50049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Shape 242"/>
          <p:cNvSpPr/>
          <p:nvPr/>
        </p:nvSpPr>
        <p:spPr>
          <a:xfrm>
            <a:off x="1331640" y="2139702"/>
            <a:ext cx="720080" cy="57606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1863" y="54832"/>
                </a:moveTo>
                <a:lnTo>
                  <a:pt x="81863" y="54832"/>
                </a:lnTo>
                <a:cubicBezTo>
                  <a:pt x="118402" y="2009"/>
                  <a:pt x="118402" y="2009"/>
                  <a:pt x="118402" y="2009"/>
                </a:cubicBezTo>
                <a:cubicBezTo>
                  <a:pt x="119800" y="4019"/>
                  <a:pt x="119800" y="6028"/>
                  <a:pt x="119800" y="8038"/>
                </a:cubicBezTo>
                <a:cubicBezTo>
                  <a:pt x="119800" y="111387"/>
                  <a:pt x="119800" y="111387"/>
                  <a:pt x="119800" y="111387"/>
                </a:cubicBezTo>
                <a:cubicBezTo>
                  <a:pt x="119800" y="113397"/>
                  <a:pt x="119800" y="115693"/>
                  <a:pt x="118402" y="117703"/>
                </a:cubicBezTo>
                <a:lnTo>
                  <a:pt x="81863" y="54832"/>
                </a:lnTo>
                <a:close/>
                <a:moveTo>
                  <a:pt x="1397" y="2009"/>
                </a:moveTo>
                <a:lnTo>
                  <a:pt x="1397" y="2009"/>
                </a:lnTo>
                <a:cubicBezTo>
                  <a:pt x="2795" y="2009"/>
                  <a:pt x="4193" y="0"/>
                  <a:pt x="5590" y="0"/>
                </a:cubicBezTo>
                <a:cubicBezTo>
                  <a:pt x="114209" y="0"/>
                  <a:pt x="114209" y="0"/>
                  <a:pt x="114209" y="0"/>
                </a:cubicBezTo>
                <a:cubicBezTo>
                  <a:pt x="115607" y="0"/>
                  <a:pt x="117004" y="2009"/>
                  <a:pt x="118402" y="2009"/>
                </a:cubicBezTo>
                <a:cubicBezTo>
                  <a:pt x="59301" y="68899"/>
                  <a:pt x="59301" y="68899"/>
                  <a:pt x="59301" y="68899"/>
                </a:cubicBezTo>
                <a:lnTo>
                  <a:pt x="1397" y="2009"/>
                </a:lnTo>
                <a:close/>
                <a:moveTo>
                  <a:pt x="1397" y="117703"/>
                </a:moveTo>
                <a:lnTo>
                  <a:pt x="1397" y="117703"/>
                </a:lnTo>
                <a:cubicBezTo>
                  <a:pt x="0" y="115693"/>
                  <a:pt x="0" y="113397"/>
                  <a:pt x="0" y="111387"/>
                </a:cubicBezTo>
                <a:cubicBezTo>
                  <a:pt x="0" y="8038"/>
                  <a:pt x="0" y="8038"/>
                  <a:pt x="0" y="8038"/>
                </a:cubicBezTo>
                <a:cubicBezTo>
                  <a:pt x="0" y="6028"/>
                  <a:pt x="0" y="4019"/>
                  <a:pt x="1397" y="2009"/>
                </a:cubicBezTo>
                <a:cubicBezTo>
                  <a:pt x="38136" y="54832"/>
                  <a:pt x="38136" y="54832"/>
                  <a:pt x="38136" y="54832"/>
                </a:cubicBezTo>
                <a:lnTo>
                  <a:pt x="1397" y="117703"/>
                </a:lnTo>
                <a:close/>
                <a:moveTo>
                  <a:pt x="59301" y="85263"/>
                </a:moveTo>
                <a:lnTo>
                  <a:pt x="59301" y="85263"/>
                </a:lnTo>
                <a:cubicBezTo>
                  <a:pt x="74675" y="62870"/>
                  <a:pt x="74675" y="62870"/>
                  <a:pt x="74675" y="62870"/>
                </a:cubicBezTo>
                <a:cubicBezTo>
                  <a:pt x="118402" y="117703"/>
                  <a:pt x="118402" y="117703"/>
                  <a:pt x="118402" y="117703"/>
                </a:cubicBezTo>
                <a:cubicBezTo>
                  <a:pt x="117004" y="119712"/>
                  <a:pt x="115607" y="119712"/>
                  <a:pt x="114209" y="119712"/>
                </a:cubicBezTo>
                <a:cubicBezTo>
                  <a:pt x="5590" y="119712"/>
                  <a:pt x="5590" y="119712"/>
                  <a:pt x="5590" y="119712"/>
                </a:cubicBezTo>
                <a:cubicBezTo>
                  <a:pt x="4193" y="119712"/>
                  <a:pt x="2795" y="119712"/>
                  <a:pt x="1397" y="117703"/>
                </a:cubicBezTo>
                <a:cubicBezTo>
                  <a:pt x="43727" y="62870"/>
                  <a:pt x="43727" y="62870"/>
                  <a:pt x="43727" y="62870"/>
                </a:cubicBezTo>
                <a:lnTo>
                  <a:pt x="59301" y="85263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024725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R-Ladi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1610</TotalTime>
  <Words>250</Words>
  <Application>Microsoft Macintosh PowerPoint</Application>
  <PresentationFormat>On-screen Show (16:9)</PresentationFormat>
  <Paragraphs>107</Paragraphs>
  <Slides>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R-Ladies Template</vt:lpstr>
      <vt:lpstr>dplyr: a grammar of data manipulation </vt:lpstr>
      <vt:lpstr>Overview</vt:lpstr>
      <vt:lpstr>PowerPoint Presentation</vt:lpstr>
      <vt:lpstr>Usage: filter()</vt:lpstr>
      <vt:lpstr>Usage: select()</vt:lpstr>
      <vt:lpstr>Usage: mutate() + select()</vt:lpstr>
      <vt:lpstr>Usage: arrange()</vt:lpstr>
      <vt:lpstr>  munich@rladies.org    @RLadiesMunich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Alice Daish</dc:creator>
  <cp:lastModifiedBy>D</cp:lastModifiedBy>
  <cp:revision>46</cp:revision>
  <dcterms:modified xsi:type="dcterms:W3CDTF">2017-07-25T15:02:19Z</dcterms:modified>
</cp:coreProperties>
</file>