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86" r:id="rId5"/>
    <p:sldId id="347" r:id="rId6"/>
    <p:sldId id="348" r:id="rId7"/>
    <p:sldId id="349" r:id="rId8"/>
    <p:sldId id="361" r:id="rId9"/>
    <p:sldId id="362" r:id="rId10"/>
    <p:sldId id="353" r:id="rId11"/>
    <p:sldId id="355" r:id="rId12"/>
    <p:sldId id="357" r:id="rId13"/>
    <p:sldId id="360" r:id="rId14"/>
    <p:sldId id="358" r:id="rId15"/>
    <p:sldId id="359" r:id="rId16"/>
    <p:sldId id="354" r:id="rId17"/>
  </p:sldIdLst>
  <p:sldSz cx="12192000" cy="6858000"/>
  <p:notesSz cx="6858000" cy="9144000"/>
  <p:defaultTextStyle>
    <a:defPPr>
      <a:defRPr lang="es-P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7DF37-FA0A-4D7E-A318-B8DD03683170}" v="243" dt="2021-04-17T17:39:27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936426"/>
          </a:xfrm>
        </p:spPr>
        <p:txBody>
          <a:bodyPr anchor="b"/>
          <a:lstStyle>
            <a:lvl1pPr algn="ctr">
              <a:defRPr sz="6000" b="1">
                <a:latin typeface="+mj-lt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78688"/>
            <a:ext cx="9144000" cy="500624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76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"/>
            <a:ext cx="12192000" cy="685729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378872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"/>
            <a:ext cx="12192000" cy="685729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376628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1252350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"/>
            <a:ext cx="12192000" cy="685729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375602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"/>
            <a:ext cx="12192000" cy="685729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51342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"/>
            <a:ext cx="12192000" cy="685729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419625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"/>
            <a:ext cx="12192000" cy="6857295"/>
          </a:xfrm>
          <a:prstGeom prst="rect">
            <a:avLst/>
          </a:prstGeom>
        </p:spPr>
      </p:pic>
      <p:sp>
        <p:nvSpPr>
          <p:cNvPr id="7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69339"/>
            <a:ext cx="10515600" cy="56203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83459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69339"/>
            <a:ext cx="10515600" cy="56203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31850" y="6457444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Formular" panose="02000000000000000000" pitchFamily="50" charset="0"/>
              </a:rPr>
              <a:t>Datos/Observaciones</a:t>
            </a:r>
          </a:p>
        </p:txBody>
      </p:sp>
    </p:spTree>
    <p:extLst>
      <p:ext uri="{BB962C8B-B14F-4D97-AF65-F5344CB8AC3E}">
        <p14:creationId xmlns:p14="http://schemas.microsoft.com/office/powerpoint/2010/main" val="296922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"/>
            <a:ext cx="12192000" cy="6857295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69339"/>
            <a:ext cx="10515600" cy="56203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0" hasCustomPrompt="1"/>
          </p:nvPr>
        </p:nvSpPr>
        <p:spPr>
          <a:xfrm>
            <a:off x="831850" y="6382418"/>
            <a:ext cx="10515600" cy="27429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87337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235520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"/>
            <a:ext cx="12192000" cy="685729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17088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"/>
            <a:ext cx="12192000" cy="685729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134179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"/>
            <a:ext cx="12192000" cy="685729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26856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100658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4F38-3334-4E77-B2FD-4D842080AC53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2007-4018-42DE-8465-8081A4B00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248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ormular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ormular" panose="02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ormular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ormular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rmular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rmular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1139" y="239564"/>
            <a:ext cx="9399599" cy="1560494"/>
          </a:xfrm>
        </p:spPr>
        <p:txBody>
          <a:bodyPr>
            <a:noAutofit/>
          </a:bodyPr>
          <a:lstStyle/>
          <a:p>
            <a:r>
              <a:rPr lang="es-ES" sz="3000" dirty="0"/>
              <a:t>Sistema web para la gestión de los riesgos de ciberseguridad de la información en la empresa CANVIA en el distrito de Miraflores 2021</a:t>
            </a:r>
            <a:endParaRPr lang="es-PE" sz="30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41139" y="2197204"/>
            <a:ext cx="9399599" cy="780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b="0" dirty="0"/>
              <a:t>Integrador II</a:t>
            </a:r>
          </a:p>
          <a:p>
            <a:endParaRPr lang="es-ES" sz="1000" b="0" dirty="0"/>
          </a:p>
          <a:p>
            <a:r>
              <a:rPr lang="es-ES" sz="2500" b="0" dirty="0"/>
              <a:t>Primera presentación</a:t>
            </a:r>
            <a:endParaRPr lang="es-PE" sz="2500" b="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541339" y="3086099"/>
            <a:ext cx="6564561" cy="19360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u="sng" dirty="0"/>
              <a:t>Integrantes</a:t>
            </a:r>
          </a:p>
          <a:p>
            <a:endParaRPr lang="es-ES" sz="2000" b="0" u="sng" dirty="0"/>
          </a:p>
          <a:p>
            <a:pPr marL="457200" indent="-457200" algn="l">
              <a:buFontTx/>
              <a:buChar char="-"/>
            </a:pPr>
            <a:r>
              <a:rPr lang="pt-BR" sz="2000" b="0" dirty="0"/>
              <a:t>Victor Hugo Baca </a:t>
            </a:r>
            <a:r>
              <a:rPr lang="pt-BR" sz="2000" b="0" dirty="0" err="1"/>
              <a:t>Davila</a:t>
            </a:r>
            <a:r>
              <a:rPr lang="pt-BR" sz="2000" b="0" dirty="0"/>
              <a:t> 		- 1623319</a:t>
            </a:r>
          </a:p>
          <a:p>
            <a:pPr marL="457200" indent="-457200" algn="l">
              <a:buFontTx/>
              <a:buChar char="-"/>
            </a:pPr>
            <a:r>
              <a:rPr lang="es-PE" sz="2000" b="0" dirty="0"/>
              <a:t>David </a:t>
            </a:r>
            <a:r>
              <a:rPr lang="es-PE" sz="2000" b="0" dirty="0" err="1"/>
              <a:t>Aroni</a:t>
            </a:r>
            <a:r>
              <a:rPr lang="es-PE" sz="2000" b="0" dirty="0"/>
              <a:t> Palomino		- 1624165</a:t>
            </a:r>
          </a:p>
          <a:p>
            <a:pPr marL="457200" indent="-457200" algn="l">
              <a:buFontTx/>
              <a:buChar char="-"/>
            </a:pPr>
            <a:r>
              <a:rPr lang="es-ES" sz="2000" b="0" dirty="0"/>
              <a:t>Davis </a:t>
            </a:r>
            <a:r>
              <a:rPr lang="es-ES" sz="2000" b="0" dirty="0" err="1"/>
              <a:t>Jesus</a:t>
            </a:r>
            <a:r>
              <a:rPr lang="es-ES" sz="2000" b="0" dirty="0"/>
              <a:t> N. Heredia </a:t>
            </a:r>
            <a:r>
              <a:rPr lang="es-ES" sz="2000" b="0" dirty="0" err="1"/>
              <a:t>Yauriman</a:t>
            </a:r>
            <a:r>
              <a:rPr lang="es-ES" sz="2000" b="0" dirty="0"/>
              <a:t> 	- U20210830</a:t>
            </a:r>
          </a:p>
          <a:p>
            <a:pPr marL="457200" indent="-457200" algn="l">
              <a:buFontTx/>
              <a:buChar char="-"/>
            </a:pPr>
            <a:r>
              <a:rPr lang="es-ES" sz="2000" b="0" dirty="0"/>
              <a:t>Maikel Richard Villar </a:t>
            </a:r>
            <a:r>
              <a:rPr lang="es-ES" sz="2000" b="0" dirty="0" err="1"/>
              <a:t>Rodriguez</a:t>
            </a:r>
            <a:r>
              <a:rPr lang="es-ES" sz="2000" b="0" dirty="0"/>
              <a:t> 	- 1628605</a:t>
            </a:r>
            <a:endParaRPr lang="es-PE" sz="2000" b="0" dirty="0"/>
          </a:p>
        </p:txBody>
      </p:sp>
    </p:spTree>
    <p:extLst>
      <p:ext uri="{BB962C8B-B14F-4D97-AF65-F5344CB8AC3E}">
        <p14:creationId xmlns:p14="http://schemas.microsoft.com/office/powerpoint/2010/main" val="13046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86CA02-8D0F-4A1F-8CA2-20AB1FD1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3" y="682691"/>
            <a:ext cx="92392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2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D220AE-E2EE-4B00-BA9D-FBAAB0A6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7" y="343565"/>
            <a:ext cx="6011209" cy="61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7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854492-02BE-4902-89CB-2D92913D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59407"/>
            <a:ext cx="7798761" cy="56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084CF6C-8E9B-4FAB-B21B-75DE99635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72139" y="2239479"/>
            <a:ext cx="6788702" cy="23790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1632753"/>
            <a:r>
              <a:rPr lang="es-PE" sz="6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284129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683558A-349B-414C-907C-8BA3C18A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339"/>
            <a:ext cx="10515600" cy="1511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b="1" dirty="0">
                <a:solidFill>
                  <a:schemeClr val="tx1"/>
                </a:solidFill>
              </a:rPr>
              <a:t>Proceso de Negocios Empresariales</a:t>
            </a:r>
          </a:p>
          <a:p>
            <a:r>
              <a:rPr lang="es-PE" sz="2500" dirty="0">
                <a:solidFill>
                  <a:schemeClr val="tx1"/>
                </a:solidFill>
              </a:rPr>
              <a:t>1.1 Caso de Uso del Negocio</a:t>
            </a:r>
            <a:endParaRPr lang="es-PE" sz="250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4" y="1490237"/>
            <a:ext cx="8071759" cy="524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7">
            <a:extLst>
              <a:ext uri="{FF2B5EF4-FFF2-40B4-BE49-F238E27FC236}">
                <a16:creationId xmlns:a16="http://schemas.microsoft.com/office/drawing/2014/main" id="{3F4E8928-18EF-4EC7-9B16-43B39443950A}"/>
              </a:ext>
            </a:extLst>
          </p:cNvPr>
          <p:cNvSpPr txBox="1">
            <a:spLocks/>
          </p:cNvSpPr>
          <p:nvPr/>
        </p:nvSpPr>
        <p:spPr>
          <a:xfrm>
            <a:off x="679563" y="2351242"/>
            <a:ext cx="6293628" cy="1627657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テキスト プレースホルダー 26">
            <a:extLst>
              <a:ext uri="{FF2B5EF4-FFF2-40B4-BE49-F238E27FC236}">
                <a16:creationId xmlns:a16="http://schemas.microsoft.com/office/drawing/2014/main" id="{ECC2D4EE-D9AE-4B8E-98C8-982D91B67810}"/>
              </a:ext>
            </a:extLst>
          </p:cNvPr>
          <p:cNvSpPr txBox="1">
            <a:spLocks/>
          </p:cNvSpPr>
          <p:nvPr/>
        </p:nvSpPr>
        <p:spPr>
          <a:xfrm>
            <a:off x="560698" y="4114391"/>
            <a:ext cx="6293628" cy="64765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accent1"/>
                </a:solidFill>
                <a:latin typeface="Bebas Neue Regular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b="1" spc="3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7" name="テキスト プレースホルダー 27">
            <a:extLst>
              <a:ext uri="{FF2B5EF4-FFF2-40B4-BE49-F238E27FC236}">
                <a16:creationId xmlns:a16="http://schemas.microsoft.com/office/drawing/2014/main" id="{D4891B98-96CE-49FD-AEEB-83E7977EA564}"/>
              </a:ext>
            </a:extLst>
          </p:cNvPr>
          <p:cNvSpPr txBox="1">
            <a:spLocks/>
          </p:cNvSpPr>
          <p:nvPr/>
        </p:nvSpPr>
        <p:spPr>
          <a:xfrm>
            <a:off x="679564" y="4762041"/>
            <a:ext cx="6174762" cy="1659780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0683558A-349B-414C-907C-8BA3C18A6B1C}"/>
              </a:ext>
            </a:extLst>
          </p:cNvPr>
          <p:cNvSpPr txBox="1">
            <a:spLocks/>
          </p:cNvSpPr>
          <p:nvPr/>
        </p:nvSpPr>
        <p:spPr>
          <a:xfrm>
            <a:off x="831850" y="469339"/>
            <a:ext cx="10515600" cy="521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500" dirty="0">
                <a:solidFill>
                  <a:schemeClr val="tx1"/>
                </a:solidFill>
              </a:rPr>
              <a:t>1.2 Caso de Uso del Sistema</a:t>
            </a:r>
            <a:endParaRPr lang="es-PE" sz="250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990600"/>
            <a:ext cx="8632462" cy="561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62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/>
          <p:nvPr/>
        </p:nvPicPr>
        <p:blipFill rotWithShape="1">
          <a:blip r:embed="rId2"/>
          <a:srcRect r="1141" b="6318"/>
          <a:stretch/>
        </p:blipFill>
        <p:spPr>
          <a:xfrm>
            <a:off x="302076" y="740231"/>
            <a:ext cx="11617781" cy="6106887"/>
          </a:xfrm>
          <a:prstGeom prst="rect">
            <a:avLst/>
          </a:prstGeom>
        </p:spPr>
      </p:pic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0683558A-349B-414C-907C-8BA3C18A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307" y="175425"/>
            <a:ext cx="10515600" cy="6954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b="1" dirty="0" err="1">
                <a:solidFill>
                  <a:schemeClr val="tx1"/>
                </a:solidFill>
              </a:rPr>
              <a:t>Bizagi</a:t>
            </a:r>
            <a:r>
              <a:rPr lang="es-ES" sz="3600" b="1" dirty="0">
                <a:solidFill>
                  <a:schemeClr val="tx1"/>
                </a:solidFill>
              </a:rPr>
              <a:t> </a:t>
            </a:r>
            <a:r>
              <a:rPr lang="es-ES" sz="3600" b="1" dirty="0" err="1">
                <a:solidFill>
                  <a:schemeClr val="tx1"/>
                </a:solidFill>
              </a:rPr>
              <a:t>Modeler</a:t>
            </a:r>
            <a:endParaRPr lang="es-E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0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E704F04-B916-43D4-B2F2-A97D17BB3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3" name="7 Imagen">
            <a:extLst>
              <a:ext uri="{FF2B5EF4-FFF2-40B4-BE49-F238E27FC236}">
                <a16:creationId xmlns:a16="http://schemas.microsoft.com/office/drawing/2014/main" id="{9935306F-CB0C-4363-8DC6-B1BF7BBCFCFE}"/>
              </a:ext>
            </a:extLst>
          </p:cNvPr>
          <p:cNvPicPr/>
          <p:nvPr/>
        </p:nvPicPr>
        <p:blipFill rotWithShape="1">
          <a:blip r:embed="rId2"/>
          <a:srcRect r="69121" b="43822"/>
          <a:stretch/>
        </p:blipFill>
        <p:spPr>
          <a:xfrm>
            <a:off x="151247" y="-1"/>
            <a:ext cx="7371343" cy="67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8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/>
          <p:nvPr/>
        </p:nvPicPr>
        <p:blipFill rotWithShape="1">
          <a:blip r:embed="rId2"/>
          <a:srcRect l="-570" t="34600" r="54551" b="11294"/>
          <a:stretch/>
        </p:blipFill>
        <p:spPr>
          <a:xfrm>
            <a:off x="156755" y="731521"/>
            <a:ext cx="10014856" cy="5817325"/>
          </a:xfrm>
          <a:prstGeom prst="rect">
            <a:avLst/>
          </a:prstGeom>
        </p:spPr>
      </p:pic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0683558A-349B-414C-907C-8BA3C18A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307" y="175425"/>
            <a:ext cx="10515600" cy="6954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b="1" dirty="0" err="1">
                <a:solidFill>
                  <a:schemeClr val="tx1"/>
                </a:solidFill>
              </a:rPr>
              <a:t>Bizagi</a:t>
            </a:r>
            <a:r>
              <a:rPr lang="es-ES" sz="3600" b="1" dirty="0">
                <a:solidFill>
                  <a:schemeClr val="tx1"/>
                </a:solidFill>
              </a:rPr>
              <a:t> </a:t>
            </a:r>
            <a:r>
              <a:rPr lang="es-ES" sz="3600" b="1" dirty="0" err="1">
                <a:solidFill>
                  <a:schemeClr val="tx1"/>
                </a:solidFill>
              </a:rPr>
              <a:t>Modeler</a:t>
            </a:r>
            <a:endParaRPr lang="es-E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1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/>
          <p:nvPr/>
        </p:nvPicPr>
        <p:blipFill rotWithShape="1">
          <a:blip r:embed="rId2"/>
          <a:srcRect l="10038" t="28234" r="3219" b="27298"/>
          <a:stretch/>
        </p:blipFill>
        <p:spPr bwMode="auto">
          <a:xfrm>
            <a:off x="0" y="827314"/>
            <a:ext cx="12192000" cy="60306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Marcador de texto 1">
            <a:extLst>
              <a:ext uri="{FF2B5EF4-FFF2-40B4-BE49-F238E27FC236}">
                <a16:creationId xmlns:a16="http://schemas.microsoft.com/office/drawing/2014/main" id="{0683558A-349B-414C-907C-8BA3C18A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307" y="175425"/>
            <a:ext cx="2727779" cy="6518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b="1" dirty="0">
                <a:solidFill>
                  <a:schemeClr val="tx1"/>
                </a:solidFill>
              </a:rPr>
              <a:t>Ishikawa</a:t>
            </a:r>
          </a:p>
        </p:txBody>
      </p:sp>
    </p:spTree>
    <p:extLst>
      <p:ext uri="{BB962C8B-B14F-4D97-AF65-F5344CB8AC3E}">
        <p14:creationId xmlns:p14="http://schemas.microsoft.com/office/powerpoint/2010/main" val="7315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699770" y="1667995"/>
            <a:ext cx="80523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s-ES" sz="2000" dirty="0"/>
              <a:t>El sistema debe registrar los riesgos y oportunidades de los criterios que defiende la </a:t>
            </a:r>
            <a:r>
              <a:rPr lang="es-ES" sz="2000" dirty="0" err="1"/>
              <a:t>ciberseguridad</a:t>
            </a:r>
            <a:r>
              <a:rPr lang="es-ES" sz="2000" dirty="0"/>
              <a:t>. 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s-ES" sz="20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s-ES" sz="2000" dirty="0"/>
              <a:t>El sistema debe contar como mínimo con 4 indicadores mostrado en </a:t>
            </a:r>
            <a:r>
              <a:rPr lang="es-ES" sz="2000" dirty="0" err="1"/>
              <a:t>dashboard</a:t>
            </a:r>
            <a:r>
              <a:rPr lang="es-ES" sz="2000" dirty="0"/>
              <a:t> con información relevante para la toma de decisiones. 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s-ES" sz="20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s-ES" sz="2000" dirty="0"/>
              <a:t>El sistema debe permitir registrar, mostrar, actualizar y eliminar registros. 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s-ES" sz="20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s-ES" sz="2000" dirty="0"/>
              <a:t>El sistema debe permitir reporte de como mínimo: riesgos, vulnerabilidades, amenazas. Indicadores de amenazas, activos de información, áreas de negocio. </a:t>
            </a:r>
          </a:p>
        </p:txBody>
      </p:sp>
      <p:pic>
        <p:nvPicPr>
          <p:cNvPr id="10" name="Imagen 8">
            <a:extLst>
              <a:ext uri="{FF2B5EF4-FFF2-40B4-BE49-F238E27FC236}">
                <a16:creationId xmlns:a16="http://schemas.microsoft.com/office/drawing/2014/main" id="{55DAAEE9-5602-43E1-9420-2CC601BC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543" y="1835849"/>
            <a:ext cx="2913742" cy="2926191"/>
          </a:xfrm>
          <a:prstGeom prst="rect">
            <a:avLst/>
          </a:prstGeom>
        </p:spPr>
      </p:pic>
      <p:sp>
        <p:nvSpPr>
          <p:cNvPr id="12" name="Marcador de texto 1">
            <a:extLst>
              <a:ext uri="{FF2B5EF4-FFF2-40B4-BE49-F238E27FC236}">
                <a16:creationId xmlns:a16="http://schemas.microsoft.com/office/drawing/2014/main" id="{3079D2D5-CA50-434A-A759-8B9DCB6CEBE2}"/>
              </a:ext>
            </a:extLst>
          </p:cNvPr>
          <p:cNvSpPr txBox="1">
            <a:spLocks/>
          </p:cNvSpPr>
          <p:nvPr/>
        </p:nvSpPr>
        <p:spPr>
          <a:xfrm>
            <a:off x="699769" y="511629"/>
            <a:ext cx="8052345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b="1" dirty="0">
                <a:solidFill>
                  <a:schemeClr val="tx1"/>
                </a:solidFill>
              </a:rPr>
              <a:t>Requerimientos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323115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3079D2D5-CA50-434A-A759-8B9DCB6CEBE2}"/>
              </a:ext>
            </a:extLst>
          </p:cNvPr>
          <p:cNvSpPr txBox="1">
            <a:spLocks/>
          </p:cNvSpPr>
          <p:nvPr/>
        </p:nvSpPr>
        <p:spPr>
          <a:xfrm>
            <a:off x="699769" y="511629"/>
            <a:ext cx="8052345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Formular" panose="02000000000000000000" pitchFamily="50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b="1" dirty="0">
                <a:solidFill>
                  <a:schemeClr val="tx1"/>
                </a:solidFill>
              </a:rPr>
              <a:t>Requerimientos NO Funcionales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86856" y="1888191"/>
            <a:ext cx="80523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s-ES" sz="2000" dirty="0"/>
              <a:t>El sistema debe ser en plataforma web. </a:t>
            </a:r>
          </a:p>
          <a:p>
            <a:pPr marL="342900" indent="-342900">
              <a:buFont typeface="Wingdings" pitchFamily="2" charset="2"/>
              <a:buChar char="Ø"/>
            </a:pPr>
            <a:endParaRPr lang="es-E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s-ES" sz="2000" dirty="0"/>
              <a:t>Debe tener capacidad de mostrarse de manera responsiva tanto en web como en dispositivos móviles. </a:t>
            </a:r>
          </a:p>
          <a:p>
            <a:pPr marL="342900" indent="-342900">
              <a:buFont typeface="Wingdings" pitchFamily="2" charset="2"/>
              <a:buChar char="Ø"/>
            </a:pPr>
            <a:endParaRPr lang="es-E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s-ES" sz="2000" dirty="0"/>
              <a:t>El sistema debe tener capacidad de exportar reportes en formato Excel y </a:t>
            </a:r>
            <a:r>
              <a:rPr lang="es-ES" sz="2000" dirty="0" err="1"/>
              <a:t>pdf</a:t>
            </a:r>
            <a:r>
              <a:rPr lang="es-ES" sz="2000" dirty="0"/>
              <a:t>. 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1B9DB3-5F75-4E2C-8274-B5EEA6C453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68" y="1907477"/>
            <a:ext cx="2281045" cy="22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00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UT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UTP" id="{B15AEC6E-1DF5-42DC-9730-4871F2970D86}" vid="{E586E61E-4605-472F-A0D8-7889F694A4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08000D73964744C8E3A31862BF92BD4" ma:contentTypeVersion="3" ma:contentTypeDescription="Crear nuevo documento." ma:contentTypeScope="" ma:versionID="272fdbb6890612e74efad82691fb8a8e">
  <xsd:schema xmlns:xsd="http://www.w3.org/2001/XMLSchema" xmlns:xs="http://www.w3.org/2001/XMLSchema" xmlns:p="http://schemas.microsoft.com/office/2006/metadata/properties" xmlns:ns2="bae9df34-6be6-48f6-b543-9008a380f426" targetNamespace="http://schemas.microsoft.com/office/2006/metadata/properties" ma:root="true" ma:fieldsID="507668e82a02a6c555a075ce9ce8af64" ns2:_="">
    <xsd:import namespace="bae9df34-6be6-48f6-b543-9008a380f4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9df34-6be6-48f6-b543-9008a380f4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7BDBB3-98D7-4653-9E6C-99ECB5780181}">
  <ds:schemaRefs>
    <ds:schemaRef ds:uri="bae9df34-6be6-48f6-b543-9008a380f426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E6EB50-114A-4CA2-ACE2-794C30EC57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e9df34-6be6-48f6-b543-9008a380f4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E99342-5BE8-4444-8827-BEB23E873A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UTP PG 2020 (1)</Template>
  <TotalTime>3733</TotalTime>
  <Words>202</Words>
  <Application>Microsoft Office PowerPoint</Application>
  <PresentationFormat>Panorámica</PresentationFormat>
  <Paragraphs>31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Formular</vt:lpstr>
      <vt:lpstr>Arial</vt:lpstr>
      <vt:lpstr>Segoe UI Semibold</vt:lpstr>
      <vt:lpstr>Wingdings</vt:lpstr>
      <vt:lpstr>TemaUTP</vt:lpstr>
      <vt:lpstr>Sistema web para la gestión de los riesgos de ciberseguridad de la información en la empresa CANVIA en el distrito de Miraflores 2021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PARRAGA</dc:creator>
  <cp:lastModifiedBy>ARONI</cp:lastModifiedBy>
  <cp:revision>108</cp:revision>
  <dcterms:created xsi:type="dcterms:W3CDTF">2019-07-20T22:17:55Z</dcterms:created>
  <dcterms:modified xsi:type="dcterms:W3CDTF">2021-04-29T23:49:19Z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0x010100408000D73964744C8E3A31862BF92BD4</vt:lpwstr>
  </property>
</Properties>
</file>