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90" r:id="rId5"/>
    <p:sldId id="301" r:id="rId6"/>
    <p:sldId id="302" r:id="rId7"/>
    <p:sldId id="304" r:id="rId8"/>
    <p:sldId id="303" r:id="rId9"/>
    <p:sldId id="300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615" autoAdjust="0"/>
  </p:normalViewPr>
  <p:slideViewPr>
    <p:cSldViewPr>
      <p:cViewPr varScale="1">
        <p:scale>
          <a:sx n="64" d="100"/>
          <a:sy n="64" d="100"/>
        </p:scale>
        <p:origin x="-13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DDBB4-C97F-4674-B902-FFBCB976ED7B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C5C18-623D-4939-AB2B-48590B1E461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usula.com/2/index.php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images.google.com.tr/imgres?imgurl=http://blog.jooce.com/wp-content/uploads/2008/05/pc_magazine.gif&amp;imgrefurl=http://blog.jooce.com/?m=200805&amp;h=325&amp;w=250&amp;sz=7&amp;hl=tr&amp;start=1&amp;um=1&amp;usg=__nE17VOqqKBDnoT60ku6QTZACQJE=&amp;tbnid=y9HgVel6Y5OgbM:&amp;tbnh=118&amp;tbnw=91&amp;prev=/images?q=pc+magazine&amp;um=1&amp;hl=tr&amp;sa=N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http://www.okcpro.net/Portals/0/images/INETA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7681" y="6335948"/>
            <a:ext cx="571504" cy="388623"/>
          </a:xfrm>
          <a:prstGeom prst="rect">
            <a:avLst/>
          </a:prstGeom>
          <a:noFill/>
        </p:spPr>
      </p:pic>
      <p:pic>
        <p:nvPicPr>
          <p:cNvPr id="61442" name="Picture 2" descr="http://www.ximep2008.org/newpage/microsoft-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63" y="6348305"/>
            <a:ext cx="1428760" cy="344515"/>
          </a:xfrm>
          <a:prstGeom prst="rect">
            <a:avLst/>
          </a:prstGeom>
          <a:noFill/>
        </p:spPr>
      </p:pic>
      <p:pic>
        <p:nvPicPr>
          <p:cNvPr id="61444" name="Picture 4" descr="http://tbn0.google.com/images?q=tbn:y9HgVel6Y5OgbM:http://blog.jooce.com/wp-content/uploads/2008/05/pc_magazine.gif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6357934"/>
            <a:ext cx="275479" cy="357214"/>
          </a:xfrm>
          <a:prstGeom prst="rect">
            <a:avLst/>
          </a:prstGeom>
          <a:noFill/>
        </p:spPr>
      </p:pic>
      <p:pic>
        <p:nvPicPr>
          <p:cNvPr id="61446" name="Picture 6" descr="Netbilsis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6429396"/>
            <a:ext cx="876267" cy="2334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vp.support.microsoft.com/" TargetMode="External"/><Relationship Id="rId2" Type="http://schemas.openxmlformats.org/officeDocument/2006/relationships/hyperlink" Target="http://turkmvpdeneyimleri.blogspot.com/2007/12/mvp-microsoft-most-valuabl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turkmvpdeneyimleri.blogspot.com/" TargetMode="External"/><Relationship Id="rId4" Type="http://schemas.openxmlformats.org/officeDocument/2006/relationships/hyperlink" Target="http://www.mvpturkey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://www.amazon.com/Pro-ADO-NET-Data-Services-Working/dp/143021614X/ref=sr_1_1?ie=UTF8&amp;s=books&amp;qid=1224228116&amp;sr=8-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71538" y="4071942"/>
            <a:ext cx="7072362" cy="2786058"/>
          </a:xfrm>
        </p:spPr>
        <p:txBody>
          <a:bodyPr>
            <a:noAutofit/>
          </a:bodyPr>
          <a:lstStyle/>
          <a:p>
            <a:pPr algn="ctr"/>
            <a:r>
              <a:rPr lang="en-US" sz="1000" b="1" u="sng" dirty="0" smtClean="0">
                <a:latin typeface="+mj-lt"/>
                <a:hlinkClick r:id="rId2"/>
              </a:rPr>
              <a:t>MVP </a:t>
            </a:r>
            <a:r>
              <a:rPr lang="en-US" sz="1000" b="1" u="sng" dirty="0">
                <a:latin typeface="+mj-lt"/>
                <a:hlinkClick r:id="rId2"/>
              </a:rPr>
              <a:t>(Microsoft Most Valuable Professional) </a:t>
            </a:r>
            <a:r>
              <a:rPr lang="en-US" sz="1000" b="1" u="sng" dirty="0" err="1">
                <a:latin typeface="+mj-lt"/>
                <a:hlinkClick r:id="rId2"/>
              </a:rPr>
              <a:t>Nedir</a:t>
            </a:r>
            <a:r>
              <a:rPr lang="en-US" sz="1000" b="1" u="sng" dirty="0">
                <a:latin typeface="+mj-lt"/>
                <a:hlinkClick r:id="rId2"/>
              </a:rPr>
              <a:t>?</a:t>
            </a:r>
            <a:r>
              <a:rPr lang="en-US" sz="1000" b="1" dirty="0">
                <a:latin typeface="+mj-lt"/>
              </a:rPr>
              <a:t> </a:t>
            </a:r>
          </a:p>
          <a:p>
            <a:pPr algn="ctr"/>
            <a:r>
              <a:rPr lang="en-US" sz="1000" dirty="0" err="1">
                <a:latin typeface="+mj-lt"/>
              </a:rPr>
              <a:t>Microsoft’un</a:t>
            </a:r>
            <a:r>
              <a:rPr lang="en-US" sz="1000" dirty="0">
                <a:latin typeface="+mj-lt"/>
              </a:rPr>
              <a:t> En </a:t>
            </a:r>
            <a:r>
              <a:rPr lang="en-US" sz="1000" dirty="0" err="1">
                <a:latin typeface="+mj-lt"/>
              </a:rPr>
              <a:t>Değerli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Profesyonelleri</a:t>
            </a:r>
            <a:r>
              <a:rPr lang="en-US" sz="1000" dirty="0">
                <a:latin typeface="+mj-lt"/>
              </a:rPr>
              <a:t> (</a:t>
            </a:r>
            <a:r>
              <a:rPr lang="en-US" sz="1000" dirty="0" err="1">
                <a:latin typeface="+mj-lt"/>
              </a:rPr>
              <a:t>MVP’ler</a:t>
            </a:r>
            <a:r>
              <a:rPr lang="en-US" sz="1000" dirty="0">
                <a:latin typeface="+mj-lt"/>
              </a:rPr>
              <a:t>) </a:t>
            </a:r>
            <a:r>
              <a:rPr lang="en-US" sz="1000" dirty="0" err="1">
                <a:latin typeface="+mj-lt"/>
              </a:rPr>
              <a:t>bir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veya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daha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fazla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sayıdaki</a:t>
            </a:r>
            <a:r>
              <a:rPr lang="en-US" sz="1000" dirty="0">
                <a:latin typeface="+mj-lt"/>
              </a:rPr>
              <a:t> Microsoft </a:t>
            </a:r>
            <a:r>
              <a:rPr lang="en-US" sz="1000" dirty="0" err="1">
                <a:latin typeface="+mj-lt"/>
              </a:rPr>
              <a:t>ürünü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konusunda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bilgisini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kanıtlamış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bilgi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deneyimlerini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sektördeki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diğer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profesyonellerle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gönüllü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olarak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paylaşan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uzmanlardır</a:t>
            </a:r>
            <a:r>
              <a:rPr lang="en-US" sz="1000" dirty="0">
                <a:latin typeface="+mj-lt"/>
              </a:rPr>
              <a:t>. </a:t>
            </a:r>
            <a:r>
              <a:rPr lang="en-US" sz="1000" dirty="0" err="1">
                <a:latin typeface="+mj-lt"/>
              </a:rPr>
              <a:t>MVP’ler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bilgi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deneyimlerini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çok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farklı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şekilde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paylaşırlar</a:t>
            </a:r>
            <a:r>
              <a:rPr lang="en-US" sz="1000" dirty="0">
                <a:latin typeface="+mj-lt"/>
              </a:rPr>
              <a:t>. </a:t>
            </a:r>
            <a:r>
              <a:rPr lang="en-US" sz="1000" dirty="0" err="1">
                <a:latin typeface="+mj-lt"/>
              </a:rPr>
              <a:t>Bazıları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kitap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makale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yazarken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bazıları</a:t>
            </a:r>
            <a:r>
              <a:rPr lang="en-US" sz="1000" dirty="0">
                <a:latin typeface="+mj-lt"/>
              </a:rPr>
              <a:t> Web </a:t>
            </a:r>
            <a:r>
              <a:rPr lang="en-US" sz="1000" dirty="0" err="1">
                <a:latin typeface="+mj-lt"/>
              </a:rPr>
              <a:t>sitesi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blog </a:t>
            </a:r>
            <a:r>
              <a:rPr lang="en-US" sz="1000" dirty="0" err="1">
                <a:latin typeface="+mj-lt"/>
              </a:rPr>
              <a:t>barındırır</a:t>
            </a:r>
            <a:r>
              <a:rPr lang="en-US" sz="1000" dirty="0">
                <a:latin typeface="+mj-lt"/>
              </a:rPr>
              <a:t>, "</a:t>
            </a:r>
            <a:r>
              <a:rPr lang="en-US" sz="1000" dirty="0" err="1">
                <a:latin typeface="+mj-lt"/>
              </a:rPr>
              <a:t>Teknik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kullanıcı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grupları</a:t>
            </a:r>
            <a:r>
              <a:rPr lang="en-US" sz="1000" dirty="0">
                <a:latin typeface="+mj-lt"/>
              </a:rPr>
              <a:t>" </a:t>
            </a:r>
            <a:r>
              <a:rPr lang="en-US" sz="1000" dirty="0" err="1">
                <a:latin typeface="+mj-lt"/>
              </a:rPr>
              <a:t>liderliği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yapar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seminerlerde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konuşmacı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olur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teknik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habergrupları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forumlarda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gelen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soruları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cevaplandırırlar</a:t>
            </a:r>
            <a:r>
              <a:rPr lang="en-US" sz="1000" dirty="0">
                <a:latin typeface="+mj-lt"/>
              </a:rPr>
              <a:t>. Microsoft </a:t>
            </a:r>
            <a:r>
              <a:rPr lang="en-US" sz="1000" dirty="0" err="1">
                <a:latin typeface="+mj-lt"/>
              </a:rPr>
              <a:t>için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müşterilerden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alınan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geri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bildirimler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hayati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düzeyde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önem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taşımaktadır</a:t>
            </a:r>
            <a:r>
              <a:rPr lang="en-US" sz="1000" dirty="0">
                <a:latin typeface="+mj-lt"/>
              </a:rPr>
              <a:t>. Bu </a:t>
            </a:r>
            <a:r>
              <a:rPr lang="en-US" sz="1000" dirty="0" err="1">
                <a:latin typeface="+mj-lt"/>
              </a:rPr>
              <a:t>noktada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MVP’ler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geri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bildirim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döngüsünün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önemli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parçası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olmakta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Microsoft </a:t>
            </a:r>
            <a:r>
              <a:rPr lang="en-US" sz="1000" dirty="0" err="1">
                <a:latin typeface="+mj-lt"/>
              </a:rPr>
              <a:t>ile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müşterileri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arasındaki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başka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iletişim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yolunu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oluşturmaktadırlar</a:t>
            </a:r>
            <a:r>
              <a:rPr lang="en-US" sz="1000" dirty="0">
                <a:latin typeface="+mj-lt"/>
              </a:rPr>
              <a:t>.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/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MVP </a:t>
            </a:r>
            <a:r>
              <a:rPr lang="en-US" sz="1000" dirty="0" err="1">
                <a:latin typeface="+mj-lt"/>
              </a:rPr>
              <a:t>ödül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programı</a:t>
            </a:r>
            <a:r>
              <a:rPr lang="en-US" sz="1000" dirty="0">
                <a:latin typeface="+mj-lt"/>
              </a:rPr>
              <a:t> on </a:t>
            </a:r>
            <a:r>
              <a:rPr lang="en-US" sz="1000" dirty="0" err="1">
                <a:latin typeface="+mj-lt"/>
              </a:rPr>
              <a:t>üç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yıldan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uzun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süredir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devam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etmekte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90 </a:t>
            </a:r>
            <a:r>
              <a:rPr lang="en-US" sz="1000" dirty="0" err="1">
                <a:latin typeface="+mj-lt"/>
              </a:rPr>
              <a:t>ülkeden</a:t>
            </a:r>
            <a:r>
              <a:rPr lang="en-US" sz="1000" dirty="0">
                <a:latin typeface="+mj-lt"/>
              </a:rPr>
              <a:t> 4000’e </a:t>
            </a:r>
            <a:r>
              <a:rPr lang="en-US" sz="1000" dirty="0" err="1">
                <a:latin typeface="+mj-lt"/>
              </a:rPr>
              <a:t>yakın</a:t>
            </a:r>
            <a:r>
              <a:rPr lang="en-US" sz="1000" dirty="0">
                <a:latin typeface="+mj-lt"/>
              </a:rPr>
              <a:t> MVP </a:t>
            </a:r>
            <a:r>
              <a:rPr lang="en-US" sz="1000" dirty="0" err="1">
                <a:latin typeface="+mj-lt"/>
              </a:rPr>
              <a:t>ile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temsil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edilmektedir</a:t>
            </a:r>
            <a:r>
              <a:rPr lang="en-US" sz="1000" dirty="0">
                <a:latin typeface="+mj-lt"/>
              </a:rPr>
              <a:t>. 43 MVP </a:t>
            </a:r>
            <a:r>
              <a:rPr lang="en-US" sz="1000" dirty="0" err="1">
                <a:latin typeface="+mj-lt"/>
              </a:rPr>
              <a:t>ile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Türkiye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Orta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Doğu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Afrika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bölgesinde</a:t>
            </a:r>
            <a:r>
              <a:rPr lang="en-US" sz="1000" dirty="0">
                <a:latin typeface="+mj-lt"/>
              </a:rPr>
              <a:t> ilk </a:t>
            </a:r>
            <a:r>
              <a:rPr lang="en-US" sz="1000" dirty="0" err="1">
                <a:latin typeface="+mj-lt"/>
              </a:rPr>
              <a:t>sırada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almaktadır</a:t>
            </a:r>
            <a:r>
              <a:rPr lang="en-US" sz="1000" dirty="0">
                <a:latin typeface="+mj-lt"/>
              </a:rPr>
              <a:t>.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/>
            </a:r>
            <a:br>
              <a:rPr lang="en-US" sz="1000" dirty="0">
                <a:latin typeface="+mj-lt"/>
              </a:rPr>
            </a:br>
            <a:r>
              <a:rPr lang="en-US" sz="1000" dirty="0" err="1">
                <a:latin typeface="+mj-lt"/>
              </a:rPr>
              <a:t>Detaylı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bilgi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için</a:t>
            </a:r>
            <a:r>
              <a:rPr lang="en-US" sz="1000" dirty="0">
                <a:latin typeface="+mj-lt"/>
              </a:rPr>
              <a:t> </a:t>
            </a:r>
            <a:r>
              <a:rPr lang="en-US" sz="1000" u="sng" dirty="0">
                <a:latin typeface="+mj-lt"/>
                <a:hlinkClick r:id="rId3"/>
              </a:rPr>
              <a:t>http://mvp.support.microsoft.com/</a:t>
            </a:r>
            <a:r>
              <a:rPr lang="en-US" sz="1000" dirty="0">
                <a:latin typeface="+mj-lt"/>
              </a:rPr>
              <a:t> </a:t>
            </a:r>
            <a:endParaRPr lang="tr-TR" sz="1000" dirty="0" smtClean="0">
              <a:latin typeface="+mj-lt"/>
            </a:endParaRPr>
          </a:p>
          <a:p>
            <a:pPr algn="ctr"/>
            <a:endParaRPr lang="tr-TR" sz="1000" dirty="0" smtClean="0">
              <a:latin typeface="+mj-lt"/>
            </a:endParaRPr>
          </a:p>
          <a:p>
            <a:pPr algn="ctr"/>
            <a:r>
              <a:rPr lang="tr-TR" sz="1000" dirty="0" smtClean="0">
                <a:latin typeface="+mj-lt"/>
              </a:rPr>
              <a:t>Türk MVP’leri: </a:t>
            </a:r>
            <a:r>
              <a:rPr lang="tr-TR" sz="1000" dirty="0" smtClean="0">
                <a:latin typeface="+mj-lt"/>
                <a:hlinkClick r:id="rId4"/>
              </a:rPr>
              <a:t>www.mvpturkey.org</a:t>
            </a:r>
            <a:endParaRPr lang="tr-TR" sz="1000" dirty="0" smtClean="0">
              <a:latin typeface="+mj-lt"/>
            </a:endParaRPr>
          </a:p>
          <a:p>
            <a:pPr algn="ctr"/>
            <a:endParaRPr lang="tr-TR" sz="1000" dirty="0">
              <a:latin typeface="+mj-lt"/>
            </a:endParaRPr>
          </a:p>
          <a:p>
            <a:pPr algn="ctr"/>
            <a:r>
              <a:rPr lang="tr-TR" sz="1000" dirty="0" smtClean="0">
                <a:latin typeface="+mj-lt"/>
              </a:rPr>
              <a:t>MVP Kitap: </a:t>
            </a:r>
            <a:r>
              <a:rPr lang="tr-TR" sz="1000" dirty="0" smtClean="0">
                <a:latin typeface="+mj-lt"/>
                <a:hlinkClick r:id="rId5"/>
              </a:rPr>
              <a:t>http://turkmvpdeneyimleri.blogspot.com</a:t>
            </a:r>
            <a:r>
              <a:rPr lang="tr-TR" sz="1000" dirty="0" smtClean="0">
                <a:latin typeface="+mj-lt"/>
              </a:rPr>
              <a:t> </a:t>
            </a:r>
            <a:endParaRPr lang="en-US" sz="1000" dirty="0">
              <a:latin typeface="+mj-lt"/>
            </a:endParaRPr>
          </a:p>
        </p:txBody>
      </p:sp>
      <p:pic>
        <p:nvPicPr>
          <p:cNvPr id="9" name="Picture 2" descr="C:\Users\i-barand\AppData\Local\Microsoft\Messenger\baranseld@hotmail.com\Sharing Folders\oztamer@hotmail.com\MVP LOGO\MVP_H_FullCol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2571744"/>
            <a:ext cx="2369691" cy="95884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00100" y="1643050"/>
            <a:ext cx="4643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Ado.Net</a:t>
            </a:r>
          </a:p>
          <a:p>
            <a:r>
              <a:rPr lang="tr-TR" sz="3600" dirty="0" smtClean="0"/>
              <a:t>Data Services</a:t>
            </a:r>
          </a:p>
          <a:p>
            <a:r>
              <a:rPr lang="tr-TR" sz="3600" dirty="0" smtClean="0"/>
              <a:t>(Astoria)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04469" y="1617637"/>
            <a:ext cx="2325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1400" dirty="0" smtClean="0">
                <a:latin typeface="+mj-lt"/>
              </a:rPr>
              <a:t>Burak Selim Şenyurt</a:t>
            </a:r>
          </a:p>
          <a:p>
            <a:pPr algn="r"/>
            <a:r>
              <a:rPr lang="tr-TR" sz="1400" dirty="0" smtClean="0">
                <a:latin typeface="+mj-lt"/>
              </a:rPr>
              <a:t>Connected System Developer</a:t>
            </a:r>
          </a:p>
          <a:p>
            <a:pPr algn="r"/>
            <a:r>
              <a:rPr lang="tr-TR" sz="1400" dirty="0" smtClean="0">
                <a:latin typeface="+mj-lt"/>
              </a:rPr>
              <a:t>INETA MEA Speaker</a:t>
            </a:r>
          </a:p>
          <a:p>
            <a:pPr algn="r"/>
            <a:r>
              <a:rPr lang="tr-TR" sz="1400" dirty="0" smtClean="0">
                <a:latin typeface="+mj-lt"/>
              </a:rPr>
              <a:t>selim@bsenyurt.com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Yardımcı Kaynaklar</a:t>
            </a:r>
            <a:endParaRPr lang="tr-T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0034" y="1857364"/>
            <a:ext cx="8034364" cy="482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pPr marL="342900" indent="-342900"/>
            <a:r>
              <a:rPr lang="tr-TR" b="1" dirty="0">
                <a:effectLst/>
                <a:latin typeface="Arial" charset="0"/>
              </a:rPr>
              <a:t>C#Nedir? (www.csharpnedir.com</a:t>
            </a:r>
            <a:r>
              <a:rPr lang="tr-TR" b="1" dirty="0" smtClean="0">
                <a:effectLst/>
                <a:latin typeface="Arial" charset="0"/>
              </a:rPr>
              <a:t>)</a:t>
            </a:r>
          </a:p>
          <a:p>
            <a:pPr marL="342900" indent="-342900"/>
            <a:r>
              <a:rPr lang="tr-TR" b="1" dirty="0" smtClean="0">
                <a:latin typeface="Arial" charset="0"/>
              </a:rPr>
              <a:t>NedirTv? (www.nedirtv.com)</a:t>
            </a:r>
            <a:endParaRPr lang="tr-TR" b="1" dirty="0">
              <a:effectLst/>
              <a:latin typeface="Arial" charset="0"/>
            </a:endParaRPr>
          </a:p>
          <a:p>
            <a:pPr marL="342900" indent="-342900"/>
            <a:r>
              <a:rPr lang="tr-TR" b="1" dirty="0">
                <a:effectLst/>
                <a:latin typeface="Arial" charset="0"/>
              </a:rPr>
              <a:t>Bsenyurt (www.bsenyurt.com</a:t>
            </a:r>
            <a:r>
              <a:rPr lang="tr-TR" b="1" dirty="0" smtClean="0">
                <a:effectLst/>
                <a:latin typeface="Arial" charset="0"/>
              </a:rPr>
              <a:t>)</a:t>
            </a:r>
            <a:br>
              <a:rPr lang="tr-TR" b="1" dirty="0" smtClean="0">
                <a:effectLst/>
                <a:latin typeface="Arial" charset="0"/>
              </a:rPr>
            </a:br>
            <a:endParaRPr lang="tr-TR" b="1" dirty="0" smtClean="0">
              <a:effectLst/>
              <a:latin typeface="Arial" charset="0"/>
            </a:endParaRPr>
          </a:p>
          <a:p>
            <a:pPr marL="342900" indent="-342900"/>
            <a:r>
              <a:rPr lang="tr-TR" b="1" dirty="0" smtClean="0">
                <a:latin typeface="Arial" charset="0"/>
              </a:rPr>
              <a:t>		</a:t>
            </a:r>
          </a:p>
          <a:p>
            <a:pPr marL="342900" indent="-342900"/>
            <a:endParaRPr lang="tr-TR" b="1" dirty="0" smtClean="0">
              <a:latin typeface="Arial" charset="0"/>
            </a:endParaRPr>
          </a:p>
          <a:p>
            <a:pPr marL="342900" indent="-342900"/>
            <a:endParaRPr lang="tr-TR" b="1" dirty="0" smtClean="0">
              <a:latin typeface="Arial" charset="0"/>
            </a:endParaRPr>
          </a:p>
          <a:p>
            <a:pPr marL="342900" indent="-342900"/>
            <a:endParaRPr lang="tr-TR" b="1" dirty="0" smtClean="0">
              <a:latin typeface="Arial" charset="0"/>
            </a:endParaRPr>
          </a:p>
          <a:p>
            <a:pPr marL="342900" indent="-342900"/>
            <a:endParaRPr lang="tr-TR" b="1" dirty="0" smtClean="0">
              <a:latin typeface="Arial" charset="0"/>
            </a:endParaRPr>
          </a:p>
          <a:p>
            <a:pPr marL="342900" indent="-342900"/>
            <a:r>
              <a:rPr lang="tr-TR" b="1" dirty="0" smtClean="0">
                <a:latin typeface="Arial" charset="0"/>
              </a:rPr>
              <a:t>http://msdn.microsoft.com/en-us/data/bb931106.aspx</a:t>
            </a:r>
            <a:endParaRPr lang="tr-TR" b="1" dirty="0">
              <a:effectLst/>
              <a:latin typeface="Arial" charset="0"/>
            </a:endParaRPr>
          </a:p>
          <a:p>
            <a:pPr marL="342900" indent="-342900"/>
            <a:r>
              <a:rPr lang="tr-TR" b="1" dirty="0" smtClean="0">
                <a:effectLst/>
                <a:latin typeface="Arial" charset="0"/>
              </a:rPr>
              <a:t>		</a:t>
            </a:r>
            <a:endParaRPr lang="tr-TR" b="1" i="1" dirty="0"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 l="1758" t="15937" r="73047" b="73750"/>
          <a:stretch>
            <a:fillRect/>
          </a:stretch>
        </p:blipFill>
        <p:spPr bwMode="auto">
          <a:xfrm>
            <a:off x="571472" y="3500438"/>
            <a:ext cx="3071834" cy="785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0156" t="16250" r="80469" b="66875"/>
          <a:stretch>
            <a:fillRect/>
          </a:stretch>
        </p:blipFill>
        <p:spPr bwMode="auto">
          <a:xfrm>
            <a:off x="5072066" y="2428868"/>
            <a:ext cx="952507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5000628" y="2000240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charset="0"/>
              </a:rPr>
              <a:t>http://channel9.msdn.com/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1809" y="492919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Arial" charset="0"/>
              </a:rPr>
              <a:t>Pro ADO.NET Data Services: Working with </a:t>
            </a:r>
            <a:r>
              <a:rPr lang="en-US" b="1" dirty="0" err="1" smtClean="0">
                <a:latin typeface="Arial" charset="0"/>
              </a:rPr>
              <a:t>RESTful</a:t>
            </a:r>
            <a:r>
              <a:rPr lang="en-US" b="1" dirty="0" smtClean="0">
                <a:latin typeface="Arial" charset="0"/>
              </a:rPr>
              <a:t> Data (Pro) </a:t>
            </a:r>
            <a:r>
              <a:rPr lang="tr-TR" b="1" dirty="0" smtClean="0">
                <a:latin typeface="Arial" charset="0"/>
              </a:rPr>
              <a:t/>
            </a:r>
            <a:br>
              <a:rPr lang="tr-TR" b="1" dirty="0" smtClean="0">
                <a:latin typeface="Arial" charset="0"/>
              </a:rPr>
            </a:br>
            <a:r>
              <a:rPr lang="en-US" sz="1400" b="1" i="1" dirty="0" smtClean="0">
                <a:solidFill>
                  <a:schemeClr val="tx2"/>
                </a:solidFill>
                <a:latin typeface="Arial" charset="0"/>
              </a:rPr>
              <a:t>by John Shaw and Simon Evans</a:t>
            </a:r>
          </a:p>
        </p:txBody>
      </p:sp>
      <p:pic>
        <p:nvPicPr>
          <p:cNvPr id="4100" name="Picture 4" descr="http://ecx.images-amazon.com/images/I/51Yuzw85wqL._SL160_AA115_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 l="11224" r="15217"/>
          <a:stretch>
            <a:fillRect/>
          </a:stretch>
        </p:blipFill>
        <p:spPr bwMode="auto">
          <a:xfrm>
            <a:off x="6838089" y="4857760"/>
            <a:ext cx="805745" cy="1095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64" y="2643182"/>
            <a:ext cx="3286148" cy="9286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4800" dirty="0" smtClean="0"/>
              <a:t>Teşekkürler</a:t>
            </a:r>
            <a:endParaRPr lang="tr-T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063" y="3971925"/>
            <a:ext cx="57991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174625" algn="l"/>
              </a:tabLst>
            </a:pPr>
            <a:r>
              <a:rPr lang="en-US" sz="1000" b="1" dirty="0">
                <a:effectLst/>
                <a:latin typeface="Arial" charset="0"/>
              </a:rPr>
              <a:t>©	</a:t>
            </a:r>
            <a:r>
              <a:rPr lang="en-US" sz="1000" b="1" dirty="0" smtClean="0">
                <a:effectLst/>
                <a:latin typeface="Arial" charset="0"/>
              </a:rPr>
              <a:t>200</a:t>
            </a:r>
            <a:r>
              <a:rPr lang="tr-TR" sz="1000" b="1" dirty="0" smtClean="0">
                <a:effectLst/>
                <a:latin typeface="Arial" charset="0"/>
              </a:rPr>
              <a:t>8</a:t>
            </a:r>
            <a:r>
              <a:rPr lang="en-US" sz="1000" b="1" dirty="0" smtClean="0">
                <a:effectLst/>
                <a:latin typeface="Arial" charset="0"/>
              </a:rPr>
              <a:t> </a:t>
            </a:r>
            <a:r>
              <a:rPr lang="en-US" sz="1000" b="1" dirty="0">
                <a:effectLst/>
                <a:latin typeface="Arial" charset="0"/>
              </a:rPr>
              <a:t>Microsoft Corporation. All rights reserved.</a:t>
            </a:r>
            <a:br>
              <a:rPr lang="en-US" sz="1000" b="1" dirty="0">
                <a:effectLst/>
                <a:latin typeface="Arial" charset="0"/>
              </a:rPr>
            </a:br>
            <a:r>
              <a:rPr lang="en-US" sz="1000" b="1" dirty="0">
                <a:effectLst/>
                <a:latin typeface="Arial" charset="0"/>
              </a:rPr>
              <a:t>	This presentation is for informational purposes only.</a:t>
            </a:r>
            <a:br>
              <a:rPr lang="en-US" sz="1000" b="1" dirty="0">
                <a:effectLst/>
                <a:latin typeface="Arial" charset="0"/>
              </a:rPr>
            </a:br>
            <a:r>
              <a:rPr lang="en-US" sz="1000" b="1" dirty="0">
                <a:effectLst/>
                <a:latin typeface="Arial" charset="0"/>
              </a:rPr>
              <a:t>	MICROSOFT MAKES NO WARRANTIES, EXPRESS OR IMPLIED, IN THIS SUMMARY.</a:t>
            </a:r>
          </a:p>
        </p:txBody>
      </p:sp>
      <p:pic>
        <p:nvPicPr>
          <p:cNvPr id="6" name="Picture 4" descr="logo_ms_big.png"/>
          <p:cNvPicPr>
            <a:picLocks noChangeAspect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1857356" y="3071810"/>
            <a:ext cx="4937125" cy="822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Gündem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>
            <a:normAutofit/>
          </a:bodyPr>
          <a:lstStyle/>
          <a:p>
            <a:r>
              <a:rPr lang="tr-TR" dirty="0" smtClean="0"/>
              <a:t>Ado.Net Data Services(Astoria) Kimdir?</a:t>
            </a:r>
            <a:endParaRPr lang="tr-TR" i="1" dirty="0" smtClean="0"/>
          </a:p>
          <a:p>
            <a:r>
              <a:rPr lang="tr-TR" dirty="0" smtClean="0"/>
              <a:t>Mimari Model</a:t>
            </a:r>
          </a:p>
          <a:p>
            <a:r>
              <a:rPr lang="tr-TR" smtClean="0"/>
              <a:t>Örnek Vaka</a:t>
            </a:r>
            <a:endParaRPr lang="tr-TR" dirty="0" smtClean="0"/>
          </a:p>
          <a:p>
            <a:r>
              <a:rPr lang="tr-TR" dirty="0" smtClean="0"/>
              <a:t>Örnek Sorgu İfadeleri</a:t>
            </a:r>
          </a:p>
          <a:p>
            <a:r>
              <a:rPr lang="tr-TR" dirty="0" smtClean="0"/>
              <a:t>QueryString Opsiyonları</a:t>
            </a:r>
          </a:p>
          <a:p>
            <a:r>
              <a:rPr lang="tr-TR" dirty="0" smtClean="0"/>
              <a:t>Demolar</a:t>
            </a:r>
          </a:p>
          <a:p>
            <a:r>
              <a:rPr lang="tr-TR" dirty="0" smtClean="0"/>
              <a:t>Yardımcı Kaynaklar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Ado.Net Data Services Kimdir?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001056" cy="38509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2400" i="1" dirty="0" smtClean="0">
                <a:solidFill>
                  <a:srgbClr val="FF0000"/>
                </a:solidFill>
              </a:rPr>
              <a:t>EDM(Entity Data Model) </a:t>
            </a:r>
            <a:r>
              <a:rPr lang="tr-TR" sz="2400" dirty="0" smtClean="0"/>
              <a:t>veya </a:t>
            </a:r>
            <a:r>
              <a:rPr lang="tr-TR" sz="2400" i="1" dirty="0" smtClean="0">
                <a:solidFill>
                  <a:srgbClr val="FF0000"/>
                </a:solidFill>
              </a:rPr>
              <a:t>LINQ Provider</a:t>
            </a:r>
            <a:r>
              <a:rPr lang="tr-TR" sz="2400" dirty="0" smtClean="0"/>
              <a:t> bazlı katmanlar üzerinden, verinin servis bazlı ve </a:t>
            </a:r>
            <a:r>
              <a:rPr lang="tr-TR" sz="2400" i="1" dirty="0" smtClean="0">
                <a:solidFill>
                  <a:srgbClr val="FF0000"/>
                </a:solidFill>
              </a:rPr>
              <a:t>REST(Representational State Transfer) </a:t>
            </a:r>
            <a:r>
              <a:rPr lang="tr-TR" sz="2400" dirty="0" smtClean="0"/>
              <a:t>modeline uygun olacak şekilde yayınlanmasını sağlayan </a:t>
            </a:r>
            <a:r>
              <a:rPr lang="tr-TR" sz="2400" i="1" dirty="0" smtClean="0">
                <a:solidFill>
                  <a:srgbClr val="FF0000"/>
                </a:solidFill>
              </a:rPr>
              <a:t>WCF</a:t>
            </a:r>
            <a:r>
              <a:rPr lang="tr-TR" sz="2400" dirty="0" smtClean="0"/>
              <a:t> açılımıdır.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385762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HTTP Metodu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CRUD</a:t>
                      </a:r>
                      <a:r>
                        <a:rPr lang="tr-TR" baseline="0" dirty="0" smtClean="0"/>
                        <a:t> Karşılığı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Create,</a:t>
                      </a:r>
                      <a:r>
                        <a:rPr lang="tr-TR" baseline="0" dirty="0" smtClean="0"/>
                        <a:t> Update, 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Create, Overwrite/Replace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Mimari Model</a:t>
            </a:r>
            <a:endParaRPr lang="tr-TR" dirty="0"/>
          </a:p>
        </p:txBody>
      </p:sp>
      <p:pic>
        <p:nvPicPr>
          <p:cNvPr id="37894" name="Picture 6" descr="http://localhost/buraksenyurt/makale/images/mk258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792902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Mimari Model</a:t>
            </a:r>
            <a:endParaRPr lang="tr-TR" dirty="0"/>
          </a:p>
        </p:txBody>
      </p:sp>
      <p:pic>
        <p:nvPicPr>
          <p:cNvPr id="64514" name="Picture 2" descr="http://www.bsenyurt.com/makale/images/mk260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71678"/>
            <a:ext cx="6652789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Vaka</a:t>
            </a:r>
            <a:endParaRPr lang="en-US" dirty="0"/>
          </a:p>
        </p:txBody>
      </p:sp>
      <p:pic>
        <p:nvPicPr>
          <p:cNvPr id="23554" name="Picture 2" descr="http://localhost/buraksenyurt/makale/images/mk258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753185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QueryString Opsiyonları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29642" cy="4389120"/>
          </a:xfrm>
        </p:spPr>
        <p:txBody>
          <a:bodyPr>
            <a:normAutofit/>
          </a:bodyPr>
          <a:lstStyle/>
          <a:p>
            <a:r>
              <a:rPr lang="tr-TR" dirty="0" smtClean="0"/>
              <a:t>Sorgu Seçenekleri </a:t>
            </a:r>
            <a:r>
              <a:rPr lang="tr-TR" i="1" dirty="0" smtClean="0">
                <a:solidFill>
                  <a:srgbClr val="FF0000"/>
                </a:solidFill>
              </a:rPr>
              <a:t>(Expand, filter, top, orderby, skip)</a:t>
            </a:r>
          </a:p>
          <a:p>
            <a:r>
              <a:rPr lang="tr-TR" dirty="0" smtClean="0"/>
              <a:t>Mantıksal Operatörler </a:t>
            </a:r>
            <a:r>
              <a:rPr lang="tr-TR" i="1" dirty="0" smtClean="0">
                <a:solidFill>
                  <a:srgbClr val="FF0000"/>
                </a:solidFill>
              </a:rPr>
              <a:t>(eq, ne, gt, ge, lt, le, and, or, not)</a:t>
            </a:r>
          </a:p>
          <a:p>
            <a:r>
              <a:rPr lang="tr-TR" dirty="0" smtClean="0"/>
              <a:t>Aritmetik Operatörler </a:t>
            </a:r>
            <a:r>
              <a:rPr lang="tr-TR" i="1" dirty="0" smtClean="0">
                <a:solidFill>
                  <a:srgbClr val="FF0000"/>
                </a:solidFill>
              </a:rPr>
              <a:t>(add, sub, mul, div ,mod)</a:t>
            </a:r>
          </a:p>
          <a:p>
            <a:r>
              <a:rPr lang="tr-TR" dirty="0" smtClean="0"/>
              <a:t>String Fonksiyonları </a:t>
            </a:r>
            <a:r>
              <a:rPr lang="tr-TR" i="1" dirty="0" smtClean="0">
                <a:solidFill>
                  <a:srgbClr val="FF0000"/>
                </a:solidFill>
              </a:rPr>
              <a:t>(startswith, endswith, trim, concat, tolower, toupper...)</a:t>
            </a:r>
          </a:p>
          <a:p>
            <a:r>
              <a:rPr lang="tr-TR" dirty="0" smtClean="0"/>
              <a:t>Tarih Fonksiyonları </a:t>
            </a:r>
            <a:r>
              <a:rPr lang="tr-TR" i="1" dirty="0" smtClean="0">
                <a:solidFill>
                  <a:srgbClr val="FF0000"/>
                </a:solidFill>
              </a:rPr>
              <a:t>(day, hour, minute, month, second, year)</a:t>
            </a:r>
          </a:p>
          <a:p>
            <a:r>
              <a:rPr lang="tr-TR" dirty="0" smtClean="0"/>
              <a:t>Matematik Fonksiyonları </a:t>
            </a:r>
            <a:r>
              <a:rPr lang="tr-TR" i="1" dirty="0" smtClean="0">
                <a:solidFill>
                  <a:srgbClr val="FF0000"/>
                </a:solidFill>
              </a:rPr>
              <a:t>(round, floor, ceiling)</a:t>
            </a:r>
          </a:p>
          <a:p>
            <a:r>
              <a:rPr lang="tr-TR" dirty="0" smtClean="0"/>
              <a:t>Tip Fonksiyonları </a:t>
            </a:r>
            <a:r>
              <a:rPr lang="tr-TR" i="1" dirty="0" smtClean="0">
                <a:solidFill>
                  <a:srgbClr val="FF0000"/>
                </a:solidFill>
              </a:rPr>
              <a:t>(isof, cast)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Sorgu İfadeleri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857364"/>
            <a:ext cx="9072594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http://localhost/AdventureServices/ProductService.svc/</a:t>
            </a:r>
            <a:r>
              <a:rPr lang="en-US" sz="2000" dirty="0" smtClean="0">
                <a:solidFill>
                  <a:srgbClr val="FF0000"/>
                </a:solidFill>
              </a:rPr>
              <a:t>Product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http://localhost/AdventureServices/ProductService.svc/</a:t>
            </a:r>
            <a:r>
              <a:rPr lang="en-US" sz="2000" dirty="0" smtClean="0">
                <a:solidFill>
                  <a:srgbClr val="FF0000"/>
                </a:solidFill>
              </a:rPr>
              <a:t>ProductSubcategory(3)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http://localhost/AdventureServices/ProductService.svc/</a:t>
            </a:r>
            <a:r>
              <a:rPr lang="en-US" sz="2000" i="1" dirty="0" smtClean="0">
                <a:solidFill>
                  <a:srgbClr val="FF0000"/>
                </a:solidFill>
              </a:rPr>
              <a:t>Product?$filter=ListPrice </a:t>
            </a:r>
            <a:r>
              <a:rPr lang="en-US" sz="2000" i="1" dirty="0" err="1" smtClean="0">
                <a:solidFill>
                  <a:srgbClr val="FF0000"/>
                </a:solidFill>
              </a:rPr>
              <a:t>gt</a:t>
            </a:r>
            <a:r>
              <a:rPr lang="en-US" sz="2000" i="1" dirty="0" smtClean="0">
                <a:solidFill>
                  <a:srgbClr val="FF0000"/>
                </a:solidFill>
              </a:rPr>
              <a:t> 3500</a:t>
            </a:r>
            <a:endParaRPr lang="tr-TR" sz="2000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http://localhost/AdventureServices/ProductService.svc/ProductSubcategory(1)/Product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http://localhost/AdventureServices/ProductService.svc/</a:t>
            </a:r>
            <a:r>
              <a:rPr lang="en-US" sz="2000" i="1" dirty="0" smtClean="0">
                <a:solidFill>
                  <a:srgbClr val="FF0000"/>
                </a:solidFill>
              </a:rPr>
              <a:t>Product?$filter=ListPrice </a:t>
            </a:r>
            <a:r>
              <a:rPr lang="en-US" sz="2000" i="1" dirty="0" err="1" smtClean="0">
                <a:solidFill>
                  <a:srgbClr val="FF0000"/>
                </a:solidFill>
              </a:rPr>
              <a:t>gt</a:t>
            </a:r>
            <a:r>
              <a:rPr lang="en-US" sz="2000" i="1" dirty="0" smtClean="0">
                <a:solidFill>
                  <a:srgbClr val="FF0000"/>
                </a:solidFill>
              </a:rPr>
              <a:t> 3500&amp;$</a:t>
            </a:r>
            <a:r>
              <a:rPr lang="en-US" sz="2000" i="1" dirty="0" err="1" smtClean="0">
                <a:solidFill>
                  <a:srgbClr val="FF0000"/>
                </a:solidFill>
              </a:rPr>
              <a:t>orderby</a:t>
            </a:r>
            <a:r>
              <a:rPr lang="en-US" sz="2000" i="1" dirty="0" smtClean="0">
                <a:solidFill>
                  <a:srgbClr val="FF0000"/>
                </a:solidFill>
              </a:rPr>
              <a:t> Name </a:t>
            </a:r>
            <a:r>
              <a:rPr lang="en-US" sz="2000" i="1" dirty="0" err="1" smtClean="0">
                <a:solidFill>
                  <a:srgbClr val="FF0000"/>
                </a:solidFill>
              </a:rPr>
              <a:t>desc</a:t>
            </a:r>
            <a:endParaRPr lang="tr-TR" sz="2000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http://localhost/AdventureServices/ProductService.svc/</a:t>
            </a:r>
            <a:r>
              <a:rPr lang="en-US" sz="2000" i="1" dirty="0" smtClean="0">
                <a:solidFill>
                  <a:srgbClr val="FF0000"/>
                </a:solidFill>
              </a:rPr>
              <a:t>ProductSubcategory(4)?$expand=Product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071678"/>
            <a:ext cx="8229600" cy="2214578"/>
          </a:xfrm>
        </p:spPr>
        <p:txBody>
          <a:bodyPr>
            <a:normAutofit/>
          </a:bodyPr>
          <a:lstStyle/>
          <a:p>
            <a:r>
              <a:rPr lang="tr-TR" b="1" i="1" dirty="0" smtClean="0">
                <a:solidFill>
                  <a:srgbClr val="FF0000"/>
                </a:solidFill>
              </a:rPr>
              <a:t>Demolar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2163</TotalTime>
  <Words>373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Gündem</vt:lpstr>
      <vt:lpstr>Ado.Net Data Services Kimdir?</vt:lpstr>
      <vt:lpstr>Mimari Model</vt:lpstr>
      <vt:lpstr>Mimari Model</vt:lpstr>
      <vt:lpstr>Örnek Vaka</vt:lpstr>
      <vt:lpstr>QueryString Opsiyonları</vt:lpstr>
      <vt:lpstr>Örnek Sorgu İfadeleri</vt:lpstr>
      <vt:lpstr>Demolar </vt:lpstr>
      <vt:lpstr>Yardımcı Kaynaklar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Communication Foundation (WCF)</dc:title>
  <dc:creator>BurakSenyurt</dc:creator>
  <cp:lastModifiedBy>BurakSenyurt</cp:lastModifiedBy>
  <cp:revision>424</cp:revision>
  <dcterms:created xsi:type="dcterms:W3CDTF">2008-02-11T15:27:44Z</dcterms:created>
  <dcterms:modified xsi:type="dcterms:W3CDTF">2008-10-19T12:36:41Z</dcterms:modified>
</cp:coreProperties>
</file>