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7" r:id="rId9"/>
    <p:sldId id="269" r:id="rId10"/>
    <p:sldId id="270" r:id="rId11"/>
    <p:sldId id="271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94" r:id="rId22"/>
    <p:sldId id="295" r:id="rId23"/>
    <p:sldId id="287" r:id="rId24"/>
    <p:sldId id="288" r:id="rId25"/>
    <p:sldId id="289" r:id="rId26"/>
    <p:sldId id="290" r:id="rId27"/>
    <p:sldId id="293" r:id="rId28"/>
    <p:sldId id="292" r:id="rId2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979488"/>
            <a:ext cx="8713788" cy="2520950"/>
          </a:xfrm>
        </p:spPr>
        <p:txBody>
          <a:bodyPr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21163"/>
            <a:ext cx="6400800" cy="194468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C26B3-97D4-4577-8BA4-452B93B51C5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98ADB-2DF3-452E-9747-5A1B33285B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D95E-D07C-42B7-98B1-608617DBA6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A6500-1F20-4C48-AC2F-273E0B614C8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CEC38-B7EE-442E-BBA1-7A2D350902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3DD05-DA66-45A4-BD2F-6A90E9B9176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7A9FA-D4B2-4F45-A38D-53AD9CB90D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414CE-531B-4B68-A7B2-C4237353A12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FFA61-B538-4FAF-BACA-9AFC466DF03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B4DAD-30CD-4242-9BA8-6216623B2D6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1310F-A11C-452A-8B54-7D9A883B41A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FA8319-89BF-42F2-A617-229C79FB525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908050"/>
            <a:ext cx="8713788" cy="2520950"/>
          </a:xfrm>
        </p:spPr>
        <p:txBody>
          <a:bodyPr/>
          <a:lstStyle/>
          <a:p>
            <a:pPr eaLnBrk="1" hangingPunct="1"/>
            <a:r>
              <a:rPr lang="tr-TR" sz="9600" smtClean="0">
                <a:effectLst/>
              </a:rPr>
              <a:t>LINQ</a:t>
            </a:r>
            <a:r>
              <a:rPr lang="tr-TR" smtClean="0">
                <a:effectLst/>
              </a:rPr>
              <a:t/>
            </a:r>
            <a:br>
              <a:rPr lang="tr-TR" smtClean="0">
                <a:effectLst/>
              </a:rPr>
            </a:br>
            <a:r>
              <a:rPr lang="tr-TR" sz="4400" smtClean="0">
                <a:effectLst/>
              </a:rPr>
              <a:t>Language Integrated Query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429125"/>
            <a:ext cx="6400800" cy="1944688"/>
          </a:xfrm>
        </p:spPr>
        <p:txBody>
          <a:bodyPr/>
          <a:lstStyle/>
          <a:p>
            <a:pPr eaLnBrk="1" hangingPunct="1">
              <a:defRPr/>
            </a:pPr>
            <a:r>
              <a:rPr lang="tr-TR" sz="4800" b="1" dirty="0" smtClean="0"/>
              <a:t>Uğur UMUTLUOĞLU</a:t>
            </a:r>
          </a:p>
          <a:p>
            <a:pPr eaLnBrk="1" hangingPunct="1">
              <a:defRPr/>
            </a:pPr>
            <a:r>
              <a:rPr lang="tr-TR" sz="2800" b="1" dirty="0" smtClean="0">
                <a:solidFill>
                  <a:srgbClr val="FFFF00"/>
                </a:solidFill>
              </a:rPr>
              <a:t>nedirtv?com</a:t>
            </a:r>
          </a:p>
          <a:p>
            <a:pPr eaLnBrk="1" hangingPunct="1">
              <a:defRPr/>
            </a:pPr>
            <a:r>
              <a:rPr lang="tr-TR" sz="2800" b="1" dirty="0" smtClean="0">
                <a:solidFill>
                  <a:srgbClr val="FFFF00"/>
                </a:solidFill>
              </a:rPr>
              <a:t>INETA Speaker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Varolan tipe yeni bir metot eklenebilir</a:t>
            </a:r>
          </a:p>
          <a:p>
            <a:pPr>
              <a:defRPr/>
            </a:pPr>
            <a:r>
              <a:rPr lang="tr-TR" dirty="0" smtClean="0"/>
              <a:t>Örneğin kendi yazdığımız bir metodun String sınıfının üyesi olması ve projedeki tüm String değişkenler üzerinden bu metodun çağrılması sağlanabilir</a:t>
            </a: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1428750"/>
            <a:ext cx="5643562" cy="37147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latin typeface="+mj-lt"/>
              </a:rPr>
              <a:t>static class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StringExtensions</a:t>
            </a:r>
            <a:endParaRPr lang="en-US" sz="2400" b="1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public static string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TersCevir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(</a:t>
            </a:r>
            <a:r>
              <a:rPr lang="en-US" sz="2400" b="1" u="sng" dirty="0">
                <a:solidFill>
                  <a:srgbClr val="FFFF66"/>
                </a:solidFill>
                <a:latin typeface="+mj-lt"/>
              </a:rPr>
              <a:t>this string s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{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char[]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s.ToCharArray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();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Array.Reverse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return new string(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cDizi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}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}</a:t>
            </a:r>
            <a:endParaRPr lang="tr-TR" sz="2400" b="1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500438"/>
            <a:ext cx="3500462" cy="248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117975"/>
            <a:ext cx="8229600" cy="954088"/>
          </a:xfrm>
        </p:spPr>
        <p:txBody>
          <a:bodyPr/>
          <a:lstStyle/>
          <a:p>
            <a:pPr>
              <a:buFontTx/>
              <a:buNone/>
              <a:defRPr/>
            </a:pPr>
            <a:endParaRPr lang="tr-TR" dirty="0" smtClean="0"/>
          </a:p>
          <a:p>
            <a:pPr>
              <a:buFontTx/>
              <a:buNone/>
              <a:defRPr/>
            </a:pPr>
            <a:r>
              <a:rPr lang="tr-TR" dirty="0" smtClean="0"/>
              <a:t>C# 2.0’da anonymous method tanımlaması</a:t>
            </a:r>
            <a:br>
              <a:rPr lang="tr-TR" dirty="0" smtClean="0"/>
            </a:br>
            <a:r>
              <a:rPr lang="tr-TR" dirty="0" smtClean="0"/>
              <a:t>(İsimsiz bir metodun yazılması yeterlidir)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1428750"/>
            <a:ext cx="8429625" cy="3000375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delegate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ToplamaDelegate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sayi1,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sayi2);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static void Main(string[]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tr-TR" sz="2400" b="1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toplaTemsilci20 = delegate(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x,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y)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latin typeface="+mj-lt"/>
              </a:rPr>
              <a:t>            {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latin typeface="+mj-lt"/>
              </a:rPr>
              <a:t>                return x + y;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latin typeface="+mj-lt"/>
              </a:rPr>
              <a:t>            };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}</a:t>
            </a:r>
            <a:endParaRPr lang="tr-TR" sz="2400" b="1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3332163"/>
            <a:ext cx="8229600" cy="882650"/>
          </a:xfrm>
        </p:spPr>
        <p:txBody>
          <a:bodyPr/>
          <a:lstStyle/>
          <a:p>
            <a:pPr>
              <a:buFontTx/>
              <a:buNone/>
              <a:defRPr/>
            </a:pPr>
            <a:endParaRPr lang="tr-TR" dirty="0" smtClean="0"/>
          </a:p>
          <a:p>
            <a:pPr>
              <a:buFontTx/>
              <a:buNone/>
              <a:defRPr/>
            </a:pPr>
            <a:r>
              <a:rPr lang="tr-TR" dirty="0" smtClean="0"/>
              <a:t>C# 3.0’da lambda expression tanımlaması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b="1" dirty="0" smtClean="0">
                <a:solidFill>
                  <a:srgbClr val="FFFF66"/>
                </a:solidFill>
              </a:rPr>
              <a:t>=&gt;</a:t>
            </a:r>
            <a:r>
              <a:rPr lang="tr-TR" dirty="0" smtClean="0"/>
              <a:t> operatörünün işlemi işaretlemesi yeterlidir)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1428750"/>
            <a:ext cx="8429625" cy="22860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delegate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ToplamaDelegate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sayi1,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sayi2);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static void Main(string[]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s-ES" sz="2400" b="1" dirty="0" err="1">
                <a:solidFill>
                  <a:srgbClr val="FFFF66"/>
                </a:solidFill>
                <a:latin typeface="+mj-lt"/>
              </a:rPr>
              <a:t>ToplamaDelegate</a:t>
            </a:r>
            <a:r>
              <a:rPr lang="es-ES" sz="2400" b="1" dirty="0">
                <a:solidFill>
                  <a:srgbClr val="FFFF66"/>
                </a:solidFill>
                <a:latin typeface="+mj-lt"/>
              </a:rPr>
              <a:t> toplaTemsilci30 = (x, y) =&gt; x + y;</a:t>
            </a:r>
            <a:endParaRPr lang="en-US" sz="2400" b="1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tr-TR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FF66"/>
                </a:solidFill>
              </a:rPr>
              <a:t>LINQ</a:t>
            </a:r>
            <a:r>
              <a:rPr lang="en-US" sz="2800" dirty="0" smtClean="0"/>
              <a:t> (Language Integrated Query - </a:t>
            </a:r>
            <a:r>
              <a:rPr lang="en-US" sz="2800" dirty="0" err="1" smtClean="0"/>
              <a:t>Dile</a:t>
            </a:r>
            <a:r>
              <a:rPr lang="en-US" sz="2800" dirty="0" smtClean="0"/>
              <a:t> </a:t>
            </a:r>
            <a:r>
              <a:rPr lang="en-US" sz="2800" dirty="0" err="1" smtClean="0"/>
              <a:t>entegre</a:t>
            </a:r>
            <a:r>
              <a:rPr lang="en-US" sz="2800" dirty="0" smtClean="0"/>
              <a:t> </a:t>
            </a:r>
            <a:r>
              <a:rPr lang="en-US" sz="2800" dirty="0" err="1" smtClean="0"/>
              <a:t>sorgu</a:t>
            </a:r>
            <a:r>
              <a:rPr lang="en-US" sz="2800" dirty="0" smtClean="0"/>
              <a:t>)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T-</a:t>
            </a:r>
            <a:r>
              <a:rPr lang="en-US" sz="2800" dirty="0" err="1" smtClean="0"/>
              <a:t>SQL'de</a:t>
            </a:r>
            <a:r>
              <a:rPr lang="en-US" sz="2800" dirty="0" smtClean="0"/>
              <a:t> </a:t>
            </a:r>
            <a:r>
              <a:rPr lang="en-US" sz="2800" dirty="0" err="1" smtClean="0"/>
              <a:t>tablolara</a:t>
            </a:r>
            <a:r>
              <a:rPr lang="tr-TR" sz="2800" dirty="0" smtClean="0"/>
              <a:t>, Xquery’de Xml verilere</a:t>
            </a:r>
            <a:r>
              <a:rPr lang="en-US" sz="2800" dirty="0" smtClean="0"/>
              <a:t> </a:t>
            </a:r>
            <a:r>
              <a:rPr lang="en-US" sz="2800" dirty="0" err="1" smtClean="0"/>
              <a:t>yapılan</a:t>
            </a:r>
            <a:r>
              <a:rPr lang="en-US" sz="2800" dirty="0" smtClean="0"/>
              <a:t> </a:t>
            </a:r>
            <a:r>
              <a:rPr lang="en-US" sz="2800" dirty="0" err="1" smtClean="0"/>
              <a:t>sorguların</a:t>
            </a:r>
            <a:r>
              <a:rPr lang="en-US" sz="2800" dirty="0" smtClean="0"/>
              <a:t> </a:t>
            </a:r>
            <a:r>
              <a:rPr lang="en-US" sz="2800" dirty="0" err="1" smtClean="0"/>
              <a:t>benzeri</a:t>
            </a:r>
            <a:r>
              <a:rPr lang="en-US" sz="2800" dirty="0" smtClean="0"/>
              <a:t> </a:t>
            </a:r>
            <a:r>
              <a:rPr lang="en-US" sz="2800" dirty="0" err="1" smtClean="0"/>
              <a:t>artık</a:t>
            </a:r>
            <a:r>
              <a:rPr lang="en-US" sz="2800" dirty="0" smtClean="0"/>
              <a:t> </a:t>
            </a:r>
            <a:r>
              <a:rPr lang="en-US" sz="2800" dirty="0" err="1" smtClean="0"/>
              <a:t>uygulamadaki</a:t>
            </a:r>
            <a:r>
              <a:rPr lang="en-US" sz="2800" dirty="0" smtClean="0"/>
              <a:t> </a:t>
            </a:r>
            <a:r>
              <a:rPr lang="en-US" sz="2800" dirty="0" err="1" smtClean="0"/>
              <a:t>nesnelere</a:t>
            </a:r>
            <a:r>
              <a:rPr lang="en-US" sz="2800" dirty="0" smtClean="0"/>
              <a:t> de </a:t>
            </a:r>
            <a:r>
              <a:rPr lang="en-US" sz="2800" dirty="0" err="1" smtClean="0"/>
              <a:t>yapılabilir</a:t>
            </a:r>
            <a:endParaRPr lang="tr-TR" sz="2800" dirty="0" smtClean="0"/>
          </a:p>
          <a:p>
            <a:pPr>
              <a:defRPr/>
            </a:pPr>
            <a:r>
              <a:rPr lang="tr-TR" sz="2800" b="1" u="sng" dirty="0" smtClean="0"/>
              <a:t>IEnumarable&lt;T&gt;</a:t>
            </a:r>
            <a:r>
              <a:rPr lang="tr-TR" sz="2800" b="1" dirty="0" smtClean="0"/>
              <a:t> </a:t>
            </a:r>
            <a:r>
              <a:rPr lang="tr-TR" sz="2800" dirty="0" smtClean="0"/>
              <a:t>arayüzünü uygulamış tüm nesneler LINQ ifadeleriyle sorgulanabilir</a:t>
            </a:r>
          </a:p>
          <a:p>
            <a:pPr>
              <a:defRPr/>
            </a:pPr>
            <a:r>
              <a:rPr lang="tr-TR" sz="2800" dirty="0" smtClean="0"/>
              <a:t>IEnumarable&lt;T&gt; arayüzünü uygulamamış nesneler </a:t>
            </a:r>
            <a:r>
              <a:rPr lang="tr-TR" sz="2800" b="1" u="sng" dirty="0" smtClean="0"/>
              <a:t>Extension Method</a:t>
            </a:r>
            <a:r>
              <a:rPr lang="tr-TR" sz="2800" dirty="0" smtClean="0"/>
              <a:t>’lar sayesinde sorgulanır hale getirilebilir</a:t>
            </a:r>
            <a:endParaRPr lang="en-US" sz="28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en-US" dirty="0" err="1" smtClean="0"/>
              <a:t>Expre</a:t>
            </a:r>
            <a:r>
              <a:rPr lang="tr-TR" dirty="0" smtClean="0"/>
              <a:t>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sorgularında </a:t>
            </a:r>
            <a:r>
              <a:rPr lang="tr-TR" b="1" dirty="0" smtClean="0"/>
              <a:t>Where</a:t>
            </a:r>
            <a:r>
              <a:rPr lang="tr-TR" dirty="0" smtClean="0"/>
              <a:t>, </a:t>
            </a:r>
            <a:r>
              <a:rPr lang="tr-TR" b="1" dirty="0" smtClean="0"/>
              <a:t>Select</a:t>
            </a:r>
            <a:r>
              <a:rPr lang="tr-TR" dirty="0" smtClean="0"/>
              <a:t>, </a:t>
            </a:r>
            <a:r>
              <a:rPr lang="tr-TR" b="1" dirty="0" smtClean="0"/>
              <a:t>OrderBy</a:t>
            </a:r>
            <a:r>
              <a:rPr lang="tr-TR" dirty="0" smtClean="0"/>
              <a:t>, </a:t>
            </a:r>
            <a:r>
              <a:rPr lang="tr-TR" b="1" dirty="0" smtClean="0"/>
              <a:t>Group By</a:t>
            </a:r>
            <a:r>
              <a:rPr lang="tr-TR" dirty="0" smtClean="0"/>
              <a:t> gibi kelimeler ve </a:t>
            </a:r>
            <a:r>
              <a:rPr lang="tr-TR" b="1" dirty="0" smtClean="0"/>
              <a:t>Count</a:t>
            </a:r>
            <a:r>
              <a:rPr lang="tr-TR" dirty="0" smtClean="0"/>
              <a:t>, </a:t>
            </a:r>
            <a:r>
              <a:rPr lang="tr-TR" b="1" dirty="0" smtClean="0"/>
              <a:t>Sum</a:t>
            </a:r>
            <a:r>
              <a:rPr lang="tr-TR" dirty="0" smtClean="0"/>
              <a:t> gibi gruplama fonksiyonları kullanılabilir</a:t>
            </a:r>
          </a:p>
          <a:p>
            <a:pPr>
              <a:defRPr/>
            </a:pPr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sorgu</a:t>
            </a:r>
            <a:r>
              <a:rPr lang="en-US" dirty="0" smtClean="0"/>
              <a:t> </a:t>
            </a:r>
            <a:r>
              <a:rPr lang="en-US" dirty="0" err="1" smtClean="0"/>
              <a:t>ifadeleri</a:t>
            </a:r>
            <a:r>
              <a:rPr lang="en-US" dirty="0" smtClean="0"/>
              <a:t> </a:t>
            </a:r>
            <a:r>
              <a:rPr lang="en-US" dirty="0" err="1" smtClean="0"/>
              <a:t>arka</a:t>
            </a:r>
            <a:r>
              <a:rPr lang="en-US" dirty="0" smtClean="0"/>
              <a:t> </a:t>
            </a:r>
            <a:r>
              <a:rPr lang="en-US" dirty="0" err="1" smtClean="0"/>
              <a:t>planda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metotlara</a:t>
            </a:r>
            <a:r>
              <a:rPr lang="en-US" dirty="0" smtClean="0"/>
              <a:t> </a:t>
            </a:r>
            <a:r>
              <a:rPr lang="en-US" dirty="0" err="1" smtClean="0"/>
              <a:t>çevrilir</a:t>
            </a:r>
            <a:endParaRPr lang="tr-TR" dirty="0" smtClean="0"/>
          </a:p>
          <a:p>
            <a:pPr>
              <a:defRPr/>
            </a:pPr>
            <a:r>
              <a:rPr lang="tr-TR" dirty="0" smtClean="0"/>
              <a:t>Anahtar kelimeler ve gruplama fonksiyonları SQL’deki anlamlarını taşırlar; fakat LINQ’deki söz dizimi biraz farklıdır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</a:t>
            </a:r>
            <a:r>
              <a:rPr lang="en-US" dirty="0" err="1" smtClean="0"/>
              <a:t>Expre</a:t>
            </a:r>
            <a:r>
              <a:rPr lang="tr-TR" dirty="0" smtClean="0"/>
              <a:t>s</a:t>
            </a:r>
            <a:r>
              <a:rPr lang="en-US" dirty="0" err="1" smtClean="0"/>
              <a:t>sions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4500" y="4000500"/>
            <a:ext cx="5857875" cy="250031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[]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sayilar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= new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[] { 3, 9, 6, 15, 4, 22 };</a:t>
            </a:r>
          </a:p>
          <a:p>
            <a:pPr>
              <a:defRPr/>
            </a:pPr>
            <a:r>
              <a:rPr lang="en-US" sz="2200" dirty="0" err="1">
                <a:solidFill>
                  <a:srgbClr val="FFFF66"/>
                </a:solidFill>
                <a:latin typeface="+mn-lt"/>
              </a:rPr>
              <a:t>var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FF66"/>
                </a:solidFill>
                <a:latin typeface="+mn-lt"/>
              </a:rPr>
              <a:t>ciftSayilar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from s in </a:t>
            </a:r>
            <a:r>
              <a:rPr lang="en-US" sz="2200" b="1" dirty="0" err="1">
                <a:solidFill>
                  <a:srgbClr val="FFA000"/>
                </a:solidFill>
                <a:latin typeface="+mn-lt"/>
              </a:rPr>
              <a:t>sayilar</a:t>
            </a:r>
            <a:endParaRPr lang="en-US" sz="2200" b="1" dirty="0">
              <a:solidFill>
                <a:srgbClr val="FFA000"/>
              </a:solidFill>
              <a:latin typeface="+mn-lt"/>
            </a:endParaRPr>
          </a:p>
          <a:p>
            <a:pPr>
              <a:defRPr/>
            </a:pPr>
            <a:r>
              <a:rPr lang="en-US" sz="2200" b="1" dirty="0">
                <a:solidFill>
                  <a:srgbClr val="FFA000"/>
                </a:solidFill>
                <a:latin typeface="+mn-lt"/>
              </a:rPr>
              <a:t>                  </a:t>
            </a:r>
            <a:r>
              <a:rPr lang="tr-TR" sz="2200" b="1" dirty="0">
                <a:solidFill>
                  <a:srgbClr val="FFA000"/>
                </a:solidFill>
                <a:latin typeface="+mn-lt"/>
              </a:rPr>
              <a:t>	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where s % 2 == 0</a:t>
            </a:r>
          </a:p>
          <a:p>
            <a:pPr>
              <a:defRPr/>
            </a:pPr>
            <a:r>
              <a:rPr lang="en-US" sz="2200" b="1" dirty="0">
                <a:solidFill>
                  <a:srgbClr val="FFA000"/>
                </a:solidFill>
                <a:latin typeface="+mn-lt"/>
              </a:rPr>
              <a:t>                  </a:t>
            </a:r>
            <a:r>
              <a:rPr lang="tr-TR" sz="2200" b="1" dirty="0">
                <a:solidFill>
                  <a:srgbClr val="FFA000"/>
                </a:solidFill>
                <a:latin typeface="+mn-lt"/>
              </a:rPr>
              <a:t>	</a:t>
            </a:r>
            <a:r>
              <a:rPr lang="en-US" sz="2200" b="1" dirty="0">
                <a:solidFill>
                  <a:srgbClr val="FFA000"/>
                </a:solidFill>
                <a:latin typeface="+mn-lt"/>
              </a:rPr>
              <a:t>select s;</a:t>
            </a:r>
          </a:p>
          <a:p>
            <a:pPr>
              <a:defRPr/>
            </a:pPr>
            <a:endParaRPr lang="en-US" sz="22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oreach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sayi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in </a:t>
            </a:r>
            <a:r>
              <a:rPr lang="en-US" sz="2200" b="1" dirty="0" err="1">
                <a:solidFill>
                  <a:srgbClr val="FFFF66"/>
                </a:solidFill>
                <a:latin typeface="+mn-lt"/>
              </a:rPr>
              <a:t>ciftSayilar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n-US" sz="2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Console.WriteLine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(</a:t>
            </a:r>
            <a:r>
              <a:rPr lang="tr-TR" sz="2200" dirty="0">
                <a:solidFill>
                  <a:schemeClr val="bg1"/>
                </a:solidFill>
                <a:latin typeface="+mn-lt"/>
              </a:rPr>
              <a:t>say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4625" y="1568450"/>
            <a:ext cx="3071813" cy="164306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from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in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+mn-lt"/>
              </a:rPr>
              <a:t>sayi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Dizisi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where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 &lt;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100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select 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tr-TR" sz="2200" b="1" dirty="0">
                <a:solidFill>
                  <a:schemeClr val="bg1"/>
                </a:solidFill>
                <a:latin typeface="+mn-lt"/>
              </a:rPr>
              <a:t>ayi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43400" y="1684338"/>
            <a:ext cx="1214438" cy="50006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1684338"/>
            <a:ext cx="571500" cy="50006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28913" y="2224088"/>
            <a:ext cx="2286000" cy="42862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57588" y="2711450"/>
            <a:ext cx="571500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5557838" y="1911350"/>
            <a:ext cx="517525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44763" y="1782763"/>
            <a:ext cx="114300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29188" y="2500313"/>
            <a:ext cx="1000125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455863" y="3117850"/>
            <a:ext cx="1357312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1575" y="1568450"/>
            <a:ext cx="2500313" cy="646113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Ele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alınacak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liste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dizi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veya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koleksiyon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gibi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7875" y="2425700"/>
            <a:ext cx="2857500" cy="92233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Seçilecek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verileri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belirle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me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Şart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bildirme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sıralama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gruplama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200" y="1568450"/>
            <a:ext cx="2214563" cy="646113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Sorguda kullanılacak değer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2800" y="2782888"/>
            <a:ext cx="1628775" cy="646112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Sonuçta yer alacak değer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Mimarisi</a:t>
            </a:r>
            <a:endParaRPr lang="en-US" dirty="0"/>
          </a:p>
        </p:txBody>
      </p:sp>
      <p:pic>
        <p:nvPicPr>
          <p:cNvPr id="4" name="Content Placeholder 3" descr="LINQ_Sem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13" y="1817023"/>
            <a:ext cx="6286544" cy="4438928"/>
          </a:xfr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IEnumarable&lt;T&gt; arayüzünü uygulamış tüm .NET tipleri LINQ ile sorgulanabilir</a:t>
            </a:r>
          </a:p>
          <a:p>
            <a:pPr lvl="1">
              <a:defRPr/>
            </a:pPr>
            <a:r>
              <a:rPr lang="tr-TR" dirty="0" smtClean="0"/>
              <a:t>Diziler (Array)</a:t>
            </a:r>
          </a:p>
          <a:p>
            <a:pPr lvl="1">
              <a:defRPr/>
            </a:pPr>
            <a:r>
              <a:rPr lang="tr-TR" dirty="0" smtClean="0"/>
              <a:t>Koleksiyonlar (Collections)</a:t>
            </a:r>
          </a:p>
          <a:p>
            <a:pPr lvl="1">
              <a:defRPr/>
            </a:pPr>
            <a:r>
              <a:rPr lang="tr-TR" dirty="0" smtClean="0"/>
              <a:t>Dizi veya Koleksiyon Üreten Tüm Metotlar</a:t>
            </a:r>
          </a:p>
          <a:p>
            <a:pPr lvl="2">
              <a:defRPr/>
            </a:pPr>
            <a:r>
              <a:rPr lang="tr-TR" dirty="0" smtClean="0"/>
              <a:t>Dosya ve Klasörler (System.IO vasıtasıyla)</a:t>
            </a:r>
          </a:p>
          <a:p>
            <a:pPr lvl="2">
              <a:defRPr/>
            </a:pPr>
            <a:r>
              <a:rPr lang="tr-TR" dirty="0" smtClean="0"/>
              <a:t>Dosya İçerikleri</a:t>
            </a:r>
          </a:p>
          <a:p>
            <a:pPr lvl="2">
              <a:defRPr/>
            </a:pPr>
            <a:r>
              <a:rPr lang="tr-TR" dirty="0" smtClean="0"/>
              <a:t>Tipler (Reflection vasıtasıyla)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 smtClean="0"/>
              <a:t>XPath</a:t>
            </a:r>
            <a:r>
              <a:rPr lang="tr-TR" dirty="0" smtClean="0"/>
              <a:t> ve </a:t>
            </a:r>
            <a:r>
              <a:rPr lang="tr-TR" b="1" dirty="0" smtClean="0"/>
              <a:t>XQuery</a:t>
            </a:r>
            <a:r>
              <a:rPr lang="tr-TR" dirty="0" smtClean="0"/>
              <a:t> sorgulama teknolojilerine alternatif olarak daha kolay sorgulama yapısı sunar</a:t>
            </a:r>
          </a:p>
          <a:p>
            <a:pPr>
              <a:defRPr/>
            </a:pPr>
            <a:r>
              <a:rPr lang="tr-TR" dirty="0" smtClean="0"/>
              <a:t>XElement nesnesi üzerinden elde edilen XML düğümleri standart LINQ ifadeleriyle sorgulanabilir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16013" y="1000125"/>
            <a:ext cx="6983412" cy="507206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</a:t>
            </a:r>
            <a:r>
              <a:rPr lang="tr-T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Uğur UMUTLUOĞLU</a:t>
            </a: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</a:t>
            </a: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Netron</a:t>
            </a:r>
            <a:endParaRPr lang="tr-T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</a:t>
            </a:r>
            <a:r>
              <a:rPr lang="tr-T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Eğitmen &amp; Danışman</a:t>
            </a:r>
            <a:endParaRPr lang="tr-T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endParaRPr lang="tr-T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tr-TR" sz="2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E-posta:</a:t>
            </a:r>
          </a:p>
          <a:p>
            <a:pPr>
              <a:defRPr/>
            </a:pP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ugur@nedirtv.com</a:t>
            </a:r>
          </a:p>
          <a:p>
            <a:pPr>
              <a:defRPr/>
            </a:pP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ugur.umutluoglu@netron.com.tr</a:t>
            </a:r>
          </a:p>
          <a:p>
            <a:pPr>
              <a:defRPr/>
            </a:pP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</a:p>
          <a:p>
            <a:pPr>
              <a:defRPr/>
            </a:pPr>
            <a:endParaRPr lang="tr-TR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</a:t>
            </a:r>
            <a:r>
              <a:rPr lang="tr-TR" sz="2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Web Site</a:t>
            </a:r>
            <a:r>
              <a:rPr lang="tr-TR" sz="26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>
              <a:defRPr/>
            </a:pP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tr-TR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www.umutluoglu.com</a:t>
            </a:r>
            <a:endParaRPr lang="tr-TR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to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 ile </a:t>
            </a:r>
            <a:r>
              <a:rPr lang="tr-TR" b="1" dirty="0" smtClean="0"/>
              <a:t>DataSet, DataTable </a:t>
            </a:r>
            <a:r>
              <a:rPr lang="tr-TR" dirty="0" smtClean="0"/>
              <a:t>nesneleri içerisinde saklanan veriler sorgulanabilir</a:t>
            </a:r>
          </a:p>
          <a:p>
            <a:pPr>
              <a:defRPr/>
            </a:pPr>
            <a:r>
              <a:rPr lang="tr-TR" dirty="0" smtClean="0"/>
              <a:t>Veritabanındaki nesnelerin uygulama tarafındaki karşılıkları olan </a:t>
            </a:r>
            <a:r>
              <a:rPr lang="tr-TR" b="1" dirty="0" smtClean="0"/>
              <a:t>Entity</a:t>
            </a:r>
            <a:r>
              <a:rPr lang="tr-TR" dirty="0" smtClean="0"/>
              <a:t> sınıfları üzerinde LINQ sorguları yazılabilir</a:t>
            </a:r>
          </a:p>
          <a:p>
            <a:pPr>
              <a:defRPr/>
            </a:pPr>
            <a:r>
              <a:rPr lang="tr-TR" dirty="0" smtClean="0"/>
              <a:t>Tablolar arasında ilişkilere izin verir ve ilişkisel LINQ sorguları yazılabilir</a:t>
            </a:r>
          </a:p>
          <a:p>
            <a:pPr>
              <a:defRPr/>
            </a:pPr>
            <a:r>
              <a:rPr lang="tr-TR" dirty="0" smtClean="0"/>
              <a:t>Yapılan değişiklikler veritabanına yansıtılabilir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LINQ’den Önce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0" y="1714500"/>
            <a:ext cx="8501063" cy="4071938"/>
          </a:xfrm>
          <a:prstGeom prst="rect">
            <a:avLst/>
          </a:prstGeom>
          <a:solidFill>
            <a:schemeClr val="tx1">
              <a:alpha val="26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SqlConnection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 = new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SqlConnection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("data source=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localhost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tr-TR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initial catalog=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NorthWind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integrated security=true");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SqlDataAdapter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new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SqlDataAdapter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("Select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ProductID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tr-TR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ProductName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UnitPrice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From Products 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tr-TR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Where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CategoryID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=@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kategori_id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con);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da.SelectCommand.Parameters.AddWithValue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("@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kategori_id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5);</a:t>
            </a:r>
          </a:p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DataTable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new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DataTable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da.Fill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>
              <a:defRPr/>
            </a:pP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GridView1.DataSource =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GridView1.DataBind();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LINQ’den Sonra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88" y="2357438"/>
            <a:ext cx="8429625" cy="2714625"/>
          </a:xfrm>
          <a:prstGeom prst="rect">
            <a:avLst/>
          </a:prstGeom>
          <a:solidFill>
            <a:schemeClr val="tx1">
              <a:alpha val="26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NorthwindDataContext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northwind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new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NorthwindDataContext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GridView1.DataSource = from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urun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northwind.Products</a:t>
            </a: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where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urun.CategoryID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5</a:t>
            </a: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select new {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urun.ProductID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endParaRPr lang="tr-T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tr-TR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urun.ProductName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urun.UnitPrice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};</a:t>
            </a:r>
          </a:p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GridView1.DataBind();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sz="4000" dirty="0" smtClean="0"/>
              <a:t>C# 3.0 Yenilikleri LINQ’in Neresinde?</a:t>
            </a:r>
            <a:endParaRPr 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1563" y="1701800"/>
            <a:ext cx="7572375" cy="2071688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200" dirty="0" err="1">
                <a:solidFill>
                  <a:schemeClr val="bg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+mn-lt"/>
              </a:rPr>
              <a:t>buyukJpgDosyalar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= </a:t>
            </a:r>
            <a:endParaRPr lang="tr-TR" sz="2200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from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in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dosyaListe</a:t>
            </a:r>
            <a:endParaRPr lang="en-US" sz="2200" dirty="0">
              <a:solidFill>
                <a:srgbClr val="FFFF66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where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dosya.Extension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== ".jpg“</a:t>
            </a:r>
            <a:r>
              <a:rPr lang="tr-TR" sz="2200" dirty="0">
                <a:solidFill>
                  <a:srgbClr val="FFFF66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&amp;&amp;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dosya.Length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&gt; 100000</a:t>
            </a: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select new {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DosyaAdi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dosya.Name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, </a:t>
            </a:r>
            <a:endParaRPr lang="tr-TR" sz="2200" dirty="0">
              <a:solidFill>
                <a:srgbClr val="FFFF66"/>
              </a:solidFill>
              <a:latin typeface="+mn-lt"/>
            </a:endParaRPr>
          </a:p>
          <a:p>
            <a:pPr>
              <a:defRPr/>
            </a:pPr>
            <a:r>
              <a:rPr lang="tr-TR" sz="2200" dirty="0">
                <a:solidFill>
                  <a:srgbClr val="FFFF66"/>
                </a:solidFill>
                <a:latin typeface="+mn-lt"/>
              </a:rPr>
              <a:t>                           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Boyut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= </a:t>
            </a:r>
            <a:r>
              <a:rPr lang="en-US" sz="2200" dirty="0" err="1">
                <a:solidFill>
                  <a:srgbClr val="FFFF66"/>
                </a:solidFill>
                <a:latin typeface="+mn-lt"/>
              </a:rPr>
              <a:t>dosya.Length</a:t>
            </a:r>
            <a:r>
              <a:rPr lang="en-US" sz="2200" dirty="0">
                <a:solidFill>
                  <a:srgbClr val="FFFF66"/>
                </a:solidFill>
                <a:latin typeface="+mn-lt"/>
              </a:rPr>
              <a:t> + "KB." 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1844675"/>
            <a:ext cx="2643187" cy="428625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6" name="Arc 5"/>
          <p:cNvSpPr/>
          <p:nvPr/>
        </p:nvSpPr>
        <p:spPr>
          <a:xfrm flipH="1">
            <a:off x="584200" y="2071688"/>
            <a:ext cx="1000125" cy="3786187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8" y="3983038"/>
            <a:ext cx="1714500" cy="647700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Implicitly Typed </a:t>
            </a:r>
            <a:endParaRPr lang="tr-TR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Local Variables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4563" y="2911475"/>
            <a:ext cx="4357687" cy="714375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11" name="Arc 10"/>
          <p:cNvSpPr/>
          <p:nvPr/>
        </p:nvSpPr>
        <p:spPr>
          <a:xfrm rot="5400000" flipV="1">
            <a:off x="2321719" y="3205957"/>
            <a:ext cx="1214437" cy="857250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28938" y="4071938"/>
            <a:ext cx="1857375" cy="369887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nonymous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ype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98763" y="2844800"/>
            <a:ext cx="3571875" cy="857250"/>
          </a:xfrm>
          <a:prstGeom prst="rect">
            <a:avLst/>
          </a:prstGeom>
          <a:solidFill>
            <a:schemeClr val="bg1">
              <a:alpha val="2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14" name="Arc 13"/>
          <p:cNvSpPr/>
          <p:nvPr/>
        </p:nvSpPr>
        <p:spPr>
          <a:xfrm rot="10800000">
            <a:off x="4987925" y="2916238"/>
            <a:ext cx="857250" cy="1428750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6550" y="4187825"/>
            <a:ext cx="1857375" cy="36988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Object Initializer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sz="4000" dirty="0" smtClean="0"/>
              <a:t>C# 3.0 Yenilikleri LINQ’in Neresinde?</a:t>
            </a:r>
            <a:endParaRPr lang="en-US" sz="4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2669"/>
            <a:ext cx="7755698" cy="2286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70488" y="2640013"/>
            <a:ext cx="642937" cy="428625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7938" y="2640013"/>
            <a:ext cx="2071687" cy="428625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3550" y="3595688"/>
            <a:ext cx="2071688" cy="1357312"/>
          </a:xfrm>
          <a:prstGeom prst="rect">
            <a:avLst/>
          </a:prstGeom>
          <a:solidFill>
            <a:srgbClr val="FFFF66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 dirty="0">
              <a:solidFill>
                <a:srgbClr val="FFFF66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5214144"/>
            <a:ext cx="5715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6313" y="5500688"/>
            <a:ext cx="1285875" cy="646112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Extension Methods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5534025" y="2230438"/>
            <a:ext cx="352425" cy="4381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6914356" y="2145507"/>
            <a:ext cx="352425" cy="6080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7813" y="1889125"/>
            <a:ext cx="2214562" cy="369888"/>
          </a:xfrm>
          <a:prstGeom prst="rect">
            <a:avLst/>
          </a:prstGeom>
          <a:solidFill>
            <a:srgbClr val="FFFF66">
              <a:alpha val="15000"/>
            </a:srgb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b="1" dirty="0">
                <a:solidFill>
                  <a:schemeClr val="bg1"/>
                </a:solidFill>
                <a:latin typeface="+mj-lt"/>
              </a:rPr>
              <a:t>Lambda Expressions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75" y="1643063"/>
            <a:ext cx="38576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b="1" dirty="0">
                <a:solidFill>
                  <a:schemeClr val="bg1"/>
                </a:solidFill>
                <a:latin typeface="+mj-lt"/>
              </a:rPr>
              <a:t>Kod derlendiğinde LINQ sorgusu arka planda uygun metotlara dönüştürülür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LINQ – Query Expressions</a:t>
            </a:r>
            <a:endParaRPr lang="en-US" dirty="0"/>
          </a:p>
        </p:txBody>
      </p:sp>
      <p:pic>
        <p:nvPicPr>
          <p:cNvPr id="27651" name="Content Placeholder 3" descr="Demo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43563" y="4429125"/>
            <a:ext cx="2687637" cy="1481138"/>
          </a:xfr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Mutlaka</a:t>
            </a:r>
            <a:r>
              <a:rPr lang="en-US" dirty="0" smtClean="0"/>
              <a:t> </a:t>
            </a:r>
            <a:r>
              <a:rPr lang="en-US" dirty="0" err="1" smtClean="0"/>
              <a:t>Göz</a:t>
            </a:r>
            <a:r>
              <a:rPr lang="en-US" dirty="0" smtClean="0"/>
              <a:t> </a:t>
            </a:r>
            <a:r>
              <a:rPr lang="en-US" dirty="0" err="1" smtClean="0"/>
              <a:t>Atın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101 LINQ </a:t>
            </a:r>
            <a:r>
              <a:rPr lang="en-US" dirty="0" err="1" smtClean="0"/>
              <a:t>Örneği</a:t>
            </a:r>
            <a:endParaRPr lang="en-US" dirty="0" smtClean="0"/>
          </a:p>
          <a:p>
            <a:pPr>
              <a:buFontTx/>
              <a:buNone/>
              <a:defRPr/>
            </a:pPr>
            <a:r>
              <a:rPr lang="tr-TR" sz="2400" dirty="0" smtClean="0"/>
              <a:t>	</a:t>
            </a:r>
            <a:r>
              <a:rPr lang="en-US" sz="2400" i="1" dirty="0" smtClean="0">
                <a:solidFill>
                  <a:srgbClr val="FFFF66"/>
                </a:solidFill>
              </a:rPr>
              <a:t>http://msdn.microsoft.com/en-us/vcsharp/aa336746.aspx</a:t>
            </a:r>
          </a:p>
          <a:p>
            <a:pPr>
              <a:defRPr/>
            </a:pPr>
            <a:r>
              <a:rPr lang="en-US" dirty="0" smtClean="0"/>
              <a:t>ADO.NET Entity Framework</a:t>
            </a:r>
            <a:endParaRPr lang="tr-TR" dirty="0" smtClean="0"/>
          </a:p>
          <a:p>
            <a:pPr>
              <a:defRPr/>
            </a:pPr>
            <a:r>
              <a:rPr lang="tr-TR" dirty="0" smtClean="0"/>
              <a:t>Pro LINQ with C# 2008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57628"/>
            <a:ext cx="1620954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16013" y="1000125"/>
            <a:ext cx="6983412" cy="5072063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</a:t>
            </a:r>
            <a:r>
              <a:rPr lang="tr-T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Uğur UMUTLUOĞLU</a:t>
            </a:r>
          </a:p>
          <a:p>
            <a:pPr>
              <a:defRPr/>
            </a:pPr>
            <a:endParaRPr lang="tr-T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tr-TR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E-posta:</a:t>
            </a:r>
          </a:p>
          <a:p>
            <a:pPr>
              <a:defRPr/>
            </a:pP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ugur@nedirtv.com</a:t>
            </a:r>
          </a:p>
          <a:p>
            <a:pPr>
              <a:defRPr/>
            </a:pP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ugur.umutluoglu@netron.com.tr</a:t>
            </a:r>
          </a:p>
          <a:p>
            <a:pPr>
              <a:defRPr/>
            </a:pP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</a:p>
          <a:p>
            <a:pPr>
              <a:defRPr/>
            </a:pPr>
            <a:endParaRPr lang="tr-T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</a:t>
            </a:r>
            <a:r>
              <a:rPr lang="tr-TR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Web Site</a:t>
            </a:r>
            <a:r>
              <a:rPr lang="tr-TR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>
              <a:defRPr/>
            </a:pP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tr-T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www.umutluoglu.com</a:t>
            </a:r>
            <a:endParaRPr lang="tr-T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1938"/>
          </a:xfrm>
        </p:spPr>
        <p:txBody>
          <a:bodyPr/>
          <a:lstStyle/>
          <a:p>
            <a:pPr algn="ctr">
              <a:buFontTx/>
              <a:buNone/>
              <a:defRPr/>
            </a:pPr>
            <a:endParaRPr lang="tr-TR" dirty="0" smtClean="0"/>
          </a:p>
          <a:p>
            <a:pPr algn="ctr">
              <a:buFontTx/>
              <a:buNone/>
              <a:defRPr/>
            </a:pPr>
            <a:endParaRPr lang="tr-TR" dirty="0" smtClean="0"/>
          </a:p>
          <a:p>
            <a:pPr algn="ctr">
              <a:buFontTx/>
              <a:buNone/>
              <a:defRPr/>
            </a:pPr>
            <a:r>
              <a:rPr lang="tr-TR" sz="5400" b="1" i="1" dirty="0" smtClean="0">
                <a:solidFill>
                  <a:srgbClr val="FFFF66"/>
                </a:solidFill>
              </a:rPr>
              <a:t>Teşekkürler...</a:t>
            </a:r>
          </a:p>
          <a:p>
            <a:pPr algn="ctr">
              <a:buFontTx/>
              <a:buNone/>
              <a:defRPr/>
            </a:pPr>
            <a:r>
              <a:rPr lang="tr-TR" sz="5400" b="1" dirty="0" smtClean="0"/>
              <a:t>Soru - Cevap</a:t>
            </a:r>
            <a:endParaRPr lang="en-US" sz="5400" b="1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AJANDA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  <a:p>
            <a:pPr eaLnBrk="1" hangingPunct="1">
              <a:defRPr/>
            </a:pPr>
            <a:r>
              <a:rPr lang="tr-TR" dirty="0" smtClean="0"/>
              <a:t>LINQ’e Hazırlık: C# 3.0 ile Gelen Yenilikler</a:t>
            </a:r>
          </a:p>
          <a:p>
            <a:pPr eaLnBrk="1" hangingPunct="1">
              <a:defRPr/>
            </a:pPr>
            <a:r>
              <a:rPr lang="tr-TR" dirty="0" smtClean="0"/>
              <a:t>LINQ (Language Integrated Query)</a:t>
            </a:r>
          </a:p>
          <a:p>
            <a:pPr lvl="1" eaLnBrk="1" hangingPunct="1">
              <a:defRPr/>
            </a:pPr>
            <a:r>
              <a:rPr lang="tr-TR" dirty="0" smtClean="0"/>
              <a:t>LINQ to Object</a:t>
            </a:r>
          </a:p>
          <a:p>
            <a:pPr lvl="1" eaLnBrk="1" hangingPunct="1">
              <a:defRPr/>
            </a:pPr>
            <a:r>
              <a:rPr lang="tr-TR" dirty="0" smtClean="0"/>
              <a:t>LINQ to XML</a:t>
            </a:r>
          </a:p>
          <a:p>
            <a:pPr lvl="1" eaLnBrk="1" hangingPunct="1">
              <a:defRPr/>
            </a:pPr>
            <a:r>
              <a:rPr lang="tr-TR" dirty="0" smtClean="0"/>
              <a:t>LINQ to SQL</a:t>
            </a:r>
          </a:p>
          <a:p>
            <a:pPr eaLnBrk="1" hangingPunct="1">
              <a:defRPr/>
            </a:pPr>
            <a:r>
              <a:rPr lang="it-IT" dirty="0" smtClean="0"/>
              <a:t>C# 3.0 Yenilikleri LINQ’in Neresinde?</a:t>
            </a:r>
            <a:endParaRPr lang="tr-TR" dirty="0" smtClean="0"/>
          </a:p>
          <a:p>
            <a:pPr eaLnBrk="1" hangingPunct="1">
              <a:defRPr/>
            </a:pPr>
            <a:r>
              <a:rPr lang="tr-TR" dirty="0" smtClean="0"/>
              <a:t>Örnek Uygulamalar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Nesneler hakkında bilgilere kolay ulaşabilmek, nesneler üzerinde arama, sıralama, gruplama gibi işlemleri kolaylaştırma ihtiyacı</a:t>
            </a:r>
          </a:p>
          <a:p>
            <a:pPr eaLnBrk="1" hangingPunct="1">
              <a:defRPr/>
            </a:pPr>
            <a:r>
              <a:rPr lang="tr-TR" dirty="0" smtClean="0"/>
              <a:t>Bu tip işlemleri, </a:t>
            </a:r>
            <a:r>
              <a:rPr lang="tr-TR" i="1" dirty="0" smtClean="0"/>
              <a:t>kullanılan dilden farklı ikinci bir bileşene</a:t>
            </a:r>
            <a:r>
              <a:rPr lang="tr-TR" dirty="0" smtClean="0"/>
              <a:t>(dile, yazılıma veya projeye eklenecek farklı katmanlara) ihtiyaç duymadan gerçekleştirebilme ihtiyacı</a:t>
            </a:r>
          </a:p>
          <a:p>
            <a:pPr eaLnBrk="1" hangingPunct="1">
              <a:defRPr/>
            </a:pPr>
            <a:endParaRPr lang="tr-TR" dirty="0" smtClean="0"/>
          </a:p>
          <a:p>
            <a:pPr eaLnBrk="1" hangingPunct="1">
              <a:defRPr/>
            </a:pPr>
            <a:endParaRPr lang="tr-TR" dirty="0" smtClean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LINQ’e Neden İhtiyaç Duyuldu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Veritabanındaki tabloları .NET nesnesi olarak uygulama içerisinde sorgulamak</a:t>
            </a:r>
          </a:p>
          <a:p>
            <a:pPr eaLnBrk="1" hangingPunct="1">
              <a:defRPr/>
            </a:pPr>
            <a:r>
              <a:rPr lang="tr-TR" dirty="0" smtClean="0"/>
              <a:t>XML dosyalarındaki verileri XPath ve XQuery kullanmadan, SQL ifadesi yazar gibi sorgulamak</a:t>
            </a:r>
          </a:p>
          <a:p>
            <a:pPr eaLnBrk="1" hangingPunct="1">
              <a:defRPr/>
            </a:pPr>
            <a:r>
              <a:rPr lang="tr-TR" dirty="0" smtClean="0"/>
              <a:t>Koleksiyon ve dizi nesnelerini sorgulamak</a:t>
            </a:r>
          </a:p>
          <a:p>
            <a:pPr eaLnBrk="1" hangingPunct="1">
              <a:defRPr/>
            </a:pPr>
            <a:r>
              <a:rPr lang="tr-TR" dirty="0" smtClean="0"/>
              <a:t>Ve bu sorgulamaları </a:t>
            </a:r>
            <a:r>
              <a:rPr lang="tr-TR" u="sng" dirty="0" smtClean="0"/>
              <a:t>dil ile entegre şekilde oluşturabilmek...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LINQ’e Hazırlık: C#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.NET Framework 3.5’teki en önemli yenilik </a:t>
            </a:r>
            <a:r>
              <a:rPr lang="tr-TR" b="1" dirty="0" smtClean="0"/>
              <a:t>LINQ</a:t>
            </a:r>
            <a:r>
              <a:rPr lang="tr-TR" dirty="0" smtClean="0"/>
              <a:t>’dir.</a:t>
            </a:r>
          </a:p>
          <a:p>
            <a:pPr>
              <a:defRPr/>
            </a:pPr>
            <a:r>
              <a:rPr lang="tr-TR" dirty="0" smtClean="0"/>
              <a:t>Bu sürümde getirilen diğer tüm yenilikler LINQ için gerekli parçalardır ve LINQ projesinin daha tutarlı hale gelmesini sağlamıştır</a:t>
            </a: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Implicitly Typed Local Variables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1563" y="4572000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yeniSayi = 25;</a:t>
            </a:r>
          </a:p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yeniSehir = "İstanbul";</a:t>
            </a:r>
          </a:p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yeniMusteri = new Customer("Bülent Sözge");</a:t>
            </a:r>
          </a:p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var</a:t>
            </a: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yeniListe = new List&lt;double&gt;();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2000250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sayi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25;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string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sehir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"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İstanbul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";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Customer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musteri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Customer("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Bülent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Sözge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List&lt;double&gt;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liste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List&lt;double&gt;();</a:t>
            </a:r>
            <a:endParaRPr lang="tr-TR" sz="2400" b="1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25" y="1538288"/>
            <a:ext cx="4000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Standart tanımlama yolu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4110038"/>
            <a:ext cx="6929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  kelimesi kullanılarak yapılan tanımlamalar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and Collection </a:t>
            </a:r>
            <a:r>
              <a:rPr lang="en-US" dirty="0" err="1" smtClean="0"/>
              <a:t>Initializers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63" y="4572000"/>
            <a:ext cx="7286625" cy="20002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 p = new Personel() </a:t>
            </a: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{ Id = 8, </a:t>
            </a:r>
          </a:p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                 Isim = "Burak Batur", DogumYeri = "Denizli" }</a:t>
            </a: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;</a:t>
            </a:r>
          </a:p>
          <a:p>
            <a:pPr>
              <a:defRPr/>
            </a:pPr>
            <a:endParaRPr lang="tr-T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List&lt;string&gt;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= new List&lt;string&gt;() </a:t>
            </a:r>
          </a:p>
          <a:p>
            <a:pPr>
              <a:defRPr/>
            </a:pP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	                              </a:t>
            </a: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{ “</a:t>
            </a:r>
            <a:r>
              <a:rPr lang="en-US" sz="2400" b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Rüştü</a:t>
            </a: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", “</a:t>
            </a:r>
            <a:r>
              <a:rPr lang="en-US" sz="2400" b="1" dirty="0" err="1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Servet</a:t>
            </a:r>
            <a:r>
              <a:rPr lang="tr-TR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 }</a:t>
            </a:r>
            <a:r>
              <a:rPr lang="tr-T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1563" y="1857375"/>
            <a:ext cx="7358062" cy="200025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p = new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Personel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(8, "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Burak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Batur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", "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Denizli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endParaRPr lang="en-US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List&lt;string&gt;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 = new List&lt;string&gt;();</a:t>
            </a:r>
          </a:p>
          <a:p>
            <a:pPr>
              <a:defRPr/>
            </a:pP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oyuncular.Add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("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Rüştü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</a:p>
          <a:p>
            <a:pPr>
              <a:defRPr/>
            </a:pP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oyuncular.Add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("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Servet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Calibri" pitchFamily="34" charset="0"/>
              </a:rPr>
              <a:t>");</a:t>
            </a:r>
            <a:endParaRPr lang="tr-T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808080"/>
                </a:outerShdw>
              </a:effectLst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1427163"/>
            <a:ext cx="3500438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2.0 Yazımı</a:t>
            </a:r>
            <a:endParaRPr lang="en-US" sz="2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25" y="4141788"/>
            <a:ext cx="3500438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 3.0 Yazımı</a:t>
            </a:r>
            <a:endParaRPr lang="en-US" sz="2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1563" y="4143375"/>
            <a:ext cx="6983412" cy="1714500"/>
          </a:xfrm>
          <a:prstGeom prst="rect">
            <a:avLst/>
          </a:prstGeom>
          <a:solidFill>
            <a:srgbClr val="000000">
              <a:alpha val="2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oyuncu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new {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FormaNo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= 14, </a:t>
            </a:r>
            <a:endParaRPr lang="tr-TR" sz="2400" b="1" dirty="0">
              <a:solidFill>
                <a:srgbClr val="FFFF66"/>
              </a:solidFill>
              <a:latin typeface="+mj-lt"/>
            </a:endParaRPr>
          </a:p>
          <a:p>
            <a:pPr>
              <a:defRPr/>
            </a:pPr>
            <a:r>
              <a:rPr lang="tr-TR" sz="2400" b="1" dirty="0">
                <a:solidFill>
                  <a:srgbClr val="FFFF66"/>
                </a:solidFill>
                <a:latin typeface="+mj-lt"/>
              </a:rPr>
              <a:t>		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Isim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= "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Arda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",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Mevki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= "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Orta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Saha</a:t>
            </a:r>
            <a:r>
              <a:rPr lang="en-US" sz="2400" b="1" dirty="0">
                <a:solidFill>
                  <a:srgbClr val="FFFF66"/>
                </a:solidFill>
                <a:latin typeface="+mj-lt"/>
              </a:rPr>
              <a:t>" };</a:t>
            </a:r>
          </a:p>
          <a:p>
            <a:pPr>
              <a:defRPr/>
            </a:pPr>
            <a:endParaRPr lang="tr-TR" sz="2400" b="1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Console.WriteLine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b="1" dirty="0" err="1">
                <a:solidFill>
                  <a:srgbClr val="FFFF66"/>
                </a:solidFill>
                <a:latin typeface="+mj-lt"/>
              </a:rPr>
              <a:t>oyuncu.Isim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);</a:t>
            </a:r>
            <a:endParaRPr lang="tr-TR" sz="2400" b="1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3238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Önceden hazırlanmamış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sınıfın</a:t>
            </a:r>
            <a:r>
              <a:rPr lang="en-US" dirty="0" smtClean="0"/>
              <a:t> </a:t>
            </a:r>
            <a:r>
              <a:rPr lang="en-US" dirty="0" err="1" smtClean="0"/>
              <a:t>derleme</a:t>
            </a:r>
            <a:r>
              <a:rPr lang="en-US" dirty="0" smtClean="0"/>
              <a:t> </a:t>
            </a:r>
            <a:r>
              <a:rPr lang="en-US" dirty="0" err="1" smtClean="0"/>
              <a:t>zamanında</a:t>
            </a:r>
            <a:r>
              <a:rPr lang="en-US" dirty="0" smtClean="0"/>
              <a:t> </a:t>
            </a:r>
            <a:r>
              <a:rPr lang="en-US" dirty="0" err="1" smtClean="0"/>
              <a:t>yapılan</a:t>
            </a:r>
            <a:r>
              <a:rPr lang="en-US" dirty="0" smtClean="0"/>
              <a:t> </a:t>
            </a:r>
            <a:r>
              <a:rPr lang="en-US" dirty="0" err="1" smtClean="0"/>
              <a:t>tanımlamaya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oluşmasına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kullanılmasına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verilmektedir</a:t>
            </a:r>
            <a:endParaRPr lang="en-US" dirty="0" smtClean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928</Words>
  <Application>Microsoft Office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Varsayılan Tasarım</vt:lpstr>
      <vt:lpstr>LINQ Language Integrated Query</vt:lpstr>
      <vt:lpstr>Slide 2</vt:lpstr>
      <vt:lpstr>AJANDA</vt:lpstr>
      <vt:lpstr>LINQ’e Neden İhtiyaç Duyuldu</vt:lpstr>
      <vt:lpstr>LINQ’e Neden İhtiyaç Duyuldu</vt:lpstr>
      <vt:lpstr>LINQ’e Hazırlık: C# 3.0</vt:lpstr>
      <vt:lpstr>Implicitly Typed Local Variables</vt:lpstr>
      <vt:lpstr>Object and Collection Initializers</vt:lpstr>
      <vt:lpstr>Anonymous Types</vt:lpstr>
      <vt:lpstr>Extension Methods</vt:lpstr>
      <vt:lpstr>Extension Methods</vt:lpstr>
      <vt:lpstr>Lambda Expressions</vt:lpstr>
      <vt:lpstr>Lambda Expressions</vt:lpstr>
      <vt:lpstr>Query Expressions</vt:lpstr>
      <vt:lpstr>Query Expressions</vt:lpstr>
      <vt:lpstr>Query Expressions</vt:lpstr>
      <vt:lpstr>LINQ Mimarisi</vt:lpstr>
      <vt:lpstr>LINQ to Objects</vt:lpstr>
      <vt:lpstr>LINQ to XML</vt:lpstr>
      <vt:lpstr>LINQ to Data </vt:lpstr>
      <vt:lpstr>LINQ’den Önce</vt:lpstr>
      <vt:lpstr>LINQ’den Sonra</vt:lpstr>
      <vt:lpstr>C# 3.0 Yenilikleri LINQ’in Neresinde?</vt:lpstr>
      <vt:lpstr>C# 3.0 Yenilikleri LINQ’in Neresinde?</vt:lpstr>
      <vt:lpstr>LINQ – Query Expressions</vt:lpstr>
      <vt:lpstr>Mutlaka Göz Atın!</vt:lpstr>
      <vt:lpstr>Slide 27</vt:lpstr>
      <vt:lpstr>Slide 28</vt:lpstr>
    </vt:vector>
  </TitlesOfParts>
  <Company>Netron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Admin</dc:creator>
  <cp:lastModifiedBy>Daron</cp:lastModifiedBy>
  <cp:revision>16</cp:revision>
  <dcterms:created xsi:type="dcterms:W3CDTF">2007-10-08T10:40:33Z</dcterms:created>
  <dcterms:modified xsi:type="dcterms:W3CDTF">2008-10-21T10:53:02Z</dcterms:modified>
</cp:coreProperties>
</file>