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90" r:id="rId6"/>
    <p:sldId id="266" r:id="rId7"/>
    <p:sldId id="275" r:id="rId8"/>
    <p:sldId id="264" r:id="rId9"/>
    <p:sldId id="263" r:id="rId10"/>
    <p:sldId id="274" r:id="rId11"/>
    <p:sldId id="273" r:id="rId12"/>
    <p:sldId id="272" r:id="rId13"/>
    <p:sldId id="298" r:id="rId14"/>
    <p:sldId id="299" r:id="rId15"/>
    <p:sldId id="271" r:id="rId16"/>
    <p:sldId id="270" r:id="rId17"/>
    <p:sldId id="269" r:id="rId18"/>
    <p:sldId id="268" r:id="rId19"/>
    <p:sldId id="300" r:id="rId20"/>
    <p:sldId id="276" r:id="rId21"/>
    <p:sldId id="277" r:id="rId22"/>
    <p:sldId id="278" r:id="rId23"/>
    <p:sldId id="280" r:id="rId24"/>
    <p:sldId id="281" r:id="rId25"/>
    <p:sldId id="289" r:id="rId26"/>
    <p:sldId id="282" r:id="rId27"/>
    <p:sldId id="283" r:id="rId28"/>
    <p:sldId id="279" r:id="rId29"/>
    <p:sldId id="267" r:id="rId30"/>
    <p:sldId id="288" r:id="rId31"/>
    <p:sldId id="285" r:id="rId32"/>
    <p:sldId id="291" r:id="rId33"/>
    <p:sldId id="292" r:id="rId34"/>
    <p:sldId id="294" r:id="rId35"/>
    <p:sldId id="295" r:id="rId36"/>
    <p:sldId id="296" r:id="rId37"/>
    <p:sldId id="297" r:id="rId38"/>
    <p:sldId id="302" r:id="rId39"/>
    <p:sldId id="260" r:id="rId40"/>
    <p:sldId id="262" r:id="rId41"/>
    <p:sldId id="261" r:id="rId4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615" autoAdjust="0"/>
  </p:normalViewPr>
  <p:slideViewPr>
    <p:cSldViewPr>
      <p:cViewPr varScale="1">
        <p:scale>
          <a:sx n="64" d="100"/>
          <a:sy n="64" d="100"/>
        </p:scale>
        <p:origin x="-13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Vs2005Projects\WCF%20Samples\WCFPerformanceDegerleri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Vs2005Projects\WCF%20Samples\WCFPerformanceDegerleri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Vs2005Projects\WCF%20Samples\WCFPerformanceDegerleri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Vs2005Projects\WCF%20Samples\WCFPerformanceDegerler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>
        <c:manualLayout>
          <c:layoutTarget val="inner"/>
          <c:xMode val="edge"/>
          <c:yMode val="edge"/>
          <c:x val="0.15154396325459321"/>
          <c:y val="9.7071438635527696E-2"/>
          <c:w val="0.84845600380749742"/>
          <c:h val="0.67086519227349339"/>
        </c:manualLayout>
      </c:layout>
      <c:bar3DChart>
        <c:barDir val="col"/>
        <c:grouping val="clustered"/>
        <c:ser>
          <c:idx val="0"/>
          <c:order val="0"/>
          <c:tx>
            <c:strRef>
              <c:f>Performans!$C$2</c:f>
              <c:strCache>
                <c:ptCount val="1"/>
                <c:pt idx="0">
                  <c:v>.Net Remoting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Performans!$B$3:$B$5</c:f>
              <c:strCache>
                <c:ptCount val="3"/>
                <c:pt idx="0">
                  <c:v>128 Bytes</c:v>
                </c:pt>
                <c:pt idx="1">
                  <c:v>4 Kb</c:v>
                </c:pt>
                <c:pt idx="2">
                  <c:v>256 Kb</c:v>
                </c:pt>
              </c:strCache>
            </c:strRef>
          </c:cat>
          <c:val>
            <c:numRef>
              <c:f>Performans!$C$3:$C$5</c:f>
              <c:numCache>
                <c:formatCode>General</c:formatCode>
                <c:ptCount val="3"/>
                <c:pt idx="0">
                  <c:v>15000</c:v>
                </c:pt>
                <c:pt idx="1">
                  <c:v>14700</c:v>
                </c:pt>
                <c:pt idx="2">
                  <c:v>1000</c:v>
                </c:pt>
              </c:numCache>
            </c:numRef>
          </c:val>
        </c:ser>
        <c:ser>
          <c:idx val="1"/>
          <c:order val="1"/>
          <c:tx>
            <c:strRef>
              <c:f>Performans!$D$2</c:f>
              <c:strCache>
                <c:ptCount val="1"/>
                <c:pt idx="0">
                  <c:v>WCF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Performans!$B$3:$B$5</c:f>
              <c:strCache>
                <c:ptCount val="3"/>
                <c:pt idx="0">
                  <c:v>128 Bytes</c:v>
                </c:pt>
                <c:pt idx="1">
                  <c:v>4 Kb</c:v>
                </c:pt>
                <c:pt idx="2">
                  <c:v>256 Kb</c:v>
                </c:pt>
              </c:strCache>
            </c:strRef>
          </c:cat>
          <c:val>
            <c:numRef>
              <c:f>Performans!$D$3:$D$5</c:f>
              <c:numCache>
                <c:formatCode>General</c:formatCode>
                <c:ptCount val="3"/>
                <c:pt idx="0">
                  <c:v>22500</c:v>
                </c:pt>
                <c:pt idx="1">
                  <c:v>18000</c:v>
                </c:pt>
                <c:pt idx="2">
                  <c:v>1400</c:v>
                </c:pt>
              </c:numCache>
            </c:numRef>
          </c:val>
        </c:ser>
        <c:shape val="box"/>
        <c:axId val="100235904"/>
        <c:axId val="100258176"/>
        <c:axId val="0"/>
      </c:bar3DChart>
      <c:catAx>
        <c:axId val="100235904"/>
        <c:scaling>
          <c:orientation val="minMax"/>
        </c:scaling>
        <c:axPos val="b"/>
        <c:tickLblPos val="nextTo"/>
        <c:txPr>
          <a:bodyPr/>
          <a:lstStyle/>
          <a:p>
            <a:pPr>
              <a:defRPr lang="tr-TR" sz="1400" b="0"/>
            </a:pPr>
            <a:endParaRPr lang="en-US"/>
          </a:p>
        </c:txPr>
        <c:crossAx val="100258176"/>
        <c:crosses val="autoZero"/>
        <c:auto val="1"/>
        <c:lblAlgn val="ctr"/>
        <c:lblOffset val="100"/>
      </c:catAx>
      <c:valAx>
        <c:axId val="1002581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tr-TR" sz="1400" b="0"/>
            </a:pPr>
            <a:endParaRPr lang="en-US"/>
          </a:p>
        </c:txPr>
        <c:crossAx val="10023590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>
        <c:manualLayout>
          <c:layoutTarget val="inner"/>
          <c:xMode val="edge"/>
          <c:yMode val="edge"/>
          <c:x val="0.15154396325459321"/>
          <c:y val="9.7071438635527682E-2"/>
          <c:w val="0.77737551143249106"/>
          <c:h val="0.65834571808352293"/>
        </c:manualLayout>
      </c:layout>
      <c:bar3DChart>
        <c:barDir val="col"/>
        <c:grouping val="clustered"/>
        <c:ser>
          <c:idx val="0"/>
          <c:order val="0"/>
          <c:tx>
            <c:strRef>
              <c:f>Performans!$C$2</c:f>
              <c:strCache>
                <c:ptCount val="1"/>
                <c:pt idx="0">
                  <c:v>.Net Remoting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Performans!$B$3:$B$5</c:f>
              <c:strCache>
                <c:ptCount val="3"/>
                <c:pt idx="0">
                  <c:v>128 Bytes</c:v>
                </c:pt>
                <c:pt idx="1">
                  <c:v>4 Kb</c:v>
                </c:pt>
                <c:pt idx="2">
                  <c:v>256 Kb</c:v>
                </c:pt>
              </c:strCache>
            </c:strRef>
          </c:cat>
          <c:val>
            <c:numRef>
              <c:f>Performans!$C$3:$C$5</c:f>
              <c:numCache>
                <c:formatCode>General</c:formatCode>
                <c:ptCount val="3"/>
                <c:pt idx="0">
                  <c:v>15000</c:v>
                </c:pt>
                <c:pt idx="1">
                  <c:v>14700</c:v>
                </c:pt>
                <c:pt idx="2">
                  <c:v>1000</c:v>
                </c:pt>
              </c:numCache>
            </c:numRef>
          </c:val>
        </c:ser>
        <c:ser>
          <c:idx val="1"/>
          <c:order val="1"/>
          <c:tx>
            <c:strRef>
              <c:f>Performans!$D$2</c:f>
              <c:strCache>
                <c:ptCount val="1"/>
                <c:pt idx="0">
                  <c:v>WCF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</c:spPr>
          <c:cat>
            <c:strRef>
              <c:f>Performans!$B$3:$B$5</c:f>
              <c:strCache>
                <c:ptCount val="3"/>
                <c:pt idx="0">
                  <c:v>128 Bytes</c:v>
                </c:pt>
                <c:pt idx="1">
                  <c:v>4 Kb</c:v>
                </c:pt>
                <c:pt idx="2">
                  <c:v>256 Kb</c:v>
                </c:pt>
              </c:strCache>
            </c:strRef>
          </c:cat>
          <c:val>
            <c:numRef>
              <c:f>Performans!$D$3:$D$5</c:f>
              <c:numCache>
                <c:formatCode>General</c:formatCode>
                <c:ptCount val="3"/>
                <c:pt idx="0">
                  <c:v>22500</c:v>
                </c:pt>
                <c:pt idx="1">
                  <c:v>18000</c:v>
                </c:pt>
                <c:pt idx="2">
                  <c:v>1400</c:v>
                </c:pt>
              </c:numCache>
            </c:numRef>
          </c:val>
        </c:ser>
        <c:shape val="box"/>
        <c:axId val="100328576"/>
        <c:axId val="100330112"/>
        <c:axId val="0"/>
      </c:bar3DChart>
      <c:catAx>
        <c:axId val="1003285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tr-TR" sz="1400" b="0"/>
            </a:pPr>
            <a:endParaRPr lang="en-US"/>
          </a:p>
        </c:txPr>
        <c:crossAx val="100330112"/>
        <c:crosses val="autoZero"/>
        <c:auto val="1"/>
        <c:lblAlgn val="ctr"/>
        <c:lblOffset val="100"/>
      </c:catAx>
      <c:valAx>
        <c:axId val="1003301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tr-TR" sz="1400" b="0"/>
            </a:pPr>
            <a:endParaRPr lang="en-US"/>
          </a:p>
        </c:txPr>
        <c:crossAx val="100328576"/>
        <c:crosses val="autoZero"/>
        <c:crossBetween val="between"/>
      </c:valAx>
    </c:plotArea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>
        <c:manualLayout>
          <c:layoutTarget val="inner"/>
          <c:xMode val="edge"/>
          <c:yMode val="edge"/>
          <c:x val="0.15154396325459321"/>
          <c:y val="9.7071438635527682E-2"/>
          <c:w val="0.78065586645400831"/>
          <c:h val="0.73346262651030103"/>
        </c:manualLayout>
      </c:layout>
      <c:bar3DChart>
        <c:barDir val="col"/>
        <c:grouping val="clustered"/>
        <c:ser>
          <c:idx val="0"/>
          <c:order val="0"/>
          <c:tx>
            <c:strRef>
              <c:f>Performans!$C$2</c:f>
              <c:strCache>
                <c:ptCount val="1"/>
                <c:pt idx="0">
                  <c:v>.Net Remoting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Performans!$B$3:$B$5</c:f>
              <c:strCache>
                <c:ptCount val="3"/>
                <c:pt idx="0">
                  <c:v>128 Bytes</c:v>
                </c:pt>
                <c:pt idx="1">
                  <c:v>4 Kb</c:v>
                </c:pt>
                <c:pt idx="2">
                  <c:v>256 Kb</c:v>
                </c:pt>
              </c:strCache>
            </c:strRef>
          </c:cat>
          <c:val>
            <c:numRef>
              <c:f>Performans!$C$3:$C$5</c:f>
              <c:numCache>
                <c:formatCode>General</c:formatCode>
                <c:ptCount val="3"/>
                <c:pt idx="0">
                  <c:v>15000</c:v>
                </c:pt>
                <c:pt idx="1">
                  <c:v>14700</c:v>
                </c:pt>
                <c:pt idx="2">
                  <c:v>1000</c:v>
                </c:pt>
              </c:numCache>
            </c:numRef>
          </c:val>
        </c:ser>
        <c:ser>
          <c:idx val="1"/>
          <c:order val="1"/>
          <c:tx>
            <c:strRef>
              <c:f>Performans!$D$2</c:f>
              <c:strCache>
                <c:ptCount val="1"/>
                <c:pt idx="0">
                  <c:v>WCF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</c:spPr>
          <c:cat>
            <c:strRef>
              <c:f>Performans!$B$3:$B$5</c:f>
              <c:strCache>
                <c:ptCount val="3"/>
                <c:pt idx="0">
                  <c:v>128 Bytes</c:v>
                </c:pt>
                <c:pt idx="1">
                  <c:v>4 Kb</c:v>
                </c:pt>
                <c:pt idx="2">
                  <c:v>256 Kb</c:v>
                </c:pt>
              </c:strCache>
            </c:strRef>
          </c:cat>
          <c:val>
            <c:numRef>
              <c:f>Performans!$D$3:$D$5</c:f>
              <c:numCache>
                <c:formatCode>General</c:formatCode>
                <c:ptCount val="3"/>
                <c:pt idx="0">
                  <c:v>22500</c:v>
                </c:pt>
                <c:pt idx="1">
                  <c:v>18000</c:v>
                </c:pt>
                <c:pt idx="2">
                  <c:v>1400</c:v>
                </c:pt>
              </c:numCache>
            </c:numRef>
          </c:val>
        </c:ser>
        <c:ser>
          <c:idx val="2"/>
          <c:order val="2"/>
          <c:tx>
            <c:strRef>
              <c:f>Performans!$E$2</c:f>
              <c:strCache>
                <c:ptCount val="1"/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cat>
            <c:strRef>
              <c:f>Performans!$B$3:$B$5</c:f>
              <c:strCache>
                <c:ptCount val="3"/>
                <c:pt idx="0">
                  <c:v>128 Bytes</c:v>
                </c:pt>
                <c:pt idx="1">
                  <c:v>4 Kb</c:v>
                </c:pt>
                <c:pt idx="2">
                  <c:v>256 Kb</c:v>
                </c:pt>
              </c:strCache>
            </c:strRef>
          </c:cat>
          <c:val>
            <c:numRef>
              <c:f>Performans!$E$3:$E$5</c:f>
              <c:numCache>
                <c:formatCode>General</c:formatCode>
                <c:ptCount val="3"/>
              </c:numCache>
            </c:numRef>
          </c:val>
        </c:ser>
        <c:shape val="box"/>
        <c:axId val="101101568"/>
        <c:axId val="101103104"/>
        <c:axId val="0"/>
      </c:bar3DChart>
      <c:catAx>
        <c:axId val="101101568"/>
        <c:scaling>
          <c:orientation val="minMax"/>
        </c:scaling>
        <c:axPos val="b"/>
        <c:tickLblPos val="nextTo"/>
        <c:txPr>
          <a:bodyPr/>
          <a:lstStyle/>
          <a:p>
            <a:pPr>
              <a:defRPr lang="tr-TR" sz="1200" b="0"/>
            </a:pPr>
            <a:endParaRPr lang="en-US"/>
          </a:p>
        </c:txPr>
        <c:crossAx val="101103104"/>
        <c:crosses val="autoZero"/>
        <c:auto val="1"/>
        <c:lblAlgn val="ctr"/>
        <c:lblOffset val="100"/>
      </c:catAx>
      <c:valAx>
        <c:axId val="1011031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tr-TR" sz="1400" b="0"/>
            </a:pPr>
            <a:endParaRPr lang="en-US"/>
          </a:p>
        </c:txPr>
        <c:crossAx val="101101568"/>
        <c:crosses val="autoZero"/>
        <c:crossBetween val="between"/>
      </c:valAx>
    </c:plotArea>
    <c:plotVisOnly val="1"/>
  </c:chart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plotArea>
      <c:layout>
        <c:manualLayout>
          <c:layoutTarget val="inner"/>
          <c:xMode val="edge"/>
          <c:yMode val="edge"/>
          <c:x val="0.15154396325459321"/>
          <c:y val="9.7071438635527682E-2"/>
          <c:w val="0.78065586645400831"/>
          <c:h val="0.73346262651030103"/>
        </c:manualLayout>
      </c:layout>
      <c:bar3DChart>
        <c:barDir val="col"/>
        <c:grouping val="clustered"/>
        <c:ser>
          <c:idx val="0"/>
          <c:order val="0"/>
          <c:tx>
            <c:strRef>
              <c:f>Performans!$C$2</c:f>
              <c:strCache>
                <c:ptCount val="1"/>
                <c:pt idx="0">
                  <c:v>.Net Remoting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Performans!$B$3:$B$5</c:f>
              <c:strCache>
                <c:ptCount val="3"/>
                <c:pt idx="0">
                  <c:v>128 Bytes</c:v>
                </c:pt>
                <c:pt idx="1">
                  <c:v>4 Kb</c:v>
                </c:pt>
                <c:pt idx="2">
                  <c:v>256 Kb</c:v>
                </c:pt>
              </c:strCache>
            </c:strRef>
          </c:cat>
          <c:val>
            <c:numRef>
              <c:f>Performans!$C$3:$C$5</c:f>
              <c:numCache>
                <c:formatCode>General</c:formatCode>
                <c:ptCount val="3"/>
                <c:pt idx="0">
                  <c:v>15000</c:v>
                </c:pt>
                <c:pt idx="1">
                  <c:v>14700</c:v>
                </c:pt>
                <c:pt idx="2">
                  <c:v>1000</c:v>
                </c:pt>
              </c:numCache>
            </c:numRef>
          </c:val>
        </c:ser>
        <c:ser>
          <c:idx val="1"/>
          <c:order val="1"/>
          <c:tx>
            <c:strRef>
              <c:f>Performans!$D$2</c:f>
              <c:strCache>
                <c:ptCount val="1"/>
                <c:pt idx="0">
                  <c:v>WCF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</c:spPr>
          <c:cat>
            <c:strRef>
              <c:f>Performans!$B$3:$B$5</c:f>
              <c:strCache>
                <c:ptCount val="3"/>
                <c:pt idx="0">
                  <c:v>128 Bytes</c:v>
                </c:pt>
                <c:pt idx="1">
                  <c:v>4 Kb</c:v>
                </c:pt>
                <c:pt idx="2">
                  <c:v>256 Kb</c:v>
                </c:pt>
              </c:strCache>
            </c:strRef>
          </c:cat>
          <c:val>
            <c:numRef>
              <c:f>Performans!$D$3:$D$5</c:f>
              <c:numCache>
                <c:formatCode>General</c:formatCode>
                <c:ptCount val="3"/>
                <c:pt idx="0">
                  <c:v>22500</c:v>
                </c:pt>
                <c:pt idx="1">
                  <c:v>18000</c:v>
                </c:pt>
                <c:pt idx="2">
                  <c:v>1400</c:v>
                </c:pt>
              </c:numCache>
            </c:numRef>
          </c:val>
        </c:ser>
        <c:shape val="box"/>
        <c:axId val="100427648"/>
        <c:axId val="100429184"/>
        <c:axId val="0"/>
      </c:bar3DChart>
      <c:catAx>
        <c:axId val="100427648"/>
        <c:scaling>
          <c:orientation val="minMax"/>
        </c:scaling>
        <c:axPos val="b"/>
        <c:tickLblPos val="nextTo"/>
        <c:txPr>
          <a:bodyPr/>
          <a:lstStyle/>
          <a:p>
            <a:pPr>
              <a:defRPr lang="tr-TR" sz="1400" b="0"/>
            </a:pPr>
            <a:endParaRPr lang="en-US"/>
          </a:p>
        </c:txPr>
        <c:crossAx val="100429184"/>
        <c:crosses val="autoZero"/>
        <c:auto val="1"/>
        <c:lblAlgn val="ctr"/>
        <c:lblOffset val="100"/>
      </c:catAx>
      <c:valAx>
        <c:axId val="1004291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tr-TR" sz="1400" b="0"/>
            </a:pPr>
            <a:endParaRPr lang="en-US"/>
          </a:p>
        </c:txPr>
        <c:crossAx val="100427648"/>
        <c:crosses val="autoZero"/>
        <c:crossBetween val="between"/>
      </c:valAx>
    </c:plotArea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0.53571</cdr:x>
      <cdr:y>0.92958</cdr:y>
    </cdr:from>
    <cdr:to>
      <cdr:x>0.5625</cdr:x>
      <cdr:y>0.97183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286280" y="4714908"/>
          <a:ext cx="214314" cy="214314"/>
        </a:xfrm>
        <a:prstGeom xmlns:a="http://schemas.openxmlformats.org/drawingml/2006/main" prst="rect">
          <a:avLst/>
        </a:prstGeom>
        <a:solidFill xmlns:a="http://schemas.openxmlformats.org/drawingml/2006/main">
          <a:srgbClr val="C00000"/>
        </a:solidFill>
        <a:ln xmlns:a="http://schemas.openxmlformats.org/drawingml/2006/main" w="25400" cap="flat" cmpd="sng" algn="ctr">
          <a:solidFill>
            <a:srgbClr val="C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9pPr>
        </a:lstStyle>
        <a:p xmlns:a="http://schemas.openxmlformats.org/drawingml/2006/main">
          <a:pPr algn="ctr"/>
          <a:endParaRPr lang="tr-TR"/>
        </a:p>
      </cdr:txBody>
    </cdr:sp>
  </cdr:relSizeAnchor>
  <cdr:relSizeAnchor xmlns:cdr="http://schemas.openxmlformats.org/drawingml/2006/chartDrawing">
    <cdr:from>
      <cdr:x>0.57143</cdr:x>
      <cdr:y>0.91549</cdr:y>
    </cdr:from>
    <cdr:to>
      <cdr:x>0.66443</cdr:x>
      <cdr:y>0.98831</cdr:y>
    </cdr:to>
    <cdr:sp macro="" textlink="">
      <cdr:nvSpPr>
        <cdr:cNvPr id="3" name="TextBox 8"/>
        <cdr:cNvSpPr txBox="1"/>
      </cdr:nvSpPr>
      <cdr:spPr>
        <a:xfrm xmlns:a="http://schemas.openxmlformats.org/drawingml/2006/main">
          <a:off x="4572032" y="4643470"/>
          <a:ext cx="74411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9pPr>
        </a:lstStyle>
        <a:p xmlns:a="http://schemas.openxmlformats.org/drawingml/2006/main">
          <a:r>
            <a:rPr lang="tr-TR" dirty="0" smtClean="0"/>
            <a:t>Asmx</a:t>
          </a:r>
          <a:endParaRPr lang="tr-TR" dirty="0"/>
        </a:p>
      </cdr:txBody>
    </cdr:sp>
  </cdr:relSizeAnchor>
  <cdr:relSizeAnchor xmlns:cdr="http://schemas.openxmlformats.org/drawingml/2006/chartDrawing">
    <cdr:from>
      <cdr:x>0.36607</cdr:x>
      <cdr:y>0.92958</cdr:y>
    </cdr:from>
    <cdr:to>
      <cdr:x>0.39286</cdr:x>
      <cdr:y>0.97183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2928958" y="4714908"/>
          <a:ext cx="214314" cy="214314"/>
        </a:xfrm>
        <a:prstGeom xmlns:a="http://schemas.openxmlformats.org/drawingml/2006/main" prst="rect">
          <a:avLst/>
        </a:prstGeom>
        <a:solidFill xmlns:a="http://schemas.openxmlformats.org/drawingml/2006/main">
          <a:srgbClr val="04617B"/>
        </a:solidFill>
        <a:ln xmlns:a="http://schemas.openxmlformats.org/drawingml/2006/main" w="25400" cap="flat" cmpd="sng" algn="ctr">
          <a:solidFill>
            <a:srgbClr val="04617B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9pPr>
        </a:lstStyle>
        <a:p xmlns:a="http://schemas.openxmlformats.org/drawingml/2006/main">
          <a:pPr algn="ctr"/>
          <a:endParaRPr lang="tr-TR"/>
        </a:p>
      </cdr:txBody>
    </cdr:sp>
  </cdr:relSizeAnchor>
  <cdr:relSizeAnchor xmlns:cdr="http://schemas.openxmlformats.org/drawingml/2006/chartDrawing">
    <cdr:from>
      <cdr:x>0.40179</cdr:x>
      <cdr:y>0.91549</cdr:y>
    </cdr:from>
    <cdr:to>
      <cdr:x>0.48751</cdr:x>
      <cdr:y>0.98831</cdr:y>
    </cdr:to>
    <cdr:sp macro="" textlink="">
      <cdr:nvSpPr>
        <cdr:cNvPr id="5" name="TextBox 10"/>
        <cdr:cNvSpPr txBox="1"/>
      </cdr:nvSpPr>
      <cdr:spPr>
        <a:xfrm xmlns:a="http://schemas.openxmlformats.org/drawingml/2006/main">
          <a:off x="3214710" y="4643470"/>
          <a:ext cx="68589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9pPr>
        </a:lstStyle>
        <a:p xmlns:a="http://schemas.openxmlformats.org/drawingml/2006/main">
          <a:r>
            <a:rPr lang="tr-TR" dirty="0" smtClean="0"/>
            <a:t>WCF</a:t>
          </a:r>
          <a:endParaRPr lang="tr-TR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0.53719</cdr:x>
      <cdr:y>0.91549</cdr:y>
    </cdr:from>
    <cdr:to>
      <cdr:x>0.56198</cdr:x>
      <cdr:y>0.95775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643438" y="4643470"/>
          <a:ext cx="214314" cy="214314"/>
        </a:xfrm>
        <a:prstGeom xmlns:a="http://schemas.openxmlformats.org/drawingml/2006/main" prst="rect">
          <a:avLst/>
        </a:prstGeom>
        <a:solidFill xmlns:a="http://schemas.openxmlformats.org/drawingml/2006/main">
          <a:srgbClr val="C00000"/>
        </a:solidFill>
        <a:ln xmlns:a="http://schemas.openxmlformats.org/drawingml/2006/main" w="25400" cap="flat" cmpd="sng" algn="ctr">
          <a:solidFill>
            <a:srgbClr val="C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9pPr>
        </a:lstStyle>
        <a:p xmlns:a="http://schemas.openxmlformats.org/drawingml/2006/main">
          <a:pPr algn="ctr"/>
          <a:endParaRPr lang="tr-TR"/>
        </a:p>
      </cdr:txBody>
    </cdr:sp>
  </cdr:relSizeAnchor>
  <cdr:relSizeAnchor xmlns:cdr="http://schemas.openxmlformats.org/drawingml/2006/chartDrawing">
    <cdr:from>
      <cdr:x>0.57025</cdr:x>
      <cdr:y>0.90141</cdr:y>
    </cdr:from>
    <cdr:to>
      <cdr:x>0.65633</cdr:x>
      <cdr:y>0.97422</cdr:y>
    </cdr:to>
    <cdr:sp macro="" textlink="">
      <cdr:nvSpPr>
        <cdr:cNvPr id="3" name="TextBox 8"/>
        <cdr:cNvSpPr txBox="1"/>
      </cdr:nvSpPr>
      <cdr:spPr>
        <a:xfrm xmlns:a="http://schemas.openxmlformats.org/drawingml/2006/main">
          <a:off x="4929190" y="4572032"/>
          <a:ext cx="74411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9pPr>
        </a:lstStyle>
        <a:p xmlns:a="http://schemas.openxmlformats.org/drawingml/2006/main">
          <a:r>
            <a:rPr lang="tr-TR" dirty="0" smtClean="0"/>
            <a:t>Asmx</a:t>
          </a:r>
          <a:endParaRPr lang="tr-TR" dirty="0"/>
        </a:p>
      </cdr:txBody>
    </cdr:sp>
  </cdr:relSizeAnchor>
  <cdr:relSizeAnchor xmlns:cdr="http://schemas.openxmlformats.org/drawingml/2006/chartDrawing">
    <cdr:from>
      <cdr:x>0.38016</cdr:x>
      <cdr:y>0.91549</cdr:y>
    </cdr:from>
    <cdr:to>
      <cdr:x>0.40496</cdr:x>
      <cdr:y>0.95775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286116" y="4643470"/>
          <a:ext cx="214314" cy="214314"/>
        </a:xfrm>
        <a:prstGeom xmlns:a="http://schemas.openxmlformats.org/drawingml/2006/main" prst="rect">
          <a:avLst/>
        </a:prstGeom>
        <a:solidFill xmlns:a="http://schemas.openxmlformats.org/drawingml/2006/main">
          <a:srgbClr val="04617B"/>
        </a:solidFill>
        <a:ln xmlns:a="http://schemas.openxmlformats.org/drawingml/2006/main" w="25400" cap="flat" cmpd="sng" algn="ctr">
          <a:solidFill>
            <a:srgbClr val="04617B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9pPr>
        </a:lstStyle>
        <a:p xmlns:a="http://schemas.openxmlformats.org/drawingml/2006/main">
          <a:pPr algn="ctr"/>
          <a:endParaRPr lang="tr-TR"/>
        </a:p>
      </cdr:txBody>
    </cdr:sp>
  </cdr:relSizeAnchor>
  <cdr:relSizeAnchor xmlns:cdr="http://schemas.openxmlformats.org/drawingml/2006/chartDrawing">
    <cdr:from>
      <cdr:x>0.41322</cdr:x>
      <cdr:y>0.90141</cdr:y>
    </cdr:from>
    <cdr:to>
      <cdr:x>0.49257</cdr:x>
      <cdr:y>0.97422</cdr:y>
    </cdr:to>
    <cdr:sp macro="" textlink="">
      <cdr:nvSpPr>
        <cdr:cNvPr id="5" name="TextBox 10"/>
        <cdr:cNvSpPr txBox="1"/>
      </cdr:nvSpPr>
      <cdr:spPr>
        <a:xfrm xmlns:a="http://schemas.openxmlformats.org/drawingml/2006/main">
          <a:off x="3571868" y="4572032"/>
          <a:ext cx="68589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9pPr>
        </a:lstStyle>
        <a:p xmlns:a="http://schemas.openxmlformats.org/drawingml/2006/main">
          <a:r>
            <a:rPr lang="tr-TR" dirty="0" smtClean="0"/>
            <a:t>WCF</a:t>
          </a:r>
          <a:endParaRPr lang="tr-TR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0.48</cdr:x>
      <cdr:y>0.94366</cdr:y>
    </cdr:from>
    <cdr:to>
      <cdr:x>0.504</cdr:x>
      <cdr:y>0.98592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286280" y="4786346"/>
          <a:ext cx="214314" cy="214314"/>
        </a:xfrm>
        <a:prstGeom xmlns:a="http://schemas.openxmlformats.org/drawingml/2006/main" prst="rect">
          <a:avLst/>
        </a:prstGeom>
        <a:solidFill xmlns:a="http://schemas.openxmlformats.org/drawingml/2006/main">
          <a:srgbClr val="C00000"/>
        </a:solidFill>
        <a:ln xmlns:a="http://schemas.openxmlformats.org/drawingml/2006/main" w="25400" cap="flat" cmpd="sng" algn="ctr">
          <a:solidFill>
            <a:srgbClr val="C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9pPr>
        </a:lstStyle>
        <a:p xmlns:a="http://schemas.openxmlformats.org/drawingml/2006/main">
          <a:pPr algn="ctr"/>
          <a:endParaRPr lang="tr-TR"/>
        </a:p>
      </cdr:txBody>
    </cdr:sp>
  </cdr:relSizeAnchor>
  <cdr:relSizeAnchor xmlns:cdr="http://schemas.openxmlformats.org/drawingml/2006/chartDrawing">
    <cdr:from>
      <cdr:x>0.504</cdr:x>
      <cdr:y>0.92718</cdr:y>
    </cdr:from>
    <cdr:to>
      <cdr:x>0.68718</cdr:x>
      <cdr:y>1</cdr:y>
    </cdr:to>
    <cdr:sp macro="" textlink="">
      <cdr:nvSpPr>
        <cdr:cNvPr id="3" name="TextBox 8"/>
        <cdr:cNvSpPr txBox="1"/>
      </cdr:nvSpPr>
      <cdr:spPr>
        <a:xfrm xmlns:a="http://schemas.openxmlformats.org/drawingml/2006/main">
          <a:off x="4500594" y="4702766"/>
          <a:ext cx="163576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9pPr>
        </a:lstStyle>
        <a:p xmlns:a="http://schemas.openxmlformats.org/drawingml/2006/main">
          <a:r>
            <a:rPr lang="tr-TR" dirty="0" smtClean="0"/>
            <a:t>.Net Remoting</a:t>
          </a:r>
          <a:endParaRPr lang="tr-TR" dirty="0"/>
        </a:p>
      </cdr:txBody>
    </cdr:sp>
  </cdr:relSizeAnchor>
  <cdr:relSizeAnchor xmlns:cdr="http://schemas.openxmlformats.org/drawingml/2006/chartDrawing">
    <cdr:from>
      <cdr:x>0.328</cdr:x>
      <cdr:y>0.94366</cdr:y>
    </cdr:from>
    <cdr:to>
      <cdr:x>0.352</cdr:x>
      <cdr:y>0.98592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2928958" y="4786346"/>
          <a:ext cx="214314" cy="214314"/>
        </a:xfrm>
        <a:prstGeom xmlns:a="http://schemas.openxmlformats.org/drawingml/2006/main" prst="rect">
          <a:avLst/>
        </a:prstGeom>
        <a:solidFill xmlns:a="http://schemas.openxmlformats.org/drawingml/2006/main">
          <a:srgbClr val="04617B"/>
        </a:solidFill>
        <a:ln xmlns:a="http://schemas.openxmlformats.org/drawingml/2006/main" w="25400" cap="flat" cmpd="sng" algn="ctr">
          <a:solidFill>
            <a:srgbClr val="04617B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9pPr>
        </a:lstStyle>
        <a:p xmlns:a="http://schemas.openxmlformats.org/drawingml/2006/main">
          <a:pPr algn="ctr"/>
          <a:endParaRPr lang="tr-TR"/>
        </a:p>
      </cdr:txBody>
    </cdr:sp>
  </cdr:relSizeAnchor>
  <cdr:relSizeAnchor xmlns:cdr="http://schemas.openxmlformats.org/drawingml/2006/chartDrawing">
    <cdr:from>
      <cdr:x>0.352</cdr:x>
      <cdr:y>0.92718</cdr:y>
    </cdr:from>
    <cdr:to>
      <cdr:x>0.42881</cdr:x>
      <cdr:y>1</cdr:y>
    </cdr:to>
    <cdr:sp macro="" textlink="">
      <cdr:nvSpPr>
        <cdr:cNvPr id="5" name="TextBox 10"/>
        <cdr:cNvSpPr txBox="1"/>
      </cdr:nvSpPr>
      <cdr:spPr>
        <a:xfrm xmlns:a="http://schemas.openxmlformats.org/drawingml/2006/main">
          <a:off x="3143272" y="4988494"/>
          <a:ext cx="68589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tr-TR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onstantia"/>
            </a:defRPr>
          </a:lvl9pPr>
        </a:lstStyle>
        <a:p xmlns:a="http://schemas.openxmlformats.org/drawingml/2006/main">
          <a:r>
            <a:rPr lang="tr-TR" dirty="0" smtClean="0"/>
            <a:t>WCF</a:t>
          </a:r>
          <a:endParaRPr lang="tr-TR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DDBB4-C97F-4674-B902-FFBCB976ED7B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C5C18-623D-4939-AB2B-48590B1E461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Hangi bağlayıcının seçileceğine nasıl karar verebiliriz?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C5C18-623D-4939-AB2B-48590B1E461D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C5C18-623D-4939-AB2B-48590B1E461D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Servis tarafındaki metodumuz geriye sırasıyla</a:t>
            </a:r>
            <a:r>
              <a:rPr lang="tr-TR" baseline="0" dirty="0" smtClean="0"/>
              <a:t> 1, 10, 100 nesne gönderimi yapmaktadır. Buna göre servisin saniye başına operasyon işlemleri grafikte yer almaktadır.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C5C18-623D-4939-AB2B-48590B1E461D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Servis tarafındaki metodumuz geriye sırasıyla</a:t>
            </a:r>
            <a:r>
              <a:rPr lang="tr-TR" baseline="0" dirty="0" smtClean="0"/>
              <a:t> 1, 10, 100 nesne gönderimi yapmaktadır. Buna göre servisin saniye başına operasyon işlemleri grafikte yer almaktadır. Asmx Basic Profile 1.0 a göre mesaj yayını yapmaktadır. (Burada HTTPS Kullanılmıştır)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C5C18-623D-4939-AB2B-48590B1E461D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Servis tarafındaki metodumuz geriye sırasıyla</a:t>
            </a:r>
            <a:r>
              <a:rPr lang="tr-TR" baseline="0" dirty="0" smtClean="0"/>
              <a:t> 1, 10, 100 nesne gönderimi yapmaktadır. Buna göre servisin saniye başına operasyon işlemleri grafikte yer almaktadır. Asmx Basic Profile 1.0 a göre mesaj yayını yapmaktadır ve WSE ile mesaj gönderimi gerçekleştirilmektedir. WSE tarafı XmlDocument kullanırken WCF XmlReader kullandığından belirgin bir performans farkı oluşmaktadır.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C5C18-623D-4939-AB2B-48590B1E461D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seneryoda</a:t>
            </a:r>
            <a:r>
              <a:rPr lang="tr-TR" baseline="0" dirty="0" smtClean="0"/>
              <a:t> WCF tarafında NetNamedPipeBinding kullanılmış.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C5C18-623D-4939-AB2B-48590B1E461D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usula.com/2/index.php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images.google.com.tr/imgres?imgurl=http://blog.jooce.com/wp-content/uploads/2008/05/pc_magazine.gif&amp;imgrefurl=http://blog.jooce.com/?m=200805&amp;h=325&amp;w=250&amp;sz=7&amp;hl=tr&amp;start=1&amp;um=1&amp;usg=__nE17VOqqKBDnoT60ku6QTZACQJE=&amp;tbnid=y9HgVel6Y5OgbM:&amp;tbnh=118&amp;tbnw=91&amp;prev=/images?q=pc+magazine&amp;um=1&amp;hl=tr&amp;sa=N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pic>
        <p:nvPicPr>
          <p:cNvPr id="11" name="Picture 2" descr="http://www.okcpro.net/Portals/0/images/INETA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7681" y="6335948"/>
            <a:ext cx="571504" cy="388623"/>
          </a:xfrm>
          <a:prstGeom prst="rect">
            <a:avLst/>
          </a:prstGeom>
          <a:noFill/>
        </p:spPr>
      </p:pic>
      <p:pic>
        <p:nvPicPr>
          <p:cNvPr id="12" name="Picture 2" descr="http://www.ximep2008.org/newpage/microsoft-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63" y="6348305"/>
            <a:ext cx="1428760" cy="344515"/>
          </a:xfrm>
          <a:prstGeom prst="rect">
            <a:avLst/>
          </a:prstGeom>
          <a:noFill/>
        </p:spPr>
      </p:pic>
      <p:pic>
        <p:nvPicPr>
          <p:cNvPr id="13" name="Picture 4" descr="http://tbn0.google.com/images?q=tbn:y9HgVel6Y5OgbM:http://blog.jooce.com/wp-content/uploads/2008/05/pc_magazine.gif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6357934"/>
            <a:ext cx="275479" cy="357214"/>
          </a:xfrm>
          <a:prstGeom prst="rect">
            <a:avLst/>
          </a:prstGeom>
          <a:noFill/>
        </p:spPr>
      </p:pic>
      <p:pic>
        <p:nvPicPr>
          <p:cNvPr id="14" name="Picture 6" descr="Netbilsis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286116" y="6429396"/>
            <a:ext cx="876267" cy="2334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519959-7A6D-44AB-9ACF-1AE81376BE08}" type="datetimeFigureOut">
              <a:rPr lang="tr-TR" smtClean="0"/>
              <a:pPr/>
              <a:t>19.10.2008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44F612-3CC3-44AC-B985-91B01E93FBAE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vp.support.microsoft.com/" TargetMode="External"/><Relationship Id="rId2" Type="http://schemas.openxmlformats.org/officeDocument/2006/relationships/hyperlink" Target="http://turkmvpdeneyimleri.blogspot.com/2007/12/mvp-microsoft-most-valuabl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turkmvpdeneyimleri.blogspot.com/" TargetMode="External"/><Relationship Id="rId4" Type="http://schemas.openxmlformats.org/officeDocument/2006/relationships/hyperlink" Target="http://www.mvpturkey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images.google.com.tr/imgres?imgurl=http://vig-fp.pearsoned.co.uk/bigcovers/0321440064.jpg&amp;imgrefurl=http://vig.pearsoned.co.uk/catalog/academic/product/0,1144,0321440064,00.html&amp;h=648&amp;w=490&amp;sz=90&amp;hl=tr&amp;start=4&amp;um=1&amp;usg=__cqA6sdZXcA8sy7CESszciQGoWNI=&amp;tbnid=1e-4oX9pT_Jc1M:&amp;tbnh=137&amp;tbnw=104&amp;prev=/images?q=Essential+Windows+Communication+Foundation+(WCF):+For+.NET+Framework+3.5+(Microsoft+.NET+Development+Series)&amp;um=1&amp;hl=tr&amp;sa=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www.amazon.com/gp/product/images/0672330245/sr=8-8/qid=1222075608/ref=dp_image_0?ie=UTF8&amp;n=283155&amp;s=books&amp;qid=1222075608&amp;sr=8-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71538" y="4071942"/>
            <a:ext cx="7072362" cy="2786058"/>
          </a:xfrm>
        </p:spPr>
        <p:txBody>
          <a:bodyPr>
            <a:noAutofit/>
          </a:bodyPr>
          <a:lstStyle/>
          <a:p>
            <a:pPr algn="ctr"/>
            <a:r>
              <a:rPr lang="en-US" sz="1000" b="1" u="sng" dirty="0" smtClean="0">
                <a:latin typeface="+mj-lt"/>
                <a:hlinkClick r:id="rId2"/>
              </a:rPr>
              <a:t>MVP </a:t>
            </a:r>
            <a:r>
              <a:rPr lang="en-US" sz="1000" b="1" u="sng" dirty="0">
                <a:latin typeface="+mj-lt"/>
                <a:hlinkClick r:id="rId2"/>
              </a:rPr>
              <a:t>(Microsoft Most Valuable Professional) </a:t>
            </a:r>
            <a:r>
              <a:rPr lang="en-US" sz="1000" b="1" u="sng" dirty="0" err="1">
                <a:latin typeface="+mj-lt"/>
                <a:hlinkClick r:id="rId2"/>
              </a:rPr>
              <a:t>Nedir</a:t>
            </a:r>
            <a:r>
              <a:rPr lang="en-US" sz="1000" b="1" u="sng" dirty="0">
                <a:latin typeface="+mj-lt"/>
                <a:hlinkClick r:id="rId2"/>
              </a:rPr>
              <a:t>?</a:t>
            </a:r>
            <a:r>
              <a:rPr lang="en-US" sz="1000" b="1" dirty="0">
                <a:latin typeface="+mj-lt"/>
              </a:rPr>
              <a:t> </a:t>
            </a:r>
          </a:p>
          <a:p>
            <a:pPr algn="ctr"/>
            <a:r>
              <a:rPr lang="en-US" sz="1000" dirty="0" err="1">
                <a:latin typeface="+mj-lt"/>
              </a:rPr>
              <a:t>Microsoft’un</a:t>
            </a:r>
            <a:r>
              <a:rPr lang="en-US" sz="1000" dirty="0">
                <a:latin typeface="+mj-lt"/>
              </a:rPr>
              <a:t> En </a:t>
            </a:r>
            <a:r>
              <a:rPr lang="en-US" sz="1000" dirty="0" err="1">
                <a:latin typeface="+mj-lt"/>
              </a:rPr>
              <a:t>Değerli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Profesyonelleri</a:t>
            </a:r>
            <a:r>
              <a:rPr lang="en-US" sz="1000" dirty="0">
                <a:latin typeface="+mj-lt"/>
              </a:rPr>
              <a:t> (</a:t>
            </a:r>
            <a:r>
              <a:rPr lang="en-US" sz="1000" dirty="0" err="1">
                <a:latin typeface="+mj-lt"/>
              </a:rPr>
              <a:t>MVP’ler</a:t>
            </a:r>
            <a:r>
              <a:rPr lang="en-US" sz="1000" dirty="0">
                <a:latin typeface="+mj-lt"/>
              </a:rPr>
              <a:t>) </a:t>
            </a:r>
            <a:r>
              <a:rPr lang="en-US" sz="1000" dirty="0" err="1">
                <a:latin typeface="+mj-lt"/>
              </a:rPr>
              <a:t>bir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veya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daha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fazla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sayıdaki</a:t>
            </a:r>
            <a:r>
              <a:rPr lang="en-US" sz="1000" dirty="0">
                <a:latin typeface="+mj-lt"/>
              </a:rPr>
              <a:t> Microsoft </a:t>
            </a:r>
            <a:r>
              <a:rPr lang="en-US" sz="1000" dirty="0" err="1">
                <a:latin typeface="+mj-lt"/>
              </a:rPr>
              <a:t>ürünü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konusunda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bilgisini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kanıtlamış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bilgi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deneyimlerini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sektördeki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diğer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profesyonellerle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gönüllü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olarak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paylaşan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uzmanlardır</a:t>
            </a:r>
            <a:r>
              <a:rPr lang="en-US" sz="1000" dirty="0">
                <a:latin typeface="+mj-lt"/>
              </a:rPr>
              <a:t>. </a:t>
            </a:r>
            <a:r>
              <a:rPr lang="en-US" sz="1000" dirty="0" err="1">
                <a:latin typeface="+mj-lt"/>
              </a:rPr>
              <a:t>MVP’ler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bilgi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deneyimlerini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çok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farklı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şekilde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paylaşırlar</a:t>
            </a:r>
            <a:r>
              <a:rPr lang="en-US" sz="1000" dirty="0">
                <a:latin typeface="+mj-lt"/>
              </a:rPr>
              <a:t>. </a:t>
            </a:r>
            <a:r>
              <a:rPr lang="en-US" sz="1000" dirty="0" err="1">
                <a:latin typeface="+mj-lt"/>
              </a:rPr>
              <a:t>Bazıları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kitap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makale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yazarken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bazıları</a:t>
            </a:r>
            <a:r>
              <a:rPr lang="en-US" sz="1000" dirty="0">
                <a:latin typeface="+mj-lt"/>
              </a:rPr>
              <a:t> Web </a:t>
            </a:r>
            <a:r>
              <a:rPr lang="en-US" sz="1000" dirty="0" err="1">
                <a:latin typeface="+mj-lt"/>
              </a:rPr>
              <a:t>sitesi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blog </a:t>
            </a:r>
            <a:r>
              <a:rPr lang="en-US" sz="1000" dirty="0" err="1">
                <a:latin typeface="+mj-lt"/>
              </a:rPr>
              <a:t>barındırır</a:t>
            </a:r>
            <a:r>
              <a:rPr lang="en-US" sz="1000" dirty="0">
                <a:latin typeface="+mj-lt"/>
              </a:rPr>
              <a:t>, "</a:t>
            </a:r>
            <a:r>
              <a:rPr lang="en-US" sz="1000" dirty="0" err="1">
                <a:latin typeface="+mj-lt"/>
              </a:rPr>
              <a:t>Teknik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kullanıcı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grupları</a:t>
            </a:r>
            <a:r>
              <a:rPr lang="en-US" sz="1000" dirty="0">
                <a:latin typeface="+mj-lt"/>
              </a:rPr>
              <a:t>" </a:t>
            </a:r>
            <a:r>
              <a:rPr lang="en-US" sz="1000" dirty="0" err="1">
                <a:latin typeface="+mj-lt"/>
              </a:rPr>
              <a:t>liderliği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yapar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seminerlerde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konuşmacı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olur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teknik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habergrupları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forumlarda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gelen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soruları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cevaplandırırlar</a:t>
            </a:r>
            <a:r>
              <a:rPr lang="en-US" sz="1000" dirty="0">
                <a:latin typeface="+mj-lt"/>
              </a:rPr>
              <a:t>. Microsoft </a:t>
            </a:r>
            <a:r>
              <a:rPr lang="en-US" sz="1000" dirty="0" err="1">
                <a:latin typeface="+mj-lt"/>
              </a:rPr>
              <a:t>için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müşterilerden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alınan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geri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bildirimler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hayati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düzeyde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önem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taşımaktadır</a:t>
            </a:r>
            <a:r>
              <a:rPr lang="en-US" sz="1000" dirty="0">
                <a:latin typeface="+mj-lt"/>
              </a:rPr>
              <a:t>. Bu </a:t>
            </a:r>
            <a:r>
              <a:rPr lang="en-US" sz="1000" dirty="0" err="1">
                <a:latin typeface="+mj-lt"/>
              </a:rPr>
              <a:t>noktada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MVP’ler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geri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bildirim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döngüsünün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önemli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parçası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olmakta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Microsoft </a:t>
            </a:r>
            <a:r>
              <a:rPr lang="en-US" sz="1000" dirty="0" err="1">
                <a:latin typeface="+mj-lt"/>
              </a:rPr>
              <a:t>ile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müşterileri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arasındaki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başka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iletişim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yolunu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oluşturmaktadırlar</a:t>
            </a:r>
            <a:r>
              <a:rPr lang="en-US" sz="1000" dirty="0">
                <a:latin typeface="+mj-lt"/>
              </a:rPr>
              <a:t>.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/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MVP </a:t>
            </a:r>
            <a:r>
              <a:rPr lang="en-US" sz="1000" dirty="0" err="1">
                <a:latin typeface="+mj-lt"/>
              </a:rPr>
              <a:t>ödül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programı</a:t>
            </a:r>
            <a:r>
              <a:rPr lang="en-US" sz="1000" dirty="0">
                <a:latin typeface="+mj-lt"/>
              </a:rPr>
              <a:t> on </a:t>
            </a:r>
            <a:r>
              <a:rPr lang="en-US" sz="1000" dirty="0" err="1">
                <a:latin typeface="+mj-lt"/>
              </a:rPr>
              <a:t>üç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yıldan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uzun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süredir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devam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etmekte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90 </a:t>
            </a:r>
            <a:r>
              <a:rPr lang="en-US" sz="1000" dirty="0" err="1">
                <a:latin typeface="+mj-lt"/>
              </a:rPr>
              <a:t>ülkeden</a:t>
            </a:r>
            <a:r>
              <a:rPr lang="en-US" sz="1000" dirty="0">
                <a:latin typeface="+mj-lt"/>
              </a:rPr>
              <a:t> 4000’e </a:t>
            </a:r>
            <a:r>
              <a:rPr lang="en-US" sz="1000" dirty="0" err="1">
                <a:latin typeface="+mj-lt"/>
              </a:rPr>
              <a:t>yakın</a:t>
            </a:r>
            <a:r>
              <a:rPr lang="en-US" sz="1000" dirty="0">
                <a:latin typeface="+mj-lt"/>
              </a:rPr>
              <a:t> MVP </a:t>
            </a:r>
            <a:r>
              <a:rPr lang="en-US" sz="1000" dirty="0" err="1">
                <a:latin typeface="+mj-lt"/>
              </a:rPr>
              <a:t>ile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temsil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edilmektedir</a:t>
            </a:r>
            <a:r>
              <a:rPr lang="en-US" sz="1000" dirty="0">
                <a:latin typeface="+mj-lt"/>
              </a:rPr>
              <a:t>. 43 MVP </a:t>
            </a:r>
            <a:r>
              <a:rPr lang="en-US" sz="1000" dirty="0" err="1">
                <a:latin typeface="+mj-lt"/>
              </a:rPr>
              <a:t>ile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Türkiye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Orta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Doğu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ve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Afrika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bölgesinde</a:t>
            </a:r>
            <a:r>
              <a:rPr lang="en-US" sz="1000" dirty="0">
                <a:latin typeface="+mj-lt"/>
              </a:rPr>
              <a:t> ilk </a:t>
            </a:r>
            <a:r>
              <a:rPr lang="en-US" sz="1000" dirty="0" err="1">
                <a:latin typeface="+mj-lt"/>
              </a:rPr>
              <a:t>sırada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yer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almaktadır</a:t>
            </a:r>
            <a:r>
              <a:rPr lang="en-US" sz="1000" dirty="0">
                <a:latin typeface="+mj-lt"/>
              </a:rPr>
              <a:t>.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/>
            </a:r>
            <a:br>
              <a:rPr lang="en-US" sz="1000" dirty="0">
                <a:latin typeface="+mj-lt"/>
              </a:rPr>
            </a:br>
            <a:r>
              <a:rPr lang="en-US" sz="1000" dirty="0" err="1">
                <a:latin typeface="+mj-lt"/>
              </a:rPr>
              <a:t>Detaylı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bilgi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için</a:t>
            </a:r>
            <a:r>
              <a:rPr lang="en-US" sz="1000" dirty="0">
                <a:latin typeface="+mj-lt"/>
              </a:rPr>
              <a:t> </a:t>
            </a:r>
            <a:r>
              <a:rPr lang="en-US" sz="1000" u="sng" dirty="0">
                <a:latin typeface="+mj-lt"/>
                <a:hlinkClick r:id="rId3"/>
              </a:rPr>
              <a:t>http://mvp.support.microsoft.com/</a:t>
            </a:r>
            <a:r>
              <a:rPr lang="en-US" sz="1000" dirty="0">
                <a:latin typeface="+mj-lt"/>
              </a:rPr>
              <a:t> </a:t>
            </a:r>
            <a:endParaRPr lang="tr-TR" sz="1000" dirty="0" smtClean="0">
              <a:latin typeface="+mj-lt"/>
            </a:endParaRPr>
          </a:p>
          <a:p>
            <a:pPr algn="ctr"/>
            <a:endParaRPr lang="tr-TR" sz="1000" dirty="0" smtClean="0">
              <a:latin typeface="+mj-lt"/>
            </a:endParaRPr>
          </a:p>
          <a:p>
            <a:pPr algn="ctr"/>
            <a:r>
              <a:rPr lang="tr-TR" sz="1000" dirty="0" smtClean="0">
                <a:latin typeface="+mj-lt"/>
              </a:rPr>
              <a:t>Türk MVP’leri: </a:t>
            </a:r>
            <a:r>
              <a:rPr lang="tr-TR" sz="1000" dirty="0" smtClean="0">
                <a:latin typeface="+mj-lt"/>
                <a:hlinkClick r:id="rId4"/>
              </a:rPr>
              <a:t>www.mvpturkey.org</a:t>
            </a:r>
            <a:endParaRPr lang="tr-TR" sz="1000" dirty="0" smtClean="0">
              <a:latin typeface="+mj-lt"/>
            </a:endParaRPr>
          </a:p>
          <a:p>
            <a:pPr algn="ctr"/>
            <a:endParaRPr lang="tr-TR" sz="1000" dirty="0">
              <a:latin typeface="+mj-lt"/>
            </a:endParaRPr>
          </a:p>
          <a:p>
            <a:pPr algn="ctr"/>
            <a:r>
              <a:rPr lang="tr-TR" sz="1000" dirty="0" smtClean="0">
                <a:latin typeface="+mj-lt"/>
              </a:rPr>
              <a:t>MVP Kitap: </a:t>
            </a:r>
            <a:r>
              <a:rPr lang="tr-TR" sz="1000" dirty="0" smtClean="0">
                <a:latin typeface="+mj-lt"/>
                <a:hlinkClick r:id="rId5"/>
              </a:rPr>
              <a:t>http://turkmvpdeneyimleri.blogspot.com</a:t>
            </a:r>
            <a:r>
              <a:rPr lang="tr-TR" sz="1000" dirty="0" smtClean="0">
                <a:latin typeface="+mj-lt"/>
              </a:rPr>
              <a:t> </a:t>
            </a:r>
            <a:endParaRPr lang="en-US" sz="1000" dirty="0">
              <a:latin typeface="+mj-lt"/>
            </a:endParaRPr>
          </a:p>
        </p:txBody>
      </p:sp>
      <p:pic>
        <p:nvPicPr>
          <p:cNvPr id="9" name="Picture 2" descr="C:\Users\i-barand\AppData\Local\Microsoft\Messenger\baranseld@hotmail.com\Sharing Folders\oztamer@hotmail.com\MVP LOGO\MVP_H_FullColo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2264" y="2571744"/>
            <a:ext cx="2369691" cy="95884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00100" y="1643050"/>
            <a:ext cx="4643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Windows </a:t>
            </a:r>
          </a:p>
          <a:p>
            <a:r>
              <a:rPr lang="tr-TR" sz="3600" dirty="0" smtClean="0"/>
              <a:t>Communication</a:t>
            </a:r>
          </a:p>
          <a:p>
            <a:r>
              <a:rPr lang="tr-TR" sz="3600" dirty="0" smtClean="0"/>
              <a:t>Foundation(WCF)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604469" y="1617637"/>
            <a:ext cx="2325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1400" dirty="0" smtClean="0">
                <a:latin typeface="+mj-lt"/>
              </a:rPr>
              <a:t>Burak Selim Şenyurt</a:t>
            </a:r>
          </a:p>
          <a:p>
            <a:pPr algn="r"/>
            <a:r>
              <a:rPr lang="tr-TR" sz="1400" dirty="0" smtClean="0">
                <a:latin typeface="+mj-lt"/>
              </a:rPr>
              <a:t>Connected System Developer</a:t>
            </a:r>
          </a:p>
          <a:p>
            <a:pPr algn="r"/>
            <a:r>
              <a:rPr lang="tr-TR" sz="1400" dirty="0" smtClean="0">
                <a:latin typeface="+mj-lt"/>
              </a:rPr>
              <a:t>INETA MEA Speaker</a:t>
            </a:r>
          </a:p>
          <a:p>
            <a:pPr algn="r"/>
            <a:r>
              <a:rPr lang="tr-TR" sz="1400" dirty="0" smtClean="0">
                <a:latin typeface="+mj-lt"/>
              </a:rPr>
              <a:t>selim@bsenyurt.com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WCF Mimarisi – Adresler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Adresler (Addresses) : Bir servisin </a:t>
            </a:r>
            <a:r>
              <a:rPr lang="tr-TR" i="1" dirty="0" smtClean="0">
                <a:solidFill>
                  <a:srgbClr val="FF0000"/>
                </a:solidFill>
              </a:rPr>
              <a:t>nerede</a:t>
            </a:r>
            <a:r>
              <a:rPr lang="tr-TR" dirty="0" smtClean="0"/>
              <a:t> olduğunu, </a:t>
            </a:r>
            <a:r>
              <a:rPr lang="tr-TR" i="1" dirty="0" smtClean="0">
                <a:solidFill>
                  <a:srgbClr val="FF0000"/>
                </a:solidFill>
              </a:rPr>
              <a:t>hangi protokol </a:t>
            </a:r>
            <a:r>
              <a:rPr lang="tr-TR" dirty="0" smtClean="0"/>
              <a:t>ile yayınlama yaptığını belirtir.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	</a:t>
            </a:r>
            <a:r>
              <a:rPr lang="tr-TR" dirty="0" smtClean="0">
                <a:solidFill>
                  <a:srgbClr val="FF0000"/>
                </a:solidFill>
              </a:rPr>
              <a:t>net.tcp</a:t>
            </a:r>
            <a:r>
              <a:rPr lang="tr-TR" dirty="0" smtClean="0">
                <a:solidFill>
                  <a:srgbClr val="FF0000"/>
                </a:solidFill>
              </a:rPr>
              <a:t>://localhost:4000/UrunServisi/Service.svc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dirty="0" smtClean="0">
                <a:solidFill>
                  <a:srgbClr val="FF0000"/>
                </a:solidFill>
              </a:rPr>
              <a:t>net.msmq://localhost:6789/MatSrv</a:t>
            </a:r>
          </a:p>
          <a:p>
            <a:pPr>
              <a:buNone/>
            </a:pPr>
            <a:r>
              <a:rPr lang="tr-T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333333"/>
                  </a:outerShdw>
                </a:effectLst>
                <a:latin typeface="Arial" charset="0"/>
              </a:rPr>
              <a:t>		</a:t>
            </a:r>
            <a:r>
              <a:rPr lang="tr-TR" dirty="0" smtClean="0">
                <a:solidFill>
                  <a:srgbClr val="FF0000"/>
                </a:solidFill>
              </a:rPr>
              <a:t>http://localhost:9001/MatSrv/Cebirci 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		http://localhost:60001/UrunCek?urunId=1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		http://localhost/ToplamaIslemi?sayi1=4&amp;sayi2=6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		http://localhost:60001/urunler/1</a:t>
            </a:r>
          </a:p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tr-TR" dirty="0" smtClean="0"/>
          </a:p>
          <a:p>
            <a:pPr>
              <a:buFont typeface="Wingdings" pitchFamily="2" charset="2"/>
              <a:buChar char="ü"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>
            <a:noAutofit/>
          </a:bodyPr>
          <a:lstStyle/>
          <a:p>
            <a:r>
              <a:rPr lang="tr-TR" sz="4000" dirty="0" smtClean="0"/>
              <a:t>WCF Mimarisi – Bağlayıcılar(Bindings)</a:t>
            </a:r>
            <a:endParaRPr lang="tr-TR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 vert="horz"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ü"/>
            </a:pPr>
            <a:r>
              <a:rPr lang="tr-TR" dirty="0" smtClean="0"/>
              <a:t>Bağlayıcılar(Bindings) : </a:t>
            </a:r>
            <a:r>
              <a:rPr lang="en-US" dirty="0" err="1" smtClean="0"/>
              <a:t>Bağlayıcılar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servisler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nasıl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iletişim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kurulacağını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tanımlamak</a:t>
            </a:r>
            <a:r>
              <a:rPr lang="en-US" dirty="0" smtClean="0"/>
              <a:t> </a:t>
            </a:r>
            <a:r>
              <a:rPr lang="en-US" dirty="0" err="1" smtClean="0"/>
              <a:t>üzere</a:t>
            </a:r>
            <a:r>
              <a:rPr lang="en-US" dirty="0" smtClean="0"/>
              <a:t> </a:t>
            </a:r>
            <a:r>
              <a:rPr lang="en-US" dirty="0" err="1" smtClean="0"/>
              <a:t>kullanılırlar</a:t>
            </a:r>
            <a:r>
              <a:rPr lang="en-US" dirty="0" smtClean="0"/>
              <a:t>. </a:t>
            </a:r>
            <a:endParaRPr lang="tr-TR" dirty="0" smtClean="0"/>
          </a:p>
          <a:p>
            <a:pPr>
              <a:lnSpc>
                <a:spcPct val="140000"/>
              </a:lnSpc>
              <a:buFont typeface="Wingdings" pitchFamily="2" charset="2"/>
              <a:buChar char="ü"/>
            </a:pPr>
            <a:r>
              <a:rPr lang="tr-TR" dirty="0" smtClean="0"/>
              <a:t>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bağlayıcı</a:t>
            </a:r>
            <a:r>
              <a:rPr lang="en-US" dirty="0" smtClean="0"/>
              <a:t> tip (Binding Type</a:t>
            </a:r>
            <a:r>
              <a:rPr lang="en-US" dirty="0" smtClean="0"/>
              <a:t>)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taşıma</a:t>
            </a:r>
            <a:r>
              <a:rPr lang="en-US" i="1" dirty="0" smtClean="0">
                <a:solidFill>
                  <a:srgbClr val="FF0000"/>
                </a:solidFill>
              </a:rPr>
              <a:t> tipi (transport type), </a:t>
            </a:r>
            <a:r>
              <a:rPr lang="en-US" i="1" dirty="0" err="1" smtClean="0">
                <a:solidFill>
                  <a:srgbClr val="FF0000"/>
                </a:solidFill>
              </a:rPr>
              <a:t>protokol</a:t>
            </a:r>
            <a:r>
              <a:rPr lang="en-US" i="1" dirty="0" smtClean="0">
                <a:solidFill>
                  <a:srgbClr val="FF0000"/>
                </a:solidFill>
              </a:rPr>
              <a:t>(protocol)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veri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çözümlemesi</a:t>
            </a:r>
            <a:r>
              <a:rPr lang="tr-TR" i="1" dirty="0" smtClean="0">
                <a:solidFill>
                  <a:srgbClr val="FF0000"/>
                </a:solidFill>
              </a:rPr>
              <a:t>ni</a:t>
            </a:r>
            <a:r>
              <a:rPr lang="en-US" i="1" dirty="0" smtClean="0">
                <a:solidFill>
                  <a:srgbClr val="FF0000"/>
                </a:solidFill>
              </a:rPr>
              <a:t>(data </a:t>
            </a:r>
            <a:r>
              <a:rPr lang="en-US" i="1" dirty="0" smtClean="0">
                <a:solidFill>
                  <a:srgbClr val="FF0000"/>
                </a:solidFill>
              </a:rPr>
              <a:t>encoding)</a:t>
            </a:r>
            <a:r>
              <a:rPr lang="en-US" dirty="0" smtClean="0"/>
              <a:t> </a:t>
            </a:r>
            <a:r>
              <a:rPr lang="tr-TR" dirty="0" smtClean="0"/>
              <a:t>mutlaka </a:t>
            </a:r>
            <a:r>
              <a:rPr lang="en-US" dirty="0" err="1" smtClean="0"/>
              <a:t>bildirir</a:t>
            </a:r>
            <a:r>
              <a:rPr lang="en-US" dirty="0" smtClean="0"/>
              <a:t>. </a:t>
            </a:r>
            <a:endParaRPr lang="tr-TR" dirty="0" smtClean="0"/>
          </a:p>
          <a:p>
            <a:pPr>
              <a:buFont typeface="Wingdings" pitchFamily="2" charset="2"/>
              <a:buChar char="ü"/>
            </a:pPr>
            <a:endParaRPr lang="tr-TR" dirty="0" smtClean="0"/>
          </a:p>
          <a:p>
            <a:pPr>
              <a:buFont typeface="Wingdings" pitchFamily="2" charset="2"/>
              <a:buChar char="ü"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/>
          </a:bodyPr>
          <a:lstStyle/>
          <a:p>
            <a:r>
              <a:rPr lang="tr-TR" sz="4000" dirty="0" smtClean="0"/>
              <a:t>WCF Mimarisi – Bağlayıcılar(Bindings)</a:t>
            </a:r>
            <a:endParaRPr lang="tr-TR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396" y="1428736"/>
          <a:ext cx="8929718" cy="4666434"/>
        </p:xfrm>
        <a:graphic>
          <a:graphicData uri="http://schemas.openxmlformats.org/drawingml/2006/table">
            <a:tbl>
              <a:tblPr/>
              <a:tblGrid>
                <a:gridCol w="2686818"/>
                <a:gridCol w="5136563"/>
                <a:gridCol w="1106337"/>
              </a:tblGrid>
              <a:tr h="35719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Bağlayıcı Adı</a:t>
                      </a:r>
                    </a:p>
                  </a:txBody>
                  <a:tcPr marL="9848" marR="9848" marT="9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Açıklama</a:t>
                      </a:r>
                    </a:p>
                  </a:txBody>
                  <a:tcPr marL="9848" marR="9848" marT="9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Ver.</a:t>
                      </a:r>
                      <a:endParaRPr lang="tr-TR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848" marR="9848" marT="9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90271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BasicHttpBinding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Asmx web servis modelini ve WS-I Basic 1.1 profilini destekler.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3.0/ 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56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WsHttpBinding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WS-* şartnamalerine uygun Web Servisi modelini destekler.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3.0/ 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56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WsDualHttpBinding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İki yönlü seri iletişime(Dublex Communication) izin verir.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3.0/ 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229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WebHttpBinding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XML ve JSON serileştirme desteği ile servisler üzerinde REST/POX tabanlı iletişime izin verir.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3.0/ 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56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WsFederationHttpBinding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WS-* için Federation şartnamelerini destekler.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3.0/ 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56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Ws2007HttpBinding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2007 WS-* standartlarını destekler.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94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Ws2007FederationHttpBinding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WsFederationHttpBinding için 2007 standartlarını destekler.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56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NetTcpBinding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İki .Net tabanlı sistem arasında Tcp bazlı iletişimi destekler.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3.0/ 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229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NetNamedPipeBinding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Makine üzerinde bir veya daha fazla .Net tabanlı uygulama arasında iletişimi destekler.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3.0/ 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56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NetMsmqBinding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MSMQ ile asenkron iletişimi destekler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3.0/ 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56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NetPeerTcpBinding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Peer-To-Peer ağ uygulamaları arası iletişimi destekler.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3.0/ 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229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MsmqIntegrationBinding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MSMQ tabanlı kuyruk modelini kullanarak mesaj göndirilip alınmasını destekler.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3.0/ 3.5</a:t>
                      </a:r>
                    </a:p>
                  </a:txBody>
                  <a:tcPr marL="9848" marR="9848" marT="9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/>
          </a:bodyPr>
          <a:lstStyle/>
          <a:p>
            <a:r>
              <a:rPr lang="tr-TR" sz="4000" dirty="0" smtClean="0"/>
              <a:t>WCF Mimarisi – Bağlayıcılar(Bindings)</a:t>
            </a:r>
            <a:endParaRPr lang="tr-TR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8952" y="1428736"/>
          <a:ext cx="8607889" cy="4714905"/>
        </p:xfrm>
        <a:graphic>
          <a:graphicData uri="http://schemas.openxmlformats.org/drawingml/2006/table">
            <a:tbl>
              <a:tblPr/>
              <a:tblGrid>
                <a:gridCol w="2587947"/>
                <a:gridCol w="698477"/>
                <a:gridCol w="808733"/>
                <a:gridCol w="533765"/>
                <a:gridCol w="566112"/>
                <a:gridCol w="566112"/>
                <a:gridCol w="566112"/>
                <a:gridCol w="679336"/>
                <a:gridCol w="533765"/>
                <a:gridCol w="533765"/>
                <a:gridCol w="533765"/>
              </a:tblGrid>
              <a:tr h="274941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1523" marR="11523" marT="1152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İletişim Çeşidi</a:t>
                      </a:r>
                    </a:p>
                  </a:txBody>
                  <a:tcPr marL="11523" marR="11523" marT="115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74907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Bağlayıcı (Binding)</a:t>
                      </a:r>
                    </a:p>
                  </a:txBody>
                  <a:tcPr marL="11523" marR="11523" marT="11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İletişim Seviysinde Güvenlik (Transport Level Security)</a:t>
                      </a:r>
                    </a:p>
                  </a:txBody>
                  <a:tcPr marL="11523" marR="11523" marT="1152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Mesaj Seviyesinde Güvenlik (Message Level Security)</a:t>
                      </a:r>
                    </a:p>
                  </a:txBody>
                  <a:tcPr marL="11523" marR="11523" marT="1152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WS-* Desteği</a:t>
                      </a:r>
                    </a:p>
                  </a:txBody>
                  <a:tcPr marL="11523" marR="11523" marT="1152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WS-* Transaction Desteği</a:t>
                      </a:r>
                    </a:p>
                  </a:txBody>
                  <a:tcPr marL="11523" marR="11523" marT="1152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Güvenilir Mesajlaşma (Reliable Messaging)</a:t>
                      </a:r>
                    </a:p>
                  </a:txBody>
                  <a:tcPr marL="11523" marR="11523" marT="1152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Güvenilir Oturumlar (Reliable Sessions)</a:t>
                      </a:r>
                    </a:p>
                  </a:txBody>
                  <a:tcPr marL="11523" marR="11523" marT="1152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Performans</a:t>
                      </a:r>
                    </a:p>
                  </a:txBody>
                  <a:tcPr marL="11523" marR="11523" marT="1152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İstek / Cevap (Request / Reply)</a:t>
                      </a:r>
                    </a:p>
                  </a:txBody>
                  <a:tcPr marL="11523" marR="11523" marT="1152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Tek Yön (One - Way)</a:t>
                      </a:r>
                    </a:p>
                  </a:txBody>
                  <a:tcPr marL="11523" marR="11523" marT="1152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Çift Yön (Duplex)</a:t>
                      </a:r>
                    </a:p>
                  </a:txBody>
                  <a:tcPr marL="11523" marR="11523" marT="11523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4462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BasicHttpBinding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İyi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WsHttpBinding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İyi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WsDualHttpBinding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İyi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WsFederationHttpBinding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İyi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Ws2007HttpBinding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İyi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Ws2007FederationHttpBinding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İyi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NetTcpBinding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Daha İyi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NetNamedPipeBinding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 İyi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NetMsmqBinding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Daha İyi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NetPeerTcpBinding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İyi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6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MsmqIntegrationBinding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Daha İyi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11523" marR="11523" marT="11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/>
          </a:bodyPr>
          <a:lstStyle/>
          <a:p>
            <a:r>
              <a:rPr lang="tr-TR" sz="4000" dirty="0" smtClean="0"/>
              <a:t>WCF Mimarisi – Bağlayıcılar(Bindings)</a:t>
            </a:r>
            <a:endParaRPr lang="tr-TR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357158" y="1819418"/>
            <a:ext cx="664956" cy="3236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Başla</a:t>
            </a:r>
          </a:p>
        </p:txBody>
      </p:sp>
      <p:sp>
        <p:nvSpPr>
          <p:cNvPr id="7" name="Diamond 6"/>
          <p:cNvSpPr/>
          <p:nvPr/>
        </p:nvSpPr>
        <p:spPr>
          <a:xfrm>
            <a:off x="2000232" y="1750207"/>
            <a:ext cx="545527" cy="500066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1508927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Interop Gerekli mi ?</a:t>
            </a:r>
            <a:endParaRPr lang="tr-TR" sz="1200" b="1" dirty="0"/>
          </a:p>
        </p:txBody>
      </p:sp>
      <p:sp>
        <p:nvSpPr>
          <p:cNvPr id="9" name="Diamond 8"/>
          <p:cNvSpPr/>
          <p:nvPr/>
        </p:nvSpPr>
        <p:spPr>
          <a:xfrm>
            <a:off x="4143372" y="1750207"/>
            <a:ext cx="545527" cy="500066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00496" y="1500174"/>
            <a:ext cx="853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Yerel mi?</a:t>
            </a:r>
          </a:p>
        </p:txBody>
      </p:sp>
      <p:cxnSp>
        <p:nvCxnSpPr>
          <p:cNvPr id="12" name="Elbow Connector 11"/>
          <p:cNvCxnSpPr>
            <a:stCxn id="5" idx="3"/>
            <a:endCxn id="7" idx="1"/>
          </p:cNvCxnSpPr>
          <p:nvPr/>
        </p:nvCxnSpPr>
        <p:spPr>
          <a:xfrm>
            <a:off x="1022114" y="1981267"/>
            <a:ext cx="978118" cy="1897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3"/>
            <a:endCxn id="9" idx="1"/>
          </p:cNvCxnSpPr>
          <p:nvPr/>
        </p:nvCxnSpPr>
        <p:spPr>
          <a:xfrm>
            <a:off x="2545759" y="2000240"/>
            <a:ext cx="1597613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1604" y="2229544"/>
            <a:ext cx="493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Evet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285992"/>
            <a:ext cx="58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Hayır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86446" y="1714488"/>
            <a:ext cx="1857388" cy="25577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NetNamedPipeBinding</a:t>
            </a:r>
            <a:endParaRPr lang="tr-TR" sz="1200" dirty="0"/>
          </a:p>
        </p:txBody>
      </p:sp>
      <p:cxnSp>
        <p:nvCxnSpPr>
          <p:cNvPr id="20" name="Elbow Connector 19"/>
          <p:cNvCxnSpPr>
            <a:stCxn id="9" idx="3"/>
            <a:endCxn id="19" idx="1"/>
          </p:cNvCxnSpPr>
          <p:nvPr/>
        </p:nvCxnSpPr>
        <p:spPr>
          <a:xfrm flipV="1">
            <a:off x="4688899" y="1842374"/>
            <a:ext cx="1097547" cy="15786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1537" y="1764699"/>
            <a:ext cx="493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Evet</a:t>
            </a:r>
          </a:p>
        </p:txBody>
      </p:sp>
      <p:sp>
        <p:nvSpPr>
          <p:cNvPr id="30" name="Diamond 29"/>
          <p:cNvSpPr/>
          <p:nvPr/>
        </p:nvSpPr>
        <p:spPr>
          <a:xfrm>
            <a:off x="1037208" y="2714620"/>
            <a:ext cx="545527" cy="500066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1715" y="2643182"/>
            <a:ext cx="759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Interop</a:t>
            </a:r>
          </a:p>
          <a:p>
            <a:r>
              <a:rPr lang="tr-TR" sz="1200" b="1" dirty="0" smtClean="0"/>
              <a:t>Seviyesi</a:t>
            </a:r>
          </a:p>
          <a:p>
            <a:r>
              <a:rPr lang="tr-TR" sz="1200" b="1" dirty="0" smtClean="0"/>
              <a:t>Nedir ?</a:t>
            </a:r>
            <a:endParaRPr lang="tr-TR" sz="1200" b="1" dirty="0"/>
          </a:p>
        </p:txBody>
      </p:sp>
      <p:sp>
        <p:nvSpPr>
          <p:cNvPr id="32" name="Diamond 31"/>
          <p:cNvSpPr/>
          <p:nvPr/>
        </p:nvSpPr>
        <p:spPr>
          <a:xfrm>
            <a:off x="5143504" y="2786058"/>
            <a:ext cx="545527" cy="500066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95664" y="2714620"/>
            <a:ext cx="76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Kuyruk</a:t>
            </a:r>
          </a:p>
          <a:p>
            <a:r>
              <a:rPr lang="tr-TR" sz="1200" b="1" dirty="0" smtClean="0"/>
              <a:t>Gerekli </a:t>
            </a:r>
          </a:p>
          <a:p>
            <a:r>
              <a:rPr lang="tr-TR" sz="1200" b="1" dirty="0" smtClean="0"/>
              <a:t>mi ?</a:t>
            </a:r>
          </a:p>
        </p:txBody>
      </p:sp>
      <p:cxnSp>
        <p:nvCxnSpPr>
          <p:cNvPr id="34" name="Elbow Connector 33"/>
          <p:cNvCxnSpPr>
            <a:stCxn id="7" idx="2"/>
            <a:endCxn id="30" idx="0"/>
          </p:cNvCxnSpPr>
          <p:nvPr/>
        </p:nvCxnSpPr>
        <p:spPr>
          <a:xfrm rot="5400000">
            <a:off x="1559311" y="2000934"/>
            <a:ext cx="464347" cy="96302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2"/>
            <a:endCxn id="32" idx="0"/>
          </p:cNvCxnSpPr>
          <p:nvPr/>
        </p:nvCxnSpPr>
        <p:spPr>
          <a:xfrm rot="16200000" flipH="1">
            <a:off x="4648310" y="2018099"/>
            <a:ext cx="535785" cy="100013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85852" y="4214818"/>
            <a:ext cx="58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Hayır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500298" y="2928934"/>
            <a:ext cx="1428760" cy="28575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BasicHttpBinding</a:t>
            </a:r>
            <a:endParaRPr lang="tr-TR" sz="1200" dirty="0"/>
          </a:p>
        </p:txBody>
      </p:sp>
      <p:cxnSp>
        <p:nvCxnSpPr>
          <p:cNvPr id="55" name="Elbow Connector 54"/>
          <p:cNvCxnSpPr>
            <a:stCxn id="30" idx="3"/>
            <a:endCxn id="54" idx="1"/>
          </p:cNvCxnSpPr>
          <p:nvPr/>
        </p:nvCxnSpPr>
        <p:spPr>
          <a:xfrm>
            <a:off x="1582735" y="2964653"/>
            <a:ext cx="917563" cy="107157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38112" y="2729610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Basic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85852" y="3286124"/>
            <a:ext cx="573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WS-* </a:t>
            </a:r>
            <a:endParaRPr lang="tr-TR" sz="1200" b="1" dirty="0"/>
          </a:p>
        </p:txBody>
      </p:sp>
      <p:sp>
        <p:nvSpPr>
          <p:cNvPr id="68" name="Diamond 67"/>
          <p:cNvSpPr/>
          <p:nvPr/>
        </p:nvSpPr>
        <p:spPr>
          <a:xfrm>
            <a:off x="6215074" y="2786058"/>
            <a:ext cx="545527" cy="500066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 b="1" dirty="0"/>
          </a:p>
        </p:txBody>
      </p:sp>
      <p:cxnSp>
        <p:nvCxnSpPr>
          <p:cNvPr id="69" name="Elbow Connector 68"/>
          <p:cNvCxnSpPr>
            <a:stCxn id="32" idx="3"/>
            <a:endCxn id="68" idx="1"/>
          </p:cNvCxnSpPr>
          <p:nvPr/>
        </p:nvCxnSpPr>
        <p:spPr>
          <a:xfrm>
            <a:off x="5689031" y="3036091"/>
            <a:ext cx="526043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43570" y="2816038"/>
            <a:ext cx="493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Evet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7918" y="2357430"/>
            <a:ext cx="171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Diğer MSMQ’ lar  ile iletişim var mı?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7500958" y="3071810"/>
            <a:ext cx="1428760" cy="42862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MsmqIntegration</a:t>
            </a:r>
            <a:br>
              <a:rPr lang="tr-TR" sz="1200" dirty="0" smtClean="0"/>
            </a:br>
            <a:r>
              <a:rPr lang="tr-TR" sz="1200" dirty="0" smtClean="0"/>
              <a:t>Binding</a:t>
            </a:r>
            <a:endParaRPr lang="tr-TR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691821" y="3009125"/>
            <a:ext cx="493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Evet</a:t>
            </a:r>
          </a:p>
        </p:txBody>
      </p:sp>
      <p:cxnSp>
        <p:nvCxnSpPr>
          <p:cNvPr id="82" name="Elbow Connector 81"/>
          <p:cNvCxnSpPr>
            <a:stCxn id="152" idx="3"/>
            <a:endCxn id="162" idx="1"/>
          </p:cNvCxnSpPr>
          <p:nvPr/>
        </p:nvCxnSpPr>
        <p:spPr>
          <a:xfrm flipV="1">
            <a:off x="6260535" y="4643446"/>
            <a:ext cx="811795" cy="17859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786446" y="3857628"/>
            <a:ext cx="1428760" cy="28575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NetMsmqBinding</a:t>
            </a:r>
            <a:endParaRPr lang="tr-TR" sz="1200" dirty="0"/>
          </a:p>
        </p:txBody>
      </p:sp>
      <p:cxnSp>
        <p:nvCxnSpPr>
          <p:cNvPr id="88" name="Elbow Connector 87"/>
          <p:cNvCxnSpPr>
            <a:stCxn id="68" idx="2"/>
            <a:endCxn id="87" idx="0"/>
          </p:cNvCxnSpPr>
          <p:nvPr/>
        </p:nvCxnSpPr>
        <p:spPr>
          <a:xfrm rot="16200000" flipH="1">
            <a:off x="6208580" y="3565382"/>
            <a:ext cx="571504" cy="1298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929322" y="3357562"/>
            <a:ext cx="58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Hayır</a:t>
            </a:r>
          </a:p>
        </p:txBody>
      </p:sp>
      <p:cxnSp>
        <p:nvCxnSpPr>
          <p:cNvPr id="94" name="Elbow Connector 93"/>
          <p:cNvCxnSpPr>
            <a:stCxn id="30" idx="2"/>
            <a:endCxn id="99" idx="0"/>
          </p:cNvCxnSpPr>
          <p:nvPr/>
        </p:nvCxnSpPr>
        <p:spPr>
          <a:xfrm rot="5400000">
            <a:off x="1059939" y="3464719"/>
            <a:ext cx="500066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/>
          <p:cNvSpPr/>
          <p:nvPr/>
        </p:nvSpPr>
        <p:spPr>
          <a:xfrm>
            <a:off x="1037208" y="3714752"/>
            <a:ext cx="545527" cy="500066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215125" y="3703274"/>
            <a:ext cx="106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Çift Yön</a:t>
            </a:r>
          </a:p>
          <a:p>
            <a:r>
              <a:rPr lang="tr-TR" sz="1200" b="1" dirty="0" smtClean="0"/>
              <a:t>(Duplex)</a:t>
            </a:r>
          </a:p>
          <a:p>
            <a:r>
              <a:rPr lang="tr-TR" sz="1200" b="1" dirty="0" smtClean="0"/>
              <a:t>Gerekli mi ?</a:t>
            </a:r>
            <a:endParaRPr lang="tr-TR" sz="1200" b="1" dirty="0"/>
          </a:p>
        </p:txBody>
      </p:sp>
      <p:cxnSp>
        <p:nvCxnSpPr>
          <p:cNvPr id="102" name="Elbow Connector 101"/>
          <p:cNvCxnSpPr>
            <a:stCxn id="99" idx="3"/>
            <a:endCxn id="104" idx="1"/>
          </p:cNvCxnSpPr>
          <p:nvPr/>
        </p:nvCxnSpPr>
        <p:spPr>
          <a:xfrm>
            <a:off x="1582735" y="3964785"/>
            <a:ext cx="917563" cy="107157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2500298" y="3929066"/>
            <a:ext cx="1714512" cy="28575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WsDualHttpBinding</a:t>
            </a:r>
            <a:endParaRPr lang="tr-TR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545136" y="3729742"/>
            <a:ext cx="493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Evet</a:t>
            </a:r>
          </a:p>
        </p:txBody>
      </p:sp>
      <p:cxnSp>
        <p:nvCxnSpPr>
          <p:cNvPr id="121" name="Elbow Connector 120"/>
          <p:cNvCxnSpPr>
            <a:stCxn id="99" idx="2"/>
            <a:endCxn id="126" idx="0"/>
          </p:cNvCxnSpPr>
          <p:nvPr/>
        </p:nvCxnSpPr>
        <p:spPr>
          <a:xfrm rot="5400000">
            <a:off x="1095658" y="4429132"/>
            <a:ext cx="428628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Diamond 125"/>
          <p:cNvSpPr/>
          <p:nvPr/>
        </p:nvSpPr>
        <p:spPr>
          <a:xfrm>
            <a:off x="1037208" y="4643446"/>
            <a:ext cx="545527" cy="500066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17448" y="1744468"/>
            <a:ext cx="58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Hayır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74242" y="4625067"/>
            <a:ext cx="106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Federatif</a:t>
            </a:r>
          </a:p>
          <a:p>
            <a:r>
              <a:rPr lang="tr-TR" sz="1200" b="1" dirty="0" smtClean="0"/>
              <a:t>Güvenlik</a:t>
            </a:r>
          </a:p>
          <a:p>
            <a:r>
              <a:rPr lang="tr-TR" sz="1200" b="1" dirty="0" smtClean="0"/>
              <a:t>Gerekli mi ?</a:t>
            </a:r>
            <a:endParaRPr lang="tr-TR" sz="1200" b="1" dirty="0"/>
          </a:p>
        </p:txBody>
      </p:sp>
      <p:sp>
        <p:nvSpPr>
          <p:cNvPr id="135" name="Rounded Rectangle 134"/>
          <p:cNvSpPr/>
          <p:nvPr/>
        </p:nvSpPr>
        <p:spPr>
          <a:xfrm>
            <a:off x="2500298" y="4643446"/>
            <a:ext cx="2214578" cy="50006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WsFederationHttpBinding</a:t>
            </a:r>
          </a:p>
          <a:p>
            <a:pPr algn="ctr"/>
            <a:r>
              <a:rPr lang="tr-TR" sz="1200" dirty="0" smtClean="0"/>
              <a:t>Ws2007FederationHttpBindig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714480" y="4643446"/>
            <a:ext cx="493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Evet</a:t>
            </a:r>
          </a:p>
        </p:txBody>
      </p:sp>
      <p:cxnSp>
        <p:nvCxnSpPr>
          <p:cNvPr id="137" name="Elbow Connector 136"/>
          <p:cNvCxnSpPr>
            <a:stCxn id="126" idx="3"/>
            <a:endCxn id="135" idx="1"/>
          </p:cNvCxnSpPr>
          <p:nvPr/>
        </p:nvCxnSpPr>
        <p:spPr>
          <a:xfrm>
            <a:off x="1582735" y="4893479"/>
            <a:ext cx="917563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485044" y="5643578"/>
            <a:ext cx="1643074" cy="50006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WsHttpBinding</a:t>
            </a:r>
          </a:p>
          <a:p>
            <a:pPr algn="ctr"/>
            <a:r>
              <a:rPr lang="tr-TR" sz="1200" dirty="0" smtClean="0"/>
              <a:t>Ws2007HttpBinding</a:t>
            </a:r>
          </a:p>
        </p:txBody>
      </p:sp>
      <p:cxnSp>
        <p:nvCxnSpPr>
          <p:cNvPr id="143" name="Elbow Connector 142"/>
          <p:cNvCxnSpPr>
            <a:stCxn id="126" idx="2"/>
            <a:endCxn id="141" idx="0"/>
          </p:cNvCxnSpPr>
          <p:nvPr/>
        </p:nvCxnSpPr>
        <p:spPr>
          <a:xfrm rot="5400000">
            <a:off x="1058244" y="5391850"/>
            <a:ext cx="500066" cy="339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285852" y="5286388"/>
            <a:ext cx="58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Hayır</a:t>
            </a:r>
          </a:p>
        </p:txBody>
      </p:sp>
      <p:sp>
        <p:nvSpPr>
          <p:cNvPr id="152" name="Diamond 151"/>
          <p:cNvSpPr/>
          <p:nvPr/>
        </p:nvSpPr>
        <p:spPr>
          <a:xfrm>
            <a:off x="5715008" y="4572008"/>
            <a:ext cx="545527" cy="500066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4872742" y="4500570"/>
            <a:ext cx="106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Peer</a:t>
            </a:r>
          </a:p>
          <a:p>
            <a:r>
              <a:rPr lang="tr-TR" sz="1200" b="1" dirty="0" smtClean="0"/>
              <a:t>Network</a:t>
            </a:r>
          </a:p>
          <a:p>
            <a:r>
              <a:rPr lang="tr-TR" sz="1200" b="1" dirty="0" smtClean="0"/>
              <a:t>Gerekli mi ?</a:t>
            </a:r>
          </a:p>
        </p:txBody>
      </p:sp>
      <p:cxnSp>
        <p:nvCxnSpPr>
          <p:cNvPr id="154" name="Elbow Connector 153"/>
          <p:cNvCxnSpPr>
            <a:stCxn id="32" idx="2"/>
            <a:endCxn id="152" idx="0"/>
          </p:cNvCxnSpPr>
          <p:nvPr/>
        </p:nvCxnSpPr>
        <p:spPr>
          <a:xfrm rot="16200000" flipH="1">
            <a:off x="5059078" y="3643314"/>
            <a:ext cx="1285884" cy="571504"/>
          </a:xfrm>
          <a:prstGeom prst="bentConnector3">
            <a:avLst>
              <a:gd name="adj1" fmla="val 83807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843134" y="3643314"/>
            <a:ext cx="58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Hayır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7072330" y="4500570"/>
            <a:ext cx="1571636" cy="28575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NetPeerTcpBinding</a:t>
            </a:r>
            <a:endParaRPr lang="tr-TR" sz="1200" dirty="0"/>
          </a:p>
        </p:txBody>
      </p:sp>
      <p:sp>
        <p:nvSpPr>
          <p:cNvPr id="167" name="Rounded Rectangle 166"/>
          <p:cNvSpPr/>
          <p:nvPr/>
        </p:nvSpPr>
        <p:spPr>
          <a:xfrm>
            <a:off x="5384286" y="5838448"/>
            <a:ext cx="1214446" cy="28575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NetTcpBinding</a:t>
            </a:r>
            <a:endParaRPr lang="tr-TR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221735" y="4572008"/>
            <a:ext cx="493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Evet</a:t>
            </a:r>
          </a:p>
        </p:txBody>
      </p:sp>
      <p:cxnSp>
        <p:nvCxnSpPr>
          <p:cNvPr id="169" name="Elbow Connector 168"/>
          <p:cNvCxnSpPr>
            <a:stCxn id="152" idx="2"/>
            <a:endCxn id="167" idx="0"/>
          </p:cNvCxnSpPr>
          <p:nvPr/>
        </p:nvCxnSpPr>
        <p:spPr>
          <a:xfrm rot="16200000" flipH="1">
            <a:off x="5606453" y="5453392"/>
            <a:ext cx="766374" cy="3737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000760" y="5286388"/>
            <a:ext cx="58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Hayır</a:t>
            </a:r>
          </a:p>
        </p:txBody>
      </p:sp>
      <p:cxnSp>
        <p:nvCxnSpPr>
          <p:cNvPr id="174" name="Elbow Connector 173"/>
          <p:cNvCxnSpPr>
            <a:stCxn id="68" idx="3"/>
            <a:endCxn id="77" idx="1"/>
          </p:cNvCxnSpPr>
          <p:nvPr/>
        </p:nvCxnSpPr>
        <p:spPr>
          <a:xfrm>
            <a:off x="6760601" y="3036091"/>
            <a:ext cx="740357" cy="25003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935480"/>
            <a:ext cx="8358246" cy="4389120"/>
          </a:xfrm>
        </p:spPr>
        <p:txBody>
          <a:bodyPr vert="horz"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ü"/>
            </a:pPr>
            <a:r>
              <a:rPr lang="tr-TR" dirty="0" smtClean="0"/>
              <a:t>Sözleşmeler(Contracts): bir servisin </a:t>
            </a:r>
            <a:r>
              <a:rPr lang="tr-TR" i="1" dirty="0" smtClean="0">
                <a:solidFill>
                  <a:srgbClr val="FF0000"/>
                </a:solidFill>
              </a:rPr>
              <a:t>ne iş yaptığının </a:t>
            </a:r>
            <a:r>
              <a:rPr lang="tr-TR" dirty="0" smtClean="0"/>
              <a:t>bilinmesinde önemli rol oynarlar.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Autofit/>
          </a:bodyPr>
          <a:lstStyle/>
          <a:p>
            <a:r>
              <a:rPr lang="tr-TR" sz="4000" dirty="0" smtClean="0"/>
              <a:t>WCF Mimarisi – Sözleşmeler(Contracts)</a:t>
            </a:r>
            <a:endParaRPr lang="tr-TR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214282" y="3500438"/>
            <a:ext cx="2071702" cy="785818"/>
          </a:xfrm>
          <a:prstGeom prst="roundRect">
            <a:avLst/>
          </a:prstGeom>
          <a:solidFill>
            <a:schemeClr val="tx2"/>
          </a:solidFill>
          <a:ln>
            <a:solidFill>
              <a:schemeClr val="bg2">
                <a:lumMod val="1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Servis Sözleşmesi</a:t>
            </a:r>
          </a:p>
          <a:p>
            <a:pPr algn="ctr"/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(Service Contract)</a:t>
            </a:r>
            <a:endParaRPr lang="tr-T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00298" y="3500438"/>
            <a:ext cx="2071702" cy="785818"/>
          </a:xfrm>
          <a:prstGeom prst="roundRect">
            <a:avLst/>
          </a:prstGeom>
          <a:solidFill>
            <a:schemeClr val="tx2"/>
          </a:solidFill>
          <a:ln>
            <a:solidFill>
              <a:schemeClr val="bg2">
                <a:lumMod val="1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 Sözleşmesi</a:t>
            </a:r>
          </a:p>
          <a:p>
            <a:pPr algn="ctr"/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 Contract)</a:t>
            </a:r>
            <a:endParaRPr lang="tr-T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4876" y="3500438"/>
            <a:ext cx="2071702" cy="785818"/>
          </a:xfrm>
          <a:prstGeom prst="roundRect">
            <a:avLst/>
          </a:prstGeom>
          <a:solidFill>
            <a:schemeClr val="tx2"/>
          </a:solidFill>
          <a:ln>
            <a:solidFill>
              <a:schemeClr val="bg2">
                <a:lumMod val="1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Hata Sözleşmesi</a:t>
            </a:r>
          </a:p>
          <a:p>
            <a:pPr algn="ctr"/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(Fault Contract)</a:t>
            </a:r>
            <a:endParaRPr lang="tr-T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29454" y="3500438"/>
            <a:ext cx="2006961" cy="785818"/>
          </a:xfrm>
          <a:prstGeom prst="roundRect">
            <a:avLst/>
          </a:prstGeom>
          <a:solidFill>
            <a:schemeClr val="tx2"/>
          </a:solidFill>
          <a:ln>
            <a:solidFill>
              <a:schemeClr val="bg2">
                <a:lumMod val="1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Mesaj Sözleşmesi</a:t>
            </a:r>
          </a:p>
          <a:p>
            <a:pPr algn="ctr"/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(Message Contract)</a:t>
            </a:r>
            <a:endParaRPr lang="tr-T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1928794" y="3357562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6926282" y="3073396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637357" y="2928934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6926282" y="3573462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637357" y="3429000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8" name="Rounded Rectangle 27"/>
          <p:cNvSpPr/>
          <p:nvPr/>
        </p:nvSpPr>
        <p:spPr>
          <a:xfrm>
            <a:off x="7015158" y="2285992"/>
            <a:ext cx="2000264" cy="214314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WCF Mimarisi - EndPoint</a:t>
            </a:r>
            <a:endParaRPr lang="tr-TR" dirty="0"/>
          </a:p>
        </p:txBody>
      </p:sp>
      <p:sp>
        <p:nvSpPr>
          <p:cNvPr id="23" name="Rounded Rectangle 22"/>
          <p:cNvSpPr/>
          <p:nvPr/>
        </p:nvSpPr>
        <p:spPr>
          <a:xfrm>
            <a:off x="285720" y="2285992"/>
            <a:ext cx="2000264" cy="214314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white">
          <a:xfrm>
            <a:off x="478564" y="2883755"/>
            <a:ext cx="1385829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  <a:endParaRPr lang="tr-TR" sz="24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defRPr/>
            </a:pPr>
            <a:r>
              <a:rPr lang="tr-T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(İstemci)</a:t>
            </a:r>
            <a:endParaRPr 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white">
          <a:xfrm>
            <a:off x="7298028" y="2883755"/>
            <a:ext cx="136127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tr-T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Servis</a:t>
            </a:r>
          </a:p>
          <a:p>
            <a:pPr algn="ctr" eaLnBrk="0" hangingPunct="0">
              <a:defRPr/>
            </a:pPr>
            <a:r>
              <a:rPr lang="tr-T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(Service)</a:t>
            </a:r>
            <a:endParaRPr 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000364" y="3143248"/>
            <a:ext cx="857256" cy="428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Rounded Rectangle 30"/>
          <p:cNvSpPr/>
          <p:nvPr/>
        </p:nvSpPr>
        <p:spPr>
          <a:xfrm>
            <a:off x="3965267" y="2857496"/>
            <a:ext cx="1357322" cy="10001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white">
          <a:xfrm>
            <a:off x="3929058" y="3000372"/>
            <a:ext cx="1407693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Mesa</a:t>
            </a:r>
            <a:r>
              <a:rPr lang="tr-TR" sz="2000" b="0" dirty="0" smtClean="0">
                <a:solidFill>
                  <a:schemeClr val="bg1"/>
                </a:solidFill>
              </a:rPr>
              <a:t>jlar</a:t>
            </a:r>
          </a:p>
          <a:p>
            <a:pPr algn="ctr" eaLnBrk="0" hangingPunct="0"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(Messages)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500694" y="3143248"/>
            <a:ext cx="857256" cy="428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2355837" y="3214686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" name="TextBox 39"/>
          <p:cNvSpPr txBox="1"/>
          <p:nvPr/>
        </p:nvSpPr>
        <p:spPr>
          <a:xfrm>
            <a:off x="1928794" y="3571876"/>
            <a:ext cx="11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EndPoint</a:t>
            </a:r>
            <a:endParaRPr lang="tr-TR" dirty="0"/>
          </a:p>
        </p:txBody>
      </p:sp>
      <p:sp>
        <p:nvSpPr>
          <p:cNvPr id="41" name="TextBox 40"/>
          <p:cNvSpPr txBox="1"/>
          <p:nvPr/>
        </p:nvSpPr>
        <p:spPr>
          <a:xfrm>
            <a:off x="6072198" y="3702610"/>
            <a:ext cx="11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EndPoint</a:t>
            </a:r>
            <a:endParaRPr lang="tr-TR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2571744"/>
            <a:ext cx="11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EndPoint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7215206" y="2285992"/>
            <a:ext cx="2000264" cy="214314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Rounded Rectangle 79"/>
          <p:cNvSpPr/>
          <p:nvPr/>
        </p:nvSpPr>
        <p:spPr>
          <a:xfrm>
            <a:off x="214282" y="2285992"/>
            <a:ext cx="2000264" cy="214314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Right Arrow 78"/>
          <p:cNvSpPr/>
          <p:nvPr/>
        </p:nvSpPr>
        <p:spPr>
          <a:xfrm>
            <a:off x="3357554" y="4143380"/>
            <a:ext cx="2500330" cy="2143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Rounded Rectangle 73"/>
          <p:cNvSpPr/>
          <p:nvPr/>
        </p:nvSpPr>
        <p:spPr>
          <a:xfrm>
            <a:off x="2571736" y="4880716"/>
            <a:ext cx="1357322" cy="11430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929058" y="4880716"/>
            <a:ext cx="1357322" cy="1143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286380" y="4880716"/>
            <a:ext cx="1357322" cy="114300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93829" y="4000504"/>
            <a:ext cx="1357322" cy="5000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white">
          <a:xfrm>
            <a:off x="478564" y="2883755"/>
            <a:ext cx="1385829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  <a:endParaRPr lang="tr-TR" sz="24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defRPr/>
            </a:pPr>
            <a:r>
              <a:rPr lang="tr-T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(İstemci)</a:t>
            </a:r>
            <a:endParaRPr 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white">
          <a:xfrm>
            <a:off x="7512343" y="2883755"/>
            <a:ext cx="136127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tr-T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Servis</a:t>
            </a:r>
          </a:p>
          <a:p>
            <a:pPr algn="ctr" eaLnBrk="0" hangingPunct="0">
              <a:defRPr/>
            </a:pPr>
            <a:r>
              <a:rPr lang="tr-T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Service</a:t>
            </a:r>
            <a:r>
              <a:rPr lang="tr-T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white">
          <a:xfrm>
            <a:off x="3863980" y="3989388"/>
            <a:ext cx="129965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0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white">
          <a:xfrm>
            <a:off x="2638425" y="4947378"/>
            <a:ext cx="1159548" cy="430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Address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white">
          <a:xfrm>
            <a:off x="4025900" y="4947378"/>
            <a:ext cx="1143263" cy="430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Binding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white">
          <a:xfrm>
            <a:off x="5330839" y="4947378"/>
            <a:ext cx="1241425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Contract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white">
          <a:xfrm>
            <a:off x="2724150" y="5526816"/>
            <a:ext cx="96545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tr-TR" b="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Nerede?</a:t>
            </a:r>
            <a:endParaRPr lang="en-US" b="0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white">
          <a:xfrm>
            <a:off x="4214810" y="5526816"/>
            <a:ext cx="79194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tr-TR" b="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Nasıl?</a:t>
            </a:r>
            <a:endParaRPr lang="en-US" b="0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white">
          <a:xfrm>
            <a:off x="5678653" y="5526816"/>
            <a:ext cx="55310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tr-TR" b="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Ne?</a:t>
            </a:r>
            <a:endParaRPr lang="en-US" b="0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smtClean="0"/>
              <a:t>WCF Mimarisi - EndPoint</a:t>
            </a:r>
            <a:endParaRPr lang="tr-TR" dirty="0"/>
          </a:p>
        </p:txBody>
      </p:sp>
      <p:sp>
        <p:nvSpPr>
          <p:cNvPr id="53" name="Rounded Rectangle 52"/>
          <p:cNvSpPr/>
          <p:nvPr/>
        </p:nvSpPr>
        <p:spPr>
          <a:xfrm>
            <a:off x="1785918" y="4000504"/>
            <a:ext cx="500066" cy="500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285984" y="4000504"/>
            <a:ext cx="50006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86050" y="4000504"/>
            <a:ext cx="500066" cy="50006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929322" y="3286124"/>
            <a:ext cx="500066" cy="500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29388" y="3286124"/>
            <a:ext cx="50006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929454" y="3286124"/>
            <a:ext cx="500066" cy="50006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929322" y="4000504"/>
            <a:ext cx="500066" cy="500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29388" y="4000504"/>
            <a:ext cx="50006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929454" y="4000504"/>
            <a:ext cx="500066" cy="50006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tr-T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WCF Mimarisi - Hosting</a:t>
            </a:r>
            <a:endParaRPr lang="tr-TR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14480" y="1962143"/>
            <a:ext cx="5568950" cy="466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WCF Servisleri için Hosting Seçenekleri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57224" y="3071810"/>
            <a:ext cx="1684337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IIS Hosting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57950" y="3071810"/>
            <a:ext cx="1838325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Self Hosting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00364" y="3594104"/>
            <a:ext cx="3103574" cy="70788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tr-TR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Windows Activation </a:t>
            </a:r>
          </a:p>
          <a:p>
            <a:pPr algn="r"/>
            <a:r>
              <a:rPr lang="tr-TR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Service (WAS)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21611" y="4375701"/>
            <a:ext cx="3082327" cy="70788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tr-T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Windows 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Uygulamaları</a:t>
            </a:r>
            <a:b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WPF/WinForms...</a:t>
            </a:r>
            <a:endParaRPr lang="tr-TR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05349" y="5150016"/>
            <a:ext cx="3084301" cy="40011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tr-TR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Console Uygulamaları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17197" y="5625290"/>
            <a:ext cx="3072453" cy="406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tr-TR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Windows Servisleri</a:t>
            </a:r>
          </a:p>
        </p:txBody>
      </p:sp>
      <p:cxnSp>
        <p:nvCxnSpPr>
          <p:cNvPr id="11" name="AutoShape 11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2777703" y="1350558"/>
            <a:ext cx="642942" cy="27995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2" name="AutoShape 12"/>
          <p:cNvCxnSpPr>
            <a:cxnSpLocks noChangeShapeType="1"/>
            <a:stCxn id="4" idx="2"/>
            <a:endCxn id="6" idx="0"/>
          </p:cNvCxnSpPr>
          <p:nvPr/>
        </p:nvCxnSpPr>
        <p:spPr bwMode="auto">
          <a:xfrm rot="16200000" flipH="1">
            <a:off x="5566563" y="1361260"/>
            <a:ext cx="642942" cy="277815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3" name="AutoShape 13"/>
          <p:cNvCxnSpPr>
            <a:cxnSpLocks noChangeShapeType="1"/>
            <a:stCxn id="6" idx="2"/>
            <a:endCxn id="7" idx="3"/>
          </p:cNvCxnSpPr>
          <p:nvPr/>
        </p:nvCxnSpPr>
        <p:spPr bwMode="auto">
          <a:xfrm rot="5400000">
            <a:off x="6485770" y="3156704"/>
            <a:ext cx="409512" cy="11731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4" name="AutoShape 14"/>
          <p:cNvCxnSpPr>
            <a:cxnSpLocks noChangeShapeType="1"/>
            <a:stCxn id="6" idx="2"/>
            <a:endCxn id="8" idx="3"/>
          </p:cNvCxnSpPr>
          <p:nvPr/>
        </p:nvCxnSpPr>
        <p:spPr bwMode="auto">
          <a:xfrm rot="5400000">
            <a:off x="6094972" y="3547502"/>
            <a:ext cx="1191109" cy="11731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5" name="AutoShape 15"/>
          <p:cNvCxnSpPr>
            <a:cxnSpLocks noChangeShapeType="1"/>
            <a:stCxn id="6" idx="2"/>
            <a:endCxn id="9" idx="3"/>
          </p:cNvCxnSpPr>
          <p:nvPr/>
        </p:nvCxnSpPr>
        <p:spPr bwMode="auto">
          <a:xfrm rot="5400000">
            <a:off x="5777614" y="3850572"/>
            <a:ext cx="1811536" cy="11874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16" name="AutoShape 16"/>
          <p:cNvCxnSpPr>
            <a:cxnSpLocks noChangeShapeType="1"/>
            <a:stCxn id="6" idx="2"/>
            <a:endCxn id="10" idx="3"/>
          </p:cNvCxnSpPr>
          <p:nvPr/>
        </p:nvCxnSpPr>
        <p:spPr bwMode="auto">
          <a:xfrm rot="5400000">
            <a:off x="5538405" y="4089781"/>
            <a:ext cx="2289955" cy="11874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2071678"/>
            <a:ext cx="8229600" cy="2214578"/>
          </a:xfrm>
        </p:spPr>
        <p:txBody>
          <a:bodyPr>
            <a:normAutofit fontScale="90000"/>
          </a:bodyPr>
          <a:lstStyle/>
          <a:p>
            <a:r>
              <a:rPr lang="tr-TR" b="1" i="1" dirty="0" smtClean="0">
                <a:solidFill>
                  <a:srgbClr val="FF0000"/>
                </a:solidFill>
              </a:rPr>
              <a:t>Demo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- Merhaba WCF Dünyası</a:t>
            </a:r>
            <a:br>
              <a:rPr lang="tr-TR" dirty="0" smtClean="0"/>
            </a:br>
            <a:r>
              <a:rPr lang="tr-TR" dirty="0" smtClean="0"/>
              <a:t>- IIS Tabanlı WCF Servisi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Gündem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WCF Kimdir?</a:t>
            </a:r>
          </a:p>
          <a:p>
            <a:r>
              <a:rPr lang="tr-TR" dirty="0" smtClean="0"/>
              <a:t>WCF Hedefleri</a:t>
            </a:r>
          </a:p>
          <a:p>
            <a:r>
              <a:rPr lang="tr-TR" dirty="0" smtClean="0"/>
              <a:t>WCF Mimarisi</a:t>
            </a:r>
          </a:p>
          <a:p>
            <a:pPr lvl="1"/>
            <a:r>
              <a:rPr lang="tr-TR" i="1" dirty="0" smtClean="0"/>
              <a:t>WCF’ in ABC’si</a:t>
            </a:r>
          </a:p>
          <a:p>
            <a:pPr lvl="1"/>
            <a:r>
              <a:rPr lang="tr-TR" i="1" dirty="0" smtClean="0"/>
              <a:t>EndPoint Kavramı</a:t>
            </a:r>
          </a:p>
          <a:p>
            <a:pPr lvl="1"/>
            <a:r>
              <a:rPr lang="tr-TR" i="1" dirty="0" smtClean="0"/>
              <a:t>Hosting Seçenekleri</a:t>
            </a:r>
          </a:p>
          <a:p>
            <a:r>
              <a:rPr lang="tr-TR" dirty="0" smtClean="0"/>
              <a:t>Demo – Merhaba WCF Dünyası</a:t>
            </a:r>
          </a:p>
          <a:p>
            <a:r>
              <a:rPr lang="tr-TR" dirty="0" smtClean="0"/>
              <a:t>Örnek Vakalar</a:t>
            </a:r>
          </a:p>
          <a:p>
            <a:pPr lvl="1"/>
            <a:r>
              <a:rPr lang="tr-TR" i="1" dirty="0" smtClean="0"/>
              <a:t>Klasik Intranet Modeli</a:t>
            </a:r>
          </a:p>
          <a:p>
            <a:pPr lvl="1"/>
            <a:r>
              <a:rPr lang="tr-TR" i="1" dirty="0" smtClean="0"/>
              <a:t>Klasik Internet Modeli</a:t>
            </a:r>
          </a:p>
          <a:p>
            <a:pPr lvl="1"/>
            <a:r>
              <a:rPr lang="tr-TR" i="1" dirty="0" smtClean="0"/>
              <a:t>Güvenilir İş Ortağı Modeli</a:t>
            </a:r>
          </a:p>
          <a:p>
            <a:pPr lvl="1"/>
            <a:r>
              <a:rPr lang="tr-TR" i="1" dirty="0" smtClean="0"/>
              <a:t>Web Uygulaması Modeli</a:t>
            </a:r>
          </a:p>
          <a:p>
            <a:pPr lvl="1"/>
            <a:r>
              <a:rPr lang="tr-TR" i="1" dirty="0" smtClean="0"/>
              <a:t>Çoklu EndPoint Modeli</a:t>
            </a:r>
          </a:p>
          <a:p>
            <a:pPr lvl="1"/>
            <a:r>
              <a:rPr lang="tr-TR" i="1" dirty="0" smtClean="0"/>
              <a:t>Front – End Service Modeli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Vakalar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Klasik Intranet Modeli</a:t>
            </a:r>
            <a:endParaRPr lang="tr-T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1844675"/>
            <a:ext cx="8280400" cy="446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 sz="1800">
              <a:effectLst/>
              <a:latin typeface="Arial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8613" y="1398588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5163" y="1989138"/>
            <a:ext cx="847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43372" y="2214554"/>
            <a:ext cx="12858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800" b="1" dirty="0">
                <a:effectLst/>
              </a:rPr>
              <a:t>Active</a:t>
            </a:r>
          </a:p>
          <a:p>
            <a:r>
              <a:rPr lang="tr-TR" sz="1800" b="1" dirty="0">
                <a:effectLst/>
              </a:rPr>
              <a:t>Directory</a:t>
            </a:r>
            <a:endParaRPr lang="en-US" sz="1800" b="1" dirty="0">
              <a:effectLst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636963"/>
            <a:ext cx="13811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92163" y="4933950"/>
            <a:ext cx="1042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effectLst/>
              </a:rPr>
              <a:t>İstemci</a:t>
            </a:r>
            <a:endParaRPr lang="en-US" sz="1800" b="1">
              <a:effectLst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16688" y="2852738"/>
            <a:ext cx="1439862" cy="647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000" dirty="0">
                <a:solidFill>
                  <a:schemeClr val="bg1"/>
                </a:solidFill>
                <a:effectLst/>
              </a:rPr>
              <a:t>Servis</a:t>
            </a:r>
          </a:p>
          <a:p>
            <a:pPr algn="ctr"/>
            <a:r>
              <a:rPr lang="tr-TR" sz="2000" dirty="0">
                <a:solidFill>
                  <a:schemeClr val="bg1"/>
                </a:solidFill>
                <a:effectLst/>
              </a:rPr>
              <a:t>(Service)</a:t>
            </a:r>
            <a:endParaRPr 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6688" y="3573463"/>
            <a:ext cx="1439862" cy="863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İş Nesnesi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(Business 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Components)</a:t>
            </a:r>
            <a:endParaRPr lang="en-US" sz="1800"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16688" y="4508500"/>
            <a:ext cx="1439862" cy="863600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Veri Erişim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Katmanı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(DAL)</a:t>
            </a:r>
            <a:endParaRPr lang="en-US" sz="1800">
              <a:solidFill>
                <a:schemeClr val="bg1"/>
              </a:solidFill>
              <a:effectLst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6084888" y="31400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95963" y="2995613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132138" y="3789363"/>
            <a:ext cx="1152525" cy="996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 sz="1800">
              <a:effectLst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732088" y="4724400"/>
            <a:ext cx="20875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tr-TR" sz="1800" b="1">
                <a:effectLst/>
              </a:rPr>
              <a:t>Doğrulama</a:t>
            </a:r>
          </a:p>
          <a:p>
            <a:pPr algn="ctr"/>
            <a:r>
              <a:rPr lang="tr-TR" sz="1800" b="1">
                <a:effectLst/>
              </a:rPr>
              <a:t>(Authentication)</a:t>
            </a:r>
            <a:endParaRPr lang="en-US" sz="1800" b="1">
              <a:effectLst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051050" y="4365625"/>
            <a:ext cx="12969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067175" y="4365625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cxnSp>
        <p:nvCxnSpPr>
          <p:cNvPr id="19" name="AutoShape 18"/>
          <p:cNvCxnSpPr>
            <a:cxnSpLocks noChangeShapeType="1"/>
          </p:cNvCxnSpPr>
          <p:nvPr/>
        </p:nvCxnSpPr>
        <p:spPr bwMode="auto">
          <a:xfrm rot="16200000">
            <a:off x="1732756" y="2164557"/>
            <a:ext cx="1114425" cy="1830388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19"/>
          <p:cNvCxnSpPr>
            <a:cxnSpLocks noChangeShapeType="1"/>
            <a:stCxn id="14" idx="0"/>
            <a:endCxn id="7" idx="3"/>
          </p:cNvCxnSpPr>
          <p:nvPr/>
        </p:nvCxnSpPr>
        <p:spPr bwMode="auto">
          <a:xfrm rot="16200000" flipV="1">
            <a:off x="5455498" y="2511479"/>
            <a:ext cx="457893" cy="510376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376488" y="3998913"/>
            <a:ext cx="682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solidFill>
                  <a:srgbClr val="FF0000"/>
                </a:solidFill>
                <a:effectLst/>
              </a:rPr>
              <a:t>TCP</a:t>
            </a:r>
            <a:endParaRPr lang="en-US" sz="1800" b="1">
              <a:solidFill>
                <a:srgbClr val="FF0000"/>
              </a:solidFill>
              <a:effectLst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72000" y="3998913"/>
            <a:ext cx="682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solidFill>
                  <a:srgbClr val="FF0000"/>
                </a:solidFill>
                <a:effectLst/>
              </a:rPr>
              <a:t>TCP</a:t>
            </a:r>
            <a:endParaRPr lang="en-US" sz="1800" b="1">
              <a:solidFill>
                <a:srgbClr val="FF0000"/>
              </a:solidFill>
              <a:effectLst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843610" y="2420938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solidFill>
                  <a:srgbClr val="FF0000"/>
                </a:solidFill>
                <a:effectLst/>
              </a:rPr>
              <a:t>NetTcpBinding</a:t>
            </a:r>
            <a:endParaRPr lang="en-US" sz="1800" b="1">
              <a:solidFill>
                <a:srgbClr val="FF0000"/>
              </a:solidFill>
              <a:effectLst/>
            </a:endParaRP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6616700" y="5516563"/>
            <a:ext cx="1223963" cy="576262"/>
          </a:xfrm>
          <a:prstGeom prst="can">
            <a:avLst>
              <a:gd name="adj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3708400" y="32131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5940425" y="3284538"/>
            <a:ext cx="0" cy="10080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Klasik Internet Modeli</a:t>
            </a:r>
            <a:endParaRPr lang="tr-T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1773238"/>
            <a:ext cx="8280400" cy="446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 sz="1800"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4221163"/>
            <a:ext cx="86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1188" y="4941888"/>
            <a:ext cx="935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effectLst/>
              </a:rPr>
              <a:t>WS*</a:t>
            </a:r>
          </a:p>
          <a:p>
            <a:r>
              <a:rPr lang="tr-TR" sz="1800" b="1">
                <a:effectLst/>
              </a:rPr>
              <a:t>Profile</a:t>
            </a:r>
            <a:endParaRPr lang="en-US" sz="1800" b="1">
              <a:effectLst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019925" y="2708275"/>
            <a:ext cx="433388" cy="2232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r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v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i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s</a:t>
            </a:r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524750" y="2708275"/>
            <a:ext cx="431800" cy="22320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İş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N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n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i</a:t>
            </a:r>
            <a:endParaRPr lang="en-US" sz="1800"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027988" y="2708275"/>
            <a:ext cx="360362" cy="2232025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D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A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L</a:t>
            </a:r>
            <a:endParaRPr lang="en-US" sz="1800">
              <a:solidFill>
                <a:schemeClr val="bg1"/>
              </a:solidFill>
              <a:effectLst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6804025" y="2997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516688" y="2852738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500563" y="3573463"/>
            <a:ext cx="1223962" cy="576262"/>
          </a:xfrm>
          <a:prstGeom prst="can">
            <a:avLst>
              <a:gd name="adj" fmla="val 25000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 b="1" dirty="0"/>
              <a:t>AspNetDb</a:t>
            </a:r>
            <a:endParaRPr lang="en-US" sz="1800" b="1" dirty="0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516688" y="4437063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492375"/>
            <a:ext cx="86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284663" y="1989138"/>
            <a:ext cx="0" cy="40322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6804025" y="45799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627313" y="2565400"/>
            <a:ext cx="936625" cy="503238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HTTPS</a:t>
            </a:r>
            <a:endParaRPr lang="en-US" sz="18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627313" y="4438650"/>
            <a:ext cx="936625" cy="503238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HTTP</a:t>
            </a:r>
            <a:endParaRPr lang="en-US" sz="18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9" name="AutoShape 19"/>
          <p:cNvCxnSpPr>
            <a:cxnSpLocks noChangeShapeType="1"/>
            <a:stCxn id="17" idx="3"/>
            <a:endCxn id="11" idx="2"/>
          </p:cNvCxnSpPr>
          <p:nvPr/>
        </p:nvCxnSpPr>
        <p:spPr bwMode="auto">
          <a:xfrm>
            <a:off x="3563938" y="2817813"/>
            <a:ext cx="2938462" cy="17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20"/>
          <p:cNvCxnSpPr>
            <a:cxnSpLocks noChangeShapeType="1"/>
            <a:stCxn id="18" idx="3"/>
            <a:endCxn id="13" idx="2"/>
          </p:cNvCxnSpPr>
          <p:nvPr/>
        </p:nvCxnSpPr>
        <p:spPr bwMode="auto">
          <a:xfrm flipV="1">
            <a:off x="3563938" y="4581525"/>
            <a:ext cx="2938462" cy="1095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21"/>
          <p:cNvCxnSpPr>
            <a:cxnSpLocks noChangeShapeType="1"/>
            <a:stCxn id="18" idx="3"/>
            <a:endCxn id="12" idx="2"/>
          </p:cNvCxnSpPr>
          <p:nvPr/>
        </p:nvCxnSpPr>
        <p:spPr bwMode="auto">
          <a:xfrm flipV="1">
            <a:off x="3563938" y="3862388"/>
            <a:ext cx="936625" cy="828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7" idx="3"/>
            <a:endCxn id="12" idx="2"/>
          </p:cNvCxnSpPr>
          <p:nvPr/>
        </p:nvCxnSpPr>
        <p:spPr bwMode="auto">
          <a:xfrm>
            <a:off x="3563938" y="2817813"/>
            <a:ext cx="936625" cy="1044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059113" y="3268663"/>
            <a:ext cx="1042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 b="1">
                <a:effectLst/>
              </a:rPr>
              <a:t>Username</a:t>
            </a:r>
            <a:endParaRPr lang="en-US" sz="1400" b="1">
              <a:effectLst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059113" y="4060825"/>
            <a:ext cx="1042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 b="1">
                <a:effectLst/>
              </a:rPr>
              <a:t>Username</a:t>
            </a:r>
            <a:endParaRPr lang="en-US" sz="1400" b="1">
              <a:effectLst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076825" y="2520950"/>
            <a:ext cx="19160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 b="1">
                <a:effectLst/>
              </a:rPr>
              <a:t>BasicHttpBinding</a:t>
            </a:r>
            <a:endParaRPr lang="en-US" sz="1600" b="1">
              <a:effectLst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270500" y="4770438"/>
            <a:ext cx="1704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 b="1">
                <a:effectLst/>
              </a:rPr>
              <a:t>WsHttpBinding</a:t>
            </a:r>
            <a:endParaRPr lang="en-US" sz="1600" b="1">
              <a:effectLst/>
            </a:endParaRPr>
          </a:p>
        </p:txBody>
      </p:sp>
      <p:cxnSp>
        <p:nvCxnSpPr>
          <p:cNvPr id="27" name="AutoShape 27"/>
          <p:cNvCxnSpPr>
            <a:cxnSpLocks noChangeShapeType="1"/>
            <a:endCxn id="17" idx="1"/>
          </p:cNvCxnSpPr>
          <p:nvPr/>
        </p:nvCxnSpPr>
        <p:spPr bwMode="auto">
          <a:xfrm flipV="1">
            <a:off x="1547813" y="2817813"/>
            <a:ext cx="1079500" cy="61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28"/>
          <p:cNvCxnSpPr>
            <a:cxnSpLocks noChangeShapeType="1"/>
            <a:endCxn id="18" idx="1"/>
          </p:cNvCxnSpPr>
          <p:nvPr/>
        </p:nvCxnSpPr>
        <p:spPr bwMode="auto">
          <a:xfrm>
            <a:off x="1547813" y="4608513"/>
            <a:ext cx="1079500" cy="82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11188" y="3213100"/>
            <a:ext cx="1008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effectLst/>
              </a:rPr>
              <a:t>Basic Profile</a:t>
            </a:r>
            <a:endParaRPr lang="en-US" sz="1800" b="1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Güvenilir İş Ortağı Modeli</a:t>
            </a:r>
            <a:endParaRPr lang="tr-T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1773238"/>
            <a:ext cx="8280400" cy="446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 sz="1800">
              <a:effectLst/>
              <a:latin typeface="Arial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6804025" y="37179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516688" y="3573463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500563" y="4365625"/>
            <a:ext cx="1223962" cy="1584325"/>
          </a:xfrm>
          <a:prstGeom prst="can">
            <a:avLst>
              <a:gd name="adj" fmla="val 32361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 b="1"/>
              <a:t>Sertifika</a:t>
            </a:r>
          </a:p>
          <a:p>
            <a:pPr algn="ctr"/>
            <a:r>
              <a:rPr lang="tr-TR" sz="1800" b="1"/>
              <a:t>Deposu</a:t>
            </a:r>
          </a:p>
          <a:p>
            <a:pPr algn="ctr"/>
            <a:r>
              <a:rPr lang="tr-TR" sz="1800" b="1"/>
              <a:t>(Certificate</a:t>
            </a:r>
          </a:p>
          <a:p>
            <a:pPr algn="ctr"/>
            <a:r>
              <a:rPr lang="tr-TR" sz="1800" b="1"/>
              <a:t>Store)</a:t>
            </a:r>
            <a:endParaRPr lang="en-US" sz="1800" b="1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160713"/>
            <a:ext cx="86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284663" y="1989138"/>
            <a:ext cx="0" cy="40322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84775" y="3141663"/>
            <a:ext cx="1894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b="1">
                <a:effectLst/>
              </a:rPr>
              <a:t>WsHttpBinding</a:t>
            </a:r>
            <a:endParaRPr lang="en-US" sz="1800" b="1">
              <a:effectLst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11188" y="3881438"/>
            <a:ext cx="17287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effectLst/>
              </a:rPr>
              <a:t>İş Ortağı</a:t>
            </a:r>
          </a:p>
          <a:p>
            <a:r>
              <a:rPr lang="tr-TR" sz="1800" b="1">
                <a:effectLst/>
              </a:rPr>
              <a:t>(Internet İstemcisi)</a:t>
            </a:r>
            <a:endParaRPr lang="en-US" sz="1800" b="1">
              <a:effectLst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692275" y="3716338"/>
            <a:ext cx="4824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3344863"/>
            <a:ext cx="863600" cy="804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7" name="AutoShape 17"/>
          <p:cNvCxnSpPr>
            <a:cxnSpLocks noChangeShapeType="1"/>
            <a:stCxn id="9" idx="4"/>
            <a:endCxn id="10" idx="4"/>
          </p:cNvCxnSpPr>
          <p:nvPr/>
        </p:nvCxnSpPr>
        <p:spPr bwMode="auto">
          <a:xfrm rot="5400000">
            <a:off x="5551488" y="4048125"/>
            <a:ext cx="1282700" cy="93662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18"/>
          <p:cNvCxnSpPr>
            <a:cxnSpLocks noChangeShapeType="1"/>
            <a:endCxn id="10" idx="2"/>
          </p:cNvCxnSpPr>
          <p:nvPr/>
        </p:nvCxnSpPr>
        <p:spPr bwMode="auto">
          <a:xfrm rot="16200000" flipH="1">
            <a:off x="3348037" y="4005263"/>
            <a:ext cx="1008063" cy="1296988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835150" y="33575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solidFill>
                  <a:srgbClr val="FF0000"/>
                </a:solidFill>
                <a:effectLst/>
              </a:rPr>
              <a:t>HTTP</a:t>
            </a:r>
            <a:endParaRPr lang="en-US" sz="1800" b="1">
              <a:solidFill>
                <a:srgbClr val="FF0000"/>
              </a:solidFill>
              <a:effectLst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284663" y="33575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solidFill>
                  <a:srgbClr val="FF0000"/>
                </a:solidFill>
                <a:effectLst/>
              </a:rPr>
              <a:t>HTTP</a:t>
            </a:r>
            <a:endParaRPr lang="en-US" sz="1800" b="1"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7019925" y="2708275"/>
            <a:ext cx="433388" cy="2232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r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v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i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s</a:t>
            </a:r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7524750" y="2708275"/>
            <a:ext cx="431800" cy="22320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İş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N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n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i</a:t>
            </a:r>
            <a:endParaRPr lang="en-US" sz="1800">
              <a:solidFill>
                <a:schemeClr val="bg1"/>
              </a:solidFill>
              <a:effectLst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8027988" y="2708275"/>
            <a:ext cx="360362" cy="2232025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D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A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L</a:t>
            </a:r>
            <a:endParaRPr lang="en-US" sz="180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Uygulaması Modeli</a:t>
            </a:r>
            <a:endParaRPr lang="tr-T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1773238"/>
            <a:ext cx="8280400" cy="446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 sz="1800">
              <a:effectLst/>
              <a:latin typeface="Arial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6804025" y="37179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516688" y="3573463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859338" y="4365625"/>
            <a:ext cx="1223962" cy="1584325"/>
          </a:xfrm>
          <a:prstGeom prst="can">
            <a:avLst>
              <a:gd name="adj" fmla="val 32361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 b="1"/>
              <a:t>Sertifika</a:t>
            </a:r>
          </a:p>
          <a:p>
            <a:pPr algn="ctr"/>
            <a:r>
              <a:rPr lang="tr-TR" sz="1800" b="1"/>
              <a:t>Deposu</a:t>
            </a:r>
          </a:p>
          <a:p>
            <a:pPr algn="ctr"/>
            <a:r>
              <a:rPr lang="tr-TR" sz="1800" b="1"/>
              <a:t>(Certificate</a:t>
            </a:r>
          </a:p>
          <a:p>
            <a:pPr algn="ctr"/>
            <a:r>
              <a:rPr lang="tr-TR" sz="1800" b="1"/>
              <a:t>Store)</a:t>
            </a:r>
            <a:endParaRPr lang="en-US" sz="1800" b="1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160713"/>
            <a:ext cx="86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284663" y="2060575"/>
            <a:ext cx="0" cy="40322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10175" y="2924175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b="1">
                <a:effectLst/>
              </a:rPr>
              <a:t>NetTcpBinding</a:t>
            </a:r>
            <a:endParaRPr lang="en-US" sz="1800" b="1">
              <a:effectLst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11188" y="3881438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effectLst/>
              </a:rPr>
              <a:t>(Internet İstemcisi)</a:t>
            </a:r>
            <a:endParaRPr lang="en-US" sz="1800" b="1">
              <a:effectLst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692275" y="3716338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619250" y="33575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solidFill>
                  <a:srgbClr val="FF0000"/>
                </a:solidFill>
                <a:effectLst/>
              </a:rPr>
              <a:t>HTTPS</a:t>
            </a:r>
            <a:endParaRPr lang="en-US" sz="1800" b="1">
              <a:solidFill>
                <a:srgbClr val="FF0000"/>
              </a:solidFill>
              <a:effectLst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248150" y="3716338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>
                <a:solidFill>
                  <a:srgbClr val="FF0000"/>
                </a:solidFill>
                <a:effectLst/>
              </a:rPr>
              <a:t>TCP</a:t>
            </a:r>
            <a:endParaRPr lang="en-US" sz="1800" b="1">
              <a:solidFill>
                <a:srgbClr val="FF0000"/>
              </a:solidFill>
              <a:effectLst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627313" y="2060575"/>
            <a:ext cx="0" cy="40322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059113" y="3213100"/>
            <a:ext cx="936625" cy="93503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 b="1">
                <a:solidFill>
                  <a:schemeClr val="bg1"/>
                </a:solidFill>
                <a:effectLst/>
              </a:rPr>
              <a:t>Asp.Net</a:t>
            </a:r>
          </a:p>
          <a:p>
            <a:pPr algn="ctr"/>
            <a:r>
              <a:rPr lang="tr-TR" sz="1800" b="1">
                <a:solidFill>
                  <a:schemeClr val="bg1"/>
                </a:solidFill>
                <a:effectLst/>
              </a:rPr>
              <a:t>App.</a:t>
            </a:r>
            <a:endParaRPr lang="en-US" sz="1800" b="1">
              <a:solidFill>
                <a:schemeClr val="bg1"/>
              </a:solidFill>
              <a:effectLst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800350" y="4581525"/>
            <a:ext cx="1223963" cy="576263"/>
          </a:xfrm>
          <a:prstGeom prst="can">
            <a:avLst>
              <a:gd name="adj" fmla="val 25000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 b="1"/>
              <a:t>AspNetDb</a:t>
            </a:r>
            <a:endParaRPr lang="en-US" sz="1800" b="1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419475" y="41497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995738" y="3716338"/>
            <a:ext cx="2520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pic>
        <p:nvPicPr>
          <p:cNvPr id="2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3440113"/>
            <a:ext cx="576263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24" name="AutoShape 24"/>
          <p:cNvCxnSpPr>
            <a:cxnSpLocks noChangeShapeType="1"/>
            <a:endCxn id="10" idx="2"/>
          </p:cNvCxnSpPr>
          <p:nvPr/>
        </p:nvCxnSpPr>
        <p:spPr bwMode="auto">
          <a:xfrm rot="5400000">
            <a:off x="4485482" y="4350544"/>
            <a:ext cx="1181100" cy="433387"/>
          </a:xfrm>
          <a:prstGeom prst="curvedConnector4">
            <a:avLst>
              <a:gd name="adj1" fmla="val 16398"/>
              <a:gd name="adj2" fmla="val 152745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25"/>
          <p:cNvCxnSpPr>
            <a:cxnSpLocks noChangeShapeType="1"/>
            <a:stCxn id="9" idx="4"/>
            <a:endCxn id="10" idx="4"/>
          </p:cNvCxnSpPr>
          <p:nvPr/>
        </p:nvCxnSpPr>
        <p:spPr bwMode="auto">
          <a:xfrm rot="5400000">
            <a:off x="5730875" y="4227513"/>
            <a:ext cx="1282700" cy="57785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019925" y="2708275"/>
            <a:ext cx="433388" cy="2232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r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v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i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s</a:t>
            </a:r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524750" y="2708275"/>
            <a:ext cx="431800" cy="22320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İş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N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n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i</a:t>
            </a:r>
            <a:endParaRPr lang="en-US" sz="1800">
              <a:solidFill>
                <a:schemeClr val="bg1"/>
              </a:solidFill>
              <a:effectLst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8027988" y="2708275"/>
            <a:ext cx="360362" cy="2232025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D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A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L</a:t>
            </a:r>
            <a:endParaRPr lang="en-US" sz="180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EndPoint Modeli</a:t>
            </a:r>
            <a:endParaRPr lang="tr-T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1773238"/>
            <a:ext cx="8280400" cy="446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 sz="1800">
              <a:effectLst/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 flipV="1">
            <a:off x="6804025" y="2933692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6516688" y="2786058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160713"/>
            <a:ext cx="86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143240" y="2000240"/>
            <a:ext cx="0" cy="40322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572000" y="2705098"/>
            <a:ext cx="1894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b="1" dirty="0">
                <a:effectLst/>
              </a:rPr>
              <a:t>WsHttpBinding</a:t>
            </a:r>
            <a:endParaRPr lang="en-US" sz="1800" b="1" dirty="0">
              <a:effectLst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3881438"/>
            <a:ext cx="1728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b="1" dirty="0" smtClean="0">
                <a:effectLst/>
              </a:rPr>
              <a:t>İstemci</a:t>
            </a:r>
            <a:endParaRPr lang="en-US" sz="1800" b="1" dirty="0">
              <a:effectLst/>
            </a:endParaRPr>
          </a:p>
        </p:txBody>
      </p:sp>
      <p:cxnSp>
        <p:nvCxnSpPr>
          <p:cNvPr id="15" name="AutoShape 18"/>
          <p:cNvCxnSpPr>
            <a:cxnSpLocks noChangeShapeType="1"/>
            <a:stCxn id="8" idx="0"/>
            <a:endCxn id="10" idx="0"/>
          </p:cNvCxnSpPr>
          <p:nvPr/>
        </p:nvCxnSpPr>
        <p:spPr bwMode="auto">
          <a:xfrm rot="5400000" flipH="1" flipV="1">
            <a:off x="3089903" y="731209"/>
            <a:ext cx="455615" cy="4403394"/>
          </a:xfrm>
          <a:prstGeom prst="curvedConnector3">
            <a:avLst>
              <a:gd name="adj1" fmla="val 15017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7019925" y="2708275"/>
            <a:ext cx="433388" cy="2232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r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v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i</a:t>
            </a:r>
          </a:p>
          <a:p>
            <a:pPr algn="ctr"/>
            <a:r>
              <a:rPr lang="tr-TR" sz="2400" b="1" dirty="0">
                <a:solidFill>
                  <a:schemeClr val="bg1"/>
                </a:solidFill>
                <a:effectLst/>
              </a:rPr>
              <a:t>s</a:t>
            </a:r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524750" y="2708275"/>
            <a:ext cx="431800" cy="22320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İş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N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n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e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s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i</a:t>
            </a:r>
            <a:endParaRPr lang="en-US" sz="1800"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8027988" y="2708275"/>
            <a:ext cx="360362" cy="2232025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D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A</a:t>
            </a:r>
          </a:p>
          <a:p>
            <a:pPr algn="ctr"/>
            <a:r>
              <a:rPr lang="tr-TR" sz="1800">
                <a:solidFill>
                  <a:schemeClr val="bg1"/>
                </a:solidFill>
                <a:effectLst/>
              </a:rPr>
              <a:t>L</a:t>
            </a:r>
            <a:endParaRPr lang="en-US" sz="1800">
              <a:solidFill>
                <a:schemeClr val="bg1"/>
              </a:solidFill>
              <a:effectLst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flipH="1" flipV="1">
            <a:off x="6804025" y="336232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6516688" y="3214686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 flipV="1">
            <a:off x="6804025" y="379094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6516688" y="3643314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 flipV="1">
            <a:off x="6804025" y="4219576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6516688" y="4071942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H="1" flipV="1">
            <a:off x="6804025" y="4576766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6516688" y="4429132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428992" y="3143248"/>
            <a:ext cx="30787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b="1" dirty="0" smtClean="0"/>
              <a:t>WsFederation</a:t>
            </a:r>
            <a:r>
              <a:rPr lang="tr-TR" sz="1800" b="1" dirty="0" smtClean="0">
                <a:effectLst/>
              </a:rPr>
              <a:t>HttpBinding</a:t>
            </a:r>
            <a:endParaRPr lang="en-US" sz="1800" b="1" dirty="0">
              <a:effectLst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4628093" y="3559734"/>
            <a:ext cx="18090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b="1" dirty="0" smtClean="0">
                <a:effectLst/>
              </a:rPr>
              <a:t>NetTcpBinding</a:t>
            </a:r>
            <a:endParaRPr lang="en-US" sz="1800" b="1" dirty="0">
              <a:effectLst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556523" y="4000504"/>
            <a:ext cx="2979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b="1" dirty="0" smtClean="0">
                <a:effectLst/>
              </a:rPr>
              <a:t>MsmqIntegrationBinding</a:t>
            </a:r>
            <a:endParaRPr lang="en-US" sz="1800" b="1" dirty="0">
              <a:effectLst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605059" y="4419610"/>
            <a:ext cx="1967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b="1" dirty="0" smtClean="0">
                <a:effectLst/>
              </a:rPr>
              <a:t>Custom Binding</a:t>
            </a:r>
            <a:endParaRPr lang="en-US" sz="1800" b="1" dirty="0">
              <a:effectLst/>
            </a:endParaRPr>
          </a:p>
        </p:txBody>
      </p:sp>
      <p:cxnSp>
        <p:nvCxnSpPr>
          <p:cNvPr id="38" name="AutoShape 18"/>
          <p:cNvCxnSpPr>
            <a:cxnSpLocks noChangeShapeType="1"/>
            <a:stCxn id="11" idx="2"/>
            <a:endCxn id="32" idx="2"/>
          </p:cNvCxnSpPr>
          <p:nvPr/>
        </p:nvCxnSpPr>
        <p:spPr bwMode="auto">
          <a:xfrm rot="16200000" flipH="1">
            <a:off x="3263036" y="2463316"/>
            <a:ext cx="538172" cy="4113080"/>
          </a:xfrm>
          <a:prstGeom prst="curvedConnector3">
            <a:avLst>
              <a:gd name="adj1" fmla="val 14247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8"/>
          <p:cNvCxnSpPr>
            <a:cxnSpLocks noChangeShapeType="1"/>
            <a:stCxn id="11" idx="2"/>
            <a:endCxn id="31" idx="2"/>
          </p:cNvCxnSpPr>
          <p:nvPr/>
        </p:nvCxnSpPr>
        <p:spPr bwMode="auto">
          <a:xfrm rot="16200000" flipH="1">
            <a:off x="3201339" y="2525013"/>
            <a:ext cx="119066" cy="3570580"/>
          </a:xfrm>
          <a:prstGeom prst="curvedConnector3">
            <a:avLst>
              <a:gd name="adj1" fmla="val 29199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8"/>
          <p:cNvCxnSpPr>
            <a:cxnSpLocks noChangeShapeType="1"/>
            <a:stCxn id="8" idx="0"/>
            <a:endCxn id="29" idx="0"/>
          </p:cNvCxnSpPr>
          <p:nvPr/>
        </p:nvCxnSpPr>
        <p:spPr bwMode="auto">
          <a:xfrm rot="5400000" flipH="1" flipV="1">
            <a:off x="3033468" y="1225794"/>
            <a:ext cx="17465" cy="3852375"/>
          </a:xfrm>
          <a:prstGeom prst="curvedConnector3">
            <a:avLst>
              <a:gd name="adj1" fmla="val 14089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Straight Arrow Connector 58"/>
          <p:cNvCxnSpPr>
            <a:endCxn id="30" idx="1"/>
          </p:cNvCxnSpPr>
          <p:nvPr/>
        </p:nvCxnSpPr>
        <p:spPr>
          <a:xfrm flipV="1">
            <a:off x="1571604" y="3744400"/>
            <a:ext cx="3056489" cy="417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5143504" y="3929066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Front-End Service Modeli</a:t>
            </a:r>
            <a:endParaRPr lang="tr-TR" dirty="0"/>
          </a:p>
        </p:txBody>
      </p:sp>
      <p:sp>
        <p:nvSpPr>
          <p:cNvPr id="6" name="Rounded Rectangle 5"/>
          <p:cNvSpPr/>
          <p:nvPr/>
        </p:nvSpPr>
        <p:spPr>
          <a:xfrm>
            <a:off x="357158" y="2143116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WCF Servisi 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7158" y="3286124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WCF Servisi 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7158" y="4572008"/>
            <a:ext cx="142876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WCF Servisi C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1787503" y="242886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14546" y="2285992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1787503" y="264318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EndPoint A</a:t>
            </a:r>
            <a:endParaRPr lang="tr-TR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1787503" y="3571876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14546" y="3429000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787503" y="3786190"/>
            <a:ext cx="131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EndPoint B</a:t>
            </a:r>
            <a:endParaRPr lang="tr-TR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1787503" y="485776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214546" y="4714884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1787503" y="5131370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EndPoint C1</a:t>
            </a:r>
            <a:endParaRPr lang="tr-TR" dirty="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1787503" y="557214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214546" y="5429264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1787503" y="5786454"/>
            <a:ext cx="14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EndPoint C2</a:t>
            </a:r>
            <a:endParaRPr lang="tr-TR" dirty="0"/>
          </a:p>
        </p:txBody>
      </p:sp>
      <p:sp>
        <p:nvSpPr>
          <p:cNvPr id="21" name="Rounded Rectangle 20"/>
          <p:cNvSpPr/>
          <p:nvPr/>
        </p:nvSpPr>
        <p:spPr>
          <a:xfrm>
            <a:off x="3714744" y="3214686"/>
            <a:ext cx="1428760" cy="150019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Front – End WCF Servisi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500694" y="3786190"/>
            <a:ext cx="287337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857884" y="3786190"/>
            <a:ext cx="11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EndPoint</a:t>
            </a:r>
            <a:endParaRPr lang="tr-TR" dirty="0"/>
          </a:p>
        </p:txBody>
      </p:sp>
      <p:cxnSp>
        <p:nvCxnSpPr>
          <p:cNvPr id="36" name="Shape 35"/>
          <p:cNvCxnSpPr>
            <a:stCxn id="21" idx="0"/>
            <a:endCxn id="10" idx="6"/>
          </p:cNvCxnSpPr>
          <p:nvPr/>
        </p:nvCxnSpPr>
        <p:spPr>
          <a:xfrm rot="16200000" flipV="1">
            <a:off x="3072992" y="1858553"/>
            <a:ext cx="785025" cy="1927241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66" idx="1"/>
            <a:endCxn id="23" idx="0"/>
          </p:cNvCxnSpPr>
          <p:nvPr/>
        </p:nvCxnSpPr>
        <p:spPr>
          <a:xfrm rot="10800000" flipV="1">
            <a:off x="5644364" y="3173408"/>
            <a:ext cx="1642281" cy="612782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6"/>
          <p:cNvCxnSpPr>
            <a:stCxn id="67" idx="1"/>
            <a:endCxn id="23" idx="4"/>
          </p:cNvCxnSpPr>
          <p:nvPr/>
        </p:nvCxnSpPr>
        <p:spPr>
          <a:xfrm rot="10800000">
            <a:off x="5644364" y="4073528"/>
            <a:ext cx="1642281" cy="457203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36"/>
          <p:cNvCxnSpPr>
            <a:stCxn id="68" idx="1"/>
            <a:endCxn id="23" idx="4"/>
          </p:cNvCxnSpPr>
          <p:nvPr/>
        </p:nvCxnSpPr>
        <p:spPr>
          <a:xfrm rot="10800000">
            <a:off x="5644364" y="4073528"/>
            <a:ext cx="1642281" cy="138589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21" idx="0"/>
            <a:endCxn id="13" idx="0"/>
          </p:cNvCxnSpPr>
          <p:nvPr/>
        </p:nvCxnSpPr>
        <p:spPr>
          <a:xfrm rot="16200000" flipH="1" flipV="1">
            <a:off x="3286513" y="2286388"/>
            <a:ext cx="214314" cy="2070909"/>
          </a:xfrm>
          <a:prstGeom prst="curvedConnector3">
            <a:avLst>
              <a:gd name="adj1" fmla="val -10666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2"/>
          <p:cNvCxnSpPr>
            <a:stCxn id="21" idx="2"/>
            <a:endCxn id="16" idx="5"/>
          </p:cNvCxnSpPr>
          <p:nvPr/>
        </p:nvCxnSpPr>
        <p:spPr>
          <a:xfrm rot="5400000">
            <a:off x="3321835" y="3852853"/>
            <a:ext cx="245258" cy="1969321"/>
          </a:xfrm>
          <a:prstGeom prst="curvedConnector3">
            <a:avLst>
              <a:gd name="adj1" fmla="val 21036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2"/>
          <p:cNvCxnSpPr>
            <a:stCxn id="21" idx="2"/>
            <a:endCxn id="19" idx="6"/>
          </p:cNvCxnSpPr>
          <p:nvPr/>
        </p:nvCxnSpPr>
        <p:spPr>
          <a:xfrm rot="5400000">
            <a:off x="3036480" y="4180288"/>
            <a:ext cx="858049" cy="1927241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65" idx="1"/>
            <a:endCxn id="23" idx="0"/>
          </p:cNvCxnSpPr>
          <p:nvPr/>
        </p:nvCxnSpPr>
        <p:spPr>
          <a:xfrm rot="10800000" flipV="1">
            <a:off x="5644364" y="2173276"/>
            <a:ext cx="1642281" cy="161291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1785926"/>
            <a:ext cx="86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2786058"/>
            <a:ext cx="86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4143380"/>
            <a:ext cx="86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5072074"/>
            <a:ext cx="86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TextBox 68"/>
          <p:cNvSpPr txBox="1"/>
          <p:nvPr/>
        </p:nvSpPr>
        <p:spPr>
          <a:xfrm>
            <a:off x="7643834" y="2500306"/>
            <a:ext cx="11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İstemci V</a:t>
            </a:r>
            <a:endParaRPr lang="tr-TR" dirty="0"/>
          </a:p>
        </p:txBody>
      </p:sp>
      <p:sp>
        <p:nvSpPr>
          <p:cNvPr id="70" name="TextBox 69"/>
          <p:cNvSpPr txBox="1"/>
          <p:nvPr/>
        </p:nvSpPr>
        <p:spPr>
          <a:xfrm>
            <a:off x="7643834" y="3643314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İstemci X</a:t>
            </a:r>
            <a:endParaRPr lang="tr-TR" dirty="0"/>
          </a:p>
        </p:txBody>
      </p:sp>
      <p:sp>
        <p:nvSpPr>
          <p:cNvPr id="71" name="TextBox 70"/>
          <p:cNvSpPr txBox="1"/>
          <p:nvPr/>
        </p:nvSpPr>
        <p:spPr>
          <a:xfrm>
            <a:off x="7643834" y="4929198"/>
            <a:ext cx="110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İstemci Y</a:t>
            </a:r>
            <a:endParaRPr lang="tr-TR" dirty="0"/>
          </a:p>
        </p:txBody>
      </p:sp>
      <p:sp>
        <p:nvSpPr>
          <p:cNvPr id="72" name="TextBox 71"/>
          <p:cNvSpPr txBox="1"/>
          <p:nvPr/>
        </p:nvSpPr>
        <p:spPr>
          <a:xfrm>
            <a:off x="7643834" y="5857892"/>
            <a:ext cx="110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İstemci Z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Geliştirici için Kazanımlar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tr-TR" dirty="0" smtClean="0"/>
              <a:t>Kod Bazında – VS.Net 2003</a:t>
            </a:r>
            <a:endParaRPr lang="tr-TR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651500" y="1844675"/>
            <a:ext cx="2957513" cy="685800"/>
            <a:chOff x="3512" y="1296"/>
            <a:chExt cx="2352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512" y="1296"/>
              <a:ext cx="2352" cy="432"/>
            </a:xfrm>
            <a:prstGeom prst="rect">
              <a:avLst/>
            </a:prstGeom>
            <a:solidFill>
              <a:srgbClr val="DDDDDD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057" y="1372"/>
              <a:ext cx="1410" cy="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>
                  <a:effectLst/>
                </a:rPr>
                <a:t>20,379 </a:t>
              </a:r>
              <a:r>
                <a:rPr lang="tr-TR" sz="2000" b="1">
                  <a:effectLst/>
                </a:rPr>
                <a:t>satır</a:t>
              </a:r>
              <a:r>
                <a:rPr lang="en-US" sz="2000">
                  <a:effectLst/>
                </a:rPr>
                <a:t> </a:t>
              </a:r>
              <a:r>
                <a:rPr lang="en-US" sz="1800">
                  <a:effectLst/>
                </a:rPr>
                <a:t/>
              </a:r>
              <a:br>
                <a:rPr lang="en-US" sz="1800">
                  <a:effectLst/>
                </a:rPr>
              </a:br>
              <a:r>
                <a:rPr lang="tr-TR" sz="1800">
                  <a:effectLst/>
                </a:rPr>
                <a:t>güvenlik</a:t>
              </a:r>
              <a:endParaRPr lang="en-US" sz="1800">
                <a:effectLst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651500" y="2625725"/>
            <a:ext cx="2957513" cy="725488"/>
            <a:chOff x="3512" y="1788"/>
            <a:chExt cx="2352" cy="45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512" y="1800"/>
              <a:ext cx="2352" cy="432"/>
            </a:xfrm>
            <a:prstGeom prst="rect">
              <a:avLst/>
            </a:prstGeom>
            <a:solidFill>
              <a:srgbClr val="DDDDDD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999" y="1788"/>
              <a:ext cx="1529" cy="4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>
                  <a:effectLst/>
                </a:rPr>
                <a:t>5,988 </a:t>
              </a:r>
              <a:r>
                <a:rPr lang="tr-TR" sz="2000" b="1">
                  <a:effectLst/>
                </a:rPr>
                <a:t>satır</a:t>
              </a:r>
              <a:endParaRPr lang="en-US" sz="1800" b="1">
                <a:effectLst/>
              </a:endParaRPr>
            </a:p>
            <a:p>
              <a:pPr algn="ctr">
                <a:lnSpc>
                  <a:spcPct val="85000"/>
                </a:lnSpc>
              </a:pPr>
              <a:r>
                <a:rPr lang="en-US" sz="1800">
                  <a:effectLst/>
                </a:rPr>
                <a:t> </a:t>
              </a:r>
              <a:r>
                <a:rPr lang="tr-TR" sz="1800">
                  <a:effectLst/>
                </a:rPr>
                <a:t>güvenilir mesajlaşma</a:t>
              </a:r>
              <a:endParaRPr lang="en-US" sz="1800">
                <a:effectLst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651500" y="3444875"/>
            <a:ext cx="2957513" cy="685800"/>
            <a:chOff x="3512" y="2304"/>
            <a:chExt cx="2352" cy="432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512" y="2304"/>
              <a:ext cx="2352" cy="432"/>
            </a:xfrm>
            <a:prstGeom prst="rect">
              <a:avLst/>
            </a:prstGeom>
            <a:solidFill>
              <a:srgbClr val="DDDDDD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126" y="2375"/>
              <a:ext cx="1290" cy="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>
                  <a:effectLst/>
                </a:rPr>
                <a:t>25,507 </a:t>
              </a:r>
              <a:r>
                <a:rPr lang="tr-TR" sz="2000" b="1">
                  <a:effectLst/>
                </a:rPr>
                <a:t>satır</a:t>
              </a:r>
              <a:r>
                <a:rPr lang="en-US" sz="2000">
                  <a:effectLst/>
                </a:rPr>
                <a:t> </a:t>
              </a:r>
              <a:r>
                <a:rPr lang="en-US" sz="1800">
                  <a:effectLst/>
                </a:rPr>
                <a:t/>
              </a:r>
              <a:br>
                <a:rPr lang="en-US" sz="1800">
                  <a:effectLst/>
                </a:rPr>
              </a:br>
              <a:r>
                <a:rPr lang="tr-TR" sz="1800">
                  <a:effectLst/>
                </a:rPr>
                <a:t>transaction</a:t>
              </a:r>
              <a:endParaRPr lang="en-US" sz="1800">
                <a:effectLst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5651500" y="5045075"/>
            <a:ext cx="2957513" cy="685800"/>
            <a:chOff x="3512" y="3312"/>
            <a:chExt cx="2352" cy="43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12" y="3312"/>
              <a:ext cx="2352" cy="432"/>
            </a:xfrm>
            <a:prstGeom prst="rect">
              <a:avLst/>
            </a:prstGeom>
            <a:solidFill>
              <a:schemeClr val="tx2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n-GB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134" y="3382"/>
              <a:ext cx="1255" cy="330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r>
                <a:rPr lang="tr-TR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oplam Satır </a:t>
              </a: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56,296</a:t>
              </a: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651500" y="4244975"/>
            <a:ext cx="2957513" cy="685800"/>
            <a:chOff x="3512" y="2808"/>
            <a:chExt cx="2352" cy="432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512" y="2808"/>
              <a:ext cx="2352" cy="432"/>
            </a:xfrm>
            <a:prstGeom prst="rect">
              <a:avLst/>
            </a:prstGeom>
            <a:solidFill>
              <a:srgbClr val="DDDDDD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126" y="2876"/>
              <a:ext cx="1290" cy="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>
                  <a:effectLst/>
                </a:rPr>
                <a:t>4,442 </a:t>
              </a:r>
              <a:r>
                <a:rPr lang="tr-TR" sz="2000" b="1">
                  <a:effectLst/>
                </a:rPr>
                <a:t>satır</a:t>
              </a:r>
              <a:r>
                <a:rPr lang="en-US" sz="2000" b="1">
                  <a:effectLst/>
                </a:rPr>
                <a:t> </a:t>
              </a:r>
              <a:r>
                <a:rPr lang="en-US" sz="1800">
                  <a:effectLst/>
                </a:rPr>
                <a:t/>
              </a:r>
              <a:br>
                <a:rPr lang="en-US" sz="1800">
                  <a:effectLst/>
                </a:rPr>
              </a:br>
              <a:r>
                <a:rPr lang="tr-TR" sz="1800">
                  <a:effectLst/>
                </a:rPr>
                <a:t>alt yapı hazırlığı</a:t>
              </a:r>
              <a:endParaRPr lang="en-US" sz="1800">
                <a:effectLst/>
              </a:endParaRPr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84213" y="1327150"/>
            <a:ext cx="4572000" cy="48879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/>
              </a:rPr>
              <a:t>class 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HelloService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 {</a:t>
            </a:r>
          </a:p>
          <a:p>
            <a:r>
              <a:rPr lang="en-US" sz="1200" b="1" dirty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1200" b="1" dirty="0">
                <a:solidFill>
                  <a:schemeClr val="bg1"/>
                </a:solidFill>
                <a:effectLst/>
              </a:rPr>
              <a:t>  [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WebMethod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]</a:t>
            </a:r>
          </a:p>
          <a:p>
            <a:r>
              <a:rPr lang="en-US" sz="1200" b="1" dirty="0">
                <a:solidFill>
                  <a:schemeClr val="bg1"/>
                </a:solidFill>
                <a:effectLst/>
              </a:rPr>
              <a:t>  public String Hello(String Greeting) { </a:t>
            </a:r>
          </a:p>
          <a:p>
            <a:endParaRPr lang="en-US" sz="1200" b="1" dirty="0">
              <a:solidFill>
                <a:schemeClr val="bg1"/>
              </a:solidFill>
              <a:effectLst/>
            </a:endParaRPr>
          </a:p>
          <a:p>
            <a:pPr lvl="1"/>
            <a:r>
              <a:rPr lang="en-US" sz="1200" b="1" dirty="0">
                <a:solidFill>
                  <a:schemeClr val="bg1"/>
                </a:solidFill>
                <a:effectLst/>
              </a:rPr>
              <a:t>X509CertificateCollection collection = new X509CertificateCollection();</a:t>
            </a:r>
          </a:p>
          <a:p>
            <a:pPr lvl="1"/>
            <a:r>
              <a:rPr lang="en-US" sz="1200" b="1" dirty="0" err="1">
                <a:solidFill>
                  <a:schemeClr val="bg1"/>
                </a:solidFill>
                <a:effectLst/>
              </a:rPr>
              <a:t>IntPtr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 blob = 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Marshal.AllocHGlobal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(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Marshal.SizeOf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(</a:t>
            </a:r>
            <a:br>
              <a:rPr lang="en-US" sz="1200" b="1" dirty="0">
                <a:solidFill>
                  <a:schemeClr val="bg1"/>
                </a:solidFill>
                <a:effectLst/>
              </a:rPr>
            </a:br>
            <a:r>
              <a:rPr lang="en-US" sz="1200" b="1" dirty="0">
                <a:solidFill>
                  <a:schemeClr val="bg1"/>
                </a:solidFill>
                <a:effectLst/>
              </a:rPr>
              <a:t>   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typeof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(CRYPTOAPI_BLOB)));            </a:t>
            </a:r>
          </a:p>
          <a:p>
            <a:pPr lvl="1"/>
            <a:r>
              <a:rPr lang="en-US" sz="1200" b="1" dirty="0" err="1">
                <a:solidFill>
                  <a:schemeClr val="bg1"/>
                </a:solidFill>
                <a:effectLst/>
              </a:rPr>
              <a:t>IntPtr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 data = (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IntPtr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)((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int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)blob +   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  <a:effectLst/>
              </a:rPr>
              <a:t>  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Marshal.SizeOf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(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typeof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(CRYPTOAPI_BLOB)));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  <a:effectLst/>
              </a:rPr>
              <a:t>…</a:t>
            </a:r>
          </a:p>
          <a:p>
            <a:pPr lvl="1"/>
            <a:endParaRPr lang="en-US" sz="1200" b="1" dirty="0">
              <a:solidFill>
                <a:schemeClr val="bg1"/>
              </a:solidFill>
              <a:effectLst/>
            </a:endParaRPr>
          </a:p>
          <a:p>
            <a:pPr lvl="1"/>
            <a:r>
              <a:rPr lang="en-US" sz="1200" b="1" dirty="0" err="1">
                <a:solidFill>
                  <a:schemeClr val="bg1"/>
                </a:solidFill>
                <a:effectLst/>
              </a:rPr>
              <a:t>SeqAckRange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 range = new 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SeqAcknRange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(id, low, high );</a:t>
            </a:r>
          </a:p>
          <a:p>
            <a:pPr lvl="1"/>
            <a:r>
              <a:rPr lang="en-US" sz="1200" b="1" dirty="0" err="1">
                <a:solidFill>
                  <a:schemeClr val="bg1"/>
                </a:solidFill>
                <a:effectLst/>
              </a:rPr>
              <a:t>SeqAckRange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[] ranges = { range };</a:t>
            </a:r>
          </a:p>
          <a:p>
            <a:pPr lvl="1"/>
            <a:r>
              <a:rPr lang="en-US" sz="1200" b="1" dirty="0" err="1">
                <a:solidFill>
                  <a:schemeClr val="bg1"/>
                </a:solidFill>
                <a:effectLst/>
              </a:rPr>
              <a:t>ReliableQueue.ProcessAcks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( ranges );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  <a:effectLst/>
              </a:rPr>
              <a:t>…</a:t>
            </a:r>
          </a:p>
          <a:p>
            <a:pPr lvl="1"/>
            <a:endParaRPr lang="en-US" sz="1200" b="1" dirty="0">
              <a:solidFill>
                <a:schemeClr val="bg1"/>
              </a:solidFill>
              <a:effectLst/>
            </a:endParaRPr>
          </a:p>
          <a:p>
            <a:pPr lvl="1"/>
            <a:r>
              <a:rPr lang="en-US" sz="1200" b="1" dirty="0" err="1">
                <a:solidFill>
                  <a:schemeClr val="bg1"/>
                </a:solidFill>
                <a:effectLst/>
              </a:rPr>
              <a:t>BeginTransaction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 (NULL, 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  <a:effectLst/>
              </a:rPr>
              <a:t>  ISOLATIONLEVEL_SERIALIZABLE, 0, 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pITxOptions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, 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  <a:effectLst/>
              </a:rPr>
              <a:t>  &amp;</a:t>
            </a:r>
            <a:r>
              <a:rPr lang="en-US" sz="1200" b="1" dirty="0" err="1">
                <a:solidFill>
                  <a:schemeClr val="bg1"/>
                </a:solidFill>
                <a:effectLst/>
              </a:rPr>
              <a:t>pITransaction</a:t>
            </a:r>
            <a:r>
              <a:rPr lang="en-US" sz="1200" b="1" dirty="0">
                <a:solidFill>
                  <a:schemeClr val="bg1"/>
                </a:solidFill>
                <a:effectLst/>
              </a:rPr>
              <a:t>);</a:t>
            </a:r>
          </a:p>
          <a:p>
            <a:pPr lvl="1"/>
            <a:r>
              <a:rPr lang="en-US" sz="1200" b="1" dirty="0" smtClean="0">
                <a:solidFill>
                  <a:schemeClr val="bg1"/>
                </a:solidFill>
                <a:effectLst/>
              </a:rPr>
              <a:t>…</a:t>
            </a:r>
            <a:endParaRPr lang="en-US" sz="1200" b="1" dirty="0">
              <a:solidFill>
                <a:schemeClr val="bg1"/>
              </a:solidFill>
              <a:effectLst/>
            </a:endParaRPr>
          </a:p>
          <a:p>
            <a:r>
              <a:rPr lang="en-US" sz="1200" b="1" dirty="0">
                <a:solidFill>
                  <a:schemeClr val="bg1"/>
                </a:solidFill>
                <a:effectLst/>
              </a:rPr>
              <a:t>     return Greeting; </a:t>
            </a:r>
          </a:p>
          <a:p>
            <a:r>
              <a:rPr lang="en-US" sz="1200" b="1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1200" b="1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580063" y="2349500"/>
            <a:ext cx="3100387" cy="685800"/>
            <a:chOff x="3512" y="1296"/>
            <a:chExt cx="2352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512" y="1296"/>
              <a:ext cx="2352" cy="432"/>
            </a:xfrm>
            <a:prstGeom prst="rect">
              <a:avLst/>
            </a:prstGeom>
            <a:solidFill>
              <a:srgbClr val="DDDDDD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057" y="1372"/>
              <a:ext cx="1410" cy="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>
                  <a:effectLst/>
                </a:rPr>
                <a:t>10 </a:t>
              </a:r>
              <a:r>
                <a:rPr lang="tr-TR" sz="2000" b="1">
                  <a:effectLst/>
                </a:rPr>
                <a:t>satır</a:t>
              </a:r>
            </a:p>
            <a:p>
              <a:pPr algn="ctr">
                <a:lnSpc>
                  <a:spcPct val="85000"/>
                </a:lnSpc>
              </a:pPr>
              <a:r>
                <a:rPr lang="tr-TR" sz="1800">
                  <a:effectLst/>
                </a:rPr>
                <a:t>güvenlik</a:t>
              </a:r>
              <a:endParaRPr lang="en-US" sz="1800">
                <a:effectLst/>
              </a:endParaRP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80063" y="3160713"/>
            <a:ext cx="3100387" cy="685800"/>
          </a:xfrm>
          <a:prstGeom prst="rect">
            <a:avLst/>
          </a:prstGeom>
          <a:solidFill>
            <a:srgbClr val="DDDDDD"/>
          </a:solidFill>
          <a:ln w="76200" algn="ctr">
            <a:solidFill>
              <a:srgbClr val="8C8C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78538" y="3257550"/>
            <a:ext cx="2238375" cy="4970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>
                <a:effectLst/>
              </a:rPr>
              <a:t>1,804 </a:t>
            </a:r>
            <a:r>
              <a:rPr lang="tr-TR" sz="2000" b="1">
                <a:effectLst/>
              </a:rPr>
              <a:t>satır</a:t>
            </a:r>
            <a:r>
              <a:rPr lang="en-US" sz="2000" b="1">
                <a:effectLst/>
              </a:rPr>
              <a:t> </a:t>
            </a:r>
            <a:r>
              <a:rPr lang="en-US" sz="1800">
                <a:effectLst/>
              </a:rPr>
              <a:t/>
            </a:r>
            <a:br>
              <a:rPr lang="en-US" sz="1800">
                <a:effectLst/>
              </a:rPr>
            </a:br>
            <a:r>
              <a:rPr lang="tr-TR" sz="1800">
                <a:effectLst/>
              </a:rPr>
              <a:t>güvenilir mesajlaşma</a:t>
            </a:r>
            <a:endParaRPr lang="en-US" sz="1800">
              <a:effectLst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580063" y="3949700"/>
            <a:ext cx="3100387" cy="685800"/>
            <a:chOff x="3512" y="2304"/>
            <a:chExt cx="2352" cy="432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12" y="2304"/>
              <a:ext cx="2352" cy="432"/>
            </a:xfrm>
            <a:prstGeom prst="rect">
              <a:avLst/>
            </a:prstGeom>
            <a:solidFill>
              <a:srgbClr val="DDDDDD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126" y="2375"/>
              <a:ext cx="1290" cy="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>
                  <a:effectLst/>
                </a:rPr>
                <a:t>25,507 </a:t>
              </a:r>
              <a:r>
                <a:rPr lang="tr-TR" sz="2000" b="1">
                  <a:effectLst/>
                </a:rPr>
                <a:t>satır</a:t>
              </a:r>
              <a:r>
                <a:rPr lang="en-US" sz="2000">
                  <a:effectLst/>
                </a:rPr>
                <a:t> </a:t>
              </a:r>
              <a:r>
                <a:rPr lang="en-US" sz="1800">
                  <a:effectLst/>
                </a:rPr>
                <a:t/>
              </a:r>
              <a:br>
                <a:rPr lang="en-US" sz="1800">
                  <a:effectLst/>
                </a:rPr>
              </a:br>
              <a:r>
                <a:rPr lang="en-US" sz="1800">
                  <a:effectLst/>
                </a:rPr>
                <a:t>transactions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580063" y="4749800"/>
            <a:ext cx="3100387" cy="685800"/>
            <a:chOff x="3512" y="2808"/>
            <a:chExt cx="2352" cy="432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512" y="2808"/>
              <a:ext cx="2352" cy="432"/>
            </a:xfrm>
            <a:prstGeom prst="rect">
              <a:avLst/>
            </a:prstGeom>
            <a:solidFill>
              <a:schemeClr val="tx2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n-GB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126" y="2868"/>
              <a:ext cx="1290" cy="330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</a:t>
              </a:r>
              <a:r>
                <a:rPr lang="tr-TR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plam Satır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27,321</a:t>
              </a:r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36525" y="1714488"/>
            <a:ext cx="5302250" cy="440120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</a:rPr>
              <a:t>class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HelloService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{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ffectLst/>
              </a:rPr>
              <a:t>  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[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WebMethod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public String Hello(String Greeting) { </a:t>
            </a:r>
          </a:p>
          <a:p>
            <a:r>
              <a:rPr lang="en-US" sz="1400" b="1" dirty="0" smtClean="0">
                <a:solidFill>
                  <a:schemeClr val="bg1"/>
                </a:solidFill>
                <a:effectLst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foreach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(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SecurityToken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tok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in 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 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requestContext.Security.Tokens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{</a:t>
            </a:r>
            <a:br>
              <a:rPr lang="en-US" sz="1400" b="1" dirty="0">
                <a:solidFill>
                  <a:schemeClr val="bg1"/>
                </a:solidFill>
                <a:effectLst/>
              </a:rPr>
            </a:br>
            <a:r>
              <a:rPr lang="en-US" sz="1400" b="1" dirty="0">
                <a:solidFill>
                  <a:schemeClr val="bg1"/>
                </a:solidFill>
                <a:effectLst/>
              </a:rPr>
              <a:t>      X509SecurityToken token =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tok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as X509SecToken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}</a:t>
            </a:r>
          </a:p>
          <a:p>
            <a:r>
              <a:rPr lang="en-US" sz="1400" b="1" dirty="0" smtClean="0">
                <a:solidFill>
                  <a:schemeClr val="bg1"/>
                </a:solidFill>
                <a:effectLst/>
              </a:rPr>
              <a:t>    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…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SeqAckRange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range = new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SeqAcknRange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id,low,high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);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SeqAckRange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[] ranges = { range };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ReliableQueue.ProcessAcks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( ranges );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…</a:t>
            </a:r>
          </a:p>
          <a:p>
            <a:r>
              <a:rPr lang="en-US" sz="1400" b="1" dirty="0" smtClean="0">
                <a:solidFill>
                  <a:schemeClr val="bg1"/>
                </a:solidFill>
                <a:effectLst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BeginTransaction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(NULL, 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  ISOLATIONLEVEL_SERIALIZABLE, 0,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pITxOptions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, 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  &amp;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pITransaction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);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…</a:t>
            </a:r>
          </a:p>
          <a:p>
            <a:r>
              <a:rPr lang="en-US" sz="1400" b="1" dirty="0" smtClean="0">
                <a:solidFill>
                  <a:schemeClr val="bg1"/>
                </a:solidFill>
                <a:effectLst/>
              </a:rPr>
              <a:t>    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return Greeting; 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142852"/>
            <a:ext cx="8472518" cy="1143000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Kod Bazında – VS.Net 2003 &amp; WSE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smtClean="0"/>
              <a:t>Gündem</a:t>
            </a:r>
            <a:endParaRPr lang="tr-T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Geliştirici için Kazanımlar</a:t>
            </a:r>
          </a:p>
          <a:p>
            <a:r>
              <a:rPr lang="tr-TR" dirty="0" smtClean="0"/>
              <a:t>.Net 3.5 ile Gelen Bazı Yenilikler</a:t>
            </a:r>
          </a:p>
          <a:p>
            <a:r>
              <a:rPr lang="tr-TR" dirty="0" smtClean="0"/>
              <a:t>Visual Studio 2008 Yenilikleri</a:t>
            </a:r>
          </a:p>
          <a:p>
            <a:r>
              <a:rPr lang="tr-TR" dirty="0" smtClean="0"/>
              <a:t>Performans</a:t>
            </a:r>
          </a:p>
          <a:p>
            <a:pPr lvl="1"/>
            <a:r>
              <a:rPr lang="tr-TR" dirty="0" smtClean="0"/>
              <a:t>Asmx &amp; WCF</a:t>
            </a:r>
          </a:p>
          <a:p>
            <a:pPr lvl="1"/>
            <a:r>
              <a:rPr lang="tr-TR" dirty="0" smtClean="0"/>
              <a:t>Asmx &amp; WCF (Https)</a:t>
            </a:r>
          </a:p>
          <a:p>
            <a:pPr lvl="1"/>
            <a:r>
              <a:rPr lang="tr-TR" dirty="0" smtClean="0"/>
              <a:t>Asmx WSE 2.0 &amp; WCF</a:t>
            </a:r>
          </a:p>
          <a:p>
            <a:pPr lvl="1"/>
            <a:r>
              <a:rPr lang="tr-TR" dirty="0" smtClean="0"/>
              <a:t>.Net Remoting &amp; WCF</a:t>
            </a:r>
          </a:p>
          <a:p>
            <a:r>
              <a:rPr lang="tr-TR" dirty="0" smtClean="0"/>
              <a:t>Bulunduğumuz Noktada</a:t>
            </a:r>
          </a:p>
          <a:p>
            <a:r>
              <a:rPr lang="tr-TR" dirty="0" smtClean="0"/>
              <a:t>Yardımcı Kaynaklar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Kod Bazında – WCF &amp; VS 2005/2008</a:t>
            </a:r>
            <a:endParaRPr lang="tr-TR" sz="44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580063" y="2420938"/>
            <a:ext cx="3163887" cy="685800"/>
            <a:chOff x="3512" y="1584"/>
            <a:chExt cx="2352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512" y="1584"/>
              <a:ext cx="2352" cy="432"/>
            </a:xfrm>
            <a:prstGeom prst="rect">
              <a:avLst/>
            </a:prstGeom>
            <a:solidFill>
              <a:srgbClr val="DDDDDD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641" y="1660"/>
              <a:ext cx="2119" cy="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>
                  <a:effectLst/>
                </a:rPr>
                <a:t>1 </a:t>
              </a:r>
              <a:r>
                <a:rPr lang="tr-TR" sz="2000" b="1">
                  <a:effectLst/>
                </a:rPr>
                <a:t>kod</a:t>
              </a:r>
              <a:r>
                <a:rPr lang="en-US" sz="2000" b="1">
                  <a:effectLst/>
                </a:rPr>
                <a:t> + 2 config</a:t>
              </a:r>
              <a:r>
                <a:rPr lang="tr-TR" sz="2000" b="1">
                  <a:effectLst/>
                </a:rPr>
                <a:t> </a:t>
              </a:r>
            </a:p>
            <a:p>
              <a:pPr algn="ctr">
                <a:lnSpc>
                  <a:spcPct val="85000"/>
                </a:lnSpc>
              </a:pPr>
              <a:r>
                <a:rPr lang="tr-TR" sz="1800">
                  <a:effectLst/>
                </a:rPr>
                <a:t>güvenlik</a:t>
              </a:r>
              <a:endParaRPr lang="en-US" sz="1800">
                <a:effectLst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580063" y="3221038"/>
            <a:ext cx="3163887" cy="685800"/>
            <a:chOff x="3512" y="2088"/>
            <a:chExt cx="235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512" y="2088"/>
              <a:ext cx="2352" cy="432"/>
            </a:xfrm>
            <a:prstGeom prst="rect">
              <a:avLst/>
            </a:prstGeom>
            <a:solidFill>
              <a:srgbClr val="DDDDDD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94" y="2149"/>
              <a:ext cx="2066" cy="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>
                  <a:effectLst/>
                </a:rPr>
                <a:t>0 </a:t>
              </a:r>
              <a:r>
                <a:rPr lang="tr-TR" sz="2000" b="1">
                  <a:effectLst/>
                </a:rPr>
                <a:t>kod</a:t>
              </a:r>
              <a:r>
                <a:rPr lang="en-US" sz="2000" b="1">
                  <a:effectLst/>
                </a:rPr>
                <a:t> + 1 config </a:t>
              </a:r>
              <a:r>
                <a:rPr lang="tr-TR" sz="1800">
                  <a:effectLst/>
                </a:rPr>
                <a:t>güvenilir mesajlaşma</a:t>
              </a:r>
              <a:endParaRPr lang="en-US" sz="1800">
                <a:effectLst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580063" y="4021138"/>
            <a:ext cx="3163887" cy="685800"/>
            <a:chOff x="3472" y="2592"/>
            <a:chExt cx="2352" cy="432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472" y="2592"/>
              <a:ext cx="2352" cy="432"/>
            </a:xfrm>
            <a:prstGeom prst="rect">
              <a:avLst/>
            </a:prstGeom>
            <a:solidFill>
              <a:srgbClr val="DDDDDD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566" y="2663"/>
              <a:ext cx="2194" cy="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>
                  <a:effectLst/>
                </a:rPr>
                <a:t>2 </a:t>
              </a:r>
              <a:r>
                <a:rPr lang="tr-TR" sz="2000" b="1">
                  <a:effectLst/>
                </a:rPr>
                <a:t>kod</a:t>
              </a:r>
              <a:r>
                <a:rPr lang="en-US" sz="2000" b="1">
                  <a:effectLst/>
                </a:rPr>
                <a:t> + 1 config (attr.)</a:t>
              </a:r>
              <a:r>
                <a:rPr lang="en-US" sz="2000">
                  <a:effectLst/>
                </a:rPr>
                <a:t> </a:t>
              </a:r>
              <a:r>
                <a:rPr lang="en-US" sz="1800">
                  <a:effectLst/>
                </a:rPr>
                <a:t/>
              </a:r>
              <a:br>
                <a:rPr lang="en-US" sz="1800">
                  <a:effectLst/>
                </a:rPr>
              </a:br>
              <a:r>
                <a:rPr lang="en-US" sz="1800">
                  <a:effectLst/>
                </a:rPr>
                <a:t>transactions</a:t>
              </a: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5580063" y="4821238"/>
            <a:ext cx="3163887" cy="685800"/>
            <a:chOff x="3472" y="3096"/>
            <a:chExt cx="2352" cy="43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472" y="3096"/>
              <a:ext cx="2352" cy="432"/>
            </a:xfrm>
            <a:prstGeom prst="rect">
              <a:avLst/>
            </a:prstGeom>
            <a:solidFill>
              <a:schemeClr val="tx2"/>
            </a:solidFill>
            <a:ln w="76200" algn="ctr">
              <a:solidFill>
                <a:srgbClr val="8C8C8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n-GB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535" y="3155"/>
              <a:ext cx="2225" cy="330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tr-TR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Toplam Satır</a:t>
              </a:r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/>
              </a:r>
              <a:b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tr-TR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kod</a:t>
              </a: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 </a:t>
              </a:r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config</a:t>
              </a:r>
            </a:p>
          </p:txBody>
        </p:sp>
      </p:grp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2725" y="1357298"/>
            <a:ext cx="5224463" cy="483209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</a:rPr>
              <a:t>[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ServiceContract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class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HelloService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{ 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[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OperationContract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]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[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PrincipalPermission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SecurityAction.Demand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, 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Role = “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Adminstrators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")]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[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TransactionFlow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TransactionFlowOption.Mandatory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)]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[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OperationBehavior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TransactionScopeRequired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= true,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TransactionAutoComplete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= true)]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String Hello(String Greeting) {return Greeting;}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}</a:t>
            </a:r>
          </a:p>
          <a:p>
            <a:endParaRPr lang="en-US" sz="1400" b="1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&lt;bindings&gt;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&lt;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wsHttpBinding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&gt;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&lt;binding name="Binding1“ 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transactionFlow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="true"&gt;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  &lt;security mode="Message"&gt;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    &lt;message 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clientCredentialType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="Windows“/&gt;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  &lt;/security&gt;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  &lt;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reliableSession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 enabled="true" /&gt;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  &lt;/binding&gt;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  &lt;/</a:t>
            </a:r>
            <a:r>
              <a:rPr lang="en-US" sz="1400" b="1" dirty="0" err="1">
                <a:solidFill>
                  <a:schemeClr val="bg1"/>
                </a:solidFill>
                <a:effectLst/>
              </a:rPr>
              <a:t>wsHttpBinding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&gt;</a:t>
            </a:r>
          </a:p>
          <a:p>
            <a:r>
              <a:rPr lang="en-US" sz="1400" b="1" dirty="0">
                <a:solidFill>
                  <a:schemeClr val="bg1"/>
                </a:solidFill>
                <a:effectLst/>
              </a:rPr>
              <a:t>&lt;/bindings&gt;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.Net 3.5 ile Gelen Bazı Yenilikler</a:t>
            </a:r>
            <a:endParaRPr lang="tr-T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tr-TR" dirty="0" smtClean="0"/>
              <a:t>Web Destekli Programlama Modeli </a:t>
            </a:r>
            <a:r>
              <a:rPr lang="tr-TR" i="1" dirty="0" smtClean="0">
                <a:solidFill>
                  <a:srgbClr val="FF0000"/>
                </a:solidFill>
              </a:rPr>
              <a:t>(Web-Based Programming Model-RESTful)</a:t>
            </a:r>
          </a:p>
          <a:p>
            <a:r>
              <a:rPr lang="tr-TR" i="1" dirty="0" smtClean="0">
                <a:solidFill>
                  <a:srgbClr val="FF0000"/>
                </a:solidFill>
              </a:rPr>
              <a:t>Syndication(İçerik</a:t>
            </a:r>
            <a:r>
              <a:rPr lang="tr-TR" dirty="0" smtClean="0"/>
              <a:t> Paylaşımı) Desteği</a:t>
            </a:r>
          </a:p>
          <a:p>
            <a:pPr lvl="1"/>
            <a:r>
              <a:rPr lang="tr-TR" sz="2600" i="1" dirty="0" smtClean="0">
                <a:solidFill>
                  <a:srgbClr val="FF0000"/>
                </a:solidFill>
              </a:rPr>
              <a:t>RSS</a:t>
            </a:r>
            <a:r>
              <a:rPr lang="tr-TR" dirty="0" smtClean="0"/>
              <a:t> </a:t>
            </a:r>
            <a:r>
              <a:rPr lang="tr-TR" sz="2600" i="1" dirty="0" smtClean="0">
                <a:solidFill>
                  <a:srgbClr val="FF0000"/>
                </a:solidFill>
              </a:rPr>
              <a:t>2.0</a:t>
            </a:r>
          </a:p>
          <a:p>
            <a:pPr lvl="1"/>
            <a:r>
              <a:rPr lang="tr-TR" sz="2600" i="1" dirty="0" smtClean="0">
                <a:solidFill>
                  <a:srgbClr val="FF0000"/>
                </a:solidFill>
              </a:rPr>
              <a:t>Atom</a:t>
            </a:r>
            <a:r>
              <a:rPr lang="tr-TR" dirty="0" smtClean="0"/>
              <a:t> </a:t>
            </a:r>
            <a:r>
              <a:rPr lang="tr-TR" sz="2600" i="1" dirty="0" smtClean="0">
                <a:solidFill>
                  <a:srgbClr val="FF0000"/>
                </a:solidFill>
              </a:rPr>
              <a:t>1.0</a:t>
            </a:r>
          </a:p>
          <a:p>
            <a:r>
              <a:rPr lang="tr-TR" i="1" dirty="0" smtClean="0">
                <a:solidFill>
                  <a:srgbClr val="FF0000"/>
                </a:solidFill>
              </a:rPr>
              <a:t>JSON(JavaScript</a:t>
            </a:r>
            <a:r>
              <a:rPr lang="tr-TR" dirty="0" smtClean="0"/>
              <a:t> </a:t>
            </a:r>
            <a:r>
              <a:rPr lang="tr-TR" i="1" dirty="0" smtClean="0">
                <a:solidFill>
                  <a:srgbClr val="FF0000"/>
                </a:solidFill>
              </a:rPr>
              <a:t>Object</a:t>
            </a:r>
            <a:r>
              <a:rPr lang="tr-TR" dirty="0" smtClean="0"/>
              <a:t> </a:t>
            </a:r>
            <a:r>
              <a:rPr lang="tr-TR" i="1" dirty="0" smtClean="0">
                <a:solidFill>
                  <a:srgbClr val="FF0000"/>
                </a:solidFill>
              </a:rPr>
              <a:t>Notation</a:t>
            </a:r>
            <a:r>
              <a:rPr lang="tr-TR" dirty="0" smtClean="0"/>
              <a:t>) – </a:t>
            </a:r>
            <a:r>
              <a:rPr lang="tr-TR" i="1" dirty="0" smtClean="0">
                <a:solidFill>
                  <a:srgbClr val="FF0000"/>
                </a:solidFill>
              </a:rPr>
              <a:t>Ajax</a:t>
            </a:r>
            <a:r>
              <a:rPr lang="tr-TR" dirty="0" smtClean="0"/>
              <a:t> </a:t>
            </a:r>
            <a:r>
              <a:rPr lang="tr-TR" dirty="0" smtClean="0"/>
              <a:t>Desteği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0166" y="5072074"/>
            <a:ext cx="5641416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sz="2400" dirty="0" smtClean="0"/>
              <a:t>Ado.Net Data Services açılımı için </a:t>
            </a:r>
            <a:r>
              <a:rPr lang="tr-TR" sz="2400" dirty="0" smtClean="0"/>
              <a:t>zemin!</a:t>
            </a:r>
            <a:endParaRPr 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Visual Studio 2008 Yenilikleri</a:t>
            </a:r>
            <a:endParaRPr lang="tr-T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tr-TR" dirty="0" smtClean="0"/>
              <a:t>WcfSvcHost.exe (</a:t>
            </a:r>
            <a:r>
              <a:rPr lang="tr-TR" i="1" dirty="0" smtClean="0">
                <a:solidFill>
                  <a:srgbClr val="FF0000"/>
                </a:solidFill>
              </a:rPr>
              <a:t>Otomatik Host </a:t>
            </a:r>
            <a:r>
              <a:rPr lang="tr-TR" dirty="0" smtClean="0"/>
              <a:t>aracı)</a:t>
            </a:r>
          </a:p>
          <a:p>
            <a:r>
              <a:rPr lang="tr-TR" dirty="0" smtClean="0"/>
              <a:t>WcfTestClient.exe (</a:t>
            </a:r>
            <a:r>
              <a:rPr lang="tr-TR" i="1" dirty="0" smtClean="0">
                <a:solidFill>
                  <a:srgbClr val="FF0000"/>
                </a:solidFill>
              </a:rPr>
              <a:t>Hazır</a:t>
            </a:r>
            <a:r>
              <a:rPr lang="tr-TR" dirty="0" smtClean="0"/>
              <a:t> test amaçlı istemci uygulama)</a:t>
            </a:r>
          </a:p>
          <a:p>
            <a:r>
              <a:rPr lang="tr-TR" dirty="0" smtClean="0"/>
              <a:t>WCF Service Library çeşitleri</a:t>
            </a:r>
          </a:p>
          <a:p>
            <a:pPr lvl="1"/>
            <a:r>
              <a:rPr lang="tr-TR" dirty="0" smtClean="0"/>
              <a:t>WCF Service Library</a:t>
            </a:r>
          </a:p>
          <a:p>
            <a:pPr lvl="1"/>
            <a:r>
              <a:rPr lang="tr-TR" sz="2600" i="1" dirty="0" smtClean="0">
                <a:solidFill>
                  <a:srgbClr val="FF0000"/>
                </a:solidFill>
              </a:rPr>
              <a:t>Syndication</a:t>
            </a:r>
            <a:r>
              <a:rPr lang="tr-TR" dirty="0" smtClean="0"/>
              <a:t> Service Library</a:t>
            </a:r>
          </a:p>
          <a:p>
            <a:pPr lvl="1"/>
            <a:r>
              <a:rPr lang="tr-TR" sz="2600" i="1" dirty="0" smtClean="0">
                <a:solidFill>
                  <a:srgbClr val="FF0000"/>
                </a:solidFill>
              </a:rPr>
              <a:t>Sequential</a:t>
            </a:r>
            <a:r>
              <a:rPr lang="tr-TR" dirty="0" smtClean="0"/>
              <a:t> </a:t>
            </a:r>
            <a:r>
              <a:rPr lang="tr-TR" sz="2600" i="1" dirty="0" smtClean="0">
                <a:solidFill>
                  <a:srgbClr val="FF0000"/>
                </a:solidFill>
              </a:rPr>
              <a:t>Workflow</a:t>
            </a:r>
            <a:r>
              <a:rPr lang="tr-TR" dirty="0" smtClean="0"/>
              <a:t> Service Library</a:t>
            </a:r>
          </a:p>
          <a:p>
            <a:pPr lvl="1"/>
            <a:r>
              <a:rPr lang="tr-TR" sz="2600" i="1" dirty="0" smtClean="0">
                <a:solidFill>
                  <a:srgbClr val="FF0000"/>
                </a:solidFill>
              </a:rPr>
              <a:t>State</a:t>
            </a:r>
            <a:r>
              <a:rPr lang="tr-TR" dirty="0" smtClean="0"/>
              <a:t> </a:t>
            </a:r>
            <a:r>
              <a:rPr lang="tr-TR" sz="2600" i="1" dirty="0" smtClean="0">
                <a:solidFill>
                  <a:srgbClr val="FF0000"/>
                </a:solidFill>
              </a:rPr>
              <a:t>Machine</a:t>
            </a:r>
            <a:r>
              <a:rPr lang="tr-TR" dirty="0" smtClean="0"/>
              <a:t> </a:t>
            </a:r>
            <a:r>
              <a:rPr lang="tr-TR" sz="2600" i="1" dirty="0" smtClean="0">
                <a:solidFill>
                  <a:srgbClr val="FF0000"/>
                </a:solidFill>
              </a:rPr>
              <a:t>Workflow</a:t>
            </a:r>
            <a:r>
              <a:rPr lang="tr-TR" dirty="0" smtClean="0"/>
              <a:t> Service Library</a:t>
            </a:r>
            <a:endParaRPr lang="tr-TR" dirty="0"/>
          </a:p>
          <a:p>
            <a:r>
              <a:rPr lang="tr-TR" i="1" dirty="0" smtClean="0">
                <a:solidFill>
                  <a:srgbClr val="FF0000"/>
                </a:solidFill>
              </a:rPr>
              <a:t>Service</a:t>
            </a:r>
            <a:r>
              <a:rPr lang="tr-TR" dirty="0" smtClean="0"/>
              <a:t> </a:t>
            </a:r>
            <a:r>
              <a:rPr lang="tr-TR" i="1" dirty="0" smtClean="0">
                <a:solidFill>
                  <a:srgbClr val="FF0000"/>
                </a:solidFill>
              </a:rPr>
              <a:t>Reference</a:t>
            </a:r>
            <a:r>
              <a:rPr lang="tr-TR" dirty="0" smtClean="0"/>
              <a:t> Settings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Performans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r>
              <a:rPr lang="tr-TR" sz="4000" dirty="0" smtClean="0"/>
              <a:t>Asmx &amp; WCF(BasicHttpBinding)</a:t>
            </a:r>
            <a:endParaRPr lang="tr-TR" sz="40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214282" y="1500174"/>
          <a:ext cx="7929586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86050" y="1571612"/>
            <a:ext cx="4214842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400" dirty="0"/>
              <a:t>Saniye</a:t>
            </a:r>
            <a:r>
              <a:rPr lang="tr-TR" sz="1400" baseline="0" dirty="0"/>
              <a:t> Başına Operasyon Sayısı (Dört İşlemci)</a:t>
            </a:r>
            <a:endParaRPr lang="tr-TR" sz="1400" dirty="0"/>
          </a:p>
        </p:txBody>
      </p:sp>
      <p:sp>
        <p:nvSpPr>
          <p:cNvPr id="6" name="Rectangle 5"/>
          <p:cNvSpPr/>
          <p:nvPr/>
        </p:nvSpPr>
        <p:spPr>
          <a:xfrm>
            <a:off x="4542266" y="5929330"/>
            <a:ext cx="214314" cy="214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828018" y="585789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Asmx</a:t>
            </a:r>
            <a:endParaRPr lang="tr-TR" dirty="0"/>
          </a:p>
        </p:txBody>
      </p:sp>
      <p:sp>
        <p:nvSpPr>
          <p:cNvPr id="10" name="Rectangle 9"/>
          <p:cNvSpPr/>
          <p:nvPr/>
        </p:nvSpPr>
        <p:spPr>
          <a:xfrm>
            <a:off x="3184944" y="5929330"/>
            <a:ext cx="214314" cy="21431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470696" y="5857892"/>
            <a:ext cx="68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WCF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Autofit/>
          </a:bodyPr>
          <a:lstStyle/>
          <a:p>
            <a:r>
              <a:rPr lang="tr-TR" sz="4000" dirty="0" smtClean="0"/>
              <a:t>Asmx &amp; WCF(Https - BasicHttpBinding)</a:t>
            </a:r>
            <a:endParaRPr lang="tr-TR" sz="40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85720" y="1500174"/>
          <a:ext cx="8001056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643174" y="1566850"/>
            <a:ext cx="384813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400" dirty="0"/>
              <a:t>Saniye</a:t>
            </a:r>
            <a:r>
              <a:rPr lang="tr-TR" sz="1400" baseline="0" dirty="0"/>
              <a:t> Başına Operasyon Sayısı (Dört İşlemci)</a:t>
            </a:r>
            <a:endParaRPr lang="tr-T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Autofit/>
          </a:bodyPr>
          <a:lstStyle/>
          <a:p>
            <a:r>
              <a:rPr lang="tr-TR" sz="4000" dirty="0" smtClean="0"/>
              <a:t>Asmx WSE 2.0 &amp; WCF</a:t>
            </a:r>
            <a:endParaRPr lang="tr-TR" sz="40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0" y="1428736"/>
          <a:ext cx="8643966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643174" y="1495412"/>
            <a:ext cx="4095795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400" dirty="0"/>
              <a:t>Saniye</a:t>
            </a:r>
            <a:r>
              <a:rPr lang="tr-TR" sz="1400" baseline="0" dirty="0"/>
              <a:t> Başına Operasyon Sayısı (Dört İşlemci)</a:t>
            </a:r>
            <a:endParaRPr lang="tr-T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Autofit/>
          </a:bodyPr>
          <a:lstStyle/>
          <a:p>
            <a:r>
              <a:rPr lang="tr-TR" sz="4000" dirty="0" smtClean="0"/>
              <a:t>.Net Remoting &amp; WCF</a:t>
            </a:r>
            <a:endParaRPr lang="tr-TR" sz="40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14282" y="1500174"/>
          <a:ext cx="8501122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571736" y="1566850"/>
            <a:ext cx="4095794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400" dirty="0"/>
              <a:t>Saniye</a:t>
            </a:r>
            <a:r>
              <a:rPr lang="tr-TR" sz="1400" baseline="0" dirty="0"/>
              <a:t> Başına Operasyon Sayısı (Dört İşlemci)</a:t>
            </a:r>
            <a:endParaRPr lang="tr-T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Bulunduğumuz Noktada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29058" y="3071810"/>
            <a:ext cx="1143008" cy="1000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smtClean="0"/>
              <a:t>WCF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5572132" y="2000238"/>
            <a:ext cx="2000264" cy="135732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Standart SOA Çözümleri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72132" y="3857628"/>
            <a:ext cx="2066940" cy="135732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RIA</a:t>
            </a:r>
          </a:p>
        </p:txBody>
      </p:sp>
      <p:sp>
        <p:nvSpPr>
          <p:cNvPr id="7" name="Oval 6"/>
          <p:cNvSpPr/>
          <p:nvPr/>
        </p:nvSpPr>
        <p:spPr>
          <a:xfrm>
            <a:off x="6934216" y="5286388"/>
            <a:ext cx="2066940" cy="135732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Ajax Based Clients</a:t>
            </a:r>
          </a:p>
        </p:txBody>
      </p:sp>
      <p:sp>
        <p:nvSpPr>
          <p:cNvPr id="8" name="Oval 7"/>
          <p:cNvSpPr/>
          <p:nvPr/>
        </p:nvSpPr>
        <p:spPr>
          <a:xfrm>
            <a:off x="4214810" y="5286388"/>
            <a:ext cx="2066940" cy="135732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Silverlight</a:t>
            </a:r>
          </a:p>
        </p:txBody>
      </p:sp>
      <p:sp>
        <p:nvSpPr>
          <p:cNvPr id="9" name="Oval 8"/>
          <p:cNvSpPr/>
          <p:nvPr/>
        </p:nvSpPr>
        <p:spPr>
          <a:xfrm>
            <a:off x="1290614" y="3857628"/>
            <a:ext cx="2066940" cy="1357322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Ado.Net</a:t>
            </a:r>
          </a:p>
          <a:p>
            <a:pPr algn="ctr"/>
            <a:r>
              <a:rPr lang="tr-TR" dirty="0" smtClean="0"/>
              <a:t>Data Services</a:t>
            </a:r>
          </a:p>
        </p:txBody>
      </p:sp>
      <p:sp>
        <p:nvSpPr>
          <p:cNvPr id="10" name="Oval 9"/>
          <p:cNvSpPr/>
          <p:nvPr/>
        </p:nvSpPr>
        <p:spPr>
          <a:xfrm>
            <a:off x="1290614" y="2000240"/>
            <a:ext cx="2066940" cy="135732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WF ile Entegrasyon</a:t>
            </a:r>
          </a:p>
        </p:txBody>
      </p:sp>
      <p:cxnSp>
        <p:nvCxnSpPr>
          <p:cNvPr id="12" name="Shape 11"/>
          <p:cNvCxnSpPr>
            <a:stCxn id="4" idx="0"/>
            <a:endCxn id="10" idx="6"/>
          </p:cNvCxnSpPr>
          <p:nvPr/>
        </p:nvCxnSpPr>
        <p:spPr>
          <a:xfrm rot="16200000" flipV="1">
            <a:off x="3732604" y="2303852"/>
            <a:ext cx="392909" cy="1143008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4" idx="4"/>
            <a:endCxn id="9" idx="6"/>
          </p:cNvCxnSpPr>
          <p:nvPr/>
        </p:nvCxnSpPr>
        <p:spPr>
          <a:xfrm rot="5400000">
            <a:off x="3696885" y="3732611"/>
            <a:ext cx="464347" cy="1143008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0"/>
            <a:endCxn id="5" idx="2"/>
          </p:cNvCxnSpPr>
          <p:nvPr/>
        </p:nvCxnSpPr>
        <p:spPr>
          <a:xfrm rot="5400000" flipH="1" flipV="1">
            <a:off x="4839892" y="2339570"/>
            <a:ext cx="392911" cy="1071570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4" idx="4"/>
            <a:endCxn id="6" idx="2"/>
          </p:cNvCxnSpPr>
          <p:nvPr/>
        </p:nvCxnSpPr>
        <p:spPr>
          <a:xfrm rot="16200000" flipH="1">
            <a:off x="4804174" y="3768330"/>
            <a:ext cx="464347" cy="1071570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6" idx="4"/>
            <a:endCxn id="8" idx="6"/>
          </p:cNvCxnSpPr>
          <p:nvPr/>
        </p:nvCxnSpPr>
        <p:spPr>
          <a:xfrm rot="5400000">
            <a:off x="6068627" y="5428073"/>
            <a:ext cx="750099" cy="323852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6" idx="4"/>
            <a:endCxn id="7" idx="2"/>
          </p:cNvCxnSpPr>
          <p:nvPr/>
        </p:nvCxnSpPr>
        <p:spPr>
          <a:xfrm rot="16200000" flipH="1">
            <a:off x="6394860" y="5425692"/>
            <a:ext cx="750099" cy="328614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Yardımcı Kaynaklar</a:t>
            </a:r>
            <a:endParaRPr lang="tr-T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0034" y="1857364"/>
            <a:ext cx="8429684" cy="482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/>
          <a:lstStyle/>
          <a:p>
            <a:pPr marL="342900" indent="-342900"/>
            <a:r>
              <a:rPr lang="tr-TR" sz="1400" b="1" dirty="0">
                <a:effectLst/>
                <a:latin typeface="Arial" charset="0"/>
              </a:rPr>
              <a:t>C#Nedir? (www.csharpnedir.com</a:t>
            </a:r>
            <a:r>
              <a:rPr lang="tr-TR" sz="1400" b="1" dirty="0" smtClean="0">
                <a:effectLst/>
                <a:latin typeface="Arial" charset="0"/>
              </a:rPr>
              <a:t>)</a:t>
            </a:r>
          </a:p>
          <a:p>
            <a:pPr marL="342900" indent="-342900"/>
            <a:r>
              <a:rPr lang="tr-TR" sz="1400" b="1" dirty="0" smtClean="0">
                <a:latin typeface="Arial" charset="0"/>
              </a:rPr>
              <a:t>NedirTv? (www.nedirtv.com)</a:t>
            </a:r>
            <a:endParaRPr lang="tr-TR" sz="1400" b="1" dirty="0">
              <a:effectLst/>
              <a:latin typeface="Arial" charset="0"/>
            </a:endParaRPr>
          </a:p>
          <a:p>
            <a:pPr marL="342900" indent="-342900"/>
            <a:r>
              <a:rPr lang="tr-TR" sz="1400" b="1" dirty="0">
                <a:effectLst/>
                <a:latin typeface="Arial" charset="0"/>
              </a:rPr>
              <a:t>Bsenyurt (www.bsenyurt.com</a:t>
            </a:r>
            <a:r>
              <a:rPr lang="tr-TR" sz="1400" b="1" dirty="0" smtClean="0">
                <a:effectLst/>
                <a:latin typeface="Arial" charset="0"/>
              </a:rPr>
              <a:t>)</a:t>
            </a:r>
          </a:p>
          <a:p>
            <a:pPr marL="342900" indent="-342900"/>
            <a:r>
              <a:rPr lang="tr-TR" sz="1400" b="1" dirty="0" smtClean="0">
                <a:latin typeface="Arial" charset="0"/>
              </a:rPr>
              <a:t>selim@bsenyurt.com</a:t>
            </a:r>
            <a:endParaRPr lang="tr-TR" sz="1400" b="1" dirty="0" smtClean="0">
              <a:effectLst/>
              <a:latin typeface="Arial" charset="0"/>
            </a:endParaRPr>
          </a:p>
          <a:p>
            <a:pPr marL="342900" indent="-342900"/>
            <a:endParaRPr lang="tr-TR" sz="1400" b="1" dirty="0" smtClean="0">
              <a:effectLst/>
              <a:latin typeface="Arial" charset="0"/>
            </a:endParaRPr>
          </a:p>
          <a:p>
            <a:pPr marL="342900" indent="-342900"/>
            <a:r>
              <a:rPr lang="tr-TR" sz="1400" b="1" dirty="0" smtClean="0">
                <a:effectLst/>
                <a:latin typeface="Arial" charset="0"/>
              </a:rPr>
              <a:t>Essential Windows Communication Foundation For .Net Framework 3.5</a:t>
            </a:r>
          </a:p>
          <a:p>
            <a:pPr marL="342900" indent="-342900"/>
            <a:r>
              <a:rPr lang="tr-TR" sz="1400" b="1" i="1" dirty="0" smtClean="0">
                <a:solidFill>
                  <a:schemeClr val="tx2"/>
                </a:solidFill>
                <a:latin typeface="Arial" charset="0"/>
              </a:rPr>
              <a:t>Addison Wesley Professional</a:t>
            </a:r>
          </a:p>
          <a:p>
            <a:pPr marL="342900" indent="-342900"/>
            <a:endParaRPr lang="tr-TR" sz="1400" b="1" dirty="0">
              <a:effectLst/>
              <a:latin typeface="Arial" charset="0"/>
            </a:endParaRPr>
          </a:p>
          <a:p>
            <a:pPr marL="342900" indent="-342900"/>
            <a:r>
              <a:rPr lang="tr-TR" sz="1400" b="1" dirty="0" smtClean="0">
                <a:effectLst/>
                <a:latin typeface="Arial" charset="0"/>
              </a:rPr>
              <a:t>		Programming </a:t>
            </a:r>
            <a:r>
              <a:rPr lang="tr-TR" sz="1400" b="1" dirty="0">
                <a:effectLst/>
                <a:latin typeface="Arial" charset="0"/>
              </a:rPr>
              <a:t>WCF Services</a:t>
            </a:r>
          </a:p>
          <a:p>
            <a:pPr marL="342900" indent="-342900"/>
            <a:r>
              <a:rPr lang="tr-TR" sz="1400" b="1" i="1" dirty="0" smtClean="0">
                <a:solidFill>
                  <a:schemeClr val="tx2"/>
                </a:solidFill>
                <a:effectLst/>
                <a:latin typeface="Arial" charset="0"/>
              </a:rPr>
              <a:t>		Juval </a:t>
            </a:r>
            <a:r>
              <a:rPr lang="tr-TR" sz="1400" b="1" i="1" dirty="0">
                <a:solidFill>
                  <a:schemeClr val="tx2"/>
                </a:solidFill>
                <a:effectLst/>
                <a:latin typeface="Arial" charset="0"/>
              </a:rPr>
              <a:t>Löwy</a:t>
            </a:r>
            <a:r>
              <a:rPr lang="tr-TR" sz="1400" b="1" dirty="0">
                <a:effectLst/>
                <a:latin typeface="Arial" charset="0"/>
              </a:rPr>
              <a:t> – O’Reilly</a:t>
            </a:r>
          </a:p>
          <a:p>
            <a:pPr marL="342900" indent="-342900"/>
            <a:endParaRPr lang="tr-TR" sz="1400" b="1" dirty="0">
              <a:effectLst/>
              <a:latin typeface="Arial" charset="0"/>
            </a:endParaRPr>
          </a:p>
          <a:p>
            <a:pPr marL="342900" indent="-342900"/>
            <a:endParaRPr lang="tr-TR" sz="1400" b="1" dirty="0" smtClean="0">
              <a:effectLst/>
              <a:latin typeface="Arial" charset="0"/>
            </a:endParaRPr>
          </a:p>
          <a:p>
            <a:pPr marL="342900" indent="-342900"/>
            <a:r>
              <a:rPr lang="tr-TR" sz="1400" b="1" dirty="0" smtClean="0">
                <a:latin typeface="Arial" charset="0"/>
              </a:rPr>
              <a:t>			</a:t>
            </a:r>
          </a:p>
          <a:p>
            <a:pPr marL="342900" indent="-342900"/>
            <a:r>
              <a:rPr lang="tr-TR" sz="1400" b="1" dirty="0" smtClean="0">
                <a:latin typeface="Arial" charset="0"/>
              </a:rPr>
              <a:t>				</a:t>
            </a:r>
            <a:r>
              <a:rPr lang="en-US" sz="1400" b="1" dirty="0" smtClean="0">
                <a:latin typeface="Arial" charset="0"/>
              </a:rPr>
              <a:t>Windows </a:t>
            </a:r>
            <a:r>
              <a:rPr lang="en-US" sz="1400" b="1" dirty="0" smtClean="0">
                <a:latin typeface="Arial" charset="0"/>
              </a:rPr>
              <a:t>Communication Foundation 3.5 Unleashed </a:t>
            </a:r>
            <a:r>
              <a:rPr lang="tr-TR" sz="1400" b="1" dirty="0" smtClean="0">
                <a:latin typeface="Arial" charset="0"/>
              </a:rPr>
              <a:t/>
            </a:r>
            <a:br>
              <a:rPr lang="tr-TR" sz="1400" b="1" dirty="0" smtClean="0">
                <a:latin typeface="Arial" charset="0"/>
              </a:rPr>
            </a:br>
            <a:r>
              <a:rPr lang="tr-TR" sz="1400" b="1" dirty="0" smtClean="0">
                <a:latin typeface="Arial" charset="0"/>
              </a:rPr>
              <a:t>			</a:t>
            </a:r>
            <a:r>
              <a:rPr lang="en-US" sz="1400" b="1" dirty="0" smtClean="0">
                <a:latin typeface="Arial" charset="0"/>
              </a:rPr>
              <a:t>(2nd</a:t>
            </a:r>
            <a:r>
              <a:rPr lang="tr-TR" sz="1400" b="1" dirty="0" smtClean="0">
                <a:latin typeface="Arial" charset="0"/>
              </a:rPr>
              <a:t> </a:t>
            </a:r>
            <a:r>
              <a:rPr lang="en-US" sz="1400" b="1" dirty="0" smtClean="0">
                <a:latin typeface="Arial" charset="0"/>
              </a:rPr>
              <a:t>Edition</a:t>
            </a:r>
            <a:r>
              <a:rPr lang="en-US" sz="1400" b="1" dirty="0" smtClean="0">
                <a:latin typeface="Arial" charset="0"/>
              </a:rPr>
              <a:t>) (Unleashed)</a:t>
            </a:r>
            <a:endParaRPr lang="tr-TR" sz="1400" b="1" dirty="0" smtClean="0">
              <a:latin typeface="Arial" charset="0"/>
            </a:endParaRPr>
          </a:p>
          <a:p>
            <a:pPr marL="342900" indent="-342900"/>
            <a:r>
              <a:rPr lang="tr-TR" sz="1400" b="1" i="1" dirty="0" smtClean="0">
                <a:solidFill>
                  <a:schemeClr val="tx2"/>
                </a:solidFill>
                <a:latin typeface="Arial" charset="0"/>
              </a:rPr>
              <a:t>				Sams</a:t>
            </a:r>
            <a:r>
              <a:rPr lang="en-US" sz="1400" b="1" dirty="0" smtClean="0">
                <a:latin typeface="Arial" charset="0"/>
              </a:rPr>
              <a:t> </a:t>
            </a:r>
            <a:endParaRPr lang="tr-TR" sz="1400" b="1" dirty="0" smtClean="0">
              <a:latin typeface="Arial" charset="0"/>
            </a:endParaRPr>
          </a:p>
          <a:p>
            <a:pPr marL="342900" indent="-342900"/>
            <a:endParaRPr lang="tr-TR" sz="1400" b="1" dirty="0">
              <a:effectLst/>
              <a:latin typeface="Arial" charset="0"/>
            </a:endParaRPr>
          </a:p>
          <a:p>
            <a:pPr marL="342900" indent="-342900"/>
            <a:endParaRPr lang="tr-TR" sz="1400" b="1" i="1" dirty="0" smtClean="0">
              <a:solidFill>
                <a:schemeClr val="tx2"/>
              </a:solidFill>
              <a:effectLst/>
              <a:latin typeface="Arial" charset="0"/>
            </a:endParaRPr>
          </a:p>
          <a:p>
            <a:pPr marL="342900" indent="-342900"/>
            <a:r>
              <a:rPr lang="tr-TR" sz="1400" b="1" i="1" dirty="0" smtClean="0">
                <a:solidFill>
                  <a:schemeClr val="tx2"/>
                </a:solidFill>
                <a:effectLst/>
                <a:latin typeface="Arial" charset="0"/>
              </a:rPr>
              <a:t>					Michele </a:t>
            </a:r>
            <a:r>
              <a:rPr lang="tr-TR" sz="1400" b="1" i="1" dirty="0">
                <a:solidFill>
                  <a:schemeClr val="tx2"/>
                </a:solidFill>
                <a:effectLst/>
                <a:latin typeface="Arial" charset="0"/>
              </a:rPr>
              <a:t>Leroux Baustamante</a:t>
            </a:r>
            <a:r>
              <a:rPr lang="tr-TR" sz="1400" b="1" dirty="0">
                <a:effectLst/>
                <a:latin typeface="Arial" charset="0"/>
              </a:rPr>
              <a:t> – WCF Web Cast </a:t>
            </a:r>
            <a:r>
              <a:rPr lang="tr-TR" sz="1400" b="1" dirty="0" smtClean="0">
                <a:effectLst/>
                <a:latin typeface="Arial" charset="0"/>
              </a:rPr>
              <a:t>Series</a:t>
            </a:r>
            <a:endParaRPr lang="tr-TR" sz="1400" b="1" dirty="0">
              <a:effectLst/>
              <a:latin typeface="Arial" charset="0"/>
            </a:endParaRPr>
          </a:p>
          <a:p>
            <a:pPr marL="342900" indent="-342900"/>
            <a:r>
              <a:rPr lang="tr-TR" sz="1400" b="1" dirty="0" smtClean="0">
                <a:effectLst/>
                <a:latin typeface="Arial" charset="0"/>
              </a:rPr>
              <a:t>					MSDN </a:t>
            </a:r>
            <a:r>
              <a:rPr lang="tr-TR" sz="1400" b="1" dirty="0">
                <a:effectLst/>
                <a:latin typeface="Arial" charset="0"/>
              </a:rPr>
              <a:t>Magazine – </a:t>
            </a:r>
            <a:r>
              <a:rPr lang="tr-TR" sz="1400" b="1" i="1" dirty="0">
                <a:solidFill>
                  <a:schemeClr val="tx2"/>
                </a:solidFill>
                <a:effectLst/>
                <a:latin typeface="Arial" charset="0"/>
              </a:rPr>
              <a:t>Service Station</a:t>
            </a:r>
          </a:p>
        </p:txBody>
      </p:sp>
      <p:pic>
        <p:nvPicPr>
          <p:cNvPr id="3078" name="Picture 6" descr="http://tbn0.google.com/images?q=tbn:1e-4oX9pT_Jc1M:http://vig-fp.pearsoned.co.uk/bigcovers/0321440064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2285992"/>
            <a:ext cx="990600" cy="1304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0" name="Picture 8" descr="Windows Communication Foundation 3.5 Unleashed (2nd Edition) (Unleashed)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 l="12500" r="12499"/>
          <a:stretch>
            <a:fillRect/>
          </a:stretch>
        </p:blipFill>
        <p:spPr bwMode="auto">
          <a:xfrm>
            <a:off x="2000232" y="4286256"/>
            <a:ext cx="107157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2" name="Picture 10" descr="http://ecx.images-amazon.com/images/I/51sdPi%2B746L._SL500_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3429000"/>
            <a:ext cx="1029421" cy="1350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WCF Kimdir?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2078356"/>
            <a:ext cx="5786478" cy="38509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tr-TR" sz="2400" dirty="0" smtClean="0"/>
              <a:t>Windows Communication Foundation, </a:t>
            </a:r>
            <a:r>
              <a:rPr lang="tr-TR" sz="2400" i="1" dirty="0" smtClean="0">
                <a:solidFill>
                  <a:srgbClr val="FF0000"/>
                </a:solidFill>
              </a:rPr>
              <a:t>Servis Yönelimli Mimari(Service Oriented Architecture) </a:t>
            </a:r>
            <a:r>
              <a:rPr lang="tr-TR" sz="2400" dirty="0" smtClean="0"/>
              <a:t>uygulamalarının entegre, platform bağımsız, güçlü ve kolay geliştirilmesi için tasarlanmış bir Framework altyapısıdır.</a:t>
            </a:r>
          </a:p>
          <a:p>
            <a:pPr>
              <a:buFont typeface="Wingdings" pitchFamily="2" charset="2"/>
              <a:buChar char="ü"/>
            </a:pPr>
            <a:r>
              <a:rPr lang="tr-TR" sz="2400" i="1" dirty="0" smtClean="0">
                <a:solidFill>
                  <a:srgbClr val="FF0000"/>
                </a:solidFill>
              </a:rPr>
              <a:t>.Net Framework 3.0 </a:t>
            </a:r>
            <a:r>
              <a:rPr lang="tr-TR" sz="2400" dirty="0" smtClean="0"/>
              <a:t>ve </a:t>
            </a:r>
            <a:r>
              <a:rPr lang="tr-TR" sz="2400" i="1" dirty="0" smtClean="0">
                <a:solidFill>
                  <a:srgbClr val="FF0000"/>
                </a:solidFill>
              </a:rPr>
              <a:t>3.5</a:t>
            </a:r>
            <a:r>
              <a:rPr lang="tr-TR" sz="2400" dirty="0" smtClean="0"/>
              <a:t>’ in bir parçası olarak gelmektedir.</a:t>
            </a:r>
            <a:endParaRPr lang="en-US" sz="2400" dirty="0" smtClean="0"/>
          </a:p>
        </p:txBody>
      </p:sp>
      <p:pic>
        <p:nvPicPr>
          <p:cNvPr id="38914" name="Picture 2" descr="http://aspnet.4guysfromrolla.com/images/NewIn35.gif"/>
          <p:cNvPicPr>
            <a:picLocks noChangeAspect="1" noChangeArrowheads="1"/>
          </p:cNvPicPr>
          <p:nvPr/>
        </p:nvPicPr>
        <p:blipFill>
          <a:blip r:embed="rId2"/>
          <a:srcRect b="8018"/>
          <a:stretch>
            <a:fillRect/>
          </a:stretch>
        </p:blipFill>
        <p:spPr bwMode="auto">
          <a:xfrm>
            <a:off x="214282" y="2143116"/>
            <a:ext cx="2857520" cy="2956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64" y="2643182"/>
            <a:ext cx="3286148" cy="92869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4800" dirty="0" smtClean="0"/>
              <a:t>Teşekkürler</a:t>
            </a:r>
            <a:endParaRPr lang="tr-T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43063" y="3971925"/>
            <a:ext cx="57991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174625" algn="l"/>
              </a:tabLst>
            </a:pPr>
            <a:r>
              <a:rPr lang="en-US" sz="1000" b="1" dirty="0">
                <a:effectLst/>
                <a:latin typeface="Arial" charset="0"/>
              </a:rPr>
              <a:t>©	</a:t>
            </a:r>
            <a:r>
              <a:rPr lang="en-US" sz="1000" b="1" dirty="0" smtClean="0">
                <a:effectLst/>
                <a:latin typeface="Arial" charset="0"/>
              </a:rPr>
              <a:t>200</a:t>
            </a:r>
            <a:r>
              <a:rPr lang="tr-TR" sz="1000" b="1" dirty="0" smtClean="0">
                <a:effectLst/>
                <a:latin typeface="Arial" charset="0"/>
              </a:rPr>
              <a:t>8</a:t>
            </a:r>
            <a:r>
              <a:rPr lang="en-US" sz="1000" b="1" dirty="0" smtClean="0">
                <a:effectLst/>
                <a:latin typeface="Arial" charset="0"/>
              </a:rPr>
              <a:t> </a:t>
            </a:r>
            <a:r>
              <a:rPr lang="en-US" sz="1000" b="1" dirty="0">
                <a:effectLst/>
                <a:latin typeface="Arial" charset="0"/>
              </a:rPr>
              <a:t>Microsoft Corporation. All rights reserved.</a:t>
            </a:r>
            <a:br>
              <a:rPr lang="en-US" sz="1000" b="1" dirty="0">
                <a:effectLst/>
                <a:latin typeface="Arial" charset="0"/>
              </a:rPr>
            </a:br>
            <a:r>
              <a:rPr lang="en-US" sz="1000" b="1" dirty="0">
                <a:effectLst/>
                <a:latin typeface="Arial" charset="0"/>
              </a:rPr>
              <a:t>	This presentation is for informational purposes only.</a:t>
            </a:r>
            <a:br>
              <a:rPr lang="en-US" sz="1000" b="1" dirty="0">
                <a:effectLst/>
                <a:latin typeface="Arial" charset="0"/>
              </a:rPr>
            </a:br>
            <a:r>
              <a:rPr lang="en-US" sz="1000" b="1" dirty="0">
                <a:effectLst/>
                <a:latin typeface="Arial" charset="0"/>
              </a:rPr>
              <a:t>	MICROSOFT MAKES NO WARRANTIES, EXPRESS OR IMPLIED, IN THIS SUMMARY.</a:t>
            </a:r>
          </a:p>
        </p:txBody>
      </p:sp>
      <p:pic>
        <p:nvPicPr>
          <p:cNvPr id="6" name="Picture 4" descr="logo_ms_big.png"/>
          <p:cNvPicPr>
            <a:picLocks noChangeAspect="1"/>
          </p:cNvPicPr>
          <p:nvPr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1857356" y="3071810"/>
            <a:ext cx="4937125" cy="8223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WCF Hedefleri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WCF Hedefleri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Var olan dağıtık mimari geliştirme modellerini tek bir çatı altında birleştirmek. </a:t>
            </a:r>
            <a:r>
              <a:rPr lang="tr-TR" i="1" dirty="0" smtClean="0">
                <a:solidFill>
                  <a:srgbClr val="FF0000"/>
                </a:solidFill>
              </a:rPr>
              <a:t>(Unified)</a:t>
            </a:r>
          </a:p>
          <a:p>
            <a:pPr>
              <a:buFont typeface="Wingdings" pitchFamily="2" charset="2"/>
              <a:buChar char="ü"/>
            </a:pPr>
            <a:r>
              <a:rPr lang="tr-TR" i="1" dirty="0" smtClean="0">
                <a:solidFill>
                  <a:srgbClr val="FF0000"/>
                </a:solidFill>
              </a:rPr>
              <a:t>Güvenlik(Security)</a:t>
            </a:r>
            <a:r>
              <a:rPr lang="tr-TR" dirty="0" smtClean="0"/>
              <a:t>, </a:t>
            </a:r>
            <a:r>
              <a:rPr lang="tr-TR" i="1" dirty="0" smtClean="0">
                <a:solidFill>
                  <a:srgbClr val="FF0000"/>
                </a:solidFill>
              </a:rPr>
              <a:t>Transaction</a:t>
            </a:r>
            <a:r>
              <a:rPr lang="tr-TR" dirty="0" smtClean="0"/>
              <a:t> gibi, dağıtık mimarilerde uygulanması zor kavramların, kolay bir şekilde  ele alınabilmesini sağlamak</a:t>
            </a:r>
            <a:r>
              <a:rPr lang="tr-TR" i="1" dirty="0" smtClean="0"/>
              <a:t>.</a:t>
            </a:r>
            <a:r>
              <a:rPr lang="tr-TR" i="1" dirty="0" smtClean="0">
                <a:solidFill>
                  <a:srgbClr val="FF0000"/>
                </a:solidFill>
              </a:rPr>
              <a:t> (Simplicity)</a:t>
            </a:r>
          </a:p>
          <a:p>
            <a:pPr>
              <a:buFont typeface="Wingdings" pitchFamily="2" charset="2"/>
              <a:buChar char="ü"/>
            </a:pPr>
            <a:r>
              <a:rPr lang="tr-TR" i="1" dirty="0" smtClean="0">
                <a:solidFill>
                  <a:srgbClr val="FF0000"/>
                </a:solidFill>
              </a:rPr>
              <a:t>Farklı</a:t>
            </a:r>
            <a:r>
              <a:rPr lang="tr-TR" dirty="0" smtClean="0"/>
              <a:t> </a:t>
            </a:r>
            <a:r>
              <a:rPr lang="tr-TR" i="1" dirty="0" smtClean="0">
                <a:solidFill>
                  <a:srgbClr val="FF0000"/>
                </a:solidFill>
              </a:rPr>
              <a:t>platformlara</a:t>
            </a:r>
            <a:r>
              <a:rPr lang="tr-TR" dirty="0" smtClean="0"/>
              <a:t> destek verebilecek servislerin geliştirilmesini sağlamak</a:t>
            </a:r>
            <a:r>
              <a:rPr lang="tr-TR" i="1" dirty="0" smtClean="0"/>
              <a:t>.</a:t>
            </a:r>
            <a:r>
              <a:rPr lang="tr-TR" i="1" dirty="0" smtClean="0">
                <a:solidFill>
                  <a:srgbClr val="FF0000"/>
                </a:solidFill>
              </a:rPr>
              <a:t> (Interoperability)</a:t>
            </a:r>
          </a:p>
          <a:p>
            <a:pPr>
              <a:buFont typeface="Wingdings" pitchFamily="2" charset="2"/>
              <a:buChar char="ü"/>
            </a:pPr>
            <a:r>
              <a:rPr lang="tr-TR" i="1" dirty="0" smtClean="0">
                <a:solidFill>
                  <a:srgbClr val="FF0000"/>
                </a:solidFill>
              </a:rPr>
              <a:t>Farklı</a:t>
            </a:r>
            <a:r>
              <a:rPr lang="tr-TR" dirty="0" smtClean="0"/>
              <a:t> </a:t>
            </a:r>
            <a:r>
              <a:rPr lang="tr-TR" i="1" dirty="0" smtClean="0">
                <a:solidFill>
                  <a:srgbClr val="FF0000"/>
                </a:solidFill>
              </a:rPr>
              <a:t>tipte</a:t>
            </a:r>
            <a:r>
              <a:rPr lang="tr-TR" dirty="0" smtClean="0"/>
              <a:t> </a:t>
            </a:r>
            <a:r>
              <a:rPr lang="tr-TR" i="1" dirty="0" smtClean="0">
                <a:solidFill>
                  <a:srgbClr val="FF0000"/>
                </a:solidFill>
              </a:rPr>
              <a:t>servislerin</a:t>
            </a:r>
            <a:r>
              <a:rPr lang="tr-TR" dirty="0" smtClean="0"/>
              <a:t> birbirleriyle olan entegrasyonunu daha kolay sağlamak</a:t>
            </a:r>
            <a:r>
              <a:rPr lang="tr-TR" i="1" dirty="0" smtClean="0"/>
              <a:t>.</a:t>
            </a:r>
            <a:r>
              <a:rPr lang="tr-TR" i="1" dirty="0" smtClean="0">
                <a:solidFill>
                  <a:srgbClr val="FF0000"/>
                </a:solidFill>
              </a:rPr>
              <a:t> (Integration)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WCF Hedefleri - Entegrasyon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400420" cy="43891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tr-TR" sz="2800" dirty="0" smtClean="0"/>
              <a:t>COM+</a:t>
            </a:r>
          </a:p>
          <a:p>
            <a:pPr>
              <a:buFont typeface="Wingdings" pitchFamily="2" charset="2"/>
              <a:buChar char="ü"/>
            </a:pPr>
            <a:r>
              <a:rPr lang="tr-TR" sz="2800" dirty="0" smtClean="0"/>
              <a:t>.Net Remoting</a:t>
            </a:r>
          </a:p>
          <a:p>
            <a:pPr>
              <a:buFont typeface="Wingdings" pitchFamily="2" charset="2"/>
              <a:buChar char="ü"/>
            </a:pPr>
            <a:r>
              <a:rPr lang="tr-TR" sz="2800" dirty="0" smtClean="0"/>
              <a:t>XML Web Services</a:t>
            </a:r>
          </a:p>
          <a:p>
            <a:pPr>
              <a:buFont typeface="Wingdings" pitchFamily="2" charset="2"/>
              <a:buChar char="ü"/>
            </a:pPr>
            <a:r>
              <a:rPr lang="tr-TR" sz="2800" dirty="0" smtClean="0"/>
              <a:t>WSE</a:t>
            </a:r>
          </a:p>
          <a:p>
            <a:pPr>
              <a:buFont typeface="Wingdings" pitchFamily="2" charset="2"/>
              <a:buChar char="ü"/>
            </a:pPr>
            <a:r>
              <a:rPr lang="tr-TR" sz="2800" dirty="0" smtClean="0"/>
              <a:t>WS-*</a:t>
            </a:r>
          </a:p>
          <a:p>
            <a:pPr>
              <a:buFont typeface="Wingdings" pitchFamily="2" charset="2"/>
              <a:buChar char="ü"/>
            </a:pPr>
            <a:r>
              <a:rPr lang="tr-TR" sz="2800" dirty="0" smtClean="0"/>
              <a:t>MSMQ</a:t>
            </a:r>
          </a:p>
          <a:p>
            <a:pPr>
              <a:buFont typeface="Wingdings" pitchFamily="2" charset="2"/>
              <a:buChar char="ü"/>
            </a:pPr>
            <a:r>
              <a:rPr lang="tr-TR" sz="2800" dirty="0" smtClean="0"/>
              <a:t>...</a:t>
            </a:r>
            <a:endParaRPr lang="tr-T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14942" y="3286124"/>
            <a:ext cx="2367379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Entegrasyon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714744" y="1928802"/>
            <a:ext cx="1214446" cy="3571900"/>
          </a:xfrm>
          <a:prstGeom prst="rightBrace">
            <a:avLst>
              <a:gd name="adj1" fmla="val 39799"/>
              <a:gd name="adj2" fmla="val 49236"/>
            </a:avLst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WCF Mimarisi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WCF Mimarisi – WCF’ in ABC’si 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2645158"/>
            <a:ext cx="62085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00" b="1" dirty="0" smtClean="0">
                <a:solidFill>
                  <a:srgbClr val="FF0000"/>
                </a:solidFill>
              </a:rPr>
              <a:t>A</a:t>
            </a:r>
            <a:r>
              <a:rPr lang="tr-TR" sz="3200" dirty="0" smtClean="0"/>
              <a:t>ddress</a:t>
            </a:r>
            <a:r>
              <a:rPr lang="tr-TR" sz="9600" b="1" dirty="0" smtClean="0">
                <a:solidFill>
                  <a:srgbClr val="FF0000"/>
                </a:solidFill>
              </a:rPr>
              <a:t>B</a:t>
            </a:r>
            <a:r>
              <a:rPr lang="tr-TR" sz="3200" dirty="0" smtClean="0"/>
              <a:t>inding</a:t>
            </a:r>
            <a:r>
              <a:rPr lang="tr-TR" sz="9600" dirty="0" smtClean="0">
                <a:solidFill>
                  <a:srgbClr val="FF0000"/>
                </a:solidFill>
              </a:rPr>
              <a:t>C</a:t>
            </a:r>
            <a:r>
              <a:rPr lang="tr-TR" sz="3200" dirty="0" smtClean="0"/>
              <a:t>ontract</a:t>
            </a:r>
            <a:endParaRPr 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1598</TotalTime>
  <Words>1707</Words>
  <Application>Microsoft Office PowerPoint</Application>
  <PresentationFormat>On-screen Show (4:3)</PresentationFormat>
  <Paragraphs>645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Slide 1</vt:lpstr>
      <vt:lpstr>Gündem</vt:lpstr>
      <vt:lpstr>Gündem</vt:lpstr>
      <vt:lpstr>WCF Kimdir?</vt:lpstr>
      <vt:lpstr>WCF Hedefleri</vt:lpstr>
      <vt:lpstr>WCF Hedefleri</vt:lpstr>
      <vt:lpstr>WCF Hedefleri - Entegrasyon</vt:lpstr>
      <vt:lpstr>WCF Mimarisi</vt:lpstr>
      <vt:lpstr>WCF Mimarisi – WCF’ in ABC’si </vt:lpstr>
      <vt:lpstr>WCF Mimarisi – Adresler</vt:lpstr>
      <vt:lpstr>WCF Mimarisi – Bağlayıcılar(Bindings)</vt:lpstr>
      <vt:lpstr>WCF Mimarisi – Bağlayıcılar(Bindings)</vt:lpstr>
      <vt:lpstr>WCF Mimarisi – Bağlayıcılar(Bindings)</vt:lpstr>
      <vt:lpstr>WCF Mimarisi – Bağlayıcılar(Bindings)</vt:lpstr>
      <vt:lpstr>WCF Mimarisi – Sözleşmeler(Contracts)</vt:lpstr>
      <vt:lpstr>WCF Mimarisi - EndPoint</vt:lpstr>
      <vt:lpstr>WCF Mimarisi - EndPoint</vt:lpstr>
      <vt:lpstr>WCF Mimarisi - Hosting</vt:lpstr>
      <vt:lpstr>Demo - Merhaba WCF Dünyası - IIS Tabanlı WCF Servisi</vt:lpstr>
      <vt:lpstr>Örnek Vakalar</vt:lpstr>
      <vt:lpstr>Klasik Intranet Modeli</vt:lpstr>
      <vt:lpstr>Klasik Internet Modeli</vt:lpstr>
      <vt:lpstr>Güvenilir İş Ortağı Modeli</vt:lpstr>
      <vt:lpstr>Web Uygulaması Modeli</vt:lpstr>
      <vt:lpstr>Çoklu EndPoint Modeli</vt:lpstr>
      <vt:lpstr>Front-End Service Modeli</vt:lpstr>
      <vt:lpstr>Geliştirici için Kazanımlar</vt:lpstr>
      <vt:lpstr>Kod Bazında – VS.Net 2003</vt:lpstr>
      <vt:lpstr>Slide 29</vt:lpstr>
      <vt:lpstr>Kod Bazında – WCF &amp; VS 2005/2008</vt:lpstr>
      <vt:lpstr>.Net 3.5 ile Gelen Bazı Yenilikler</vt:lpstr>
      <vt:lpstr>Visual Studio 2008 Yenilikleri</vt:lpstr>
      <vt:lpstr>Performans</vt:lpstr>
      <vt:lpstr>Asmx &amp; WCF(BasicHttpBinding)</vt:lpstr>
      <vt:lpstr>Asmx &amp; WCF(Https - BasicHttpBinding)</vt:lpstr>
      <vt:lpstr>Asmx WSE 2.0 &amp; WCF</vt:lpstr>
      <vt:lpstr>.Net Remoting &amp; WCF</vt:lpstr>
      <vt:lpstr>Bulunduğumuz Noktada</vt:lpstr>
      <vt:lpstr>Yardımcı Kaynaklar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Communication Foundation (WCF)</dc:title>
  <dc:creator>BurakSenyurt</dc:creator>
  <cp:lastModifiedBy>BurakSenyurt</cp:lastModifiedBy>
  <cp:revision>399</cp:revision>
  <dcterms:created xsi:type="dcterms:W3CDTF">2008-02-11T15:27:44Z</dcterms:created>
  <dcterms:modified xsi:type="dcterms:W3CDTF">2008-10-19T07:32:01Z</dcterms:modified>
</cp:coreProperties>
</file>