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4" r:id="rId5"/>
    <p:sldMasterId id="2147483649" r:id="rId6"/>
  </p:sldMasterIdLst>
  <p:notesMasterIdLst>
    <p:notesMasterId r:id="rId19"/>
  </p:notesMasterIdLst>
  <p:sldIdLst>
    <p:sldId id="264" r:id="rId7"/>
    <p:sldId id="257" r:id="rId8"/>
    <p:sldId id="278" r:id="rId9"/>
    <p:sldId id="260" r:id="rId10"/>
    <p:sldId id="261" r:id="rId11"/>
    <p:sldId id="258" r:id="rId12"/>
    <p:sldId id="265" r:id="rId13"/>
    <p:sldId id="270" r:id="rId14"/>
    <p:sldId id="268" r:id="rId15"/>
    <p:sldId id="269" r:id="rId16"/>
    <p:sldId id="282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0" autoAdjust="0"/>
    <p:restoredTop sz="99474" autoAdjust="0"/>
  </p:normalViewPr>
  <p:slideViewPr>
    <p:cSldViewPr snapToObjects="1">
      <p:cViewPr varScale="1">
        <p:scale>
          <a:sx n="74" d="100"/>
          <a:sy n="74" d="100"/>
        </p:scale>
        <p:origin x="-1032" y="-102"/>
      </p:cViewPr>
      <p:guideLst>
        <p:guide orient="horz" pos="845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208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437ED9-1A50-437A-8011-C2F67A85B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62423-8F4D-4F1A-B8AA-7ED0CE731FB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</a:rPr>
              <a:t>A fully featured trial version is available to try for 180 days before purchase.</a:t>
            </a: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F907E-C18D-4014-B267-BFCA233227B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learn more about Expression Encoder, you can check out the microsoft.com/expression website. This has the latest product information, links to the trial versions of all of the Expression apps and most importantly product training.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Specifically, you can find 30 minutes of training videos on Expression Encoder.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to the Expression Encoder newsgroup where you can ask questions about the program and get answers from the product team and expert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always Channel 9 has great content and interviews with the product team and additional videos showing practical examples of Expression Encoder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37ED9-1A50-437A-8011-C2F67A85B2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68A79-2961-404D-9A4F-36B0D052729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800" dirty="0" smtClean="0">
                <a:latin typeface="+mn-lt"/>
                <a:ea typeface="Verdana" pitchFamily="34" charset="0"/>
                <a:cs typeface="Verdana" pitchFamily="34" charset="0"/>
              </a:rPr>
              <a:t>Expression Encoder provides a complete set of tools for encoding and enhancing</a:t>
            </a:r>
            <a:r>
              <a:rPr lang="en-US" sz="800" baseline="0" dirty="0" smtClean="0">
                <a:latin typeface="+mn-lt"/>
                <a:ea typeface="Verdana" pitchFamily="34" charset="0"/>
                <a:cs typeface="Verdana" pitchFamily="34" charset="0"/>
              </a:rPr>
              <a:t> media files and live sources for publishing to Microsoft Silverlight. </a:t>
            </a:r>
            <a:endParaRPr lang="en-US" sz="8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sz="8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800" dirty="0" smtClean="0">
                <a:latin typeface="+mn-lt"/>
                <a:ea typeface="Verdana" pitchFamily="34" charset="0"/>
                <a:cs typeface="Verdana" pitchFamily="34" charset="0"/>
              </a:rPr>
              <a:t>The product’s features can be grouped into the following categories.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sz="8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1" kern="0" dirty="0" smtClean="0">
                <a:solidFill>
                  <a:srgbClr val="7030A0"/>
                </a:solidFill>
                <a:latin typeface="Arial" charset="0"/>
                <a:ea typeface="+mn-ea"/>
                <a:cs typeface="Arial" charset="0"/>
              </a:rPr>
              <a:t>Flexible Encoding Workflows 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Expression Encoder can import AVIs, QuickTime movies, MPEG files and WMV clips.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You can also use live sources such as DV camcorders or USB webcams to stream live VC-1 content, mixed with file-based sources.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All of the features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Expression Encoder are accessible through the designer-friendly Expression-standard user interface or from the command line for batch processing large volumes of assets.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1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1" kern="0" dirty="0" smtClean="0">
                <a:solidFill>
                  <a:srgbClr val="7030A0"/>
                </a:solidFill>
                <a:latin typeface="Arial" charset="0"/>
                <a:ea typeface="+mn-ea"/>
                <a:cs typeface="Arial" charset="0"/>
              </a:rPr>
              <a:t>Richer</a:t>
            </a:r>
            <a:r>
              <a:rPr lang="en-US" sz="800" b="1" kern="0" baseline="0" dirty="0" smtClean="0">
                <a:solidFill>
                  <a:srgbClr val="7030A0"/>
                </a:solidFill>
                <a:latin typeface="Arial" charset="0"/>
                <a:ea typeface="+mn-ea"/>
                <a:cs typeface="Arial" charset="0"/>
              </a:rPr>
              <a:t> Media Enhancement</a:t>
            </a:r>
            <a:endParaRPr lang="en-US" sz="800" b="1" kern="0" dirty="0" smtClean="0">
              <a:solidFill>
                <a:srgbClr val="7030A0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Expression Encoder lets you enhance your media assets. Add pre-roll or post-roll clips to your files,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use a graphic image as a watermark for your video.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baseline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the Silverlight media player supported DVD-style chapter navigation to your movie.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baseline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script commands to trigger events in a Silverlight experience or to display captions with your video.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1" kern="0" dirty="0" smtClean="0">
                <a:solidFill>
                  <a:srgbClr val="7030A0"/>
                </a:solidFill>
                <a:latin typeface="Arial" charset="0"/>
                <a:ea typeface="+mn-ea"/>
                <a:cs typeface="Arial" charset="0"/>
              </a:rPr>
              <a:t>Publish Perfect</a:t>
            </a:r>
            <a:r>
              <a:rPr lang="en-US" sz="800" b="1" kern="0" baseline="0" dirty="0" smtClean="0">
                <a:solidFill>
                  <a:srgbClr val="7030A0"/>
                </a:solidFill>
                <a:latin typeface="Arial" charset="0"/>
                <a:ea typeface="+mn-ea"/>
                <a:cs typeface="Arial" charset="0"/>
              </a:rPr>
              <a:t> Experiences</a:t>
            </a:r>
            <a:endParaRPr lang="en-US" sz="800" b="1" kern="0" dirty="0" smtClean="0">
              <a:solidFill>
                <a:srgbClr val="7030A0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Use A/B Compare tool to make sure your encoding settings provide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the perfect compromise between image quality and bandwidth.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Encode your content to the industry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standard VC-1 codec using presets to ensure consistent results. 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Color management profiles are preserved throughout, or you can quickly adjust levels, sharpness, brightness or color balance yourself. 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defRPr/>
            </a:pPr>
            <a:r>
              <a:rPr lang="en-US" sz="800" b="0" kern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Finally,</a:t>
            </a:r>
            <a:r>
              <a:rPr lang="en-US" sz="800" b="0" kern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output your Expression Encoder project to one of 14 Silverlight media player templates that are ready for the web.</a:t>
            </a:r>
            <a:endParaRPr lang="en-US" sz="800" b="0" kern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34224-0322-44E7-BDC6-FC92D34EAAD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Encode a wide array of file-based media content, including QuickTime, AVI,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MPEG,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WMV and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more using the designer friendly Expression-standard user interface. You can also control the Expression Encoder engine from the command line. 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Produce live webcasts with multiple live and file-based sources that can be mixed and switched in real-time for streaming and simultaneous archive. 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1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Robust File Import Support</a:t>
            </a:r>
            <a:r>
              <a:rPr lang="en-US" sz="8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/>
            </a:r>
            <a:br>
              <a:rPr lang="en-US" sz="8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</a:br>
            <a:r>
              <a:rPr lang="en-US" sz="8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>Expression Encoder imports the most common digital media file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> formats including QuickTime, AVI and MPEG. You can also import more esoteric formats if you have a DirectShow decoder installed.</a:t>
            </a:r>
            <a:endParaRPr lang="en-US" sz="800" b="0" kern="1200" dirty="0" smtClean="0">
              <a:solidFill>
                <a:schemeClr val="tx1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1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Live Streaming</a:t>
            </a:r>
            <a:r>
              <a:rPr lang="en-US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/>
            </a:r>
            <a:br>
              <a:rPr lang="en-US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</a:br>
            <a:r>
              <a:rPr lang="en-US" sz="8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>Stream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rPr>
              <a:t> live sources including DV camcorders and USB webcams from Expression Encoder. It’s easy to mix file-based sources with live streams and wrap your show’s archive in a Silverlight experience for on-demand viewing.</a:t>
            </a:r>
            <a:endParaRPr lang="en-US" sz="800" b="0" kern="1200" dirty="0" smtClean="0">
              <a:solidFill>
                <a:schemeClr val="tx1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1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Expression-standard</a:t>
            </a:r>
            <a:r>
              <a:rPr lang="en-US" sz="800" b="1" kern="1200" baseline="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 UX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dirty="0" smtClean="0"/>
              <a:t>Expression-standard user experience gives designers access to professional encoding tools. With a designer-friendly interface, video editors, web designers and producers can feel</a:t>
            </a:r>
            <a:r>
              <a:rPr lang="en-US" sz="800" baseline="0" dirty="0" smtClean="0"/>
              <a:t> comfortable using </a:t>
            </a:r>
            <a:r>
              <a:rPr lang="en-US" sz="800" dirty="0" smtClean="0"/>
              <a:t>Expression Encoder. With encoding and job presets, you can output a high-quality Silverlight experience without having to learn the science of video compression. 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1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Command-line Control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dirty="0" smtClean="0"/>
              <a:t>Expression Encoder can be run from the command line giving</a:t>
            </a:r>
            <a:r>
              <a:rPr lang="en-US" sz="800" baseline="0" dirty="0" smtClean="0"/>
              <a:t> </a:t>
            </a:r>
            <a:r>
              <a:rPr lang="en-US" sz="800" dirty="0" smtClean="0"/>
              <a:t>developers the ability to encode vast libraries of media content as a batch process. 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1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Asset Management Integration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800" b="0" kern="120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After</a:t>
            </a:r>
            <a:r>
              <a:rPr lang="en-US" sz="800" b="0" kern="1200" baseline="0" dirty="0" smtClean="0">
                <a:solidFill>
                  <a:srgbClr val="7030A0"/>
                </a:solidFill>
                <a:latin typeface="Arial" charset="0"/>
                <a:ea typeface="+mn-ea"/>
                <a:cs typeface="Arial" pitchFamily="34" charset="0"/>
              </a:rPr>
              <a:t> searching through your media assets and previewing clips in Expression Media, you can drag and drop clips directly into Expression Encoder.</a:t>
            </a:r>
            <a:endParaRPr lang="en-US" sz="800" b="0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8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20802-1EFE-49DD-B000-5C03055BD7E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1000" dirty="0" smtClean="0"/>
              <a:t>With Expression Encoder you can customize your media assets to match your brand or target your audience. Add leading and trailing</a:t>
            </a:r>
            <a:r>
              <a:rPr lang="en-US" sz="1000" baseline="0" dirty="0" smtClean="0"/>
              <a:t> clips</a:t>
            </a:r>
            <a:r>
              <a:rPr lang="en-US" sz="1000" dirty="0" smtClean="0"/>
              <a:t>, watermarks, crop, scale and trim. Add metadata and enhance your content with chapter markers, event markers and captions.</a:t>
            </a: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10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endParaRPr lang="en-US" sz="1000" b="1" kern="1200" dirty="0" smtClean="0">
              <a:solidFill>
                <a:srgbClr val="7030A0"/>
              </a:solidFill>
              <a:latin typeface="Arial" charset="0"/>
              <a:ea typeface="+mn-ea"/>
              <a:cs typeface="Arial" pitchFamily="34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Pre-roll and Post-roll clips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media content such as pre-roll advertisements, station identification, or credits to deliver content with context for your audience.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Watermarks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logos and graphics to watermark video content with transparency to define or attribute media ownership.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Rich Metadata support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a wide range of standard metadata and customizable meta tagging including industry standards such as ISAN for asset tracking, search, and management. [Note: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ISAN is a broadcast video standard to give unique identification to television shows and movies. ISBN is the equivalent for books]</a:t>
            </a: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Caption support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Use SAMI or Timed Text (DFXP) to synchronize text with media, enabling subtitles, captions or text feeds which can be incorporate into a Silverlight application. 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DVD-style Navigation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Add chapters and bookmarks to media content providing end users choices for navigating through long form content.  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Frame Adjustments</a:t>
            </a: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Trim, crop and scale video to deliver the right content at the right size to end users.</a:t>
            </a:r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1100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F8AEF-3FC0-4001-8141-8C3A30AE8E3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Deliver high quality VC-1 encoded content wrapped in a Silverlight player template directly from Expression Encoder. 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Tweak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custom encoding settings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and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save every aspect of an Expression Encoder job as a preset. When you are ready to encode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take advantage of third party hardware acceleration to get the highest quality result in a hurry.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Windows Media Video &amp; VC-1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Encoding</a:t>
            </a: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Using the industry standard VC-1 </a:t>
            </a:r>
            <a:r>
              <a:rPr lang="en-US" sz="11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codecs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guarantees that Expression Encoder will output the cleanest, compressed content possible whether publishing to high definition optical disc, the web or handheld devices using industry standard </a:t>
            </a:r>
            <a:r>
              <a:rPr lang="en-US" sz="11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codecs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 [NOTE: WMV 9 is Microsoft’s implementation and branding of the SMPTE standard VC-1 codec.]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Silverlight Template Support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Choose from one of 14 media player skins, encode a file and Expression Encoder outputs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all the necessary files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for publishing a Silverlight media experience to your website.</a:t>
            </a: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A/B Compare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A/B Compare lets you preview various encoding options against the original video to help find the sweet spot when choosing between image quality and bandwidth. 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Hardware Accelerated Encoding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Support for hardware accelerated encoding provides up to a 15X speed increase over software encoding. Use the extra processing power of </a:t>
            </a:r>
            <a:r>
              <a:rPr lang="en-US" sz="11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Tarari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accelerator cards to improve quality or increase the volume of media encoded.</a:t>
            </a: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Customizable Codec Profiles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Control media encoding options. Tweak a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range of encoding parameters for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both the audio and video to provide the best possible result for specific scenarios</a:t>
            </a: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and content.</a:t>
            </a: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Job Presets</a:t>
            </a: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Guarantee consistent output. Every aspect of a job can be stored in a template and applied repeatedly to file after file to ensure the end user experience matches job after job.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defRPr/>
            </a:pPr>
            <a:endParaRPr lang="en-US" sz="200" b="0" kern="1200" dirty="0">
              <a:solidFill>
                <a:schemeClr val="tx1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11DA6-3273-4B9E-BB7D-96A31ADF678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</a:rPr>
              <a:t>Here are some details on how you can purchase</a:t>
            </a:r>
            <a:r>
              <a:rPr lang="en-US" sz="1000" baseline="0" dirty="0" smtClean="0">
                <a:solidFill>
                  <a:srgbClr val="000000"/>
                </a:solidFill>
                <a:latin typeface="Verdana" pitchFamily="34" charset="0"/>
              </a:rPr>
              <a:t> or test drive Expression Encoder.</a:t>
            </a: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A4059-7B6A-4A73-AB72-31688C8388A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</a:rPr>
              <a:t>Expression Encoder 1.0 shipped on September 5 in English. Support for Korean,</a:t>
            </a:r>
            <a:r>
              <a:rPr lang="en-US" sz="1000" baseline="0" dirty="0" smtClean="0">
                <a:solidFill>
                  <a:srgbClr val="000000"/>
                </a:solidFill>
                <a:latin typeface="Verdana" pitchFamily="34" charset="0"/>
              </a:rPr>
              <a:t> Japanese and French will be available in the near future.</a:t>
            </a: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4A30B-82DA-447D-8924-69033D46D39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</a:rPr>
              <a:t>An</a:t>
            </a:r>
            <a:r>
              <a:rPr lang="en-US" sz="1000" baseline="0" dirty="0" smtClean="0">
                <a:solidFill>
                  <a:srgbClr val="000000"/>
                </a:solidFill>
                <a:latin typeface="Verdana" pitchFamily="34" charset="0"/>
              </a:rPr>
              <a:t> Expression Encoder license is included with each box of Expression Media for Windows. There is no standalone version of Expression Encoder for sale. </a:t>
            </a:r>
          </a:p>
          <a:p>
            <a:endParaRPr lang="en-US" sz="1000" baseline="0" dirty="0" smtClean="0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n-US" sz="1000" baseline="0" dirty="0" smtClean="0">
                <a:solidFill>
                  <a:srgbClr val="000000"/>
                </a:solidFill>
                <a:latin typeface="Verdana" pitchFamily="34" charset="0"/>
              </a:rPr>
              <a:t>Customers who have purchased Expression Media and Expression Studio will receive instructions in their retail software on how to download and activate their license of Expression Encoder.</a:t>
            </a:r>
            <a:endParaRPr lang="en-US" sz="1000" dirty="0" smtClean="0">
              <a:solidFill>
                <a:srgbClr val="000000"/>
              </a:solidFill>
              <a:latin typeface="Verdana" pitchFamily="34" charset="0"/>
            </a:endParaRPr>
          </a:p>
          <a:p>
            <a:endParaRPr lang="en-US" sz="1000" dirty="0" smtClean="0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</a:rPr>
              <a:t>Expression Media is available through all the usual sales channels, from resellers, online from Microsoft’s store and through the range of volume and academic licensing programs.</a:t>
            </a: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61686-9904-4C38-AD94-3F935DDDAC9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titled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98488"/>
            <a:ext cx="8223250" cy="463550"/>
          </a:xfrm>
        </p:spPr>
        <p:txBody>
          <a:bodyPr tIns="0" bIns="0"/>
          <a:lstStyle>
            <a:lvl1pPr>
              <a:lnSpc>
                <a:spcPct val="95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68475"/>
            <a:ext cx="6400800" cy="274638"/>
          </a:xfrm>
        </p:spPr>
        <p:txBody>
          <a:bodyPr tIns="0" bIns="0"/>
          <a:lstStyle>
            <a:lvl1pPr marL="0" indent="0">
              <a:spcBef>
                <a:spcPct val="0"/>
              </a:spcBef>
              <a:buFontTx/>
              <a:buNone/>
              <a:defRPr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EM_Page Bottom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3286124"/>
            <a:ext cx="9144001" cy="5916706"/>
          </a:xfrm>
          <a:prstGeom prst="rect">
            <a:avLst/>
          </a:prstGeom>
        </p:spPr>
      </p:pic>
      <p:pic>
        <p:nvPicPr>
          <p:cNvPr id="7" name="Picture 6" descr="Expression_b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910" y="3383280"/>
            <a:ext cx="1021497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541338"/>
            <a:ext cx="2057400" cy="20288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1338"/>
            <a:ext cx="6022975" cy="202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395D7-65D1-455C-9B59-40C70EF6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9CD08-06C1-46C6-9B55-7F3ED864A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7D75-665C-49B8-9C8E-D4D48FCF4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0AA8-9438-47BC-BE90-2D4D90F40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09E6-D8A5-41E3-9310-F3FF1F83B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119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119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FAEB5-EEA8-4CA7-ABFD-C3B2334E9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807F-E37C-4403-84A2-59B0AC42B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636F7-6881-443F-996B-BEE830FC2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417C-6FD4-4FA3-84A3-EE208E7D8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CDFA-AC1C-407B-A552-89E9F18FA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42DA-51D6-4AA2-9699-EAC0B34B8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E80C4-1434-49B4-ADE6-565D7BE0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41338"/>
            <a:ext cx="822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9738" y="6650038"/>
            <a:ext cx="213360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7432" rIns="0" bIns="27432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Company Confidential   </a:t>
            </a:r>
            <a:endParaRPr lang="en-US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5425" y="6650038"/>
            <a:ext cx="213360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7432" rIns="0" bIns="27432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fld id="{AB6425C0-EDC1-406F-8219-372BAA206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4" name="Picture 6" descr="Untitled-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Expression_PPT_01C_all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02388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9pPr>
    </p:titleStyle>
    <p:bodyStyle>
      <a:lvl1pPr marL="227013" indent="-227013" algn="l" rtl="0" eaLnBrk="0" fontAlgn="base" hangingPunct="0">
        <a:spcBef>
          <a:spcPct val="75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1775" algn="l" rtl="0" eaLnBrk="0" fontAlgn="base" hangingPunct="0">
        <a:spcBef>
          <a:spcPct val="2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630238" indent="-168275" algn="l" rtl="0" eaLnBrk="0" fontAlgn="base" hangingPunct="0">
        <a:spcBef>
          <a:spcPct val="0"/>
        </a:spcBef>
        <a:spcAft>
          <a:spcPct val="0"/>
        </a:spcAft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3pPr>
      <a:lvl4pPr marL="801688" indent="-169863" algn="l" rtl="0" eaLnBrk="0" fontAlgn="base" hangingPunct="0">
        <a:spcBef>
          <a:spcPct val="0"/>
        </a:spcBef>
        <a:spcAft>
          <a:spcPct val="0"/>
        </a:spcAft>
        <a:buFont typeface="Times New Roman" pitchFamily="18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971550" indent="-168275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14287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18859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23431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28003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41338"/>
            <a:ext cx="822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5425" y="6650038"/>
            <a:ext cx="213360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7432" rIns="0" bIns="27432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fld id="{4C834143-10C5-4D97-A00B-4B977A541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6" name="Picture 6" descr="Untitled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 descr="Expression_PPT_01C_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02388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6463" y="1600200"/>
            <a:ext cx="39703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9" name="Picture 8" descr="CD1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8596" y="1827213"/>
            <a:ext cx="33147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  <a:cs typeface="Arial" charset="0"/>
        </a:defRPr>
      </a:lvl9pPr>
    </p:titleStyle>
    <p:bodyStyle>
      <a:lvl1pPr marL="227013" indent="-227013" algn="l" rtl="0" eaLnBrk="0" fontAlgn="base" hangingPunct="0">
        <a:spcBef>
          <a:spcPct val="75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1775" algn="l" rtl="0" eaLnBrk="0" fontAlgn="base" hangingPunct="0">
        <a:spcBef>
          <a:spcPct val="2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630238" indent="-168275" algn="l" rtl="0" eaLnBrk="0" fontAlgn="base" hangingPunct="0">
        <a:spcBef>
          <a:spcPct val="0"/>
        </a:spcBef>
        <a:spcAft>
          <a:spcPct val="0"/>
        </a:spcAft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3pPr>
      <a:lvl4pPr marL="801688" indent="-169863" algn="l" rtl="0" eaLnBrk="0" fontAlgn="base" hangingPunct="0">
        <a:spcBef>
          <a:spcPct val="0"/>
        </a:spcBef>
        <a:spcAft>
          <a:spcPct val="0"/>
        </a:spcAft>
        <a:buFont typeface="Times New Roman" pitchFamily="18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971550" indent="-168275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14287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18859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23431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28003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10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5425" y="6650038"/>
            <a:ext cx="213360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7432" rIns="0" bIns="27432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fld id="{31041F42-1817-4F4C-B830-633293A5B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1" name="Picture 6" descr="Expression_PPT_01C_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02388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Untitled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Semibold" pitchFamily="34" charset="0"/>
        </a:defRPr>
      </a:lvl9pPr>
    </p:titleStyle>
    <p:bodyStyle>
      <a:lvl1pPr marL="227013" indent="-227013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1775" algn="l" rtl="0" eaLnBrk="0" fontAlgn="base" hangingPunct="0">
        <a:spcBef>
          <a:spcPct val="2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630238" indent="-168275" algn="l" rtl="0" eaLnBrk="0" fontAlgn="base" hangingPunct="0">
        <a:spcBef>
          <a:spcPct val="0"/>
        </a:spcBef>
        <a:spcAft>
          <a:spcPct val="0"/>
        </a:spcAft>
        <a:buFont typeface="Arial" charset="0"/>
        <a:buChar char="&gt;"/>
        <a:defRPr sz="1600">
          <a:solidFill>
            <a:schemeClr val="tx1"/>
          </a:solidFill>
          <a:latin typeface="+mn-lt"/>
        </a:defRPr>
      </a:lvl3pPr>
      <a:lvl4pPr marL="801688" indent="-169863" algn="l" rtl="0" eaLnBrk="0" fontAlgn="base" hangingPunct="0">
        <a:spcBef>
          <a:spcPct val="0"/>
        </a:spcBef>
        <a:spcAft>
          <a:spcPct val="0"/>
        </a:spcAft>
        <a:buFont typeface="Times New Roman" pitchFamily="18" charset="0"/>
        <a:buChar char="»"/>
        <a:defRPr sz="1600">
          <a:solidFill>
            <a:schemeClr val="tx1"/>
          </a:solidFill>
          <a:latin typeface="+mn-lt"/>
        </a:defRPr>
      </a:lvl4pPr>
      <a:lvl5pPr marL="971550" indent="-168275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»"/>
        <a:defRPr sz="2000">
          <a:solidFill>
            <a:schemeClr val="tx1"/>
          </a:solidFill>
          <a:latin typeface="Arial" charset="0"/>
        </a:defRPr>
      </a:lvl5pPr>
      <a:lvl6pPr marL="14287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</a:defRPr>
      </a:lvl6pPr>
      <a:lvl7pPr marL="18859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</a:defRPr>
      </a:lvl7pPr>
      <a:lvl8pPr marL="23431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</a:defRPr>
      </a:lvl8pPr>
      <a:lvl9pPr marL="2800350" indent="-168275" algn="l" rtl="0" fontAlgn="base">
        <a:spcBef>
          <a:spcPct val="20000"/>
        </a:spcBef>
        <a:spcAft>
          <a:spcPct val="0"/>
        </a:spcAft>
        <a:buFont typeface="Times New Roman" pitchFamily="18" charset="0"/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xpres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xpress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nedirtv.com/" TargetMode="External"/><Relationship Id="rId4" Type="http://schemas.openxmlformats.org/officeDocument/2006/relationships/hyperlink" Target="http://daron.yonde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98488"/>
            <a:ext cx="8223250" cy="467820"/>
          </a:xfrm>
        </p:spPr>
        <p:txBody>
          <a:bodyPr/>
          <a:lstStyle/>
          <a:p>
            <a:pPr eaLnBrk="1" hangingPunct="1"/>
            <a:r>
              <a:rPr lang="en-GB" dirty="0" smtClean="0"/>
              <a:t>Microsoft</a:t>
            </a:r>
            <a:r>
              <a:rPr lang="en-GB" sz="1600" baseline="100000" dirty="0" smtClean="0"/>
              <a:t>®</a:t>
            </a:r>
            <a:r>
              <a:rPr lang="en-GB" dirty="0" smtClean="0"/>
              <a:t> Expression</a:t>
            </a:r>
            <a:r>
              <a:rPr lang="en-GB" sz="1600" baseline="100000" dirty="0" smtClean="0"/>
              <a:t>®</a:t>
            </a:r>
            <a:r>
              <a:rPr lang="en-GB" dirty="0" smtClean="0"/>
              <a:t> </a:t>
            </a:r>
            <a:r>
              <a:rPr lang="en-GB" dirty="0" smtClean="0"/>
              <a:t>Encoder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9454" y="2474873"/>
            <a:ext cx="1754171" cy="553998"/>
          </a:xfrm>
        </p:spPr>
        <p:txBody>
          <a:bodyPr/>
          <a:lstStyle/>
          <a:p>
            <a:pPr eaLnBrk="1" hangingPunct="1"/>
            <a:r>
              <a:rPr lang="tr-TR" sz="1800" dirty="0" smtClean="0"/>
              <a:t>Daron Yöndem</a:t>
            </a:r>
            <a:endParaRPr lang="en-US" sz="1800" dirty="0" smtClean="0"/>
          </a:p>
          <a:p>
            <a:pPr eaLnBrk="1" hangingPunct="1"/>
            <a:r>
              <a:rPr lang="tr-TR" sz="1800" b="1" dirty="0" smtClean="0"/>
              <a:t>Deveload</a:t>
            </a: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Can I Try?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Semibold" pitchFamily="34" charset="0"/>
              </a:rPr>
              <a:t>Download the fully featured 180 day trial version from</a:t>
            </a:r>
          </a:p>
          <a:p>
            <a:pPr lvl="1"/>
            <a:r>
              <a:rPr lang="en-GB" sz="1800" dirty="0" smtClean="0">
                <a:latin typeface="Segoe Semibold" pitchFamily="34" charset="0"/>
                <a:hlinkClick r:id="rId3"/>
              </a:rPr>
              <a:t>www.microsoft.com/expression</a:t>
            </a:r>
            <a:endParaRPr lang="en-GB" sz="1800" dirty="0" smtClean="0">
              <a:latin typeface="Segoe Semi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5143504" y="2786058"/>
            <a:ext cx="3071834" cy="1185858"/>
          </a:xfrm>
          <a:prstGeom prst="rect">
            <a:avLst/>
          </a:prstGeom>
        </p:spPr>
        <p:txBody>
          <a:bodyPr/>
          <a:lstStyle/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tr-TR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72" y="2314580"/>
            <a:ext cx="4786345" cy="2257428"/>
          </a:xfrm>
        </p:spPr>
        <p:txBody>
          <a:bodyPr/>
          <a:lstStyle/>
          <a:p>
            <a:r>
              <a:rPr lang="tr-TR" sz="2400" dirty="0" smtClean="0">
                <a:hlinkClick r:id="rId3"/>
              </a:rPr>
              <a:t>www.microsoft.com/expression</a:t>
            </a:r>
            <a:endParaRPr lang="tr-TR" sz="2400" dirty="0" smtClean="0"/>
          </a:p>
          <a:p>
            <a:r>
              <a:rPr lang="tr-TR" sz="2400" dirty="0" smtClean="0">
                <a:hlinkClick r:id="rId4"/>
              </a:rPr>
              <a:t>http</a:t>
            </a:r>
            <a:r>
              <a:rPr lang="tr-TR" sz="2400" dirty="0" smtClean="0">
                <a:hlinkClick r:id="rId4"/>
              </a:rPr>
              <a:t>://</a:t>
            </a:r>
            <a:r>
              <a:rPr lang="tr-TR" sz="2400" dirty="0" smtClean="0">
                <a:hlinkClick r:id="rId4"/>
              </a:rPr>
              <a:t>daron.yondem.com</a:t>
            </a:r>
            <a:endParaRPr lang="tr-TR" sz="2400" dirty="0" smtClean="0"/>
          </a:p>
          <a:p>
            <a:r>
              <a:rPr lang="tr-TR" sz="2400" dirty="0" smtClean="0">
                <a:hlinkClick r:id="rId5"/>
              </a:rPr>
              <a:t>http://www.</a:t>
            </a:r>
            <a:r>
              <a:rPr lang="tr-TR" sz="2400" dirty="0" err="1" smtClean="0">
                <a:hlinkClick r:id="rId5"/>
              </a:rPr>
              <a:t>nedirtv</a:t>
            </a:r>
            <a:r>
              <a:rPr lang="tr-TR" sz="2400" dirty="0" smtClean="0">
                <a:hlinkClick r:id="rId5"/>
              </a:rPr>
              <a:t>.com</a:t>
            </a:r>
            <a:r>
              <a:rPr lang="tr-TR" sz="2400" dirty="0" smtClean="0"/>
              <a:t> </a:t>
            </a:r>
            <a:endParaRPr lang="tr-TR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Microsoft Expression Encoder</a:t>
            </a:r>
            <a:endParaRPr lang="en-US" dirty="0" smtClean="0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899025" y="1530350"/>
            <a:ext cx="3979863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b="1" dirty="0" smtClean="0">
                <a:latin typeface="Segoe Semibold" pitchFamily="34" charset="0"/>
              </a:rPr>
              <a:t>Microsoft Silverlight için profesyonel video sıkıştırma ve yayınlama aracı.</a:t>
            </a:r>
            <a:endParaRPr lang="en-US" sz="2000" b="1" dirty="0">
              <a:latin typeface="Segoe Semibold" pitchFamily="34" charset="0"/>
            </a:endParaRPr>
          </a:p>
          <a:p>
            <a:endParaRPr lang="en-US" sz="2800" b="1" dirty="0" smtClean="0">
              <a:latin typeface="Segoe" pitchFamily="34" charset="0"/>
            </a:endParaRPr>
          </a:p>
          <a:p>
            <a:r>
              <a:rPr lang="tr-TR" dirty="0" smtClean="0">
                <a:latin typeface="Segoe" pitchFamily="34" charset="0"/>
              </a:rPr>
              <a:t>Audio ve Video dosyalarınızı veya canlı kaynakları VC-1 formatına çevirerek Silverlight Oynatıcı şablonları ile yayınlamanızı sağlar.</a:t>
            </a:r>
            <a:endParaRPr lang="en-US" dirty="0" smtClean="0">
              <a:latin typeface="Segoe" pitchFamily="34" charset="0"/>
            </a:endParaRPr>
          </a:p>
          <a:p>
            <a:endParaRPr lang="en-US" dirty="0" smtClean="0">
              <a:latin typeface="Segoe" pitchFamily="34" charset="0"/>
            </a:endParaRPr>
          </a:p>
          <a:p>
            <a:r>
              <a:rPr lang="tr-TR" dirty="0" smtClean="0">
                <a:latin typeface="Segoe" pitchFamily="34" charset="0"/>
              </a:rPr>
              <a:t>Metadata, Logo ve Script eklemenize olanak tanır. </a:t>
            </a:r>
            <a:endParaRPr lang="en-US" dirty="0" smtClean="0">
              <a:latin typeface="Segoe" pitchFamily="34" charset="0"/>
            </a:endParaRPr>
          </a:p>
          <a:p>
            <a:endParaRPr lang="en-US" dirty="0" smtClean="0">
              <a:latin typeface="Segoe" pitchFamily="34" charset="0"/>
            </a:endParaRPr>
          </a:p>
          <a:p>
            <a:endParaRPr lang="en-US" dirty="0">
              <a:latin typeface="Segoe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Untitled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0375" y="541338"/>
            <a:ext cx="6683393" cy="584775"/>
          </a:xfrm>
        </p:spPr>
        <p:txBody>
          <a:bodyPr/>
          <a:lstStyle/>
          <a:p>
            <a:r>
              <a:rPr lang="tr-TR" dirty="0" smtClean="0">
                <a:latin typeface="Segoe Semibold" pitchFamily="34" charset="0"/>
              </a:rPr>
              <a:t>Ürün Özellikleri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tr-TR" dirty="0" smtClean="0">
                <a:latin typeface="Segoe" pitchFamily="34" charset="0"/>
              </a:rPr>
              <a:t>Esnek Sıkıştırma İş Akışı</a:t>
            </a:r>
            <a:endParaRPr lang="en-US" dirty="0" smtClean="0">
              <a:latin typeface="Segoe" pitchFamily="34" charset="0"/>
            </a:endParaRPr>
          </a:p>
          <a:p>
            <a:pPr marL="231775" indent="-231775"/>
            <a:r>
              <a:rPr lang="tr-TR" dirty="0" smtClean="0">
                <a:latin typeface="Segoe" pitchFamily="34" charset="0"/>
              </a:rPr>
              <a:t>Zengin Medya Seçenekleri</a:t>
            </a:r>
            <a:endParaRPr lang="en-US" dirty="0" smtClean="0">
              <a:latin typeface="Segoe" pitchFamily="34" charset="0"/>
            </a:endParaRPr>
          </a:p>
          <a:p>
            <a:pPr marL="231775" indent="-231775"/>
            <a:r>
              <a:rPr lang="tr-TR" dirty="0" smtClean="0">
                <a:latin typeface="Segoe" pitchFamily="34" charset="0"/>
              </a:rPr>
              <a:t>Kolay Video Yayınlama Deneyimi</a:t>
            </a:r>
            <a:endParaRPr lang="en-US" dirty="0" smtClean="0">
              <a:latin typeface="Sego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Esnek Video Sıkıştırma İş Akışı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43363" cy="2554545"/>
          </a:xfrm>
        </p:spPr>
        <p:txBody>
          <a:bodyPr/>
          <a:lstStyle/>
          <a:p>
            <a:pPr eaLnBrk="1" hangingPunct="1"/>
            <a:r>
              <a:rPr lang="tr-TR" sz="2000" dirty="0" smtClean="0"/>
              <a:t>Zengin Video Formatları Desteği</a:t>
            </a:r>
            <a:endParaRPr lang="en-US" sz="2000" dirty="0" smtClean="0"/>
          </a:p>
          <a:p>
            <a:pPr eaLnBrk="1" hangingPunct="1"/>
            <a:r>
              <a:rPr lang="tr-TR" sz="2000" dirty="0" smtClean="0"/>
              <a:t>Canlı Yayın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Expression-standard UX</a:t>
            </a:r>
          </a:p>
          <a:p>
            <a:pPr eaLnBrk="1" hangingPunct="1"/>
            <a:r>
              <a:rPr lang="en-US" sz="2000" dirty="0" smtClean="0"/>
              <a:t>Command-line </a:t>
            </a:r>
            <a:r>
              <a:rPr lang="tr-TR" sz="2000" dirty="0" smtClean="0"/>
              <a:t>aracı</a:t>
            </a:r>
            <a:endParaRPr lang="en-US" sz="2000" dirty="0" smtClean="0"/>
          </a:p>
          <a:p>
            <a:pPr eaLnBrk="1" hangingPunct="1"/>
            <a:r>
              <a:rPr lang="tr-TR" sz="2000" dirty="0" smtClean="0"/>
              <a:t>Expression Media Entegrasyonu</a:t>
            </a:r>
            <a:endParaRPr lang="en-US" sz="2000" dirty="0" smtClean="0"/>
          </a:p>
        </p:txBody>
      </p:sp>
      <p:pic>
        <p:nvPicPr>
          <p:cNvPr id="9" name="Picture 8" descr="F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82" y="1500174"/>
            <a:ext cx="4384274" cy="26432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 descr="L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003" y="1500174"/>
            <a:ext cx="4376153" cy="3667125"/>
          </a:xfrm>
          <a:prstGeom prst="rect">
            <a:avLst/>
          </a:prstGeom>
        </p:spPr>
      </p:pic>
      <p:pic>
        <p:nvPicPr>
          <p:cNvPr id="11" name="Picture 10" descr="FullU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882" y="1500174"/>
            <a:ext cx="4384274" cy="2740171"/>
          </a:xfrm>
          <a:prstGeom prst="rect">
            <a:avLst/>
          </a:prstGeom>
        </p:spPr>
      </p:pic>
      <p:pic>
        <p:nvPicPr>
          <p:cNvPr id="12" name="Picture 11" descr="eme commandline.png"/>
          <p:cNvPicPr>
            <a:picLocks noChangeAspect="1"/>
          </p:cNvPicPr>
          <p:nvPr/>
        </p:nvPicPr>
        <p:blipFill>
          <a:blip r:embed="rId6"/>
          <a:srcRect l="-3384" t="-6038" r="-2268"/>
          <a:stretch>
            <a:fillRect/>
          </a:stretch>
        </p:blipFill>
        <p:spPr>
          <a:xfrm>
            <a:off x="4500563" y="1295393"/>
            <a:ext cx="4324073" cy="3705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eMedi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003" y="1500174"/>
            <a:ext cx="4376153" cy="1639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Zengin Medya Düzenlemeleri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43363" cy="3046988"/>
          </a:xfrm>
        </p:spPr>
        <p:txBody>
          <a:bodyPr/>
          <a:lstStyle/>
          <a:p>
            <a:pPr eaLnBrk="1" hangingPunct="1"/>
            <a:r>
              <a:rPr lang="tr-TR" dirty="0" smtClean="0"/>
              <a:t>Ön ve Son video klipleri</a:t>
            </a:r>
            <a:endParaRPr lang="en-US" dirty="0" smtClean="0"/>
          </a:p>
          <a:p>
            <a:pPr eaLnBrk="1" hangingPunct="1"/>
            <a:r>
              <a:rPr lang="tr-TR" dirty="0" smtClean="0"/>
              <a:t>Logo yerleşimi</a:t>
            </a:r>
            <a:endParaRPr lang="en-US" dirty="0" smtClean="0"/>
          </a:p>
          <a:p>
            <a:pPr eaLnBrk="1" hangingPunct="1"/>
            <a:r>
              <a:rPr lang="tr-TR" dirty="0" smtClean="0"/>
              <a:t>Zengin Metadata desteği</a:t>
            </a:r>
            <a:endParaRPr lang="en-US" dirty="0" smtClean="0"/>
          </a:p>
          <a:p>
            <a:pPr eaLnBrk="1" hangingPunct="1"/>
            <a:r>
              <a:rPr lang="tr-TR" dirty="0" smtClean="0"/>
              <a:t>Altyazılar</a:t>
            </a:r>
            <a:endParaRPr lang="en-US" dirty="0" smtClean="0"/>
          </a:p>
          <a:p>
            <a:pPr eaLnBrk="1" hangingPunct="1"/>
            <a:r>
              <a:rPr lang="en-US" dirty="0" smtClean="0"/>
              <a:t>DVD-</a:t>
            </a:r>
            <a:r>
              <a:rPr lang="tr-TR" dirty="0" smtClean="0"/>
              <a:t>benzeri navigasyon</a:t>
            </a:r>
            <a:endParaRPr lang="en-US" dirty="0" smtClean="0"/>
          </a:p>
        </p:txBody>
      </p:sp>
      <p:pic>
        <p:nvPicPr>
          <p:cNvPr id="7" name="Picture 6" descr="l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571612"/>
            <a:ext cx="3657600" cy="2333625"/>
          </a:xfrm>
          <a:prstGeom prst="rect">
            <a:avLst/>
          </a:prstGeom>
        </p:spPr>
      </p:pic>
      <p:pic>
        <p:nvPicPr>
          <p:cNvPr id="8" name="Picture 7" descr="waterma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1571612"/>
            <a:ext cx="3790950" cy="2181225"/>
          </a:xfrm>
          <a:prstGeom prst="rect">
            <a:avLst/>
          </a:prstGeom>
        </p:spPr>
      </p:pic>
      <p:pic>
        <p:nvPicPr>
          <p:cNvPr id="9" name="Picture 8" descr="metadat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0" y="642918"/>
            <a:ext cx="2008826" cy="6858000"/>
          </a:xfrm>
          <a:prstGeom prst="rect">
            <a:avLst/>
          </a:prstGeom>
        </p:spPr>
      </p:pic>
      <p:pic>
        <p:nvPicPr>
          <p:cNvPr id="10" name="Picture 9" descr="caption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31" y="1571612"/>
            <a:ext cx="3705225" cy="2795008"/>
          </a:xfrm>
          <a:prstGeom prst="rect">
            <a:avLst/>
          </a:prstGeom>
        </p:spPr>
      </p:pic>
      <p:pic>
        <p:nvPicPr>
          <p:cNvPr id="11" name="Picture 10" descr="chapter marker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380" y="1571612"/>
            <a:ext cx="3600450" cy="2638425"/>
          </a:xfrm>
          <a:prstGeom prst="rect">
            <a:avLst/>
          </a:prstGeom>
        </p:spPr>
      </p:pic>
      <p:pic>
        <p:nvPicPr>
          <p:cNvPr id="12" name="Picture 11" descr="chapter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80" y="1616741"/>
            <a:ext cx="3584556" cy="2593296"/>
          </a:xfrm>
          <a:prstGeom prst="rect">
            <a:avLst/>
          </a:prstGeom>
        </p:spPr>
      </p:pic>
      <p:pic>
        <p:nvPicPr>
          <p:cNvPr id="13" name="Picture 12" descr="video profil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6380" y="1616741"/>
            <a:ext cx="3848100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Kolay Yayın Seçenekleri</a:t>
            </a:r>
            <a:endParaRPr lang="en-GB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970338" cy="4708981"/>
          </a:xfrm>
        </p:spPr>
        <p:txBody>
          <a:bodyPr/>
          <a:lstStyle/>
          <a:p>
            <a:pPr eaLnBrk="1" hangingPunct="1"/>
            <a:r>
              <a:rPr lang="en-US" dirty="0" smtClean="0"/>
              <a:t>VC-1 </a:t>
            </a:r>
            <a:r>
              <a:rPr lang="tr-TR" dirty="0" smtClean="0"/>
              <a:t>Formatı</a:t>
            </a:r>
            <a:endParaRPr lang="en-US" dirty="0" smtClean="0"/>
          </a:p>
          <a:p>
            <a:pPr eaLnBrk="1" hangingPunct="1"/>
            <a:r>
              <a:rPr lang="en-US" dirty="0" err="1" smtClean="0"/>
              <a:t>Silverlight</a:t>
            </a:r>
            <a:r>
              <a:rPr lang="en-US" dirty="0" smtClean="0"/>
              <a:t> </a:t>
            </a:r>
            <a:r>
              <a:rPr lang="tr-TR" dirty="0" smtClean="0"/>
              <a:t>Şablonları</a:t>
            </a:r>
            <a:endParaRPr lang="en-US" dirty="0" smtClean="0"/>
          </a:p>
          <a:p>
            <a:pPr eaLnBrk="1" hangingPunct="1"/>
            <a:r>
              <a:rPr lang="en-US" dirty="0" smtClean="0"/>
              <a:t>A/B </a:t>
            </a:r>
            <a:r>
              <a:rPr lang="tr-TR" dirty="0" smtClean="0"/>
              <a:t>Karşılaştırma Modu</a:t>
            </a:r>
            <a:endParaRPr lang="en-US" dirty="0" smtClean="0"/>
          </a:p>
          <a:p>
            <a:pPr eaLnBrk="1" hangingPunct="1"/>
            <a:r>
              <a:rPr lang="tr-TR" dirty="0" smtClean="0"/>
              <a:t>Özelleştirilebilir Codecler</a:t>
            </a:r>
            <a:endParaRPr lang="en-US" dirty="0" smtClean="0"/>
          </a:p>
          <a:p>
            <a:pPr eaLnBrk="1" hangingPunct="1"/>
            <a:r>
              <a:rPr lang="tr-TR" dirty="0" smtClean="0"/>
              <a:t>İş Şablonları</a:t>
            </a:r>
            <a:endParaRPr lang="en-US" dirty="0" smtClean="0"/>
          </a:p>
          <a:p>
            <a:pPr eaLnBrk="1" hangingPunct="1"/>
            <a:r>
              <a:rPr lang="tr-TR" dirty="0" smtClean="0"/>
              <a:t>Donanım Destekli Sıkıştırma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pic>
        <p:nvPicPr>
          <p:cNvPr id="11" name="Picture 10" descr="VC-1 Prof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3" y="1571612"/>
            <a:ext cx="2428892" cy="4654726"/>
          </a:xfrm>
          <a:prstGeom prst="rect">
            <a:avLst/>
          </a:prstGeom>
        </p:spPr>
      </p:pic>
      <p:pic>
        <p:nvPicPr>
          <p:cNvPr id="13" name="Picture 12" descr="SL Outpu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571612"/>
            <a:ext cx="3414477" cy="3786214"/>
          </a:xfrm>
          <a:prstGeom prst="rect">
            <a:avLst/>
          </a:prstGeom>
        </p:spPr>
      </p:pic>
      <p:pic>
        <p:nvPicPr>
          <p:cNvPr id="14" name="Picture 13" descr="codec dropdow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571612"/>
            <a:ext cx="2657475" cy="3076575"/>
          </a:xfrm>
          <a:prstGeom prst="rect">
            <a:avLst/>
          </a:prstGeom>
        </p:spPr>
      </p:pic>
      <p:pic>
        <p:nvPicPr>
          <p:cNvPr id="16" name="Picture 15" descr="abcompare_ful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75" y="1571612"/>
            <a:ext cx="4572000" cy="2735815"/>
          </a:xfrm>
          <a:prstGeom prst="rect">
            <a:avLst/>
          </a:prstGeom>
        </p:spPr>
      </p:pic>
      <p:pic>
        <p:nvPicPr>
          <p:cNvPr id="17" name="Picture 16" descr="Job Prese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7976" y="1538301"/>
            <a:ext cx="4867982" cy="3248021"/>
          </a:xfrm>
          <a:prstGeom prst="rect">
            <a:avLst/>
          </a:prstGeom>
        </p:spPr>
      </p:pic>
      <p:pic>
        <p:nvPicPr>
          <p:cNvPr id="18" name="Picture 17" descr="encoding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7975" y="3186112"/>
            <a:ext cx="441007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Untitled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2127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Semibold" pitchFamily="34" charset="0"/>
              </a:rPr>
              <a:t>Pricing and Availability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GB" dirty="0" smtClean="0">
                <a:latin typeface="Segoe" pitchFamily="34" charset="0"/>
              </a:rPr>
              <a:t>Localized Versions</a:t>
            </a:r>
            <a:endParaRPr lang="en-US" dirty="0" smtClean="0">
              <a:latin typeface="Segoe" pitchFamily="34" charset="0"/>
            </a:endParaRPr>
          </a:p>
          <a:p>
            <a:pPr marL="231775" indent="-231775"/>
            <a:r>
              <a:rPr lang="en-GB" dirty="0" smtClean="0">
                <a:latin typeface="Segoe" pitchFamily="34" charset="0"/>
              </a:rPr>
              <a:t>How can I buy?</a:t>
            </a:r>
            <a:endParaRPr lang="en-US" dirty="0" smtClean="0">
              <a:latin typeface="Segoe" pitchFamily="34" charset="0"/>
            </a:endParaRPr>
          </a:p>
          <a:p>
            <a:pPr marL="231775" indent="-231775"/>
            <a:r>
              <a:rPr lang="en-GB" dirty="0" smtClean="0">
                <a:latin typeface="Segoe" pitchFamily="34" charset="0"/>
              </a:rPr>
              <a:t>How can I try?</a:t>
            </a:r>
            <a:endParaRPr lang="en-US" dirty="0" smtClean="0"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Localized Versions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Segoe Semibold" pitchFamily="34" charset="0"/>
              </a:rPr>
              <a:t>Expression Encoder is available</a:t>
            </a:r>
            <a:r>
              <a:rPr lang="en-GB" dirty="0" smtClean="0">
                <a:latin typeface="Segoe Semibold" pitchFamily="34" charset="0"/>
              </a:rPr>
              <a:t> </a:t>
            </a:r>
            <a:r>
              <a:rPr lang="en-GB" sz="2800" dirty="0" smtClean="0">
                <a:latin typeface="Segoe Semibold" pitchFamily="34" charset="0"/>
              </a:rPr>
              <a:t> in English</a:t>
            </a:r>
          </a:p>
          <a:p>
            <a:r>
              <a:rPr lang="en-GB" sz="2400" dirty="0" smtClean="0">
                <a:latin typeface="Segoe Semibold" pitchFamily="34" charset="0"/>
              </a:rPr>
              <a:t>Additional languages coming for v1.0: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latin typeface="Segoe Semibold" pitchFamily="34" charset="0"/>
              </a:rPr>
              <a:t>Korean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latin typeface="Segoe Semibold" pitchFamily="34" charset="0"/>
              </a:rPr>
              <a:t>Japanese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latin typeface="Segoe Semibold" pitchFamily="34" charset="0"/>
              </a:rPr>
              <a:t>French</a:t>
            </a:r>
            <a:endParaRPr lang="en-US" sz="2400" dirty="0" smtClean="0">
              <a:latin typeface="Segoe Semi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Can I Buy?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Semibold" pitchFamily="34" charset="0"/>
              </a:rPr>
              <a:t>Expression Encoder is included with the Windows version of Expression Media.</a:t>
            </a:r>
          </a:p>
          <a:p>
            <a:r>
              <a:rPr lang="en-US" sz="2800" dirty="0" smtClean="0">
                <a:latin typeface="Segoe Semibold" pitchFamily="34" charset="0"/>
              </a:rPr>
              <a:t>No box. Download only.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3300"/>
      </a:accent1>
      <a:accent2>
        <a:srgbClr val="66CC33"/>
      </a:accent2>
      <a:accent3>
        <a:srgbClr val="FFFFFF"/>
      </a:accent3>
      <a:accent4>
        <a:srgbClr val="000000"/>
      </a:accent4>
      <a:accent5>
        <a:srgbClr val="FFADAA"/>
      </a:accent5>
      <a:accent6>
        <a:srgbClr val="5CB92D"/>
      </a:accent6>
      <a:hlink>
        <a:srgbClr val="0099FF"/>
      </a:hlink>
      <a:folHlink>
        <a:srgbClr val="FFCC00"/>
      </a:folHlink>
    </a:clrScheme>
    <a:fontScheme name="Default Design">
      <a:majorFont>
        <a:latin typeface="Segoe Semibold"/>
        <a:ea typeface=""/>
        <a:cs typeface="Arial"/>
      </a:majorFont>
      <a:minorFont>
        <a:latin typeface="Sego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3300"/>
        </a:accent1>
        <a:accent2>
          <a:srgbClr val="66CC33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5CB92D"/>
        </a:accent6>
        <a:hlink>
          <a:srgbClr val="0099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3300"/>
      </a:accent1>
      <a:accent2>
        <a:srgbClr val="66CC33"/>
      </a:accent2>
      <a:accent3>
        <a:srgbClr val="FFFFFF"/>
      </a:accent3>
      <a:accent4>
        <a:srgbClr val="000000"/>
      </a:accent4>
      <a:accent5>
        <a:srgbClr val="FFADAA"/>
      </a:accent5>
      <a:accent6>
        <a:srgbClr val="5CB92D"/>
      </a:accent6>
      <a:hlink>
        <a:srgbClr val="0099FF"/>
      </a:hlink>
      <a:folHlink>
        <a:srgbClr val="FFCC00"/>
      </a:folHlink>
    </a:clrScheme>
    <a:fontScheme name="2_Default Design">
      <a:majorFont>
        <a:latin typeface="Segoe Semibold"/>
        <a:ea typeface=""/>
        <a:cs typeface="Arial"/>
      </a:majorFont>
      <a:minorFont>
        <a:latin typeface="Sego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3300"/>
        </a:accent1>
        <a:accent2>
          <a:srgbClr val="66CC33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5CB92D"/>
        </a:accent6>
        <a:hlink>
          <a:srgbClr val="0099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4_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3300"/>
      </a:accent1>
      <a:accent2>
        <a:srgbClr val="66CC33"/>
      </a:accent2>
      <a:accent3>
        <a:srgbClr val="FFFFFF"/>
      </a:accent3>
      <a:accent4>
        <a:srgbClr val="000000"/>
      </a:accent4>
      <a:accent5>
        <a:srgbClr val="FFADAA"/>
      </a:accent5>
      <a:accent6>
        <a:srgbClr val="5CB92D"/>
      </a:accent6>
      <a:hlink>
        <a:srgbClr val="0099FF"/>
      </a:hlink>
      <a:folHlink>
        <a:srgbClr val="FFCC00"/>
      </a:folHlink>
    </a:clrScheme>
    <a:fontScheme name="4_Default Design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3300"/>
        </a:accent1>
        <a:accent2>
          <a:srgbClr val="66CC33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5CB92D"/>
        </a:accent6>
        <a:hlink>
          <a:srgbClr val="0099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96DC3B8030044B0F89F398E4ACCF2" ma:contentTypeVersion="0" ma:contentTypeDescription="Create a new document." ma:contentTypeScope="" ma:versionID="3184d6677d88eb96ebb28ad44a8df38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F827E3F-C133-442C-A0A0-DFCDC96D8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3DCFBE-B929-412A-A66B-2BFF26787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CC3AB4-783A-440E-AF2D-596F8E2701A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Expression</Template>
  <TotalTime>3199</TotalTime>
  <Words>1262</Words>
  <Application>Microsoft Office PowerPoint</Application>
  <PresentationFormat>On-screen Show (4:3)</PresentationFormat>
  <Paragraphs>160</Paragraphs>
  <Slides>12</Slides>
  <Notes>11</Notes>
  <HiddenSlides>4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2_Default Design</vt:lpstr>
      <vt:lpstr>4_Default Design</vt:lpstr>
      <vt:lpstr>Microsoft® Expression® Encoder</vt:lpstr>
      <vt:lpstr>Microsoft Expression Encoder</vt:lpstr>
      <vt:lpstr>Ürün Özellikleri</vt:lpstr>
      <vt:lpstr>Esnek Video Sıkıştırma İş Akışı</vt:lpstr>
      <vt:lpstr>Zengin Medya Düzenlemeleri</vt:lpstr>
      <vt:lpstr>Kolay Yayın Seçenekleri</vt:lpstr>
      <vt:lpstr>Pricing and Availability</vt:lpstr>
      <vt:lpstr>Localized Versions</vt:lpstr>
      <vt:lpstr>How Can I Buy?</vt:lpstr>
      <vt:lpstr>How Can I Try?</vt:lpstr>
      <vt:lpstr>Slide 11</vt:lpstr>
      <vt:lpstr>Kaynaklar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Expression Web Designer</dc:title>
  <dc:creator>Angela Baxley;abaxley</dc:creator>
  <cp:keywords>Expression Media;Expression</cp:keywords>
  <cp:lastModifiedBy>Daron</cp:lastModifiedBy>
  <cp:revision>159</cp:revision>
  <dcterms:created xsi:type="dcterms:W3CDTF">2006-04-24T19:51:19Z</dcterms:created>
  <dcterms:modified xsi:type="dcterms:W3CDTF">2007-11-26T13:09:14Z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0x010100D3896DC3B8030044B0F89F398E4ACCF2</vt:lpwstr>
  </property>
</Properties>
</file>