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notesSlides/notesSlide13.xml" ContentType="application/vnd.openxmlformats-officedocument.presentationml.notesSlide+xml"/>
  <Default Extension="gif" ContentType="image/gif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0"/>
  </p:notesMasterIdLst>
  <p:sldIdLst>
    <p:sldId id="339" r:id="rId2"/>
    <p:sldId id="324" r:id="rId3"/>
    <p:sldId id="257" r:id="rId4"/>
    <p:sldId id="287" r:id="rId5"/>
    <p:sldId id="311" r:id="rId6"/>
    <p:sldId id="336" r:id="rId7"/>
    <p:sldId id="294" r:id="rId8"/>
    <p:sldId id="322" r:id="rId9"/>
    <p:sldId id="325" r:id="rId10"/>
    <p:sldId id="326" r:id="rId11"/>
    <p:sldId id="327" r:id="rId12"/>
    <p:sldId id="365" r:id="rId13"/>
    <p:sldId id="341" r:id="rId14"/>
    <p:sldId id="343" r:id="rId15"/>
    <p:sldId id="344" r:id="rId16"/>
    <p:sldId id="346" r:id="rId17"/>
    <p:sldId id="371" r:id="rId18"/>
    <p:sldId id="348" r:id="rId19"/>
    <p:sldId id="349" r:id="rId20"/>
    <p:sldId id="350" r:id="rId21"/>
    <p:sldId id="352" r:id="rId22"/>
    <p:sldId id="372" r:id="rId23"/>
    <p:sldId id="367" r:id="rId24"/>
    <p:sldId id="368" r:id="rId25"/>
    <p:sldId id="369" r:id="rId26"/>
    <p:sldId id="370" r:id="rId27"/>
    <p:sldId id="373" r:id="rId28"/>
    <p:sldId id="266" r:id="rId29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00C069"/>
    <a:srgbClr val="85A1CF"/>
    <a:srgbClr val="87C0CD"/>
    <a:srgbClr val="99CCFF"/>
    <a:srgbClr val="73EDEA"/>
    <a:srgbClr val="FFFFFF"/>
    <a:srgbClr val="66FFCC"/>
    <a:srgbClr val="777777"/>
  </p:clrMru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5C22544A-7EE6-4342-B048-85BDC9FD1C3A}" styleName="Medium Style 2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55" autoAdjust="0"/>
    <p:restoredTop sz="54958" autoAdjust="0"/>
  </p:normalViewPr>
  <p:slideViewPr>
    <p:cSldViewPr>
      <p:cViewPr>
        <p:scale>
          <a:sx n="66" d="100"/>
          <a:sy n="66" d="100"/>
        </p:scale>
        <p:origin x="-1284" y="-2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491CDD-AD80-49FA-AE6E-7B50B53F5830}" type="doc">
      <dgm:prSet loTypeId="urn:microsoft.com/office/officeart/2005/8/layout/vList3" loCatId="list" qsTypeId="urn:microsoft.com/office/officeart/2005/8/quickstyle/3d9" qsCatId="3D" csTypeId="urn:microsoft.com/office/officeart/2005/8/colors/accent1_2" csCatId="accent1" phldr="1"/>
      <dgm:spPr/>
    </dgm:pt>
    <dgm:pt modelId="{9C868C31-1593-43A8-B97A-3AC13D0BCC1E}">
      <dgm:prSet phldrT="[Text]" custT="1"/>
      <dgm:spPr/>
      <dgm:t>
        <a:bodyPr/>
        <a:lstStyle/>
        <a:p>
          <a:r>
            <a:rPr lang="en-AU" sz="2800" dirty="0" err="1" smtClean="0"/>
            <a:t>Facebook</a:t>
          </a:r>
          <a:endParaRPr lang="en-AU" sz="2800" dirty="0" smtClean="0"/>
        </a:p>
        <a:p>
          <a:r>
            <a:rPr lang="tr-TR" sz="2800" dirty="0" smtClean="0"/>
            <a:t>Genel Bakış</a:t>
          </a:r>
          <a:endParaRPr lang="en-AU" sz="2800" dirty="0"/>
        </a:p>
      </dgm:t>
    </dgm:pt>
    <dgm:pt modelId="{ED9CC316-9BAF-4E0B-994C-B1D525F5BCB9}" type="parTrans" cxnId="{737FF1E2-025C-41EE-9AF2-DAED44C26B95}">
      <dgm:prSet/>
      <dgm:spPr/>
      <dgm:t>
        <a:bodyPr/>
        <a:lstStyle/>
        <a:p>
          <a:endParaRPr lang="en-AU"/>
        </a:p>
      </dgm:t>
    </dgm:pt>
    <dgm:pt modelId="{12CAF909-0A2D-49D8-A3DE-A26BC7F89402}" type="sibTrans" cxnId="{737FF1E2-025C-41EE-9AF2-DAED44C26B95}">
      <dgm:prSet/>
      <dgm:spPr/>
      <dgm:t>
        <a:bodyPr/>
        <a:lstStyle/>
        <a:p>
          <a:endParaRPr lang="en-AU"/>
        </a:p>
      </dgm:t>
    </dgm:pt>
    <dgm:pt modelId="{4DD08E3B-A778-49EA-8640-0965A59B24B4}">
      <dgm:prSet phldrT="[Text]" custT="1"/>
      <dgm:spPr/>
      <dgm:t>
        <a:bodyPr/>
        <a:lstStyle/>
        <a:p>
          <a:r>
            <a:rPr lang="tr-TR" sz="2400" dirty="0" smtClean="0"/>
            <a:t>Yazılımcılara Özel Araçlar</a:t>
          </a:r>
          <a:endParaRPr lang="en-AU" sz="2400" dirty="0" smtClean="0"/>
        </a:p>
      </dgm:t>
    </dgm:pt>
    <dgm:pt modelId="{E39BAE68-453F-4786-8B56-B0D9F1525F7E}" type="parTrans" cxnId="{50FD6915-B0E0-4165-A3E0-C6FB35243EE3}">
      <dgm:prSet/>
      <dgm:spPr/>
      <dgm:t>
        <a:bodyPr/>
        <a:lstStyle/>
        <a:p>
          <a:endParaRPr lang="en-AU"/>
        </a:p>
      </dgm:t>
    </dgm:pt>
    <dgm:pt modelId="{C1B15B9F-5936-4994-83B4-1FE4562B0128}" type="sibTrans" cxnId="{50FD6915-B0E0-4165-A3E0-C6FB35243EE3}">
      <dgm:prSet/>
      <dgm:spPr/>
      <dgm:t>
        <a:bodyPr/>
        <a:lstStyle/>
        <a:p>
          <a:endParaRPr lang="en-AU"/>
        </a:p>
      </dgm:t>
    </dgm:pt>
    <dgm:pt modelId="{64BFC619-0FD2-4912-9FF0-E5F903010D8A}">
      <dgm:prSet phldrT="[Text]" custT="1"/>
      <dgm:spPr/>
      <dgm:t>
        <a:bodyPr/>
        <a:lstStyle/>
        <a:p>
          <a:r>
            <a:rPr lang="tr-TR" sz="2800" dirty="0" smtClean="0"/>
            <a:t>Sorular</a:t>
          </a:r>
          <a:endParaRPr lang="en-AU" sz="2800" dirty="0"/>
        </a:p>
      </dgm:t>
    </dgm:pt>
    <dgm:pt modelId="{00075E2E-8CF8-4C41-A5BD-CB4E1D392A08}" type="parTrans" cxnId="{5526EAFC-B907-4243-AA40-3CFAFD2F59D5}">
      <dgm:prSet/>
      <dgm:spPr/>
      <dgm:t>
        <a:bodyPr/>
        <a:lstStyle/>
        <a:p>
          <a:endParaRPr lang="en-AU"/>
        </a:p>
      </dgm:t>
    </dgm:pt>
    <dgm:pt modelId="{DA359D37-A62A-4B36-B252-13FDC2B957CB}" type="sibTrans" cxnId="{5526EAFC-B907-4243-AA40-3CFAFD2F59D5}">
      <dgm:prSet/>
      <dgm:spPr/>
      <dgm:t>
        <a:bodyPr/>
        <a:lstStyle/>
        <a:p>
          <a:endParaRPr lang="en-AU"/>
        </a:p>
      </dgm:t>
    </dgm:pt>
    <dgm:pt modelId="{5B332A25-370E-4933-9821-DBC4568505B9}" type="pres">
      <dgm:prSet presAssocID="{C3491CDD-AD80-49FA-AE6E-7B50B53F5830}" presName="linearFlow" presStyleCnt="0">
        <dgm:presLayoutVars>
          <dgm:dir/>
          <dgm:resizeHandles val="exact"/>
        </dgm:presLayoutVars>
      </dgm:prSet>
      <dgm:spPr/>
    </dgm:pt>
    <dgm:pt modelId="{7A190E13-BDED-49A7-8B06-9021F5B217C3}" type="pres">
      <dgm:prSet presAssocID="{9C868C31-1593-43A8-B97A-3AC13D0BCC1E}" presName="composite" presStyleCnt="0"/>
      <dgm:spPr/>
    </dgm:pt>
    <dgm:pt modelId="{7E8D9DBB-12B8-460D-98B7-325C228C3718}" type="pres">
      <dgm:prSet presAssocID="{9C868C31-1593-43A8-B97A-3AC13D0BCC1E}" presName="imgShp" presStyleLbl="fgImgPlace1" presStyleIdx="0" presStyleCnt="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4E5D69BA-4173-4F03-88C9-023F2FEB25C1}" type="pres">
      <dgm:prSet presAssocID="{9C868C31-1593-43A8-B97A-3AC13D0BCC1E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41CE0C11-64C9-4E23-B467-71BB1D7F8A68}" type="pres">
      <dgm:prSet presAssocID="{12CAF909-0A2D-49D8-A3DE-A26BC7F89402}" presName="spacing" presStyleCnt="0"/>
      <dgm:spPr/>
    </dgm:pt>
    <dgm:pt modelId="{639B1D16-4636-4B31-B39A-E61A275AC196}" type="pres">
      <dgm:prSet presAssocID="{4DD08E3B-A778-49EA-8640-0965A59B24B4}" presName="composite" presStyleCnt="0"/>
      <dgm:spPr/>
    </dgm:pt>
    <dgm:pt modelId="{390950AF-416A-4F10-B147-DB6F8052ADBC}" type="pres">
      <dgm:prSet presAssocID="{4DD08E3B-A778-49EA-8640-0965A59B24B4}" presName="imgShp" presStyleLbl="fgImgPlace1" presStyleIdx="1" presStyleCnt="3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650AFF49-ABBD-4BA8-826A-78317B125522}" type="pres">
      <dgm:prSet presAssocID="{4DD08E3B-A778-49EA-8640-0965A59B24B4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0E9222BD-81AC-4F58-B8ED-571A9A554594}" type="pres">
      <dgm:prSet presAssocID="{C1B15B9F-5936-4994-83B4-1FE4562B0128}" presName="spacing" presStyleCnt="0"/>
      <dgm:spPr/>
    </dgm:pt>
    <dgm:pt modelId="{956AD5D3-DAA9-4556-A301-F596BFA89DF4}" type="pres">
      <dgm:prSet presAssocID="{64BFC619-0FD2-4912-9FF0-E5F903010D8A}" presName="composite" presStyleCnt="0"/>
      <dgm:spPr/>
    </dgm:pt>
    <dgm:pt modelId="{E469954F-5AB1-4A2C-93DD-016325416ADF}" type="pres">
      <dgm:prSet presAssocID="{64BFC619-0FD2-4912-9FF0-E5F903010D8A}" presName="imgShp" presStyleLbl="fgImgPlace1" presStyleIdx="2" presStyleCnt="3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EA880F3F-7DDF-41C5-8030-4E7E7229D10C}" type="pres">
      <dgm:prSet presAssocID="{64BFC619-0FD2-4912-9FF0-E5F903010D8A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5526EAFC-B907-4243-AA40-3CFAFD2F59D5}" srcId="{C3491CDD-AD80-49FA-AE6E-7B50B53F5830}" destId="{64BFC619-0FD2-4912-9FF0-E5F903010D8A}" srcOrd="2" destOrd="0" parTransId="{00075E2E-8CF8-4C41-A5BD-CB4E1D392A08}" sibTransId="{DA359D37-A62A-4B36-B252-13FDC2B957CB}"/>
    <dgm:cxn modelId="{EF9642EE-816C-4C0D-AC71-146AA2439089}" type="presOf" srcId="{9C868C31-1593-43A8-B97A-3AC13D0BCC1E}" destId="{4E5D69BA-4173-4F03-88C9-023F2FEB25C1}" srcOrd="0" destOrd="0" presId="urn:microsoft.com/office/officeart/2005/8/layout/vList3"/>
    <dgm:cxn modelId="{4B0C650D-083A-423C-B615-914061EB339F}" type="presOf" srcId="{4DD08E3B-A778-49EA-8640-0965A59B24B4}" destId="{650AFF49-ABBD-4BA8-826A-78317B125522}" srcOrd="0" destOrd="0" presId="urn:microsoft.com/office/officeart/2005/8/layout/vList3"/>
    <dgm:cxn modelId="{50FD6915-B0E0-4165-A3E0-C6FB35243EE3}" srcId="{C3491CDD-AD80-49FA-AE6E-7B50B53F5830}" destId="{4DD08E3B-A778-49EA-8640-0965A59B24B4}" srcOrd="1" destOrd="0" parTransId="{E39BAE68-453F-4786-8B56-B0D9F1525F7E}" sibTransId="{C1B15B9F-5936-4994-83B4-1FE4562B0128}"/>
    <dgm:cxn modelId="{477ECADD-CF63-4EF2-9412-4A2B6F61A4A6}" type="presOf" srcId="{C3491CDD-AD80-49FA-AE6E-7B50B53F5830}" destId="{5B332A25-370E-4933-9821-DBC4568505B9}" srcOrd="0" destOrd="0" presId="urn:microsoft.com/office/officeart/2005/8/layout/vList3"/>
    <dgm:cxn modelId="{3848E627-2993-4C6C-82BA-8260E0D7F2AC}" type="presOf" srcId="{64BFC619-0FD2-4912-9FF0-E5F903010D8A}" destId="{EA880F3F-7DDF-41C5-8030-4E7E7229D10C}" srcOrd="0" destOrd="0" presId="urn:microsoft.com/office/officeart/2005/8/layout/vList3"/>
    <dgm:cxn modelId="{737FF1E2-025C-41EE-9AF2-DAED44C26B95}" srcId="{C3491CDD-AD80-49FA-AE6E-7B50B53F5830}" destId="{9C868C31-1593-43A8-B97A-3AC13D0BCC1E}" srcOrd="0" destOrd="0" parTransId="{ED9CC316-9BAF-4E0B-994C-B1D525F5BCB9}" sibTransId="{12CAF909-0A2D-49D8-A3DE-A26BC7F89402}"/>
    <dgm:cxn modelId="{F07D3DE0-774C-4D67-A7A9-E9DD72C81563}" type="presParOf" srcId="{5B332A25-370E-4933-9821-DBC4568505B9}" destId="{7A190E13-BDED-49A7-8B06-9021F5B217C3}" srcOrd="0" destOrd="0" presId="urn:microsoft.com/office/officeart/2005/8/layout/vList3"/>
    <dgm:cxn modelId="{E19C2A46-3091-414D-802C-338168780AE2}" type="presParOf" srcId="{7A190E13-BDED-49A7-8B06-9021F5B217C3}" destId="{7E8D9DBB-12B8-460D-98B7-325C228C3718}" srcOrd="0" destOrd="0" presId="urn:microsoft.com/office/officeart/2005/8/layout/vList3"/>
    <dgm:cxn modelId="{4CE1FD27-7B5F-4DA9-9C71-9D3727EB0EBB}" type="presParOf" srcId="{7A190E13-BDED-49A7-8B06-9021F5B217C3}" destId="{4E5D69BA-4173-4F03-88C9-023F2FEB25C1}" srcOrd="1" destOrd="0" presId="urn:microsoft.com/office/officeart/2005/8/layout/vList3"/>
    <dgm:cxn modelId="{F0658640-15E2-4F79-9FFA-B165246ED5AD}" type="presParOf" srcId="{5B332A25-370E-4933-9821-DBC4568505B9}" destId="{41CE0C11-64C9-4E23-B467-71BB1D7F8A68}" srcOrd="1" destOrd="0" presId="urn:microsoft.com/office/officeart/2005/8/layout/vList3"/>
    <dgm:cxn modelId="{0F330EF3-129A-4820-9298-CE377823D989}" type="presParOf" srcId="{5B332A25-370E-4933-9821-DBC4568505B9}" destId="{639B1D16-4636-4B31-B39A-E61A275AC196}" srcOrd="2" destOrd="0" presId="urn:microsoft.com/office/officeart/2005/8/layout/vList3"/>
    <dgm:cxn modelId="{7D0F9E16-9EB1-4171-82A9-BAAADE412AF6}" type="presParOf" srcId="{639B1D16-4636-4B31-B39A-E61A275AC196}" destId="{390950AF-416A-4F10-B147-DB6F8052ADBC}" srcOrd="0" destOrd="0" presId="urn:microsoft.com/office/officeart/2005/8/layout/vList3"/>
    <dgm:cxn modelId="{933201BB-2AFB-4CD6-8469-95BC767345FA}" type="presParOf" srcId="{639B1D16-4636-4B31-B39A-E61A275AC196}" destId="{650AFF49-ABBD-4BA8-826A-78317B125522}" srcOrd="1" destOrd="0" presId="urn:microsoft.com/office/officeart/2005/8/layout/vList3"/>
    <dgm:cxn modelId="{DF26B3CC-2F07-4723-BBB0-F6154220FC29}" type="presParOf" srcId="{5B332A25-370E-4933-9821-DBC4568505B9}" destId="{0E9222BD-81AC-4F58-B8ED-571A9A554594}" srcOrd="3" destOrd="0" presId="urn:microsoft.com/office/officeart/2005/8/layout/vList3"/>
    <dgm:cxn modelId="{8D06538B-0FF4-4718-9DE3-73A72A1AC96B}" type="presParOf" srcId="{5B332A25-370E-4933-9821-DBC4568505B9}" destId="{956AD5D3-DAA9-4556-A301-F596BFA89DF4}" srcOrd="4" destOrd="0" presId="urn:microsoft.com/office/officeart/2005/8/layout/vList3"/>
    <dgm:cxn modelId="{902944D9-8914-49B4-A8D1-5324C0353CF5}" type="presParOf" srcId="{956AD5D3-DAA9-4556-A301-F596BFA89DF4}" destId="{E469954F-5AB1-4A2C-93DD-016325416ADF}" srcOrd="0" destOrd="0" presId="urn:microsoft.com/office/officeart/2005/8/layout/vList3"/>
    <dgm:cxn modelId="{38C959E8-5078-4399-9337-88A68EE1BB34}" type="presParOf" srcId="{956AD5D3-DAA9-4556-A301-F596BFA89DF4}" destId="{EA880F3F-7DDF-41C5-8030-4E7E7229D10C}" srcOrd="1" destOrd="0" presId="urn:microsoft.com/office/officeart/2005/8/layout/vList3"/>
  </dgm:cxnLst>
  <dgm:bg>
    <a:noFill/>
    <a:effectLst/>
  </dgm:bg>
  <dgm:whole>
    <a:effectLst/>
  </dgm:whole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25EB0C-A93C-473D-9E35-597B8B5FC0A8}" type="doc">
      <dgm:prSet loTypeId="urn:microsoft.com/office/officeart/2005/8/layout/equation1" loCatId="relationship" qsTypeId="urn:microsoft.com/office/officeart/2005/8/quickstyle/3d9" qsCatId="3D" csTypeId="urn:microsoft.com/office/officeart/2005/8/colors/accent6_5" csCatId="accent6" phldr="1"/>
      <dgm:spPr/>
    </dgm:pt>
    <dgm:pt modelId="{33AAE9F4-6B0B-4181-872B-60E05787D8A0}">
      <dgm:prSet phldrT="[Text]"/>
      <dgm:spPr/>
      <dgm:t>
        <a:bodyPr/>
        <a:lstStyle/>
        <a:p>
          <a:r>
            <a:rPr lang="en-AU" dirty="0" smtClean="0"/>
            <a:t>Web</a:t>
          </a:r>
          <a:endParaRPr lang="en-AU" dirty="0"/>
        </a:p>
      </dgm:t>
    </dgm:pt>
    <dgm:pt modelId="{2FC3B2E9-8DC1-4DEB-BB4B-F2B3833DC82F}" type="parTrans" cxnId="{F84DCD0C-018A-439C-BEEE-9661B471CECA}">
      <dgm:prSet/>
      <dgm:spPr/>
      <dgm:t>
        <a:bodyPr/>
        <a:lstStyle/>
        <a:p>
          <a:endParaRPr lang="en-AU"/>
        </a:p>
      </dgm:t>
    </dgm:pt>
    <dgm:pt modelId="{9EE89B82-F0A5-41AA-B880-AB0F10439B3A}" type="sibTrans" cxnId="{F84DCD0C-018A-439C-BEEE-9661B471CECA}">
      <dgm:prSet/>
      <dgm:spPr/>
      <dgm:t>
        <a:bodyPr/>
        <a:lstStyle/>
        <a:p>
          <a:endParaRPr lang="en-AU"/>
        </a:p>
      </dgm:t>
    </dgm:pt>
    <dgm:pt modelId="{4D35B2B6-A0B3-4DAF-B7B1-628E2CE06BEF}">
      <dgm:prSet phldrT="[Text]"/>
      <dgm:spPr/>
      <dgm:t>
        <a:bodyPr/>
        <a:lstStyle/>
        <a:p>
          <a:r>
            <a:rPr lang="tr-TR" dirty="0" err="1" smtClean="0"/>
            <a:t>Kollektif</a:t>
          </a:r>
          <a:r>
            <a:rPr lang="tr-TR" dirty="0" smtClean="0"/>
            <a:t> Zeka</a:t>
          </a:r>
          <a:endParaRPr lang="en-AU" dirty="0"/>
        </a:p>
      </dgm:t>
    </dgm:pt>
    <dgm:pt modelId="{BCE73DBC-F1FA-4BBE-BD59-B538E727F254}" type="parTrans" cxnId="{285943AD-E321-479D-A777-C9D98BC463E3}">
      <dgm:prSet/>
      <dgm:spPr/>
      <dgm:t>
        <a:bodyPr/>
        <a:lstStyle/>
        <a:p>
          <a:endParaRPr lang="en-AU"/>
        </a:p>
      </dgm:t>
    </dgm:pt>
    <dgm:pt modelId="{CC9B28F6-8E82-4114-97F3-30CB162B20F1}" type="sibTrans" cxnId="{285943AD-E321-479D-A777-C9D98BC463E3}">
      <dgm:prSet/>
      <dgm:spPr/>
      <dgm:t>
        <a:bodyPr/>
        <a:lstStyle/>
        <a:p>
          <a:endParaRPr lang="en-AU"/>
        </a:p>
      </dgm:t>
    </dgm:pt>
    <dgm:pt modelId="{0085F645-64B6-4BCD-B6B5-DFDE462DBB60}">
      <dgm:prSet phldrT="[Text]"/>
      <dgm:spPr/>
      <dgm:t>
        <a:bodyPr/>
        <a:lstStyle/>
        <a:p>
          <a:r>
            <a:rPr lang="en-AU" dirty="0" smtClean="0"/>
            <a:t>Web 2.0</a:t>
          </a:r>
          <a:endParaRPr lang="en-AU" dirty="0"/>
        </a:p>
      </dgm:t>
    </dgm:pt>
    <dgm:pt modelId="{193367A3-4E28-46CC-8928-3D92AAF18DC8}" type="parTrans" cxnId="{2C6B010E-9C09-4A29-B6B8-DFEABD923C34}">
      <dgm:prSet/>
      <dgm:spPr/>
      <dgm:t>
        <a:bodyPr/>
        <a:lstStyle/>
        <a:p>
          <a:endParaRPr lang="en-AU"/>
        </a:p>
      </dgm:t>
    </dgm:pt>
    <dgm:pt modelId="{0F4F9C73-E457-4A80-A6B1-4BB7ABBA5BCC}" type="sibTrans" cxnId="{2C6B010E-9C09-4A29-B6B8-DFEABD923C34}">
      <dgm:prSet/>
      <dgm:spPr/>
      <dgm:t>
        <a:bodyPr/>
        <a:lstStyle/>
        <a:p>
          <a:endParaRPr lang="en-AU"/>
        </a:p>
      </dgm:t>
    </dgm:pt>
    <dgm:pt modelId="{7B36A76A-053E-481D-8A47-1DDB84A45BB1}" type="pres">
      <dgm:prSet presAssocID="{EE25EB0C-A93C-473D-9E35-597B8B5FC0A8}" presName="linearFlow" presStyleCnt="0">
        <dgm:presLayoutVars>
          <dgm:dir/>
          <dgm:resizeHandles val="exact"/>
        </dgm:presLayoutVars>
      </dgm:prSet>
      <dgm:spPr/>
    </dgm:pt>
    <dgm:pt modelId="{8A3479C7-8D6A-47E1-AE0F-D4D420A88CF4}" type="pres">
      <dgm:prSet presAssocID="{33AAE9F4-6B0B-4181-872B-60E05787D8A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76C755-DE94-49AA-B3E9-B007A757E21F}" type="pres">
      <dgm:prSet presAssocID="{9EE89B82-F0A5-41AA-B880-AB0F10439B3A}" presName="spacerL" presStyleCnt="0"/>
      <dgm:spPr/>
    </dgm:pt>
    <dgm:pt modelId="{2368E156-D5B9-4824-BBA6-CBCE8618BBFA}" type="pres">
      <dgm:prSet presAssocID="{9EE89B82-F0A5-41AA-B880-AB0F10439B3A}" presName="sibTrans" presStyleLbl="sibTrans2D1" presStyleIdx="0" presStyleCnt="2"/>
      <dgm:spPr/>
      <dgm:t>
        <a:bodyPr/>
        <a:lstStyle/>
        <a:p>
          <a:endParaRPr lang="en-US"/>
        </a:p>
      </dgm:t>
    </dgm:pt>
    <dgm:pt modelId="{03253F5A-2BD9-4796-9968-6DA7EA28AE34}" type="pres">
      <dgm:prSet presAssocID="{9EE89B82-F0A5-41AA-B880-AB0F10439B3A}" presName="spacerR" presStyleCnt="0"/>
      <dgm:spPr/>
    </dgm:pt>
    <dgm:pt modelId="{0D8A2C0E-AEA9-47CC-8C30-501301C085DD}" type="pres">
      <dgm:prSet presAssocID="{4D35B2B6-A0B3-4DAF-B7B1-628E2CE06BEF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6DE060-304B-41E7-9C91-FBDCF8A778E5}" type="pres">
      <dgm:prSet presAssocID="{CC9B28F6-8E82-4114-97F3-30CB162B20F1}" presName="spacerL" presStyleCnt="0"/>
      <dgm:spPr/>
    </dgm:pt>
    <dgm:pt modelId="{4F9668B1-4039-4990-B901-44F984F0386F}" type="pres">
      <dgm:prSet presAssocID="{CC9B28F6-8E82-4114-97F3-30CB162B20F1}" presName="sibTrans" presStyleLbl="sibTrans2D1" presStyleIdx="1" presStyleCnt="2"/>
      <dgm:spPr/>
      <dgm:t>
        <a:bodyPr/>
        <a:lstStyle/>
        <a:p>
          <a:endParaRPr lang="en-US"/>
        </a:p>
      </dgm:t>
    </dgm:pt>
    <dgm:pt modelId="{3DFECB91-85CF-4EA7-AF5C-4A31796EDA82}" type="pres">
      <dgm:prSet presAssocID="{CC9B28F6-8E82-4114-97F3-30CB162B20F1}" presName="spacerR" presStyleCnt="0"/>
      <dgm:spPr/>
    </dgm:pt>
    <dgm:pt modelId="{3FEF01FC-6799-4C85-BE54-744D877ACB11}" type="pres">
      <dgm:prSet presAssocID="{0085F645-64B6-4BCD-B6B5-DFDE462DBB6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285943AD-E321-479D-A777-C9D98BC463E3}" srcId="{EE25EB0C-A93C-473D-9E35-597B8B5FC0A8}" destId="{4D35B2B6-A0B3-4DAF-B7B1-628E2CE06BEF}" srcOrd="1" destOrd="0" parTransId="{BCE73DBC-F1FA-4BBE-BD59-B538E727F254}" sibTransId="{CC9B28F6-8E82-4114-97F3-30CB162B20F1}"/>
    <dgm:cxn modelId="{BE7C7C4E-44C5-4D0A-A565-F72980DDF3ED}" type="presOf" srcId="{CC9B28F6-8E82-4114-97F3-30CB162B20F1}" destId="{4F9668B1-4039-4990-B901-44F984F0386F}" srcOrd="0" destOrd="0" presId="urn:microsoft.com/office/officeart/2005/8/layout/equation1"/>
    <dgm:cxn modelId="{E1BF7742-DCD0-4BE7-9B03-A786D6622319}" type="presOf" srcId="{4D35B2B6-A0B3-4DAF-B7B1-628E2CE06BEF}" destId="{0D8A2C0E-AEA9-47CC-8C30-501301C085DD}" srcOrd="0" destOrd="0" presId="urn:microsoft.com/office/officeart/2005/8/layout/equation1"/>
    <dgm:cxn modelId="{2C6B010E-9C09-4A29-B6B8-DFEABD923C34}" srcId="{EE25EB0C-A93C-473D-9E35-597B8B5FC0A8}" destId="{0085F645-64B6-4BCD-B6B5-DFDE462DBB60}" srcOrd="2" destOrd="0" parTransId="{193367A3-4E28-46CC-8928-3D92AAF18DC8}" sibTransId="{0F4F9C73-E457-4A80-A6B1-4BB7ABBA5BCC}"/>
    <dgm:cxn modelId="{434A39BE-AC43-4457-94D4-13A092BBB01E}" type="presOf" srcId="{0085F645-64B6-4BCD-B6B5-DFDE462DBB60}" destId="{3FEF01FC-6799-4C85-BE54-744D877ACB11}" srcOrd="0" destOrd="0" presId="urn:microsoft.com/office/officeart/2005/8/layout/equation1"/>
    <dgm:cxn modelId="{F84DCD0C-018A-439C-BEEE-9661B471CECA}" srcId="{EE25EB0C-A93C-473D-9E35-597B8B5FC0A8}" destId="{33AAE9F4-6B0B-4181-872B-60E05787D8A0}" srcOrd="0" destOrd="0" parTransId="{2FC3B2E9-8DC1-4DEB-BB4B-F2B3833DC82F}" sibTransId="{9EE89B82-F0A5-41AA-B880-AB0F10439B3A}"/>
    <dgm:cxn modelId="{65890489-5342-4ECB-B723-536F8DC1262A}" type="presOf" srcId="{9EE89B82-F0A5-41AA-B880-AB0F10439B3A}" destId="{2368E156-D5B9-4824-BBA6-CBCE8618BBFA}" srcOrd="0" destOrd="0" presId="urn:microsoft.com/office/officeart/2005/8/layout/equation1"/>
    <dgm:cxn modelId="{3F756559-7E95-48B2-A2F8-FDEA44DC93A4}" type="presOf" srcId="{33AAE9F4-6B0B-4181-872B-60E05787D8A0}" destId="{8A3479C7-8D6A-47E1-AE0F-D4D420A88CF4}" srcOrd="0" destOrd="0" presId="urn:microsoft.com/office/officeart/2005/8/layout/equation1"/>
    <dgm:cxn modelId="{FFB74A05-F7BF-4D9B-8F55-DAFBE676779E}" type="presOf" srcId="{EE25EB0C-A93C-473D-9E35-597B8B5FC0A8}" destId="{7B36A76A-053E-481D-8A47-1DDB84A45BB1}" srcOrd="0" destOrd="0" presId="urn:microsoft.com/office/officeart/2005/8/layout/equation1"/>
    <dgm:cxn modelId="{F472FE8D-9EDA-40C9-BE7F-918887C2B82C}" type="presParOf" srcId="{7B36A76A-053E-481D-8A47-1DDB84A45BB1}" destId="{8A3479C7-8D6A-47E1-AE0F-D4D420A88CF4}" srcOrd="0" destOrd="0" presId="urn:microsoft.com/office/officeart/2005/8/layout/equation1"/>
    <dgm:cxn modelId="{88774323-C165-4142-AC71-B19CB1BFD74A}" type="presParOf" srcId="{7B36A76A-053E-481D-8A47-1DDB84A45BB1}" destId="{1576C755-DE94-49AA-B3E9-B007A757E21F}" srcOrd="1" destOrd="0" presId="urn:microsoft.com/office/officeart/2005/8/layout/equation1"/>
    <dgm:cxn modelId="{ED88CEEC-8C87-4DC2-85D8-E3563CDB7E05}" type="presParOf" srcId="{7B36A76A-053E-481D-8A47-1DDB84A45BB1}" destId="{2368E156-D5B9-4824-BBA6-CBCE8618BBFA}" srcOrd="2" destOrd="0" presId="urn:microsoft.com/office/officeart/2005/8/layout/equation1"/>
    <dgm:cxn modelId="{CC49AF80-3FF8-44D3-9003-FA0E9EE3FE41}" type="presParOf" srcId="{7B36A76A-053E-481D-8A47-1DDB84A45BB1}" destId="{03253F5A-2BD9-4796-9968-6DA7EA28AE34}" srcOrd="3" destOrd="0" presId="urn:microsoft.com/office/officeart/2005/8/layout/equation1"/>
    <dgm:cxn modelId="{A0E9AA65-757A-425F-8AB1-52E5B9310BD0}" type="presParOf" srcId="{7B36A76A-053E-481D-8A47-1DDB84A45BB1}" destId="{0D8A2C0E-AEA9-47CC-8C30-501301C085DD}" srcOrd="4" destOrd="0" presId="urn:microsoft.com/office/officeart/2005/8/layout/equation1"/>
    <dgm:cxn modelId="{32DF0207-D1A9-494C-A691-8684C0F91249}" type="presParOf" srcId="{7B36A76A-053E-481D-8A47-1DDB84A45BB1}" destId="{346DE060-304B-41E7-9C91-FBDCF8A778E5}" srcOrd="5" destOrd="0" presId="urn:microsoft.com/office/officeart/2005/8/layout/equation1"/>
    <dgm:cxn modelId="{98A18183-1584-4FA4-94DC-DD547C90C967}" type="presParOf" srcId="{7B36A76A-053E-481D-8A47-1DDB84A45BB1}" destId="{4F9668B1-4039-4990-B901-44F984F0386F}" srcOrd="6" destOrd="0" presId="urn:microsoft.com/office/officeart/2005/8/layout/equation1"/>
    <dgm:cxn modelId="{36644B63-FA09-4934-880A-F07C1E585B74}" type="presParOf" srcId="{7B36A76A-053E-481D-8A47-1DDB84A45BB1}" destId="{3DFECB91-85CF-4EA7-AF5C-4A31796EDA82}" srcOrd="7" destOrd="0" presId="urn:microsoft.com/office/officeart/2005/8/layout/equation1"/>
    <dgm:cxn modelId="{65FD9E92-C0B0-477E-850F-88903EFF39D2}" type="presParOf" srcId="{7B36A76A-053E-481D-8A47-1DDB84A45BB1}" destId="{3FEF01FC-6799-4C85-BE54-744D877ACB11}" srcOrd="8" destOrd="0" presId="urn:microsoft.com/office/officeart/2005/8/layout/equation1"/>
  </dgm:cxnLst>
  <dgm:bg>
    <a:noFill/>
  </dgm:bg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458B487-6DDA-47DF-BB06-C36BD6405A2E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>
        <a:scene3d>
          <a:camera prst="orthographicFront"/>
          <a:lightRig rig="threePt" dir="t"/>
        </a:scene3d>
      </dgm:spPr>
    </dgm:pt>
    <dgm:pt modelId="{02866D3C-E296-412D-9431-AB1BEDB7B2E2}">
      <dgm:prSet phldrT="[Text]"/>
      <dgm:spPr>
        <a:solidFill>
          <a:srgbClr val="00B050"/>
        </a:solidFill>
        <a:sp3d>
          <a:bevelT w="165100" prst="coolSlant"/>
        </a:sp3d>
      </dgm:spPr>
      <dgm:t>
        <a:bodyPr/>
        <a:lstStyle/>
        <a:p>
          <a:r>
            <a:rPr lang="en-AU" dirty="0" smtClean="0"/>
            <a:t>$15 </a:t>
          </a:r>
          <a:r>
            <a:rPr lang="tr-TR" dirty="0" smtClean="0"/>
            <a:t>trilyon</a:t>
          </a:r>
          <a:endParaRPr lang="en-AU" dirty="0"/>
        </a:p>
      </dgm:t>
    </dgm:pt>
    <dgm:pt modelId="{137F4D3F-B452-4CF0-B65E-F302E7CE7C8C}" type="parTrans" cxnId="{EABD753E-8363-4FF5-B809-8994FEB78639}">
      <dgm:prSet/>
      <dgm:spPr/>
      <dgm:t>
        <a:bodyPr/>
        <a:lstStyle/>
        <a:p>
          <a:endParaRPr lang="en-AU"/>
        </a:p>
      </dgm:t>
    </dgm:pt>
    <dgm:pt modelId="{52355ACC-9DD0-439E-A0C7-DF05A3445141}" type="sibTrans" cxnId="{EABD753E-8363-4FF5-B809-8994FEB78639}">
      <dgm:prSet/>
      <dgm:spPr/>
      <dgm:t>
        <a:bodyPr/>
        <a:lstStyle/>
        <a:p>
          <a:endParaRPr lang="en-AU"/>
        </a:p>
      </dgm:t>
    </dgm:pt>
    <dgm:pt modelId="{932CD096-4759-41B4-9D3F-0B53DFD2DE1C}">
      <dgm:prSet phldrT="[Text]"/>
      <dgm:spPr>
        <a:solidFill>
          <a:srgbClr val="00B0F0"/>
        </a:solidFill>
        <a:sp3d>
          <a:bevelT w="165100" prst="coolSlant"/>
        </a:sp3d>
      </dgm:spPr>
      <dgm:t>
        <a:bodyPr/>
        <a:lstStyle/>
        <a:p>
          <a:r>
            <a:rPr lang="en-AU" dirty="0" smtClean="0"/>
            <a:t>60 </a:t>
          </a:r>
          <a:r>
            <a:rPr lang="tr-TR" dirty="0" smtClean="0"/>
            <a:t>milyon </a:t>
          </a:r>
          <a:r>
            <a:rPr lang="en-AU" dirty="0" err="1" smtClean="0"/>
            <a:t>Acti</a:t>
          </a:r>
          <a:r>
            <a:rPr lang="tr-TR" dirty="0" smtClean="0"/>
            <a:t>f Kullanıcı</a:t>
          </a:r>
          <a:r>
            <a:rPr lang="en-AU" dirty="0" smtClean="0"/>
            <a:t>/Month</a:t>
          </a:r>
          <a:endParaRPr lang="en-AU" dirty="0"/>
        </a:p>
      </dgm:t>
    </dgm:pt>
    <dgm:pt modelId="{7939B12B-3CFF-4093-B55E-103BE95A5D96}" type="parTrans" cxnId="{903252E0-BCDD-4852-8BB3-3C9D2EB49953}">
      <dgm:prSet/>
      <dgm:spPr/>
      <dgm:t>
        <a:bodyPr/>
        <a:lstStyle/>
        <a:p>
          <a:endParaRPr lang="en-AU"/>
        </a:p>
      </dgm:t>
    </dgm:pt>
    <dgm:pt modelId="{F967DCF0-F7BD-41CB-AFC8-C95DE61C248E}" type="sibTrans" cxnId="{903252E0-BCDD-4852-8BB3-3C9D2EB49953}">
      <dgm:prSet/>
      <dgm:spPr/>
      <dgm:t>
        <a:bodyPr/>
        <a:lstStyle/>
        <a:p>
          <a:endParaRPr lang="en-AU"/>
        </a:p>
      </dgm:t>
    </dgm:pt>
    <dgm:pt modelId="{4C570408-9318-412E-85EA-2566BF9D8A24}">
      <dgm:prSet phldrT="[Text]"/>
      <dgm:spPr>
        <a:solidFill>
          <a:srgbClr val="0070C0"/>
        </a:solidFill>
        <a:sp3d>
          <a:bevelT w="165100" prst="coolSlant"/>
        </a:sp3d>
      </dgm:spPr>
      <dgm:t>
        <a:bodyPr/>
        <a:lstStyle/>
        <a:p>
          <a:r>
            <a:rPr lang="tr-TR" dirty="0" smtClean="0"/>
            <a:t>250 bin kayıt </a:t>
          </a:r>
          <a:r>
            <a:rPr lang="en-AU" dirty="0" smtClean="0"/>
            <a:t>/ </a:t>
          </a:r>
          <a:r>
            <a:rPr lang="tr-TR" dirty="0" smtClean="0"/>
            <a:t>Gün</a:t>
          </a:r>
          <a:endParaRPr lang="en-AU" dirty="0"/>
        </a:p>
      </dgm:t>
    </dgm:pt>
    <dgm:pt modelId="{D2BB6D90-8132-4B5D-9247-58B260814AFB}" type="parTrans" cxnId="{BEF42254-1893-4367-B1A3-D92B4816C67E}">
      <dgm:prSet/>
      <dgm:spPr/>
      <dgm:t>
        <a:bodyPr/>
        <a:lstStyle/>
        <a:p>
          <a:endParaRPr lang="en-AU"/>
        </a:p>
      </dgm:t>
    </dgm:pt>
    <dgm:pt modelId="{392C5B3F-5DEB-4E4D-9D93-10C705CFE948}" type="sibTrans" cxnId="{BEF42254-1893-4367-B1A3-D92B4816C67E}">
      <dgm:prSet/>
      <dgm:spPr/>
      <dgm:t>
        <a:bodyPr/>
        <a:lstStyle/>
        <a:p>
          <a:endParaRPr lang="en-AU"/>
        </a:p>
      </dgm:t>
    </dgm:pt>
    <dgm:pt modelId="{45B5892E-7063-4A2C-8C77-288DC1795EE8}" type="pres">
      <dgm:prSet presAssocID="{B458B487-6DDA-47DF-BB06-C36BD6405A2E}" presName="Name0" presStyleCnt="0">
        <dgm:presLayoutVars>
          <dgm:dir/>
          <dgm:animLvl val="lvl"/>
          <dgm:resizeHandles val="exact"/>
        </dgm:presLayoutVars>
      </dgm:prSet>
      <dgm:spPr/>
    </dgm:pt>
    <dgm:pt modelId="{1F307D86-3471-4469-9C8B-248B25F920AD}" type="pres">
      <dgm:prSet presAssocID="{02866D3C-E296-412D-9431-AB1BEDB7B2E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8D985E-74DE-4A9F-8C70-609F36A59408}" type="pres">
      <dgm:prSet presAssocID="{52355ACC-9DD0-439E-A0C7-DF05A3445141}" presName="parTxOnlySpace" presStyleCnt="0"/>
      <dgm:spPr>
        <a:sp3d>
          <a:bevelT w="165100" prst="coolSlant"/>
        </a:sp3d>
      </dgm:spPr>
    </dgm:pt>
    <dgm:pt modelId="{0AB9B88B-365D-4F4D-9806-A592F6FF3B7E}" type="pres">
      <dgm:prSet presAssocID="{932CD096-4759-41B4-9D3F-0B53DFD2DE1C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DA62FBD0-52E9-42F0-BF06-C710BB3579BC}" type="pres">
      <dgm:prSet presAssocID="{F967DCF0-F7BD-41CB-AFC8-C95DE61C248E}" presName="parTxOnlySpace" presStyleCnt="0"/>
      <dgm:spPr>
        <a:sp3d>
          <a:bevelT w="165100" prst="coolSlant"/>
        </a:sp3d>
      </dgm:spPr>
    </dgm:pt>
    <dgm:pt modelId="{7D31F9C2-EF76-4270-A4FB-40060EE01AE6}" type="pres">
      <dgm:prSet presAssocID="{4C570408-9318-412E-85EA-2566BF9D8A24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6915688A-A079-4249-9F87-89AE219BE459}" type="presOf" srcId="{4C570408-9318-412E-85EA-2566BF9D8A24}" destId="{7D31F9C2-EF76-4270-A4FB-40060EE01AE6}" srcOrd="0" destOrd="0" presId="urn:microsoft.com/office/officeart/2005/8/layout/chevron1"/>
    <dgm:cxn modelId="{903252E0-BCDD-4852-8BB3-3C9D2EB49953}" srcId="{B458B487-6DDA-47DF-BB06-C36BD6405A2E}" destId="{932CD096-4759-41B4-9D3F-0B53DFD2DE1C}" srcOrd="1" destOrd="0" parTransId="{7939B12B-3CFF-4093-B55E-103BE95A5D96}" sibTransId="{F967DCF0-F7BD-41CB-AFC8-C95DE61C248E}"/>
    <dgm:cxn modelId="{76B1B135-9489-46D5-A37E-5FCEEB0B1E24}" type="presOf" srcId="{02866D3C-E296-412D-9431-AB1BEDB7B2E2}" destId="{1F307D86-3471-4469-9C8B-248B25F920AD}" srcOrd="0" destOrd="0" presId="urn:microsoft.com/office/officeart/2005/8/layout/chevron1"/>
    <dgm:cxn modelId="{3856A9C9-1727-4E15-A540-4F57C04AB3F9}" type="presOf" srcId="{932CD096-4759-41B4-9D3F-0B53DFD2DE1C}" destId="{0AB9B88B-365D-4F4D-9806-A592F6FF3B7E}" srcOrd="0" destOrd="0" presId="urn:microsoft.com/office/officeart/2005/8/layout/chevron1"/>
    <dgm:cxn modelId="{EABD753E-8363-4FF5-B809-8994FEB78639}" srcId="{B458B487-6DDA-47DF-BB06-C36BD6405A2E}" destId="{02866D3C-E296-412D-9431-AB1BEDB7B2E2}" srcOrd="0" destOrd="0" parTransId="{137F4D3F-B452-4CF0-B65E-F302E7CE7C8C}" sibTransId="{52355ACC-9DD0-439E-A0C7-DF05A3445141}"/>
    <dgm:cxn modelId="{BEF42254-1893-4367-B1A3-D92B4816C67E}" srcId="{B458B487-6DDA-47DF-BB06-C36BD6405A2E}" destId="{4C570408-9318-412E-85EA-2566BF9D8A24}" srcOrd="2" destOrd="0" parTransId="{D2BB6D90-8132-4B5D-9247-58B260814AFB}" sibTransId="{392C5B3F-5DEB-4E4D-9D93-10C705CFE948}"/>
    <dgm:cxn modelId="{B665D7C6-4DAA-4EA6-89F1-DE3A83704B3A}" type="presOf" srcId="{B458B487-6DDA-47DF-BB06-C36BD6405A2E}" destId="{45B5892E-7063-4A2C-8C77-288DC1795EE8}" srcOrd="0" destOrd="0" presId="urn:microsoft.com/office/officeart/2005/8/layout/chevron1"/>
    <dgm:cxn modelId="{E914213E-8281-4357-8339-60EE750AB61C}" type="presParOf" srcId="{45B5892E-7063-4A2C-8C77-288DC1795EE8}" destId="{1F307D86-3471-4469-9C8B-248B25F920AD}" srcOrd="0" destOrd="0" presId="urn:microsoft.com/office/officeart/2005/8/layout/chevron1"/>
    <dgm:cxn modelId="{E40333B5-1F4E-4804-8FCF-8F7E0856E216}" type="presParOf" srcId="{45B5892E-7063-4A2C-8C77-288DC1795EE8}" destId="{688D985E-74DE-4A9F-8C70-609F36A59408}" srcOrd="1" destOrd="0" presId="urn:microsoft.com/office/officeart/2005/8/layout/chevron1"/>
    <dgm:cxn modelId="{F1F58002-9215-4CF0-A838-056AAA822779}" type="presParOf" srcId="{45B5892E-7063-4A2C-8C77-288DC1795EE8}" destId="{0AB9B88B-365D-4F4D-9806-A592F6FF3B7E}" srcOrd="2" destOrd="0" presId="urn:microsoft.com/office/officeart/2005/8/layout/chevron1"/>
    <dgm:cxn modelId="{DFE40079-F2D2-409D-BBD8-7CDE49BBFC92}" type="presParOf" srcId="{45B5892E-7063-4A2C-8C77-288DC1795EE8}" destId="{DA62FBD0-52E9-42F0-BF06-C710BB3579BC}" srcOrd="3" destOrd="0" presId="urn:microsoft.com/office/officeart/2005/8/layout/chevron1"/>
    <dgm:cxn modelId="{A83B2530-6912-425C-AB29-3EEA955D94B7}" type="presParOf" srcId="{45B5892E-7063-4A2C-8C77-288DC1795EE8}" destId="{7D31F9C2-EF76-4270-A4FB-40060EE01AE6}" srcOrd="4" destOrd="0" presId="urn:microsoft.com/office/officeart/2005/8/layout/chevron1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458B487-6DDA-47DF-BB06-C36BD6405A2E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>
        <a:scene3d>
          <a:camera prst="orthographicFront"/>
          <a:lightRig rig="threePt" dir="t"/>
        </a:scene3d>
      </dgm:spPr>
    </dgm:pt>
    <dgm:pt modelId="{02866D3C-E296-412D-9431-AB1BEDB7B2E2}">
      <dgm:prSet phldrT="[Text]"/>
      <dgm:spPr>
        <a:solidFill>
          <a:schemeClr val="bg1">
            <a:lumMod val="75000"/>
            <a:lumOff val="25000"/>
          </a:schemeClr>
        </a:solidFill>
        <a:sp3d>
          <a:bevelT w="165100" prst="coolSlant"/>
        </a:sp3d>
      </dgm:spPr>
      <dgm:t>
        <a:bodyPr/>
        <a:lstStyle/>
        <a:p>
          <a:r>
            <a:rPr lang="tr-TR" dirty="0" smtClean="0"/>
            <a:t>3% büyüme </a:t>
          </a:r>
          <a:r>
            <a:rPr lang="en-AU" dirty="0" smtClean="0"/>
            <a:t>/ </a:t>
          </a:r>
          <a:r>
            <a:rPr lang="tr-TR" dirty="0" smtClean="0"/>
            <a:t>Haftalık</a:t>
          </a:r>
          <a:endParaRPr lang="en-AU" dirty="0"/>
        </a:p>
      </dgm:t>
    </dgm:pt>
    <dgm:pt modelId="{137F4D3F-B452-4CF0-B65E-F302E7CE7C8C}" type="parTrans" cxnId="{EABD753E-8363-4FF5-B809-8994FEB78639}">
      <dgm:prSet/>
      <dgm:spPr/>
      <dgm:t>
        <a:bodyPr/>
        <a:lstStyle/>
        <a:p>
          <a:endParaRPr lang="en-AU"/>
        </a:p>
      </dgm:t>
    </dgm:pt>
    <dgm:pt modelId="{52355ACC-9DD0-439E-A0C7-DF05A3445141}" type="sibTrans" cxnId="{EABD753E-8363-4FF5-B809-8994FEB78639}">
      <dgm:prSet/>
      <dgm:spPr/>
      <dgm:t>
        <a:bodyPr/>
        <a:lstStyle/>
        <a:p>
          <a:endParaRPr lang="en-AU"/>
        </a:p>
      </dgm:t>
    </dgm:pt>
    <dgm:pt modelId="{932CD096-4759-41B4-9D3F-0B53DFD2DE1C}">
      <dgm:prSet phldrT="[Text]"/>
      <dgm:spPr>
        <a:solidFill>
          <a:schemeClr val="accent4">
            <a:lumMod val="75000"/>
          </a:schemeClr>
        </a:solidFill>
        <a:sp3d>
          <a:bevelT w="165100" prst="coolSlant"/>
        </a:sp3d>
      </dgm:spPr>
      <dgm:t>
        <a:bodyPr/>
        <a:lstStyle/>
        <a:p>
          <a:r>
            <a:rPr lang="tr-TR" dirty="0" smtClean="0"/>
            <a:t>Aktif kullanıcılar 6 ayda bir katlanıyor.</a:t>
          </a:r>
          <a:endParaRPr lang="en-AU" dirty="0"/>
        </a:p>
      </dgm:t>
    </dgm:pt>
    <dgm:pt modelId="{7939B12B-3CFF-4093-B55E-103BE95A5D96}" type="parTrans" cxnId="{903252E0-BCDD-4852-8BB3-3C9D2EB49953}">
      <dgm:prSet/>
      <dgm:spPr/>
      <dgm:t>
        <a:bodyPr/>
        <a:lstStyle/>
        <a:p>
          <a:endParaRPr lang="en-AU"/>
        </a:p>
      </dgm:t>
    </dgm:pt>
    <dgm:pt modelId="{F967DCF0-F7BD-41CB-AFC8-C95DE61C248E}" type="sibTrans" cxnId="{903252E0-BCDD-4852-8BB3-3C9D2EB49953}">
      <dgm:prSet/>
      <dgm:spPr/>
      <dgm:t>
        <a:bodyPr/>
        <a:lstStyle/>
        <a:p>
          <a:endParaRPr lang="en-AU"/>
        </a:p>
      </dgm:t>
    </dgm:pt>
    <dgm:pt modelId="{4C570408-9318-412E-85EA-2566BF9D8A24}">
      <dgm:prSet phldrT="[Text]"/>
      <dgm:spPr>
        <a:solidFill>
          <a:srgbClr val="00C069"/>
        </a:solidFill>
        <a:sp3d>
          <a:bevelT w="165100" prst="coolSlant"/>
        </a:sp3d>
      </dgm:spPr>
      <dgm:t>
        <a:bodyPr/>
        <a:lstStyle/>
        <a:p>
          <a:r>
            <a:rPr lang="tr-TR" dirty="0" err="1" smtClean="0"/>
            <a:t>Myspace’i</a:t>
          </a:r>
          <a:r>
            <a:rPr lang="tr-TR" dirty="0" smtClean="0"/>
            <a:t> yakaladı</a:t>
          </a:r>
          <a:endParaRPr lang="en-AU" dirty="0"/>
        </a:p>
      </dgm:t>
    </dgm:pt>
    <dgm:pt modelId="{D2BB6D90-8132-4B5D-9247-58B260814AFB}" type="parTrans" cxnId="{BEF42254-1893-4367-B1A3-D92B4816C67E}">
      <dgm:prSet/>
      <dgm:spPr/>
      <dgm:t>
        <a:bodyPr/>
        <a:lstStyle/>
        <a:p>
          <a:endParaRPr lang="en-AU"/>
        </a:p>
      </dgm:t>
    </dgm:pt>
    <dgm:pt modelId="{392C5B3F-5DEB-4E4D-9D93-10C705CFE948}" type="sibTrans" cxnId="{BEF42254-1893-4367-B1A3-D92B4816C67E}">
      <dgm:prSet/>
      <dgm:spPr/>
      <dgm:t>
        <a:bodyPr/>
        <a:lstStyle/>
        <a:p>
          <a:endParaRPr lang="en-AU"/>
        </a:p>
      </dgm:t>
    </dgm:pt>
    <dgm:pt modelId="{45B5892E-7063-4A2C-8C77-288DC1795EE8}" type="pres">
      <dgm:prSet presAssocID="{B458B487-6DDA-47DF-BB06-C36BD6405A2E}" presName="Name0" presStyleCnt="0">
        <dgm:presLayoutVars>
          <dgm:dir/>
          <dgm:animLvl val="lvl"/>
          <dgm:resizeHandles val="exact"/>
        </dgm:presLayoutVars>
      </dgm:prSet>
      <dgm:spPr/>
    </dgm:pt>
    <dgm:pt modelId="{1F307D86-3471-4469-9C8B-248B25F920AD}" type="pres">
      <dgm:prSet presAssocID="{02866D3C-E296-412D-9431-AB1BEDB7B2E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688D985E-74DE-4A9F-8C70-609F36A59408}" type="pres">
      <dgm:prSet presAssocID="{52355ACC-9DD0-439E-A0C7-DF05A3445141}" presName="parTxOnlySpace" presStyleCnt="0"/>
      <dgm:spPr>
        <a:sp3d>
          <a:bevelT w="165100" prst="coolSlant"/>
        </a:sp3d>
      </dgm:spPr>
    </dgm:pt>
    <dgm:pt modelId="{0AB9B88B-365D-4F4D-9806-A592F6FF3B7E}" type="pres">
      <dgm:prSet presAssocID="{932CD096-4759-41B4-9D3F-0B53DFD2DE1C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DA62FBD0-52E9-42F0-BF06-C710BB3579BC}" type="pres">
      <dgm:prSet presAssocID="{F967DCF0-F7BD-41CB-AFC8-C95DE61C248E}" presName="parTxOnlySpace" presStyleCnt="0"/>
      <dgm:spPr>
        <a:sp3d>
          <a:bevelT w="165100" prst="coolSlant"/>
        </a:sp3d>
      </dgm:spPr>
    </dgm:pt>
    <dgm:pt modelId="{7D31F9C2-EF76-4270-A4FB-40060EE01AE6}" type="pres">
      <dgm:prSet presAssocID="{4C570408-9318-412E-85EA-2566BF9D8A24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749AD49F-E8BC-45FC-861F-D7B42F911F1D}" type="presOf" srcId="{932CD096-4759-41B4-9D3F-0B53DFD2DE1C}" destId="{0AB9B88B-365D-4F4D-9806-A592F6FF3B7E}" srcOrd="0" destOrd="0" presId="urn:microsoft.com/office/officeart/2005/8/layout/chevron1"/>
    <dgm:cxn modelId="{903252E0-BCDD-4852-8BB3-3C9D2EB49953}" srcId="{B458B487-6DDA-47DF-BB06-C36BD6405A2E}" destId="{932CD096-4759-41B4-9D3F-0B53DFD2DE1C}" srcOrd="1" destOrd="0" parTransId="{7939B12B-3CFF-4093-B55E-103BE95A5D96}" sibTransId="{F967DCF0-F7BD-41CB-AFC8-C95DE61C248E}"/>
    <dgm:cxn modelId="{EABD753E-8363-4FF5-B809-8994FEB78639}" srcId="{B458B487-6DDA-47DF-BB06-C36BD6405A2E}" destId="{02866D3C-E296-412D-9431-AB1BEDB7B2E2}" srcOrd="0" destOrd="0" parTransId="{137F4D3F-B452-4CF0-B65E-F302E7CE7C8C}" sibTransId="{52355ACC-9DD0-439E-A0C7-DF05A3445141}"/>
    <dgm:cxn modelId="{DD7FB9A9-7640-4C8E-AF4A-C359E6E4EC69}" type="presOf" srcId="{02866D3C-E296-412D-9431-AB1BEDB7B2E2}" destId="{1F307D86-3471-4469-9C8B-248B25F920AD}" srcOrd="0" destOrd="0" presId="urn:microsoft.com/office/officeart/2005/8/layout/chevron1"/>
    <dgm:cxn modelId="{BEF42254-1893-4367-B1A3-D92B4816C67E}" srcId="{B458B487-6DDA-47DF-BB06-C36BD6405A2E}" destId="{4C570408-9318-412E-85EA-2566BF9D8A24}" srcOrd="2" destOrd="0" parTransId="{D2BB6D90-8132-4B5D-9247-58B260814AFB}" sibTransId="{392C5B3F-5DEB-4E4D-9D93-10C705CFE948}"/>
    <dgm:cxn modelId="{166C0968-6F10-4082-9DAF-7185137199D9}" type="presOf" srcId="{B458B487-6DDA-47DF-BB06-C36BD6405A2E}" destId="{45B5892E-7063-4A2C-8C77-288DC1795EE8}" srcOrd="0" destOrd="0" presId="urn:microsoft.com/office/officeart/2005/8/layout/chevron1"/>
    <dgm:cxn modelId="{CA054038-5BCC-4F06-A9B3-EA7771109521}" type="presOf" srcId="{4C570408-9318-412E-85EA-2566BF9D8A24}" destId="{7D31F9C2-EF76-4270-A4FB-40060EE01AE6}" srcOrd="0" destOrd="0" presId="urn:microsoft.com/office/officeart/2005/8/layout/chevron1"/>
    <dgm:cxn modelId="{4094E2A6-24BA-4CD7-B199-195022EA8CFE}" type="presParOf" srcId="{45B5892E-7063-4A2C-8C77-288DC1795EE8}" destId="{1F307D86-3471-4469-9C8B-248B25F920AD}" srcOrd="0" destOrd="0" presId="urn:microsoft.com/office/officeart/2005/8/layout/chevron1"/>
    <dgm:cxn modelId="{CF263B83-9CEC-46BB-B527-860A4433072A}" type="presParOf" srcId="{45B5892E-7063-4A2C-8C77-288DC1795EE8}" destId="{688D985E-74DE-4A9F-8C70-609F36A59408}" srcOrd="1" destOrd="0" presId="urn:microsoft.com/office/officeart/2005/8/layout/chevron1"/>
    <dgm:cxn modelId="{3D9FB168-20B0-40CD-9DDE-8FD96C83A42A}" type="presParOf" srcId="{45B5892E-7063-4A2C-8C77-288DC1795EE8}" destId="{0AB9B88B-365D-4F4D-9806-A592F6FF3B7E}" srcOrd="2" destOrd="0" presId="urn:microsoft.com/office/officeart/2005/8/layout/chevron1"/>
    <dgm:cxn modelId="{B6161D0B-0E6D-41E5-A28E-8A026661E102}" type="presParOf" srcId="{45B5892E-7063-4A2C-8C77-288DC1795EE8}" destId="{DA62FBD0-52E9-42F0-BF06-C710BB3579BC}" srcOrd="3" destOrd="0" presId="urn:microsoft.com/office/officeart/2005/8/layout/chevron1"/>
    <dgm:cxn modelId="{C521AE80-C3BC-46E0-909F-C5FB2FDF28D2}" type="presParOf" srcId="{45B5892E-7063-4A2C-8C77-288DC1795EE8}" destId="{7D31F9C2-EF76-4270-A4FB-40060EE01AE6}" srcOrd="4" destOrd="0" presId="urn:microsoft.com/office/officeart/2005/8/layout/chevron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C238408C-6839-46EE-8131-EDA75C487F2E}" type="datetimeFigureOut">
              <a:rPr lang="en-US" smtClean="0"/>
              <a:pPr/>
              <a:t>10/7/2008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87D77045-401A-4D5E-BFE3-54C21A8A66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Hello and</a:t>
            </a:r>
            <a:r>
              <a:rPr lang="en-US" baseline="0" dirty="0" smtClean="0"/>
              <a:t> welcome my name is Tom </a:t>
            </a:r>
            <a:r>
              <a:rPr lang="en-US" baseline="0" dirty="0" err="1" smtClean="0"/>
              <a:t>Gao</a:t>
            </a:r>
            <a:r>
              <a:rPr lang="en-US" baseline="0" dirty="0" smtClean="0"/>
              <a:t> this session I will be talking about </a:t>
            </a:r>
            <a:r>
              <a:rPr lang="en-US" baseline="0" dirty="0" err="1" smtClean="0"/>
              <a:t>facebook</a:t>
            </a:r>
            <a:r>
              <a:rPr lang="en-US" baseline="0" dirty="0" smtClean="0"/>
              <a:t> application development using the asp.net </a:t>
            </a:r>
            <a:r>
              <a:rPr lang="en-US" baseline="0" dirty="0" err="1" smtClean="0"/>
              <a:t>facebook</a:t>
            </a:r>
            <a:r>
              <a:rPr lang="en-US" baseline="0" dirty="0" smtClean="0"/>
              <a:t> toolkit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r>
              <a:rPr lang="en-US" sz="1200" dirty="0" smtClean="0"/>
              <a:t>In</a:t>
            </a:r>
            <a:r>
              <a:rPr lang="en-US" sz="1200" baseline="0" dirty="0" smtClean="0"/>
              <a:t> this case we have to use the set Class name function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r>
              <a:rPr lang="en-US" sz="1200" dirty="0" smtClean="0"/>
              <a:t>Setting</a:t>
            </a:r>
            <a:r>
              <a:rPr lang="en-US" sz="1200" baseline="0" dirty="0" smtClean="0"/>
              <a:t> an event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  <a:buFont typeface="Arial" pitchFamily="34" charset="0"/>
              <a:buNone/>
            </a:pPr>
            <a:r>
              <a:rPr lang="en-US" sz="1200" b="0" dirty="0" smtClean="0"/>
              <a:t>So who has used or is currently using </a:t>
            </a:r>
            <a:r>
              <a:rPr lang="en-US" sz="1200" b="0" dirty="0" err="1" smtClean="0"/>
              <a:t>facebook</a:t>
            </a:r>
            <a:r>
              <a:rPr lang="en-US" sz="1200" b="0" dirty="0" smtClean="0"/>
              <a:t> ? Who has not used </a:t>
            </a:r>
            <a:r>
              <a:rPr lang="en-US" sz="1200" b="0" dirty="0" err="1" smtClean="0"/>
              <a:t>facebook</a:t>
            </a:r>
            <a:r>
              <a:rPr lang="en-US" sz="1200" b="0" baseline="0" dirty="0" smtClean="0"/>
              <a:t> ?</a:t>
            </a:r>
            <a:endParaRPr lang="en-US" sz="1200" b="0" dirty="0" smtClean="0"/>
          </a:p>
          <a:p>
            <a:pPr>
              <a:lnSpc>
                <a:spcPct val="114000"/>
              </a:lnSpc>
              <a:buFont typeface="Arial" pitchFamily="34" charset="0"/>
              <a:buNone/>
            </a:pPr>
            <a:r>
              <a:rPr lang="en-US" sz="1200" b="0" baseline="0" dirty="0" smtClean="0"/>
              <a:t>so I thought I’d start with a quick </a:t>
            </a:r>
            <a:r>
              <a:rPr lang="en-US" sz="1200" b="0" dirty="0" smtClean="0"/>
              <a:t>overview of </a:t>
            </a:r>
            <a:r>
              <a:rPr lang="en-US" sz="1200" b="0" dirty="0" err="1" smtClean="0"/>
              <a:t>Facebook</a:t>
            </a:r>
            <a:r>
              <a:rPr lang="en-US" sz="1200" b="0" dirty="0" smtClean="0"/>
              <a:t> and the </a:t>
            </a:r>
            <a:r>
              <a:rPr lang="en-US" sz="1200" b="0" dirty="0" err="1" smtClean="0"/>
              <a:t>Facebook</a:t>
            </a:r>
            <a:r>
              <a:rPr lang="en-US" sz="1200" b="0" dirty="0" smtClean="0"/>
              <a:t> API .</a:t>
            </a:r>
          </a:p>
          <a:p>
            <a:pPr>
              <a:lnSpc>
                <a:spcPct val="114000"/>
              </a:lnSpc>
              <a:buFont typeface="Arial" pitchFamily="34" charset="0"/>
              <a:buChar char="•"/>
            </a:pPr>
            <a:endParaRPr lang="en-US" sz="1200" b="1" dirty="0" smtClean="0"/>
          </a:p>
          <a:p>
            <a:pPr>
              <a:lnSpc>
                <a:spcPct val="114000"/>
              </a:lnSpc>
              <a:buFont typeface="Arial" pitchFamily="34" charset="0"/>
              <a:buNone/>
            </a:pPr>
            <a:r>
              <a:rPr lang="en-US" sz="1200" b="0" dirty="0" smtClean="0"/>
              <a:t>I will then be walking through the code samples on how to create the Sony </a:t>
            </a:r>
            <a:r>
              <a:rPr lang="en-US" sz="1200" b="0" dirty="0" err="1" smtClean="0"/>
              <a:t>Playdoh</a:t>
            </a:r>
            <a:r>
              <a:rPr lang="en-US" sz="1200" b="0" dirty="0" smtClean="0"/>
              <a:t> Pals gift app.</a:t>
            </a:r>
          </a:p>
          <a:p>
            <a:pPr>
              <a:lnSpc>
                <a:spcPct val="114000"/>
              </a:lnSpc>
              <a:buFont typeface="Arial" pitchFamily="34" charset="0"/>
              <a:buChar char="•"/>
            </a:pPr>
            <a:endParaRPr lang="en-US" sz="1200" b="1" dirty="0" smtClean="0"/>
          </a:p>
          <a:p>
            <a:pPr>
              <a:lnSpc>
                <a:spcPct val="114000"/>
              </a:lnSpc>
              <a:buFont typeface="Arial" pitchFamily="34" charset="0"/>
              <a:buNone/>
            </a:pPr>
            <a:r>
              <a:rPr lang="en-US" sz="1200" b="0" dirty="0" smtClean="0"/>
              <a:t>I will answer any questions you may have at the end of the presentation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baseline="0" dirty="0" smtClean="0">
                <a:solidFill>
                  <a:srgbClr val="FF0000"/>
                </a:solidFill>
              </a:rPr>
              <a:t>Pace yourself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Tim O’Reilly said “the internet as Web 2.0 is displacing Microsoft Windows as the dominant software development platform” </a:t>
            </a:r>
          </a:p>
          <a:p>
            <a:endParaRPr lang="en-US" baseline="0" dirty="0" smtClean="0"/>
          </a:p>
          <a:p>
            <a:r>
              <a:rPr lang="en-US" b="1" baseline="0" dirty="0" smtClean="0"/>
              <a:t>What he also said about web 2.0 as a platform is that: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“The competitive edge on that platform comes from aggregating the </a:t>
            </a:r>
            <a:r>
              <a:rPr lang="en-US" b="1" dirty="0" smtClean="0"/>
              <a:t>collective intelligence</a:t>
            </a:r>
            <a:r>
              <a:rPr lang="en-US" dirty="0" smtClean="0"/>
              <a:t> of everyone who uses the platform…”</a:t>
            </a:r>
          </a:p>
          <a:p>
            <a:endParaRPr lang="en-US" baseline="0" dirty="0" smtClean="0"/>
          </a:p>
          <a:p>
            <a:r>
              <a:rPr lang="en-US" baseline="0" dirty="0" smtClean="0"/>
              <a:t>Variations of web 2.0 sites are: </a:t>
            </a:r>
            <a:r>
              <a:rPr lang="en-US" baseline="0" dirty="0" err="1" smtClean="0"/>
              <a:t>Facebook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myspace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youtube</a:t>
            </a:r>
            <a:r>
              <a:rPr lang="en-US" baseline="0" dirty="0" smtClean="0"/>
              <a:t>, blogger, </a:t>
            </a:r>
            <a:r>
              <a:rPr lang="en-US" baseline="0" dirty="0" err="1" smtClean="0"/>
              <a:t>flickr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digg</a:t>
            </a:r>
            <a:r>
              <a:rPr lang="en-US" baseline="0" dirty="0" smtClean="0"/>
              <a:t>, delicious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Employers absolutely hate </a:t>
            </a:r>
            <a:r>
              <a:rPr lang="en-US" baseline="0" dirty="0" err="1" smtClean="0"/>
              <a:t>facebook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AU" dirty="0" smtClean="0"/>
              <a:t>Richard Cullen of </a:t>
            </a:r>
            <a:r>
              <a:rPr lang="en-AU" dirty="0" err="1" smtClean="0"/>
              <a:t>SurfControl</a:t>
            </a:r>
            <a:endParaRPr lang="en-US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err="1" smtClean="0"/>
              <a:t>Facebook</a:t>
            </a:r>
            <a:r>
              <a:rPr lang="en-US" baseline="0" dirty="0" smtClean="0"/>
              <a:t> has had extraordinary growth it is currently valued at 15 billion dollars </a:t>
            </a:r>
          </a:p>
          <a:p>
            <a:r>
              <a:rPr lang="en-US" baseline="0" dirty="0" smtClean="0"/>
              <a:t>Does anyone know why or who valued it at 15billion ? Well its because </a:t>
            </a:r>
            <a:r>
              <a:rPr lang="en-US" baseline="0" dirty="0" err="1" smtClean="0"/>
              <a:t>microsoft</a:t>
            </a:r>
            <a:r>
              <a:rPr lang="en-US" baseline="0" dirty="0" smtClean="0"/>
              <a:t> invested 240million for a 1.6% stake in </a:t>
            </a:r>
            <a:r>
              <a:rPr lang="en-US" baseline="0" dirty="0" err="1" smtClean="0"/>
              <a:t>facebook</a:t>
            </a:r>
            <a:r>
              <a:rPr lang="en-US" baseline="0" dirty="0" smtClean="0"/>
              <a:t> for the right to sell third party adds on </a:t>
            </a:r>
            <a:r>
              <a:rPr lang="en-US" baseline="0" dirty="0" err="1" smtClean="0"/>
              <a:t>facebook</a:t>
            </a:r>
            <a:r>
              <a:rPr lang="en-US" baseline="0" dirty="0" smtClean="0"/>
              <a:t>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MySpace has more than 110milion monthly active users. With an average of 300,000 new people sign up to MySpace everyday.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Facebook</a:t>
            </a:r>
            <a:r>
              <a:rPr lang="en-US" dirty="0" smtClean="0"/>
              <a:t> opened its API in 2006 using a series</a:t>
            </a:r>
            <a:r>
              <a:rPr lang="en-US" baseline="0" dirty="0" smtClean="0"/>
              <a:t> of </a:t>
            </a:r>
            <a:r>
              <a:rPr lang="en-US" dirty="0" smtClean="0"/>
              <a:t>REST-based interfaces. This means that our </a:t>
            </a:r>
            <a:r>
              <a:rPr lang="en-US" dirty="0" err="1" smtClean="0"/>
              <a:t>Facebook</a:t>
            </a:r>
            <a:r>
              <a:rPr lang="en-US" dirty="0" smtClean="0"/>
              <a:t> method calls are made over the internet by sending HTTP GET or POST requests to the </a:t>
            </a:r>
            <a:r>
              <a:rPr lang="en-US" dirty="0" err="1" smtClean="0"/>
              <a:t>Facebook</a:t>
            </a:r>
            <a:r>
              <a:rPr lang="en-US" dirty="0" smtClean="0"/>
              <a:t> REST server. With the API, you can add social context to your application by utilizing profile, friend list, photo, and event data.</a:t>
            </a:r>
          </a:p>
          <a:p>
            <a:endParaRPr lang="en-US" dirty="0" smtClean="0"/>
          </a:p>
          <a:p>
            <a:r>
              <a:rPr lang="en-US" dirty="0" smtClean="0"/>
              <a:t>These</a:t>
            </a:r>
            <a:r>
              <a:rPr lang="en-US" baseline="0" dirty="0" smtClean="0"/>
              <a:t> interfaces are : </a:t>
            </a:r>
          </a:p>
          <a:p>
            <a:r>
              <a:rPr lang="en-US" baseline="0" dirty="0" smtClean="0"/>
              <a:t>Look on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Facebook</a:t>
            </a:r>
            <a:r>
              <a:rPr lang="en-US" sz="1200" dirty="0" smtClean="0"/>
              <a:t> Query Language,(FQL), allows you to use a SQL-style interface to more easily query the same data that you can access through other </a:t>
            </a:r>
            <a:r>
              <a:rPr lang="en-US" sz="1200" dirty="0" err="1" smtClean="0"/>
              <a:t>Facebook</a:t>
            </a:r>
            <a:r>
              <a:rPr lang="en-US" sz="1200" dirty="0" smtClean="0"/>
              <a:t> API methods.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r>
              <a:rPr lang="en-US" sz="1200" dirty="0" smtClean="0"/>
              <a:t>Essentially the same as traditional JavaScript. Except your functions will have your Application ID appended to the front of your functions.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3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36" name="Shape 35"/>
          <p:cNvSpPr>
            <a:spLocks/>
          </p:cNvSpPr>
          <p:nvPr/>
        </p:nvSpPr>
        <p:spPr bwMode="auto">
          <a:xfrm>
            <a:off x="4821864" y="1066800"/>
            <a:ext cx="4343400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43" name="Shape 42"/>
          <p:cNvSpPr>
            <a:spLocks/>
          </p:cNvSpPr>
          <p:nvPr/>
        </p:nvSpPr>
        <p:spPr bwMode="auto">
          <a:xfrm>
            <a:off x="290624" y="-14176"/>
            <a:ext cx="5562600" cy="6553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22" name="Shape 21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24" name="Shape 23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26" name="Shape 25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27" name="Shape 26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</p:spPr>
        <p:txBody>
          <a:bodyPr/>
          <a:lstStyle>
            <a:extLst/>
          </a:lstStyle>
          <a:p>
            <a:fld id="{743653DA-8BF4-4869-96FE-9BCF43372D46}" type="datetimeFigureOut">
              <a:rPr lang="en-US" smtClean="0"/>
              <a:pPr/>
              <a:t>10/7/2008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</p:spPr>
        <p:txBody>
          <a:bodyPr/>
          <a:lstStyle>
            <a:extLst/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33400" y="464504"/>
            <a:ext cx="8153400" cy="774192"/>
          </a:xfrm>
        </p:spPr>
        <p:txBody>
          <a:bodyPr/>
          <a:lstStyle>
            <a:lvl1pPr marR="9144" algn="r">
              <a:defRPr sz="380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838381" y="1371600"/>
            <a:ext cx="3848419" cy="457200"/>
          </a:xfrm>
        </p:spPr>
        <p:txBody>
          <a:bodyPr tIns="0"/>
          <a:lstStyle>
            <a:lvl1pPr marL="0" indent="0" algn="r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129108-AC8D-4212-9283-60D9E99BF07A}" type="datetimeFigureOut">
              <a:rPr lang="en-US" smtClean="0"/>
              <a:pPr/>
              <a:t>10/7/2008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352800"/>
            <a:ext cx="7772400" cy="1974059"/>
          </a:xfrm>
        </p:spPr>
        <p:txBody>
          <a:bodyPr anchor="b">
            <a:scene3d>
              <a:camera prst="orthographicFront">
                <a:rot lat="0" lon="0" rev="0"/>
              </a:camera>
              <a:lightRig rig="contrasting" dir="t">
                <a:rot lat="0" lon="0" rev="7500000"/>
              </a:lightRig>
            </a:scene3d>
            <a:sp3d contourW="6350" prstMaterial="metal">
              <a:bevelT w="13081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l">
              <a:buNone/>
              <a:defRPr lang="en-US" sz="4000" b="1" cap="all" dirty="0">
                <a:ln/>
                <a:solidFill>
                  <a:schemeClr val="tx1"/>
                </a:solidFill>
                <a:effectLst>
                  <a:reflection blurRad="12700" stA="50000" endPos="50000" dir="5400000" sy="-100000" rotWithShape="0"/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334000"/>
            <a:ext cx="7772400" cy="1052512"/>
          </a:xfrm>
        </p:spPr>
        <p:txBody>
          <a:bodyPr anchor="t"/>
          <a:lstStyle>
            <a:lvl1pPr marL="374904">
              <a:buNone/>
              <a:defRPr sz="20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DED3D3-6235-4F4C-B439-DF277FB555A7}" type="datetimeFigureOut">
              <a:rPr lang="en-US" smtClean="0"/>
              <a:pPr/>
              <a:t>10/7/2008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295400"/>
          </a:xfrm>
        </p:spPr>
        <p:txBody>
          <a:bodyPr anchor="ctr"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600200"/>
            <a:ext cx="4038600" cy="4525963"/>
          </a:xfrm>
        </p:spPr>
        <p:txBody>
          <a:bodyPr/>
          <a:lstStyle>
            <a:lvl1pPr marL="0" indent="0">
              <a:buFontTx/>
              <a:buNone/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5F1E3E-4B2F-4895-B65E-28B2E64F39F6}" type="datetimeFigureOut">
              <a:rPr lang="en-US" smtClean="0"/>
              <a:pPr/>
              <a:t>10/7/2008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305044" y="3867144"/>
            <a:ext cx="4533900" cy="1601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402264"/>
            <a:ext cx="8686800" cy="886265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085435-8225-4333-BFFA-0096413F0D76}" type="datetimeFigureOut">
              <a:rPr lang="en-US" smtClean="0"/>
              <a:pPr/>
              <a:t>10/7/2008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83C494-2A87-468C-A21B-CB14FB9ABB00}" type="datetimeFigureOut">
              <a:rPr lang="en-US" smtClean="0"/>
              <a:pPr/>
              <a:t>10/7/2008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180FA0-5B31-4864-A2BB-719EA5A679C6}" type="datetimeFigureOut">
              <a:rPr lang="en-US" smtClean="0"/>
              <a:pPr/>
              <a:t>10/7/2008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ECC0C8-36B8-442A-833D-B6AACE86BB77}" type="datetimeFigureOut">
              <a:rPr lang="en-US" smtClean="0"/>
              <a:pPr/>
              <a:t>10/7/2008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17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6858000" cy="914400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6712" y="1905000"/>
            <a:ext cx="8778240" cy="4960144"/>
          </a:xfrm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4" name="Group 17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E20EC5-AC53-4169-941E-EDF10CD23748}" type="datetimeFigureOut">
              <a:rPr lang="en-US" smtClean="0"/>
              <a:pPr/>
              <a:t>10/7/2008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>
              <a:defRPr sz="1100">
                <a:solidFill>
                  <a:schemeClr val="tx2"/>
                </a:solidFill>
              </a:defRPr>
            </a:lvl1pPr>
            <a:extLst/>
          </a:lstStyle>
          <a:p>
            <a:fld id="{8D3816DF-213E-421B-92D3-C068DBB023D6}" type="datetimeFigureOut">
              <a:rPr lang="en-US" smtClean="0">
                <a:solidFill>
                  <a:schemeClr val="tx2"/>
                </a:solidFill>
              </a:rPr>
              <a:pPr/>
              <a:t>10/7/2008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1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>
              <a:defRPr sz="1200">
                <a:solidFill>
                  <a:schemeClr val="tx2"/>
                </a:solidFill>
              </a:defRPr>
            </a:lvl1pPr>
            <a:extLst/>
          </a:lstStyle>
          <a:p>
            <a:pPr algn="l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l"/>
              <a:t>‹#›</a:t>
            </a:fld>
            <a:endParaRPr lang="en-US" sz="120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000" kern="1200" spc="-150" baseline="0">
          <a:solidFill>
            <a:schemeClr val="tx2">
              <a:satMod val="200000"/>
            </a:schemeClr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SzPct val="95000"/>
        <a:buFont typeface="Wingdings"/>
        <a:buChar char="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ikhilk.net/FacebookNET.aspx" TargetMode="External"/><Relationship Id="rId2" Type="http://schemas.openxmlformats.org/officeDocument/2006/relationships/hyperlink" Target="http://www.codeplex.com/FacebookToolki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tevetrefethen.com/blog/VisualStudioStarterKitForFacebookApplicationDevelopment.aspx" TargetMode="External"/><Relationship Id="rId4" Type="http://schemas.openxmlformats.org/officeDocument/2006/relationships/hyperlink" Target="http://www.lagorio.net/windows/facebook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hyperlink" Target="http://www.codeplex.com/FacebookToolkit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mailto:daron@yondem.com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daron.yondem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Data" Target="../diagrams/data3.xml"/><Relationship Id="rId7" Type="http://schemas.openxmlformats.org/officeDocument/2006/relationships/diagramData" Target="../diagrams/data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10" Type="http://schemas.openxmlformats.org/officeDocument/2006/relationships/diagramColors" Target="../diagrams/colors4.xml"/><Relationship Id="rId4" Type="http://schemas.openxmlformats.org/officeDocument/2006/relationships/diagramLayout" Target="../diagrams/layout3.xml"/><Relationship Id="rId9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tr-TR" dirty="0" smtClean="0"/>
              <a:t>FACEBOOK uygulama geliştirme </a:t>
            </a:r>
            <a:br>
              <a:rPr lang="tr-TR" dirty="0" smtClean="0"/>
            </a:br>
            <a:r>
              <a:rPr lang="tr-TR" dirty="0" err="1" smtClean="0">
                <a:solidFill>
                  <a:schemeClr val="accent1"/>
                </a:solidFill>
              </a:rPr>
              <a:t>daron</a:t>
            </a:r>
            <a:r>
              <a:rPr lang="tr-TR" dirty="0" smtClean="0">
                <a:solidFill>
                  <a:schemeClr val="accent1"/>
                </a:solidFill>
              </a:rPr>
              <a:t> </a:t>
            </a:r>
            <a:r>
              <a:rPr lang="tr-TR" dirty="0" err="1" smtClean="0">
                <a:solidFill>
                  <a:schemeClr val="accent1"/>
                </a:solidFill>
              </a:rPr>
              <a:t>yöndem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body" idx="1"/>
          </p:nvPr>
        </p:nvSpPr>
        <p:spPr>
          <a:xfrm>
            <a:off x="857224" y="5286388"/>
            <a:ext cx="7772400" cy="1052512"/>
          </a:xfrm>
        </p:spPr>
        <p:txBody>
          <a:bodyPr/>
          <a:lstStyle>
            <a:extLst/>
          </a:lstStyle>
          <a:p>
            <a:r>
              <a:rPr lang="tr-TR" dirty="0" smtClean="0"/>
              <a:t>INETA Türkiye Başkanı, MVP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571472" y="1428736"/>
            <a:ext cx="6964387" cy="3357571"/>
          </a:xfrm>
          <a:ln>
            <a:noFill/>
          </a:ln>
        </p:spPr>
        <p:txBody>
          <a:bodyPr>
            <a:normAutofit/>
          </a:bodyPr>
          <a:lstStyle/>
          <a:p>
            <a:pPr>
              <a:buNone/>
            </a:pPr>
            <a:endParaRPr lang="en-US" sz="2600" dirty="0" smtClean="0"/>
          </a:p>
          <a:p>
            <a:pPr>
              <a:buNone/>
            </a:pPr>
            <a:r>
              <a:rPr lang="en-US" sz="2600" dirty="0" err="1" smtClean="0"/>
              <a:t>obj.className</a:t>
            </a:r>
            <a:r>
              <a:rPr lang="en-US" sz="2600" dirty="0" smtClean="0"/>
              <a:t> = "</a:t>
            </a:r>
            <a:r>
              <a:rPr lang="en-US" sz="2600" dirty="0" err="1" smtClean="0"/>
              <a:t>SBGGiftItemImage</a:t>
            </a:r>
            <a:r>
              <a:rPr lang="en-US" sz="2600" dirty="0" smtClean="0"/>
              <a:t>";</a:t>
            </a:r>
          </a:p>
          <a:p>
            <a:pPr>
              <a:buNone/>
            </a:pPr>
            <a:endParaRPr lang="en-US" sz="2800" b="1" dirty="0" smtClean="0"/>
          </a:p>
          <a:p>
            <a:pPr>
              <a:buNone/>
            </a:pPr>
            <a:r>
              <a:rPr lang="tr-TR" sz="2800" b="1" dirty="0" smtClean="0"/>
              <a:t>sonuç</a:t>
            </a:r>
            <a:endParaRPr lang="en-US" sz="2800" b="1" dirty="0" smtClean="0"/>
          </a:p>
          <a:p>
            <a:pPr>
              <a:buNone/>
            </a:pPr>
            <a:endParaRPr lang="en-US" sz="2600" dirty="0" smtClean="0"/>
          </a:p>
          <a:p>
            <a:pPr>
              <a:buNone/>
            </a:pPr>
            <a:r>
              <a:rPr lang="en-US" sz="2600" dirty="0" err="1" smtClean="0"/>
              <a:t>obj.</a:t>
            </a:r>
            <a:r>
              <a:rPr lang="en-US" sz="2600" dirty="0" err="1" smtClean="0">
                <a:solidFill>
                  <a:schemeClr val="accent1"/>
                </a:solidFill>
              </a:rPr>
              <a:t>set</a:t>
            </a:r>
            <a:r>
              <a:rPr lang="en-US" sz="2600" dirty="0" err="1" smtClean="0"/>
              <a:t>ClassName</a:t>
            </a:r>
            <a:r>
              <a:rPr lang="en-US" sz="2600" dirty="0" smtClean="0">
                <a:solidFill>
                  <a:schemeClr val="accent1"/>
                </a:solidFill>
              </a:rPr>
              <a:t>("</a:t>
            </a:r>
            <a:r>
              <a:rPr lang="en-US" sz="2600" dirty="0" err="1" smtClean="0"/>
              <a:t>SBGGiftItemImage</a:t>
            </a:r>
            <a:r>
              <a:rPr lang="en-US" sz="2600" dirty="0" smtClean="0">
                <a:solidFill>
                  <a:schemeClr val="accent1"/>
                </a:solidFill>
              </a:rPr>
              <a:t>")</a:t>
            </a:r>
            <a:r>
              <a:rPr lang="en-US" sz="2600" dirty="0" smtClean="0"/>
              <a:t>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42910" y="209550"/>
            <a:ext cx="7586690" cy="1295400"/>
          </a:xfrm>
        </p:spPr>
        <p:txBody>
          <a:bodyPr/>
          <a:lstStyle/>
          <a:p>
            <a:r>
              <a:rPr lang="en-US" dirty="0" err="1" smtClean="0">
                <a:solidFill>
                  <a:schemeClr val="accent1"/>
                </a:solidFill>
              </a:rPr>
              <a:t>Facebook</a:t>
            </a:r>
            <a:r>
              <a:rPr lang="en-US" dirty="0" smtClean="0">
                <a:solidFill>
                  <a:schemeClr val="accent1"/>
                </a:solidFill>
              </a:rPr>
              <a:t> API - FBJS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785786" y="2143115"/>
            <a:ext cx="7321577" cy="435769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600" dirty="0" err="1" smtClean="0"/>
              <a:t>obj.onmouseout</a:t>
            </a:r>
            <a:r>
              <a:rPr lang="en-US" sz="2600" dirty="0" smtClean="0"/>
              <a:t> = function() {</a:t>
            </a:r>
            <a:r>
              <a:rPr lang="en-US" sz="2600" dirty="0" err="1" smtClean="0"/>
              <a:t>this.className</a:t>
            </a:r>
            <a:r>
              <a:rPr lang="en-US" sz="2600" dirty="0" smtClean="0"/>
              <a:t> = "</a:t>
            </a:r>
            <a:r>
              <a:rPr lang="en-US" sz="2600" dirty="0" err="1" smtClean="0"/>
              <a:t>SBGGiftItemImage</a:t>
            </a:r>
            <a:r>
              <a:rPr lang="en-US" sz="2600" dirty="0" smtClean="0"/>
              <a:t>";};</a:t>
            </a:r>
          </a:p>
          <a:p>
            <a:pPr>
              <a:buNone/>
            </a:pPr>
            <a:endParaRPr lang="en-US" sz="2600" dirty="0" smtClean="0"/>
          </a:p>
          <a:p>
            <a:pPr>
              <a:buNone/>
            </a:pPr>
            <a:r>
              <a:rPr lang="en-US" sz="2800" b="1" dirty="0" smtClean="0"/>
              <a:t>Become</a:t>
            </a:r>
          </a:p>
          <a:p>
            <a:pPr>
              <a:buNone/>
            </a:pPr>
            <a:endParaRPr lang="en-US" sz="2800" b="1" dirty="0" smtClean="0"/>
          </a:p>
          <a:p>
            <a:pPr>
              <a:buNone/>
            </a:pPr>
            <a:r>
              <a:rPr lang="en-US" sz="2600" dirty="0" err="1" smtClean="0"/>
              <a:t>obj.</a:t>
            </a:r>
            <a:r>
              <a:rPr lang="en-US" sz="2600" dirty="0" err="1" smtClean="0">
                <a:solidFill>
                  <a:schemeClr val="accent1"/>
                </a:solidFill>
              </a:rPr>
              <a:t>addEventListener</a:t>
            </a:r>
            <a:r>
              <a:rPr lang="en-US" sz="2600" dirty="0" smtClean="0"/>
              <a:t>("</a:t>
            </a:r>
            <a:r>
              <a:rPr lang="en-US" sz="2600" dirty="0" err="1" smtClean="0">
                <a:solidFill>
                  <a:schemeClr val="accent1"/>
                </a:solidFill>
              </a:rPr>
              <a:t>mouseout</a:t>
            </a:r>
            <a:r>
              <a:rPr lang="en-US" sz="2600" dirty="0" err="1" smtClean="0"/>
              <a:t>",function</a:t>
            </a:r>
            <a:r>
              <a:rPr lang="en-US" sz="2600" dirty="0" smtClean="0"/>
              <a:t>() {</a:t>
            </a:r>
            <a:r>
              <a:rPr lang="en-US" sz="2600" dirty="0" err="1" smtClean="0"/>
              <a:t>this.setClassName</a:t>
            </a:r>
            <a:r>
              <a:rPr lang="en-US" sz="2600" dirty="0" smtClean="0"/>
              <a:t>('</a:t>
            </a:r>
            <a:r>
              <a:rPr lang="en-US" sz="2600" dirty="0" err="1" smtClean="0"/>
              <a:t>SBGGiftItemImage</a:t>
            </a:r>
            <a:r>
              <a:rPr lang="en-US" sz="2600" dirty="0" smtClean="0"/>
              <a:t>');});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85786" y="209550"/>
            <a:ext cx="7443814" cy="1295400"/>
          </a:xfrm>
        </p:spPr>
        <p:txBody>
          <a:bodyPr/>
          <a:lstStyle/>
          <a:p>
            <a:r>
              <a:rPr lang="en-US" dirty="0" err="1" smtClean="0">
                <a:solidFill>
                  <a:schemeClr val="accent1"/>
                </a:solidFill>
              </a:rPr>
              <a:t>Facebook</a:t>
            </a:r>
            <a:r>
              <a:rPr lang="en-US" dirty="0" smtClean="0">
                <a:solidFill>
                  <a:schemeClr val="accent1"/>
                </a:solidFill>
              </a:rPr>
              <a:t> API - FBJS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00504"/>
            <a:ext cx="7772400" cy="1326355"/>
          </a:xfrm>
        </p:spPr>
        <p:txBody>
          <a:bodyPr/>
          <a:lstStyle/>
          <a:p>
            <a:r>
              <a:rPr lang="tr-TR" dirty="0" smtClean="0"/>
              <a:t>İşin </a:t>
            </a:r>
            <a:r>
              <a:rPr lang="tr-TR" dirty="0" err="1" smtClean="0"/>
              <a:t>kolayi</a:t>
            </a:r>
            <a:r>
              <a:rPr lang="tr-TR" dirty="0" smtClean="0"/>
              <a:t> : </a:t>
            </a:r>
            <a:r>
              <a:rPr lang="tr-TR" dirty="0" err="1" smtClean="0"/>
              <a:t>Asp</a:t>
            </a:r>
            <a:r>
              <a:rPr lang="tr-TR" dirty="0" smtClean="0"/>
              <a:t>.NET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FaceBook</a:t>
            </a:r>
            <a:r>
              <a:rPr lang="tr-TR" dirty="0" smtClean="0"/>
              <a:t> için .NET Kütüphaneleri</a:t>
            </a:r>
            <a:endParaRPr 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 err="1"/>
              <a:t>Facebook</a:t>
            </a:r>
            <a:r>
              <a:rPr lang="en-US" sz="2800" dirty="0"/>
              <a:t> Developer Toolkit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hlinkClick r:id="rId2"/>
              </a:rPr>
              <a:t>http://www.codeplex.com/FacebookToolkit</a:t>
            </a: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800" dirty="0"/>
              <a:t>Facebook.NET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hlinkClick r:id="rId3"/>
              </a:rPr>
              <a:t>http://www.nikhilk.net/FacebookNET.aspx</a:t>
            </a: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800" dirty="0" err="1"/>
              <a:t>Facebook</a:t>
            </a:r>
            <a:r>
              <a:rPr lang="en-US" sz="2800" dirty="0"/>
              <a:t> API Client Library for VB.NET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hlinkClick r:id="rId4"/>
              </a:rPr>
              <a:t>http://www.lagorio.net/windows/facebook/</a:t>
            </a: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800" dirty="0"/>
              <a:t>Visual Studio Starter Kit for </a:t>
            </a:r>
            <a:r>
              <a:rPr lang="en-US" sz="2800" dirty="0" err="1"/>
              <a:t>Facebook</a:t>
            </a:r>
            <a:endParaRPr lang="en-US" sz="2800" dirty="0"/>
          </a:p>
          <a:p>
            <a:pPr lvl="1">
              <a:lnSpc>
                <a:spcPct val="80000"/>
              </a:lnSpc>
            </a:pPr>
            <a:r>
              <a:rPr lang="en-US" sz="2400" dirty="0">
                <a:hlinkClick r:id="rId5"/>
              </a:rPr>
              <a:t>http://www.stevetrefethen.com/blog/VisualStudioStarterKitForFacebookApplicationDevelopment.aspx</a:t>
            </a:r>
            <a:endParaRPr lang="en-US" sz="2400" dirty="0"/>
          </a:p>
          <a:p>
            <a:pPr lvl="1">
              <a:lnSpc>
                <a:spcPct val="80000"/>
              </a:lnSpc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Facebook.NET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.NET Web / Desktop </a:t>
            </a:r>
            <a:r>
              <a:rPr lang="tr-TR" sz="2800" dirty="0" smtClean="0"/>
              <a:t>kontrolleri</a:t>
            </a:r>
            <a:endParaRPr lang="en-US" sz="2800" dirty="0"/>
          </a:p>
          <a:p>
            <a:r>
              <a:rPr lang="tr-TR" sz="2800" dirty="0" smtClean="0"/>
              <a:t>Garip </a:t>
            </a:r>
            <a:r>
              <a:rPr lang="en-US" sz="2800" dirty="0" smtClean="0"/>
              <a:t>OO </a:t>
            </a:r>
            <a:r>
              <a:rPr lang="tr-TR" sz="2800" dirty="0" smtClean="0"/>
              <a:t>dizaynı!</a:t>
            </a:r>
            <a:endParaRPr lang="en-US" sz="2800" dirty="0"/>
          </a:p>
          <a:p>
            <a:pPr lvl="1"/>
            <a:r>
              <a:rPr lang="tr-TR" sz="2400" dirty="0" smtClean="0"/>
              <a:t>Anlaşılması çok zor</a:t>
            </a:r>
            <a:endParaRPr lang="en-US" sz="2400" dirty="0"/>
          </a:p>
          <a:p>
            <a:r>
              <a:rPr lang="en-US" sz="2800" dirty="0" smtClean="0"/>
              <a:t>FB API</a:t>
            </a:r>
            <a:r>
              <a:rPr lang="tr-TR" sz="2800" dirty="0" smtClean="0"/>
              <a:t>’deki her özellik yok.</a:t>
            </a:r>
            <a:endParaRPr lang="en-US" sz="2800" dirty="0"/>
          </a:p>
          <a:p>
            <a:r>
              <a:rPr lang="en-US" sz="2800" dirty="0"/>
              <a:t>Web </a:t>
            </a:r>
            <a:r>
              <a:rPr lang="tr-TR" sz="2800" dirty="0" smtClean="0"/>
              <a:t>kontrollerinde eksikler var.</a:t>
            </a:r>
            <a:endParaRPr lang="en-US" sz="2800" dirty="0"/>
          </a:p>
          <a:p>
            <a:r>
              <a:rPr lang="tr-TR" sz="2800" dirty="0" smtClean="0"/>
              <a:t>Örnekler ve dokümantasyon eksik.</a:t>
            </a:r>
            <a:endParaRPr lang="en-US" sz="2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Facebook API Client Library for VB.NET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İlk </a:t>
            </a:r>
            <a:r>
              <a:rPr lang="tr-TR" dirty="0" err="1" smtClean="0"/>
              <a:t>API’lardan</a:t>
            </a:r>
            <a:r>
              <a:rPr lang="tr-TR" dirty="0" smtClean="0"/>
              <a:t>…</a:t>
            </a:r>
            <a:endParaRPr lang="en-US" dirty="0"/>
          </a:p>
          <a:p>
            <a:r>
              <a:rPr lang="tr-TR" dirty="0" smtClean="0"/>
              <a:t>OO değil.</a:t>
            </a:r>
            <a:endParaRPr lang="en-US" dirty="0"/>
          </a:p>
          <a:p>
            <a:pPr lvl="1"/>
            <a:r>
              <a:rPr lang="tr-TR" dirty="0" smtClean="0"/>
              <a:t>Tek bir sınıf ile </a:t>
            </a:r>
            <a:r>
              <a:rPr lang="tr-TR" dirty="0" err="1" smtClean="0"/>
              <a:t>herşey</a:t>
            </a:r>
            <a:r>
              <a:rPr lang="tr-TR" dirty="0" smtClean="0"/>
              <a:t> halledilmiş.</a:t>
            </a:r>
            <a:endParaRPr lang="en-US" dirty="0"/>
          </a:p>
          <a:p>
            <a:r>
              <a:rPr lang="en-US" dirty="0" smtClean="0"/>
              <a:t>FB API</a:t>
            </a:r>
            <a:r>
              <a:rPr lang="tr-TR" dirty="0" smtClean="0"/>
              <a:t>’ye kıyasla eksikleri var.</a:t>
            </a:r>
            <a:endParaRPr lang="en-US" dirty="0"/>
          </a:p>
          <a:p>
            <a:r>
              <a:rPr lang="tr-TR" dirty="0" smtClean="0"/>
              <a:t>Dokümantasyon yok</a:t>
            </a:r>
            <a:r>
              <a:rPr lang="en-US" dirty="0" smtClean="0"/>
              <a:t>…</a:t>
            </a:r>
            <a:endParaRPr lang="en-US" dirty="0"/>
          </a:p>
          <a:p>
            <a:pPr lvl="1"/>
            <a:r>
              <a:rPr lang="tr-TR" dirty="0" smtClean="0"/>
              <a:t>Fakat kaynak kodu açık ve net bir şekilde açıklamalarla dolu.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Tavsiyem!</a:t>
            </a:r>
            <a:endParaRPr lang="en-US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68538" y="3886200"/>
            <a:ext cx="6335712" cy="1127125"/>
          </a:xfrm>
        </p:spPr>
        <p:txBody>
          <a:bodyPr/>
          <a:lstStyle/>
          <a:p>
            <a:pPr algn="l"/>
            <a:r>
              <a:rPr lang="en-US"/>
              <a:t>Facebook Developer Toolkit</a:t>
            </a:r>
          </a:p>
          <a:p>
            <a:pPr algn="l"/>
            <a:r>
              <a:rPr lang="en-US" sz="2000">
                <a:hlinkClick r:id="rId2"/>
              </a:rPr>
              <a:t>http://www.codeplex.com/FacebookToolkit</a:t>
            </a:r>
            <a:r>
              <a:rPr lang="en-US" sz="2000"/>
              <a:t>	</a:t>
            </a:r>
          </a:p>
        </p:txBody>
      </p:sp>
      <p:pic>
        <p:nvPicPr>
          <p:cNvPr id="50184" name="Picture 8" descr="MCj0424778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6375" y="4005263"/>
            <a:ext cx="647700" cy="5857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00504"/>
            <a:ext cx="7772400" cy="1326355"/>
          </a:xfrm>
        </p:spPr>
        <p:txBody>
          <a:bodyPr/>
          <a:lstStyle/>
          <a:p>
            <a:r>
              <a:rPr lang="tr-TR" dirty="0" smtClean="0"/>
              <a:t>FBML, IFRAME ve .NET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Biraz da AJAX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FBML </a:t>
            </a:r>
            <a:r>
              <a:rPr lang="tr-TR" dirty="0" smtClean="0"/>
              <a:t>mi, </a:t>
            </a:r>
            <a:r>
              <a:rPr lang="en-US" dirty="0" smtClean="0"/>
              <a:t>IFRAME</a:t>
            </a:r>
            <a:r>
              <a:rPr lang="tr-TR" dirty="0" smtClean="0"/>
              <a:t> mi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FBML</a:t>
            </a:r>
          </a:p>
          <a:p>
            <a:pPr lvl="1">
              <a:lnSpc>
                <a:spcPct val="90000"/>
              </a:lnSpc>
            </a:pPr>
            <a:r>
              <a:rPr lang="tr-TR" dirty="0" smtClean="0"/>
              <a:t>Hızlı </a:t>
            </a:r>
            <a:r>
              <a:rPr lang="tr-TR" dirty="0" err="1" smtClean="0"/>
              <a:t>parsing</a:t>
            </a:r>
            <a:r>
              <a:rPr lang="tr-TR" dirty="0" smtClean="0"/>
              <a:t>.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tr-TR" dirty="0" err="1" smtClean="0"/>
              <a:t>JavaScript</a:t>
            </a:r>
            <a:r>
              <a:rPr lang="tr-TR" dirty="0" smtClean="0"/>
              <a:t> sorunları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tr-TR" dirty="0" smtClean="0"/>
              <a:t>Yavaş (</a:t>
            </a:r>
            <a:r>
              <a:rPr lang="tr-TR" dirty="0" err="1" smtClean="0"/>
              <a:t>Postback</a:t>
            </a:r>
            <a:r>
              <a:rPr lang="tr-TR" dirty="0" smtClean="0"/>
              <a:t>)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tr-TR" dirty="0" err="1" smtClean="0"/>
              <a:t>Facebook’un</a:t>
            </a:r>
            <a:r>
              <a:rPr lang="tr-TR" dirty="0" smtClean="0"/>
              <a:t> ellerindesiniz.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IFRAME</a:t>
            </a:r>
          </a:p>
          <a:p>
            <a:pPr lvl="1">
              <a:lnSpc>
                <a:spcPct val="90000"/>
              </a:lnSpc>
            </a:pPr>
            <a:r>
              <a:rPr lang="tr-TR" dirty="0" smtClean="0"/>
              <a:t>FBML kullanamazsınız.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tr-TR" dirty="0" smtClean="0"/>
              <a:t>Kullanıcı </a:t>
            </a:r>
            <a:r>
              <a:rPr lang="tr-TR" dirty="0" err="1" smtClean="0"/>
              <a:t>arayüzünde</a:t>
            </a:r>
            <a:r>
              <a:rPr lang="tr-TR" dirty="0" smtClean="0"/>
              <a:t> istediğinizi yapabilirsiniz.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tr-TR" dirty="0" smtClean="0"/>
              <a:t>Tam </a:t>
            </a:r>
            <a:r>
              <a:rPr lang="tr-TR" dirty="0" err="1" smtClean="0"/>
              <a:t>JavaScript</a:t>
            </a:r>
            <a:r>
              <a:rPr lang="tr-TR" dirty="0" smtClean="0"/>
              <a:t> desteği.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FBML </a:t>
            </a:r>
            <a:r>
              <a:rPr lang="tr-TR" dirty="0" smtClean="0"/>
              <a:t>ve </a:t>
            </a:r>
            <a:r>
              <a:rPr lang="en-US" dirty="0" smtClean="0"/>
              <a:t>ASP.NET</a:t>
            </a:r>
            <a:endParaRPr lang="en-US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ASP.NET</a:t>
            </a:r>
            <a:r>
              <a:rPr lang="tr-TR" dirty="0" smtClean="0"/>
              <a:t>’in</a:t>
            </a:r>
            <a:r>
              <a:rPr lang="en-US" dirty="0" smtClean="0"/>
              <a:t> </a:t>
            </a:r>
            <a:r>
              <a:rPr lang="tr-TR" dirty="0" smtClean="0"/>
              <a:t>Sorunları</a:t>
            </a:r>
            <a:endParaRPr lang="en-US" dirty="0"/>
          </a:p>
          <a:p>
            <a:pPr lvl="1"/>
            <a:r>
              <a:rPr lang="tr-TR" dirty="0" smtClean="0"/>
              <a:t>Sunucu kontrollerinin çoğu çalışmaz.</a:t>
            </a:r>
            <a:endParaRPr lang="en-US" dirty="0"/>
          </a:p>
          <a:p>
            <a:pPr lvl="1"/>
            <a:r>
              <a:rPr lang="en-US" dirty="0"/>
              <a:t>AJAX toolkit </a:t>
            </a:r>
            <a:r>
              <a:rPr lang="tr-TR" dirty="0" smtClean="0"/>
              <a:t>çalışmaz!</a:t>
            </a:r>
            <a:endParaRPr lang="en-US" dirty="0"/>
          </a:p>
          <a:p>
            <a:pPr lvl="1"/>
            <a:r>
              <a:rPr lang="en-US" dirty="0" err="1" smtClean="0"/>
              <a:t>Postback</a:t>
            </a:r>
            <a:r>
              <a:rPr lang="tr-TR" dirty="0" smtClean="0"/>
              <a:t> </a:t>
            </a:r>
            <a:r>
              <a:rPr lang="tr-TR" dirty="0" smtClean="0"/>
              <a:t>çalışmayabilir!</a:t>
            </a:r>
            <a:endParaRPr lang="en-US" dirty="0"/>
          </a:p>
          <a:p>
            <a:pPr lvl="1"/>
            <a:r>
              <a:rPr lang="en-US" dirty="0"/>
              <a:t>Session </a:t>
            </a:r>
            <a:r>
              <a:rPr lang="tr-TR" dirty="0" smtClean="0"/>
              <a:t>kaybolabilir!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 idx="4294967295"/>
          </p:nvPr>
        </p:nvSpPr>
        <p:spPr>
          <a:xfrm>
            <a:off x="857224" y="428604"/>
            <a:ext cx="7286676" cy="1143008"/>
          </a:xfrm>
        </p:spPr>
        <p:txBody>
          <a:bodyPr/>
          <a:lstStyle>
            <a:extLst/>
          </a:lstStyle>
          <a:p>
            <a:r>
              <a:rPr lang="en-US" dirty="0" smtClean="0">
                <a:solidFill>
                  <a:schemeClr val="accent1"/>
                </a:solidFill>
              </a:rPr>
              <a:t>Presentation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1000100" y="714356"/>
          <a:ext cx="7358114" cy="49972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“Hacks”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tr-TR" sz="2800" dirty="0" smtClean="0"/>
              <a:t>Normal form ve HTML kontrolleri kullanın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tr-TR" sz="2800" dirty="0" smtClean="0"/>
              <a:t>FBJS kullanın veya hiç JS kullanmayın.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 err="1" smtClean="0"/>
              <a:t>Postback</a:t>
            </a:r>
            <a:r>
              <a:rPr lang="tr-TR" sz="2800" dirty="0" smtClean="0"/>
              <a:t>’</a:t>
            </a:r>
            <a:r>
              <a:rPr lang="tr-TR" sz="2800" dirty="0" err="1" smtClean="0"/>
              <a:t>leri</a:t>
            </a:r>
            <a:r>
              <a:rPr lang="tr-TR" sz="2800" dirty="0" smtClean="0"/>
              <a:t> kontrol edin.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HTTP POSTS</a:t>
            </a:r>
            <a:r>
              <a:rPr lang="tr-TR" sz="2400" dirty="0" smtClean="0"/>
              <a:t>’</a:t>
            </a:r>
            <a:r>
              <a:rPr lang="tr-TR" sz="2400" dirty="0" err="1" smtClean="0"/>
              <a:t>ları</a:t>
            </a:r>
            <a:r>
              <a:rPr lang="tr-TR" sz="2400" dirty="0" smtClean="0"/>
              <a:t> eski </a:t>
            </a:r>
            <a:r>
              <a:rPr lang="tr-TR" sz="2400" dirty="0" err="1" smtClean="0"/>
              <a:t>metodlarla</a:t>
            </a:r>
            <a:r>
              <a:rPr lang="tr-TR" sz="2400" dirty="0" smtClean="0"/>
              <a:t> alın.</a:t>
            </a:r>
            <a:endParaRPr lang="en-US" sz="2400" dirty="0"/>
          </a:p>
          <a:p>
            <a:pPr lvl="2">
              <a:lnSpc>
                <a:spcPct val="90000"/>
              </a:lnSpc>
            </a:pPr>
            <a:r>
              <a:rPr lang="en-US" sz="2000" dirty="0" err="1">
                <a:latin typeface="Courier New" pitchFamily="49" charset="0"/>
              </a:rPr>
              <a:t>Request.Form</a:t>
            </a:r>
            <a:r>
              <a:rPr lang="en-US" sz="2000" dirty="0">
                <a:latin typeface="Courier New" pitchFamily="49" charset="0"/>
              </a:rPr>
              <a:t>(…)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Session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Session </a:t>
            </a:r>
            <a:r>
              <a:rPr lang="en-US" sz="2400" dirty="0"/>
              <a:t>Key / </a:t>
            </a:r>
            <a:r>
              <a:rPr lang="en-US" sz="2400" dirty="0" smtClean="0"/>
              <a:t>FBUID</a:t>
            </a:r>
            <a:r>
              <a:rPr lang="tr-TR" sz="2400" dirty="0" smtClean="0"/>
              <a:t> tutan veritabanınız olmalı.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global </a:t>
            </a:r>
            <a:r>
              <a:rPr lang="en-US" sz="2400" dirty="0">
                <a:latin typeface="Courier New" pitchFamily="49" charset="0"/>
              </a:rPr>
              <a:t>Application</a:t>
            </a:r>
            <a:r>
              <a:rPr lang="en-US" sz="2400" dirty="0"/>
              <a:t> </a:t>
            </a:r>
            <a:r>
              <a:rPr lang="en-US" sz="2400" dirty="0" err="1" smtClean="0"/>
              <a:t>obje</a:t>
            </a:r>
            <a:r>
              <a:rPr lang="tr-TR" sz="2400" dirty="0" smtClean="0"/>
              <a:t>sinde </a:t>
            </a:r>
            <a:r>
              <a:rPr lang="tr-TR" sz="2400" dirty="0" err="1" smtClean="0"/>
              <a:t>Hasttable</a:t>
            </a:r>
            <a:r>
              <a:rPr lang="tr-TR" sz="2400" dirty="0" smtClean="0"/>
              <a:t> tutun.</a:t>
            </a:r>
            <a:endParaRPr lang="en-US" sz="2400" dirty="0"/>
          </a:p>
          <a:p>
            <a:pPr lvl="2">
              <a:lnSpc>
                <a:spcPct val="90000"/>
              </a:lnSpc>
            </a:pPr>
            <a:r>
              <a:rPr lang="tr-TR" sz="2000" dirty="0" err="1" smtClean="0"/>
              <a:t>Shared</a:t>
            </a:r>
            <a:r>
              <a:rPr lang="tr-TR" sz="2000" dirty="0" smtClean="0"/>
              <a:t> değişkenler kullanmayın! </a:t>
            </a:r>
            <a:r>
              <a:rPr lang="tr-TR" sz="2000" dirty="0" err="1" smtClean="0"/>
              <a:t>Thread</a:t>
            </a:r>
            <a:r>
              <a:rPr lang="tr-TR" sz="2000" dirty="0" smtClean="0"/>
              <a:t> değişir.</a:t>
            </a:r>
            <a:endParaRPr lang="en-US" sz="2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Ne zaman </a:t>
            </a:r>
            <a:r>
              <a:rPr lang="en-US" dirty="0" smtClean="0"/>
              <a:t>IFRAME</a:t>
            </a:r>
            <a:r>
              <a:rPr lang="tr-TR" dirty="0" smtClean="0"/>
              <a:t> kullanmalı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Eğer</a:t>
            </a:r>
            <a:endParaRPr lang="en-US" dirty="0"/>
          </a:p>
          <a:p>
            <a:pPr lvl="1"/>
            <a:r>
              <a:rPr lang="en-US" dirty="0"/>
              <a:t>.NET web </a:t>
            </a:r>
            <a:r>
              <a:rPr lang="tr-TR" dirty="0" smtClean="0"/>
              <a:t>kontrolleri</a:t>
            </a:r>
            <a:endParaRPr lang="en-US" dirty="0"/>
          </a:p>
          <a:p>
            <a:pPr lvl="1"/>
            <a:r>
              <a:rPr lang="en-US" dirty="0"/>
              <a:t>.NET event handling</a:t>
            </a:r>
          </a:p>
          <a:p>
            <a:pPr lvl="1"/>
            <a:r>
              <a:rPr lang="en-US" dirty="0"/>
              <a:t>.NET AJAX toolkit</a:t>
            </a:r>
          </a:p>
          <a:p>
            <a:pPr lvl="1"/>
            <a:r>
              <a:rPr lang="tr-TR" dirty="0" smtClean="0"/>
              <a:t>Özel </a:t>
            </a:r>
            <a:r>
              <a:rPr lang="en-US" dirty="0" err="1" smtClean="0"/>
              <a:t>JavaScripts</a:t>
            </a:r>
            <a:endParaRPr lang="tr-TR" dirty="0" smtClean="0"/>
          </a:p>
          <a:p>
            <a:r>
              <a:rPr lang="tr-TR" dirty="0" smtClean="0"/>
              <a:t>Kullanacaksanız ve..</a:t>
            </a:r>
          </a:p>
          <a:p>
            <a:r>
              <a:rPr lang="tr-TR" dirty="0" smtClean="0"/>
              <a:t>FBML değişiklikleri yüzünden </a:t>
            </a:r>
            <a:r>
              <a:rPr lang="tr-TR" dirty="0" err="1" smtClean="0"/>
              <a:t>FaceBook’a</a:t>
            </a:r>
            <a:r>
              <a:rPr lang="tr-TR" dirty="0" smtClean="0"/>
              <a:t> bağlı kalmak istemiyorsanız!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00504"/>
            <a:ext cx="7772400" cy="1326355"/>
          </a:xfrm>
        </p:spPr>
        <p:txBody>
          <a:bodyPr/>
          <a:lstStyle/>
          <a:p>
            <a:r>
              <a:rPr lang="tr-TR" dirty="0" err="1" smtClean="0"/>
              <a:t>Deneyelİm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 smtClean="0"/>
              <a:t>Facebook</a:t>
            </a:r>
            <a:r>
              <a:rPr lang="tr-TR" dirty="0" smtClean="0"/>
              <a:t>.com üzerinde…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Developer</a:t>
            </a:r>
            <a:r>
              <a:rPr lang="tr-TR" dirty="0" smtClean="0"/>
              <a:t> </a:t>
            </a:r>
            <a:r>
              <a:rPr lang="tr-TR" dirty="0" err="1" smtClean="0"/>
              <a:t>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24" y="1500174"/>
            <a:ext cx="7772400" cy="4572000"/>
          </a:xfrm>
        </p:spPr>
        <p:txBody>
          <a:bodyPr/>
          <a:lstStyle/>
          <a:p>
            <a:r>
              <a:rPr lang="tr-TR" dirty="0" smtClean="0"/>
              <a:t>Uygulamanızı geliştirirken </a:t>
            </a:r>
            <a:r>
              <a:rPr lang="tr-TR" dirty="0" err="1" smtClean="0"/>
              <a:t>FaceBook’a</a:t>
            </a:r>
            <a:r>
              <a:rPr lang="tr-TR" dirty="0" smtClean="0"/>
              <a:t> koyabilmek için hesabınıza </a:t>
            </a:r>
            <a:r>
              <a:rPr lang="tr-TR" dirty="0" err="1" smtClean="0"/>
              <a:t>Developer</a:t>
            </a:r>
            <a:r>
              <a:rPr lang="tr-TR" dirty="0" smtClean="0"/>
              <a:t> uygulamasını eklemeniz gerekiyor.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9375" t="11250" r="33789" b="34375"/>
          <a:stretch>
            <a:fillRect/>
          </a:stretch>
        </p:blipFill>
        <p:spPr bwMode="auto">
          <a:xfrm>
            <a:off x="1643042" y="3143248"/>
            <a:ext cx="5572164" cy="3331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l="10547" t="11250" r="33789" b="15000"/>
          <a:stretch>
            <a:fillRect/>
          </a:stretch>
        </p:blipFill>
        <p:spPr bwMode="auto">
          <a:xfrm>
            <a:off x="1214414" y="571480"/>
            <a:ext cx="6786610" cy="5619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 l="11719" t="11250" r="34375" b="18437"/>
          <a:stretch>
            <a:fillRect/>
          </a:stretch>
        </p:blipFill>
        <p:spPr bwMode="auto">
          <a:xfrm>
            <a:off x="1357290" y="714356"/>
            <a:ext cx="6572296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Detaylar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IFRAME içerisinde özgürsünüz.</a:t>
            </a:r>
          </a:p>
          <a:p>
            <a:r>
              <a:rPr lang="tr-TR" dirty="0" smtClean="0"/>
              <a:t>Kendi </a:t>
            </a:r>
            <a:r>
              <a:rPr lang="tr-TR" dirty="0" err="1" smtClean="0"/>
              <a:t>hosting</a:t>
            </a:r>
            <a:r>
              <a:rPr lang="tr-TR" dirty="0" smtClean="0"/>
              <a:t> ve veritabanınızı kullanmalısınız.</a:t>
            </a:r>
          </a:p>
          <a:p>
            <a:r>
              <a:rPr lang="tr-TR" dirty="0" smtClean="0"/>
              <a:t>Sadece FBID ve kullanıcı adı alabilirsiniz.</a:t>
            </a:r>
          </a:p>
          <a:p>
            <a:r>
              <a:rPr lang="tr-TR" dirty="0" smtClean="0"/>
              <a:t>Kendi alan adınız olmalı!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00504"/>
            <a:ext cx="7772400" cy="1326355"/>
          </a:xfrm>
        </p:spPr>
        <p:txBody>
          <a:bodyPr/>
          <a:lstStyle/>
          <a:p>
            <a:r>
              <a:rPr lang="tr-TR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Yapılmışı var….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tr-TR" dirty="0" smtClean="0"/>
              <a:t>TEŞEKKÜRLER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2976" y="1357298"/>
            <a:ext cx="70009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 err="1" smtClean="0">
                <a:hlinkClick r:id="rId3"/>
              </a:rPr>
              <a:t>daron</a:t>
            </a:r>
            <a:r>
              <a:rPr lang="tr-TR" sz="3200" dirty="0" smtClean="0">
                <a:hlinkClick r:id="rId3"/>
              </a:rPr>
              <a:t>@</a:t>
            </a:r>
            <a:r>
              <a:rPr lang="tr-TR" sz="3200" dirty="0" err="1" smtClean="0">
                <a:hlinkClick r:id="rId3"/>
              </a:rPr>
              <a:t>yondem</a:t>
            </a:r>
            <a:r>
              <a:rPr lang="tr-TR" sz="3200" dirty="0" smtClean="0">
                <a:hlinkClick r:id="rId3"/>
              </a:rPr>
              <a:t>.com</a:t>
            </a:r>
            <a:r>
              <a:rPr lang="tr-TR" sz="3200" dirty="0" smtClean="0"/>
              <a:t> </a:t>
            </a:r>
            <a:endParaRPr lang="en-US" sz="3200" dirty="0" smtClean="0"/>
          </a:p>
          <a:p>
            <a:r>
              <a:rPr lang="tr-TR" sz="3200" dirty="0" smtClean="0">
                <a:hlinkClick r:id="rId4"/>
              </a:rPr>
              <a:t>http://daron.yondem.com</a:t>
            </a:r>
            <a:r>
              <a:rPr lang="tr-TR" sz="3200" dirty="0" smtClean="0"/>
              <a:t> 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 idx="4294967295"/>
          </p:nvPr>
        </p:nvSpPr>
        <p:spPr>
          <a:xfrm>
            <a:off x="642910" y="500042"/>
            <a:ext cx="8229600" cy="1004872"/>
          </a:xfrm>
        </p:spPr>
        <p:txBody>
          <a:bodyPr/>
          <a:lstStyle>
            <a:extLst/>
          </a:lstStyle>
          <a:p>
            <a:r>
              <a:rPr lang="en-US" dirty="0" smtClean="0">
                <a:solidFill>
                  <a:schemeClr val="accent1"/>
                </a:solidFill>
              </a:rPr>
              <a:t>Web 2.0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642910" y="500042"/>
          <a:ext cx="8429684" cy="50720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85852" y="5143512"/>
            <a:ext cx="72152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Facebook</a:t>
            </a:r>
            <a:r>
              <a:rPr lang="en-US" sz="32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, </a:t>
            </a:r>
            <a:r>
              <a:rPr lang="en-US" sz="3200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Myspace</a:t>
            </a:r>
            <a:r>
              <a:rPr lang="en-US" sz="32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, </a:t>
            </a:r>
            <a:r>
              <a:rPr lang="en-US" sz="3200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Youtube</a:t>
            </a:r>
            <a:r>
              <a:rPr lang="en-US" sz="32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, Blogger, </a:t>
            </a:r>
            <a:r>
              <a:rPr lang="en-US" sz="3200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Flickr</a:t>
            </a:r>
            <a:r>
              <a:rPr lang="en-US" sz="32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, </a:t>
            </a:r>
            <a:r>
              <a:rPr lang="en-US" sz="3200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Digg</a:t>
            </a:r>
            <a:r>
              <a:rPr lang="en-US" sz="32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, Del.icio.us</a:t>
            </a:r>
          </a:p>
          <a:p>
            <a:endParaRPr lang="en-AU" sz="3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and_Of_Hate_by_fdeu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802" y="928670"/>
            <a:ext cx="2941806" cy="192882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7224" y="3502414"/>
            <a:ext cx="78581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 smtClean="0"/>
              <a:t>Amerika’da insanlar </a:t>
            </a:r>
            <a:r>
              <a:rPr lang="en-US" sz="3200" dirty="0" err="1" smtClean="0"/>
              <a:t>Facebook</a:t>
            </a:r>
            <a:r>
              <a:rPr lang="tr-TR" sz="3200" dirty="0" smtClean="0"/>
              <a:t>’da </a:t>
            </a:r>
            <a:r>
              <a:rPr lang="tr-TR" sz="3200" dirty="0" smtClean="0"/>
              <a:t>iş yerlerindeki 5 trilyon $’</a:t>
            </a:r>
            <a:r>
              <a:rPr lang="tr-TR" sz="3200" dirty="0" err="1" smtClean="0"/>
              <a:t>lık</a:t>
            </a:r>
            <a:r>
              <a:rPr lang="tr-TR" sz="3200" dirty="0" smtClean="0"/>
              <a:t> zamanı harcıyorlar.</a:t>
            </a:r>
            <a:endParaRPr lang="en-A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1071538" y="1214422"/>
          <a:ext cx="7143800" cy="281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Diagram 8"/>
          <p:cNvGraphicFramePr/>
          <p:nvPr/>
        </p:nvGraphicFramePr>
        <p:xfrm>
          <a:off x="1071538" y="2754322"/>
          <a:ext cx="7143800" cy="2389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00504"/>
            <a:ext cx="7772400" cy="1326355"/>
          </a:xfrm>
        </p:spPr>
        <p:txBody>
          <a:bodyPr/>
          <a:lstStyle/>
          <a:p>
            <a:r>
              <a:rPr lang="en-US" dirty="0" smtClean="0"/>
              <a:t>API…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500034" y="1428736"/>
            <a:ext cx="8107363" cy="4525963"/>
          </a:xfrm>
        </p:spPr>
        <p:txBody>
          <a:bodyPr>
            <a:normAutofit fontScale="92500"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err="1" smtClean="0"/>
              <a:t>Facebook</a:t>
            </a:r>
            <a:r>
              <a:rPr lang="en-US" sz="2800" dirty="0" smtClean="0"/>
              <a:t> </a:t>
            </a:r>
            <a:r>
              <a:rPr lang="tr-TR" sz="2800" dirty="0" smtClean="0"/>
              <a:t>2006’da REST tabanlı </a:t>
            </a:r>
            <a:r>
              <a:rPr lang="tr-TR" sz="2800" dirty="0" err="1" smtClean="0"/>
              <a:t>API’larını</a:t>
            </a:r>
            <a:r>
              <a:rPr lang="tr-TR" sz="2800" dirty="0" smtClean="0"/>
              <a:t> açtı.</a:t>
            </a:r>
            <a:endParaRPr lang="en-US" sz="2800" dirty="0" smtClean="0"/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tr-TR" sz="2800" dirty="0" err="1" smtClean="0"/>
              <a:t>API’lar</a:t>
            </a:r>
            <a:r>
              <a:rPr lang="tr-TR" sz="2800" dirty="0" smtClean="0"/>
              <a:t> profil, arkadaş listesi, fotoğraflar ve aktivitelere ait belirli verilere </a:t>
            </a:r>
            <a:r>
              <a:rPr lang="tr-TR" sz="2800" dirty="0" err="1" smtClean="0"/>
              <a:t>ulaşışabilmesini</a:t>
            </a:r>
            <a:r>
              <a:rPr lang="tr-TR" sz="2800" dirty="0" smtClean="0"/>
              <a:t> sağlıyor. </a:t>
            </a:r>
            <a:endParaRPr lang="en-US" sz="2800" dirty="0" smtClean="0"/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err="1" smtClean="0"/>
              <a:t>Facebook</a:t>
            </a:r>
            <a:r>
              <a:rPr lang="en-US" sz="2800" dirty="0" smtClean="0"/>
              <a:t> </a:t>
            </a:r>
            <a:r>
              <a:rPr lang="tr-TR" sz="2800" dirty="0" smtClean="0"/>
              <a:t>farklı API desteklerine sahip</a:t>
            </a:r>
            <a:r>
              <a:rPr lang="en-US" sz="2800" dirty="0" smtClean="0"/>
              <a:t>:</a:t>
            </a:r>
            <a:endParaRPr lang="en-US" sz="2800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FQL – </a:t>
            </a:r>
            <a:r>
              <a:rPr lang="en-US" dirty="0" err="1" smtClean="0"/>
              <a:t>Facebook</a:t>
            </a:r>
            <a:r>
              <a:rPr lang="en-US" dirty="0" smtClean="0"/>
              <a:t> Query Language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FBML – </a:t>
            </a:r>
            <a:r>
              <a:rPr lang="en-US" dirty="0" err="1" smtClean="0"/>
              <a:t>Facebook</a:t>
            </a:r>
            <a:r>
              <a:rPr lang="en-US" dirty="0" smtClean="0"/>
              <a:t> Markup Language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 smtClean="0"/>
              <a:t>Facebook</a:t>
            </a:r>
            <a:r>
              <a:rPr lang="en-US" dirty="0" smtClean="0"/>
              <a:t> </a:t>
            </a:r>
            <a:r>
              <a:rPr lang="en-US" dirty="0" err="1" smtClean="0"/>
              <a:t>datastore</a:t>
            </a:r>
            <a:r>
              <a:rPr lang="en-US" dirty="0" smtClean="0"/>
              <a:t> </a:t>
            </a:r>
            <a:r>
              <a:rPr lang="tr-TR" dirty="0" smtClean="0"/>
              <a:t>: </a:t>
            </a:r>
            <a:r>
              <a:rPr lang="en-US" dirty="0" smtClean="0"/>
              <a:t>XML </a:t>
            </a:r>
            <a:r>
              <a:rPr lang="tr-TR" dirty="0" smtClean="0"/>
              <a:t>ve </a:t>
            </a:r>
            <a:r>
              <a:rPr lang="en-US" dirty="0" smtClean="0"/>
              <a:t>JSON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FBJS – </a:t>
            </a:r>
            <a:r>
              <a:rPr lang="en-US" dirty="0" err="1" smtClean="0"/>
              <a:t>Facebook</a:t>
            </a:r>
            <a:r>
              <a:rPr lang="en-US" dirty="0" smtClean="0"/>
              <a:t> JavaScript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85786" y="214290"/>
            <a:ext cx="6357950" cy="861996"/>
          </a:xfrm>
        </p:spPr>
        <p:txBody>
          <a:bodyPr/>
          <a:lstStyle/>
          <a:p>
            <a:r>
              <a:rPr lang="en-US" dirty="0" err="1" smtClean="0">
                <a:solidFill>
                  <a:schemeClr val="accent1"/>
                </a:solidFill>
              </a:rPr>
              <a:t>Facebook</a:t>
            </a:r>
            <a:r>
              <a:rPr lang="en-US" dirty="0" smtClean="0">
                <a:solidFill>
                  <a:schemeClr val="accent1"/>
                </a:solidFill>
              </a:rPr>
              <a:t> API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785786" y="1285860"/>
            <a:ext cx="8107363" cy="5214974"/>
          </a:xfrm>
        </p:spPr>
        <p:txBody>
          <a:bodyPr>
            <a:normAutofit fontScale="85000" lnSpcReduction="20000"/>
          </a:bodyPr>
          <a:lstStyle/>
          <a:p>
            <a:r>
              <a:rPr lang="en-AU" sz="2800" b="1" dirty="0" smtClean="0"/>
              <a:t>SELECT name, </a:t>
            </a:r>
            <a:r>
              <a:rPr lang="en-AU" sz="2800" b="1" dirty="0" err="1" smtClean="0"/>
              <a:t>pic</a:t>
            </a:r>
            <a:r>
              <a:rPr lang="en-AU" sz="2800" b="1" dirty="0" smtClean="0"/>
              <a:t> FROM user WHERE </a:t>
            </a:r>
            <a:r>
              <a:rPr lang="en-AU" sz="2800" b="1" dirty="0" err="1" smtClean="0"/>
              <a:t>uid</a:t>
            </a:r>
            <a:r>
              <a:rPr lang="en-AU" sz="2800" b="1" dirty="0" smtClean="0"/>
              <a:t>=673251699</a:t>
            </a:r>
          </a:p>
          <a:p>
            <a:endParaRPr lang="en-US" sz="2800" b="1" dirty="0" smtClean="0"/>
          </a:p>
          <a:p>
            <a:pPr>
              <a:buNone/>
            </a:pPr>
            <a:r>
              <a:rPr lang="tr-TR" sz="2800" b="1" dirty="0" smtClean="0"/>
              <a:t>Sonuç</a:t>
            </a:r>
            <a:endParaRPr lang="en-US" sz="2800" b="1" dirty="0" smtClean="0"/>
          </a:p>
          <a:p>
            <a:pPr>
              <a:buNone/>
            </a:pPr>
            <a:endParaRPr lang="en-US" sz="2800" b="1" dirty="0" smtClean="0"/>
          </a:p>
          <a:p>
            <a:pPr>
              <a:buNone/>
            </a:pPr>
            <a:r>
              <a:rPr lang="en-US" sz="2800" b="1" dirty="0" smtClean="0"/>
              <a:t>&lt;?xml version="1.0" encoding="UTF-8"?&gt;</a:t>
            </a:r>
          </a:p>
          <a:p>
            <a:pPr>
              <a:buNone/>
            </a:pPr>
            <a:r>
              <a:rPr lang="en-US" sz="2800" b="1" dirty="0" smtClean="0"/>
              <a:t>&lt;</a:t>
            </a:r>
            <a:r>
              <a:rPr lang="en-US" sz="2800" b="1" dirty="0" err="1" smtClean="0"/>
              <a:t>fql_query_response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xmlns</a:t>
            </a:r>
            <a:r>
              <a:rPr lang="en-US" sz="2800" b="1" dirty="0" smtClean="0"/>
              <a:t>="http://api.facebook.com/1.0/" </a:t>
            </a:r>
            <a:r>
              <a:rPr lang="en-US" sz="2800" b="1" dirty="0" err="1" smtClean="0"/>
              <a:t>xmlns:xsi</a:t>
            </a:r>
            <a:r>
              <a:rPr lang="en-US" sz="2800" b="1" dirty="0" smtClean="0"/>
              <a:t>="http://www.w3.org/2001/XMLSchema-instance" list="true"&gt;</a:t>
            </a:r>
          </a:p>
          <a:p>
            <a:pPr>
              <a:buNone/>
            </a:pPr>
            <a:r>
              <a:rPr lang="en-US" sz="2800" b="1" dirty="0" smtClean="0"/>
              <a:t>  &lt;user&gt;</a:t>
            </a:r>
          </a:p>
          <a:p>
            <a:pPr>
              <a:buNone/>
            </a:pPr>
            <a:r>
              <a:rPr lang="en-US" sz="2800" b="1" dirty="0" smtClean="0">
                <a:solidFill>
                  <a:schemeClr val="accent1"/>
                </a:solidFill>
              </a:rPr>
              <a:t>    &lt;</a:t>
            </a:r>
            <a:r>
              <a:rPr lang="en-US" sz="2800" b="1" dirty="0" smtClean="0">
                <a:solidFill>
                  <a:schemeClr val="accent1"/>
                </a:solidFill>
              </a:rPr>
              <a:t>name&gt;</a:t>
            </a:r>
            <a:r>
              <a:rPr lang="tr-TR" sz="2800" b="1" dirty="0" err="1" smtClean="0">
                <a:solidFill>
                  <a:schemeClr val="accent1"/>
                </a:solidFill>
              </a:rPr>
              <a:t>Daron</a:t>
            </a:r>
            <a:r>
              <a:rPr lang="tr-TR" sz="2800" b="1" dirty="0" smtClean="0">
                <a:solidFill>
                  <a:schemeClr val="accent1"/>
                </a:solidFill>
              </a:rPr>
              <a:t> </a:t>
            </a:r>
            <a:r>
              <a:rPr lang="tr-TR" sz="2800" b="1" dirty="0" err="1" smtClean="0">
                <a:solidFill>
                  <a:schemeClr val="accent1"/>
                </a:solidFill>
              </a:rPr>
              <a:t>Yöndem</a:t>
            </a:r>
            <a:r>
              <a:rPr lang="en-US" sz="2800" b="1" dirty="0" smtClean="0">
                <a:solidFill>
                  <a:schemeClr val="accent1"/>
                </a:solidFill>
              </a:rPr>
              <a:t>&lt;/</a:t>
            </a:r>
            <a:r>
              <a:rPr lang="en-US" sz="2800" b="1" dirty="0" smtClean="0">
                <a:solidFill>
                  <a:schemeClr val="accent1"/>
                </a:solidFill>
              </a:rPr>
              <a:t>name&gt;</a:t>
            </a:r>
          </a:p>
          <a:p>
            <a:pPr>
              <a:buNone/>
            </a:pPr>
            <a:r>
              <a:rPr lang="en-US" sz="2800" b="1" dirty="0" smtClean="0">
                <a:solidFill>
                  <a:schemeClr val="accent1"/>
                </a:solidFill>
              </a:rPr>
              <a:t>&lt;</a:t>
            </a:r>
            <a:r>
              <a:rPr lang="en-US" sz="2800" b="1" dirty="0" err="1" smtClean="0">
                <a:solidFill>
                  <a:schemeClr val="accent1"/>
                </a:solidFill>
              </a:rPr>
              <a:t>pic</a:t>
            </a:r>
            <a:r>
              <a:rPr lang="en-US" sz="2800" b="1" dirty="0" smtClean="0">
                <a:solidFill>
                  <a:schemeClr val="accent1"/>
                </a:solidFill>
              </a:rPr>
              <a:t>&gt;http://profile.ak.facebook.com/v230/1433/76/s673251699_8762.jpg&lt;/pic&gt;</a:t>
            </a:r>
          </a:p>
          <a:p>
            <a:pPr>
              <a:buNone/>
            </a:pPr>
            <a:r>
              <a:rPr lang="en-US" sz="2800" b="1" dirty="0" smtClean="0"/>
              <a:t>  &lt;/user&gt;</a:t>
            </a:r>
          </a:p>
          <a:p>
            <a:pPr>
              <a:buNone/>
            </a:pPr>
            <a:r>
              <a:rPr lang="en-US" sz="2800" b="1" dirty="0" smtClean="0"/>
              <a:t>&lt;/</a:t>
            </a:r>
            <a:r>
              <a:rPr lang="en-US" sz="2800" b="1" dirty="0" err="1" smtClean="0"/>
              <a:t>fql_query_response</a:t>
            </a:r>
            <a:r>
              <a:rPr lang="en-US" sz="2800" b="1" dirty="0" smtClean="0"/>
              <a:t>&gt;</a:t>
            </a:r>
          </a:p>
          <a:p>
            <a:endParaRPr lang="en-US" sz="2800" b="1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357166"/>
            <a:ext cx="8229600" cy="1295400"/>
          </a:xfrm>
        </p:spPr>
        <p:txBody>
          <a:bodyPr/>
          <a:lstStyle/>
          <a:p>
            <a:r>
              <a:rPr lang="en-US" dirty="0" err="1" smtClean="0">
                <a:solidFill>
                  <a:schemeClr val="accent1"/>
                </a:solidFill>
              </a:rPr>
              <a:t>Facebook</a:t>
            </a:r>
            <a:r>
              <a:rPr lang="en-US" dirty="0" smtClean="0">
                <a:solidFill>
                  <a:schemeClr val="accent1"/>
                </a:solidFill>
              </a:rPr>
              <a:t> API - FQL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642910" y="1071546"/>
            <a:ext cx="7607329" cy="5143500"/>
          </a:xfrm>
          <a:ln>
            <a:noFill/>
          </a:ln>
        </p:spPr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function </a:t>
            </a:r>
            <a:r>
              <a:rPr lang="en-US" sz="2800" dirty="0" err="1" smtClean="0"/>
              <a:t>foo</a:t>
            </a:r>
            <a:r>
              <a:rPr lang="en-US" sz="2800" dirty="0" smtClean="0"/>
              <a:t>(bar) {</a:t>
            </a:r>
          </a:p>
          <a:p>
            <a:pPr>
              <a:buNone/>
            </a:pPr>
            <a:r>
              <a:rPr lang="en-US" sz="2800" dirty="0" smtClean="0"/>
              <a:t>  </a:t>
            </a:r>
            <a:r>
              <a:rPr lang="en-US" sz="2800" dirty="0" err="1" smtClean="0"/>
              <a:t>var</a:t>
            </a:r>
            <a:r>
              <a:rPr lang="en-US" sz="2800" dirty="0" smtClean="0"/>
              <a:t> </a:t>
            </a:r>
            <a:r>
              <a:rPr lang="en-US" sz="2800" dirty="0" err="1" smtClean="0"/>
              <a:t>obj</a:t>
            </a:r>
            <a:r>
              <a:rPr lang="en-US" sz="2800" dirty="0" smtClean="0"/>
              <a:t> = {property: bar};</a:t>
            </a:r>
          </a:p>
          <a:p>
            <a:pPr>
              <a:buNone/>
            </a:pPr>
            <a:r>
              <a:rPr lang="en-US" sz="2800" dirty="0" smtClean="0"/>
              <a:t>  return </a:t>
            </a:r>
            <a:r>
              <a:rPr lang="en-US" sz="2800" dirty="0" err="1" smtClean="0"/>
              <a:t>obj.property</a:t>
            </a:r>
            <a:r>
              <a:rPr lang="en-US" sz="2800" dirty="0" smtClean="0"/>
              <a:t>;</a:t>
            </a:r>
          </a:p>
          <a:p>
            <a:pPr>
              <a:buNone/>
            </a:pPr>
            <a:r>
              <a:rPr lang="en-US" sz="2800" dirty="0" smtClean="0"/>
              <a:t>} </a:t>
            </a:r>
          </a:p>
          <a:p>
            <a:endParaRPr lang="en-US" sz="2800" dirty="0" smtClean="0">
              <a:solidFill>
                <a:srgbClr val="00B0F0"/>
              </a:solidFill>
            </a:endParaRPr>
          </a:p>
          <a:p>
            <a:pPr>
              <a:buNone/>
            </a:pPr>
            <a:r>
              <a:rPr lang="tr-TR" sz="2800" b="1" dirty="0" smtClean="0"/>
              <a:t>sonuç</a:t>
            </a:r>
            <a:endParaRPr lang="en-US" sz="2800" b="1" dirty="0" smtClean="0"/>
          </a:p>
          <a:p>
            <a:endParaRPr lang="en-US" sz="2800" b="1" dirty="0" smtClean="0"/>
          </a:p>
          <a:p>
            <a:pPr>
              <a:buNone/>
            </a:pPr>
            <a:r>
              <a:rPr lang="en-US" sz="2800" dirty="0" smtClean="0"/>
              <a:t>function </a:t>
            </a:r>
            <a:r>
              <a:rPr lang="en-US" sz="2800" dirty="0" smtClean="0">
                <a:solidFill>
                  <a:schemeClr val="accent1"/>
                </a:solidFill>
              </a:rPr>
              <a:t>a12345_</a:t>
            </a:r>
            <a:r>
              <a:rPr lang="en-US" sz="2800" dirty="0" smtClean="0"/>
              <a:t>foo(a12345_bar) {</a:t>
            </a:r>
          </a:p>
          <a:p>
            <a:pPr>
              <a:buNone/>
            </a:pPr>
            <a:r>
              <a:rPr lang="en-US" sz="2800" dirty="0" smtClean="0"/>
              <a:t>  </a:t>
            </a:r>
            <a:r>
              <a:rPr lang="en-US" sz="2800" dirty="0" err="1" smtClean="0"/>
              <a:t>var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1"/>
                </a:solidFill>
              </a:rPr>
              <a:t>a12345_</a:t>
            </a:r>
            <a:r>
              <a:rPr lang="en-US" sz="2800" dirty="0" smtClean="0"/>
              <a:t>obj = {property: </a:t>
            </a:r>
            <a:r>
              <a:rPr lang="en-US" sz="2800" dirty="0" smtClean="0">
                <a:solidFill>
                  <a:schemeClr val="accent1"/>
                </a:solidFill>
              </a:rPr>
              <a:t>a12345_</a:t>
            </a:r>
            <a:r>
              <a:rPr lang="en-US" sz="2800" dirty="0" smtClean="0"/>
              <a:t>bar};</a:t>
            </a:r>
          </a:p>
          <a:p>
            <a:pPr>
              <a:buNone/>
            </a:pPr>
            <a:r>
              <a:rPr lang="en-US" sz="2800" dirty="0" smtClean="0"/>
              <a:t>  return </a:t>
            </a:r>
            <a:r>
              <a:rPr lang="en-US" sz="2800" dirty="0" smtClean="0">
                <a:solidFill>
                  <a:schemeClr val="accent1"/>
                </a:solidFill>
              </a:rPr>
              <a:t>a12345_</a:t>
            </a:r>
            <a:r>
              <a:rPr lang="en-US" sz="2800" dirty="0" smtClean="0"/>
              <a:t>obj.property;</a:t>
            </a:r>
          </a:p>
          <a:p>
            <a:pPr>
              <a:buNone/>
            </a:pPr>
            <a:r>
              <a:rPr lang="en-US" sz="2800" dirty="0" smtClean="0"/>
              <a:t>} </a:t>
            </a:r>
          </a:p>
          <a:p>
            <a:endParaRPr lang="en-US" sz="2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71504" y="209550"/>
            <a:ext cx="6786578" cy="1076310"/>
          </a:xfrm>
        </p:spPr>
        <p:txBody>
          <a:bodyPr/>
          <a:lstStyle/>
          <a:p>
            <a:r>
              <a:rPr lang="en-US" dirty="0" err="1" smtClean="0">
                <a:solidFill>
                  <a:schemeClr val="accent1"/>
                </a:solidFill>
              </a:rPr>
              <a:t>Facebook</a:t>
            </a:r>
            <a:r>
              <a:rPr lang="en-US" dirty="0" smtClean="0">
                <a:solidFill>
                  <a:schemeClr val="accent1"/>
                </a:solidFill>
              </a:rPr>
              <a:t> API - FBJS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roducingPowerPoint2007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53000"/>
                <a:satMod val="200000"/>
              </a:schemeClr>
              <a:schemeClr val="phClr">
                <a:tint val="78000"/>
                <a:satMod val="2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0</TotalTime>
  <Words>986</Words>
  <Application>Microsoft Office PowerPoint</Application>
  <PresentationFormat>On-screen Show (4:3)</PresentationFormat>
  <Paragraphs>191</Paragraphs>
  <Slides>28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IntroducingPowerPoint2007</vt:lpstr>
      <vt:lpstr>FACEBOOK uygulama geliştirme  daron yöndem</vt:lpstr>
      <vt:lpstr>Presentation</vt:lpstr>
      <vt:lpstr>Web 2.0</vt:lpstr>
      <vt:lpstr>Slide 4</vt:lpstr>
      <vt:lpstr>Slide 5</vt:lpstr>
      <vt:lpstr>API…</vt:lpstr>
      <vt:lpstr>Facebook API</vt:lpstr>
      <vt:lpstr>Facebook API - FQL</vt:lpstr>
      <vt:lpstr>Facebook API - FBJS</vt:lpstr>
      <vt:lpstr>Facebook API - FBJS</vt:lpstr>
      <vt:lpstr>Facebook API - FBJS</vt:lpstr>
      <vt:lpstr>İşin kolayi : Asp.NET</vt:lpstr>
      <vt:lpstr>FaceBook için .NET Kütüphaneleri</vt:lpstr>
      <vt:lpstr>Facebook.NET</vt:lpstr>
      <vt:lpstr>Facebook API Client Library for VB.NET</vt:lpstr>
      <vt:lpstr>Tavsiyem!</vt:lpstr>
      <vt:lpstr>FBML, IFRAME ve .NET</vt:lpstr>
      <vt:lpstr>FBML mi, IFRAME mi?</vt:lpstr>
      <vt:lpstr>FBML ve ASP.NET</vt:lpstr>
      <vt:lpstr>ASP.NET “Hacks”</vt:lpstr>
      <vt:lpstr>Ne zaman IFRAME kullanmalı?</vt:lpstr>
      <vt:lpstr>Deneyelİm</vt:lpstr>
      <vt:lpstr>Developer Application</vt:lpstr>
      <vt:lpstr>Slide 24</vt:lpstr>
      <vt:lpstr>Slide 25</vt:lpstr>
      <vt:lpstr>Detaylar</vt:lpstr>
      <vt:lpstr>DEMO</vt:lpstr>
      <vt:lpstr>TEŞEKKÜRLER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2008-02-18T22:07:55Z</dcterms:created>
  <dcterms:modified xsi:type="dcterms:W3CDTF">2008-10-07T08:17:58Z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