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443" r:id="rId3"/>
    <p:sldId id="321" r:id="rId4"/>
    <p:sldId id="345" r:id="rId5"/>
    <p:sldId id="385" r:id="rId6"/>
    <p:sldId id="445" r:id="rId7"/>
    <p:sldId id="446" r:id="rId8"/>
    <p:sldId id="447" r:id="rId9"/>
    <p:sldId id="449" r:id="rId10"/>
    <p:sldId id="450" r:id="rId11"/>
    <p:sldId id="448" r:id="rId12"/>
    <p:sldId id="366" r:id="rId13"/>
    <p:sldId id="398" r:id="rId14"/>
    <p:sldId id="370" r:id="rId15"/>
    <p:sldId id="401" r:id="rId16"/>
    <p:sldId id="402" r:id="rId17"/>
    <p:sldId id="399" r:id="rId18"/>
    <p:sldId id="400" r:id="rId19"/>
    <p:sldId id="438" r:id="rId20"/>
    <p:sldId id="386" r:id="rId21"/>
    <p:sldId id="421" r:id="rId22"/>
    <p:sldId id="354" r:id="rId23"/>
    <p:sldId id="425" r:id="rId24"/>
    <p:sldId id="426" r:id="rId25"/>
    <p:sldId id="427" r:id="rId26"/>
    <p:sldId id="428" r:id="rId27"/>
    <p:sldId id="430" r:id="rId28"/>
    <p:sldId id="431" r:id="rId29"/>
    <p:sldId id="442" r:id="rId30"/>
    <p:sldId id="44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3" autoAdjust="0"/>
    <p:restoredTop sz="82000" autoAdjust="0"/>
  </p:normalViewPr>
  <p:slideViewPr>
    <p:cSldViewPr>
      <p:cViewPr varScale="1">
        <p:scale>
          <a:sx n="60" d="100"/>
          <a:sy n="60" d="100"/>
        </p:scale>
        <p:origin x="-1164" y="-96"/>
      </p:cViewPr>
      <p:guideLst>
        <p:guide orient="horz" pos="2160"/>
        <p:guide pos="2880"/>
      </p:guideLst>
    </p:cSldViewPr>
  </p:slideViewPr>
  <p:outlineViewPr>
    <p:cViewPr>
      <p:scale>
        <a:sx n="33" d="100"/>
        <a:sy n="33" d="100"/>
      </p:scale>
      <p:origin x="24" y="20868"/>
    </p:cViewPr>
    <p:sldLst>
      <p:sld r:id="rId1" collapse="1"/>
    </p:sldLst>
  </p:outlineViewPr>
  <p:notesTextViewPr>
    <p:cViewPr>
      <p:scale>
        <a:sx n="100" d="100"/>
        <a:sy n="100" d="100"/>
      </p:scale>
      <p:origin x="0" y="0"/>
    </p:cViewPr>
  </p:notesTextViewPr>
  <p:sorterViewPr>
    <p:cViewPr>
      <p:scale>
        <a:sx n="25" d="100"/>
        <a:sy n="2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350F6-015C-46C1-BAF5-6A6B8D5C7DDD}" type="datetimeFigureOut">
              <a:rPr lang="en-US" smtClean="0"/>
              <a:pPr/>
              <a:t>8/3/2008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FC7C06-4078-491D-81FD-3F393CD33C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CFC7C06-4078-491D-81FD-3F393CD33CE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BFF9DEE-2EE5-4710-B313-8E1CB720AB2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2BFF9DEE-2EE5-4710-B313-8E1CB720AB2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2BFF9DEE-2EE5-4710-B313-8E1CB720AB2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FF9DEE-2EE5-4710-B313-8E1CB720AB2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F9DEE-2EE5-4710-B313-8E1CB720AB2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FC7C06-4078-491D-81FD-3F393CD33CE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CFC7C06-4078-491D-81FD-3F393CD33CE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FC7C06-4078-491D-81FD-3F393CD33CE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FF9DEE-2EE5-4710-B313-8E1CB720AB2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CCFC7C06-4078-491D-81FD-3F393CD33CE3}"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8/3/2008 7:35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5EC543-9BEB-42F3-8D88-8AAA4E13C0B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smtClean="0"/>
          </a:p>
        </p:txBody>
      </p:sp>
      <p:sp>
        <p:nvSpPr>
          <p:cNvPr id="4" name="Slide Number Placeholder 3"/>
          <p:cNvSpPr>
            <a:spLocks noGrp="1"/>
          </p:cNvSpPr>
          <p:nvPr>
            <p:ph type="sldNum" sz="quarter" idx="10"/>
          </p:nvPr>
        </p:nvSpPr>
        <p:spPr/>
        <p:txBody>
          <a:bodyPr/>
          <a:lstStyle/>
          <a:p>
            <a:fld id="{CCFC7C06-4078-491D-81FD-3F393CD33CE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CFC7C06-4078-491D-81FD-3F393CD33CE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FC7C06-4078-491D-81FD-3F393CD33CE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FC7C06-4078-491D-81FD-3F393CD33CE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8/3/2008 7:35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CFC7C06-4078-491D-81FD-3F393CD33CE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905741" y="773365"/>
            <a:ext cx="7285327" cy="1523495"/>
          </a:xfrm>
        </p:spPr>
        <p:txBody>
          <a:bodyPr>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905741" y="2562731"/>
            <a:ext cx="4746914" cy="1012103"/>
          </a:xfrm>
        </p:spPr>
        <p:txBody>
          <a:bodyPr>
            <a:noAutofit/>
          </a:bodyPr>
          <a:lstStyle>
            <a:lvl1pPr marL="0" indent="0" algn="l">
              <a:lnSpc>
                <a:spcPct val="90000"/>
              </a:lnSpc>
              <a:spcBef>
                <a:spcPts val="0"/>
              </a:spcBef>
              <a:buNone/>
              <a:defR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auto">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Q &amp;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2"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F2B486"/>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F2B486"/>
              </a:solidFill>
              <a:effectLst/>
              <a:uLnTx/>
              <a:uFillTx/>
              <a:latin typeface="+mn-lt"/>
              <a:ea typeface="+mn-ea"/>
              <a:cs typeface="+mn-cs"/>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905741" y="773365"/>
            <a:ext cx="7285327" cy="1523495"/>
          </a:xfrm>
        </p:spPr>
        <p:txBody>
          <a:bodyPr>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905741" y="2562731"/>
            <a:ext cx="4746914" cy="1012103"/>
          </a:xfrm>
        </p:spPr>
        <p:txBody>
          <a:bodyPr>
            <a:noAutofit/>
          </a:bodyPr>
          <a:lstStyle>
            <a:lvl1pPr marL="0" indent="0" algn="l">
              <a:lnSpc>
                <a:spcPct val="90000"/>
              </a:lnSpc>
              <a:spcBef>
                <a:spcPts val="0"/>
              </a:spcBef>
              <a:buNone/>
              <a:defR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087" y="906402"/>
            <a:ext cx="7585075" cy="1523494"/>
          </a:xfrm>
        </p:spPr>
        <p:txBody>
          <a:bodyPr anchor="ctr"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0287" y="2595562"/>
            <a:ext cx="7581876" cy="461665"/>
          </a:xfrm>
        </p:spPr>
        <p:txBody>
          <a:bodyPr>
            <a:noAutofit/>
          </a:bodyPr>
          <a:lstStyle>
            <a:lvl1pPr marL="0" indent="0" algn="l">
              <a:lnSpc>
                <a:spcPct val="90000"/>
              </a:lnSpc>
              <a:spcBef>
                <a:spcPts val="0"/>
              </a:spcBef>
              <a:buNone/>
              <a:defRPr>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817563" y="4072542"/>
            <a:ext cx="7690114" cy="1182949"/>
          </a:xfrm>
        </p:spPr>
        <p:txBody>
          <a:bodyPr anchor="t" anchorCtr="0">
            <a:noAutofit/>
            <a:scene3d>
              <a:camera prst="orthographicFront"/>
              <a:lightRig rig="flat" dir="t"/>
            </a:scene3d>
            <a:sp3d extrusionH="88900" contourW="2540">
              <a:contourClr>
                <a:srgbClr val="F4A234"/>
              </a:contourClr>
            </a:sp3d>
          </a:bodyPr>
          <a:lstStyle>
            <a:lvl1pPr marL="0" indent="0" algn="l">
              <a:buFont typeface="Arial" pitchFamily="34" charset="0"/>
              <a:buNone/>
              <a:defRPr kumimoji="0" lang="en-US" sz="9600" b="1" i="1" u="none" strike="noStrike" kern="1200" cap="none" spc="-642" normalizeH="0" baseline="0" noProof="0" dirty="0" smtClean="0">
                <a:ln w="11430"/>
                <a:gradFill>
                  <a:gsLst>
                    <a:gs pos="0">
                      <a:schemeClr val="tx1"/>
                    </a:gs>
                    <a:gs pos="62000">
                      <a:srgbClr val="FEE5B4"/>
                    </a:gs>
                    <a:gs pos="88000">
                      <a:srgbClr val="FEDB94"/>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75074" cy="664797"/>
          </a:xfrm>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buFontTx/>
              <a:buBlip>
                <a:blip r:embed="rId3"/>
              </a:buBlip>
              <a:defRPr/>
            </a:lvl1pPr>
            <a:lvl2pPr>
              <a:lnSpc>
                <a:spcPct val="90000"/>
              </a:lnSpc>
              <a:buFontTx/>
              <a:buBlip>
                <a:blip r:embed="rId4"/>
              </a:buBlip>
              <a:defRPr/>
            </a:lvl2pPr>
            <a:lvl3pPr>
              <a:lnSpc>
                <a:spcPct val="90000"/>
              </a:lnSpc>
              <a:buFontTx/>
              <a:buBlip>
                <a:blip r:embed="rId4"/>
              </a:buBlip>
              <a:defRPr/>
            </a:lvl3pPr>
            <a:lvl4pPr>
              <a:lnSpc>
                <a:spcPct val="90000"/>
              </a:lnSpc>
              <a:buFontTx/>
              <a:buBlip>
                <a:blip r:embed="rId4"/>
              </a:buBlip>
              <a:defRPr/>
            </a:lvl4pPr>
            <a:lvl5pPr>
              <a:lnSpc>
                <a:spcPct val="90000"/>
              </a:lnSpc>
              <a:buFontTx/>
              <a:buBlip>
                <a:blip r:embed="rId4"/>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MS_logo_white.png"/>
          <p:cNvPicPr>
            <a:picLocks noChangeAspect="1"/>
          </p:cNvPicPr>
          <p:nvPr/>
        </p:nvPicPr>
        <p:blipFill>
          <a:blip r:embed="rId3"/>
          <a:stretch>
            <a:fillRect/>
          </a:stretch>
        </p:blipFill>
        <p:spPr>
          <a:xfrm>
            <a:off x="7461828" y="6376409"/>
            <a:ext cx="1489320" cy="273772"/>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5.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0999" y="230188"/>
            <a:ext cx="8384309"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bwMode="invGray">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SzPct val="70000"/>
        <a:buFontTx/>
        <a:buBlip>
          <a:blip r:embed="rId15"/>
        </a:buBlip>
        <a:defRPr sz="3200" kern="1200">
          <a:solidFill>
            <a:schemeClr val="tx1"/>
          </a:solidFill>
          <a:effectLst>
            <a:outerShdw blurRad="38100" dist="38100" dir="2700000" algn="tl">
              <a:srgbClr val="000000">
                <a:alpha val="43137"/>
              </a:srgbClr>
            </a:outerShdw>
          </a:effectLst>
          <a:latin typeface="+mn-lt"/>
          <a:ea typeface="+mn-ea"/>
          <a:cs typeface="+mn-cs"/>
        </a:defRPr>
      </a:lvl1pPr>
      <a:lvl2pPr marL="914400" indent="-396875" algn="l" defTabSz="914363" rtl="0" eaLnBrk="1" latinLnBrk="0" hangingPunct="1">
        <a:lnSpc>
          <a:spcPct val="90000"/>
        </a:lnSpc>
        <a:spcBef>
          <a:spcPct val="20000"/>
        </a:spcBef>
        <a:buSzPct val="70000"/>
        <a:buFontTx/>
        <a:buBlip>
          <a:blip r:embed="rId16"/>
        </a:buBlip>
        <a:defRPr sz="2800" kern="1200">
          <a:solidFill>
            <a:schemeClr val="tx1"/>
          </a:solidFill>
          <a:effectLst>
            <a:outerShdw blurRad="38100" dist="38100" dir="2700000" algn="tl">
              <a:srgbClr val="000000">
                <a:alpha val="43137"/>
              </a:srgbClr>
            </a:outerShdw>
          </a:effectLst>
          <a:latin typeface="+mn-lt"/>
          <a:ea typeface="+mn-ea"/>
          <a:cs typeface="+mn-cs"/>
        </a:defRPr>
      </a:lvl2pPr>
      <a:lvl3pPr marL="1258888" indent="-344488" algn="l" defTabSz="914363" rtl="0" eaLnBrk="1" latinLnBrk="0" hangingPunct="1">
        <a:lnSpc>
          <a:spcPct val="90000"/>
        </a:lnSpc>
        <a:spcBef>
          <a:spcPct val="20000"/>
        </a:spcBef>
        <a:buSzPct val="70000"/>
        <a:buFontTx/>
        <a:buBlip>
          <a:blip r:embed="rId16"/>
        </a:buBlip>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SzPct val="70000"/>
        <a:buFontTx/>
        <a:buBlip>
          <a:blip r:embed="rId16"/>
        </a:buBlip>
        <a:defRPr sz="2400" kern="1200">
          <a:solidFill>
            <a:schemeClr val="tx1"/>
          </a:soli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SzPct val="70000"/>
        <a:buFontTx/>
        <a:buBlip>
          <a:blip r:embed="rId16"/>
        </a:buBlip>
        <a:defRPr sz="2400" kern="1200">
          <a:solidFill>
            <a:schemeClr val="tx1"/>
          </a:soli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8"/>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1">
                  <a:lumMod val="40000"/>
                  <a:lumOff val="60000"/>
                </a:schemeClr>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hyperlink" Target="http://www.ineta.org/DesktopDefault.aspx?tabindex=0&amp;tabid=1"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www.ineta.org/DesktopDefault.aspx?tabindex=0&amp;tabid=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err="1" smtClean="0"/>
              <a:t>Daron</a:t>
            </a:r>
            <a:r>
              <a:rPr lang="tr-TR" dirty="0" smtClean="0"/>
              <a:t> </a:t>
            </a:r>
            <a:r>
              <a:rPr lang="tr-TR" dirty="0" err="1" smtClean="0"/>
              <a:t>Yöndem</a:t>
            </a:r>
            <a:endParaRPr lang="en-US" dirty="0"/>
          </a:p>
        </p:txBody>
      </p:sp>
      <p:sp>
        <p:nvSpPr>
          <p:cNvPr id="5" name="Subtitle 4"/>
          <p:cNvSpPr>
            <a:spLocks noGrp="1"/>
          </p:cNvSpPr>
          <p:nvPr>
            <p:ph type="subTitle" idx="1"/>
          </p:nvPr>
        </p:nvSpPr>
        <p:spPr>
          <a:xfrm>
            <a:off x="830287" y="1981200"/>
            <a:ext cx="7581876" cy="461665"/>
          </a:xfrm>
        </p:spPr>
        <p:txBody>
          <a:bodyPr/>
          <a:lstStyle/>
          <a:p>
            <a:r>
              <a:rPr lang="tr-TR" sz="2000" dirty="0" smtClean="0"/>
              <a:t>INETA Türkiye Başkanı</a:t>
            </a:r>
          </a:p>
          <a:p>
            <a:r>
              <a:rPr lang="tr-TR" sz="2000" dirty="0" err="1" smtClean="0"/>
              <a:t>daron</a:t>
            </a:r>
            <a:r>
              <a:rPr lang="tr-TR" sz="2000" dirty="0" smtClean="0"/>
              <a:t>@</a:t>
            </a:r>
            <a:r>
              <a:rPr lang="tr-TR" sz="2000" dirty="0" err="1" smtClean="0"/>
              <a:t>yondem</a:t>
            </a:r>
            <a:r>
              <a:rPr lang="tr-TR" sz="2000" dirty="0" smtClean="0"/>
              <a:t>.com</a:t>
            </a:r>
          </a:p>
          <a:p>
            <a:r>
              <a:rPr lang="tr-TR" sz="2000" dirty="0" smtClean="0"/>
              <a:t>http://daron.yondem.com</a:t>
            </a:r>
            <a:endParaRPr lang="en-US" sz="2000" dirty="0"/>
          </a:p>
        </p:txBody>
      </p:sp>
      <p:sp>
        <p:nvSpPr>
          <p:cNvPr id="17" name="Text Placeholder 16"/>
          <p:cNvSpPr>
            <a:spLocks noGrp="1"/>
          </p:cNvSpPr>
          <p:nvPr>
            <p:ph type="body" sz="quarter" idx="10"/>
          </p:nvPr>
        </p:nvSpPr>
        <p:spPr/>
        <p:txBody>
          <a:bodyPr/>
          <a:lstStyle/>
          <a:p>
            <a:r>
              <a:rPr lang="tr-TR" dirty="0" smtClean="0"/>
              <a:t>IE 8.0</a:t>
            </a:r>
            <a:endParaRPr lang="en-US" dirty="0"/>
          </a:p>
        </p:txBody>
      </p:sp>
      <p:pic>
        <p:nvPicPr>
          <p:cNvPr id="16" name="Picture 15" descr="MVP_Horizontal_FullColor.png"/>
          <p:cNvPicPr>
            <a:picLocks noChangeAspect="1"/>
          </p:cNvPicPr>
          <p:nvPr/>
        </p:nvPicPr>
        <p:blipFill>
          <a:blip r:embed="rId3" cstate="print"/>
          <a:stretch>
            <a:fillRect/>
          </a:stretch>
        </p:blipFill>
        <p:spPr>
          <a:xfrm>
            <a:off x="7106963" y="5791200"/>
            <a:ext cx="1656037" cy="669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2" descr="International .Net Association">
            <a:hlinkClick r:id="rId4"/>
          </p:cNvPr>
          <p:cNvPicPr>
            <a:picLocks noChangeAspect="1" noChangeArrowheads="1"/>
          </p:cNvPicPr>
          <p:nvPr/>
        </p:nvPicPr>
        <p:blipFill>
          <a:blip r:embed="rId5"/>
          <a:srcRect/>
          <a:stretch>
            <a:fillRect/>
          </a:stretch>
        </p:blipFill>
        <p:spPr bwMode="auto">
          <a:xfrm>
            <a:off x="6934200" y="381000"/>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1329595"/>
          </a:xfrm>
        </p:spPr>
        <p:txBody>
          <a:bodyPr/>
          <a:lstStyle/>
          <a:p>
            <a:r>
              <a:rPr lang="tr-TR" b="0" dirty="0" smtClean="0"/>
              <a:t>Daha akıllı programlama altyapısı</a:t>
            </a:r>
            <a:endParaRPr lang="en-US" b="0" dirty="0"/>
          </a:p>
        </p:txBody>
      </p:sp>
      <p:sp>
        <p:nvSpPr>
          <p:cNvPr id="3" name="Content Placeholder 2"/>
          <p:cNvSpPr>
            <a:spLocks noGrp="1"/>
          </p:cNvSpPr>
          <p:nvPr>
            <p:ph idx="1"/>
          </p:nvPr>
        </p:nvSpPr>
        <p:spPr>
          <a:xfrm>
            <a:off x="381000" y="1981200"/>
            <a:ext cx="8382000" cy="2960811"/>
          </a:xfrm>
        </p:spPr>
        <p:txBody>
          <a:bodyPr/>
          <a:lstStyle/>
          <a:p>
            <a:r>
              <a:rPr lang="en-US" sz="2400" b="0" dirty="0" err="1" smtClean="0"/>
              <a:t>hasAttribute</a:t>
            </a:r>
            <a:r>
              <a:rPr lang="en-US" sz="2400" b="0" dirty="0" smtClean="0"/>
              <a:t>(“</a:t>
            </a:r>
            <a:r>
              <a:rPr lang="en-US" sz="2400" b="0" dirty="0" err="1" smtClean="0"/>
              <a:t>attrName</a:t>
            </a:r>
            <a:r>
              <a:rPr lang="en-US" sz="2400" b="0" dirty="0" smtClean="0"/>
              <a:t>”) </a:t>
            </a:r>
            <a:r>
              <a:rPr lang="en-US" sz="2400" b="0" dirty="0" smtClean="0"/>
              <a:t>(Element</a:t>
            </a:r>
            <a:r>
              <a:rPr lang="tr-TR" sz="2400" b="0" dirty="0" smtClean="0"/>
              <a:t>’</a:t>
            </a:r>
            <a:r>
              <a:rPr lang="tr-TR" sz="2400" b="0" dirty="0" err="1" smtClean="0"/>
              <a:t>ler</a:t>
            </a:r>
            <a:r>
              <a:rPr lang="tr-TR" sz="2400" b="0" dirty="0" smtClean="0"/>
              <a:t> üzerinde çalışır</a:t>
            </a:r>
            <a:r>
              <a:rPr lang="en-US" sz="2400" b="0" dirty="0" smtClean="0"/>
              <a:t>)</a:t>
            </a:r>
            <a:endParaRPr lang="en-US" sz="2400" b="0" dirty="0" smtClean="0"/>
          </a:p>
          <a:p>
            <a:pPr lvl="1"/>
            <a:r>
              <a:rPr lang="tr-TR" sz="2200" b="0" dirty="0" smtClean="0"/>
              <a:t>Hiç</a:t>
            </a:r>
            <a:r>
              <a:rPr lang="en-US" sz="2200" b="0" dirty="0" smtClean="0"/>
              <a:t>“</a:t>
            </a:r>
            <a:r>
              <a:rPr lang="tr-TR" sz="2200" dirty="0" smtClean="0"/>
              <a:t>belirlenmemiş</a:t>
            </a:r>
            <a:r>
              <a:rPr lang="en-US" sz="2200" b="0" dirty="0" smtClean="0"/>
              <a:t>” attribute</a:t>
            </a:r>
            <a:r>
              <a:rPr lang="tr-TR" sz="2200" b="0" dirty="0" smtClean="0"/>
              <a:t>’</a:t>
            </a:r>
            <a:r>
              <a:rPr lang="tr-TR" sz="2200" b="0" dirty="0" err="1" smtClean="0"/>
              <a:t>leri</a:t>
            </a:r>
            <a:r>
              <a:rPr lang="tr-TR" sz="2200" b="0" dirty="0" smtClean="0"/>
              <a:t> destekler.</a:t>
            </a:r>
            <a:endParaRPr lang="en-US" sz="2200" b="0" dirty="0" smtClean="0"/>
          </a:p>
          <a:p>
            <a:pPr lvl="1"/>
            <a:r>
              <a:rPr lang="tr-TR" sz="2200" dirty="0" smtClean="0"/>
              <a:t>C</a:t>
            </a:r>
            <a:r>
              <a:rPr lang="en-US" sz="2200" b="0" dirty="0" err="1" smtClean="0"/>
              <a:t>ase</a:t>
            </a:r>
            <a:r>
              <a:rPr lang="en-US" sz="2200" b="0" dirty="0" smtClean="0"/>
              <a:t>-insensitive</a:t>
            </a:r>
            <a:r>
              <a:rPr lang="tr-TR" sz="2200" b="0" dirty="0" smtClean="0"/>
              <a:t> çalışır.</a:t>
            </a:r>
            <a:endParaRPr lang="en-US" sz="1400" b="0" dirty="0" smtClean="0"/>
          </a:p>
          <a:p>
            <a:r>
              <a:rPr lang="en-US" sz="2400" b="0" dirty="0" err="1" smtClean="0"/>
              <a:t>ownerElement</a:t>
            </a:r>
            <a:r>
              <a:rPr lang="en-US" sz="2400" b="0" dirty="0" smtClean="0"/>
              <a:t>, </a:t>
            </a:r>
            <a:r>
              <a:rPr lang="en-US" sz="2400" b="0" dirty="0" err="1" smtClean="0"/>
              <a:t>contentDocument</a:t>
            </a:r>
            <a:r>
              <a:rPr lang="tr-TR" sz="2400" b="0" dirty="0" smtClean="0"/>
              <a:t>…</a:t>
            </a:r>
            <a:endParaRPr lang="en-US" sz="2400" b="0" dirty="0" smtClean="0"/>
          </a:p>
          <a:p>
            <a:r>
              <a:rPr lang="en-US" sz="2400" b="0" dirty="0" err="1" smtClean="0"/>
              <a:t>getElementById</a:t>
            </a:r>
            <a:r>
              <a:rPr lang="en-US" sz="2400" b="0" dirty="0" smtClean="0"/>
              <a:t>()  </a:t>
            </a:r>
            <a:r>
              <a:rPr lang="tr-TR" sz="2400" b="0" dirty="0" smtClean="0"/>
              <a:t>artık nesnelerin “Name” özelliğine değil “ID” özelliğine göre sorgulama yapar.</a:t>
            </a:r>
            <a:endParaRPr lang="en-US" sz="2400" b="0" dirty="0" smtClean="0"/>
          </a:p>
          <a:p>
            <a:r>
              <a:rPr lang="en-US" sz="2400" b="0" dirty="0" smtClean="0"/>
              <a:t>Dynamic radio </a:t>
            </a:r>
            <a:r>
              <a:rPr lang="en-US" sz="2400" b="0" dirty="0" smtClean="0"/>
              <a:t>button </a:t>
            </a:r>
            <a:r>
              <a:rPr lang="en-US" sz="2400" b="0" dirty="0" smtClean="0"/>
              <a:t>and </a:t>
            </a:r>
            <a:r>
              <a:rPr lang="en-US" sz="2400" b="0" dirty="0" err="1" smtClean="0"/>
              <a:t>checkboxe</a:t>
            </a:r>
            <a:r>
              <a:rPr lang="tr-TR" sz="2400" b="0" dirty="0" smtClean="0"/>
              <a:t>’</a:t>
            </a:r>
            <a:r>
              <a:rPr lang="tr-TR" sz="2400" b="0" dirty="0" err="1" smtClean="0"/>
              <a:t>lar</a:t>
            </a:r>
            <a:r>
              <a:rPr lang="tr-TR" sz="2400" b="0" dirty="0" smtClean="0"/>
              <a:t> artık düzgün çalışıyor.</a:t>
            </a:r>
            <a:endParaRPr lang="en-US" sz="2000" b="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Kullanıcılar onlar site kullanıyor.</a:t>
            </a:r>
            <a:endParaRPr lang="en-US" b="0" dirty="0"/>
          </a:p>
        </p:txBody>
      </p:sp>
      <p:sp>
        <p:nvSpPr>
          <p:cNvPr id="3" name="Content Placeholder 2"/>
          <p:cNvSpPr>
            <a:spLocks noGrp="1"/>
          </p:cNvSpPr>
          <p:nvPr>
            <p:ph idx="1"/>
          </p:nvPr>
        </p:nvSpPr>
        <p:spPr>
          <a:xfrm>
            <a:off x="381000" y="1412875"/>
            <a:ext cx="8534400" cy="4315027"/>
          </a:xfrm>
        </p:spPr>
        <p:txBody>
          <a:bodyPr/>
          <a:lstStyle/>
          <a:p>
            <a:r>
              <a:rPr lang="tr-TR" sz="3600" b="0" dirty="0" smtClean="0"/>
              <a:t>Aslında hepsi web servisleri</a:t>
            </a:r>
            <a:endParaRPr lang="en-US" sz="3600" b="0" dirty="0" smtClean="0"/>
          </a:p>
          <a:p>
            <a:pPr lvl="1"/>
            <a:r>
              <a:rPr lang="tr-TR" sz="3200" b="0" dirty="0" smtClean="0"/>
              <a:t>Haritalar</a:t>
            </a:r>
            <a:r>
              <a:rPr lang="en-US" sz="3200" b="0" dirty="0" smtClean="0"/>
              <a:t>: </a:t>
            </a:r>
            <a:r>
              <a:rPr lang="en-US" sz="3200" b="0" dirty="0" smtClean="0"/>
              <a:t>Google, Windows Live, Yahoo</a:t>
            </a:r>
          </a:p>
          <a:p>
            <a:pPr lvl="1"/>
            <a:r>
              <a:rPr lang="en-US" sz="3200" b="0" dirty="0" smtClean="0"/>
              <a:t>Blog</a:t>
            </a:r>
            <a:r>
              <a:rPr lang="tr-TR" sz="3200" b="0" dirty="0" err="1" smtClean="0"/>
              <a:t>lar</a:t>
            </a:r>
            <a:r>
              <a:rPr lang="en-US" sz="3200" b="0" dirty="0" smtClean="0"/>
              <a:t>: </a:t>
            </a:r>
            <a:r>
              <a:rPr lang="en-US" sz="3200" b="0" dirty="0" err="1" smtClean="0"/>
              <a:t>Facebook</a:t>
            </a:r>
            <a:r>
              <a:rPr lang="en-US" sz="3200" b="0" dirty="0" smtClean="0"/>
              <a:t>, MySpace, Blogger</a:t>
            </a:r>
          </a:p>
          <a:p>
            <a:pPr lvl="1"/>
            <a:r>
              <a:rPr lang="tr-TR" sz="3200" b="0" dirty="0" smtClean="0"/>
              <a:t>E-Posta</a:t>
            </a:r>
            <a:r>
              <a:rPr lang="en-US" sz="3200" b="0" dirty="0" smtClean="0"/>
              <a:t>: </a:t>
            </a:r>
            <a:r>
              <a:rPr lang="en-US" sz="3200" b="0" dirty="0" smtClean="0"/>
              <a:t>Hotmail, Yahoo, Gmail</a:t>
            </a:r>
          </a:p>
          <a:p>
            <a:pPr lvl="1"/>
            <a:r>
              <a:rPr lang="tr-TR" sz="3200" b="0" dirty="0" smtClean="0"/>
              <a:t>Diğer</a:t>
            </a:r>
            <a:r>
              <a:rPr lang="en-US" sz="3200" b="0" dirty="0" smtClean="0"/>
              <a:t>: </a:t>
            </a:r>
            <a:r>
              <a:rPr lang="tr-TR" sz="3200" b="0" dirty="0" smtClean="0"/>
              <a:t>Çeviri</a:t>
            </a:r>
            <a:r>
              <a:rPr lang="en-US" sz="3200" b="0" dirty="0" smtClean="0"/>
              <a:t>, </a:t>
            </a:r>
            <a:r>
              <a:rPr lang="tr-TR" sz="3200" b="0" dirty="0" smtClean="0"/>
              <a:t>Arama</a:t>
            </a:r>
            <a:r>
              <a:rPr lang="en-US" sz="3200" b="0" dirty="0" smtClean="0"/>
              <a:t>, </a:t>
            </a:r>
            <a:r>
              <a:rPr lang="tr-TR" sz="3200" b="0" dirty="0" smtClean="0"/>
              <a:t>Sözlük</a:t>
            </a:r>
            <a:endParaRPr lang="en-US" sz="3200" b="0" dirty="0" smtClean="0"/>
          </a:p>
          <a:p>
            <a:pPr lvl="1"/>
            <a:endParaRPr lang="en-US" sz="3200" b="0" dirty="0" smtClean="0"/>
          </a:p>
          <a:p>
            <a:r>
              <a:rPr lang="tr-TR" sz="3600" b="0" dirty="0" smtClean="0"/>
              <a:t>Fakat bunların hepsini TEK TEK elle siteleri ziyaret ederek yapıyorlar.</a:t>
            </a:r>
            <a:endParaRPr lang="en-US" sz="3600" b="0" dirty="0" smtClean="0">
              <a:solidFill>
                <a:srgbClr val="FFC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1329595"/>
          </a:xfrm>
        </p:spPr>
        <p:txBody>
          <a:bodyPr/>
          <a:lstStyle/>
          <a:p>
            <a:r>
              <a:rPr lang="tr-TR" b="0" dirty="0" smtClean="0"/>
              <a:t>Üretkenliği arttıralım, yeni fırsatlar sunalım.</a:t>
            </a:r>
            <a:endParaRPr lang="en-US" b="0" dirty="0"/>
          </a:p>
        </p:txBody>
      </p:sp>
      <p:sp>
        <p:nvSpPr>
          <p:cNvPr id="3" name="Content Placeholder 2"/>
          <p:cNvSpPr>
            <a:spLocks noGrp="1"/>
          </p:cNvSpPr>
          <p:nvPr>
            <p:ph idx="1"/>
          </p:nvPr>
        </p:nvSpPr>
        <p:spPr>
          <a:xfrm>
            <a:off x="381000" y="1662803"/>
            <a:ext cx="8382000" cy="775597"/>
          </a:xfrm>
        </p:spPr>
        <p:txBody>
          <a:bodyPr/>
          <a:lstStyle/>
          <a:p>
            <a:r>
              <a:rPr lang="en-US" sz="2800" b="0" dirty="0" smtClean="0">
                <a:solidFill>
                  <a:srgbClr val="FFC000"/>
                </a:solidFill>
              </a:rPr>
              <a:t>Activities</a:t>
            </a:r>
            <a:r>
              <a:rPr lang="en-US" sz="2800" b="0" dirty="0" smtClean="0"/>
              <a:t> </a:t>
            </a:r>
            <a:r>
              <a:rPr lang="tr-TR" sz="2800" b="0" dirty="0" smtClean="0"/>
              <a:t>altyapısı ile kullanıcıları sürekli olarak kullandıkları servislere bağlı tutabiliyoruz.</a:t>
            </a:r>
            <a:endParaRPr lang="en-US" sz="2800" b="0" dirty="0" smtClean="0"/>
          </a:p>
        </p:txBody>
      </p:sp>
      <p:pic>
        <p:nvPicPr>
          <p:cNvPr id="1026" name="Picture 2" descr="C:\Users\cwilso\Desktop\activity - minimal screen.bmp"/>
          <p:cNvPicPr>
            <a:picLocks noChangeAspect="1" noChangeArrowheads="1"/>
          </p:cNvPicPr>
          <p:nvPr/>
        </p:nvPicPr>
        <p:blipFill>
          <a:blip r:embed="rId3"/>
          <a:srcRect/>
          <a:stretch>
            <a:fillRect/>
          </a:stretch>
        </p:blipFill>
        <p:spPr bwMode="auto">
          <a:xfrm>
            <a:off x="1752600" y="2667000"/>
            <a:ext cx="5695950" cy="390525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b="0" smtClean="0"/>
              <a:t>Activities</a:t>
            </a:r>
            <a:endParaRPr lang="en-US" b="0" dirty="0"/>
          </a:p>
        </p:txBody>
      </p:sp>
      <p:sp>
        <p:nvSpPr>
          <p:cNvPr id="5" name="Subtitle 4"/>
          <p:cNvSpPr>
            <a:spLocks noGrp="1"/>
          </p:cNvSpPr>
          <p:nvPr>
            <p:ph type="subTitle" idx="1"/>
          </p:nvPr>
        </p:nvSpPr>
        <p:spPr/>
        <p:txBody>
          <a:bodyPr/>
          <a:lstStyle/>
          <a:p>
            <a:r>
              <a:rPr lang="tr-TR" dirty="0" smtClean="0"/>
              <a:t>Hazır uygulamalar: </a:t>
            </a:r>
            <a:r>
              <a:rPr lang="en-US" dirty="0" smtClean="0"/>
              <a:t>http</a:t>
            </a:r>
            <a:r>
              <a:rPr lang="en-US" dirty="0" smtClean="0"/>
              <a:t>://ie.microsoft.com/activities/en-en/Default.aspx</a:t>
            </a:r>
            <a:endParaRPr lang="en-US" dirty="0"/>
          </a:p>
        </p:txBody>
      </p:sp>
      <p:sp>
        <p:nvSpPr>
          <p:cNvPr id="6" name="Text Placeholder 5"/>
          <p:cNvSpPr>
            <a:spLocks noGrp="1"/>
          </p:cNvSpPr>
          <p:nvPr>
            <p:ph type="body" sz="quarter" idx="10"/>
          </p:nvPr>
        </p:nvSpPr>
        <p:spPr/>
        <p:txBody>
          <a:bodyPr/>
          <a:lstStyle/>
          <a:p>
            <a:r>
              <a:rPr b="0"/>
              <a:t>d</a:t>
            </a:r>
            <a:r>
              <a:rPr b="0" smtClean="0"/>
              <a:t>emo</a:t>
            </a:r>
            <a:endParaRPr lang="en-US" b="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9"/>
            <a:ext cx="8382000" cy="664797"/>
          </a:xfrm>
        </p:spPr>
        <p:txBody>
          <a:bodyPr/>
          <a:lstStyle/>
          <a:p>
            <a:pPr algn="l"/>
            <a:r>
              <a:rPr lang="en-US" b="0" dirty="0" smtClean="0"/>
              <a:t>OpenService Format</a:t>
            </a:r>
            <a:endParaRPr lang="en-US" b="0" dirty="0"/>
          </a:p>
        </p:txBody>
      </p:sp>
      <p:sp>
        <p:nvSpPr>
          <p:cNvPr id="3" name="Content Placeholder 2"/>
          <p:cNvSpPr>
            <a:spLocks noGrp="1"/>
          </p:cNvSpPr>
          <p:nvPr>
            <p:ph type="body" sz="quarter" idx="10"/>
          </p:nvPr>
        </p:nvSpPr>
        <p:spPr>
          <a:xfrm>
            <a:off x="533402" y="1752600"/>
            <a:ext cx="8458199" cy="4800600"/>
          </a:xfrm>
        </p:spPr>
        <p:txBody>
          <a:bodyPr>
            <a:noAutofit/>
          </a:bodyPr>
          <a:lstStyle/>
          <a:p>
            <a:r>
              <a:rPr lang="en-US" sz="1400" dirty="0" smtClean="0"/>
              <a:t>&lt;?xml version="1.0" encoding="utf-8" ?&gt; </a:t>
            </a:r>
          </a:p>
          <a:p>
            <a:r>
              <a:rPr lang="en-US" sz="1400" dirty="0" smtClean="0"/>
              <a:t>&lt;</a:t>
            </a:r>
            <a:r>
              <a:rPr lang="en-US" sz="1400" dirty="0" err="1" smtClean="0"/>
              <a:t>openServiceDescription</a:t>
            </a:r>
            <a:r>
              <a:rPr lang="en-US" sz="1400" dirty="0" smtClean="0"/>
              <a:t> </a:t>
            </a:r>
            <a:r>
              <a:rPr lang="en-US" sz="1400" dirty="0" err="1" smtClean="0"/>
              <a:t>xmlns</a:t>
            </a:r>
            <a:r>
              <a:rPr lang="en-US" sz="1400" dirty="0" smtClean="0"/>
              <a:t>="http://www.microsoft.com/schemas/openservicedescription/1.0"&gt;</a:t>
            </a:r>
          </a:p>
          <a:p>
            <a:r>
              <a:rPr lang="en-US" sz="1400" dirty="0" smtClean="0"/>
              <a:t>   &lt;</a:t>
            </a:r>
            <a:r>
              <a:rPr lang="en-US" sz="1400" dirty="0" err="1" smtClean="0"/>
              <a:t>homepageUrl</a:t>
            </a:r>
            <a:r>
              <a:rPr lang="en-US" sz="1400" dirty="0" smtClean="0"/>
              <a:t>&gt;http://maps.live.com&lt;/homepageUrl&gt; </a:t>
            </a:r>
          </a:p>
          <a:p>
            <a:r>
              <a:rPr lang="en-US" sz="1400" dirty="0" smtClean="0"/>
              <a:t>   &lt;display&gt;</a:t>
            </a:r>
          </a:p>
          <a:p>
            <a:r>
              <a:rPr lang="en-US" sz="1400" dirty="0" smtClean="0"/>
              <a:t>      &lt;name&gt;Map with Live Maps&lt;/name&gt; </a:t>
            </a:r>
          </a:p>
          <a:p>
            <a:r>
              <a:rPr lang="en-US" sz="1400" dirty="0" smtClean="0"/>
              <a:t>      &lt;icon&gt;http://maps.live.com/favicon.ico&lt;/icon&gt; </a:t>
            </a:r>
          </a:p>
          <a:p>
            <a:r>
              <a:rPr lang="en-US" sz="1400" dirty="0" smtClean="0"/>
              <a:t>   &lt;/display&gt;</a:t>
            </a:r>
          </a:p>
          <a:p>
            <a:r>
              <a:rPr lang="en-US" sz="1400" dirty="0" smtClean="0"/>
              <a:t>   &lt;activity category="Map"&gt;</a:t>
            </a:r>
          </a:p>
          <a:p>
            <a:r>
              <a:rPr lang="en-US" sz="1400" dirty="0" smtClean="0"/>
              <a:t>     &lt;</a:t>
            </a:r>
            <a:r>
              <a:rPr lang="en-US" sz="1400" dirty="0" err="1" smtClean="0"/>
              <a:t>activityAction</a:t>
            </a:r>
            <a:r>
              <a:rPr lang="en-US" sz="1400" dirty="0" smtClean="0"/>
              <a:t> context="selection"&gt;</a:t>
            </a:r>
          </a:p>
          <a:p>
            <a:r>
              <a:rPr lang="en-US" sz="1400" dirty="0" smtClean="0"/>
              <a:t>        &lt;execute method="get“ 			      	action="http://maps.live.com/default.aspx?where1={selection}" /&gt; </a:t>
            </a:r>
          </a:p>
          <a:p>
            <a:r>
              <a:rPr lang="en-US" sz="1400" dirty="0" smtClean="0"/>
              <a:t>        &lt;preview method="get" action="http://maps.live.com/geotager.aspx"&gt;</a:t>
            </a:r>
          </a:p>
          <a:p>
            <a:r>
              <a:rPr lang="en-US" sz="1400" dirty="0" smtClean="0"/>
              <a:t>          &lt;parameter name="b" value="{selection}" /&gt; </a:t>
            </a:r>
          </a:p>
          <a:p>
            <a:r>
              <a:rPr lang="en-US" sz="1400" dirty="0" smtClean="0"/>
              <a:t>	&lt;parameter name="clean" value="true" /&gt; </a:t>
            </a:r>
          </a:p>
          <a:p>
            <a:r>
              <a:rPr lang="en-US" sz="1400" dirty="0" smtClean="0"/>
              <a:t>	&lt;parameter name="w" value="320" /&gt; </a:t>
            </a:r>
          </a:p>
          <a:p>
            <a:r>
              <a:rPr lang="en-US" sz="1400" dirty="0" smtClean="0"/>
              <a:t>	&lt;parameter name="h" value="240" /&gt; </a:t>
            </a:r>
          </a:p>
          <a:p>
            <a:r>
              <a:rPr lang="en-US" sz="1400" dirty="0" smtClean="0"/>
              <a:t>	&lt;parameter name="format" value="full" /&gt; </a:t>
            </a:r>
          </a:p>
          <a:p>
            <a:r>
              <a:rPr lang="en-US" sz="1400" dirty="0" smtClean="0"/>
              <a:t>        &lt;/preview&gt;</a:t>
            </a:r>
          </a:p>
          <a:p>
            <a:r>
              <a:rPr lang="en-US" sz="1400" dirty="0" smtClean="0"/>
              <a:t>      &lt;/</a:t>
            </a:r>
            <a:r>
              <a:rPr lang="en-US" sz="1400" dirty="0" err="1" smtClean="0"/>
              <a:t>activityAction</a:t>
            </a:r>
            <a:r>
              <a:rPr lang="en-US" sz="1400" dirty="0" smtClean="0"/>
              <a:t>&gt;</a:t>
            </a:r>
          </a:p>
          <a:p>
            <a:r>
              <a:rPr lang="en-US" sz="1400" dirty="0" smtClean="0"/>
              <a:t>  &lt;/activity&gt;</a:t>
            </a:r>
          </a:p>
          <a:p>
            <a:r>
              <a:rPr lang="en-US" sz="1400" dirty="0" smtClean="0"/>
              <a:t>&lt;/</a:t>
            </a:r>
            <a:r>
              <a:rPr lang="en-US" sz="1400" dirty="0" err="1" smtClean="0"/>
              <a:t>openServiceDescription</a:t>
            </a:r>
            <a:r>
              <a:rPr lang="en-US" sz="1400" dirty="0" smtClean="0"/>
              <a:t>&gt;</a:t>
            </a:r>
            <a:endParaRPr lang="en-US" sz="14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9"/>
            <a:ext cx="8382000" cy="664797"/>
          </a:xfrm>
        </p:spPr>
        <p:txBody>
          <a:bodyPr/>
          <a:lstStyle/>
          <a:p>
            <a:pPr algn="l"/>
            <a:r>
              <a:rPr lang="tr-TR" b="0" dirty="0" err="1" smtClean="0"/>
              <a:t>Activities</a:t>
            </a:r>
            <a:r>
              <a:rPr lang="tr-TR" b="0" dirty="0" smtClean="0"/>
              <a:t> Yüklemeleri</a:t>
            </a:r>
            <a:endParaRPr lang="en-US" b="0" dirty="0"/>
          </a:p>
        </p:txBody>
      </p:sp>
      <p:sp>
        <p:nvSpPr>
          <p:cNvPr id="3" name="Content Placeholder 2"/>
          <p:cNvSpPr>
            <a:spLocks noGrp="1"/>
          </p:cNvSpPr>
          <p:nvPr>
            <p:ph type="body" sz="quarter" idx="10"/>
          </p:nvPr>
        </p:nvSpPr>
        <p:spPr/>
        <p:txBody>
          <a:bodyPr>
            <a:noAutofit/>
          </a:bodyPr>
          <a:lstStyle/>
          <a:p>
            <a:endParaRPr lang="en-US" sz="1800" i="1" dirty="0" smtClean="0">
              <a:solidFill>
                <a:schemeClr val="tx1">
                  <a:lumMod val="50000"/>
                </a:schemeClr>
              </a:solidFill>
            </a:endParaRPr>
          </a:p>
          <a:p>
            <a:r>
              <a:rPr lang="en-US" sz="1800" i="1" dirty="0" smtClean="0">
                <a:solidFill>
                  <a:srgbClr val="0070C0"/>
                </a:solidFill>
              </a:rPr>
              <a:t>//</a:t>
            </a:r>
            <a:r>
              <a:rPr lang="tr-TR" sz="1800" i="1" dirty="0" smtClean="0">
                <a:solidFill>
                  <a:srgbClr val="0070C0"/>
                </a:solidFill>
              </a:rPr>
              <a:t>Daha önce yüklü mü?</a:t>
            </a:r>
            <a:endParaRPr lang="en-US" sz="1800" i="1" dirty="0" smtClean="0">
              <a:solidFill>
                <a:srgbClr val="0070C0"/>
              </a:solidFill>
            </a:endParaRPr>
          </a:p>
          <a:p>
            <a:r>
              <a:rPr lang="en-US" sz="2000" dirty="0" err="1" smtClean="0"/>
              <a:t>window.external.IsServiceInstalled</a:t>
            </a:r>
            <a:endParaRPr lang="en-US" sz="2000" dirty="0" smtClean="0"/>
          </a:p>
          <a:p>
            <a:r>
              <a:rPr lang="en-US" sz="2000" dirty="0" smtClean="0"/>
              <a:t>	(http://maps.live.com/livemaps.xml);</a:t>
            </a:r>
          </a:p>
          <a:p>
            <a:endParaRPr lang="en-US" sz="2000" dirty="0" smtClean="0"/>
          </a:p>
          <a:p>
            <a:r>
              <a:rPr lang="en-US" sz="1800" i="1" dirty="0" smtClean="0">
                <a:solidFill>
                  <a:srgbClr val="0070C0"/>
                </a:solidFill>
              </a:rPr>
              <a:t>//</a:t>
            </a:r>
            <a:r>
              <a:rPr lang="tr-TR" sz="1800" i="1" dirty="0" smtClean="0">
                <a:solidFill>
                  <a:srgbClr val="0070C0"/>
                </a:solidFill>
              </a:rPr>
              <a:t>değilse yükleyelim</a:t>
            </a:r>
            <a:endParaRPr lang="en-US" sz="1800" i="1" dirty="0" smtClean="0">
              <a:solidFill>
                <a:srgbClr val="0070C0"/>
              </a:solidFill>
            </a:endParaRPr>
          </a:p>
          <a:p>
            <a:r>
              <a:rPr lang="en-US" sz="2000" dirty="0" err="1" smtClean="0"/>
              <a:t>window.external.AddService</a:t>
            </a:r>
            <a:endParaRPr lang="en-US" sz="2000" dirty="0" smtClean="0"/>
          </a:p>
          <a:p>
            <a:r>
              <a:rPr lang="en-US" sz="2000" dirty="0" smtClean="0"/>
              <a:t>	(http://maps.live.com/liveMaps.xml) ;</a:t>
            </a:r>
          </a:p>
          <a:p>
            <a:endParaRPr lang="en-US" sz="2000" dirty="0" smtClean="0">
              <a:solidFill>
                <a:srgbClr val="000000"/>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0" dirty="0" smtClean="0"/>
              <a:t>Takipçi sistemi?</a:t>
            </a:r>
            <a:endParaRPr lang="en-US" b="0" dirty="0"/>
          </a:p>
        </p:txBody>
      </p:sp>
      <p:sp>
        <p:nvSpPr>
          <p:cNvPr id="3" name="Text Placeholder 2"/>
          <p:cNvSpPr>
            <a:spLocks noGrp="1"/>
          </p:cNvSpPr>
          <p:nvPr>
            <p:ph type="body" sz="quarter" idx="10"/>
          </p:nvPr>
        </p:nvSpPr>
        <p:spPr>
          <a:xfrm>
            <a:off x="381000" y="1411552"/>
            <a:ext cx="8382000" cy="4708981"/>
          </a:xfrm>
        </p:spPr>
        <p:txBody>
          <a:bodyPr/>
          <a:lstStyle/>
          <a:p>
            <a:r>
              <a:rPr lang="tr-TR" b="0" dirty="0" smtClean="0"/>
              <a:t>Kullanıcılar çok sayıda içeriği takip ederler.</a:t>
            </a:r>
            <a:endParaRPr lang="en-US" b="0" dirty="0" smtClean="0"/>
          </a:p>
          <a:p>
            <a:pPr lvl="1"/>
            <a:endParaRPr lang="en-US" b="0" dirty="0" smtClean="0"/>
          </a:p>
          <a:p>
            <a:r>
              <a:rPr lang="tr-TR" b="0" dirty="0" smtClean="0"/>
              <a:t>Fakat tüm bu sistem kullanıcının bire bir elle yapması gereken bir iştir (F5) ?</a:t>
            </a:r>
          </a:p>
          <a:p>
            <a:endParaRPr lang="en-US" b="0" dirty="0" smtClean="0"/>
          </a:p>
          <a:p>
            <a:r>
              <a:rPr lang="tr-TR" b="0" dirty="0" smtClean="0"/>
              <a:t>Aslında XML </a:t>
            </a:r>
            <a:r>
              <a:rPr lang="tr-TR" b="0" dirty="0" err="1" smtClean="0"/>
              <a:t>Feed’leri</a:t>
            </a:r>
            <a:r>
              <a:rPr lang="tr-TR" b="0" dirty="0" smtClean="0"/>
              <a:t> kullanabiliriz.</a:t>
            </a:r>
            <a:endParaRPr lang="en-US" b="0" dirty="0" smtClean="0"/>
          </a:p>
          <a:p>
            <a:pPr lvl="1"/>
            <a:r>
              <a:rPr lang="tr-TR" b="0" dirty="0" smtClean="0"/>
              <a:t>Tüm sayfa önemli değilse ve tek bir veriyi takip etmek istiyorsa kullanıcıya yeni bir özellik sunalım.</a:t>
            </a:r>
            <a:endParaRPr lang="en-US" b="0" dirty="0" smtClean="0"/>
          </a:p>
          <a:p>
            <a:pPr lvl="1"/>
            <a:endParaRPr lang="en-US" b="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WebSlice</a:t>
            </a:r>
            <a:endParaRPr lang="en-US" b="0" dirty="0"/>
          </a:p>
        </p:txBody>
      </p:sp>
      <p:sp>
        <p:nvSpPr>
          <p:cNvPr id="3" name="Content Placeholder 2"/>
          <p:cNvSpPr>
            <a:spLocks noGrp="1"/>
          </p:cNvSpPr>
          <p:nvPr>
            <p:ph idx="1"/>
          </p:nvPr>
        </p:nvSpPr>
        <p:spPr>
          <a:xfrm>
            <a:off x="381000" y="1358408"/>
            <a:ext cx="8229600" cy="2603790"/>
          </a:xfrm>
        </p:spPr>
        <p:txBody>
          <a:bodyPr/>
          <a:lstStyle/>
          <a:p>
            <a:pPr marL="0" indent="0">
              <a:buNone/>
            </a:pPr>
            <a:r>
              <a:rPr lang="en-US" sz="3600" b="0" dirty="0" err="1" smtClean="0">
                <a:solidFill>
                  <a:srgbClr val="FFC000"/>
                </a:solidFill>
              </a:rPr>
              <a:t>WebSlices</a:t>
            </a:r>
            <a:r>
              <a:rPr lang="en-US" sz="3600" b="0" dirty="0" smtClean="0">
                <a:solidFill>
                  <a:srgbClr val="FFC000"/>
                </a:solidFill>
              </a:rPr>
              <a:t> </a:t>
            </a:r>
            <a:r>
              <a:rPr lang="tr-TR" sz="3600" dirty="0" smtClean="0">
                <a:solidFill>
                  <a:schemeClr val="tx2"/>
                </a:solidFill>
              </a:rPr>
              <a:t>web-</a:t>
            </a:r>
            <a:r>
              <a:rPr lang="tr-TR" sz="3600" dirty="0" err="1" smtClean="0">
                <a:solidFill>
                  <a:schemeClr val="tx2"/>
                </a:solidFill>
              </a:rPr>
              <a:t>masterların</a:t>
            </a:r>
            <a:r>
              <a:rPr lang="tr-TR" sz="3600" dirty="0" smtClean="0">
                <a:solidFill>
                  <a:schemeClr val="tx2"/>
                </a:solidFill>
              </a:rPr>
              <a:t> sitelerinde belirli verilerin sürekli takip edilebilmesini </a:t>
            </a:r>
            <a:r>
              <a:rPr lang="tr-TR" sz="3600" dirty="0" err="1" smtClean="0">
                <a:solidFill>
                  <a:schemeClr val="tx2"/>
                </a:solidFill>
              </a:rPr>
              <a:t>sağlayacakaltyapılar</a:t>
            </a:r>
            <a:r>
              <a:rPr lang="tr-TR" sz="3600" dirty="0" smtClean="0">
                <a:solidFill>
                  <a:schemeClr val="tx2"/>
                </a:solidFill>
              </a:rPr>
              <a:t> sunar. </a:t>
            </a:r>
          </a:p>
          <a:p>
            <a:pPr marL="0" indent="0">
              <a:buNone/>
            </a:pPr>
            <a:r>
              <a:rPr lang="tr-TR" sz="3600" b="0" dirty="0" smtClean="0">
                <a:solidFill>
                  <a:schemeClr val="tx2"/>
                </a:solidFill>
              </a:rPr>
              <a:t>Örneğin satın alacağınız ürünün güncel fiyatı?</a:t>
            </a:r>
            <a:endParaRPr lang="en-US" sz="3600" b="0" dirty="0"/>
          </a:p>
        </p:txBody>
      </p:sp>
      <p:pic>
        <p:nvPicPr>
          <p:cNvPr id="5" name="Picture 2"/>
          <p:cNvPicPr>
            <a:picLocks noChangeAspect="1" noChangeArrowheads="1"/>
          </p:cNvPicPr>
          <p:nvPr/>
        </p:nvPicPr>
        <p:blipFill>
          <a:blip r:embed="rId3"/>
          <a:srcRect/>
          <a:stretch>
            <a:fillRect/>
          </a:stretch>
        </p:blipFill>
        <p:spPr bwMode="auto">
          <a:xfrm>
            <a:off x="2743200" y="3657600"/>
            <a:ext cx="3609975" cy="28765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WebSlice </a:t>
            </a:r>
            <a:r>
              <a:rPr smtClean="0"/>
              <a:t>Format</a:t>
            </a:r>
            <a:r>
              <a:rPr lang="tr-TR" dirty="0" smtClean="0"/>
              <a:t>ı</a:t>
            </a:r>
            <a:endParaRPr lang="en-US" dirty="0"/>
          </a:p>
        </p:txBody>
      </p:sp>
      <p:sp>
        <p:nvSpPr>
          <p:cNvPr id="3" name="Content Placeholder 2"/>
          <p:cNvSpPr>
            <a:spLocks noGrp="1"/>
          </p:cNvSpPr>
          <p:nvPr>
            <p:ph idx="1"/>
          </p:nvPr>
        </p:nvSpPr>
        <p:spPr>
          <a:xfrm>
            <a:off x="381000" y="1412875"/>
            <a:ext cx="8382000" cy="2763834"/>
          </a:xfrm>
        </p:spPr>
        <p:txBody>
          <a:bodyPr/>
          <a:lstStyle/>
          <a:p>
            <a:r>
              <a:rPr lang="en-US" dirty="0" err="1" smtClean="0"/>
              <a:t>hAtom</a:t>
            </a:r>
            <a:r>
              <a:rPr lang="en-US" dirty="0" smtClean="0"/>
              <a:t> </a:t>
            </a:r>
            <a:r>
              <a:rPr lang="en-US" dirty="0" err="1" smtClean="0"/>
              <a:t>Microformat</a:t>
            </a:r>
            <a:r>
              <a:rPr lang="en-US" dirty="0" smtClean="0"/>
              <a:t> </a:t>
            </a:r>
            <a:r>
              <a:rPr lang="tr-TR" dirty="0" smtClean="0"/>
              <a:t>ile tüm kaynak tanımlanır.</a:t>
            </a:r>
            <a:endParaRPr lang="en-US" dirty="0" smtClean="0"/>
          </a:p>
          <a:p>
            <a:r>
              <a:rPr lang="en-US" dirty="0" err="1" smtClean="0"/>
              <a:t>WebSlice</a:t>
            </a:r>
            <a:r>
              <a:rPr lang="en-US" dirty="0" smtClean="0"/>
              <a:t> builds on </a:t>
            </a:r>
            <a:r>
              <a:rPr lang="en-US" dirty="0" err="1" smtClean="0"/>
              <a:t>hAtom</a:t>
            </a:r>
            <a:endParaRPr lang="en-US" dirty="0" smtClean="0"/>
          </a:p>
          <a:p>
            <a:pPr lvl="1"/>
            <a:r>
              <a:rPr lang="en-US" dirty="0" err="1" smtClean="0"/>
              <a:t>hAtom</a:t>
            </a:r>
            <a:r>
              <a:rPr lang="en-US" dirty="0" smtClean="0"/>
              <a:t> </a:t>
            </a:r>
            <a:r>
              <a:rPr lang="en-US" dirty="0" smtClean="0"/>
              <a:t>ca</a:t>
            </a:r>
            <a:r>
              <a:rPr lang="tr-TR" dirty="0" err="1" smtClean="0"/>
              <a:t>static</a:t>
            </a:r>
            <a:r>
              <a:rPr lang="tr-TR" dirty="0" smtClean="0"/>
              <a:t> içerik tanımlayabilir.</a:t>
            </a:r>
            <a:endParaRPr lang="en-US" dirty="0" smtClean="0"/>
          </a:p>
          <a:p>
            <a:pPr lvl="1"/>
            <a:r>
              <a:rPr lang="en-US" dirty="0" err="1" smtClean="0"/>
              <a:t>WebSlice</a:t>
            </a:r>
            <a:r>
              <a:rPr lang="tr-TR" dirty="0" smtClean="0"/>
              <a:t>’</a:t>
            </a:r>
            <a:r>
              <a:rPr lang="tr-TR" dirty="0" err="1" smtClean="0"/>
              <a:t>lar</a:t>
            </a:r>
            <a:r>
              <a:rPr lang="tr-TR" dirty="0" smtClean="0"/>
              <a:t> istendiğinde dinamik olarak kullanılabilir.</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b="0" smtClean="0"/>
              <a:t>WebSlices</a:t>
            </a:r>
            <a:endParaRPr lang="en-US" b="0" dirty="0"/>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b="0"/>
              <a:t>d</a:t>
            </a:r>
            <a:r>
              <a:rPr b="0" smtClean="0"/>
              <a:t>emo</a:t>
            </a:r>
            <a:endParaRPr lang="en-US" b="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pic>
        <p:nvPicPr>
          <p:cNvPr id="4" name="Picture 2" descr="F:\misc\IE7_icon_rgb_2in.png"/>
          <p:cNvPicPr>
            <a:picLocks noChangeAspect="1" noChangeArrowheads="1"/>
          </p:cNvPicPr>
          <p:nvPr/>
        </p:nvPicPr>
        <p:blipFill>
          <a:blip r:embed="rId3"/>
          <a:srcRect/>
          <a:stretch>
            <a:fillRect/>
          </a:stretch>
        </p:blipFill>
        <p:spPr bwMode="auto">
          <a:xfrm>
            <a:off x="2438400" y="1524000"/>
            <a:ext cx="3810000" cy="3810000"/>
          </a:xfrm>
          <a:prstGeom prst="rect">
            <a:avLst/>
          </a:prstGeom>
          <a:noFill/>
        </p:spPr>
      </p:pic>
      <p:sp>
        <p:nvSpPr>
          <p:cNvPr id="6" name="TextBox 5"/>
          <p:cNvSpPr txBox="1"/>
          <p:nvPr/>
        </p:nvSpPr>
        <p:spPr>
          <a:xfrm>
            <a:off x="228600" y="1752600"/>
            <a:ext cx="2895600" cy="707886"/>
          </a:xfrm>
          <a:prstGeom prst="rect">
            <a:avLst/>
          </a:prstGeom>
          <a:noFill/>
        </p:spPr>
        <p:txBody>
          <a:bodyPr wrap="square" rtlCol="0">
            <a:spAutoFit/>
          </a:bodyPr>
          <a:lstStyle/>
          <a:p>
            <a:r>
              <a:rPr lang="tr-TR" sz="4000" dirty="0" smtClean="0">
                <a:effectLst>
                  <a:outerShdw blurRad="38100" dist="38100" dir="2700000" algn="tl">
                    <a:srgbClr val="000000">
                      <a:alpha val="43137"/>
                    </a:srgbClr>
                  </a:outerShdw>
                </a:effectLst>
              </a:rPr>
              <a:t>Kullanıcılar</a:t>
            </a:r>
            <a:endParaRPr lang="en-US" sz="4000" dirty="0" smtClean="0">
              <a:effectLst>
                <a:outerShdw blurRad="38100" dist="38100" dir="2700000" algn="tl">
                  <a:srgbClr val="000000">
                    <a:alpha val="43137"/>
                  </a:srgbClr>
                </a:outerShdw>
              </a:effectLst>
            </a:endParaRPr>
          </a:p>
        </p:txBody>
      </p:sp>
      <p:sp>
        <p:nvSpPr>
          <p:cNvPr id="7" name="TextBox 6"/>
          <p:cNvSpPr txBox="1"/>
          <p:nvPr/>
        </p:nvSpPr>
        <p:spPr>
          <a:xfrm>
            <a:off x="5943600" y="4114800"/>
            <a:ext cx="2895600" cy="1323439"/>
          </a:xfrm>
          <a:prstGeom prst="rect">
            <a:avLst/>
          </a:prstGeom>
          <a:noFill/>
        </p:spPr>
        <p:txBody>
          <a:bodyPr wrap="square" rtlCol="0">
            <a:spAutoFit/>
          </a:bodyPr>
          <a:lstStyle/>
          <a:p>
            <a:r>
              <a:rPr lang="tr-TR" sz="4000" dirty="0" smtClean="0">
                <a:effectLst>
                  <a:outerShdw blurRad="38100" dist="38100" dir="2700000" algn="tl">
                    <a:srgbClr val="000000">
                      <a:alpha val="43137"/>
                    </a:srgbClr>
                  </a:outerShdw>
                </a:effectLst>
              </a:rPr>
              <a:t>Yazılım Geliştiriciler</a:t>
            </a:r>
            <a:endParaRPr lang="en-US" sz="4000" dirty="0" smtClean="0">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609398"/>
          </a:xfrm>
        </p:spPr>
        <p:txBody>
          <a:bodyPr/>
          <a:lstStyle/>
          <a:p>
            <a:r>
              <a:rPr sz="4400" b="0" smtClean="0"/>
              <a:t>Developer Productivity</a:t>
            </a:r>
            <a:endParaRPr lang="en-US" sz="4400" b="0" dirty="0"/>
          </a:p>
        </p:txBody>
      </p:sp>
      <p:sp>
        <p:nvSpPr>
          <p:cNvPr id="3" name="Content Placeholder 2"/>
          <p:cNvSpPr>
            <a:spLocks noGrp="1"/>
          </p:cNvSpPr>
          <p:nvPr>
            <p:ph idx="1"/>
          </p:nvPr>
        </p:nvSpPr>
        <p:spPr>
          <a:xfrm>
            <a:off x="368300" y="1347789"/>
            <a:ext cx="8382000" cy="4900612"/>
          </a:xfrm>
        </p:spPr>
        <p:txBody>
          <a:bodyPr>
            <a:normAutofit lnSpcReduction="10000"/>
          </a:bodyPr>
          <a:lstStyle/>
          <a:p>
            <a:r>
              <a:rPr lang="en-US" b="0" dirty="0" smtClean="0">
                <a:solidFill>
                  <a:srgbClr val="FFFFFF"/>
                </a:solidFill>
              </a:rPr>
              <a:t>CSS, HTML </a:t>
            </a:r>
            <a:r>
              <a:rPr lang="tr-TR" b="0" dirty="0" smtClean="0">
                <a:solidFill>
                  <a:srgbClr val="FFFFFF"/>
                </a:solidFill>
              </a:rPr>
              <a:t>ve</a:t>
            </a:r>
            <a:r>
              <a:rPr lang="en-US" b="0" dirty="0" err="1" smtClean="0">
                <a:solidFill>
                  <a:srgbClr val="FFFFFF"/>
                </a:solidFill>
              </a:rPr>
              <a:t>Javascript</a:t>
            </a:r>
            <a:r>
              <a:rPr lang="en-US" b="0" dirty="0" smtClean="0">
                <a:solidFill>
                  <a:srgbClr val="FFFFFF"/>
                </a:solidFill>
              </a:rPr>
              <a:t> debugger</a:t>
            </a:r>
            <a:r>
              <a:rPr lang="tr-TR" b="0" dirty="0" smtClean="0">
                <a:solidFill>
                  <a:srgbClr val="FFFFFF"/>
                </a:solidFill>
              </a:rPr>
              <a:t>!</a:t>
            </a:r>
            <a:r>
              <a:rPr lang="en-US" b="0" dirty="0" smtClean="0">
                <a:solidFill>
                  <a:srgbClr val="FFFFFF"/>
                </a:solidFill>
              </a:rPr>
              <a:t>”</a:t>
            </a:r>
            <a:endParaRPr lang="en-US" b="0" dirty="0" smtClean="0">
              <a:solidFill>
                <a:srgbClr val="FFFFFF"/>
              </a:solidFill>
            </a:endParaRPr>
          </a:p>
          <a:p>
            <a:endParaRPr lang="en-US" b="0" dirty="0" smtClean="0"/>
          </a:p>
          <a:p>
            <a:r>
              <a:rPr lang="en-US" b="0" dirty="0" smtClean="0"/>
              <a:t>JavaScript</a:t>
            </a:r>
            <a:r>
              <a:rPr lang="tr-TR" b="0" dirty="0" smtClean="0"/>
              <a:t> </a:t>
            </a:r>
            <a:r>
              <a:rPr lang="tr-TR" b="0" dirty="0" err="1" smtClean="0"/>
              <a:t>Debug</a:t>
            </a:r>
            <a:endParaRPr lang="en-US" b="0" dirty="0" smtClean="0"/>
          </a:p>
          <a:p>
            <a:pPr lvl="1"/>
            <a:r>
              <a:rPr lang="en-US" b="0" dirty="0" smtClean="0"/>
              <a:t>Execution control (</a:t>
            </a:r>
            <a:r>
              <a:rPr lang="en-US" b="0" dirty="0" smtClean="0"/>
              <a:t>breakpoints)</a:t>
            </a:r>
            <a:endParaRPr lang="en-US" b="0" dirty="0" smtClean="0"/>
          </a:p>
          <a:p>
            <a:pPr lvl="1"/>
            <a:r>
              <a:rPr lang="en-US" b="0" dirty="0" smtClean="0"/>
              <a:t>Variable inspection (watches, locals, etc.)</a:t>
            </a:r>
          </a:p>
          <a:p>
            <a:pPr lvl="1"/>
            <a:r>
              <a:rPr lang="en-US" b="0" dirty="0" smtClean="0"/>
              <a:t>Immediate window</a:t>
            </a:r>
          </a:p>
          <a:p>
            <a:endParaRPr lang="en-US" b="0" dirty="0" smtClean="0"/>
          </a:p>
          <a:p>
            <a:r>
              <a:rPr lang="en-US" b="0" dirty="0" smtClean="0"/>
              <a:t>CSS </a:t>
            </a:r>
            <a:r>
              <a:rPr lang="tr-TR" b="0" dirty="0" smtClean="0"/>
              <a:t>ve </a:t>
            </a:r>
            <a:r>
              <a:rPr lang="en-US" b="0" dirty="0" smtClean="0"/>
              <a:t>HTML</a:t>
            </a:r>
            <a:r>
              <a:rPr lang="tr-TR" b="0" dirty="0" smtClean="0"/>
              <a:t> için </a:t>
            </a:r>
            <a:r>
              <a:rPr lang="tr-TR" b="0" dirty="0" err="1" smtClean="0"/>
              <a:t>debug</a:t>
            </a:r>
            <a:endParaRPr lang="en-US" b="0" dirty="0" smtClean="0"/>
          </a:p>
          <a:p>
            <a:pPr lvl="1"/>
            <a:r>
              <a:rPr lang="tr-TR" b="0" dirty="0" smtClean="0"/>
              <a:t>Stil Gezgini</a:t>
            </a:r>
            <a:endParaRPr lang="en-US" b="0" dirty="0" smtClean="0"/>
          </a:p>
          <a:p>
            <a:pPr lvl="1"/>
            <a:r>
              <a:rPr lang="en-US" b="0" dirty="0" smtClean="0"/>
              <a:t>Trace </a:t>
            </a:r>
            <a:r>
              <a:rPr lang="tr-TR" b="0" dirty="0" smtClean="0"/>
              <a:t>yapısı</a:t>
            </a:r>
            <a:endParaRPr lang="en-US" b="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0" smtClean="0"/>
              <a:t>Developer Tools</a:t>
            </a:r>
            <a:endParaRPr lang="en-US" b="0"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609398"/>
          </a:xfrm>
        </p:spPr>
        <p:txBody>
          <a:bodyPr/>
          <a:lstStyle/>
          <a:p>
            <a:r>
              <a:rPr lang="en-US" sz="4400" b="0" dirty="0" smtClean="0"/>
              <a:t>Integrating Ajax with Navigation</a:t>
            </a:r>
            <a:endParaRPr lang="en-US" sz="4400" b="0" dirty="0"/>
          </a:p>
        </p:txBody>
      </p:sp>
      <p:sp>
        <p:nvSpPr>
          <p:cNvPr id="3" name="Content Placeholder 2"/>
          <p:cNvSpPr>
            <a:spLocks noGrp="1"/>
          </p:cNvSpPr>
          <p:nvPr>
            <p:ph idx="1"/>
          </p:nvPr>
        </p:nvSpPr>
        <p:spPr>
          <a:xfrm>
            <a:off x="381000" y="1335274"/>
            <a:ext cx="8382000" cy="1588127"/>
          </a:xfrm>
        </p:spPr>
        <p:txBody>
          <a:bodyPr/>
          <a:lstStyle/>
          <a:p>
            <a:r>
              <a:rPr lang="en-US" sz="2800" b="0" dirty="0" err="1" smtClean="0"/>
              <a:t>Window.location.hash</a:t>
            </a:r>
            <a:r>
              <a:rPr lang="tr-TR" sz="2800" dirty="0" smtClean="0"/>
              <a:t> </a:t>
            </a:r>
            <a:r>
              <a:rPr lang="tr-TR" sz="2800" dirty="0" smtClean="0"/>
              <a:t>üzerinden AJAX </a:t>
            </a:r>
            <a:r>
              <a:rPr lang="tr-TR" sz="2800" dirty="0" err="1" smtClean="0"/>
              <a:t>Back</a:t>
            </a:r>
            <a:r>
              <a:rPr lang="tr-TR" sz="2800" dirty="0" smtClean="0"/>
              <a:t> </a:t>
            </a:r>
            <a:r>
              <a:rPr lang="tr-TR" sz="2800" dirty="0" err="1" smtClean="0"/>
              <a:t>Button</a:t>
            </a:r>
            <a:r>
              <a:rPr lang="tr-TR" sz="2800" dirty="0" smtClean="0"/>
              <a:t> </a:t>
            </a:r>
            <a:r>
              <a:rPr lang="tr-TR" sz="2800" dirty="0" err="1" smtClean="0"/>
              <a:t>Çmzümü</a:t>
            </a:r>
            <a:endParaRPr lang="en-US" sz="2800" b="0" dirty="0" smtClean="0"/>
          </a:p>
          <a:p>
            <a:pPr lvl="1"/>
            <a:r>
              <a:rPr lang="en-US" sz="2400" b="0" dirty="0" smtClean="0"/>
              <a:t>IE </a:t>
            </a:r>
            <a:r>
              <a:rPr lang="en-US" sz="2400" b="0" dirty="0" err="1" smtClean="0"/>
              <a:t>window.onhashchange</a:t>
            </a:r>
            <a:r>
              <a:rPr lang="en-US" sz="2400" b="0" dirty="0" smtClean="0"/>
              <a:t> event</a:t>
            </a:r>
            <a:r>
              <a:rPr lang="tr-TR" sz="2400" b="0" dirty="0" smtClean="0"/>
              <a:t>’</a:t>
            </a:r>
            <a:r>
              <a:rPr lang="tr-TR" sz="2400" b="0" dirty="0" err="1" smtClean="0"/>
              <a:t>ını</a:t>
            </a:r>
            <a:r>
              <a:rPr lang="tr-TR" sz="2400" b="0" dirty="0" smtClean="0"/>
              <a:t> çalıştırır.</a:t>
            </a:r>
            <a:endParaRPr lang="en-US" sz="2400" b="0" dirty="0" smtClean="0"/>
          </a:p>
          <a:p>
            <a:pPr lvl="1"/>
            <a:r>
              <a:rPr lang="en-US" sz="2400" b="0" dirty="0" smtClean="0"/>
              <a:t>IE </a:t>
            </a:r>
            <a:r>
              <a:rPr lang="tr-TR" sz="2400" b="0" dirty="0" smtClean="0"/>
              <a:t>adres barını kendisi günceller</a:t>
            </a:r>
            <a:endParaRPr lang="en-US" sz="2400" b="0" dirty="0" smtClean="0"/>
          </a:p>
        </p:txBody>
      </p:sp>
      <p:pic>
        <p:nvPicPr>
          <p:cNvPr id="4" name="Content Placeholder 7" descr="1.JPG"/>
          <p:cNvPicPr>
            <a:picLocks noChangeAspect="1"/>
          </p:cNvPicPr>
          <p:nvPr/>
        </p:nvPicPr>
        <p:blipFill>
          <a:blip r:embed="rId3"/>
          <a:srcRect b="39394"/>
          <a:stretch>
            <a:fillRect/>
          </a:stretch>
        </p:blipFill>
        <p:spPr>
          <a:xfrm>
            <a:off x="914400" y="3429000"/>
            <a:ext cx="7239485" cy="304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DOM Elementlerini Sorgulama</a:t>
            </a:r>
            <a:endParaRPr lang="en-US" b="0" dirty="0"/>
          </a:p>
        </p:txBody>
      </p:sp>
      <p:sp>
        <p:nvSpPr>
          <p:cNvPr id="3" name="Content Placeholder 2"/>
          <p:cNvSpPr>
            <a:spLocks noGrp="1"/>
          </p:cNvSpPr>
          <p:nvPr>
            <p:ph idx="1"/>
          </p:nvPr>
        </p:nvSpPr>
        <p:spPr>
          <a:xfrm>
            <a:off x="368300" y="1143000"/>
            <a:ext cx="8382000" cy="2529923"/>
          </a:xfrm>
        </p:spPr>
        <p:txBody>
          <a:bodyPr/>
          <a:lstStyle/>
          <a:p>
            <a:r>
              <a:rPr lang="en-US" sz="3600" b="0" dirty="0" smtClean="0"/>
              <a:t>CSS Selector API</a:t>
            </a:r>
          </a:p>
          <a:p>
            <a:pPr lvl="1"/>
            <a:r>
              <a:rPr lang="en-US" sz="2400" b="0" dirty="0" smtClean="0"/>
              <a:t>Follows W3C </a:t>
            </a:r>
            <a:r>
              <a:rPr lang="en-US" sz="2400" b="0" dirty="0" err="1" smtClean="0"/>
              <a:t>WebAPI</a:t>
            </a:r>
            <a:r>
              <a:rPr lang="en-US" sz="2400" b="0" dirty="0" smtClean="0"/>
              <a:t> WG </a:t>
            </a:r>
            <a:r>
              <a:rPr lang="tr-TR" sz="2400" b="0" dirty="0" smtClean="0"/>
              <a:t>standardına uygun.</a:t>
            </a:r>
            <a:endParaRPr lang="en-US" sz="2400" b="0" dirty="0" smtClean="0"/>
          </a:p>
          <a:p>
            <a:pPr lvl="1"/>
            <a:r>
              <a:rPr lang="en-US" sz="2400" b="0" dirty="0" smtClean="0"/>
              <a:t>.</a:t>
            </a:r>
            <a:r>
              <a:rPr lang="en-US" sz="2400" b="0" dirty="0" err="1" smtClean="0">
                <a:solidFill>
                  <a:srgbClr val="FFC000"/>
                </a:solidFill>
              </a:rPr>
              <a:t>querySelectorAll</a:t>
            </a:r>
            <a:r>
              <a:rPr lang="en-US" sz="2400" b="0" dirty="0" smtClean="0"/>
              <a:t>() </a:t>
            </a:r>
            <a:r>
              <a:rPr lang="en-US" sz="2400" b="0" dirty="0" smtClean="0"/>
              <a:t>–</a:t>
            </a:r>
            <a:r>
              <a:rPr lang="en-US" sz="2400" b="0" dirty="0" err="1" smtClean="0"/>
              <a:t>StaticNodeList</a:t>
            </a:r>
            <a:r>
              <a:rPr lang="tr-TR" sz="2400" dirty="0" smtClean="0"/>
              <a:t> </a:t>
            </a:r>
            <a:r>
              <a:rPr lang="tr-TR" sz="2400" dirty="0" smtClean="0"/>
              <a:t>döndürür.</a:t>
            </a:r>
            <a:endParaRPr lang="en-US" sz="2400" b="0" dirty="0" smtClean="0"/>
          </a:p>
          <a:p>
            <a:pPr lvl="1"/>
            <a:r>
              <a:rPr lang="en-US" sz="2400" b="0" dirty="0" smtClean="0"/>
              <a:t>.</a:t>
            </a:r>
            <a:r>
              <a:rPr lang="en-US" sz="2400" b="0" dirty="0" err="1" smtClean="0">
                <a:solidFill>
                  <a:srgbClr val="FFC000"/>
                </a:solidFill>
              </a:rPr>
              <a:t>querySelector</a:t>
            </a:r>
            <a:r>
              <a:rPr lang="en-US" sz="2400" b="0" dirty="0" smtClean="0"/>
              <a:t>() – </a:t>
            </a:r>
            <a:r>
              <a:rPr lang="tr-TR" sz="2400" b="0" dirty="0" smtClean="0"/>
              <a:t>sadece ilk geleni döndürür.</a:t>
            </a:r>
            <a:endParaRPr lang="en-US" sz="2400" b="0" dirty="0" smtClean="0"/>
          </a:p>
          <a:p>
            <a:pPr lvl="1"/>
            <a:r>
              <a:rPr lang="en-US" sz="2400" b="0" dirty="0" smtClean="0"/>
              <a:t>Document </a:t>
            </a:r>
            <a:r>
              <a:rPr lang="en-US" sz="2400" b="0" dirty="0" smtClean="0"/>
              <a:t>or </a:t>
            </a:r>
            <a:r>
              <a:rPr lang="en-US" sz="2400" b="0" dirty="0" smtClean="0"/>
              <a:t>Element</a:t>
            </a:r>
            <a:r>
              <a:rPr lang="tr-TR" sz="2400" b="0" dirty="0" smtClean="0"/>
              <a:t> API kullanılabilir.</a:t>
            </a:r>
            <a:endParaRPr lang="en-US" sz="2400" b="0" dirty="0" smtClean="0"/>
          </a:p>
          <a:p>
            <a:pPr lvl="1"/>
            <a:r>
              <a:rPr lang="en-US" sz="2400" b="0" dirty="0" err="1" smtClean="0"/>
              <a:t>Javascript</a:t>
            </a:r>
            <a:r>
              <a:rPr lang="en-US" sz="2400" b="0" dirty="0" smtClean="0"/>
              <a:t> </a:t>
            </a:r>
            <a:r>
              <a:rPr lang="tr-TR" sz="2400" b="0" dirty="0" smtClean="0"/>
              <a:t>ile sorgulamalardan 50 kat hızlı çalışır.</a:t>
            </a:r>
            <a:endParaRPr lang="en-US" b="0" dirty="0" smtClean="0"/>
          </a:p>
        </p:txBody>
      </p:sp>
      <p:sp>
        <p:nvSpPr>
          <p:cNvPr id="5" name="TextBox 4"/>
          <p:cNvSpPr txBox="1"/>
          <p:nvPr/>
        </p:nvSpPr>
        <p:spPr>
          <a:xfrm>
            <a:off x="381000" y="3810000"/>
            <a:ext cx="8362336" cy="2800767"/>
          </a:xfrm>
          <a:prstGeom prst="rect">
            <a:avLst/>
          </a:prstGeom>
          <a:solidFill>
            <a:schemeClr val="tx1"/>
          </a:solidFill>
        </p:spPr>
        <p:txBody>
          <a:bodyPr wrap="square" rtlCol="0">
            <a:spAutoFit/>
          </a:bodyPr>
          <a:lstStyle/>
          <a:p>
            <a:r>
              <a:rPr lang="en-US" sz="1600" dirty="0" smtClean="0">
                <a:solidFill>
                  <a:schemeClr val="bg1"/>
                </a:solidFill>
                <a:latin typeface="Consolas" pitchFamily="49" charset="0"/>
              </a:rPr>
              <a:t>&lt;div class="</a:t>
            </a:r>
            <a:r>
              <a:rPr lang="en-US" sz="1600" dirty="0" err="1" smtClean="0">
                <a:solidFill>
                  <a:schemeClr val="bg1"/>
                </a:solidFill>
                <a:latin typeface="Consolas" pitchFamily="49" charset="0"/>
              </a:rPr>
              <a:t>vcard</a:t>
            </a:r>
            <a:r>
              <a:rPr lang="en-US" sz="1600" dirty="0" smtClean="0">
                <a:solidFill>
                  <a:schemeClr val="bg1"/>
                </a:solidFill>
                <a:latin typeface="Consolas" pitchFamily="49" charset="0"/>
              </a:rPr>
              <a:t>"&gt; </a:t>
            </a:r>
          </a:p>
          <a:p>
            <a:r>
              <a:rPr lang="en-US" sz="1600" dirty="0" smtClean="0">
                <a:solidFill>
                  <a:schemeClr val="bg1"/>
                </a:solidFill>
                <a:latin typeface="Consolas" pitchFamily="49" charset="0"/>
              </a:rPr>
              <a:t>&lt;span class="fn</a:t>
            </a:r>
            <a:r>
              <a:rPr lang="en-US" sz="1600" dirty="0" smtClean="0">
                <a:solidFill>
                  <a:schemeClr val="bg1"/>
                </a:solidFill>
                <a:latin typeface="Consolas" pitchFamily="49" charset="0"/>
              </a:rPr>
              <a:t>“&gt;</a:t>
            </a:r>
            <a:r>
              <a:rPr lang="tr-TR" sz="1600" dirty="0" err="1" smtClean="0">
                <a:solidFill>
                  <a:schemeClr val="bg1"/>
                </a:solidFill>
                <a:latin typeface="Consolas" pitchFamily="49" charset="0"/>
              </a:rPr>
              <a:t>Daron</a:t>
            </a:r>
            <a:r>
              <a:rPr lang="tr-TR" sz="1600" dirty="0" smtClean="0">
                <a:solidFill>
                  <a:schemeClr val="bg1"/>
                </a:solidFill>
                <a:latin typeface="Consolas" pitchFamily="49" charset="0"/>
              </a:rPr>
              <a:t> </a:t>
            </a:r>
            <a:r>
              <a:rPr lang="tr-TR" sz="1600" dirty="0" err="1" smtClean="0">
                <a:solidFill>
                  <a:schemeClr val="bg1"/>
                </a:solidFill>
                <a:latin typeface="Consolas" pitchFamily="49" charset="0"/>
              </a:rPr>
              <a:t>Yöndem</a:t>
            </a:r>
            <a:r>
              <a:rPr lang="en-US" sz="1600" dirty="0" smtClean="0">
                <a:solidFill>
                  <a:schemeClr val="bg1"/>
                </a:solidFill>
                <a:latin typeface="Consolas" pitchFamily="49" charset="0"/>
              </a:rPr>
              <a:t>&lt;/</a:t>
            </a:r>
            <a:r>
              <a:rPr lang="en-US" sz="1600" dirty="0" smtClean="0">
                <a:solidFill>
                  <a:schemeClr val="bg1"/>
                </a:solidFill>
                <a:latin typeface="Consolas" pitchFamily="49" charset="0"/>
              </a:rPr>
              <a:t>span&gt;’s email: </a:t>
            </a:r>
            <a:br>
              <a:rPr lang="en-US" sz="1600" dirty="0" smtClean="0">
                <a:solidFill>
                  <a:schemeClr val="bg1"/>
                </a:solidFill>
                <a:latin typeface="Consolas" pitchFamily="49" charset="0"/>
              </a:rPr>
            </a:br>
            <a:r>
              <a:rPr lang="en-US" sz="1600" dirty="0" smtClean="0">
                <a:solidFill>
                  <a:schemeClr val="bg1"/>
                </a:solidFill>
                <a:latin typeface="Consolas" pitchFamily="49" charset="0"/>
              </a:rPr>
              <a:t>&lt;span class="</a:t>
            </a:r>
            <a:r>
              <a:rPr lang="en-US" sz="1600" dirty="0" smtClean="0">
                <a:solidFill>
                  <a:schemeClr val="bg1"/>
                </a:solidFill>
                <a:latin typeface="Consolas" pitchFamily="49" charset="0"/>
              </a:rPr>
              <a:t>email“&gt;</a:t>
            </a:r>
            <a:r>
              <a:rPr lang="tr-TR" sz="1600" dirty="0" smtClean="0">
                <a:solidFill>
                  <a:schemeClr val="bg1"/>
                </a:solidFill>
                <a:latin typeface="Consolas" pitchFamily="49" charset="0"/>
              </a:rPr>
              <a:t>daron@yondem.com</a:t>
            </a:r>
            <a:r>
              <a:rPr lang="en-US" sz="1600" dirty="0" smtClean="0">
                <a:solidFill>
                  <a:schemeClr val="bg1"/>
                </a:solidFill>
                <a:latin typeface="Consolas" pitchFamily="49" charset="0"/>
              </a:rPr>
              <a:t>&lt;/</a:t>
            </a:r>
            <a:r>
              <a:rPr lang="en-US" sz="1600" dirty="0" smtClean="0">
                <a:solidFill>
                  <a:schemeClr val="bg1"/>
                </a:solidFill>
                <a:latin typeface="Consolas" pitchFamily="49" charset="0"/>
              </a:rPr>
              <a:t>span&gt; &lt;/div&gt;</a:t>
            </a:r>
          </a:p>
          <a:p>
            <a:endParaRPr lang="en-US" sz="1600" dirty="0" smtClean="0">
              <a:solidFill>
                <a:schemeClr val="bg1"/>
              </a:solidFill>
              <a:latin typeface="Consolas" pitchFamily="49" charset="0"/>
              <a:sym typeface="Wingdings" pitchFamily="2" charset="2"/>
            </a:endParaRPr>
          </a:p>
          <a:p>
            <a:r>
              <a:rPr lang="en-US" sz="1600" dirty="0" err="1" smtClean="0">
                <a:solidFill>
                  <a:schemeClr val="bg1"/>
                </a:solidFill>
                <a:latin typeface="Consolas" pitchFamily="49" charset="0"/>
                <a:sym typeface="Wingdings" pitchFamily="2" charset="2"/>
              </a:rPr>
              <a:t>var</a:t>
            </a:r>
            <a:r>
              <a:rPr lang="en-US" sz="1600" dirty="0" smtClean="0">
                <a:solidFill>
                  <a:schemeClr val="bg1"/>
                </a:solidFill>
                <a:latin typeface="Consolas" pitchFamily="49" charset="0"/>
                <a:sym typeface="Wingdings" pitchFamily="2" charset="2"/>
              </a:rPr>
              <a:t> </a:t>
            </a:r>
            <a:r>
              <a:rPr lang="en-US" sz="1600" dirty="0" err="1" smtClean="0">
                <a:solidFill>
                  <a:schemeClr val="bg1"/>
                </a:solidFill>
                <a:latin typeface="Consolas" pitchFamily="49" charset="0"/>
                <a:sym typeface="Wingdings" pitchFamily="2" charset="2"/>
              </a:rPr>
              <a:t>vcard</a:t>
            </a:r>
            <a:r>
              <a:rPr lang="en-US" sz="1600" dirty="0" smtClean="0">
                <a:solidFill>
                  <a:schemeClr val="bg1"/>
                </a:solidFill>
                <a:latin typeface="Consolas" pitchFamily="49" charset="0"/>
                <a:sym typeface="Wingdings" pitchFamily="2" charset="2"/>
              </a:rPr>
              <a:t>; </a:t>
            </a:r>
            <a:r>
              <a:rPr lang="en-US" sz="1600" dirty="0" err="1" smtClean="0">
                <a:solidFill>
                  <a:schemeClr val="bg1"/>
                </a:solidFill>
                <a:latin typeface="Consolas" pitchFamily="49" charset="0"/>
                <a:sym typeface="Wingdings" pitchFamily="2" charset="2"/>
              </a:rPr>
              <a:t>var</a:t>
            </a:r>
            <a:r>
              <a:rPr lang="en-US" sz="1600" dirty="0" smtClean="0">
                <a:solidFill>
                  <a:schemeClr val="bg1"/>
                </a:solidFill>
                <a:latin typeface="Consolas" pitchFamily="49" charset="0"/>
                <a:sym typeface="Wingdings" pitchFamily="2" charset="2"/>
              </a:rPr>
              <a:t> name; </a:t>
            </a:r>
            <a:r>
              <a:rPr lang="en-US" sz="1600" dirty="0" err="1" smtClean="0">
                <a:solidFill>
                  <a:schemeClr val="bg1"/>
                </a:solidFill>
                <a:latin typeface="Consolas" pitchFamily="49" charset="0"/>
                <a:sym typeface="Wingdings" pitchFamily="2" charset="2"/>
              </a:rPr>
              <a:t>var</a:t>
            </a:r>
            <a:r>
              <a:rPr lang="en-US" sz="1600" dirty="0" smtClean="0">
                <a:solidFill>
                  <a:schemeClr val="bg1"/>
                </a:solidFill>
                <a:latin typeface="Consolas" pitchFamily="49" charset="0"/>
                <a:sym typeface="Wingdings" pitchFamily="2" charset="2"/>
              </a:rPr>
              <a:t> email;</a:t>
            </a:r>
          </a:p>
          <a:p>
            <a:r>
              <a:rPr lang="en-US" sz="1600" dirty="0" smtClean="0">
                <a:solidFill>
                  <a:schemeClr val="bg1"/>
                </a:solidFill>
                <a:latin typeface="Consolas" pitchFamily="49" charset="0"/>
                <a:sym typeface="Wingdings" pitchFamily="2" charset="2"/>
              </a:rPr>
              <a:t>// </a:t>
            </a:r>
            <a:r>
              <a:rPr lang="tr-TR" sz="1600" dirty="0" smtClean="0">
                <a:solidFill>
                  <a:schemeClr val="bg1"/>
                </a:solidFill>
                <a:latin typeface="Consolas" pitchFamily="49" charset="0"/>
                <a:sym typeface="Wingdings" pitchFamily="2" charset="2"/>
              </a:rPr>
              <a:t>Tüm </a:t>
            </a:r>
            <a:r>
              <a:rPr lang="tr-TR" sz="1600" dirty="0" err="1" smtClean="0">
                <a:solidFill>
                  <a:schemeClr val="bg1"/>
                </a:solidFill>
                <a:latin typeface="Consolas" pitchFamily="49" charset="0"/>
                <a:sym typeface="Wingdings" pitchFamily="2" charset="2"/>
              </a:rPr>
              <a:t>vCard’ları</a:t>
            </a:r>
            <a:r>
              <a:rPr lang="tr-TR" sz="1600" dirty="0" smtClean="0">
                <a:solidFill>
                  <a:schemeClr val="bg1"/>
                </a:solidFill>
                <a:latin typeface="Consolas" pitchFamily="49" charset="0"/>
                <a:sym typeface="Wingdings" pitchFamily="2" charset="2"/>
              </a:rPr>
              <a:t> bulalım.</a:t>
            </a:r>
            <a:endParaRPr lang="en-US" sz="1600" dirty="0" smtClean="0">
              <a:solidFill>
                <a:schemeClr val="bg1"/>
              </a:solidFill>
              <a:latin typeface="Consolas" pitchFamily="49" charset="0"/>
              <a:sym typeface="Wingdings" pitchFamily="2" charset="2"/>
            </a:endParaRPr>
          </a:p>
          <a:p>
            <a:r>
              <a:rPr lang="en-US" sz="1600" dirty="0" err="1" smtClean="0">
                <a:solidFill>
                  <a:schemeClr val="bg1"/>
                </a:solidFill>
                <a:latin typeface="Consolas" pitchFamily="49" charset="0"/>
                <a:sym typeface="Wingdings" pitchFamily="2" charset="2"/>
              </a:rPr>
              <a:t>var</a:t>
            </a:r>
            <a:r>
              <a:rPr lang="en-US" sz="1600" dirty="0" smtClean="0">
                <a:solidFill>
                  <a:schemeClr val="bg1"/>
                </a:solidFill>
                <a:latin typeface="Consolas" pitchFamily="49" charset="0"/>
                <a:sym typeface="Wingdings" pitchFamily="2" charset="2"/>
              </a:rPr>
              <a:t> </a:t>
            </a:r>
            <a:r>
              <a:rPr lang="en-US" sz="1600" dirty="0" err="1" smtClean="0">
                <a:solidFill>
                  <a:schemeClr val="bg1"/>
                </a:solidFill>
                <a:latin typeface="Consolas" pitchFamily="49" charset="0"/>
                <a:sym typeface="Wingdings" pitchFamily="2" charset="2"/>
              </a:rPr>
              <a:t>vcards</a:t>
            </a:r>
            <a:r>
              <a:rPr lang="en-US" sz="1600" dirty="0" smtClean="0">
                <a:solidFill>
                  <a:schemeClr val="bg1"/>
                </a:solidFill>
                <a:latin typeface="Consolas" pitchFamily="49" charset="0"/>
                <a:sym typeface="Wingdings" pitchFamily="2" charset="2"/>
              </a:rPr>
              <a:t> = </a:t>
            </a:r>
            <a:r>
              <a:rPr lang="en-US" sz="1600" dirty="0" err="1" smtClean="0">
                <a:solidFill>
                  <a:schemeClr val="bg1"/>
                </a:solidFill>
                <a:latin typeface="Consolas" pitchFamily="49" charset="0"/>
                <a:sym typeface="Wingdings" pitchFamily="2" charset="2"/>
              </a:rPr>
              <a:t>document.querySelectorAll</a:t>
            </a:r>
            <a:r>
              <a:rPr lang="en-US" sz="1600" dirty="0" smtClean="0">
                <a:solidFill>
                  <a:schemeClr val="bg1"/>
                </a:solidFill>
                <a:latin typeface="Consolas" pitchFamily="49" charset="0"/>
                <a:sym typeface="Wingdings" pitchFamily="2" charset="2"/>
              </a:rPr>
              <a:t>(‘.</a:t>
            </a:r>
            <a:r>
              <a:rPr lang="en-US" sz="1600" dirty="0" err="1" smtClean="0">
                <a:solidFill>
                  <a:schemeClr val="bg1"/>
                </a:solidFill>
                <a:latin typeface="Consolas" pitchFamily="49" charset="0"/>
                <a:sym typeface="Wingdings" pitchFamily="2" charset="2"/>
              </a:rPr>
              <a:t>vcard</a:t>
            </a:r>
            <a:r>
              <a:rPr lang="en-US" sz="1600" dirty="0" smtClean="0">
                <a:solidFill>
                  <a:schemeClr val="bg1"/>
                </a:solidFill>
                <a:latin typeface="Consolas" pitchFamily="49" charset="0"/>
                <a:sym typeface="Wingdings" pitchFamily="2" charset="2"/>
              </a:rPr>
              <a:t>’);</a:t>
            </a:r>
          </a:p>
          <a:p>
            <a:r>
              <a:rPr lang="en-US" sz="1600" dirty="0" smtClean="0">
                <a:solidFill>
                  <a:schemeClr val="bg1"/>
                </a:solidFill>
                <a:latin typeface="Consolas" pitchFamily="49" charset="0"/>
                <a:sym typeface="Wingdings" pitchFamily="2" charset="2"/>
              </a:rPr>
              <a:t>for (</a:t>
            </a:r>
            <a:r>
              <a:rPr lang="en-US" sz="1600" dirty="0" err="1" smtClean="0">
                <a:solidFill>
                  <a:schemeClr val="bg1"/>
                </a:solidFill>
                <a:latin typeface="Consolas" pitchFamily="49" charset="0"/>
                <a:sym typeface="Wingdings" pitchFamily="2" charset="2"/>
              </a:rPr>
              <a:t>vcard</a:t>
            </a:r>
            <a:r>
              <a:rPr lang="en-US" sz="1600" dirty="0" smtClean="0">
                <a:solidFill>
                  <a:schemeClr val="bg1"/>
                </a:solidFill>
                <a:latin typeface="Consolas" pitchFamily="49" charset="0"/>
                <a:sym typeface="Wingdings" pitchFamily="2" charset="2"/>
              </a:rPr>
              <a:t> in </a:t>
            </a:r>
            <a:r>
              <a:rPr lang="en-US" sz="1600" dirty="0" err="1" smtClean="0">
                <a:solidFill>
                  <a:schemeClr val="bg1"/>
                </a:solidFill>
                <a:latin typeface="Consolas" pitchFamily="49" charset="0"/>
                <a:sym typeface="Wingdings" pitchFamily="2" charset="2"/>
              </a:rPr>
              <a:t>vcards</a:t>
            </a:r>
            <a:r>
              <a:rPr lang="en-US" sz="1600" dirty="0" smtClean="0">
                <a:solidFill>
                  <a:schemeClr val="bg1"/>
                </a:solidFill>
                <a:latin typeface="Consolas" pitchFamily="49" charset="0"/>
                <a:sym typeface="Wingdings" pitchFamily="2" charset="2"/>
              </a:rPr>
              <a:t>) {</a:t>
            </a:r>
          </a:p>
          <a:p>
            <a:r>
              <a:rPr lang="en-US" sz="1600" dirty="0" smtClean="0">
                <a:solidFill>
                  <a:schemeClr val="bg1"/>
                </a:solidFill>
                <a:latin typeface="Consolas" pitchFamily="49" charset="0"/>
                <a:sym typeface="Wingdings" pitchFamily="2" charset="2"/>
              </a:rPr>
              <a:t>	name = </a:t>
            </a:r>
            <a:r>
              <a:rPr lang="en-US" sz="1600" dirty="0" err="1" smtClean="0">
                <a:solidFill>
                  <a:schemeClr val="bg1"/>
                </a:solidFill>
                <a:latin typeface="Consolas" pitchFamily="49" charset="0"/>
                <a:sym typeface="Wingdings" pitchFamily="2" charset="2"/>
              </a:rPr>
              <a:t>vcard.querySelector</a:t>
            </a:r>
            <a:r>
              <a:rPr lang="en-US" sz="1600" dirty="0" smtClean="0">
                <a:solidFill>
                  <a:schemeClr val="bg1"/>
                </a:solidFill>
                <a:latin typeface="Consolas" pitchFamily="49" charset="0"/>
                <a:sym typeface="Wingdings" pitchFamily="2" charset="2"/>
              </a:rPr>
              <a:t>(‘.fn’);</a:t>
            </a:r>
          </a:p>
          <a:p>
            <a:r>
              <a:rPr lang="en-US" sz="1600" dirty="0" smtClean="0">
                <a:solidFill>
                  <a:schemeClr val="bg1"/>
                </a:solidFill>
                <a:latin typeface="Consolas" pitchFamily="49" charset="0"/>
                <a:sym typeface="Wingdings" pitchFamily="2" charset="2"/>
              </a:rPr>
              <a:t>	email = </a:t>
            </a:r>
            <a:r>
              <a:rPr lang="en-US" sz="1600" dirty="0" err="1" smtClean="0">
                <a:solidFill>
                  <a:schemeClr val="bg1"/>
                </a:solidFill>
                <a:latin typeface="Consolas" pitchFamily="49" charset="0"/>
                <a:sym typeface="Wingdings" pitchFamily="2" charset="2"/>
              </a:rPr>
              <a:t>vcard.querySelector</a:t>
            </a:r>
            <a:r>
              <a:rPr lang="en-US" sz="1600" dirty="0" smtClean="0">
                <a:solidFill>
                  <a:schemeClr val="bg1"/>
                </a:solidFill>
                <a:latin typeface="Consolas" pitchFamily="49" charset="0"/>
                <a:sym typeface="Wingdings" pitchFamily="2" charset="2"/>
              </a:rPr>
              <a:t>(‘.email’);</a:t>
            </a:r>
          </a:p>
          <a:p>
            <a:r>
              <a:rPr lang="en-US" sz="1600" dirty="0" smtClean="0">
                <a:solidFill>
                  <a:schemeClr val="bg1"/>
                </a:solidFill>
                <a:latin typeface="Consolas" pitchFamily="49" charset="0"/>
                <a:sym typeface="Wingdings" pitchFamily="2" charset="2"/>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0" dirty="0" err="1" smtClean="0"/>
              <a:t>Local</a:t>
            </a:r>
            <a:r>
              <a:rPr lang="tr-TR" b="0" dirty="0" smtClean="0"/>
              <a:t> Veri Yığını</a:t>
            </a:r>
            <a:endParaRPr lang="en-US" b="0" dirty="0"/>
          </a:p>
        </p:txBody>
      </p:sp>
      <p:sp>
        <p:nvSpPr>
          <p:cNvPr id="3" name="Content Placeholder 2"/>
          <p:cNvSpPr>
            <a:spLocks noGrp="1"/>
          </p:cNvSpPr>
          <p:nvPr>
            <p:ph idx="1"/>
          </p:nvPr>
        </p:nvSpPr>
        <p:spPr>
          <a:xfrm>
            <a:off x="381000" y="1412875"/>
            <a:ext cx="8382000" cy="3797963"/>
          </a:xfrm>
        </p:spPr>
        <p:txBody>
          <a:bodyPr/>
          <a:lstStyle/>
          <a:p>
            <a:r>
              <a:rPr lang="tr-TR" b="0" dirty="0" smtClean="0"/>
              <a:t>Uygulamaların istemci tarafında daha fazla diske ihtiyaçları var.</a:t>
            </a:r>
            <a:endParaRPr lang="en-US" b="0" dirty="0" smtClean="0"/>
          </a:p>
          <a:p>
            <a:pPr lvl="1"/>
            <a:r>
              <a:rPr lang="en-US" b="0" dirty="0" smtClean="0"/>
              <a:t>Cookie</a:t>
            </a:r>
            <a:r>
              <a:rPr lang="tr-TR" dirty="0" smtClean="0"/>
              <a:t>, vs…</a:t>
            </a:r>
            <a:endParaRPr lang="en-US" b="0" dirty="0" smtClean="0"/>
          </a:p>
          <a:p>
            <a:r>
              <a:rPr lang="en-US" b="0" dirty="0" smtClean="0"/>
              <a:t>HTML5 </a:t>
            </a:r>
            <a:r>
              <a:rPr lang="tr-TR" b="0" dirty="0" smtClean="0"/>
              <a:t>ile </a:t>
            </a:r>
            <a:r>
              <a:rPr lang="en-US" b="0" dirty="0" smtClean="0"/>
              <a:t>Storage </a:t>
            </a:r>
            <a:r>
              <a:rPr lang="tr-TR" b="0" dirty="0" err="1" smtClean="0"/>
              <a:t>arayüzü</a:t>
            </a:r>
            <a:r>
              <a:rPr lang="tr-TR" b="0" dirty="0" smtClean="0"/>
              <a:t> geliyor.</a:t>
            </a:r>
            <a:endParaRPr lang="en-US" b="0" dirty="0" smtClean="0"/>
          </a:p>
          <a:p>
            <a:pPr lvl="1"/>
            <a:r>
              <a:rPr lang="en-US" b="0" dirty="0" err="1" smtClean="0">
                <a:solidFill>
                  <a:srgbClr val="FFC000"/>
                </a:solidFill>
              </a:rPr>
              <a:t>sessionStore</a:t>
            </a:r>
            <a:r>
              <a:rPr lang="en-US" b="0" dirty="0" smtClean="0"/>
              <a:t> (tab/session </a:t>
            </a:r>
            <a:r>
              <a:rPr lang="tr-TR" b="0" dirty="0" smtClean="0"/>
              <a:t>özel</a:t>
            </a:r>
            <a:r>
              <a:rPr lang="en-US" b="0" dirty="0" smtClean="0"/>
              <a:t>)</a:t>
            </a:r>
            <a:endParaRPr lang="en-US" b="0" dirty="0" smtClean="0"/>
          </a:p>
          <a:p>
            <a:pPr lvl="1"/>
            <a:r>
              <a:rPr lang="en-US" b="0" dirty="0" err="1" smtClean="0">
                <a:solidFill>
                  <a:srgbClr val="FFC000"/>
                </a:solidFill>
              </a:rPr>
              <a:t>localStore</a:t>
            </a:r>
            <a:r>
              <a:rPr lang="en-US" b="0" dirty="0" smtClean="0"/>
              <a:t> </a:t>
            </a:r>
            <a:r>
              <a:rPr lang="en-US" b="0" dirty="0" smtClean="0"/>
              <a:t>(</a:t>
            </a:r>
            <a:r>
              <a:rPr lang="tr-TR" b="0" dirty="0" smtClean="0"/>
              <a:t>paylaşımlı</a:t>
            </a:r>
            <a:r>
              <a:rPr lang="en-US" b="0" dirty="0" smtClean="0"/>
              <a:t>)</a:t>
            </a:r>
            <a:endParaRPr lang="en-US" b="0" dirty="0" smtClean="0"/>
          </a:p>
          <a:p>
            <a:pPr lvl="1"/>
            <a:r>
              <a:rPr lang="en-US" b="0" dirty="0" smtClean="0"/>
              <a:t>Key/value string </a:t>
            </a:r>
            <a:r>
              <a:rPr lang="tr-TR" b="0" dirty="0" smtClean="0"/>
              <a:t>çiftleri.</a:t>
            </a:r>
            <a:endParaRPr lang="en-US" b="0" dirty="0" smtClean="0"/>
          </a:p>
          <a:p>
            <a:pPr lvl="1"/>
            <a:r>
              <a:rPr lang="tr-TR" b="0" dirty="0" smtClean="0"/>
              <a:t>Domain başına </a:t>
            </a:r>
            <a:r>
              <a:rPr lang="en-US" b="0" dirty="0" smtClean="0"/>
              <a:t>10MB, </a:t>
            </a:r>
            <a:r>
              <a:rPr lang="tr-TR" b="0" dirty="0" smtClean="0"/>
              <a:t>toplam</a:t>
            </a:r>
            <a:endParaRPr lang="en-US" b="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609398"/>
          </a:xfrm>
        </p:spPr>
        <p:txBody>
          <a:bodyPr/>
          <a:lstStyle/>
          <a:p>
            <a:r>
              <a:rPr lang="tr-TR" sz="4400" b="0" dirty="0" smtClean="0"/>
              <a:t>Offline Çalışma </a:t>
            </a:r>
            <a:r>
              <a:rPr lang="tr-TR" sz="4400" b="0" dirty="0" err="1" smtClean="0"/>
              <a:t>Modu</a:t>
            </a:r>
            <a:endParaRPr lang="en-US" sz="4400" b="0" dirty="0"/>
          </a:p>
        </p:txBody>
      </p:sp>
      <p:sp>
        <p:nvSpPr>
          <p:cNvPr id="3" name="Content Placeholder 2"/>
          <p:cNvSpPr>
            <a:spLocks noGrp="1"/>
          </p:cNvSpPr>
          <p:nvPr>
            <p:ph idx="1"/>
          </p:nvPr>
        </p:nvSpPr>
        <p:spPr>
          <a:xfrm>
            <a:off x="381000" y="1371600"/>
            <a:ext cx="8382000" cy="3705630"/>
          </a:xfrm>
        </p:spPr>
        <p:txBody>
          <a:bodyPr/>
          <a:lstStyle/>
          <a:p>
            <a:r>
              <a:rPr lang="tr-TR" sz="3600" b="0" dirty="0" smtClean="0"/>
              <a:t>İnternet bağlantısının varlığını kontrol edebilirsiniz.</a:t>
            </a:r>
            <a:endParaRPr lang="en-US" sz="3600" b="0" dirty="0" smtClean="0"/>
          </a:p>
          <a:p>
            <a:pPr lvl="1"/>
            <a:r>
              <a:rPr lang="en-US" sz="3200" b="0" dirty="0" smtClean="0"/>
              <a:t>HTML5 </a:t>
            </a:r>
            <a:r>
              <a:rPr lang="tr-TR" sz="3200" b="0" dirty="0" smtClean="0"/>
              <a:t>ile </a:t>
            </a:r>
            <a:r>
              <a:rPr lang="en-US" sz="3200" b="0" dirty="0" smtClean="0"/>
              <a:t>online/offline event</a:t>
            </a:r>
            <a:r>
              <a:rPr lang="tr-TR" sz="3200" b="0" dirty="0" smtClean="0"/>
              <a:t>’</a:t>
            </a:r>
            <a:r>
              <a:rPr lang="tr-TR" sz="3200" b="0" dirty="0" err="1" smtClean="0"/>
              <a:t>larımız</a:t>
            </a:r>
            <a:r>
              <a:rPr lang="tr-TR" sz="3200" b="0" dirty="0" smtClean="0"/>
              <a:t> var</a:t>
            </a:r>
            <a:endParaRPr lang="en-US" sz="3600" b="0" dirty="0" smtClean="0"/>
          </a:p>
          <a:p>
            <a:pPr lvl="1"/>
            <a:endParaRPr lang="en-US" sz="3200" b="0" dirty="0" smtClean="0"/>
          </a:p>
          <a:p>
            <a:pPr lvl="1"/>
            <a:endParaRPr lang="en-US" sz="3200" b="0" dirty="0" smtClean="0"/>
          </a:p>
          <a:p>
            <a:pPr lvl="1"/>
            <a:endParaRPr lang="en-US" sz="3200" b="0" dirty="0" smtClean="0"/>
          </a:p>
          <a:p>
            <a:pPr lvl="1"/>
            <a:endParaRPr lang="en-US" sz="3200" b="0" dirty="0" smtClean="0"/>
          </a:p>
        </p:txBody>
      </p:sp>
      <p:sp>
        <p:nvSpPr>
          <p:cNvPr id="4" name="TextBox 3"/>
          <p:cNvSpPr txBox="1"/>
          <p:nvPr/>
        </p:nvSpPr>
        <p:spPr>
          <a:xfrm>
            <a:off x="381000" y="3352800"/>
            <a:ext cx="8362336" cy="2308324"/>
          </a:xfrm>
          <a:prstGeom prst="rect">
            <a:avLst/>
          </a:prstGeom>
          <a:solidFill>
            <a:schemeClr val="tx1"/>
          </a:solidFill>
        </p:spPr>
        <p:txBody>
          <a:bodyPr wrap="square" rtlCol="0">
            <a:spAutoFit/>
          </a:bodyPr>
          <a:lstStyle/>
          <a:p>
            <a:r>
              <a:rPr lang="en-US" sz="2400" dirty="0" smtClean="0">
                <a:solidFill>
                  <a:srgbClr val="0070C0"/>
                </a:solidFill>
                <a:latin typeface="Consolas" pitchFamily="49" charset="0"/>
                <a:cs typeface="Courier New" pitchFamily="49" charset="0"/>
              </a:rPr>
              <a:t>&lt;!-- </a:t>
            </a:r>
            <a:r>
              <a:rPr lang="en-US" sz="2400" dirty="0" smtClean="0">
                <a:solidFill>
                  <a:srgbClr val="0070C0"/>
                </a:solidFill>
                <a:latin typeface="Consolas" pitchFamily="49" charset="0"/>
                <a:cs typeface="Courier New" pitchFamily="49" charset="0"/>
              </a:rPr>
              <a:t>online/offline event</a:t>
            </a:r>
            <a:r>
              <a:rPr lang="tr-TR" sz="2400" dirty="0" smtClean="0">
                <a:solidFill>
                  <a:srgbClr val="0070C0"/>
                </a:solidFill>
                <a:latin typeface="Consolas" pitchFamily="49" charset="0"/>
                <a:cs typeface="Courier New" pitchFamily="49" charset="0"/>
              </a:rPr>
              <a:t>-</a:t>
            </a:r>
            <a:r>
              <a:rPr lang="tr-TR" sz="2400" dirty="0" err="1" smtClean="0">
                <a:solidFill>
                  <a:srgbClr val="0070C0"/>
                </a:solidFill>
                <a:latin typeface="Consolas" pitchFamily="49" charset="0"/>
                <a:cs typeface="Courier New" pitchFamily="49" charset="0"/>
              </a:rPr>
              <a:t>handler’lar</a:t>
            </a:r>
            <a:r>
              <a:rPr lang="en-US" sz="2400" dirty="0" smtClean="0">
                <a:solidFill>
                  <a:srgbClr val="0070C0"/>
                </a:solidFill>
                <a:latin typeface="Consolas" pitchFamily="49" charset="0"/>
                <a:cs typeface="Courier New" pitchFamily="49" charset="0"/>
              </a:rPr>
              <a:t> </a:t>
            </a:r>
            <a:r>
              <a:rPr lang="en-US" sz="2400" dirty="0" smtClean="0">
                <a:solidFill>
                  <a:srgbClr val="0070C0"/>
                </a:solidFill>
                <a:latin typeface="Consolas" pitchFamily="49" charset="0"/>
                <a:cs typeface="Courier New" pitchFamily="49" charset="0"/>
                <a:sym typeface="Wingdings" pitchFamily="2" charset="2"/>
              </a:rPr>
              <a:t>--&gt;</a:t>
            </a:r>
            <a:endParaRPr lang="en-US" sz="2400" dirty="0" smtClean="0">
              <a:solidFill>
                <a:srgbClr val="0070C0"/>
              </a:solidFill>
              <a:latin typeface="Consolas" pitchFamily="49" charset="0"/>
              <a:cs typeface="Courier New" pitchFamily="49" charset="0"/>
            </a:endParaRPr>
          </a:p>
          <a:p>
            <a:r>
              <a:rPr lang="en-US" sz="2400" dirty="0" smtClean="0">
                <a:solidFill>
                  <a:schemeClr val="bg1"/>
                </a:solidFill>
                <a:latin typeface="Consolas" pitchFamily="49" charset="0"/>
                <a:cs typeface="Courier New" pitchFamily="49" charset="0"/>
              </a:rPr>
              <a:t>	&lt;body	 </a:t>
            </a:r>
            <a:r>
              <a:rPr lang="en-US" sz="2400" dirty="0" err="1" smtClean="0">
                <a:solidFill>
                  <a:schemeClr val="bg1"/>
                </a:solidFill>
                <a:latin typeface="Consolas" pitchFamily="49" charset="0"/>
                <a:cs typeface="Courier New" pitchFamily="49" charset="0"/>
              </a:rPr>
              <a:t>ononline</a:t>
            </a:r>
            <a:r>
              <a:rPr lang="en-US" sz="2400" dirty="0" smtClean="0">
                <a:solidFill>
                  <a:schemeClr val="bg1"/>
                </a:solidFill>
                <a:latin typeface="Consolas" pitchFamily="49" charset="0"/>
                <a:cs typeface="Courier New" pitchFamily="49" charset="0"/>
              </a:rPr>
              <a:t>=“</a:t>
            </a:r>
            <a:r>
              <a:rPr lang="tr-TR" sz="2400" dirty="0" smtClean="0">
                <a:solidFill>
                  <a:schemeClr val="bg1"/>
                </a:solidFill>
                <a:latin typeface="Consolas" pitchFamily="49" charset="0"/>
                <a:cs typeface="Courier New" pitchFamily="49" charset="0"/>
              </a:rPr>
              <a:t>online_ol</a:t>
            </a:r>
            <a:r>
              <a:rPr lang="en-US" sz="2400" dirty="0" smtClean="0">
                <a:solidFill>
                  <a:schemeClr val="bg1"/>
                </a:solidFill>
                <a:latin typeface="Consolas" pitchFamily="49" charset="0"/>
                <a:cs typeface="Courier New" pitchFamily="49" charset="0"/>
              </a:rPr>
              <a:t>()”</a:t>
            </a:r>
            <a:r>
              <a:rPr lang="en-US" sz="2400" dirty="0" smtClean="0">
                <a:solidFill>
                  <a:schemeClr val="bg1"/>
                </a:solidFill>
                <a:latin typeface="Consolas" pitchFamily="49" charset="0"/>
                <a:cs typeface="Courier New" pitchFamily="49" charset="0"/>
              </a:rPr>
              <a:t>	  </a:t>
            </a:r>
          </a:p>
          <a:p>
            <a:r>
              <a:rPr lang="en-US" sz="2400" dirty="0" smtClean="0">
                <a:solidFill>
                  <a:schemeClr val="bg1"/>
                </a:solidFill>
                <a:latin typeface="Consolas" pitchFamily="49" charset="0"/>
                <a:cs typeface="Courier New" pitchFamily="49" charset="0"/>
              </a:rPr>
              <a:t>		 </a:t>
            </a:r>
            <a:r>
              <a:rPr lang="en-US" sz="2400" dirty="0" err="1" smtClean="0">
                <a:solidFill>
                  <a:schemeClr val="bg1"/>
                </a:solidFill>
                <a:latin typeface="Consolas" pitchFamily="49" charset="0"/>
                <a:cs typeface="Courier New" pitchFamily="49" charset="0"/>
              </a:rPr>
              <a:t>onoffline</a:t>
            </a:r>
            <a:r>
              <a:rPr lang="en-US" sz="2400" dirty="0" smtClean="0">
                <a:solidFill>
                  <a:schemeClr val="bg1"/>
                </a:solidFill>
                <a:latin typeface="Consolas" pitchFamily="49" charset="0"/>
                <a:cs typeface="Courier New" pitchFamily="49" charset="0"/>
              </a:rPr>
              <a:t>=“</a:t>
            </a:r>
            <a:r>
              <a:rPr lang="tr-TR" sz="2400" dirty="0" smtClean="0">
                <a:solidFill>
                  <a:schemeClr val="bg1"/>
                </a:solidFill>
                <a:latin typeface="Consolas" pitchFamily="49" charset="0"/>
                <a:cs typeface="Courier New" pitchFamily="49" charset="0"/>
              </a:rPr>
              <a:t>offline_ol</a:t>
            </a:r>
            <a:r>
              <a:rPr lang="en-US" sz="2400" dirty="0" smtClean="0">
                <a:solidFill>
                  <a:schemeClr val="bg1"/>
                </a:solidFill>
                <a:latin typeface="Consolas" pitchFamily="49" charset="0"/>
                <a:cs typeface="Courier New" pitchFamily="49" charset="0"/>
              </a:rPr>
              <a:t>()”&gt;;</a:t>
            </a:r>
            <a:r>
              <a:rPr lang="en-US" sz="2400" dirty="0" smtClean="0">
                <a:solidFill>
                  <a:schemeClr val="bg1"/>
                </a:solidFill>
                <a:latin typeface="Consolas" pitchFamily="49" charset="0"/>
                <a:cs typeface="Courier New" pitchFamily="49" charset="0"/>
              </a:rPr>
              <a:t/>
            </a:r>
            <a:br>
              <a:rPr lang="en-US" sz="2400" dirty="0" smtClean="0">
                <a:solidFill>
                  <a:schemeClr val="bg1"/>
                </a:solidFill>
                <a:latin typeface="Consolas" pitchFamily="49" charset="0"/>
                <a:cs typeface="Courier New" pitchFamily="49" charset="0"/>
              </a:rPr>
            </a:br>
            <a:endParaRPr lang="en-US" sz="2400" dirty="0" smtClean="0">
              <a:solidFill>
                <a:schemeClr val="bg1"/>
              </a:solidFill>
              <a:latin typeface="Consolas" pitchFamily="49" charset="0"/>
              <a:cs typeface="Courier New" pitchFamily="49" charset="0"/>
            </a:endParaRPr>
          </a:p>
          <a:p>
            <a:r>
              <a:rPr lang="en-US" sz="2400" dirty="0" smtClean="0">
                <a:solidFill>
                  <a:srgbClr val="0070C0"/>
                </a:solidFill>
                <a:latin typeface="Consolas" pitchFamily="49" charset="0"/>
                <a:cs typeface="Courier New" pitchFamily="49" charset="0"/>
              </a:rPr>
              <a:t>// </a:t>
            </a:r>
            <a:r>
              <a:rPr lang="tr-TR" sz="2400" dirty="0" smtClean="0">
                <a:solidFill>
                  <a:srgbClr val="0070C0"/>
                </a:solidFill>
                <a:latin typeface="Consolas" pitchFamily="49" charset="0"/>
                <a:cs typeface="Courier New" pitchFamily="49" charset="0"/>
              </a:rPr>
              <a:t>Ne durumdayız?</a:t>
            </a:r>
            <a:endParaRPr lang="en-US" sz="2400" dirty="0" smtClean="0">
              <a:solidFill>
                <a:srgbClr val="0070C0"/>
              </a:solidFill>
              <a:latin typeface="Consolas" pitchFamily="49" charset="0"/>
              <a:cs typeface="Courier New" pitchFamily="49" charset="0"/>
            </a:endParaRPr>
          </a:p>
          <a:p>
            <a:r>
              <a:rPr lang="en-US" sz="2400" dirty="0" smtClean="0">
                <a:solidFill>
                  <a:schemeClr val="bg1"/>
                </a:solidFill>
                <a:latin typeface="Consolas" pitchFamily="49" charset="0"/>
                <a:cs typeface="Courier New" pitchFamily="49" charset="0"/>
              </a:rPr>
              <a:t>	online = </a:t>
            </a:r>
            <a:r>
              <a:rPr lang="en-US" sz="2400" dirty="0" err="1" smtClean="0">
                <a:solidFill>
                  <a:schemeClr val="bg1"/>
                </a:solidFill>
                <a:latin typeface="Consolas" pitchFamily="49" charset="0"/>
                <a:cs typeface="Courier New" pitchFamily="49" charset="0"/>
              </a:rPr>
              <a:t>window.navigator.onLine</a:t>
            </a:r>
            <a:r>
              <a:rPr lang="en-US" sz="2400" dirty="0" smtClean="0">
                <a:solidFill>
                  <a:schemeClr val="bg1"/>
                </a:solidFill>
                <a:latin typeface="Consolas"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0" smtClean="0"/>
              <a:t>Cross-Domain Requests</a:t>
            </a:r>
            <a:endParaRPr lang="en-US" b="0" dirty="0"/>
          </a:p>
        </p:txBody>
      </p:sp>
      <p:sp>
        <p:nvSpPr>
          <p:cNvPr id="5" name="Text Placeholder 4"/>
          <p:cNvSpPr>
            <a:spLocks noGrp="1"/>
          </p:cNvSpPr>
          <p:nvPr>
            <p:ph type="body" sz="quarter" idx="10"/>
          </p:nvPr>
        </p:nvSpPr>
        <p:spPr>
          <a:xfrm>
            <a:off x="381000" y="1411552"/>
            <a:ext cx="8534400" cy="5170646"/>
          </a:xfrm>
        </p:spPr>
        <p:txBody>
          <a:bodyPr/>
          <a:lstStyle/>
          <a:p>
            <a:r>
              <a:rPr lang="tr-TR" b="0" dirty="0" smtClean="0"/>
              <a:t>Farklı alan adları arasında veri transferi sıkıntısı!</a:t>
            </a:r>
            <a:endParaRPr lang="en-US" b="0" dirty="0" smtClean="0"/>
          </a:p>
          <a:p>
            <a:r>
              <a:rPr lang="tr-TR" b="0" dirty="0" smtClean="0"/>
              <a:t>Yeni bir obje</a:t>
            </a:r>
            <a:r>
              <a:rPr lang="en-US" b="0" dirty="0" smtClean="0"/>
              <a:t>– </a:t>
            </a:r>
            <a:r>
              <a:rPr lang="en-US" b="0" dirty="0" err="1" smtClean="0">
                <a:solidFill>
                  <a:srgbClr val="FFC000"/>
                </a:solidFill>
              </a:rPr>
              <a:t>XDomainRequest</a:t>
            </a:r>
            <a:r>
              <a:rPr lang="en-US" b="0" dirty="0" smtClean="0">
                <a:solidFill>
                  <a:srgbClr val="FFC000"/>
                </a:solidFill>
              </a:rPr>
              <a:t> (XDR)</a:t>
            </a:r>
          </a:p>
          <a:p>
            <a:pPr lvl="1"/>
            <a:r>
              <a:rPr lang="en-US" b="0" i="1" dirty="0" err="1" smtClean="0"/>
              <a:t>XDomainRequest</a:t>
            </a:r>
            <a:r>
              <a:rPr lang="en-US" b="0" i="1" dirty="0" smtClean="0"/>
              <a:t> </a:t>
            </a:r>
            <a:r>
              <a:rPr lang="tr-TR" dirty="0" smtClean="0"/>
              <a:t>nesnesi yaratıp kullanabilirsiniz.</a:t>
            </a:r>
            <a:endParaRPr lang="en-US" b="0" dirty="0" smtClean="0"/>
          </a:p>
          <a:p>
            <a:pPr lvl="1"/>
            <a:r>
              <a:rPr lang="en-US" b="0" dirty="0" smtClean="0"/>
              <a:t>XDR </a:t>
            </a:r>
            <a:r>
              <a:rPr lang="en-US" b="0" dirty="0" smtClean="0"/>
              <a:t>HTTP </a:t>
            </a:r>
            <a:r>
              <a:rPr lang="en-US" b="0" dirty="0" smtClean="0"/>
              <a:t>header </a:t>
            </a:r>
            <a:r>
              <a:rPr lang="tr-TR" b="0" dirty="0" smtClean="0"/>
              <a:t>olarak </a:t>
            </a:r>
            <a:r>
              <a:rPr lang="en-US" b="0" i="1" dirty="0" err="1" smtClean="0"/>
              <a:t>XDomainRequest</a:t>
            </a:r>
            <a:r>
              <a:rPr lang="en-US" b="0" i="1" dirty="0" smtClean="0"/>
              <a:t>: </a:t>
            </a:r>
            <a:r>
              <a:rPr lang="en-US" b="0" i="1" dirty="0" smtClean="0"/>
              <a:t>1</a:t>
            </a:r>
            <a:r>
              <a:rPr lang="tr-TR" b="0" i="1" dirty="0" smtClean="0"/>
              <a:t> göndererek veri talebinde bulunur.</a:t>
            </a:r>
            <a:endParaRPr lang="en-US" b="0" dirty="0" smtClean="0"/>
          </a:p>
          <a:p>
            <a:pPr lvl="1"/>
            <a:r>
              <a:rPr lang="tr-TR" b="0" dirty="0" smtClean="0"/>
              <a:t>Eğer karşıdan </a:t>
            </a:r>
            <a:r>
              <a:rPr lang="en-US" b="0" dirty="0" err="1" smtClean="0"/>
              <a:t>XDomainRequestAllowed</a:t>
            </a:r>
            <a:r>
              <a:rPr lang="tr-TR" b="0" dirty="0" smtClean="0"/>
              <a:t> cevabı gelirse data alınabilir.</a:t>
            </a:r>
            <a:endParaRPr lang="en-US" b="0" dirty="0" smtClean="0"/>
          </a:p>
          <a:p>
            <a:pPr lvl="2"/>
            <a:r>
              <a:rPr lang="tr-TR" b="0" dirty="0" smtClean="0"/>
              <a:t>Herhangi bir sunucu taraflı programlama dilinde:</a:t>
            </a:r>
            <a:r>
              <a:rPr lang="en-US" b="0" dirty="0" smtClean="0"/>
              <a:t/>
            </a:r>
            <a:br>
              <a:rPr lang="en-US" b="0" dirty="0" smtClean="0"/>
            </a:br>
            <a:r>
              <a:rPr lang="en-US" sz="2000" b="0" dirty="0" err="1" smtClean="0">
                <a:solidFill>
                  <a:srgbClr val="FFC000"/>
                </a:solidFill>
                <a:latin typeface="Consolas" pitchFamily="49" charset="0"/>
              </a:rPr>
              <a:t>Response.AppendHeader</a:t>
            </a:r>
            <a:r>
              <a:rPr lang="en-US" sz="2000" b="0" dirty="0" smtClean="0">
                <a:solidFill>
                  <a:srgbClr val="FFC000"/>
                </a:solidFill>
                <a:latin typeface="Consolas" pitchFamily="49" charset="0"/>
              </a:rPr>
              <a:t>("XDomainRequestAllowed","1");</a:t>
            </a:r>
          </a:p>
          <a:p>
            <a:pPr lvl="1"/>
            <a:r>
              <a:rPr lang="en-US" b="0" dirty="0" smtClean="0"/>
              <a:t>XDR</a:t>
            </a:r>
            <a:r>
              <a:rPr lang="tr-TR" b="0" dirty="0" smtClean="0"/>
              <a:t>’da </a:t>
            </a:r>
            <a:r>
              <a:rPr lang="tr-TR" b="0" dirty="0" err="1" smtClean="0"/>
              <a:t>cookie</a:t>
            </a:r>
            <a:r>
              <a:rPr lang="tr-TR" b="0" dirty="0" smtClean="0"/>
              <a:t> ve </a:t>
            </a:r>
            <a:r>
              <a:rPr lang="tr-TR" b="0" dirty="0" err="1" smtClean="0"/>
              <a:t>auth</a:t>
            </a:r>
            <a:r>
              <a:rPr lang="tr-TR" b="0" dirty="0" smtClean="0"/>
              <a:t> çalışmaz!</a:t>
            </a:r>
            <a:endParaRPr lang="en-US" b="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b="0" dirty="0" smtClean="0"/>
              <a:t>Örnek Kod</a:t>
            </a:r>
            <a:endParaRPr lang="en-US" b="0" dirty="0"/>
          </a:p>
        </p:txBody>
      </p:sp>
      <p:sp>
        <p:nvSpPr>
          <p:cNvPr id="6" name="Text Placeholder 5"/>
          <p:cNvSpPr>
            <a:spLocks noGrp="1"/>
          </p:cNvSpPr>
          <p:nvPr>
            <p:ph type="body" sz="quarter" idx="10"/>
          </p:nvPr>
        </p:nvSpPr>
        <p:spPr>
          <a:xfrm>
            <a:off x="722313" y="1905000"/>
            <a:ext cx="8040688" cy="5051126"/>
          </a:xfrm>
        </p:spPr>
        <p:txBody>
          <a:bodyPr/>
          <a:lstStyle/>
          <a:p>
            <a:pPr marL="384939" lvl="0" indent="-384939" defTabSz="914327">
              <a:spcBef>
                <a:spcPts val="700"/>
              </a:spcBef>
              <a:defRPr/>
            </a:pPr>
            <a:r>
              <a:rPr lang="en-US" sz="2000" dirty="0" smtClean="0"/>
              <a:t>// 1. </a:t>
            </a:r>
            <a:r>
              <a:rPr lang="tr-TR" sz="2000" dirty="0" smtClean="0"/>
              <a:t>XDR objemi yarat.</a:t>
            </a:r>
            <a:endParaRPr lang="en-US" sz="2000" dirty="0" smtClean="0"/>
          </a:p>
          <a:p>
            <a:pPr marL="384939" lvl="0" indent="-384939" defTabSz="914327">
              <a:spcBef>
                <a:spcPts val="700"/>
              </a:spcBef>
              <a:defRPr/>
            </a:pPr>
            <a:r>
              <a:rPr lang="en-US" sz="2000" dirty="0" err="1" smtClean="0"/>
              <a:t>var</a:t>
            </a:r>
            <a:r>
              <a:rPr lang="en-US" sz="2000" dirty="0" smtClean="0"/>
              <a:t> </a:t>
            </a:r>
            <a:r>
              <a:rPr lang="en-US" sz="2000" dirty="0" err="1" smtClean="0"/>
              <a:t>xdr</a:t>
            </a:r>
            <a:r>
              <a:rPr lang="en-US" sz="2000" dirty="0" smtClean="0"/>
              <a:t> = new </a:t>
            </a:r>
            <a:r>
              <a:rPr lang="en-US" sz="2000" dirty="0" err="1" smtClean="0"/>
              <a:t>XDomainRequest</a:t>
            </a:r>
            <a:r>
              <a:rPr lang="en-US" sz="2000" dirty="0" smtClean="0"/>
              <a:t>();</a:t>
            </a:r>
          </a:p>
          <a:p>
            <a:pPr marL="384939" lvl="0" indent="-384939" defTabSz="914327">
              <a:spcBef>
                <a:spcPts val="700"/>
              </a:spcBef>
              <a:defRPr/>
            </a:pPr>
            <a:endParaRPr lang="en-US" sz="1400" dirty="0" smtClean="0">
              <a:solidFill>
                <a:srgbClr val="FFC000"/>
              </a:solidFill>
            </a:endParaRPr>
          </a:p>
          <a:p>
            <a:pPr marL="384939" lvl="0" indent="-384939" defTabSz="914327">
              <a:spcBef>
                <a:spcPts val="700"/>
              </a:spcBef>
              <a:defRPr/>
            </a:pPr>
            <a:r>
              <a:rPr lang="en-US" sz="2000" dirty="0" smtClean="0"/>
              <a:t>// 2. </a:t>
            </a:r>
            <a:r>
              <a:rPr lang="tr-TR" sz="2000" dirty="0" err="1" smtClean="0"/>
              <a:t>CallBack</a:t>
            </a:r>
            <a:r>
              <a:rPr lang="tr-TR" sz="2000" dirty="0" smtClean="0"/>
              <a:t> </a:t>
            </a:r>
            <a:r>
              <a:rPr lang="tr-TR" sz="2000" dirty="0" err="1" smtClean="0"/>
              <a:t>event’ını</a:t>
            </a:r>
            <a:r>
              <a:rPr lang="tr-TR" sz="2000" dirty="0" smtClean="0"/>
              <a:t> al.</a:t>
            </a:r>
            <a:endParaRPr lang="en-US" sz="2000" dirty="0" smtClean="0"/>
          </a:p>
          <a:p>
            <a:pPr marL="384939" lvl="0" indent="-384939" defTabSz="914327">
              <a:spcBef>
                <a:spcPts val="700"/>
              </a:spcBef>
              <a:defRPr/>
            </a:pPr>
            <a:r>
              <a:rPr lang="en-US" sz="2000" dirty="0" err="1" smtClean="0"/>
              <a:t>xdr.onload</a:t>
            </a:r>
            <a:r>
              <a:rPr lang="en-US" sz="2000" dirty="0" smtClean="0"/>
              <a:t> = </a:t>
            </a:r>
            <a:r>
              <a:rPr lang="en-US" sz="2000" dirty="0" err="1" smtClean="0"/>
              <a:t>readData</a:t>
            </a:r>
            <a:r>
              <a:rPr lang="en-US" sz="2000" dirty="0" smtClean="0"/>
              <a:t>(); </a:t>
            </a:r>
          </a:p>
          <a:p>
            <a:pPr marL="384939" lvl="0" indent="-384939" defTabSz="914327">
              <a:spcBef>
                <a:spcPts val="700"/>
              </a:spcBef>
              <a:defRPr/>
            </a:pPr>
            <a:endParaRPr lang="en-US" sz="1400" dirty="0" smtClean="0"/>
          </a:p>
          <a:p>
            <a:pPr marL="384939" lvl="0" indent="-384939" defTabSz="914327">
              <a:spcBef>
                <a:spcPts val="700"/>
              </a:spcBef>
              <a:defRPr/>
            </a:pPr>
            <a:r>
              <a:rPr lang="en-US" sz="2000" dirty="0" smtClean="0"/>
              <a:t>// 3. </a:t>
            </a:r>
            <a:r>
              <a:rPr lang="tr-TR" sz="2000" dirty="0" smtClean="0"/>
              <a:t>Karşı sunucuya bağlan</a:t>
            </a:r>
            <a:endParaRPr lang="en-US" sz="2000" dirty="0" smtClean="0"/>
          </a:p>
          <a:p>
            <a:pPr marL="384939" lvl="0" indent="-384939" defTabSz="914327">
              <a:spcBef>
                <a:spcPts val="700"/>
              </a:spcBef>
              <a:defRPr/>
            </a:pPr>
            <a:r>
              <a:rPr lang="en-US" sz="2000" dirty="0" err="1" smtClean="0"/>
              <a:t>xdr.open</a:t>
            </a:r>
            <a:r>
              <a:rPr lang="en-US" sz="2000" dirty="0" smtClean="0"/>
              <a:t>("get", www.contoso.com/xdr.htm);</a:t>
            </a:r>
          </a:p>
          <a:p>
            <a:pPr marL="384939" lvl="0" indent="-384939" defTabSz="914327">
              <a:spcBef>
                <a:spcPts val="700"/>
              </a:spcBef>
              <a:defRPr/>
            </a:pPr>
            <a:endParaRPr lang="en-US" sz="1400" dirty="0" smtClean="0"/>
          </a:p>
          <a:p>
            <a:pPr marL="384939" lvl="0" indent="-384939" defTabSz="914327">
              <a:spcBef>
                <a:spcPts val="700"/>
              </a:spcBef>
              <a:defRPr/>
            </a:pPr>
            <a:r>
              <a:rPr lang="en-US" sz="2000" dirty="0" smtClean="0"/>
              <a:t>// 4. </a:t>
            </a:r>
            <a:r>
              <a:rPr lang="tr-TR" sz="2000" dirty="0" smtClean="0"/>
              <a:t>Talebi yolla.</a:t>
            </a:r>
            <a:endParaRPr lang="en-US" sz="2000" dirty="0" smtClean="0"/>
          </a:p>
          <a:p>
            <a:pPr marL="384939" lvl="0" indent="-384939" defTabSz="914327">
              <a:spcBef>
                <a:spcPts val="700"/>
              </a:spcBef>
              <a:defRPr/>
            </a:pPr>
            <a:r>
              <a:rPr lang="en-US" sz="2000" dirty="0" err="1" smtClean="0"/>
              <a:t>xdr.send</a:t>
            </a:r>
            <a:r>
              <a:rPr lang="en-US" sz="2000" dirty="0" smtClean="0"/>
              <a:t>();</a:t>
            </a:r>
          </a:p>
          <a:p>
            <a:pPr marL="384939" lvl="0" indent="-384939" defTabSz="914327">
              <a:spcBef>
                <a:spcPts val="700"/>
              </a:spcBef>
              <a:defRPr/>
            </a:pPr>
            <a:endParaRPr lang="en-US" sz="1400" dirty="0" smtClean="0"/>
          </a:p>
          <a:p>
            <a:pPr marL="384939" lvl="0" indent="-384939" defTabSz="914327">
              <a:spcBef>
                <a:spcPts val="700"/>
              </a:spcBef>
              <a:defRPr/>
            </a:pPr>
            <a:r>
              <a:rPr lang="en-US" sz="2000" dirty="0" smtClean="0"/>
              <a:t>// 5. </a:t>
            </a:r>
            <a:r>
              <a:rPr lang="tr-TR" sz="2000" dirty="0" smtClean="0"/>
              <a:t>Veriyi al </a:t>
            </a:r>
            <a:r>
              <a:rPr lang="en-US" sz="2000" dirty="0" smtClean="0"/>
              <a:t>(</a:t>
            </a:r>
            <a:r>
              <a:rPr lang="en-US" sz="2000" dirty="0" err="1" smtClean="0"/>
              <a:t>changeState</a:t>
            </a:r>
            <a:r>
              <a:rPr lang="en-US" sz="2000" dirty="0" smtClean="0"/>
              <a:t>())</a:t>
            </a:r>
          </a:p>
          <a:p>
            <a:pPr marL="384939" lvl="0" indent="-384939" defTabSz="914327">
              <a:spcBef>
                <a:spcPts val="700"/>
              </a:spcBef>
              <a:defRPr/>
            </a:pPr>
            <a:r>
              <a:rPr lang="en-US" sz="2000" dirty="0" err="1" smtClean="0"/>
              <a:t>xdr.responseText</a:t>
            </a:r>
            <a:r>
              <a:rPr lang="en-US" sz="2000" dirty="0" smtClean="0"/>
              <a:t> </a:t>
            </a:r>
          </a:p>
          <a:p>
            <a:endParaRPr lang="en-US" sz="20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4294967295"/>
          </p:nvPr>
        </p:nvSpPr>
        <p:spPr>
          <a:xfrm>
            <a:off x="2149475" y="1905000"/>
            <a:ext cx="6994525" cy="830997"/>
          </a:xfrm>
        </p:spPr>
        <p:txBody>
          <a:bodyPr/>
          <a:lstStyle/>
          <a:p>
            <a:r>
              <a:rPr lang="tr-TR" sz="6000" dirty="0" smtClean="0"/>
              <a:t>Sorular?</a:t>
            </a:r>
            <a:endParaRPr lang="en-US" sz="60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30287" y="1981200"/>
            <a:ext cx="7581876" cy="461665"/>
          </a:xfrm>
        </p:spPr>
        <p:txBody>
          <a:bodyPr/>
          <a:lstStyle/>
          <a:p>
            <a:r>
              <a:rPr lang="tr-TR" sz="2000" dirty="0" err="1" smtClean="0"/>
              <a:t>daron</a:t>
            </a:r>
            <a:r>
              <a:rPr lang="tr-TR" sz="2000" dirty="0" smtClean="0"/>
              <a:t>@</a:t>
            </a:r>
            <a:r>
              <a:rPr lang="tr-TR" sz="2000" dirty="0" err="1" smtClean="0"/>
              <a:t>yondem</a:t>
            </a:r>
            <a:r>
              <a:rPr lang="tr-TR" sz="2000" dirty="0" smtClean="0"/>
              <a:t>.com</a:t>
            </a:r>
          </a:p>
          <a:p>
            <a:r>
              <a:rPr lang="tr-TR" sz="2000" dirty="0" smtClean="0"/>
              <a:t>http://daron.yondem.com</a:t>
            </a:r>
            <a:endParaRPr lang="en-US" sz="2000" dirty="0"/>
          </a:p>
        </p:txBody>
      </p:sp>
      <p:sp>
        <p:nvSpPr>
          <p:cNvPr id="17" name="Text Placeholder 16"/>
          <p:cNvSpPr>
            <a:spLocks noGrp="1"/>
          </p:cNvSpPr>
          <p:nvPr>
            <p:ph type="body" sz="quarter" idx="10"/>
          </p:nvPr>
        </p:nvSpPr>
        <p:spPr/>
        <p:txBody>
          <a:bodyPr/>
          <a:lstStyle/>
          <a:p>
            <a:r>
              <a:rPr lang="tr-TR" dirty="0" smtClean="0"/>
              <a:t>Teşekkürler</a:t>
            </a:r>
            <a:endParaRPr lang="en-US" dirty="0"/>
          </a:p>
        </p:txBody>
      </p:sp>
      <p:pic>
        <p:nvPicPr>
          <p:cNvPr id="18" name="Picture 2" descr="International .Net Association">
            <a:hlinkClick r:id="rId3"/>
          </p:cNvPr>
          <p:cNvPicPr>
            <a:picLocks noChangeAspect="1" noChangeArrowheads="1"/>
          </p:cNvPicPr>
          <p:nvPr/>
        </p:nvPicPr>
        <p:blipFill>
          <a:blip r:embed="rId4"/>
          <a:srcRect/>
          <a:stretch>
            <a:fillRect/>
          </a:stretch>
        </p:blipFill>
        <p:spPr bwMode="auto">
          <a:xfrm>
            <a:off x="6934200" y="381000"/>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763001" cy="664797"/>
          </a:xfrm>
        </p:spPr>
        <p:txBody>
          <a:bodyPr/>
          <a:lstStyle/>
          <a:p>
            <a:r>
              <a:rPr lang="tr-TR" b="0" dirty="0" smtClean="0"/>
              <a:t>Kullanıcı deneyimi bir adım ileride</a:t>
            </a:r>
            <a:endParaRPr lang="en-US" b="0" dirty="0"/>
          </a:p>
        </p:txBody>
      </p:sp>
      <p:sp>
        <p:nvSpPr>
          <p:cNvPr id="3" name="Content Placeholder 2"/>
          <p:cNvSpPr>
            <a:spLocks noGrp="1"/>
          </p:cNvSpPr>
          <p:nvPr>
            <p:ph idx="1"/>
          </p:nvPr>
        </p:nvSpPr>
        <p:spPr>
          <a:xfrm>
            <a:off x="381000" y="1412875"/>
            <a:ext cx="5105400" cy="3071610"/>
          </a:xfrm>
        </p:spPr>
        <p:txBody>
          <a:bodyPr/>
          <a:lstStyle/>
          <a:p>
            <a:r>
              <a:rPr lang="tr-TR" sz="3600" b="0" dirty="0" err="1" smtClean="0"/>
              <a:t>Admin</a:t>
            </a:r>
            <a:r>
              <a:rPr lang="tr-TR" sz="3600" b="0" dirty="0" smtClean="0"/>
              <a:t> haklarına ihtiyaç yok</a:t>
            </a:r>
          </a:p>
          <a:p>
            <a:pPr lvl="1"/>
            <a:r>
              <a:rPr lang="tr-TR" dirty="0" smtClean="0"/>
              <a:t>Kullanıcı bazlı </a:t>
            </a:r>
            <a:r>
              <a:rPr lang="tr-TR" dirty="0" err="1" smtClean="0"/>
              <a:t>ActiveX</a:t>
            </a:r>
            <a:r>
              <a:rPr lang="tr-TR" dirty="0" smtClean="0"/>
              <a:t> yüklemesi</a:t>
            </a:r>
          </a:p>
          <a:p>
            <a:pPr lvl="1"/>
            <a:r>
              <a:rPr lang="tr-TR" dirty="0" smtClean="0"/>
              <a:t>Site bazlı </a:t>
            </a:r>
            <a:r>
              <a:rPr lang="tr-TR" dirty="0" err="1" smtClean="0"/>
              <a:t>ActiveX</a:t>
            </a:r>
            <a:r>
              <a:rPr lang="tr-TR" dirty="0" smtClean="0"/>
              <a:t> </a:t>
            </a:r>
            <a:r>
              <a:rPr lang="tr-TR" dirty="0" smtClean="0"/>
              <a:t>yüklemesi</a:t>
            </a:r>
            <a:endParaRPr lang="tr-TR" sz="3600" b="0" dirty="0" smtClean="0"/>
          </a:p>
          <a:p>
            <a:r>
              <a:rPr lang="tr-TR" sz="3600" dirty="0" err="1" smtClean="0"/>
              <a:t>Rendering</a:t>
            </a:r>
            <a:r>
              <a:rPr lang="tr-TR" sz="3600" dirty="0" smtClean="0"/>
              <a:t> alt yapısında değişiklikler</a:t>
            </a:r>
          </a:p>
          <a:p>
            <a:pPr lvl="1"/>
            <a:r>
              <a:rPr lang="tr-TR" b="0" dirty="0" smtClean="0"/>
              <a:t>Bir </a:t>
            </a:r>
            <a:r>
              <a:rPr lang="tr-TR" b="0" dirty="0" err="1" smtClean="0"/>
              <a:t>zoom</a:t>
            </a:r>
            <a:r>
              <a:rPr lang="tr-TR" b="0" dirty="0" smtClean="0"/>
              <a:t> yapsak?</a:t>
            </a:r>
            <a:endParaRPr lang="tr-TR" b="0" dirty="0" smtClean="0"/>
          </a:p>
          <a:p>
            <a:pPr lvl="1">
              <a:buNone/>
            </a:pPr>
            <a:endParaRPr lang="tr-TR" sz="3200" b="0" dirty="0" smtClean="0"/>
          </a:p>
        </p:txBody>
      </p:sp>
      <p:pic>
        <p:nvPicPr>
          <p:cNvPr id="1026" name="Picture 2"/>
          <p:cNvPicPr>
            <a:picLocks noChangeAspect="1" noChangeArrowheads="1"/>
          </p:cNvPicPr>
          <p:nvPr/>
        </p:nvPicPr>
        <p:blipFill>
          <a:blip r:embed="rId3"/>
          <a:srcRect l="67500" t="51000" r="10000"/>
          <a:stretch>
            <a:fillRect/>
          </a:stretch>
        </p:blipFill>
        <p:spPr bwMode="auto">
          <a:xfrm>
            <a:off x="5715000" y="2286000"/>
            <a:ext cx="2743200" cy="373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6402"/>
            <a:ext cx="8316913" cy="1523494"/>
          </a:xfrm>
        </p:spPr>
        <p:txBody>
          <a:bodyPr/>
          <a:lstStyle/>
          <a:p>
            <a:r>
              <a:rPr b="0" smtClean="0"/>
              <a:t>Zoom</a:t>
            </a:r>
            <a:endParaRPr lang="en-US" b="0" dirty="0"/>
          </a:p>
        </p:txBody>
      </p:sp>
      <p:sp>
        <p:nvSpPr>
          <p:cNvPr id="3" name="Subtitle 2"/>
          <p:cNvSpPr>
            <a:spLocks noGrp="1"/>
          </p:cNvSpPr>
          <p:nvPr>
            <p:ph type="subTitle" idx="1"/>
          </p:nvPr>
        </p:nvSpPr>
        <p:spPr>
          <a:xfrm>
            <a:off x="689000" y="2595562"/>
            <a:ext cx="7581876" cy="461665"/>
          </a:xfrm>
        </p:spPr>
        <p:txBody>
          <a:bodyPr/>
          <a:lstStyle/>
          <a:p>
            <a:endParaRPr lang="en-US" dirty="0"/>
          </a:p>
        </p:txBody>
      </p:sp>
      <p:sp>
        <p:nvSpPr>
          <p:cNvPr id="4" name="Text Placeholder 3"/>
          <p:cNvSpPr>
            <a:spLocks noGrp="1"/>
          </p:cNvSpPr>
          <p:nvPr>
            <p:ph type="body" sz="quarter" idx="10"/>
          </p:nvPr>
        </p:nvSpPr>
        <p:spPr/>
        <p:txBody>
          <a:bodyPr/>
          <a:lstStyle/>
          <a:p>
            <a:r>
              <a:rPr lang="en-US" b="0" dirty="0" smtClean="0"/>
              <a:t>demo</a:t>
            </a:r>
            <a:endParaRPr lang="en-US" b="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0" dirty="0" smtClean="0"/>
              <a:t>Geçiş Süreci</a:t>
            </a:r>
            <a:endParaRPr lang="en-US" b="0" dirty="0"/>
          </a:p>
        </p:txBody>
      </p:sp>
      <p:sp>
        <p:nvSpPr>
          <p:cNvPr id="3" name="Content Placeholder 2"/>
          <p:cNvSpPr>
            <a:spLocks noGrp="1"/>
          </p:cNvSpPr>
          <p:nvPr>
            <p:ph idx="1"/>
          </p:nvPr>
        </p:nvSpPr>
        <p:spPr>
          <a:xfrm>
            <a:off x="381000" y="1412875"/>
            <a:ext cx="8382000" cy="5269135"/>
          </a:xfrm>
        </p:spPr>
        <p:txBody>
          <a:bodyPr/>
          <a:lstStyle/>
          <a:p>
            <a:r>
              <a:rPr lang="tr-TR" b="0" dirty="0" smtClean="0"/>
              <a:t>Site tasarımcılarının eski derdi: </a:t>
            </a:r>
            <a:r>
              <a:rPr lang="tr-TR" b="0" dirty="0" err="1" smtClean="0"/>
              <a:t>Cross</a:t>
            </a:r>
            <a:r>
              <a:rPr lang="tr-TR" b="0" dirty="0" smtClean="0"/>
              <a:t>-Browser uyumluluğu</a:t>
            </a:r>
            <a:endParaRPr lang="en-US" b="0" dirty="0" smtClean="0"/>
          </a:p>
          <a:p>
            <a:pPr lvl="1"/>
            <a:endParaRPr lang="en-US" b="0" dirty="0" smtClean="0"/>
          </a:p>
          <a:p>
            <a:r>
              <a:rPr lang="tr-TR" b="0" dirty="0" smtClean="0"/>
              <a:t>Farklı standartları kullanmanın yeni yolu</a:t>
            </a:r>
            <a:r>
              <a:rPr lang="en-US" b="0" dirty="0" smtClean="0"/>
              <a:t>?</a:t>
            </a:r>
            <a:endParaRPr lang="en-US" b="0" dirty="0" smtClean="0"/>
          </a:p>
          <a:p>
            <a:pPr lvl="1"/>
            <a:r>
              <a:rPr lang="en-US" b="0" dirty="0" smtClean="0"/>
              <a:t>HTTP </a:t>
            </a:r>
            <a:r>
              <a:rPr lang="en-US" b="0" dirty="0" smtClean="0"/>
              <a:t>header </a:t>
            </a:r>
            <a:r>
              <a:rPr lang="tr-TR" b="0" dirty="0" smtClean="0"/>
              <a:t>ve</a:t>
            </a:r>
            <a:r>
              <a:rPr lang="en-US" b="0" dirty="0" smtClean="0"/>
              <a:t>&lt;meta</a:t>
            </a:r>
            <a:r>
              <a:rPr lang="en-US" b="0" dirty="0" smtClean="0"/>
              <a:t>&gt; </a:t>
            </a:r>
            <a:r>
              <a:rPr lang="en-US" b="0" dirty="0" smtClean="0"/>
              <a:t>tag</a:t>
            </a:r>
            <a:r>
              <a:rPr lang="tr-TR" b="0" dirty="0" err="1" smtClean="0"/>
              <a:t>lar</a:t>
            </a:r>
            <a:r>
              <a:rPr lang="tr-TR" b="0" dirty="0" smtClean="0"/>
              <a:t> kullanabiliriz</a:t>
            </a:r>
            <a:endParaRPr lang="en-US" b="0" dirty="0" smtClean="0"/>
          </a:p>
          <a:p>
            <a:endParaRPr lang="en-US" b="0" dirty="0" smtClean="0"/>
          </a:p>
          <a:p>
            <a:r>
              <a:rPr lang="tr-TR" b="0" dirty="0" smtClean="0"/>
              <a:t>Yeni </a:t>
            </a:r>
            <a:r>
              <a:rPr lang="tr-TR" b="0" dirty="0" err="1" smtClean="0"/>
              <a:t>standartl</a:t>
            </a:r>
            <a:r>
              <a:rPr lang="tr-TR" b="0" dirty="0" smtClean="0"/>
              <a:t> mecburi değil!</a:t>
            </a:r>
            <a:endParaRPr lang="en-US" b="0" dirty="0" smtClean="0"/>
          </a:p>
          <a:p>
            <a:pPr lvl="1"/>
            <a:r>
              <a:rPr lang="tr-TR" b="0" dirty="0" smtClean="0"/>
              <a:t>İsterseniz hala eski IE7, hatta IE6 motorunu kullanabilirsiniz.</a:t>
            </a:r>
          </a:p>
          <a:p>
            <a:pPr lvl="1"/>
            <a:endParaRPr lang="tr-TR" b="0" dirty="0" smtClean="0"/>
          </a:p>
          <a:p>
            <a:pPr lvl="1">
              <a:buNone/>
            </a:pPr>
            <a:r>
              <a:rPr lang="tr-TR" dirty="0" smtClean="0"/>
              <a:t>Peki nasıl?</a:t>
            </a:r>
            <a:endParaRPr lang="en-US" b="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Yepyeni bir tarayıcı</a:t>
            </a:r>
            <a:endParaRPr lang="en-US" dirty="0"/>
          </a:p>
        </p:txBody>
      </p:sp>
      <p:sp>
        <p:nvSpPr>
          <p:cNvPr id="3" name="Content Placeholder 2"/>
          <p:cNvSpPr>
            <a:spLocks noGrp="1"/>
          </p:cNvSpPr>
          <p:nvPr>
            <p:ph idx="1"/>
          </p:nvPr>
        </p:nvSpPr>
        <p:spPr>
          <a:xfrm>
            <a:off x="381000" y="1412875"/>
            <a:ext cx="8382000" cy="3391698"/>
          </a:xfrm>
        </p:spPr>
        <p:txBody>
          <a:bodyPr/>
          <a:lstStyle/>
          <a:p>
            <a:r>
              <a:rPr lang="tr-TR" dirty="0" smtClean="0"/>
              <a:t>Kullanıcılar sitelerinin ÇALIŞMASINI ister!</a:t>
            </a:r>
            <a:endParaRPr lang="en-US" dirty="0" smtClean="0"/>
          </a:p>
          <a:p>
            <a:r>
              <a:rPr lang="tr-TR" dirty="0" smtClean="0"/>
              <a:t>Yazılımcılar ise işlerinin kolaylaşmasını!</a:t>
            </a:r>
            <a:endParaRPr lang="en-US" dirty="0" smtClean="0"/>
          </a:p>
          <a:p>
            <a:pPr lvl="1"/>
            <a:r>
              <a:rPr lang="en-US" dirty="0" smtClean="0"/>
              <a:t>IE6 Rendering</a:t>
            </a:r>
          </a:p>
          <a:p>
            <a:pPr lvl="1"/>
            <a:r>
              <a:rPr lang="en-US" dirty="0" smtClean="0"/>
              <a:t>IE7 Rendering</a:t>
            </a:r>
          </a:p>
          <a:p>
            <a:pPr lvl="1"/>
            <a:r>
              <a:rPr lang="en-US" dirty="0" smtClean="0"/>
              <a:t>IE8 Rendering</a:t>
            </a:r>
          </a:p>
          <a:p>
            <a:r>
              <a:rPr lang="tr-TR" dirty="0" smtClean="0"/>
              <a:t>Farklı “</a:t>
            </a:r>
            <a:r>
              <a:rPr lang="tr-TR" dirty="0" err="1" smtClean="0"/>
              <a:t>Rendering</a:t>
            </a:r>
            <a:r>
              <a:rPr lang="tr-TR" dirty="0" smtClean="0"/>
              <a:t>” </a:t>
            </a:r>
            <a:r>
              <a:rPr lang="tr-TR" dirty="0" err="1" smtClean="0"/>
              <a:t>modları</a:t>
            </a:r>
            <a:r>
              <a:rPr lang="tr-TR" dirty="0" smtClean="0"/>
              <a:t> arasında geçiş çok kolay.</a:t>
            </a:r>
            <a:endParaRPr lang="en-US" dirty="0"/>
          </a:p>
        </p:txBody>
      </p:sp>
      <p:sp>
        <p:nvSpPr>
          <p:cNvPr id="4" name="TextBox 3"/>
          <p:cNvSpPr txBox="1"/>
          <p:nvPr/>
        </p:nvSpPr>
        <p:spPr>
          <a:xfrm>
            <a:off x="0" y="5334000"/>
            <a:ext cx="9144000" cy="523220"/>
          </a:xfrm>
          <a:prstGeom prst="rect">
            <a:avLst/>
          </a:prstGeom>
          <a:noFill/>
        </p:spPr>
        <p:txBody>
          <a:bodyPr wrap="square" rtlCol="0">
            <a:spAutoFit/>
          </a:bodyPr>
          <a:lstStyle/>
          <a:p>
            <a:pPr algn="ctr"/>
            <a:r>
              <a:rPr lang="en-US" sz="2800" i="1" dirty="0" smtClean="0">
                <a:solidFill>
                  <a:schemeClr val="tx2"/>
                </a:solidFill>
              </a:rPr>
              <a:t>&lt;meta http-equiv=“X-UA-Compatible” content=“IE=7” /&gt;</a:t>
            </a:r>
            <a:endParaRPr lang="en-US" sz="2800" i="1"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Teknik detaylara gelelim.</a:t>
            </a:r>
            <a:endParaRPr lang="en-US" dirty="0"/>
          </a:p>
        </p:txBody>
      </p:sp>
      <p:sp>
        <p:nvSpPr>
          <p:cNvPr id="11" name="Content Placeholder 10"/>
          <p:cNvSpPr>
            <a:spLocks noGrp="1"/>
          </p:cNvSpPr>
          <p:nvPr>
            <p:ph sz="half" idx="1"/>
          </p:nvPr>
        </p:nvSpPr>
        <p:spPr>
          <a:xfrm>
            <a:off x="4648200" y="1411553"/>
            <a:ext cx="4114800" cy="2412968"/>
          </a:xfrm>
        </p:spPr>
        <p:txBody>
          <a:bodyPr/>
          <a:lstStyle/>
          <a:p>
            <a:r>
              <a:rPr lang="tr-TR" dirty="0" smtClean="0"/>
              <a:t>Tanımlı olan</a:t>
            </a:r>
            <a:r>
              <a:rPr lang="en-US" dirty="0" smtClean="0"/>
              <a:t>&lt;META</a:t>
            </a:r>
            <a:r>
              <a:rPr lang="en-US" dirty="0" smtClean="0"/>
              <a:t>&gt; </a:t>
            </a:r>
            <a:r>
              <a:rPr lang="tr-TR" dirty="0" err="1" smtClean="0"/>
              <a:t>taglar</a:t>
            </a:r>
            <a:r>
              <a:rPr lang="tr-TR" dirty="0" smtClean="0"/>
              <a:t> </a:t>
            </a:r>
            <a:r>
              <a:rPr lang="en-US" dirty="0" smtClean="0"/>
              <a:t>&lt;!</a:t>
            </a:r>
            <a:r>
              <a:rPr lang="en-US" dirty="0" smtClean="0"/>
              <a:t>DOCTYPE</a:t>
            </a:r>
            <a:r>
              <a:rPr lang="en-US" dirty="0" smtClean="0"/>
              <a:t>&gt;</a:t>
            </a:r>
            <a:r>
              <a:rPr lang="tr-TR" dirty="0" smtClean="0"/>
              <a:t> ayarlarını ezer geçer!</a:t>
            </a:r>
            <a:endParaRPr lang="en-US" dirty="0" smtClean="0"/>
          </a:p>
          <a:p>
            <a:r>
              <a:rPr lang="tr-TR" dirty="0" smtClean="0"/>
              <a:t>Sayfa içi </a:t>
            </a:r>
            <a:r>
              <a:rPr lang="en-US" dirty="0" smtClean="0"/>
              <a:t>&lt;META&gt;</a:t>
            </a:r>
            <a:r>
              <a:rPr lang="tr-TR" dirty="0" smtClean="0"/>
              <a:t> </a:t>
            </a:r>
            <a:r>
              <a:rPr lang="tr-TR" dirty="0" err="1" smtClean="0"/>
              <a:t>taglar</a:t>
            </a:r>
            <a:r>
              <a:rPr lang="tr-TR" dirty="0" smtClean="0"/>
              <a:t> </a:t>
            </a:r>
            <a:r>
              <a:rPr lang="en-US" dirty="0" smtClean="0"/>
              <a:t>HTTP header</a:t>
            </a:r>
            <a:r>
              <a:rPr lang="tr-TR" dirty="0" smtClean="0"/>
              <a:t> bilgilerini ezer geçer!</a:t>
            </a:r>
            <a:endParaRPr lang="en-US" dirty="0" smtClean="0"/>
          </a:p>
        </p:txBody>
      </p:sp>
      <p:graphicFrame>
        <p:nvGraphicFramePr>
          <p:cNvPr id="4" name="Table 3"/>
          <p:cNvGraphicFramePr>
            <a:graphicFrameLocks noGrp="1"/>
          </p:cNvGraphicFramePr>
          <p:nvPr/>
        </p:nvGraphicFramePr>
        <p:xfrm>
          <a:off x="381000" y="1414463"/>
          <a:ext cx="3598964" cy="3199599"/>
        </p:xfrm>
        <a:graphic>
          <a:graphicData uri="http://schemas.openxmlformats.org/drawingml/2006/table">
            <a:tbl>
              <a:tblPr firstRow="1" bandRow="1">
                <a:tableStyleId>{93296810-A885-4BE3-A3E7-6D5BEEA58F35}</a:tableStyleId>
              </a:tblPr>
              <a:tblGrid>
                <a:gridCol w="1799482"/>
                <a:gridCol w="1799482"/>
              </a:tblGrid>
              <a:tr h="639813">
                <a:tc>
                  <a:txBody>
                    <a:bodyPr/>
                    <a:lstStyle/>
                    <a:p>
                      <a:r>
                        <a:rPr lang="tr-TR" dirty="0" smtClean="0"/>
                        <a:t>Açıklama</a:t>
                      </a:r>
                      <a:endParaRPr lang="en-US" dirty="0"/>
                    </a:p>
                  </a:txBody>
                  <a:tcPr/>
                </a:tc>
                <a:tc>
                  <a:txBody>
                    <a:bodyPr/>
                    <a:lstStyle/>
                    <a:p>
                      <a:r>
                        <a:rPr lang="tr-TR" dirty="0" smtClean="0"/>
                        <a:t>Uyumluluk Kodu</a:t>
                      </a:r>
                      <a:endParaRPr lang="en-US" dirty="0"/>
                    </a:p>
                  </a:txBody>
                  <a:tcPr/>
                </a:tc>
              </a:tr>
              <a:tr h="639813">
                <a:tc>
                  <a:txBody>
                    <a:bodyPr/>
                    <a:lstStyle/>
                    <a:p>
                      <a:r>
                        <a:rPr lang="tr-TR" dirty="0" smtClean="0"/>
                        <a:t>Eski</a:t>
                      </a:r>
                      <a:r>
                        <a:rPr lang="tr-TR" baseline="0" dirty="0" smtClean="0"/>
                        <a:t> yıllar!</a:t>
                      </a:r>
                      <a:endParaRPr lang="en-US" dirty="0"/>
                    </a:p>
                  </a:txBody>
                  <a:tcPr/>
                </a:tc>
                <a:tc>
                  <a:txBody>
                    <a:bodyPr/>
                    <a:lstStyle/>
                    <a:p>
                      <a:r>
                        <a:rPr lang="en-US" dirty="0" smtClean="0"/>
                        <a:t>IE=5</a:t>
                      </a:r>
                      <a:endParaRPr lang="en-US" dirty="0"/>
                    </a:p>
                  </a:txBody>
                  <a:tcPr/>
                </a:tc>
              </a:tr>
              <a:tr h="639813">
                <a:tc>
                  <a:txBody>
                    <a:bodyPr/>
                    <a:lstStyle/>
                    <a:p>
                      <a:r>
                        <a:rPr lang="en-US" dirty="0" smtClean="0"/>
                        <a:t>IE7 </a:t>
                      </a:r>
                      <a:r>
                        <a:rPr lang="en-US" dirty="0" err="1" smtClean="0"/>
                        <a:t>Standar</a:t>
                      </a:r>
                      <a:r>
                        <a:rPr lang="tr-TR" dirty="0" err="1" smtClean="0"/>
                        <a:t>tları</a:t>
                      </a:r>
                      <a:endParaRPr lang="en-US" dirty="0"/>
                    </a:p>
                  </a:txBody>
                  <a:tcPr/>
                </a:tc>
                <a:tc>
                  <a:txBody>
                    <a:bodyPr/>
                    <a:lstStyle/>
                    <a:p>
                      <a:r>
                        <a:rPr lang="en-US" dirty="0" smtClean="0"/>
                        <a:t>IE=7</a:t>
                      </a:r>
                      <a:endParaRPr lang="en-US" dirty="0"/>
                    </a:p>
                  </a:txBody>
                  <a:tcPr/>
                </a:tc>
              </a:tr>
              <a:tr h="639813">
                <a:tc>
                  <a:txBody>
                    <a:bodyPr/>
                    <a:lstStyle/>
                    <a:p>
                      <a:r>
                        <a:rPr lang="en-US" dirty="0" smtClean="0"/>
                        <a:t>IE8 </a:t>
                      </a:r>
                      <a:r>
                        <a:rPr lang="en-US" dirty="0" err="1" smtClean="0"/>
                        <a:t>Standar</a:t>
                      </a:r>
                      <a:r>
                        <a:rPr lang="tr-TR" dirty="0" err="1" smtClean="0"/>
                        <a:t>tları</a:t>
                      </a:r>
                      <a:endParaRPr lang="en-US" dirty="0"/>
                    </a:p>
                  </a:txBody>
                  <a:tcPr/>
                </a:tc>
                <a:tc>
                  <a:txBody>
                    <a:bodyPr/>
                    <a:lstStyle/>
                    <a:p>
                      <a:r>
                        <a:rPr lang="en-US" dirty="0" smtClean="0"/>
                        <a:t>IE=8</a:t>
                      </a:r>
                      <a:endParaRPr lang="en-US" dirty="0"/>
                    </a:p>
                  </a:txBody>
                  <a:tcPr/>
                </a:tc>
              </a:tr>
              <a:tr h="639813">
                <a:tc>
                  <a:txBody>
                    <a:bodyPr/>
                    <a:lstStyle/>
                    <a:p>
                      <a:r>
                        <a:rPr lang="tr-TR" dirty="0" smtClean="0"/>
                        <a:t>Sürekli en son sürümü kullan</a:t>
                      </a:r>
                      <a:endParaRPr lang="en-US" dirty="0"/>
                    </a:p>
                  </a:txBody>
                  <a:tcPr/>
                </a:tc>
                <a:tc>
                  <a:txBody>
                    <a:bodyPr/>
                    <a:lstStyle/>
                    <a:p>
                      <a:r>
                        <a:rPr lang="en-US" dirty="0" smtClean="0"/>
                        <a:t>IE=edge</a:t>
                      </a:r>
                      <a:endParaRPr lang="en-US" dirty="0"/>
                    </a:p>
                  </a:txBody>
                  <a:tcPr/>
                </a:tc>
              </a:tr>
            </a:tbl>
          </a:graphicData>
        </a:graphic>
      </p:graphicFrame>
      <p:grpSp>
        <p:nvGrpSpPr>
          <p:cNvPr id="3" name="Group 7"/>
          <p:cNvGrpSpPr/>
          <p:nvPr/>
        </p:nvGrpSpPr>
        <p:grpSpPr>
          <a:xfrm>
            <a:off x="1371600" y="4785526"/>
            <a:ext cx="6858000" cy="1636295"/>
            <a:chOff x="324853" y="4908884"/>
            <a:chExt cx="6858000" cy="1636295"/>
          </a:xfrm>
        </p:grpSpPr>
        <p:sp>
          <p:nvSpPr>
            <p:cNvPr id="7" name="Rounded Rectangle 6"/>
            <p:cNvSpPr/>
            <p:nvPr/>
          </p:nvSpPr>
          <p:spPr bwMode="auto">
            <a:xfrm>
              <a:off x="324853" y="4908884"/>
              <a:ext cx="6858000" cy="1636295"/>
            </a:xfrm>
            <a:prstGeom prst="roundRect">
              <a:avLst/>
            </a:prstGeom>
            <a:solidFill>
              <a:schemeClr val="tx1"/>
            </a:solidFill>
            <a:ln>
              <a:solidFill>
                <a:schemeClr val="accent5"/>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Text Placeholder 2"/>
            <p:cNvSpPr txBox="1">
              <a:spLocks/>
            </p:cNvSpPr>
            <p:nvPr/>
          </p:nvSpPr>
          <p:spPr>
            <a:xfrm>
              <a:off x="381000" y="4953001"/>
              <a:ext cx="6705601" cy="1523999"/>
            </a:xfrm>
            <a:prstGeom prst="rect">
              <a:avLst/>
            </a:prstGeom>
          </p:spPr>
          <p:txBody>
            <a:bodyPr/>
            <a:lstStyle/>
            <a:p>
              <a:r>
                <a:rPr lang="en-US" b="1" dirty="0" smtClean="0">
                  <a:solidFill>
                    <a:schemeClr val="bg1"/>
                  </a:solidFill>
                  <a:latin typeface="Consolas" pitchFamily="49" charset="0"/>
                  <a:cs typeface="Courier New" pitchFamily="49" charset="0"/>
                </a:rPr>
                <a:t>&lt;script type="text/</a:t>
              </a:r>
              <a:r>
                <a:rPr lang="en-US" b="1" dirty="0" err="1" smtClean="0">
                  <a:solidFill>
                    <a:schemeClr val="bg1"/>
                  </a:solidFill>
                  <a:latin typeface="Consolas" pitchFamily="49" charset="0"/>
                  <a:cs typeface="Courier New" pitchFamily="49" charset="0"/>
                </a:rPr>
                <a:t>javascript</a:t>
              </a:r>
              <a:r>
                <a:rPr lang="en-US" b="1" dirty="0" smtClean="0">
                  <a:solidFill>
                    <a:schemeClr val="bg1"/>
                  </a:solidFill>
                  <a:latin typeface="Consolas" pitchFamily="49" charset="0"/>
                  <a:cs typeface="Courier New" pitchFamily="49" charset="0"/>
                </a:rPr>
                <a:t>"&gt;</a:t>
              </a:r>
            </a:p>
            <a:p>
              <a:r>
                <a:rPr lang="en-US" b="1" dirty="0" smtClean="0">
                  <a:solidFill>
                    <a:schemeClr val="bg1"/>
                  </a:solidFill>
                  <a:latin typeface="Consolas" pitchFamily="49" charset="0"/>
                  <a:cs typeface="Courier New" pitchFamily="49" charset="0"/>
                </a:rPr>
                <a:t>	// </a:t>
              </a:r>
              <a:r>
                <a:rPr lang="tr-TR" b="1" dirty="0" smtClean="0">
                  <a:solidFill>
                    <a:schemeClr val="bg1"/>
                  </a:solidFill>
                  <a:latin typeface="Consolas" pitchFamily="49" charset="0"/>
                  <a:cs typeface="Courier New" pitchFamily="49" charset="0"/>
                </a:rPr>
                <a:t>Benim dokümanın </a:t>
              </a:r>
              <a:r>
                <a:rPr lang="tr-TR" b="1" dirty="0" err="1" smtClean="0">
                  <a:solidFill>
                    <a:schemeClr val="bg1"/>
                  </a:solidFill>
                  <a:latin typeface="Consolas" pitchFamily="49" charset="0"/>
                  <a:cs typeface="Courier New" pitchFamily="49" charset="0"/>
                </a:rPr>
                <a:t>modu</a:t>
              </a:r>
              <a:r>
                <a:rPr lang="tr-TR" b="1" dirty="0" smtClean="0">
                  <a:solidFill>
                    <a:schemeClr val="bg1"/>
                  </a:solidFill>
                  <a:latin typeface="Consolas" pitchFamily="49" charset="0"/>
                  <a:cs typeface="Courier New" pitchFamily="49" charset="0"/>
                </a:rPr>
                <a:t> nedir?</a:t>
              </a:r>
              <a:endParaRPr lang="en-US" b="1" dirty="0" smtClean="0">
                <a:solidFill>
                  <a:schemeClr val="bg1"/>
                </a:solidFill>
                <a:latin typeface="Consolas" pitchFamily="49" charset="0"/>
                <a:cs typeface="Courier New" pitchFamily="49" charset="0"/>
              </a:endParaRPr>
            </a:p>
            <a:p>
              <a:r>
                <a:rPr lang="fr-FR" b="1" dirty="0" smtClean="0">
                  <a:solidFill>
                    <a:schemeClr val="bg1"/>
                  </a:solidFill>
                  <a:latin typeface="Consolas" pitchFamily="49" charset="0"/>
                  <a:cs typeface="Courier New" pitchFamily="49" charset="0"/>
                </a:rPr>
                <a:t>	</a:t>
              </a:r>
              <a:r>
                <a:rPr lang="fr-FR" b="1" dirty="0" err="1" smtClean="0">
                  <a:solidFill>
                    <a:schemeClr val="bg1"/>
                  </a:solidFill>
                  <a:latin typeface="Consolas" pitchFamily="49" charset="0"/>
                  <a:cs typeface="Courier New" pitchFamily="49" charset="0"/>
                </a:rPr>
                <a:t>document.write</a:t>
              </a:r>
              <a:r>
                <a:rPr lang="fr-FR" b="1" dirty="0" smtClean="0">
                  <a:solidFill>
                    <a:schemeClr val="bg1"/>
                  </a:solidFill>
                  <a:latin typeface="Consolas" pitchFamily="49" charset="0"/>
                  <a:cs typeface="Courier New" pitchFamily="49" charset="0"/>
                </a:rPr>
                <a:t>(“</a:t>
              </a:r>
              <a:r>
                <a:rPr lang="tr-TR" b="1" dirty="0" smtClean="0">
                  <a:solidFill>
                    <a:schemeClr val="bg1"/>
                  </a:solidFill>
                  <a:latin typeface="Consolas" pitchFamily="49" charset="0"/>
                  <a:cs typeface="Courier New" pitchFamily="49" charset="0"/>
                </a:rPr>
                <a:t>Şu anki doküman</a:t>
              </a:r>
              <a:r>
                <a:rPr lang="fr-FR" b="1" dirty="0" smtClean="0">
                  <a:solidFill>
                    <a:schemeClr val="bg1"/>
                  </a:solidFill>
                  <a:latin typeface="Consolas" pitchFamily="49" charset="0"/>
                  <a:cs typeface="Courier New" pitchFamily="49" charset="0"/>
                </a:rPr>
                <a:t>" </a:t>
              </a:r>
              <a:r>
                <a:rPr lang="fr-FR" b="1" dirty="0" smtClean="0">
                  <a:solidFill>
                    <a:schemeClr val="bg1"/>
                  </a:solidFill>
                  <a:latin typeface="Consolas" pitchFamily="49" charset="0"/>
                  <a:cs typeface="Courier New" pitchFamily="49" charset="0"/>
                </a:rPr>
                <a:t>+ 	</a:t>
              </a:r>
              <a:r>
                <a:rPr lang="fr-FR" b="1" dirty="0" err="1" smtClean="0">
                  <a:solidFill>
                    <a:schemeClr val="bg1"/>
                  </a:solidFill>
                  <a:latin typeface="Consolas" pitchFamily="49" charset="0"/>
                  <a:cs typeface="Courier New" pitchFamily="49" charset="0"/>
                </a:rPr>
                <a:t>document.documentMode</a:t>
              </a:r>
              <a:r>
                <a:rPr lang="fr-FR" b="1" dirty="0" smtClean="0">
                  <a:solidFill>
                    <a:schemeClr val="bg1"/>
                  </a:solidFill>
                  <a:latin typeface="Consolas" pitchFamily="49" charset="0"/>
                  <a:cs typeface="Courier New" pitchFamily="49" charset="0"/>
                </a:rPr>
                <a:t> + " </a:t>
              </a:r>
              <a:r>
                <a:rPr lang="tr-TR" b="1" dirty="0" err="1" smtClean="0">
                  <a:solidFill>
                    <a:schemeClr val="bg1"/>
                  </a:solidFill>
                  <a:latin typeface="Consolas" pitchFamily="49" charset="0"/>
                  <a:cs typeface="Courier New" pitchFamily="49" charset="0"/>
                </a:rPr>
                <a:t>modundadır</a:t>
              </a:r>
              <a:r>
                <a:rPr lang="tr-TR" b="1" dirty="0" smtClean="0">
                  <a:solidFill>
                    <a:schemeClr val="bg1"/>
                  </a:solidFill>
                  <a:latin typeface="Consolas" pitchFamily="49" charset="0"/>
                  <a:cs typeface="Courier New" pitchFamily="49" charset="0"/>
                </a:rPr>
                <a:t>!</a:t>
              </a:r>
              <a:r>
                <a:rPr lang="fr-FR" b="1" dirty="0" smtClean="0">
                  <a:solidFill>
                    <a:schemeClr val="bg1"/>
                  </a:solidFill>
                  <a:latin typeface="Consolas" pitchFamily="49" charset="0"/>
                  <a:cs typeface="Courier New" pitchFamily="49" charset="0"/>
                </a:rPr>
                <a:t>");</a:t>
              </a:r>
              <a:endParaRPr lang="en-US" b="1" dirty="0" smtClean="0">
                <a:solidFill>
                  <a:schemeClr val="bg1"/>
                </a:solidFill>
                <a:latin typeface="Consolas" pitchFamily="49" charset="0"/>
                <a:cs typeface="Courier New" pitchFamily="49" charset="0"/>
              </a:endParaRPr>
            </a:p>
            <a:p>
              <a:r>
                <a:rPr lang="fr-FR" b="1" dirty="0" smtClean="0">
                  <a:solidFill>
                    <a:schemeClr val="bg1"/>
                  </a:solidFill>
                  <a:latin typeface="Consolas" pitchFamily="49" charset="0"/>
                  <a:cs typeface="Courier New" pitchFamily="49" charset="0"/>
                </a:rPr>
                <a:t>&lt;/script&gt;</a:t>
              </a:r>
              <a:endPar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onsolas" pitchFamily="49" charset="0"/>
                <a:cs typeface="Courier New" pitchFamily="49" charset="0"/>
              </a:endParaRP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1329595"/>
          </a:xfrm>
        </p:spPr>
        <p:txBody>
          <a:bodyPr/>
          <a:lstStyle/>
          <a:p>
            <a:r>
              <a:rPr lang="tr-TR" dirty="0" smtClean="0"/>
              <a:t>Farklı </a:t>
            </a:r>
            <a:r>
              <a:rPr lang="tr-TR" dirty="0" err="1" smtClean="0"/>
              <a:t>modlara</a:t>
            </a:r>
            <a:r>
              <a:rPr lang="tr-TR" dirty="0" smtClean="0"/>
              <a:t> farklı bakış açıları?</a:t>
            </a:r>
            <a:endParaRPr lang="en-US" dirty="0"/>
          </a:p>
        </p:txBody>
      </p:sp>
      <p:sp>
        <p:nvSpPr>
          <p:cNvPr id="11" name="Content Placeholder 10"/>
          <p:cNvSpPr>
            <a:spLocks noGrp="1"/>
          </p:cNvSpPr>
          <p:nvPr>
            <p:ph sz="half" idx="1"/>
          </p:nvPr>
        </p:nvSpPr>
        <p:spPr>
          <a:xfrm>
            <a:off x="1295400" y="1891403"/>
            <a:ext cx="7467600" cy="775597"/>
          </a:xfrm>
        </p:spPr>
        <p:txBody>
          <a:bodyPr/>
          <a:lstStyle/>
          <a:p>
            <a:r>
              <a:rPr lang="tr-TR" dirty="0" smtClean="0"/>
              <a:t>Eğer IE 7 ve üstüyse sayfaya </a:t>
            </a:r>
            <a:r>
              <a:rPr lang="tr-TR" dirty="0" err="1" smtClean="0"/>
              <a:t>birşeyler</a:t>
            </a:r>
            <a:r>
              <a:rPr lang="tr-TR" dirty="0" smtClean="0"/>
              <a:t> yazdıralım?</a:t>
            </a:r>
            <a:endParaRPr lang="en-US" dirty="0" smtClean="0"/>
          </a:p>
        </p:txBody>
      </p:sp>
      <p:grpSp>
        <p:nvGrpSpPr>
          <p:cNvPr id="3" name="Group 7"/>
          <p:cNvGrpSpPr/>
          <p:nvPr/>
        </p:nvGrpSpPr>
        <p:grpSpPr>
          <a:xfrm>
            <a:off x="304800" y="3124200"/>
            <a:ext cx="6858000" cy="3367874"/>
            <a:chOff x="324853" y="4908884"/>
            <a:chExt cx="6858000" cy="1636295"/>
          </a:xfrm>
        </p:grpSpPr>
        <p:sp>
          <p:nvSpPr>
            <p:cNvPr id="7" name="Rounded Rectangle 6"/>
            <p:cNvSpPr/>
            <p:nvPr/>
          </p:nvSpPr>
          <p:spPr bwMode="auto">
            <a:xfrm>
              <a:off x="324853" y="4908884"/>
              <a:ext cx="6858000" cy="1636295"/>
            </a:xfrm>
            <a:prstGeom prst="roundRect">
              <a:avLst/>
            </a:prstGeom>
            <a:solidFill>
              <a:schemeClr val="tx1"/>
            </a:solidFill>
            <a:ln>
              <a:solidFill>
                <a:schemeClr val="accent5"/>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Text Placeholder 2"/>
            <p:cNvSpPr txBox="1">
              <a:spLocks/>
            </p:cNvSpPr>
            <p:nvPr/>
          </p:nvSpPr>
          <p:spPr>
            <a:xfrm>
              <a:off x="381000" y="4953001"/>
              <a:ext cx="6705601" cy="1523999"/>
            </a:xfrm>
            <a:prstGeom prst="rect">
              <a:avLst/>
            </a:prstGeom>
          </p:spPr>
          <p:txBody>
            <a:bodyPr/>
            <a:lstStyle/>
            <a:p>
              <a:endParaRPr lang="en-US" b="1" dirty="0" smtClean="0">
                <a:solidFill>
                  <a:schemeClr val="bg1"/>
                </a:solidFill>
                <a:latin typeface="Consolas" pitchFamily="49" charset="0"/>
                <a:cs typeface="Courier New" pitchFamily="49" charset="0"/>
              </a:endParaRPr>
            </a:p>
            <a:p>
              <a:r>
                <a:rPr lang="en-US" b="1" dirty="0" smtClean="0">
                  <a:solidFill>
                    <a:schemeClr val="bg1"/>
                  </a:solidFill>
                  <a:latin typeface="Consolas" pitchFamily="49" charset="0"/>
                  <a:cs typeface="Courier New" pitchFamily="49" charset="0"/>
                </a:rPr>
                <a:t>  &lt;head&gt;</a:t>
              </a:r>
            </a:p>
            <a:p>
              <a:r>
                <a:rPr lang="en-US" b="1" dirty="0" smtClean="0">
                  <a:solidFill>
                    <a:schemeClr val="bg1"/>
                  </a:solidFill>
                  <a:latin typeface="Consolas" pitchFamily="49" charset="0"/>
                  <a:cs typeface="Courier New" pitchFamily="49" charset="0"/>
                </a:rPr>
                <a:t>    &lt;title&gt;Test Page&lt;/title&gt;</a:t>
              </a:r>
            </a:p>
            <a:p>
              <a:r>
                <a:rPr lang="en-US" b="1" dirty="0" smtClean="0">
                  <a:solidFill>
                    <a:schemeClr val="bg1"/>
                  </a:solidFill>
                  <a:latin typeface="Consolas" pitchFamily="49" charset="0"/>
                  <a:cs typeface="Courier New" pitchFamily="49" charset="0"/>
                </a:rPr>
                <a:t>    &lt;!--[if </a:t>
              </a:r>
              <a:r>
                <a:rPr lang="en-US" b="1" dirty="0" err="1" smtClean="0">
                  <a:solidFill>
                    <a:schemeClr val="bg1"/>
                  </a:solidFill>
                  <a:latin typeface="Consolas" pitchFamily="49" charset="0"/>
                  <a:cs typeface="Courier New" pitchFamily="49" charset="0"/>
                </a:rPr>
                <a:t>gte</a:t>
              </a:r>
              <a:r>
                <a:rPr lang="en-US" b="1" dirty="0" smtClean="0">
                  <a:solidFill>
                    <a:schemeClr val="bg1"/>
                  </a:solidFill>
                  <a:latin typeface="Consolas" pitchFamily="49" charset="0"/>
                  <a:cs typeface="Courier New" pitchFamily="49" charset="0"/>
                </a:rPr>
                <a:t> IE 7]&gt;</a:t>
              </a:r>
            </a:p>
            <a:p>
              <a:r>
                <a:rPr lang="en-US" b="1" dirty="0" smtClean="0">
                  <a:solidFill>
                    <a:schemeClr val="bg1"/>
                  </a:solidFill>
                  <a:latin typeface="Consolas" pitchFamily="49" charset="0"/>
                  <a:cs typeface="Courier New" pitchFamily="49" charset="0"/>
                </a:rPr>
                <a:t>      &lt;link </a:t>
              </a:r>
              <a:r>
                <a:rPr lang="en-US" b="1" dirty="0" err="1" smtClean="0">
                  <a:solidFill>
                    <a:schemeClr val="bg1"/>
                  </a:solidFill>
                  <a:latin typeface="Consolas" pitchFamily="49" charset="0"/>
                  <a:cs typeface="Courier New" pitchFamily="49" charset="0"/>
                </a:rPr>
                <a:t>rel</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a:t>
              </a:r>
              <a:r>
                <a:rPr lang="en-US" b="1" dirty="0" smtClean="0">
                  <a:solidFill>
                    <a:schemeClr val="bg1"/>
                  </a:solidFill>
                  <a:latin typeface="Consolas" pitchFamily="49" charset="0"/>
                  <a:cs typeface="Courier New" pitchFamily="49" charset="0"/>
                </a:rPr>
                <a:t>" type="text/</a:t>
              </a:r>
              <a:r>
                <a:rPr lang="en-US" b="1" dirty="0" err="1" smtClean="0">
                  <a:solidFill>
                    <a:schemeClr val="bg1"/>
                  </a:solidFill>
                  <a:latin typeface="Consolas" pitchFamily="49" charset="0"/>
                  <a:cs typeface="Courier New" pitchFamily="49" charset="0"/>
                </a:rPr>
                <a:t>css</a:t>
              </a:r>
              <a:r>
                <a:rPr lang="en-US" b="1" dirty="0" smtClean="0">
                  <a:solidFill>
                    <a:schemeClr val="bg1"/>
                  </a:solidFill>
                  <a:latin typeface="Consolas" pitchFamily="49" charset="0"/>
                  <a:cs typeface="Courier New" pitchFamily="49" charset="0"/>
                </a:rPr>
                <a:t>" </a:t>
              </a:r>
              <a:r>
                <a:rPr lang="en-US" b="1" dirty="0" err="1" smtClean="0">
                  <a:solidFill>
                    <a:schemeClr val="bg1"/>
                  </a:solidFill>
                  <a:latin typeface="Consolas" pitchFamily="49" charset="0"/>
                  <a:cs typeface="Courier New" pitchFamily="49" charset="0"/>
                </a:rPr>
                <a:t>href</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stylesheets</a:t>
              </a:r>
              <a:r>
                <a:rPr lang="en-US" b="1" dirty="0" smtClean="0">
                  <a:solidFill>
                    <a:schemeClr val="bg1"/>
                  </a:solidFill>
                  <a:latin typeface="Consolas" pitchFamily="49" charset="0"/>
                  <a:cs typeface="Courier New" pitchFamily="49" charset="0"/>
                </a:rPr>
                <a:t>/ie.css" /&gt;</a:t>
              </a:r>
            </a:p>
            <a:p>
              <a:r>
                <a:rPr lang="en-US" b="1" dirty="0" smtClean="0">
                  <a:solidFill>
                    <a:schemeClr val="bg1"/>
                  </a:solidFill>
                  <a:latin typeface="Consolas" pitchFamily="49" charset="0"/>
                  <a:cs typeface="Courier New" pitchFamily="49" charset="0"/>
                </a:rPr>
                <a:t>      &lt;</a:t>
              </a:r>
              <a:r>
                <a:rPr lang="en-US" b="1" dirty="0" smtClean="0">
                  <a:solidFill>
                    <a:schemeClr val="bg1"/>
                  </a:solidFill>
                  <a:latin typeface="Consolas" pitchFamily="49" charset="0"/>
                  <a:cs typeface="Courier New" pitchFamily="49" charset="0"/>
                </a:rPr>
                <a:t>p&gt;</a:t>
              </a:r>
              <a:r>
                <a:rPr lang="tr-TR" b="1" dirty="0" smtClean="0">
                  <a:solidFill>
                    <a:schemeClr val="bg1"/>
                  </a:solidFill>
                  <a:latin typeface="Consolas" pitchFamily="49" charset="0"/>
                  <a:cs typeface="Courier New" pitchFamily="49" charset="0"/>
                </a:rPr>
                <a:t>Hem IE 7 hem IE 8 bu paragrafı ve CSS dosyasını kullanabilecek.</a:t>
              </a:r>
              <a:r>
                <a:rPr lang="en-US" b="1" dirty="0" smtClean="0">
                  <a:solidFill>
                    <a:schemeClr val="bg1"/>
                  </a:solidFill>
                  <a:latin typeface="Consolas" pitchFamily="49" charset="0"/>
                  <a:cs typeface="Courier New" pitchFamily="49" charset="0"/>
                </a:rPr>
                <a:t>&lt;/</a:t>
              </a:r>
              <a:r>
                <a:rPr lang="en-US" b="1" dirty="0" smtClean="0">
                  <a:solidFill>
                    <a:schemeClr val="bg1"/>
                  </a:solidFill>
                  <a:latin typeface="Consolas" pitchFamily="49" charset="0"/>
                  <a:cs typeface="Courier New" pitchFamily="49" charset="0"/>
                </a:rPr>
                <a:t>p&gt;</a:t>
              </a:r>
            </a:p>
            <a:p>
              <a:r>
                <a:rPr lang="en-US" b="1" dirty="0" smtClean="0">
                  <a:solidFill>
                    <a:schemeClr val="bg1"/>
                  </a:solidFill>
                  <a:latin typeface="Consolas" pitchFamily="49" charset="0"/>
                  <a:cs typeface="Courier New" pitchFamily="49" charset="0"/>
                </a:rPr>
                <a:t>    &lt;![</a:t>
              </a:r>
              <a:r>
                <a:rPr lang="en-US" b="1" dirty="0" err="1" smtClean="0">
                  <a:solidFill>
                    <a:schemeClr val="bg1"/>
                  </a:solidFill>
                  <a:latin typeface="Consolas" pitchFamily="49" charset="0"/>
                  <a:cs typeface="Courier New" pitchFamily="49" charset="0"/>
                </a:rPr>
                <a:t>endif</a:t>
              </a:r>
              <a:r>
                <a:rPr lang="en-US" b="1" dirty="0" smtClean="0">
                  <a:solidFill>
                    <a:schemeClr val="bg1"/>
                  </a:solidFill>
                  <a:latin typeface="Consolas" pitchFamily="49" charset="0"/>
                  <a:cs typeface="Courier New" pitchFamily="49" charset="0"/>
                </a:rPr>
                <a:t>]--&gt;</a:t>
              </a:r>
            </a:p>
            <a:p>
              <a:r>
                <a:rPr lang="en-US" b="1" dirty="0" smtClean="0">
                  <a:solidFill>
                    <a:schemeClr val="bg1"/>
                  </a:solidFill>
                  <a:latin typeface="Consolas" pitchFamily="49" charset="0"/>
                  <a:cs typeface="Courier New" pitchFamily="49" charset="0"/>
                </a:rPr>
                <a:t>    &lt;/style&gt;</a:t>
              </a:r>
            </a:p>
            <a:p>
              <a:r>
                <a:rPr lang="en-US" b="1" dirty="0" smtClean="0">
                  <a:solidFill>
                    <a:schemeClr val="bg1"/>
                  </a:solidFill>
                  <a:latin typeface="Consolas" pitchFamily="49" charset="0"/>
                  <a:cs typeface="Courier New" pitchFamily="49" charset="0"/>
                </a:rPr>
                <a:t>  &lt;/head&gt;</a:t>
              </a:r>
              <a:endPar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onsolas" pitchFamily="49" charset="0"/>
                <a:cs typeface="Courier New" pitchFamily="49" charset="0"/>
              </a:endParaRP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30188"/>
            <a:ext cx="8384309" cy="664797"/>
          </a:xfrm>
        </p:spPr>
        <p:txBody>
          <a:bodyPr/>
          <a:lstStyle/>
          <a:p>
            <a:r>
              <a:rPr lang="tr-TR" dirty="0" smtClean="0"/>
              <a:t>Adamına göre muamele…</a:t>
            </a:r>
            <a:endParaRPr lang="en-US" dirty="0"/>
          </a:p>
        </p:txBody>
      </p:sp>
      <p:grpSp>
        <p:nvGrpSpPr>
          <p:cNvPr id="3" name="Group 7"/>
          <p:cNvGrpSpPr/>
          <p:nvPr/>
        </p:nvGrpSpPr>
        <p:grpSpPr>
          <a:xfrm>
            <a:off x="228600" y="1143000"/>
            <a:ext cx="6858000" cy="5257800"/>
            <a:chOff x="248653" y="4292309"/>
            <a:chExt cx="6858000" cy="1636295"/>
          </a:xfrm>
        </p:grpSpPr>
        <p:sp>
          <p:nvSpPr>
            <p:cNvPr id="7" name="Rounded Rectangle 6"/>
            <p:cNvSpPr/>
            <p:nvPr/>
          </p:nvSpPr>
          <p:spPr bwMode="auto">
            <a:xfrm>
              <a:off x="248653" y="4292309"/>
              <a:ext cx="6858000" cy="1636295"/>
            </a:xfrm>
            <a:prstGeom prst="roundRect">
              <a:avLst/>
            </a:prstGeom>
            <a:solidFill>
              <a:schemeClr val="tx1"/>
            </a:solidFill>
            <a:ln>
              <a:solidFill>
                <a:schemeClr val="accent5"/>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Text Placeholder 2"/>
            <p:cNvSpPr txBox="1">
              <a:spLocks/>
            </p:cNvSpPr>
            <p:nvPr/>
          </p:nvSpPr>
          <p:spPr>
            <a:xfrm>
              <a:off x="477253" y="4339738"/>
              <a:ext cx="6533148" cy="1523999"/>
            </a:xfrm>
            <a:prstGeom prst="rect">
              <a:avLst/>
            </a:prstGeom>
          </p:spPr>
          <p:txBody>
            <a:bodyPr/>
            <a:lstStyle/>
            <a:p>
              <a:r>
                <a:rPr lang="en-US" b="1" dirty="0" smtClean="0">
                  <a:solidFill>
                    <a:schemeClr val="bg1"/>
                  </a:solidFill>
                  <a:latin typeface="Consolas" pitchFamily="49" charset="0"/>
                  <a:cs typeface="Courier New" pitchFamily="49" charset="0"/>
                </a:rPr>
                <a:t>&lt;head&gt;</a:t>
              </a:r>
            </a:p>
            <a:p>
              <a:r>
                <a:rPr lang="en-US" b="1" dirty="0" smtClean="0">
                  <a:solidFill>
                    <a:schemeClr val="bg1"/>
                  </a:solidFill>
                  <a:latin typeface="Consolas" pitchFamily="49" charset="0"/>
                  <a:cs typeface="Courier New" pitchFamily="49" charset="0"/>
                </a:rPr>
                <a:t>    &lt;title&gt;Test Page&lt;/title&gt;</a:t>
              </a:r>
            </a:p>
            <a:p>
              <a:r>
                <a:rPr lang="en-US" b="1" dirty="0" smtClean="0">
                  <a:solidFill>
                    <a:schemeClr val="bg1"/>
                  </a:solidFill>
                  <a:latin typeface="Consolas" pitchFamily="49" charset="0"/>
                  <a:cs typeface="Courier New" pitchFamily="49" charset="0"/>
                </a:rPr>
                <a:t>    &lt;meta http-equiv="X-UA-Compatible" content="IE=8" /&gt;</a:t>
              </a:r>
            </a:p>
            <a:p>
              <a:r>
                <a:rPr lang="en-US" b="1" dirty="0" smtClean="0">
                  <a:solidFill>
                    <a:schemeClr val="bg1"/>
                  </a:solidFill>
                  <a:latin typeface="Consolas" pitchFamily="49" charset="0"/>
                  <a:cs typeface="Courier New" pitchFamily="49" charset="0"/>
                </a:rPr>
                <a:t>    &lt;!--[if </a:t>
              </a:r>
              <a:r>
                <a:rPr lang="en-US" b="1" dirty="0" err="1" smtClean="0">
                  <a:solidFill>
                    <a:schemeClr val="bg1"/>
                  </a:solidFill>
                  <a:latin typeface="Consolas" pitchFamily="49" charset="0"/>
                  <a:cs typeface="Courier New" pitchFamily="49" charset="0"/>
                </a:rPr>
                <a:t>gte</a:t>
              </a:r>
              <a:r>
                <a:rPr lang="en-US" b="1" dirty="0" smtClean="0">
                  <a:solidFill>
                    <a:schemeClr val="bg1"/>
                  </a:solidFill>
                  <a:latin typeface="Consolas" pitchFamily="49" charset="0"/>
                  <a:cs typeface="Courier New" pitchFamily="49" charset="0"/>
                </a:rPr>
                <a:t> IE 8]&gt;</a:t>
              </a:r>
            </a:p>
            <a:p>
              <a:r>
                <a:rPr lang="en-US" b="1" dirty="0" smtClean="0">
                  <a:solidFill>
                    <a:schemeClr val="bg1"/>
                  </a:solidFill>
                  <a:latin typeface="Consolas" pitchFamily="49" charset="0"/>
                  <a:cs typeface="Courier New" pitchFamily="49" charset="0"/>
                </a:rPr>
                <a:t>      &lt;link </a:t>
              </a:r>
              <a:r>
                <a:rPr lang="en-US" b="1" dirty="0" err="1" smtClean="0">
                  <a:solidFill>
                    <a:schemeClr val="bg1"/>
                  </a:solidFill>
                  <a:latin typeface="Consolas" pitchFamily="49" charset="0"/>
                  <a:cs typeface="Courier New" pitchFamily="49" charset="0"/>
                </a:rPr>
                <a:t>rel</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a:t>
              </a:r>
              <a:r>
                <a:rPr lang="en-US" b="1" dirty="0" smtClean="0">
                  <a:solidFill>
                    <a:schemeClr val="bg1"/>
                  </a:solidFill>
                  <a:latin typeface="Consolas" pitchFamily="49" charset="0"/>
                  <a:cs typeface="Courier New" pitchFamily="49" charset="0"/>
                </a:rPr>
                <a:t>" type="text/</a:t>
              </a:r>
              <a:r>
                <a:rPr lang="en-US" b="1" dirty="0" err="1" smtClean="0">
                  <a:solidFill>
                    <a:schemeClr val="bg1"/>
                  </a:solidFill>
                  <a:latin typeface="Consolas" pitchFamily="49" charset="0"/>
                  <a:cs typeface="Courier New" pitchFamily="49" charset="0"/>
                </a:rPr>
                <a:t>css</a:t>
              </a:r>
              <a:r>
                <a:rPr lang="en-US" b="1" dirty="0" smtClean="0">
                  <a:solidFill>
                    <a:schemeClr val="bg1"/>
                  </a:solidFill>
                  <a:latin typeface="Consolas" pitchFamily="49" charset="0"/>
                  <a:cs typeface="Courier New" pitchFamily="49" charset="0"/>
                </a:rPr>
                <a:t>" </a:t>
              </a:r>
              <a:r>
                <a:rPr lang="en-US" b="1" dirty="0" err="1" smtClean="0">
                  <a:solidFill>
                    <a:schemeClr val="bg1"/>
                  </a:solidFill>
                  <a:latin typeface="Consolas" pitchFamily="49" charset="0"/>
                  <a:cs typeface="Courier New" pitchFamily="49" charset="0"/>
                </a:rPr>
                <a:t>href</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stylesheets</a:t>
              </a:r>
              <a:r>
                <a:rPr lang="en-US" b="1" dirty="0" smtClean="0">
                  <a:solidFill>
                    <a:schemeClr val="bg1"/>
                  </a:solidFill>
                  <a:latin typeface="Consolas" pitchFamily="49" charset="0"/>
                  <a:cs typeface="Courier New" pitchFamily="49" charset="0"/>
                </a:rPr>
                <a:t>/standards.css" /&gt;</a:t>
              </a:r>
            </a:p>
            <a:p>
              <a:r>
                <a:rPr lang="en-US" b="1" dirty="0" smtClean="0">
                  <a:solidFill>
                    <a:schemeClr val="bg1"/>
                  </a:solidFill>
                  <a:latin typeface="Consolas" pitchFamily="49" charset="0"/>
                  <a:cs typeface="Courier New" pitchFamily="49" charset="0"/>
                </a:rPr>
                <a:t>      &lt;p&gt;Internet Explorer 8 and greater will receive this style sheet.&lt;/p&gt;</a:t>
              </a:r>
            </a:p>
            <a:p>
              <a:r>
                <a:rPr lang="en-US" b="1" dirty="0" smtClean="0">
                  <a:solidFill>
                    <a:schemeClr val="bg1"/>
                  </a:solidFill>
                  <a:latin typeface="Consolas" pitchFamily="49" charset="0"/>
                  <a:cs typeface="Courier New" pitchFamily="49" charset="0"/>
                </a:rPr>
                <a:t>    &lt;![</a:t>
              </a:r>
              <a:r>
                <a:rPr lang="en-US" b="1" dirty="0" err="1" smtClean="0">
                  <a:solidFill>
                    <a:schemeClr val="bg1"/>
                  </a:solidFill>
                  <a:latin typeface="Consolas" pitchFamily="49" charset="0"/>
                  <a:cs typeface="Courier New" pitchFamily="49" charset="0"/>
                </a:rPr>
                <a:t>endif</a:t>
              </a:r>
              <a:r>
                <a:rPr lang="en-US" b="1" dirty="0" smtClean="0">
                  <a:solidFill>
                    <a:schemeClr val="bg1"/>
                  </a:solidFill>
                  <a:latin typeface="Consolas" pitchFamily="49" charset="0"/>
                  <a:cs typeface="Courier New" pitchFamily="49" charset="0"/>
                </a:rPr>
                <a:t>]--&gt;</a:t>
              </a:r>
            </a:p>
            <a:p>
              <a:r>
                <a:rPr lang="en-US" b="1" dirty="0" smtClean="0">
                  <a:solidFill>
                    <a:schemeClr val="bg1"/>
                  </a:solidFill>
                  <a:latin typeface="Consolas" pitchFamily="49" charset="0"/>
                  <a:cs typeface="Courier New" pitchFamily="49" charset="0"/>
                </a:rPr>
                <a:t>    &lt;!--[if IE 7]&gt;</a:t>
              </a:r>
            </a:p>
            <a:p>
              <a:r>
                <a:rPr lang="en-US" b="1" dirty="0" smtClean="0">
                  <a:solidFill>
                    <a:schemeClr val="bg1"/>
                  </a:solidFill>
                  <a:latin typeface="Consolas" pitchFamily="49" charset="0"/>
                  <a:cs typeface="Courier New" pitchFamily="49" charset="0"/>
                </a:rPr>
                <a:t>      &lt;link </a:t>
              </a:r>
              <a:r>
                <a:rPr lang="en-US" b="1" dirty="0" err="1" smtClean="0">
                  <a:solidFill>
                    <a:schemeClr val="bg1"/>
                  </a:solidFill>
                  <a:latin typeface="Consolas" pitchFamily="49" charset="0"/>
                  <a:cs typeface="Courier New" pitchFamily="49" charset="0"/>
                </a:rPr>
                <a:t>rel</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a:t>
              </a:r>
              <a:r>
                <a:rPr lang="en-US" b="1" dirty="0" smtClean="0">
                  <a:solidFill>
                    <a:schemeClr val="bg1"/>
                  </a:solidFill>
                  <a:latin typeface="Consolas" pitchFamily="49" charset="0"/>
                  <a:cs typeface="Courier New" pitchFamily="49" charset="0"/>
                </a:rPr>
                <a:t>" type="text/</a:t>
              </a:r>
              <a:r>
                <a:rPr lang="en-US" b="1" dirty="0" err="1" smtClean="0">
                  <a:solidFill>
                    <a:schemeClr val="bg1"/>
                  </a:solidFill>
                  <a:latin typeface="Consolas" pitchFamily="49" charset="0"/>
                  <a:cs typeface="Courier New" pitchFamily="49" charset="0"/>
                </a:rPr>
                <a:t>css</a:t>
              </a:r>
              <a:r>
                <a:rPr lang="en-US" b="1" dirty="0" smtClean="0">
                  <a:solidFill>
                    <a:schemeClr val="bg1"/>
                  </a:solidFill>
                  <a:latin typeface="Consolas" pitchFamily="49" charset="0"/>
                  <a:cs typeface="Courier New" pitchFamily="49" charset="0"/>
                </a:rPr>
                <a:t>" </a:t>
              </a:r>
              <a:r>
                <a:rPr lang="en-US" b="1" dirty="0" err="1" smtClean="0">
                  <a:solidFill>
                    <a:schemeClr val="bg1"/>
                  </a:solidFill>
                  <a:latin typeface="Consolas" pitchFamily="49" charset="0"/>
                  <a:cs typeface="Courier New" pitchFamily="49" charset="0"/>
                </a:rPr>
                <a:t>href</a:t>
              </a:r>
              <a:r>
                <a:rPr lang="en-US" b="1" dirty="0" smtClean="0">
                  <a:solidFill>
                    <a:schemeClr val="bg1"/>
                  </a:solidFill>
                  <a:latin typeface="Consolas" pitchFamily="49" charset="0"/>
                  <a:cs typeface="Courier New" pitchFamily="49" charset="0"/>
                </a:rPr>
                <a:t>="</a:t>
              </a:r>
              <a:r>
                <a:rPr lang="en-US" b="1" dirty="0" err="1" smtClean="0">
                  <a:solidFill>
                    <a:schemeClr val="bg1"/>
                  </a:solidFill>
                  <a:latin typeface="Consolas" pitchFamily="49" charset="0"/>
                  <a:cs typeface="Courier New" pitchFamily="49" charset="0"/>
                </a:rPr>
                <a:t>stylesheets</a:t>
              </a:r>
              <a:r>
                <a:rPr lang="en-US" b="1" dirty="0" smtClean="0">
                  <a:solidFill>
                    <a:schemeClr val="bg1"/>
                  </a:solidFill>
                  <a:latin typeface="Consolas" pitchFamily="49" charset="0"/>
                  <a:cs typeface="Courier New" pitchFamily="49" charset="0"/>
                </a:rPr>
                <a:t>/ie.css" /&gt;</a:t>
              </a:r>
            </a:p>
            <a:p>
              <a:r>
                <a:rPr lang="en-US" b="1" dirty="0" smtClean="0">
                  <a:solidFill>
                    <a:schemeClr val="bg1"/>
                  </a:solidFill>
                  <a:latin typeface="Consolas" pitchFamily="49" charset="0"/>
                  <a:cs typeface="Courier New" pitchFamily="49" charset="0"/>
                </a:rPr>
                <a:t>      &lt;p&gt;Internet Explorer 7 will receive this style sheet.&lt;/p&gt;</a:t>
              </a:r>
            </a:p>
            <a:p>
              <a:r>
                <a:rPr lang="en-US" b="1" dirty="0" smtClean="0">
                  <a:solidFill>
                    <a:schemeClr val="bg1"/>
                  </a:solidFill>
                  <a:latin typeface="Consolas" pitchFamily="49" charset="0"/>
                  <a:cs typeface="Courier New" pitchFamily="49" charset="0"/>
                </a:rPr>
                <a:t>    &lt;![</a:t>
              </a:r>
              <a:r>
                <a:rPr lang="en-US" b="1" dirty="0" err="1" smtClean="0">
                  <a:solidFill>
                    <a:schemeClr val="bg1"/>
                  </a:solidFill>
                  <a:latin typeface="Consolas" pitchFamily="49" charset="0"/>
                  <a:cs typeface="Courier New" pitchFamily="49" charset="0"/>
                </a:rPr>
                <a:t>endif</a:t>
              </a:r>
              <a:r>
                <a:rPr lang="en-US" b="1" dirty="0" smtClean="0">
                  <a:solidFill>
                    <a:schemeClr val="bg1"/>
                  </a:solidFill>
                  <a:latin typeface="Consolas" pitchFamily="49" charset="0"/>
                  <a:cs typeface="Courier New" pitchFamily="49" charset="0"/>
                </a:rPr>
                <a:t>]--&gt;</a:t>
              </a:r>
            </a:p>
            <a:p>
              <a:r>
                <a:rPr lang="en-US" b="1" dirty="0" smtClean="0">
                  <a:solidFill>
                    <a:schemeClr val="bg1"/>
                  </a:solidFill>
                  <a:latin typeface="Consolas" pitchFamily="49" charset="0"/>
                  <a:cs typeface="Courier New" pitchFamily="49" charset="0"/>
                </a:rPr>
                <a:t>    &lt;/style&gt;</a:t>
              </a:r>
            </a:p>
            <a:p>
              <a:r>
                <a:rPr lang="en-US" b="1" dirty="0" smtClean="0">
                  <a:solidFill>
                    <a:schemeClr val="bg1"/>
                  </a:solidFill>
                  <a:latin typeface="Consolas" pitchFamily="49" charset="0"/>
                  <a:cs typeface="Courier New" pitchFamily="49" charset="0"/>
                </a:rPr>
                <a:t>  &lt;/head&gt;</a:t>
              </a:r>
              <a:endPar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onsolas" pitchFamily="49" charset="0"/>
                <a:cs typeface="Courier New" pitchFamily="49" charset="0"/>
              </a:endParaRPr>
            </a:p>
          </p:txBody>
        </p:sp>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_Mix_Template_4-3_Format">
  <a:themeElements>
    <a:clrScheme name="MIX08_2">
      <a:dk1>
        <a:srgbClr val="000000"/>
      </a:dk1>
      <a:lt1>
        <a:srgbClr val="FFFFFF"/>
      </a:lt1>
      <a:dk2>
        <a:srgbClr val="6E0F4C"/>
      </a:dk2>
      <a:lt2>
        <a:srgbClr val="FFFFFF"/>
      </a:lt2>
      <a:accent1>
        <a:srgbClr val="D68E02"/>
      </a:accent1>
      <a:accent2>
        <a:srgbClr val="0070C0"/>
      </a:accent2>
      <a:accent3>
        <a:srgbClr val="A75135"/>
      </a:accent3>
      <a:accent4>
        <a:srgbClr val="3F6669"/>
      </a:accent4>
      <a:accent5>
        <a:srgbClr val="520B39"/>
      </a:accent5>
      <a:accent6>
        <a:srgbClr val="7B7B7B"/>
      </a:accent6>
      <a:hlink>
        <a:srgbClr val="FFFFFF"/>
      </a:hlink>
      <a:folHlink>
        <a:srgbClr val="A5A5A5"/>
      </a:folHlink>
    </a:clrScheme>
    <a:fontScheme name="Segoe">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3200" dirty="0"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MS_Mix_Template_4-3_Format_v08</Template>
  <TotalTime>10478</TotalTime>
  <Words>1183</Words>
  <Application>Microsoft Office PowerPoint</Application>
  <PresentationFormat>On-screen Show (4:3)</PresentationFormat>
  <Paragraphs>256</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MS_Mix_Template_4-3_Format</vt:lpstr>
      <vt:lpstr>White with Courier font for code slides</vt:lpstr>
      <vt:lpstr>Daron Yöndem</vt:lpstr>
      <vt:lpstr>Slide 2</vt:lpstr>
      <vt:lpstr>Kullanıcı deneyimi bir adım ileride</vt:lpstr>
      <vt:lpstr>Zoom</vt:lpstr>
      <vt:lpstr>Geçiş Süreci</vt:lpstr>
      <vt:lpstr>Yepyeni bir tarayıcı</vt:lpstr>
      <vt:lpstr>Teknik detaylara gelelim.</vt:lpstr>
      <vt:lpstr>Farklı modlara farklı bakış açıları?</vt:lpstr>
      <vt:lpstr>Adamına göre muamele…</vt:lpstr>
      <vt:lpstr>Daha akıllı programlama altyapısı</vt:lpstr>
      <vt:lpstr>Kullanıcılar onlar site kullanıyor.</vt:lpstr>
      <vt:lpstr>Üretkenliği arttıralım, yeni fırsatlar sunalım.</vt:lpstr>
      <vt:lpstr>Activities</vt:lpstr>
      <vt:lpstr>OpenService Format</vt:lpstr>
      <vt:lpstr>Activities Yüklemeleri</vt:lpstr>
      <vt:lpstr>Takipçi sistemi?</vt:lpstr>
      <vt:lpstr>WebSlice</vt:lpstr>
      <vt:lpstr>WebSlice Formatı</vt:lpstr>
      <vt:lpstr>WebSlices</vt:lpstr>
      <vt:lpstr>Developer Productivity</vt:lpstr>
      <vt:lpstr>Developer Tools</vt:lpstr>
      <vt:lpstr>Integrating Ajax with Navigation</vt:lpstr>
      <vt:lpstr>DOM Elementlerini Sorgulama</vt:lpstr>
      <vt:lpstr>Local Veri Yığını</vt:lpstr>
      <vt:lpstr>Offline Çalışma Modu</vt:lpstr>
      <vt:lpstr>Cross-Domain Requests</vt:lpstr>
      <vt:lpstr>Örnek Kod</vt:lpstr>
      <vt:lpstr>Slide 28</vt:lpstr>
      <vt:lpstr>Slide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BCT08 Welcome to Internet Explorer 8!</dc:title>
  <dc:subject>IE 8</dc:subject>
  <dc:creator>Daron Yöndem</dc:creator>
  <cp:keywords>IE8 Internet Explorer</cp:keywords>
  <dc:description>Template design: Artitudes Design, Eva Ungvari
Formatting: 
Event Date:  March 5 - 6, 2008
Event Location:  Las Vegas, NV  USA
Audience:  designers</dc:description>
  <cp:lastModifiedBy>Daron</cp:lastModifiedBy>
  <cp:revision>319</cp:revision>
  <dcterms:created xsi:type="dcterms:W3CDTF">2008-02-14T19:23:15Z</dcterms:created>
  <dcterms:modified xsi:type="dcterms:W3CDTF">2008-08-03T05:45:50Z</dcterms:modified>
  <cp:category>web</cp:category>
  <cp:contentStatus>draft</cp:contentStatus>
</cp:coreProperties>
</file>