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4" r:id="rId16"/>
    <p:sldId id="277" r:id="rId17"/>
    <p:sldId id="275" r:id="rId18"/>
    <p:sldId id="265" r:id="rId19"/>
    <p:sldId id="276" r:id="rId20"/>
    <p:sldId id="266" r:id="rId21"/>
    <p:sldId id="278" r:id="rId22"/>
    <p:sldId id="267" r:id="rId23"/>
    <p:sldId id="292" r:id="rId24"/>
    <p:sldId id="26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5" r:id="rId33"/>
    <p:sldId id="293" r:id="rId34"/>
    <p:sldId id="289" r:id="rId35"/>
    <p:sldId id="294" r:id="rId36"/>
    <p:sldId id="290" r:id="rId3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E8EA"/>
    <a:srgbClr val="FF7401"/>
    <a:srgbClr val="BBE0E3"/>
    <a:srgbClr val="FFA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48" autoAdjust="0"/>
    <p:restoredTop sz="94660"/>
  </p:normalViewPr>
  <p:slideViewPr>
    <p:cSldViewPr>
      <p:cViewPr varScale="1">
        <p:scale>
          <a:sx n="70" d="100"/>
          <a:sy n="7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979488"/>
            <a:ext cx="8713788" cy="2520950"/>
          </a:xfrm>
        </p:spPr>
        <p:txBody>
          <a:bodyPr/>
          <a:lstStyle>
            <a:lvl1pPr>
              <a:defRPr sz="60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21163"/>
            <a:ext cx="6400800" cy="194468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3CFF6-CD35-4C00-B8D7-87EAA188D46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D6369-950B-44C3-98DA-45CCEC978AF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9DD5-77A3-4324-A8C8-E2CCC3809E4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37F3-EAD5-4EA8-8231-0087FD8AA2C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CA05-5FAE-4188-892B-36031759F2D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B41C3-EC26-462B-9A25-638CD145B8B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4287-1225-4A51-A450-C5FE6BE6F58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763D7-8B3D-46E5-97D5-1F120DE1278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40B5-6A1D-4910-A368-BFCA3B5A1A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ABB8B-C6A3-4FDE-AC28-56008E63DE9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B0326-C771-4794-AD90-A7A3D3C2222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2B43472-4636-4629-9122-753065DF40A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908050"/>
            <a:ext cx="8713788" cy="2520950"/>
          </a:xfrm>
        </p:spPr>
        <p:txBody>
          <a:bodyPr/>
          <a:lstStyle/>
          <a:p>
            <a:pPr eaLnBrk="1" hangingPunct="1">
              <a:defRPr/>
            </a:pPr>
            <a:r>
              <a:rPr lang="tr-TR" sz="1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800" dirty="0" smtClean="0">
                <a:solidFill>
                  <a:srgbClr val="CCE8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tr-TR" sz="48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8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3.0 ve Language Integrated Query </a:t>
            </a:r>
            <a:r>
              <a:rPr lang="tr-TR" sz="4800" dirty="0" smtClean="0">
                <a:solidFill>
                  <a:srgbClr val="CCE8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4857750"/>
            <a:ext cx="6400800" cy="17145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b="1" dirty="0" smtClean="0"/>
              <a:t>Uğur UMUTLUOĞLU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and Collection </a:t>
            </a:r>
            <a:r>
              <a:rPr lang="en-US" dirty="0" err="1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örneği</a:t>
            </a:r>
            <a:r>
              <a:rPr lang="en-US" dirty="0" smtClean="0"/>
              <a:t> </a:t>
            </a:r>
            <a:r>
              <a:rPr lang="en-US" dirty="0" err="1" smtClean="0"/>
              <a:t>oluşturulurken</a:t>
            </a:r>
            <a:r>
              <a:rPr lang="en-US" dirty="0" smtClean="0"/>
              <a:t> </a:t>
            </a:r>
            <a:r>
              <a:rPr lang="en-US" dirty="0" err="1" smtClean="0"/>
              <a:t>alanlara</a:t>
            </a:r>
            <a:r>
              <a:rPr lang="en-US" dirty="0" smtClean="0"/>
              <a:t> ilk </a:t>
            </a:r>
            <a:r>
              <a:rPr lang="en-US" dirty="0" err="1" smtClean="0"/>
              <a:t>değerlerinin</a:t>
            </a:r>
            <a:r>
              <a:rPr lang="en-US" dirty="0" smtClean="0"/>
              <a:t> </a:t>
            </a:r>
            <a:r>
              <a:rPr lang="en-US" dirty="0" err="1" smtClean="0"/>
              <a:t>atılmasını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nesnenin</a:t>
            </a:r>
            <a:r>
              <a:rPr lang="en-US" dirty="0" smtClean="0"/>
              <a:t> </a:t>
            </a:r>
            <a:r>
              <a:rPr lang="en-US" dirty="0" err="1" smtClean="0"/>
              <a:t>parametreli</a:t>
            </a:r>
            <a:r>
              <a:rPr lang="en-US" dirty="0" smtClean="0"/>
              <a:t> </a:t>
            </a:r>
            <a:r>
              <a:rPr lang="en-US" dirty="0" err="1" smtClean="0"/>
              <a:t>yapıcı</a:t>
            </a:r>
            <a:r>
              <a:rPr lang="en-US" dirty="0" smtClean="0"/>
              <a:t> </a:t>
            </a:r>
            <a:r>
              <a:rPr lang="en-US" dirty="0" err="1" smtClean="0"/>
              <a:t>metotlarının</a:t>
            </a:r>
            <a:r>
              <a:rPr lang="en-US" dirty="0" smtClean="0"/>
              <a:t> </a:t>
            </a:r>
            <a:r>
              <a:rPr lang="en-US" dirty="0" err="1" smtClean="0"/>
              <a:t>yazılmasına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kalmaz</a:t>
            </a:r>
            <a:endParaRPr lang="tr-TR" dirty="0" smtClean="0"/>
          </a:p>
          <a:p>
            <a:pPr>
              <a:defRPr/>
            </a:pPr>
            <a:r>
              <a:rPr lang="tr-TR" dirty="0" smtClean="0"/>
              <a:t>Koleksiyonların tanımlanması esnasında dizilerde olduğu gibi elemanlarının atanmasını sağlar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and Collection </a:t>
            </a:r>
            <a:r>
              <a:rPr lang="en-US" dirty="0" err="1" smtClean="0"/>
              <a:t>Initializers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4572000"/>
            <a:ext cx="6983412" cy="20002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 p = new Personel()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{ Id = 8, </a:t>
            </a:r>
          </a:p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                Isim = "Burak Batur", DogumYeri = "Denizli" }</a:t>
            </a: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;</a:t>
            </a:r>
          </a:p>
          <a:p>
            <a:pPr>
              <a:defRPr/>
            </a:pPr>
            <a:endParaRPr lang="tr-TR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List&lt;string&gt;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= new List&lt;string&gt;() </a:t>
            </a:r>
          </a:p>
          <a:p>
            <a:pPr>
              <a:defRPr/>
            </a:pP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	                             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{ “</a:t>
            </a:r>
            <a:r>
              <a:rPr lang="en-US" sz="2400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Rüştü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", “</a:t>
            </a:r>
            <a:r>
              <a:rPr lang="en-US" sz="2400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Servet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 }</a:t>
            </a:r>
            <a:r>
              <a:rPr lang="tr-T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63" y="1857375"/>
            <a:ext cx="6983412" cy="20002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p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(8, 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Burak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Batur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", 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Denizli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List&lt;string&gt;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List&lt;string&gt;();</a:t>
            </a:r>
          </a:p>
          <a:p>
            <a:pPr>
              <a:defRPr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Rüştü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Servet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  <a:endParaRPr lang="tr-TR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1427163"/>
            <a:ext cx="3500438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2.0 Yazımı</a:t>
            </a:r>
            <a:endParaRPr lang="en-US" sz="2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25" y="4141788"/>
            <a:ext cx="3500438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 3.0 Yazımı</a:t>
            </a:r>
            <a:endParaRPr lang="en-US" sz="2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Önceden hazırlanmamış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sınıfın</a:t>
            </a:r>
            <a:r>
              <a:rPr lang="en-US" dirty="0" smtClean="0"/>
              <a:t> </a:t>
            </a:r>
            <a:r>
              <a:rPr lang="en-US" dirty="0" err="1" smtClean="0"/>
              <a:t>derleme</a:t>
            </a:r>
            <a:r>
              <a:rPr lang="en-US" dirty="0" smtClean="0"/>
              <a:t> </a:t>
            </a:r>
            <a:r>
              <a:rPr lang="en-US" dirty="0" err="1" smtClean="0"/>
              <a:t>zamanında</a:t>
            </a:r>
            <a:r>
              <a:rPr lang="en-US" dirty="0" smtClean="0"/>
              <a:t> </a:t>
            </a:r>
            <a:r>
              <a:rPr lang="en-US" dirty="0" err="1" smtClean="0"/>
              <a:t>yapılan</a:t>
            </a:r>
            <a:r>
              <a:rPr lang="en-US" dirty="0" smtClean="0"/>
              <a:t> </a:t>
            </a:r>
            <a:r>
              <a:rPr lang="en-US" dirty="0" err="1" smtClean="0"/>
              <a:t>tanımlamaya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oluşmasına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kullanılmasına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verilmektedir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tip </a:t>
            </a:r>
            <a:r>
              <a:rPr lang="en-US" u="sng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tanımlanan</a:t>
            </a:r>
            <a:r>
              <a:rPr lang="en-US" dirty="0" smtClean="0"/>
              <a:t> </a:t>
            </a:r>
            <a:r>
              <a:rPr lang="en-US" dirty="0" err="1" smtClean="0"/>
              <a:t>değişkene</a:t>
            </a:r>
            <a:r>
              <a:rPr lang="en-US" dirty="0" smtClean="0"/>
              <a:t> </a:t>
            </a:r>
            <a:r>
              <a:rPr lang="en-US" dirty="0" err="1" smtClean="0"/>
              <a:t>atanır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1563" y="4714875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oyuncu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new { 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FormaNo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 = 14, </a:t>
            </a:r>
            <a:endParaRPr lang="tr-TR" sz="2400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Isim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 = "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Arda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", 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Mevki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 = "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Orta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Saha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" };</a:t>
            </a:r>
          </a:p>
          <a:p>
            <a:pPr>
              <a:defRPr/>
            </a:pPr>
            <a:endParaRPr lang="tr-TR" sz="24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Console.WriteLine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oyuncu.Isim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323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önceden</a:t>
            </a:r>
            <a:r>
              <a:rPr lang="en-US" dirty="0" smtClean="0"/>
              <a:t> </a:t>
            </a:r>
            <a:r>
              <a:rPr lang="en-US" dirty="0" err="1" smtClean="0"/>
              <a:t>oyuncu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tr-TR" dirty="0" smtClean="0"/>
              <a:t>yazıl</a:t>
            </a:r>
            <a:r>
              <a:rPr lang="en-US" dirty="0" err="1" smtClean="0"/>
              <a:t>mamasına</a:t>
            </a:r>
            <a:r>
              <a:rPr lang="en-US" dirty="0" smtClean="0"/>
              <a:t> </a:t>
            </a:r>
            <a:r>
              <a:rPr lang="en-US" dirty="0" err="1" smtClean="0"/>
              <a:t>rağmen</a:t>
            </a:r>
            <a:r>
              <a:rPr lang="en-US" dirty="0" smtClean="0"/>
              <a:t> </a:t>
            </a:r>
            <a:r>
              <a:rPr lang="en-US" dirty="0" err="1" smtClean="0"/>
              <a:t>böyle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varmış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tr-TR" dirty="0" smtClean="0"/>
              <a:t>örneklenebilir</a:t>
            </a:r>
          </a:p>
          <a:p>
            <a:pPr>
              <a:defRPr/>
            </a:pPr>
            <a:r>
              <a:rPr lang="tr-TR" dirty="0" smtClean="0"/>
              <a:t>Anonim tip </a:t>
            </a:r>
            <a:r>
              <a:rPr lang="tr-TR" u="sng" dirty="0" smtClean="0"/>
              <a:t>object initializer</a:t>
            </a:r>
            <a:r>
              <a:rPr lang="tr-TR" dirty="0" smtClean="0"/>
              <a:t> yardımıyla oluşturulur ve sadece </a:t>
            </a:r>
            <a:r>
              <a:rPr lang="tr-TR" u="sng" dirty="0" smtClean="0"/>
              <a:t>var</a:t>
            </a:r>
            <a:r>
              <a:rPr lang="tr-TR" dirty="0" smtClean="0"/>
              <a:t> kelimesi yardımıyla tanımlanabilir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Varolan tipe yeni bir metot eklenebilir</a:t>
            </a:r>
          </a:p>
          <a:p>
            <a:pPr>
              <a:defRPr/>
            </a:pPr>
            <a:r>
              <a:rPr lang="tr-TR" dirty="0" smtClean="0"/>
              <a:t>Örneğin kendi yazdığımız bir metodun String sınıfının üyesi olması ve projedeki tüm String değişkenler üzerinden bu metodun çağrılması sağlanabilir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1428750"/>
            <a:ext cx="5643562" cy="37147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solidFill>
                  <a:srgbClr val="FFFF66"/>
                </a:solidFill>
                <a:latin typeface="+mj-lt"/>
              </a:rPr>
              <a:t>static class 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StringExtensions</a:t>
            </a:r>
            <a:endParaRPr lang="en-US" sz="2400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public static string </a:t>
            </a:r>
            <a:r>
              <a:rPr lang="en-US" sz="2400" dirty="0" err="1">
                <a:solidFill>
                  <a:srgbClr val="FFFF66"/>
                </a:solidFill>
                <a:latin typeface="+mj-lt"/>
              </a:rPr>
              <a:t>TersCevir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(</a:t>
            </a:r>
            <a:r>
              <a:rPr lang="en-US" sz="2400" u="sng" dirty="0">
                <a:solidFill>
                  <a:srgbClr val="FFFF66"/>
                </a:solidFill>
                <a:latin typeface="+mj-lt"/>
              </a:rPr>
              <a:t>this string s</a:t>
            </a:r>
            <a:r>
              <a:rPr lang="en-US" sz="2400" dirty="0">
                <a:solidFill>
                  <a:srgbClr val="FFFF66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{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char[]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s.ToCharArray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();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Array.Reverse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return new string(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}</a:t>
            </a: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500438"/>
            <a:ext cx="3286148" cy="233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Delegate nesnelerinin işaretleyeceği metotların daha kolay yazılabilmesini sağlar</a:t>
            </a:r>
          </a:p>
          <a:p>
            <a:pPr>
              <a:defRPr/>
            </a:pPr>
            <a:r>
              <a:rPr lang="tr-TR" dirty="0" smtClean="0"/>
              <a:t>C# 2.0 ile getirilen anonymous method’ların daha sadeleştirilmiş halidir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832350"/>
            <a:ext cx="8229600" cy="14541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dirty="0" smtClean="0"/>
              <a:t>C# 1.1’de temsilci nesnesinin metot işaretlemesi</a:t>
            </a:r>
            <a:br>
              <a:rPr lang="tr-TR" dirty="0" smtClean="0"/>
            </a:br>
            <a:r>
              <a:rPr lang="tr-TR" dirty="0" smtClean="0"/>
              <a:t>(Yeni bir metodun yazılması gerekir)</a:t>
            </a: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1428750"/>
            <a:ext cx="8429625" cy="335756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delegate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sayi1,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sayi2);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static void Main(string[]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toplaTemsilci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11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= new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}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static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x,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y)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return x + y;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}</a:t>
            </a:r>
            <a:endParaRPr lang="tr-TR" sz="2000" dirty="0">
              <a:solidFill>
                <a:srgbClr val="FFFF66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117975"/>
            <a:ext cx="8229600" cy="9540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dirty="0" smtClean="0"/>
              <a:t>C# 2.0’da anonymous method tanımlaması</a:t>
            </a:r>
            <a:br>
              <a:rPr lang="tr-TR" dirty="0" smtClean="0"/>
            </a:br>
            <a:r>
              <a:rPr lang="tr-TR" dirty="0" smtClean="0"/>
              <a:t>(İsimsiz bir metodun yazılması yeterlidir)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1428750"/>
            <a:ext cx="8429625" cy="2643188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delegate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sayi1,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sayi2);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static void Main(string[]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toplaTemsilci20 = delegate(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x,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y)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        {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            return x + y;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        };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}</a:t>
            </a:r>
            <a:endParaRPr lang="tr-TR" sz="20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3332163"/>
            <a:ext cx="8229600" cy="882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dirty="0" smtClean="0"/>
              <a:t>C# 3.0’da lambda expression tanımlaması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>
                <a:solidFill>
                  <a:srgbClr val="FFFF66"/>
                </a:solidFill>
              </a:rPr>
              <a:t>=&gt;</a:t>
            </a:r>
            <a:r>
              <a:rPr lang="tr-TR" dirty="0" smtClean="0"/>
              <a:t> operatörünün işlemi işaretlemesi yeterlidir)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1428750"/>
            <a:ext cx="8429625" cy="185737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delegate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ToplamaDelegate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sayi1,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sayi2);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static void Main(string[]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	</a:t>
            </a:r>
            <a:r>
              <a:rPr lang="es-ES" sz="2000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s-ES" sz="2000" dirty="0">
                <a:solidFill>
                  <a:srgbClr val="FFFF66"/>
                </a:solidFill>
                <a:latin typeface="+mj-lt"/>
              </a:rPr>
              <a:t> toplaTemsilci30 = (x, y) =&gt; x + y;</a:t>
            </a:r>
            <a:endParaRPr lang="en-US" sz="2000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16013" y="1071563"/>
            <a:ext cx="6983412" cy="500062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</a:t>
            </a:r>
            <a:r>
              <a:rPr lang="tr-T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Uğur UMUTLUOĞLU</a:t>
            </a: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nedirtv?com</a:t>
            </a: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</a:t>
            </a:r>
          </a:p>
          <a:p>
            <a:pPr>
              <a:defRPr/>
            </a:pPr>
            <a:endParaRPr lang="tr-T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E-posta: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ugur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@</a:t>
            </a:r>
            <a:r>
              <a:rPr lang="tr-T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nedirtv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.com   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</a:p>
          <a:p>
            <a:pPr>
              <a:defRPr/>
            </a:pP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Site: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http://www.umutluoglu.com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http://umutluoglu.blogspot.com</a:t>
            </a:r>
          </a:p>
          <a:p>
            <a:pPr>
              <a:defRPr/>
            </a:pP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Auto Implemented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Sınıf tasarımını kolaylaştırmak için field, get ve set bloğu tanımlamadan sade bir yazımla property’nin otomatik oluşmasını sağlar</a:t>
            </a:r>
          </a:p>
          <a:p>
            <a:pPr>
              <a:defRPr/>
            </a:pPr>
            <a:r>
              <a:rPr lang="tr-TR" dirty="0" smtClean="0"/>
              <a:t>Yazılan property üyesinin içerisinde bulunacak</a:t>
            </a:r>
            <a:br>
              <a:rPr lang="tr-TR" dirty="0" smtClean="0"/>
            </a:br>
            <a:r>
              <a:rPr lang="tr-TR" dirty="0" smtClean="0"/>
              <a:t>	</a:t>
            </a:r>
            <a:r>
              <a:rPr lang="tr-TR" dirty="0" smtClean="0">
                <a:solidFill>
                  <a:srgbClr val="FFFF66"/>
                </a:solidFill>
              </a:rPr>
              <a:t>get; set;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ifadeleri otomatik olarak get ve set bloklarının içerisini doldurur. Gerekli olan field yine derleyici tarafından üretilir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Auto Implemented Property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938" y="1428750"/>
            <a:ext cx="3929062" cy="6096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tr-TR" sz="2800" dirty="0" smtClean="0"/>
              <a:t>C# 2.0	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7750" y="2000250"/>
            <a:ext cx="3929063" cy="271462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class </a:t>
            </a:r>
            <a:r>
              <a:rPr lang="tr-TR" sz="2000" dirty="0">
                <a:solidFill>
                  <a:schemeClr val="bg1"/>
                </a:solidFill>
                <a:latin typeface="+mn-lt"/>
              </a:rPr>
              <a:t>Sinif_3_0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public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Sayi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   </a:t>
            </a:r>
            <a:endParaRPr lang="tr-TR" sz="20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n-lt"/>
              </a:rPr>
              <a:t>        get;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n-lt"/>
              </a:rPr>
              <a:t>        set;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}</a:t>
            </a:r>
            <a:endParaRPr lang="tr-TR" sz="20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n-lt"/>
              </a:rPr>
              <a:t>}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75" y="2000250"/>
            <a:ext cx="3857625" cy="442912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class Sinif_2_0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private 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_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sayi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;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 public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Sayi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 {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    get {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  </a:t>
            </a:r>
          </a:p>
          <a:p>
            <a:pPr>
              <a:defRPr/>
            </a:pPr>
            <a:r>
              <a:rPr lang="tr-TR" sz="2000" dirty="0">
                <a:solidFill>
                  <a:srgbClr val="FFFF66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return 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_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sayi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; 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    </a:t>
            </a:r>
          </a:p>
          <a:p>
            <a:pPr>
              <a:defRPr/>
            </a:pPr>
            <a:r>
              <a:rPr lang="tr-TR" sz="2000" dirty="0">
                <a:solidFill>
                  <a:srgbClr val="FFFF66"/>
                </a:solidFill>
                <a:latin typeface="+mj-lt"/>
              </a:rPr>
              <a:t>        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}</a:t>
            </a:r>
          </a:p>
          <a:p>
            <a:pPr>
              <a:defRPr/>
            </a:pPr>
            <a:r>
              <a:rPr lang="en-US" sz="2000" dirty="0">
                <a:solidFill>
                  <a:srgbClr val="FFFF66"/>
                </a:solidFill>
                <a:latin typeface="+mj-lt"/>
              </a:rPr>
              <a:t>        set {</a:t>
            </a:r>
            <a:r>
              <a:rPr lang="tr-TR" sz="2000" dirty="0">
                <a:solidFill>
                  <a:srgbClr val="FFFF66"/>
                </a:solidFill>
                <a:latin typeface="+mj-lt"/>
              </a:rPr>
              <a:t>  </a:t>
            </a:r>
          </a:p>
          <a:p>
            <a:pPr>
              <a:defRPr/>
            </a:pPr>
            <a:r>
              <a:rPr lang="tr-TR" sz="2000" dirty="0">
                <a:solidFill>
                  <a:srgbClr val="FFFF66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_</a:t>
            </a:r>
            <a:r>
              <a:rPr lang="en-US" sz="2000" dirty="0" err="1">
                <a:solidFill>
                  <a:srgbClr val="FFFF66"/>
                </a:solidFill>
                <a:latin typeface="+mj-lt"/>
              </a:rPr>
              <a:t>sayi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 = value;   </a:t>
            </a:r>
            <a:endParaRPr lang="tr-TR" sz="2000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tr-TR" sz="2000" dirty="0">
                <a:solidFill>
                  <a:srgbClr val="FFFF66"/>
                </a:solidFill>
                <a:latin typeface="+mj-lt"/>
              </a:rPr>
              <a:t>        </a:t>
            </a:r>
            <a:r>
              <a:rPr lang="en-US" sz="2000" dirty="0">
                <a:solidFill>
                  <a:srgbClr val="FFFF66"/>
                </a:solidFill>
                <a:latin typeface="+mj-lt"/>
              </a:rPr>
              <a:t>}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    }</a:t>
            </a:r>
            <a:endParaRPr lang="tr-TR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}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884738" y="1441450"/>
            <a:ext cx="392906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tr-TR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C# 3.0	</a:t>
            </a:r>
            <a:endParaRPr 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Partial sınıfın bir parçasında metot tanımlaması, diğer parçasında metodun çalıştıracağı kodlar yer alabilir</a:t>
            </a:r>
          </a:p>
          <a:p>
            <a:pPr>
              <a:defRPr/>
            </a:pPr>
            <a:r>
              <a:rPr lang="tr-TR" dirty="0" smtClean="0"/>
              <a:t>Sınıfı tasarlayan programcının metodu tanımlaması, programcının metodun içeriğini oluşturması için idealdir</a:t>
            </a:r>
          </a:p>
          <a:p>
            <a:pPr>
              <a:defRPr/>
            </a:pPr>
            <a:r>
              <a:rPr lang="tr-TR" dirty="0" smtClean="0"/>
              <a:t>Sadece private erişim belirleyicisi alır ve geri dönüş değeri void olabilir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C# 3.0 ile Gelen Yenilikler</a:t>
            </a:r>
            <a:endParaRPr lang="en-US" dirty="0"/>
          </a:p>
        </p:txBody>
      </p:sp>
      <p:pic>
        <p:nvPicPr>
          <p:cNvPr id="25603" name="Content Placeholder 3" descr="Demo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43563" y="4429125"/>
            <a:ext cx="2687637" cy="1481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tr-TR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FF66"/>
                </a:solidFill>
              </a:rPr>
              <a:t>LINQ</a:t>
            </a:r>
            <a:r>
              <a:rPr lang="en-US" sz="2800" dirty="0" smtClean="0"/>
              <a:t> (Language Integrated Query - </a:t>
            </a:r>
            <a:r>
              <a:rPr lang="en-US" sz="2800" dirty="0" err="1" smtClean="0"/>
              <a:t>Dile</a:t>
            </a:r>
            <a:r>
              <a:rPr lang="en-US" sz="2800" dirty="0" smtClean="0"/>
              <a:t> </a:t>
            </a:r>
            <a:r>
              <a:rPr lang="en-US" sz="2800" dirty="0" err="1" smtClean="0"/>
              <a:t>entegre</a:t>
            </a:r>
            <a:r>
              <a:rPr lang="en-US" sz="2800" dirty="0" smtClean="0"/>
              <a:t> </a:t>
            </a:r>
            <a:r>
              <a:rPr lang="en-US" sz="2800" dirty="0" err="1" smtClean="0"/>
              <a:t>sorgu</a:t>
            </a:r>
            <a:r>
              <a:rPr lang="en-US" sz="2800" dirty="0" smtClean="0"/>
              <a:t>)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T-</a:t>
            </a:r>
            <a:r>
              <a:rPr lang="en-US" sz="2800" dirty="0" err="1" smtClean="0"/>
              <a:t>SQL'de</a:t>
            </a:r>
            <a:r>
              <a:rPr lang="en-US" sz="2800" dirty="0" smtClean="0"/>
              <a:t> </a:t>
            </a:r>
            <a:r>
              <a:rPr lang="en-US" sz="2800" dirty="0" err="1" smtClean="0"/>
              <a:t>tablolara</a:t>
            </a:r>
            <a:r>
              <a:rPr lang="tr-TR" sz="2800" dirty="0" smtClean="0"/>
              <a:t>, Xquery’de Xml verilere</a:t>
            </a:r>
            <a:r>
              <a:rPr lang="en-US" sz="2800" dirty="0" smtClean="0"/>
              <a:t> </a:t>
            </a:r>
            <a:r>
              <a:rPr lang="en-US" sz="2800" dirty="0" err="1" smtClean="0"/>
              <a:t>yapılan</a:t>
            </a:r>
            <a:r>
              <a:rPr lang="en-US" sz="2800" dirty="0" smtClean="0"/>
              <a:t> </a:t>
            </a:r>
            <a:r>
              <a:rPr lang="en-US" sz="2800" dirty="0" err="1" smtClean="0"/>
              <a:t>sorguların</a:t>
            </a:r>
            <a:r>
              <a:rPr lang="en-US" sz="2800" dirty="0" smtClean="0"/>
              <a:t> </a:t>
            </a:r>
            <a:r>
              <a:rPr lang="en-US" sz="2800" dirty="0" err="1" smtClean="0"/>
              <a:t>benzeri</a:t>
            </a:r>
            <a:r>
              <a:rPr lang="en-US" sz="2800" dirty="0" smtClean="0"/>
              <a:t> </a:t>
            </a:r>
            <a:r>
              <a:rPr lang="en-US" sz="2800" dirty="0" err="1" smtClean="0"/>
              <a:t>artık</a:t>
            </a:r>
            <a:r>
              <a:rPr lang="en-US" sz="2800" dirty="0" smtClean="0"/>
              <a:t> </a:t>
            </a:r>
            <a:r>
              <a:rPr lang="en-US" sz="2800" dirty="0" err="1" smtClean="0"/>
              <a:t>uygulamadaki</a:t>
            </a:r>
            <a:r>
              <a:rPr lang="en-US" sz="2800" dirty="0" smtClean="0"/>
              <a:t> </a:t>
            </a:r>
            <a:r>
              <a:rPr lang="en-US" sz="2800" dirty="0" err="1" smtClean="0"/>
              <a:t>nesnelere</a:t>
            </a:r>
            <a:r>
              <a:rPr lang="en-US" sz="2800" dirty="0" smtClean="0"/>
              <a:t> de </a:t>
            </a:r>
            <a:r>
              <a:rPr lang="en-US" sz="2800" dirty="0" err="1" smtClean="0"/>
              <a:t>yapılabilir</a:t>
            </a:r>
            <a:endParaRPr lang="tr-TR" sz="2800" dirty="0" smtClean="0"/>
          </a:p>
          <a:p>
            <a:pPr>
              <a:defRPr/>
            </a:pPr>
            <a:r>
              <a:rPr lang="tr-TR" sz="2800" b="1" u="sng" dirty="0" smtClean="0"/>
              <a:t>IEnumarable&lt;T&gt;</a:t>
            </a:r>
            <a:r>
              <a:rPr lang="tr-TR" sz="2800" b="1" dirty="0" smtClean="0"/>
              <a:t> </a:t>
            </a:r>
            <a:r>
              <a:rPr lang="tr-TR" sz="2800" dirty="0" smtClean="0"/>
              <a:t>arayüzünü uygulamış tüm nesneler LINQ ifadeleriyle sorgulanabilir</a:t>
            </a:r>
          </a:p>
          <a:p>
            <a:pPr>
              <a:defRPr/>
            </a:pPr>
            <a:r>
              <a:rPr lang="tr-TR" sz="2800" dirty="0" smtClean="0"/>
              <a:t>IEnumarable&lt;T&gt; arayüzünü uygulamamış bazı nesneler Extension Method’lar sayesinde sorgulanabilir.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en-US" dirty="0" err="1" smtClean="0"/>
              <a:t>Expre</a:t>
            </a:r>
            <a:r>
              <a:rPr lang="tr-TR" dirty="0" smtClean="0"/>
              <a:t>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sorgularında Where, Select, OrderBy, GroupBy gibi kelimeler ve Count, Sum gibi gruplama fonksiyonları kullanılabilir</a:t>
            </a:r>
          </a:p>
          <a:p>
            <a:pPr>
              <a:defRPr/>
            </a:pPr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sorgu</a:t>
            </a:r>
            <a:r>
              <a:rPr lang="en-US" dirty="0" smtClean="0"/>
              <a:t> </a:t>
            </a:r>
            <a:r>
              <a:rPr lang="en-US" dirty="0" err="1" smtClean="0"/>
              <a:t>ifadeleri</a:t>
            </a:r>
            <a:r>
              <a:rPr lang="en-US" dirty="0" smtClean="0"/>
              <a:t> </a:t>
            </a:r>
            <a:r>
              <a:rPr lang="en-US" dirty="0" err="1" smtClean="0"/>
              <a:t>arka</a:t>
            </a:r>
            <a:r>
              <a:rPr lang="en-US" dirty="0" smtClean="0"/>
              <a:t> </a:t>
            </a:r>
            <a:r>
              <a:rPr lang="en-US" dirty="0" err="1" smtClean="0"/>
              <a:t>planda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metotlara</a:t>
            </a:r>
            <a:r>
              <a:rPr lang="en-US" dirty="0" smtClean="0"/>
              <a:t> </a:t>
            </a:r>
            <a:r>
              <a:rPr lang="en-US" dirty="0" err="1" smtClean="0"/>
              <a:t>çevrilir</a:t>
            </a:r>
            <a:endParaRPr lang="tr-TR" dirty="0" smtClean="0"/>
          </a:p>
          <a:p>
            <a:pPr>
              <a:defRPr/>
            </a:pPr>
            <a:r>
              <a:rPr lang="tr-TR" dirty="0" smtClean="0"/>
              <a:t>Anahtar kelimeler ve gruplama fonksiyonları SQL’deki anlamlarını taşırlar; fakat LINQ’deki söz dizimi biraz farklıdır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en-US" dirty="0" err="1" smtClean="0"/>
              <a:t>Expre</a:t>
            </a:r>
            <a:r>
              <a:rPr lang="tr-TR" dirty="0" smtClean="0"/>
              <a:t>s</a:t>
            </a:r>
            <a:r>
              <a:rPr lang="en-US" dirty="0" err="1" smtClean="0"/>
              <a:t>sions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4500" y="4000500"/>
            <a:ext cx="5857875" cy="250031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[] </a:t>
            </a:r>
            <a:r>
              <a:rPr lang="en-US" sz="2200" dirty="0" err="1">
                <a:solidFill>
                  <a:srgbClr val="FFA000"/>
                </a:solidFill>
                <a:latin typeface="+mn-lt"/>
              </a:rPr>
              <a:t>sayilar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= new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[] { 3, 9, 6, 15, 4, 22 };</a:t>
            </a:r>
          </a:p>
          <a:p>
            <a:pPr>
              <a:defRPr/>
            </a:pPr>
            <a:r>
              <a:rPr lang="en-US" sz="2200" dirty="0" err="1">
                <a:solidFill>
                  <a:srgbClr val="FFFF66"/>
                </a:solidFill>
                <a:latin typeface="+mn-lt"/>
              </a:rPr>
              <a:t>var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FF66"/>
                </a:solidFill>
                <a:latin typeface="+mn-lt"/>
              </a:rPr>
              <a:t>ciftSayilar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from s in </a:t>
            </a:r>
            <a:r>
              <a:rPr lang="en-US" sz="2200" b="1" dirty="0" err="1">
                <a:solidFill>
                  <a:srgbClr val="FFA000"/>
                </a:solidFill>
                <a:latin typeface="+mn-lt"/>
              </a:rPr>
              <a:t>sayilar</a:t>
            </a:r>
            <a:endParaRPr lang="en-US" sz="2200" b="1" dirty="0">
              <a:solidFill>
                <a:srgbClr val="FFA000"/>
              </a:solidFill>
              <a:latin typeface="+mn-lt"/>
            </a:endParaRPr>
          </a:p>
          <a:p>
            <a:pPr>
              <a:defRPr/>
            </a:pPr>
            <a:r>
              <a:rPr lang="en-US" sz="2200" b="1" dirty="0">
                <a:solidFill>
                  <a:srgbClr val="FFA000"/>
                </a:solidFill>
                <a:latin typeface="+mn-lt"/>
              </a:rPr>
              <a:t>                  </a:t>
            </a:r>
            <a:r>
              <a:rPr lang="tr-TR" sz="2200" b="1" dirty="0">
                <a:solidFill>
                  <a:srgbClr val="FFA000"/>
                </a:solidFill>
                <a:latin typeface="+mn-lt"/>
              </a:rPr>
              <a:t>	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where s % 2 == 0</a:t>
            </a:r>
          </a:p>
          <a:p>
            <a:pPr>
              <a:defRPr/>
            </a:pPr>
            <a:r>
              <a:rPr lang="en-US" sz="2200" b="1" dirty="0">
                <a:solidFill>
                  <a:srgbClr val="FFA000"/>
                </a:solidFill>
                <a:latin typeface="+mn-lt"/>
              </a:rPr>
              <a:t>                  </a:t>
            </a:r>
            <a:r>
              <a:rPr lang="tr-TR" sz="2200" b="1" dirty="0">
                <a:solidFill>
                  <a:srgbClr val="FFA000"/>
                </a:solidFill>
                <a:latin typeface="+mn-lt"/>
              </a:rPr>
              <a:t>	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select s;</a:t>
            </a:r>
          </a:p>
          <a:p>
            <a:pPr>
              <a:defRPr/>
            </a:pPr>
            <a:endParaRPr lang="en-US" sz="22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oreach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sayi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in </a:t>
            </a:r>
            <a:r>
              <a:rPr lang="en-US" sz="2200" b="1" dirty="0" err="1">
                <a:solidFill>
                  <a:srgbClr val="FFFF66"/>
                </a:solidFill>
                <a:latin typeface="+mn-lt"/>
              </a:rPr>
              <a:t>ciftSayilar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n-US" sz="2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Console.WriteLine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(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say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8938" y="1568450"/>
            <a:ext cx="2857500" cy="164306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from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in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n-lt"/>
              </a:rPr>
              <a:t>sayi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Dizisi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where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 &lt;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100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select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32313" y="1684338"/>
            <a:ext cx="1214437" cy="50006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48075" y="1684338"/>
            <a:ext cx="571500" cy="50006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19413" y="2224088"/>
            <a:ext cx="2286000" cy="42862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59200" y="2711450"/>
            <a:ext cx="571500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5746750" y="1911350"/>
            <a:ext cx="517525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44763" y="1782763"/>
            <a:ext cx="114300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65725" y="2497138"/>
            <a:ext cx="692150" cy="14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455863" y="3117850"/>
            <a:ext cx="1357312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1575" y="1568450"/>
            <a:ext cx="2500313" cy="646113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Ele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alınacak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liste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dizi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veya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koleksiyon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gibi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7875" y="2425700"/>
            <a:ext cx="2857500" cy="92233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Seçilecek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verileri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belirle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me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Şart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bildirme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sıralama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gruplama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200" y="1568450"/>
            <a:ext cx="2214563" cy="646113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Sorguda kullanılacak değer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800" y="2782888"/>
            <a:ext cx="1628775" cy="646112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Sonuçta yer alacak değer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Mimarisi</a:t>
            </a:r>
            <a:endParaRPr lang="en-US" dirty="0"/>
          </a:p>
        </p:txBody>
      </p:sp>
      <p:pic>
        <p:nvPicPr>
          <p:cNvPr id="4" name="Content Placeholder 3" descr="LINQ_Sem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13" y="1817023"/>
            <a:ext cx="6286544" cy="4438928"/>
          </a:xfr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IEnumarable&lt;T&gt; arayüzünü uygulamış tüm .NET tipleri LINQ ile sorgulanabilir</a:t>
            </a:r>
          </a:p>
          <a:p>
            <a:pPr lvl="1">
              <a:defRPr/>
            </a:pPr>
            <a:r>
              <a:rPr lang="tr-TR" dirty="0" smtClean="0"/>
              <a:t>Diziler (Array)</a:t>
            </a:r>
          </a:p>
          <a:p>
            <a:pPr lvl="1">
              <a:defRPr/>
            </a:pPr>
            <a:r>
              <a:rPr lang="tr-TR" dirty="0" smtClean="0"/>
              <a:t>Koleksiyonlar (Collections)</a:t>
            </a:r>
          </a:p>
          <a:p>
            <a:pPr lvl="1">
              <a:defRPr/>
            </a:pPr>
            <a:r>
              <a:rPr lang="tr-TR" dirty="0" smtClean="0"/>
              <a:t>Dizi veya Koleksiyon Üreten Tüm Metotlar</a:t>
            </a:r>
          </a:p>
          <a:p>
            <a:pPr lvl="2">
              <a:defRPr/>
            </a:pPr>
            <a:r>
              <a:rPr lang="tr-TR" dirty="0" smtClean="0"/>
              <a:t>Dosya ve Klasörler (System.IO vasıtasıyla)</a:t>
            </a:r>
          </a:p>
          <a:p>
            <a:pPr lvl="2">
              <a:defRPr/>
            </a:pPr>
            <a:r>
              <a:rPr lang="tr-TR" dirty="0" smtClean="0"/>
              <a:t>Dosya İçerikleri</a:t>
            </a:r>
          </a:p>
          <a:p>
            <a:pPr lvl="2">
              <a:defRPr/>
            </a:pPr>
            <a:r>
              <a:rPr lang="tr-TR" dirty="0" smtClean="0"/>
              <a:t>Tipler (Reflection vasıtasıyla)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FFFF66"/>
                </a:solidFill>
              </a:rPr>
              <a:t>DLINQ : Database LINQ</a:t>
            </a:r>
          </a:p>
          <a:p>
            <a:pPr>
              <a:defRPr/>
            </a:pPr>
            <a:r>
              <a:rPr lang="tr-TR" dirty="0" smtClean="0"/>
              <a:t>LINQ ile </a:t>
            </a:r>
            <a:r>
              <a:rPr lang="tr-TR" b="1" dirty="0" smtClean="0"/>
              <a:t>DataSet, DataTable </a:t>
            </a:r>
            <a:r>
              <a:rPr lang="tr-TR" dirty="0" smtClean="0"/>
              <a:t>nesneleri içerisinde saklanan veriler sorgulanabilir</a:t>
            </a:r>
          </a:p>
          <a:p>
            <a:pPr>
              <a:defRPr/>
            </a:pPr>
            <a:r>
              <a:rPr lang="tr-TR" dirty="0" smtClean="0"/>
              <a:t>Veritabanındaki nesnelerin uygulama tarafındaki karşılıkları olan </a:t>
            </a:r>
            <a:r>
              <a:rPr lang="tr-TR" b="1" dirty="0" smtClean="0"/>
              <a:t>Entity</a:t>
            </a:r>
            <a:r>
              <a:rPr lang="tr-TR" dirty="0" smtClean="0"/>
              <a:t> sınıfları üzerinde LINQ sorguları yazılabilir</a:t>
            </a:r>
          </a:p>
          <a:p>
            <a:pPr>
              <a:defRPr/>
            </a:pPr>
            <a:r>
              <a:rPr lang="tr-TR" dirty="0" smtClean="0"/>
              <a:t>Tablolar arasında ilişkilere izin verir ve ilişkisel LINQ sorguları yazılabilir</a:t>
            </a:r>
          </a:p>
          <a:p>
            <a:pPr>
              <a:defRPr/>
            </a:pPr>
            <a:r>
              <a:rPr lang="tr-TR" dirty="0" smtClean="0"/>
              <a:t>Yapılan değişiklikler veritabanına yansıtılabilir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solidFill>
                  <a:srgbClr val="FFFF66"/>
                </a:solidFill>
              </a:rPr>
              <a:t>AJANDA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  <a:p>
            <a:pPr eaLnBrk="1" hangingPunct="1">
              <a:defRPr/>
            </a:pPr>
            <a:r>
              <a:rPr lang="tr-TR" dirty="0" smtClean="0"/>
              <a:t>LINQ’e Hazırlık: C# 3.0 ile Gelen Yenilikler</a:t>
            </a:r>
          </a:p>
          <a:p>
            <a:pPr lvl="1" eaLnBrk="1" hangingPunct="1">
              <a:defRPr/>
            </a:pPr>
            <a:r>
              <a:rPr lang="en-US" sz="2600" dirty="0" smtClean="0"/>
              <a:t>Implicitly Typed Local Variables</a:t>
            </a:r>
          </a:p>
          <a:p>
            <a:pPr lvl="1" eaLnBrk="1" hangingPunct="1">
              <a:defRPr/>
            </a:pPr>
            <a:r>
              <a:rPr lang="en-US" sz="2600" dirty="0" smtClean="0"/>
              <a:t>Object and Collection </a:t>
            </a:r>
            <a:r>
              <a:rPr lang="en-US" sz="2600" dirty="0" err="1" smtClean="0"/>
              <a:t>Initializers</a:t>
            </a:r>
            <a:endParaRPr lang="en-US" sz="2600" dirty="0" smtClean="0"/>
          </a:p>
          <a:p>
            <a:pPr lvl="1" eaLnBrk="1" hangingPunct="1">
              <a:defRPr/>
            </a:pPr>
            <a:r>
              <a:rPr lang="en-US" sz="2600" dirty="0" smtClean="0"/>
              <a:t>Anonymous Types</a:t>
            </a:r>
          </a:p>
          <a:p>
            <a:pPr lvl="1" eaLnBrk="1" hangingPunct="1">
              <a:defRPr/>
            </a:pPr>
            <a:r>
              <a:rPr lang="en-US" sz="2600" dirty="0" smtClean="0"/>
              <a:t>Extension Methods</a:t>
            </a:r>
          </a:p>
          <a:p>
            <a:pPr lvl="1" eaLnBrk="1" hangingPunct="1">
              <a:defRPr/>
            </a:pPr>
            <a:r>
              <a:rPr lang="en-US" sz="2600" dirty="0" smtClean="0"/>
              <a:t>Lambda Expressions</a:t>
            </a:r>
          </a:p>
          <a:p>
            <a:pPr lvl="1" eaLnBrk="1" hangingPunct="1">
              <a:defRPr/>
            </a:pPr>
            <a:r>
              <a:rPr lang="en-US" sz="2600" dirty="0" smtClean="0"/>
              <a:t>Auto Implemented Property</a:t>
            </a:r>
          </a:p>
          <a:p>
            <a:pPr lvl="1" eaLnBrk="1" hangingPunct="1">
              <a:defRPr/>
            </a:pPr>
            <a:r>
              <a:rPr lang="en-US" sz="2600" dirty="0" smtClean="0"/>
              <a:t>Partial Method</a:t>
            </a:r>
            <a:r>
              <a:rPr lang="tr-TR" sz="2600" dirty="0" smtClean="0"/>
              <a:t>s</a:t>
            </a:r>
          </a:p>
          <a:p>
            <a:pPr lvl="1" eaLnBrk="1" hangingPunct="1">
              <a:defRPr/>
            </a:pPr>
            <a:r>
              <a:rPr lang="tr-TR" sz="2600" dirty="0" smtClean="0"/>
              <a:t>Query Expresions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FFFF66"/>
                </a:solidFill>
              </a:rPr>
              <a:t>XLINQ : XML LINQ</a:t>
            </a:r>
          </a:p>
          <a:p>
            <a:pPr>
              <a:defRPr/>
            </a:pPr>
            <a:r>
              <a:rPr lang="tr-TR" b="1" dirty="0" smtClean="0"/>
              <a:t>XPath</a:t>
            </a:r>
            <a:r>
              <a:rPr lang="tr-TR" dirty="0" smtClean="0"/>
              <a:t> ve </a:t>
            </a:r>
            <a:r>
              <a:rPr lang="tr-TR" b="1" dirty="0" smtClean="0"/>
              <a:t>XQuery</a:t>
            </a:r>
            <a:r>
              <a:rPr lang="tr-TR" dirty="0" smtClean="0"/>
              <a:t> sorgulama teknolojilerine alternatif olarak daha kolay sorgulama yapısı sunar</a:t>
            </a:r>
          </a:p>
          <a:p>
            <a:pPr>
              <a:defRPr/>
            </a:pPr>
            <a:r>
              <a:rPr lang="tr-TR" dirty="0" smtClean="0"/>
              <a:t>XElement nesnesi üzerinden elde edilen XML düğümleri standart LINQ ifadeleriyle sorgulanabilir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sz="4000" dirty="0" smtClean="0"/>
              <a:t>C# 3.0 Yenilikleri LINQ’in Neresinde?</a:t>
            </a:r>
            <a:endParaRPr 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1563" y="1701800"/>
            <a:ext cx="7572375" cy="2071688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200" dirty="0" err="1">
                <a:solidFill>
                  <a:schemeClr val="bg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buyukJpgDosyalar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= </a:t>
            </a:r>
            <a:endParaRPr lang="tr-TR" sz="22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from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in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dosyaListe</a:t>
            </a:r>
            <a:endParaRPr lang="en-US" sz="2200" dirty="0">
              <a:solidFill>
                <a:srgbClr val="FFFF66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where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dosya.Extension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== ".jpg“</a:t>
            </a:r>
            <a:r>
              <a:rPr lang="tr-TR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&amp;&amp;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dosya.Length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&gt; 100000</a:t>
            </a: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select new {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DosyaAdi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dosya.Name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, </a:t>
            </a:r>
            <a:endParaRPr lang="tr-TR" sz="2200" dirty="0">
              <a:solidFill>
                <a:srgbClr val="FFFF66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                     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Boyut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dosya.Length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+ "B." 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1844675"/>
            <a:ext cx="2643187" cy="428625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584200" y="2071688"/>
            <a:ext cx="1000125" cy="3786187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8" y="3983038"/>
            <a:ext cx="1714500" cy="647700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Implicitly Typed </a:t>
            </a:r>
            <a:endParaRPr lang="tr-TR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Local Variables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4563" y="2911475"/>
            <a:ext cx="4357687" cy="714375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11" name="Arc 10"/>
          <p:cNvSpPr/>
          <p:nvPr/>
        </p:nvSpPr>
        <p:spPr>
          <a:xfrm rot="5400000" flipV="1">
            <a:off x="2321719" y="3205957"/>
            <a:ext cx="1214437" cy="857250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28938" y="4071938"/>
            <a:ext cx="1857375" cy="369887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nonymous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ype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98763" y="2844800"/>
            <a:ext cx="3571875" cy="857250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14" name="Arc 13"/>
          <p:cNvSpPr/>
          <p:nvPr/>
        </p:nvSpPr>
        <p:spPr>
          <a:xfrm rot="10800000">
            <a:off x="4987925" y="2916238"/>
            <a:ext cx="857250" cy="1428750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6550" y="4187825"/>
            <a:ext cx="1857375" cy="36988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Object Initializer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sz="4000" dirty="0" smtClean="0"/>
              <a:t>C# 3.0 Yenilikleri LINQ’in Neresinde?</a:t>
            </a:r>
            <a:endParaRPr lang="en-US" sz="4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2669"/>
            <a:ext cx="7755698" cy="2286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70488" y="2640013"/>
            <a:ext cx="642937" cy="428625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7938" y="2640013"/>
            <a:ext cx="2071687" cy="428625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3550" y="3595688"/>
            <a:ext cx="2071688" cy="1357312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5214144"/>
            <a:ext cx="5715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6313" y="5500688"/>
            <a:ext cx="1285875" cy="646112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Extension Methods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5534025" y="2230438"/>
            <a:ext cx="352425" cy="4381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6914356" y="2145507"/>
            <a:ext cx="352425" cy="6080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7813" y="1889125"/>
            <a:ext cx="2214562" cy="36988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Lambda Expressions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75" y="1643063"/>
            <a:ext cx="38576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b="1" dirty="0">
                <a:solidFill>
                  <a:schemeClr val="bg1"/>
                </a:solidFill>
                <a:latin typeface="+mj-lt"/>
              </a:rPr>
              <a:t>Kod derlendiğinde LINQ sorgusu arka planda uygun metotlara dönüştürülür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LINQ – Query Expressions</a:t>
            </a:r>
            <a:endParaRPr lang="en-US" dirty="0"/>
          </a:p>
        </p:txBody>
      </p:sp>
      <p:pic>
        <p:nvPicPr>
          <p:cNvPr id="35843" name="Content Placeholder 3" descr="Demo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43563" y="4429125"/>
            <a:ext cx="2687637" cy="1481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Mutlaka</a:t>
            </a:r>
            <a:r>
              <a:rPr lang="en-US" dirty="0" smtClean="0"/>
              <a:t> </a:t>
            </a:r>
            <a:r>
              <a:rPr lang="en-US" dirty="0" err="1" smtClean="0"/>
              <a:t>Göz</a:t>
            </a:r>
            <a:r>
              <a:rPr lang="en-US" dirty="0" smtClean="0"/>
              <a:t> </a:t>
            </a:r>
            <a:r>
              <a:rPr lang="en-US" dirty="0" err="1" smtClean="0"/>
              <a:t>Atın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101 LINQ </a:t>
            </a:r>
            <a:r>
              <a:rPr lang="en-US" dirty="0" err="1" smtClean="0"/>
              <a:t>Örneği</a:t>
            </a:r>
            <a:endParaRPr lang="en-US" dirty="0" smtClean="0"/>
          </a:p>
          <a:p>
            <a:pPr>
              <a:buFontTx/>
              <a:buNone/>
              <a:defRPr/>
            </a:pPr>
            <a:r>
              <a:rPr lang="tr-TR" sz="2400" dirty="0" smtClean="0"/>
              <a:t>	</a:t>
            </a:r>
            <a:r>
              <a:rPr lang="en-US" sz="2400" i="1" dirty="0" smtClean="0">
                <a:solidFill>
                  <a:srgbClr val="FFFF66"/>
                </a:solidFill>
              </a:rPr>
              <a:t>http://msdn.microsoft.com/en-us/vcsharp/aa336746.aspx</a:t>
            </a:r>
          </a:p>
          <a:p>
            <a:pPr>
              <a:defRPr/>
            </a:pPr>
            <a:r>
              <a:rPr lang="en-US" dirty="0" smtClean="0"/>
              <a:t>ADO.NET Entity Framework</a:t>
            </a:r>
            <a:endParaRPr lang="tr-TR" dirty="0" smtClean="0"/>
          </a:p>
          <a:p>
            <a:pPr>
              <a:defRPr/>
            </a:pPr>
            <a:r>
              <a:rPr lang="tr-TR" dirty="0" smtClean="0"/>
              <a:t>Pro LINQ with C# 2008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14752"/>
            <a:ext cx="1620954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16013" y="1071563"/>
            <a:ext cx="6983412" cy="500062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</a:t>
            </a:r>
            <a:r>
              <a:rPr lang="tr-T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Uğur UMUTLUOĞLU</a:t>
            </a: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nedirtv?com</a:t>
            </a: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Netron</a:t>
            </a:r>
          </a:p>
          <a:p>
            <a:pPr>
              <a:defRPr/>
            </a:pPr>
            <a:endParaRPr lang="tr-T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E-posta: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ugur.umutluoglu@netron.com.tr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ugur@nedirtv.com   	</a:t>
            </a:r>
          </a:p>
          <a:p>
            <a:pPr>
              <a:defRPr/>
            </a:pP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</a:t>
            </a: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Site: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http://www.umutluoglu.com</a:t>
            </a:r>
          </a:p>
          <a:p>
            <a:pPr>
              <a:defRPr/>
            </a:pP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http://umutluoglu.blogspot.com</a:t>
            </a:r>
          </a:p>
          <a:p>
            <a:pPr>
              <a:defRPr/>
            </a:pP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1938"/>
          </a:xfrm>
        </p:spPr>
        <p:txBody>
          <a:bodyPr/>
          <a:lstStyle/>
          <a:p>
            <a:pPr algn="ctr">
              <a:buFontTx/>
              <a:buNone/>
              <a:defRPr/>
            </a:pPr>
            <a:endParaRPr lang="tr-TR" dirty="0" smtClean="0"/>
          </a:p>
          <a:p>
            <a:pPr algn="ctr">
              <a:buFontTx/>
              <a:buNone/>
              <a:defRPr/>
            </a:pPr>
            <a:endParaRPr lang="tr-TR" dirty="0" smtClean="0"/>
          </a:p>
          <a:p>
            <a:pPr algn="ctr">
              <a:buFontTx/>
              <a:buNone/>
              <a:defRPr/>
            </a:pPr>
            <a:r>
              <a:rPr lang="tr-TR" sz="5400" b="1" i="1" dirty="0" smtClean="0">
                <a:solidFill>
                  <a:srgbClr val="FFFF66"/>
                </a:solidFill>
              </a:rPr>
              <a:t>Teşekkürler...</a:t>
            </a:r>
          </a:p>
          <a:p>
            <a:pPr algn="ctr">
              <a:buFontTx/>
              <a:buNone/>
              <a:defRPr/>
            </a:pPr>
            <a:r>
              <a:rPr lang="tr-TR" sz="5400" b="1" dirty="0" smtClean="0"/>
              <a:t>Soru - Cevap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solidFill>
                  <a:srgbClr val="FFFF66"/>
                </a:solidFill>
              </a:rPr>
              <a:t>AJANDA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 (Language Integrated Query)</a:t>
            </a:r>
          </a:p>
          <a:p>
            <a:pPr lvl="1" eaLnBrk="1" hangingPunct="1">
              <a:defRPr/>
            </a:pPr>
            <a:r>
              <a:rPr lang="tr-TR" dirty="0" smtClean="0"/>
              <a:t>LINQ to Object</a:t>
            </a:r>
          </a:p>
          <a:p>
            <a:pPr lvl="1" eaLnBrk="1" hangingPunct="1">
              <a:defRPr/>
            </a:pPr>
            <a:r>
              <a:rPr lang="tr-TR" dirty="0" smtClean="0"/>
              <a:t>LINQ to DataSet</a:t>
            </a:r>
          </a:p>
          <a:p>
            <a:pPr lvl="1" eaLnBrk="1" hangingPunct="1">
              <a:defRPr/>
            </a:pPr>
            <a:r>
              <a:rPr lang="tr-TR" dirty="0" smtClean="0"/>
              <a:t>LINQ to SQL</a:t>
            </a:r>
          </a:p>
          <a:p>
            <a:pPr lvl="1" eaLnBrk="1" hangingPunct="1">
              <a:defRPr/>
            </a:pPr>
            <a:r>
              <a:rPr lang="tr-TR" dirty="0" smtClean="0"/>
              <a:t>LINQ to XML</a:t>
            </a:r>
          </a:p>
          <a:p>
            <a:pPr eaLnBrk="1" hangingPunct="1">
              <a:defRPr/>
            </a:pPr>
            <a:r>
              <a:rPr lang="it-IT" dirty="0" smtClean="0"/>
              <a:t>C# 3.0 Yenilikleri LINQ’in Neresinde?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Nesne tabanlı bir ortamda nesneler hakkında bilgilere kolay ulaşabilmek, nesneler üzerinde arama, sıralama, gruplama gibi işlemleri kolaylaştırmak büyük bir ihtiyaç haline geldi</a:t>
            </a:r>
          </a:p>
          <a:p>
            <a:pPr eaLnBrk="1" hangingPunct="1">
              <a:defRPr/>
            </a:pPr>
            <a:r>
              <a:rPr lang="tr-TR" dirty="0" smtClean="0"/>
              <a:t>Bu tip işlemleri, kullanılan dilden farklı ikinci bir bileşene(dile, yazılıma veya projeye eklenecek farklı katmanlara) ihtiyaç duymadan gerçekleştirebilmek  oldukça önemliydi</a:t>
            </a:r>
          </a:p>
          <a:p>
            <a:pPr eaLnBrk="1" hangingPunct="1">
              <a:defRPr/>
            </a:pPr>
            <a:endParaRPr lang="tr-TR" dirty="0" smtClean="0"/>
          </a:p>
          <a:p>
            <a:pPr eaLnBrk="1" hangingPunct="1"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Veritabanındaki tablolara .NET nesnesi olarak uygulama içerisinde sorgulamak</a:t>
            </a:r>
          </a:p>
          <a:p>
            <a:pPr eaLnBrk="1" hangingPunct="1">
              <a:defRPr/>
            </a:pPr>
            <a:r>
              <a:rPr lang="tr-TR" dirty="0" smtClean="0"/>
              <a:t>XML dosyalarındaki verileri XPath ve Xquery kullanmadan, SQL ifadesi yazar gibi sorgulamak</a:t>
            </a:r>
          </a:p>
          <a:p>
            <a:pPr eaLnBrk="1" hangingPunct="1">
              <a:defRPr/>
            </a:pPr>
            <a:r>
              <a:rPr lang="tr-TR" dirty="0" smtClean="0"/>
              <a:t>Koleksiyon ve dizi nesnelerini sorgulamak</a:t>
            </a:r>
          </a:p>
          <a:p>
            <a:pPr eaLnBrk="1" hangingPunct="1">
              <a:defRPr/>
            </a:pPr>
            <a:r>
              <a:rPr lang="tr-TR" dirty="0" smtClean="0"/>
              <a:t>Ve bu sorgulamaları </a:t>
            </a:r>
            <a:r>
              <a:rPr lang="tr-TR" u="sng" dirty="0" smtClean="0">
                <a:solidFill>
                  <a:srgbClr val="FFFF66"/>
                </a:solidFill>
              </a:rPr>
              <a:t>dil ile entegre şekilde oluşturabilmek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LINQ’e Hazırlık: C#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.NET Framework 3.5’teki en önemli yenilik </a:t>
            </a:r>
            <a:r>
              <a:rPr lang="tr-TR" b="1" dirty="0" smtClean="0"/>
              <a:t>LINQ</a:t>
            </a:r>
            <a:r>
              <a:rPr lang="tr-TR" dirty="0" smtClean="0"/>
              <a:t>’dir ve bu sürümde duyurulan C# 3.0’a katılan özelliklerin temel amacı LINQ’e destek vermeleridir</a:t>
            </a:r>
          </a:p>
          <a:p>
            <a:pPr>
              <a:defRPr/>
            </a:pPr>
            <a:r>
              <a:rPr lang="tr-TR" dirty="0" smtClean="0"/>
              <a:t>Getirilen yenilikler LINQ için gerekli parçalardır ve LINQ projesinin daha tutarlı hale gelmesini sağlamıştır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Implicitly Typed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FFFF6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kelimesi</a:t>
            </a:r>
            <a:r>
              <a:rPr lang="tr-TR" dirty="0" smtClean="0"/>
              <a:t>y</a:t>
            </a:r>
            <a:r>
              <a:rPr lang="en-US" dirty="0" smtClean="0"/>
              <a:t>le </a:t>
            </a:r>
            <a:r>
              <a:rPr lang="en-US" dirty="0" err="1" smtClean="0"/>
              <a:t>tanımlanan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</a:t>
            </a:r>
            <a:r>
              <a:rPr lang="en-US" dirty="0" err="1" smtClean="0"/>
              <a:t>tipinin</a:t>
            </a:r>
            <a:r>
              <a:rPr lang="en-US" dirty="0" smtClean="0"/>
              <a:t> </a:t>
            </a:r>
            <a:r>
              <a:rPr lang="en-US" dirty="0" err="1" smtClean="0"/>
              <a:t>bildirilmesi</a:t>
            </a:r>
            <a:r>
              <a:rPr lang="en-US" dirty="0" smtClean="0"/>
              <a:t> </a:t>
            </a:r>
            <a:r>
              <a:rPr lang="en-US" dirty="0" err="1" smtClean="0"/>
              <a:t>zorunluluğu</a:t>
            </a:r>
            <a:r>
              <a:rPr lang="en-US" dirty="0" smtClean="0"/>
              <a:t> </a:t>
            </a:r>
            <a:r>
              <a:rPr lang="en-US" dirty="0" err="1" smtClean="0"/>
              <a:t>ortadan</a:t>
            </a:r>
            <a:r>
              <a:rPr lang="en-US" dirty="0" smtClean="0"/>
              <a:t> </a:t>
            </a:r>
            <a:r>
              <a:rPr lang="en-US" dirty="0" err="1" smtClean="0"/>
              <a:t>kalkmıştır</a:t>
            </a:r>
            <a:endParaRPr lang="en-US" dirty="0" smtClean="0"/>
          </a:p>
          <a:p>
            <a:pPr>
              <a:defRPr/>
            </a:pPr>
            <a:r>
              <a:rPr lang="tr-TR" dirty="0" smtClean="0"/>
              <a:t>v</a:t>
            </a:r>
            <a:r>
              <a:rPr lang="en-US" dirty="0" err="1" smtClean="0"/>
              <a:t>ar</a:t>
            </a:r>
            <a:r>
              <a:rPr lang="tr-TR" dirty="0" smtClean="0"/>
              <a:t> bir</a:t>
            </a:r>
            <a:r>
              <a:rPr lang="en-US" dirty="0" smtClean="0"/>
              <a:t> </a:t>
            </a:r>
            <a:r>
              <a:rPr lang="en-US" u="sng" dirty="0" err="1" smtClean="0"/>
              <a:t>değişken</a:t>
            </a:r>
            <a:r>
              <a:rPr lang="en-US" u="sng" dirty="0" smtClean="0"/>
              <a:t> tipi </a:t>
            </a:r>
            <a:r>
              <a:rPr lang="en-US" u="sng" dirty="0" err="1" smtClean="0"/>
              <a:t>değildir</a:t>
            </a:r>
            <a:r>
              <a:rPr lang="tr-TR" dirty="0" smtClean="0"/>
              <a:t>, değişken tanımlama yoludur. Tanımlanan değişkenin gerçek tipi derleme zamanında belirlenir</a:t>
            </a:r>
            <a:endParaRPr lang="en-US" dirty="0" smtClean="0"/>
          </a:p>
          <a:p>
            <a:pPr>
              <a:defRPr/>
            </a:pPr>
            <a:r>
              <a:rPr lang="tr-TR" dirty="0" smtClean="0"/>
              <a:t>IL kodlarında gerçek tip yer alacağı için </a:t>
            </a:r>
            <a:r>
              <a:rPr lang="en-US" i="1" u="sng" dirty="0" err="1" smtClean="0"/>
              <a:t>performans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kaybı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söz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konusu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değildir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Implicitly Typed Local Variables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1563" y="4572000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yeniSayi = 25;</a:t>
            </a:r>
          </a:p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yeniSehir = "İstanbul";</a:t>
            </a:r>
          </a:p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yeniMusteri = new Customer("Bülent Sözge");</a:t>
            </a:r>
          </a:p>
          <a:p>
            <a:pPr>
              <a:defRPr/>
            </a:pPr>
            <a:r>
              <a:rPr lang="tr-TR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yeniListe = new List&lt;double&gt;();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2000250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sayi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25;</a:t>
            </a:r>
          </a:p>
          <a:p>
            <a:pPr>
              <a:defRPr/>
            </a:pPr>
            <a:r>
              <a:rPr 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sehir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"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İstanbul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";</a:t>
            </a:r>
          </a:p>
          <a:p>
            <a:pPr>
              <a:defRPr/>
            </a:pPr>
            <a:r>
              <a:rPr 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Customer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musteri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Customer("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Bülent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Sözge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r>
              <a:rPr 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List&lt;double&gt;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List&lt;double&gt;();</a:t>
            </a:r>
            <a:endParaRPr lang="tr-TR" sz="2400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25" y="1538288"/>
            <a:ext cx="4000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Standart tanımlama yolu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4110038"/>
            <a:ext cx="6929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  kelimesi kullanılarak yapılan tanımlamalar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1181</Words>
  <Application>Microsoft Office PowerPoint</Application>
  <PresentationFormat>On-screen Show (4:3)</PresentationFormat>
  <Paragraphs>239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Varsayılan Tasarım</vt:lpstr>
      <vt:lpstr>LINQ { C# 3.0 ve Language Integrated Query }</vt:lpstr>
      <vt:lpstr>Slide 2</vt:lpstr>
      <vt:lpstr>AJANDA</vt:lpstr>
      <vt:lpstr>AJANDA</vt:lpstr>
      <vt:lpstr>LINQ’e Neden İhtiyaç Duyuldu</vt:lpstr>
      <vt:lpstr>LINQ’e Neden İhtiyaç Duyuldu</vt:lpstr>
      <vt:lpstr>LINQ’e Hazırlık: C# 3.0</vt:lpstr>
      <vt:lpstr>Implicitly Typed Local Variables</vt:lpstr>
      <vt:lpstr>Implicitly Typed Local Variables</vt:lpstr>
      <vt:lpstr>Object and Collection Initializers</vt:lpstr>
      <vt:lpstr>Object and Collection Initializers</vt:lpstr>
      <vt:lpstr>Anonymous Types</vt:lpstr>
      <vt:lpstr>Anonymous Types</vt:lpstr>
      <vt:lpstr>Extension Methods</vt:lpstr>
      <vt:lpstr>Extension Methods</vt:lpstr>
      <vt:lpstr>Lambda Expressions</vt:lpstr>
      <vt:lpstr>Lambda Expressions</vt:lpstr>
      <vt:lpstr>Lambda Expressions</vt:lpstr>
      <vt:lpstr>Lambda Expressions</vt:lpstr>
      <vt:lpstr>Auto Implemented Property</vt:lpstr>
      <vt:lpstr>Auto Implemented Property</vt:lpstr>
      <vt:lpstr>Partial Methods</vt:lpstr>
      <vt:lpstr>C# 3.0 ile Gelen Yenilikler</vt:lpstr>
      <vt:lpstr>Query Expressions</vt:lpstr>
      <vt:lpstr>Query Expressions</vt:lpstr>
      <vt:lpstr>Query Expressions</vt:lpstr>
      <vt:lpstr>LINQ Mimarisi</vt:lpstr>
      <vt:lpstr>LINQ to Objects</vt:lpstr>
      <vt:lpstr>LINQ to Data </vt:lpstr>
      <vt:lpstr>LINQ to XML</vt:lpstr>
      <vt:lpstr>C# 3.0 Yenilikleri LINQ’in Neresinde?</vt:lpstr>
      <vt:lpstr>C# 3.0 Yenilikleri LINQ’in Neresinde?</vt:lpstr>
      <vt:lpstr>LINQ – Query Expressions</vt:lpstr>
      <vt:lpstr>Mutlaka Göz Atın!</vt:lpstr>
      <vt:lpstr>Slide 35</vt:lpstr>
      <vt:lpstr>Slide 36</vt:lpstr>
    </vt:vector>
  </TitlesOfParts>
  <Company>Netron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Admin</dc:creator>
  <cp:lastModifiedBy>Daron</cp:lastModifiedBy>
  <cp:revision>87</cp:revision>
  <dcterms:created xsi:type="dcterms:W3CDTF">2007-10-08T10:40:33Z</dcterms:created>
  <dcterms:modified xsi:type="dcterms:W3CDTF">2008-08-29T14:14:12Z</dcterms:modified>
</cp:coreProperties>
</file>