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 id="2147483693" r:id="rId2"/>
    <p:sldMasterId id="2147483718" r:id="rId3"/>
  </p:sldMasterIdLst>
  <p:notesMasterIdLst>
    <p:notesMasterId r:id="rId17"/>
  </p:notesMasterIdLst>
  <p:handoutMasterIdLst>
    <p:handoutMasterId r:id="rId18"/>
  </p:handoutMasterIdLst>
  <p:sldIdLst>
    <p:sldId id="257" r:id="rId4"/>
    <p:sldId id="364" r:id="rId5"/>
    <p:sldId id="326" r:id="rId6"/>
    <p:sldId id="298" r:id="rId7"/>
    <p:sldId id="299" r:id="rId8"/>
    <p:sldId id="374" r:id="rId9"/>
    <p:sldId id="377" r:id="rId10"/>
    <p:sldId id="360" r:id="rId11"/>
    <p:sldId id="314" r:id="rId12"/>
    <p:sldId id="370" r:id="rId13"/>
    <p:sldId id="334" r:id="rId14"/>
    <p:sldId id="379" r:id="rId15"/>
    <p:sldId id="329" r:id="rId1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6AE1E"/>
    <a:srgbClr val="FF0066"/>
    <a:srgbClr val="000000"/>
    <a:srgbClr val="F3AF35"/>
    <a:srgbClr val="9C42E6"/>
    <a:srgbClr val="D1943B"/>
    <a:srgbClr val="F8F57B"/>
    <a:srgbClr val="D5B95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074" autoAdjust="0"/>
    <p:restoredTop sz="98619" autoAdjust="0"/>
  </p:normalViewPr>
  <p:slideViewPr>
    <p:cSldViewPr>
      <p:cViewPr varScale="1">
        <p:scale>
          <a:sx n="74" d="100"/>
          <a:sy n="74" d="100"/>
        </p:scale>
        <p:origin x="-762" y="-90"/>
      </p:cViewPr>
      <p:guideLst>
        <p:guide orient="horz" pos="96"/>
        <p:guide orient="horz" pos="887"/>
        <p:guide orient="horz" pos="1484"/>
        <p:guide orient="horz" pos="1008"/>
        <p:guide orient="horz" pos="2544"/>
        <p:guide pos="3116"/>
        <p:guide pos="244"/>
        <p:guide pos="460"/>
        <p:guide pos="5516"/>
        <p:guide pos="893"/>
        <p:guide pos="5293"/>
      </p:guideLst>
    </p:cSldViewPr>
  </p:slideViewPr>
  <p:outlineViewPr>
    <p:cViewPr>
      <p:scale>
        <a:sx n="33" d="100"/>
        <a:sy n="33" d="100"/>
      </p:scale>
      <p:origin x="0" y="10914"/>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73" d="100"/>
          <a:sy n="73" d="100"/>
        </p:scale>
        <p:origin x="-2899"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4/18/2009</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4/18/2009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4/18/2009 10:50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4/18/2009 10:50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4/18/2009 10:50 AM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4/18/2009 10:50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40C4-3360-49AE-98EE-C1CFB5AC3557}"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4/18/2009 10:50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pic>
        <p:nvPicPr>
          <p:cNvPr id="155650" name="Picture 2" descr="http://www.christopherrankin.com/images/Windows7_F918/pdc081920x1200.jpg"/>
          <p:cNvPicPr>
            <a:picLocks noChangeAspect="1" noChangeArrowheads="1"/>
          </p:cNvPicPr>
          <p:nvPr userDrawn="1"/>
        </p:nvPicPr>
        <p:blipFill>
          <a:blip r:embed="rId3"/>
          <a:srcRect/>
          <a:stretch>
            <a:fillRect/>
          </a:stretch>
        </p:blipFill>
        <p:spPr bwMode="auto">
          <a:xfrm>
            <a:off x="-685800" y="0"/>
            <a:ext cx="10972800" cy="685800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40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40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26" r:id="rId14"/>
    <p:sldLayoutId id="2147483727" r:id="rId15"/>
    <p:sldLayoutId id="2147483728" r:id="rId16"/>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r="-1000"/>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9.tif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3.xml"/><Relationship Id="rId1" Type="http://schemas.openxmlformats.org/officeDocument/2006/relationships/tags" Target="../tags/tag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tags" Target="../tags/tag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135" y="2134105"/>
            <a:ext cx="7681913" cy="1523495"/>
          </a:xfrm>
        </p:spPr>
        <p:txBody>
          <a:bodyPr/>
          <a:lstStyle/>
          <a:p>
            <a:r>
              <a:rPr lang="tr-TR" dirty="0" smtClean="0"/>
              <a:t>WPF ve MultiTouch Uygulamalar</a:t>
            </a:r>
            <a:endParaRPr lang="en-US" dirty="0"/>
          </a:p>
        </p:txBody>
      </p:sp>
      <p:sp>
        <p:nvSpPr>
          <p:cNvPr id="3" name="Subtitle 2"/>
          <p:cNvSpPr>
            <a:spLocks noGrp="1"/>
          </p:cNvSpPr>
          <p:nvPr>
            <p:ph type="subTitle" idx="1"/>
          </p:nvPr>
        </p:nvSpPr>
        <p:spPr>
          <a:xfrm>
            <a:off x="4945954" y="5029200"/>
            <a:ext cx="4579046" cy="914400"/>
          </a:xfrm>
        </p:spPr>
        <p:txBody>
          <a:bodyPr/>
          <a:lstStyle/>
          <a:p>
            <a:r>
              <a:rPr lang="en-US" dirty="0" smtClean="0"/>
              <a:t>	</a:t>
            </a:r>
            <a:r>
              <a:rPr lang="tr-TR" dirty="0" smtClean="0"/>
              <a:t>Daron Yöndem</a:t>
            </a:r>
            <a:br>
              <a:rPr lang="tr-TR" dirty="0" smtClean="0"/>
            </a:br>
            <a:r>
              <a:rPr lang="tr-TR" dirty="0" smtClean="0"/>
              <a:t>INETA Turkey Lead</a:t>
            </a:r>
            <a:endParaRPr lang="en-US" dirty="0" smtClean="0"/>
          </a:p>
          <a:p>
            <a:r>
              <a:rPr lang="en-US" sz="2400" dirty="0" smtClean="0"/>
              <a:t>	</a:t>
            </a:r>
            <a:endParaRPr lang="tr-TR" sz="2400" dirty="0" smtClean="0"/>
          </a:p>
        </p:txBody>
      </p:sp>
      <p:pic>
        <p:nvPicPr>
          <p:cNvPr id="117762" name="Picture 2" descr="http://www.ishadow.com/Portals/0/MVP_Horizontal_BlueOnly.gif"/>
          <p:cNvPicPr>
            <a:picLocks noChangeAspect="1" noChangeArrowheads="1"/>
          </p:cNvPicPr>
          <p:nvPr/>
        </p:nvPicPr>
        <p:blipFill>
          <a:blip r:embed="rId3"/>
          <a:srcRect/>
          <a:stretch>
            <a:fillRect/>
          </a:stretch>
        </p:blipFill>
        <p:spPr bwMode="auto">
          <a:xfrm>
            <a:off x="6934200" y="381000"/>
            <a:ext cx="173355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MSRD_4c.tif"/>
          <p:cNvPicPr>
            <a:picLocks noChangeAspect="1"/>
          </p:cNvPicPr>
          <p:nvPr/>
        </p:nvPicPr>
        <p:blipFill>
          <a:blip r:embed="rId4">
            <a:clrChange>
              <a:clrFrom>
                <a:srgbClr val="FFFFFF"/>
              </a:clrFrom>
              <a:clrTo>
                <a:srgbClr val="FFFFFF">
                  <a:alpha val="0"/>
                </a:srgbClr>
              </a:clrTo>
            </a:clrChange>
          </a:blip>
          <a:stretch>
            <a:fillRect/>
          </a:stretch>
        </p:blipFill>
        <p:spPr>
          <a:xfrm>
            <a:off x="4495800" y="381000"/>
            <a:ext cx="2133600" cy="830638"/>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Multi-touch WPF </a:t>
            </a:r>
            <a:r>
              <a:rPr lang="tr-TR" dirty="0" smtClean="0"/>
              <a:t>Uygulamaları</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tr-TR" dirty="0" smtClean="0"/>
              <a:t>Nasıl başlamalı?</a:t>
            </a:r>
            <a:endParaRPr lang="en-US" dirty="0"/>
          </a:p>
        </p:txBody>
      </p:sp>
      <p:sp>
        <p:nvSpPr>
          <p:cNvPr id="242691" name="Rectangle 3"/>
          <p:cNvSpPr>
            <a:spLocks noGrp="1" noChangeArrowheads="1"/>
          </p:cNvSpPr>
          <p:nvPr>
            <p:ph type="body" idx="1"/>
          </p:nvPr>
        </p:nvSpPr>
        <p:spPr>
          <a:xfrm>
            <a:off x="382588" y="1414466"/>
            <a:ext cx="8380412" cy="5062534"/>
          </a:xfrm>
        </p:spPr>
        <p:txBody>
          <a:bodyPr>
            <a:normAutofit/>
          </a:bodyPr>
          <a:lstStyle/>
          <a:p>
            <a:pPr marL="285750" indent="-285750">
              <a:spcBef>
                <a:spcPts val="833"/>
              </a:spcBef>
            </a:pPr>
            <a:r>
              <a:rPr lang="tr-TR" sz="2800" dirty="0" smtClean="0"/>
              <a:t>MultiTouch cihazlar çok yakında piyasada!</a:t>
            </a:r>
          </a:p>
          <a:p>
            <a:pPr marL="285750" indent="-285750">
              <a:spcBef>
                <a:spcPts val="833"/>
              </a:spcBef>
            </a:pPr>
            <a:r>
              <a:rPr lang="tr-TR" sz="2800" dirty="0" smtClean="0"/>
              <a:t>Öncesinde MultiPoint ile ilerleyebilirsiniz.</a:t>
            </a:r>
          </a:p>
          <a:p>
            <a:pPr marL="693738" lvl="1" indent="-285750">
              <a:spcBef>
                <a:spcPts val="833"/>
              </a:spcBef>
            </a:pPr>
            <a:r>
              <a:rPr lang="tr-TR" sz="2400" dirty="0" smtClean="0"/>
              <a:t>MultiPoint SDK CodePlex’te!</a:t>
            </a:r>
            <a:endParaRPr lang="en-US" sz="20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tr-TR"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Soru</a:t>
            </a:r>
            <a:r>
              <a:rPr sz="8800"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lang="tr-TR"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Cevap</a:t>
            </a:r>
            <a:endParaRPr lang="en-US" sz="88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itle 4"/>
          <p:cNvSpPr>
            <a:spLocks noGrp="1"/>
          </p:cNvSpPr>
          <p:nvPr>
            <p:ph type="ctrTitle"/>
          </p:nvPr>
        </p:nvSpPr>
        <p:spPr/>
        <p:txBody>
          <a:bodyPr/>
          <a:lstStyle/>
          <a:p>
            <a:r>
              <a:rPr lang="tr-TR" dirty="0" smtClean="0"/>
              <a:t>????</a:t>
            </a:r>
            <a:endParaRPr lang="tr-TR"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ishadow.com/Portals/0/MVP_Horizontal_BlueOnly.gif"/>
          <p:cNvPicPr>
            <a:picLocks noChangeAspect="1" noChangeArrowheads="1"/>
          </p:cNvPicPr>
          <p:nvPr/>
        </p:nvPicPr>
        <p:blipFill>
          <a:blip r:embed="rId3"/>
          <a:srcRect/>
          <a:stretch>
            <a:fillRect/>
          </a:stretch>
        </p:blipFill>
        <p:spPr bwMode="auto">
          <a:xfrm>
            <a:off x="4648200" y="304800"/>
            <a:ext cx="173355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MSRD_4c.tif"/>
          <p:cNvPicPr>
            <a:picLocks noChangeAspect="1"/>
          </p:cNvPicPr>
          <p:nvPr/>
        </p:nvPicPr>
        <p:blipFill>
          <a:blip r:embed="rId4">
            <a:clrChange>
              <a:clrFrom>
                <a:srgbClr val="FFFFFF"/>
              </a:clrFrom>
              <a:clrTo>
                <a:srgbClr val="FFFFFF">
                  <a:alpha val="0"/>
                </a:srgbClr>
              </a:clrTo>
            </a:clrChange>
          </a:blip>
          <a:stretch>
            <a:fillRect/>
          </a:stretch>
        </p:blipFill>
        <p:spPr>
          <a:xfrm>
            <a:off x="6705600" y="228600"/>
            <a:ext cx="2133600" cy="830638"/>
          </a:xfrm>
          <a:prstGeom prst="rect">
            <a:avLst/>
          </a:prstGeom>
        </p:spPr>
      </p:pic>
      <p:sp>
        <p:nvSpPr>
          <p:cNvPr id="8" name="Title 7"/>
          <p:cNvSpPr>
            <a:spLocks noGrp="1"/>
          </p:cNvSpPr>
          <p:nvPr>
            <p:ph type="ctrTitle"/>
          </p:nvPr>
        </p:nvSpPr>
        <p:spPr>
          <a:xfrm>
            <a:off x="3581400" y="4038600"/>
            <a:ext cx="4820648" cy="914400"/>
          </a:xfrm>
        </p:spPr>
        <p:txBody>
          <a:bodyPr/>
          <a:lstStyle/>
          <a:p>
            <a:r>
              <a:rPr lang="tr-TR" dirty="0" smtClean="0"/>
              <a:t>Daron Yöndem</a:t>
            </a:r>
            <a:br>
              <a:rPr lang="tr-TR" dirty="0" smtClean="0"/>
            </a:br>
            <a:r>
              <a:rPr lang="tr-TR" dirty="0" smtClean="0"/>
              <a:t>http://daron.yondem.com</a:t>
            </a:r>
            <a:br>
              <a:rPr lang="tr-TR" dirty="0" smtClean="0"/>
            </a:br>
            <a:r>
              <a:rPr lang="tr-TR" dirty="0" smtClean="0"/>
              <a:t>daron@yondem.com</a:t>
            </a:r>
            <a:br>
              <a:rPr lang="tr-TR" dirty="0" smtClean="0"/>
            </a:br>
            <a:endParaRPr lang="tr-TR" dirty="0"/>
          </a:p>
        </p:txBody>
      </p:sp>
      <p:sp>
        <p:nvSpPr>
          <p:cNvPr id="9" name="Text Placeholder 8"/>
          <p:cNvSpPr>
            <a:spLocks noGrp="1"/>
          </p:cNvSpPr>
          <p:nvPr>
            <p:ph type="body" sz="quarter" idx="10"/>
          </p:nvPr>
        </p:nvSpPr>
        <p:spPr/>
        <p:txBody>
          <a:bodyPr/>
          <a:lstStyle/>
          <a:p>
            <a:r>
              <a:rPr lang="tr-TR" dirty="0" smtClean="0"/>
              <a:t>teşekkürler</a:t>
            </a:r>
            <a:endParaRPr lang="tr-T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Multi-touch</a:t>
            </a:r>
            <a:r>
              <a:rPr lang="tr-TR" dirty="0" smtClean="0"/>
              <a:t> karşımızda!</a:t>
            </a:r>
            <a:endParaRPr lang="en-US" dirty="0"/>
          </a:p>
        </p:txBody>
      </p:sp>
      <p:sp>
        <p:nvSpPr>
          <p:cNvPr id="3" name="Content Placeholder 2"/>
          <p:cNvSpPr>
            <a:spLocks noGrp="1"/>
          </p:cNvSpPr>
          <p:nvPr>
            <p:ph idx="1"/>
          </p:nvPr>
        </p:nvSpPr>
        <p:spPr>
          <a:xfrm>
            <a:off x="382588" y="1414464"/>
            <a:ext cx="5922962" cy="5097293"/>
          </a:xfrm>
        </p:spPr>
        <p:txBody>
          <a:bodyPr>
            <a:normAutofit/>
          </a:bodyPr>
          <a:lstStyle/>
          <a:p>
            <a:pPr>
              <a:buNone/>
            </a:pPr>
            <a:r>
              <a:rPr lang="tr-TR" b="1" dirty="0" smtClean="0"/>
              <a:t>Donanım</a:t>
            </a:r>
            <a:endParaRPr lang="en-US" b="1" dirty="0" smtClean="0"/>
          </a:p>
          <a:p>
            <a:pPr lvl="1"/>
            <a:r>
              <a:rPr lang="en-US" dirty="0" smtClean="0"/>
              <a:t>Multi-touch </a:t>
            </a:r>
            <a:r>
              <a:rPr lang="tr-TR" dirty="0" smtClean="0"/>
              <a:t>cihazlar artık bir adım ötenizde. Farklı formlatta cihazlar olarak karşımızdalar. </a:t>
            </a:r>
            <a:endParaRPr lang="en-US" dirty="0" smtClean="0"/>
          </a:p>
          <a:p>
            <a:pPr lvl="1"/>
            <a:endParaRPr lang="en-US" dirty="0" smtClean="0"/>
          </a:p>
          <a:p>
            <a:pPr>
              <a:buNone/>
            </a:pPr>
            <a:r>
              <a:rPr lang="tr-TR" b="1" dirty="0" smtClean="0"/>
              <a:t>Yazılım</a:t>
            </a:r>
            <a:endParaRPr lang="en-US" b="1" dirty="0" smtClean="0"/>
          </a:p>
          <a:p>
            <a:pPr lvl="1"/>
            <a:r>
              <a:rPr lang="en-US" dirty="0" smtClean="0"/>
              <a:t>Windows 7</a:t>
            </a:r>
            <a:r>
              <a:rPr lang="tr-TR" dirty="0" smtClean="0"/>
              <a:t> ve </a:t>
            </a:r>
            <a:r>
              <a:rPr lang="en-US" dirty="0" err="1" smtClean="0"/>
              <a:t>.Net</a:t>
            </a:r>
            <a:r>
              <a:rPr lang="en-US" dirty="0" smtClean="0"/>
              <a:t> 4.0</a:t>
            </a:r>
            <a:r>
              <a:rPr lang="tr-TR" dirty="0" smtClean="0"/>
              <a:t> çok yakında!</a:t>
            </a:r>
            <a:r>
              <a:rPr lang="en-US" dirty="0" smtClean="0"/>
              <a:t/>
            </a:r>
            <a:br>
              <a:rPr lang="en-US" dirty="0" smtClean="0"/>
            </a:br>
            <a:endParaRPr lang="en-US" dirty="0" smtClean="0"/>
          </a:p>
          <a:p>
            <a:pPr>
              <a:buNone/>
            </a:pPr>
            <a:r>
              <a:rPr lang="tr-TR" b="1" dirty="0" smtClean="0"/>
              <a:t>Tüketici</a:t>
            </a:r>
            <a:endParaRPr lang="en-US" b="1" dirty="0" smtClean="0"/>
          </a:p>
          <a:p>
            <a:pPr lvl="1"/>
            <a:r>
              <a:rPr lang="tr-TR" dirty="0" smtClean="0"/>
              <a:t>Bir sonraki “AMANIN” efekti!</a:t>
            </a:r>
            <a:endParaRPr lang="en-US" dirty="0"/>
          </a:p>
        </p:txBody>
      </p:sp>
      <p:pic>
        <p:nvPicPr>
          <p:cNvPr id="9" name="Picture 2"/>
          <p:cNvPicPr>
            <a:picLocks noChangeAspect="1" noChangeArrowheads="1"/>
          </p:cNvPicPr>
          <p:nvPr/>
        </p:nvPicPr>
        <p:blipFill>
          <a:blip r:embed="rId3" cstate="print"/>
          <a:srcRect/>
          <a:stretch>
            <a:fillRect/>
          </a:stretch>
        </p:blipFill>
        <p:spPr bwMode="auto">
          <a:xfrm>
            <a:off x="6096000" y="1487615"/>
            <a:ext cx="2781300" cy="2322385"/>
          </a:xfrm>
          <a:prstGeom prst="rect">
            <a:avLst/>
          </a:prstGeom>
          <a:noFill/>
          <a:ln w="9525">
            <a:noFill/>
            <a:miter lim="800000"/>
            <a:headEnd/>
            <a:tailEnd/>
          </a:ln>
          <a:effectLst/>
        </p:spPr>
      </p:pic>
      <p:pic>
        <p:nvPicPr>
          <p:cNvPr id="10"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477000" y="4170759"/>
            <a:ext cx="2027610" cy="184904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Multi-touch </a:t>
            </a:r>
            <a:r>
              <a:rPr lang="tr-TR" dirty="0" smtClean="0"/>
              <a:t>sahnede</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 8"/>
          <p:cNvSpPr/>
          <p:nvPr/>
        </p:nvSpPr>
        <p:spPr bwMode="auto">
          <a:xfrm>
            <a:off x="228600" y="1371600"/>
            <a:ext cx="4191000" cy="5105400"/>
          </a:xfrm>
          <a:prstGeom prst="homePlate">
            <a:avLst>
              <a:gd name="adj" fmla="val 5655"/>
            </a:avLst>
          </a:prstGeom>
          <a:solidFill>
            <a:schemeClr val="bg1">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1306513" rtl="0" eaLnBrk="0" fontAlgn="base" latinLnBrk="0" hangingPunct="0">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a typeface="ＭＳ Ｐゴシック" pitchFamily="34" charset="-128"/>
            </a:endParaRPr>
          </a:p>
        </p:txBody>
      </p:sp>
      <p:sp>
        <p:nvSpPr>
          <p:cNvPr id="2" name="Title 1"/>
          <p:cNvSpPr>
            <a:spLocks noGrp="1"/>
          </p:cNvSpPr>
          <p:nvPr>
            <p:ph type="title"/>
          </p:nvPr>
        </p:nvSpPr>
        <p:spPr/>
        <p:txBody>
          <a:bodyPr>
            <a:normAutofit/>
          </a:bodyPr>
          <a:lstStyle/>
          <a:p>
            <a:r>
              <a:rPr lang="en-US" dirty="0" smtClean="0"/>
              <a:t>Touch Scenarios And Windows 7</a:t>
            </a:r>
            <a:endParaRPr lang="en-US" dirty="0"/>
          </a:p>
        </p:txBody>
      </p:sp>
      <p:sp>
        <p:nvSpPr>
          <p:cNvPr id="3" name="Content Placeholder 2"/>
          <p:cNvSpPr>
            <a:spLocks noGrp="1"/>
          </p:cNvSpPr>
          <p:nvPr>
            <p:ph sz="half" idx="1"/>
          </p:nvPr>
        </p:nvSpPr>
        <p:spPr>
          <a:xfrm>
            <a:off x="304801" y="1600200"/>
            <a:ext cx="3962399" cy="4648200"/>
          </a:xfrm>
        </p:spPr>
        <p:txBody>
          <a:bodyPr>
            <a:noAutofit/>
          </a:bodyPr>
          <a:lstStyle/>
          <a:p>
            <a:pPr marL="0" indent="15875">
              <a:lnSpc>
                <a:spcPct val="100000"/>
              </a:lnSpc>
              <a:buNone/>
            </a:pPr>
            <a:r>
              <a:rPr lang="tr-TR" sz="2000" dirty="0" smtClean="0"/>
              <a:t>Multi-Touch için en yakın senaryolar</a:t>
            </a:r>
            <a:r>
              <a:rPr lang="en-US" sz="2000" dirty="0" smtClean="0"/>
              <a:t>:</a:t>
            </a:r>
            <a:endParaRPr lang="en-US" sz="1800" dirty="0" smtClean="0"/>
          </a:p>
          <a:p>
            <a:pPr>
              <a:lnSpc>
                <a:spcPct val="100000"/>
              </a:lnSpc>
            </a:pPr>
            <a:r>
              <a:rPr lang="tr-TR" sz="2000" dirty="0" smtClean="0"/>
              <a:t>Web sitelerinde gezerke...</a:t>
            </a:r>
            <a:endParaRPr lang="en-US" sz="2000" dirty="0" smtClean="0"/>
          </a:p>
          <a:p>
            <a:pPr>
              <a:lnSpc>
                <a:spcPct val="100000"/>
              </a:lnSpc>
            </a:pPr>
            <a:r>
              <a:rPr lang="tr-TR" sz="2000" dirty="0" smtClean="0"/>
              <a:t>Email okurken veya ararken</a:t>
            </a:r>
            <a:endParaRPr lang="en-US" sz="2000" dirty="0" smtClean="0"/>
          </a:p>
          <a:p>
            <a:pPr>
              <a:lnSpc>
                <a:spcPct val="100000"/>
              </a:lnSpc>
            </a:pPr>
            <a:r>
              <a:rPr lang="tr-TR" sz="2000" dirty="0" smtClean="0"/>
              <a:t>Fotoğraflarımıza bakarken</a:t>
            </a:r>
            <a:endParaRPr lang="en-US" sz="2000" dirty="0" smtClean="0"/>
          </a:p>
          <a:p>
            <a:pPr>
              <a:lnSpc>
                <a:spcPct val="100000"/>
              </a:lnSpc>
            </a:pPr>
            <a:r>
              <a:rPr lang="tr-TR" sz="2000" dirty="0" smtClean="0"/>
              <a:t>Oyunlarda!</a:t>
            </a:r>
            <a:endParaRPr lang="en-US" sz="2000" dirty="0" smtClean="0"/>
          </a:p>
          <a:p>
            <a:pPr>
              <a:lnSpc>
                <a:spcPct val="100000"/>
              </a:lnSpc>
            </a:pPr>
            <a:r>
              <a:rPr lang="tr-TR" sz="2000" dirty="0" smtClean="0"/>
              <a:t>Müzik ve video dinlerken</a:t>
            </a:r>
            <a:endParaRPr lang="en-US" sz="2000" dirty="0" smtClean="0"/>
          </a:p>
          <a:p>
            <a:pPr>
              <a:lnSpc>
                <a:spcPct val="100000"/>
              </a:lnSpc>
            </a:pPr>
            <a:r>
              <a:rPr lang="tr-TR" sz="2000" dirty="0" smtClean="0"/>
              <a:t>Dosyalarımız arasında gezerken</a:t>
            </a:r>
            <a:endParaRPr lang="en-US" sz="2000" dirty="0" smtClean="0"/>
          </a:p>
          <a:p>
            <a:pPr>
              <a:lnSpc>
                <a:spcPct val="100000"/>
              </a:lnSpc>
            </a:pPr>
            <a:r>
              <a:rPr lang="tr-TR" sz="2000" dirty="0" smtClean="0"/>
              <a:t>Office uygulamalarında</a:t>
            </a:r>
            <a:endParaRPr lang="en-US" sz="2000" dirty="0" smtClean="0"/>
          </a:p>
          <a:p>
            <a:pPr>
              <a:lnSpc>
                <a:spcPct val="100000"/>
              </a:lnSpc>
              <a:buNone/>
            </a:pPr>
            <a:endParaRPr lang="en-US" sz="2000" dirty="0" smtClean="0"/>
          </a:p>
        </p:txBody>
      </p:sp>
      <p:grpSp>
        <p:nvGrpSpPr>
          <p:cNvPr id="4" name="Group 10"/>
          <p:cNvGrpSpPr/>
          <p:nvPr/>
        </p:nvGrpSpPr>
        <p:grpSpPr>
          <a:xfrm>
            <a:off x="4572000" y="1447800"/>
            <a:ext cx="4162836" cy="4953000"/>
            <a:chOff x="4572000" y="1143000"/>
            <a:chExt cx="4162836" cy="4953000"/>
          </a:xfrm>
        </p:grpSpPr>
        <p:pic>
          <p:nvPicPr>
            <p:cNvPr id="1029" name="Picture 5"/>
            <p:cNvPicPr>
              <a:picLocks noChangeAspect="1" noChangeArrowheads="1"/>
            </p:cNvPicPr>
            <p:nvPr/>
          </p:nvPicPr>
          <p:blipFill>
            <a:blip r:embed="rId4" cstate="print"/>
            <a:srcRect/>
            <a:stretch>
              <a:fillRect/>
            </a:stretch>
          </p:blipFill>
          <p:spPr bwMode="auto">
            <a:xfrm>
              <a:off x="4572000" y="1143000"/>
              <a:ext cx="2167404" cy="1905001"/>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5" cstate="print"/>
            <a:srcRect/>
            <a:stretch>
              <a:fillRect/>
            </a:stretch>
          </p:blipFill>
          <p:spPr bwMode="auto">
            <a:xfrm>
              <a:off x="5181600" y="2514600"/>
              <a:ext cx="2955924" cy="2060987"/>
            </a:xfrm>
            <a:prstGeom prst="rect">
              <a:avLst/>
            </a:prstGeom>
            <a:ln>
              <a:noFill/>
            </a:ln>
            <a:effectLst>
              <a:outerShdw blurRad="292100" dist="139700" dir="2700000" algn="tl" rotWithShape="0">
                <a:srgbClr val="333333">
                  <a:alpha val="65000"/>
                </a:srgbClr>
              </a:outerShdw>
            </a:effectLst>
          </p:spPr>
        </p:pic>
        <p:pic>
          <p:nvPicPr>
            <p:cNvPr id="1028" name="Picture 4" descr="\\showbiz\C\Users\Ian\Pictures\Photos 2008\2008-08-10\DS3_3977.JPG"/>
            <p:cNvPicPr>
              <a:picLocks noChangeAspect="1" noChangeArrowheads="1"/>
            </p:cNvPicPr>
            <p:nvPr/>
          </p:nvPicPr>
          <p:blipFill>
            <a:blip r:embed="rId6" cstate="print"/>
            <a:srcRect/>
            <a:stretch>
              <a:fillRect/>
            </a:stretch>
          </p:blipFill>
          <p:spPr bwMode="auto">
            <a:xfrm rot="21069064">
              <a:off x="6096000" y="4343400"/>
              <a:ext cx="2638836" cy="1752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6" name="Content Placeholder 5"/>
          <p:cNvSpPr>
            <a:spLocks noGrp="1"/>
          </p:cNvSpPr>
          <p:nvPr>
            <p:ph sz="half" idx="2"/>
          </p:nvPr>
        </p:nvSpPr>
        <p:spPr>
          <a:xfrm>
            <a:off x="4495800" y="1447800"/>
            <a:ext cx="4572000" cy="5181600"/>
          </a:xfrm>
        </p:spPr>
        <p:txBody>
          <a:bodyPr>
            <a:noAutofit/>
          </a:bodyPr>
          <a:lstStyle/>
          <a:p>
            <a:pPr marL="0" indent="15875">
              <a:lnSpc>
                <a:spcPct val="100000"/>
              </a:lnSpc>
              <a:buNone/>
            </a:pPr>
            <a:r>
              <a:rPr lang="tr-TR" sz="2200" dirty="0" smtClean="0"/>
              <a:t>Yatırım yapılan noktalar</a:t>
            </a:r>
            <a:r>
              <a:rPr lang="en-US" sz="2200" dirty="0" smtClean="0"/>
              <a:t>:</a:t>
            </a:r>
          </a:p>
          <a:p>
            <a:pPr>
              <a:lnSpc>
                <a:spcPct val="100000"/>
              </a:lnSpc>
            </a:pPr>
            <a:r>
              <a:rPr lang="tr-TR" sz="1900" b="1" dirty="0" smtClean="0">
                <a:solidFill>
                  <a:schemeClr val="tx2">
                    <a:lumMod val="60000"/>
                    <a:lumOff val="40000"/>
                  </a:schemeClr>
                </a:solidFill>
              </a:rPr>
              <a:t>Yazılım Geliştiriciler</a:t>
            </a:r>
            <a:r>
              <a:rPr lang="en-US" sz="1900" dirty="0" smtClean="0"/>
              <a:t>: </a:t>
            </a:r>
            <a:r>
              <a:rPr lang="tr-TR" sz="1900" dirty="0" smtClean="0"/>
              <a:t>Hızlı bir şekilde Touch uygulamalarının geliştirilebilmesi için uygun API’ların bulunması şart.</a:t>
            </a:r>
            <a:endParaRPr lang="en-US" sz="1900" dirty="0" smtClean="0"/>
          </a:p>
          <a:p>
            <a:pPr>
              <a:lnSpc>
                <a:spcPct val="100000"/>
              </a:lnSpc>
            </a:pPr>
            <a:r>
              <a:rPr lang="tr-TR" sz="1900" b="1" dirty="0" smtClean="0">
                <a:solidFill>
                  <a:schemeClr val="tx2">
                    <a:lumMod val="60000"/>
                    <a:lumOff val="40000"/>
                  </a:schemeClr>
                </a:solidFill>
              </a:rPr>
              <a:t>Kullanıcı Arayüzü</a:t>
            </a:r>
            <a:r>
              <a:rPr lang="en-US" sz="1900" b="1" dirty="0" smtClean="0">
                <a:solidFill>
                  <a:schemeClr val="tx1"/>
                </a:solidFill>
              </a:rPr>
              <a:t>:</a:t>
            </a:r>
            <a:r>
              <a:rPr lang="en-US" sz="1900" dirty="0" smtClean="0"/>
              <a:t> </a:t>
            </a:r>
            <a:r>
              <a:rPr lang="tr-TR" sz="1900" dirty="0" smtClean="0"/>
              <a:t>Windows 7 ile kullanıcı arayüzü hali hazırda Touch’a hazır, yazılım geliştiricilerin sadece ana işlevselliklere odaklanması yeterli.</a:t>
            </a:r>
            <a:r>
              <a:rPr lang="en-US" sz="1900" dirty="0" smtClean="0"/>
              <a:t> </a:t>
            </a:r>
          </a:p>
          <a:p>
            <a:pPr>
              <a:lnSpc>
                <a:spcPct val="100000"/>
              </a:lnSpc>
            </a:pPr>
            <a:r>
              <a:rPr lang="en-US" sz="1900" b="1" dirty="0" smtClean="0">
                <a:solidFill>
                  <a:schemeClr val="tx2">
                    <a:lumMod val="60000"/>
                    <a:lumOff val="40000"/>
                  </a:schemeClr>
                </a:solidFill>
              </a:rPr>
              <a:t>Gestures</a:t>
            </a:r>
            <a:r>
              <a:rPr lang="en-US" sz="1900" dirty="0" smtClean="0"/>
              <a:t>: </a:t>
            </a:r>
            <a:r>
              <a:rPr lang="tr-TR" sz="1900" dirty="0" smtClean="0"/>
              <a:t>Hareket algılama sistemi ile hazır efektlerin kullanılabilmesi şart</a:t>
            </a:r>
            <a:r>
              <a:rPr lang="en-US" sz="1900" dirty="0" smtClean="0"/>
              <a:t>.</a:t>
            </a:r>
          </a:p>
          <a:p>
            <a:pPr>
              <a:lnSpc>
                <a:spcPct val="100000"/>
              </a:lnSpc>
            </a:pPr>
            <a:r>
              <a:rPr lang="tr-TR" sz="1900" b="1" dirty="0" smtClean="0">
                <a:solidFill>
                  <a:schemeClr val="tx2">
                    <a:lumMod val="60000"/>
                    <a:lumOff val="40000"/>
                  </a:schemeClr>
                </a:solidFill>
              </a:rPr>
              <a:t>Uygulamalar</a:t>
            </a:r>
            <a:r>
              <a:rPr lang="en-US" sz="1900" dirty="0" smtClean="0"/>
              <a:t>: </a:t>
            </a:r>
            <a:r>
              <a:rPr lang="tr-TR" sz="1900" dirty="0" smtClean="0"/>
              <a:t>Windows 7 ile MultiTouch destekli uygulamalar geliyor; Paint!</a:t>
            </a:r>
            <a:endParaRPr lang="en-US" sz="1900"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1107996"/>
          </a:xfrm>
        </p:spPr>
        <p:txBody>
          <a:bodyPr/>
          <a:lstStyle/>
          <a:p>
            <a:r>
              <a:rPr lang="tr-TR" dirty="0" smtClean="0"/>
              <a:t>Uygulamama Touch desteği ekleme yollarındayım...</a:t>
            </a:r>
            <a:endParaRPr lang="en-US" dirty="0"/>
          </a:p>
        </p:txBody>
      </p:sp>
      <p:sp>
        <p:nvSpPr>
          <p:cNvPr id="3" name="Content Placeholder 2"/>
          <p:cNvSpPr>
            <a:spLocks noGrp="1"/>
          </p:cNvSpPr>
          <p:nvPr>
            <p:ph idx="1"/>
          </p:nvPr>
        </p:nvSpPr>
        <p:spPr>
          <a:xfrm>
            <a:off x="730044" y="1447800"/>
            <a:ext cx="7681532" cy="5105400"/>
          </a:xfrm>
        </p:spPr>
        <p:txBody>
          <a:bodyPr>
            <a:normAutofit/>
          </a:bodyPr>
          <a:lstStyle/>
          <a:p>
            <a:r>
              <a:rPr lang="tr-TR" dirty="0" smtClean="0"/>
              <a:t>Hangi senaryolarda Touch dikkat çekiyor</a:t>
            </a:r>
            <a:r>
              <a:rPr lang="en-US" dirty="0" smtClean="0"/>
              <a:t>?</a:t>
            </a:r>
          </a:p>
          <a:p>
            <a:pPr lvl="1"/>
            <a:r>
              <a:rPr lang="tr-TR" dirty="0" smtClean="0"/>
              <a:t>İçerik tüketimi (web), mobil</a:t>
            </a:r>
            <a:r>
              <a:rPr lang="en-US" dirty="0" smtClean="0"/>
              <a:t>, med</a:t>
            </a:r>
            <a:r>
              <a:rPr lang="tr-TR" dirty="0" smtClean="0"/>
              <a:t>y</a:t>
            </a:r>
            <a:r>
              <a:rPr lang="en-US" dirty="0" smtClean="0"/>
              <a:t>a </a:t>
            </a:r>
            <a:br>
              <a:rPr lang="en-US" dirty="0" smtClean="0"/>
            </a:br>
            <a:r>
              <a:rPr lang="tr-TR" dirty="0" smtClean="0"/>
              <a:t>ve eğlence sektörü.</a:t>
            </a:r>
            <a:endParaRPr lang="en-US" dirty="0" smtClean="0"/>
          </a:p>
          <a:p>
            <a:pPr lvl="1"/>
            <a:endParaRPr lang="en-US" dirty="0" smtClean="0"/>
          </a:p>
          <a:p>
            <a:r>
              <a:rPr lang="tr-TR" dirty="0" smtClean="0"/>
              <a:t>Hangi seviyede yatırım yapabileceğinize karar verin</a:t>
            </a:r>
            <a:r>
              <a:rPr lang="en-US" dirty="0" smtClean="0"/>
              <a:t>:</a:t>
            </a:r>
          </a:p>
          <a:p>
            <a:pPr lvl="1"/>
            <a:r>
              <a:rPr lang="tr-TR" b="1" dirty="0" smtClean="0"/>
              <a:t>Giriş</a:t>
            </a:r>
            <a:r>
              <a:rPr lang="en-US" dirty="0" smtClean="0"/>
              <a:t>– </a:t>
            </a:r>
            <a:r>
              <a:rPr lang="tr-TR" dirty="0" smtClean="0"/>
              <a:t>Kullanıcı arayüzünü WPF ile renklendirin.</a:t>
            </a:r>
            <a:endParaRPr lang="en-US" dirty="0" smtClean="0"/>
          </a:p>
          <a:p>
            <a:pPr lvl="1"/>
            <a:r>
              <a:rPr lang="tr-TR" b="1" dirty="0" smtClean="0"/>
              <a:t>Orta</a:t>
            </a:r>
            <a:r>
              <a:rPr lang="en-US" dirty="0" smtClean="0"/>
              <a:t>– Gesture </a:t>
            </a:r>
            <a:r>
              <a:rPr lang="tr-TR" dirty="0" smtClean="0"/>
              <a:t>desteği.</a:t>
            </a:r>
            <a:endParaRPr lang="en-US" dirty="0" smtClean="0"/>
          </a:p>
          <a:p>
            <a:pPr lvl="1"/>
            <a:r>
              <a:rPr lang="tr-TR" b="1" dirty="0" smtClean="0"/>
              <a:t>İleri</a:t>
            </a:r>
            <a:r>
              <a:rPr lang="en-US" dirty="0" smtClean="0"/>
              <a:t>– </a:t>
            </a:r>
            <a:r>
              <a:rPr lang="tr-TR" dirty="0" smtClean="0"/>
              <a:t>Touch için optimize arayüz sunun.</a:t>
            </a: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Future.jpg"/>
          <p:cNvPicPr>
            <a:picLocks noChangeAspect="1"/>
          </p:cNvPicPr>
          <p:nvPr/>
        </p:nvPicPr>
        <p:blipFill>
          <a:blip r:embed="rId4"/>
          <a:stretch>
            <a:fillRect/>
          </a:stretch>
        </p:blipFill>
        <p:spPr>
          <a:xfrm>
            <a:off x="0" y="0"/>
            <a:ext cx="9144000" cy="6858000"/>
          </a:xfrm>
          <a:prstGeom prst="rect">
            <a:avLst/>
          </a:prstGeom>
        </p:spPr>
      </p:pic>
      <p:sp>
        <p:nvSpPr>
          <p:cNvPr id="26" name="Rectangle 25"/>
          <p:cNvSpPr/>
          <p:nvPr/>
        </p:nvSpPr>
        <p:spPr>
          <a:xfrm>
            <a:off x="6324600" y="5105400"/>
            <a:ext cx="1600200" cy="7620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Surface Hardware</a:t>
            </a:r>
          </a:p>
          <a:p>
            <a:pPr algn="ctr"/>
            <a:r>
              <a:rPr lang="en-US" sz="1600" dirty="0" smtClean="0"/>
              <a:t>Windows 7</a:t>
            </a:r>
            <a:endParaRPr lang="en-US" sz="1600" dirty="0"/>
          </a:p>
        </p:txBody>
      </p:sp>
      <p:sp>
        <p:nvSpPr>
          <p:cNvPr id="6" name="Rectangle 5"/>
          <p:cNvSpPr/>
          <p:nvPr/>
        </p:nvSpPr>
        <p:spPr>
          <a:xfrm>
            <a:off x="6324600" y="5105400"/>
            <a:ext cx="1600200" cy="7620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Surface </a:t>
            </a:r>
            <a:r>
              <a:rPr lang="tr-TR" sz="1600" dirty="0" smtClean="0"/>
              <a:t>Donanımı</a:t>
            </a:r>
            <a:endParaRPr lang="en-US" sz="1600" dirty="0" smtClean="0"/>
          </a:p>
          <a:p>
            <a:pPr algn="ctr"/>
            <a:r>
              <a:rPr lang="en-US" sz="1600" dirty="0" smtClean="0"/>
              <a:t>Windows Vista</a:t>
            </a:r>
            <a:endParaRPr lang="en-US" sz="1600" dirty="0"/>
          </a:p>
        </p:txBody>
      </p:sp>
      <p:sp>
        <p:nvSpPr>
          <p:cNvPr id="10" name="Rectangle 9"/>
          <p:cNvSpPr/>
          <p:nvPr/>
        </p:nvSpPr>
        <p:spPr>
          <a:xfrm>
            <a:off x="762000" y="5181600"/>
            <a:ext cx="5105400" cy="7620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Windows 7</a:t>
            </a:r>
            <a:endParaRPr lang="en-US" dirty="0"/>
          </a:p>
        </p:txBody>
      </p:sp>
      <p:sp>
        <p:nvSpPr>
          <p:cNvPr id="17" name="Rectangle 16"/>
          <p:cNvSpPr/>
          <p:nvPr/>
        </p:nvSpPr>
        <p:spPr>
          <a:xfrm>
            <a:off x="762000" y="1676400"/>
            <a:ext cx="1600200" cy="33528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smtClean="0"/>
              <a:t>Native</a:t>
            </a:r>
          </a:p>
          <a:p>
            <a:pPr algn="ctr"/>
            <a:r>
              <a:rPr lang="en-US" dirty="0" smtClean="0"/>
              <a:t>Win32</a:t>
            </a:r>
          </a:p>
          <a:p>
            <a:pPr algn="ctr"/>
            <a:r>
              <a:rPr lang="tr-TR" dirty="0" smtClean="0"/>
              <a:t>Uygulamaları</a:t>
            </a:r>
            <a:endParaRPr lang="en-US" dirty="0"/>
          </a:p>
        </p:txBody>
      </p:sp>
      <p:sp>
        <p:nvSpPr>
          <p:cNvPr id="4" name="Title 3"/>
          <p:cNvSpPr>
            <a:spLocks noGrp="1"/>
          </p:cNvSpPr>
          <p:nvPr>
            <p:ph type="title"/>
          </p:nvPr>
        </p:nvSpPr>
        <p:spPr>
          <a:xfrm>
            <a:off x="387350" y="228600"/>
            <a:ext cx="8369300" cy="1107996"/>
          </a:xfrm>
        </p:spPr>
        <p:txBody>
          <a:bodyPr/>
          <a:lstStyle/>
          <a:p>
            <a:r>
              <a:rPr lang="tr-TR" dirty="0" smtClean="0"/>
              <a:t>Touch Geliştirme Dünyası</a:t>
            </a:r>
            <a:r>
              <a:rPr lang="en-US" dirty="0" smtClean="0"/>
              <a:t/>
            </a:r>
            <a:br>
              <a:rPr lang="en-US" dirty="0" smtClean="0"/>
            </a:br>
            <a:endParaRPr lang="en-US" dirty="0">
              <a:solidFill>
                <a:srgbClr val="FFFF00"/>
              </a:solidFill>
            </a:endParaRPr>
          </a:p>
        </p:txBody>
      </p:sp>
      <p:sp>
        <p:nvSpPr>
          <p:cNvPr id="16" name="Rectangle 15"/>
          <p:cNvSpPr/>
          <p:nvPr/>
        </p:nvSpPr>
        <p:spPr>
          <a:xfrm>
            <a:off x="6324600" y="4114800"/>
            <a:ext cx="1600200" cy="8382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WPF 3.5</a:t>
            </a:r>
            <a:endParaRPr lang="en-US" dirty="0"/>
          </a:p>
        </p:txBody>
      </p:sp>
      <p:sp>
        <p:nvSpPr>
          <p:cNvPr id="22" name="Rectangle 21"/>
          <p:cNvSpPr/>
          <p:nvPr/>
        </p:nvSpPr>
        <p:spPr>
          <a:xfrm>
            <a:off x="6324600" y="2438400"/>
            <a:ext cx="1600200" cy="16002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SDK</a:t>
            </a:r>
          </a:p>
          <a:p>
            <a:pPr algn="ctr"/>
            <a:r>
              <a:rPr lang="en-US" dirty="0" smtClean="0"/>
              <a:t>1.0</a:t>
            </a:r>
            <a:endParaRPr lang="en-US" dirty="0"/>
          </a:p>
        </p:txBody>
      </p:sp>
      <p:sp>
        <p:nvSpPr>
          <p:cNvPr id="27" name="Rectangle 26"/>
          <p:cNvSpPr/>
          <p:nvPr/>
        </p:nvSpPr>
        <p:spPr>
          <a:xfrm>
            <a:off x="2494471" y="4140680"/>
            <a:ext cx="1628955" cy="9144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vert="horz" rtlCol="0" anchor="ctr"/>
          <a:lstStyle/>
          <a:p>
            <a:pPr algn="ctr"/>
            <a:r>
              <a:rPr lang="en-US" sz="1400" dirty="0" smtClean="0"/>
              <a:t>Managed Wrapper and </a:t>
            </a:r>
            <a:r>
              <a:rPr lang="en-US" sz="1400" dirty="0" err="1" smtClean="0"/>
              <a:t>Interop</a:t>
            </a:r>
            <a:endParaRPr lang="en-US" sz="1400" dirty="0"/>
          </a:p>
        </p:txBody>
      </p:sp>
      <p:sp>
        <p:nvSpPr>
          <p:cNvPr id="36" name="Rectangle 35"/>
          <p:cNvSpPr/>
          <p:nvPr/>
        </p:nvSpPr>
        <p:spPr>
          <a:xfrm>
            <a:off x="2501899" y="4114800"/>
            <a:ext cx="2068903" cy="9144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vert="horz" rtlCol="0" anchor="ctr"/>
          <a:lstStyle/>
          <a:p>
            <a:pPr algn="ctr"/>
            <a:r>
              <a:rPr lang="en-US" sz="1400" dirty="0" smtClean="0"/>
              <a:t>Managed Wrapper </a:t>
            </a:r>
            <a:r>
              <a:rPr lang="tr-TR" sz="1400" dirty="0" smtClean="0"/>
              <a:t>ve </a:t>
            </a:r>
            <a:r>
              <a:rPr lang="en-US" sz="1400" dirty="0" err="1" smtClean="0"/>
              <a:t>Interop</a:t>
            </a:r>
            <a:endParaRPr lang="en-US" sz="1400" dirty="0"/>
          </a:p>
        </p:txBody>
      </p:sp>
      <p:sp>
        <p:nvSpPr>
          <p:cNvPr id="18" name="Rectangle 17"/>
          <p:cNvSpPr/>
          <p:nvPr/>
        </p:nvSpPr>
        <p:spPr>
          <a:xfrm>
            <a:off x="2514600" y="1676400"/>
            <a:ext cx="1600200" cy="23622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err="1" smtClean="0"/>
              <a:t>WinForms</a:t>
            </a:r>
            <a:r>
              <a:rPr lang="en-US" dirty="0" smtClean="0"/>
              <a:t> </a:t>
            </a:r>
            <a:r>
              <a:rPr lang="tr-TR" sz="1600" dirty="0" smtClean="0"/>
              <a:t>Uygulamaları</a:t>
            </a:r>
            <a:endParaRPr lang="en-US" dirty="0"/>
          </a:p>
        </p:txBody>
      </p:sp>
      <p:sp>
        <p:nvSpPr>
          <p:cNvPr id="30" name="TextBox 29"/>
          <p:cNvSpPr txBox="1"/>
          <p:nvPr/>
        </p:nvSpPr>
        <p:spPr>
          <a:xfrm>
            <a:off x="304800" y="762000"/>
            <a:ext cx="3886200" cy="584775"/>
          </a:xfrm>
          <a:prstGeom prst="rect">
            <a:avLst/>
          </a:prstGeom>
          <a:noFill/>
        </p:spPr>
        <p:txBody>
          <a:bodyPr wrap="square" rtlCol="0">
            <a:spAutoFit/>
          </a:bodyPr>
          <a:lstStyle/>
          <a:p>
            <a:r>
              <a:rPr lang="en-US" sz="3200" spc="-150" dirty="0" smtClean="0">
                <a:ln w="3175">
                  <a:noFill/>
                </a:ln>
                <a:solidFill>
                  <a:srgbClr val="FFFF00"/>
                </a:solidFill>
                <a:latin typeface="+mj-lt"/>
                <a:cs typeface="Arial" charset="0"/>
              </a:rPr>
              <a:t>Windows 7</a:t>
            </a:r>
          </a:p>
        </p:txBody>
      </p:sp>
      <p:sp>
        <p:nvSpPr>
          <p:cNvPr id="31" name="TextBox 30"/>
          <p:cNvSpPr txBox="1"/>
          <p:nvPr/>
        </p:nvSpPr>
        <p:spPr>
          <a:xfrm>
            <a:off x="381000" y="762000"/>
            <a:ext cx="5257800" cy="584775"/>
          </a:xfrm>
          <a:prstGeom prst="rect">
            <a:avLst/>
          </a:prstGeom>
          <a:noFill/>
        </p:spPr>
        <p:txBody>
          <a:bodyPr wrap="square" rtlCol="0">
            <a:spAutoFit/>
          </a:bodyPr>
          <a:lstStyle/>
          <a:p>
            <a:r>
              <a:rPr lang="en-US" sz="3200" spc="-150" dirty="0" smtClean="0">
                <a:ln w="3175">
                  <a:noFill/>
                </a:ln>
                <a:solidFill>
                  <a:srgbClr val="FFFF00"/>
                </a:solidFill>
                <a:latin typeface="+mj-lt"/>
                <a:cs typeface="Arial" charset="0"/>
              </a:rPr>
              <a:t>NET 4.0 / Surface 2.0</a:t>
            </a:r>
          </a:p>
        </p:txBody>
      </p:sp>
      <p:sp>
        <p:nvSpPr>
          <p:cNvPr id="33" name="Rectangle 32"/>
          <p:cNvSpPr/>
          <p:nvPr/>
        </p:nvSpPr>
        <p:spPr>
          <a:xfrm>
            <a:off x="4641011" y="4103298"/>
            <a:ext cx="1230702" cy="9144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3.5 SP1</a:t>
            </a:r>
            <a:endParaRPr lang="en-US" dirty="0"/>
          </a:p>
        </p:txBody>
      </p:sp>
      <p:sp>
        <p:nvSpPr>
          <p:cNvPr id="37" name="Rectangle 36"/>
          <p:cNvSpPr/>
          <p:nvPr/>
        </p:nvSpPr>
        <p:spPr>
          <a:xfrm>
            <a:off x="4261449" y="4111923"/>
            <a:ext cx="3663352" cy="914402"/>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4.0</a:t>
            </a:r>
            <a:endParaRPr lang="en-US" dirty="0"/>
          </a:p>
        </p:txBody>
      </p:sp>
      <p:sp>
        <p:nvSpPr>
          <p:cNvPr id="40" name="Rectangle 39"/>
          <p:cNvSpPr/>
          <p:nvPr/>
        </p:nvSpPr>
        <p:spPr>
          <a:xfrm>
            <a:off x="6322951" y="2438401"/>
            <a:ext cx="1600200" cy="16002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SDK 2.0</a:t>
            </a:r>
            <a:endParaRPr lang="en-US" dirty="0"/>
          </a:p>
        </p:txBody>
      </p:sp>
      <p:sp>
        <p:nvSpPr>
          <p:cNvPr id="34" name="Rectangle 33"/>
          <p:cNvSpPr/>
          <p:nvPr/>
        </p:nvSpPr>
        <p:spPr>
          <a:xfrm>
            <a:off x="4267200" y="1676400"/>
            <a:ext cx="1600200" cy="23622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a:t>
            </a:r>
            <a:r>
              <a:rPr lang="tr-TR" dirty="0" smtClean="0"/>
              <a:t>Uygulamaları</a:t>
            </a:r>
            <a:endParaRPr lang="en-US" dirty="0"/>
          </a:p>
        </p:txBody>
      </p:sp>
      <p:sp>
        <p:nvSpPr>
          <p:cNvPr id="13" name="Rectangle 12"/>
          <p:cNvSpPr/>
          <p:nvPr/>
        </p:nvSpPr>
        <p:spPr>
          <a:xfrm>
            <a:off x="6324600" y="1676400"/>
            <a:ext cx="1600200" cy="6858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a:t>
            </a:r>
            <a:r>
              <a:rPr lang="tr-TR" dirty="0" smtClean="0"/>
              <a:t>Uygulamaları</a:t>
            </a:r>
            <a:endParaRPr lang="en-US" dirty="0"/>
          </a:p>
        </p:txBody>
      </p:sp>
      <p:sp>
        <p:nvSpPr>
          <p:cNvPr id="15" name="Rectangle 14"/>
          <p:cNvSpPr/>
          <p:nvPr/>
        </p:nvSpPr>
        <p:spPr>
          <a:xfrm>
            <a:off x="6400800" y="31242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Multi-Touch </a:t>
            </a:r>
            <a:r>
              <a:rPr lang="tr-TR" sz="1400" dirty="0" smtClean="0"/>
              <a:t>Kontrolleri</a:t>
            </a:r>
            <a:endParaRPr lang="en-US" sz="1400" dirty="0"/>
          </a:p>
        </p:txBody>
      </p:sp>
      <p:sp>
        <p:nvSpPr>
          <p:cNvPr id="14" name="Rectangle 13"/>
          <p:cNvSpPr/>
          <p:nvPr/>
        </p:nvSpPr>
        <p:spPr>
          <a:xfrm>
            <a:off x="6400800" y="35814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vert="horz" rtlCol="0" anchor="ctr"/>
          <a:lstStyle/>
          <a:p>
            <a:pPr algn="ctr"/>
            <a:r>
              <a:rPr lang="en-US" sz="1400" dirty="0" smtClean="0"/>
              <a:t>Multi-Touch API</a:t>
            </a:r>
            <a:endParaRPr lang="en-US" sz="1400" dirty="0"/>
          </a:p>
        </p:txBody>
      </p:sp>
      <p:sp>
        <p:nvSpPr>
          <p:cNvPr id="24" name="Rectangle 23"/>
          <p:cNvSpPr/>
          <p:nvPr/>
        </p:nvSpPr>
        <p:spPr>
          <a:xfrm>
            <a:off x="6400800" y="3124200"/>
            <a:ext cx="13716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Surface  </a:t>
            </a:r>
          </a:p>
          <a:p>
            <a:pPr algn="ctr"/>
            <a:r>
              <a:rPr lang="en-US" sz="1400" dirty="0" smtClean="0"/>
              <a:t>Multi-Touch </a:t>
            </a:r>
            <a:r>
              <a:rPr lang="tr-TR" sz="1400" dirty="0" smtClean="0"/>
              <a:t>Kontrolleri</a:t>
            </a:r>
            <a:r>
              <a:rPr lang="en-US" sz="1400" dirty="0" smtClean="0"/>
              <a:t>&amp; API</a:t>
            </a:r>
            <a:endParaRPr lang="en-US" sz="1400" dirty="0"/>
          </a:p>
        </p:txBody>
      </p:sp>
      <p:sp>
        <p:nvSpPr>
          <p:cNvPr id="23" name="Rectangle 22"/>
          <p:cNvSpPr/>
          <p:nvPr/>
        </p:nvSpPr>
        <p:spPr>
          <a:xfrm>
            <a:off x="990600" y="5334000"/>
            <a:ext cx="1524000" cy="381000"/>
          </a:xfrm>
          <a:prstGeom prst="rect">
            <a:avLst/>
          </a:prstGeom>
        </p:spPr>
        <p:style>
          <a:lnRef idx="1">
            <a:schemeClr val="accent5"/>
          </a:lnRef>
          <a:fillRef idx="2">
            <a:schemeClr val="accent5"/>
          </a:fillRef>
          <a:effectRef idx="1">
            <a:schemeClr val="accent5"/>
          </a:effectRef>
          <a:fontRef idx="minor">
            <a:schemeClr val="dk1"/>
          </a:fontRef>
        </p:style>
        <p:txBody>
          <a:bodyPr vert="horz" rtlCol="0" anchor="ctr"/>
          <a:lstStyle/>
          <a:p>
            <a:pPr algn="ctr"/>
            <a:r>
              <a:rPr lang="en-US" sz="1400" dirty="0" smtClean="0"/>
              <a:t>Multi-Touch API</a:t>
            </a:r>
            <a:endParaRPr lang="en-US" sz="1400" dirty="0"/>
          </a:p>
        </p:txBody>
      </p:sp>
      <p:sp>
        <p:nvSpPr>
          <p:cNvPr id="25" name="Rectangle 24"/>
          <p:cNvSpPr/>
          <p:nvPr/>
        </p:nvSpPr>
        <p:spPr>
          <a:xfrm>
            <a:off x="4905556" y="4495800"/>
            <a:ext cx="2375139" cy="381000"/>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US" sz="1400" dirty="0" smtClean="0"/>
              <a:t>Multi-Touch API </a:t>
            </a:r>
            <a:r>
              <a:rPr lang="tr-TR" sz="1400" dirty="0" smtClean="0"/>
              <a:t>ve Kontroller</a:t>
            </a:r>
            <a:endParaRPr lang="en-US" sz="1400"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900" decel="100000" fill="hold"/>
                                        <p:tgtEl>
                                          <p:spTgt spid="1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900" decel="100000" fill="hold"/>
                                        <p:tgtEl>
                                          <p:spTgt spid="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900" decel="100000" fill="hold"/>
                                        <p:tgtEl>
                                          <p:spTgt spid="1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900" decel="100000" fill="hold"/>
                                        <p:tgtEl>
                                          <p:spTgt spid="3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900" decel="100000" fill="hold"/>
                                        <p:tgtEl>
                                          <p:spTgt spid="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41" presetID="37" presetClass="entr" presetSubtype="0" fill="hold" grpId="2"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anim calcmode="lin" valueType="num">
                                      <p:cBhvr>
                                        <p:cTn id="44" dur="1000" fill="hold"/>
                                        <p:tgtEl>
                                          <p:spTgt spid="36"/>
                                        </p:tgtEl>
                                        <p:attrNameLst>
                                          <p:attrName>ppt_x</p:attrName>
                                        </p:attrNameLst>
                                      </p:cBhvr>
                                      <p:tavLst>
                                        <p:tav tm="0">
                                          <p:val>
                                            <p:strVal val="#ppt_x"/>
                                          </p:val>
                                        </p:tav>
                                        <p:tav tm="100000">
                                          <p:val>
                                            <p:strVal val="#ppt_x"/>
                                          </p:val>
                                        </p:tav>
                                      </p:tavLst>
                                    </p:anim>
                                    <p:anim calcmode="lin" valueType="num">
                                      <p:cBhvr>
                                        <p:cTn id="45" dur="900" decel="100000" fill="hold"/>
                                        <p:tgtEl>
                                          <p:spTgt spid="3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600"/>
                                        <p:tgtEl>
                                          <p:spTgt spid="32"/>
                                        </p:tgtEl>
                                      </p:cBhvr>
                                    </p:animEffect>
                                  </p:childTnLst>
                                </p:cTn>
                              </p:par>
                              <p:par>
                                <p:cTn id="55" presetID="2" presetClass="exit" presetSubtype="8" fill="hold" nodeType="withEffect">
                                  <p:stCondLst>
                                    <p:cond delay="0"/>
                                  </p:stCondLst>
                                  <p:childTnLst>
                                    <p:anim calcmode="lin" valueType="num">
                                      <p:cBhvr additive="base">
                                        <p:cTn id="56" dur="500"/>
                                        <p:tgtEl>
                                          <p:spTgt spid="30"/>
                                        </p:tgtEl>
                                        <p:attrNameLst>
                                          <p:attrName>ppt_x</p:attrName>
                                        </p:attrNameLst>
                                      </p:cBhvr>
                                      <p:tavLst>
                                        <p:tav tm="0">
                                          <p:val>
                                            <p:strVal val="ppt_x"/>
                                          </p:val>
                                        </p:tav>
                                        <p:tav tm="100000">
                                          <p:val>
                                            <p:strVal val="0-ppt_w/2"/>
                                          </p:val>
                                        </p:tav>
                                      </p:tavLst>
                                    </p:anim>
                                    <p:anim calcmode="lin" valueType="num">
                                      <p:cBhvr additive="base">
                                        <p:cTn id="57" dur="500"/>
                                        <p:tgtEl>
                                          <p:spTgt spid="30"/>
                                        </p:tgtEl>
                                        <p:attrNameLst>
                                          <p:attrName>ppt_y</p:attrName>
                                        </p:attrNameLst>
                                      </p:cBhvr>
                                      <p:tavLst>
                                        <p:tav tm="0">
                                          <p:val>
                                            <p:strVal val="ppt_y"/>
                                          </p:val>
                                        </p:tav>
                                        <p:tav tm="100000">
                                          <p:val>
                                            <p:strVal val="ppt_y"/>
                                          </p:val>
                                        </p:tav>
                                      </p:tavLst>
                                    </p:anim>
                                    <p:set>
                                      <p:cBhvr>
                                        <p:cTn id="58" dur="1" fill="hold">
                                          <p:stCondLst>
                                            <p:cond delay="499"/>
                                          </p:stCondLst>
                                        </p:cTn>
                                        <p:tgtEl>
                                          <p:spTgt spid="30"/>
                                        </p:tgtEl>
                                        <p:attrNameLst>
                                          <p:attrName>style.visibility</p:attrName>
                                        </p:attrNameLst>
                                      </p:cBhvr>
                                      <p:to>
                                        <p:strVal val="hidden"/>
                                      </p:to>
                                    </p:set>
                                  </p:childTnLst>
                                </p:cTn>
                              </p:par>
                              <p:par>
                                <p:cTn id="59" presetID="2" presetClass="entr" presetSubtype="2" fill="hold" nodeType="withEffect">
                                  <p:stCondLst>
                                    <p:cond delay="0"/>
                                  </p:stCondLst>
                                  <p:childTnLst>
                                    <p:set>
                                      <p:cBhvr>
                                        <p:cTn id="60" dur="1" fill="hold">
                                          <p:stCondLst>
                                            <p:cond delay="0"/>
                                          </p:stCondLst>
                                        </p:cTn>
                                        <p:tgtEl>
                                          <p:spTgt spid="31">
                                            <p:txEl>
                                              <p:pRg st="0" end="0"/>
                                            </p:txEl>
                                          </p:spTgt>
                                        </p:tgtEl>
                                        <p:attrNameLst>
                                          <p:attrName>style.visibility</p:attrName>
                                        </p:attrNameLst>
                                      </p:cBhvr>
                                      <p:to>
                                        <p:strVal val="visible"/>
                                      </p:to>
                                    </p:set>
                                    <p:anim calcmode="lin" valueType="num">
                                      <p:cBhvr additive="base">
                                        <p:cTn id="61"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63" fill="hold">
                            <p:stCondLst>
                              <p:cond delay="600"/>
                            </p:stCondLst>
                            <p:childTnLst>
                              <p:par>
                                <p:cTn id="64" presetID="10" presetClass="exit" presetSubtype="0" fill="hold" nodeType="afterEffect">
                                  <p:stCondLst>
                                    <p:cond delay="0"/>
                                  </p:stCondLst>
                                  <p:childTnLst>
                                    <p:animEffect transition="out" filter="fade">
                                      <p:cBhvr>
                                        <p:cTn id="65" dur="600"/>
                                        <p:tgtEl>
                                          <p:spTgt spid="22"/>
                                        </p:tgtEl>
                                      </p:cBhvr>
                                    </p:animEffect>
                                    <p:set>
                                      <p:cBhvr>
                                        <p:cTn id="66" dur="1" fill="hold">
                                          <p:stCondLst>
                                            <p:cond delay="599"/>
                                          </p:stCondLst>
                                        </p:cTn>
                                        <p:tgtEl>
                                          <p:spTgt spid="22"/>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20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2000"/>
                                        <p:tgtEl>
                                          <p:spTgt spid="37"/>
                                        </p:tgtEl>
                                      </p:cBhvr>
                                    </p:animEffect>
                                  </p:childTnLst>
                                </p:cTn>
                              </p:par>
                              <p:par>
                                <p:cTn id="73" presetID="10" presetClass="exit" presetSubtype="0" fill="hold" grpId="0" nodeType="withEffect">
                                  <p:stCondLst>
                                    <p:cond delay="0"/>
                                  </p:stCondLst>
                                  <p:childTnLst>
                                    <p:animEffect transition="out" filter="fade">
                                      <p:cBhvr>
                                        <p:cTn id="74" dur="2000"/>
                                        <p:tgtEl>
                                          <p:spTgt spid="6"/>
                                        </p:tgtEl>
                                      </p:cBhvr>
                                    </p:animEffect>
                                    <p:set>
                                      <p:cBhvr>
                                        <p:cTn id="75" dur="1" fill="hold">
                                          <p:stCondLst>
                                            <p:cond delay="1999"/>
                                          </p:stCondLst>
                                        </p:cTn>
                                        <p:tgtEl>
                                          <p:spTgt spid="6"/>
                                        </p:tgtEl>
                                        <p:attrNameLst>
                                          <p:attrName>style.visibility</p:attrName>
                                        </p:attrNameLst>
                                      </p:cBhvr>
                                      <p:to>
                                        <p:strVal val="hidden"/>
                                      </p:to>
                                    </p:set>
                                  </p:childTnLst>
                                </p:cTn>
                              </p:par>
                              <p:par>
                                <p:cTn id="76" presetID="55" presetClass="exit" presetSubtype="0" fill="hold" grpId="0" nodeType="withEffect">
                                  <p:stCondLst>
                                    <p:cond delay="0"/>
                                  </p:stCondLst>
                                  <p:childTnLst>
                                    <p:anim calcmode="lin" valueType="num">
                                      <p:cBhvr>
                                        <p:cTn id="77" dur="1000"/>
                                        <p:tgtEl>
                                          <p:spTgt spid="36"/>
                                        </p:tgtEl>
                                        <p:attrNameLst>
                                          <p:attrName>ppt_w</p:attrName>
                                        </p:attrNameLst>
                                      </p:cBhvr>
                                      <p:tavLst>
                                        <p:tav tm="0">
                                          <p:val>
                                            <p:strVal val="ppt_w"/>
                                          </p:val>
                                        </p:tav>
                                        <p:tav tm="100000">
                                          <p:val>
                                            <p:strVal val="ppt_w*0.70"/>
                                          </p:val>
                                        </p:tav>
                                      </p:tavLst>
                                    </p:anim>
                                    <p:anim calcmode="lin" valueType="num">
                                      <p:cBhvr>
                                        <p:cTn id="78" dur="1000"/>
                                        <p:tgtEl>
                                          <p:spTgt spid="36"/>
                                        </p:tgtEl>
                                        <p:attrNameLst>
                                          <p:attrName>ppt_h</p:attrName>
                                        </p:attrNameLst>
                                      </p:cBhvr>
                                      <p:tavLst>
                                        <p:tav tm="0">
                                          <p:val>
                                            <p:strVal val="ppt_h"/>
                                          </p:val>
                                        </p:tav>
                                        <p:tav tm="100000">
                                          <p:val>
                                            <p:strVal val="ppt_h"/>
                                          </p:val>
                                        </p:tav>
                                      </p:tavLst>
                                    </p:anim>
                                    <p:animEffect transition="out" filter="fade">
                                      <p:cBhvr>
                                        <p:cTn id="79" dur="1000"/>
                                        <p:tgtEl>
                                          <p:spTgt spid="36"/>
                                        </p:tgtEl>
                                      </p:cBhvr>
                                    </p:animEffect>
                                    <p:set>
                                      <p:cBhvr>
                                        <p:cTn id="80" dur="1" fill="hold">
                                          <p:stCondLst>
                                            <p:cond delay="999"/>
                                          </p:stCondLst>
                                        </p:cTn>
                                        <p:tgtEl>
                                          <p:spTgt spid="36"/>
                                        </p:tgtEl>
                                        <p:attrNameLst>
                                          <p:attrName>style.visibility</p:attrName>
                                        </p:attrNameLst>
                                      </p:cBhvr>
                                      <p:to>
                                        <p:strVal val="hidden"/>
                                      </p:to>
                                    </p:set>
                                  </p:childTnLst>
                                </p:cTn>
                              </p:par>
                              <p:par>
                                <p:cTn id="81" presetID="35" presetClass="path" presetSubtype="0" accel="50000" decel="50000" fill="hold" grpId="1" nodeType="withEffect">
                                  <p:stCondLst>
                                    <p:cond delay="0"/>
                                  </p:stCondLst>
                                  <p:childTnLst>
                                    <p:animMotion origin="layout" path="M -8.33333E-7 1.83248E-6 L -0.03055 0.00069 " pathEditMode="relative" rAng="0" ptsTypes="AA">
                                      <p:cBhvr>
                                        <p:cTn id="82" dur="1000" fill="hold"/>
                                        <p:tgtEl>
                                          <p:spTgt spid="36"/>
                                        </p:tgtEl>
                                        <p:attrNameLst>
                                          <p:attrName>ppt_x</p:attrName>
                                          <p:attrName>ppt_y</p:attrName>
                                        </p:attrNameLst>
                                      </p:cBhvr>
                                      <p:rCtr x="-15" y="0"/>
                                    </p:animMotion>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14"/>
                                        </p:tgtEl>
                                      </p:cBhvr>
                                    </p:animEffect>
                                    <p:set>
                                      <p:cBhvr>
                                        <p:cTn id="87" dur="1" fill="hold">
                                          <p:stCondLst>
                                            <p:cond delay="999"/>
                                          </p:stCondLst>
                                        </p:cTn>
                                        <p:tgtEl>
                                          <p:spTgt spid="14"/>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23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700"/>
                                        <p:tgtEl>
                                          <p:spTgt spid="16"/>
                                        </p:tgtEl>
                                      </p:cBhvr>
                                    </p:animEffect>
                                    <p:set>
                                      <p:cBhvr>
                                        <p:cTn id="95" dur="1" fill="hold">
                                          <p:stCondLst>
                                            <p:cond delay="699"/>
                                          </p:stCondLst>
                                        </p:cTn>
                                        <p:tgtEl>
                                          <p:spTgt spid="16"/>
                                        </p:tgtEl>
                                        <p:attrNameLst>
                                          <p:attrName>style.visibility</p:attrName>
                                        </p:attrNameLst>
                                      </p:cBhvr>
                                      <p:to>
                                        <p:strVal val="hidden"/>
                                      </p:to>
                                    </p:set>
                                  </p:childTnLst>
                                </p:cTn>
                              </p:par>
                              <p:par>
                                <p:cTn id="96" presetID="42" presetClass="path" presetSubtype="0" accel="50000" decel="50000" fill="hold" grpId="0" nodeType="withEffect">
                                  <p:stCondLst>
                                    <p:cond delay="700"/>
                                  </p:stCondLst>
                                  <p:childTnLst>
                                    <p:animMotion origin="layout" path="M 0 3.28552E-7 L -0.10781 0.20014 " pathEditMode="relative" rAng="0" ptsTypes="AA">
                                      <p:cBhvr>
                                        <p:cTn id="97" dur="600" fill="hold"/>
                                        <p:tgtEl>
                                          <p:spTgt spid="15"/>
                                        </p:tgtEl>
                                        <p:attrNameLst>
                                          <p:attrName>ppt_x</p:attrName>
                                          <p:attrName>ppt_y</p:attrName>
                                        </p:attrNameLst>
                                      </p:cBhvr>
                                      <p:rCtr x="-54" y="100"/>
                                    </p:animMotion>
                                  </p:childTnLst>
                                </p:cTn>
                              </p:par>
                              <p:par>
                                <p:cTn id="98" presetID="10" presetClass="exit" presetSubtype="0" fill="hold" grpId="0" nodeType="withEffect">
                                  <p:stCondLst>
                                    <p:cond delay="2200"/>
                                  </p:stCondLst>
                                  <p:childTnLst>
                                    <p:animEffect transition="out" filter="fade">
                                      <p:cBhvr>
                                        <p:cTn id="99" dur="2000"/>
                                        <p:tgtEl>
                                          <p:spTgt spid="14"/>
                                        </p:tgtEl>
                                      </p:cBhvr>
                                    </p:animEffect>
                                    <p:set>
                                      <p:cBhvr>
                                        <p:cTn id="100" dur="1" fill="hold">
                                          <p:stCondLst>
                                            <p:cond delay="1999"/>
                                          </p:stCondLst>
                                        </p:cTn>
                                        <p:tgtEl>
                                          <p:spTgt spid="14"/>
                                        </p:tgtEl>
                                        <p:attrNameLst>
                                          <p:attrName>style.visibility</p:attrName>
                                        </p:attrNameLst>
                                      </p:cBhvr>
                                      <p:to>
                                        <p:strVal val="hidden"/>
                                      </p:to>
                                    </p:set>
                                  </p:childTnLst>
                                </p:cTn>
                              </p:par>
                              <p:par>
                                <p:cTn id="101" presetID="10" presetClass="exit" presetSubtype="0" fill="hold" grpId="1" nodeType="withEffect">
                                  <p:stCondLst>
                                    <p:cond delay="900"/>
                                  </p:stCondLst>
                                  <p:childTnLst>
                                    <p:animEffect transition="out" filter="fade">
                                      <p:cBhvr>
                                        <p:cTn id="102" dur="900"/>
                                        <p:tgtEl>
                                          <p:spTgt spid="15"/>
                                        </p:tgtEl>
                                      </p:cBhvr>
                                    </p:animEffect>
                                    <p:set>
                                      <p:cBhvr>
                                        <p:cTn id="103" dur="1" fill="hold">
                                          <p:stCondLst>
                                            <p:cond delay="899"/>
                                          </p:stCondLst>
                                        </p:cTn>
                                        <p:tgtEl>
                                          <p:spTgt spid="15"/>
                                        </p:tgtEl>
                                        <p:attrNameLst>
                                          <p:attrName>style.visibility</p:attrName>
                                        </p:attrNameLst>
                                      </p:cBhvr>
                                      <p:to>
                                        <p:strVal val="hidden"/>
                                      </p:to>
                                    </p:set>
                                  </p:childTnLst>
                                </p:cTn>
                              </p:par>
                              <p:par>
                                <p:cTn id="104" presetID="5" presetClass="entr" presetSubtype="10" fill="hold" grpId="0" nodeType="withEffect">
                                  <p:stCondLst>
                                    <p:cond delay="900"/>
                                  </p:stCondLst>
                                  <p:childTnLst>
                                    <p:set>
                                      <p:cBhvr>
                                        <p:cTn id="105" dur="1" fill="hold">
                                          <p:stCondLst>
                                            <p:cond delay="0"/>
                                          </p:stCondLst>
                                        </p:cTn>
                                        <p:tgtEl>
                                          <p:spTgt spid="24"/>
                                        </p:tgtEl>
                                        <p:attrNameLst>
                                          <p:attrName>style.visibility</p:attrName>
                                        </p:attrNameLst>
                                      </p:cBhvr>
                                      <p:to>
                                        <p:strVal val="visible"/>
                                      </p:to>
                                    </p:set>
                                    <p:animEffect transition="in" filter="checkerboard(across)">
                                      <p:cBhvr>
                                        <p:cTn id="10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7" grpId="0" animBg="1"/>
      <p:bldP spid="27" grpId="0" animBg="1"/>
      <p:bldP spid="36" grpId="0" animBg="1"/>
      <p:bldP spid="36" grpId="1" animBg="1"/>
      <p:bldP spid="36" grpId="2" animBg="1"/>
      <p:bldP spid="18" grpId="0" animBg="1"/>
      <p:bldP spid="33" grpId="0" animBg="1"/>
      <p:bldP spid="34" grpId="0" animBg="1"/>
      <p:bldP spid="15" grpId="0" animBg="1"/>
      <p:bldP spid="15" grpId="1" animBg="1"/>
      <p:bldP spid="14" grpId="0" animBg="1"/>
      <p:bldP spid="24" grpId="0" animBg="1"/>
      <p:bldP spid="23"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Touch Platfor</a:t>
            </a:r>
            <a:r>
              <a:rPr lang="tr-TR" dirty="0" smtClean="0"/>
              <a:t>mu</a:t>
            </a:r>
            <a:endParaRPr lang="en-US" dirty="0"/>
          </a:p>
        </p:txBody>
      </p:sp>
      <p:graphicFrame>
        <p:nvGraphicFramePr>
          <p:cNvPr id="3" name="Table 2"/>
          <p:cNvGraphicFramePr>
            <a:graphicFrameLocks noGrp="1"/>
          </p:cNvGraphicFramePr>
          <p:nvPr/>
        </p:nvGraphicFramePr>
        <p:xfrm>
          <a:off x="0" y="1295401"/>
          <a:ext cx="9144000" cy="5242362"/>
        </p:xfrm>
        <a:graphic>
          <a:graphicData uri="http://schemas.openxmlformats.org/drawingml/2006/table">
            <a:tbl>
              <a:tblPr firstRow="1" bandRow="1">
                <a:tableStyleId>{5C22544A-7EE6-4342-B048-85BDC9FD1C3A}</a:tableStyleId>
              </a:tblPr>
              <a:tblGrid>
                <a:gridCol w="1295400"/>
                <a:gridCol w="2616200"/>
                <a:gridCol w="2616200"/>
                <a:gridCol w="2616200"/>
              </a:tblGrid>
              <a:tr h="406993">
                <a:tc>
                  <a:txBody>
                    <a:bodyPr/>
                    <a:lstStyle/>
                    <a:p>
                      <a:endParaRPr lang="en-US" dirty="0"/>
                    </a:p>
                  </a:txBody>
                  <a:tcPr/>
                </a:tc>
                <a:tc>
                  <a:txBody>
                    <a:bodyPr/>
                    <a:lstStyle/>
                    <a:p>
                      <a:r>
                        <a:rPr lang="tr-TR" sz="2400" dirty="0" smtClean="0"/>
                        <a:t>Giriş</a:t>
                      </a:r>
                      <a:endParaRPr lang="en-US" sz="2400" dirty="0"/>
                    </a:p>
                  </a:txBody>
                  <a:tcPr/>
                </a:tc>
                <a:tc>
                  <a:txBody>
                    <a:bodyPr/>
                    <a:lstStyle/>
                    <a:p>
                      <a:r>
                        <a:rPr lang="tr-TR" sz="2400" dirty="0" smtClean="0"/>
                        <a:t>Orta</a:t>
                      </a:r>
                      <a:endParaRPr lang="en-US" sz="2400" dirty="0"/>
                    </a:p>
                  </a:txBody>
                  <a:tcPr/>
                </a:tc>
                <a:tc>
                  <a:txBody>
                    <a:bodyPr/>
                    <a:lstStyle/>
                    <a:p>
                      <a:r>
                        <a:rPr lang="tr-TR" sz="2400" dirty="0" smtClean="0"/>
                        <a:t>İleri</a:t>
                      </a:r>
                      <a:endParaRPr lang="en-US" sz="2400" dirty="0"/>
                    </a:p>
                  </a:txBody>
                  <a:tcPr/>
                </a:tc>
              </a:tr>
              <a:tr h="1117006">
                <a:tc>
                  <a:txBody>
                    <a:bodyPr/>
                    <a:lstStyle/>
                    <a:p>
                      <a:r>
                        <a:rPr lang="en-US" b="1" dirty="0" smtClean="0"/>
                        <a:t>APIs</a:t>
                      </a:r>
                      <a:endParaRPr lang="en-US" b="1" dirty="0"/>
                    </a:p>
                  </a:txBody>
                  <a:tcPr/>
                </a:tc>
                <a:tc>
                  <a:txBody>
                    <a:bodyPr/>
                    <a:lstStyle/>
                    <a:p>
                      <a:pPr marL="115888" indent="-115888" algn="l" defTabSz="914363" rtl="0" eaLnBrk="1" latinLnBrk="0" hangingPunct="1">
                        <a:buFont typeface="Arial" pitchFamily="34" charset="0"/>
                        <a:buChar char="•"/>
                      </a:pPr>
                      <a:r>
                        <a:rPr lang="en-US" sz="2000" b="1" kern="1200" dirty="0" smtClean="0">
                          <a:solidFill>
                            <a:schemeClr val="dk1"/>
                          </a:solidFill>
                          <a:latin typeface="+mn-lt"/>
                          <a:ea typeface="+mn-ea"/>
                          <a:cs typeface="+mn-cs"/>
                        </a:rPr>
                        <a:t>Pan/zoom </a:t>
                      </a:r>
                      <a:r>
                        <a:rPr lang="tr-TR" sz="2000" b="1" kern="1200" dirty="0" smtClean="0">
                          <a:solidFill>
                            <a:schemeClr val="dk1"/>
                          </a:solidFill>
                          <a:latin typeface="+mn-lt"/>
                          <a:ea typeface="+mn-ea"/>
                          <a:cs typeface="+mn-cs"/>
                        </a:rPr>
                        <a:t>hareketleri</a:t>
                      </a:r>
                      <a:endParaRPr lang="en-US" sz="2000" b="1"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tr-TR" sz="2000" b="1" kern="1200" dirty="0" smtClean="0">
                          <a:solidFill>
                            <a:schemeClr val="dk1"/>
                          </a:solidFill>
                          <a:latin typeface="+mn-lt"/>
                          <a:ea typeface="+mn-ea"/>
                          <a:cs typeface="+mn-cs"/>
                        </a:rPr>
                        <a:t>Özel hareket</a:t>
                      </a:r>
                      <a:r>
                        <a:rPr lang="tr-TR" sz="2000" b="1" kern="1200" baseline="0" dirty="0" smtClean="0">
                          <a:solidFill>
                            <a:schemeClr val="dk1"/>
                          </a:solidFill>
                          <a:latin typeface="+mn-lt"/>
                          <a:ea typeface="+mn-ea"/>
                          <a:cs typeface="+mn-cs"/>
                        </a:rPr>
                        <a:t> algılama.</a:t>
                      </a:r>
                      <a:endParaRPr lang="en-US" sz="2000" b="1" kern="1200" dirty="0" smtClean="0">
                        <a:solidFill>
                          <a:schemeClr val="dk1"/>
                        </a:solidFill>
                        <a:latin typeface="+mn-lt"/>
                        <a:ea typeface="+mn-ea"/>
                        <a:cs typeface="+mn-cs"/>
                      </a:endParaRPr>
                    </a:p>
                    <a:p>
                      <a:pPr marL="115888" indent="-115888" algn="l" defTabSz="914363" rtl="0" eaLnBrk="1" latinLnBrk="0" hangingPunct="1">
                        <a:buFont typeface="Arial" pitchFamily="34" charset="0"/>
                        <a:buChar char="•"/>
                      </a:pPr>
                      <a:r>
                        <a:rPr lang="en-US" sz="2000" b="1" kern="1200" dirty="0" smtClean="0">
                          <a:solidFill>
                            <a:schemeClr val="dk1"/>
                          </a:solidFill>
                          <a:latin typeface="+mn-lt"/>
                          <a:ea typeface="+mn-ea"/>
                          <a:cs typeface="+mn-cs"/>
                        </a:rPr>
                        <a:t>Pan/zoom/rotate</a:t>
                      </a:r>
                    </a:p>
                  </a:txBody>
                  <a:tcPr/>
                </a:tc>
                <a:tc>
                  <a:txBody>
                    <a:bodyPr/>
                    <a:lstStyle/>
                    <a:p>
                      <a:pPr marL="115888" indent="-115888" algn="l" defTabSz="914363" rtl="0" eaLnBrk="1" latinLnBrk="0" hangingPunct="1">
                        <a:buFont typeface="Arial" pitchFamily="34" charset="0"/>
                        <a:buChar char="•"/>
                      </a:pPr>
                      <a:r>
                        <a:rPr lang="tr-TR" sz="2000" b="1" kern="1200" dirty="0" smtClean="0">
                          <a:solidFill>
                            <a:schemeClr val="dk1"/>
                          </a:solidFill>
                          <a:latin typeface="+mn-lt"/>
                          <a:ea typeface="+mn-ea"/>
                          <a:cs typeface="+mn-cs"/>
                        </a:rPr>
                        <a:t>Doğrudan Touch data ulaşımı</a:t>
                      </a:r>
                      <a:endParaRPr lang="en-US" sz="2000" b="1" kern="1200" dirty="0" smtClean="0">
                        <a:solidFill>
                          <a:schemeClr val="dk1"/>
                        </a:solidFill>
                        <a:latin typeface="+mn-lt"/>
                        <a:ea typeface="+mn-ea"/>
                        <a:cs typeface="+mn-cs"/>
                      </a:endParaRPr>
                    </a:p>
                    <a:p>
                      <a:pPr marL="115888" indent="-115888" algn="l" defTabSz="914363" rtl="0" eaLnBrk="1" latinLnBrk="0" hangingPunct="1">
                        <a:buFont typeface="Arial" pitchFamily="34" charset="0"/>
                        <a:buChar char="•"/>
                      </a:pPr>
                      <a:r>
                        <a:rPr lang="en-US" sz="2000" b="1" kern="1200" dirty="0" smtClean="0">
                          <a:solidFill>
                            <a:schemeClr val="dk1"/>
                          </a:solidFill>
                          <a:latin typeface="+mn-lt"/>
                          <a:ea typeface="+mn-ea"/>
                          <a:cs typeface="+mn-cs"/>
                        </a:rPr>
                        <a:t>Manipulation </a:t>
                      </a:r>
                      <a:r>
                        <a:rPr lang="tr-TR" sz="2000" b="1" kern="1200" dirty="0" smtClean="0">
                          <a:solidFill>
                            <a:schemeClr val="dk1"/>
                          </a:solidFill>
                          <a:latin typeface="+mn-lt"/>
                          <a:ea typeface="+mn-ea"/>
                          <a:cs typeface="+mn-cs"/>
                        </a:rPr>
                        <a:t>ve </a:t>
                      </a:r>
                      <a:r>
                        <a:rPr lang="en-US" sz="2000" b="1" kern="1200" dirty="0" smtClean="0">
                          <a:solidFill>
                            <a:schemeClr val="dk1"/>
                          </a:solidFill>
                          <a:latin typeface="+mn-lt"/>
                          <a:ea typeface="+mn-ea"/>
                          <a:cs typeface="+mn-cs"/>
                        </a:rPr>
                        <a:t>Inertia </a:t>
                      </a:r>
                      <a:r>
                        <a:rPr lang="tr-TR" sz="2000" b="1" kern="1200" dirty="0" smtClean="0">
                          <a:solidFill>
                            <a:schemeClr val="dk1"/>
                          </a:solidFill>
                          <a:latin typeface="+mn-lt"/>
                          <a:ea typeface="+mn-ea"/>
                          <a:cs typeface="+mn-cs"/>
                        </a:rPr>
                        <a:t>işlemcileri</a:t>
                      </a:r>
                      <a:endParaRPr lang="en-US" sz="2000" b="1" kern="1200" dirty="0" smtClean="0">
                        <a:solidFill>
                          <a:schemeClr val="dk1"/>
                        </a:solidFill>
                        <a:latin typeface="+mn-lt"/>
                        <a:ea typeface="+mn-ea"/>
                        <a:cs typeface="+mn-cs"/>
                      </a:endParaRPr>
                    </a:p>
                  </a:txBody>
                  <a:tcPr/>
                </a:tc>
              </a:tr>
              <a:tr h="1161702">
                <a:tc>
                  <a:txBody>
                    <a:bodyPr/>
                    <a:lstStyle/>
                    <a:p>
                      <a:r>
                        <a:rPr lang="en-US" b="1" dirty="0" smtClean="0"/>
                        <a:t>Native Win32</a:t>
                      </a:r>
                      <a:endParaRPr lang="en-US" b="1" dirty="0"/>
                    </a:p>
                  </a:txBody>
                  <a:tcPr/>
                </a:tc>
                <a:tc>
                  <a:txBody>
                    <a:bodyPr/>
                    <a:lstStyle/>
                    <a:p>
                      <a:pPr marL="115888" indent="-115888" algn="l" defTabSz="914363" rtl="0" eaLnBrk="1" latinLnBrk="0" hangingPunct="1">
                        <a:buFont typeface="Arial" pitchFamily="34" charset="0"/>
                        <a:buChar char="•"/>
                      </a:pPr>
                      <a:r>
                        <a:rPr lang="tr-TR" sz="1800" kern="1200" dirty="0" smtClean="0">
                          <a:solidFill>
                            <a:schemeClr val="dk1"/>
                          </a:solidFill>
                          <a:latin typeface="+mn-lt"/>
                          <a:ea typeface="+mn-ea"/>
                          <a:cs typeface="+mn-cs"/>
                        </a:rPr>
                        <a:t>S</a:t>
                      </a:r>
                      <a:r>
                        <a:rPr lang="en-US" sz="1800" kern="1200" dirty="0" err="1" smtClean="0">
                          <a:solidFill>
                            <a:schemeClr val="dk1"/>
                          </a:solidFill>
                          <a:latin typeface="+mn-lt"/>
                          <a:ea typeface="+mn-ea"/>
                          <a:cs typeface="+mn-cs"/>
                        </a:rPr>
                        <a:t>tandard</a:t>
                      </a:r>
                      <a:r>
                        <a:rPr lang="en-US" sz="1800" kern="1200" dirty="0" smtClean="0">
                          <a:solidFill>
                            <a:schemeClr val="dk1"/>
                          </a:solidFill>
                          <a:latin typeface="+mn-lt"/>
                          <a:ea typeface="+mn-ea"/>
                          <a:cs typeface="+mn-cs"/>
                        </a:rPr>
                        <a:t> scrollbar</a:t>
                      </a:r>
                      <a:r>
                        <a:rPr lang="tr-TR" sz="1800" kern="1200" dirty="0" smtClean="0">
                          <a:solidFill>
                            <a:schemeClr val="dk1"/>
                          </a:solidFill>
                          <a:latin typeface="+mn-lt"/>
                          <a:ea typeface="+mn-ea"/>
                          <a:cs typeface="+mn-cs"/>
                        </a:rPr>
                        <a:t>’lar ile uygulamalar.</a:t>
                      </a:r>
                      <a:endParaRPr lang="en-US" sz="1800"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WM_GESTURE </a:t>
                      </a:r>
                      <a:r>
                        <a:rPr lang="tr-TR" sz="1800" kern="1200" dirty="0" smtClean="0">
                          <a:solidFill>
                            <a:schemeClr val="dk1"/>
                          </a:solidFill>
                          <a:latin typeface="+mn-lt"/>
                          <a:ea typeface="+mn-ea"/>
                          <a:cs typeface="+mn-cs"/>
                        </a:rPr>
                        <a:t>mesajları.</a:t>
                      </a:r>
                      <a:endParaRPr lang="en-US" sz="1800"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WM_TOUCH</a:t>
                      </a:r>
                    </a:p>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COM </a:t>
                      </a:r>
                      <a:r>
                        <a:rPr lang="tr-TR" sz="1800" kern="1200" dirty="0" smtClean="0">
                          <a:solidFill>
                            <a:schemeClr val="dk1"/>
                          </a:solidFill>
                          <a:latin typeface="+mn-lt"/>
                          <a:ea typeface="+mn-ea"/>
                          <a:cs typeface="+mn-cs"/>
                        </a:rPr>
                        <a:t>bazlı </a:t>
                      </a:r>
                      <a:r>
                        <a:rPr lang="en-US" sz="1800" kern="1200" dirty="0" smtClean="0">
                          <a:solidFill>
                            <a:schemeClr val="dk1"/>
                          </a:solidFill>
                          <a:latin typeface="+mn-lt"/>
                          <a:ea typeface="+mn-ea"/>
                          <a:cs typeface="+mn-cs"/>
                        </a:rPr>
                        <a:t>Manipulation </a:t>
                      </a:r>
                      <a:r>
                        <a:rPr lang="tr-TR" sz="1800" kern="1200" dirty="0" smtClean="0">
                          <a:solidFill>
                            <a:schemeClr val="dk1"/>
                          </a:solidFill>
                          <a:latin typeface="+mn-lt"/>
                          <a:ea typeface="+mn-ea"/>
                          <a:cs typeface="+mn-cs"/>
                        </a:rPr>
                        <a:t>ve </a:t>
                      </a:r>
                      <a:r>
                        <a:rPr lang="en-US" sz="1800" kern="1200" dirty="0" smtClean="0">
                          <a:solidFill>
                            <a:schemeClr val="dk1"/>
                          </a:solidFill>
                          <a:latin typeface="+mn-lt"/>
                          <a:ea typeface="+mn-ea"/>
                          <a:cs typeface="+mn-cs"/>
                        </a:rPr>
                        <a:t>Inertia </a:t>
                      </a:r>
                      <a:r>
                        <a:rPr lang="tr-TR" sz="1800" kern="1200" dirty="0" smtClean="0">
                          <a:solidFill>
                            <a:schemeClr val="dk1"/>
                          </a:solidFill>
                          <a:latin typeface="+mn-lt"/>
                          <a:ea typeface="+mn-ea"/>
                          <a:cs typeface="+mn-cs"/>
                        </a:rPr>
                        <a:t>işlemcileri</a:t>
                      </a:r>
                      <a:endParaRPr lang="en-US" sz="1800" kern="1200" dirty="0" smtClean="0">
                        <a:solidFill>
                          <a:schemeClr val="dk1"/>
                        </a:solidFill>
                        <a:latin typeface="+mn-lt"/>
                        <a:ea typeface="+mn-ea"/>
                        <a:cs typeface="+mn-cs"/>
                      </a:endParaRPr>
                    </a:p>
                  </a:txBody>
                  <a:tcPr/>
                </a:tc>
              </a:tr>
              <a:tr h="1156410">
                <a:tc>
                  <a:txBody>
                    <a:bodyPr/>
                    <a:lstStyle/>
                    <a:p>
                      <a:r>
                        <a:rPr lang="en-US" b="1" dirty="0" smtClean="0"/>
                        <a:t>WPF</a:t>
                      </a:r>
                      <a:endParaRPr lang="en-US" b="1" dirty="0"/>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WPF 4.0</a:t>
                      </a:r>
                      <a:r>
                        <a:rPr lang="tr-TR" sz="1800" kern="1200" dirty="0" smtClean="0">
                          <a:solidFill>
                            <a:schemeClr val="dk1"/>
                          </a:solidFill>
                          <a:latin typeface="+mn-lt"/>
                          <a:ea typeface="+mn-ea"/>
                          <a:cs typeface="+mn-cs"/>
                        </a:rPr>
                        <a:t>’da ScrollViewer</a:t>
                      </a:r>
                      <a:r>
                        <a:rPr lang="tr-TR" sz="1800" kern="1200" baseline="0" dirty="0" smtClean="0">
                          <a:solidFill>
                            <a:schemeClr val="dk1"/>
                          </a:solidFill>
                          <a:latin typeface="+mn-lt"/>
                          <a:ea typeface="+mn-ea"/>
                          <a:cs typeface="+mn-cs"/>
                        </a:rPr>
                        <a:t> içerisinde pan desteği.</a:t>
                      </a:r>
                      <a:endParaRPr lang="en-US" sz="1800"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Gesture</a:t>
                      </a:r>
                      <a:r>
                        <a:rPr lang="en-US" sz="1800" kern="1200" baseline="0" dirty="0" smtClean="0">
                          <a:solidFill>
                            <a:schemeClr val="dk1"/>
                          </a:solidFill>
                          <a:latin typeface="+mn-lt"/>
                          <a:ea typeface="+mn-ea"/>
                          <a:cs typeface="+mn-cs"/>
                        </a:rPr>
                        <a:t> event</a:t>
                      </a:r>
                      <a:r>
                        <a:rPr lang="tr-TR" sz="1800" kern="1200" baseline="0" dirty="0" smtClean="0">
                          <a:solidFill>
                            <a:schemeClr val="dk1"/>
                          </a:solidFill>
                          <a:latin typeface="+mn-lt"/>
                          <a:ea typeface="+mn-ea"/>
                          <a:cs typeface="+mn-cs"/>
                        </a:rPr>
                        <a:t>’leri.</a:t>
                      </a:r>
                      <a:endParaRPr lang="en-US" sz="1800" kern="1200" baseline="0" dirty="0" smtClean="0">
                        <a:solidFill>
                          <a:schemeClr val="dk1"/>
                        </a:solidFill>
                        <a:latin typeface="+mn-lt"/>
                        <a:ea typeface="+mn-ea"/>
                        <a:cs typeface="+mn-cs"/>
                      </a:endParaRPr>
                    </a:p>
                    <a:p>
                      <a:pPr marL="115888" indent="-115888" algn="l" defTabSz="914363" rtl="0" eaLnBrk="1" latinLnBrk="0" hangingPunct="1">
                        <a:buFont typeface="Arial" pitchFamily="34" charset="0"/>
                        <a:buChar char="•"/>
                      </a:pPr>
                      <a:r>
                        <a:rPr lang="en-US" sz="1800" kern="1200" baseline="0" dirty="0" smtClean="0">
                          <a:solidFill>
                            <a:schemeClr val="dk1"/>
                          </a:solidFill>
                          <a:latin typeface="+mn-lt"/>
                          <a:ea typeface="+mn-ea"/>
                          <a:cs typeface="+mn-cs"/>
                        </a:rPr>
                        <a:t>Inertia </a:t>
                      </a:r>
                      <a:r>
                        <a:rPr lang="tr-TR" sz="1800" kern="1200" baseline="0" dirty="0" smtClean="0">
                          <a:solidFill>
                            <a:schemeClr val="dk1"/>
                          </a:solidFill>
                          <a:latin typeface="+mn-lt"/>
                          <a:ea typeface="+mn-ea"/>
                          <a:cs typeface="+mn-cs"/>
                        </a:rPr>
                        <a:t>ayarları</a:t>
                      </a:r>
                      <a:endParaRPr lang="en-US" sz="1800"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Touch </a:t>
                      </a:r>
                      <a:r>
                        <a:rPr lang="tr-TR" sz="1800" kern="1200" dirty="0" smtClean="0">
                          <a:solidFill>
                            <a:schemeClr val="dk1"/>
                          </a:solidFill>
                          <a:latin typeface="+mn-lt"/>
                          <a:ea typeface="+mn-ea"/>
                          <a:cs typeface="+mn-cs"/>
                        </a:rPr>
                        <a:t>event’leri.</a:t>
                      </a:r>
                      <a:endParaRPr lang="en-US" sz="1800" kern="1200" dirty="0" smtClean="0">
                        <a:solidFill>
                          <a:schemeClr val="dk1"/>
                        </a:solidFill>
                        <a:latin typeface="+mn-lt"/>
                        <a:ea typeface="+mn-ea"/>
                        <a:cs typeface="+mn-cs"/>
                      </a:endParaRPr>
                    </a:p>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Manipulation </a:t>
                      </a:r>
                      <a:r>
                        <a:rPr lang="tr-TR" sz="1800" kern="1200" dirty="0" smtClean="0">
                          <a:solidFill>
                            <a:schemeClr val="dk1"/>
                          </a:solidFill>
                          <a:latin typeface="+mn-lt"/>
                          <a:ea typeface="+mn-ea"/>
                          <a:cs typeface="+mn-cs"/>
                        </a:rPr>
                        <a:t>ve </a:t>
                      </a:r>
                      <a:r>
                        <a:rPr lang="en-US" sz="1800" kern="1200" dirty="0" smtClean="0">
                          <a:solidFill>
                            <a:schemeClr val="dk1"/>
                          </a:solidFill>
                          <a:latin typeface="+mn-lt"/>
                          <a:ea typeface="+mn-ea"/>
                          <a:cs typeface="+mn-cs"/>
                        </a:rPr>
                        <a:t>Inertia </a:t>
                      </a:r>
                      <a:r>
                        <a:rPr lang="tr-TR" sz="1800" kern="1200" dirty="0" smtClean="0">
                          <a:solidFill>
                            <a:schemeClr val="dk1"/>
                          </a:solidFill>
                          <a:latin typeface="+mn-lt"/>
                          <a:ea typeface="+mn-ea"/>
                          <a:cs typeface="+mn-cs"/>
                        </a:rPr>
                        <a:t>İşlemcileri</a:t>
                      </a:r>
                      <a:endParaRPr lang="en-US" sz="1800" kern="1200" dirty="0" smtClean="0">
                        <a:solidFill>
                          <a:schemeClr val="dk1"/>
                        </a:solidFill>
                        <a:latin typeface="+mn-lt"/>
                        <a:ea typeface="+mn-ea"/>
                        <a:cs typeface="+mn-cs"/>
                      </a:endParaRPr>
                    </a:p>
                  </a:txBody>
                  <a:tcPr/>
                </a:tc>
              </a:tr>
              <a:tr h="1156410">
                <a:tc>
                  <a:txBody>
                    <a:bodyPr/>
                    <a:lstStyle/>
                    <a:p>
                      <a:r>
                        <a:rPr lang="en-US" b="1" dirty="0" err="1" smtClean="0"/>
                        <a:t>WinForms</a:t>
                      </a:r>
                      <a:endParaRPr lang="en-US" b="1" dirty="0"/>
                    </a:p>
                  </a:txBody>
                  <a:tcPr/>
                </a:tc>
                <a:tc>
                  <a:txBody>
                    <a:bodyPr/>
                    <a:lstStyle/>
                    <a:p>
                      <a:pPr marL="115888" indent="-115888" algn="l" defTabSz="914363" rtl="0" eaLnBrk="1" latinLnBrk="0" hangingPunct="1">
                        <a:buFont typeface="Arial" pitchFamily="34" charset="0"/>
                        <a:buChar char="•"/>
                      </a:pPr>
                      <a:r>
                        <a:rPr lang="tr-TR" sz="1800" kern="1200" dirty="0" smtClean="0">
                          <a:solidFill>
                            <a:schemeClr val="dk1"/>
                          </a:solidFill>
                          <a:latin typeface="+mn-lt"/>
                          <a:ea typeface="+mn-ea"/>
                          <a:cs typeface="+mn-cs"/>
                        </a:rPr>
                        <a:t>S</a:t>
                      </a:r>
                      <a:r>
                        <a:rPr lang="en-US" sz="1800" kern="1200" dirty="0" err="1" smtClean="0">
                          <a:solidFill>
                            <a:schemeClr val="dk1"/>
                          </a:solidFill>
                          <a:latin typeface="+mn-lt"/>
                          <a:ea typeface="+mn-ea"/>
                          <a:cs typeface="+mn-cs"/>
                        </a:rPr>
                        <a:t>tandard</a:t>
                      </a:r>
                      <a:r>
                        <a:rPr lang="en-US" sz="1800" kern="1200" dirty="0" smtClean="0">
                          <a:solidFill>
                            <a:schemeClr val="dk1"/>
                          </a:solidFill>
                          <a:latin typeface="+mn-lt"/>
                          <a:ea typeface="+mn-ea"/>
                          <a:cs typeface="+mn-cs"/>
                        </a:rPr>
                        <a:t> scrollbar</a:t>
                      </a:r>
                      <a:r>
                        <a:rPr lang="tr-TR" sz="1800" kern="1200" dirty="0" smtClean="0">
                          <a:solidFill>
                            <a:schemeClr val="dk1"/>
                          </a:solidFill>
                          <a:latin typeface="+mn-lt"/>
                          <a:ea typeface="+mn-ea"/>
                          <a:cs typeface="+mn-cs"/>
                        </a:rPr>
                        <a:t>’lar ile uygulamalar.</a:t>
                      </a:r>
                      <a:endParaRPr lang="en-US" sz="1800" kern="1200" dirty="0" smtClean="0">
                        <a:solidFill>
                          <a:schemeClr val="dk1"/>
                        </a:solidFill>
                        <a:latin typeface="+mn-lt"/>
                        <a:ea typeface="+mn-ea"/>
                        <a:cs typeface="+mn-cs"/>
                      </a:endParaRPr>
                    </a:p>
                  </a:txBody>
                  <a:tcPr/>
                </a:tc>
                <a:tc>
                  <a:txBody>
                    <a:bodyPr/>
                    <a:lstStyle/>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WM_GESTURE </a:t>
                      </a:r>
                      <a:r>
                        <a:rPr lang="tr-TR" sz="1800" kern="1200" dirty="0" smtClean="0">
                          <a:solidFill>
                            <a:schemeClr val="dk1"/>
                          </a:solidFill>
                          <a:latin typeface="+mn-lt"/>
                          <a:ea typeface="+mn-ea"/>
                          <a:cs typeface="+mn-cs"/>
                        </a:rPr>
                        <a:t>mesajları</a:t>
                      </a:r>
                      <a:endParaRPr lang="en-US" sz="1800" kern="1200" dirty="0" smtClean="0">
                        <a:solidFill>
                          <a:schemeClr val="dk1"/>
                        </a:solidFill>
                        <a:latin typeface="+mn-lt"/>
                        <a:ea typeface="+mn-ea"/>
                        <a:cs typeface="+mn-cs"/>
                      </a:endParaRPr>
                    </a:p>
                    <a:p>
                      <a:pPr marL="115888" indent="-115888" algn="l" defTabSz="914363" rtl="0" eaLnBrk="1" latinLnBrk="0" hangingPunct="1">
                        <a:buFont typeface="Arial" pitchFamily="34" charset="0"/>
                        <a:buChar char="•"/>
                      </a:pPr>
                      <a:r>
                        <a:rPr lang="en-US" sz="1800" kern="1200" dirty="0" smtClean="0">
                          <a:solidFill>
                            <a:schemeClr val="dk1"/>
                          </a:solidFill>
                          <a:latin typeface="+mn-lt"/>
                          <a:ea typeface="+mn-ea"/>
                          <a:cs typeface="+mn-cs"/>
                        </a:rPr>
                        <a:t>P/Invoke</a:t>
                      </a:r>
                    </a:p>
                  </a:txBody>
                  <a:tcPr/>
                </a:tc>
                <a:tc>
                  <a:txBody>
                    <a:bodyPr/>
                    <a:lstStyle/>
                    <a:p>
                      <a:pPr marL="115888" marR="0" indent="-115888"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err="1" smtClean="0">
                          <a:solidFill>
                            <a:schemeClr val="dk1"/>
                          </a:solidFill>
                          <a:latin typeface="+mn-lt"/>
                          <a:ea typeface="+mn-ea"/>
                          <a:cs typeface="+mn-cs"/>
                        </a:rPr>
                        <a:t>Microsoft.Ink.DLL</a:t>
                      </a:r>
                      <a:r>
                        <a:rPr lang="tr-TR" sz="1800" kern="1200" dirty="0" smtClean="0">
                          <a:solidFill>
                            <a:schemeClr val="dk1"/>
                          </a:solidFill>
                          <a:latin typeface="+mn-lt"/>
                          <a:ea typeface="+mn-ea"/>
                          <a:cs typeface="+mn-cs"/>
                        </a:rPr>
                        <a:t> içerisinde </a:t>
                      </a:r>
                      <a:r>
                        <a:rPr lang="en-US" sz="1800" kern="1200" dirty="0" smtClean="0">
                          <a:solidFill>
                            <a:schemeClr val="dk1"/>
                          </a:solidFill>
                          <a:latin typeface="+mn-lt"/>
                          <a:ea typeface="+mn-ea"/>
                          <a:cs typeface="+mn-cs"/>
                        </a:rPr>
                        <a:t>Manipulation </a:t>
                      </a:r>
                      <a:r>
                        <a:rPr lang="tr-TR" sz="1800" kern="1200" dirty="0" smtClean="0">
                          <a:solidFill>
                            <a:schemeClr val="dk1"/>
                          </a:solidFill>
                          <a:latin typeface="+mn-lt"/>
                          <a:ea typeface="+mn-ea"/>
                          <a:cs typeface="+mn-cs"/>
                        </a:rPr>
                        <a:t>ve </a:t>
                      </a:r>
                      <a:r>
                        <a:rPr lang="en-US" sz="1800" kern="1200" dirty="0" smtClean="0">
                          <a:solidFill>
                            <a:schemeClr val="dk1"/>
                          </a:solidFill>
                          <a:latin typeface="+mn-lt"/>
                          <a:ea typeface="+mn-ea"/>
                          <a:cs typeface="+mn-cs"/>
                        </a:rPr>
                        <a:t>Inertia </a:t>
                      </a:r>
                      <a:r>
                        <a:rPr lang="tr-TR" sz="1800" kern="1200" dirty="0" smtClean="0">
                          <a:solidFill>
                            <a:schemeClr val="dk1"/>
                          </a:solidFill>
                          <a:latin typeface="+mn-lt"/>
                          <a:ea typeface="+mn-ea"/>
                          <a:cs typeface="+mn-cs"/>
                        </a:rPr>
                        <a:t>İşlemcileri</a:t>
                      </a:r>
                      <a:endParaRPr lang="en-US" sz="1800" kern="1200" dirty="0" smtClean="0">
                        <a:solidFill>
                          <a:schemeClr val="dk1"/>
                        </a:solidFill>
                        <a:latin typeface="+mn-lt"/>
                        <a:ea typeface="+mn-ea"/>
                        <a:cs typeface="+mn-cs"/>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1107996"/>
          </a:xfrm>
        </p:spPr>
        <p:txBody>
          <a:bodyPr/>
          <a:lstStyle/>
          <a:p>
            <a:r>
              <a:rPr lang="en-US" dirty="0" err="1" smtClean="0"/>
              <a:t>.Net</a:t>
            </a:r>
            <a:r>
              <a:rPr lang="en-US" dirty="0" smtClean="0"/>
              <a:t> Framework</a:t>
            </a:r>
            <a:r>
              <a:rPr lang="tr-TR" dirty="0" smtClean="0"/>
              <a:t> içerisinde MultiTouch</a:t>
            </a:r>
            <a:endParaRPr lang="en-US" dirty="0"/>
          </a:p>
        </p:txBody>
      </p:sp>
      <p:sp>
        <p:nvSpPr>
          <p:cNvPr id="3" name="Content Placeholder 2"/>
          <p:cNvSpPr>
            <a:spLocks noGrp="1"/>
          </p:cNvSpPr>
          <p:nvPr>
            <p:ph idx="1"/>
          </p:nvPr>
        </p:nvSpPr>
        <p:spPr>
          <a:xfrm>
            <a:off x="730044" y="1412875"/>
            <a:ext cx="7681532" cy="4579459"/>
          </a:xfrm>
        </p:spPr>
        <p:txBody>
          <a:bodyPr/>
          <a:lstStyle/>
          <a:p>
            <a:r>
              <a:rPr lang="en-US" dirty="0" smtClean="0"/>
              <a:t>WPF</a:t>
            </a:r>
            <a:r>
              <a:rPr lang="tr-TR" dirty="0" smtClean="0"/>
              <a:t> için</a:t>
            </a:r>
            <a:r>
              <a:rPr lang="en-US" dirty="0" smtClean="0"/>
              <a:t>:</a:t>
            </a:r>
          </a:p>
          <a:p>
            <a:pPr lvl="1"/>
            <a:r>
              <a:rPr lang="en-US" dirty="0" smtClean="0"/>
              <a:t>Windows 7 </a:t>
            </a:r>
            <a:r>
              <a:rPr lang="tr-TR" dirty="0" smtClean="0"/>
              <a:t>yayınına yakın bir tarihte .NET 3.5 update’i.</a:t>
            </a:r>
            <a:endParaRPr lang="en-US" dirty="0" smtClean="0"/>
          </a:p>
          <a:p>
            <a:pPr lvl="2"/>
            <a:r>
              <a:rPr lang="en-US" dirty="0" smtClean="0"/>
              <a:t>Multi-touch, gesture API</a:t>
            </a:r>
            <a:r>
              <a:rPr lang="tr-TR" dirty="0" smtClean="0"/>
              <a:t>’ları.</a:t>
            </a:r>
            <a:endParaRPr lang="en-US" dirty="0" smtClean="0"/>
          </a:p>
          <a:p>
            <a:pPr lvl="1"/>
            <a:r>
              <a:rPr lang="tr-TR" dirty="0" smtClean="0"/>
              <a:t>.NET </a:t>
            </a:r>
            <a:r>
              <a:rPr lang="en-US" dirty="0" smtClean="0"/>
              <a:t>4.0</a:t>
            </a:r>
          </a:p>
          <a:p>
            <a:pPr lvl="2"/>
            <a:r>
              <a:rPr lang="en-US" dirty="0" smtClean="0"/>
              <a:t>Multi-</a:t>
            </a:r>
            <a:r>
              <a:rPr lang="en-US" dirty="0" err="1" smtClean="0"/>
              <a:t>touc</a:t>
            </a:r>
            <a:r>
              <a:rPr lang="tr-TR" dirty="0" smtClean="0"/>
              <a:t>h’a özel yeni kontroller!</a:t>
            </a:r>
            <a:endParaRPr lang="en-US" dirty="0" smtClean="0"/>
          </a:p>
          <a:p>
            <a:pPr lvl="1">
              <a:buNone/>
            </a:pPr>
            <a:endParaRPr lang="en-US" dirty="0" smtClean="0"/>
          </a:p>
          <a:p>
            <a:r>
              <a:rPr lang="tr-TR" dirty="0" smtClean="0"/>
              <a:t>W</a:t>
            </a:r>
            <a:r>
              <a:rPr lang="en-US" dirty="0" err="1" smtClean="0"/>
              <a:t>inForms</a:t>
            </a:r>
            <a:r>
              <a:rPr lang="tr-TR" dirty="0" smtClean="0"/>
              <a:t> için</a:t>
            </a:r>
            <a:r>
              <a:rPr lang="en-US" dirty="0" smtClean="0"/>
              <a:t> (Windows 7 </a:t>
            </a:r>
            <a:r>
              <a:rPr lang="tr-TR" dirty="0" smtClean="0"/>
              <a:t>yayınında</a:t>
            </a:r>
            <a:r>
              <a:rPr lang="en-US" dirty="0" smtClean="0"/>
              <a:t>):</a:t>
            </a:r>
          </a:p>
          <a:p>
            <a:pPr lvl="1"/>
            <a:r>
              <a:rPr lang="tr-TR" dirty="0" smtClean="0"/>
              <a:t>N</a:t>
            </a:r>
            <a:r>
              <a:rPr lang="en-US" dirty="0" err="1" smtClean="0"/>
              <a:t>ative</a:t>
            </a:r>
            <a:r>
              <a:rPr lang="en-US" dirty="0" smtClean="0"/>
              <a:t> Win32 API</a:t>
            </a:r>
            <a:r>
              <a:rPr lang="tr-TR" dirty="0" smtClean="0"/>
              <a:t>’ları ile Interop</a:t>
            </a:r>
            <a:endParaRPr lang="en-US" dirty="0" smtClean="0"/>
          </a:p>
          <a:p>
            <a:pPr lvl="1"/>
            <a:r>
              <a:rPr lang="tr-TR" dirty="0" smtClean="0"/>
              <a:t>M </a:t>
            </a:r>
            <a:r>
              <a:rPr lang="en-US" dirty="0" smtClean="0"/>
              <a:t>Manipulations/Inertia wrapper</a:t>
            </a:r>
            <a:r>
              <a:rPr lang="tr-TR" dirty="0" smtClean="0"/>
              <a:t>’larının kullanımı.</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a:t>
            </a:r>
            <a:r>
              <a:rPr lang="tr-TR" dirty="0" smtClean="0"/>
              <a:t> içerisinde MultiTouch</a:t>
            </a:r>
            <a:endParaRPr lang="en-US" dirty="0"/>
          </a:p>
        </p:txBody>
      </p:sp>
      <p:sp>
        <p:nvSpPr>
          <p:cNvPr id="3" name="Content Placeholder 2"/>
          <p:cNvSpPr>
            <a:spLocks noGrp="1"/>
          </p:cNvSpPr>
          <p:nvPr>
            <p:ph idx="1"/>
          </p:nvPr>
        </p:nvSpPr>
        <p:spPr>
          <a:xfrm>
            <a:off x="730044" y="1412875"/>
            <a:ext cx="7681532" cy="4846583"/>
          </a:xfrm>
        </p:spPr>
        <p:txBody>
          <a:bodyPr/>
          <a:lstStyle/>
          <a:p>
            <a:r>
              <a:rPr lang="en-US" dirty="0" err="1" smtClean="0"/>
              <a:t>UIElement</a:t>
            </a:r>
            <a:r>
              <a:rPr lang="en-US" dirty="0" smtClean="0"/>
              <a:t> </a:t>
            </a:r>
            <a:r>
              <a:rPr lang="tr-TR" dirty="0" smtClean="0"/>
              <a:t>ve </a:t>
            </a:r>
            <a:r>
              <a:rPr lang="en-US" dirty="0" smtClean="0"/>
              <a:t>UIElement3</a:t>
            </a:r>
            <a:r>
              <a:rPr lang="tr-TR" dirty="0" smtClean="0"/>
              <a:t>D’de değişiklikler</a:t>
            </a:r>
            <a:endParaRPr lang="en-US" dirty="0" smtClean="0"/>
          </a:p>
          <a:p>
            <a:pPr lvl="1"/>
            <a:r>
              <a:rPr lang="en-US" dirty="0" smtClean="0"/>
              <a:t>Gesture </a:t>
            </a:r>
            <a:r>
              <a:rPr lang="tr-TR" dirty="0" smtClean="0"/>
              <a:t>event’ları.</a:t>
            </a:r>
          </a:p>
          <a:p>
            <a:pPr lvl="1"/>
            <a:r>
              <a:rPr lang="en-US" dirty="0" smtClean="0"/>
              <a:t> Raw</a:t>
            </a:r>
            <a:r>
              <a:rPr lang="tr-TR" dirty="0" smtClean="0"/>
              <a:t> data veren</a:t>
            </a:r>
            <a:r>
              <a:rPr lang="en-US" dirty="0" smtClean="0"/>
              <a:t> touch event</a:t>
            </a:r>
            <a:r>
              <a:rPr lang="tr-TR" dirty="0" smtClean="0"/>
              <a:t>’ları.</a:t>
            </a:r>
            <a:endParaRPr lang="en-US" dirty="0" smtClean="0"/>
          </a:p>
          <a:p>
            <a:pPr lvl="1"/>
            <a:r>
              <a:rPr lang="en-US" dirty="0" smtClean="0"/>
              <a:t>Touch </a:t>
            </a:r>
            <a:r>
              <a:rPr lang="tr-TR" dirty="0" smtClean="0"/>
              <a:t>ve </a:t>
            </a:r>
            <a:r>
              <a:rPr lang="en-US" dirty="0" smtClean="0"/>
              <a:t>touch digitizer </a:t>
            </a:r>
            <a:r>
              <a:rPr lang="tr-TR" dirty="0" smtClean="0"/>
              <a:t>cihazlarına destek.</a:t>
            </a:r>
            <a:endParaRPr lang="en-US" dirty="0" smtClean="0"/>
          </a:p>
          <a:p>
            <a:r>
              <a:rPr lang="tr-TR" dirty="0" smtClean="0"/>
              <a:t>Kontrollerde M</a:t>
            </a:r>
            <a:r>
              <a:rPr lang="en-US" dirty="0" err="1" smtClean="0"/>
              <a:t>ulti</a:t>
            </a:r>
            <a:r>
              <a:rPr lang="en-US" dirty="0" smtClean="0"/>
              <a:t>-touch</a:t>
            </a:r>
            <a:r>
              <a:rPr lang="tr-TR" dirty="0" smtClean="0"/>
              <a:t> desteği</a:t>
            </a:r>
            <a:r>
              <a:rPr lang="en-US" dirty="0" smtClean="0"/>
              <a:t>:</a:t>
            </a:r>
          </a:p>
          <a:p>
            <a:pPr lvl="1"/>
            <a:r>
              <a:rPr lang="en-US" dirty="0" err="1" smtClean="0"/>
              <a:t>ScrollViewer</a:t>
            </a:r>
            <a:r>
              <a:rPr lang="en-US" dirty="0" smtClean="0"/>
              <a:t> </a:t>
            </a:r>
            <a:r>
              <a:rPr lang="tr-TR" dirty="0" smtClean="0"/>
              <a:t>pan desteği sunacak...</a:t>
            </a:r>
            <a:endParaRPr lang="en-US" dirty="0" smtClean="0"/>
          </a:p>
          <a:p>
            <a:pPr lvl="1"/>
            <a:r>
              <a:rPr lang="en-US" dirty="0" smtClean="0"/>
              <a:t>Base </a:t>
            </a:r>
            <a:r>
              <a:rPr lang="tr-TR" dirty="0" smtClean="0"/>
              <a:t>kontrollerin hepsi </a:t>
            </a:r>
            <a:r>
              <a:rPr lang="en-US" dirty="0" smtClean="0"/>
              <a:t>multi-touch </a:t>
            </a:r>
            <a:r>
              <a:rPr lang="tr-TR" dirty="0" smtClean="0"/>
              <a:t>destekli hale gelecek.</a:t>
            </a:r>
            <a:endParaRPr lang="en-US" dirty="0" smtClean="0"/>
          </a:p>
          <a:p>
            <a:pPr lvl="1"/>
            <a:r>
              <a:rPr lang="en-US" dirty="0" smtClean="0"/>
              <a:t>Multi-capture </a:t>
            </a:r>
            <a:r>
              <a:rPr lang="tr-TR" dirty="0" smtClean="0"/>
              <a:t>desteği.</a:t>
            </a:r>
            <a:endParaRPr lang="en-US" dirty="0" smtClean="0"/>
          </a:p>
          <a:p>
            <a:pPr lvl="1"/>
            <a:r>
              <a:rPr lang="tr-TR" dirty="0" smtClean="0"/>
              <a:t>Yeni </a:t>
            </a:r>
            <a:r>
              <a:rPr lang="en-US" dirty="0" smtClean="0"/>
              <a:t>multi-touch </a:t>
            </a:r>
            <a:r>
              <a:rPr lang="tr-TR" dirty="0" smtClean="0"/>
              <a:t>için özel kontroller.</a:t>
            </a:r>
            <a:endParaRPr lang="en-US" dirty="0" smtClean="0"/>
          </a:p>
          <a:p>
            <a:r>
              <a:rPr lang="en-US" dirty="0" smtClean="0"/>
              <a:t>Surface SDK 2.0</a:t>
            </a:r>
            <a:r>
              <a:rPr lang="tr-TR" dirty="0" smtClean="0"/>
              <a:t> uyumluluğu.</a:t>
            </a:r>
            <a:endParaRPr lang="en-US" dirty="0" smtClean="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0.5"/>
</p:tagLst>
</file>

<file path=ppt/tags/tag2.xml><?xml version="1.0" encoding="utf-8"?>
<p:tagLst xmlns:a="http://schemas.openxmlformats.org/drawingml/2006/main" xmlns:r="http://schemas.openxmlformats.org/officeDocument/2006/relationships" xmlns:p="http://schemas.openxmlformats.org/presentationml/2006/main">
  <p:tag name="TIMING" val="|0|0.1|0.1|0.4|0.4"/>
</p:tagLst>
</file>

<file path=ppt/theme/theme1.xml><?xml version="1.0" encoding="utf-8"?>
<a:theme xmlns:a="http://schemas.openxmlformats.org/drawingml/2006/main" name="1_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2468</TotalTime>
  <Words>957</Words>
  <Application>Microsoft Office PowerPoint</Application>
  <PresentationFormat>On-screen Show (4:3)</PresentationFormat>
  <Paragraphs>148</Paragraphs>
  <Slides>13</Slides>
  <Notes>13</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1_PDC 2008 BREAKOUT template 4-3_GRAY_FINAL</vt:lpstr>
      <vt:lpstr>PDC 2008 BREAKOUT template 4-3_GRAY_FINAL</vt:lpstr>
      <vt:lpstr>White with Consolas font for code slides</vt:lpstr>
      <vt:lpstr>WPF ve MultiTouch Uygulamalar</vt:lpstr>
      <vt:lpstr>Multi-touch karşımızda!</vt:lpstr>
      <vt:lpstr>Multi-touch sahnede</vt:lpstr>
      <vt:lpstr>Touch Scenarios And Windows 7</vt:lpstr>
      <vt:lpstr>Uygulamama Touch desteği ekleme yollarındayım...</vt:lpstr>
      <vt:lpstr>Touch Geliştirme Dünyası </vt:lpstr>
      <vt:lpstr>Touch Platformu</vt:lpstr>
      <vt:lpstr>.Net Framework içerisinde MultiTouch</vt:lpstr>
      <vt:lpstr>WPF içerisinde MultiTouch</vt:lpstr>
      <vt:lpstr>Multi-touch WPF Uygulamaları</vt:lpstr>
      <vt:lpstr>Nasıl başlamalı?</vt:lpstr>
      <vt:lpstr>????</vt:lpstr>
      <vt:lpstr>Daron Yöndem http://daron.yondem.com daron@yondem.com </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PC03: Developing Multi-touch Applications</dc:title>
  <dc:subject>PDC 2008</dc:subject>
  <dc:creator>Reed Townsend;Anson Tsao</dc:creator>
  <dc:description>Template: David Shadle
Formatting: Silver Fox Productions, Inc.
Event Date: October 27, 2008
Event Location: Los Angeles
Audience: developers, TDMs, IT pros, professionals, devs</dc:description>
  <cp:lastModifiedBy>Daron Yöndem</cp:lastModifiedBy>
  <cp:revision>185</cp:revision>
  <dcterms:created xsi:type="dcterms:W3CDTF">2008-10-05T19:48:50Z</dcterms:created>
  <dcterms:modified xsi:type="dcterms:W3CDTF">2009-04-18T07:50:17Z</dcterms:modified>
</cp:coreProperties>
</file>