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89" r:id="rId5"/>
    <p:sldId id="262" r:id="rId6"/>
    <p:sldId id="291" r:id="rId7"/>
    <p:sldId id="264" r:id="rId8"/>
    <p:sldId id="297" r:id="rId9"/>
    <p:sldId id="265" r:id="rId10"/>
    <p:sldId id="292" r:id="rId11"/>
    <p:sldId id="294" r:id="rId12"/>
    <p:sldId id="295" r:id="rId13"/>
    <p:sldId id="290" r:id="rId14"/>
    <p:sldId id="296" r:id="rId15"/>
    <p:sldId id="287" r:id="rId16"/>
    <p:sldId id="293" r:id="rId17"/>
    <p:sldId id="298" r:id="rId18"/>
    <p:sldId id="288"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ireh" initials="ceh" lastIdx="2"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15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315609-3109-45BA-A2A2-B39D08944849}" type="datetimeFigureOut">
              <a:rPr lang="tr-TR" smtClean="0"/>
              <a:pPr/>
              <a:t>02.12.2008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AFDDBD-3B26-49F8-BEDF-D8D7FBC3B25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demo02.ilog.com/SilverlightGantt/TestPag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lay.members.winisp.net/ChartBuild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marL="673100" lvl="1" indent="-323850">
              <a:buNone/>
            </a:pPr>
            <a:endParaRPr lang="en-US" dirty="0" smtClean="0">
              <a:latin typeface="Calibri"/>
            </a:endParaRPr>
          </a:p>
          <a:p>
            <a:pPr>
              <a:spcBef>
                <a:spcPct val="0"/>
              </a:spcBef>
            </a:pPr>
            <a:endParaRPr lang="en-US" dirty="0" smtClean="0">
              <a:latin typeface="Segoe"/>
            </a:endParaRPr>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C42F62D3-38EB-4AAC-A422-C7833B37E35C}" type="slidenum">
              <a:rPr lang="en-US">
                <a:cs typeface="Arial" charset="0"/>
              </a:rPr>
              <a:pPr defTabSz="912813" fontAlgn="base">
                <a:spcBef>
                  <a:spcPct val="0"/>
                </a:spcBef>
                <a:spcAft>
                  <a:spcPct val="0"/>
                </a:spcAft>
              </a:pPr>
              <a:t>2</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http://daron.yondem.com/tr/PermaLink.aspx?guid=3857a275-e650-4eda-9f58-48203fc74e67</a:t>
            </a:r>
          </a:p>
        </p:txBody>
      </p:sp>
      <p:sp>
        <p:nvSpPr>
          <p:cNvPr id="4" name="Slide Number Placeholder 3"/>
          <p:cNvSpPr>
            <a:spLocks noGrp="1"/>
          </p:cNvSpPr>
          <p:nvPr>
            <p:ph type="sldNum" sz="quarter" idx="10"/>
          </p:nvPr>
        </p:nvSpPr>
        <p:spPr/>
        <p:txBody>
          <a:bodyPr/>
          <a:lstStyle/>
          <a:p>
            <a:fld id="{E9AFDDBD-3B26-49F8-BEDF-D8D7FBC3B255}"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tr-TR" dirty="0" smtClean="0"/>
              <a:t> Değerlendirme</a:t>
            </a:r>
            <a:r>
              <a:rPr lang="tr-TR" baseline="0" dirty="0" smtClean="0"/>
              <a:t> formu dolduranlara, gün sonunda bir USB bellek hediyemiz var. </a:t>
            </a:r>
          </a:p>
          <a:p>
            <a:pPr>
              <a:buFontTx/>
              <a:buChar char="-"/>
            </a:pPr>
            <a:r>
              <a:rPr lang="tr-TR" baseline="0" dirty="0" smtClean="0"/>
              <a:t> Bellek içerisinde; paralel oturum sunumları, teknik dökümanlar, video lar var. </a:t>
            </a:r>
          </a:p>
          <a:p>
            <a:pPr>
              <a:buFontTx/>
              <a:buChar char="-"/>
            </a:pPr>
            <a:r>
              <a:rPr lang="tr-TR" baseline="0" dirty="0" smtClean="0"/>
              <a:t> Yazılım geliştiricilerin son bilgiler için takip edebilecekleri Microsoft Türkiye Yazılım Geliştiriciler ve Platform ekibinin blogunu takip edebilirler.   </a:t>
            </a:r>
          </a:p>
          <a:p>
            <a:pPr>
              <a:buFontTx/>
              <a:buNone/>
            </a:pPr>
            <a:endParaRPr lang="tr-TR" dirty="0"/>
          </a:p>
        </p:txBody>
      </p:sp>
      <p:sp>
        <p:nvSpPr>
          <p:cNvPr id="4" name="Slide Number Placeholder 3"/>
          <p:cNvSpPr>
            <a:spLocks noGrp="1"/>
          </p:cNvSpPr>
          <p:nvPr>
            <p:ph type="sldNum" sz="quarter" idx="10"/>
          </p:nvPr>
        </p:nvSpPr>
        <p:spPr/>
        <p:txBody>
          <a:bodyPr/>
          <a:lstStyle/>
          <a:p>
            <a:fld id="{F8FE31B3-A7E2-4EC1-BFEF-447ED84A45CE}" type="slidenum">
              <a:rPr lang="tr-TR" smtClean="0"/>
              <a:pPr/>
              <a:t>17</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cs typeface="Arial" charset="0"/>
            </a:endParaRPr>
          </a:p>
        </p:txBody>
      </p:sp>
      <p:sp>
        <p:nvSpPr>
          <p:cNvPr id="76802"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B3316F95-F7A1-45CC-AA29-8E39B2EF4E11}" type="datetime8">
              <a:rPr lang="en-US">
                <a:cs typeface="Arial" charset="0"/>
              </a:rPr>
              <a:pPr defTabSz="912813" fontAlgn="base">
                <a:spcBef>
                  <a:spcPct val="0"/>
                </a:spcBef>
                <a:spcAft>
                  <a:spcPct val="0"/>
                </a:spcAft>
              </a:pPr>
              <a:t>12/2/2008 8:41 PM</a:t>
            </a:fld>
            <a:endParaRPr lang="en-US">
              <a:cs typeface="Arial" charset="0"/>
            </a:endParaRPr>
          </a:p>
        </p:txBody>
      </p:sp>
      <p:sp>
        <p:nvSpPr>
          <p:cNvPr id="76803"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latin typeface="Segoe"/>
                <a:cs typeface="Arial" charset="0"/>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latin typeface="Segoe"/>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latin typeface="Segoe"/>
                <a:cs typeface="Arial" charset="0"/>
              </a:rPr>
            </a:br>
            <a:r>
              <a:rPr lang="en-US">
                <a:solidFill>
                  <a:schemeClr val="tx1"/>
                </a:solidFill>
                <a:latin typeface="Segoe"/>
                <a:cs typeface="Arial" charset="0"/>
              </a:rPr>
              <a:t>MICROSOFT MAKES NO WARRANTIES, EXPRESS, IMPLIED OR STATUTORY, AS TO THE INFORMATION IN THIS PRESENTATION.</a:t>
            </a:r>
          </a:p>
          <a:p>
            <a:pPr defTabSz="912813" fontAlgn="base">
              <a:spcBef>
                <a:spcPct val="0"/>
              </a:spcBef>
              <a:spcAft>
                <a:spcPct val="0"/>
              </a:spcAft>
            </a:pPr>
            <a:endParaRPr lang="en-US">
              <a:solidFill>
                <a:schemeClr val="tx1"/>
              </a:solidFill>
              <a:latin typeface="Segoe"/>
              <a:cs typeface="Arial" charset="0"/>
            </a:endParaRPr>
          </a:p>
        </p:txBody>
      </p:sp>
      <p:sp>
        <p:nvSpPr>
          <p:cNvPr id="76804"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93F1C141-09E1-43D7-99D3-04BD6D9560CD}" type="slidenum">
              <a:rPr lang="en-US">
                <a:cs typeface="Arial" charset="0"/>
              </a:rPr>
              <a:pPr defTabSz="912813" fontAlgn="base">
                <a:spcBef>
                  <a:spcPct val="0"/>
                </a:spcBef>
                <a:spcAft>
                  <a:spcPct val="0"/>
                </a:spcAft>
              </a:pPr>
              <a:t>18</a:t>
            </a:fld>
            <a:endParaRPr lang="en-US">
              <a:cs typeface="Arial" charset="0"/>
            </a:endParaRPr>
          </a:p>
        </p:txBody>
      </p:sp>
      <p:sp>
        <p:nvSpPr>
          <p:cNvPr id="76805" name="Slide Image Placeholder 11"/>
          <p:cNvSpPr>
            <a:spLocks noGrp="1" noRot="1" noChangeAspect="1"/>
          </p:cNvSpPr>
          <p:nvPr>
            <p:ph type="sldImg"/>
          </p:nvPr>
        </p:nvSpPr>
        <p:spPr bwMode="auto">
          <a:xfrm>
            <a:off x="1535113" y="457200"/>
            <a:ext cx="3736975" cy="2801938"/>
          </a:xfrm>
          <a:noFill/>
          <a:ln>
            <a:solidFill>
              <a:srgbClr val="000000"/>
            </a:solidFill>
            <a:miter lim="800000"/>
            <a:headEnd/>
            <a:tailEnd/>
          </a:ln>
        </p:spPr>
      </p:sp>
      <p:sp>
        <p:nvSpPr>
          <p:cNvPr id="76806"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Sego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Segoe"/>
            </a:endParaRP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60FE9DC2-87A0-4928-AD32-40C947A3A32E}" type="slidenum">
              <a:rPr lang="en-US">
                <a:cs typeface="Arial" charset="0"/>
              </a:rPr>
              <a:pPr defTabSz="912813" fontAlgn="base">
                <a:spcBef>
                  <a:spcPct val="0"/>
                </a:spcBef>
                <a:spcAft>
                  <a:spcPct val="0"/>
                </a:spcAft>
              </a:pPr>
              <a:t>3</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hlinkClick r:id="rId3"/>
              </a:rPr>
              <a:t>http://svdemo02.</a:t>
            </a:r>
            <a:r>
              <a:rPr lang="tr-TR" dirty="0" err="1" smtClean="0">
                <a:hlinkClick r:id="rId3"/>
              </a:rPr>
              <a:t>ilog</a:t>
            </a:r>
            <a:r>
              <a:rPr lang="tr-TR" dirty="0" smtClean="0">
                <a:hlinkClick r:id="rId3"/>
              </a:rPr>
              <a:t>.com/</a:t>
            </a:r>
            <a:r>
              <a:rPr lang="tr-TR" dirty="0" err="1" smtClean="0">
                <a:hlinkClick r:id="rId3"/>
              </a:rPr>
              <a:t>SilverlightGantt</a:t>
            </a:r>
            <a:r>
              <a:rPr lang="tr-TR" dirty="0" smtClean="0">
                <a:hlinkClick r:id="rId3"/>
              </a:rPr>
              <a:t>/</a:t>
            </a:r>
            <a:r>
              <a:rPr lang="tr-TR" dirty="0" err="1" smtClean="0">
                <a:hlinkClick r:id="rId3"/>
              </a:rPr>
              <a:t>TestPage</a:t>
            </a:r>
            <a:r>
              <a:rPr lang="tr-TR" dirty="0" smtClean="0">
                <a:hlinkClick r:id="rId3"/>
              </a:rPr>
              <a:t>.html</a:t>
            </a:r>
            <a:r>
              <a:rPr lang="tr-TR" dirty="0" smtClean="0"/>
              <a:t> </a:t>
            </a:r>
            <a:endParaRPr lang="en-US" dirty="0"/>
          </a:p>
        </p:txBody>
      </p:sp>
      <p:sp>
        <p:nvSpPr>
          <p:cNvPr id="4" name="Slide Number Placeholder 3"/>
          <p:cNvSpPr>
            <a:spLocks noGrp="1"/>
          </p:cNvSpPr>
          <p:nvPr>
            <p:ph type="sldNum" sz="quarter" idx="10"/>
          </p:nvPr>
        </p:nvSpPr>
        <p:spPr/>
        <p:txBody>
          <a:bodyPr/>
          <a:lstStyle/>
          <a:p>
            <a:fld id="{E9AFDDBD-3B26-49F8-BEDF-D8D7FBC3B255}"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Segoe"/>
            </a:endParaRPr>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2C7BBCE-8195-4377-8C89-EE074A79852B}" type="slidenum">
              <a:rPr lang="en-US">
                <a:cs typeface="Arial" charset="0"/>
              </a:rPr>
              <a:pPr defTabSz="912813" fontAlgn="base">
                <a:spcBef>
                  <a:spcPct val="0"/>
                </a:spcBef>
                <a:spcAft>
                  <a:spcPct val="0"/>
                </a:spcAft>
              </a:pPr>
              <a:t>5</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hlinkClick r:id="rId3"/>
              </a:rPr>
              <a:t>http://delay.members.winisp.net/ChartBuilder/</a:t>
            </a:r>
            <a:r>
              <a:rPr lang="tr-TR" dirty="0" smtClean="0"/>
              <a:t> </a:t>
            </a:r>
            <a:endParaRPr lang="en-US" dirty="0"/>
          </a:p>
        </p:txBody>
      </p:sp>
      <p:sp>
        <p:nvSpPr>
          <p:cNvPr id="4" name="Slide Number Placeholder 3"/>
          <p:cNvSpPr>
            <a:spLocks noGrp="1"/>
          </p:cNvSpPr>
          <p:nvPr>
            <p:ph type="sldNum" sz="quarter" idx="10"/>
          </p:nvPr>
        </p:nvSpPr>
        <p:spPr/>
        <p:txBody>
          <a:bodyPr/>
          <a:lstStyle/>
          <a:p>
            <a:fld id="{E9AFDDBD-3B26-49F8-BEDF-D8D7FBC3B255}"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baseline="0" dirty="0" smtClean="0">
              <a:latin typeface="Segoe"/>
            </a:endParaRPr>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FE66A253-746D-469D-9F3A-BA9F74477C68}" type="slidenum">
              <a:rPr lang="en-US">
                <a:cs typeface="Arial" charset="0"/>
              </a:rPr>
              <a:pPr defTabSz="912813" fontAlgn="base">
                <a:spcBef>
                  <a:spcPct val="0"/>
                </a:spcBef>
                <a:spcAft>
                  <a:spcPct val="0"/>
                </a:spcAft>
              </a:pPr>
              <a:t>7</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http://daron.yondem.com/tr/PermaLink.aspx?guid=3857a275-e650-4eda-9f58-48203fc74e67</a:t>
            </a:r>
          </a:p>
        </p:txBody>
      </p:sp>
      <p:sp>
        <p:nvSpPr>
          <p:cNvPr id="4" name="Slide Number Placeholder 3"/>
          <p:cNvSpPr>
            <a:spLocks noGrp="1"/>
          </p:cNvSpPr>
          <p:nvPr>
            <p:ph type="sldNum" sz="quarter" idx="10"/>
          </p:nvPr>
        </p:nvSpPr>
        <p:spPr/>
        <p:txBody>
          <a:bodyPr/>
          <a:lstStyle/>
          <a:p>
            <a:fld id="{E9AFDDBD-3B26-49F8-BEDF-D8D7FBC3B255}"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Segoe"/>
            </a:endParaRPr>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D63EEE46-41CF-4BF4-BC57-3F0F3660D327}" type="slidenum">
              <a:rPr lang="en-US">
                <a:cs typeface="Arial" charset="0"/>
              </a:rPr>
              <a:pPr defTabSz="912813" fontAlgn="base">
                <a:spcBef>
                  <a:spcPct val="0"/>
                </a:spcBef>
                <a:spcAft>
                  <a:spcPct val="0"/>
                </a:spcAft>
              </a:pPr>
              <a:t>9</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http://daron.yondem.com/tr/PermaLink.aspx?guid=3857a275-e650-4eda-9f58-48203fc74e67</a:t>
            </a:r>
          </a:p>
        </p:txBody>
      </p:sp>
      <p:sp>
        <p:nvSpPr>
          <p:cNvPr id="4" name="Slide Number Placeholder 3"/>
          <p:cNvSpPr>
            <a:spLocks noGrp="1"/>
          </p:cNvSpPr>
          <p:nvPr>
            <p:ph type="sldNum" sz="quarter" idx="10"/>
          </p:nvPr>
        </p:nvSpPr>
        <p:spPr/>
        <p:txBody>
          <a:bodyPr/>
          <a:lstStyle/>
          <a:p>
            <a:fld id="{E9AFDDBD-3B26-49F8-BEDF-D8D7FBC3B25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tr-T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solidFill>
                  <a:schemeClr val="bg1"/>
                </a:solidFill>
              </a:defRPr>
            </a:lvl1pPr>
          </a:lstStyle>
          <a:p>
            <a:fld id="{274B760D-9427-4B98-9BA1-F001B5E6F453}" type="datetimeFigureOut">
              <a:rPr lang="tr-TR" smtClean="0"/>
              <a:pPr/>
              <a:t>02.12.2008</a:t>
            </a:fld>
            <a:endParaRPr lang="tr-T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F9FA112-DFC5-4C62-9A21-F6980E3D8FA7}"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B760D-9427-4B98-9BA1-F001B5E6F453}" type="datetimeFigureOut">
              <a:rPr lang="tr-TR" smtClean="0"/>
              <a:pPr/>
              <a:t>02.12.2008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9FA112-DFC5-4C62-9A21-F6980E3D8FA7}"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B760D-9427-4B98-9BA1-F001B5E6F453}" type="datetimeFigureOut">
              <a:rPr lang="tr-TR" smtClean="0"/>
              <a:pPr/>
              <a:t>02.12.2008</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FA112-DFC5-4C62-9A21-F6980E3D8FA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err="1" smtClean="0">
                <a:solidFill>
                  <a:schemeClr val="bg1"/>
                </a:solidFill>
                <a:cs typeface="Segoe UI" pitchFamily="34" charset="0"/>
              </a:rPr>
              <a:t>Web'i</a:t>
            </a:r>
            <a:r>
              <a:rPr lang="tr-TR" dirty="0" smtClean="0">
                <a:solidFill>
                  <a:schemeClr val="bg1"/>
                </a:solidFill>
                <a:cs typeface="Segoe UI" pitchFamily="34" charset="0"/>
              </a:rPr>
              <a:t> Aydınlatın: </a:t>
            </a:r>
            <a:r>
              <a:rPr lang="tr-TR" dirty="0" err="1" smtClean="0">
                <a:solidFill>
                  <a:schemeClr val="bg1"/>
                </a:solidFill>
                <a:cs typeface="Segoe UI" pitchFamily="34" charset="0"/>
              </a:rPr>
              <a:t>Silverlight</a:t>
            </a:r>
            <a:r>
              <a:rPr lang="tr-TR" dirty="0" smtClean="0">
                <a:solidFill>
                  <a:schemeClr val="bg1"/>
                </a:solidFill>
                <a:cs typeface="Segoe UI" pitchFamily="34" charset="0"/>
              </a:rPr>
              <a:t> 2</a:t>
            </a:r>
            <a:endParaRPr lang="tr-TR" dirty="0">
              <a:solidFill>
                <a:schemeClr val="bg1"/>
              </a:solidFill>
              <a:cs typeface="Segoe UI" pitchFamily="34" charset="0"/>
            </a:endParaRPr>
          </a:p>
        </p:txBody>
      </p:sp>
      <p:sp>
        <p:nvSpPr>
          <p:cNvPr id="3" name="Subtitle 2"/>
          <p:cNvSpPr>
            <a:spLocks noGrp="1"/>
          </p:cNvSpPr>
          <p:nvPr>
            <p:ph type="subTitle" idx="1"/>
          </p:nvPr>
        </p:nvSpPr>
        <p:spPr/>
        <p:txBody>
          <a:bodyPr/>
          <a:lstStyle/>
          <a:p>
            <a:r>
              <a:rPr lang="tr-TR" dirty="0" err="1" smtClean="0">
                <a:solidFill>
                  <a:schemeClr val="bg1">
                    <a:lumMod val="65000"/>
                  </a:schemeClr>
                </a:solidFill>
              </a:rPr>
              <a:t>Daron</a:t>
            </a:r>
            <a:r>
              <a:rPr lang="tr-TR" dirty="0" smtClean="0">
                <a:solidFill>
                  <a:schemeClr val="bg1">
                    <a:lumMod val="65000"/>
                  </a:schemeClr>
                </a:solidFill>
              </a:rPr>
              <a:t> </a:t>
            </a:r>
            <a:r>
              <a:rPr lang="tr-TR" dirty="0" err="1" smtClean="0">
                <a:solidFill>
                  <a:schemeClr val="bg1">
                    <a:lumMod val="65000"/>
                  </a:schemeClr>
                </a:solidFill>
              </a:rPr>
              <a:t>Yöndem</a:t>
            </a:r>
            <a:endParaRPr lang="tr-TR" dirty="0" smtClean="0">
              <a:solidFill>
                <a:schemeClr val="bg1">
                  <a:lumMod val="65000"/>
                </a:schemeClr>
              </a:solidFill>
            </a:endParaRPr>
          </a:p>
          <a:p>
            <a:r>
              <a:rPr lang="tr-TR" dirty="0" smtClean="0">
                <a:solidFill>
                  <a:schemeClr val="bg1">
                    <a:lumMod val="65000"/>
                  </a:schemeClr>
                </a:solidFill>
              </a:rPr>
              <a:t>INETA Türkiye Başkanı, MVP</a:t>
            </a:r>
            <a:endParaRPr lang="tr-TR"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8000" dirty="0" err="1" smtClean="0">
                <a:solidFill>
                  <a:schemeClr val="bg1"/>
                </a:solidFill>
              </a:rPr>
              <a:t>demo</a:t>
            </a:r>
            <a:endParaRPr lang="en-US" sz="8000" dirty="0">
              <a:solidFill>
                <a:schemeClr val="bg1"/>
              </a:solidFill>
            </a:endParaRPr>
          </a:p>
        </p:txBody>
      </p:sp>
      <p:sp>
        <p:nvSpPr>
          <p:cNvPr id="3" name="Subtitle 2"/>
          <p:cNvSpPr>
            <a:spLocks noGrp="1"/>
          </p:cNvSpPr>
          <p:nvPr>
            <p:ph type="subTitle" idx="1"/>
          </p:nvPr>
        </p:nvSpPr>
        <p:spPr/>
        <p:txBody>
          <a:bodyPr/>
          <a:lstStyle/>
          <a:p>
            <a:r>
              <a:rPr lang="tr-TR" dirty="0" smtClean="0"/>
              <a:t>3D </a:t>
            </a:r>
            <a:r>
              <a:rPr lang="tr-TR" dirty="0" err="1" smtClean="0"/>
              <a:t>DeepZoom</a:t>
            </a:r>
            <a:r>
              <a:rPr lang="tr-TR" dirty="0" smtClean="0"/>
              <a:t> Örneği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Video Uygulamaları</a:t>
            </a:r>
            <a:endParaRPr lang="en-US" dirty="0"/>
          </a:p>
        </p:txBody>
      </p:sp>
      <p:sp>
        <p:nvSpPr>
          <p:cNvPr id="3" name="Content Placeholder 2"/>
          <p:cNvSpPr>
            <a:spLocks noGrp="1"/>
          </p:cNvSpPr>
          <p:nvPr>
            <p:ph idx="1"/>
          </p:nvPr>
        </p:nvSpPr>
        <p:spPr/>
        <p:txBody>
          <a:bodyPr/>
          <a:lstStyle/>
          <a:p>
            <a:r>
              <a:rPr lang="tr-TR" dirty="0" smtClean="0"/>
              <a:t>Canlı veya On-</a:t>
            </a:r>
            <a:r>
              <a:rPr lang="tr-TR" dirty="0" err="1" smtClean="0"/>
              <a:t>Demand</a:t>
            </a:r>
            <a:r>
              <a:rPr lang="tr-TR" dirty="0" smtClean="0"/>
              <a:t> video yayını</a:t>
            </a:r>
          </a:p>
          <a:p>
            <a:r>
              <a:rPr lang="tr-TR" dirty="0" smtClean="0"/>
              <a:t>MMS adresinden HTTP protokolü ile canlı yayın!</a:t>
            </a:r>
          </a:p>
          <a:p>
            <a:r>
              <a:rPr lang="tr-TR" dirty="0" smtClean="0"/>
              <a:t>WMV , MP3 desteği.</a:t>
            </a:r>
          </a:p>
          <a:p>
            <a:r>
              <a:rPr lang="tr-TR" dirty="0" err="1" smtClean="0"/>
              <a:t>Expression</a:t>
            </a:r>
            <a:r>
              <a:rPr lang="tr-TR" dirty="0" smtClean="0"/>
              <a:t> </a:t>
            </a:r>
            <a:r>
              <a:rPr lang="tr-TR" dirty="0" err="1" smtClean="0"/>
              <a:t>Encoder</a:t>
            </a:r>
            <a:r>
              <a:rPr lang="tr-TR" dirty="0" smtClean="0"/>
              <a:t> 2 SP1 ile video şablonları</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8000" dirty="0" err="1" smtClean="0">
                <a:solidFill>
                  <a:schemeClr val="bg1"/>
                </a:solidFill>
              </a:rPr>
              <a:t>demo</a:t>
            </a:r>
            <a:endParaRPr lang="en-US" sz="8000" dirty="0">
              <a:solidFill>
                <a:schemeClr val="bg1"/>
              </a:solidFill>
            </a:endParaRPr>
          </a:p>
        </p:txBody>
      </p:sp>
      <p:sp>
        <p:nvSpPr>
          <p:cNvPr id="3" name="Subtitle 2"/>
          <p:cNvSpPr>
            <a:spLocks noGrp="1"/>
          </p:cNvSpPr>
          <p:nvPr>
            <p:ph type="subTitle" idx="1"/>
          </p:nvPr>
        </p:nvSpPr>
        <p:spPr/>
        <p:txBody>
          <a:bodyPr/>
          <a:lstStyle/>
          <a:p>
            <a:r>
              <a:rPr lang="tr-TR" dirty="0" err="1" smtClean="0"/>
              <a:t>Expression</a:t>
            </a:r>
            <a:r>
              <a:rPr lang="tr-TR" dirty="0" smtClean="0"/>
              <a:t> </a:t>
            </a:r>
            <a:r>
              <a:rPr lang="tr-TR" dirty="0" err="1" smtClean="0"/>
              <a:t>Encoder</a:t>
            </a:r>
            <a:r>
              <a:rPr lang="tr-TR" dirty="0" smtClean="0"/>
              <a:t> 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Silverlight</a:t>
            </a:r>
            <a:r>
              <a:rPr lang="tr-TR" dirty="0" smtClean="0"/>
              <a:t> 3.0!</a:t>
            </a:r>
            <a:endParaRPr lang="en-US" dirty="0"/>
          </a:p>
        </p:txBody>
      </p:sp>
      <p:sp>
        <p:nvSpPr>
          <p:cNvPr id="3" name="Content Placeholder 2"/>
          <p:cNvSpPr>
            <a:spLocks noGrp="1"/>
          </p:cNvSpPr>
          <p:nvPr>
            <p:ph idx="1"/>
          </p:nvPr>
        </p:nvSpPr>
        <p:spPr/>
        <p:txBody>
          <a:bodyPr/>
          <a:lstStyle/>
          <a:p>
            <a:r>
              <a:rPr lang="tr-TR" dirty="0" smtClean="0"/>
              <a:t>H.264 video desteği!</a:t>
            </a:r>
          </a:p>
          <a:p>
            <a:r>
              <a:rPr lang="tr-TR" dirty="0" smtClean="0"/>
              <a:t>3B ve GPU destekli animasyonlar</a:t>
            </a:r>
          </a:p>
          <a:p>
            <a:r>
              <a:rPr lang="tr-TR" dirty="0" err="1" smtClean="0"/>
              <a:t>Visual</a:t>
            </a:r>
            <a:r>
              <a:rPr lang="tr-TR" dirty="0" smtClean="0"/>
              <a:t> </a:t>
            </a:r>
            <a:r>
              <a:rPr lang="tr-TR" dirty="0" err="1" smtClean="0"/>
              <a:t>Studio</a:t>
            </a:r>
            <a:r>
              <a:rPr lang="tr-TR" dirty="0" smtClean="0"/>
              <a:t> dahili </a:t>
            </a:r>
            <a:r>
              <a:rPr lang="tr-TR" dirty="0" err="1" smtClean="0"/>
              <a:t>design</a:t>
            </a:r>
            <a:r>
              <a:rPr lang="tr-TR" dirty="0" smtClean="0"/>
              <a:t> araçları</a:t>
            </a:r>
          </a:p>
          <a:p>
            <a:r>
              <a:rPr lang="tr-TR" dirty="0" smtClean="0"/>
              <a:t>Zengin </a:t>
            </a:r>
            <a:r>
              <a:rPr lang="tr-TR" dirty="0" err="1" smtClean="0"/>
              <a:t>DataBinding</a:t>
            </a:r>
            <a:r>
              <a:rPr lang="tr-TR" dirty="0" smtClean="0"/>
              <a:t> senaryoları</a:t>
            </a:r>
          </a:p>
          <a:p>
            <a:r>
              <a:rPr lang="tr-TR" dirty="0" smtClean="0"/>
              <a:t>Sihirbazlar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Özetle</a:t>
            </a:r>
            <a:endParaRPr lang="en-US" dirty="0"/>
          </a:p>
        </p:txBody>
      </p:sp>
      <p:sp>
        <p:nvSpPr>
          <p:cNvPr id="3" name="Content Placeholder 2"/>
          <p:cNvSpPr>
            <a:spLocks noGrp="1"/>
          </p:cNvSpPr>
          <p:nvPr>
            <p:ph idx="1"/>
          </p:nvPr>
        </p:nvSpPr>
        <p:spPr/>
        <p:txBody>
          <a:bodyPr/>
          <a:lstStyle/>
          <a:p>
            <a:r>
              <a:rPr lang="tr-TR" dirty="0" smtClean="0"/>
              <a:t>Veri uygulamalarında esnek yapı, programcı dostu araçlar.</a:t>
            </a:r>
          </a:p>
          <a:p>
            <a:r>
              <a:rPr lang="tr-TR" dirty="0" smtClean="0"/>
              <a:t>Görsel uygulamalarında </a:t>
            </a:r>
            <a:r>
              <a:rPr lang="tr-TR" dirty="0" err="1" smtClean="0"/>
              <a:t>CLR’ın</a:t>
            </a:r>
            <a:r>
              <a:rPr lang="tr-TR" dirty="0" smtClean="0"/>
              <a:t> gücü!</a:t>
            </a:r>
          </a:p>
          <a:p>
            <a:r>
              <a:rPr lang="tr-TR" dirty="0" smtClean="0"/>
              <a:t>Video uygulamalarında </a:t>
            </a:r>
            <a:r>
              <a:rPr lang="tr-TR" dirty="0" err="1" smtClean="0"/>
              <a:t>Media</a:t>
            </a:r>
            <a:r>
              <a:rPr lang="tr-TR" dirty="0" smtClean="0"/>
              <a:t> </a:t>
            </a:r>
            <a:r>
              <a:rPr lang="tr-TR" dirty="0" err="1" smtClean="0"/>
              <a:t>Services’ın</a:t>
            </a:r>
            <a:r>
              <a:rPr lang="tr-TR" dirty="0" smtClean="0"/>
              <a:t> performansı!</a:t>
            </a:r>
          </a:p>
          <a:p>
            <a:r>
              <a:rPr lang="tr-TR" dirty="0" smtClean="0"/>
              <a:t>Tüm bunların yanında hayal gücünüzle sınırlı animasyonlar.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defTabSz="914363" fontAlgn="auto">
              <a:spcAft>
                <a:spcPts val="0"/>
              </a:spcAft>
              <a:defRPr/>
            </a:pPr>
            <a:r>
              <a:rPr lang="tr-TR" dirty="0" smtClean="0">
                <a:solidFill>
                  <a:schemeClr val="bg1"/>
                </a:solidFill>
              </a:rPr>
              <a:t>Yazılımcılara Kaynaklar</a:t>
            </a:r>
            <a:endParaRPr dirty="0">
              <a:solidFill>
                <a:schemeClr val="bg1"/>
              </a:solidFill>
            </a:endParaRPr>
          </a:p>
        </p:txBody>
      </p:sp>
      <p:sp>
        <p:nvSpPr>
          <p:cNvPr id="19" name="Content Placeholder 18"/>
          <p:cNvSpPr>
            <a:spLocks noGrp="1"/>
          </p:cNvSpPr>
          <p:nvPr>
            <p:ph idx="1"/>
          </p:nvPr>
        </p:nvSpPr>
        <p:spPr/>
        <p:txBody>
          <a:bodyPr/>
          <a:lstStyle/>
          <a:p>
            <a:r>
              <a:rPr lang="tr-TR" dirty="0" smtClean="0"/>
              <a:t>www.</a:t>
            </a:r>
            <a:r>
              <a:rPr lang="tr-TR" dirty="0" err="1" smtClean="0"/>
              <a:t>yazgelistir</a:t>
            </a:r>
            <a:r>
              <a:rPr lang="tr-TR" dirty="0" smtClean="0"/>
              <a:t>.com</a:t>
            </a:r>
          </a:p>
          <a:p>
            <a:r>
              <a:rPr lang="tr-TR" dirty="0" smtClean="0"/>
              <a:t>www.</a:t>
            </a:r>
            <a:r>
              <a:rPr lang="tr-TR" dirty="0" err="1" smtClean="0"/>
              <a:t>silverlight</a:t>
            </a:r>
            <a:r>
              <a:rPr lang="tr-TR" dirty="0" smtClean="0"/>
              <a:t>.net</a:t>
            </a:r>
          </a:p>
          <a:p>
            <a:r>
              <a:rPr lang="tr-TR" dirty="0" smtClean="0"/>
              <a:t>http://daron.yondem.com/tr</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dirty="0" smtClean="0">
                <a:solidFill>
                  <a:schemeClr val="bg1"/>
                </a:solidFill>
              </a:rPr>
              <a:t>Soru &amp; Cevap</a:t>
            </a:r>
            <a:endParaRPr lang="en-US" dirty="0">
              <a:solidFill>
                <a:schemeClr val="bg1"/>
              </a:solidFill>
            </a:endParaRPr>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solidFill>
                  <a:schemeClr val="bg1"/>
                </a:solidFill>
              </a:rPr>
              <a:t>Değerlendirme Formu</a:t>
            </a:r>
            <a:endParaRPr lang="tr-TR" dirty="0">
              <a:solidFill>
                <a:schemeClr val="bg1"/>
              </a:solidFill>
            </a:endParaRPr>
          </a:p>
        </p:txBody>
      </p:sp>
      <p:pic>
        <p:nvPicPr>
          <p:cNvPr id="1027" name="Picture 3"/>
          <p:cNvPicPr>
            <a:picLocks noGrp="1" noChangeAspect="1" noChangeArrowheads="1"/>
          </p:cNvPicPr>
          <p:nvPr>
            <p:ph idx="1"/>
          </p:nvPr>
        </p:nvPicPr>
        <p:blipFill>
          <a:blip r:embed="rId3"/>
          <a:srcRect/>
          <a:stretch>
            <a:fillRect/>
          </a:stretch>
        </p:blipFill>
        <p:spPr bwMode="auto">
          <a:xfrm>
            <a:off x="2743200" y="1676400"/>
            <a:ext cx="3962400" cy="2044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2286000" y="4648200"/>
            <a:ext cx="6248400" cy="800219"/>
          </a:xfrm>
          <a:prstGeom prst="rect">
            <a:avLst/>
          </a:prstGeom>
          <a:noFill/>
        </p:spPr>
        <p:txBody>
          <a:bodyPr wrap="square" rtlCol="0">
            <a:spAutoFit/>
          </a:bodyPr>
          <a:lstStyle/>
          <a:p>
            <a:r>
              <a:rPr lang="tr-TR" sz="2800" b="1" dirty="0" smtClean="0">
                <a:solidFill>
                  <a:srgbClr val="FFC000"/>
                </a:solidFill>
              </a:rPr>
              <a:t>http://DEVTR.spaces.live.com</a:t>
            </a:r>
          </a:p>
          <a:p>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2" descr="Microsoft logo and tagline"/>
          <p:cNvPicPr>
            <a:picLocks noChangeAspect="1" noChangeArrowheads="1"/>
          </p:cNvPicPr>
          <p:nvPr/>
        </p:nvPicPr>
        <p:blipFill>
          <a:blip r:embed="rId3"/>
          <a:srcRect/>
          <a:stretch>
            <a:fillRect/>
          </a:stretch>
        </p:blipFill>
        <p:spPr bwMode="black">
          <a:xfrm>
            <a:off x="2286000" y="2590800"/>
            <a:ext cx="4572000" cy="9858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tr-TR" dirty="0" smtClean="0"/>
              <a:t>Gündem</a:t>
            </a:r>
            <a:endParaRPr dirty="0"/>
          </a:p>
        </p:txBody>
      </p:sp>
      <p:sp>
        <p:nvSpPr>
          <p:cNvPr id="25602" name="Content Placeholder 5"/>
          <p:cNvSpPr>
            <a:spLocks noGrp="1"/>
          </p:cNvSpPr>
          <p:nvPr>
            <p:ph idx="1"/>
          </p:nvPr>
        </p:nvSpPr>
        <p:spPr>
          <a:xfrm>
            <a:off x="381000" y="1412875"/>
            <a:ext cx="8382000" cy="4425827"/>
          </a:xfrm>
        </p:spPr>
        <p:txBody>
          <a:bodyPr/>
          <a:lstStyle/>
          <a:p>
            <a:pPr marL="673100" lvl="1" indent="-323850"/>
            <a:r>
              <a:rPr lang="tr-TR" sz="3600" dirty="0" smtClean="0">
                <a:latin typeface="Calibri"/>
              </a:rPr>
              <a:t>Genel Bakış</a:t>
            </a:r>
            <a:endParaRPr lang="en-US" sz="3600" dirty="0" smtClean="0">
              <a:latin typeface="Calibri"/>
            </a:endParaRPr>
          </a:p>
          <a:p>
            <a:pPr marL="673100" lvl="1" indent="-323850"/>
            <a:r>
              <a:rPr lang="tr-TR" sz="3600" dirty="0" smtClean="0">
                <a:latin typeface="Calibri"/>
              </a:rPr>
              <a:t>Araçlarımız</a:t>
            </a:r>
            <a:endParaRPr lang="en-US" sz="3600" dirty="0" smtClean="0">
              <a:latin typeface="Calibri"/>
            </a:endParaRPr>
          </a:p>
          <a:p>
            <a:pPr marL="673100" lvl="1" indent="-323850"/>
            <a:r>
              <a:rPr lang="tr-TR" sz="3600" dirty="0" smtClean="0">
                <a:latin typeface="Calibri"/>
              </a:rPr>
              <a:t>Uygulama alanları</a:t>
            </a:r>
            <a:endParaRPr lang="en-US" sz="3600" dirty="0" smtClean="0">
              <a:latin typeface="Calibri"/>
            </a:endParaRPr>
          </a:p>
          <a:p>
            <a:pPr marL="952500" lvl="2" indent="-287338"/>
            <a:r>
              <a:rPr lang="tr-TR" sz="3200" dirty="0" smtClean="0">
                <a:latin typeface="Calibri"/>
              </a:rPr>
              <a:t>Veri İşleme Ağırlıklı Uygulamalar</a:t>
            </a:r>
          </a:p>
          <a:p>
            <a:pPr marL="952500" lvl="2" indent="-287338"/>
            <a:r>
              <a:rPr lang="tr-TR" sz="3200" dirty="0" smtClean="0">
                <a:latin typeface="Calibri"/>
              </a:rPr>
              <a:t>Görsel Ağırlıklı Uygulamalar</a:t>
            </a:r>
          </a:p>
          <a:p>
            <a:pPr marL="952500" lvl="2" indent="-287338"/>
            <a:r>
              <a:rPr lang="tr-TR" sz="3200" dirty="0" smtClean="0">
                <a:latin typeface="Calibri"/>
              </a:rPr>
              <a:t>Video Uygulamaları</a:t>
            </a:r>
            <a:endParaRPr lang="en-US" sz="3200" dirty="0" smtClean="0">
              <a:latin typeface="Calibri"/>
            </a:endParaRPr>
          </a:p>
          <a:p>
            <a:pPr marL="339725" indent="-339725"/>
            <a:endParaRPr lang="en-US" dirty="0" smtClean="0">
              <a:latin typeface="Calibri"/>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mtClean="0">
                <a:solidFill>
                  <a:schemeClr val="bg1"/>
                </a:solidFill>
              </a:rPr>
              <a:t>Silverlight 2 Runtime </a:t>
            </a:r>
            <a:r>
              <a:rPr lang="tr-TR" dirty="0" smtClean="0">
                <a:solidFill>
                  <a:schemeClr val="bg1"/>
                </a:solidFill>
              </a:rPr>
              <a:t>Özellikleri</a:t>
            </a:r>
            <a:endParaRPr dirty="0">
              <a:solidFill>
                <a:schemeClr val="bg1"/>
              </a:solidFill>
            </a:endParaRPr>
          </a:p>
        </p:txBody>
      </p:sp>
      <p:sp>
        <p:nvSpPr>
          <p:cNvPr id="27650" name="Content Placeholder 9"/>
          <p:cNvSpPr>
            <a:spLocks noGrp="1"/>
          </p:cNvSpPr>
          <p:nvPr>
            <p:ph sz="half" idx="1"/>
          </p:nvPr>
        </p:nvSpPr>
        <p:spPr>
          <a:xfrm>
            <a:off x="381000" y="1411288"/>
            <a:ext cx="4114800" cy="5014912"/>
          </a:xfrm>
        </p:spPr>
        <p:txBody>
          <a:bodyPr>
            <a:normAutofit fontScale="92500" lnSpcReduction="10000"/>
          </a:bodyPr>
          <a:lstStyle/>
          <a:p>
            <a:pPr marL="339725" indent="-339725"/>
            <a:r>
              <a:rPr lang="en-US" dirty="0" smtClean="0">
                <a:solidFill>
                  <a:schemeClr val="bg1"/>
                </a:solidFill>
                <a:latin typeface="Calibri"/>
              </a:rPr>
              <a:t>2</a:t>
            </a:r>
            <a:r>
              <a:rPr lang="tr-TR" dirty="0" smtClean="0">
                <a:solidFill>
                  <a:schemeClr val="bg1"/>
                </a:solidFill>
                <a:latin typeface="Calibri"/>
              </a:rPr>
              <a:t>B, Grafikler</a:t>
            </a:r>
            <a:endParaRPr lang="en-US" dirty="0" smtClean="0">
              <a:solidFill>
                <a:schemeClr val="bg1"/>
              </a:solidFill>
              <a:latin typeface="Calibri"/>
            </a:endParaRPr>
          </a:p>
          <a:p>
            <a:pPr marL="339725" indent="-339725"/>
            <a:r>
              <a:rPr lang="tr-TR" dirty="0" smtClean="0">
                <a:solidFill>
                  <a:schemeClr val="bg1"/>
                </a:solidFill>
                <a:latin typeface="Calibri"/>
              </a:rPr>
              <a:t>Ses, Video</a:t>
            </a:r>
            <a:endParaRPr lang="en-US" dirty="0" smtClean="0">
              <a:solidFill>
                <a:schemeClr val="bg1"/>
              </a:solidFill>
              <a:latin typeface="Calibri"/>
            </a:endParaRPr>
          </a:p>
          <a:p>
            <a:pPr marL="339725" indent="-339725"/>
            <a:r>
              <a:rPr lang="tr-TR" dirty="0" smtClean="0">
                <a:solidFill>
                  <a:schemeClr val="bg1"/>
                </a:solidFill>
                <a:latin typeface="Calibri"/>
              </a:rPr>
              <a:t>Animasyonlar</a:t>
            </a:r>
            <a:endParaRPr lang="en-US" dirty="0" smtClean="0">
              <a:solidFill>
                <a:schemeClr val="bg1"/>
              </a:solidFill>
              <a:latin typeface="Calibri"/>
            </a:endParaRPr>
          </a:p>
          <a:p>
            <a:pPr marL="339725" indent="-339725"/>
            <a:r>
              <a:rPr lang="tr-TR" dirty="0" smtClean="0">
                <a:solidFill>
                  <a:schemeClr val="bg1"/>
                </a:solidFill>
                <a:latin typeface="Calibri"/>
              </a:rPr>
              <a:t>Metin</a:t>
            </a:r>
            <a:r>
              <a:rPr lang="en-US" dirty="0" smtClean="0">
                <a:solidFill>
                  <a:schemeClr val="bg1"/>
                </a:solidFill>
                <a:latin typeface="Calibri"/>
              </a:rPr>
              <a:t>, </a:t>
            </a:r>
            <a:r>
              <a:rPr lang="tr-TR" dirty="0" smtClean="0">
                <a:solidFill>
                  <a:schemeClr val="bg1"/>
                </a:solidFill>
                <a:latin typeface="Calibri"/>
              </a:rPr>
              <a:t>Metin Girişi</a:t>
            </a:r>
            <a:r>
              <a:rPr lang="en-US" dirty="0" smtClean="0">
                <a:solidFill>
                  <a:schemeClr val="bg1"/>
                </a:solidFill>
                <a:latin typeface="Calibri"/>
              </a:rPr>
              <a:t>*</a:t>
            </a:r>
          </a:p>
          <a:p>
            <a:pPr marL="339725" indent="-339725"/>
            <a:r>
              <a:rPr lang="tr-TR" dirty="0" smtClean="0">
                <a:solidFill>
                  <a:schemeClr val="bg1"/>
                </a:solidFill>
                <a:latin typeface="Calibri"/>
              </a:rPr>
              <a:t>Kontroller</a:t>
            </a:r>
            <a:r>
              <a:rPr lang="en-US" dirty="0" smtClean="0">
                <a:solidFill>
                  <a:schemeClr val="bg1"/>
                </a:solidFill>
                <a:latin typeface="Calibri"/>
              </a:rPr>
              <a:t>*</a:t>
            </a:r>
          </a:p>
          <a:p>
            <a:pPr marL="339725" indent="-339725"/>
            <a:r>
              <a:rPr lang="tr-TR" dirty="0" smtClean="0">
                <a:solidFill>
                  <a:schemeClr val="bg1"/>
                </a:solidFill>
                <a:latin typeface="Calibri"/>
              </a:rPr>
              <a:t>Çerçeveler</a:t>
            </a:r>
            <a:r>
              <a:rPr lang="en-US" dirty="0" smtClean="0">
                <a:solidFill>
                  <a:schemeClr val="bg1"/>
                </a:solidFill>
                <a:latin typeface="Calibri"/>
              </a:rPr>
              <a:t>*</a:t>
            </a:r>
          </a:p>
          <a:p>
            <a:pPr marL="339725" indent="-339725"/>
            <a:r>
              <a:rPr lang="tr-TR" dirty="0" smtClean="0">
                <a:solidFill>
                  <a:schemeClr val="bg1"/>
                </a:solidFill>
                <a:latin typeface="Calibri"/>
              </a:rPr>
              <a:t>Stiller/Şablonlar</a:t>
            </a:r>
            <a:r>
              <a:rPr lang="en-US" dirty="0" smtClean="0">
                <a:solidFill>
                  <a:schemeClr val="bg1"/>
                </a:solidFill>
                <a:latin typeface="Calibri"/>
              </a:rPr>
              <a:t>*</a:t>
            </a:r>
          </a:p>
          <a:p>
            <a:pPr marL="339725" indent="-339725"/>
            <a:r>
              <a:rPr lang="tr-TR" dirty="0" smtClean="0">
                <a:solidFill>
                  <a:schemeClr val="bg1"/>
                </a:solidFill>
                <a:latin typeface="Calibri"/>
              </a:rPr>
              <a:t>Data </a:t>
            </a:r>
            <a:r>
              <a:rPr lang="tr-TR" dirty="0" err="1" smtClean="0">
                <a:solidFill>
                  <a:schemeClr val="bg1"/>
                </a:solidFill>
                <a:latin typeface="Calibri"/>
              </a:rPr>
              <a:t>Binding</a:t>
            </a:r>
            <a:r>
              <a:rPr lang="en-US" dirty="0" smtClean="0">
                <a:solidFill>
                  <a:schemeClr val="bg1"/>
                </a:solidFill>
                <a:latin typeface="Calibri"/>
              </a:rPr>
              <a:t>*</a:t>
            </a:r>
          </a:p>
          <a:p>
            <a:pPr marL="339725" indent="-339725"/>
            <a:r>
              <a:rPr lang="tr-TR" dirty="0" smtClean="0">
                <a:solidFill>
                  <a:schemeClr val="bg1"/>
                </a:solidFill>
                <a:latin typeface="Calibri"/>
              </a:rPr>
              <a:t>Ağ Erişimi</a:t>
            </a:r>
            <a:endParaRPr lang="en-US" dirty="0" smtClean="0">
              <a:solidFill>
                <a:schemeClr val="bg1"/>
              </a:solidFill>
              <a:latin typeface="Calibri"/>
            </a:endParaRPr>
          </a:p>
          <a:p>
            <a:pPr marL="673100" lvl="1" indent="-323850"/>
            <a:r>
              <a:rPr lang="en-US" dirty="0" smtClean="0">
                <a:solidFill>
                  <a:schemeClr val="bg1"/>
                </a:solidFill>
                <a:latin typeface="Calibri"/>
              </a:rPr>
              <a:t>HTTP/S </a:t>
            </a:r>
            <a:r>
              <a:rPr lang="tr-TR" dirty="0" smtClean="0">
                <a:solidFill>
                  <a:schemeClr val="bg1"/>
                </a:solidFill>
                <a:latin typeface="Calibri"/>
              </a:rPr>
              <a:t>ve </a:t>
            </a:r>
            <a:r>
              <a:rPr lang="en-US" dirty="0" smtClean="0">
                <a:solidFill>
                  <a:schemeClr val="bg1"/>
                </a:solidFill>
                <a:latin typeface="Calibri"/>
              </a:rPr>
              <a:t>Socket</a:t>
            </a:r>
            <a:r>
              <a:rPr lang="tr-TR" dirty="0" smtClean="0">
                <a:solidFill>
                  <a:schemeClr val="bg1"/>
                </a:solidFill>
                <a:latin typeface="Calibri"/>
              </a:rPr>
              <a:t> Programlama</a:t>
            </a:r>
            <a:r>
              <a:rPr lang="en-US" dirty="0" smtClean="0">
                <a:solidFill>
                  <a:schemeClr val="bg1"/>
                </a:solidFill>
                <a:latin typeface="Calibri"/>
              </a:rPr>
              <a:t>*</a:t>
            </a:r>
          </a:p>
          <a:p>
            <a:pPr marL="339725" indent="-339725"/>
            <a:endParaRPr lang="en-US" dirty="0" smtClean="0">
              <a:solidFill>
                <a:schemeClr val="bg1"/>
              </a:solidFill>
              <a:latin typeface="Calibri"/>
            </a:endParaRPr>
          </a:p>
        </p:txBody>
      </p:sp>
      <p:sp>
        <p:nvSpPr>
          <p:cNvPr id="27651" name="Content Placeholder 10"/>
          <p:cNvSpPr>
            <a:spLocks noGrp="1"/>
          </p:cNvSpPr>
          <p:nvPr>
            <p:ph sz="half" idx="2"/>
          </p:nvPr>
        </p:nvSpPr>
        <p:spPr>
          <a:xfrm>
            <a:off x="4648200" y="1411288"/>
            <a:ext cx="4114800" cy="4545012"/>
          </a:xfrm>
        </p:spPr>
        <p:txBody>
          <a:bodyPr>
            <a:normAutofit fontScale="92500" lnSpcReduction="10000"/>
          </a:bodyPr>
          <a:lstStyle/>
          <a:p>
            <a:pPr marL="347663" indent="-347663"/>
            <a:r>
              <a:rPr lang="en-US" dirty="0" smtClean="0">
                <a:solidFill>
                  <a:schemeClr val="bg1"/>
                </a:solidFill>
                <a:latin typeface="Calibri"/>
              </a:rPr>
              <a:t>.NET </a:t>
            </a:r>
            <a:r>
              <a:rPr lang="tr-TR" dirty="0" smtClean="0">
                <a:solidFill>
                  <a:schemeClr val="bg1"/>
                </a:solidFill>
                <a:latin typeface="Calibri"/>
              </a:rPr>
              <a:t>Desteği</a:t>
            </a:r>
            <a:r>
              <a:rPr lang="en-US" dirty="0" smtClean="0">
                <a:solidFill>
                  <a:schemeClr val="bg1"/>
                </a:solidFill>
                <a:latin typeface="Calibri"/>
              </a:rPr>
              <a:t>*</a:t>
            </a:r>
          </a:p>
          <a:p>
            <a:pPr marL="673100" lvl="1" indent="-339725"/>
            <a:r>
              <a:rPr lang="en-US" dirty="0" smtClean="0">
                <a:solidFill>
                  <a:schemeClr val="bg1"/>
                </a:solidFill>
                <a:latin typeface="Calibri"/>
              </a:rPr>
              <a:t>C# </a:t>
            </a:r>
            <a:r>
              <a:rPr lang="tr-TR" dirty="0" smtClean="0">
                <a:solidFill>
                  <a:schemeClr val="bg1"/>
                </a:solidFill>
                <a:latin typeface="Calibri"/>
              </a:rPr>
              <a:t>ve </a:t>
            </a:r>
            <a:r>
              <a:rPr lang="en-US" dirty="0" smtClean="0">
                <a:solidFill>
                  <a:schemeClr val="bg1"/>
                </a:solidFill>
                <a:latin typeface="Calibri"/>
              </a:rPr>
              <a:t>VB.NET</a:t>
            </a:r>
          </a:p>
          <a:p>
            <a:pPr marL="347663" indent="-347663"/>
            <a:r>
              <a:rPr lang="en-US" dirty="0" smtClean="0">
                <a:solidFill>
                  <a:schemeClr val="bg1"/>
                </a:solidFill>
                <a:latin typeface="Calibri"/>
              </a:rPr>
              <a:t>LINQ*</a:t>
            </a:r>
          </a:p>
          <a:p>
            <a:pPr marL="347663" indent="-347663"/>
            <a:r>
              <a:rPr lang="en-US" dirty="0" smtClean="0">
                <a:solidFill>
                  <a:schemeClr val="bg1"/>
                </a:solidFill>
                <a:latin typeface="Calibri"/>
              </a:rPr>
              <a:t>XML API*</a:t>
            </a:r>
          </a:p>
          <a:p>
            <a:pPr marL="347663" indent="-347663"/>
            <a:r>
              <a:rPr lang="en-US" dirty="0" smtClean="0">
                <a:solidFill>
                  <a:schemeClr val="bg1"/>
                </a:solidFill>
                <a:latin typeface="Calibri"/>
              </a:rPr>
              <a:t>Generic</a:t>
            </a:r>
            <a:r>
              <a:rPr lang="tr-TR" dirty="0" err="1" smtClean="0">
                <a:solidFill>
                  <a:schemeClr val="bg1"/>
                </a:solidFill>
                <a:latin typeface="Calibri"/>
              </a:rPr>
              <a:t>ler</a:t>
            </a:r>
            <a:r>
              <a:rPr lang="en-US" dirty="0" smtClean="0">
                <a:solidFill>
                  <a:schemeClr val="bg1"/>
                </a:solidFill>
                <a:latin typeface="Calibri"/>
              </a:rPr>
              <a:t>*</a:t>
            </a:r>
          </a:p>
          <a:p>
            <a:pPr marL="347663" indent="-347663"/>
            <a:r>
              <a:rPr lang="en-US" dirty="0" smtClean="0">
                <a:solidFill>
                  <a:schemeClr val="bg1"/>
                </a:solidFill>
                <a:latin typeface="Calibri"/>
              </a:rPr>
              <a:t>HTML </a:t>
            </a:r>
            <a:r>
              <a:rPr lang="tr-TR" dirty="0" smtClean="0">
                <a:solidFill>
                  <a:schemeClr val="bg1"/>
                </a:solidFill>
                <a:latin typeface="Calibri"/>
              </a:rPr>
              <a:t>Entegrasyonu</a:t>
            </a:r>
            <a:r>
              <a:rPr lang="en-US" dirty="0" smtClean="0">
                <a:solidFill>
                  <a:schemeClr val="bg1"/>
                </a:solidFill>
                <a:latin typeface="Calibri"/>
              </a:rPr>
              <a:t>*</a:t>
            </a:r>
          </a:p>
          <a:p>
            <a:pPr marL="347663" indent="-347663"/>
            <a:r>
              <a:rPr lang="tr-TR" dirty="0" smtClean="0">
                <a:solidFill>
                  <a:schemeClr val="bg1"/>
                </a:solidFill>
                <a:latin typeface="Calibri"/>
              </a:rPr>
              <a:t>Lokal veri yığını</a:t>
            </a:r>
            <a:r>
              <a:rPr lang="en-US" dirty="0" smtClean="0">
                <a:solidFill>
                  <a:schemeClr val="bg1"/>
                </a:solidFill>
                <a:latin typeface="Calibri"/>
              </a:rPr>
              <a:t>*</a:t>
            </a:r>
          </a:p>
          <a:p>
            <a:pPr marL="347663" indent="-347663"/>
            <a:r>
              <a:rPr lang="en-US" dirty="0" smtClean="0">
                <a:solidFill>
                  <a:schemeClr val="bg1"/>
                </a:solidFill>
                <a:latin typeface="Calibri"/>
              </a:rPr>
              <a:t>Crypto API (AES)*</a:t>
            </a:r>
          </a:p>
          <a:p>
            <a:pPr marL="347663" indent="-347663"/>
            <a:r>
              <a:rPr lang="en-US" dirty="0" smtClean="0">
                <a:solidFill>
                  <a:schemeClr val="bg1"/>
                </a:solidFill>
                <a:latin typeface="Calibri"/>
              </a:rPr>
              <a:t>Threading*</a:t>
            </a:r>
          </a:p>
          <a:p>
            <a:pPr marL="347663" indent="-347663"/>
            <a:r>
              <a:rPr lang="tr-TR" dirty="0" smtClean="0">
                <a:solidFill>
                  <a:schemeClr val="bg1"/>
                </a:solidFill>
                <a:latin typeface="Calibri"/>
              </a:rPr>
              <a:t>Erişilebilirlik</a:t>
            </a:r>
            <a:r>
              <a:rPr lang="en-US" dirty="0" smtClean="0">
                <a:solidFill>
                  <a:schemeClr val="bg1"/>
                </a:solidFill>
                <a:latin typeface="Calibri"/>
              </a:rPr>
              <a:t>*</a:t>
            </a:r>
          </a:p>
        </p:txBody>
      </p:sp>
      <p:sp>
        <p:nvSpPr>
          <p:cNvPr id="27652" name="Text Placeholder 2"/>
          <p:cNvSpPr txBox="1">
            <a:spLocks/>
          </p:cNvSpPr>
          <p:nvPr/>
        </p:nvSpPr>
        <p:spPr bwMode="auto">
          <a:xfrm>
            <a:off x="373063" y="6167438"/>
            <a:ext cx="8382000" cy="276225"/>
          </a:xfrm>
          <a:prstGeom prst="rect">
            <a:avLst/>
          </a:prstGeom>
          <a:noFill/>
          <a:ln w="9525">
            <a:noFill/>
            <a:miter lim="800000"/>
            <a:headEnd/>
            <a:tailEnd/>
          </a:ln>
        </p:spPr>
        <p:txBody>
          <a:bodyPr lIns="0" tIns="0" rIns="0" bIns="0">
            <a:spAutoFit/>
          </a:bodyPr>
          <a:lstStyle/>
          <a:p>
            <a:pPr marL="461963" indent="-461963">
              <a:lnSpc>
                <a:spcPct val="90000"/>
              </a:lnSpc>
              <a:spcBef>
                <a:spcPct val="20000"/>
              </a:spcBef>
            </a:pPr>
            <a:r>
              <a:rPr lang="en-US" sz="2000" dirty="0">
                <a:solidFill>
                  <a:schemeClr val="bg1"/>
                </a:solidFill>
                <a:latin typeface="Calibri"/>
              </a:rPr>
              <a:t>* </a:t>
            </a:r>
            <a:r>
              <a:rPr lang="en-US" sz="2000" dirty="0" smtClean="0">
                <a:solidFill>
                  <a:schemeClr val="bg1"/>
                </a:solidFill>
                <a:latin typeface="Calibri"/>
              </a:rPr>
              <a:t>Silverlight 2</a:t>
            </a:r>
            <a:r>
              <a:rPr lang="tr-TR" sz="2000" dirty="0" smtClean="0">
                <a:solidFill>
                  <a:schemeClr val="bg1"/>
                </a:solidFill>
                <a:latin typeface="Calibri"/>
              </a:rPr>
              <a:t>’deki yenilikler</a:t>
            </a:r>
            <a:endParaRPr lang="en-US" sz="2000" dirty="0">
              <a:solidFill>
                <a:schemeClr val="bg1"/>
              </a:solidFill>
              <a:latin typeface="Calibri"/>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8000" dirty="0" err="1" smtClean="0">
                <a:solidFill>
                  <a:schemeClr val="bg1"/>
                </a:solidFill>
              </a:rPr>
              <a:t>demo</a:t>
            </a:r>
            <a:endParaRPr lang="en-US" sz="8000" dirty="0">
              <a:solidFill>
                <a:schemeClr val="bg1"/>
              </a:solidFill>
            </a:endParaRPr>
          </a:p>
        </p:txBody>
      </p:sp>
      <p:sp>
        <p:nvSpPr>
          <p:cNvPr id="3" name="Subtitle 2"/>
          <p:cNvSpPr>
            <a:spLocks noGrp="1"/>
          </p:cNvSpPr>
          <p:nvPr>
            <p:ph type="subTitle" idx="1"/>
          </p:nvPr>
        </p:nvSpPr>
        <p:spPr/>
        <p:txBody>
          <a:bodyPr/>
          <a:lstStyle/>
          <a:p>
            <a:r>
              <a:rPr lang="tr-TR" dirty="0" smtClean="0"/>
              <a:t>Microsoft Project Web Görüntüleyicisi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tr-TR" dirty="0" smtClean="0"/>
              <a:t>Araçlar</a:t>
            </a:r>
            <a:endParaRPr dirty="0"/>
          </a:p>
        </p:txBody>
      </p:sp>
      <p:sp>
        <p:nvSpPr>
          <p:cNvPr id="31746" name="Text Placeholder 2"/>
          <p:cNvSpPr>
            <a:spLocks noGrp="1"/>
          </p:cNvSpPr>
          <p:nvPr>
            <p:ph idx="1"/>
          </p:nvPr>
        </p:nvSpPr>
        <p:spPr>
          <a:xfrm>
            <a:off x="381000" y="1412875"/>
            <a:ext cx="8382000" cy="5078313"/>
          </a:xfrm>
        </p:spPr>
        <p:txBody>
          <a:bodyPr>
            <a:normAutofit/>
          </a:bodyPr>
          <a:lstStyle/>
          <a:p>
            <a:r>
              <a:rPr lang="tr-TR" dirty="0" err="1" smtClean="0">
                <a:latin typeface="Calibri"/>
              </a:rPr>
              <a:t>Expression</a:t>
            </a:r>
            <a:r>
              <a:rPr lang="tr-TR" dirty="0" smtClean="0">
                <a:latin typeface="Calibri"/>
              </a:rPr>
              <a:t> </a:t>
            </a:r>
            <a:r>
              <a:rPr lang="tr-TR" dirty="0" err="1" smtClean="0">
                <a:latin typeface="Calibri"/>
              </a:rPr>
              <a:t>Design</a:t>
            </a:r>
            <a:r>
              <a:rPr lang="tr-TR" dirty="0" smtClean="0">
                <a:latin typeface="Calibri"/>
              </a:rPr>
              <a:t> ve </a:t>
            </a:r>
            <a:r>
              <a:rPr lang="tr-TR" dirty="0" err="1" smtClean="0">
                <a:latin typeface="Calibri"/>
              </a:rPr>
              <a:t>Blend</a:t>
            </a:r>
            <a:r>
              <a:rPr lang="tr-TR" dirty="0" smtClean="0">
                <a:latin typeface="Calibri"/>
              </a:rPr>
              <a:t> 2</a:t>
            </a:r>
          </a:p>
          <a:p>
            <a:pPr lvl="1"/>
            <a:r>
              <a:rPr lang="tr-TR" dirty="0" err="1" smtClean="0">
                <a:latin typeface="Calibri"/>
              </a:rPr>
              <a:t>Blend</a:t>
            </a:r>
            <a:r>
              <a:rPr lang="tr-TR" dirty="0" smtClean="0">
                <a:latin typeface="Calibri"/>
              </a:rPr>
              <a:t> 2 SP1</a:t>
            </a:r>
          </a:p>
          <a:p>
            <a:r>
              <a:rPr lang="tr-TR" dirty="0" err="1" smtClean="0">
                <a:latin typeface="Calibri"/>
              </a:rPr>
              <a:t>Visual</a:t>
            </a:r>
            <a:r>
              <a:rPr lang="tr-TR" dirty="0" smtClean="0">
                <a:latin typeface="Calibri"/>
              </a:rPr>
              <a:t> </a:t>
            </a:r>
            <a:r>
              <a:rPr lang="tr-TR" dirty="0" err="1" smtClean="0">
                <a:latin typeface="Calibri"/>
              </a:rPr>
              <a:t>Studio</a:t>
            </a:r>
            <a:r>
              <a:rPr lang="tr-TR" dirty="0" smtClean="0">
                <a:latin typeface="Calibri"/>
              </a:rPr>
              <a:t> 2008 SP1</a:t>
            </a:r>
          </a:p>
          <a:p>
            <a:pPr lvl="1"/>
            <a:r>
              <a:rPr lang="tr-TR" dirty="0" err="1" smtClean="0"/>
              <a:t>Silverlight</a:t>
            </a:r>
            <a:r>
              <a:rPr lang="tr-TR" dirty="0" smtClean="0"/>
              <a:t> </a:t>
            </a:r>
            <a:r>
              <a:rPr lang="tr-TR" dirty="0" err="1" smtClean="0"/>
              <a:t>Toolkit</a:t>
            </a:r>
            <a:endParaRPr lang="tr-TR" dirty="0" smtClean="0"/>
          </a:p>
          <a:p>
            <a:pPr lvl="2"/>
            <a:r>
              <a:rPr lang="tr-TR" dirty="0" err="1" smtClean="0"/>
              <a:t>Visual</a:t>
            </a:r>
            <a:r>
              <a:rPr lang="tr-TR" dirty="0" smtClean="0"/>
              <a:t> </a:t>
            </a:r>
            <a:r>
              <a:rPr lang="tr-TR" dirty="0" err="1" smtClean="0"/>
              <a:t>Studio</a:t>
            </a:r>
            <a:r>
              <a:rPr lang="tr-TR" dirty="0" smtClean="0"/>
              <a:t> Proje Şablonları</a:t>
            </a:r>
          </a:p>
          <a:p>
            <a:pPr lvl="2"/>
            <a:r>
              <a:rPr lang="tr-TR" dirty="0" err="1" smtClean="0"/>
              <a:t>Silverlight</a:t>
            </a:r>
            <a:r>
              <a:rPr lang="tr-TR" dirty="0" smtClean="0"/>
              <a:t> 2 XAML </a:t>
            </a:r>
            <a:r>
              <a:rPr lang="tr-TR" dirty="0" err="1" smtClean="0"/>
              <a:t>Intellisense</a:t>
            </a:r>
            <a:endParaRPr lang="tr-TR" dirty="0" smtClean="0"/>
          </a:p>
          <a:p>
            <a:pPr lvl="2"/>
            <a:r>
              <a:rPr lang="tr-TR" dirty="0" smtClean="0"/>
              <a:t>Ek kontroller</a:t>
            </a:r>
            <a:endParaRPr lang="en-US" dirty="0" smtClean="0"/>
          </a:p>
          <a:p>
            <a:r>
              <a:rPr lang="tr-TR" dirty="0" err="1" smtClean="0">
                <a:latin typeface="Calibri"/>
              </a:rPr>
              <a:t>Silverlight</a:t>
            </a:r>
            <a:r>
              <a:rPr lang="tr-TR" dirty="0" smtClean="0">
                <a:latin typeface="Calibri"/>
              </a:rPr>
              <a:t> </a:t>
            </a:r>
            <a:r>
              <a:rPr lang="tr-TR" dirty="0" err="1" smtClean="0">
                <a:latin typeface="Calibri"/>
              </a:rPr>
              <a:t>Toolkit</a:t>
            </a:r>
            <a:endParaRPr lang="tr-TR" dirty="0" smtClean="0">
              <a:latin typeface="Calibri"/>
            </a:endParaRPr>
          </a:p>
          <a:p>
            <a:pPr lvl="1"/>
            <a:r>
              <a:rPr lang="tr-TR" dirty="0" err="1" smtClean="0">
                <a:latin typeface="Calibri"/>
              </a:rPr>
              <a:t>WPF’ten</a:t>
            </a:r>
            <a:r>
              <a:rPr lang="tr-TR" dirty="0" smtClean="0">
                <a:latin typeface="Calibri"/>
              </a:rPr>
              <a:t> miras kontroller (</a:t>
            </a:r>
            <a:r>
              <a:rPr lang="tr-TR" dirty="0" err="1" smtClean="0">
                <a:latin typeface="Calibri"/>
              </a:rPr>
              <a:t>ViewBox</a:t>
            </a:r>
            <a:r>
              <a:rPr lang="tr-TR" dirty="0" smtClean="0">
                <a:latin typeface="Calibri"/>
              </a:rPr>
              <a:t>, </a:t>
            </a:r>
            <a:r>
              <a:rPr lang="tr-TR" dirty="0" err="1" smtClean="0">
                <a:latin typeface="Calibri"/>
              </a:rPr>
              <a:t>WrapPanel</a:t>
            </a:r>
            <a:r>
              <a:rPr lang="tr-TR" dirty="0" smtClean="0">
                <a:latin typeface="Calibri"/>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8000" dirty="0" err="1" smtClean="0">
                <a:solidFill>
                  <a:schemeClr val="bg1"/>
                </a:solidFill>
              </a:rPr>
              <a:t>demo</a:t>
            </a:r>
            <a:endParaRPr lang="en-US" sz="8000" dirty="0">
              <a:solidFill>
                <a:schemeClr val="bg1"/>
              </a:solidFill>
            </a:endParaRPr>
          </a:p>
        </p:txBody>
      </p:sp>
      <p:sp>
        <p:nvSpPr>
          <p:cNvPr id="3" name="Subtitle 2"/>
          <p:cNvSpPr>
            <a:spLocks noGrp="1"/>
          </p:cNvSpPr>
          <p:nvPr>
            <p:ph type="subTitle" idx="1"/>
          </p:nvPr>
        </p:nvSpPr>
        <p:spPr/>
        <p:txBody>
          <a:bodyPr/>
          <a:lstStyle/>
          <a:p>
            <a:r>
              <a:rPr lang="tr-TR" dirty="0" err="1" smtClean="0"/>
              <a:t>Silverlight</a:t>
            </a:r>
            <a:r>
              <a:rPr lang="tr-TR" dirty="0" smtClean="0"/>
              <a:t> </a:t>
            </a:r>
            <a:r>
              <a:rPr lang="tr-TR" dirty="0" err="1" smtClean="0"/>
              <a:t>Toolkit</a:t>
            </a:r>
            <a:r>
              <a:rPr lang="tr-TR" dirty="0" smtClean="0"/>
              <a:t> </a:t>
            </a:r>
            <a:r>
              <a:rPr lang="tr-TR" dirty="0" err="1" smtClean="0"/>
              <a:t>Charting</a:t>
            </a:r>
            <a:r>
              <a:rPr lang="tr-TR" dirty="0" smtClean="0"/>
              <a:t> Kontrolleri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tr-TR" dirty="0" smtClean="0"/>
              <a:t>Veri Uygulamaları</a:t>
            </a:r>
            <a:endParaRPr dirty="0"/>
          </a:p>
        </p:txBody>
      </p:sp>
      <p:sp>
        <p:nvSpPr>
          <p:cNvPr id="35842" name="Text Placeholder 2"/>
          <p:cNvSpPr>
            <a:spLocks noGrp="1"/>
          </p:cNvSpPr>
          <p:nvPr>
            <p:ph idx="1"/>
          </p:nvPr>
        </p:nvSpPr>
        <p:spPr>
          <a:xfrm>
            <a:off x="381000" y="1412875"/>
            <a:ext cx="8382000" cy="2609850"/>
          </a:xfrm>
        </p:spPr>
        <p:txBody>
          <a:bodyPr>
            <a:normAutofit/>
          </a:bodyPr>
          <a:lstStyle/>
          <a:p>
            <a:r>
              <a:rPr lang="tr-TR" dirty="0" smtClean="0">
                <a:latin typeface="Calibri"/>
              </a:rPr>
              <a:t>Adım 1: Uygun WCF servislerini hazırlayalım.</a:t>
            </a:r>
            <a:endParaRPr lang="en-US" dirty="0" smtClean="0">
              <a:latin typeface="Calibri"/>
            </a:endParaRPr>
          </a:p>
          <a:p>
            <a:r>
              <a:rPr lang="tr-TR" dirty="0" smtClean="0">
                <a:latin typeface="Calibri"/>
              </a:rPr>
              <a:t>Adım 2: </a:t>
            </a:r>
            <a:r>
              <a:rPr lang="tr-TR" dirty="0" err="1" smtClean="0">
                <a:latin typeface="Calibri"/>
              </a:rPr>
              <a:t>Silverlight</a:t>
            </a:r>
            <a:r>
              <a:rPr lang="tr-TR" dirty="0" smtClean="0">
                <a:latin typeface="Calibri"/>
              </a:rPr>
              <a:t> </a:t>
            </a:r>
            <a:r>
              <a:rPr lang="tr-TR" dirty="0" err="1" smtClean="0">
                <a:latin typeface="Calibri"/>
              </a:rPr>
              <a:t>arayüzünü</a:t>
            </a:r>
            <a:r>
              <a:rPr lang="tr-TR" dirty="0" smtClean="0">
                <a:latin typeface="Calibri"/>
              </a:rPr>
              <a:t> tasarlayalım.</a:t>
            </a:r>
            <a:endParaRPr lang="en-US" dirty="0" smtClean="0">
              <a:latin typeface="Calibri"/>
            </a:endParaRPr>
          </a:p>
          <a:p>
            <a:r>
              <a:rPr lang="tr-TR" dirty="0" smtClean="0">
                <a:latin typeface="Calibri"/>
              </a:rPr>
              <a:t>Adım 3: Animasyonlar ekleyelim.</a:t>
            </a:r>
            <a:endParaRPr lang="en-US" dirty="0" smtClean="0">
              <a:latin typeface="Calibri"/>
            </a:endParaRPr>
          </a:p>
          <a:p>
            <a:r>
              <a:rPr lang="tr-TR" dirty="0" smtClean="0">
                <a:latin typeface="Calibri"/>
              </a:rPr>
              <a:t>Adım 4: WCF servisini </a:t>
            </a:r>
            <a:r>
              <a:rPr lang="tr-TR" dirty="0" err="1" smtClean="0">
                <a:latin typeface="Calibri"/>
              </a:rPr>
              <a:t>Silverlight</a:t>
            </a:r>
            <a:r>
              <a:rPr lang="tr-TR" dirty="0" smtClean="0">
                <a:latin typeface="Calibri"/>
              </a:rPr>
              <a:t> ile kullanalım.</a:t>
            </a:r>
            <a:endParaRPr lang="en-US" dirty="0" smtClean="0">
              <a:latin typeface="Calibri"/>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8000" dirty="0" err="1" smtClean="0">
                <a:solidFill>
                  <a:schemeClr val="bg1"/>
                </a:solidFill>
              </a:rPr>
              <a:t>demo</a:t>
            </a:r>
            <a:endParaRPr lang="en-US" sz="8000" dirty="0">
              <a:solidFill>
                <a:schemeClr val="bg1"/>
              </a:solidFill>
            </a:endParaRPr>
          </a:p>
        </p:txBody>
      </p:sp>
      <p:sp>
        <p:nvSpPr>
          <p:cNvPr id="3" name="Subtitle 2"/>
          <p:cNvSpPr>
            <a:spLocks noGrp="1"/>
          </p:cNvSpPr>
          <p:nvPr>
            <p:ph type="subTitle" idx="1"/>
          </p:nvPr>
        </p:nvSpPr>
        <p:spPr/>
        <p:txBody>
          <a:bodyPr/>
          <a:lstStyle/>
          <a:p>
            <a:r>
              <a:rPr lang="tr-TR" dirty="0" err="1" smtClean="0"/>
              <a:t>Silverlight</a:t>
            </a:r>
            <a:r>
              <a:rPr lang="tr-TR" dirty="0" smtClean="0"/>
              <a:t> içerisinde </a:t>
            </a:r>
            <a:r>
              <a:rPr lang="tr-TR" dirty="0" err="1" smtClean="0"/>
              <a:t>DataGrid</a:t>
            </a:r>
            <a:r>
              <a:rPr lang="tr-TR"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lang="tr-TR" dirty="0" err="1" smtClean="0"/>
              <a:t>DeepZoom</a:t>
            </a:r>
            <a:endParaRPr dirty="0"/>
          </a:p>
        </p:txBody>
      </p:sp>
      <p:sp>
        <p:nvSpPr>
          <p:cNvPr id="3" name="Text Placeholder 2"/>
          <p:cNvSpPr>
            <a:spLocks noGrp="1"/>
          </p:cNvSpPr>
          <p:nvPr>
            <p:ph idx="1"/>
          </p:nvPr>
        </p:nvSpPr>
        <p:spPr/>
        <p:txBody>
          <a:bodyPr rtlCol="0"/>
          <a:lstStyle/>
          <a:p>
            <a:pPr defTabSz="914363" fontAlgn="auto">
              <a:spcAft>
                <a:spcPts val="0"/>
              </a:spcAft>
              <a:defRPr/>
            </a:pPr>
            <a:r>
              <a:rPr lang="tr-TR" dirty="0" smtClean="0"/>
              <a:t>GB’larca fotoğrafı nasıl gösteririz?</a:t>
            </a:r>
          </a:p>
          <a:p>
            <a:pPr defTabSz="914363" fontAlgn="auto">
              <a:spcAft>
                <a:spcPts val="0"/>
              </a:spcAft>
              <a:defRPr/>
            </a:pPr>
            <a:r>
              <a:rPr lang="tr-TR" dirty="0" err="1" smtClean="0"/>
              <a:t>DeepZoom</a:t>
            </a:r>
            <a:r>
              <a:rPr lang="tr-TR" dirty="0" smtClean="0"/>
              <a:t> </a:t>
            </a:r>
            <a:r>
              <a:rPr lang="tr-TR" dirty="0" err="1" smtClean="0"/>
              <a:t>Composer</a:t>
            </a:r>
            <a:r>
              <a:rPr lang="tr-TR" dirty="0" smtClean="0"/>
              <a:t> karşınızda!</a:t>
            </a:r>
          </a:p>
          <a:p>
            <a:pPr defTabSz="914363" fontAlgn="auto">
              <a:spcAft>
                <a:spcPts val="0"/>
              </a:spcAft>
              <a:defRPr/>
            </a:pPr>
            <a:endParaRPr lang="tr-TR" dirty="0" smtClean="0"/>
          </a:p>
          <a:p>
            <a:pPr defTabSz="914363" fontAlgn="auto">
              <a:spcAft>
                <a:spcPts val="0"/>
              </a:spcAft>
              <a:defRPr/>
            </a:pPr>
            <a:r>
              <a:rPr lang="tr-TR" dirty="0" smtClean="0"/>
              <a:t>Adım 1: Fotoğraflarımız seçelim</a:t>
            </a:r>
          </a:p>
          <a:p>
            <a:pPr defTabSz="914363" fontAlgn="auto">
              <a:spcAft>
                <a:spcPts val="0"/>
              </a:spcAft>
              <a:defRPr/>
            </a:pPr>
            <a:r>
              <a:rPr lang="tr-TR" dirty="0" smtClean="0"/>
              <a:t>Adım 2: Tasarımımızı tamamlayalım</a:t>
            </a:r>
          </a:p>
          <a:p>
            <a:pPr defTabSz="914363" fontAlgn="auto">
              <a:spcAft>
                <a:spcPts val="0"/>
              </a:spcAft>
              <a:defRPr/>
            </a:pPr>
            <a:r>
              <a:rPr lang="tr-TR" dirty="0" smtClean="0"/>
              <a:t>Adım 3: Projemizi kaynak kodları ile alalım.</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484</Words>
  <Application>Microsoft Office PowerPoint</Application>
  <PresentationFormat>On-screen Show (4:3)</PresentationFormat>
  <Paragraphs>110</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Web'i Aydınlatın: Silverlight 2</vt:lpstr>
      <vt:lpstr>Gündem</vt:lpstr>
      <vt:lpstr>Silverlight 2 Runtime Özellikleri</vt:lpstr>
      <vt:lpstr>demo</vt:lpstr>
      <vt:lpstr>Araçlar</vt:lpstr>
      <vt:lpstr>demo</vt:lpstr>
      <vt:lpstr>Veri Uygulamaları</vt:lpstr>
      <vt:lpstr>demo</vt:lpstr>
      <vt:lpstr>DeepZoom</vt:lpstr>
      <vt:lpstr>demo</vt:lpstr>
      <vt:lpstr>Video Uygulamaları</vt:lpstr>
      <vt:lpstr>demo</vt:lpstr>
      <vt:lpstr>Silverlight 3.0!</vt:lpstr>
      <vt:lpstr>Özetle</vt:lpstr>
      <vt:lpstr>Yazılımcılara Kaynaklar</vt:lpstr>
      <vt:lpstr>Soru &amp; Cevap</vt:lpstr>
      <vt:lpstr>Değerlendirme Formu</vt:lpstr>
      <vt:lpstr>Slide 18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ImageMaker</dc:creator>
  <cp:lastModifiedBy>Daron</cp:lastModifiedBy>
  <cp:revision>18</cp:revision>
  <dcterms:created xsi:type="dcterms:W3CDTF">2008-11-19T14:24:53Z</dcterms:created>
  <dcterms:modified xsi:type="dcterms:W3CDTF">2008-12-02T18:41:42Z</dcterms:modified>
</cp:coreProperties>
</file>