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omments/comment1.xml" ContentType="application/vnd.openxmlformats-officedocument.presentationml.comments+xml"/>
  <Override PartName="/ppt/notesSlides/notesSlide4.xml" ContentType="application/vnd.openxmlformats-officedocument.presentationml.notesSlide+xml"/>
  <Override PartName="/ppt/comments/comment2.xml" ContentType="application/vnd.openxmlformats-officedocument.presentationml.comment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omments/comment3.xml" ContentType="application/vnd.openxmlformats-officedocument.presentationml.comments+xml"/>
  <Override PartName="/ppt/notesSlides/notesSlide8.xml" ContentType="application/vnd.openxmlformats-officedocument.presentationml.notesSlide+xml"/>
  <Override PartName="/ppt/notesSlides/notesSlide9.xml" ContentType="application/vnd.openxmlformats-officedocument.presentationml.notesSlide+xml"/>
  <Override PartName="/ppt/comments/comment4.xml" ContentType="application/vnd.openxmlformats-officedocument.presentationml.comments+xml"/>
  <Override PartName="/ppt/comments/comment5.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0" r:id="rId2"/>
  </p:sldMasterIdLst>
  <p:notesMasterIdLst>
    <p:notesMasterId r:id="rId28"/>
  </p:notesMasterIdLst>
  <p:handoutMasterIdLst>
    <p:handoutMasterId r:id="rId29"/>
  </p:handoutMasterIdLst>
  <p:sldIdLst>
    <p:sldId id="256"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9" r:id="rId22"/>
    <p:sldId id="276" r:id="rId23"/>
    <p:sldId id="277" r:id="rId24"/>
    <p:sldId id="278" r:id="rId25"/>
    <p:sldId id="280" r:id="rId26"/>
    <p:sldId id="257" r:id="rId27"/>
  </p:sldIdLst>
  <p:sldSz cx="9144000" cy="6858000" type="screen4x3"/>
  <p:notesSz cx="6985000" cy="9283700"/>
  <p:custShowLst>
    <p:custShow name="Custom Show 1" id="0">
      <p:sldLst/>
    </p:custShow>
    <p:custShow name="Custom Show 2" id="1">
      <p:sldLst/>
    </p:custShow>
  </p:custShowLst>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charset="-128"/>
        <a:cs typeface="+mn-cs"/>
      </a:defRPr>
    </a:lvl5pPr>
    <a:lvl6pPr marL="2286000" algn="l" defTabSz="914400" rtl="0" eaLnBrk="1" latinLnBrk="0" hangingPunct="1">
      <a:defRPr kern="1200">
        <a:solidFill>
          <a:schemeClr val="tx1"/>
        </a:solidFill>
        <a:latin typeface="Arial" charset="0"/>
        <a:ea typeface="ＭＳ Ｐゴシック" charset="-128"/>
        <a:cs typeface="+mn-cs"/>
      </a:defRPr>
    </a:lvl6pPr>
    <a:lvl7pPr marL="2743200" algn="l" defTabSz="914400" rtl="0" eaLnBrk="1" latinLnBrk="0" hangingPunct="1">
      <a:defRPr kern="1200">
        <a:solidFill>
          <a:schemeClr val="tx1"/>
        </a:solidFill>
        <a:latin typeface="Arial" charset="0"/>
        <a:ea typeface="ＭＳ Ｐゴシック" charset="-128"/>
        <a:cs typeface="+mn-cs"/>
      </a:defRPr>
    </a:lvl7pPr>
    <a:lvl8pPr marL="3200400" algn="l" defTabSz="914400" rtl="0" eaLnBrk="1" latinLnBrk="0" hangingPunct="1">
      <a:defRPr kern="1200">
        <a:solidFill>
          <a:schemeClr val="tx1"/>
        </a:solidFill>
        <a:latin typeface="Arial" charset="0"/>
        <a:ea typeface="ＭＳ Ｐゴシック" charset="-128"/>
        <a:cs typeface="+mn-cs"/>
      </a:defRPr>
    </a:lvl8pPr>
    <a:lvl9pPr marL="3657600" algn="l" defTabSz="914400" rtl="0" eaLnBrk="1" latinLnBrk="0" hangingPunct="1">
      <a:defRPr kern="1200">
        <a:solidFill>
          <a:schemeClr val="tx1"/>
        </a:solidFill>
        <a:latin typeface="Arial" charset="0"/>
        <a:ea typeface="ＭＳ Ｐゴシック"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pal" initials="p" lastIdx="19" clrIdx="0">
    <p:extLst>
      <p:ext uri="{19B8F6BF-5375-455C-9EA6-DF929625EA0E}">
        <p15:presenceInfo xmlns:p15="http://schemas.microsoft.com/office/powerpoint/2012/main" userId="ppa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a:srgbClr val="000000"/>
    <a:srgbClr val="111111"/>
    <a:srgbClr val="659F61"/>
    <a:srgbClr val="F49180"/>
    <a:srgbClr val="FEF298"/>
    <a:srgbClr val="D09A00"/>
    <a:srgbClr val="FF7171"/>
    <a:srgbClr val="FCA192"/>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000" autoAdjust="0"/>
    <p:restoredTop sz="79873" autoAdjust="0"/>
  </p:normalViewPr>
  <p:slideViewPr>
    <p:cSldViewPr snapToGrid="0" snapToObjects="1">
      <p:cViewPr varScale="1">
        <p:scale>
          <a:sx n="75" d="100"/>
          <a:sy n="75" d="100"/>
        </p:scale>
        <p:origin x="84" y="26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6-11-21T22:33:17.946" idx="1">
    <p:pos x="3246" y="1500"/>
    <p:text>So this part is saying that a "mission" is a crosscut of various models. This diagram is showing how various concepts are related-- but kind of begs the so what question. Is manage and monitor runtime the only consequent of this modeling?</p:text>
    <p:extLst mod="1">
      <p:ext uri="{C676402C-5697-4E1C-873F-D02D1690AC5C}">
        <p15:threadingInfo xmlns:p15="http://schemas.microsoft.com/office/powerpoint/2012/main" timeZoneBias="300"/>
      </p:ext>
    </p:extLst>
  </p:cm>
  <p:cm authorId="1" dt="2016-11-21T22:40:29.413" idx="2">
    <p:pos x="3246" y="1596"/>
    <p:text>BTW, what does Manage and Monitior runtime refer to? The TA4 perturbation interface/script only? Does it bleed into runtime adaptation/program evolution as well?</p:text>
    <p:extLst mod="1">
      <p:ext uri="{C676402C-5697-4E1C-873F-D02D1690AC5C}">
        <p15:threadingInfo xmlns:p15="http://schemas.microsoft.com/office/powerpoint/2012/main" timeZoneBias="300">
          <p15:parentCm authorId="1" idx="1"/>
        </p15:threadingInfo>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6-11-21T22:40:36.398" idx="3">
    <p:pos x="1373" y="196"/>
    <p:text>This needs explanation</p:text>
    <p:extLst mod="1">
      <p:ext uri="{C676402C-5697-4E1C-873F-D02D1690AC5C}">
        <p15:threadingInfo xmlns:p15="http://schemas.microsoft.com/office/powerpoint/2012/main" timeZoneBias="30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16-11-22T09:27:44.871" idx="9">
    <p:pos x="5563" y="707"/>
    <p:text>Indicate how this is linked to the KR-- KR/triple store is the authortitative representation of facts and knowledge, we (automatically) translate what is needed for the type analysis into the DSL</p:text>
    <p:extLst>
      <p:ext uri="{C676402C-5697-4E1C-873F-D02D1690AC5C}">
        <p15:threadingInfo xmlns:p15="http://schemas.microsoft.com/office/powerpoint/2012/main" timeZoneBias="300"/>
      </p:ext>
    </p:extLst>
  </p:cm>
  <p:cm authorId="1" dt="2016-11-22T09:29:37.416" idx="10">
    <p:pos x="5563" y="803"/>
    <p:text>And, also indicate why type system is a better tool - things like soundness, completeness, safety-- may be? Where do we gain the efficiency compared to the brute force exhaustive search that one might do against the triple store?</p:text>
    <p:extLst>
      <p:ext uri="{C676402C-5697-4E1C-873F-D02D1690AC5C}">
        <p15:threadingInfo xmlns:p15="http://schemas.microsoft.com/office/powerpoint/2012/main" timeZoneBias="300">
          <p15:parentCm authorId="1" idx="9"/>
        </p15:threadingInfo>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16-11-28T15:42:18.902" idx="19">
    <p:pos x="2600" y="3096"/>
    <p:text>Field/Fast? what does it mean?</p:text>
    <p:extLst>
      <p:ext uri="{C676402C-5697-4E1C-873F-D02D1690AC5C}">
        <p15:threadingInfo xmlns:p15="http://schemas.microsoft.com/office/powerpoint/2012/main" timeZoneBias="30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16-11-22T09:37:20.521" idx="15">
    <p:pos x="2543" y="605"/>
    <p:text>Modified the wordings a bit</p:text>
    <p:extLst>
      <p:ext uri="{C676402C-5697-4E1C-873F-D02D1690AC5C}">
        <p15:threadingInfo xmlns:p15="http://schemas.microsoft.com/office/powerpoint/2012/main" timeZoneBias="30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26833" cy="46450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56550" y="0"/>
            <a:ext cx="3026833" cy="464503"/>
          </a:xfrm>
          <a:prstGeom prst="rect">
            <a:avLst/>
          </a:prstGeom>
        </p:spPr>
        <p:txBody>
          <a:bodyPr vert="horz" lIns="91440" tIns="45720" rIns="91440" bIns="45720" rtlCol="0"/>
          <a:lstStyle>
            <a:lvl1pPr algn="r">
              <a:defRPr sz="1200"/>
            </a:lvl1pPr>
          </a:lstStyle>
          <a:p>
            <a:fld id="{5BCC3BE5-7C0B-48D8-AA9C-758E2C87D26E}" type="datetimeFigureOut">
              <a:rPr lang="en-US" smtClean="0"/>
              <a:pPr/>
              <a:t>11/28/2016</a:t>
            </a:fld>
            <a:endParaRPr lang="en-US"/>
          </a:p>
        </p:txBody>
      </p:sp>
      <p:sp>
        <p:nvSpPr>
          <p:cNvPr id="4" name="Footer Placeholder 3"/>
          <p:cNvSpPr>
            <a:spLocks noGrp="1"/>
          </p:cNvSpPr>
          <p:nvPr>
            <p:ph type="ftr" sz="quarter" idx="2"/>
          </p:nvPr>
        </p:nvSpPr>
        <p:spPr>
          <a:xfrm>
            <a:off x="0" y="8817612"/>
            <a:ext cx="3026833" cy="464503"/>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56550" y="8817612"/>
            <a:ext cx="3026833" cy="464503"/>
          </a:xfrm>
          <a:prstGeom prst="rect">
            <a:avLst/>
          </a:prstGeom>
        </p:spPr>
        <p:txBody>
          <a:bodyPr vert="horz" lIns="91440" tIns="45720" rIns="91440" bIns="45720" rtlCol="0" anchor="b"/>
          <a:lstStyle>
            <a:lvl1pPr algn="r">
              <a:defRPr sz="1200"/>
            </a:lvl1pPr>
          </a:lstStyle>
          <a:p>
            <a:fld id="{80E4D5FB-D3AB-4653-BEF0-A15876D55F25}" type="slidenum">
              <a:rPr lang="en-US" smtClean="0"/>
              <a:pPr/>
              <a:t>‹#›</a:t>
            </a:fld>
            <a:endParaRPr lang="en-US"/>
          </a:p>
        </p:txBody>
      </p:sp>
    </p:spTree>
    <p:extLst>
      <p:ext uri="{BB962C8B-B14F-4D97-AF65-F5344CB8AC3E}">
        <p14:creationId xmlns:p14="http://schemas.microsoft.com/office/powerpoint/2010/main" val="11634606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26833" cy="464185"/>
          </a:xfrm>
          <a:prstGeom prst="rect">
            <a:avLst/>
          </a:prstGeom>
        </p:spPr>
        <p:txBody>
          <a:bodyPr vert="horz" lIns="91440" tIns="45720" rIns="91440" bIns="45720" rtlCol="0"/>
          <a:lstStyle>
            <a:lvl1pPr algn="l" fontAlgn="auto">
              <a:spcBef>
                <a:spcPts val="0"/>
              </a:spcBef>
              <a:spcAft>
                <a:spcPts val="0"/>
              </a:spcAft>
              <a:defRPr sz="1200">
                <a:latin typeface="Arial"/>
                <a:ea typeface="+mn-ea"/>
                <a:cs typeface="+mn-cs"/>
              </a:defRPr>
            </a:lvl1pPr>
          </a:lstStyle>
          <a:p>
            <a:pPr>
              <a:defRPr/>
            </a:pPr>
            <a:endParaRPr lang="en-US"/>
          </a:p>
        </p:txBody>
      </p:sp>
      <p:sp>
        <p:nvSpPr>
          <p:cNvPr id="3" name="Date Placeholder 2"/>
          <p:cNvSpPr>
            <a:spLocks noGrp="1"/>
          </p:cNvSpPr>
          <p:nvPr>
            <p:ph type="dt" idx="1"/>
          </p:nvPr>
        </p:nvSpPr>
        <p:spPr>
          <a:xfrm>
            <a:off x="3956550" y="0"/>
            <a:ext cx="3026833" cy="464185"/>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FAE200BF-5E88-4F80-A965-989E962435C2}" type="datetime1">
              <a:rPr lang="en-US"/>
              <a:pPr/>
              <a:t>11/28/2016</a:t>
            </a:fld>
            <a:endParaRPr lang="en-US"/>
          </a:p>
        </p:txBody>
      </p:sp>
      <p:sp>
        <p:nvSpPr>
          <p:cNvPr id="4" name="Slide Image Placeholder 3"/>
          <p:cNvSpPr>
            <a:spLocks noGrp="1" noRot="1" noChangeAspect="1"/>
          </p:cNvSpPr>
          <p:nvPr>
            <p:ph type="sldImg" idx="2"/>
          </p:nvPr>
        </p:nvSpPr>
        <p:spPr>
          <a:xfrm>
            <a:off x="1171575" y="695325"/>
            <a:ext cx="4641850" cy="3481388"/>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98500" y="4409758"/>
            <a:ext cx="5588000" cy="4177665"/>
          </a:xfrm>
          <a:prstGeom prst="rect">
            <a:avLst/>
          </a:prstGeom>
        </p:spPr>
        <p:txBody>
          <a:bodyPr vert="horz" lIns="91440" tIns="45720" rIns="91440" bIns="45720" rtlCol="0">
            <a:norm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6" name="Footer Placeholder 5"/>
          <p:cNvSpPr>
            <a:spLocks noGrp="1"/>
          </p:cNvSpPr>
          <p:nvPr>
            <p:ph type="ftr" sz="quarter" idx="4"/>
          </p:nvPr>
        </p:nvSpPr>
        <p:spPr>
          <a:xfrm>
            <a:off x="0" y="8817904"/>
            <a:ext cx="3026833" cy="464185"/>
          </a:xfrm>
          <a:prstGeom prst="rect">
            <a:avLst/>
          </a:prstGeom>
        </p:spPr>
        <p:txBody>
          <a:bodyPr vert="horz" lIns="91440" tIns="45720" rIns="91440" bIns="45720" rtlCol="0" anchor="b"/>
          <a:lstStyle>
            <a:lvl1pPr algn="l" fontAlgn="auto">
              <a:spcBef>
                <a:spcPts val="0"/>
              </a:spcBef>
              <a:spcAft>
                <a:spcPts val="0"/>
              </a:spcAft>
              <a:defRPr sz="1200">
                <a:latin typeface="Arial"/>
                <a:ea typeface="+mn-ea"/>
                <a:cs typeface="+mn-cs"/>
              </a:defRPr>
            </a:lvl1pPr>
          </a:lstStyle>
          <a:p>
            <a:pPr>
              <a:defRPr/>
            </a:pPr>
            <a:endParaRPr lang="en-US"/>
          </a:p>
        </p:txBody>
      </p:sp>
      <p:sp>
        <p:nvSpPr>
          <p:cNvPr id="7" name="Slide Number Placeholder 6"/>
          <p:cNvSpPr>
            <a:spLocks noGrp="1"/>
          </p:cNvSpPr>
          <p:nvPr>
            <p:ph type="sldNum" sz="quarter" idx="5"/>
          </p:nvPr>
        </p:nvSpPr>
        <p:spPr>
          <a:xfrm>
            <a:off x="3956550" y="8817904"/>
            <a:ext cx="3026833" cy="464185"/>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C2035D20-666A-4D58-B2B9-83ED2AC52B6B}" type="slidenum">
              <a:rPr lang="en-US"/>
              <a:pPr/>
              <a:t>‹#›</a:t>
            </a:fld>
            <a:endParaRPr lang="en-US"/>
          </a:p>
        </p:txBody>
      </p:sp>
    </p:spTree>
    <p:extLst>
      <p:ext uri="{BB962C8B-B14F-4D97-AF65-F5344CB8AC3E}">
        <p14:creationId xmlns:p14="http://schemas.microsoft.com/office/powerpoint/2010/main" val="1498208076"/>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Arial"/>
        <a:ea typeface="ＭＳ Ｐゴシック" charset="-128"/>
        <a:cs typeface="ＭＳ Ｐゴシック" charset="-128"/>
      </a:defRPr>
    </a:lvl1pPr>
    <a:lvl2pPr marL="457200" algn="l" defTabSz="457200" rtl="0" eaLnBrk="0" fontAlgn="base" hangingPunct="0">
      <a:spcBef>
        <a:spcPct val="30000"/>
      </a:spcBef>
      <a:spcAft>
        <a:spcPct val="0"/>
      </a:spcAft>
      <a:defRPr sz="1200" kern="1200">
        <a:solidFill>
          <a:schemeClr val="tx1"/>
        </a:solidFill>
        <a:latin typeface="Arial"/>
        <a:ea typeface="ＭＳ Ｐゴシック" charset="-128"/>
        <a:cs typeface="+mn-cs"/>
      </a:defRPr>
    </a:lvl2pPr>
    <a:lvl3pPr marL="914400" algn="l" defTabSz="457200" rtl="0" eaLnBrk="0" fontAlgn="base" hangingPunct="0">
      <a:spcBef>
        <a:spcPct val="30000"/>
      </a:spcBef>
      <a:spcAft>
        <a:spcPct val="0"/>
      </a:spcAft>
      <a:defRPr sz="1200" kern="1200">
        <a:solidFill>
          <a:schemeClr val="tx1"/>
        </a:solidFill>
        <a:latin typeface="Arial"/>
        <a:ea typeface="ＭＳ Ｐゴシック" charset="-128"/>
        <a:cs typeface="+mn-cs"/>
      </a:defRPr>
    </a:lvl3pPr>
    <a:lvl4pPr marL="1371600" algn="l" defTabSz="457200" rtl="0" eaLnBrk="0" fontAlgn="base" hangingPunct="0">
      <a:spcBef>
        <a:spcPct val="30000"/>
      </a:spcBef>
      <a:spcAft>
        <a:spcPct val="0"/>
      </a:spcAft>
      <a:defRPr sz="1200" kern="1200">
        <a:solidFill>
          <a:schemeClr val="tx1"/>
        </a:solidFill>
        <a:latin typeface="Arial"/>
        <a:ea typeface="ＭＳ Ｐゴシック" charset="-128"/>
        <a:cs typeface="+mn-cs"/>
      </a:defRPr>
    </a:lvl4pPr>
    <a:lvl5pPr marL="1828800" algn="l" defTabSz="457200" rtl="0" eaLnBrk="0" fontAlgn="base" hangingPunct="0">
      <a:spcBef>
        <a:spcPct val="30000"/>
      </a:spcBef>
      <a:spcAft>
        <a:spcPct val="0"/>
      </a:spcAft>
      <a:defRPr sz="1200" kern="1200">
        <a:solidFill>
          <a:schemeClr val="tx1"/>
        </a:solidFill>
        <a:latin typeface="Arial"/>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C2035D20-666A-4D58-B2B9-83ED2AC52B6B}" type="slidenum">
              <a:rPr lang="en-US" smtClean="0"/>
              <a:pPr/>
              <a:t>1</a:t>
            </a:fld>
            <a:endParaRPr lang="en-US"/>
          </a:p>
        </p:txBody>
      </p:sp>
    </p:spTree>
    <p:extLst>
      <p:ext uri="{BB962C8B-B14F-4D97-AF65-F5344CB8AC3E}">
        <p14:creationId xmlns:p14="http://schemas.microsoft.com/office/powerpoint/2010/main" val="19581152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Vocabulary provides</a:t>
            </a:r>
            <a:r>
              <a:rPr lang="en-US" baseline="0" dirty="0" smtClean="0"/>
              <a:t> us with the building blocks with which we can represent  facts/knowledge about the application and its environment.   The facts/knowledge is essentially what we reason with or about– we have been calling this knowledge/representation of the application and its environment the “model”. </a:t>
            </a:r>
            <a:endParaRPr lang="en-US" dirty="0"/>
          </a:p>
        </p:txBody>
      </p:sp>
      <p:sp>
        <p:nvSpPr>
          <p:cNvPr id="4" name="Slide Number Placeholder 3"/>
          <p:cNvSpPr>
            <a:spLocks noGrp="1"/>
          </p:cNvSpPr>
          <p:nvPr>
            <p:ph type="sldNum" sz="quarter" idx="10"/>
          </p:nvPr>
        </p:nvSpPr>
        <p:spPr/>
        <p:txBody>
          <a:bodyPr/>
          <a:lstStyle/>
          <a:p>
            <a:fld id="{C2035D20-666A-4D58-B2B9-83ED2AC52B6B}" type="slidenum">
              <a:rPr lang="en-US" smtClean="0"/>
              <a:pPr/>
              <a:t>5</a:t>
            </a:fld>
            <a:endParaRPr lang="en-US"/>
          </a:p>
        </p:txBody>
      </p:sp>
    </p:spTree>
    <p:extLst>
      <p:ext uri="{BB962C8B-B14F-4D97-AF65-F5344CB8AC3E}">
        <p14:creationId xmlns:p14="http://schemas.microsoft.com/office/powerpoint/2010/main" val="33019976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 name="Shape 5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solidFill>
                <a:schemeClr val="dk1"/>
              </a:solidFill>
            </a:endParaRPr>
          </a:p>
          <a:p>
            <a:pPr lvl="0" rtl="0">
              <a:spcBef>
                <a:spcPts val="0"/>
              </a:spcBef>
              <a:buNone/>
            </a:pPr>
            <a:endParaRPr>
              <a:solidFill>
                <a:schemeClr val="dk1"/>
              </a:solidFill>
            </a:endParaRPr>
          </a:p>
          <a:p>
            <a:pPr lvl="0" rtl="0">
              <a:spcBef>
                <a:spcPts val="0"/>
              </a:spcBef>
              <a:buNone/>
            </a:pPr>
            <a:endParaRPr>
              <a:solidFill>
                <a:schemeClr val="dk1"/>
              </a:solidFill>
            </a:endParaRPr>
          </a:p>
          <a:p>
            <a:pPr lvl="0" rtl="0">
              <a:spcBef>
                <a:spcPts val="0"/>
              </a:spcBef>
              <a:buNone/>
            </a:pPr>
            <a:endParaRPr>
              <a:solidFill>
                <a:schemeClr val="dk1"/>
              </a:solidFill>
            </a:endParaRPr>
          </a:p>
          <a:p>
            <a:pPr lvl="0" rtl="0">
              <a:spcBef>
                <a:spcPts val="0"/>
              </a:spcBef>
              <a:buNone/>
            </a:pPr>
            <a:endParaRPr/>
          </a:p>
          <a:p>
            <a:pPr lvl="0" rtl="0">
              <a:spcBef>
                <a:spcPts val="0"/>
              </a:spcBef>
              <a:buNone/>
            </a:pPr>
            <a:endParaRPr/>
          </a:p>
          <a:p>
            <a:pPr lvl="0" rtl="0">
              <a:spcBef>
                <a:spcPts val="0"/>
              </a:spcBef>
              <a:buNone/>
            </a:pPr>
            <a:endParaRPr/>
          </a:p>
        </p:txBody>
      </p:sp>
    </p:spTree>
    <p:extLst>
      <p:ext uri="{BB962C8B-B14F-4D97-AF65-F5344CB8AC3E}">
        <p14:creationId xmlns:p14="http://schemas.microsoft.com/office/powerpoint/2010/main" val="40258927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Shape 16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7" name="Shape 16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
                <a:solidFill>
                  <a:schemeClr val="dk1"/>
                </a:solidFill>
              </a:rPr>
              <a:t>The bulk of the work will involve:</a:t>
            </a:r>
          </a:p>
          <a:p>
            <a:pPr marL="457200" lvl="0" indent="-228600" rtl="0">
              <a:spcBef>
                <a:spcPts val="0"/>
              </a:spcBef>
              <a:buClr>
                <a:schemeClr val="dk1"/>
              </a:buClr>
              <a:buChar char="●"/>
            </a:pPr>
            <a:r>
              <a:rPr lang="en">
                <a:solidFill>
                  <a:schemeClr val="dk1"/>
                </a:solidFill>
              </a:rPr>
              <a:t>Ongoing reconciliation of models : first reconcile manually then automatically</a:t>
            </a:r>
          </a:p>
          <a:p>
            <a:pPr marL="457200" lvl="0" indent="-228600" rtl="0">
              <a:spcBef>
                <a:spcPts val="0"/>
              </a:spcBef>
              <a:buClr>
                <a:schemeClr val="dk1"/>
              </a:buClr>
              <a:buChar char="●"/>
            </a:pPr>
            <a:r>
              <a:rPr lang="en">
                <a:solidFill>
                  <a:schemeClr val="dk1"/>
                </a:solidFill>
              </a:rPr>
              <a:t>Ongoing development of domain specific languages in sub-domains : </a:t>
            </a:r>
          </a:p>
          <a:p>
            <a:pPr marL="457200" lvl="0" indent="-228600" rtl="0">
              <a:spcBef>
                <a:spcPts val="0"/>
              </a:spcBef>
              <a:buClr>
                <a:schemeClr val="dk1"/>
              </a:buClr>
              <a:buChar char="●"/>
            </a:pPr>
            <a:r>
              <a:rPr lang="en">
                <a:solidFill>
                  <a:schemeClr val="dk1"/>
                </a:solidFill>
              </a:rPr>
              <a:t>Construction of analysis tools to automate system evolution : first evolve manually then automatically</a:t>
            </a:r>
          </a:p>
          <a:p>
            <a:pPr lvl="0" rtl="0">
              <a:spcBef>
                <a:spcPts val="0"/>
              </a:spcBef>
              <a:buNone/>
            </a:pPr>
            <a:endParaRPr>
              <a:solidFill>
                <a:schemeClr val="dk1"/>
              </a:solidFill>
            </a:endParaRPr>
          </a:p>
          <a:p>
            <a:pPr lvl="0" rtl="0">
              <a:spcBef>
                <a:spcPts val="0"/>
              </a:spcBef>
              <a:buNone/>
            </a:pPr>
            <a:endParaRPr>
              <a:solidFill>
                <a:schemeClr val="dk1"/>
              </a:solidFill>
            </a:endParaRPr>
          </a:p>
          <a:p>
            <a:pPr lvl="0" rtl="0">
              <a:spcBef>
                <a:spcPts val="0"/>
              </a:spcBef>
              <a:buNone/>
            </a:pPr>
            <a:endParaRPr>
              <a:solidFill>
                <a:schemeClr val="dk1"/>
              </a:solidFill>
            </a:endParaRPr>
          </a:p>
          <a:p>
            <a:pPr lvl="0" rtl="0">
              <a:spcBef>
                <a:spcPts val="0"/>
              </a:spcBef>
              <a:buNone/>
            </a:pPr>
            <a:endParaRPr/>
          </a:p>
          <a:p>
            <a:pPr lvl="0" rtl="0">
              <a:spcBef>
                <a:spcPts val="0"/>
              </a:spcBef>
              <a:buNone/>
            </a:pPr>
            <a:endParaRPr/>
          </a:p>
          <a:p>
            <a:pPr lvl="0" rtl="0">
              <a:spcBef>
                <a:spcPts val="0"/>
              </a:spcBef>
              <a:buNone/>
            </a:pPr>
            <a:endParaRPr/>
          </a:p>
        </p:txBody>
      </p:sp>
    </p:spTree>
    <p:extLst>
      <p:ext uri="{BB962C8B-B14F-4D97-AF65-F5344CB8AC3E}">
        <p14:creationId xmlns:p14="http://schemas.microsoft.com/office/powerpoint/2010/main" val="26784523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Shape 7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2" name="Shape 7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8127580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Shape 7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8" name="Shape 7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1677201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triple store</a:t>
            </a:r>
            <a:r>
              <a:rPr lang="en-US" baseline="0" dirty="0" smtClean="0"/>
              <a:t> is the authoritative source, resource DSL is a specialized representation of a subset of the facts and knowledge about the software and its ecosystem– i.e., facts/knowledge about how resources are consumed and what resources are available.</a:t>
            </a:r>
          </a:p>
          <a:p>
            <a:endParaRPr lang="en-US" baseline="0" dirty="0" smtClean="0"/>
          </a:p>
          <a:p>
            <a:r>
              <a:rPr lang="en-US" baseline="0" dirty="0" smtClean="0"/>
              <a:t>Why type system is a good idea– soundness/completeness of the type system as opposed to ad hoc/heuristic searches, the efficiency is gained by  clever organization/partitioning of the search spaces that are fundamental to the </a:t>
            </a:r>
            <a:r>
              <a:rPr lang="en-US" baseline="0" dirty="0" err="1" smtClean="0"/>
              <a:t>variational</a:t>
            </a:r>
            <a:r>
              <a:rPr lang="en-US" baseline="0" dirty="0" smtClean="0"/>
              <a:t> systems.</a:t>
            </a:r>
            <a:endParaRPr lang="en-US" dirty="0"/>
          </a:p>
        </p:txBody>
      </p:sp>
      <p:sp>
        <p:nvSpPr>
          <p:cNvPr id="4" name="Slide Number Placeholder 3"/>
          <p:cNvSpPr>
            <a:spLocks noGrp="1"/>
          </p:cNvSpPr>
          <p:nvPr>
            <p:ph type="sldNum" sz="quarter" idx="10"/>
          </p:nvPr>
        </p:nvSpPr>
        <p:spPr/>
        <p:txBody>
          <a:bodyPr/>
          <a:lstStyle/>
          <a:p>
            <a:fld id="{C2035D20-666A-4D58-B2B9-83ED2AC52B6B}" type="slidenum">
              <a:rPr lang="en-US" smtClean="0"/>
              <a:pPr/>
              <a:t>15</a:t>
            </a:fld>
            <a:endParaRPr lang="en-US"/>
          </a:p>
        </p:txBody>
      </p:sp>
    </p:spTree>
    <p:extLst>
      <p:ext uri="{BB962C8B-B14F-4D97-AF65-F5344CB8AC3E}">
        <p14:creationId xmlns:p14="http://schemas.microsoft.com/office/powerpoint/2010/main" val="29250007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r>
              <a:rPr lang="en-US" sz="1200" dirty="0" smtClean="0"/>
              <a:t>Relying </a:t>
            </a:r>
            <a:r>
              <a:rPr lang="en-US" sz="1200" b="1" dirty="0" smtClean="0"/>
              <a:t>exclusively</a:t>
            </a:r>
            <a:r>
              <a:rPr lang="en-US" sz="1200" dirty="0" smtClean="0"/>
              <a:t> on annotations/DFU-based approach limits ability to discover/adapt non-critical resource </a:t>
            </a:r>
            <a:r>
              <a:rPr lang="en-US" sz="1200" b="1" dirty="0" smtClean="0"/>
              <a:t>uses</a:t>
            </a:r>
            <a:r>
              <a:rPr lang="en-US" sz="1200" dirty="0" smtClean="0"/>
              <a:t> in legacy/non-annotated code</a:t>
            </a:r>
          </a:p>
          <a:p>
            <a:r>
              <a:rPr lang="en-US" sz="1200" b="1" dirty="0" smtClean="0"/>
              <a:t>Solution</a:t>
            </a:r>
            <a:r>
              <a:rPr lang="en-US" sz="1200" dirty="0" smtClean="0"/>
              <a:t>:  use high quality annotated </a:t>
            </a:r>
            <a:r>
              <a:rPr lang="en-US" sz="1200" b="1" dirty="0" smtClean="0"/>
              <a:t>test suite </a:t>
            </a:r>
            <a:r>
              <a:rPr lang="en-US" sz="1200" dirty="0" smtClean="0"/>
              <a:t>to automatically identify non-critical functionality, map removal units to reclaimable resources</a:t>
            </a:r>
          </a:p>
          <a:p>
            <a:endParaRPr lang="en-US" dirty="0"/>
          </a:p>
        </p:txBody>
      </p:sp>
      <p:sp>
        <p:nvSpPr>
          <p:cNvPr id="4" name="Slide Number Placeholder 3"/>
          <p:cNvSpPr>
            <a:spLocks noGrp="1"/>
          </p:cNvSpPr>
          <p:nvPr>
            <p:ph type="sldNum" sz="quarter" idx="10"/>
          </p:nvPr>
        </p:nvSpPr>
        <p:spPr/>
        <p:txBody>
          <a:bodyPr/>
          <a:lstStyle/>
          <a:p>
            <a:fld id="{C2035D20-666A-4D58-B2B9-83ED2AC52B6B}" type="slidenum">
              <a:rPr lang="en-US" smtClean="0"/>
              <a:pPr/>
              <a:t>18</a:t>
            </a:fld>
            <a:endParaRPr lang="en-US"/>
          </a:p>
        </p:txBody>
      </p:sp>
    </p:spTree>
    <p:extLst>
      <p:ext uri="{BB962C8B-B14F-4D97-AF65-F5344CB8AC3E}">
        <p14:creationId xmlns:p14="http://schemas.microsoft.com/office/powerpoint/2010/main" val="27671463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2035D20-666A-4D58-B2B9-83ED2AC52B6B}" type="slidenum">
              <a:rPr lang="en-US" smtClean="0"/>
              <a:pPr/>
              <a:t>19</a:t>
            </a:fld>
            <a:endParaRPr lang="en-US"/>
          </a:p>
        </p:txBody>
      </p:sp>
    </p:spTree>
    <p:extLst>
      <p:ext uri="{BB962C8B-B14F-4D97-AF65-F5344CB8AC3E}">
        <p14:creationId xmlns:p14="http://schemas.microsoft.com/office/powerpoint/2010/main" val="14442018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3628845" y="6492875"/>
            <a:ext cx="2133600" cy="365125"/>
          </a:xfrm>
          <a:prstGeom prst="rect">
            <a:avLst/>
          </a:prstGeom>
        </p:spPr>
        <p:txBody>
          <a:bodyPr/>
          <a:lstStyle>
            <a:lvl1pPr>
              <a:defRPr/>
            </a:lvl1pPr>
          </a:lstStyle>
          <a:p>
            <a:fld id="{95A6B3DF-E0BF-4247-9CA4-A55DEB1697DE}" type="datetime1">
              <a:rPr lang="en-US" smtClean="0"/>
              <a:pPr/>
              <a:t>11/28/2016</a:t>
            </a:fld>
            <a:endParaRPr lang="en-US"/>
          </a:p>
        </p:txBody>
      </p:sp>
      <p:sp>
        <p:nvSpPr>
          <p:cNvPr id="5" name="Footer Placeholder 4"/>
          <p:cNvSpPr>
            <a:spLocks noGrp="1"/>
          </p:cNvSpPr>
          <p:nvPr>
            <p:ph type="ftr" sz="quarter" idx="11"/>
          </p:nvPr>
        </p:nvSpPr>
        <p:spPr>
          <a:xfrm>
            <a:off x="5791200" y="6438238"/>
            <a:ext cx="2895600" cy="365125"/>
          </a:xfrm>
          <a:prstGeom prst="rect">
            <a:avLst/>
          </a:prstGeom>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fld id="{23D96EC6-00F5-4B80-A2B8-EF30F4E93FC1}" type="slidenum">
              <a:rPr lang="en-US"/>
              <a:pPr/>
              <a:t>‹#›</a:t>
            </a:fld>
            <a:endParaRPr 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3628845" y="6492875"/>
            <a:ext cx="2133600" cy="365125"/>
          </a:xfrm>
          <a:prstGeom prst="rect">
            <a:avLst/>
          </a:prstGeom>
        </p:spPr>
        <p:txBody>
          <a:bodyPr/>
          <a:lstStyle>
            <a:lvl1pPr>
              <a:defRPr/>
            </a:lvl1pPr>
          </a:lstStyle>
          <a:p>
            <a:fld id="{2C1ACC6E-3B65-47B9-A02B-435C919687C0}" type="datetime1">
              <a:rPr lang="en-US" smtClean="0"/>
              <a:pPr/>
              <a:t>11/28/2016</a:t>
            </a:fld>
            <a:endParaRPr lang="en-US"/>
          </a:p>
        </p:txBody>
      </p:sp>
      <p:sp>
        <p:nvSpPr>
          <p:cNvPr id="5" name="Footer Placeholder 4"/>
          <p:cNvSpPr>
            <a:spLocks noGrp="1"/>
          </p:cNvSpPr>
          <p:nvPr>
            <p:ph type="ftr" sz="quarter" idx="11"/>
          </p:nvPr>
        </p:nvSpPr>
        <p:spPr>
          <a:xfrm>
            <a:off x="5791200" y="6438238"/>
            <a:ext cx="2895600" cy="365125"/>
          </a:xfrm>
          <a:prstGeom prst="rect">
            <a:avLst/>
          </a:prstGeom>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E7A11FF7-CBC2-4DA2-A660-FC301902E54C}"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3628845" y="6492875"/>
            <a:ext cx="2133600" cy="365125"/>
          </a:xfrm>
          <a:prstGeom prst="rect">
            <a:avLst/>
          </a:prstGeom>
        </p:spPr>
        <p:txBody>
          <a:bodyPr/>
          <a:lstStyle>
            <a:lvl1pPr>
              <a:defRPr/>
            </a:lvl1pPr>
          </a:lstStyle>
          <a:p>
            <a:fld id="{B90C3844-2847-4E85-B407-6E0EDA274DAD}" type="datetime1">
              <a:rPr lang="en-US" smtClean="0"/>
              <a:pPr/>
              <a:t>11/28/2016</a:t>
            </a:fld>
            <a:endParaRPr lang="en-US"/>
          </a:p>
        </p:txBody>
      </p:sp>
      <p:sp>
        <p:nvSpPr>
          <p:cNvPr id="5" name="Footer Placeholder 4"/>
          <p:cNvSpPr>
            <a:spLocks noGrp="1"/>
          </p:cNvSpPr>
          <p:nvPr>
            <p:ph type="ftr" sz="quarter" idx="11"/>
          </p:nvPr>
        </p:nvSpPr>
        <p:spPr>
          <a:xfrm>
            <a:off x="5791200" y="6438238"/>
            <a:ext cx="2895600" cy="365125"/>
          </a:xfrm>
          <a:prstGeom prst="rect">
            <a:avLst/>
          </a:prstGeom>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806C5C3A-E7B0-4245-91C1-AAB88D03A3BB}" type="slidenum">
              <a:rPr lang="en-US"/>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Custom layout">
    <p:bg>
      <p:bgPr>
        <a:solidFill>
          <a:srgbClr val="FFFFFF"/>
        </a:solidFill>
        <a:effectLst/>
      </p:bgPr>
    </p:bg>
    <p:spTree>
      <p:nvGrpSpPr>
        <p:cNvPr id="1" name="Shape 50"/>
        <p:cNvGrpSpPr/>
        <p:nvPr/>
      </p:nvGrpSpPr>
      <p:grpSpPr>
        <a:xfrm>
          <a:off x="0" y="0"/>
          <a:ext cx="0" cy="0"/>
          <a:chOff x="0" y="0"/>
          <a:chExt cx="0" cy="0"/>
        </a:xfrm>
      </p:grpSpPr>
      <p:sp>
        <p:nvSpPr>
          <p:cNvPr id="51" name="Shape 51"/>
          <p:cNvSpPr/>
          <p:nvPr/>
        </p:nvSpPr>
        <p:spPr>
          <a:xfrm>
            <a:off x="0" y="0"/>
            <a:ext cx="9144000" cy="6858000"/>
          </a:xfrm>
          <a:prstGeom prst="rect">
            <a:avLst/>
          </a:prstGeom>
          <a:solidFill>
            <a:srgbClr val="FFFFFF"/>
          </a:solidFill>
          <a:ln>
            <a:noFill/>
          </a:ln>
        </p:spPr>
        <p:txBody>
          <a:bodyPr lIns="91425" tIns="91425" rIns="91425" bIns="91425" anchor="ctr" anchorCtr="0">
            <a:noAutofit/>
          </a:bodyPr>
          <a:lstStyle/>
          <a:p>
            <a:pPr lvl="0">
              <a:spcBef>
                <a:spcPts val="0"/>
              </a:spcBef>
              <a:buNone/>
            </a:pPr>
            <a:endParaRPr/>
          </a:p>
        </p:txBody>
      </p:sp>
      <p:sp>
        <p:nvSpPr>
          <p:cNvPr id="52" name="Shape 52"/>
          <p:cNvSpPr/>
          <p:nvPr/>
        </p:nvSpPr>
        <p:spPr>
          <a:xfrm>
            <a:off x="-29" y="0"/>
            <a:ext cx="9144000" cy="2322000"/>
          </a:xfrm>
          <a:prstGeom prst="rect">
            <a:avLst/>
          </a:prstGeom>
          <a:solidFill>
            <a:srgbClr val="3367D6"/>
          </a:solidFill>
          <a:ln>
            <a:noFill/>
          </a:ln>
        </p:spPr>
        <p:txBody>
          <a:bodyPr lIns="91425" tIns="91425" rIns="91425" bIns="91425" anchor="ctr" anchorCtr="0">
            <a:noAutofit/>
          </a:bodyPr>
          <a:lstStyle/>
          <a:p>
            <a:pPr lvl="0">
              <a:spcBef>
                <a:spcPts val="0"/>
              </a:spcBef>
              <a:buNone/>
            </a:pPr>
            <a:endParaRPr/>
          </a:p>
        </p:txBody>
      </p:sp>
      <p:sp>
        <p:nvSpPr>
          <p:cNvPr id="53" name="Shape 53"/>
          <p:cNvSpPr/>
          <p:nvPr/>
        </p:nvSpPr>
        <p:spPr>
          <a:xfrm rot="-5400000">
            <a:off x="7116525" y="289950"/>
            <a:ext cx="2317600" cy="1737300"/>
          </a:xfrm>
          <a:prstGeom prst="rtTriangle">
            <a:avLst/>
          </a:prstGeom>
          <a:solidFill>
            <a:srgbClr val="5E97F6"/>
          </a:solidFill>
          <a:ln>
            <a:noFill/>
          </a:ln>
        </p:spPr>
        <p:txBody>
          <a:bodyPr lIns="91425" tIns="91425" rIns="91425" bIns="91425" anchor="ctr" anchorCtr="0">
            <a:noAutofit/>
          </a:bodyPr>
          <a:lstStyle/>
          <a:p>
            <a:pPr lvl="0">
              <a:spcBef>
                <a:spcPts val="0"/>
              </a:spcBef>
              <a:buNone/>
            </a:pPr>
            <a:endParaRPr/>
          </a:p>
        </p:txBody>
      </p:sp>
      <p:sp>
        <p:nvSpPr>
          <p:cNvPr id="54" name="Shape 54"/>
          <p:cNvSpPr txBox="1">
            <a:spLocks noGrp="1"/>
          </p:cNvSpPr>
          <p:nvPr>
            <p:ph type="title"/>
          </p:nvPr>
        </p:nvSpPr>
        <p:spPr>
          <a:xfrm>
            <a:off x="324475" y="197633"/>
            <a:ext cx="5244900" cy="1831600"/>
          </a:xfrm>
          <a:prstGeom prst="rect">
            <a:avLst/>
          </a:prstGeom>
          <a:noFill/>
        </p:spPr>
        <p:txBody>
          <a:bodyPr lIns="91425" tIns="91425" rIns="91425" bIns="91425" anchor="b" anchorCtr="0"/>
          <a:lstStyle>
            <a:lvl1pPr lvl="0" algn="l">
              <a:lnSpc>
                <a:spcPct val="100000"/>
              </a:lnSpc>
              <a:spcBef>
                <a:spcPts val="0"/>
              </a:spcBef>
              <a:spcAft>
                <a:spcPts val="0"/>
              </a:spcAft>
              <a:buNone/>
              <a:defRPr sz="2800" b="1">
                <a:solidFill>
                  <a:srgbClr val="FFFFFF"/>
                </a:solidFill>
              </a:defRPr>
            </a:lvl1pPr>
            <a:lvl2pPr lvl="1" algn="l">
              <a:lnSpc>
                <a:spcPct val="100000"/>
              </a:lnSpc>
              <a:spcBef>
                <a:spcPts val="0"/>
              </a:spcBef>
              <a:spcAft>
                <a:spcPts val="0"/>
              </a:spcAft>
              <a:buNone/>
              <a:defRPr sz="2800" b="1">
                <a:solidFill>
                  <a:srgbClr val="FFFFFF"/>
                </a:solidFill>
              </a:defRPr>
            </a:lvl2pPr>
            <a:lvl3pPr lvl="2" algn="l">
              <a:lnSpc>
                <a:spcPct val="100000"/>
              </a:lnSpc>
              <a:spcBef>
                <a:spcPts val="0"/>
              </a:spcBef>
              <a:spcAft>
                <a:spcPts val="0"/>
              </a:spcAft>
              <a:buNone/>
              <a:defRPr sz="2800" b="1">
                <a:solidFill>
                  <a:srgbClr val="FFFFFF"/>
                </a:solidFill>
              </a:defRPr>
            </a:lvl3pPr>
            <a:lvl4pPr lvl="3" algn="l">
              <a:lnSpc>
                <a:spcPct val="100000"/>
              </a:lnSpc>
              <a:spcBef>
                <a:spcPts val="0"/>
              </a:spcBef>
              <a:spcAft>
                <a:spcPts val="0"/>
              </a:spcAft>
              <a:buNone/>
              <a:defRPr sz="2800" b="1">
                <a:solidFill>
                  <a:srgbClr val="FFFFFF"/>
                </a:solidFill>
              </a:defRPr>
            </a:lvl4pPr>
            <a:lvl5pPr lvl="4" algn="l">
              <a:lnSpc>
                <a:spcPct val="100000"/>
              </a:lnSpc>
              <a:spcBef>
                <a:spcPts val="0"/>
              </a:spcBef>
              <a:spcAft>
                <a:spcPts val="0"/>
              </a:spcAft>
              <a:buNone/>
              <a:defRPr sz="2800" b="1">
                <a:solidFill>
                  <a:srgbClr val="FFFFFF"/>
                </a:solidFill>
              </a:defRPr>
            </a:lvl5pPr>
            <a:lvl6pPr lvl="5" algn="l">
              <a:lnSpc>
                <a:spcPct val="100000"/>
              </a:lnSpc>
              <a:spcBef>
                <a:spcPts val="0"/>
              </a:spcBef>
              <a:spcAft>
                <a:spcPts val="0"/>
              </a:spcAft>
              <a:buNone/>
              <a:defRPr sz="2800" b="1">
                <a:solidFill>
                  <a:srgbClr val="FFFFFF"/>
                </a:solidFill>
              </a:defRPr>
            </a:lvl6pPr>
            <a:lvl7pPr lvl="6" algn="l">
              <a:lnSpc>
                <a:spcPct val="100000"/>
              </a:lnSpc>
              <a:spcBef>
                <a:spcPts val="0"/>
              </a:spcBef>
              <a:spcAft>
                <a:spcPts val="0"/>
              </a:spcAft>
              <a:buNone/>
              <a:defRPr sz="2800" b="1">
                <a:solidFill>
                  <a:srgbClr val="FFFFFF"/>
                </a:solidFill>
              </a:defRPr>
            </a:lvl7pPr>
            <a:lvl8pPr lvl="7" algn="l">
              <a:lnSpc>
                <a:spcPct val="100000"/>
              </a:lnSpc>
              <a:spcBef>
                <a:spcPts val="0"/>
              </a:spcBef>
              <a:spcAft>
                <a:spcPts val="0"/>
              </a:spcAft>
              <a:buNone/>
              <a:defRPr sz="2800" b="1">
                <a:solidFill>
                  <a:srgbClr val="FFFFFF"/>
                </a:solidFill>
              </a:defRPr>
            </a:lvl8pPr>
            <a:lvl9pPr lvl="8" algn="l">
              <a:lnSpc>
                <a:spcPct val="100000"/>
              </a:lnSpc>
              <a:spcBef>
                <a:spcPts val="0"/>
              </a:spcBef>
              <a:spcAft>
                <a:spcPts val="0"/>
              </a:spcAft>
              <a:buNone/>
              <a:defRPr sz="2800" b="1">
                <a:solidFill>
                  <a:srgbClr val="FFFFFF"/>
                </a:solidFill>
              </a:defRPr>
            </a:lvl9pPr>
          </a:lstStyle>
          <a:p>
            <a:endParaRPr/>
          </a:p>
        </p:txBody>
      </p:sp>
      <p:sp>
        <p:nvSpPr>
          <p:cNvPr id="55" name="Shape 55"/>
          <p:cNvSpPr txBox="1">
            <a:spLocks noGrp="1"/>
          </p:cNvSpPr>
          <p:nvPr>
            <p:ph type="body" idx="1"/>
          </p:nvPr>
        </p:nvSpPr>
        <p:spPr>
          <a:xfrm>
            <a:off x="324475" y="2560600"/>
            <a:ext cx="8494800" cy="3605600"/>
          </a:xfrm>
          <a:prstGeom prst="rect">
            <a:avLst/>
          </a:prstGeom>
          <a:noFill/>
        </p:spPr>
        <p:txBody>
          <a:bodyPr lIns="91425" tIns="91425" rIns="91425" bIns="91425" anchor="t" anchorCtr="0"/>
          <a:lstStyle>
            <a:lvl1pPr lvl="0" algn="l">
              <a:lnSpc>
                <a:spcPct val="115000"/>
              </a:lnSpc>
              <a:spcBef>
                <a:spcPts val="0"/>
              </a:spcBef>
              <a:spcAft>
                <a:spcPts val="1600"/>
              </a:spcAft>
              <a:buClr>
                <a:srgbClr val="616161"/>
              </a:buClr>
              <a:buSzPct val="100000"/>
              <a:defRPr sz="1800">
                <a:solidFill>
                  <a:srgbClr val="616161"/>
                </a:solidFill>
              </a:defRPr>
            </a:lvl1pPr>
            <a:lvl2pPr lvl="1" algn="l">
              <a:lnSpc>
                <a:spcPct val="115000"/>
              </a:lnSpc>
              <a:spcBef>
                <a:spcPts val="0"/>
              </a:spcBef>
              <a:spcAft>
                <a:spcPts val="1600"/>
              </a:spcAft>
              <a:buClr>
                <a:srgbClr val="616161"/>
              </a:buClr>
              <a:defRPr sz="1400">
                <a:solidFill>
                  <a:srgbClr val="616161"/>
                </a:solidFill>
              </a:defRPr>
            </a:lvl2pPr>
            <a:lvl3pPr lvl="2" algn="l">
              <a:lnSpc>
                <a:spcPct val="115000"/>
              </a:lnSpc>
              <a:spcBef>
                <a:spcPts val="0"/>
              </a:spcBef>
              <a:spcAft>
                <a:spcPts val="1600"/>
              </a:spcAft>
              <a:buClr>
                <a:srgbClr val="616161"/>
              </a:buClr>
              <a:defRPr sz="1400">
                <a:solidFill>
                  <a:srgbClr val="616161"/>
                </a:solidFill>
              </a:defRPr>
            </a:lvl3pPr>
            <a:lvl4pPr lvl="3" algn="l">
              <a:lnSpc>
                <a:spcPct val="115000"/>
              </a:lnSpc>
              <a:spcBef>
                <a:spcPts val="0"/>
              </a:spcBef>
              <a:spcAft>
                <a:spcPts val="1600"/>
              </a:spcAft>
              <a:buClr>
                <a:srgbClr val="616161"/>
              </a:buClr>
              <a:defRPr sz="1400">
                <a:solidFill>
                  <a:srgbClr val="616161"/>
                </a:solidFill>
              </a:defRPr>
            </a:lvl4pPr>
            <a:lvl5pPr lvl="4" algn="l">
              <a:lnSpc>
                <a:spcPct val="115000"/>
              </a:lnSpc>
              <a:spcBef>
                <a:spcPts val="0"/>
              </a:spcBef>
              <a:spcAft>
                <a:spcPts val="1600"/>
              </a:spcAft>
              <a:buClr>
                <a:srgbClr val="616161"/>
              </a:buClr>
              <a:defRPr sz="1400">
                <a:solidFill>
                  <a:srgbClr val="616161"/>
                </a:solidFill>
              </a:defRPr>
            </a:lvl5pPr>
            <a:lvl6pPr lvl="5" algn="l">
              <a:lnSpc>
                <a:spcPct val="115000"/>
              </a:lnSpc>
              <a:spcBef>
                <a:spcPts val="0"/>
              </a:spcBef>
              <a:spcAft>
                <a:spcPts val="1600"/>
              </a:spcAft>
              <a:buClr>
                <a:srgbClr val="616161"/>
              </a:buClr>
              <a:defRPr sz="1400">
                <a:solidFill>
                  <a:srgbClr val="616161"/>
                </a:solidFill>
              </a:defRPr>
            </a:lvl6pPr>
            <a:lvl7pPr lvl="6" algn="l">
              <a:lnSpc>
                <a:spcPct val="115000"/>
              </a:lnSpc>
              <a:spcBef>
                <a:spcPts val="0"/>
              </a:spcBef>
              <a:spcAft>
                <a:spcPts val="1600"/>
              </a:spcAft>
              <a:buClr>
                <a:srgbClr val="616161"/>
              </a:buClr>
              <a:defRPr sz="1400">
                <a:solidFill>
                  <a:srgbClr val="616161"/>
                </a:solidFill>
              </a:defRPr>
            </a:lvl7pPr>
            <a:lvl8pPr lvl="7" algn="l">
              <a:lnSpc>
                <a:spcPct val="115000"/>
              </a:lnSpc>
              <a:spcBef>
                <a:spcPts val="0"/>
              </a:spcBef>
              <a:spcAft>
                <a:spcPts val="1600"/>
              </a:spcAft>
              <a:buClr>
                <a:srgbClr val="616161"/>
              </a:buClr>
              <a:defRPr sz="1400">
                <a:solidFill>
                  <a:srgbClr val="616161"/>
                </a:solidFill>
              </a:defRPr>
            </a:lvl8pPr>
            <a:lvl9pPr lvl="8" algn="l">
              <a:lnSpc>
                <a:spcPct val="115000"/>
              </a:lnSpc>
              <a:spcBef>
                <a:spcPts val="0"/>
              </a:spcBef>
              <a:spcAft>
                <a:spcPts val="1600"/>
              </a:spcAft>
              <a:buClr>
                <a:srgbClr val="616161"/>
              </a:buClr>
              <a:defRPr sz="1400">
                <a:solidFill>
                  <a:srgbClr val="616161"/>
                </a:solidFill>
              </a:defRPr>
            </a:lvl9pPr>
          </a:lstStyle>
          <a:p>
            <a:endParaRPr/>
          </a:p>
        </p:txBody>
      </p:sp>
      <p:sp>
        <p:nvSpPr>
          <p:cNvPr id="56" name="Shape 56"/>
          <p:cNvSpPr txBox="1">
            <a:spLocks noGrp="1"/>
          </p:cNvSpPr>
          <p:nvPr>
            <p:ph type="sldNum" idx="12"/>
          </p:nvPr>
        </p:nvSpPr>
        <p:spPr>
          <a:xfrm>
            <a:off x="8472457" y="6217621"/>
            <a:ext cx="548700" cy="524800"/>
          </a:xfrm>
          <a:prstGeom prst="rect">
            <a:avLst/>
          </a:prstGeom>
          <a:noFill/>
        </p:spPr>
        <p:txBody>
          <a:bodyPr lIns="91425" tIns="91425" rIns="91425" bIns="91425" anchor="ctr" anchorCtr="0">
            <a:noAutofit/>
          </a:bodyPr>
          <a:lstStyle/>
          <a:p>
            <a:pPr algn="r">
              <a:spcBef>
                <a:spcPts val="0"/>
              </a:spcBef>
              <a:spcAft>
                <a:spcPts val="0"/>
              </a:spcAft>
            </a:pPr>
            <a:fld id="{00000000-1234-1234-1234-123412341234}" type="slidenum">
              <a:rPr lang="en" sz="1000" smtClean="0">
                <a:solidFill>
                  <a:srgbClr val="616161"/>
                </a:solidFill>
              </a:rPr>
              <a:pPr algn="r">
                <a:spcBef>
                  <a:spcPts val="0"/>
                </a:spcBef>
                <a:spcAft>
                  <a:spcPts val="0"/>
                </a:spcAft>
              </a:pPr>
              <a:t>‹#›</a:t>
            </a:fld>
            <a:endParaRPr lang="en" sz="1000">
              <a:solidFill>
                <a:srgbClr val="616161"/>
              </a:solidFill>
            </a:endParaRPr>
          </a:p>
        </p:txBody>
      </p:sp>
    </p:spTree>
    <p:extLst>
      <p:ext uri="{BB962C8B-B14F-4D97-AF65-F5344CB8AC3E}">
        <p14:creationId xmlns:p14="http://schemas.microsoft.com/office/powerpoint/2010/main" val="25592456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311708" y="992766"/>
            <a:ext cx="8520600" cy="2736900"/>
          </a:xfrm>
          <a:prstGeom prst="rect">
            <a:avLst/>
          </a:prstGeom>
        </p:spPr>
        <p:txBody>
          <a:bodyPr lIns="91425" tIns="91425" rIns="91425" bIns="91425" anchor="b" anchorCtr="0"/>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a:endParaRPr/>
          </a:p>
        </p:txBody>
      </p:sp>
      <p:sp>
        <p:nvSpPr>
          <p:cNvPr id="11" name="Shape 11"/>
          <p:cNvSpPr txBox="1">
            <a:spLocks noGrp="1"/>
          </p:cNvSpPr>
          <p:nvPr>
            <p:ph type="subTitle" idx="1"/>
          </p:nvPr>
        </p:nvSpPr>
        <p:spPr>
          <a:xfrm>
            <a:off x="311700" y="3778833"/>
            <a:ext cx="8520600" cy="10569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a:endParaRPr/>
          </a:p>
        </p:txBody>
      </p:sp>
      <p:sp>
        <p:nvSpPr>
          <p:cNvPr id="12" name="Shape 12"/>
          <p:cNvSpPr txBox="1">
            <a:spLocks noGrp="1"/>
          </p:cNvSpPr>
          <p:nvPr>
            <p:ph type="sldNum" idx="12"/>
          </p:nvPr>
        </p:nvSpPr>
        <p:spPr>
          <a:xfrm>
            <a:off x="8472457" y="6217622"/>
            <a:ext cx="548700" cy="524700"/>
          </a:xfrm>
          <a:prstGeom prst="rect">
            <a:avLst/>
          </a:prstGeom>
        </p:spPr>
        <p:txBody>
          <a:bodyPr lIns="91425" tIns="91425" rIns="91425" bIns="91425" anchor="ctr" anchorCtr="0">
            <a:noAutofit/>
          </a:bodyPr>
          <a:lstStyle/>
          <a:p>
            <a:fld id="{00000000-1234-1234-1234-123412341234}" type="slidenum">
              <a:rPr lang="en"/>
              <a:pPr/>
              <a:t>‹#›</a:t>
            </a:fld>
            <a:endParaRPr lang="en"/>
          </a:p>
        </p:txBody>
      </p:sp>
    </p:spTree>
    <p:extLst>
      <p:ext uri="{BB962C8B-B14F-4D97-AF65-F5344CB8AC3E}">
        <p14:creationId xmlns:p14="http://schemas.microsoft.com/office/powerpoint/2010/main" val="35864742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311700" y="2867800"/>
            <a:ext cx="8520600" cy="1122300"/>
          </a:xfrm>
          <a:prstGeom prst="rect">
            <a:avLst/>
          </a:prstGeom>
        </p:spPr>
        <p:txBody>
          <a:bodyPr lIns="91425" tIns="91425" rIns="91425" bIns="91425" anchor="ctr" anchorCtr="0"/>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a:endParaRPr/>
          </a:p>
        </p:txBody>
      </p:sp>
      <p:sp>
        <p:nvSpPr>
          <p:cNvPr id="15" name="Shape 15"/>
          <p:cNvSpPr txBox="1">
            <a:spLocks noGrp="1"/>
          </p:cNvSpPr>
          <p:nvPr>
            <p:ph type="sldNum" idx="12"/>
          </p:nvPr>
        </p:nvSpPr>
        <p:spPr>
          <a:xfrm>
            <a:off x="8472457" y="6217622"/>
            <a:ext cx="548700" cy="524700"/>
          </a:xfrm>
          <a:prstGeom prst="rect">
            <a:avLst/>
          </a:prstGeom>
        </p:spPr>
        <p:txBody>
          <a:bodyPr lIns="91425" tIns="91425" rIns="91425" bIns="91425" anchor="ctr" anchorCtr="0">
            <a:noAutofit/>
          </a:bodyPr>
          <a:lstStyle/>
          <a:p>
            <a:fld id="{00000000-1234-1234-1234-123412341234}" type="slidenum">
              <a:rPr lang="en"/>
              <a:pPr/>
              <a:t>‹#›</a:t>
            </a:fld>
            <a:endParaRPr lang="en"/>
          </a:p>
        </p:txBody>
      </p:sp>
    </p:spTree>
    <p:extLst>
      <p:ext uri="{BB962C8B-B14F-4D97-AF65-F5344CB8AC3E}">
        <p14:creationId xmlns:p14="http://schemas.microsoft.com/office/powerpoint/2010/main" val="33966280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593366"/>
            <a:ext cx="8520600" cy="7635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8" name="Shape 18"/>
          <p:cNvSpPr txBox="1">
            <a:spLocks noGrp="1"/>
          </p:cNvSpPr>
          <p:nvPr>
            <p:ph type="body" idx="1"/>
          </p:nvPr>
        </p:nvSpPr>
        <p:spPr>
          <a:xfrm>
            <a:off x="311700" y="1536633"/>
            <a:ext cx="8520600" cy="45552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9" name="Shape 19"/>
          <p:cNvSpPr txBox="1">
            <a:spLocks noGrp="1"/>
          </p:cNvSpPr>
          <p:nvPr>
            <p:ph type="sldNum" idx="12"/>
          </p:nvPr>
        </p:nvSpPr>
        <p:spPr>
          <a:xfrm>
            <a:off x="8472457" y="6217622"/>
            <a:ext cx="548700" cy="524700"/>
          </a:xfrm>
          <a:prstGeom prst="rect">
            <a:avLst/>
          </a:prstGeom>
        </p:spPr>
        <p:txBody>
          <a:bodyPr lIns="91425" tIns="91425" rIns="91425" bIns="91425" anchor="ctr" anchorCtr="0">
            <a:noAutofit/>
          </a:bodyPr>
          <a:lstStyle/>
          <a:p>
            <a:fld id="{00000000-1234-1234-1234-123412341234}" type="slidenum">
              <a:rPr lang="en"/>
              <a:pPr/>
              <a:t>‹#›</a:t>
            </a:fld>
            <a:endParaRPr lang="en"/>
          </a:p>
        </p:txBody>
      </p:sp>
    </p:spTree>
    <p:extLst>
      <p:ext uri="{BB962C8B-B14F-4D97-AF65-F5344CB8AC3E}">
        <p14:creationId xmlns:p14="http://schemas.microsoft.com/office/powerpoint/2010/main" val="23580789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11700" y="593366"/>
            <a:ext cx="8520600" cy="7635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2" name="Shape 22"/>
          <p:cNvSpPr txBox="1">
            <a:spLocks noGrp="1"/>
          </p:cNvSpPr>
          <p:nvPr>
            <p:ph type="body" idx="1"/>
          </p:nvPr>
        </p:nvSpPr>
        <p:spPr>
          <a:xfrm>
            <a:off x="311700" y="1536633"/>
            <a:ext cx="3999900" cy="45552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3" name="Shape 23"/>
          <p:cNvSpPr txBox="1">
            <a:spLocks noGrp="1"/>
          </p:cNvSpPr>
          <p:nvPr>
            <p:ph type="body" idx="2"/>
          </p:nvPr>
        </p:nvSpPr>
        <p:spPr>
          <a:xfrm>
            <a:off x="4832400" y="1536633"/>
            <a:ext cx="3999900" cy="45552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4" name="Shape 24"/>
          <p:cNvSpPr txBox="1">
            <a:spLocks noGrp="1"/>
          </p:cNvSpPr>
          <p:nvPr>
            <p:ph type="sldNum" idx="12"/>
          </p:nvPr>
        </p:nvSpPr>
        <p:spPr>
          <a:xfrm>
            <a:off x="8472457" y="6217622"/>
            <a:ext cx="548700" cy="524700"/>
          </a:xfrm>
          <a:prstGeom prst="rect">
            <a:avLst/>
          </a:prstGeom>
        </p:spPr>
        <p:txBody>
          <a:bodyPr lIns="91425" tIns="91425" rIns="91425" bIns="91425" anchor="ctr" anchorCtr="0">
            <a:noAutofit/>
          </a:bodyPr>
          <a:lstStyle/>
          <a:p>
            <a:fld id="{00000000-1234-1234-1234-123412341234}" type="slidenum">
              <a:rPr lang="en"/>
              <a:pPr/>
              <a:t>‹#›</a:t>
            </a:fld>
            <a:endParaRPr lang="en"/>
          </a:p>
        </p:txBody>
      </p:sp>
    </p:spTree>
    <p:extLst>
      <p:ext uri="{BB962C8B-B14F-4D97-AF65-F5344CB8AC3E}">
        <p14:creationId xmlns:p14="http://schemas.microsoft.com/office/powerpoint/2010/main" val="4006070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311700" y="593366"/>
            <a:ext cx="8520600" cy="7635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7" name="Shape 27"/>
          <p:cNvSpPr txBox="1">
            <a:spLocks noGrp="1"/>
          </p:cNvSpPr>
          <p:nvPr>
            <p:ph type="sldNum" idx="12"/>
          </p:nvPr>
        </p:nvSpPr>
        <p:spPr>
          <a:xfrm>
            <a:off x="8472457" y="6217622"/>
            <a:ext cx="548700" cy="524700"/>
          </a:xfrm>
          <a:prstGeom prst="rect">
            <a:avLst/>
          </a:prstGeom>
        </p:spPr>
        <p:txBody>
          <a:bodyPr lIns="91425" tIns="91425" rIns="91425" bIns="91425" anchor="ctr" anchorCtr="0">
            <a:noAutofit/>
          </a:bodyPr>
          <a:lstStyle/>
          <a:p>
            <a:fld id="{00000000-1234-1234-1234-123412341234}" type="slidenum">
              <a:rPr lang="en"/>
              <a:pPr/>
              <a:t>‹#›</a:t>
            </a:fld>
            <a:endParaRPr lang="en"/>
          </a:p>
        </p:txBody>
      </p:sp>
    </p:spTree>
    <p:extLst>
      <p:ext uri="{BB962C8B-B14F-4D97-AF65-F5344CB8AC3E}">
        <p14:creationId xmlns:p14="http://schemas.microsoft.com/office/powerpoint/2010/main" val="263396017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311700" y="740800"/>
            <a:ext cx="2808000" cy="1007700"/>
          </a:xfrm>
          <a:prstGeom prst="rect">
            <a:avLst/>
          </a:prstGeom>
        </p:spPr>
        <p:txBody>
          <a:bodyPr lIns="91425" tIns="91425" rIns="91425" bIns="91425" anchor="b" anchorCtr="0"/>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30" name="Shape 30"/>
          <p:cNvSpPr txBox="1">
            <a:spLocks noGrp="1"/>
          </p:cNvSpPr>
          <p:nvPr>
            <p:ph type="body" idx="1"/>
          </p:nvPr>
        </p:nvSpPr>
        <p:spPr>
          <a:xfrm>
            <a:off x="311700" y="1852800"/>
            <a:ext cx="2808000" cy="4239300"/>
          </a:xfrm>
          <a:prstGeom prst="rect">
            <a:avLst/>
          </a:prstGeom>
        </p:spPr>
        <p:txBody>
          <a:bodyPr lIns="91425" tIns="91425" rIns="91425" bIns="91425" anchor="t" anchorCtr="0"/>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31" name="Shape 31"/>
          <p:cNvSpPr txBox="1">
            <a:spLocks noGrp="1"/>
          </p:cNvSpPr>
          <p:nvPr>
            <p:ph type="sldNum" idx="12"/>
          </p:nvPr>
        </p:nvSpPr>
        <p:spPr>
          <a:xfrm>
            <a:off x="8472457" y="6217622"/>
            <a:ext cx="548700" cy="524700"/>
          </a:xfrm>
          <a:prstGeom prst="rect">
            <a:avLst/>
          </a:prstGeom>
        </p:spPr>
        <p:txBody>
          <a:bodyPr lIns="91425" tIns="91425" rIns="91425" bIns="91425" anchor="ctr" anchorCtr="0">
            <a:noAutofit/>
          </a:bodyPr>
          <a:lstStyle/>
          <a:p>
            <a:fld id="{00000000-1234-1234-1234-123412341234}" type="slidenum">
              <a:rPr lang="en"/>
              <a:pPr/>
              <a:t>‹#›</a:t>
            </a:fld>
            <a:endParaRPr lang="en"/>
          </a:p>
        </p:txBody>
      </p:sp>
    </p:spTree>
    <p:extLst>
      <p:ext uri="{BB962C8B-B14F-4D97-AF65-F5344CB8AC3E}">
        <p14:creationId xmlns:p14="http://schemas.microsoft.com/office/powerpoint/2010/main" val="48048963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Main poi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490250" y="600200"/>
            <a:ext cx="6367800" cy="5454300"/>
          </a:xfrm>
          <a:prstGeom prst="rect">
            <a:avLst/>
          </a:prstGeom>
        </p:spPr>
        <p:txBody>
          <a:bodyPr lIns="91425" tIns="91425" rIns="91425" bIns="91425" anchor="ctr" anchorCtr="0"/>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a:endParaRPr/>
          </a:p>
        </p:txBody>
      </p:sp>
      <p:sp>
        <p:nvSpPr>
          <p:cNvPr id="34" name="Shape 34"/>
          <p:cNvSpPr txBox="1">
            <a:spLocks noGrp="1"/>
          </p:cNvSpPr>
          <p:nvPr>
            <p:ph type="sldNum" idx="12"/>
          </p:nvPr>
        </p:nvSpPr>
        <p:spPr>
          <a:xfrm>
            <a:off x="8472457" y="6217622"/>
            <a:ext cx="548700" cy="524700"/>
          </a:xfrm>
          <a:prstGeom prst="rect">
            <a:avLst/>
          </a:prstGeom>
        </p:spPr>
        <p:txBody>
          <a:bodyPr lIns="91425" tIns="91425" rIns="91425" bIns="91425" anchor="ctr" anchorCtr="0">
            <a:noAutofit/>
          </a:bodyPr>
          <a:lstStyle/>
          <a:p>
            <a:fld id="{00000000-1234-1234-1234-123412341234}" type="slidenum">
              <a:rPr lang="en"/>
              <a:pPr/>
              <a:t>‹#›</a:t>
            </a:fld>
            <a:endParaRPr lang="en"/>
          </a:p>
        </p:txBody>
      </p:sp>
    </p:spTree>
    <p:extLst>
      <p:ext uri="{BB962C8B-B14F-4D97-AF65-F5344CB8AC3E}">
        <p14:creationId xmlns:p14="http://schemas.microsoft.com/office/powerpoint/2010/main" val="2699594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3628845" y="6492875"/>
            <a:ext cx="2133600" cy="365125"/>
          </a:xfrm>
          <a:prstGeom prst="rect">
            <a:avLst/>
          </a:prstGeom>
        </p:spPr>
        <p:txBody>
          <a:bodyPr/>
          <a:lstStyle>
            <a:lvl1pPr>
              <a:defRPr/>
            </a:lvl1pPr>
          </a:lstStyle>
          <a:p>
            <a:fld id="{6B285CC8-9FF3-4CA7-AB46-4C64AC48CFF9}" type="datetime1">
              <a:rPr lang="en-US" smtClean="0"/>
              <a:pPr/>
              <a:t>11/28/2016</a:t>
            </a:fld>
            <a:endParaRPr lang="en-US"/>
          </a:p>
        </p:txBody>
      </p:sp>
      <p:sp>
        <p:nvSpPr>
          <p:cNvPr id="5" name="Footer Placeholder 4"/>
          <p:cNvSpPr>
            <a:spLocks noGrp="1"/>
          </p:cNvSpPr>
          <p:nvPr>
            <p:ph type="ftr" sz="quarter" idx="11"/>
          </p:nvPr>
        </p:nvSpPr>
        <p:spPr>
          <a:xfrm>
            <a:off x="5791200" y="6438238"/>
            <a:ext cx="2895600" cy="365125"/>
          </a:xfrm>
          <a:prstGeom prst="rect">
            <a:avLst/>
          </a:prstGeom>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0840E6D7-221B-40B7-B50C-C3B5231B0D1A}" type="slidenum">
              <a:rPr lang="en-US"/>
              <a:pPr/>
              <a:t>‹#›</a:t>
            </a:fld>
            <a:endParaRPr lang="en-US"/>
          </a:p>
        </p:txBody>
      </p:sp>
    </p:spTree>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35"/>
        <p:cNvGrpSpPr/>
        <p:nvPr/>
      </p:nvGrpSpPr>
      <p:grpSpPr>
        <a:xfrm>
          <a:off x="0" y="0"/>
          <a:ext cx="0" cy="0"/>
          <a:chOff x="0" y="0"/>
          <a:chExt cx="0" cy="0"/>
        </a:xfrm>
      </p:grpSpPr>
      <p:sp>
        <p:nvSpPr>
          <p:cNvPr id="36" name="Shape 36"/>
          <p:cNvSpPr/>
          <p:nvPr/>
        </p:nvSpPr>
        <p:spPr>
          <a:xfrm>
            <a:off x="4572000" y="-166"/>
            <a:ext cx="4572000" cy="6858000"/>
          </a:xfrm>
          <a:prstGeom prst="rect">
            <a:avLst/>
          </a:prstGeom>
          <a:solidFill>
            <a:schemeClr val="lt2"/>
          </a:solidFill>
          <a:ln>
            <a:noFill/>
          </a:ln>
        </p:spPr>
        <p:txBody>
          <a:bodyPr lIns="91425" tIns="91425" rIns="91425" bIns="91425" anchor="ctr" anchorCtr="0">
            <a:noAutofit/>
          </a:bodyPr>
          <a:lstStyle/>
          <a:p>
            <a:pPr defTabSz="914400" fontAlgn="auto">
              <a:spcBef>
                <a:spcPts val="0"/>
              </a:spcBef>
              <a:spcAft>
                <a:spcPts val="0"/>
              </a:spcAft>
            </a:pPr>
            <a:endParaRPr sz="1400" kern="0">
              <a:solidFill>
                <a:srgbClr val="000000"/>
              </a:solidFill>
              <a:latin typeface="Arial"/>
              <a:cs typeface="Arial"/>
              <a:sym typeface="Arial"/>
            </a:endParaRPr>
          </a:p>
        </p:txBody>
      </p:sp>
      <p:sp>
        <p:nvSpPr>
          <p:cNvPr id="37" name="Shape 37"/>
          <p:cNvSpPr txBox="1">
            <a:spLocks noGrp="1"/>
          </p:cNvSpPr>
          <p:nvPr>
            <p:ph type="title"/>
          </p:nvPr>
        </p:nvSpPr>
        <p:spPr>
          <a:xfrm>
            <a:off x="265500" y="1644233"/>
            <a:ext cx="4045200" cy="1976400"/>
          </a:xfrm>
          <a:prstGeom prst="rect">
            <a:avLst/>
          </a:prstGeom>
        </p:spPr>
        <p:txBody>
          <a:bodyPr lIns="91425" tIns="91425" rIns="91425" bIns="91425" anchor="b" anchorCtr="0"/>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a:endParaRPr/>
          </a:p>
        </p:txBody>
      </p:sp>
      <p:sp>
        <p:nvSpPr>
          <p:cNvPr id="38" name="Shape 38"/>
          <p:cNvSpPr txBox="1">
            <a:spLocks noGrp="1"/>
          </p:cNvSpPr>
          <p:nvPr>
            <p:ph type="subTitle" idx="1"/>
          </p:nvPr>
        </p:nvSpPr>
        <p:spPr>
          <a:xfrm>
            <a:off x="265500" y="3737433"/>
            <a:ext cx="4045200" cy="16467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a:endParaRPr/>
          </a:p>
        </p:txBody>
      </p:sp>
      <p:sp>
        <p:nvSpPr>
          <p:cNvPr id="39" name="Shape 39"/>
          <p:cNvSpPr txBox="1">
            <a:spLocks noGrp="1"/>
          </p:cNvSpPr>
          <p:nvPr>
            <p:ph type="body" idx="2"/>
          </p:nvPr>
        </p:nvSpPr>
        <p:spPr>
          <a:xfrm>
            <a:off x="4939500" y="965433"/>
            <a:ext cx="3837000" cy="4926900"/>
          </a:xfrm>
          <a:prstGeom prst="rect">
            <a:avLst/>
          </a:prstGeom>
        </p:spPr>
        <p:txBody>
          <a:bodyPr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40" name="Shape 40"/>
          <p:cNvSpPr txBox="1">
            <a:spLocks noGrp="1"/>
          </p:cNvSpPr>
          <p:nvPr>
            <p:ph type="sldNum" idx="12"/>
          </p:nvPr>
        </p:nvSpPr>
        <p:spPr>
          <a:xfrm>
            <a:off x="8472457" y="6217622"/>
            <a:ext cx="548700" cy="524700"/>
          </a:xfrm>
          <a:prstGeom prst="rect">
            <a:avLst/>
          </a:prstGeom>
        </p:spPr>
        <p:txBody>
          <a:bodyPr lIns="91425" tIns="91425" rIns="91425" bIns="91425" anchor="ctr" anchorCtr="0">
            <a:noAutofit/>
          </a:bodyPr>
          <a:lstStyle/>
          <a:p>
            <a:fld id="{00000000-1234-1234-1234-123412341234}" type="slidenum">
              <a:rPr lang="en"/>
              <a:pPr/>
              <a:t>‹#›</a:t>
            </a:fld>
            <a:endParaRPr lang="en"/>
          </a:p>
        </p:txBody>
      </p:sp>
    </p:spTree>
    <p:extLst>
      <p:ext uri="{BB962C8B-B14F-4D97-AF65-F5344CB8AC3E}">
        <p14:creationId xmlns:p14="http://schemas.microsoft.com/office/powerpoint/2010/main" val="328480674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Caption">
    <p:spTree>
      <p:nvGrpSpPr>
        <p:cNvPr id="1" name="Shape 41"/>
        <p:cNvGrpSpPr/>
        <p:nvPr/>
      </p:nvGrpSpPr>
      <p:grpSpPr>
        <a:xfrm>
          <a:off x="0" y="0"/>
          <a:ext cx="0" cy="0"/>
          <a:chOff x="0" y="0"/>
          <a:chExt cx="0" cy="0"/>
        </a:xfrm>
      </p:grpSpPr>
      <p:sp>
        <p:nvSpPr>
          <p:cNvPr id="42" name="Shape 42"/>
          <p:cNvSpPr txBox="1">
            <a:spLocks noGrp="1"/>
          </p:cNvSpPr>
          <p:nvPr>
            <p:ph type="body" idx="1"/>
          </p:nvPr>
        </p:nvSpPr>
        <p:spPr>
          <a:xfrm>
            <a:off x="311700" y="5640766"/>
            <a:ext cx="5998800" cy="806700"/>
          </a:xfrm>
          <a:prstGeom prst="rect">
            <a:avLst/>
          </a:prstGeom>
        </p:spPr>
        <p:txBody>
          <a:bodyPr lIns="91425" tIns="91425" rIns="91425" bIns="91425" anchor="ctr" anchorCtr="0"/>
          <a:lstStyle>
            <a:lvl1pPr lvl="0">
              <a:lnSpc>
                <a:spcPct val="100000"/>
              </a:lnSpc>
              <a:spcBef>
                <a:spcPts val="0"/>
              </a:spcBef>
              <a:spcAft>
                <a:spcPts val="0"/>
              </a:spcAft>
              <a:buNone/>
              <a:defRPr/>
            </a:lvl1pPr>
          </a:lstStyle>
          <a:p>
            <a:endParaRPr/>
          </a:p>
        </p:txBody>
      </p:sp>
      <p:sp>
        <p:nvSpPr>
          <p:cNvPr id="43" name="Shape 43"/>
          <p:cNvSpPr txBox="1">
            <a:spLocks noGrp="1"/>
          </p:cNvSpPr>
          <p:nvPr>
            <p:ph type="sldNum" idx="12"/>
          </p:nvPr>
        </p:nvSpPr>
        <p:spPr>
          <a:xfrm>
            <a:off x="8472457" y="6217622"/>
            <a:ext cx="548700" cy="524700"/>
          </a:xfrm>
          <a:prstGeom prst="rect">
            <a:avLst/>
          </a:prstGeom>
        </p:spPr>
        <p:txBody>
          <a:bodyPr lIns="91425" tIns="91425" rIns="91425" bIns="91425" anchor="ctr" anchorCtr="0">
            <a:noAutofit/>
          </a:bodyPr>
          <a:lstStyle/>
          <a:p>
            <a:fld id="{00000000-1234-1234-1234-123412341234}" type="slidenum">
              <a:rPr lang="en"/>
              <a:pPr/>
              <a:t>‹#›</a:t>
            </a:fld>
            <a:endParaRPr lang="en"/>
          </a:p>
        </p:txBody>
      </p:sp>
    </p:spTree>
    <p:extLst>
      <p:ext uri="{BB962C8B-B14F-4D97-AF65-F5344CB8AC3E}">
        <p14:creationId xmlns:p14="http://schemas.microsoft.com/office/powerpoint/2010/main" val="39098448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Big number">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311700" y="1474833"/>
            <a:ext cx="8520600" cy="2618100"/>
          </a:xfrm>
          <a:prstGeom prst="rect">
            <a:avLst/>
          </a:prstGeom>
        </p:spPr>
        <p:txBody>
          <a:bodyPr lIns="91425" tIns="91425" rIns="91425" bIns="91425" anchor="b" anchorCtr="0"/>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a:endParaRPr/>
          </a:p>
        </p:txBody>
      </p:sp>
      <p:sp>
        <p:nvSpPr>
          <p:cNvPr id="46" name="Shape 46"/>
          <p:cNvSpPr txBox="1">
            <a:spLocks noGrp="1"/>
          </p:cNvSpPr>
          <p:nvPr>
            <p:ph type="body" idx="1"/>
          </p:nvPr>
        </p:nvSpPr>
        <p:spPr>
          <a:xfrm>
            <a:off x="311700" y="4202966"/>
            <a:ext cx="8520600" cy="1734300"/>
          </a:xfrm>
          <a:prstGeom prst="rect">
            <a:avLst/>
          </a:prstGeom>
        </p:spPr>
        <p:txBody>
          <a:bodyPr lIns="91425" tIns="91425" rIns="91425" bIns="91425" anchor="t" anchorCtr="0"/>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a:endParaRPr/>
          </a:p>
        </p:txBody>
      </p:sp>
      <p:sp>
        <p:nvSpPr>
          <p:cNvPr id="47" name="Shape 47"/>
          <p:cNvSpPr txBox="1">
            <a:spLocks noGrp="1"/>
          </p:cNvSpPr>
          <p:nvPr>
            <p:ph type="sldNum" idx="12"/>
          </p:nvPr>
        </p:nvSpPr>
        <p:spPr>
          <a:xfrm>
            <a:off x="8472457" y="6217622"/>
            <a:ext cx="548700" cy="524700"/>
          </a:xfrm>
          <a:prstGeom prst="rect">
            <a:avLst/>
          </a:prstGeom>
        </p:spPr>
        <p:txBody>
          <a:bodyPr lIns="91425" tIns="91425" rIns="91425" bIns="91425" anchor="ctr" anchorCtr="0">
            <a:noAutofit/>
          </a:bodyPr>
          <a:lstStyle/>
          <a:p>
            <a:fld id="{00000000-1234-1234-1234-123412341234}" type="slidenum">
              <a:rPr lang="en"/>
              <a:pPr/>
              <a:t>‹#›</a:t>
            </a:fld>
            <a:endParaRPr lang="en"/>
          </a:p>
        </p:txBody>
      </p:sp>
    </p:spTree>
    <p:extLst>
      <p:ext uri="{BB962C8B-B14F-4D97-AF65-F5344CB8AC3E}">
        <p14:creationId xmlns:p14="http://schemas.microsoft.com/office/powerpoint/2010/main" val="67352606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48"/>
        <p:cNvGrpSpPr/>
        <p:nvPr/>
      </p:nvGrpSpPr>
      <p:grpSpPr>
        <a:xfrm>
          <a:off x="0" y="0"/>
          <a:ext cx="0" cy="0"/>
          <a:chOff x="0" y="0"/>
          <a:chExt cx="0" cy="0"/>
        </a:xfrm>
      </p:grpSpPr>
      <p:sp>
        <p:nvSpPr>
          <p:cNvPr id="49" name="Shape 49"/>
          <p:cNvSpPr txBox="1">
            <a:spLocks noGrp="1"/>
          </p:cNvSpPr>
          <p:nvPr>
            <p:ph type="sldNum" idx="12"/>
          </p:nvPr>
        </p:nvSpPr>
        <p:spPr>
          <a:xfrm>
            <a:off x="8472457" y="6217622"/>
            <a:ext cx="548700" cy="524700"/>
          </a:xfrm>
          <a:prstGeom prst="rect">
            <a:avLst/>
          </a:prstGeom>
        </p:spPr>
        <p:txBody>
          <a:bodyPr lIns="91425" tIns="91425" rIns="91425" bIns="91425" anchor="ctr" anchorCtr="0">
            <a:noAutofit/>
          </a:bodyPr>
          <a:lstStyle/>
          <a:p>
            <a:fld id="{00000000-1234-1234-1234-123412341234}" type="slidenum">
              <a:rPr lang="en"/>
              <a:pPr/>
              <a:t>‹#›</a:t>
            </a:fld>
            <a:endParaRPr lang="en"/>
          </a:p>
        </p:txBody>
      </p:sp>
    </p:spTree>
    <p:extLst>
      <p:ext uri="{BB962C8B-B14F-4D97-AF65-F5344CB8AC3E}">
        <p14:creationId xmlns:p14="http://schemas.microsoft.com/office/powerpoint/2010/main" val="92880040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50"/>
        <p:cNvGrpSpPr/>
        <p:nvPr/>
      </p:nvGrpSpPr>
      <p:grpSpPr>
        <a:xfrm>
          <a:off x="0" y="0"/>
          <a:ext cx="0" cy="0"/>
          <a:chOff x="0" y="0"/>
          <a:chExt cx="0" cy="0"/>
        </a:xfrm>
      </p:grpSpPr>
      <p:sp>
        <p:nvSpPr>
          <p:cNvPr id="51" name="Shape 51"/>
          <p:cNvSpPr txBox="1">
            <a:spLocks noGrp="1"/>
          </p:cNvSpPr>
          <p:nvPr>
            <p:ph type="title"/>
          </p:nvPr>
        </p:nvSpPr>
        <p:spPr>
          <a:xfrm>
            <a:off x="914400" y="135881"/>
            <a:ext cx="7162800" cy="718800"/>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1pPr>
            <a:lvl2pPr marL="0" marR="0" lvl="1" indent="0" algn="l" rtl="0">
              <a:spcBef>
                <a:spcPts val="0"/>
              </a:spcBef>
              <a:buNone/>
              <a:defRPr sz="1800"/>
            </a:lvl2pPr>
            <a:lvl3pPr marL="0" marR="0" lvl="2" indent="0" algn="l" rtl="0">
              <a:spcBef>
                <a:spcPts val="0"/>
              </a:spcBef>
              <a:buNone/>
              <a:defRPr sz="1800"/>
            </a:lvl3pPr>
            <a:lvl4pPr marL="0" marR="0" lvl="3" indent="0" algn="l" rtl="0">
              <a:spcBef>
                <a:spcPts val="0"/>
              </a:spcBef>
              <a:buNone/>
              <a:defRPr sz="1800"/>
            </a:lvl4pPr>
            <a:lvl5pPr marL="0" marR="0" lvl="4" indent="0" algn="l" rtl="0">
              <a:spcBef>
                <a:spcPts val="0"/>
              </a:spcBef>
              <a:buNone/>
              <a:defRPr sz="1800"/>
            </a:lvl5pPr>
            <a:lvl6pPr marL="0" marR="0" lvl="5" indent="0" algn="l" rtl="0">
              <a:spcBef>
                <a:spcPts val="0"/>
              </a:spcBef>
              <a:buNone/>
              <a:defRPr sz="1800"/>
            </a:lvl6pPr>
            <a:lvl7pPr marL="0" marR="0" lvl="6" indent="0" algn="l" rtl="0">
              <a:spcBef>
                <a:spcPts val="0"/>
              </a:spcBef>
              <a:buNone/>
              <a:defRPr sz="1800"/>
            </a:lvl7pPr>
            <a:lvl8pPr marL="0" marR="0" lvl="7" indent="0" algn="l" rtl="0">
              <a:spcBef>
                <a:spcPts val="0"/>
              </a:spcBef>
              <a:buNone/>
              <a:defRPr sz="1800"/>
            </a:lvl8pPr>
            <a:lvl9pPr marL="0" marR="0" lvl="8" indent="0" algn="l" rtl="0">
              <a:spcBef>
                <a:spcPts val="0"/>
              </a:spcBef>
              <a:buNone/>
              <a:defRPr sz="1800"/>
            </a:lvl9pPr>
          </a:lstStyle>
          <a:p>
            <a:endParaRPr/>
          </a:p>
        </p:txBody>
      </p:sp>
      <p:sp>
        <p:nvSpPr>
          <p:cNvPr id="52" name="Shape 52"/>
          <p:cNvSpPr txBox="1">
            <a:spLocks noGrp="1"/>
          </p:cNvSpPr>
          <p:nvPr>
            <p:ph type="body" idx="1"/>
          </p:nvPr>
        </p:nvSpPr>
        <p:spPr>
          <a:xfrm>
            <a:off x="457200" y="1295400"/>
            <a:ext cx="8229600" cy="4830900"/>
          </a:xfrm>
          <a:prstGeom prst="rect">
            <a:avLst/>
          </a:prstGeom>
          <a:noFill/>
          <a:ln>
            <a:noFill/>
          </a:ln>
        </p:spPr>
        <p:txBody>
          <a:bodyPr lIns="91425" tIns="91425" rIns="91425" bIns="91425" anchor="t" anchorCtr="0"/>
          <a:lstStyle>
            <a:lvl1pPr marL="342900" marR="0" lvl="0" indent="63500" algn="l" rtl="0">
              <a:lnSpc>
                <a:spcPct val="100000"/>
              </a:lnSpc>
              <a:spcBef>
                <a:spcPts val="600"/>
              </a:spcBef>
              <a:spcAft>
                <a:spcPts val="0"/>
              </a:spcAft>
              <a:buClr>
                <a:schemeClr val="dk1"/>
              </a:buClr>
              <a:buSzPct val="100000"/>
              <a:buFont typeface="Arial"/>
              <a:buChar char="•"/>
              <a:defRPr sz="3200" b="0" i="0" u="none" strike="noStrike" cap="none">
                <a:solidFill>
                  <a:schemeClr val="dk1"/>
                </a:solidFill>
                <a:latin typeface="Calibri"/>
                <a:ea typeface="Calibri"/>
                <a:cs typeface="Calibri"/>
                <a:sym typeface="Calibri"/>
              </a:defRPr>
            </a:lvl1pPr>
            <a:lvl2pPr marL="749300" marR="0" lvl="1" indent="63500" algn="l" rtl="0">
              <a:lnSpc>
                <a:spcPct val="100000"/>
              </a:lnSpc>
              <a:spcBef>
                <a:spcPts val="600"/>
              </a:spcBef>
              <a:spcAft>
                <a:spcPts val="0"/>
              </a:spcAft>
              <a:buClr>
                <a:schemeClr val="dk1"/>
              </a:buClr>
              <a:buSzPct val="100000"/>
              <a:buFont typeface="Arial"/>
              <a:buChar char="–"/>
              <a:defRPr sz="2800" b="0" i="0" u="none" strike="noStrike" cap="none">
                <a:solidFill>
                  <a:schemeClr val="dk1"/>
                </a:solidFill>
                <a:latin typeface="Calibri"/>
                <a:ea typeface="Calibri"/>
                <a:cs typeface="Calibri"/>
                <a:sym typeface="Calibri"/>
              </a:defRPr>
            </a:lvl2pPr>
            <a:lvl3pPr marL="1143000" marR="0" lvl="2" indent="76200" algn="l" rtl="0">
              <a:lnSpc>
                <a:spcPct val="100000"/>
              </a:lnSpc>
              <a:spcBef>
                <a:spcPts val="500"/>
              </a:spcBef>
              <a:spcAft>
                <a:spcPts val="0"/>
              </a:spcAft>
              <a:buClr>
                <a:schemeClr val="dk1"/>
              </a:buClr>
              <a:buSzPct val="100000"/>
              <a:buFont typeface="Arial"/>
              <a:buChar char="•"/>
              <a:defRPr sz="2400" b="0" i="0" u="none" strike="noStrike" cap="none">
                <a:solidFill>
                  <a:schemeClr val="dk1"/>
                </a:solidFill>
                <a:latin typeface="Calibri"/>
                <a:ea typeface="Calibri"/>
                <a:cs typeface="Calibri"/>
                <a:sym typeface="Calibri"/>
              </a:defRPr>
            </a:lvl3pPr>
            <a:lvl4pPr marL="1600200" marR="0" lvl="3"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4pPr>
            <a:lvl5pPr marL="2057400" marR="0" lvl="4"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5pPr>
            <a:lvl6pPr marL="2514600" marR="0" lvl="5"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53" name="Shape 53"/>
          <p:cNvSpPr txBox="1">
            <a:spLocks noGrp="1"/>
          </p:cNvSpPr>
          <p:nvPr>
            <p:ph type="dt" idx="10"/>
          </p:nvPr>
        </p:nvSpPr>
        <p:spPr>
          <a:xfrm>
            <a:off x="457200" y="6356350"/>
            <a:ext cx="2133600" cy="365100"/>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888888"/>
              </a:buClr>
              <a:buSzPct val="116666"/>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ct val="77777"/>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ct val="77777"/>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ct val="77777"/>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ct val="77777"/>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ct val="77777"/>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ct val="77777"/>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ct val="77777"/>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ct val="77777"/>
              <a:buFont typeface="Calibri"/>
              <a:buNone/>
              <a:defRPr sz="1800" b="0" i="0" u="none" strike="noStrike" cap="none">
                <a:solidFill>
                  <a:schemeClr val="dk1"/>
                </a:solidFill>
                <a:latin typeface="Calibri"/>
                <a:ea typeface="Calibri"/>
                <a:cs typeface="Calibri"/>
                <a:sym typeface="Calibri"/>
              </a:defRPr>
            </a:lvl9pPr>
          </a:lstStyle>
          <a:p>
            <a:pPr defTabSz="914400" fontAlgn="auto"/>
            <a:endParaRPr kern="0"/>
          </a:p>
        </p:txBody>
      </p:sp>
      <p:sp>
        <p:nvSpPr>
          <p:cNvPr id="54" name="Shape 54"/>
          <p:cNvSpPr txBox="1">
            <a:spLocks noGrp="1"/>
          </p:cNvSpPr>
          <p:nvPr>
            <p:ph type="ftr" idx="11"/>
          </p:nvPr>
        </p:nvSpPr>
        <p:spPr>
          <a:xfrm>
            <a:off x="3124200" y="6356350"/>
            <a:ext cx="2895600" cy="365100"/>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rgbClr val="888888"/>
              </a:buClr>
              <a:buSzPct val="116666"/>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ct val="77777"/>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ct val="77777"/>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ct val="77777"/>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ct val="77777"/>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ct val="77777"/>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ct val="77777"/>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ct val="77777"/>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ct val="77777"/>
              <a:buFont typeface="Calibri"/>
              <a:buNone/>
              <a:defRPr sz="1800" b="0" i="0" u="none" strike="noStrike" cap="none">
                <a:solidFill>
                  <a:schemeClr val="dk1"/>
                </a:solidFill>
                <a:latin typeface="Calibri"/>
                <a:ea typeface="Calibri"/>
                <a:cs typeface="Calibri"/>
                <a:sym typeface="Calibri"/>
              </a:defRPr>
            </a:lvl9pPr>
          </a:lstStyle>
          <a:p>
            <a:pPr defTabSz="914400" fontAlgn="auto"/>
            <a:endParaRPr kern="0"/>
          </a:p>
        </p:txBody>
      </p:sp>
      <p:sp>
        <p:nvSpPr>
          <p:cNvPr id="55" name="Shape 55"/>
          <p:cNvSpPr txBox="1">
            <a:spLocks noGrp="1"/>
          </p:cNvSpPr>
          <p:nvPr>
            <p:ph type="sldNum" idx="12"/>
          </p:nvPr>
        </p:nvSpPr>
        <p:spPr>
          <a:xfrm>
            <a:off x="6553200" y="6356350"/>
            <a:ext cx="2133600" cy="365100"/>
          </a:xfrm>
          <a:prstGeom prst="rect">
            <a:avLst/>
          </a:prstGeom>
          <a:noFill/>
          <a:ln>
            <a:noFill/>
          </a:ln>
        </p:spPr>
        <p:txBody>
          <a:bodyPr lIns="91425" tIns="45700" rIns="91425" bIns="45700" anchor="ctr" anchorCtr="0">
            <a:noAutofit/>
          </a:bodyPr>
          <a:lstStyle/>
          <a:p>
            <a:pPr algn="r">
              <a:buClr>
                <a:srgbClr val="888888"/>
              </a:buClr>
              <a:buSzPct val="25000"/>
              <a:buFont typeface="Calibri"/>
              <a:buNone/>
            </a:pPr>
            <a:fld id="{00000000-1234-1234-1234-123412341234}" type="slidenum">
              <a:rPr lang="en" sz="1200">
                <a:solidFill>
                  <a:srgbClr val="888888"/>
                </a:solidFill>
                <a:latin typeface="Calibri"/>
                <a:ea typeface="Calibri"/>
                <a:cs typeface="Calibri"/>
                <a:sym typeface="Calibri"/>
              </a:rPr>
              <a:pPr algn="r">
                <a:buClr>
                  <a:srgbClr val="888888"/>
                </a:buClr>
                <a:buSzPct val="25000"/>
                <a:buFont typeface="Calibri"/>
                <a:buNone/>
              </a:pPr>
              <a:t>‹#›</a:t>
            </a:fld>
            <a:endParaRPr lang="en" sz="1200">
              <a:solidFill>
                <a:srgbClr val="888888"/>
              </a:solidFill>
              <a:latin typeface="Calibri"/>
              <a:ea typeface="Calibri"/>
              <a:cs typeface="Calibri"/>
              <a:sym typeface="Calibri"/>
            </a:endParaRPr>
          </a:p>
        </p:txBody>
      </p:sp>
    </p:spTree>
    <p:extLst>
      <p:ext uri="{BB962C8B-B14F-4D97-AF65-F5344CB8AC3E}">
        <p14:creationId xmlns:p14="http://schemas.microsoft.com/office/powerpoint/2010/main" val="25986864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3628845" y="6492875"/>
            <a:ext cx="2133600" cy="365125"/>
          </a:xfrm>
          <a:prstGeom prst="rect">
            <a:avLst/>
          </a:prstGeom>
        </p:spPr>
        <p:txBody>
          <a:bodyPr/>
          <a:lstStyle>
            <a:lvl1pPr>
              <a:defRPr/>
            </a:lvl1pPr>
          </a:lstStyle>
          <a:p>
            <a:fld id="{66F7B118-A922-4575-948A-19FE348C4DCB}" type="datetime1">
              <a:rPr lang="en-US" smtClean="0"/>
              <a:pPr/>
              <a:t>11/28/2016</a:t>
            </a:fld>
            <a:endParaRPr lang="en-US"/>
          </a:p>
        </p:txBody>
      </p:sp>
      <p:sp>
        <p:nvSpPr>
          <p:cNvPr id="5" name="Footer Placeholder 4"/>
          <p:cNvSpPr>
            <a:spLocks noGrp="1"/>
          </p:cNvSpPr>
          <p:nvPr>
            <p:ph type="ftr" sz="quarter" idx="11"/>
          </p:nvPr>
        </p:nvSpPr>
        <p:spPr>
          <a:xfrm>
            <a:off x="5791200" y="6438238"/>
            <a:ext cx="2895600" cy="365125"/>
          </a:xfrm>
          <a:prstGeom prst="rect">
            <a:avLst/>
          </a:prstGeom>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E9BC638B-006F-4636-A911-712D0992C395}"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a:xfrm>
            <a:off x="3628845" y="6492875"/>
            <a:ext cx="2133600" cy="365125"/>
          </a:xfrm>
          <a:prstGeom prst="rect">
            <a:avLst/>
          </a:prstGeom>
        </p:spPr>
        <p:txBody>
          <a:bodyPr/>
          <a:lstStyle>
            <a:lvl1pPr>
              <a:defRPr/>
            </a:lvl1pPr>
          </a:lstStyle>
          <a:p>
            <a:fld id="{1B314952-7D96-477D-9ED8-36B09E208539}" type="datetime1">
              <a:rPr lang="en-US" smtClean="0"/>
              <a:pPr/>
              <a:t>11/28/2016</a:t>
            </a:fld>
            <a:endParaRPr lang="en-US"/>
          </a:p>
        </p:txBody>
      </p:sp>
      <p:sp>
        <p:nvSpPr>
          <p:cNvPr id="6" name="Footer Placeholder 4"/>
          <p:cNvSpPr>
            <a:spLocks noGrp="1"/>
          </p:cNvSpPr>
          <p:nvPr>
            <p:ph type="ftr" sz="quarter" idx="11"/>
          </p:nvPr>
        </p:nvSpPr>
        <p:spPr>
          <a:xfrm>
            <a:off x="5791200" y="6438238"/>
            <a:ext cx="2895600" cy="365125"/>
          </a:xfrm>
          <a:prstGeom prst="rect">
            <a:avLst/>
          </a:prstGeom>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F72DDA7B-E1B4-4150-8F52-3E1C33BFB17A}"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a:xfrm>
            <a:off x="3628845" y="6492875"/>
            <a:ext cx="2133600" cy="365125"/>
          </a:xfrm>
          <a:prstGeom prst="rect">
            <a:avLst/>
          </a:prstGeom>
        </p:spPr>
        <p:txBody>
          <a:bodyPr/>
          <a:lstStyle>
            <a:lvl1pPr>
              <a:defRPr/>
            </a:lvl1pPr>
          </a:lstStyle>
          <a:p>
            <a:fld id="{3EC21296-BC98-4171-92F6-D019B15585F0}" type="datetime1">
              <a:rPr lang="en-US" smtClean="0"/>
              <a:pPr/>
              <a:t>11/28/2016</a:t>
            </a:fld>
            <a:endParaRPr lang="en-US"/>
          </a:p>
        </p:txBody>
      </p:sp>
      <p:sp>
        <p:nvSpPr>
          <p:cNvPr id="8" name="Footer Placeholder 4"/>
          <p:cNvSpPr>
            <a:spLocks noGrp="1"/>
          </p:cNvSpPr>
          <p:nvPr>
            <p:ph type="ftr" sz="quarter" idx="11"/>
          </p:nvPr>
        </p:nvSpPr>
        <p:spPr>
          <a:xfrm>
            <a:off x="5791200" y="6438238"/>
            <a:ext cx="2895600" cy="365125"/>
          </a:xfrm>
          <a:prstGeom prst="rect">
            <a:avLst/>
          </a:prstGeom>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fld id="{3BCF4AC1-43DB-4EF3-9E3E-72F89059F20C}"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a:xfrm>
            <a:off x="3628845" y="6492875"/>
            <a:ext cx="2133600" cy="365125"/>
          </a:xfrm>
          <a:prstGeom prst="rect">
            <a:avLst/>
          </a:prstGeom>
        </p:spPr>
        <p:txBody>
          <a:bodyPr/>
          <a:lstStyle>
            <a:lvl1pPr>
              <a:defRPr/>
            </a:lvl1pPr>
          </a:lstStyle>
          <a:p>
            <a:fld id="{800FCB95-AD58-4B63-8306-18B0C136E6DE}" type="datetime1">
              <a:rPr lang="en-US" smtClean="0"/>
              <a:pPr/>
              <a:t>11/28/2016</a:t>
            </a:fld>
            <a:endParaRPr lang="en-US"/>
          </a:p>
        </p:txBody>
      </p:sp>
      <p:sp>
        <p:nvSpPr>
          <p:cNvPr id="4" name="Footer Placeholder 4"/>
          <p:cNvSpPr>
            <a:spLocks noGrp="1"/>
          </p:cNvSpPr>
          <p:nvPr>
            <p:ph type="ftr" sz="quarter" idx="11"/>
          </p:nvPr>
        </p:nvSpPr>
        <p:spPr>
          <a:xfrm>
            <a:off x="5791200" y="6438238"/>
            <a:ext cx="2895600" cy="365125"/>
          </a:xfrm>
          <a:prstGeom prst="rect">
            <a:avLst/>
          </a:prstGeom>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fld id="{5163728A-5C6C-4DC9-ACFF-9E47917C1905}" type="slidenum">
              <a:rPr lang="en-US"/>
              <a:pPr/>
              <a:t>‹#›</a:t>
            </a:fld>
            <a:endParaRPr 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a:xfrm>
            <a:off x="3628845" y="6492875"/>
            <a:ext cx="2133600" cy="365125"/>
          </a:xfrm>
          <a:prstGeom prst="rect">
            <a:avLst/>
          </a:prstGeom>
        </p:spPr>
        <p:txBody>
          <a:bodyPr/>
          <a:lstStyle>
            <a:lvl1pPr>
              <a:defRPr/>
            </a:lvl1pPr>
          </a:lstStyle>
          <a:p>
            <a:fld id="{44333225-A648-4F55-B5C0-A5E1B6A212FC}" type="datetime1">
              <a:rPr lang="en-US" smtClean="0"/>
              <a:pPr/>
              <a:t>11/28/2016</a:t>
            </a:fld>
            <a:endParaRPr lang="en-US"/>
          </a:p>
        </p:txBody>
      </p:sp>
      <p:sp>
        <p:nvSpPr>
          <p:cNvPr id="3" name="Footer Placeholder 4"/>
          <p:cNvSpPr>
            <a:spLocks noGrp="1"/>
          </p:cNvSpPr>
          <p:nvPr>
            <p:ph type="ftr" sz="quarter" idx="11"/>
          </p:nvPr>
        </p:nvSpPr>
        <p:spPr>
          <a:xfrm>
            <a:off x="5791200" y="6438238"/>
            <a:ext cx="2895600" cy="365125"/>
          </a:xfrm>
          <a:prstGeom prst="rect">
            <a:avLst/>
          </a:prstGeom>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fld id="{8608979E-30E0-451B-8B0B-8F0D5B005C28}"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004887"/>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1004887"/>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2336800"/>
            <a:ext cx="3008313" cy="37893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a:xfrm>
            <a:off x="3628845" y="6492875"/>
            <a:ext cx="2133600" cy="365125"/>
          </a:xfrm>
          <a:prstGeom prst="rect">
            <a:avLst/>
          </a:prstGeom>
        </p:spPr>
        <p:txBody>
          <a:bodyPr/>
          <a:lstStyle>
            <a:lvl1pPr>
              <a:defRPr/>
            </a:lvl1pPr>
          </a:lstStyle>
          <a:p>
            <a:fld id="{774781DE-06DC-4BED-A6A2-EA6DC1FCA1B5}" type="datetime1">
              <a:rPr lang="en-US" smtClean="0"/>
              <a:pPr/>
              <a:t>11/28/2016</a:t>
            </a:fld>
            <a:endParaRPr lang="en-US"/>
          </a:p>
        </p:txBody>
      </p:sp>
      <p:sp>
        <p:nvSpPr>
          <p:cNvPr id="6" name="Footer Placeholder 4"/>
          <p:cNvSpPr>
            <a:spLocks noGrp="1"/>
          </p:cNvSpPr>
          <p:nvPr>
            <p:ph type="ftr" sz="quarter" idx="11"/>
          </p:nvPr>
        </p:nvSpPr>
        <p:spPr>
          <a:xfrm>
            <a:off x="5791200" y="6438238"/>
            <a:ext cx="2895600" cy="365125"/>
          </a:xfrm>
          <a:prstGeom prst="rect">
            <a:avLst/>
          </a:prstGeom>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B544E3B2-2928-4D42-B57B-44FD8B34A466}"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a:xfrm>
            <a:off x="3628845" y="6492875"/>
            <a:ext cx="2133600" cy="365125"/>
          </a:xfrm>
          <a:prstGeom prst="rect">
            <a:avLst/>
          </a:prstGeom>
        </p:spPr>
        <p:txBody>
          <a:bodyPr/>
          <a:lstStyle>
            <a:lvl1pPr>
              <a:defRPr/>
            </a:lvl1pPr>
          </a:lstStyle>
          <a:p>
            <a:fld id="{4EFBD287-52BE-4966-B318-DCDD8D070EF8}" type="datetime1">
              <a:rPr lang="en-US" smtClean="0"/>
              <a:pPr/>
              <a:t>11/28/2016</a:t>
            </a:fld>
            <a:endParaRPr lang="en-US"/>
          </a:p>
        </p:txBody>
      </p:sp>
      <p:sp>
        <p:nvSpPr>
          <p:cNvPr id="6" name="Footer Placeholder 4"/>
          <p:cNvSpPr>
            <a:spLocks noGrp="1"/>
          </p:cNvSpPr>
          <p:nvPr>
            <p:ph type="ftr" sz="quarter" idx="11"/>
          </p:nvPr>
        </p:nvSpPr>
        <p:spPr>
          <a:xfrm>
            <a:off x="5791200" y="6438238"/>
            <a:ext cx="2895600" cy="365125"/>
          </a:xfrm>
          <a:prstGeom prst="rect">
            <a:avLst/>
          </a:prstGeom>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8119F520-AEB4-4F0B-9C40-0757721C7286}"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241300" y="274638"/>
            <a:ext cx="8229600" cy="6826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6" name="Slide Number Placeholder 5"/>
          <p:cNvSpPr>
            <a:spLocks noGrp="1"/>
          </p:cNvSpPr>
          <p:nvPr>
            <p:ph type="sldNum" sz="quarter" idx="4"/>
          </p:nvPr>
        </p:nvSpPr>
        <p:spPr>
          <a:xfrm>
            <a:off x="258552" y="6438238"/>
            <a:ext cx="1268323" cy="36512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defRPr>
            </a:lvl1pPr>
          </a:lstStyle>
          <a:p>
            <a:fld id="{BD020ED1-F291-4EFC-9D35-E81DFF8FFF73}" type="slidenum">
              <a:rPr lang="en-US" smtClean="0"/>
              <a:pPr/>
              <a:t>‹#›</a:t>
            </a:fld>
            <a:endParaRPr lang="en-US"/>
          </a:p>
        </p:txBody>
      </p:sp>
      <p:sp>
        <p:nvSpPr>
          <p:cNvPr id="7" name="Line 4"/>
          <p:cNvSpPr>
            <a:spLocks noChangeShapeType="1"/>
          </p:cNvSpPr>
          <p:nvPr/>
        </p:nvSpPr>
        <p:spPr bwMode="auto">
          <a:xfrm>
            <a:off x="0" y="957263"/>
            <a:ext cx="9137650" cy="0"/>
          </a:xfrm>
          <a:prstGeom prst="line">
            <a:avLst/>
          </a:prstGeom>
          <a:noFill/>
          <a:ln w="12700">
            <a:solidFill>
              <a:srgbClr val="CE1126"/>
            </a:solidFill>
            <a:round/>
            <a:headEnd/>
            <a:tailEnd/>
          </a:ln>
          <a:effectLst/>
        </p:spPr>
        <p:txBody>
          <a:bodyPr wrap="none" anchor="ctr"/>
          <a:lstStyle/>
          <a:p>
            <a:pPr fontAlgn="auto">
              <a:spcBef>
                <a:spcPts val="0"/>
              </a:spcBef>
              <a:spcAft>
                <a:spcPts val="0"/>
              </a:spcAft>
              <a:defRPr/>
            </a:pPr>
            <a:endParaRPr lang="en-US" dirty="0">
              <a:latin typeface="Arial"/>
              <a:ea typeface="+mn-ea"/>
            </a:endParaRPr>
          </a:p>
        </p:txBody>
      </p:sp>
      <p:pic>
        <p:nvPicPr>
          <p:cNvPr id="1032" name="Picture 9" descr="BBn Technologies_RGB_RB.jpg"/>
          <p:cNvPicPr>
            <a:picLocks noChangeAspect="1"/>
          </p:cNvPicPr>
          <p:nvPr/>
        </p:nvPicPr>
        <p:blipFill>
          <a:blip r:embed="rId14"/>
          <a:srcRect/>
          <a:stretch>
            <a:fillRect/>
          </a:stretch>
        </p:blipFill>
        <p:spPr bwMode="auto">
          <a:xfrm>
            <a:off x="7454900" y="190500"/>
            <a:ext cx="1443038" cy="468313"/>
          </a:xfrm>
          <a:prstGeom prst="rect">
            <a:avLst/>
          </a:prstGeom>
          <a:noFill/>
          <a:ln w="9525">
            <a:noFill/>
            <a:miter lim="800000"/>
            <a:headEnd/>
            <a:tailEnd/>
          </a:ln>
        </p:spPr>
      </p:pic>
      <p:sp>
        <p:nvSpPr>
          <p:cNvPr id="12" name="Footer Placeholder 4"/>
          <p:cNvSpPr txBox="1">
            <a:spLocks/>
          </p:cNvSpPr>
          <p:nvPr userDrawn="1"/>
        </p:nvSpPr>
        <p:spPr>
          <a:xfrm>
            <a:off x="1932317" y="6561838"/>
            <a:ext cx="5913109" cy="285496"/>
          </a:xfrm>
          <a:prstGeom prst="rect">
            <a:avLst/>
          </a:prstGeom>
        </p:spPr>
        <p:txBody>
          <a:bodyPr/>
          <a:lstStyle/>
          <a:p>
            <a:pPr marL="0" marR="0" lvl="0" indent="0" algn="ctr" defTabSz="457200" rtl="0" eaLnBrk="1" fontAlgn="base" latinLnBrk="0" hangingPunct="1">
              <a:lnSpc>
                <a:spcPct val="80000"/>
              </a:lnSpc>
              <a:spcBef>
                <a:spcPct val="0"/>
              </a:spcBef>
              <a:spcAft>
                <a:spcPct val="0"/>
              </a:spcAft>
              <a:buClrTx/>
              <a:buSzTx/>
              <a:buFontTx/>
              <a:buNone/>
              <a:tabLst/>
              <a:defRPr/>
            </a:pPr>
            <a:endParaRPr kumimoji="0" lang="en-US" sz="1000" b="0" i="0" u="none" strike="noStrike" kern="1200" cap="none" spc="0" normalizeH="0" baseline="0" noProof="0" dirty="0">
              <a:ln>
                <a:noFill/>
              </a:ln>
              <a:solidFill>
                <a:schemeClr val="bg1">
                  <a:lumMod val="50000"/>
                </a:schemeClr>
              </a:solidFill>
              <a:effectLst/>
              <a:uLnTx/>
              <a:uFillTx/>
              <a:latin typeface="Arial" charset="0"/>
              <a:ea typeface="ＭＳ Ｐゴシック" charset="-128"/>
              <a:cs typeface="+mn-cs"/>
            </a:endParaRPr>
          </a:p>
        </p:txBody>
      </p:sp>
      <p:sp>
        <p:nvSpPr>
          <p:cNvPr id="8" name="Footer Placeholder 4"/>
          <p:cNvSpPr txBox="1">
            <a:spLocks/>
          </p:cNvSpPr>
          <p:nvPr userDrawn="1"/>
        </p:nvSpPr>
        <p:spPr>
          <a:xfrm>
            <a:off x="1932317" y="6516980"/>
            <a:ext cx="5913109" cy="285496"/>
          </a:xfrm>
          <a:prstGeom prst="rect">
            <a:avLst/>
          </a:prstGeom>
        </p:spPr>
        <p:txBody>
          <a:bodyPr/>
          <a:lstStyle/>
          <a:p>
            <a:pPr marL="0" marR="0" lvl="0" indent="0" algn="ctr" defTabSz="457200" rtl="0" eaLnBrk="1" fontAlgn="base" latinLnBrk="0" hangingPunct="1">
              <a:lnSpc>
                <a:spcPct val="80000"/>
              </a:lnSpc>
              <a:spcBef>
                <a:spcPct val="0"/>
              </a:spcBef>
              <a:spcAft>
                <a:spcPct val="0"/>
              </a:spcAft>
              <a:buClrTx/>
              <a:buSzTx/>
              <a:buFontTx/>
              <a:buNone/>
              <a:tabLst/>
              <a:defRPr/>
            </a:pPr>
            <a:r>
              <a:rPr kumimoji="0" lang="en-US" sz="1000" b="0" i="0" u="none" strike="noStrike" kern="1200" cap="none" spc="0" normalizeH="0" baseline="0" noProof="0" dirty="0" smtClean="0">
                <a:ln>
                  <a:noFill/>
                </a:ln>
                <a:solidFill>
                  <a:schemeClr val="bg1">
                    <a:lumMod val="50000"/>
                  </a:schemeClr>
                </a:solidFill>
                <a:effectLst/>
                <a:uLnTx/>
                <a:uFillTx/>
                <a:latin typeface="Arial" charset="0"/>
                <a:ea typeface="ＭＳ Ｐゴシック" charset="-128"/>
                <a:cs typeface="+mn-cs"/>
              </a:rPr>
              <a:t>Distribution authorized to U.S. Government Agencies only (Proprietary Information – Dec 2-3, 2015). Other requests for this document shall be referred to DARPA Public Release Center. </a:t>
            </a:r>
            <a:endParaRPr kumimoji="0" lang="en-US" sz="1000" b="0" i="0" u="none" strike="noStrike" kern="1200" cap="none" spc="0" normalizeH="0" baseline="0" noProof="0" dirty="0">
              <a:ln>
                <a:noFill/>
              </a:ln>
              <a:solidFill>
                <a:schemeClr val="bg1">
                  <a:lumMod val="50000"/>
                </a:schemeClr>
              </a:solidFill>
              <a:effectLst/>
              <a:uLnTx/>
              <a:uFillTx/>
              <a:latin typeface="Arial" charset="0"/>
              <a:ea typeface="ＭＳ Ｐゴシック" charset="-128"/>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73" r:id="rId12"/>
  </p:sldLayoutIdLst>
  <p:timing>
    <p:tnLst>
      <p:par>
        <p:cTn id="1" dur="indefinite" restart="never" nodeType="tmRoot"/>
      </p:par>
    </p:tnLst>
  </p:timing>
  <p:hf hdr="0" ftr="0" dt="0"/>
  <p:txStyles>
    <p:titleStyle>
      <a:lvl1pPr algn="l" defTabSz="457200" rtl="0" eaLnBrk="1" fontAlgn="base" hangingPunct="1">
        <a:spcBef>
          <a:spcPct val="0"/>
        </a:spcBef>
        <a:spcAft>
          <a:spcPct val="0"/>
        </a:spcAft>
        <a:defRPr sz="3200" kern="1200">
          <a:solidFill>
            <a:schemeClr val="tx1"/>
          </a:solidFill>
          <a:latin typeface="Arial"/>
          <a:ea typeface="ＭＳ Ｐゴシック" charset="-128"/>
          <a:cs typeface="Arial"/>
        </a:defRPr>
      </a:lvl1pPr>
      <a:lvl2pPr algn="l" defTabSz="457200" rtl="0" eaLnBrk="1" fontAlgn="base" hangingPunct="1">
        <a:spcBef>
          <a:spcPct val="0"/>
        </a:spcBef>
        <a:spcAft>
          <a:spcPct val="0"/>
        </a:spcAft>
        <a:defRPr sz="3200">
          <a:solidFill>
            <a:schemeClr val="tx1"/>
          </a:solidFill>
          <a:latin typeface="Arial" charset="0"/>
          <a:ea typeface="ＭＳ Ｐゴシック" charset="-128"/>
          <a:cs typeface="ＭＳ Ｐゴシック" charset="-128"/>
        </a:defRPr>
      </a:lvl2pPr>
      <a:lvl3pPr algn="l" defTabSz="457200" rtl="0" eaLnBrk="1" fontAlgn="base" hangingPunct="1">
        <a:spcBef>
          <a:spcPct val="0"/>
        </a:spcBef>
        <a:spcAft>
          <a:spcPct val="0"/>
        </a:spcAft>
        <a:defRPr sz="3200">
          <a:solidFill>
            <a:schemeClr val="tx1"/>
          </a:solidFill>
          <a:latin typeface="Arial" charset="0"/>
          <a:ea typeface="ＭＳ Ｐゴシック" charset="-128"/>
          <a:cs typeface="ＭＳ Ｐゴシック" charset="-128"/>
        </a:defRPr>
      </a:lvl3pPr>
      <a:lvl4pPr algn="l" defTabSz="457200" rtl="0" eaLnBrk="1" fontAlgn="base" hangingPunct="1">
        <a:spcBef>
          <a:spcPct val="0"/>
        </a:spcBef>
        <a:spcAft>
          <a:spcPct val="0"/>
        </a:spcAft>
        <a:defRPr sz="3200">
          <a:solidFill>
            <a:schemeClr val="tx1"/>
          </a:solidFill>
          <a:latin typeface="Arial" charset="0"/>
          <a:ea typeface="ＭＳ Ｐゴシック" charset="-128"/>
          <a:cs typeface="ＭＳ Ｐゴシック" charset="-128"/>
        </a:defRPr>
      </a:lvl4pPr>
      <a:lvl5pPr algn="l" defTabSz="457200" rtl="0" eaLnBrk="1" fontAlgn="base" hangingPunct="1">
        <a:spcBef>
          <a:spcPct val="0"/>
        </a:spcBef>
        <a:spcAft>
          <a:spcPct val="0"/>
        </a:spcAft>
        <a:defRPr sz="3200">
          <a:solidFill>
            <a:schemeClr val="tx1"/>
          </a:solidFill>
          <a:latin typeface="Arial" charset="0"/>
          <a:ea typeface="ＭＳ Ｐゴシック" charset="-128"/>
          <a:cs typeface="ＭＳ Ｐゴシック" charset="-128"/>
        </a:defRPr>
      </a:lvl5pPr>
      <a:lvl6pPr marL="457200" algn="l" defTabSz="457200" rtl="0" eaLnBrk="1" fontAlgn="base" hangingPunct="1">
        <a:spcBef>
          <a:spcPct val="0"/>
        </a:spcBef>
        <a:spcAft>
          <a:spcPct val="0"/>
        </a:spcAft>
        <a:defRPr sz="3200">
          <a:solidFill>
            <a:schemeClr val="tx1"/>
          </a:solidFill>
          <a:latin typeface="Calibri" charset="0"/>
          <a:ea typeface="ＭＳ Ｐゴシック" charset="-128"/>
          <a:cs typeface="ＭＳ Ｐゴシック" charset="-128"/>
        </a:defRPr>
      </a:lvl6pPr>
      <a:lvl7pPr marL="914400" algn="l" defTabSz="457200" rtl="0" eaLnBrk="1" fontAlgn="base" hangingPunct="1">
        <a:spcBef>
          <a:spcPct val="0"/>
        </a:spcBef>
        <a:spcAft>
          <a:spcPct val="0"/>
        </a:spcAft>
        <a:defRPr sz="3200">
          <a:solidFill>
            <a:schemeClr val="tx1"/>
          </a:solidFill>
          <a:latin typeface="Calibri" charset="0"/>
          <a:ea typeface="ＭＳ Ｐゴシック" charset="-128"/>
          <a:cs typeface="ＭＳ Ｐゴシック" charset="-128"/>
        </a:defRPr>
      </a:lvl7pPr>
      <a:lvl8pPr marL="1371600" algn="l" defTabSz="457200" rtl="0" eaLnBrk="1" fontAlgn="base" hangingPunct="1">
        <a:spcBef>
          <a:spcPct val="0"/>
        </a:spcBef>
        <a:spcAft>
          <a:spcPct val="0"/>
        </a:spcAft>
        <a:defRPr sz="3200">
          <a:solidFill>
            <a:schemeClr val="tx1"/>
          </a:solidFill>
          <a:latin typeface="Calibri" charset="0"/>
          <a:ea typeface="ＭＳ Ｐゴシック" charset="-128"/>
          <a:cs typeface="ＭＳ Ｐゴシック" charset="-128"/>
        </a:defRPr>
      </a:lvl8pPr>
      <a:lvl9pPr marL="1828800" algn="l" defTabSz="457200" rtl="0" eaLnBrk="1" fontAlgn="base" hangingPunct="1">
        <a:spcBef>
          <a:spcPct val="0"/>
        </a:spcBef>
        <a:spcAft>
          <a:spcPct val="0"/>
        </a:spcAft>
        <a:defRPr sz="32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2800" kern="1200">
          <a:solidFill>
            <a:schemeClr val="tx1"/>
          </a:solidFill>
          <a:latin typeface="Arial"/>
          <a:ea typeface="ＭＳ Ｐゴシック" charset="-128"/>
          <a:cs typeface="Arial"/>
        </a:defRPr>
      </a:lvl1pPr>
      <a:lvl2pPr marL="742950" indent="-285750" algn="l" defTabSz="457200" rtl="0" eaLnBrk="1" fontAlgn="base" hangingPunct="1">
        <a:spcBef>
          <a:spcPct val="20000"/>
        </a:spcBef>
        <a:spcAft>
          <a:spcPct val="0"/>
        </a:spcAft>
        <a:buFont typeface="Arial" charset="0"/>
        <a:buChar char="–"/>
        <a:defRPr sz="2400" kern="1200">
          <a:solidFill>
            <a:schemeClr val="tx1"/>
          </a:solidFill>
          <a:latin typeface="Arial"/>
          <a:ea typeface="ＭＳ Ｐゴシック" charset="-128"/>
          <a:cs typeface="Arial"/>
        </a:defRPr>
      </a:lvl2pPr>
      <a:lvl3pPr marL="1143000" indent="-228600" algn="l" defTabSz="457200" rtl="0" eaLnBrk="1" fontAlgn="base" hangingPunct="1">
        <a:spcBef>
          <a:spcPct val="20000"/>
        </a:spcBef>
        <a:spcAft>
          <a:spcPct val="0"/>
        </a:spcAft>
        <a:buFont typeface="Arial" charset="0"/>
        <a:buChar char="•"/>
        <a:defRPr sz="2000" kern="1200">
          <a:solidFill>
            <a:schemeClr val="tx1"/>
          </a:solidFill>
          <a:latin typeface="Arial"/>
          <a:ea typeface="ＭＳ Ｐゴシック" charset="-128"/>
          <a:cs typeface="Arial"/>
        </a:defRPr>
      </a:lvl3pPr>
      <a:lvl4pPr marL="1600200" indent="-228600" algn="l" defTabSz="457200" rtl="0" eaLnBrk="1" fontAlgn="base" hangingPunct="1">
        <a:spcBef>
          <a:spcPct val="20000"/>
        </a:spcBef>
        <a:spcAft>
          <a:spcPct val="0"/>
        </a:spcAft>
        <a:buFont typeface="Arial" charset="0"/>
        <a:buChar char="–"/>
        <a:defRPr kern="1200">
          <a:solidFill>
            <a:schemeClr val="tx1"/>
          </a:solidFill>
          <a:latin typeface="Arial"/>
          <a:ea typeface="ＭＳ Ｐゴシック" charset="-128"/>
          <a:cs typeface="Arial"/>
        </a:defRPr>
      </a:lvl4pPr>
      <a:lvl5pPr marL="2057400" indent="-228600" algn="l" defTabSz="457200" rtl="0" eaLnBrk="1" fontAlgn="base" hangingPunct="1">
        <a:spcBef>
          <a:spcPct val="20000"/>
        </a:spcBef>
        <a:spcAft>
          <a:spcPct val="0"/>
        </a:spcAft>
        <a:buFont typeface="Arial" charset="0"/>
        <a:buChar char="»"/>
        <a:defRPr kern="1200">
          <a:solidFill>
            <a:schemeClr val="tx1"/>
          </a:solidFill>
          <a:latin typeface="Arial"/>
          <a:ea typeface="ＭＳ Ｐゴシック" charset="-128"/>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593366"/>
            <a:ext cx="8520600" cy="763500"/>
          </a:xfrm>
          <a:prstGeom prst="rect">
            <a:avLst/>
          </a:prstGeom>
          <a:noFill/>
          <a:ln>
            <a:noFill/>
          </a:ln>
        </p:spPr>
        <p:txBody>
          <a:bodyPr lIns="91425" tIns="91425" rIns="91425" bIns="91425" anchor="t" anchorCtr="0"/>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a:endParaRPr/>
          </a:p>
        </p:txBody>
      </p:sp>
      <p:sp>
        <p:nvSpPr>
          <p:cNvPr id="7" name="Shape 7"/>
          <p:cNvSpPr txBox="1">
            <a:spLocks noGrp="1"/>
          </p:cNvSpPr>
          <p:nvPr>
            <p:ph type="body" idx="1"/>
          </p:nvPr>
        </p:nvSpPr>
        <p:spPr>
          <a:xfrm>
            <a:off x="311700" y="1536633"/>
            <a:ext cx="8520600" cy="4555200"/>
          </a:xfrm>
          <a:prstGeom prst="rect">
            <a:avLst/>
          </a:prstGeom>
          <a:noFill/>
          <a:ln>
            <a:noFill/>
          </a:ln>
        </p:spPr>
        <p:txBody>
          <a:bodyPr lIns="91425" tIns="91425" rIns="91425" bIns="91425" anchor="t" anchorCtr="0"/>
          <a:lstStyle>
            <a:lvl1pPr lvl="0">
              <a:lnSpc>
                <a:spcPct val="115000"/>
              </a:lnSpc>
              <a:spcBef>
                <a:spcPts val="0"/>
              </a:spcBef>
              <a:spcAft>
                <a:spcPts val="1600"/>
              </a:spcAft>
              <a:buClr>
                <a:schemeClr val="dk2"/>
              </a:buClr>
              <a:buSzPct val="100000"/>
              <a:defRPr sz="1800">
                <a:solidFill>
                  <a:schemeClr val="dk2"/>
                </a:solidFill>
              </a:defRPr>
            </a:lvl1pPr>
            <a:lvl2pPr lvl="1">
              <a:lnSpc>
                <a:spcPct val="115000"/>
              </a:lnSpc>
              <a:spcBef>
                <a:spcPts val="0"/>
              </a:spcBef>
              <a:spcAft>
                <a:spcPts val="1600"/>
              </a:spcAft>
              <a:buClr>
                <a:schemeClr val="dk2"/>
              </a:buClr>
              <a:buSzPct val="100000"/>
              <a:defRPr sz="1400">
                <a:solidFill>
                  <a:schemeClr val="dk2"/>
                </a:solidFill>
              </a:defRPr>
            </a:lvl2pPr>
            <a:lvl3pPr lvl="2">
              <a:lnSpc>
                <a:spcPct val="115000"/>
              </a:lnSpc>
              <a:spcBef>
                <a:spcPts val="0"/>
              </a:spcBef>
              <a:spcAft>
                <a:spcPts val="1600"/>
              </a:spcAft>
              <a:buClr>
                <a:schemeClr val="dk2"/>
              </a:buClr>
              <a:buSzPct val="100000"/>
              <a:defRPr sz="1400">
                <a:solidFill>
                  <a:schemeClr val="dk2"/>
                </a:solidFill>
              </a:defRPr>
            </a:lvl3pPr>
            <a:lvl4pPr lvl="3">
              <a:lnSpc>
                <a:spcPct val="115000"/>
              </a:lnSpc>
              <a:spcBef>
                <a:spcPts val="0"/>
              </a:spcBef>
              <a:spcAft>
                <a:spcPts val="1600"/>
              </a:spcAft>
              <a:buClr>
                <a:schemeClr val="dk2"/>
              </a:buClr>
              <a:buSzPct val="100000"/>
              <a:defRPr sz="1400">
                <a:solidFill>
                  <a:schemeClr val="dk2"/>
                </a:solidFill>
              </a:defRPr>
            </a:lvl4pPr>
            <a:lvl5pPr lvl="4">
              <a:lnSpc>
                <a:spcPct val="115000"/>
              </a:lnSpc>
              <a:spcBef>
                <a:spcPts val="0"/>
              </a:spcBef>
              <a:spcAft>
                <a:spcPts val="1600"/>
              </a:spcAft>
              <a:buClr>
                <a:schemeClr val="dk2"/>
              </a:buClr>
              <a:buSzPct val="100000"/>
              <a:defRPr sz="1400">
                <a:solidFill>
                  <a:schemeClr val="dk2"/>
                </a:solidFill>
              </a:defRPr>
            </a:lvl5pPr>
            <a:lvl6pPr lvl="5">
              <a:lnSpc>
                <a:spcPct val="115000"/>
              </a:lnSpc>
              <a:spcBef>
                <a:spcPts val="0"/>
              </a:spcBef>
              <a:spcAft>
                <a:spcPts val="1600"/>
              </a:spcAft>
              <a:buClr>
                <a:schemeClr val="dk2"/>
              </a:buClr>
              <a:buSzPct val="100000"/>
              <a:defRPr sz="1400">
                <a:solidFill>
                  <a:schemeClr val="dk2"/>
                </a:solidFill>
              </a:defRPr>
            </a:lvl6pPr>
            <a:lvl7pPr lvl="6">
              <a:lnSpc>
                <a:spcPct val="115000"/>
              </a:lnSpc>
              <a:spcBef>
                <a:spcPts val="0"/>
              </a:spcBef>
              <a:spcAft>
                <a:spcPts val="1600"/>
              </a:spcAft>
              <a:buClr>
                <a:schemeClr val="dk2"/>
              </a:buClr>
              <a:buSzPct val="100000"/>
              <a:defRPr sz="1400">
                <a:solidFill>
                  <a:schemeClr val="dk2"/>
                </a:solidFill>
              </a:defRPr>
            </a:lvl7pPr>
            <a:lvl8pPr lvl="7">
              <a:lnSpc>
                <a:spcPct val="115000"/>
              </a:lnSpc>
              <a:spcBef>
                <a:spcPts val="0"/>
              </a:spcBef>
              <a:spcAft>
                <a:spcPts val="1600"/>
              </a:spcAft>
              <a:buClr>
                <a:schemeClr val="dk2"/>
              </a:buClr>
              <a:buSzPct val="100000"/>
              <a:defRPr sz="1400">
                <a:solidFill>
                  <a:schemeClr val="dk2"/>
                </a:solidFill>
              </a:defRPr>
            </a:lvl8pPr>
            <a:lvl9pPr lvl="8">
              <a:lnSpc>
                <a:spcPct val="115000"/>
              </a:lnSpc>
              <a:spcBef>
                <a:spcPts val="0"/>
              </a:spcBef>
              <a:spcAft>
                <a:spcPts val="1600"/>
              </a:spcAft>
              <a:buClr>
                <a:schemeClr val="dk2"/>
              </a:buClr>
              <a:buSzPct val="100000"/>
              <a:defRPr sz="1400">
                <a:solidFill>
                  <a:schemeClr val="dk2"/>
                </a:solidFill>
              </a:defRPr>
            </a:lvl9pPr>
          </a:lstStyle>
          <a:p>
            <a:endParaRPr/>
          </a:p>
        </p:txBody>
      </p:sp>
      <p:sp>
        <p:nvSpPr>
          <p:cNvPr id="8" name="Shape 8"/>
          <p:cNvSpPr txBox="1">
            <a:spLocks noGrp="1"/>
          </p:cNvSpPr>
          <p:nvPr>
            <p:ph type="sldNum" idx="12"/>
          </p:nvPr>
        </p:nvSpPr>
        <p:spPr>
          <a:xfrm>
            <a:off x="8472457" y="6217622"/>
            <a:ext cx="548700" cy="524700"/>
          </a:xfrm>
          <a:prstGeom prst="rect">
            <a:avLst/>
          </a:prstGeom>
          <a:noFill/>
          <a:ln>
            <a:noFill/>
          </a:ln>
        </p:spPr>
        <p:txBody>
          <a:bodyPr lIns="91425" tIns="91425" rIns="91425" bIns="91425" anchor="ctr" anchorCtr="0">
            <a:noAutofit/>
          </a:bodyPr>
          <a:lstStyle/>
          <a:p>
            <a:pPr algn="r" defTabSz="914400" fontAlgn="auto">
              <a:spcBef>
                <a:spcPts val="0"/>
              </a:spcBef>
              <a:spcAft>
                <a:spcPts val="0"/>
              </a:spcAft>
            </a:pPr>
            <a:fld id="{00000000-1234-1234-1234-123412341234}" type="slidenum">
              <a:rPr lang="en" sz="1000" kern="0">
                <a:solidFill>
                  <a:srgbClr val="595959"/>
                </a:solidFill>
                <a:latin typeface="Arial"/>
                <a:cs typeface="Arial"/>
                <a:sym typeface="Arial"/>
              </a:rPr>
              <a:pPr algn="r" defTabSz="914400" fontAlgn="auto">
                <a:spcBef>
                  <a:spcPts val="0"/>
                </a:spcBef>
                <a:spcAft>
                  <a:spcPts val="0"/>
                </a:spcAft>
              </a:pPr>
              <a:t>‹#›</a:t>
            </a:fld>
            <a:endParaRPr lang="en" sz="1000" kern="0">
              <a:solidFill>
                <a:srgbClr val="595959"/>
              </a:solidFill>
              <a:latin typeface="Arial"/>
              <a:cs typeface="Arial"/>
              <a:sym typeface="Arial"/>
            </a:endParaRPr>
          </a:p>
        </p:txBody>
      </p:sp>
    </p:spTree>
    <p:extLst>
      <p:ext uri="{BB962C8B-B14F-4D97-AF65-F5344CB8AC3E}">
        <p14:creationId xmlns:p14="http://schemas.microsoft.com/office/powerpoint/2010/main" val="1197628006"/>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jpeg"/><Relationship Id="rId7"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jpe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gif"/></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3.xml"/><Relationship Id="rId5" Type="http://schemas.openxmlformats.org/officeDocument/2006/relationships/comments" Target="../comments/comment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comments" Target="../comments/comment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comments" Target="../comments/comment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3.xml"/><Relationship Id="rId6" Type="http://schemas.openxmlformats.org/officeDocument/2006/relationships/comments" Target="../comments/comment1.xml"/><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9" name="Picture 18" descr="screened.jpg"/>
          <p:cNvPicPr>
            <a:picLocks noChangeAspect="1"/>
          </p:cNvPicPr>
          <p:nvPr/>
        </p:nvPicPr>
        <p:blipFill>
          <a:blip r:embed="rId3"/>
          <a:srcRect/>
          <a:stretch>
            <a:fillRect/>
          </a:stretch>
        </p:blipFill>
        <p:spPr bwMode="auto">
          <a:xfrm>
            <a:off x="157163" y="158750"/>
            <a:ext cx="4394200" cy="6301113"/>
          </a:xfrm>
          <a:prstGeom prst="rect">
            <a:avLst/>
          </a:prstGeom>
          <a:noFill/>
          <a:ln w="9525">
            <a:noFill/>
            <a:miter lim="800000"/>
            <a:headEnd/>
            <a:tailEnd/>
          </a:ln>
        </p:spPr>
      </p:pic>
      <p:sp>
        <p:nvSpPr>
          <p:cNvPr id="4" name="Rectangle 3"/>
          <p:cNvSpPr/>
          <p:nvPr/>
        </p:nvSpPr>
        <p:spPr>
          <a:xfrm>
            <a:off x="0" y="2311400"/>
            <a:ext cx="9144000" cy="1092200"/>
          </a:xfrm>
          <a:prstGeom prst="rect">
            <a:avLst/>
          </a:prstGeom>
          <a:solidFill>
            <a:schemeClr val="bg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latin typeface="Arial"/>
            </a:endParaRPr>
          </a:p>
        </p:txBody>
      </p:sp>
      <p:sp>
        <p:nvSpPr>
          <p:cNvPr id="6" name="Rectangle 5"/>
          <p:cNvSpPr/>
          <p:nvPr/>
        </p:nvSpPr>
        <p:spPr>
          <a:xfrm>
            <a:off x="157163" y="152401"/>
            <a:ext cx="8523931" cy="6285838"/>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latin typeface="Arial"/>
            </a:endParaRPr>
          </a:p>
        </p:txBody>
      </p:sp>
      <p:sp>
        <p:nvSpPr>
          <p:cNvPr id="7" name="Rectangle 6"/>
          <p:cNvSpPr/>
          <p:nvPr/>
        </p:nvSpPr>
        <p:spPr>
          <a:xfrm>
            <a:off x="8977313" y="2311400"/>
            <a:ext cx="166687" cy="1092200"/>
          </a:xfrm>
          <a:prstGeom prst="rect">
            <a:avLst/>
          </a:prstGeom>
          <a:solidFill>
            <a:srgbClr val="D7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latin typeface="Arial"/>
            </a:endParaRPr>
          </a:p>
        </p:txBody>
      </p:sp>
      <p:cxnSp>
        <p:nvCxnSpPr>
          <p:cNvPr id="11" name="Straight Connector 10"/>
          <p:cNvCxnSpPr/>
          <p:nvPr/>
        </p:nvCxnSpPr>
        <p:spPr>
          <a:xfrm>
            <a:off x="1500188" y="152400"/>
            <a:ext cx="0" cy="6285841"/>
          </a:xfrm>
          <a:prstGeom prst="line">
            <a:avLst/>
          </a:prstGeom>
          <a:ln w="12700">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12" name="Rectangle 11"/>
          <p:cNvSpPr/>
          <p:nvPr/>
        </p:nvSpPr>
        <p:spPr>
          <a:xfrm>
            <a:off x="158750" y="2311400"/>
            <a:ext cx="1341438" cy="1092200"/>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latin typeface="Arial"/>
            </a:endParaRPr>
          </a:p>
        </p:txBody>
      </p:sp>
      <p:sp>
        <p:nvSpPr>
          <p:cNvPr id="14346" name="TextBox 15"/>
          <p:cNvSpPr txBox="1">
            <a:spLocks noChangeArrowheads="1"/>
          </p:cNvSpPr>
          <p:nvPr/>
        </p:nvSpPr>
        <p:spPr bwMode="auto">
          <a:xfrm>
            <a:off x="1466951" y="817470"/>
            <a:ext cx="7477125" cy="2062103"/>
          </a:xfrm>
          <a:prstGeom prst="rect">
            <a:avLst/>
          </a:prstGeom>
          <a:noFill/>
          <a:ln w="9525">
            <a:noFill/>
            <a:miter lim="800000"/>
            <a:headEnd/>
            <a:tailEnd/>
          </a:ln>
        </p:spPr>
        <p:txBody>
          <a:bodyPr wrap="square">
            <a:spAutoFit/>
          </a:bodyPr>
          <a:lstStyle/>
          <a:p>
            <a:r>
              <a:rPr lang="en-US" sz="3200" b="1" dirty="0" smtClean="0"/>
              <a:t>Interfaces, Models, and Monitoring for Resource-aware Transformations that Augment the Lifecycle of Systems (</a:t>
            </a:r>
            <a:r>
              <a:rPr lang="en-US" sz="3200" b="1" dirty="0" err="1" smtClean="0"/>
              <a:t>IMMoRTALS</a:t>
            </a:r>
            <a:r>
              <a:rPr lang="en-US" sz="3200" b="1" dirty="0" smtClean="0"/>
              <a:t>)</a:t>
            </a:r>
          </a:p>
        </p:txBody>
      </p:sp>
      <p:pic>
        <p:nvPicPr>
          <p:cNvPr id="13" name="Picture 16" descr="AFRL Shield transparent background 1INcopy"/>
          <p:cNvPicPr>
            <a:picLocks noChangeAspect="1" noChangeArrowheads="1"/>
          </p:cNvPicPr>
          <p:nvPr/>
        </p:nvPicPr>
        <p:blipFill>
          <a:blip r:embed="rId4" cstate="print"/>
          <a:srcRect/>
          <a:stretch>
            <a:fillRect/>
          </a:stretch>
        </p:blipFill>
        <p:spPr bwMode="auto">
          <a:xfrm>
            <a:off x="7850038" y="3421062"/>
            <a:ext cx="1012974" cy="1005861"/>
          </a:xfrm>
          <a:prstGeom prst="rect">
            <a:avLst/>
          </a:prstGeom>
          <a:noFill/>
          <a:ln w="9525">
            <a:noFill/>
            <a:miter lim="800000"/>
            <a:headEnd/>
            <a:tailEnd/>
          </a:ln>
        </p:spPr>
      </p:pic>
      <p:sp>
        <p:nvSpPr>
          <p:cNvPr id="16" name="TextBox 17"/>
          <p:cNvSpPr txBox="1">
            <a:spLocks noChangeArrowheads="1"/>
          </p:cNvSpPr>
          <p:nvPr/>
        </p:nvSpPr>
        <p:spPr bwMode="auto">
          <a:xfrm>
            <a:off x="3304330" y="3403600"/>
            <a:ext cx="3625851" cy="338554"/>
          </a:xfrm>
          <a:prstGeom prst="rect">
            <a:avLst/>
          </a:prstGeom>
          <a:noFill/>
          <a:ln w="9525">
            <a:noFill/>
            <a:miter lim="800000"/>
            <a:headEnd/>
            <a:tailEnd/>
          </a:ln>
        </p:spPr>
        <p:txBody>
          <a:bodyPr wrap="square">
            <a:spAutoFit/>
          </a:bodyPr>
          <a:lstStyle/>
          <a:p>
            <a:pPr algn="ctr"/>
            <a:endParaRPr lang="en-US" sz="1600" dirty="0" smtClean="0"/>
          </a:p>
        </p:txBody>
      </p:sp>
      <p:sp>
        <p:nvSpPr>
          <p:cNvPr id="19" name="TextBox 17"/>
          <p:cNvSpPr txBox="1">
            <a:spLocks noChangeArrowheads="1"/>
          </p:cNvSpPr>
          <p:nvPr/>
        </p:nvSpPr>
        <p:spPr bwMode="auto">
          <a:xfrm>
            <a:off x="1384299" y="4750620"/>
            <a:ext cx="7478713" cy="584775"/>
          </a:xfrm>
          <a:prstGeom prst="rect">
            <a:avLst/>
          </a:prstGeom>
          <a:noFill/>
          <a:ln w="9525">
            <a:noFill/>
            <a:miter lim="800000"/>
            <a:headEnd/>
            <a:tailEnd/>
          </a:ln>
        </p:spPr>
        <p:txBody>
          <a:bodyPr wrap="square">
            <a:spAutoFit/>
          </a:bodyPr>
          <a:lstStyle/>
          <a:p>
            <a:pPr algn="ctr"/>
            <a:endParaRPr lang="en-US" sz="1600" dirty="0" smtClean="0"/>
          </a:p>
          <a:p>
            <a:pPr algn="ctr"/>
            <a:r>
              <a:rPr lang="en-US" sz="1600" dirty="0" smtClean="0"/>
              <a:t>Matt Gillen, Partha Pal (BBN)</a:t>
            </a:r>
            <a:endParaRPr lang="en-US" sz="1600" dirty="0"/>
          </a:p>
        </p:txBody>
      </p:sp>
      <p:pic>
        <p:nvPicPr>
          <p:cNvPr id="20" name="Picture 21"/>
          <p:cNvPicPr>
            <a:picLocks noChangeArrowheads="1"/>
          </p:cNvPicPr>
          <p:nvPr/>
        </p:nvPicPr>
        <p:blipFill>
          <a:blip r:embed="rId5">
            <a:lum bright="18000"/>
          </a:blip>
          <a:srcRect/>
          <a:stretch>
            <a:fillRect/>
          </a:stretch>
        </p:blipFill>
        <p:spPr bwMode="auto">
          <a:xfrm>
            <a:off x="4654618" y="3441545"/>
            <a:ext cx="1307740" cy="801271"/>
          </a:xfrm>
          <a:prstGeom prst="rect">
            <a:avLst/>
          </a:prstGeom>
          <a:noFill/>
          <a:ln w="9525">
            <a:noFill/>
            <a:miter lim="800000"/>
            <a:headEnd/>
            <a:tailEnd/>
          </a:ln>
        </p:spPr>
      </p:pic>
      <p:sp>
        <p:nvSpPr>
          <p:cNvPr id="15" name="Slide Number Placeholder 14"/>
          <p:cNvSpPr>
            <a:spLocks noGrp="1"/>
          </p:cNvSpPr>
          <p:nvPr>
            <p:ph type="sldNum" sz="quarter" idx="12"/>
          </p:nvPr>
        </p:nvSpPr>
        <p:spPr>
          <a:xfrm>
            <a:off x="3976459" y="4440834"/>
            <a:ext cx="2133600" cy="365125"/>
          </a:xfrm>
        </p:spPr>
        <p:txBody>
          <a:bodyPr/>
          <a:lstStyle/>
          <a:p>
            <a:r>
              <a:rPr lang="en-US" dirty="0" smtClean="0">
                <a:solidFill>
                  <a:schemeClr val="tx1"/>
                </a:solidFill>
              </a:rPr>
              <a:t>October, 2016</a:t>
            </a:r>
            <a:endParaRPr lang="en-US" dirty="0">
              <a:solidFill>
                <a:schemeClr val="tx1"/>
              </a:solidFill>
            </a:endParaRPr>
          </a:p>
        </p:txBody>
      </p:sp>
      <p:pic>
        <p:nvPicPr>
          <p:cNvPr id="17" name="Picture 16" descr="logo size requirements"/>
          <p:cNvPicPr/>
          <p:nvPr/>
        </p:nvPicPr>
        <p:blipFill rotWithShape="1">
          <a:blip r:embed="rId6">
            <a:extLst>
              <a:ext uri="{28A0092B-C50C-407E-A947-70E740481C1C}">
                <a14:useLocalDpi xmlns:a14="http://schemas.microsoft.com/office/drawing/2010/main" val="0"/>
              </a:ext>
            </a:extLst>
          </a:blip>
          <a:srcRect l="32475" t="27241" r="30474" b="34433"/>
          <a:stretch/>
        </p:blipFill>
        <p:spPr bwMode="auto">
          <a:xfrm>
            <a:off x="4591840" y="5966037"/>
            <a:ext cx="1337678" cy="491500"/>
          </a:xfrm>
          <a:prstGeom prst="rect">
            <a:avLst/>
          </a:prstGeom>
          <a:noFill/>
          <a:extLst/>
        </p:spPr>
      </p:pic>
      <p:pic>
        <p:nvPicPr>
          <p:cNvPr id="18" name="Picture 17" descr="http://connectivecorridor.syr.edu/wp-content/uploads/2012/04/SU-seal.jpg"/>
          <p:cNvPicPr/>
          <p:nvPr/>
        </p:nvPicPr>
        <p:blipFill rotWithShape="1">
          <a:blip r:embed="rId7">
            <a:extLst>
              <a:ext uri="{28A0092B-C50C-407E-A947-70E740481C1C}">
                <a14:useLocalDpi xmlns:a14="http://schemas.microsoft.com/office/drawing/2010/main" val="0"/>
              </a:ext>
            </a:extLst>
          </a:blip>
          <a:srcRect l="14062" t="5000" r="13750" b="-1"/>
          <a:stretch/>
        </p:blipFill>
        <p:spPr bwMode="auto">
          <a:xfrm>
            <a:off x="7682527" y="5777491"/>
            <a:ext cx="779145" cy="769620"/>
          </a:xfrm>
          <a:prstGeom prst="rect">
            <a:avLst/>
          </a:prstGeom>
          <a:noFill/>
          <a:ln>
            <a:noFill/>
          </a:ln>
          <a:extLst>
            <a:ext uri="{53640926-AAD7-44D8-BBD7-CCE9431645EC}">
              <a14:shadowObscured xmlns:a14="http://schemas.microsoft.com/office/drawing/2010/main"/>
            </a:ext>
          </a:extLst>
        </p:spPr>
      </p:pic>
      <p:pic>
        <p:nvPicPr>
          <p:cNvPr id="21" name="Picture 20"/>
          <p:cNvPicPr/>
          <p:nvPr/>
        </p:nvPicPr>
        <p:blipFill rotWithShape="1">
          <a:blip r:embed="rId8">
            <a:extLst>
              <a:ext uri="{28A0092B-C50C-407E-A947-70E740481C1C}">
                <a14:useLocalDpi xmlns:a14="http://schemas.microsoft.com/office/drawing/2010/main" val="0"/>
              </a:ext>
            </a:extLst>
          </a:blip>
          <a:srcRect l="14629" t="-1238" r="47312" b="18417"/>
          <a:stretch/>
        </p:blipFill>
        <p:spPr>
          <a:xfrm>
            <a:off x="5920732" y="5964513"/>
            <a:ext cx="1737360" cy="492125"/>
          </a:xfrm>
          <a:prstGeom prst="roundRect">
            <a:avLst>
              <a:gd name="adj" fmla="val 25954"/>
            </a:avLst>
          </a:prstGeom>
        </p:spPr>
      </p:pic>
      <p:pic>
        <p:nvPicPr>
          <p:cNvPr id="22" name="Picture 21" descr="http://www.vanderbilt.edu/publicaffairs/cs/graphicstandards/images/vu06a_slim.gif"/>
          <p:cNvPicPr/>
          <p:nvPr/>
        </p:nvPicPr>
        <p:blipFill rotWithShape="1">
          <a:blip r:embed="rId9">
            <a:extLst>
              <a:ext uri="{28A0092B-C50C-407E-A947-70E740481C1C}">
                <a14:useLocalDpi xmlns:a14="http://schemas.microsoft.com/office/drawing/2010/main" val="0"/>
              </a:ext>
            </a:extLst>
          </a:blip>
          <a:srcRect t="18066" b="18375"/>
          <a:stretch/>
        </p:blipFill>
        <p:spPr bwMode="auto">
          <a:xfrm>
            <a:off x="8486107" y="5896896"/>
            <a:ext cx="657893" cy="655320"/>
          </a:xfrm>
          <a:prstGeom prst="rect">
            <a:avLst/>
          </a:prstGeom>
          <a:noFill/>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pic>
        <p:nvPicPr>
          <p:cNvPr id="169" name="Shape 169"/>
          <p:cNvPicPr preferRelativeResize="0"/>
          <p:nvPr/>
        </p:nvPicPr>
        <p:blipFill>
          <a:blip r:embed="rId3">
            <a:alphaModFix/>
          </a:blip>
          <a:stretch>
            <a:fillRect/>
          </a:stretch>
        </p:blipFill>
        <p:spPr>
          <a:xfrm>
            <a:off x="76200" y="203199"/>
            <a:ext cx="640200" cy="664949"/>
          </a:xfrm>
          <a:prstGeom prst="rect">
            <a:avLst/>
          </a:prstGeom>
          <a:noFill/>
          <a:ln>
            <a:noFill/>
          </a:ln>
        </p:spPr>
      </p:pic>
      <p:pic>
        <p:nvPicPr>
          <p:cNvPr id="170" name="Shape 170"/>
          <p:cNvPicPr preferRelativeResize="0"/>
          <p:nvPr/>
        </p:nvPicPr>
        <p:blipFill>
          <a:blip r:embed="rId4">
            <a:alphaModFix/>
          </a:blip>
          <a:stretch>
            <a:fillRect/>
          </a:stretch>
        </p:blipFill>
        <p:spPr>
          <a:xfrm>
            <a:off x="831025" y="203200"/>
            <a:ext cx="885725" cy="664949"/>
          </a:xfrm>
          <a:prstGeom prst="rect">
            <a:avLst/>
          </a:prstGeom>
          <a:noFill/>
          <a:ln>
            <a:noFill/>
          </a:ln>
        </p:spPr>
      </p:pic>
      <p:sp>
        <p:nvSpPr>
          <p:cNvPr id="171" name="Shape 171"/>
          <p:cNvSpPr txBox="1"/>
          <p:nvPr/>
        </p:nvSpPr>
        <p:spPr>
          <a:xfrm>
            <a:off x="1802180" y="127200"/>
            <a:ext cx="7283100" cy="794100"/>
          </a:xfrm>
          <a:prstGeom prst="rect">
            <a:avLst/>
          </a:prstGeom>
          <a:solidFill>
            <a:srgbClr val="3C78D8"/>
          </a:solidFill>
          <a:ln>
            <a:noFill/>
          </a:ln>
        </p:spPr>
        <p:txBody>
          <a:bodyPr lIns="91425" tIns="91425" rIns="91425" bIns="91425" anchor="ctr" anchorCtr="0">
            <a:noAutofit/>
          </a:bodyPr>
          <a:lstStyle/>
          <a:p>
            <a:pPr algn="ctr" defTabSz="914400" fontAlgn="auto">
              <a:lnSpc>
                <a:spcPct val="120000"/>
              </a:lnSpc>
              <a:spcBef>
                <a:spcPts val="0"/>
              </a:spcBef>
              <a:spcAft>
                <a:spcPts val="0"/>
              </a:spcAft>
            </a:pPr>
            <a:r>
              <a:rPr lang="en" sz="1400" b="1" kern="0">
                <a:solidFill>
                  <a:srgbClr val="EFEFEF"/>
                </a:solidFill>
                <a:latin typeface="Arial"/>
                <a:cs typeface="Arial"/>
                <a:sym typeface="Arial"/>
              </a:rPr>
              <a:t>IMMoRTALS : Model Evolution System : Phases 2 &amp; 3</a:t>
            </a:r>
          </a:p>
          <a:p>
            <a:pPr algn="ctr" defTabSz="914400" fontAlgn="auto">
              <a:lnSpc>
                <a:spcPct val="120000"/>
              </a:lnSpc>
              <a:spcBef>
                <a:spcPts val="0"/>
              </a:spcBef>
              <a:spcAft>
                <a:spcPts val="0"/>
              </a:spcAft>
            </a:pPr>
            <a:r>
              <a:rPr lang="en" sz="1100" kern="0">
                <a:solidFill>
                  <a:srgbClr val="EFEFEF"/>
                </a:solidFill>
                <a:latin typeface="Arial"/>
                <a:cs typeface="Arial"/>
                <a:sym typeface="Arial"/>
              </a:rPr>
              <a:t>Doug Schmidt, Fred Eisele</a:t>
            </a:r>
          </a:p>
          <a:p>
            <a:pPr algn="ctr" defTabSz="914400" fontAlgn="auto">
              <a:lnSpc>
                <a:spcPct val="120000"/>
              </a:lnSpc>
              <a:spcBef>
                <a:spcPts val="0"/>
              </a:spcBef>
              <a:spcAft>
                <a:spcPts val="0"/>
              </a:spcAft>
            </a:pPr>
            <a:r>
              <a:rPr lang="en" sz="1100" kern="0">
                <a:solidFill>
                  <a:srgbClr val="EFEFEF"/>
                </a:solidFill>
                <a:latin typeface="Arial"/>
                <a:cs typeface="Arial"/>
                <a:sym typeface="Arial"/>
              </a:rPr>
              <a:t>Institute for Software Integrated Systems / EECS Dept. / Vanderbilt University</a:t>
            </a:r>
          </a:p>
        </p:txBody>
      </p:sp>
      <p:sp>
        <p:nvSpPr>
          <p:cNvPr id="172" name="Shape 172"/>
          <p:cNvSpPr txBox="1"/>
          <p:nvPr/>
        </p:nvSpPr>
        <p:spPr>
          <a:xfrm>
            <a:off x="76200" y="1045500"/>
            <a:ext cx="2866200" cy="236400"/>
          </a:xfrm>
          <a:prstGeom prst="rect">
            <a:avLst/>
          </a:prstGeom>
          <a:solidFill>
            <a:srgbClr val="3C78D8"/>
          </a:solidFill>
          <a:ln>
            <a:noFill/>
          </a:ln>
        </p:spPr>
        <p:txBody>
          <a:bodyPr lIns="91425" tIns="91425" rIns="91425" bIns="91425" anchor="ctr" anchorCtr="0">
            <a:noAutofit/>
          </a:bodyPr>
          <a:lstStyle/>
          <a:p>
            <a:pPr algn="ctr" defTabSz="914400" fontAlgn="auto">
              <a:lnSpc>
                <a:spcPct val="120000"/>
              </a:lnSpc>
              <a:spcBef>
                <a:spcPts val="0"/>
              </a:spcBef>
              <a:spcAft>
                <a:spcPts val="0"/>
              </a:spcAft>
            </a:pPr>
            <a:r>
              <a:rPr lang="en" sz="1100" b="1" kern="0">
                <a:solidFill>
                  <a:srgbClr val="EFEFEF"/>
                </a:solidFill>
                <a:latin typeface="Arial"/>
                <a:cs typeface="Arial"/>
                <a:sym typeface="Arial"/>
              </a:rPr>
              <a:t>Motivation and Goals</a:t>
            </a:r>
          </a:p>
        </p:txBody>
      </p:sp>
      <p:cxnSp>
        <p:nvCxnSpPr>
          <p:cNvPr id="173" name="Shape 173"/>
          <p:cNvCxnSpPr/>
          <p:nvPr/>
        </p:nvCxnSpPr>
        <p:spPr>
          <a:xfrm>
            <a:off x="3085362" y="1045500"/>
            <a:ext cx="6900" cy="5172600"/>
          </a:xfrm>
          <a:prstGeom prst="straightConnector1">
            <a:avLst/>
          </a:prstGeom>
          <a:noFill/>
          <a:ln w="9525" cap="flat" cmpd="sng">
            <a:solidFill>
              <a:srgbClr val="999999"/>
            </a:solidFill>
            <a:prstDash val="solid"/>
            <a:round/>
            <a:headEnd type="none" w="lg" len="lg"/>
            <a:tailEnd type="none" w="lg" len="lg"/>
          </a:ln>
        </p:spPr>
      </p:cxnSp>
      <p:sp>
        <p:nvSpPr>
          <p:cNvPr id="174" name="Shape 174"/>
          <p:cNvSpPr txBox="1"/>
          <p:nvPr/>
        </p:nvSpPr>
        <p:spPr>
          <a:xfrm>
            <a:off x="52275" y="2605141"/>
            <a:ext cx="2866200" cy="236400"/>
          </a:xfrm>
          <a:prstGeom prst="rect">
            <a:avLst/>
          </a:prstGeom>
          <a:solidFill>
            <a:srgbClr val="3C78D8"/>
          </a:solidFill>
          <a:ln>
            <a:noFill/>
          </a:ln>
        </p:spPr>
        <p:txBody>
          <a:bodyPr lIns="91425" tIns="91425" rIns="91425" bIns="91425" anchor="ctr" anchorCtr="0">
            <a:noAutofit/>
          </a:bodyPr>
          <a:lstStyle/>
          <a:p>
            <a:pPr algn="ctr" defTabSz="914400" fontAlgn="auto">
              <a:lnSpc>
                <a:spcPct val="120000"/>
              </a:lnSpc>
              <a:spcBef>
                <a:spcPts val="0"/>
              </a:spcBef>
              <a:spcAft>
                <a:spcPts val="0"/>
              </a:spcAft>
            </a:pPr>
            <a:r>
              <a:rPr lang="en" sz="1100" b="1" kern="0">
                <a:solidFill>
                  <a:srgbClr val="EFEFEF"/>
                </a:solidFill>
                <a:latin typeface="Arial"/>
                <a:cs typeface="Arial"/>
                <a:sym typeface="Arial"/>
              </a:rPr>
              <a:t>Approach</a:t>
            </a:r>
          </a:p>
        </p:txBody>
      </p:sp>
      <p:sp>
        <p:nvSpPr>
          <p:cNvPr id="175" name="Shape 175"/>
          <p:cNvSpPr txBox="1"/>
          <p:nvPr/>
        </p:nvSpPr>
        <p:spPr>
          <a:xfrm>
            <a:off x="3192499" y="1064200"/>
            <a:ext cx="5892900" cy="236400"/>
          </a:xfrm>
          <a:prstGeom prst="rect">
            <a:avLst/>
          </a:prstGeom>
          <a:solidFill>
            <a:srgbClr val="3C78D8"/>
          </a:solidFill>
          <a:ln>
            <a:noFill/>
          </a:ln>
        </p:spPr>
        <p:txBody>
          <a:bodyPr lIns="91425" tIns="91425" rIns="91425" bIns="91425" anchor="ctr" anchorCtr="0">
            <a:noAutofit/>
          </a:bodyPr>
          <a:lstStyle/>
          <a:p>
            <a:pPr algn="ctr" defTabSz="914400" fontAlgn="auto">
              <a:lnSpc>
                <a:spcPct val="120000"/>
              </a:lnSpc>
              <a:spcBef>
                <a:spcPts val="0"/>
              </a:spcBef>
              <a:spcAft>
                <a:spcPts val="0"/>
              </a:spcAft>
            </a:pPr>
            <a:r>
              <a:rPr lang="en" sz="1100" b="1" kern="0">
                <a:solidFill>
                  <a:srgbClr val="EFEFEF"/>
                </a:solidFill>
                <a:latin typeface="Arial"/>
                <a:cs typeface="Arial"/>
                <a:sym typeface="Arial"/>
              </a:rPr>
              <a:t>Stream Processing : Materialized Views [bootstrap]</a:t>
            </a:r>
          </a:p>
        </p:txBody>
      </p:sp>
      <p:sp>
        <p:nvSpPr>
          <p:cNvPr id="176" name="Shape 176"/>
          <p:cNvSpPr txBox="1"/>
          <p:nvPr/>
        </p:nvSpPr>
        <p:spPr>
          <a:xfrm>
            <a:off x="4681999" y="6395125"/>
            <a:ext cx="4421100" cy="449400"/>
          </a:xfrm>
          <a:prstGeom prst="rect">
            <a:avLst/>
          </a:prstGeom>
          <a:noFill/>
          <a:ln>
            <a:noFill/>
          </a:ln>
        </p:spPr>
        <p:txBody>
          <a:bodyPr lIns="91425" tIns="91425" rIns="91425" bIns="91425" anchor="ctr" anchorCtr="0">
            <a:noAutofit/>
          </a:bodyPr>
          <a:lstStyle/>
          <a:p>
            <a:pPr algn="ctr" defTabSz="914400" fontAlgn="auto">
              <a:spcBef>
                <a:spcPts val="0"/>
              </a:spcBef>
              <a:spcAft>
                <a:spcPts val="0"/>
              </a:spcAft>
            </a:pPr>
            <a:r>
              <a:rPr lang="en" sz="1000" b="1" kern="0">
                <a:solidFill>
                  <a:srgbClr val="000000"/>
                </a:solidFill>
                <a:latin typeface="Arial"/>
                <a:cs typeface="Arial"/>
                <a:sym typeface="Arial"/>
              </a:rPr>
              <a:t>Interfaces, Models and Monitoring for Resource Aware Transformations that Augment the Lifecycle of Systems (IMMoRTALS)</a:t>
            </a:r>
          </a:p>
        </p:txBody>
      </p:sp>
      <p:sp>
        <p:nvSpPr>
          <p:cNvPr id="177" name="Shape 177"/>
          <p:cNvSpPr txBox="1"/>
          <p:nvPr/>
        </p:nvSpPr>
        <p:spPr>
          <a:xfrm>
            <a:off x="26400" y="1281900"/>
            <a:ext cx="3059100" cy="1128300"/>
          </a:xfrm>
          <a:prstGeom prst="rect">
            <a:avLst/>
          </a:prstGeom>
          <a:noFill/>
          <a:ln>
            <a:noFill/>
          </a:ln>
        </p:spPr>
        <p:txBody>
          <a:bodyPr lIns="91425" tIns="91425" rIns="91425" bIns="91425" anchor="t" anchorCtr="0">
            <a:noAutofit/>
          </a:bodyPr>
          <a:lstStyle/>
          <a:p>
            <a:pPr defTabSz="914400" fontAlgn="auto">
              <a:lnSpc>
                <a:spcPct val="115000"/>
              </a:lnSpc>
              <a:spcBef>
                <a:spcPts val="0"/>
              </a:spcBef>
              <a:spcAft>
                <a:spcPts val="0"/>
              </a:spcAft>
            </a:pPr>
            <a:r>
              <a:rPr lang="en" sz="800" kern="0">
                <a:solidFill>
                  <a:srgbClr val="980000"/>
                </a:solidFill>
                <a:latin typeface="Arial"/>
                <a:cs typeface="Arial"/>
                <a:sym typeface="Arial"/>
              </a:rPr>
              <a:t>Adapt the System in response to Environmental Changes</a:t>
            </a:r>
          </a:p>
          <a:p>
            <a:pPr marL="114300" defTabSz="914400" fontAlgn="auto">
              <a:lnSpc>
                <a:spcPct val="115000"/>
              </a:lnSpc>
              <a:spcBef>
                <a:spcPts val="0"/>
              </a:spcBef>
              <a:spcAft>
                <a:spcPts val="0"/>
              </a:spcAft>
            </a:pPr>
            <a:r>
              <a:rPr lang="en" sz="800" kern="0">
                <a:solidFill>
                  <a:srgbClr val="000000"/>
                </a:solidFill>
                <a:latin typeface="Arial"/>
                <a:cs typeface="Arial"/>
                <a:sym typeface="Arial"/>
              </a:rPr>
              <a:t>How coordinate software mutation due to changes in hardware resource availability?</a:t>
            </a:r>
          </a:p>
          <a:p>
            <a:pPr defTabSz="914400" fontAlgn="auto">
              <a:lnSpc>
                <a:spcPct val="115000"/>
              </a:lnSpc>
              <a:spcBef>
                <a:spcPts val="0"/>
              </a:spcBef>
              <a:spcAft>
                <a:spcPts val="0"/>
              </a:spcAft>
            </a:pPr>
            <a:r>
              <a:rPr lang="en" sz="800" kern="0">
                <a:solidFill>
                  <a:srgbClr val="980000"/>
                </a:solidFill>
                <a:latin typeface="Arial"/>
                <a:cs typeface="Arial"/>
                <a:sym typeface="Arial"/>
              </a:rPr>
              <a:t>Impact Analysis across Modeled Systems</a:t>
            </a:r>
          </a:p>
          <a:p>
            <a:pPr marL="114300" defTabSz="914400" fontAlgn="auto">
              <a:lnSpc>
                <a:spcPct val="115000"/>
              </a:lnSpc>
              <a:spcBef>
                <a:spcPts val="0"/>
              </a:spcBef>
              <a:spcAft>
                <a:spcPts val="0"/>
              </a:spcAft>
            </a:pPr>
            <a:r>
              <a:rPr lang="en" sz="800" kern="0">
                <a:solidFill>
                  <a:srgbClr val="000000"/>
                </a:solidFill>
                <a:latin typeface="Arial"/>
                <a:cs typeface="Arial"/>
                <a:sym typeface="Arial"/>
              </a:rPr>
              <a:t>When the specified network bandwidth exceeds the actual bandwidth available, how to adapt?</a:t>
            </a:r>
          </a:p>
          <a:p>
            <a:pPr marL="114300" defTabSz="914400" fontAlgn="auto">
              <a:lnSpc>
                <a:spcPct val="115000"/>
              </a:lnSpc>
              <a:spcBef>
                <a:spcPts val="0"/>
              </a:spcBef>
              <a:spcAft>
                <a:spcPts val="0"/>
              </a:spcAft>
            </a:pPr>
            <a:endParaRPr sz="800" kern="0">
              <a:solidFill>
                <a:srgbClr val="000000"/>
              </a:solidFill>
              <a:latin typeface="Arial"/>
              <a:cs typeface="Arial"/>
              <a:sym typeface="Arial"/>
            </a:endParaRPr>
          </a:p>
        </p:txBody>
      </p:sp>
      <p:sp>
        <p:nvSpPr>
          <p:cNvPr id="178" name="Shape 178"/>
          <p:cNvSpPr txBox="1"/>
          <p:nvPr/>
        </p:nvSpPr>
        <p:spPr>
          <a:xfrm>
            <a:off x="52275" y="2856381"/>
            <a:ext cx="2866200" cy="2149800"/>
          </a:xfrm>
          <a:prstGeom prst="rect">
            <a:avLst/>
          </a:prstGeom>
          <a:noFill/>
          <a:ln>
            <a:noFill/>
          </a:ln>
        </p:spPr>
        <p:txBody>
          <a:bodyPr lIns="91425" tIns="91425" rIns="91425" bIns="91425" anchor="t" anchorCtr="0">
            <a:noAutofit/>
          </a:bodyPr>
          <a:lstStyle/>
          <a:p>
            <a:pPr defTabSz="914400" fontAlgn="auto">
              <a:lnSpc>
                <a:spcPct val="115000"/>
              </a:lnSpc>
              <a:spcBef>
                <a:spcPts val="0"/>
              </a:spcBef>
              <a:spcAft>
                <a:spcPts val="0"/>
              </a:spcAft>
            </a:pPr>
            <a:r>
              <a:rPr lang="en" sz="800" kern="0">
                <a:solidFill>
                  <a:srgbClr val="980000"/>
                </a:solidFill>
                <a:latin typeface="Arial"/>
                <a:cs typeface="Arial"/>
                <a:sym typeface="Arial"/>
              </a:rPr>
              <a:t>Specification using Models and Ontological Graphs</a:t>
            </a:r>
          </a:p>
          <a:p>
            <a:pPr marL="114300" defTabSz="914400" fontAlgn="auto">
              <a:lnSpc>
                <a:spcPct val="115000"/>
              </a:lnSpc>
              <a:spcBef>
                <a:spcPts val="0"/>
              </a:spcBef>
              <a:spcAft>
                <a:spcPts val="0"/>
              </a:spcAft>
            </a:pPr>
            <a:r>
              <a:rPr lang="en" sz="800" kern="0">
                <a:solidFill>
                  <a:srgbClr val="000000"/>
                </a:solidFill>
                <a:latin typeface="Arial"/>
                <a:cs typeface="Arial"/>
                <a:sym typeface="Arial"/>
              </a:rPr>
              <a:t>Extensive traceability enabled by cross-cutting relationships.</a:t>
            </a:r>
          </a:p>
          <a:p>
            <a:pPr marL="114300" defTabSz="914400" fontAlgn="auto">
              <a:lnSpc>
                <a:spcPct val="115000"/>
              </a:lnSpc>
              <a:spcBef>
                <a:spcPts val="0"/>
              </a:spcBef>
              <a:spcAft>
                <a:spcPts val="0"/>
              </a:spcAft>
            </a:pPr>
            <a:r>
              <a:rPr lang="en" sz="800" kern="0">
                <a:solidFill>
                  <a:srgbClr val="000000"/>
                </a:solidFill>
                <a:latin typeface="Arial"/>
                <a:cs typeface="Arial"/>
                <a:sym typeface="Arial"/>
              </a:rPr>
              <a:t>Provide additional tooling using GME and other related tools.</a:t>
            </a:r>
          </a:p>
          <a:p>
            <a:pPr defTabSz="914400" fontAlgn="auto">
              <a:lnSpc>
                <a:spcPct val="115000"/>
              </a:lnSpc>
              <a:spcBef>
                <a:spcPts val="0"/>
              </a:spcBef>
              <a:spcAft>
                <a:spcPts val="0"/>
              </a:spcAft>
            </a:pPr>
            <a:r>
              <a:rPr lang="en" sz="800" kern="0">
                <a:solidFill>
                  <a:srgbClr val="980000"/>
                </a:solidFill>
                <a:latin typeface="Arial"/>
                <a:cs typeface="Arial"/>
                <a:sym typeface="Arial"/>
              </a:rPr>
              <a:t>Uniform Representation of Artifacts</a:t>
            </a:r>
          </a:p>
          <a:p>
            <a:pPr marL="228600" indent="-165100" defTabSz="914400" fontAlgn="auto">
              <a:lnSpc>
                <a:spcPct val="120000"/>
              </a:lnSpc>
              <a:spcBef>
                <a:spcPts val="0"/>
              </a:spcBef>
              <a:spcAft>
                <a:spcPts val="0"/>
              </a:spcAft>
              <a:buClr>
                <a:srgbClr val="000000"/>
              </a:buClr>
              <a:buSzPct val="100000"/>
              <a:buFontTx/>
              <a:buChar char="●"/>
            </a:pPr>
            <a:r>
              <a:rPr lang="en" sz="800" kern="0">
                <a:solidFill>
                  <a:srgbClr val="000000"/>
                </a:solidFill>
                <a:latin typeface="Arial"/>
                <a:cs typeface="Arial"/>
                <a:sym typeface="Arial"/>
              </a:rPr>
              <a:t>Timestamped immutable repository of system facts.</a:t>
            </a:r>
          </a:p>
          <a:p>
            <a:pPr marL="228600" indent="-165100" defTabSz="914400" fontAlgn="auto">
              <a:lnSpc>
                <a:spcPct val="120000"/>
              </a:lnSpc>
              <a:spcBef>
                <a:spcPts val="0"/>
              </a:spcBef>
              <a:spcAft>
                <a:spcPts val="0"/>
              </a:spcAft>
              <a:buClr>
                <a:srgbClr val="000000"/>
              </a:buClr>
              <a:buSzPct val="100000"/>
              <a:buFontTx/>
              <a:buChar char="●"/>
            </a:pPr>
            <a:r>
              <a:rPr lang="en" sz="800" kern="0">
                <a:solidFill>
                  <a:srgbClr val="000000"/>
                </a:solidFill>
                <a:latin typeface="Arial"/>
                <a:cs typeface="Arial"/>
                <a:sym typeface="Arial"/>
              </a:rPr>
              <a:t>Material views of traversable indexed artifacts.</a:t>
            </a:r>
          </a:p>
          <a:p>
            <a:pPr marL="228600" indent="-165100" defTabSz="914400" fontAlgn="auto">
              <a:lnSpc>
                <a:spcPct val="120000"/>
              </a:lnSpc>
              <a:spcBef>
                <a:spcPts val="0"/>
              </a:spcBef>
              <a:spcAft>
                <a:spcPts val="0"/>
              </a:spcAft>
              <a:buClr>
                <a:srgbClr val="000000"/>
              </a:buClr>
              <a:buSzPct val="100000"/>
              <a:buFontTx/>
              <a:buChar char="●"/>
            </a:pPr>
            <a:r>
              <a:rPr lang="en" sz="800" kern="0">
                <a:solidFill>
                  <a:srgbClr val="000000"/>
                </a:solidFill>
                <a:latin typeface="Arial"/>
                <a:cs typeface="Arial"/>
                <a:sym typeface="Arial"/>
              </a:rPr>
              <a:t>Graph based visualizations.</a:t>
            </a:r>
          </a:p>
          <a:p>
            <a:pPr defTabSz="914400" fontAlgn="auto">
              <a:lnSpc>
                <a:spcPct val="115000"/>
              </a:lnSpc>
              <a:spcBef>
                <a:spcPts val="0"/>
              </a:spcBef>
              <a:spcAft>
                <a:spcPts val="0"/>
              </a:spcAft>
            </a:pPr>
            <a:r>
              <a:rPr lang="en" sz="800" kern="0">
                <a:solidFill>
                  <a:srgbClr val="980000"/>
                </a:solidFill>
                <a:latin typeface="Arial"/>
                <a:cs typeface="Arial"/>
                <a:sym typeface="Arial"/>
              </a:rPr>
              <a:t>Reconcile Designed against Realized</a:t>
            </a:r>
          </a:p>
          <a:p>
            <a:pPr marL="114300" defTabSz="914400" fontAlgn="auto">
              <a:lnSpc>
                <a:spcPct val="115000"/>
              </a:lnSpc>
              <a:spcBef>
                <a:spcPts val="0"/>
              </a:spcBef>
              <a:spcAft>
                <a:spcPts val="0"/>
              </a:spcAft>
            </a:pPr>
            <a:r>
              <a:rPr lang="en" sz="800" kern="0">
                <a:solidFill>
                  <a:srgbClr val="000000"/>
                </a:solidFill>
                <a:latin typeface="Arial"/>
                <a:cs typeface="Arial"/>
                <a:sym typeface="Arial"/>
              </a:rPr>
              <a:t>Derived data retained in mega-model-graph for traceability and validation including runtime logging.</a:t>
            </a:r>
          </a:p>
          <a:p>
            <a:pPr marL="114300" defTabSz="914400" fontAlgn="auto">
              <a:lnSpc>
                <a:spcPct val="115000"/>
              </a:lnSpc>
              <a:spcBef>
                <a:spcPts val="0"/>
              </a:spcBef>
              <a:spcAft>
                <a:spcPts val="0"/>
              </a:spcAft>
            </a:pPr>
            <a:endParaRPr sz="800" kern="0">
              <a:solidFill>
                <a:srgbClr val="000000"/>
              </a:solidFill>
              <a:latin typeface="Arial"/>
              <a:cs typeface="Arial"/>
              <a:sym typeface="Arial"/>
            </a:endParaRPr>
          </a:p>
          <a:p>
            <a:pPr marL="114300" defTabSz="914400" fontAlgn="auto">
              <a:lnSpc>
                <a:spcPct val="115000"/>
              </a:lnSpc>
              <a:spcBef>
                <a:spcPts val="0"/>
              </a:spcBef>
              <a:spcAft>
                <a:spcPts val="0"/>
              </a:spcAft>
            </a:pPr>
            <a:endParaRPr sz="800" kern="0">
              <a:solidFill>
                <a:srgbClr val="000000"/>
              </a:solidFill>
              <a:latin typeface="Arial"/>
              <a:cs typeface="Arial"/>
              <a:sym typeface="Arial"/>
            </a:endParaRPr>
          </a:p>
        </p:txBody>
      </p:sp>
      <p:sp>
        <p:nvSpPr>
          <p:cNvPr id="179" name="Shape 179"/>
          <p:cNvSpPr/>
          <p:nvPr/>
        </p:nvSpPr>
        <p:spPr>
          <a:xfrm rot="5400000">
            <a:off x="5651525" y="-942939"/>
            <a:ext cx="282000" cy="5238900"/>
          </a:xfrm>
          <a:prstGeom prst="can">
            <a:avLst>
              <a:gd name="adj" fmla="val 25000"/>
            </a:avLst>
          </a:prstGeom>
          <a:solidFill>
            <a:srgbClr val="FFF2CC"/>
          </a:solidFill>
          <a:ln w="9525" cap="flat" cmpd="sng">
            <a:solidFill>
              <a:srgbClr val="9E9E9E"/>
            </a:solidFill>
            <a:prstDash val="solid"/>
            <a:round/>
            <a:headEnd type="none" w="med" len="med"/>
            <a:tailEnd type="none" w="med" len="med"/>
          </a:ln>
        </p:spPr>
        <p:txBody>
          <a:bodyPr lIns="91425" tIns="91425" rIns="91425" bIns="91425" anchor="ctr" anchorCtr="0">
            <a:noAutofit/>
          </a:bodyPr>
          <a:lstStyle/>
          <a:p>
            <a:pPr defTabSz="914400" fontAlgn="auto">
              <a:spcBef>
                <a:spcPts val="0"/>
              </a:spcBef>
              <a:spcAft>
                <a:spcPts val="0"/>
              </a:spcAft>
            </a:pPr>
            <a:endParaRPr sz="1400" kern="0">
              <a:solidFill>
                <a:srgbClr val="000000"/>
              </a:solidFill>
              <a:latin typeface="Arial"/>
              <a:cs typeface="Arial"/>
              <a:sym typeface="Arial"/>
            </a:endParaRPr>
          </a:p>
        </p:txBody>
      </p:sp>
      <p:sp>
        <p:nvSpPr>
          <p:cNvPr id="180" name="Shape 180"/>
          <p:cNvSpPr/>
          <p:nvPr/>
        </p:nvSpPr>
        <p:spPr>
          <a:xfrm>
            <a:off x="4163605" y="1373975"/>
            <a:ext cx="750300" cy="144900"/>
          </a:xfrm>
          <a:prstGeom prst="rightArrow">
            <a:avLst>
              <a:gd name="adj1" fmla="val 50000"/>
              <a:gd name="adj2" fmla="val 50000"/>
            </a:avLst>
          </a:prstGeom>
          <a:solidFill>
            <a:srgbClr val="E0E0E0"/>
          </a:solidFill>
          <a:ln w="9525" cap="flat" cmpd="sng">
            <a:solidFill>
              <a:srgbClr val="9E9E9E"/>
            </a:solidFill>
            <a:prstDash val="solid"/>
            <a:round/>
            <a:headEnd type="none" w="med" len="med"/>
            <a:tailEnd type="none" w="med" len="med"/>
          </a:ln>
        </p:spPr>
        <p:txBody>
          <a:bodyPr lIns="91425" tIns="91425" rIns="91425" bIns="91425" anchor="ctr" anchorCtr="0">
            <a:noAutofit/>
          </a:bodyPr>
          <a:lstStyle/>
          <a:p>
            <a:pPr defTabSz="914400" fontAlgn="auto">
              <a:spcBef>
                <a:spcPts val="0"/>
              </a:spcBef>
              <a:spcAft>
                <a:spcPts val="0"/>
              </a:spcAft>
            </a:pPr>
            <a:r>
              <a:rPr lang="en" sz="800" kern="0">
                <a:solidFill>
                  <a:srgbClr val="000000"/>
                </a:solidFill>
                <a:latin typeface="Arial"/>
                <a:cs typeface="Arial"/>
                <a:sym typeface="Arial"/>
              </a:rPr>
              <a:t>Time</a:t>
            </a:r>
          </a:p>
        </p:txBody>
      </p:sp>
      <p:sp>
        <p:nvSpPr>
          <p:cNvPr id="181" name="Shape 181"/>
          <p:cNvSpPr/>
          <p:nvPr/>
        </p:nvSpPr>
        <p:spPr>
          <a:xfrm>
            <a:off x="5703386" y="1373975"/>
            <a:ext cx="787800" cy="144900"/>
          </a:xfrm>
          <a:prstGeom prst="leftArrow">
            <a:avLst>
              <a:gd name="adj1" fmla="val 50000"/>
              <a:gd name="adj2" fmla="val 50000"/>
            </a:avLst>
          </a:prstGeom>
          <a:solidFill>
            <a:srgbClr val="E0E0E0"/>
          </a:solidFill>
          <a:ln w="9525" cap="flat" cmpd="sng">
            <a:solidFill>
              <a:srgbClr val="9E9E9E"/>
            </a:solidFill>
            <a:prstDash val="solid"/>
            <a:round/>
            <a:headEnd type="none" w="med" len="med"/>
            <a:tailEnd type="none" w="med" len="med"/>
          </a:ln>
        </p:spPr>
        <p:txBody>
          <a:bodyPr lIns="91425" tIns="91425" rIns="91425" bIns="91425" anchor="ctr" anchorCtr="0">
            <a:noAutofit/>
          </a:bodyPr>
          <a:lstStyle/>
          <a:p>
            <a:pPr defTabSz="914400" fontAlgn="auto">
              <a:spcBef>
                <a:spcPts val="0"/>
              </a:spcBef>
              <a:spcAft>
                <a:spcPts val="0"/>
              </a:spcAft>
            </a:pPr>
            <a:r>
              <a:rPr lang="en" sz="800" kern="0">
                <a:solidFill>
                  <a:srgbClr val="000000"/>
                </a:solidFill>
                <a:latin typeface="Arial"/>
                <a:cs typeface="Arial"/>
                <a:sym typeface="Arial"/>
              </a:rPr>
              <a:t>Fact flow</a:t>
            </a:r>
          </a:p>
        </p:txBody>
      </p:sp>
      <p:sp>
        <p:nvSpPr>
          <p:cNvPr id="182" name="Shape 182"/>
          <p:cNvSpPr/>
          <p:nvPr/>
        </p:nvSpPr>
        <p:spPr>
          <a:xfrm>
            <a:off x="4741573" y="1584655"/>
            <a:ext cx="885600" cy="194656"/>
          </a:xfrm>
          <a:prstGeom prst="flowChartOnlineStorage">
            <a:avLst/>
          </a:prstGeom>
          <a:solidFill>
            <a:srgbClr val="E0E0E0"/>
          </a:solidFill>
          <a:ln w="9525" cap="flat" cmpd="sng">
            <a:solidFill>
              <a:srgbClr val="9E9E9E"/>
            </a:solidFill>
            <a:prstDash val="solid"/>
            <a:round/>
            <a:headEnd type="none" w="med" len="med"/>
            <a:tailEnd type="none" w="med" len="med"/>
          </a:ln>
        </p:spPr>
        <p:txBody>
          <a:bodyPr lIns="91425" tIns="91425" rIns="91425" bIns="91425" anchor="ctr" anchorCtr="0">
            <a:noAutofit/>
          </a:bodyPr>
          <a:lstStyle/>
          <a:p>
            <a:pPr defTabSz="914400" fontAlgn="auto">
              <a:spcBef>
                <a:spcPts val="0"/>
              </a:spcBef>
              <a:spcAft>
                <a:spcPts val="0"/>
              </a:spcAft>
            </a:pPr>
            <a:r>
              <a:rPr lang="en" sz="600" kern="0">
                <a:solidFill>
                  <a:srgbClr val="000000"/>
                </a:solidFill>
                <a:latin typeface="Arial"/>
                <a:cs typeface="Arial"/>
                <a:sym typeface="Arial"/>
              </a:rPr>
              <a:t>Knowledge</a:t>
            </a:r>
          </a:p>
        </p:txBody>
      </p:sp>
      <p:sp>
        <p:nvSpPr>
          <p:cNvPr id="183" name="Shape 183"/>
          <p:cNvSpPr/>
          <p:nvPr/>
        </p:nvSpPr>
        <p:spPr>
          <a:xfrm>
            <a:off x="5016809" y="3480300"/>
            <a:ext cx="701700" cy="260400"/>
          </a:xfrm>
          <a:prstGeom prst="roundRect">
            <a:avLst>
              <a:gd name="adj" fmla="val 16667"/>
            </a:avLst>
          </a:prstGeom>
          <a:solidFill>
            <a:srgbClr val="E0E0E0"/>
          </a:solidFill>
          <a:ln w="9525" cap="flat" cmpd="sng">
            <a:solidFill>
              <a:srgbClr val="9E9E9E"/>
            </a:solidFill>
            <a:prstDash val="solid"/>
            <a:round/>
            <a:headEnd type="none" w="med" len="med"/>
            <a:tailEnd type="none" w="med" len="med"/>
          </a:ln>
        </p:spPr>
        <p:txBody>
          <a:bodyPr lIns="91425" tIns="91425" rIns="91425" bIns="91425" anchor="ctr" anchorCtr="0">
            <a:noAutofit/>
          </a:bodyPr>
          <a:lstStyle/>
          <a:p>
            <a:pPr algn="ctr" defTabSz="914400" fontAlgn="auto">
              <a:spcBef>
                <a:spcPts val="0"/>
              </a:spcBef>
              <a:spcAft>
                <a:spcPts val="0"/>
              </a:spcAft>
            </a:pPr>
            <a:r>
              <a:rPr lang="en" sz="800" kern="0">
                <a:solidFill>
                  <a:srgbClr val="000000"/>
                </a:solidFill>
                <a:latin typeface="Arial"/>
                <a:cs typeface="Arial"/>
                <a:sym typeface="Arial"/>
              </a:rPr>
              <a:t>DAS</a:t>
            </a:r>
          </a:p>
        </p:txBody>
      </p:sp>
      <p:sp>
        <p:nvSpPr>
          <p:cNvPr id="184" name="Shape 184"/>
          <p:cNvSpPr/>
          <p:nvPr/>
        </p:nvSpPr>
        <p:spPr>
          <a:xfrm>
            <a:off x="5905978" y="3480300"/>
            <a:ext cx="731100" cy="260400"/>
          </a:xfrm>
          <a:prstGeom prst="roundRect">
            <a:avLst>
              <a:gd name="adj" fmla="val 16667"/>
            </a:avLst>
          </a:prstGeom>
          <a:solidFill>
            <a:srgbClr val="E0E0E0"/>
          </a:solidFill>
          <a:ln w="9525" cap="flat" cmpd="sng">
            <a:solidFill>
              <a:srgbClr val="9E9E9E"/>
            </a:solidFill>
            <a:prstDash val="solid"/>
            <a:round/>
            <a:headEnd type="none" w="med" len="med"/>
            <a:tailEnd type="none" w="med" len="med"/>
          </a:ln>
        </p:spPr>
        <p:txBody>
          <a:bodyPr lIns="91425" tIns="91425" rIns="91425" bIns="91425" anchor="ctr" anchorCtr="0">
            <a:noAutofit/>
          </a:bodyPr>
          <a:lstStyle/>
          <a:p>
            <a:pPr algn="ctr" defTabSz="914400" fontAlgn="auto">
              <a:spcBef>
                <a:spcPts val="0"/>
              </a:spcBef>
              <a:spcAft>
                <a:spcPts val="0"/>
              </a:spcAft>
            </a:pPr>
            <a:r>
              <a:rPr lang="en" sz="800" kern="0">
                <a:solidFill>
                  <a:srgbClr val="000000"/>
                </a:solidFill>
                <a:latin typeface="Arial"/>
                <a:cs typeface="Arial"/>
                <a:sym typeface="Arial"/>
              </a:rPr>
              <a:t>Run Simulation</a:t>
            </a:r>
          </a:p>
        </p:txBody>
      </p:sp>
      <p:sp>
        <p:nvSpPr>
          <p:cNvPr id="185" name="Shape 185"/>
          <p:cNvSpPr/>
          <p:nvPr/>
        </p:nvSpPr>
        <p:spPr>
          <a:xfrm>
            <a:off x="6824002" y="3480300"/>
            <a:ext cx="750300" cy="260400"/>
          </a:xfrm>
          <a:prstGeom prst="roundRect">
            <a:avLst>
              <a:gd name="adj" fmla="val 16667"/>
            </a:avLst>
          </a:prstGeom>
          <a:solidFill>
            <a:srgbClr val="E0E0E0"/>
          </a:solidFill>
          <a:ln w="9525" cap="flat" cmpd="sng">
            <a:solidFill>
              <a:srgbClr val="9E9E9E"/>
            </a:solidFill>
            <a:prstDash val="solid"/>
            <a:round/>
            <a:headEnd type="none" w="med" len="med"/>
            <a:tailEnd type="none" w="med" len="med"/>
          </a:ln>
        </p:spPr>
        <p:txBody>
          <a:bodyPr lIns="91425" tIns="91425" rIns="91425" bIns="91425" anchor="ctr" anchorCtr="0">
            <a:noAutofit/>
          </a:bodyPr>
          <a:lstStyle/>
          <a:p>
            <a:pPr algn="ctr" defTabSz="914400" fontAlgn="auto">
              <a:spcBef>
                <a:spcPts val="0"/>
              </a:spcBef>
              <a:spcAft>
                <a:spcPts val="0"/>
              </a:spcAft>
            </a:pPr>
            <a:r>
              <a:rPr lang="en" sz="800" kern="0">
                <a:solidFill>
                  <a:srgbClr val="000000"/>
                </a:solidFill>
                <a:latin typeface="Arial"/>
                <a:cs typeface="Arial"/>
                <a:sym typeface="Arial"/>
              </a:rPr>
              <a:t>Select / End</a:t>
            </a:r>
          </a:p>
        </p:txBody>
      </p:sp>
      <p:cxnSp>
        <p:nvCxnSpPr>
          <p:cNvPr id="186" name="Shape 186"/>
          <p:cNvCxnSpPr>
            <a:stCxn id="183" idx="3"/>
            <a:endCxn id="184" idx="1"/>
          </p:cNvCxnSpPr>
          <p:nvPr/>
        </p:nvCxnSpPr>
        <p:spPr>
          <a:xfrm>
            <a:off x="5718509" y="3610500"/>
            <a:ext cx="187500" cy="600"/>
          </a:xfrm>
          <a:prstGeom prst="curvedConnector3">
            <a:avLst>
              <a:gd name="adj1" fmla="val 49992"/>
            </a:avLst>
          </a:prstGeom>
          <a:noFill/>
          <a:ln w="9525" cap="flat" cmpd="sng">
            <a:solidFill>
              <a:srgbClr val="9E9E9E"/>
            </a:solidFill>
            <a:prstDash val="solid"/>
            <a:round/>
            <a:headEnd type="none" w="lg" len="lg"/>
            <a:tailEnd type="stealth" w="lg" len="lg"/>
          </a:ln>
        </p:spPr>
      </p:cxnSp>
      <p:cxnSp>
        <p:nvCxnSpPr>
          <p:cNvPr id="187" name="Shape 187"/>
          <p:cNvCxnSpPr>
            <a:stCxn id="184" idx="3"/>
            <a:endCxn id="185" idx="1"/>
          </p:cNvCxnSpPr>
          <p:nvPr/>
        </p:nvCxnSpPr>
        <p:spPr>
          <a:xfrm>
            <a:off x="6637078" y="3610500"/>
            <a:ext cx="186900" cy="600"/>
          </a:xfrm>
          <a:prstGeom prst="curvedConnector3">
            <a:avLst>
              <a:gd name="adj1" fmla="val 50007"/>
            </a:avLst>
          </a:prstGeom>
          <a:noFill/>
          <a:ln w="9525" cap="flat" cmpd="sng">
            <a:solidFill>
              <a:srgbClr val="9E9E9E"/>
            </a:solidFill>
            <a:prstDash val="solid"/>
            <a:round/>
            <a:headEnd type="none" w="lg" len="lg"/>
            <a:tailEnd type="stealth" w="lg" len="lg"/>
          </a:ln>
        </p:spPr>
      </p:cxnSp>
      <p:cxnSp>
        <p:nvCxnSpPr>
          <p:cNvPr id="188" name="Shape 188"/>
          <p:cNvCxnSpPr>
            <a:stCxn id="189" idx="3"/>
            <a:endCxn id="184" idx="0"/>
          </p:cNvCxnSpPr>
          <p:nvPr/>
        </p:nvCxnSpPr>
        <p:spPr>
          <a:xfrm rot="-5400000" flipH="1">
            <a:off x="6199810" y="3407864"/>
            <a:ext cx="144000" cy="600"/>
          </a:xfrm>
          <a:prstGeom prst="curvedConnector3">
            <a:avLst>
              <a:gd name="adj1" fmla="val 49972"/>
            </a:avLst>
          </a:prstGeom>
          <a:noFill/>
          <a:ln w="9525" cap="flat" cmpd="sng">
            <a:solidFill>
              <a:srgbClr val="38761D"/>
            </a:solidFill>
            <a:prstDash val="solid"/>
            <a:round/>
            <a:headEnd type="diamond" w="lg" len="lg"/>
            <a:tailEnd type="oval" w="lg" len="lg"/>
          </a:ln>
        </p:spPr>
      </p:cxnSp>
      <p:sp>
        <p:nvSpPr>
          <p:cNvPr id="190" name="Shape 190"/>
          <p:cNvSpPr/>
          <p:nvPr/>
        </p:nvSpPr>
        <p:spPr>
          <a:xfrm>
            <a:off x="7900561" y="3186346"/>
            <a:ext cx="482700" cy="247800"/>
          </a:xfrm>
          <a:prstGeom prst="bevel">
            <a:avLst>
              <a:gd name="adj" fmla="val 12500"/>
            </a:avLst>
          </a:prstGeom>
          <a:solidFill>
            <a:srgbClr val="E0E0E0"/>
          </a:solidFill>
          <a:ln w="9525" cap="flat" cmpd="sng">
            <a:solidFill>
              <a:srgbClr val="9E9E9E"/>
            </a:solidFill>
            <a:prstDash val="solid"/>
            <a:round/>
            <a:headEnd type="none" w="med" len="med"/>
            <a:tailEnd type="none" w="med" len="med"/>
          </a:ln>
        </p:spPr>
        <p:txBody>
          <a:bodyPr lIns="91425" tIns="91425" rIns="91425" bIns="91425" anchor="ctr" anchorCtr="0">
            <a:noAutofit/>
          </a:bodyPr>
          <a:lstStyle/>
          <a:p>
            <a:pPr algn="ctr" defTabSz="914400" fontAlgn="auto">
              <a:spcBef>
                <a:spcPts val="0"/>
              </a:spcBef>
              <a:spcAft>
                <a:spcPts val="0"/>
              </a:spcAft>
            </a:pPr>
            <a:r>
              <a:rPr lang="en" sz="800" kern="0">
                <a:solidFill>
                  <a:srgbClr val="000000"/>
                </a:solidFill>
                <a:latin typeface="Arial"/>
                <a:cs typeface="Arial"/>
                <a:sym typeface="Arial"/>
              </a:rPr>
              <a:t>Init</a:t>
            </a:r>
          </a:p>
        </p:txBody>
      </p:sp>
      <p:sp>
        <p:nvSpPr>
          <p:cNvPr id="191" name="Shape 191"/>
          <p:cNvSpPr/>
          <p:nvPr/>
        </p:nvSpPr>
        <p:spPr>
          <a:xfrm>
            <a:off x="3489340" y="3116695"/>
            <a:ext cx="539700" cy="247800"/>
          </a:xfrm>
          <a:prstGeom prst="bevel">
            <a:avLst>
              <a:gd name="adj" fmla="val 12500"/>
            </a:avLst>
          </a:prstGeom>
          <a:solidFill>
            <a:srgbClr val="E0E0E0"/>
          </a:solidFill>
          <a:ln w="9525" cap="flat" cmpd="sng">
            <a:solidFill>
              <a:srgbClr val="9E9E9E"/>
            </a:solidFill>
            <a:prstDash val="solid"/>
            <a:round/>
            <a:headEnd type="none" w="med" len="med"/>
            <a:tailEnd type="none" w="med" len="med"/>
          </a:ln>
        </p:spPr>
        <p:txBody>
          <a:bodyPr lIns="91425" tIns="91425" rIns="91425" bIns="91425" anchor="ctr" anchorCtr="0">
            <a:noAutofit/>
          </a:bodyPr>
          <a:lstStyle/>
          <a:p>
            <a:pPr algn="ctr" defTabSz="914400" fontAlgn="auto">
              <a:spcBef>
                <a:spcPts val="0"/>
              </a:spcBef>
              <a:spcAft>
                <a:spcPts val="0"/>
              </a:spcAft>
            </a:pPr>
            <a:r>
              <a:rPr lang="en" sz="800" kern="0">
                <a:solidFill>
                  <a:srgbClr val="000000"/>
                </a:solidFill>
                <a:latin typeface="Arial"/>
                <a:cs typeface="Arial"/>
                <a:sym typeface="Arial"/>
              </a:rPr>
              <a:t>Stop</a:t>
            </a:r>
          </a:p>
        </p:txBody>
      </p:sp>
      <p:sp>
        <p:nvSpPr>
          <p:cNvPr id="192" name="Shape 192"/>
          <p:cNvSpPr/>
          <p:nvPr/>
        </p:nvSpPr>
        <p:spPr>
          <a:xfrm rot="5400000">
            <a:off x="5680438" y="252062"/>
            <a:ext cx="271500" cy="5248200"/>
          </a:xfrm>
          <a:prstGeom prst="can">
            <a:avLst>
              <a:gd name="adj" fmla="val 25000"/>
            </a:avLst>
          </a:prstGeom>
          <a:solidFill>
            <a:srgbClr val="FFF2CC"/>
          </a:solidFill>
          <a:ln w="9525" cap="flat" cmpd="sng">
            <a:solidFill>
              <a:srgbClr val="9E9E9E"/>
            </a:solidFill>
            <a:prstDash val="solid"/>
            <a:round/>
            <a:headEnd type="none" w="med" len="med"/>
            <a:tailEnd type="none" w="med" len="med"/>
          </a:ln>
        </p:spPr>
        <p:txBody>
          <a:bodyPr lIns="91425" tIns="91425" rIns="91425" bIns="91425" anchor="ctr" anchorCtr="0">
            <a:noAutofit/>
          </a:bodyPr>
          <a:lstStyle/>
          <a:p>
            <a:pPr defTabSz="914400" fontAlgn="auto">
              <a:spcBef>
                <a:spcPts val="0"/>
              </a:spcBef>
              <a:spcAft>
                <a:spcPts val="0"/>
              </a:spcAft>
            </a:pPr>
            <a:endParaRPr sz="1400" kern="0">
              <a:solidFill>
                <a:srgbClr val="000000"/>
              </a:solidFill>
              <a:latin typeface="Arial"/>
              <a:cs typeface="Arial"/>
              <a:sym typeface="Arial"/>
            </a:endParaRPr>
          </a:p>
        </p:txBody>
      </p:sp>
      <p:cxnSp>
        <p:nvCxnSpPr>
          <p:cNvPr id="193" name="Shape 193"/>
          <p:cNvCxnSpPr>
            <a:stCxn id="185" idx="3"/>
            <a:endCxn id="194" idx="2"/>
          </p:cNvCxnSpPr>
          <p:nvPr/>
        </p:nvCxnSpPr>
        <p:spPr>
          <a:xfrm rot="10800000">
            <a:off x="6945202" y="2970600"/>
            <a:ext cx="629100" cy="639900"/>
          </a:xfrm>
          <a:prstGeom prst="curvedConnector4">
            <a:avLst>
              <a:gd name="adj1" fmla="val -37852"/>
              <a:gd name="adj2" fmla="val 60189"/>
            </a:avLst>
          </a:prstGeom>
          <a:noFill/>
          <a:ln w="9525" cap="flat" cmpd="sng">
            <a:solidFill>
              <a:srgbClr val="38761D"/>
            </a:solidFill>
            <a:prstDash val="solid"/>
            <a:round/>
            <a:headEnd type="none" w="lg" len="lg"/>
            <a:tailEnd type="triangle" w="lg" len="lg"/>
          </a:ln>
        </p:spPr>
      </p:cxnSp>
      <p:cxnSp>
        <p:nvCxnSpPr>
          <p:cNvPr id="195" name="Shape 195"/>
          <p:cNvCxnSpPr>
            <a:endCxn id="196" idx="1"/>
          </p:cNvCxnSpPr>
          <p:nvPr/>
        </p:nvCxnSpPr>
        <p:spPr>
          <a:xfrm rot="5400000">
            <a:off x="4592268" y="3070034"/>
            <a:ext cx="128100" cy="18600"/>
          </a:xfrm>
          <a:prstGeom prst="curvedConnector3">
            <a:avLst>
              <a:gd name="adj1" fmla="val 50000"/>
            </a:avLst>
          </a:prstGeom>
          <a:noFill/>
          <a:ln w="9525" cap="flat" cmpd="sng">
            <a:solidFill>
              <a:srgbClr val="38761D"/>
            </a:solidFill>
            <a:prstDash val="solid"/>
            <a:round/>
            <a:headEnd type="none" w="lg" len="lg"/>
            <a:tailEnd type="triangle" w="lg" len="lg"/>
          </a:ln>
        </p:spPr>
      </p:cxnSp>
      <p:cxnSp>
        <p:nvCxnSpPr>
          <p:cNvPr id="197" name="Shape 197"/>
          <p:cNvCxnSpPr>
            <a:endCxn id="189" idx="1"/>
          </p:cNvCxnSpPr>
          <p:nvPr/>
        </p:nvCxnSpPr>
        <p:spPr>
          <a:xfrm rot="5400000">
            <a:off x="6211660" y="3025514"/>
            <a:ext cx="148200" cy="28500"/>
          </a:xfrm>
          <a:prstGeom prst="curvedConnector3">
            <a:avLst>
              <a:gd name="adj1" fmla="val 50000"/>
            </a:avLst>
          </a:prstGeom>
          <a:noFill/>
          <a:ln w="9525" cap="flat" cmpd="sng">
            <a:solidFill>
              <a:srgbClr val="38761D"/>
            </a:solidFill>
            <a:prstDash val="solid"/>
            <a:round/>
            <a:headEnd type="none" w="lg" len="lg"/>
            <a:tailEnd type="triangle" w="lg" len="lg"/>
          </a:ln>
        </p:spPr>
      </p:cxnSp>
      <p:cxnSp>
        <p:nvCxnSpPr>
          <p:cNvPr id="198" name="Shape 198"/>
          <p:cNvCxnSpPr>
            <a:stCxn id="196" idx="3"/>
            <a:endCxn id="183" idx="1"/>
          </p:cNvCxnSpPr>
          <p:nvPr/>
        </p:nvCxnSpPr>
        <p:spPr>
          <a:xfrm rot="-5400000" flipH="1">
            <a:off x="4701168" y="3294734"/>
            <a:ext cx="261600" cy="369900"/>
          </a:xfrm>
          <a:prstGeom prst="curvedConnector2">
            <a:avLst/>
          </a:prstGeom>
          <a:noFill/>
          <a:ln w="9525" cap="flat" cmpd="sng">
            <a:solidFill>
              <a:srgbClr val="38761D"/>
            </a:solidFill>
            <a:prstDash val="solid"/>
            <a:round/>
            <a:headEnd type="diamond" w="lg" len="lg"/>
            <a:tailEnd type="triangle" w="lg" len="lg"/>
          </a:ln>
        </p:spPr>
      </p:cxnSp>
      <p:cxnSp>
        <p:nvCxnSpPr>
          <p:cNvPr id="199" name="Shape 199"/>
          <p:cNvCxnSpPr>
            <a:stCxn id="200" idx="2"/>
            <a:endCxn id="191" idx="7"/>
          </p:cNvCxnSpPr>
          <p:nvPr/>
        </p:nvCxnSpPr>
        <p:spPr>
          <a:xfrm rot="5400000">
            <a:off x="3680086" y="3049783"/>
            <a:ext cx="177000" cy="18900"/>
          </a:xfrm>
          <a:prstGeom prst="curvedConnector3">
            <a:avLst>
              <a:gd name="adj1" fmla="val 41226"/>
            </a:avLst>
          </a:prstGeom>
          <a:noFill/>
          <a:ln w="9525" cap="flat" cmpd="sng">
            <a:solidFill>
              <a:srgbClr val="38761D"/>
            </a:solidFill>
            <a:prstDash val="solid"/>
            <a:round/>
            <a:headEnd type="none" w="lg" len="lg"/>
            <a:tailEnd type="triangle" w="lg" len="lg"/>
          </a:ln>
        </p:spPr>
      </p:cxnSp>
      <p:sp>
        <p:nvSpPr>
          <p:cNvPr id="194" name="Shape 194"/>
          <p:cNvSpPr/>
          <p:nvPr/>
        </p:nvSpPr>
        <p:spPr>
          <a:xfrm>
            <a:off x="6428490" y="2783320"/>
            <a:ext cx="1033197" cy="187411"/>
          </a:xfrm>
          <a:prstGeom prst="flowChartOnlineStorage">
            <a:avLst/>
          </a:prstGeom>
          <a:noFill/>
          <a:ln w="9525" cap="flat" cmpd="sng">
            <a:solidFill>
              <a:srgbClr val="9E9E9E"/>
            </a:solidFill>
            <a:prstDash val="dash"/>
            <a:round/>
            <a:headEnd type="none" w="med" len="med"/>
            <a:tailEnd type="none" w="med" len="med"/>
          </a:ln>
        </p:spPr>
        <p:txBody>
          <a:bodyPr lIns="91425" tIns="91425" rIns="91425" bIns="91425" anchor="ctr" anchorCtr="0">
            <a:noAutofit/>
          </a:bodyPr>
          <a:lstStyle/>
          <a:p>
            <a:pPr defTabSz="914400" fontAlgn="auto">
              <a:spcBef>
                <a:spcPts val="0"/>
              </a:spcBef>
              <a:spcAft>
                <a:spcPts val="0"/>
              </a:spcAft>
            </a:pPr>
            <a:r>
              <a:rPr lang="en" sz="600" kern="0">
                <a:solidFill>
                  <a:srgbClr val="000000"/>
                </a:solidFill>
                <a:latin typeface="Arial"/>
                <a:cs typeface="Arial"/>
                <a:sym typeface="Arial"/>
              </a:rPr>
              <a:t>Next Scenario</a:t>
            </a:r>
          </a:p>
        </p:txBody>
      </p:sp>
      <p:cxnSp>
        <p:nvCxnSpPr>
          <p:cNvPr id="201" name="Shape 201"/>
          <p:cNvCxnSpPr>
            <a:stCxn id="190" idx="0"/>
            <a:endCxn id="194" idx="3"/>
          </p:cNvCxnSpPr>
          <p:nvPr/>
        </p:nvCxnSpPr>
        <p:spPr>
          <a:xfrm rot="10800000">
            <a:off x="7289461" y="2877046"/>
            <a:ext cx="1093800" cy="433200"/>
          </a:xfrm>
          <a:prstGeom prst="curvedConnector3">
            <a:avLst>
              <a:gd name="adj1" fmla="val -21770"/>
            </a:avLst>
          </a:prstGeom>
          <a:noFill/>
          <a:ln w="9525" cap="flat" cmpd="sng">
            <a:solidFill>
              <a:srgbClr val="38761D"/>
            </a:solidFill>
            <a:prstDash val="solid"/>
            <a:round/>
            <a:headEnd type="none" w="lg" len="lg"/>
            <a:tailEnd type="stealth" w="lg" len="lg"/>
          </a:ln>
        </p:spPr>
      </p:cxnSp>
      <p:sp>
        <p:nvSpPr>
          <p:cNvPr id="202" name="Shape 202"/>
          <p:cNvSpPr/>
          <p:nvPr/>
        </p:nvSpPr>
        <p:spPr>
          <a:xfrm>
            <a:off x="4958987" y="2783319"/>
            <a:ext cx="817668" cy="187413"/>
          </a:xfrm>
          <a:prstGeom prst="flowChartOnlineStorage">
            <a:avLst/>
          </a:prstGeom>
          <a:solidFill>
            <a:srgbClr val="E0E0E0"/>
          </a:solidFill>
          <a:ln w="9525" cap="flat" cmpd="sng">
            <a:solidFill>
              <a:srgbClr val="9E9E9E"/>
            </a:solidFill>
            <a:prstDash val="solid"/>
            <a:round/>
            <a:headEnd type="none" w="med" len="med"/>
            <a:tailEnd type="none" w="med" len="med"/>
          </a:ln>
        </p:spPr>
        <p:txBody>
          <a:bodyPr lIns="91425" tIns="91425" rIns="91425" bIns="91425" anchor="ctr" anchorCtr="0">
            <a:noAutofit/>
          </a:bodyPr>
          <a:lstStyle/>
          <a:p>
            <a:pPr defTabSz="914400" fontAlgn="auto">
              <a:spcBef>
                <a:spcPts val="0"/>
              </a:spcBef>
              <a:spcAft>
                <a:spcPts val="0"/>
              </a:spcAft>
            </a:pPr>
            <a:r>
              <a:rPr lang="en" sz="600" kern="0">
                <a:solidFill>
                  <a:srgbClr val="000000"/>
                </a:solidFill>
                <a:latin typeface="Arial"/>
                <a:cs typeface="Arial"/>
                <a:sym typeface="Arial"/>
              </a:rPr>
              <a:t>Scenario</a:t>
            </a:r>
          </a:p>
        </p:txBody>
      </p:sp>
      <p:cxnSp>
        <p:nvCxnSpPr>
          <p:cNvPr id="203" name="Shape 203"/>
          <p:cNvCxnSpPr>
            <a:stCxn id="194" idx="1"/>
            <a:endCxn id="202" idx="3"/>
          </p:cNvCxnSpPr>
          <p:nvPr/>
        </p:nvCxnSpPr>
        <p:spPr>
          <a:xfrm flipH="1">
            <a:off x="5640390" y="2877026"/>
            <a:ext cx="788100" cy="600"/>
          </a:xfrm>
          <a:prstGeom prst="curvedConnector3">
            <a:avLst>
              <a:gd name="adj1" fmla="val 41355"/>
            </a:avLst>
          </a:prstGeom>
          <a:noFill/>
          <a:ln w="9525" cap="flat" cmpd="sng">
            <a:solidFill>
              <a:srgbClr val="9E9E9E"/>
            </a:solidFill>
            <a:prstDash val="dot"/>
            <a:round/>
            <a:headEnd type="none" w="lg" len="lg"/>
            <a:tailEnd type="none" w="lg" len="lg"/>
          </a:ln>
        </p:spPr>
      </p:cxnSp>
      <p:sp>
        <p:nvSpPr>
          <p:cNvPr id="200" name="Shape 200"/>
          <p:cNvSpPr/>
          <p:nvPr/>
        </p:nvSpPr>
        <p:spPr>
          <a:xfrm>
            <a:off x="3369202" y="2783319"/>
            <a:ext cx="817668" cy="187413"/>
          </a:xfrm>
          <a:prstGeom prst="flowChartOnlineStorage">
            <a:avLst/>
          </a:prstGeom>
          <a:noFill/>
          <a:ln w="9525" cap="flat" cmpd="sng">
            <a:solidFill>
              <a:srgbClr val="9E9E9E"/>
            </a:solidFill>
            <a:prstDash val="dash"/>
            <a:round/>
            <a:headEnd type="none" w="med" len="med"/>
            <a:tailEnd type="none" w="med" len="med"/>
          </a:ln>
        </p:spPr>
        <p:txBody>
          <a:bodyPr lIns="91425" tIns="91425" rIns="91425" bIns="91425" anchor="ctr" anchorCtr="0">
            <a:noAutofit/>
          </a:bodyPr>
          <a:lstStyle/>
          <a:p>
            <a:pPr defTabSz="914400" fontAlgn="auto">
              <a:spcBef>
                <a:spcPts val="0"/>
              </a:spcBef>
              <a:spcAft>
                <a:spcPts val="0"/>
              </a:spcAft>
            </a:pPr>
            <a:r>
              <a:rPr lang="en" sz="600" kern="0">
                <a:solidFill>
                  <a:srgbClr val="000000"/>
                </a:solidFill>
                <a:latin typeface="Arial"/>
                <a:cs typeface="Arial"/>
                <a:sym typeface="Arial"/>
              </a:rPr>
              <a:t>Empty Scenario</a:t>
            </a:r>
          </a:p>
        </p:txBody>
      </p:sp>
      <p:sp>
        <p:nvSpPr>
          <p:cNvPr id="196" name="Shape 196"/>
          <p:cNvSpPr/>
          <p:nvPr/>
        </p:nvSpPr>
        <p:spPr>
          <a:xfrm>
            <a:off x="4238118" y="3143384"/>
            <a:ext cx="817800" cy="205499"/>
          </a:xfrm>
          <a:prstGeom prst="can">
            <a:avLst>
              <a:gd name="adj" fmla="val 25000"/>
            </a:avLst>
          </a:prstGeom>
          <a:solidFill>
            <a:srgbClr val="E0E0E0"/>
          </a:solidFill>
          <a:ln w="9525" cap="flat" cmpd="sng">
            <a:solidFill>
              <a:srgbClr val="9E9E9E"/>
            </a:solidFill>
            <a:prstDash val="solid"/>
            <a:round/>
            <a:headEnd type="none" w="med" len="med"/>
            <a:tailEnd type="none" w="med" len="med"/>
          </a:ln>
        </p:spPr>
        <p:txBody>
          <a:bodyPr lIns="91425" tIns="91425" rIns="91425" bIns="91425" anchor="ctr" anchorCtr="0">
            <a:noAutofit/>
          </a:bodyPr>
          <a:lstStyle/>
          <a:p>
            <a:pPr algn="ctr" defTabSz="914400" fontAlgn="auto">
              <a:spcBef>
                <a:spcPts val="0"/>
              </a:spcBef>
              <a:spcAft>
                <a:spcPts val="0"/>
              </a:spcAft>
            </a:pPr>
            <a:r>
              <a:rPr lang="en" sz="800" kern="0">
                <a:solidFill>
                  <a:srgbClr val="000000"/>
                </a:solidFill>
                <a:latin typeface="Arial"/>
                <a:cs typeface="Arial"/>
                <a:sym typeface="Arial"/>
              </a:rPr>
              <a:t>RDF View</a:t>
            </a:r>
          </a:p>
        </p:txBody>
      </p:sp>
      <p:sp>
        <p:nvSpPr>
          <p:cNvPr id="189" name="Shape 189"/>
          <p:cNvSpPr/>
          <p:nvPr/>
        </p:nvSpPr>
        <p:spPr>
          <a:xfrm>
            <a:off x="5846860" y="3113864"/>
            <a:ext cx="849300" cy="222300"/>
          </a:xfrm>
          <a:prstGeom prst="can">
            <a:avLst>
              <a:gd name="adj" fmla="val 25000"/>
            </a:avLst>
          </a:prstGeom>
          <a:solidFill>
            <a:srgbClr val="E0E0E0"/>
          </a:solidFill>
          <a:ln w="9525" cap="flat" cmpd="sng">
            <a:solidFill>
              <a:srgbClr val="9E9E9E"/>
            </a:solidFill>
            <a:prstDash val="solid"/>
            <a:round/>
            <a:headEnd type="none" w="med" len="med"/>
            <a:tailEnd type="none" w="med" len="med"/>
          </a:ln>
        </p:spPr>
        <p:txBody>
          <a:bodyPr lIns="91425" tIns="91425" rIns="91425" bIns="91425" anchor="ctr" anchorCtr="0">
            <a:noAutofit/>
          </a:bodyPr>
          <a:lstStyle/>
          <a:p>
            <a:pPr algn="ctr" defTabSz="914400" fontAlgn="auto">
              <a:spcBef>
                <a:spcPts val="0"/>
              </a:spcBef>
              <a:spcAft>
                <a:spcPts val="0"/>
              </a:spcAft>
            </a:pPr>
            <a:r>
              <a:rPr lang="en" sz="800" kern="0">
                <a:solidFill>
                  <a:srgbClr val="000000"/>
                </a:solidFill>
                <a:latin typeface="Arial"/>
                <a:cs typeface="Arial"/>
                <a:sym typeface="Arial"/>
              </a:rPr>
              <a:t>JSON View</a:t>
            </a:r>
          </a:p>
        </p:txBody>
      </p:sp>
      <p:sp>
        <p:nvSpPr>
          <p:cNvPr id="204" name="Shape 204"/>
          <p:cNvSpPr/>
          <p:nvPr/>
        </p:nvSpPr>
        <p:spPr>
          <a:xfrm>
            <a:off x="3599366" y="1584654"/>
            <a:ext cx="817670" cy="194658"/>
          </a:xfrm>
          <a:prstGeom prst="flowChartOnlineStorage">
            <a:avLst/>
          </a:prstGeom>
          <a:solidFill>
            <a:srgbClr val="E0E0E0"/>
          </a:solidFill>
          <a:ln w="9525" cap="flat" cmpd="sng">
            <a:solidFill>
              <a:srgbClr val="9E9E9E"/>
            </a:solidFill>
            <a:prstDash val="solid"/>
            <a:round/>
            <a:headEnd type="none" w="med" len="med"/>
            <a:tailEnd type="none" w="med" len="med"/>
          </a:ln>
        </p:spPr>
        <p:txBody>
          <a:bodyPr lIns="91425" tIns="91425" rIns="91425" bIns="91425" anchor="ctr" anchorCtr="0">
            <a:noAutofit/>
          </a:bodyPr>
          <a:lstStyle/>
          <a:p>
            <a:pPr defTabSz="914400" fontAlgn="auto">
              <a:spcBef>
                <a:spcPts val="0"/>
              </a:spcBef>
              <a:spcAft>
                <a:spcPts val="0"/>
              </a:spcAft>
            </a:pPr>
            <a:r>
              <a:rPr lang="en" sz="600" kern="0">
                <a:solidFill>
                  <a:srgbClr val="000000"/>
                </a:solidFill>
                <a:latin typeface="Arial"/>
                <a:cs typeface="Arial"/>
                <a:sym typeface="Arial"/>
              </a:rPr>
              <a:t>View Fact </a:t>
            </a:r>
          </a:p>
        </p:txBody>
      </p:sp>
      <p:sp>
        <p:nvSpPr>
          <p:cNvPr id="205" name="Shape 205"/>
          <p:cNvSpPr/>
          <p:nvPr/>
        </p:nvSpPr>
        <p:spPr>
          <a:xfrm>
            <a:off x="4741574" y="1912288"/>
            <a:ext cx="885600" cy="242700"/>
          </a:xfrm>
          <a:prstGeom prst="can">
            <a:avLst>
              <a:gd name="adj" fmla="val 25000"/>
            </a:avLst>
          </a:prstGeom>
          <a:solidFill>
            <a:srgbClr val="E0E0E0"/>
          </a:solidFill>
          <a:ln w="9525" cap="flat" cmpd="sng">
            <a:solidFill>
              <a:srgbClr val="9E9E9E"/>
            </a:solidFill>
            <a:prstDash val="solid"/>
            <a:round/>
            <a:headEnd type="none" w="med" len="med"/>
            <a:tailEnd type="none" w="med" len="med"/>
          </a:ln>
        </p:spPr>
        <p:txBody>
          <a:bodyPr lIns="91425" tIns="91425" rIns="91425" bIns="91425" anchor="ctr" anchorCtr="0">
            <a:noAutofit/>
          </a:bodyPr>
          <a:lstStyle/>
          <a:p>
            <a:pPr defTabSz="914400" fontAlgn="auto">
              <a:spcBef>
                <a:spcPts val="0"/>
              </a:spcBef>
              <a:spcAft>
                <a:spcPts val="0"/>
              </a:spcAft>
            </a:pPr>
            <a:r>
              <a:rPr lang="en" sz="800" kern="0">
                <a:solidFill>
                  <a:srgbClr val="000000"/>
                </a:solidFill>
                <a:latin typeface="Arial"/>
                <a:cs typeface="Arial"/>
                <a:sym typeface="Arial"/>
              </a:rPr>
              <a:t>Material View</a:t>
            </a:r>
          </a:p>
        </p:txBody>
      </p:sp>
      <p:sp>
        <p:nvSpPr>
          <p:cNvPr id="206" name="Shape 206"/>
          <p:cNvSpPr/>
          <p:nvPr/>
        </p:nvSpPr>
        <p:spPr>
          <a:xfrm>
            <a:off x="3657349" y="1934877"/>
            <a:ext cx="701700" cy="197400"/>
          </a:xfrm>
          <a:prstGeom prst="roundRect">
            <a:avLst>
              <a:gd name="adj" fmla="val 16667"/>
            </a:avLst>
          </a:prstGeom>
          <a:solidFill>
            <a:srgbClr val="E0E0E0"/>
          </a:solidFill>
          <a:ln w="9525" cap="flat" cmpd="sng">
            <a:solidFill>
              <a:srgbClr val="9E9E9E"/>
            </a:solidFill>
            <a:prstDash val="solid"/>
            <a:round/>
            <a:headEnd type="none" w="med" len="med"/>
            <a:tailEnd type="none" w="med" len="med"/>
          </a:ln>
        </p:spPr>
        <p:txBody>
          <a:bodyPr lIns="91425" tIns="91425" rIns="91425" bIns="91425" anchor="ctr" anchorCtr="0">
            <a:noAutofit/>
          </a:bodyPr>
          <a:lstStyle/>
          <a:p>
            <a:pPr defTabSz="914400" fontAlgn="auto">
              <a:spcBef>
                <a:spcPts val="0"/>
              </a:spcBef>
              <a:spcAft>
                <a:spcPts val="0"/>
              </a:spcAft>
            </a:pPr>
            <a:r>
              <a:rPr lang="en" sz="800" kern="0">
                <a:solidFill>
                  <a:srgbClr val="000000"/>
                </a:solidFill>
                <a:latin typeface="Arial"/>
                <a:cs typeface="Arial"/>
                <a:sym typeface="Arial"/>
              </a:rPr>
              <a:t>Bootstrap</a:t>
            </a:r>
          </a:p>
        </p:txBody>
      </p:sp>
      <p:cxnSp>
        <p:nvCxnSpPr>
          <p:cNvPr id="207" name="Shape 207"/>
          <p:cNvCxnSpPr>
            <a:stCxn id="206" idx="3"/>
            <a:endCxn id="205" idx="2"/>
          </p:cNvCxnSpPr>
          <p:nvPr/>
        </p:nvCxnSpPr>
        <p:spPr>
          <a:xfrm>
            <a:off x="4359049" y="2033577"/>
            <a:ext cx="382500" cy="0"/>
          </a:xfrm>
          <a:prstGeom prst="straightConnector1">
            <a:avLst/>
          </a:prstGeom>
          <a:noFill/>
          <a:ln w="9525" cap="flat" cmpd="sng">
            <a:solidFill>
              <a:srgbClr val="38761D"/>
            </a:solidFill>
            <a:prstDash val="solid"/>
            <a:round/>
            <a:headEnd type="diamond" w="lg" len="lg"/>
            <a:tailEnd type="stealth" w="lg" len="lg"/>
          </a:ln>
        </p:spPr>
      </p:cxnSp>
      <p:cxnSp>
        <p:nvCxnSpPr>
          <p:cNvPr id="208" name="Shape 208"/>
          <p:cNvCxnSpPr>
            <a:stCxn id="204" idx="2"/>
            <a:endCxn id="206" idx="0"/>
          </p:cNvCxnSpPr>
          <p:nvPr/>
        </p:nvCxnSpPr>
        <p:spPr>
          <a:xfrm>
            <a:off x="4008201" y="1779312"/>
            <a:ext cx="0" cy="155700"/>
          </a:xfrm>
          <a:prstGeom prst="straightConnector1">
            <a:avLst/>
          </a:prstGeom>
          <a:noFill/>
          <a:ln w="9525" cap="flat" cmpd="sng">
            <a:solidFill>
              <a:srgbClr val="38761D"/>
            </a:solidFill>
            <a:prstDash val="solid"/>
            <a:round/>
            <a:headEnd type="none" w="lg" len="lg"/>
            <a:tailEnd type="stealth" w="lg" len="lg"/>
          </a:ln>
        </p:spPr>
      </p:cxnSp>
      <p:cxnSp>
        <p:nvCxnSpPr>
          <p:cNvPr id="209" name="Shape 209"/>
          <p:cNvCxnSpPr>
            <a:stCxn id="182" idx="2"/>
            <a:endCxn id="205" idx="1"/>
          </p:cNvCxnSpPr>
          <p:nvPr/>
        </p:nvCxnSpPr>
        <p:spPr>
          <a:xfrm>
            <a:off x="5184373" y="1779311"/>
            <a:ext cx="0" cy="132900"/>
          </a:xfrm>
          <a:prstGeom prst="straightConnector1">
            <a:avLst/>
          </a:prstGeom>
          <a:noFill/>
          <a:ln w="9525" cap="flat" cmpd="sng">
            <a:solidFill>
              <a:srgbClr val="38761D"/>
            </a:solidFill>
            <a:prstDash val="solid"/>
            <a:round/>
            <a:headEnd type="none" w="lg" len="lg"/>
            <a:tailEnd type="stealth" w="lg" len="lg"/>
          </a:ln>
        </p:spPr>
      </p:cxnSp>
      <p:sp>
        <p:nvSpPr>
          <p:cNvPr id="210" name="Shape 210"/>
          <p:cNvSpPr/>
          <p:nvPr/>
        </p:nvSpPr>
        <p:spPr>
          <a:xfrm>
            <a:off x="5905573" y="1584655"/>
            <a:ext cx="885599" cy="194656"/>
          </a:xfrm>
          <a:prstGeom prst="flowChartOnlineStorage">
            <a:avLst/>
          </a:prstGeom>
          <a:solidFill>
            <a:srgbClr val="E0E0E0"/>
          </a:solidFill>
          <a:ln w="9525" cap="flat" cmpd="sng">
            <a:solidFill>
              <a:srgbClr val="9E9E9E"/>
            </a:solidFill>
            <a:prstDash val="solid"/>
            <a:round/>
            <a:headEnd type="none" w="med" len="med"/>
            <a:tailEnd type="none" w="med" len="med"/>
          </a:ln>
        </p:spPr>
        <p:txBody>
          <a:bodyPr lIns="91425" tIns="91425" rIns="91425" bIns="91425" anchor="ctr" anchorCtr="0">
            <a:noAutofit/>
          </a:bodyPr>
          <a:lstStyle/>
          <a:p>
            <a:pPr defTabSz="914400" fontAlgn="auto">
              <a:spcBef>
                <a:spcPts val="0"/>
              </a:spcBef>
              <a:spcAft>
                <a:spcPts val="0"/>
              </a:spcAft>
            </a:pPr>
            <a:r>
              <a:rPr lang="en" sz="600" kern="0">
                <a:solidFill>
                  <a:srgbClr val="000000"/>
                </a:solidFill>
                <a:latin typeface="Arial"/>
                <a:cs typeface="Arial"/>
                <a:sym typeface="Arial"/>
              </a:rPr>
              <a:t>Action Fact</a:t>
            </a:r>
          </a:p>
        </p:txBody>
      </p:sp>
      <p:cxnSp>
        <p:nvCxnSpPr>
          <p:cNvPr id="211" name="Shape 211"/>
          <p:cNvCxnSpPr>
            <a:stCxn id="206" idx="2"/>
            <a:endCxn id="212" idx="2"/>
          </p:cNvCxnSpPr>
          <p:nvPr/>
        </p:nvCxnSpPr>
        <p:spPr>
          <a:xfrm rot="-5400000" flipH="1">
            <a:off x="5184049" y="956427"/>
            <a:ext cx="600" cy="2352300"/>
          </a:xfrm>
          <a:prstGeom prst="curvedConnector3">
            <a:avLst>
              <a:gd name="adj1" fmla="val 39687500"/>
            </a:avLst>
          </a:prstGeom>
          <a:noFill/>
          <a:ln w="9525" cap="flat" cmpd="sng">
            <a:solidFill>
              <a:srgbClr val="38761D"/>
            </a:solidFill>
            <a:prstDash val="solid"/>
            <a:round/>
            <a:headEnd type="diamond" w="lg" len="lg"/>
            <a:tailEnd type="stealth" w="lg" len="lg"/>
          </a:ln>
        </p:spPr>
      </p:cxnSp>
      <p:sp>
        <p:nvSpPr>
          <p:cNvPr id="212" name="Shape 212"/>
          <p:cNvSpPr/>
          <p:nvPr/>
        </p:nvSpPr>
        <p:spPr>
          <a:xfrm>
            <a:off x="6009699" y="1934877"/>
            <a:ext cx="701699" cy="197400"/>
          </a:xfrm>
          <a:prstGeom prst="roundRect">
            <a:avLst>
              <a:gd name="adj" fmla="val 16667"/>
            </a:avLst>
          </a:prstGeom>
          <a:solidFill>
            <a:srgbClr val="E0E0E0"/>
          </a:solidFill>
          <a:ln w="9525" cap="flat" cmpd="sng">
            <a:solidFill>
              <a:srgbClr val="9E9E9E"/>
            </a:solidFill>
            <a:prstDash val="solid"/>
            <a:round/>
            <a:headEnd type="none" w="med" len="med"/>
            <a:tailEnd type="none" w="med" len="med"/>
          </a:ln>
        </p:spPr>
        <p:txBody>
          <a:bodyPr lIns="91425" tIns="91425" rIns="91425" bIns="91425" anchor="ctr" anchorCtr="0">
            <a:noAutofit/>
          </a:bodyPr>
          <a:lstStyle/>
          <a:p>
            <a:pPr defTabSz="914400" fontAlgn="auto">
              <a:spcBef>
                <a:spcPts val="0"/>
              </a:spcBef>
              <a:spcAft>
                <a:spcPts val="0"/>
              </a:spcAft>
            </a:pPr>
            <a:r>
              <a:rPr lang="en" sz="800" kern="0">
                <a:solidFill>
                  <a:srgbClr val="000000"/>
                </a:solidFill>
                <a:latin typeface="Arial"/>
                <a:cs typeface="Arial"/>
                <a:sym typeface="Arial"/>
              </a:rPr>
              <a:t>Action</a:t>
            </a:r>
          </a:p>
        </p:txBody>
      </p:sp>
      <p:cxnSp>
        <p:nvCxnSpPr>
          <p:cNvPr id="213" name="Shape 213"/>
          <p:cNvCxnSpPr>
            <a:stCxn id="205" idx="4"/>
            <a:endCxn id="212" idx="1"/>
          </p:cNvCxnSpPr>
          <p:nvPr/>
        </p:nvCxnSpPr>
        <p:spPr>
          <a:xfrm>
            <a:off x="5627174" y="2033638"/>
            <a:ext cx="382500" cy="600"/>
          </a:xfrm>
          <a:prstGeom prst="curvedConnector3">
            <a:avLst>
              <a:gd name="adj1" fmla="val 50003"/>
            </a:avLst>
          </a:prstGeom>
          <a:noFill/>
          <a:ln w="9525" cap="flat" cmpd="sng">
            <a:solidFill>
              <a:srgbClr val="38761D"/>
            </a:solidFill>
            <a:prstDash val="solid"/>
            <a:round/>
            <a:headEnd type="diamond" w="lg" len="lg"/>
            <a:tailEnd type="triangle" w="lg" len="lg"/>
          </a:ln>
        </p:spPr>
      </p:cxnSp>
      <p:cxnSp>
        <p:nvCxnSpPr>
          <p:cNvPr id="214" name="Shape 214"/>
          <p:cNvCxnSpPr>
            <a:stCxn id="210" idx="2"/>
            <a:endCxn id="212" idx="0"/>
          </p:cNvCxnSpPr>
          <p:nvPr/>
        </p:nvCxnSpPr>
        <p:spPr>
          <a:xfrm>
            <a:off x="6348373" y="1779311"/>
            <a:ext cx="12300" cy="155700"/>
          </a:xfrm>
          <a:prstGeom prst="straightConnector1">
            <a:avLst/>
          </a:prstGeom>
          <a:noFill/>
          <a:ln w="9525" cap="flat" cmpd="sng">
            <a:solidFill>
              <a:srgbClr val="38761D"/>
            </a:solidFill>
            <a:prstDash val="solid"/>
            <a:round/>
            <a:headEnd type="none" w="lg" len="lg"/>
            <a:tailEnd type="stealth" w="lg" len="lg"/>
          </a:ln>
        </p:spPr>
      </p:cxnSp>
      <p:cxnSp>
        <p:nvCxnSpPr>
          <p:cNvPr id="215" name="Shape 215"/>
          <p:cNvCxnSpPr>
            <a:stCxn id="202" idx="2"/>
            <a:endCxn id="183" idx="0"/>
          </p:cNvCxnSpPr>
          <p:nvPr/>
        </p:nvCxnSpPr>
        <p:spPr>
          <a:xfrm flipH="1">
            <a:off x="5367521" y="2970733"/>
            <a:ext cx="300" cy="509700"/>
          </a:xfrm>
          <a:prstGeom prst="straightConnector1">
            <a:avLst/>
          </a:prstGeom>
          <a:noFill/>
          <a:ln w="9525" cap="flat" cmpd="sng">
            <a:solidFill>
              <a:srgbClr val="38761D"/>
            </a:solidFill>
            <a:prstDash val="solid"/>
            <a:round/>
            <a:headEnd type="none" w="lg" len="lg"/>
            <a:tailEnd type="stealth" w="lg" len="lg"/>
          </a:ln>
        </p:spPr>
      </p:cxnSp>
      <p:sp>
        <p:nvSpPr>
          <p:cNvPr id="216" name="Shape 216"/>
          <p:cNvSpPr txBox="1"/>
          <p:nvPr/>
        </p:nvSpPr>
        <p:spPr>
          <a:xfrm>
            <a:off x="3192899" y="2467062"/>
            <a:ext cx="5892900" cy="236400"/>
          </a:xfrm>
          <a:prstGeom prst="rect">
            <a:avLst/>
          </a:prstGeom>
          <a:solidFill>
            <a:srgbClr val="3C78D8"/>
          </a:solidFill>
          <a:ln>
            <a:noFill/>
          </a:ln>
        </p:spPr>
        <p:txBody>
          <a:bodyPr lIns="91425" tIns="91425" rIns="91425" bIns="91425" anchor="ctr" anchorCtr="0">
            <a:noAutofit/>
          </a:bodyPr>
          <a:lstStyle/>
          <a:p>
            <a:pPr algn="ctr" defTabSz="914400" fontAlgn="auto">
              <a:lnSpc>
                <a:spcPct val="120000"/>
              </a:lnSpc>
              <a:spcBef>
                <a:spcPts val="0"/>
              </a:spcBef>
              <a:spcAft>
                <a:spcPts val="0"/>
              </a:spcAft>
            </a:pPr>
            <a:r>
              <a:rPr lang="en" sz="1100" b="1" kern="0">
                <a:solidFill>
                  <a:srgbClr val="EFEFEF"/>
                </a:solidFill>
                <a:latin typeface="Arial"/>
                <a:cs typeface="Arial"/>
                <a:sym typeface="Arial"/>
              </a:rPr>
              <a:t>Runtime Simulation with Perturbation</a:t>
            </a:r>
          </a:p>
        </p:txBody>
      </p:sp>
      <p:sp>
        <p:nvSpPr>
          <p:cNvPr id="217" name="Shape 217"/>
          <p:cNvSpPr/>
          <p:nvPr/>
        </p:nvSpPr>
        <p:spPr>
          <a:xfrm>
            <a:off x="4131425" y="4671370"/>
            <a:ext cx="701700" cy="167400"/>
          </a:xfrm>
          <a:prstGeom prst="roundRect">
            <a:avLst>
              <a:gd name="adj" fmla="val 16667"/>
            </a:avLst>
          </a:prstGeom>
          <a:solidFill>
            <a:srgbClr val="E0E0E0"/>
          </a:solidFill>
          <a:ln w="9525" cap="flat" cmpd="sng">
            <a:solidFill>
              <a:srgbClr val="9E9E9E"/>
            </a:solidFill>
            <a:prstDash val="solid"/>
            <a:round/>
            <a:headEnd type="none" w="med" len="med"/>
            <a:tailEnd type="none" w="med" len="med"/>
          </a:ln>
        </p:spPr>
        <p:txBody>
          <a:bodyPr lIns="91425" tIns="91425" rIns="91425" bIns="91425" anchor="ctr" anchorCtr="0">
            <a:noAutofit/>
          </a:bodyPr>
          <a:lstStyle/>
          <a:p>
            <a:pPr algn="ctr" defTabSz="914400" fontAlgn="auto">
              <a:spcBef>
                <a:spcPts val="0"/>
              </a:spcBef>
              <a:spcAft>
                <a:spcPts val="0"/>
              </a:spcAft>
            </a:pPr>
            <a:r>
              <a:rPr lang="en" sz="800" kern="0">
                <a:solidFill>
                  <a:srgbClr val="000000"/>
                </a:solidFill>
                <a:latin typeface="Arial"/>
                <a:cs typeface="Arial"/>
                <a:sym typeface="Arial"/>
              </a:rPr>
              <a:t>GME #1</a:t>
            </a:r>
          </a:p>
        </p:txBody>
      </p:sp>
      <p:sp>
        <p:nvSpPr>
          <p:cNvPr id="218" name="Shape 218"/>
          <p:cNvSpPr/>
          <p:nvPr/>
        </p:nvSpPr>
        <p:spPr>
          <a:xfrm rot="5400000">
            <a:off x="5700150" y="1680125"/>
            <a:ext cx="231300" cy="5248200"/>
          </a:xfrm>
          <a:prstGeom prst="can">
            <a:avLst>
              <a:gd name="adj" fmla="val 25000"/>
            </a:avLst>
          </a:prstGeom>
          <a:solidFill>
            <a:srgbClr val="FFF2CC"/>
          </a:solidFill>
          <a:ln w="9525" cap="flat" cmpd="sng">
            <a:solidFill>
              <a:srgbClr val="9E9E9E"/>
            </a:solidFill>
            <a:prstDash val="solid"/>
            <a:round/>
            <a:headEnd type="none" w="med" len="med"/>
            <a:tailEnd type="none" w="med" len="med"/>
          </a:ln>
        </p:spPr>
        <p:txBody>
          <a:bodyPr lIns="91425" tIns="91425" rIns="91425" bIns="91425" anchor="ctr" anchorCtr="0">
            <a:noAutofit/>
          </a:bodyPr>
          <a:lstStyle/>
          <a:p>
            <a:pPr defTabSz="914400" fontAlgn="auto">
              <a:spcBef>
                <a:spcPts val="0"/>
              </a:spcBef>
              <a:spcAft>
                <a:spcPts val="0"/>
              </a:spcAft>
            </a:pPr>
            <a:endParaRPr sz="1400" kern="0">
              <a:solidFill>
                <a:srgbClr val="000000"/>
              </a:solidFill>
              <a:latin typeface="Arial"/>
              <a:cs typeface="Arial"/>
              <a:sym typeface="Arial"/>
            </a:endParaRPr>
          </a:p>
        </p:txBody>
      </p:sp>
      <p:cxnSp>
        <p:nvCxnSpPr>
          <p:cNvPr id="219" name="Shape 219"/>
          <p:cNvCxnSpPr>
            <a:endCxn id="220" idx="1"/>
          </p:cNvCxnSpPr>
          <p:nvPr/>
        </p:nvCxnSpPr>
        <p:spPr>
          <a:xfrm rot="5400000">
            <a:off x="3616600" y="4408980"/>
            <a:ext cx="121200" cy="18600"/>
          </a:xfrm>
          <a:prstGeom prst="curvedConnector3">
            <a:avLst>
              <a:gd name="adj1" fmla="val 50000"/>
            </a:avLst>
          </a:prstGeom>
          <a:noFill/>
          <a:ln w="9525" cap="flat" cmpd="sng">
            <a:solidFill>
              <a:srgbClr val="38761D"/>
            </a:solidFill>
            <a:prstDash val="solid"/>
            <a:round/>
            <a:headEnd type="none" w="lg" len="lg"/>
            <a:tailEnd type="triangle" w="lg" len="lg"/>
          </a:ln>
        </p:spPr>
      </p:cxnSp>
      <p:cxnSp>
        <p:nvCxnSpPr>
          <p:cNvPr id="221" name="Shape 221"/>
          <p:cNvCxnSpPr>
            <a:stCxn id="220" idx="3"/>
            <a:endCxn id="217" idx="1"/>
          </p:cNvCxnSpPr>
          <p:nvPr/>
        </p:nvCxnSpPr>
        <p:spPr>
          <a:xfrm rot="-5400000" flipH="1">
            <a:off x="3858550" y="4482330"/>
            <a:ext cx="82200" cy="463500"/>
          </a:xfrm>
          <a:prstGeom prst="curvedConnector2">
            <a:avLst/>
          </a:prstGeom>
          <a:noFill/>
          <a:ln w="9525" cap="flat" cmpd="sng">
            <a:solidFill>
              <a:srgbClr val="38761D"/>
            </a:solidFill>
            <a:prstDash val="solid"/>
            <a:round/>
            <a:headEnd type="diamond" w="lg" len="lg"/>
            <a:tailEnd type="triangle" w="lg" len="lg"/>
          </a:ln>
        </p:spPr>
      </p:cxnSp>
      <p:sp>
        <p:nvSpPr>
          <p:cNvPr id="222" name="Shape 222"/>
          <p:cNvSpPr/>
          <p:nvPr/>
        </p:nvSpPr>
        <p:spPr>
          <a:xfrm>
            <a:off x="3909137" y="4221369"/>
            <a:ext cx="1146300" cy="177114"/>
          </a:xfrm>
          <a:prstGeom prst="flowChartOnlineStorage">
            <a:avLst/>
          </a:prstGeom>
          <a:solidFill>
            <a:srgbClr val="E0E0E0"/>
          </a:solidFill>
          <a:ln w="9525" cap="flat" cmpd="sng">
            <a:solidFill>
              <a:srgbClr val="9E9E9E"/>
            </a:solidFill>
            <a:prstDash val="solid"/>
            <a:round/>
            <a:headEnd type="none" w="med" len="med"/>
            <a:tailEnd type="none" w="med" len="med"/>
          </a:ln>
        </p:spPr>
        <p:txBody>
          <a:bodyPr lIns="91425" tIns="91425" rIns="91425" bIns="91425" anchor="ctr" anchorCtr="0">
            <a:noAutofit/>
          </a:bodyPr>
          <a:lstStyle/>
          <a:p>
            <a:pPr defTabSz="914400" fontAlgn="auto">
              <a:spcBef>
                <a:spcPts val="0"/>
              </a:spcBef>
              <a:spcAft>
                <a:spcPts val="0"/>
              </a:spcAft>
            </a:pPr>
            <a:r>
              <a:rPr lang="en" sz="600" kern="0">
                <a:solidFill>
                  <a:srgbClr val="000000"/>
                </a:solidFill>
                <a:latin typeface="Arial"/>
                <a:cs typeface="Arial"/>
                <a:sym typeface="Arial"/>
              </a:rPr>
              <a:t>Model Commit</a:t>
            </a:r>
          </a:p>
        </p:txBody>
      </p:sp>
      <p:sp>
        <p:nvSpPr>
          <p:cNvPr id="220" name="Shape 220"/>
          <p:cNvSpPr/>
          <p:nvPr/>
        </p:nvSpPr>
        <p:spPr>
          <a:xfrm>
            <a:off x="3208450" y="4478880"/>
            <a:ext cx="918900" cy="194100"/>
          </a:xfrm>
          <a:prstGeom prst="can">
            <a:avLst>
              <a:gd name="adj" fmla="val 25000"/>
            </a:avLst>
          </a:prstGeom>
          <a:solidFill>
            <a:srgbClr val="E0E0E0"/>
          </a:solidFill>
          <a:ln w="9525" cap="flat" cmpd="sng">
            <a:solidFill>
              <a:srgbClr val="9E9E9E"/>
            </a:solidFill>
            <a:prstDash val="solid"/>
            <a:round/>
            <a:headEnd type="none" w="med" len="med"/>
            <a:tailEnd type="none" w="med" len="med"/>
          </a:ln>
        </p:spPr>
        <p:txBody>
          <a:bodyPr lIns="91425" tIns="91425" rIns="91425" bIns="91425" anchor="ctr" anchorCtr="0">
            <a:noAutofit/>
          </a:bodyPr>
          <a:lstStyle/>
          <a:p>
            <a:pPr algn="ctr" defTabSz="914400" fontAlgn="auto">
              <a:spcBef>
                <a:spcPts val="0"/>
              </a:spcBef>
              <a:spcAft>
                <a:spcPts val="0"/>
              </a:spcAft>
            </a:pPr>
            <a:r>
              <a:rPr lang="en" sz="800" kern="0">
                <a:solidFill>
                  <a:srgbClr val="000000"/>
                </a:solidFill>
                <a:latin typeface="Arial"/>
                <a:cs typeface="Arial"/>
                <a:sym typeface="Arial"/>
              </a:rPr>
              <a:t>GME Store #1</a:t>
            </a:r>
          </a:p>
        </p:txBody>
      </p:sp>
      <p:cxnSp>
        <p:nvCxnSpPr>
          <p:cNvPr id="223" name="Shape 223"/>
          <p:cNvCxnSpPr>
            <a:stCxn id="222" idx="2"/>
            <a:endCxn id="217" idx="0"/>
          </p:cNvCxnSpPr>
          <p:nvPr/>
        </p:nvCxnSpPr>
        <p:spPr>
          <a:xfrm>
            <a:off x="4482287" y="4398483"/>
            <a:ext cx="0" cy="273000"/>
          </a:xfrm>
          <a:prstGeom prst="straightConnector1">
            <a:avLst/>
          </a:prstGeom>
          <a:noFill/>
          <a:ln w="9525" cap="flat" cmpd="sng">
            <a:solidFill>
              <a:srgbClr val="38761D"/>
            </a:solidFill>
            <a:prstDash val="solid"/>
            <a:round/>
            <a:headEnd type="none" w="lg" len="lg"/>
            <a:tailEnd type="stealth" w="lg" len="lg"/>
          </a:ln>
        </p:spPr>
      </p:cxnSp>
      <p:sp>
        <p:nvSpPr>
          <p:cNvPr id="224" name="Shape 224"/>
          <p:cNvSpPr txBox="1"/>
          <p:nvPr/>
        </p:nvSpPr>
        <p:spPr>
          <a:xfrm>
            <a:off x="3192499" y="3915225"/>
            <a:ext cx="5892900" cy="236400"/>
          </a:xfrm>
          <a:prstGeom prst="rect">
            <a:avLst/>
          </a:prstGeom>
          <a:solidFill>
            <a:srgbClr val="3C78D8"/>
          </a:solidFill>
          <a:ln>
            <a:noFill/>
          </a:ln>
        </p:spPr>
        <p:txBody>
          <a:bodyPr lIns="91425" tIns="91425" rIns="91425" bIns="91425" anchor="ctr" anchorCtr="0">
            <a:noAutofit/>
          </a:bodyPr>
          <a:lstStyle/>
          <a:p>
            <a:pPr algn="ctr" defTabSz="914400" fontAlgn="auto">
              <a:lnSpc>
                <a:spcPct val="120000"/>
              </a:lnSpc>
              <a:spcBef>
                <a:spcPts val="0"/>
              </a:spcBef>
              <a:spcAft>
                <a:spcPts val="0"/>
              </a:spcAft>
            </a:pPr>
            <a:r>
              <a:rPr lang="en" sz="1100" b="1" kern="0">
                <a:solidFill>
                  <a:srgbClr val="EFEFEF"/>
                </a:solidFill>
                <a:latin typeface="Arial"/>
                <a:cs typeface="Arial"/>
                <a:sym typeface="Arial"/>
              </a:rPr>
              <a:t>Model Perturbation : Human in the Loop</a:t>
            </a:r>
          </a:p>
        </p:txBody>
      </p:sp>
      <p:sp>
        <p:nvSpPr>
          <p:cNvPr id="225" name="Shape 225"/>
          <p:cNvSpPr/>
          <p:nvPr/>
        </p:nvSpPr>
        <p:spPr>
          <a:xfrm>
            <a:off x="5924337" y="4221369"/>
            <a:ext cx="1240275" cy="177114"/>
          </a:xfrm>
          <a:prstGeom prst="flowChartOnlineStorage">
            <a:avLst/>
          </a:prstGeom>
          <a:noFill/>
          <a:ln w="9525" cap="flat" cmpd="sng">
            <a:solidFill>
              <a:srgbClr val="9E9E9E"/>
            </a:solidFill>
            <a:prstDash val="dash"/>
            <a:round/>
            <a:headEnd type="none" w="med" len="med"/>
            <a:tailEnd type="none" w="med" len="med"/>
          </a:ln>
        </p:spPr>
        <p:txBody>
          <a:bodyPr lIns="91425" tIns="91425" rIns="91425" bIns="91425" anchor="ctr" anchorCtr="0">
            <a:noAutofit/>
          </a:bodyPr>
          <a:lstStyle/>
          <a:p>
            <a:pPr defTabSz="914400" fontAlgn="auto">
              <a:spcBef>
                <a:spcPts val="0"/>
              </a:spcBef>
              <a:spcAft>
                <a:spcPts val="0"/>
              </a:spcAft>
            </a:pPr>
            <a:r>
              <a:rPr lang="en" sz="600" kern="0">
                <a:solidFill>
                  <a:srgbClr val="000000"/>
                </a:solidFill>
                <a:latin typeface="Arial"/>
                <a:cs typeface="Arial"/>
                <a:sym typeface="Arial"/>
              </a:rPr>
              <a:t>Candidate Commit</a:t>
            </a:r>
          </a:p>
        </p:txBody>
      </p:sp>
      <p:sp>
        <p:nvSpPr>
          <p:cNvPr id="226" name="Shape 226"/>
          <p:cNvSpPr/>
          <p:nvPr/>
        </p:nvSpPr>
        <p:spPr>
          <a:xfrm>
            <a:off x="7010247" y="1584655"/>
            <a:ext cx="1033200" cy="194656"/>
          </a:xfrm>
          <a:prstGeom prst="flowChartOnlineStorage">
            <a:avLst/>
          </a:prstGeom>
          <a:noFill/>
          <a:ln w="9525" cap="flat" cmpd="sng">
            <a:solidFill>
              <a:srgbClr val="9E9E9E"/>
            </a:solidFill>
            <a:prstDash val="dash"/>
            <a:round/>
            <a:headEnd type="none" w="med" len="med"/>
            <a:tailEnd type="none" w="med" len="med"/>
          </a:ln>
        </p:spPr>
        <p:txBody>
          <a:bodyPr lIns="91425" tIns="91425" rIns="91425" bIns="91425" anchor="ctr" anchorCtr="0">
            <a:noAutofit/>
          </a:bodyPr>
          <a:lstStyle/>
          <a:p>
            <a:pPr defTabSz="914400" fontAlgn="auto">
              <a:spcBef>
                <a:spcPts val="0"/>
              </a:spcBef>
              <a:spcAft>
                <a:spcPts val="0"/>
              </a:spcAft>
            </a:pPr>
            <a:r>
              <a:rPr lang="en" sz="600" kern="0">
                <a:solidFill>
                  <a:srgbClr val="000000"/>
                </a:solidFill>
                <a:latin typeface="Arial"/>
                <a:cs typeface="Arial"/>
                <a:sym typeface="Arial"/>
              </a:rPr>
              <a:t>Next Fact</a:t>
            </a:r>
          </a:p>
        </p:txBody>
      </p:sp>
      <p:cxnSp>
        <p:nvCxnSpPr>
          <p:cNvPr id="227" name="Shape 227"/>
          <p:cNvCxnSpPr>
            <a:stCxn id="212" idx="3"/>
            <a:endCxn id="226" idx="2"/>
          </p:cNvCxnSpPr>
          <p:nvPr/>
        </p:nvCxnSpPr>
        <p:spPr>
          <a:xfrm rot="10800000" flipH="1">
            <a:off x="6711399" y="1779177"/>
            <a:ext cx="815400" cy="254400"/>
          </a:xfrm>
          <a:prstGeom prst="curvedConnector2">
            <a:avLst/>
          </a:prstGeom>
          <a:noFill/>
          <a:ln w="9525" cap="flat" cmpd="sng">
            <a:solidFill>
              <a:srgbClr val="38761D"/>
            </a:solidFill>
            <a:prstDash val="solid"/>
            <a:round/>
            <a:headEnd type="none" w="lg" len="lg"/>
            <a:tailEnd type="triangle" w="lg" len="lg"/>
          </a:ln>
        </p:spPr>
      </p:cxnSp>
      <p:sp>
        <p:nvSpPr>
          <p:cNvPr id="228" name="Shape 228"/>
          <p:cNvSpPr/>
          <p:nvPr/>
        </p:nvSpPr>
        <p:spPr>
          <a:xfrm>
            <a:off x="5930050" y="4671373"/>
            <a:ext cx="701700" cy="167400"/>
          </a:xfrm>
          <a:prstGeom prst="roundRect">
            <a:avLst>
              <a:gd name="adj" fmla="val 16667"/>
            </a:avLst>
          </a:prstGeom>
          <a:solidFill>
            <a:srgbClr val="E0E0E0"/>
          </a:solidFill>
          <a:ln w="9525" cap="flat" cmpd="sng">
            <a:solidFill>
              <a:srgbClr val="9E9E9E"/>
            </a:solidFill>
            <a:prstDash val="solid"/>
            <a:round/>
            <a:headEnd type="none" w="med" len="med"/>
            <a:tailEnd type="none" w="med" len="med"/>
          </a:ln>
        </p:spPr>
        <p:txBody>
          <a:bodyPr lIns="91425" tIns="91425" rIns="91425" bIns="91425" anchor="ctr" anchorCtr="0">
            <a:noAutofit/>
          </a:bodyPr>
          <a:lstStyle/>
          <a:p>
            <a:pPr algn="ctr" defTabSz="914400" fontAlgn="auto">
              <a:spcBef>
                <a:spcPts val="0"/>
              </a:spcBef>
              <a:spcAft>
                <a:spcPts val="0"/>
              </a:spcAft>
            </a:pPr>
            <a:r>
              <a:rPr lang="en" sz="800" kern="0">
                <a:solidFill>
                  <a:srgbClr val="000000"/>
                </a:solidFill>
                <a:latin typeface="Arial"/>
                <a:cs typeface="Arial"/>
                <a:sym typeface="Arial"/>
              </a:rPr>
              <a:t>GME #2</a:t>
            </a:r>
          </a:p>
        </p:txBody>
      </p:sp>
      <p:cxnSp>
        <p:nvCxnSpPr>
          <p:cNvPr id="229" name="Shape 229"/>
          <p:cNvCxnSpPr>
            <a:endCxn id="230" idx="1"/>
          </p:cNvCxnSpPr>
          <p:nvPr/>
        </p:nvCxnSpPr>
        <p:spPr>
          <a:xfrm rot="5400000">
            <a:off x="5380138" y="4427421"/>
            <a:ext cx="121200" cy="18600"/>
          </a:xfrm>
          <a:prstGeom prst="curvedConnector3">
            <a:avLst>
              <a:gd name="adj1" fmla="val 50000"/>
            </a:avLst>
          </a:prstGeom>
          <a:noFill/>
          <a:ln w="9525" cap="flat" cmpd="sng">
            <a:solidFill>
              <a:srgbClr val="38761D"/>
            </a:solidFill>
            <a:prstDash val="solid"/>
            <a:round/>
            <a:headEnd type="none" w="lg" len="lg"/>
            <a:tailEnd type="triangle" w="lg" len="lg"/>
          </a:ln>
        </p:spPr>
      </p:cxnSp>
      <p:cxnSp>
        <p:nvCxnSpPr>
          <p:cNvPr id="231" name="Shape 231"/>
          <p:cNvCxnSpPr>
            <a:stCxn id="230" idx="3"/>
            <a:endCxn id="228" idx="1"/>
          </p:cNvCxnSpPr>
          <p:nvPr/>
        </p:nvCxnSpPr>
        <p:spPr>
          <a:xfrm rot="-5400000" flipH="1">
            <a:off x="5648938" y="4473921"/>
            <a:ext cx="63600" cy="498600"/>
          </a:xfrm>
          <a:prstGeom prst="curvedConnector2">
            <a:avLst/>
          </a:prstGeom>
          <a:noFill/>
          <a:ln w="9525" cap="flat" cmpd="sng">
            <a:solidFill>
              <a:srgbClr val="38761D"/>
            </a:solidFill>
            <a:prstDash val="solid"/>
            <a:round/>
            <a:headEnd type="diamond" w="lg" len="lg"/>
            <a:tailEnd type="triangle" w="lg" len="lg"/>
          </a:ln>
        </p:spPr>
      </p:cxnSp>
      <p:sp>
        <p:nvSpPr>
          <p:cNvPr id="230" name="Shape 230"/>
          <p:cNvSpPr/>
          <p:nvPr/>
        </p:nvSpPr>
        <p:spPr>
          <a:xfrm>
            <a:off x="4971988" y="4497321"/>
            <a:ext cx="918900" cy="194100"/>
          </a:xfrm>
          <a:prstGeom prst="can">
            <a:avLst>
              <a:gd name="adj" fmla="val 25000"/>
            </a:avLst>
          </a:prstGeom>
          <a:solidFill>
            <a:srgbClr val="E0E0E0"/>
          </a:solidFill>
          <a:ln w="9525" cap="flat" cmpd="sng">
            <a:solidFill>
              <a:srgbClr val="9E9E9E"/>
            </a:solidFill>
            <a:prstDash val="solid"/>
            <a:round/>
            <a:headEnd type="none" w="med" len="med"/>
            <a:tailEnd type="none" w="med" len="med"/>
          </a:ln>
        </p:spPr>
        <p:txBody>
          <a:bodyPr lIns="91425" tIns="91425" rIns="91425" bIns="91425" anchor="ctr" anchorCtr="0">
            <a:noAutofit/>
          </a:bodyPr>
          <a:lstStyle/>
          <a:p>
            <a:pPr algn="ctr" defTabSz="914400" fontAlgn="auto">
              <a:spcBef>
                <a:spcPts val="0"/>
              </a:spcBef>
              <a:spcAft>
                <a:spcPts val="0"/>
              </a:spcAft>
            </a:pPr>
            <a:r>
              <a:rPr lang="en" sz="800" kern="0">
                <a:solidFill>
                  <a:srgbClr val="000000"/>
                </a:solidFill>
                <a:latin typeface="Arial"/>
                <a:cs typeface="Arial"/>
                <a:sym typeface="Arial"/>
              </a:rPr>
              <a:t>GME Store #2</a:t>
            </a:r>
          </a:p>
        </p:txBody>
      </p:sp>
      <p:cxnSp>
        <p:nvCxnSpPr>
          <p:cNvPr id="232" name="Shape 232"/>
          <p:cNvCxnSpPr>
            <a:stCxn id="228" idx="3"/>
            <a:endCxn id="225" idx="2"/>
          </p:cNvCxnSpPr>
          <p:nvPr/>
        </p:nvCxnSpPr>
        <p:spPr>
          <a:xfrm rot="10800000">
            <a:off x="6544450" y="4398373"/>
            <a:ext cx="87300" cy="356700"/>
          </a:xfrm>
          <a:prstGeom prst="curvedConnector4">
            <a:avLst>
              <a:gd name="adj1" fmla="val -272766"/>
              <a:gd name="adj2" fmla="val 61721"/>
            </a:avLst>
          </a:prstGeom>
          <a:noFill/>
          <a:ln w="9525" cap="flat" cmpd="sng">
            <a:solidFill>
              <a:srgbClr val="38761D"/>
            </a:solidFill>
            <a:prstDash val="solid"/>
            <a:round/>
            <a:headEnd type="diamond" w="lg" len="lg"/>
            <a:tailEnd type="triangle" w="lg" len="lg"/>
          </a:ln>
        </p:spPr>
      </p:cxnSp>
      <p:sp>
        <p:nvSpPr>
          <p:cNvPr id="233" name="Shape 233"/>
          <p:cNvSpPr/>
          <p:nvPr/>
        </p:nvSpPr>
        <p:spPr>
          <a:xfrm>
            <a:off x="5017209" y="5942800"/>
            <a:ext cx="701700" cy="260400"/>
          </a:xfrm>
          <a:prstGeom prst="roundRect">
            <a:avLst>
              <a:gd name="adj" fmla="val 16667"/>
            </a:avLst>
          </a:prstGeom>
          <a:solidFill>
            <a:srgbClr val="E0E0E0"/>
          </a:solidFill>
          <a:ln w="9525" cap="flat" cmpd="sng">
            <a:solidFill>
              <a:srgbClr val="9E9E9E"/>
            </a:solidFill>
            <a:prstDash val="solid"/>
            <a:round/>
            <a:headEnd type="none" w="med" len="med"/>
            <a:tailEnd type="none" w="med" len="med"/>
          </a:ln>
        </p:spPr>
        <p:txBody>
          <a:bodyPr lIns="91425" tIns="91425" rIns="91425" bIns="91425" anchor="ctr" anchorCtr="0">
            <a:noAutofit/>
          </a:bodyPr>
          <a:lstStyle/>
          <a:p>
            <a:pPr algn="ctr" defTabSz="914400" fontAlgn="auto">
              <a:spcBef>
                <a:spcPts val="0"/>
              </a:spcBef>
              <a:spcAft>
                <a:spcPts val="0"/>
              </a:spcAft>
            </a:pPr>
            <a:r>
              <a:rPr lang="en" sz="800" kern="0">
                <a:solidFill>
                  <a:srgbClr val="000000"/>
                </a:solidFill>
                <a:latin typeface="Arial"/>
                <a:cs typeface="Arial"/>
                <a:sym typeface="Arial"/>
              </a:rPr>
              <a:t>DAS</a:t>
            </a:r>
          </a:p>
        </p:txBody>
      </p:sp>
      <p:sp>
        <p:nvSpPr>
          <p:cNvPr id="234" name="Shape 234"/>
          <p:cNvSpPr/>
          <p:nvPr/>
        </p:nvSpPr>
        <p:spPr>
          <a:xfrm>
            <a:off x="6824402" y="5942800"/>
            <a:ext cx="750300" cy="260400"/>
          </a:xfrm>
          <a:prstGeom prst="roundRect">
            <a:avLst>
              <a:gd name="adj" fmla="val 16667"/>
            </a:avLst>
          </a:prstGeom>
          <a:solidFill>
            <a:srgbClr val="E0E0E0"/>
          </a:solidFill>
          <a:ln w="9525" cap="flat" cmpd="sng">
            <a:solidFill>
              <a:srgbClr val="9E9E9E"/>
            </a:solidFill>
            <a:prstDash val="solid"/>
            <a:round/>
            <a:headEnd type="none" w="med" len="med"/>
            <a:tailEnd type="none" w="med" len="med"/>
          </a:ln>
        </p:spPr>
        <p:txBody>
          <a:bodyPr lIns="91425" tIns="91425" rIns="91425" bIns="91425" anchor="ctr" anchorCtr="0">
            <a:noAutofit/>
          </a:bodyPr>
          <a:lstStyle/>
          <a:p>
            <a:pPr algn="ctr" defTabSz="914400" fontAlgn="auto">
              <a:spcBef>
                <a:spcPts val="0"/>
              </a:spcBef>
              <a:spcAft>
                <a:spcPts val="0"/>
              </a:spcAft>
            </a:pPr>
            <a:r>
              <a:rPr lang="en" sz="800" kern="0">
                <a:solidFill>
                  <a:srgbClr val="000000"/>
                </a:solidFill>
                <a:latin typeface="Arial"/>
                <a:cs typeface="Arial"/>
                <a:sym typeface="Arial"/>
              </a:rPr>
              <a:t>Sensor</a:t>
            </a:r>
          </a:p>
        </p:txBody>
      </p:sp>
      <p:sp>
        <p:nvSpPr>
          <p:cNvPr id="235" name="Shape 235"/>
          <p:cNvSpPr/>
          <p:nvPr/>
        </p:nvSpPr>
        <p:spPr>
          <a:xfrm rot="5400000">
            <a:off x="5680838" y="2714562"/>
            <a:ext cx="271500" cy="5248200"/>
          </a:xfrm>
          <a:prstGeom prst="can">
            <a:avLst>
              <a:gd name="adj" fmla="val 25000"/>
            </a:avLst>
          </a:prstGeom>
          <a:solidFill>
            <a:srgbClr val="FFF2CC"/>
          </a:solidFill>
          <a:ln w="9525" cap="flat" cmpd="sng">
            <a:solidFill>
              <a:srgbClr val="9E9E9E"/>
            </a:solidFill>
            <a:prstDash val="solid"/>
            <a:round/>
            <a:headEnd type="none" w="med" len="med"/>
            <a:tailEnd type="none" w="med" len="med"/>
          </a:ln>
        </p:spPr>
        <p:txBody>
          <a:bodyPr lIns="91425" tIns="91425" rIns="91425" bIns="91425" anchor="ctr" anchorCtr="0">
            <a:noAutofit/>
          </a:bodyPr>
          <a:lstStyle/>
          <a:p>
            <a:pPr defTabSz="914400" fontAlgn="auto">
              <a:spcBef>
                <a:spcPts val="0"/>
              </a:spcBef>
              <a:spcAft>
                <a:spcPts val="0"/>
              </a:spcAft>
            </a:pPr>
            <a:endParaRPr sz="1400" kern="0">
              <a:solidFill>
                <a:srgbClr val="000000"/>
              </a:solidFill>
              <a:latin typeface="Arial"/>
              <a:cs typeface="Arial"/>
              <a:sym typeface="Arial"/>
            </a:endParaRPr>
          </a:p>
        </p:txBody>
      </p:sp>
      <p:cxnSp>
        <p:nvCxnSpPr>
          <p:cNvPr id="236" name="Shape 236"/>
          <p:cNvCxnSpPr>
            <a:stCxn id="234" idx="3"/>
            <a:endCxn id="237" idx="2"/>
          </p:cNvCxnSpPr>
          <p:nvPr/>
        </p:nvCxnSpPr>
        <p:spPr>
          <a:xfrm rot="10800000" flipH="1">
            <a:off x="7574702" y="5441800"/>
            <a:ext cx="238200" cy="631200"/>
          </a:xfrm>
          <a:prstGeom prst="curvedConnector2">
            <a:avLst/>
          </a:prstGeom>
          <a:noFill/>
          <a:ln w="9525" cap="flat" cmpd="sng">
            <a:solidFill>
              <a:srgbClr val="38761D"/>
            </a:solidFill>
            <a:prstDash val="solid"/>
            <a:round/>
            <a:headEnd type="none" w="lg" len="lg"/>
            <a:tailEnd type="triangle" w="lg" len="lg"/>
          </a:ln>
        </p:spPr>
      </p:cxnSp>
      <p:cxnSp>
        <p:nvCxnSpPr>
          <p:cNvPr id="238" name="Shape 238"/>
          <p:cNvCxnSpPr>
            <a:endCxn id="239" idx="1"/>
          </p:cNvCxnSpPr>
          <p:nvPr/>
        </p:nvCxnSpPr>
        <p:spPr>
          <a:xfrm rot="5400000">
            <a:off x="4592668" y="5532534"/>
            <a:ext cx="128100" cy="18600"/>
          </a:xfrm>
          <a:prstGeom prst="curvedConnector3">
            <a:avLst>
              <a:gd name="adj1" fmla="val 50000"/>
            </a:avLst>
          </a:prstGeom>
          <a:noFill/>
          <a:ln w="9525" cap="flat" cmpd="sng">
            <a:solidFill>
              <a:srgbClr val="38761D"/>
            </a:solidFill>
            <a:prstDash val="solid"/>
            <a:round/>
            <a:headEnd type="none" w="lg" len="lg"/>
            <a:tailEnd type="triangle" w="lg" len="lg"/>
          </a:ln>
        </p:spPr>
      </p:cxnSp>
      <p:cxnSp>
        <p:nvCxnSpPr>
          <p:cNvPr id="240" name="Shape 240"/>
          <p:cNvCxnSpPr>
            <a:stCxn id="239" idx="3"/>
            <a:endCxn id="233" idx="1"/>
          </p:cNvCxnSpPr>
          <p:nvPr/>
        </p:nvCxnSpPr>
        <p:spPr>
          <a:xfrm rot="-5400000" flipH="1">
            <a:off x="4701568" y="5757234"/>
            <a:ext cx="261600" cy="369900"/>
          </a:xfrm>
          <a:prstGeom prst="curvedConnector2">
            <a:avLst/>
          </a:prstGeom>
          <a:noFill/>
          <a:ln w="9525" cap="flat" cmpd="sng">
            <a:solidFill>
              <a:srgbClr val="38761D"/>
            </a:solidFill>
            <a:prstDash val="solid"/>
            <a:round/>
            <a:headEnd type="diamond" w="lg" len="lg"/>
            <a:tailEnd type="triangle" w="lg" len="lg"/>
          </a:ln>
        </p:spPr>
      </p:cxnSp>
      <p:sp>
        <p:nvSpPr>
          <p:cNvPr id="237" name="Shape 237"/>
          <p:cNvSpPr/>
          <p:nvPr/>
        </p:nvSpPr>
        <p:spPr>
          <a:xfrm>
            <a:off x="7296265" y="5254526"/>
            <a:ext cx="1033197" cy="187411"/>
          </a:xfrm>
          <a:prstGeom prst="flowChartOnlineStorage">
            <a:avLst/>
          </a:prstGeom>
          <a:noFill/>
          <a:ln w="9525" cap="flat" cmpd="sng">
            <a:solidFill>
              <a:srgbClr val="9E9E9E"/>
            </a:solidFill>
            <a:prstDash val="dash"/>
            <a:round/>
            <a:headEnd type="none" w="med" len="med"/>
            <a:tailEnd type="none" w="med" len="med"/>
          </a:ln>
        </p:spPr>
        <p:txBody>
          <a:bodyPr lIns="91425" tIns="91425" rIns="91425" bIns="91425" anchor="ctr" anchorCtr="0">
            <a:noAutofit/>
          </a:bodyPr>
          <a:lstStyle/>
          <a:p>
            <a:pPr defTabSz="914400" fontAlgn="auto">
              <a:spcBef>
                <a:spcPts val="0"/>
              </a:spcBef>
              <a:spcAft>
                <a:spcPts val="0"/>
              </a:spcAft>
            </a:pPr>
            <a:r>
              <a:rPr lang="en" sz="600" kern="0">
                <a:solidFill>
                  <a:srgbClr val="000000"/>
                </a:solidFill>
                <a:latin typeface="Arial"/>
                <a:cs typeface="Arial"/>
                <a:sym typeface="Arial"/>
              </a:rPr>
              <a:t>Next Scenario</a:t>
            </a:r>
          </a:p>
        </p:txBody>
      </p:sp>
      <p:sp>
        <p:nvSpPr>
          <p:cNvPr id="241" name="Shape 241"/>
          <p:cNvSpPr/>
          <p:nvPr/>
        </p:nvSpPr>
        <p:spPr>
          <a:xfrm>
            <a:off x="4959387" y="5254525"/>
            <a:ext cx="817668" cy="187413"/>
          </a:xfrm>
          <a:prstGeom prst="flowChartOnlineStorage">
            <a:avLst/>
          </a:prstGeom>
          <a:solidFill>
            <a:srgbClr val="E0E0E0"/>
          </a:solidFill>
          <a:ln w="9525" cap="flat" cmpd="sng">
            <a:solidFill>
              <a:srgbClr val="9E9E9E"/>
            </a:solidFill>
            <a:prstDash val="solid"/>
            <a:round/>
            <a:headEnd type="none" w="med" len="med"/>
            <a:tailEnd type="none" w="med" len="med"/>
          </a:ln>
        </p:spPr>
        <p:txBody>
          <a:bodyPr lIns="91425" tIns="91425" rIns="91425" bIns="91425" anchor="ctr" anchorCtr="0">
            <a:noAutofit/>
          </a:bodyPr>
          <a:lstStyle/>
          <a:p>
            <a:pPr defTabSz="914400" fontAlgn="auto">
              <a:spcBef>
                <a:spcPts val="0"/>
              </a:spcBef>
              <a:spcAft>
                <a:spcPts val="0"/>
              </a:spcAft>
            </a:pPr>
            <a:r>
              <a:rPr lang="en" sz="600" kern="0">
                <a:solidFill>
                  <a:srgbClr val="000000"/>
                </a:solidFill>
                <a:latin typeface="Arial"/>
                <a:cs typeface="Arial"/>
                <a:sym typeface="Arial"/>
              </a:rPr>
              <a:t>Scenario</a:t>
            </a:r>
          </a:p>
        </p:txBody>
      </p:sp>
      <p:sp>
        <p:nvSpPr>
          <p:cNvPr id="239" name="Shape 239"/>
          <p:cNvSpPr/>
          <p:nvPr/>
        </p:nvSpPr>
        <p:spPr>
          <a:xfrm>
            <a:off x="4238518" y="5605884"/>
            <a:ext cx="817800" cy="205500"/>
          </a:xfrm>
          <a:prstGeom prst="can">
            <a:avLst>
              <a:gd name="adj" fmla="val 25000"/>
            </a:avLst>
          </a:prstGeom>
          <a:solidFill>
            <a:srgbClr val="E0E0E0"/>
          </a:solidFill>
          <a:ln w="9525" cap="flat" cmpd="sng">
            <a:solidFill>
              <a:srgbClr val="9E9E9E"/>
            </a:solidFill>
            <a:prstDash val="solid"/>
            <a:round/>
            <a:headEnd type="none" w="med" len="med"/>
            <a:tailEnd type="none" w="med" len="med"/>
          </a:ln>
        </p:spPr>
        <p:txBody>
          <a:bodyPr lIns="91425" tIns="91425" rIns="91425" bIns="91425" anchor="ctr" anchorCtr="0">
            <a:noAutofit/>
          </a:bodyPr>
          <a:lstStyle/>
          <a:p>
            <a:pPr algn="ctr" defTabSz="914400" fontAlgn="auto">
              <a:spcBef>
                <a:spcPts val="0"/>
              </a:spcBef>
              <a:spcAft>
                <a:spcPts val="0"/>
              </a:spcAft>
            </a:pPr>
            <a:r>
              <a:rPr lang="en" sz="800" kern="0">
                <a:solidFill>
                  <a:srgbClr val="000000"/>
                </a:solidFill>
                <a:latin typeface="Arial"/>
                <a:cs typeface="Arial"/>
                <a:sym typeface="Arial"/>
              </a:rPr>
              <a:t>RDF View</a:t>
            </a:r>
          </a:p>
        </p:txBody>
      </p:sp>
      <p:cxnSp>
        <p:nvCxnSpPr>
          <p:cNvPr id="242" name="Shape 242"/>
          <p:cNvCxnSpPr>
            <a:stCxn id="241" idx="2"/>
            <a:endCxn id="233" idx="0"/>
          </p:cNvCxnSpPr>
          <p:nvPr/>
        </p:nvCxnSpPr>
        <p:spPr>
          <a:xfrm flipH="1">
            <a:off x="5367921" y="5441939"/>
            <a:ext cx="300" cy="501000"/>
          </a:xfrm>
          <a:prstGeom prst="straightConnector1">
            <a:avLst/>
          </a:prstGeom>
          <a:noFill/>
          <a:ln w="9525" cap="flat" cmpd="sng">
            <a:solidFill>
              <a:srgbClr val="38761D"/>
            </a:solidFill>
            <a:prstDash val="solid"/>
            <a:round/>
            <a:headEnd type="none" w="lg" len="lg"/>
            <a:tailEnd type="stealth" w="lg" len="lg"/>
          </a:ln>
        </p:spPr>
      </p:cxnSp>
      <p:sp>
        <p:nvSpPr>
          <p:cNvPr id="243" name="Shape 243"/>
          <p:cNvSpPr txBox="1"/>
          <p:nvPr/>
        </p:nvSpPr>
        <p:spPr>
          <a:xfrm>
            <a:off x="3193299" y="4929562"/>
            <a:ext cx="5892900" cy="236400"/>
          </a:xfrm>
          <a:prstGeom prst="rect">
            <a:avLst/>
          </a:prstGeom>
          <a:solidFill>
            <a:srgbClr val="3C78D8"/>
          </a:solidFill>
          <a:ln>
            <a:noFill/>
          </a:ln>
        </p:spPr>
        <p:txBody>
          <a:bodyPr lIns="91425" tIns="91425" rIns="91425" bIns="91425" anchor="ctr" anchorCtr="0">
            <a:noAutofit/>
          </a:bodyPr>
          <a:lstStyle/>
          <a:p>
            <a:pPr algn="ctr" defTabSz="914400" fontAlgn="auto">
              <a:lnSpc>
                <a:spcPct val="120000"/>
              </a:lnSpc>
              <a:spcBef>
                <a:spcPts val="0"/>
              </a:spcBef>
              <a:spcAft>
                <a:spcPts val="0"/>
              </a:spcAft>
            </a:pPr>
            <a:r>
              <a:rPr lang="en" sz="1100" b="1" kern="0">
                <a:solidFill>
                  <a:srgbClr val="EFEFEF"/>
                </a:solidFill>
                <a:latin typeface="Arial"/>
                <a:cs typeface="Arial"/>
                <a:sym typeface="Arial"/>
              </a:rPr>
              <a:t>Runtime Perturbation : Change to Environment</a:t>
            </a:r>
          </a:p>
        </p:txBody>
      </p:sp>
      <p:cxnSp>
        <p:nvCxnSpPr>
          <p:cNvPr id="244" name="Shape 244"/>
          <p:cNvCxnSpPr>
            <a:stCxn id="233" idx="3"/>
            <a:endCxn id="245" idx="2"/>
          </p:cNvCxnSpPr>
          <p:nvPr/>
        </p:nvCxnSpPr>
        <p:spPr>
          <a:xfrm rot="10800000" flipH="1">
            <a:off x="5718909" y="5441800"/>
            <a:ext cx="642300" cy="631200"/>
          </a:xfrm>
          <a:prstGeom prst="curvedConnector2">
            <a:avLst/>
          </a:prstGeom>
          <a:noFill/>
          <a:ln w="9525" cap="flat" cmpd="sng">
            <a:solidFill>
              <a:srgbClr val="38761D"/>
            </a:solidFill>
            <a:prstDash val="solid"/>
            <a:round/>
            <a:headEnd type="none" w="lg" len="lg"/>
            <a:tailEnd type="triangle" w="lg" len="lg"/>
          </a:ln>
        </p:spPr>
      </p:cxnSp>
      <p:sp>
        <p:nvSpPr>
          <p:cNvPr id="246" name="Shape 246"/>
          <p:cNvSpPr/>
          <p:nvPr/>
        </p:nvSpPr>
        <p:spPr>
          <a:xfrm>
            <a:off x="3467601" y="5922175"/>
            <a:ext cx="701700" cy="260400"/>
          </a:xfrm>
          <a:prstGeom prst="roundRect">
            <a:avLst>
              <a:gd name="adj" fmla="val 16667"/>
            </a:avLst>
          </a:prstGeom>
          <a:solidFill>
            <a:srgbClr val="E0E0E0"/>
          </a:solidFill>
          <a:ln w="9525" cap="flat" cmpd="sng">
            <a:solidFill>
              <a:srgbClr val="9E9E9E"/>
            </a:solidFill>
            <a:prstDash val="solid"/>
            <a:round/>
            <a:headEnd type="none" w="med" len="med"/>
            <a:tailEnd type="none" w="med" len="med"/>
          </a:ln>
        </p:spPr>
        <p:txBody>
          <a:bodyPr lIns="91425" tIns="91425" rIns="91425" bIns="91425" anchor="ctr" anchorCtr="0">
            <a:noAutofit/>
          </a:bodyPr>
          <a:lstStyle/>
          <a:p>
            <a:pPr algn="ctr" defTabSz="914400" fontAlgn="auto">
              <a:spcBef>
                <a:spcPts val="0"/>
              </a:spcBef>
              <a:spcAft>
                <a:spcPts val="0"/>
              </a:spcAft>
            </a:pPr>
            <a:r>
              <a:rPr lang="en" sz="800" kern="0">
                <a:solidFill>
                  <a:srgbClr val="000000"/>
                </a:solidFill>
                <a:latin typeface="Arial"/>
                <a:cs typeface="Arial"/>
                <a:sym typeface="Arial"/>
              </a:rPr>
              <a:t>Provision</a:t>
            </a:r>
          </a:p>
        </p:txBody>
      </p:sp>
      <p:sp>
        <p:nvSpPr>
          <p:cNvPr id="247" name="Shape 247"/>
          <p:cNvSpPr/>
          <p:nvPr/>
        </p:nvSpPr>
        <p:spPr>
          <a:xfrm>
            <a:off x="3301853" y="5254526"/>
            <a:ext cx="1033197" cy="187411"/>
          </a:xfrm>
          <a:prstGeom prst="flowChartOnlineStorage">
            <a:avLst/>
          </a:prstGeom>
          <a:solidFill>
            <a:srgbClr val="D9D9D9"/>
          </a:solidFill>
          <a:ln w="9525" cap="flat" cmpd="sng">
            <a:solidFill>
              <a:srgbClr val="9E9E9E"/>
            </a:solidFill>
            <a:prstDash val="solid"/>
            <a:round/>
            <a:headEnd type="none" w="med" len="med"/>
            <a:tailEnd type="none" w="med" len="med"/>
          </a:ln>
        </p:spPr>
        <p:txBody>
          <a:bodyPr lIns="91425" tIns="91425" rIns="91425" bIns="91425" anchor="ctr" anchorCtr="0">
            <a:noAutofit/>
          </a:bodyPr>
          <a:lstStyle/>
          <a:p>
            <a:pPr defTabSz="914400" fontAlgn="auto">
              <a:spcBef>
                <a:spcPts val="0"/>
              </a:spcBef>
              <a:spcAft>
                <a:spcPts val="0"/>
              </a:spcAft>
            </a:pPr>
            <a:r>
              <a:rPr lang="en" sz="600" kern="0">
                <a:solidFill>
                  <a:srgbClr val="000000"/>
                </a:solidFill>
                <a:latin typeface="Arial"/>
                <a:cs typeface="Arial"/>
                <a:sym typeface="Arial"/>
              </a:rPr>
              <a:t>New Package</a:t>
            </a:r>
          </a:p>
        </p:txBody>
      </p:sp>
      <p:cxnSp>
        <p:nvCxnSpPr>
          <p:cNvPr id="248" name="Shape 248"/>
          <p:cNvCxnSpPr>
            <a:stCxn id="247" idx="2"/>
            <a:endCxn id="246" idx="0"/>
          </p:cNvCxnSpPr>
          <p:nvPr/>
        </p:nvCxnSpPr>
        <p:spPr>
          <a:xfrm>
            <a:off x="3818452" y="5441938"/>
            <a:ext cx="0" cy="480300"/>
          </a:xfrm>
          <a:prstGeom prst="straightConnector1">
            <a:avLst/>
          </a:prstGeom>
          <a:noFill/>
          <a:ln w="9525" cap="flat" cmpd="sng">
            <a:solidFill>
              <a:srgbClr val="38761D"/>
            </a:solidFill>
            <a:prstDash val="solid"/>
            <a:round/>
            <a:headEnd type="none" w="lg" len="lg"/>
            <a:tailEnd type="stealth" w="lg" len="lg"/>
          </a:ln>
        </p:spPr>
      </p:cxnSp>
      <p:sp>
        <p:nvSpPr>
          <p:cNvPr id="245" name="Shape 245"/>
          <p:cNvSpPr/>
          <p:nvPr/>
        </p:nvSpPr>
        <p:spPr>
          <a:xfrm>
            <a:off x="5844715" y="5254526"/>
            <a:ext cx="1033197" cy="187411"/>
          </a:xfrm>
          <a:prstGeom prst="flowChartOnlineStorage">
            <a:avLst/>
          </a:prstGeom>
          <a:noFill/>
          <a:ln w="9525" cap="flat" cmpd="sng">
            <a:solidFill>
              <a:srgbClr val="9E9E9E"/>
            </a:solidFill>
            <a:prstDash val="dash"/>
            <a:round/>
            <a:headEnd type="none" w="med" len="med"/>
            <a:tailEnd type="none" w="med" len="med"/>
          </a:ln>
        </p:spPr>
        <p:txBody>
          <a:bodyPr lIns="91425" tIns="91425" rIns="91425" bIns="91425" anchor="ctr" anchorCtr="0">
            <a:noAutofit/>
          </a:bodyPr>
          <a:lstStyle/>
          <a:p>
            <a:pPr defTabSz="914400" fontAlgn="auto">
              <a:spcBef>
                <a:spcPts val="0"/>
              </a:spcBef>
              <a:spcAft>
                <a:spcPts val="0"/>
              </a:spcAft>
            </a:pPr>
            <a:r>
              <a:rPr lang="en" sz="600" kern="0">
                <a:solidFill>
                  <a:srgbClr val="000000"/>
                </a:solidFill>
                <a:latin typeface="Arial"/>
                <a:cs typeface="Arial"/>
                <a:sym typeface="Arial"/>
              </a:rPr>
              <a:t>Next Package</a:t>
            </a:r>
          </a:p>
        </p:txBody>
      </p:sp>
      <p:cxnSp>
        <p:nvCxnSpPr>
          <p:cNvPr id="249" name="Shape 249"/>
          <p:cNvCxnSpPr>
            <a:endCxn id="234" idx="1"/>
          </p:cNvCxnSpPr>
          <p:nvPr/>
        </p:nvCxnSpPr>
        <p:spPr>
          <a:xfrm>
            <a:off x="6476402" y="6067000"/>
            <a:ext cx="348000" cy="6000"/>
          </a:xfrm>
          <a:prstGeom prst="curvedConnector3">
            <a:avLst>
              <a:gd name="adj1" fmla="val 50000"/>
            </a:avLst>
          </a:prstGeom>
          <a:noFill/>
          <a:ln w="9525" cap="flat" cmpd="sng">
            <a:solidFill>
              <a:srgbClr val="38761D"/>
            </a:solidFill>
            <a:prstDash val="solid"/>
            <a:round/>
            <a:headEnd type="none" w="lg" len="lg"/>
            <a:tailEnd type="triangle" w="lg" len="lg"/>
          </a:ln>
        </p:spPr>
      </p:cxnSp>
      <p:sp>
        <p:nvSpPr>
          <p:cNvPr id="250" name="Shape 250"/>
          <p:cNvSpPr/>
          <p:nvPr/>
        </p:nvSpPr>
        <p:spPr>
          <a:xfrm>
            <a:off x="7230088" y="4494196"/>
            <a:ext cx="918900" cy="194100"/>
          </a:xfrm>
          <a:prstGeom prst="can">
            <a:avLst>
              <a:gd name="adj" fmla="val 25000"/>
            </a:avLst>
          </a:prstGeom>
          <a:solidFill>
            <a:srgbClr val="E0E0E0"/>
          </a:solidFill>
          <a:ln w="9525" cap="flat" cmpd="sng">
            <a:solidFill>
              <a:srgbClr val="9E9E9E"/>
            </a:solidFill>
            <a:prstDash val="solid"/>
            <a:round/>
            <a:headEnd type="none" w="med" len="med"/>
            <a:tailEnd type="none" w="med" len="med"/>
          </a:ln>
        </p:spPr>
        <p:txBody>
          <a:bodyPr lIns="91425" tIns="91425" rIns="91425" bIns="91425" anchor="ctr" anchorCtr="0">
            <a:noAutofit/>
          </a:bodyPr>
          <a:lstStyle/>
          <a:p>
            <a:pPr algn="ctr" defTabSz="914400" fontAlgn="auto">
              <a:spcBef>
                <a:spcPts val="0"/>
              </a:spcBef>
              <a:spcAft>
                <a:spcPts val="0"/>
              </a:spcAft>
            </a:pPr>
            <a:r>
              <a:rPr lang="en" sz="800" kern="0">
                <a:solidFill>
                  <a:srgbClr val="000000"/>
                </a:solidFill>
                <a:latin typeface="Arial"/>
                <a:cs typeface="Arial"/>
                <a:sym typeface="Arial"/>
              </a:rPr>
              <a:t>TinkerPop3</a:t>
            </a:r>
          </a:p>
        </p:txBody>
      </p:sp>
      <p:cxnSp>
        <p:nvCxnSpPr>
          <p:cNvPr id="251" name="Shape 251"/>
          <p:cNvCxnSpPr>
            <a:endCxn id="250" idx="1"/>
          </p:cNvCxnSpPr>
          <p:nvPr/>
        </p:nvCxnSpPr>
        <p:spPr>
          <a:xfrm rot="5400000">
            <a:off x="7641538" y="4393696"/>
            <a:ext cx="148500" cy="52500"/>
          </a:xfrm>
          <a:prstGeom prst="curvedConnector3">
            <a:avLst>
              <a:gd name="adj1" fmla="val 50000"/>
            </a:avLst>
          </a:prstGeom>
          <a:noFill/>
          <a:ln w="9525" cap="flat" cmpd="sng">
            <a:solidFill>
              <a:srgbClr val="38761D"/>
            </a:solidFill>
            <a:prstDash val="solid"/>
            <a:round/>
            <a:headEnd type="none" w="lg" len="lg"/>
            <a:tailEnd type="triangle" w="lg" len="lg"/>
          </a:ln>
        </p:spPr>
      </p:cxnSp>
      <p:sp>
        <p:nvSpPr>
          <p:cNvPr id="252" name="Shape 252"/>
          <p:cNvSpPr/>
          <p:nvPr/>
        </p:nvSpPr>
        <p:spPr>
          <a:xfrm>
            <a:off x="8149000" y="4727698"/>
            <a:ext cx="701700" cy="167400"/>
          </a:xfrm>
          <a:prstGeom prst="roundRect">
            <a:avLst>
              <a:gd name="adj" fmla="val 16667"/>
            </a:avLst>
          </a:prstGeom>
          <a:solidFill>
            <a:srgbClr val="E0E0E0"/>
          </a:solidFill>
          <a:ln w="9525" cap="flat" cmpd="sng">
            <a:solidFill>
              <a:srgbClr val="9E9E9E"/>
            </a:solidFill>
            <a:prstDash val="solid"/>
            <a:round/>
            <a:headEnd type="none" w="med" len="med"/>
            <a:tailEnd type="none" w="med" len="med"/>
          </a:ln>
        </p:spPr>
        <p:txBody>
          <a:bodyPr lIns="91425" tIns="91425" rIns="91425" bIns="91425" anchor="ctr" anchorCtr="0">
            <a:noAutofit/>
          </a:bodyPr>
          <a:lstStyle/>
          <a:p>
            <a:pPr algn="ctr" defTabSz="914400" fontAlgn="auto">
              <a:spcBef>
                <a:spcPts val="0"/>
              </a:spcBef>
              <a:spcAft>
                <a:spcPts val="0"/>
              </a:spcAft>
            </a:pPr>
            <a:r>
              <a:rPr lang="en" sz="800" kern="0">
                <a:solidFill>
                  <a:srgbClr val="000000"/>
                </a:solidFill>
                <a:latin typeface="Arial"/>
                <a:cs typeface="Arial"/>
                <a:sym typeface="Arial"/>
              </a:rPr>
              <a:t>Gephi</a:t>
            </a:r>
          </a:p>
        </p:txBody>
      </p:sp>
      <p:cxnSp>
        <p:nvCxnSpPr>
          <p:cNvPr id="253" name="Shape 253"/>
          <p:cNvCxnSpPr>
            <a:stCxn id="250" idx="3"/>
            <a:endCxn id="252" idx="1"/>
          </p:cNvCxnSpPr>
          <p:nvPr/>
        </p:nvCxnSpPr>
        <p:spPr>
          <a:xfrm rot="-5400000" flipH="1">
            <a:off x="7857838" y="4519996"/>
            <a:ext cx="123000" cy="459600"/>
          </a:xfrm>
          <a:prstGeom prst="curvedConnector2">
            <a:avLst/>
          </a:prstGeom>
          <a:noFill/>
          <a:ln w="9525" cap="flat" cmpd="sng">
            <a:solidFill>
              <a:srgbClr val="38761D"/>
            </a:solidFill>
            <a:prstDash val="solid"/>
            <a:round/>
            <a:headEnd type="diamond" w="lg" len="lg"/>
            <a:tailEnd type="triangle" w="lg" len="lg"/>
          </a:ln>
        </p:spPr>
      </p:cxnSp>
    </p:spTree>
    <p:extLst>
      <p:ext uri="{BB962C8B-B14F-4D97-AF65-F5344CB8AC3E}">
        <p14:creationId xmlns:p14="http://schemas.microsoft.com/office/powerpoint/2010/main" val="24693725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Riverside</a:t>
            </a:r>
            <a:endParaRPr lang="en-US"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27016467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Shape 74"/>
          <p:cNvSpPr txBox="1">
            <a:spLocks noGrp="1"/>
          </p:cNvSpPr>
          <p:nvPr>
            <p:ph type="title"/>
          </p:nvPr>
        </p:nvSpPr>
        <p:spPr>
          <a:xfrm>
            <a:off x="324475" y="1005475"/>
            <a:ext cx="5244900" cy="1373700"/>
          </a:xfrm>
          <a:prstGeom prst="rect">
            <a:avLst/>
          </a:prstGeom>
        </p:spPr>
        <p:txBody>
          <a:bodyPr vert="horz" wrap="square" lIns="91425" tIns="91425" rIns="91425" bIns="91425" numCol="1" anchor="b" anchorCtr="0" compatLnSpc="1">
            <a:prstTxWarp prst="textNoShape">
              <a:avLst/>
            </a:prstTxWarp>
            <a:noAutofit/>
          </a:bodyPr>
          <a:lstStyle/>
          <a:p>
            <a:r>
              <a:rPr lang="en"/>
              <a:t>Automatic Resource Usage Inference</a:t>
            </a:r>
          </a:p>
        </p:txBody>
      </p:sp>
      <p:sp>
        <p:nvSpPr>
          <p:cNvPr id="75" name="Shape 75"/>
          <p:cNvSpPr txBox="1">
            <a:spLocks noGrp="1"/>
          </p:cNvSpPr>
          <p:nvPr>
            <p:ph type="body" idx="1"/>
          </p:nvPr>
        </p:nvSpPr>
        <p:spPr>
          <a:xfrm>
            <a:off x="324475" y="2379174"/>
            <a:ext cx="8494800" cy="4199425"/>
          </a:xfrm>
          <a:prstGeom prst="rect">
            <a:avLst/>
          </a:prstGeom>
        </p:spPr>
        <p:txBody>
          <a:bodyPr vert="horz" wrap="square" lIns="91425" tIns="91425" rIns="91425" bIns="91425" numCol="1" anchor="t" anchorCtr="0" compatLnSpc="1">
            <a:prstTxWarp prst="textNoShape">
              <a:avLst/>
            </a:prstTxWarp>
            <a:noAutofit/>
          </a:bodyPr>
          <a:lstStyle/>
          <a:p>
            <a:pPr marL="457200" indent="-228600">
              <a:spcAft>
                <a:spcPts val="600"/>
              </a:spcAft>
            </a:pPr>
            <a:r>
              <a:rPr lang="en" sz="2000" dirty="0"/>
              <a:t>Automatic resource </a:t>
            </a:r>
            <a:r>
              <a:rPr lang="en" sz="2000" dirty="0" smtClean="0"/>
              <a:t>usage </a:t>
            </a:r>
            <a:r>
              <a:rPr lang="en" sz="2000" dirty="0"/>
              <a:t>inference is developed for </a:t>
            </a:r>
            <a:r>
              <a:rPr lang="en" sz="2000" dirty="0" smtClean="0"/>
              <a:t>BRASS</a:t>
            </a:r>
          </a:p>
          <a:p>
            <a:pPr marL="857250" lvl="1" indent="-228600">
              <a:spcAft>
                <a:spcPts val="600"/>
              </a:spcAft>
            </a:pPr>
            <a:r>
              <a:rPr lang="en" sz="1600" dirty="0" smtClean="0"/>
              <a:t>Both dependency as well as consumption </a:t>
            </a:r>
            <a:endParaRPr lang="en" sz="1600" dirty="0"/>
          </a:p>
          <a:p>
            <a:pPr marL="457200" indent="-228600">
              <a:spcAft>
                <a:spcPts val="600"/>
              </a:spcAft>
            </a:pPr>
            <a:r>
              <a:rPr lang="en" sz="2000" dirty="0"/>
              <a:t>We leverage dynamic and static program analysis for this </a:t>
            </a:r>
            <a:r>
              <a:rPr lang="en" sz="2000" dirty="0" smtClean="0"/>
              <a:t>technology</a:t>
            </a:r>
            <a:endParaRPr lang="en" sz="2000" dirty="0"/>
          </a:p>
          <a:p>
            <a:pPr marL="457200" indent="-228600">
              <a:spcAft>
                <a:spcPts val="600"/>
              </a:spcAft>
            </a:pPr>
            <a:r>
              <a:rPr lang="en" sz="2000" dirty="0"/>
              <a:t>This automatic resource usage inference technology is essential for the project as:</a:t>
            </a:r>
          </a:p>
          <a:p>
            <a:pPr marL="914400" lvl="1" indent="-228600">
              <a:spcAft>
                <a:spcPts val="600"/>
              </a:spcAft>
            </a:pPr>
            <a:r>
              <a:rPr lang="en" sz="1600" dirty="0"/>
              <a:t>It automatically and accurately infers the actual hardware and software resource usages for a given Android </a:t>
            </a:r>
            <a:r>
              <a:rPr lang="en" sz="1600" dirty="0" smtClean="0"/>
              <a:t>application</a:t>
            </a:r>
            <a:endParaRPr lang="en" sz="1600" dirty="0"/>
          </a:p>
          <a:p>
            <a:pPr marL="914400" lvl="1" indent="-228600">
              <a:spcAft>
                <a:spcPts val="600"/>
              </a:spcAft>
            </a:pPr>
            <a:r>
              <a:rPr lang="en" sz="1600" dirty="0"/>
              <a:t>The results are fed into the </a:t>
            </a:r>
            <a:r>
              <a:rPr lang="en" sz="1600" dirty="0" smtClean="0"/>
              <a:t>triple </a:t>
            </a:r>
            <a:r>
              <a:rPr lang="en" sz="1600" dirty="0" smtClean="0"/>
              <a:t>store </a:t>
            </a:r>
            <a:r>
              <a:rPr lang="en" sz="1600" dirty="0"/>
              <a:t>for later </a:t>
            </a:r>
            <a:r>
              <a:rPr lang="en" sz="1600" dirty="0" smtClean="0"/>
              <a:t>queries</a:t>
            </a:r>
          </a:p>
          <a:p>
            <a:pPr marL="1314450" lvl="2">
              <a:spcAft>
                <a:spcPts val="600"/>
              </a:spcAft>
            </a:pPr>
            <a:r>
              <a:rPr lang="en" sz="1600" dirty="0" smtClean="0"/>
              <a:t>Uses the ontology, represents the extrafunctional aspects of the application in the knowledge repo</a:t>
            </a:r>
            <a:endParaRPr lang="en" sz="1600" dirty="0"/>
          </a:p>
          <a:p>
            <a:pPr marL="914400" lvl="1" indent="-228600">
              <a:spcAft>
                <a:spcPts val="600"/>
              </a:spcAft>
            </a:pPr>
            <a:r>
              <a:rPr lang="en" sz="1600" dirty="0"/>
              <a:t>E</a:t>
            </a:r>
            <a:r>
              <a:rPr lang="en" sz="1600" dirty="0" smtClean="0"/>
              <a:t>nables the reasoning behind DFU </a:t>
            </a:r>
            <a:r>
              <a:rPr lang="en" sz="1600" dirty="0"/>
              <a:t>manipulation based on resource constraints </a:t>
            </a:r>
            <a:r>
              <a:rPr lang="en" sz="1600" dirty="0" smtClean="0"/>
              <a:t>-- </a:t>
            </a:r>
            <a:r>
              <a:rPr lang="en" sz="1600" dirty="0" smtClean="0"/>
              <a:t>critical </a:t>
            </a:r>
            <a:r>
              <a:rPr lang="en" sz="1600" dirty="0"/>
              <a:t>for </a:t>
            </a:r>
            <a:r>
              <a:rPr lang="en" sz="1600" dirty="0" smtClean="0"/>
              <a:t>adapting the application</a:t>
            </a:r>
            <a:endParaRPr lang="en" sz="1600" dirty="0"/>
          </a:p>
        </p:txBody>
      </p:sp>
    </p:spTree>
    <p:extLst>
      <p:ext uri="{BB962C8B-B14F-4D97-AF65-F5344CB8AC3E}">
        <p14:creationId xmlns:p14="http://schemas.microsoft.com/office/powerpoint/2010/main" val="34580459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Shape 80"/>
          <p:cNvSpPr txBox="1">
            <a:spLocks noGrp="1"/>
          </p:cNvSpPr>
          <p:nvPr>
            <p:ph type="title"/>
          </p:nvPr>
        </p:nvSpPr>
        <p:spPr>
          <a:xfrm>
            <a:off x="324475" y="1005475"/>
            <a:ext cx="5244900" cy="1373700"/>
          </a:xfrm>
          <a:prstGeom prst="rect">
            <a:avLst/>
          </a:prstGeom>
        </p:spPr>
        <p:txBody>
          <a:bodyPr vert="horz" wrap="square" lIns="91425" tIns="91425" rIns="91425" bIns="91425" numCol="1" anchor="b" anchorCtr="0" compatLnSpc="1">
            <a:prstTxWarp prst="textNoShape">
              <a:avLst/>
            </a:prstTxWarp>
            <a:noAutofit/>
          </a:bodyPr>
          <a:lstStyle/>
          <a:p>
            <a:r>
              <a:rPr lang="en"/>
              <a:t>Current progress and future plan</a:t>
            </a:r>
          </a:p>
        </p:txBody>
      </p:sp>
      <p:sp>
        <p:nvSpPr>
          <p:cNvPr id="81" name="Shape 81"/>
          <p:cNvSpPr txBox="1">
            <a:spLocks noGrp="1"/>
          </p:cNvSpPr>
          <p:nvPr>
            <p:ph type="body" idx="1"/>
          </p:nvPr>
        </p:nvSpPr>
        <p:spPr>
          <a:xfrm>
            <a:off x="324474" y="2498300"/>
            <a:ext cx="8705225" cy="4016800"/>
          </a:xfrm>
          <a:prstGeom prst="rect">
            <a:avLst/>
          </a:prstGeom>
          <a:noFill/>
          <a:ln w="9525">
            <a:noFill/>
            <a:miter lim="800000"/>
            <a:headEnd/>
            <a:tailEnd/>
          </a:ln>
        </p:spPr>
        <p:txBody>
          <a:bodyPr vert="horz" wrap="square" lIns="91425" tIns="91425" rIns="91425" bIns="91425" numCol="1" anchor="t" anchorCtr="0" compatLnSpc="1">
            <a:prstTxWarp prst="textNoShape">
              <a:avLst/>
            </a:prstTxWarp>
            <a:noAutofit/>
          </a:bodyPr>
          <a:lstStyle/>
          <a:p>
            <a:pPr marL="457200" indent="-228600">
              <a:spcAft>
                <a:spcPts val="600"/>
              </a:spcAft>
            </a:pPr>
            <a:r>
              <a:rPr lang="en" sz="2000" dirty="0"/>
              <a:t>For Phase 1, we have developed a prototype that</a:t>
            </a:r>
          </a:p>
          <a:p>
            <a:pPr marL="857250" lvl="1" indent="-228600">
              <a:spcAft>
                <a:spcPts val="600"/>
              </a:spcAft>
            </a:pPr>
            <a:r>
              <a:rPr lang="en" sz="1600" dirty="0"/>
              <a:t>Infer CPU and memory usages via dynamic analysis</a:t>
            </a:r>
          </a:p>
          <a:p>
            <a:pPr marL="857250" lvl="1" indent="-228600">
              <a:spcAft>
                <a:spcPts val="600"/>
              </a:spcAft>
            </a:pPr>
            <a:r>
              <a:rPr lang="en" sz="1600" dirty="0"/>
              <a:t>Infer GPS, Bluetooth </a:t>
            </a:r>
            <a:r>
              <a:rPr lang="en" sz="1600" dirty="0" smtClean="0"/>
              <a:t>usages (dependency) </a:t>
            </a:r>
            <a:r>
              <a:rPr lang="en" sz="1600" dirty="0"/>
              <a:t>via static analysis</a:t>
            </a:r>
          </a:p>
          <a:p>
            <a:pPr marL="857250" lvl="1" indent="-228600">
              <a:spcAft>
                <a:spcPts val="600"/>
              </a:spcAft>
            </a:pPr>
            <a:r>
              <a:rPr lang="en" sz="1600" dirty="0"/>
              <a:t>Generate partial call graph between certain important sources and sinks</a:t>
            </a:r>
          </a:p>
          <a:p>
            <a:pPr marL="857250" lvl="1" indent="-228600">
              <a:spcAft>
                <a:spcPts val="600"/>
              </a:spcAft>
            </a:pPr>
            <a:r>
              <a:rPr lang="en" sz="1600" dirty="0"/>
              <a:t>Combine results from dynamic and static analyses for per DFU information extraction</a:t>
            </a:r>
          </a:p>
          <a:p>
            <a:pPr marL="457200" indent="-228600">
              <a:spcAft>
                <a:spcPts val="600"/>
              </a:spcAft>
            </a:pPr>
            <a:r>
              <a:rPr lang="en" sz="2000" dirty="0"/>
              <a:t>For Phase 2, we plan to extend our system in the </a:t>
            </a:r>
            <a:r>
              <a:rPr lang="en" sz="2000" dirty="0" smtClean="0"/>
              <a:t>following way</a:t>
            </a:r>
            <a:endParaRPr lang="en" sz="2000" dirty="0"/>
          </a:p>
          <a:p>
            <a:pPr marL="857250" lvl="1" indent="-228600">
              <a:spcAft>
                <a:spcPts val="600"/>
              </a:spcAft>
            </a:pPr>
            <a:r>
              <a:rPr lang="en" sz="1600" dirty="0"/>
              <a:t>Input dependency analysis: Infer </a:t>
            </a:r>
            <a:r>
              <a:rPr lang="en" sz="1600" dirty="0" smtClean="0"/>
              <a:t>relationship </a:t>
            </a:r>
            <a:r>
              <a:rPr lang="en" sz="1600" dirty="0"/>
              <a:t>between resource </a:t>
            </a:r>
            <a:r>
              <a:rPr lang="en" sz="1600" dirty="0" smtClean="0"/>
              <a:t>usage </a:t>
            </a:r>
            <a:r>
              <a:rPr lang="en" sz="1600" dirty="0"/>
              <a:t>and input </a:t>
            </a:r>
            <a:r>
              <a:rPr lang="en" sz="1600" dirty="0" smtClean="0"/>
              <a:t>size</a:t>
            </a:r>
            <a:endParaRPr lang="en" sz="1600" dirty="0"/>
          </a:p>
          <a:p>
            <a:pPr marL="857250" lvl="1" indent="-228600">
              <a:spcAft>
                <a:spcPts val="600"/>
              </a:spcAft>
            </a:pPr>
            <a:r>
              <a:rPr lang="en" sz="1600" dirty="0"/>
              <a:t>Support inference for more resources including bandwidth, third-party libraries, etc</a:t>
            </a:r>
          </a:p>
          <a:p>
            <a:pPr marL="857250" lvl="1" indent="-228600">
              <a:spcAft>
                <a:spcPts val="600"/>
              </a:spcAft>
            </a:pPr>
            <a:r>
              <a:rPr lang="en" sz="1600" dirty="0"/>
              <a:t>Extend our support to non-Android programs</a:t>
            </a:r>
          </a:p>
          <a:p>
            <a:pPr marL="857250" lvl="1" indent="-228600">
              <a:spcAft>
                <a:spcPts val="600"/>
              </a:spcAft>
            </a:pPr>
            <a:r>
              <a:rPr lang="en" sz="1600" dirty="0"/>
              <a:t>identify and solve more research problems by leveraging our technology</a:t>
            </a:r>
          </a:p>
        </p:txBody>
      </p:sp>
    </p:spTree>
    <p:extLst>
      <p:ext uri="{BB962C8B-B14F-4D97-AF65-F5344CB8AC3E}">
        <p14:creationId xmlns:p14="http://schemas.microsoft.com/office/powerpoint/2010/main" val="23404967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smtClean="0"/>
              <a:t>OSU-DSL</a:t>
            </a:r>
            <a:endParaRPr lang="en-US" dirty="0"/>
          </a:p>
        </p:txBody>
      </p:sp>
      <p:sp>
        <p:nvSpPr>
          <p:cNvPr id="6" name="Subtitle 5"/>
          <p:cNvSpPr>
            <a:spLocks noGrp="1"/>
          </p:cNvSpPr>
          <p:nvPr>
            <p:ph type="subTitle" idx="1"/>
          </p:nvPr>
        </p:nvSpPr>
        <p:spPr/>
        <p:txBody>
          <a:bodyPr/>
          <a:lstStyle/>
          <a:p>
            <a:endParaRPr lang="en-US"/>
          </a:p>
        </p:txBody>
      </p:sp>
      <p:sp>
        <p:nvSpPr>
          <p:cNvPr id="4" name="Slide Number Placeholder 3"/>
          <p:cNvSpPr>
            <a:spLocks noGrp="1"/>
          </p:cNvSpPr>
          <p:nvPr>
            <p:ph type="sldNum" sz="quarter" idx="12"/>
          </p:nvPr>
        </p:nvSpPr>
        <p:spPr/>
        <p:txBody>
          <a:bodyPr/>
          <a:lstStyle/>
          <a:p>
            <a:pPr algn="r">
              <a:spcBef>
                <a:spcPts val="0"/>
              </a:spcBef>
              <a:spcAft>
                <a:spcPts val="0"/>
              </a:spcAft>
            </a:pPr>
            <a:fld id="{00000000-1234-1234-1234-123412341234}" type="slidenum">
              <a:rPr lang="en" sz="1000" smtClean="0">
                <a:solidFill>
                  <a:srgbClr val="616161"/>
                </a:solidFill>
              </a:rPr>
              <a:pPr algn="r">
                <a:spcBef>
                  <a:spcPts val="0"/>
                </a:spcBef>
                <a:spcAft>
                  <a:spcPts val="0"/>
                </a:spcAft>
              </a:pPr>
              <a:t>14</a:t>
            </a:fld>
            <a:endParaRPr lang="en" sz="1000">
              <a:solidFill>
                <a:srgbClr val="616161"/>
              </a:solidFill>
            </a:endParaRPr>
          </a:p>
        </p:txBody>
      </p:sp>
    </p:spTree>
    <p:extLst>
      <p:ext uri="{BB962C8B-B14F-4D97-AF65-F5344CB8AC3E}">
        <p14:creationId xmlns:p14="http://schemas.microsoft.com/office/powerpoint/2010/main" val="42634997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552" y="92098"/>
            <a:ext cx="6464300" cy="682625"/>
          </a:xfrm>
        </p:spPr>
        <p:txBody>
          <a:bodyPr/>
          <a:lstStyle/>
          <a:p>
            <a:r>
              <a:rPr lang="en-US" dirty="0" smtClean="0"/>
              <a:t>New technology: Resource </a:t>
            </a:r>
            <a:r>
              <a:rPr lang="en-US" dirty="0" smtClean="0"/>
              <a:t>DSL (</a:t>
            </a:r>
            <a:r>
              <a:rPr lang="en-US" sz="2000" dirty="0" smtClean="0">
                <a:solidFill>
                  <a:srgbClr val="FF0000"/>
                </a:solidFill>
              </a:rPr>
              <a:t>Eric to check, including the notes</a:t>
            </a:r>
            <a:r>
              <a:rPr lang="en-US" dirty="0" smtClean="0"/>
              <a:t>)</a:t>
            </a:r>
            <a:endParaRPr lang="en-US" dirty="0"/>
          </a:p>
        </p:txBody>
      </p:sp>
      <p:sp>
        <p:nvSpPr>
          <p:cNvPr id="3" name="Slide Number Placeholder 2"/>
          <p:cNvSpPr>
            <a:spLocks noGrp="1"/>
          </p:cNvSpPr>
          <p:nvPr>
            <p:ph type="sldNum" sz="quarter" idx="12"/>
          </p:nvPr>
        </p:nvSpPr>
        <p:spPr/>
        <p:txBody>
          <a:bodyPr/>
          <a:lstStyle/>
          <a:p>
            <a:fld id="{5163728A-5C6C-4DC9-ACFF-9E47917C1905}" type="slidenum">
              <a:rPr lang="en-US" smtClean="0"/>
              <a:pPr/>
              <a:t>15</a:t>
            </a:fld>
            <a:endParaRPr lang="en-US"/>
          </a:p>
        </p:txBody>
      </p:sp>
      <p:sp>
        <p:nvSpPr>
          <p:cNvPr id="8" name="Content Placeholder 2"/>
          <p:cNvSpPr txBox="1">
            <a:spLocks/>
          </p:cNvSpPr>
          <p:nvPr/>
        </p:nvSpPr>
        <p:spPr>
          <a:xfrm>
            <a:off x="388373" y="1122353"/>
            <a:ext cx="8442251" cy="5334162"/>
          </a:xfrm>
          <a:prstGeom prst="rect">
            <a:avLst/>
          </a:prstGeom>
        </p:spPr>
        <p:txBody>
          <a:bodyPr lIns="91440"/>
          <a:lstStyle>
            <a:lvl1pPr marL="342900" indent="-342900" algn="l" defTabSz="457200" rtl="0" eaLnBrk="1" fontAlgn="base" hangingPunct="1">
              <a:spcBef>
                <a:spcPct val="20000"/>
              </a:spcBef>
              <a:spcAft>
                <a:spcPct val="0"/>
              </a:spcAft>
              <a:buFont typeface="Arial" charset="0"/>
              <a:buChar char="•"/>
              <a:defRPr sz="2800" kern="1200">
                <a:solidFill>
                  <a:schemeClr val="tx1"/>
                </a:solidFill>
                <a:latin typeface="Arial"/>
                <a:ea typeface="ＭＳ Ｐゴシック" charset="-128"/>
                <a:cs typeface="Arial"/>
              </a:defRPr>
            </a:lvl1pPr>
            <a:lvl2pPr marL="742950" indent="-285750" algn="l" defTabSz="457200" rtl="0" eaLnBrk="1" fontAlgn="base" hangingPunct="1">
              <a:spcBef>
                <a:spcPct val="20000"/>
              </a:spcBef>
              <a:spcAft>
                <a:spcPct val="0"/>
              </a:spcAft>
              <a:buFont typeface="Arial" charset="0"/>
              <a:buChar char="–"/>
              <a:defRPr sz="2400" kern="1200">
                <a:solidFill>
                  <a:schemeClr val="tx1"/>
                </a:solidFill>
                <a:latin typeface="Arial"/>
                <a:ea typeface="ＭＳ Ｐゴシック" charset="-128"/>
                <a:cs typeface="Arial"/>
              </a:defRPr>
            </a:lvl2pPr>
            <a:lvl3pPr marL="1143000" indent="-228600" algn="l" defTabSz="457200" rtl="0" eaLnBrk="1" fontAlgn="base" hangingPunct="1">
              <a:spcBef>
                <a:spcPct val="20000"/>
              </a:spcBef>
              <a:spcAft>
                <a:spcPct val="0"/>
              </a:spcAft>
              <a:buFont typeface="Arial" charset="0"/>
              <a:buChar char="•"/>
              <a:defRPr sz="2000" kern="1200">
                <a:solidFill>
                  <a:schemeClr val="tx1"/>
                </a:solidFill>
                <a:latin typeface="Arial"/>
                <a:ea typeface="ＭＳ Ｐゴシック" charset="-128"/>
                <a:cs typeface="Arial"/>
              </a:defRPr>
            </a:lvl3pPr>
            <a:lvl4pPr marL="1600200" indent="-228600" algn="l" defTabSz="457200" rtl="0" eaLnBrk="1" fontAlgn="base" hangingPunct="1">
              <a:spcBef>
                <a:spcPct val="20000"/>
              </a:spcBef>
              <a:spcAft>
                <a:spcPct val="0"/>
              </a:spcAft>
              <a:buFont typeface="Arial" charset="0"/>
              <a:buChar char="–"/>
              <a:defRPr kern="1200">
                <a:solidFill>
                  <a:schemeClr val="tx1"/>
                </a:solidFill>
                <a:latin typeface="Arial"/>
                <a:ea typeface="ＭＳ Ｐゴシック" charset="-128"/>
                <a:cs typeface="Arial"/>
              </a:defRPr>
            </a:lvl4pPr>
            <a:lvl5pPr marL="2057400" indent="-228600" algn="l" defTabSz="457200" rtl="0" eaLnBrk="1" fontAlgn="base" hangingPunct="1">
              <a:spcBef>
                <a:spcPct val="20000"/>
              </a:spcBef>
              <a:spcAft>
                <a:spcPct val="0"/>
              </a:spcAft>
              <a:buFont typeface="Arial" charset="0"/>
              <a:buChar char="»"/>
              <a:defRPr kern="1200">
                <a:solidFill>
                  <a:schemeClr val="tx1"/>
                </a:solidFill>
                <a:latin typeface="Arial"/>
                <a:ea typeface="ＭＳ Ｐゴシック" charset="-128"/>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spcBef>
                <a:spcPts val="600"/>
              </a:spcBef>
            </a:pPr>
            <a:r>
              <a:rPr lang="en-US" sz="1800" dirty="0" smtClean="0"/>
              <a:t>Simple language with and an advanced </a:t>
            </a:r>
            <a:r>
              <a:rPr lang="en-US" sz="1800" b="1" dirty="0" err="1" smtClean="0"/>
              <a:t>variational</a:t>
            </a:r>
            <a:r>
              <a:rPr lang="en-US" sz="1800" b="1" dirty="0" smtClean="0"/>
              <a:t> effect system</a:t>
            </a:r>
            <a:endParaRPr lang="en-US" sz="1800" dirty="0" smtClean="0"/>
          </a:p>
          <a:p>
            <a:pPr>
              <a:spcBef>
                <a:spcPts val="600"/>
              </a:spcBef>
            </a:pPr>
            <a:r>
              <a:rPr lang="en-US" sz="1800" dirty="0" smtClean="0"/>
              <a:t>Key representation: </a:t>
            </a:r>
            <a:r>
              <a:rPr lang="en-US" sz="1800" b="1" dirty="0" smtClean="0"/>
              <a:t>resource profiles </a:t>
            </a:r>
            <a:r>
              <a:rPr lang="en-US" sz="1800" dirty="0" smtClean="0"/>
              <a:t>(a </a:t>
            </a:r>
            <a:r>
              <a:rPr lang="en-US" sz="1800" u="sng" dirty="0" smtClean="0"/>
              <a:t>type</a:t>
            </a:r>
            <a:r>
              <a:rPr lang="en-US" sz="1800" dirty="0" smtClean="0"/>
              <a:t> in the effect system) </a:t>
            </a:r>
            <a:endParaRPr lang="en-US" sz="1200" dirty="0"/>
          </a:p>
          <a:p>
            <a:pPr lvl="1">
              <a:spcBef>
                <a:spcPts val="600"/>
              </a:spcBef>
            </a:pPr>
            <a:r>
              <a:rPr lang="en-US" sz="1600" dirty="0" smtClean="0"/>
              <a:t>Synthesize analysis results, annotations, feature model into a resource profile</a:t>
            </a:r>
            <a:r>
              <a:rPr lang="en-US" sz="1600" b="1" dirty="0" smtClean="0"/>
              <a:t> </a:t>
            </a:r>
            <a:r>
              <a:rPr lang="en-US" sz="1600" dirty="0" smtClean="0"/>
              <a:t>for each </a:t>
            </a:r>
            <a:r>
              <a:rPr lang="en-US" sz="1600" dirty="0" err="1" smtClean="0"/>
              <a:t>DFU</a:t>
            </a:r>
            <a:r>
              <a:rPr lang="en-US" sz="1600" dirty="0" smtClean="0"/>
              <a:t> that precisely captures </a:t>
            </a:r>
            <a:r>
              <a:rPr lang="en-US" sz="1600" b="1" dirty="0" smtClean="0"/>
              <a:t>configurability</a:t>
            </a:r>
            <a:r>
              <a:rPr lang="en-US" sz="1600" dirty="0" smtClean="0"/>
              <a:t>, </a:t>
            </a:r>
            <a:r>
              <a:rPr lang="en-US" sz="1600" b="1" dirty="0" smtClean="0"/>
              <a:t>requirements</a:t>
            </a:r>
            <a:r>
              <a:rPr lang="en-US" sz="1600" dirty="0" smtClean="0"/>
              <a:t>, and </a:t>
            </a:r>
            <a:r>
              <a:rPr lang="en-US" sz="1600" b="1" dirty="0" smtClean="0"/>
              <a:t>provisions</a:t>
            </a:r>
          </a:p>
          <a:p>
            <a:pPr lvl="1">
              <a:spcBef>
                <a:spcPts val="600"/>
              </a:spcBef>
            </a:pPr>
            <a:r>
              <a:rPr lang="en-US" sz="1600" dirty="0" smtClean="0"/>
              <a:t>Describe </a:t>
            </a:r>
            <a:r>
              <a:rPr lang="en-US" sz="1600" b="1" dirty="0" smtClean="0"/>
              <a:t>mission requirements</a:t>
            </a:r>
            <a:r>
              <a:rPr lang="en-US" sz="1600" dirty="0" smtClean="0"/>
              <a:t> as a resource profile</a:t>
            </a:r>
            <a:r>
              <a:rPr lang="en-US" sz="1600" b="1" dirty="0" smtClean="0"/>
              <a:t> </a:t>
            </a:r>
            <a:r>
              <a:rPr lang="en-US" sz="1600" dirty="0" smtClean="0"/>
              <a:t>for the overall </a:t>
            </a:r>
            <a:r>
              <a:rPr lang="en-US" sz="1600" dirty="0" smtClean="0"/>
              <a:t>application</a:t>
            </a:r>
          </a:p>
          <a:p>
            <a:pPr lvl="1">
              <a:spcBef>
                <a:spcPts val="600"/>
              </a:spcBef>
            </a:pPr>
            <a:r>
              <a:rPr lang="en-US" sz="1600" dirty="0" smtClean="0"/>
              <a:t>Use facts/knowledge from the triple store to build resource profiles</a:t>
            </a:r>
          </a:p>
          <a:p>
            <a:pPr lvl="1">
              <a:spcBef>
                <a:spcPts val="600"/>
              </a:spcBef>
            </a:pPr>
            <a:endParaRPr lang="en-US" sz="800" dirty="0" smtClean="0"/>
          </a:p>
          <a:p>
            <a:pPr>
              <a:spcBef>
                <a:spcPts val="600"/>
              </a:spcBef>
            </a:pPr>
            <a:r>
              <a:rPr lang="en-US" sz="1800" dirty="0" smtClean="0"/>
              <a:t>Key functionality: efficiently </a:t>
            </a:r>
            <a:r>
              <a:rPr lang="en-US" sz="1800" b="1" dirty="0" smtClean="0"/>
              <a:t>check</a:t>
            </a:r>
            <a:r>
              <a:rPr lang="en-US" sz="1800" dirty="0" smtClean="0"/>
              <a:t> and </a:t>
            </a:r>
            <a:r>
              <a:rPr lang="en-US" sz="1800" b="1" dirty="0" smtClean="0"/>
              <a:t>infer</a:t>
            </a:r>
            <a:r>
              <a:rPr lang="en-US" sz="1800" dirty="0" smtClean="0"/>
              <a:t> resource profiles</a:t>
            </a:r>
            <a:endParaRPr lang="en-US" sz="1000" dirty="0" smtClean="0"/>
          </a:p>
          <a:p>
            <a:pPr lvl="1">
              <a:spcBef>
                <a:spcPts val="600"/>
              </a:spcBef>
            </a:pPr>
            <a:r>
              <a:rPr lang="en-US" sz="1600" dirty="0" smtClean="0"/>
              <a:t>Problem: </a:t>
            </a:r>
            <a:r>
              <a:rPr lang="en-US" sz="1600" i="1" dirty="0" smtClean="0"/>
              <a:t>Huge</a:t>
            </a:r>
            <a:r>
              <a:rPr lang="en-US" sz="1600" dirty="0" smtClean="0"/>
              <a:t> space of potential </a:t>
            </a:r>
            <a:r>
              <a:rPr lang="en-US" sz="1600" dirty="0" smtClean="0"/>
              <a:t>application configurations </a:t>
            </a:r>
            <a:r>
              <a:rPr lang="en-US" sz="1600" dirty="0" smtClean="0"/>
              <a:t>(many variation points, alternative DFUs). How do we find the right one?</a:t>
            </a:r>
          </a:p>
          <a:p>
            <a:pPr lvl="1">
              <a:spcBef>
                <a:spcPts val="600"/>
              </a:spcBef>
            </a:pPr>
            <a:r>
              <a:rPr lang="en-US" sz="1600" dirty="0" smtClean="0"/>
              <a:t>Solution: </a:t>
            </a:r>
            <a:r>
              <a:rPr lang="en-US" sz="1600" b="1" dirty="0" err="1" smtClean="0"/>
              <a:t>variational</a:t>
            </a:r>
            <a:r>
              <a:rPr lang="en-US" sz="1600" b="1" dirty="0" smtClean="0"/>
              <a:t> algorithms</a:t>
            </a:r>
            <a:r>
              <a:rPr lang="en-US" sz="1600" dirty="0" smtClean="0"/>
              <a:t> for efficient, precise typing of </a:t>
            </a:r>
            <a:r>
              <a:rPr lang="en-US" sz="1600" i="1" dirty="0" smtClean="0"/>
              <a:t>all possible </a:t>
            </a:r>
            <a:r>
              <a:rPr lang="en-US" sz="1600" i="1" dirty="0" smtClean="0"/>
              <a:t>application configuration</a:t>
            </a:r>
          </a:p>
          <a:p>
            <a:pPr lvl="1">
              <a:spcBef>
                <a:spcPts val="600"/>
              </a:spcBef>
            </a:pPr>
            <a:endParaRPr lang="en-US" sz="800" b="1" dirty="0"/>
          </a:p>
          <a:p>
            <a:pPr>
              <a:spcBef>
                <a:spcPts val="600"/>
              </a:spcBef>
            </a:pPr>
            <a:r>
              <a:rPr lang="en-US" sz="1800" dirty="0" smtClean="0"/>
              <a:t>Critical parts of our solution reduce to variants of typing problems:</a:t>
            </a:r>
            <a:endParaRPr lang="en-US" sz="2000" dirty="0" smtClean="0"/>
          </a:p>
          <a:p>
            <a:pPr lvl="1">
              <a:spcBef>
                <a:spcPts val="600"/>
              </a:spcBef>
            </a:pPr>
            <a:r>
              <a:rPr lang="en-US" sz="1600" dirty="0" smtClean="0"/>
              <a:t>Does a given app satisfy the mission requirements? (type checking)</a:t>
            </a:r>
            <a:endParaRPr lang="en-US" sz="1600" dirty="0"/>
          </a:p>
          <a:p>
            <a:pPr lvl="1">
              <a:spcBef>
                <a:spcPts val="600"/>
              </a:spcBef>
            </a:pPr>
            <a:r>
              <a:rPr lang="en-US" sz="1600" dirty="0" smtClean="0"/>
              <a:t>Find an app that satisfies the mission requirements? (type inference)</a:t>
            </a:r>
            <a:endParaRPr lang="en-US" sz="1600" dirty="0"/>
          </a:p>
          <a:p>
            <a:pPr lvl="1">
              <a:spcBef>
                <a:spcPts val="600"/>
              </a:spcBef>
            </a:pPr>
            <a:r>
              <a:rPr lang="en-US" sz="1600" dirty="0" smtClean="0"/>
              <a:t>What is the best app for the mission requirements? (type inference + valuation)</a:t>
            </a:r>
          </a:p>
        </p:txBody>
      </p:sp>
    </p:spTree>
    <p:extLst>
      <p:ext uri="{BB962C8B-B14F-4D97-AF65-F5344CB8AC3E}">
        <p14:creationId xmlns:p14="http://schemas.microsoft.com/office/powerpoint/2010/main" val="367273476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000" dirty="0" smtClean="0"/>
              <a:t>Resource DSL: component technologies</a:t>
            </a:r>
            <a:endParaRPr lang="en-US" sz="3000" dirty="0"/>
          </a:p>
        </p:txBody>
      </p:sp>
      <p:sp>
        <p:nvSpPr>
          <p:cNvPr id="3" name="Slide Number Placeholder 2"/>
          <p:cNvSpPr>
            <a:spLocks noGrp="1"/>
          </p:cNvSpPr>
          <p:nvPr>
            <p:ph type="sldNum" sz="quarter" idx="12"/>
          </p:nvPr>
        </p:nvSpPr>
        <p:spPr/>
        <p:txBody>
          <a:bodyPr/>
          <a:lstStyle/>
          <a:p>
            <a:fld id="{5163728A-5C6C-4DC9-ACFF-9E47917C1905}" type="slidenum">
              <a:rPr lang="en-US" smtClean="0"/>
              <a:pPr/>
              <a:t>16</a:t>
            </a:fld>
            <a:endParaRPr lang="en-US" dirty="0"/>
          </a:p>
        </p:txBody>
      </p:sp>
      <p:sp>
        <p:nvSpPr>
          <p:cNvPr id="8" name="Content Placeholder 2"/>
          <p:cNvSpPr txBox="1">
            <a:spLocks/>
          </p:cNvSpPr>
          <p:nvPr/>
        </p:nvSpPr>
        <p:spPr>
          <a:xfrm>
            <a:off x="341235" y="1286638"/>
            <a:ext cx="8442251" cy="5334162"/>
          </a:xfrm>
          <a:prstGeom prst="rect">
            <a:avLst/>
          </a:prstGeom>
        </p:spPr>
        <p:txBody>
          <a:bodyPr lIns="91440"/>
          <a:lstStyle>
            <a:lvl1pPr marL="342900" indent="-342900" algn="l" defTabSz="457200" rtl="0" eaLnBrk="1" fontAlgn="base" hangingPunct="1">
              <a:spcBef>
                <a:spcPct val="20000"/>
              </a:spcBef>
              <a:spcAft>
                <a:spcPct val="0"/>
              </a:spcAft>
              <a:buFont typeface="Arial" charset="0"/>
              <a:buChar char="•"/>
              <a:defRPr sz="2800" kern="1200">
                <a:solidFill>
                  <a:schemeClr val="tx1"/>
                </a:solidFill>
                <a:latin typeface="Arial"/>
                <a:ea typeface="ＭＳ Ｐゴシック" charset="-128"/>
                <a:cs typeface="Arial"/>
              </a:defRPr>
            </a:lvl1pPr>
            <a:lvl2pPr marL="742950" indent="-285750" algn="l" defTabSz="457200" rtl="0" eaLnBrk="1" fontAlgn="base" hangingPunct="1">
              <a:spcBef>
                <a:spcPct val="20000"/>
              </a:spcBef>
              <a:spcAft>
                <a:spcPct val="0"/>
              </a:spcAft>
              <a:buFont typeface="Arial" charset="0"/>
              <a:buChar char="–"/>
              <a:defRPr sz="2400" kern="1200">
                <a:solidFill>
                  <a:schemeClr val="tx1"/>
                </a:solidFill>
                <a:latin typeface="Arial"/>
                <a:ea typeface="ＭＳ Ｐゴシック" charset="-128"/>
                <a:cs typeface="Arial"/>
              </a:defRPr>
            </a:lvl2pPr>
            <a:lvl3pPr marL="1143000" indent="-228600" algn="l" defTabSz="457200" rtl="0" eaLnBrk="1" fontAlgn="base" hangingPunct="1">
              <a:spcBef>
                <a:spcPct val="20000"/>
              </a:spcBef>
              <a:spcAft>
                <a:spcPct val="0"/>
              </a:spcAft>
              <a:buFont typeface="Arial" charset="0"/>
              <a:buChar char="•"/>
              <a:defRPr sz="2000" kern="1200">
                <a:solidFill>
                  <a:schemeClr val="tx1"/>
                </a:solidFill>
                <a:latin typeface="Arial"/>
                <a:ea typeface="ＭＳ Ｐゴシック" charset="-128"/>
                <a:cs typeface="Arial"/>
              </a:defRPr>
            </a:lvl3pPr>
            <a:lvl4pPr marL="1600200" indent="-228600" algn="l" defTabSz="457200" rtl="0" eaLnBrk="1" fontAlgn="base" hangingPunct="1">
              <a:spcBef>
                <a:spcPct val="20000"/>
              </a:spcBef>
              <a:spcAft>
                <a:spcPct val="0"/>
              </a:spcAft>
              <a:buFont typeface="Arial" charset="0"/>
              <a:buChar char="–"/>
              <a:defRPr kern="1200">
                <a:solidFill>
                  <a:schemeClr val="tx1"/>
                </a:solidFill>
                <a:latin typeface="Arial"/>
                <a:ea typeface="ＭＳ Ｐゴシック" charset="-128"/>
                <a:cs typeface="Arial"/>
              </a:defRPr>
            </a:lvl4pPr>
            <a:lvl5pPr marL="2057400" indent="-228600" algn="l" defTabSz="457200" rtl="0" eaLnBrk="1" fontAlgn="base" hangingPunct="1">
              <a:spcBef>
                <a:spcPct val="20000"/>
              </a:spcBef>
              <a:spcAft>
                <a:spcPct val="0"/>
              </a:spcAft>
              <a:buFont typeface="Arial" charset="0"/>
              <a:buChar char="»"/>
              <a:defRPr kern="1200">
                <a:solidFill>
                  <a:schemeClr val="tx1"/>
                </a:solidFill>
                <a:latin typeface="Arial"/>
                <a:ea typeface="ＭＳ Ｐゴシック" charset="-128"/>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spcBef>
                <a:spcPts val="1000"/>
              </a:spcBef>
            </a:pPr>
            <a:r>
              <a:rPr lang="en-US" sz="1800" dirty="0" smtClean="0"/>
              <a:t>Novel </a:t>
            </a:r>
            <a:r>
              <a:rPr lang="en-US" sz="1800" b="1" dirty="0" smtClean="0"/>
              <a:t>effect system</a:t>
            </a:r>
            <a:r>
              <a:rPr lang="en-US" sz="1800" dirty="0" smtClean="0"/>
              <a:t> based on:</a:t>
            </a:r>
          </a:p>
          <a:p>
            <a:pPr lvl="1">
              <a:spcBef>
                <a:spcPts val="1000"/>
              </a:spcBef>
            </a:pPr>
            <a:r>
              <a:rPr lang="en-US" sz="1600" dirty="0"/>
              <a:t>H</a:t>
            </a:r>
            <a:r>
              <a:rPr lang="en-US" sz="1600" dirty="0" smtClean="0"/>
              <a:t>ierarchically organized constraints to describe resource requirements/provisions</a:t>
            </a:r>
          </a:p>
          <a:p>
            <a:pPr lvl="1">
              <a:spcBef>
                <a:spcPts val="1000"/>
              </a:spcBef>
            </a:pPr>
            <a:r>
              <a:rPr lang="en-US" sz="1600" dirty="0" smtClean="0"/>
              <a:t>Variation points and presence conditions that capture configurability/variability</a:t>
            </a:r>
          </a:p>
          <a:p>
            <a:pPr>
              <a:spcBef>
                <a:spcPts val="1000"/>
              </a:spcBef>
            </a:pPr>
            <a:r>
              <a:rPr lang="en-US" sz="1800" dirty="0" smtClean="0"/>
              <a:t>Efficient </a:t>
            </a:r>
            <a:r>
              <a:rPr lang="en-US" sz="1800" b="1" dirty="0" err="1" smtClean="0"/>
              <a:t>variational</a:t>
            </a:r>
            <a:r>
              <a:rPr lang="en-US" sz="1800" b="1" dirty="0" smtClean="0"/>
              <a:t> data structures</a:t>
            </a:r>
            <a:r>
              <a:rPr lang="en-US" sz="1800" dirty="0" smtClean="0"/>
              <a:t> (stacks, sets, maps, etc.) </a:t>
            </a:r>
            <a:endParaRPr lang="en-US" sz="1200" dirty="0" smtClean="0"/>
          </a:p>
          <a:p>
            <a:pPr lvl="1">
              <a:spcBef>
                <a:spcPts val="1000"/>
              </a:spcBef>
            </a:pPr>
            <a:r>
              <a:rPr lang="en-US" sz="1600" dirty="0" smtClean="0"/>
              <a:t>Goals: maximize sharing, minimizing redundant operations</a:t>
            </a:r>
          </a:p>
          <a:p>
            <a:pPr lvl="1">
              <a:spcBef>
                <a:spcPts val="1000"/>
              </a:spcBef>
            </a:pPr>
            <a:r>
              <a:rPr lang="en-US" sz="1600" dirty="0" smtClean="0"/>
              <a:t>Key to efficient </a:t>
            </a:r>
            <a:r>
              <a:rPr lang="en-US" sz="1600" dirty="0" err="1" smtClean="0"/>
              <a:t>variational</a:t>
            </a:r>
            <a:r>
              <a:rPr lang="en-US" sz="1600" dirty="0" smtClean="0"/>
              <a:t> algorithms for type checking, inference, valuation</a:t>
            </a:r>
          </a:p>
          <a:p>
            <a:pPr>
              <a:spcBef>
                <a:spcPts val="1000"/>
              </a:spcBef>
            </a:pPr>
            <a:r>
              <a:rPr lang="en-US" sz="1800" dirty="0" smtClean="0"/>
              <a:t>Efficient </a:t>
            </a:r>
            <a:r>
              <a:rPr lang="en-US" sz="1800" b="1" dirty="0" err="1" smtClean="0"/>
              <a:t>variational</a:t>
            </a:r>
            <a:r>
              <a:rPr lang="en-US" sz="1800" b="1" dirty="0" smtClean="0"/>
              <a:t> algorithms</a:t>
            </a:r>
            <a:r>
              <a:rPr lang="en-US" sz="1800" dirty="0" smtClean="0"/>
              <a:t> for:</a:t>
            </a:r>
            <a:endParaRPr lang="en-US" sz="1200" b="1" dirty="0" smtClean="0"/>
          </a:p>
          <a:p>
            <a:pPr lvl="1">
              <a:spcBef>
                <a:spcPts val="1000"/>
              </a:spcBef>
            </a:pPr>
            <a:r>
              <a:rPr lang="en-US" sz="1600" dirty="0" smtClean="0"/>
              <a:t>Compute resource impact of an app on an initial resource environment</a:t>
            </a:r>
          </a:p>
          <a:p>
            <a:pPr lvl="1">
              <a:spcBef>
                <a:spcPts val="1000"/>
              </a:spcBef>
            </a:pPr>
            <a:r>
              <a:rPr lang="en-US" sz="1600" dirty="0" smtClean="0"/>
              <a:t>Check whether app is consistent with (i.e. subtype of) mission requirements</a:t>
            </a:r>
          </a:p>
          <a:p>
            <a:pPr lvl="1">
              <a:spcBef>
                <a:spcPts val="1000"/>
              </a:spcBef>
            </a:pPr>
            <a:r>
              <a:rPr lang="en-US" sz="1600" dirty="0" smtClean="0"/>
              <a:t>Infer satisfying resource profile for an app + mission requirements</a:t>
            </a:r>
          </a:p>
          <a:p>
            <a:pPr lvl="1">
              <a:spcBef>
                <a:spcPts val="1000"/>
              </a:spcBef>
            </a:pPr>
            <a:r>
              <a:rPr lang="en-US" sz="1600" dirty="0" smtClean="0"/>
              <a:t>Extract configuration specification from an inferred resource profile</a:t>
            </a:r>
          </a:p>
          <a:p>
            <a:pPr lvl="1">
              <a:spcBef>
                <a:spcPts val="1000"/>
              </a:spcBef>
            </a:pPr>
            <a:r>
              <a:rPr lang="en-US" sz="1600" dirty="0" smtClean="0"/>
              <a:t>Evaluate quality of all satisfying configurations</a:t>
            </a:r>
          </a:p>
        </p:txBody>
      </p:sp>
      <p:sp>
        <p:nvSpPr>
          <p:cNvPr id="4" name="TextBox 3"/>
          <p:cNvSpPr txBox="1"/>
          <p:nvPr/>
        </p:nvSpPr>
        <p:spPr>
          <a:xfrm>
            <a:off x="7667736" y="1434231"/>
            <a:ext cx="993664" cy="307777"/>
          </a:xfrm>
          <a:prstGeom prst="rect">
            <a:avLst/>
          </a:prstGeom>
          <a:noFill/>
        </p:spPr>
        <p:txBody>
          <a:bodyPr wrap="square" rtlCol="0">
            <a:spAutoFit/>
          </a:bodyPr>
          <a:lstStyle/>
          <a:p>
            <a:r>
              <a:rPr lang="en-US" sz="1400" b="1" smtClean="0">
                <a:solidFill>
                  <a:schemeClr val="accent2"/>
                </a:solidFill>
              </a:rPr>
              <a:t>(phase 1)</a:t>
            </a:r>
            <a:endParaRPr lang="en-US" sz="1400" b="1" dirty="0">
              <a:solidFill>
                <a:schemeClr val="accent2"/>
              </a:solidFill>
            </a:endParaRPr>
          </a:p>
        </p:txBody>
      </p:sp>
      <p:sp>
        <p:nvSpPr>
          <p:cNvPr id="6" name="TextBox 5"/>
          <p:cNvSpPr txBox="1"/>
          <p:nvPr/>
        </p:nvSpPr>
        <p:spPr>
          <a:xfrm>
            <a:off x="8115299" y="2071383"/>
            <a:ext cx="1092201" cy="307777"/>
          </a:xfrm>
          <a:prstGeom prst="rect">
            <a:avLst/>
          </a:prstGeom>
          <a:noFill/>
        </p:spPr>
        <p:txBody>
          <a:bodyPr wrap="square" rtlCol="0">
            <a:spAutoFit/>
          </a:bodyP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charset="-128"/>
                <a:cs typeface="+mn-cs"/>
              </a:defRPr>
            </a:lvl5pPr>
            <a:lvl6pPr marL="2286000" algn="l" defTabSz="914400" rtl="0" eaLnBrk="1" latinLnBrk="0" hangingPunct="1">
              <a:defRPr kern="1200">
                <a:solidFill>
                  <a:schemeClr val="tx1"/>
                </a:solidFill>
                <a:latin typeface="Arial" charset="0"/>
                <a:ea typeface="ＭＳ Ｐゴシック" charset="-128"/>
                <a:cs typeface="+mn-cs"/>
              </a:defRPr>
            </a:lvl6pPr>
            <a:lvl7pPr marL="2743200" algn="l" defTabSz="914400" rtl="0" eaLnBrk="1" latinLnBrk="0" hangingPunct="1">
              <a:defRPr kern="1200">
                <a:solidFill>
                  <a:schemeClr val="tx1"/>
                </a:solidFill>
                <a:latin typeface="Arial" charset="0"/>
                <a:ea typeface="ＭＳ Ｐゴシック" charset="-128"/>
                <a:cs typeface="+mn-cs"/>
              </a:defRPr>
            </a:lvl7pPr>
            <a:lvl8pPr marL="3200400" algn="l" defTabSz="914400" rtl="0" eaLnBrk="1" latinLnBrk="0" hangingPunct="1">
              <a:defRPr kern="1200">
                <a:solidFill>
                  <a:schemeClr val="tx1"/>
                </a:solidFill>
                <a:latin typeface="Arial" charset="0"/>
                <a:ea typeface="ＭＳ Ｐゴシック" charset="-128"/>
                <a:cs typeface="+mn-cs"/>
              </a:defRPr>
            </a:lvl8pPr>
            <a:lvl9pPr marL="3657600" algn="l" defTabSz="914400" rtl="0" eaLnBrk="1" latinLnBrk="0" hangingPunct="1">
              <a:defRPr kern="1200">
                <a:solidFill>
                  <a:schemeClr val="tx1"/>
                </a:solidFill>
                <a:latin typeface="Arial" charset="0"/>
                <a:ea typeface="ＭＳ Ｐゴシック" charset="-128"/>
                <a:cs typeface="+mn-cs"/>
              </a:defRPr>
            </a:lvl9pPr>
          </a:lstStyle>
          <a:p>
            <a:r>
              <a:rPr lang="en-US" sz="1400" b="1" smtClean="0">
                <a:solidFill>
                  <a:schemeClr val="accent2"/>
                </a:solidFill>
              </a:rPr>
              <a:t>(phase 2)</a:t>
            </a:r>
            <a:endParaRPr lang="en-US" sz="1400" b="1" dirty="0">
              <a:solidFill>
                <a:schemeClr val="accent2"/>
              </a:solidFill>
            </a:endParaRPr>
          </a:p>
        </p:txBody>
      </p:sp>
      <p:sp>
        <p:nvSpPr>
          <p:cNvPr id="7" name="TextBox 6"/>
          <p:cNvSpPr txBox="1"/>
          <p:nvPr/>
        </p:nvSpPr>
        <p:spPr>
          <a:xfrm>
            <a:off x="7959004" y="3991443"/>
            <a:ext cx="1404787" cy="307777"/>
          </a:xfrm>
          <a:prstGeom prst="rect">
            <a:avLst/>
          </a:prstGeom>
          <a:noFill/>
        </p:spPr>
        <p:txBody>
          <a:bodyPr wrap="square" rtlCol="0">
            <a:spAutoFit/>
          </a:bodyP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charset="-128"/>
                <a:cs typeface="+mn-cs"/>
              </a:defRPr>
            </a:lvl5pPr>
            <a:lvl6pPr marL="2286000" algn="l" defTabSz="914400" rtl="0" eaLnBrk="1" latinLnBrk="0" hangingPunct="1">
              <a:defRPr kern="1200">
                <a:solidFill>
                  <a:schemeClr val="tx1"/>
                </a:solidFill>
                <a:latin typeface="Arial" charset="0"/>
                <a:ea typeface="ＭＳ Ｐゴシック" charset="-128"/>
                <a:cs typeface="+mn-cs"/>
              </a:defRPr>
            </a:lvl6pPr>
            <a:lvl7pPr marL="2743200" algn="l" defTabSz="914400" rtl="0" eaLnBrk="1" latinLnBrk="0" hangingPunct="1">
              <a:defRPr kern="1200">
                <a:solidFill>
                  <a:schemeClr val="tx1"/>
                </a:solidFill>
                <a:latin typeface="Arial" charset="0"/>
                <a:ea typeface="ＭＳ Ｐゴシック" charset="-128"/>
                <a:cs typeface="+mn-cs"/>
              </a:defRPr>
            </a:lvl7pPr>
            <a:lvl8pPr marL="3200400" algn="l" defTabSz="914400" rtl="0" eaLnBrk="1" latinLnBrk="0" hangingPunct="1">
              <a:defRPr kern="1200">
                <a:solidFill>
                  <a:schemeClr val="tx1"/>
                </a:solidFill>
                <a:latin typeface="Arial" charset="0"/>
                <a:ea typeface="ＭＳ Ｐゴシック" charset="-128"/>
                <a:cs typeface="+mn-cs"/>
              </a:defRPr>
            </a:lvl8pPr>
            <a:lvl9pPr marL="3657600" algn="l" defTabSz="914400" rtl="0" eaLnBrk="1" latinLnBrk="0" hangingPunct="1">
              <a:defRPr kern="1200">
                <a:solidFill>
                  <a:schemeClr val="tx1"/>
                </a:solidFill>
                <a:latin typeface="Arial" charset="0"/>
                <a:ea typeface="ＭＳ Ｐゴシック" charset="-128"/>
                <a:cs typeface="+mn-cs"/>
              </a:defRPr>
            </a:lvl9pPr>
          </a:lstStyle>
          <a:p>
            <a:r>
              <a:rPr lang="en-US" sz="1400" b="1" dirty="0" smtClean="0">
                <a:solidFill>
                  <a:schemeClr val="accent2"/>
                </a:solidFill>
              </a:rPr>
              <a:t>(phase 1–2)</a:t>
            </a:r>
            <a:endParaRPr lang="en-US" sz="1400" b="1" dirty="0">
              <a:solidFill>
                <a:schemeClr val="accent2"/>
              </a:solidFill>
            </a:endParaRPr>
          </a:p>
        </p:txBody>
      </p:sp>
      <p:sp>
        <p:nvSpPr>
          <p:cNvPr id="9" name="TextBox 8"/>
          <p:cNvSpPr txBox="1"/>
          <p:nvPr/>
        </p:nvSpPr>
        <p:spPr>
          <a:xfrm>
            <a:off x="7129613" y="2464310"/>
            <a:ext cx="1404787" cy="307777"/>
          </a:xfrm>
          <a:prstGeom prst="rect">
            <a:avLst/>
          </a:prstGeom>
          <a:noFill/>
        </p:spPr>
        <p:txBody>
          <a:bodyPr wrap="square" rtlCol="0">
            <a:spAutoFit/>
          </a:bodyP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charset="-128"/>
                <a:cs typeface="+mn-cs"/>
              </a:defRPr>
            </a:lvl5pPr>
            <a:lvl6pPr marL="2286000" algn="l" defTabSz="914400" rtl="0" eaLnBrk="1" latinLnBrk="0" hangingPunct="1">
              <a:defRPr kern="1200">
                <a:solidFill>
                  <a:schemeClr val="tx1"/>
                </a:solidFill>
                <a:latin typeface="Arial" charset="0"/>
                <a:ea typeface="ＭＳ Ｐゴシック" charset="-128"/>
                <a:cs typeface="+mn-cs"/>
              </a:defRPr>
            </a:lvl6pPr>
            <a:lvl7pPr marL="2743200" algn="l" defTabSz="914400" rtl="0" eaLnBrk="1" latinLnBrk="0" hangingPunct="1">
              <a:defRPr kern="1200">
                <a:solidFill>
                  <a:schemeClr val="tx1"/>
                </a:solidFill>
                <a:latin typeface="Arial" charset="0"/>
                <a:ea typeface="ＭＳ Ｐゴシック" charset="-128"/>
                <a:cs typeface="+mn-cs"/>
              </a:defRPr>
            </a:lvl7pPr>
            <a:lvl8pPr marL="3200400" algn="l" defTabSz="914400" rtl="0" eaLnBrk="1" latinLnBrk="0" hangingPunct="1">
              <a:defRPr kern="1200">
                <a:solidFill>
                  <a:schemeClr val="tx1"/>
                </a:solidFill>
                <a:latin typeface="Arial" charset="0"/>
                <a:ea typeface="ＭＳ Ｐゴシック" charset="-128"/>
                <a:cs typeface="+mn-cs"/>
              </a:defRPr>
            </a:lvl8pPr>
            <a:lvl9pPr marL="3657600" algn="l" defTabSz="914400" rtl="0" eaLnBrk="1" latinLnBrk="0" hangingPunct="1">
              <a:defRPr kern="1200">
                <a:solidFill>
                  <a:schemeClr val="tx1"/>
                </a:solidFill>
                <a:latin typeface="Arial" charset="0"/>
                <a:ea typeface="ＭＳ Ｐゴシック" charset="-128"/>
                <a:cs typeface="+mn-cs"/>
              </a:defRPr>
            </a:lvl9pPr>
          </a:lstStyle>
          <a:p>
            <a:r>
              <a:rPr lang="en-US" sz="1400" b="1" smtClean="0">
                <a:solidFill>
                  <a:schemeClr val="accent2"/>
                </a:solidFill>
              </a:rPr>
              <a:t>(phase 1–3)</a:t>
            </a:r>
            <a:endParaRPr lang="en-US" sz="1400" b="1" dirty="0">
              <a:solidFill>
                <a:schemeClr val="accent2"/>
              </a:solidFill>
            </a:endParaRPr>
          </a:p>
        </p:txBody>
      </p:sp>
      <p:sp>
        <p:nvSpPr>
          <p:cNvPr id="10" name="TextBox 9"/>
          <p:cNvSpPr txBox="1"/>
          <p:nvPr/>
        </p:nvSpPr>
        <p:spPr>
          <a:xfrm>
            <a:off x="7959005" y="4344100"/>
            <a:ext cx="1404787" cy="307777"/>
          </a:xfrm>
          <a:prstGeom prst="rect">
            <a:avLst/>
          </a:prstGeom>
          <a:noFill/>
        </p:spPr>
        <p:txBody>
          <a:bodyPr wrap="square" rtlCol="0">
            <a:spAutoFit/>
          </a:bodyP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charset="-128"/>
                <a:cs typeface="+mn-cs"/>
              </a:defRPr>
            </a:lvl5pPr>
            <a:lvl6pPr marL="2286000" algn="l" defTabSz="914400" rtl="0" eaLnBrk="1" latinLnBrk="0" hangingPunct="1">
              <a:defRPr kern="1200">
                <a:solidFill>
                  <a:schemeClr val="tx1"/>
                </a:solidFill>
                <a:latin typeface="Arial" charset="0"/>
                <a:ea typeface="ＭＳ Ｐゴシック" charset="-128"/>
                <a:cs typeface="+mn-cs"/>
              </a:defRPr>
            </a:lvl6pPr>
            <a:lvl7pPr marL="2743200" algn="l" defTabSz="914400" rtl="0" eaLnBrk="1" latinLnBrk="0" hangingPunct="1">
              <a:defRPr kern="1200">
                <a:solidFill>
                  <a:schemeClr val="tx1"/>
                </a:solidFill>
                <a:latin typeface="Arial" charset="0"/>
                <a:ea typeface="ＭＳ Ｐゴシック" charset="-128"/>
                <a:cs typeface="+mn-cs"/>
              </a:defRPr>
            </a:lvl7pPr>
            <a:lvl8pPr marL="3200400" algn="l" defTabSz="914400" rtl="0" eaLnBrk="1" latinLnBrk="0" hangingPunct="1">
              <a:defRPr kern="1200">
                <a:solidFill>
                  <a:schemeClr val="tx1"/>
                </a:solidFill>
                <a:latin typeface="Arial" charset="0"/>
                <a:ea typeface="ＭＳ Ｐゴシック" charset="-128"/>
                <a:cs typeface="+mn-cs"/>
              </a:defRPr>
            </a:lvl8pPr>
            <a:lvl9pPr marL="3657600" algn="l" defTabSz="914400" rtl="0" eaLnBrk="1" latinLnBrk="0" hangingPunct="1">
              <a:defRPr kern="1200">
                <a:solidFill>
                  <a:schemeClr val="tx1"/>
                </a:solidFill>
                <a:latin typeface="Arial" charset="0"/>
                <a:ea typeface="ＭＳ Ｐゴシック" charset="-128"/>
                <a:cs typeface="+mn-cs"/>
              </a:defRPr>
            </a:lvl9pPr>
          </a:lstStyle>
          <a:p>
            <a:r>
              <a:rPr lang="en-US" sz="1400" b="1" dirty="0" smtClean="0">
                <a:solidFill>
                  <a:schemeClr val="accent2"/>
                </a:solidFill>
              </a:rPr>
              <a:t>(phase 1–2)</a:t>
            </a:r>
            <a:endParaRPr lang="en-US" sz="1400" b="1" dirty="0">
              <a:solidFill>
                <a:schemeClr val="accent2"/>
              </a:solidFill>
            </a:endParaRPr>
          </a:p>
        </p:txBody>
      </p:sp>
      <p:sp>
        <p:nvSpPr>
          <p:cNvPr id="11" name="TextBox 10"/>
          <p:cNvSpPr txBox="1"/>
          <p:nvPr/>
        </p:nvSpPr>
        <p:spPr>
          <a:xfrm>
            <a:off x="7959003" y="4727288"/>
            <a:ext cx="1404787" cy="307777"/>
          </a:xfrm>
          <a:prstGeom prst="rect">
            <a:avLst/>
          </a:prstGeom>
          <a:noFill/>
        </p:spPr>
        <p:txBody>
          <a:bodyPr wrap="square" rtlCol="0">
            <a:spAutoFit/>
          </a:bodyP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charset="-128"/>
                <a:cs typeface="+mn-cs"/>
              </a:defRPr>
            </a:lvl5pPr>
            <a:lvl6pPr marL="2286000" algn="l" defTabSz="914400" rtl="0" eaLnBrk="1" latinLnBrk="0" hangingPunct="1">
              <a:defRPr kern="1200">
                <a:solidFill>
                  <a:schemeClr val="tx1"/>
                </a:solidFill>
                <a:latin typeface="Arial" charset="0"/>
                <a:ea typeface="ＭＳ Ｐゴシック" charset="-128"/>
                <a:cs typeface="+mn-cs"/>
              </a:defRPr>
            </a:lvl6pPr>
            <a:lvl7pPr marL="2743200" algn="l" defTabSz="914400" rtl="0" eaLnBrk="1" latinLnBrk="0" hangingPunct="1">
              <a:defRPr kern="1200">
                <a:solidFill>
                  <a:schemeClr val="tx1"/>
                </a:solidFill>
                <a:latin typeface="Arial" charset="0"/>
                <a:ea typeface="ＭＳ Ｐゴシック" charset="-128"/>
                <a:cs typeface="+mn-cs"/>
              </a:defRPr>
            </a:lvl7pPr>
            <a:lvl8pPr marL="3200400" algn="l" defTabSz="914400" rtl="0" eaLnBrk="1" latinLnBrk="0" hangingPunct="1">
              <a:defRPr kern="1200">
                <a:solidFill>
                  <a:schemeClr val="tx1"/>
                </a:solidFill>
                <a:latin typeface="Arial" charset="0"/>
                <a:ea typeface="ＭＳ Ｐゴシック" charset="-128"/>
                <a:cs typeface="+mn-cs"/>
              </a:defRPr>
            </a:lvl8pPr>
            <a:lvl9pPr marL="3657600" algn="l" defTabSz="914400" rtl="0" eaLnBrk="1" latinLnBrk="0" hangingPunct="1">
              <a:defRPr kern="1200">
                <a:solidFill>
                  <a:schemeClr val="tx1"/>
                </a:solidFill>
                <a:latin typeface="Arial" charset="0"/>
                <a:ea typeface="ＭＳ Ｐゴシック" charset="-128"/>
                <a:cs typeface="+mn-cs"/>
              </a:defRPr>
            </a:lvl9pPr>
          </a:lstStyle>
          <a:p>
            <a:r>
              <a:rPr lang="en-US" sz="1400" b="1" dirty="0" smtClean="0">
                <a:solidFill>
                  <a:schemeClr val="accent2"/>
                </a:solidFill>
              </a:rPr>
              <a:t>(phase </a:t>
            </a:r>
            <a:r>
              <a:rPr lang="en-US" sz="1400" b="1" dirty="0">
                <a:solidFill>
                  <a:schemeClr val="accent2"/>
                </a:solidFill>
              </a:rPr>
              <a:t>2</a:t>
            </a:r>
            <a:r>
              <a:rPr lang="en-US" sz="1400" b="1" dirty="0" smtClean="0">
                <a:solidFill>
                  <a:schemeClr val="accent2"/>
                </a:solidFill>
              </a:rPr>
              <a:t>)</a:t>
            </a:r>
            <a:endParaRPr lang="en-US" sz="1400" b="1" dirty="0">
              <a:solidFill>
                <a:schemeClr val="accent2"/>
              </a:solidFill>
            </a:endParaRPr>
          </a:p>
        </p:txBody>
      </p:sp>
      <p:sp>
        <p:nvSpPr>
          <p:cNvPr id="12" name="TextBox 11"/>
          <p:cNvSpPr txBox="1"/>
          <p:nvPr/>
        </p:nvSpPr>
        <p:spPr>
          <a:xfrm>
            <a:off x="7959003" y="5110476"/>
            <a:ext cx="1404787" cy="307777"/>
          </a:xfrm>
          <a:prstGeom prst="rect">
            <a:avLst/>
          </a:prstGeom>
          <a:noFill/>
        </p:spPr>
        <p:txBody>
          <a:bodyPr wrap="square" rtlCol="0">
            <a:spAutoFit/>
          </a:bodyP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charset="-128"/>
                <a:cs typeface="+mn-cs"/>
              </a:defRPr>
            </a:lvl5pPr>
            <a:lvl6pPr marL="2286000" algn="l" defTabSz="914400" rtl="0" eaLnBrk="1" latinLnBrk="0" hangingPunct="1">
              <a:defRPr kern="1200">
                <a:solidFill>
                  <a:schemeClr val="tx1"/>
                </a:solidFill>
                <a:latin typeface="Arial" charset="0"/>
                <a:ea typeface="ＭＳ Ｐゴシック" charset="-128"/>
                <a:cs typeface="+mn-cs"/>
              </a:defRPr>
            </a:lvl6pPr>
            <a:lvl7pPr marL="2743200" algn="l" defTabSz="914400" rtl="0" eaLnBrk="1" latinLnBrk="0" hangingPunct="1">
              <a:defRPr kern="1200">
                <a:solidFill>
                  <a:schemeClr val="tx1"/>
                </a:solidFill>
                <a:latin typeface="Arial" charset="0"/>
                <a:ea typeface="ＭＳ Ｐゴシック" charset="-128"/>
                <a:cs typeface="+mn-cs"/>
              </a:defRPr>
            </a:lvl7pPr>
            <a:lvl8pPr marL="3200400" algn="l" defTabSz="914400" rtl="0" eaLnBrk="1" latinLnBrk="0" hangingPunct="1">
              <a:defRPr kern="1200">
                <a:solidFill>
                  <a:schemeClr val="tx1"/>
                </a:solidFill>
                <a:latin typeface="Arial" charset="0"/>
                <a:ea typeface="ＭＳ Ｐゴシック" charset="-128"/>
                <a:cs typeface="+mn-cs"/>
              </a:defRPr>
            </a:lvl8pPr>
            <a:lvl9pPr marL="3657600" algn="l" defTabSz="914400" rtl="0" eaLnBrk="1" latinLnBrk="0" hangingPunct="1">
              <a:defRPr kern="1200">
                <a:solidFill>
                  <a:schemeClr val="tx1"/>
                </a:solidFill>
                <a:latin typeface="Arial" charset="0"/>
                <a:ea typeface="ＭＳ Ｐゴシック" charset="-128"/>
                <a:cs typeface="+mn-cs"/>
              </a:defRPr>
            </a:lvl9pPr>
          </a:lstStyle>
          <a:p>
            <a:r>
              <a:rPr lang="en-US" sz="1400" b="1" dirty="0" smtClean="0">
                <a:solidFill>
                  <a:schemeClr val="accent2"/>
                </a:solidFill>
              </a:rPr>
              <a:t>(phase 2–3)</a:t>
            </a:r>
            <a:endParaRPr lang="en-US" sz="1400" b="1" dirty="0">
              <a:solidFill>
                <a:schemeClr val="accent2"/>
              </a:solidFill>
            </a:endParaRPr>
          </a:p>
        </p:txBody>
      </p:sp>
      <p:sp>
        <p:nvSpPr>
          <p:cNvPr id="13" name="TextBox 12"/>
          <p:cNvSpPr txBox="1"/>
          <p:nvPr/>
        </p:nvSpPr>
        <p:spPr>
          <a:xfrm>
            <a:off x="7959002" y="5463133"/>
            <a:ext cx="1404787" cy="307777"/>
          </a:xfrm>
          <a:prstGeom prst="rect">
            <a:avLst/>
          </a:prstGeom>
          <a:noFill/>
        </p:spPr>
        <p:txBody>
          <a:bodyPr wrap="square" rtlCol="0">
            <a:spAutoFit/>
          </a:bodyP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charset="-128"/>
                <a:cs typeface="+mn-cs"/>
              </a:defRPr>
            </a:lvl5pPr>
            <a:lvl6pPr marL="2286000" algn="l" defTabSz="914400" rtl="0" eaLnBrk="1" latinLnBrk="0" hangingPunct="1">
              <a:defRPr kern="1200">
                <a:solidFill>
                  <a:schemeClr val="tx1"/>
                </a:solidFill>
                <a:latin typeface="Arial" charset="0"/>
                <a:ea typeface="ＭＳ Ｐゴシック" charset="-128"/>
                <a:cs typeface="+mn-cs"/>
              </a:defRPr>
            </a:lvl6pPr>
            <a:lvl7pPr marL="2743200" algn="l" defTabSz="914400" rtl="0" eaLnBrk="1" latinLnBrk="0" hangingPunct="1">
              <a:defRPr kern="1200">
                <a:solidFill>
                  <a:schemeClr val="tx1"/>
                </a:solidFill>
                <a:latin typeface="Arial" charset="0"/>
                <a:ea typeface="ＭＳ Ｐゴシック" charset="-128"/>
                <a:cs typeface="+mn-cs"/>
              </a:defRPr>
            </a:lvl7pPr>
            <a:lvl8pPr marL="3200400" algn="l" defTabSz="914400" rtl="0" eaLnBrk="1" latinLnBrk="0" hangingPunct="1">
              <a:defRPr kern="1200">
                <a:solidFill>
                  <a:schemeClr val="tx1"/>
                </a:solidFill>
                <a:latin typeface="Arial" charset="0"/>
                <a:ea typeface="ＭＳ Ｐゴシック" charset="-128"/>
                <a:cs typeface="+mn-cs"/>
              </a:defRPr>
            </a:lvl8pPr>
            <a:lvl9pPr marL="3657600" algn="l" defTabSz="914400" rtl="0" eaLnBrk="1" latinLnBrk="0" hangingPunct="1">
              <a:defRPr kern="1200">
                <a:solidFill>
                  <a:schemeClr val="tx1"/>
                </a:solidFill>
                <a:latin typeface="Arial" charset="0"/>
                <a:ea typeface="ＭＳ Ｐゴシック" charset="-128"/>
                <a:cs typeface="+mn-cs"/>
              </a:defRPr>
            </a:lvl9pPr>
          </a:lstStyle>
          <a:p>
            <a:r>
              <a:rPr lang="en-US" sz="1400" b="1" dirty="0" smtClean="0">
                <a:solidFill>
                  <a:schemeClr val="accent2"/>
                </a:solidFill>
              </a:rPr>
              <a:t>(phase 3)</a:t>
            </a:r>
            <a:endParaRPr lang="en-US" sz="1400" b="1" dirty="0">
              <a:solidFill>
                <a:schemeClr val="accent2"/>
              </a:solidFill>
            </a:endParaRPr>
          </a:p>
        </p:txBody>
      </p:sp>
    </p:spTree>
    <p:extLst>
      <p:ext uri="{BB962C8B-B14F-4D97-AF65-F5344CB8AC3E}">
        <p14:creationId xmlns:p14="http://schemas.microsoft.com/office/powerpoint/2010/main" val="134878530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OSU-Mutation Testing </a:t>
            </a:r>
            <a:endParaRPr lang="en-US" dirty="0"/>
          </a:p>
        </p:txBody>
      </p:sp>
      <p:sp>
        <p:nvSpPr>
          <p:cNvPr id="5" name="Subtitle 4"/>
          <p:cNvSpPr>
            <a:spLocks noGrp="1"/>
          </p:cNvSpPr>
          <p:nvPr>
            <p:ph type="subTitle" idx="1"/>
          </p:nvPr>
        </p:nvSpPr>
        <p:spPr/>
        <p:txBody>
          <a:bodyPr/>
          <a:lstStyle/>
          <a:p>
            <a:endParaRPr lang="en-US"/>
          </a:p>
        </p:txBody>
      </p:sp>
      <p:sp>
        <p:nvSpPr>
          <p:cNvPr id="3" name="Slide Number Placeholder 2"/>
          <p:cNvSpPr>
            <a:spLocks noGrp="1"/>
          </p:cNvSpPr>
          <p:nvPr>
            <p:ph type="sldNum" sz="quarter" idx="12"/>
          </p:nvPr>
        </p:nvSpPr>
        <p:spPr/>
        <p:txBody>
          <a:bodyPr/>
          <a:lstStyle/>
          <a:p>
            <a:fld id="{5163728A-5C6C-4DC9-ACFF-9E47917C1905}" type="slidenum">
              <a:rPr lang="en-US" smtClean="0"/>
              <a:pPr/>
              <a:t>17</a:t>
            </a:fld>
            <a:endParaRPr lang="en-US"/>
          </a:p>
        </p:txBody>
      </p:sp>
    </p:spTree>
    <p:extLst>
      <p:ext uri="{BB962C8B-B14F-4D97-AF65-F5344CB8AC3E}">
        <p14:creationId xmlns:p14="http://schemas.microsoft.com/office/powerpoint/2010/main" val="23074933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ectangle 34"/>
          <p:cNvSpPr/>
          <p:nvPr/>
        </p:nvSpPr>
        <p:spPr>
          <a:xfrm>
            <a:off x="153651" y="2984342"/>
            <a:ext cx="1867647" cy="339164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marL="285750" indent="-285750">
              <a:buFont typeface="Arial"/>
              <a:buChar char="•"/>
            </a:pPr>
            <a:r>
              <a:rPr lang="en-US" sz="1600" dirty="0"/>
              <a:t>Mutate program </a:t>
            </a:r>
            <a:r>
              <a:rPr lang="en-US" sz="1600" dirty="0" smtClean="0"/>
              <a:t>P </a:t>
            </a:r>
            <a:r>
              <a:rPr lang="en-US" sz="1600" dirty="0" smtClean="0">
                <a:sym typeface="Wingdings"/>
              </a:rPr>
              <a:t> </a:t>
            </a:r>
            <a:r>
              <a:rPr lang="en-US" sz="1600" dirty="0" smtClean="0"/>
              <a:t>P</a:t>
            </a:r>
            <a:r>
              <a:rPr lang="en-US" sz="1600" dirty="0"/>
              <a:t>’ that also </a:t>
            </a:r>
            <a:r>
              <a:rPr lang="en-US" sz="1600" dirty="0" smtClean="0"/>
              <a:t>passes set of labeled tests T</a:t>
            </a:r>
            <a:endParaRPr lang="en-US" sz="1600" dirty="0"/>
          </a:p>
          <a:p>
            <a:pPr marL="285750" indent="-285750">
              <a:buFont typeface="Arial"/>
              <a:buChar char="•"/>
            </a:pPr>
            <a:r>
              <a:rPr lang="en-US" sz="1600" dirty="0"/>
              <a:t>P’ has less code, </a:t>
            </a:r>
            <a:r>
              <a:rPr lang="en-US" sz="1600" dirty="0" smtClean="0"/>
              <a:t>but passes T</a:t>
            </a:r>
          </a:p>
          <a:p>
            <a:pPr marL="285750" indent="-285750">
              <a:buFont typeface="Arial"/>
              <a:buChar char="•"/>
            </a:pPr>
            <a:r>
              <a:rPr lang="en-US" sz="1600" dirty="0" smtClean="0"/>
              <a:t>Static </a:t>
            </a:r>
            <a:r>
              <a:rPr lang="en-US" sz="1600" dirty="0"/>
              <a:t>and dynamic analysis used to split P-P’ into units and map those units to reclaimable </a:t>
            </a:r>
            <a:r>
              <a:rPr lang="en-US" sz="1600" dirty="0" smtClean="0"/>
              <a:t>resources</a:t>
            </a:r>
            <a:endParaRPr lang="en-US" sz="1600" dirty="0"/>
          </a:p>
        </p:txBody>
      </p:sp>
      <p:sp>
        <p:nvSpPr>
          <p:cNvPr id="2" name="Title 1"/>
          <p:cNvSpPr>
            <a:spLocks noGrp="1"/>
          </p:cNvSpPr>
          <p:nvPr>
            <p:ph type="title"/>
          </p:nvPr>
        </p:nvSpPr>
        <p:spPr/>
        <p:txBody>
          <a:bodyPr/>
          <a:lstStyle/>
          <a:p>
            <a:r>
              <a:rPr lang="en-US" dirty="0" smtClean="0"/>
              <a:t>New Technology:  Mutation Adaptation</a:t>
            </a:r>
            <a:endParaRPr lang="en-US" dirty="0"/>
          </a:p>
        </p:txBody>
      </p:sp>
      <p:sp>
        <p:nvSpPr>
          <p:cNvPr id="3" name="Content Placeholder 2"/>
          <p:cNvSpPr>
            <a:spLocks noGrp="1"/>
          </p:cNvSpPr>
          <p:nvPr>
            <p:ph idx="1"/>
          </p:nvPr>
        </p:nvSpPr>
        <p:spPr>
          <a:xfrm>
            <a:off x="393401" y="1022647"/>
            <a:ext cx="8229600" cy="5586621"/>
          </a:xfrm>
        </p:spPr>
        <p:txBody>
          <a:bodyPr/>
          <a:lstStyle/>
          <a:p>
            <a:r>
              <a:rPr lang="en-US" sz="1800" dirty="0" smtClean="0">
                <a:solidFill>
                  <a:srgbClr val="FF0000"/>
                </a:solidFill>
              </a:rPr>
              <a:t>Mutation adaptation </a:t>
            </a:r>
          </a:p>
          <a:p>
            <a:pPr lvl="1"/>
            <a:r>
              <a:rPr lang="en-US" sz="1600" dirty="0" smtClean="0">
                <a:solidFill>
                  <a:srgbClr val="FF0000"/>
                </a:solidFill>
              </a:rPr>
              <a:t>Provides the 3</a:t>
            </a:r>
            <a:r>
              <a:rPr lang="en-US" sz="1600" baseline="30000" dirty="0" smtClean="0">
                <a:solidFill>
                  <a:srgbClr val="FF0000"/>
                </a:solidFill>
              </a:rPr>
              <a:t>rd</a:t>
            </a:r>
            <a:r>
              <a:rPr lang="en-US" sz="1600" dirty="0" smtClean="0">
                <a:solidFill>
                  <a:srgbClr val="FF0000"/>
                </a:solidFill>
              </a:rPr>
              <a:t> mutation primitive (deletion) complementing the 1</a:t>
            </a:r>
            <a:r>
              <a:rPr lang="en-US" sz="1600" baseline="30000" dirty="0" smtClean="0">
                <a:solidFill>
                  <a:srgbClr val="FF0000"/>
                </a:solidFill>
              </a:rPr>
              <a:t>st</a:t>
            </a:r>
            <a:r>
              <a:rPr lang="en-US" sz="1600" dirty="0" smtClean="0">
                <a:solidFill>
                  <a:srgbClr val="FF0000"/>
                </a:solidFill>
              </a:rPr>
              <a:t> two (substitute or replace, and add or compose)</a:t>
            </a:r>
          </a:p>
          <a:p>
            <a:pPr lvl="1"/>
            <a:r>
              <a:rPr lang="en-US" sz="1600" dirty="0" smtClean="0">
                <a:solidFill>
                  <a:srgbClr val="FF0000"/>
                </a:solidFill>
              </a:rPr>
              <a:t>Enables the discovery of hidden dependencies by differences the traces of the original and the mutants</a:t>
            </a:r>
          </a:p>
          <a:p>
            <a:r>
              <a:rPr lang="en-US" sz="1800" dirty="0" smtClean="0">
                <a:solidFill>
                  <a:srgbClr val="FF0000"/>
                </a:solidFill>
              </a:rPr>
              <a:t>Can be </a:t>
            </a:r>
            <a:r>
              <a:rPr lang="en-US" sz="1800" dirty="0" smtClean="0">
                <a:solidFill>
                  <a:srgbClr val="FF0000"/>
                </a:solidFill>
              </a:rPr>
              <a:t>used in responding to </a:t>
            </a:r>
            <a:r>
              <a:rPr lang="en-US" sz="1800" dirty="0" smtClean="0">
                <a:solidFill>
                  <a:srgbClr val="FF0000"/>
                </a:solidFill>
              </a:rPr>
              <a:t>pre-mission </a:t>
            </a:r>
            <a:r>
              <a:rPr lang="en-US" sz="1800" dirty="0" smtClean="0">
                <a:solidFill>
                  <a:srgbClr val="FF0000"/>
                </a:solidFill>
              </a:rPr>
              <a:t>or in-mission changes</a:t>
            </a:r>
          </a:p>
        </p:txBody>
      </p:sp>
      <p:sp>
        <p:nvSpPr>
          <p:cNvPr id="4" name="Slide Number Placeholder 3"/>
          <p:cNvSpPr>
            <a:spLocks noGrp="1"/>
          </p:cNvSpPr>
          <p:nvPr>
            <p:ph type="sldNum" sz="quarter" idx="12"/>
          </p:nvPr>
        </p:nvSpPr>
        <p:spPr>
          <a:xfrm>
            <a:off x="93992" y="6444673"/>
            <a:ext cx="1268323" cy="365125"/>
          </a:xfrm>
        </p:spPr>
        <p:txBody>
          <a:bodyPr/>
          <a:lstStyle/>
          <a:p>
            <a:fld id="{0840E6D7-221B-40B7-B50C-C3B5231B0D1A}" type="slidenum">
              <a:rPr lang="en-US" smtClean="0"/>
              <a:pPr/>
              <a:t>18</a:t>
            </a:fld>
            <a:endParaRPr lang="en-US" dirty="0"/>
          </a:p>
        </p:txBody>
      </p:sp>
      <p:sp>
        <p:nvSpPr>
          <p:cNvPr id="5" name="Shape 57"/>
          <p:cNvSpPr/>
          <p:nvPr/>
        </p:nvSpPr>
        <p:spPr>
          <a:xfrm>
            <a:off x="2483771" y="2984342"/>
            <a:ext cx="715700" cy="506700"/>
          </a:xfrm>
          <a:prstGeom prst="ellipse">
            <a:avLst/>
          </a:prstGeom>
          <a:solidFill>
            <a:srgbClr val="CFE2F3"/>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n" dirty="0"/>
              <a:t> </a:t>
            </a:r>
            <a:r>
              <a:rPr lang="en" dirty="0" smtClean="0"/>
              <a:t>P</a:t>
            </a:r>
            <a:endParaRPr lang="en" dirty="0"/>
          </a:p>
        </p:txBody>
      </p:sp>
      <p:sp>
        <p:nvSpPr>
          <p:cNvPr id="6" name="Shape 59"/>
          <p:cNvSpPr/>
          <p:nvPr/>
        </p:nvSpPr>
        <p:spPr>
          <a:xfrm>
            <a:off x="2872634" y="3985221"/>
            <a:ext cx="938700" cy="599700"/>
          </a:xfrm>
          <a:prstGeom prst="rect">
            <a:avLst/>
          </a:prstGeom>
          <a:solidFill>
            <a:srgbClr val="CFE2F3"/>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n"/>
              <a:t>      T</a:t>
            </a:r>
          </a:p>
        </p:txBody>
      </p:sp>
      <p:cxnSp>
        <p:nvCxnSpPr>
          <p:cNvPr id="7" name="Shape 60"/>
          <p:cNvCxnSpPr>
            <a:stCxn id="6" idx="0"/>
            <a:endCxn id="5" idx="4"/>
          </p:cNvCxnSpPr>
          <p:nvPr/>
        </p:nvCxnSpPr>
        <p:spPr>
          <a:xfrm flipH="1" flipV="1">
            <a:off x="2841621" y="3491042"/>
            <a:ext cx="500363" cy="494179"/>
          </a:xfrm>
          <a:prstGeom prst="straightConnector1">
            <a:avLst/>
          </a:prstGeom>
          <a:noFill/>
          <a:ln w="9525" cap="flat" cmpd="sng">
            <a:solidFill>
              <a:srgbClr val="000000"/>
            </a:solidFill>
            <a:prstDash val="solid"/>
            <a:round/>
            <a:headEnd type="none" w="lg" len="lg"/>
            <a:tailEnd type="triangle" w="lg" len="lg"/>
          </a:ln>
        </p:spPr>
      </p:cxnSp>
      <p:cxnSp>
        <p:nvCxnSpPr>
          <p:cNvPr id="8" name="Shape 61"/>
          <p:cNvCxnSpPr>
            <a:stCxn id="6" idx="3"/>
            <a:endCxn id="26" idx="1"/>
          </p:cNvCxnSpPr>
          <p:nvPr/>
        </p:nvCxnSpPr>
        <p:spPr>
          <a:xfrm>
            <a:off x="3811334" y="4285071"/>
            <a:ext cx="577090" cy="692254"/>
          </a:xfrm>
          <a:prstGeom prst="straightConnector1">
            <a:avLst/>
          </a:prstGeom>
          <a:noFill/>
          <a:ln w="9525" cap="flat" cmpd="sng">
            <a:solidFill>
              <a:srgbClr val="000000"/>
            </a:solidFill>
            <a:prstDash val="solid"/>
            <a:round/>
            <a:headEnd type="none" w="lg" len="lg"/>
            <a:tailEnd type="triangle" w="lg" len="lg"/>
          </a:ln>
        </p:spPr>
      </p:cxnSp>
      <p:sp>
        <p:nvSpPr>
          <p:cNvPr id="9" name="Shape 63"/>
          <p:cNvSpPr/>
          <p:nvPr/>
        </p:nvSpPr>
        <p:spPr>
          <a:xfrm>
            <a:off x="4949503" y="2868706"/>
            <a:ext cx="1989900" cy="874643"/>
          </a:xfrm>
          <a:prstGeom prst="roundRect">
            <a:avLst>
              <a:gd name="adj" fmla="val 16667"/>
            </a:avLst>
          </a:prstGeom>
          <a:solidFill>
            <a:srgbClr val="CFE2F3"/>
          </a:solidFill>
          <a:ln w="9525" cap="flat" cmpd="sng">
            <a:solidFill>
              <a:schemeClr val="bg2">
                <a:lumMod val="20000"/>
                <a:lumOff val="80000"/>
              </a:schemeClr>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n" dirty="0" smtClean="0"/>
              <a:t>JavaReducer: </a:t>
            </a:r>
            <a:r>
              <a:rPr lang="en" dirty="0"/>
              <a:t>Mutation + Delta Debugger</a:t>
            </a:r>
          </a:p>
        </p:txBody>
      </p:sp>
      <p:cxnSp>
        <p:nvCxnSpPr>
          <p:cNvPr id="10" name="Shape 64"/>
          <p:cNvCxnSpPr>
            <a:stCxn id="5" idx="6"/>
            <a:endCxn id="9" idx="1"/>
          </p:cNvCxnSpPr>
          <p:nvPr/>
        </p:nvCxnSpPr>
        <p:spPr>
          <a:xfrm>
            <a:off x="3199471" y="3237692"/>
            <a:ext cx="1750032" cy="68336"/>
          </a:xfrm>
          <a:prstGeom prst="straightConnector1">
            <a:avLst/>
          </a:prstGeom>
          <a:noFill/>
          <a:ln w="9525" cap="flat" cmpd="sng">
            <a:solidFill>
              <a:srgbClr val="000000"/>
            </a:solidFill>
            <a:prstDash val="solid"/>
            <a:round/>
            <a:headEnd type="none" w="lg" len="lg"/>
            <a:tailEnd type="triangle" w="lg" len="lg"/>
          </a:ln>
        </p:spPr>
      </p:cxnSp>
      <p:cxnSp>
        <p:nvCxnSpPr>
          <p:cNvPr id="11" name="Shape 65"/>
          <p:cNvCxnSpPr>
            <a:stCxn id="6" idx="3"/>
            <a:endCxn id="9" idx="1"/>
          </p:cNvCxnSpPr>
          <p:nvPr/>
        </p:nvCxnSpPr>
        <p:spPr>
          <a:xfrm flipV="1">
            <a:off x="3811334" y="3306028"/>
            <a:ext cx="1138169" cy="979043"/>
          </a:xfrm>
          <a:prstGeom prst="straightConnector1">
            <a:avLst/>
          </a:prstGeom>
          <a:noFill/>
          <a:ln w="9525" cap="flat" cmpd="sng">
            <a:solidFill>
              <a:srgbClr val="000000"/>
            </a:solidFill>
            <a:prstDash val="solid"/>
            <a:round/>
            <a:headEnd type="none" w="lg" len="lg"/>
            <a:tailEnd type="triangle" w="lg" len="lg"/>
          </a:ln>
        </p:spPr>
      </p:cxnSp>
      <p:sp>
        <p:nvSpPr>
          <p:cNvPr id="12" name="Shape 66"/>
          <p:cNvSpPr/>
          <p:nvPr/>
        </p:nvSpPr>
        <p:spPr>
          <a:xfrm>
            <a:off x="7401003" y="4141008"/>
            <a:ext cx="938700" cy="599700"/>
          </a:xfrm>
          <a:prstGeom prst="rect">
            <a:avLst/>
          </a:prstGeom>
          <a:solidFill>
            <a:srgbClr val="CFE2F3"/>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n"/>
              <a:t>      T</a:t>
            </a:r>
          </a:p>
        </p:txBody>
      </p:sp>
      <p:sp>
        <p:nvSpPr>
          <p:cNvPr id="13" name="Shape 67"/>
          <p:cNvSpPr/>
          <p:nvPr/>
        </p:nvSpPr>
        <p:spPr>
          <a:xfrm>
            <a:off x="8177003" y="2984342"/>
            <a:ext cx="838500" cy="506700"/>
          </a:xfrm>
          <a:prstGeom prst="ellipse">
            <a:avLst/>
          </a:prstGeom>
          <a:solidFill>
            <a:srgbClr val="CFE2F3"/>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n" dirty="0"/>
              <a:t>  </a:t>
            </a:r>
            <a:r>
              <a:rPr lang="en" dirty="0" smtClean="0"/>
              <a:t>P</a:t>
            </a:r>
            <a:r>
              <a:rPr lang="en" dirty="0"/>
              <a:t>’</a:t>
            </a:r>
          </a:p>
        </p:txBody>
      </p:sp>
      <p:cxnSp>
        <p:nvCxnSpPr>
          <p:cNvPr id="14" name="Shape 68"/>
          <p:cNvCxnSpPr>
            <a:stCxn id="9" idx="3"/>
            <a:endCxn id="13" idx="2"/>
          </p:cNvCxnSpPr>
          <p:nvPr/>
        </p:nvCxnSpPr>
        <p:spPr>
          <a:xfrm flipV="1">
            <a:off x="6939403" y="3237692"/>
            <a:ext cx="1237600" cy="68336"/>
          </a:xfrm>
          <a:prstGeom prst="straightConnector1">
            <a:avLst/>
          </a:prstGeom>
          <a:noFill/>
          <a:ln w="9525" cap="flat" cmpd="sng">
            <a:solidFill>
              <a:srgbClr val="000000"/>
            </a:solidFill>
            <a:prstDash val="solid"/>
            <a:round/>
            <a:headEnd type="none" w="lg" len="lg"/>
            <a:tailEnd type="triangle" w="lg" len="lg"/>
          </a:ln>
        </p:spPr>
      </p:cxnSp>
      <p:cxnSp>
        <p:nvCxnSpPr>
          <p:cNvPr id="15" name="Shape 69"/>
          <p:cNvCxnSpPr>
            <a:stCxn id="12" idx="0"/>
            <a:endCxn id="13" idx="4"/>
          </p:cNvCxnSpPr>
          <p:nvPr/>
        </p:nvCxnSpPr>
        <p:spPr>
          <a:xfrm rot="10800000" flipH="1">
            <a:off x="7870353" y="3490908"/>
            <a:ext cx="726000" cy="650100"/>
          </a:xfrm>
          <a:prstGeom prst="straightConnector1">
            <a:avLst/>
          </a:prstGeom>
          <a:noFill/>
          <a:ln w="9525" cap="flat" cmpd="sng">
            <a:solidFill>
              <a:srgbClr val="000000"/>
            </a:solidFill>
            <a:prstDash val="solid"/>
            <a:round/>
            <a:headEnd type="none" w="lg" len="lg"/>
            <a:tailEnd type="triangle" w="lg" len="lg"/>
          </a:ln>
        </p:spPr>
      </p:cxnSp>
      <p:cxnSp>
        <p:nvCxnSpPr>
          <p:cNvPr id="16" name="Shape 72"/>
          <p:cNvCxnSpPr>
            <a:stCxn id="5" idx="3"/>
            <a:endCxn id="25" idx="0"/>
          </p:cNvCxnSpPr>
          <p:nvPr/>
        </p:nvCxnSpPr>
        <p:spPr>
          <a:xfrm>
            <a:off x="2588583" y="3416838"/>
            <a:ext cx="284060" cy="1678145"/>
          </a:xfrm>
          <a:prstGeom prst="straightConnector1">
            <a:avLst/>
          </a:prstGeom>
          <a:noFill/>
          <a:ln w="9525" cap="flat" cmpd="sng">
            <a:solidFill>
              <a:srgbClr val="000000"/>
            </a:solidFill>
            <a:prstDash val="solid"/>
            <a:round/>
            <a:headEnd type="none" w="lg" len="lg"/>
            <a:tailEnd type="triangle" w="lg" len="lg"/>
          </a:ln>
        </p:spPr>
      </p:cxnSp>
      <p:cxnSp>
        <p:nvCxnSpPr>
          <p:cNvPr id="17" name="Shape 73"/>
          <p:cNvCxnSpPr>
            <a:stCxn id="13" idx="4"/>
            <a:endCxn id="27" idx="0"/>
          </p:cNvCxnSpPr>
          <p:nvPr/>
        </p:nvCxnSpPr>
        <p:spPr>
          <a:xfrm flipH="1">
            <a:off x="8450928" y="3491042"/>
            <a:ext cx="145325" cy="1684396"/>
          </a:xfrm>
          <a:prstGeom prst="straightConnector1">
            <a:avLst/>
          </a:prstGeom>
          <a:noFill/>
          <a:ln w="9525" cap="flat" cmpd="sng">
            <a:solidFill>
              <a:srgbClr val="000000"/>
            </a:solidFill>
            <a:prstDash val="solid"/>
            <a:round/>
            <a:headEnd type="none" w="lg" len="lg"/>
            <a:tailEnd type="triangle" w="lg" len="lg"/>
          </a:ln>
        </p:spPr>
      </p:cxnSp>
      <p:sp>
        <p:nvSpPr>
          <p:cNvPr id="18" name="Shape 74"/>
          <p:cNvSpPr/>
          <p:nvPr/>
        </p:nvSpPr>
        <p:spPr>
          <a:xfrm>
            <a:off x="5098325" y="5493725"/>
            <a:ext cx="1545850" cy="329100"/>
          </a:xfrm>
          <a:prstGeom prst="rect">
            <a:avLst/>
          </a:prstGeom>
          <a:solidFill>
            <a:srgbClr val="CFE2F3"/>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n" dirty="0" smtClean="0"/>
              <a:t>Diff S-S’</a:t>
            </a:r>
            <a:r>
              <a:rPr lang="en-US" dirty="0" smtClean="0"/>
              <a:t> </a:t>
            </a:r>
            <a:r>
              <a:rPr lang="en" dirty="0" smtClean="0"/>
              <a:t>D-D</a:t>
            </a:r>
            <a:r>
              <a:rPr lang="en" dirty="0"/>
              <a:t>’</a:t>
            </a:r>
          </a:p>
        </p:txBody>
      </p:sp>
      <p:cxnSp>
        <p:nvCxnSpPr>
          <p:cNvPr id="19" name="Shape 75"/>
          <p:cNvCxnSpPr>
            <a:stCxn id="25" idx="3"/>
            <a:endCxn id="18" idx="1"/>
          </p:cNvCxnSpPr>
          <p:nvPr/>
        </p:nvCxnSpPr>
        <p:spPr>
          <a:xfrm>
            <a:off x="3515000" y="5293225"/>
            <a:ext cx="1583325" cy="365050"/>
          </a:xfrm>
          <a:prstGeom prst="straightConnector1">
            <a:avLst/>
          </a:prstGeom>
          <a:noFill/>
          <a:ln w="9525" cap="flat" cmpd="sng">
            <a:solidFill>
              <a:srgbClr val="000000"/>
            </a:solidFill>
            <a:prstDash val="solid"/>
            <a:round/>
            <a:headEnd type="none" w="lg" len="lg"/>
            <a:tailEnd type="triangle" w="lg" len="lg"/>
          </a:ln>
        </p:spPr>
      </p:cxnSp>
      <p:cxnSp>
        <p:nvCxnSpPr>
          <p:cNvPr id="20" name="Shape 76"/>
          <p:cNvCxnSpPr>
            <a:stCxn id="26" idx="2"/>
            <a:endCxn id="18" idx="0"/>
          </p:cNvCxnSpPr>
          <p:nvPr/>
        </p:nvCxnSpPr>
        <p:spPr>
          <a:xfrm>
            <a:off x="5003998" y="5187182"/>
            <a:ext cx="867252" cy="306543"/>
          </a:xfrm>
          <a:prstGeom prst="straightConnector1">
            <a:avLst/>
          </a:prstGeom>
          <a:noFill/>
          <a:ln w="9525" cap="flat" cmpd="sng">
            <a:solidFill>
              <a:srgbClr val="000000"/>
            </a:solidFill>
            <a:prstDash val="solid"/>
            <a:round/>
            <a:headEnd type="none" w="lg" len="lg"/>
            <a:tailEnd type="triangle" w="lg" len="lg"/>
          </a:ln>
        </p:spPr>
      </p:cxnSp>
      <p:cxnSp>
        <p:nvCxnSpPr>
          <p:cNvPr id="21" name="Shape 77"/>
          <p:cNvCxnSpPr>
            <a:stCxn id="28" idx="2"/>
            <a:endCxn id="18" idx="0"/>
          </p:cNvCxnSpPr>
          <p:nvPr/>
        </p:nvCxnSpPr>
        <p:spPr>
          <a:xfrm flipH="1">
            <a:off x="5871250" y="5169567"/>
            <a:ext cx="637490" cy="324158"/>
          </a:xfrm>
          <a:prstGeom prst="straightConnector1">
            <a:avLst/>
          </a:prstGeom>
          <a:noFill/>
          <a:ln w="9525" cap="flat" cmpd="sng">
            <a:solidFill>
              <a:srgbClr val="000000"/>
            </a:solidFill>
            <a:prstDash val="solid"/>
            <a:round/>
            <a:headEnd type="none" w="lg" len="lg"/>
            <a:tailEnd type="triangle" w="lg" len="lg"/>
          </a:ln>
        </p:spPr>
      </p:cxnSp>
      <p:cxnSp>
        <p:nvCxnSpPr>
          <p:cNvPr id="22" name="Shape 78"/>
          <p:cNvCxnSpPr>
            <a:stCxn id="27" idx="1"/>
            <a:endCxn id="18" idx="3"/>
          </p:cNvCxnSpPr>
          <p:nvPr/>
        </p:nvCxnSpPr>
        <p:spPr>
          <a:xfrm flipH="1">
            <a:off x="6644175" y="5385295"/>
            <a:ext cx="1242177" cy="272980"/>
          </a:xfrm>
          <a:prstGeom prst="straightConnector1">
            <a:avLst/>
          </a:prstGeom>
          <a:noFill/>
          <a:ln w="9525" cap="flat" cmpd="sng">
            <a:solidFill>
              <a:srgbClr val="000000"/>
            </a:solidFill>
            <a:prstDash val="solid"/>
            <a:round/>
            <a:headEnd type="none" w="lg" len="lg"/>
            <a:tailEnd type="triangle" w="lg" len="lg"/>
          </a:ln>
        </p:spPr>
      </p:cxnSp>
      <p:cxnSp>
        <p:nvCxnSpPr>
          <p:cNvPr id="23" name="Shape 79"/>
          <p:cNvCxnSpPr>
            <a:stCxn id="18" idx="2"/>
            <a:endCxn id="29" idx="3"/>
          </p:cNvCxnSpPr>
          <p:nvPr/>
        </p:nvCxnSpPr>
        <p:spPr>
          <a:xfrm flipH="1">
            <a:off x="5374170" y="5822825"/>
            <a:ext cx="497080" cy="291132"/>
          </a:xfrm>
          <a:prstGeom prst="straightConnector1">
            <a:avLst/>
          </a:prstGeom>
          <a:noFill/>
          <a:ln w="9525" cap="flat" cmpd="sng">
            <a:solidFill>
              <a:srgbClr val="000000"/>
            </a:solidFill>
            <a:prstDash val="solid"/>
            <a:round/>
            <a:headEnd type="none" w="lg" len="lg"/>
            <a:tailEnd type="triangle" w="lg" len="lg"/>
          </a:ln>
        </p:spPr>
      </p:cxnSp>
      <p:cxnSp>
        <p:nvCxnSpPr>
          <p:cNvPr id="24" name="Shape 82"/>
          <p:cNvCxnSpPr>
            <a:stCxn id="12" idx="2"/>
            <a:endCxn id="28" idx="3"/>
          </p:cNvCxnSpPr>
          <p:nvPr/>
        </p:nvCxnSpPr>
        <p:spPr>
          <a:xfrm flipH="1">
            <a:off x="7218641" y="4740708"/>
            <a:ext cx="651712" cy="219002"/>
          </a:xfrm>
          <a:prstGeom prst="straightConnector1">
            <a:avLst/>
          </a:prstGeom>
          <a:noFill/>
          <a:ln w="9525" cap="flat" cmpd="sng">
            <a:solidFill>
              <a:srgbClr val="000000"/>
            </a:solidFill>
            <a:prstDash val="solid"/>
            <a:round/>
            <a:headEnd type="none" w="lg" len="lg"/>
            <a:tailEnd type="triangle" w="lg" len="lg"/>
          </a:ln>
        </p:spPr>
      </p:cxnSp>
      <p:sp>
        <p:nvSpPr>
          <p:cNvPr id="25" name="Flowchart: Punched Tape 28"/>
          <p:cNvSpPr/>
          <p:nvPr/>
        </p:nvSpPr>
        <p:spPr>
          <a:xfrm>
            <a:off x="2230286" y="5045422"/>
            <a:ext cx="1284714" cy="495605"/>
          </a:xfrm>
          <a:prstGeom prst="flowChartPunchedTape">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Static Analysis Result: S</a:t>
            </a:r>
            <a:endParaRPr lang="en-US" sz="1000" dirty="0"/>
          </a:p>
        </p:txBody>
      </p:sp>
      <p:sp>
        <p:nvSpPr>
          <p:cNvPr id="26" name="Flowchart: Punched Tape 108"/>
          <p:cNvSpPr/>
          <p:nvPr/>
        </p:nvSpPr>
        <p:spPr>
          <a:xfrm>
            <a:off x="4388424" y="4715004"/>
            <a:ext cx="1231148" cy="524642"/>
          </a:xfrm>
          <a:prstGeom prst="flowChartPunchedTape">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Dynamic Analysis Traces: D</a:t>
            </a:r>
            <a:endParaRPr lang="en-US" sz="1000" dirty="0"/>
          </a:p>
        </p:txBody>
      </p:sp>
      <p:sp>
        <p:nvSpPr>
          <p:cNvPr id="27" name="Flowchart: Punched Tape 109"/>
          <p:cNvSpPr/>
          <p:nvPr/>
        </p:nvSpPr>
        <p:spPr>
          <a:xfrm>
            <a:off x="7886352" y="5122974"/>
            <a:ext cx="1129152" cy="524642"/>
          </a:xfrm>
          <a:prstGeom prst="flowChartPunchedTape">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 sz="1000" dirty="0"/>
              <a:t>Static Analysis Result: S’</a:t>
            </a:r>
          </a:p>
        </p:txBody>
      </p:sp>
      <p:sp>
        <p:nvSpPr>
          <p:cNvPr id="28" name="Flowchart: Punched Tape 110"/>
          <p:cNvSpPr/>
          <p:nvPr/>
        </p:nvSpPr>
        <p:spPr>
          <a:xfrm>
            <a:off x="5798838" y="4697389"/>
            <a:ext cx="1419803" cy="524642"/>
          </a:xfrm>
          <a:prstGeom prst="flowChartPunchedTape">
            <a:avLst/>
          </a:prstGeom>
          <a:solidFill>
            <a:schemeClr val="accent3"/>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Dynamic Analysis Traces: D’</a:t>
            </a:r>
            <a:endParaRPr lang="en-US" sz="1000" dirty="0"/>
          </a:p>
        </p:txBody>
      </p:sp>
      <p:sp>
        <p:nvSpPr>
          <p:cNvPr id="29" name="Round Diagonal Corner Rectangle 28"/>
          <p:cNvSpPr/>
          <p:nvPr/>
        </p:nvSpPr>
        <p:spPr>
          <a:xfrm>
            <a:off x="4239601" y="6113957"/>
            <a:ext cx="2269138" cy="356491"/>
          </a:xfrm>
          <a:prstGeom prst="round2DiagRect">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Resource Uses</a:t>
            </a:r>
            <a:endParaRPr lang="en-US" dirty="0">
              <a:solidFill>
                <a:schemeClr val="tx1"/>
              </a:solidFill>
            </a:endParaRPr>
          </a:p>
        </p:txBody>
      </p:sp>
    </p:spTree>
    <p:extLst>
      <p:ext uri="{BB962C8B-B14F-4D97-AF65-F5344CB8AC3E}">
        <p14:creationId xmlns:p14="http://schemas.microsoft.com/office/powerpoint/2010/main" val="100704697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Mutation Adaptation: Producing P’</a:t>
            </a:r>
            <a:endParaRPr lang="en-US" dirty="0"/>
          </a:p>
        </p:txBody>
      </p:sp>
      <p:sp>
        <p:nvSpPr>
          <p:cNvPr id="3" name="Content Placeholder 2"/>
          <p:cNvSpPr>
            <a:spLocks noGrp="1"/>
          </p:cNvSpPr>
          <p:nvPr>
            <p:ph idx="1"/>
          </p:nvPr>
        </p:nvSpPr>
        <p:spPr>
          <a:xfrm>
            <a:off x="403799" y="968996"/>
            <a:ext cx="8229600" cy="5586621"/>
          </a:xfrm>
        </p:spPr>
        <p:txBody>
          <a:bodyPr/>
          <a:lstStyle/>
          <a:p>
            <a:r>
              <a:rPr lang="en-US" sz="1800" dirty="0" smtClean="0"/>
              <a:t>Hierarchical delta debugging begins from bottom-up to remove code</a:t>
            </a:r>
          </a:p>
          <a:p>
            <a:r>
              <a:rPr lang="en-US" sz="1800" dirty="0" smtClean="0"/>
              <a:t>Much larger removal units than traditional mutation testing</a:t>
            </a:r>
          </a:p>
          <a:p>
            <a:r>
              <a:rPr lang="en-US" sz="1800" dirty="0" smtClean="0"/>
              <a:t>Looking for mutants that </a:t>
            </a:r>
            <a:r>
              <a:rPr lang="en-US" sz="1800" b="1" dirty="0" smtClean="0"/>
              <a:t>cannot </a:t>
            </a:r>
            <a:r>
              <a:rPr lang="en-US" sz="1800" dirty="0" smtClean="0"/>
              <a:t>be detected by test suite</a:t>
            </a:r>
          </a:p>
          <a:p>
            <a:r>
              <a:rPr lang="en-US" sz="1800" dirty="0"/>
              <a:t>I</a:t>
            </a:r>
            <a:r>
              <a:rPr lang="en-US" sz="1800" dirty="0" smtClean="0"/>
              <a:t>n-mission mutation requires </a:t>
            </a:r>
            <a:r>
              <a:rPr lang="en-US" sz="1800" dirty="0" smtClean="0"/>
              <a:t>novel heuristics to speed analysis, modified hierarchical </a:t>
            </a:r>
            <a:r>
              <a:rPr lang="en-US" sz="1800" dirty="0" smtClean="0"/>
              <a:t>delta-debugging (</a:t>
            </a:r>
            <a:r>
              <a:rPr lang="en-US" sz="1800" dirty="0" smtClean="0">
                <a:solidFill>
                  <a:srgbClr val="FF0000"/>
                </a:solidFill>
              </a:rPr>
              <a:t>and some delivery mechanism– with or without reboot</a:t>
            </a:r>
            <a:r>
              <a:rPr lang="en-US" sz="1800" dirty="0" smtClean="0"/>
              <a:t>)</a:t>
            </a:r>
            <a:endParaRPr lang="en-US" sz="1800" dirty="0" smtClean="0"/>
          </a:p>
          <a:p>
            <a:endParaRPr lang="en-US" sz="1800" dirty="0" smtClean="0"/>
          </a:p>
          <a:p>
            <a:endParaRPr lang="en-US" sz="1800" dirty="0" smtClean="0"/>
          </a:p>
          <a:p>
            <a:endParaRPr lang="en-US" sz="1800" dirty="0"/>
          </a:p>
        </p:txBody>
      </p:sp>
      <p:sp>
        <p:nvSpPr>
          <p:cNvPr id="4" name="Slide Number Placeholder 3"/>
          <p:cNvSpPr>
            <a:spLocks noGrp="1"/>
          </p:cNvSpPr>
          <p:nvPr>
            <p:ph type="sldNum" sz="quarter" idx="12"/>
          </p:nvPr>
        </p:nvSpPr>
        <p:spPr>
          <a:xfrm>
            <a:off x="241300" y="6154264"/>
            <a:ext cx="1268323" cy="365125"/>
          </a:xfrm>
        </p:spPr>
        <p:txBody>
          <a:bodyPr/>
          <a:lstStyle/>
          <a:p>
            <a:fld id="{0840E6D7-221B-40B7-B50C-C3B5231B0D1A}" type="slidenum">
              <a:rPr lang="en-US" smtClean="0"/>
              <a:pPr/>
              <a:t>19</a:t>
            </a:fld>
            <a:endParaRPr lang="en-US"/>
          </a:p>
        </p:txBody>
      </p:sp>
      <p:sp>
        <p:nvSpPr>
          <p:cNvPr id="31" name="Oval 30"/>
          <p:cNvSpPr/>
          <p:nvPr/>
        </p:nvSpPr>
        <p:spPr>
          <a:xfrm>
            <a:off x="4593477" y="3175984"/>
            <a:ext cx="160785" cy="23321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2" name="Oval 31"/>
          <p:cNvSpPr/>
          <p:nvPr/>
        </p:nvSpPr>
        <p:spPr>
          <a:xfrm>
            <a:off x="6016002" y="3151771"/>
            <a:ext cx="160785" cy="23321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3" name="Oval 32"/>
          <p:cNvSpPr/>
          <p:nvPr/>
        </p:nvSpPr>
        <p:spPr>
          <a:xfrm>
            <a:off x="7011103" y="3175984"/>
            <a:ext cx="160785" cy="23321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5" name="Oval 34"/>
          <p:cNvSpPr/>
          <p:nvPr/>
        </p:nvSpPr>
        <p:spPr>
          <a:xfrm>
            <a:off x="8343194" y="3244546"/>
            <a:ext cx="160785" cy="23321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6" name="Oval 35"/>
          <p:cNvSpPr/>
          <p:nvPr/>
        </p:nvSpPr>
        <p:spPr>
          <a:xfrm>
            <a:off x="6513552" y="2730339"/>
            <a:ext cx="160785" cy="23321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7" name="Oval 36"/>
          <p:cNvSpPr/>
          <p:nvPr/>
        </p:nvSpPr>
        <p:spPr>
          <a:xfrm>
            <a:off x="4216934" y="3686838"/>
            <a:ext cx="160785" cy="23321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8" name="Oval 37"/>
          <p:cNvSpPr/>
          <p:nvPr/>
        </p:nvSpPr>
        <p:spPr>
          <a:xfrm>
            <a:off x="4720804" y="3691460"/>
            <a:ext cx="160785" cy="233218"/>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9" name="Oval 38"/>
          <p:cNvSpPr/>
          <p:nvPr/>
        </p:nvSpPr>
        <p:spPr>
          <a:xfrm>
            <a:off x="5426576" y="3532702"/>
            <a:ext cx="160785" cy="23321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0" name="Oval 39"/>
          <p:cNvSpPr/>
          <p:nvPr/>
        </p:nvSpPr>
        <p:spPr>
          <a:xfrm>
            <a:off x="5787103" y="3532702"/>
            <a:ext cx="160785" cy="23321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1" name="Oval 40"/>
          <p:cNvSpPr/>
          <p:nvPr/>
        </p:nvSpPr>
        <p:spPr>
          <a:xfrm>
            <a:off x="6124476" y="3529089"/>
            <a:ext cx="160785" cy="233218"/>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2" name="Oval 41"/>
          <p:cNvSpPr/>
          <p:nvPr/>
        </p:nvSpPr>
        <p:spPr>
          <a:xfrm>
            <a:off x="6509035" y="3553340"/>
            <a:ext cx="160785" cy="23321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3" name="Oval 42"/>
          <p:cNvSpPr/>
          <p:nvPr/>
        </p:nvSpPr>
        <p:spPr>
          <a:xfrm>
            <a:off x="6847247" y="3574851"/>
            <a:ext cx="160785" cy="23321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4" name="Oval 43"/>
          <p:cNvSpPr/>
          <p:nvPr/>
        </p:nvSpPr>
        <p:spPr>
          <a:xfrm>
            <a:off x="7215272" y="3587505"/>
            <a:ext cx="160785" cy="23321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5" name="Oval 44"/>
          <p:cNvSpPr/>
          <p:nvPr/>
        </p:nvSpPr>
        <p:spPr>
          <a:xfrm>
            <a:off x="7617671" y="3581535"/>
            <a:ext cx="160785" cy="23321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6" name="Oval 45"/>
          <p:cNvSpPr/>
          <p:nvPr/>
        </p:nvSpPr>
        <p:spPr>
          <a:xfrm>
            <a:off x="8065351" y="3581821"/>
            <a:ext cx="160785" cy="23321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47" name="Straight Arrow Connector 46"/>
          <p:cNvCxnSpPr>
            <a:stCxn id="36" idx="3"/>
            <a:endCxn id="31" idx="6"/>
          </p:cNvCxnSpPr>
          <p:nvPr/>
        </p:nvCxnSpPr>
        <p:spPr>
          <a:xfrm flipH="1">
            <a:off x="4754262" y="2929402"/>
            <a:ext cx="1782837" cy="36319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8" name="Straight Arrow Connector 47"/>
          <p:cNvCxnSpPr>
            <a:stCxn id="36" idx="3"/>
            <a:endCxn id="32" idx="0"/>
          </p:cNvCxnSpPr>
          <p:nvPr/>
        </p:nvCxnSpPr>
        <p:spPr>
          <a:xfrm flipH="1">
            <a:off x="6096395" y="2929402"/>
            <a:ext cx="440704" cy="22236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9" name="Straight Arrow Connector 48"/>
          <p:cNvCxnSpPr>
            <a:stCxn id="36" idx="5"/>
            <a:endCxn id="33" idx="1"/>
          </p:cNvCxnSpPr>
          <p:nvPr/>
        </p:nvCxnSpPr>
        <p:spPr>
          <a:xfrm>
            <a:off x="6650791" y="2929402"/>
            <a:ext cx="383859" cy="28073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0" name="Straight Arrow Connector 49"/>
          <p:cNvCxnSpPr>
            <a:stCxn id="36" idx="5"/>
            <a:endCxn id="35" idx="2"/>
          </p:cNvCxnSpPr>
          <p:nvPr/>
        </p:nvCxnSpPr>
        <p:spPr>
          <a:xfrm>
            <a:off x="6650791" y="2929402"/>
            <a:ext cx="1692404" cy="43175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1" name="Oval 50"/>
          <p:cNvSpPr/>
          <p:nvPr/>
        </p:nvSpPr>
        <p:spPr>
          <a:xfrm>
            <a:off x="8360836" y="3599876"/>
            <a:ext cx="160785" cy="233218"/>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2" name="Oval 51"/>
          <p:cNvSpPr/>
          <p:nvPr/>
        </p:nvSpPr>
        <p:spPr>
          <a:xfrm>
            <a:off x="8761495" y="3584305"/>
            <a:ext cx="160785" cy="23321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3" name="Oval 52"/>
          <p:cNvSpPr/>
          <p:nvPr/>
        </p:nvSpPr>
        <p:spPr>
          <a:xfrm>
            <a:off x="4136541" y="4025675"/>
            <a:ext cx="160785" cy="23321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4" name="Oval 53"/>
          <p:cNvSpPr/>
          <p:nvPr/>
        </p:nvSpPr>
        <p:spPr>
          <a:xfrm>
            <a:off x="4413657" y="4025675"/>
            <a:ext cx="160785" cy="23321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5" name="Oval 54"/>
          <p:cNvSpPr/>
          <p:nvPr/>
        </p:nvSpPr>
        <p:spPr>
          <a:xfrm>
            <a:off x="5150443" y="3917634"/>
            <a:ext cx="160785" cy="23321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6" name="Oval 55"/>
          <p:cNvSpPr/>
          <p:nvPr/>
        </p:nvSpPr>
        <p:spPr>
          <a:xfrm>
            <a:off x="5464826" y="3915855"/>
            <a:ext cx="160785" cy="23321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7" name="Oval 56"/>
          <p:cNvSpPr/>
          <p:nvPr/>
        </p:nvSpPr>
        <p:spPr>
          <a:xfrm>
            <a:off x="6230110" y="3989942"/>
            <a:ext cx="160785" cy="233218"/>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8" name="Oval 57"/>
          <p:cNvSpPr/>
          <p:nvPr/>
        </p:nvSpPr>
        <p:spPr>
          <a:xfrm>
            <a:off x="5877905" y="3983379"/>
            <a:ext cx="160785" cy="233218"/>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9" name="Oval 58"/>
          <p:cNvSpPr/>
          <p:nvPr/>
        </p:nvSpPr>
        <p:spPr>
          <a:xfrm>
            <a:off x="8772871" y="4008000"/>
            <a:ext cx="160785" cy="23321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60" name="Straight Arrow Connector 59"/>
          <p:cNvCxnSpPr>
            <a:stCxn id="31" idx="4"/>
            <a:endCxn id="37" idx="7"/>
          </p:cNvCxnSpPr>
          <p:nvPr/>
        </p:nvCxnSpPr>
        <p:spPr>
          <a:xfrm flipH="1">
            <a:off x="4354172" y="3409202"/>
            <a:ext cx="319698" cy="31179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1" name="Straight Arrow Connector 60"/>
          <p:cNvCxnSpPr>
            <a:stCxn id="31" idx="4"/>
            <a:endCxn id="38" idx="0"/>
          </p:cNvCxnSpPr>
          <p:nvPr/>
        </p:nvCxnSpPr>
        <p:spPr>
          <a:xfrm>
            <a:off x="4673870" y="3409202"/>
            <a:ext cx="127327" cy="28225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2" name="Straight Arrow Connector 61"/>
          <p:cNvCxnSpPr>
            <a:stCxn id="32" idx="3"/>
          </p:cNvCxnSpPr>
          <p:nvPr/>
        </p:nvCxnSpPr>
        <p:spPr>
          <a:xfrm flipH="1">
            <a:off x="5576919" y="3350835"/>
            <a:ext cx="462630" cy="22606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3" name="Straight Arrow Connector 62"/>
          <p:cNvCxnSpPr>
            <a:stCxn id="32" idx="3"/>
            <a:endCxn id="40" idx="7"/>
          </p:cNvCxnSpPr>
          <p:nvPr/>
        </p:nvCxnSpPr>
        <p:spPr>
          <a:xfrm flipH="1">
            <a:off x="5924341" y="3350835"/>
            <a:ext cx="115207" cy="21602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4" name="Straight Arrow Connector 63"/>
          <p:cNvCxnSpPr>
            <a:stCxn id="32" idx="3"/>
            <a:endCxn id="41" idx="0"/>
          </p:cNvCxnSpPr>
          <p:nvPr/>
        </p:nvCxnSpPr>
        <p:spPr>
          <a:xfrm>
            <a:off x="6039549" y="3350835"/>
            <a:ext cx="165320" cy="17825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5" name="Straight Arrow Connector 64"/>
          <p:cNvCxnSpPr>
            <a:stCxn id="33" idx="4"/>
            <a:endCxn id="42" idx="7"/>
          </p:cNvCxnSpPr>
          <p:nvPr/>
        </p:nvCxnSpPr>
        <p:spPr>
          <a:xfrm flipH="1">
            <a:off x="6646273" y="3409202"/>
            <a:ext cx="445223" cy="17829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33" idx="4"/>
            <a:endCxn id="44" idx="0"/>
          </p:cNvCxnSpPr>
          <p:nvPr/>
        </p:nvCxnSpPr>
        <p:spPr>
          <a:xfrm>
            <a:off x="7091496" y="3409202"/>
            <a:ext cx="204169" cy="17830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7" name="Straight Arrow Connector 66"/>
          <p:cNvCxnSpPr>
            <a:stCxn id="33" idx="4"/>
            <a:endCxn id="43" idx="0"/>
          </p:cNvCxnSpPr>
          <p:nvPr/>
        </p:nvCxnSpPr>
        <p:spPr>
          <a:xfrm flipH="1">
            <a:off x="6927640" y="3409202"/>
            <a:ext cx="163856" cy="16564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stCxn id="35" idx="4"/>
            <a:endCxn id="45" idx="7"/>
          </p:cNvCxnSpPr>
          <p:nvPr/>
        </p:nvCxnSpPr>
        <p:spPr>
          <a:xfrm flipH="1">
            <a:off x="7754909" y="3477764"/>
            <a:ext cx="668678" cy="13792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stCxn id="35" idx="4"/>
            <a:endCxn id="46" idx="7"/>
          </p:cNvCxnSpPr>
          <p:nvPr/>
        </p:nvCxnSpPr>
        <p:spPr>
          <a:xfrm flipH="1">
            <a:off x="8202589" y="3477764"/>
            <a:ext cx="220998" cy="13821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a:stCxn id="35" idx="4"/>
            <a:endCxn id="51" idx="0"/>
          </p:cNvCxnSpPr>
          <p:nvPr/>
        </p:nvCxnSpPr>
        <p:spPr>
          <a:xfrm>
            <a:off x="8423587" y="3477764"/>
            <a:ext cx="17642" cy="12211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stCxn id="35" idx="4"/>
            <a:endCxn id="52" idx="1"/>
          </p:cNvCxnSpPr>
          <p:nvPr/>
        </p:nvCxnSpPr>
        <p:spPr>
          <a:xfrm>
            <a:off x="8423587" y="3477764"/>
            <a:ext cx="361455" cy="14069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2" name="Oval 71"/>
          <p:cNvSpPr/>
          <p:nvPr/>
        </p:nvSpPr>
        <p:spPr>
          <a:xfrm>
            <a:off x="8417386" y="4013928"/>
            <a:ext cx="160785" cy="233218"/>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3" name="Oval 72"/>
          <p:cNvSpPr/>
          <p:nvPr/>
        </p:nvSpPr>
        <p:spPr>
          <a:xfrm>
            <a:off x="8133576" y="4019977"/>
            <a:ext cx="160785" cy="233218"/>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74" name="Straight Arrow Connector 73"/>
          <p:cNvCxnSpPr>
            <a:stCxn id="51" idx="4"/>
            <a:endCxn id="73" idx="0"/>
          </p:cNvCxnSpPr>
          <p:nvPr/>
        </p:nvCxnSpPr>
        <p:spPr>
          <a:xfrm flipH="1">
            <a:off x="8213969" y="3833094"/>
            <a:ext cx="227260" cy="18688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a:stCxn id="51" idx="4"/>
            <a:endCxn id="72" idx="1"/>
          </p:cNvCxnSpPr>
          <p:nvPr/>
        </p:nvCxnSpPr>
        <p:spPr>
          <a:xfrm flipH="1">
            <a:off x="8440932" y="3833094"/>
            <a:ext cx="296" cy="21498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a:stCxn id="52" idx="4"/>
            <a:endCxn id="59" idx="0"/>
          </p:cNvCxnSpPr>
          <p:nvPr/>
        </p:nvCxnSpPr>
        <p:spPr>
          <a:xfrm>
            <a:off x="8841888" y="3817523"/>
            <a:ext cx="11376" cy="19047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a:stCxn id="37" idx="4"/>
            <a:endCxn id="53" idx="0"/>
          </p:cNvCxnSpPr>
          <p:nvPr/>
        </p:nvCxnSpPr>
        <p:spPr>
          <a:xfrm flipH="1">
            <a:off x="4216934" y="3920056"/>
            <a:ext cx="80393" cy="10561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a:stCxn id="37" idx="4"/>
            <a:endCxn id="54" idx="1"/>
          </p:cNvCxnSpPr>
          <p:nvPr/>
        </p:nvCxnSpPr>
        <p:spPr>
          <a:xfrm>
            <a:off x="4297326" y="3920056"/>
            <a:ext cx="139877" cy="13977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a:stCxn id="39" idx="4"/>
            <a:endCxn id="55" idx="7"/>
          </p:cNvCxnSpPr>
          <p:nvPr/>
        </p:nvCxnSpPr>
        <p:spPr>
          <a:xfrm flipH="1">
            <a:off x="5287681" y="3765920"/>
            <a:ext cx="219287" cy="18586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a:stCxn id="39" idx="4"/>
            <a:endCxn id="56" idx="0"/>
          </p:cNvCxnSpPr>
          <p:nvPr/>
        </p:nvCxnSpPr>
        <p:spPr>
          <a:xfrm>
            <a:off x="5506968" y="3765920"/>
            <a:ext cx="38251" cy="14993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a:stCxn id="41" idx="4"/>
            <a:endCxn id="58" idx="0"/>
          </p:cNvCxnSpPr>
          <p:nvPr/>
        </p:nvCxnSpPr>
        <p:spPr>
          <a:xfrm flipH="1">
            <a:off x="5958298" y="3762307"/>
            <a:ext cx="246571" cy="22107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a:stCxn id="41" idx="4"/>
            <a:endCxn id="57" idx="0"/>
          </p:cNvCxnSpPr>
          <p:nvPr/>
        </p:nvCxnSpPr>
        <p:spPr>
          <a:xfrm>
            <a:off x="6204869" y="3762307"/>
            <a:ext cx="105634" cy="22763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3" name="Oval 82"/>
          <p:cNvSpPr/>
          <p:nvPr/>
        </p:nvSpPr>
        <p:spPr>
          <a:xfrm>
            <a:off x="4665847" y="4951013"/>
            <a:ext cx="160785" cy="23321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4" name="Oval 83"/>
          <p:cNvSpPr/>
          <p:nvPr/>
        </p:nvSpPr>
        <p:spPr>
          <a:xfrm>
            <a:off x="6049436" y="4937671"/>
            <a:ext cx="160785" cy="23321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5" name="Oval 84"/>
          <p:cNvSpPr/>
          <p:nvPr/>
        </p:nvSpPr>
        <p:spPr>
          <a:xfrm>
            <a:off x="7043997" y="5070268"/>
            <a:ext cx="160785" cy="23321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6" name="Oval 85"/>
          <p:cNvSpPr/>
          <p:nvPr/>
        </p:nvSpPr>
        <p:spPr>
          <a:xfrm>
            <a:off x="8382409" y="5070268"/>
            <a:ext cx="160785" cy="23321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7" name="Oval 86"/>
          <p:cNvSpPr/>
          <p:nvPr/>
        </p:nvSpPr>
        <p:spPr>
          <a:xfrm>
            <a:off x="6546986" y="4516239"/>
            <a:ext cx="160785" cy="23321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8" name="Oval 87"/>
          <p:cNvSpPr/>
          <p:nvPr/>
        </p:nvSpPr>
        <p:spPr>
          <a:xfrm>
            <a:off x="4269707" y="5333274"/>
            <a:ext cx="160785" cy="23321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9" name="Oval 88"/>
          <p:cNvSpPr/>
          <p:nvPr/>
        </p:nvSpPr>
        <p:spPr>
          <a:xfrm>
            <a:off x="5435793" y="5303485"/>
            <a:ext cx="160785" cy="23321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0" name="Oval 89"/>
          <p:cNvSpPr/>
          <p:nvPr/>
        </p:nvSpPr>
        <p:spPr>
          <a:xfrm>
            <a:off x="5818899" y="5306339"/>
            <a:ext cx="160785" cy="23321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1" name="Oval 90"/>
          <p:cNvSpPr/>
          <p:nvPr/>
        </p:nvSpPr>
        <p:spPr>
          <a:xfrm>
            <a:off x="6529150" y="5492585"/>
            <a:ext cx="160785" cy="23321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2" name="Oval 91"/>
          <p:cNvSpPr/>
          <p:nvPr/>
        </p:nvSpPr>
        <p:spPr>
          <a:xfrm>
            <a:off x="6876532" y="5496969"/>
            <a:ext cx="160785" cy="23321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3" name="Oval 92"/>
          <p:cNvSpPr/>
          <p:nvPr/>
        </p:nvSpPr>
        <p:spPr>
          <a:xfrm>
            <a:off x="7239453" y="5488848"/>
            <a:ext cx="160785" cy="23321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4" name="Oval 93"/>
          <p:cNvSpPr/>
          <p:nvPr/>
        </p:nvSpPr>
        <p:spPr>
          <a:xfrm>
            <a:off x="7586012" y="5472892"/>
            <a:ext cx="160785" cy="23321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5" name="Oval 94"/>
          <p:cNvSpPr/>
          <p:nvPr/>
        </p:nvSpPr>
        <p:spPr>
          <a:xfrm>
            <a:off x="7972791" y="5459550"/>
            <a:ext cx="160785" cy="23321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96" name="Straight Arrow Connector 95"/>
          <p:cNvCxnSpPr>
            <a:stCxn id="87" idx="3"/>
            <a:endCxn id="83" idx="6"/>
          </p:cNvCxnSpPr>
          <p:nvPr/>
        </p:nvCxnSpPr>
        <p:spPr>
          <a:xfrm flipH="1">
            <a:off x="4826632" y="4715303"/>
            <a:ext cx="1743901" cy="35231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7" name="Straight Arrow Connector 96"/>
          <p:cNvCxnSpPr>
            <a:stCxn id="87" idx="3"/>
            <a:endCxn id="84" idx="0"/>
          </p:cNvCxnSpPr>
          <p:nvPr/>
        </p:nvCxnSpPr>
        <p:spPr>
          <a:xfrm flipH="1">
            <a:off x="6129828" y="4715303"/>
            <a:ext cx="440704" cy="22236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8" name="Straight Arrow Connector 97"/>
          <p:cNvCxnSpPr>
            <a:stCxn id="87" idx="5"/>
            <a:endCxn id="85" idx="1"/>
          </p:cNvCxnSpPr>
          <p:nvPr/>
        </p:nvCxnSpPr>
        <p:spPr>
          <a:xfrm>
            <a:off x="6684224" y="4715303"/>
            <a:ext cx="383319" cy="38911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9" name="Straight Arrow Connector 98"/>
          <p:cNvCxnSpPr>
            <a:stCxn id="87" idx="6"/>
            <a:endCxn id="86" idx="2"/>
          </p:cNvCxnSpPr>
          <p:nvPr/>
        </p:nvCxnSpPr>
        <p:spPr>
          <a:xfrm>
            <a:off x="6707771" y="4632848"/>
            <a:ext cx="1674638" cy="55402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0" name="Oval 99"/>
          <p:cNvSpPr/>
          <p:nvPr/>
        </p:nvSpPr>
        <p:spPr>
          <a:xfrm>
            <a:off x="8783123" y="5463632"/>
            <a:ext cx="160785" cy="23321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1" name="Oval 100"/>
          <p:cNvSpPr/>
          <p:nvPr/>
        </p:nvSpPr>
        <p:spPr>
          <a:xfrm>
            <a:off x="4169975" y="5811575"/>
            <a:ext cx="160785" cy="23321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2" name="Oval 101"/>
          <p:cNvSpPr/>
          <p:nvPr/>
        </p:nvSpPr>
        <p:spPr>
          <a:xfrm>
            <a:off x="4447091" y="5811575"/>
            <a:ext cx="160785" cy="23321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3" name="Oval 102"/>
          <p:cNvSpPr/>
          <p:nvPr/>
        </p:nvSpPr>
        <p:spPr>
          <a:xfrm>
            <a:off x="5183877" y="5703534"/>
            <a:ext cx="160785" cy="23321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4" name="Oval 103"/>
          <p:cNvSpPr/>
          <p:nvPr/>
        </p:nvSpPr>
        <p:spPr>
          <a:xfrm>
            <a:off x="5498260" y="5701756"/>
            <a:ext cx="160785" cy="23321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5" name="Oval 104"/>
          <p:cNvSpPr/>
          <p:nvPr/>
        </p:nvSpPr>
        <p:spPr>
          <a:xfrm>
            <a:off x="8783123" y="5853577"/>
            <a:ext cx="160785" cy="23321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106" name="Straight Arrow Connector 105"/>
          <p:cNvCxnSpPr>
            <a:stCxn id="83" idx="4"/>
            <a:endCxn id="88" idx="7"/>
          </p:cNvCxnSpPr>
          <p:nvPr/>
        </p:nvCxnSpPr>
        <p:spPr>
          <a:xfrm flipH="1">
            <a:off x="4406945" y="5184230"/>
            <a:ext cx="339294" cy="18319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7" name="Straight Arrow Connector 106"/>
          <p:cNvCxnSpPr>
            <a:stCxn id="84" idx="3"/>
            <a:endCxn id="89" idx="7"/>
          </p:cNvCxnSpPr>
          <p:nvPr/>
        </p:nvCxnSpPr>
        <p:spPr>
          <a:xfrm flipH="1">
            <a:off x="5573031" y="5136735"/>
            <a:ext cx="499951" cy="20090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8" name="Straight Arrow Connector 107"/>
          <p:cNvCxnSpPr>
            <a:stCxn id="84" idx="3"/>
            <a:endCxn id="90" idx="7"/>
          </p:cNvCxnSpPr>
          <p:nvPr/>
        </p:nvCxnSpPr>
        <p:spPr>
          <a:xfrm flipH="1">
            <a:off x="5956137" y="5136735"/>
            <a:ext cx="116846" cy="20375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9" name="Straight Arrow Connector 108"/>
          <p:cNvCxnSpPr>
            <a:stCxn id="85" idx="4"/>
            <a:endCxn id="91" idx="7"/>
          </p:cNvCxnSpPr>
          <p:nvPr/>
        </p:nvCxnSpPr>
        <p:spPr>
          <a:xfrm flipH="1">
            <a:off x="6666389" y="5303485"/>
            <a:ext cx="458001" cy="22325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0" name="Straight Arrow Connector 109"/>
          <p:cNvCxnSpPr>
            <a:stCxn id="85" idx="4"/>
            <a:endCxn id="93" idx="0"/>
          </p:cNvCxnSpPr>
          <p:nvPr/>
        </p:nvCxnSpPr>
        <p:spPr>
          <a:xfrm>
            <a:off x="7124390" y="5303485"/>
            <a:ext cx="195455" cy="18536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1" name="Straight Arrow Connector 110"/>
          <p:cNvCxnSpPr>
            <a:stCxn id="85" idx="4"/>
            <a:endCxn id="92" idx="0"/>
          </p:cNvCxnSpPr>
          <p:nvPr/>
        </p:nvCxnSpPr>
        <p:spPr>
          <a:xfrm flipH="1">
            <a:off x="6956925" y="5303485"/>
            <a:ext cx="167465" cy="19348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2" name="Straight Arrow Connector 111"/>
          <p:cNvCxnSpPr>
            <a:stCxn id="86" idx="4"/>
            <a:endCxn id="94" idx="0"/>
          </p:cNvCxnSpPr>
          <p:nvPr/>
        </p:nvCxnSpPr>
        <p:spPr>
          <a:xfrm flipH="1">
            <a:off x="7666404" y="5303485"/>
            <a:ext cx="796398" cy="16940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3" name="Straight Arrow Connector 112"/>
          <p:cNvCxnSpPr>
            <a:stCxn id="86" idx="4"/>
          </p:cNvCxnSpPr>
          <p:nvPr/>
        </p:nvCxnSpPr>
        <p:spPr>
          <a:xfrm flipH="1">
            <a:off x="8110029" y="5303485"/>
            <a:ext cx="352773" cy="19021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4" name="Straight Arrow Connector 113"/>
          <p:cNvCxnSpPr>
            <a:stCxn id="86" idx="4"/>
          </p:cNvCxnSpPr>
          <p:nvPr/>
        </p:nvCxnSpPr>
        <p:spPr>
          <a:xfrm>
            <a:off x="8462802" y="5303485"/>
            <a:ext cx="343867" cy="19430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5" name="Straight Arrow Connector 114"/>
          <p:cNvCxnSpPr>
            <a:stCxn id="100" idx="4"/>
            <a:endCxn id="105" idx="0"/>
          </p:cNvCxnSpPr>
          <p:nvPr/>
        </p:nvCxnSpPr>
        <p:spPr>
          <a:xfrm>
            <a:off x="8863515" y="5696850"/>
            <a:ext cx="0" cy="15672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6" name="Straight Arrow Connector 115"/>
          <p:cNvCxnSpPr>
            <a:stCxn id="88" idx="4"/>
            <a:endCxn id="101" idx="0"/>
          </p:cNvCxnSpPr>
          <p:nvPr/>
        </p:nvCxnSpPr>
        <p:spPr>
          <a:xfrm flipH="1">
            <a:off x="4250368" y="5566491"/>
            <a:ext cx="99732" cy="24508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7" name="Straight Arrow Connector 116"/>
          <p:cNvCxnSpPr>
            <a:stCxn id="88" idx="4"/>
            <a:endCxn id="102" idx="1"/>
          </p:cNvCxnSpPr>
          <p:nvPr/>
        </p:nvCxnSpPr>
        <p:spPr>
          <a:xfrm>
            <a:off x="4350100" y="5566491"/>
            <a:ext cx="120538" cy="27923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p:cNvCxnSpPr>
            <a:stCxn id="89" idx="4"/>
            <a:endCxn id="103" idx="7"/>
          </p:cNvCxnSpPr>
          <p:nvPr/>
        </p:nvCxnSpPr>
        <p:spPr>
          <a:xfrm flipH="1">
            <a:off x="5321115" y="5536703"/>
            <a:ext cx="195071" cy="20098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9" name="Straight Arrow Connector 118"/>
          <p:cNvCxnSpPr>
            <a:stCxn id="89" idx="4"/>
            <a:endCxn id="104" idx="0"/>
          </p:cNvCxnSpPr>
          <p:nvPr/>
        </p:nvCxnSpPr>
        <p:spPr>
          <a:xfrm>
            <a:off x="5516186" y="5536703"/>
            <a:ext cx="62467" cy="16505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0" name="TextBox 119"/>
          <p:cNvSpPr txBox="1"/>
          <p:nvPr/>
        </p:nvSpPr>
        <p:spPr>
          <a:xfrm>
            <a:off x="7360369" y="2686918"/>
            <a:ext cx="2043899" cy="523220"/>
          </a:xfrm>
          <a:prstGeom prst="rect">
            <a:avLst/>
          </a:prstGeom>
          <a:noFill/>
        </p:spPr>
        <p:txBody>
          <a:bodyPr wrap="square" rtlCol="0">
            <a:spAutoFit/>
          </a:bodyPr>
          <a:lstStyle/>
          <a:p>
            <a:r>
              <a:rPr lang="en-US" sz="1400" dirty="0" smtClean="0"/>
              <a:t>Resource uses: R1, R2, R3, R4, R5</a:t>
            </a:r>
            <a:endParaRPr lang="en-US" sz="1400" dirty="0"/>
          </a:p>
        </p:txBody>
      </p:sp>
      <p:sp>
        <p:nvSpPr>
          <p:cNvPr id="121" name="TextBox 120"/>
          <p:cNvSpPr txBox="1"/>
          <p:nvPr/>
        </p:nvSpPr>
        <p:spPr>
          <a:xfrm>
            <a:off x="5990474" y="5934974"/>
            <a:ext cx="2931805" cy="523220"/>
          </a:xfrm>
          <a:prstGeom prst="rect">
            <a:avLst/>
          </a:prstGeom>
          <a:noFill/>
        </p:spPr>
        <p:txBody>
          <a:bodyPr wrap="square" rtlCol="0">
            <a:spAutoFit/>
          </a:bodyPr>
          <a:lstStyle/>
          <a:p>
            <a:r>
              <a:rPr lang="en-US" sz="1400" dirty="0" smtClean="0"/>
              <a:t>Resource uses: R1, R2, R4’, R5’ (R3 gone, R4/5 lower)</a:t>
            </a:r>
            <a:endParaRPr lang="en-US" sz="1400" dirty="0"/>
          </a:p>
        </p:txBody>
      </p:sp>
      <p:sp>
        <p:nvSpPr>
          <p:cNvPr id="127" name="TextBox 126"/>
          <p:cNvSpPr txBox="1"/>
          <p:nvPr/>
        </p:nvSpPr>
        <p:spPr>
          <a:xfrm>
            <a:off x="439948" y="2818009"/>
            <a:ext cx="2525059" cy="3693319"/>
          </a:xfrm>
          <a:prstGeom prst="rect">
            <a:avLst/>
          </a:prstGeom>
          <a:noFill/>
        </p:spPr>
        <p:txBody>
          <a:bodyPr wrap="square" rtlCol="0">
            <a:spAutoFit/>
          </a:bodyPr>
          <a:lstStyle/>
          <a:p>
            <a:r>
              <a:rPr lang="en-US" dirty="0" smtClean="0"/>
              <a:t>Example:</a:t>
            </a:r>
            <a:endParaRPr lang="en-US" dirty="0"/>
          </a:p>
          <a:p>
            <a:pPr marL="285750" indent="-285750">
              <a:buFont typeface="Arial"/>
              <a:buChar char="•"/>
            </a:pPr>
            <a:r>
              <a:rPr lang="en-US" dirty="0" smtClean="0"/>
              <a:t>Remove calls to system logger first</a:t>
            </a:r>
          </a:p>
          <a:p>
            <a:pPr marL="285750" indent="-285750">
              <a:buFont typeface="Arial"/>
              <a:buChar char="•"/>
            </a:pPr>
            <a:r>
              <a:rPr lang="en-US" dirty="0" smtClean="0"/>
              <a:t>Remove initialization of system logger once all calls are gone</a:t>
            </a:r>
          </a:p>
          <a:p>
            <a:pPr marL="285750" indent="-285750">
              <a:buFont typeface="Arial"/>
              <a:buChar char="•"/>
            </a:pPr>
            <a:r>
              <a:rPr lang="en-US" dirty="0" smtClean="0"/>
              <a:t>Result: P’ has fewer writes to SSD, lower memory usage (logging cache no longer used)</a:t>
            </a:r>
          </a:p>
          <a:p>
            <a:endParaRPr lang="en-US" dirty="0"/>
          </a:p>
        </p:txBody>
      </p:sp>
      <p:sp>
        <p:nvSpPr>
          <p:cNvPr id="128" name="TextBox 127"/>
          <p:cNvSpPr txBox="1"/>
          <p:nvPr/>
        </p:nvSpPr>
        <p:spPr>
          <a:xfrm>
            <a:off x="5642189" y="4202373"/>
            <a:ext cx="2203348" cy="338554"/>
          </a:xfrm>
          <a:prstGeom prst="rect">
            <a:avLst/>
          </a:prstGeom>
          <a:noFill/>
        </p:spPr>
        <p:txBody>
          <a:bodyPr wrap="none" rtlCol="0">
            <a:spAutoFit/>
          </a:bodyPr>
          <a:lstStyle/>
          <a:p>
            <a:r>
              <a:rPr lang="en-US" sz="1600" dirty="0" smtClean="0"/>
              <a:t>red code is removable</a:t>
            </a:r>
            <a:endParaRPr lang="en-US" sz="1600" dirty="0"/>
          </a:p>
        </p:txBody>
      </p:sp>
      <p:sp>
        <p:nvSpPr>
          <p:cNvPr id="129" name="TextBox 128"/>
          <p:cNvSpPr txBox="1"/>
          <p:nvPr/>
        </p:nvSpPr>
        <p:spPr>
          <a:xfrm>
            <a:off x="3323744" y="4279317"/>
            <a:ext cx="2060856" cy="523220"/>
          </a:xfrm>
          <a:prstGeom prst="rect">
            <a:avLst/>
          </a:prstGeom>
          <a:noFill/>
        </p:spPr>
        <p:txBody>
          <a:bodyPr wrap="none" rtlCol="0">
            <a:spAutoFit/>
          </a:bodyPr>
          <a:lstStyle/>
          <a:p>
            <a:r>
              <a:rPr lang="en-US" sz="1400" dirty="0" smtClean="0"/>
              <a:t>Start removal at</a:t>
            </a:r>
            <a:br>
              <a:rPr lang="en-US" sz="1400" dirty="0" smtClean="0"/>
            </a:br>
            <a:r>
              <a:rPr lang="en-US" sz="1400" dirty="0" smtClean="0"/>
              <a:t>leaves of AST, move up</a:t>
            </a:r>
            <a:endParaRPr lang="en-US" sz="1400" dirty="0"/>
          </a:p>
        </p:txBody>
      </p:sp>
    </p:spTree>
    <p:extLst>
      <p:ext uri="{BB962C8B-B14F-4D97-AF65-F5344CB8AC3E}">
        <p14:creationId xmlns:p14="http://schemas.microsoft.com/office/powerpoint/2010/main" val="403732936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1300" y="173038"/>
            <a:ext cx="8229600" cy="682625"/>
          </a:xfrm>
        </p:spPr>
        <p:txBody>
          <a:bodyPr/>
          <a:lstStyle/>
          <a:p>
            <a:r>
              <a:rPr lang="en-US" sz="2800" dirty="0" err="1" smtClean="0"/>
              <a:t>IMMoRTALS</a:t>
            </a:r>
            <a:r>
              <a:rPr lang="en-US" sz="2800" dirty="0" smtClean="0"/>
              <a:t> Technology Components (1)</a:t>
            </a:r>
            <a:endParaRPr lang="en-US" sz="2800" dirty="0"/>
          </a:p>
        </p:txBody>
      </p:sp>
      <p:sp>
        <p:nvSpPr>
          <p:cNvPr id="3" name="Content Placeholder 2"/>
          <p:cNvSpPr>
            <a:spLocks noGrp="1"/>
          </p:cNvSpPr>
          <p:nvPr>
            <p:ph idx="1"/>
          </p:nvPr>
        </p:nvSpPr>
        <p:spPr>
          <a:xfrm>
            <a:off x="417401" y="962691"/>
            <a:ext cx="8498115" cy="5230866"/>
          </a:xfrm>
        </p:spPr>
        <p:txBody>
          <a:bodyPr/>
          <a:lstStyle/>
          <a:p>
            <a:pPr>
              <a:spcBef>
                <a:spcPts val="0"/>
              </a:spcBef>
            </a:pPr>
            <a:r>
              <a:rPr lang="en-US" sz="2400" u="sng" dirty="0" smtClean="0"/>
              <a:t>Knowledge Representation Basis for Reasoning</a:t>
            </a:r>
          </a:p>
          <a:p>
            <a:pPr lvl="1">
              <a:spcBef>
                <a:spcPts val="0"/>
              </a:spcBef>
            </a:pPr>
            <a:r>
              <a:rPr lang="en-US" sz="2000" dirty="0" err="1" smtClean="0"/>
              <a:t>Securboration</a:t>
            </a:r>
            <a:endParaRPr lang="en-US" sz="2000" dirty="0" smtClean="0"/>
          </a:p>
          <a:p>
            <a:pPr lvl="2">
              <a:spcBef>
                <a:spcPts val="0"/>
              </a:spcBef>
            </a:pPr>
            <a:r>
              <a:rPr lang="en-US" sz="1600" i="1" dirty="0"/>
              <a:t>V</a:t>
            </a:r>
            <a:r>
              <a:rPr lang="en-US" sz="1600" i="1" dirty="0" smtClean="0"/>
              <a:t>ocabulary and supporting tools to extract and represent knowledge about the platform, its ecosystem and prescribed/observed changes</a:t>
            </a:r>
          </a:p>
          <a:p>
            <a:pPr lvl="1">
              <a:spcBef>
                <a:spcPts val="0"/>
              </a:spcBef>
            </a:pPr>
            <a:r>
              <a:rPr lang="en-US" sz="2000" dirty="0" smtClean="0"/>
              <a:t>Vanderbilt- </a:t>
            </a:r>
          </a:p>
          <a:p>
            <a:pPr lvl="2">
              <a:spcBef>
                <a:spcPts val="0"/>
              </a:spcBef>
            </a:pPr>
            <a:r>
              <a:rPr lang="en-US" sz="1600" dirty="0">
                <a:solidFill>
                  <a:srgbClr val="FF0000"/>
                </a:solidFill>
              </a:rPr>
              <a:t>M</a:t>
            </a:r>
            <a:r>
              <a:rPr lang="en-US" sz="1600" dirty="0" smtClean="0">
                <a:solidFill>
                  <a:srgbClr val="FF0000"/>
                </a:solidFill>
              </a:rPr>
              <a:t>ission </a:t>
            </a:r>
            <a:r>
              <a:rPr lang="en-US" sz="1600" dirty="0" smtClean="0">
                <a:solidFill>
                  <a:srgbClr val="FF0000"/>
                </a:solidFill>
              </a:rPr>
              <a:t>model as a crosscut of system </a:t>
            </a:r>
            <a:r>
              <a:rPr lang="en-US" sz="1600" dirty="0" smtClean="0">
                <a:solidFill>
                  <a:srgbClr val="FF0000"/>
                </a:solidFill>
              </a:rPr>
              <a:t>models, Perturbation Interface [?]</a:t>
            </a:r>
            <a:endParaRPr lang="en-US" sz="1600" dirty="0" smtClean="0">
              <a:solidFill>
                <a:srgbClr val="FF0000"/>
              </a:solidFill>
            </a:endParaRPr>
          </a:p>
          <a:p>
            <a:pPr lvl="1">
              <a:spcBef>
                <a:spcPts val="0"/>
              </a:spcBef>
            </a:pPr>
            <a:r>
              <a:rPr lang="en-US" sz="2000" dirty="0" smtClean="0"/>
              <a:t>OSU-DSL</a:t>
            </a:r>
          </a:p>
          <a:p>
            <a:pPr lvl="2">
              <a:spcBef>
                <a:spcPts val="0"/>
              </a:spcBef>
            </a:pPr>
            <a:r>
              <a:rPr lang="en-US" sz="1600" i="1" dirty="0" smtClean="0"/>
              <a:t>Language for capturing the resource requirement of the application and the </a:t>
            </a:r>
            <a:r>
              <a:rPr lang="en-US" sz="1600" i="1" dirty="0" smtClean="0"/>
              <a:t>resources </a:t>
            </a:r>
            <a:r>
              <a:rPr lang="en-US" sz="1600" i="1" dirty="0" smtClean="0"/>
              <a:t>provisioned in its ecosystem</a:t>
            </a:r>
            <a:endParaRPr lang="en-US" sz="1600" dirty="0" smtClean="0"/>
          </a:p>
          <a:p>
            <a:pPr>
              <a:spcBef>
                <a:spcPts val="0"/>
              </a:spcBef>
            </a:pPr>
            <a:r>
              <a:rPr lang="en-US" sz="2400" u="sng" dirty="0" smtClean="0"/>
              <a:t>Discovery and Quantification of Resource Dependency and Usage</a:t>
            </a:r>
          </a:p>
          <a:p>
            <a:pPr lvl="1">
              <a:spcBef>
                <a:spcPts val="0"/>
              </a:spcBef>
            </a:pPr>
            <a:r>
              <a:rPr lang="en-US" sz="2000" dirty="0" smtClean="0"/>
              <a:t>Riverside</a:t>
            </a:r>
          </a:p>
          <a:p>
            <a:pPr lvl="2">
              <a:spcBef>
                <a:spcPts val="0"/>
              </a:spcBef>
            </a:pPr>
            <a:r>
              <a:rPr lang="en-US" sz="1600" i="1" dirty="0"/>
              <a:t>S</a:t>
            </a:r>
            <a:r>
              <a:rPr lang="en-US" sz="1600" i="1" dirty="0" smtClean="0"/>
              <a:t>tatic and dynamic analysis of programs </a:t>
            </a:r>
            <a:endParaRPr lang="en-US" sz="1600" dirty="0" smtClean="0"/>
          </a:p>
          <a:p>
            <a:pPr lvl="1">
              <a:spcBef>
                <a:spcPts val="0"/>
              </a:spcBef>
            </a:pPr>
            <a:r>
              <a:rPr lang="en-US" sz="2000" dirty="0" smtClean="0"/>
              <a:t>BBN-</a:t>
            </a:r>
          </a:p>
          <a:p>
            <a:pPr lvl="2">
              <a:spcBef>
                <a:spcPts val="0"/>
              </a:spcBef>
            </a:pPr>
            <a:r>
              <a:rPr lang="en-US" sz="1600" i="1" dirty="0"/>
              <a:t>T</a:t>
            </a:r>
            <a:r>
              <a:rPr lang="en-US" sz="1600" i="1" dirty="0" smtClean="0"/>
              <a:t>est cases and test drivers, post analysis of static and dynamic analysis results</a:t>
            </a:r>
          </a:p>
          <a:p>
            <a:pPr lvl="1">
              <a:spcBef>
                <a:spcPts val="0"/>
              </a:spcBef>
            </a:pPr>
            <a:r>
              <a:rPr lang="en-US" sz="2000" dirty="0" smtClean="0"/>
              <a:t>OSU-Mutation Testing</a:t>
            </a:r>
          </a:p>
          <a:p>
            <a:pPr lvl="2">
              <a:spcBef>
                <a:spcPts val="0"/>
              </a:spcBef>
            </a:pPr>
            <a:r>
              <a:rPr lang="en-US" sz="1600" i="1" dirty="0" smtClean="0"/>
              <a:t>Discover hidden resource usage/dependency by differencing analysis results of original and the mutant</a:t>
            </a:r>
          </a:p>
          <a:p>
            <a:pPr>
              <a:spcBef>
                <a:spcPts val="0"/>
              </a:spcBef>
            </a:pPr>
            <a:endParaRPr lang="en-US" sz="2400" dirty="0"/>
          </a:p>
        </p:txBody>
      </p:sp>
      <p:sp>
        <p:nvSpPr>
          <p:cNvPr id="4" name="Slide Number Placeholder 3"/>
          <p:cNvSpPr>
            <a:spLocks noGrp="1"/>
          </p:cNvSpPr>
          <p:nvPr>
            <p:ph type="sldNum" sz="quarter" idx="12"/>
          </p:nvPr>
        </p:nvSpPr>
        <p:spPr/>
        <p:txBody>
          <a:bodyPr/>
          <a:lstStyle/>
          <a:p>
            <a:fld id="{0840E6D7-221B-40B7-B50C-C3B5231B0D1A}" type="slidenum">
              <a:rPr lang="en-US" smtClean="0"/>
              <a:pPr/>
              <a:t>2</a:t>
            </a:fld>
            <a:endParaRPr lang="en-US"/>
          </a:p>
        </p:txBody>
      </p:sp>
    </p:spTree>
    <p:extLst>
      <p:ext uri="{BB962C8B-B14F-4D97-AF65-F5344CB8AC3E}">
        <p14:creationId xmlns:p14="http://schemas.microsoft.com/office/powerpoint/2010/main" val="44146150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Phased Development Plan</a:t>
            </a:r>
            <a:endParaRPr lang="en-US" dirty="0"/>
          </a:p>
        </p:txBody>
      </p:sp>
      <p:sp>
        <p:nvSpPr>
          <p:cNvPr id="3" name="Content Placeholder 2"/>
          <p:cNvSpPr>
            <a:spLocks noGrp="1"/>
          </p:cNvSpPr>
          <p:nvPr>
            <p:ph idx="1"/>
          </p:nvPr>
        </p:nvSpPr>
        <p:spPr>
          <a:xfrm>
            <a:off x="457200" y="1244600"/>
            <a:ext cx="8229600" cy="4525963"/>
          </a:xfrm>
        </p:spPr>
        <p:txBody>
          <a:bodyPr/>
          <a:lstStyle/>
          <a:p>
            <a:r>
              <a:rPr lang="en-US" sz="2400" dirty="0" smtClean="0"/>
              <a:t>Phase 1</a:t>
            </a:r>
          </a:p>
          <a:p>
            <a:pPr lvl="1"/>
            <a:r>
              <a:rPr lang="en-US" sz="2000" dirty="0" smtClean="0"/>
              <a:t>Basic functionality: given program P and test suite T, produce P’ (subset of P) that passes T</a:t>
            </a:r>
          </a:p>
          <a:p>
            <a:pPr lvl="1"/>
            <a:r>
              <a:rPr lang="en-US" sz="2000" dirty="0" smtClean="0"/>
              <a:t>Map P’ to estimate resource usage changes</a:t>
            </a:r>
          </a:p>
          <a:p>
            <a:r>
              <a:rPr lang="en-US" sz="2400" dirty="0" smtClean="0"/>
              <a:t>Phase 2</a:t>
            </a:r>
          </a:p>
          <a:p>
            <a:pPr lvl="1"/>
            <a:r>
              <a:rPr lang="en-US" sz="2000" dirty="0" smtClean="0"/>
              <a:t>Method for handling test labels/lattices, computing multiple P’ based on these, and mappings</a:t>
            </a:r>
          </a:p>
          <a:p>
            <a:pPr lvl="1"/>
            <a:r>
              <a:rPr lang="en-US" sz="2000" dirty="0" smtClean="0"/>
              <a:t>Initial heuristics and algorithms to speed up computing P’</a:t>
            </a:r>
          </a:p>
          <a:p>
            <a:r>
              <a:rPr lang="en-US" sz="2400" dirty="0" smtClean="0"/>
              <a:t>Phase 3 </a:t>
            </a:r>
          </a:p>
          <a:p>
            <a:pPr lvl="1"/>
            <a:r>
              <a:rPr lang="en-US" sz="2000" dirty="0" smtClean="0"/>
              <a:t>Non-pure-deletion changes to produce more aggressive P’</a:t>
            </a:r>
          </a:p>
          <a:p>
            <a:pPr lvl="1"/>
            <a:r>
              <a:rPr lang="en-US" sz="2000" dirty="0" smtClean="0"/>
              <a:t>Effective methods </a:t>
            </a:r>
            <a:r>
              <a:rPr lang="en-US" sz="2000" dirty="0" smtClean="0">
                <a:solidFill>
                  <a:srgbClr val="FF0000"/>
                </a:solidFill>
              </a:rPr>
              <a:t>for field/fast computation </a:t>
            </a:r>
            <a:r>
              <a:rPr lang="en-US" sz="2000" dirty="0" smtClean="0"/>
              <a:t>of P’: more heuristics, partial computations, caching results </a:t>
            </a:r>
            <a:endParaRPr lang="en-US" sz="2000" dirty="0"/>
          </a:p>
        </p:txBody>
      </p:sp>
      <p:sp>
        <p:nvSpPr>
          <p:cNvPr id="4" name="Slide Number Placeholder 3"/>
          <p:cNvSpPr>
            <a:spLocks noGrp="1"/>
          </p:cNvSpPr>
          <p:nvPr>
            <p:ph type="sldNum" sz="quarter" idx="12"/>
          </p:nvPr>
        </p:nvSpPr>
        <p:spPr/>
        <p:txBody>
          <a:bodyPr/>
          <a:lstStyle/>
          <a:p>
            <a:fld id="{0840E6D7-221B-40B7-B50C-C3B5231B0D1A}" type="slidenum">
              <a:rPr lang="en-US" smtClean="0"/>
              <a:pPr/>
              <a:t>20</a:t>
            </a:fld>
            <a:endParaRPr lang="en-US"/>
          </a:p>
        </p:txBody>
      </p:sp>
    </p:spTree>
    <p:extLst>
      <p:ext uri="{BB962C8B-B14F-4D97-AF65-F5344CB8AC3E}">
        <p14:creationId xmlns:p14="http://schemas.microsoft.com/office/powerpoint/2010/main" val="25694577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smtClean="0"/>
              <a:t>OSU-Schema Evolution </a:t>
            </a:r>
            <a:endParaRPr lang="en-US" dirty="0"/>
          </a:p>
        </p:txBody>
      </p:sp>
      <p:sp>
        <p:nvSpPr>
          <p:cNvPr id="6" name="Subtitle 5"/>
          <p:cNvSpPr>
            <a:spLocks noGrp="1"/>
          </p:cNvSpPr>
          <p:nvPr>
            <p:ph type="subTitle" idx="1"/>
          </p:nvPr>
        </p:nvSpPr>
        <p:spPr/>
        <p:txBody>
          <a:bodyPr/>
          <a:lstStyle/>
          <a:p>
            <a:endParaRPr lang="en-US"/>
          </a:p>
        </p:txBody>
      </p:sp>
      <p:sp>
        <p:nvSpPr>
          <p:cNvPr id="4" name="Slide Number Placeholder 3"/>
          <p:cNvSpPr>
            <a:spLocks noGrp="1"/>
          </p:cNvSpPr>
          <p:nvPr>
            <p:ph type="sldNum" sz="quarter" idx="12"/>
          </p:nvPr>
        </p:nvSpPr>
        <p:spPr/>
        <p:txBody>
          <a:bodyPr/>
          <a:lstStyle/>
          <a:p>
            <a:fld id="{0840E6D7-221B-40B7-B50C-C3B5231B0D1A}" type="slidenum">
              <a:rPr lang="en-US" smtClean="0"/>
              <a:pPr/>
              <a:t>21</a:t>
            </a:fld>
            <a:endParaRPr lang="en-US"/>
          </a:p>
        </p:txBody>
      </p:sp>
    </p:spTree>
    <p:extLst>
      <p:ext uri="{BB962C8B-B14F-4D97-AF65-F5344CB8AC3E}">
        <p14:creationId xmlns:p14="http://schemas.microsoft.com/office/powerpoint/2010/main" val="39078042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2103" y="87597"/>
            <a:ext cx="8765841" cy="825870"/>
          </a:xfrm>
        </p:spPr>
        <p:txBody>
          <a:bodyPr/>
          <a:lstStyle/>
          <a:p>
            <a:r>
              <a:rPr lang="en-US" sz="2800" dirty="0" smtClean="0"/>
              <a:t>Problem: </a:t>
            </a:r>
            <a:r>
              <a:rPr lang="en-US" sz="2800" dirty="0"/>
              <a:t>E</a:t>
            </a:r>
            <a:r>
              <a:rPr lang="en-US" sz="2800" dirty="0" smtClean="0"/>
              <a:t>volution of data representation</a:t>
            </a:r>
            <a:endParaRPr lang="en-US" sz="2800" dirty="0"/>
          </a:p>
        </p:txBody>
      </p:sp>
      <p:sp>
        <p:nvSpPr>
          <p:cNvPr id="3" name="Content Placeholder 2"/>
          <p:cNvSpPr>
            <a:spLocks noGrp="1"/>
          </p:cNvSpPr>
          <p:nvPr>
            <p:ph idx="1"/>
          </p:nvPr>
        </p:nvSpPr>
        <p:spPr>
          <a:xfrm>
            <a:off x="271677" y="1000901"/>
            <a:ext cx="8462036" cy="5437337"/>
          </a:xfrm>
        </p:spPr>
        <p:txBody>
          <a:bodyPr/>
          <a:lstStyle/>
          <a:p>
            <a:r>
              <a:rPr lang="en-US" sz="2600" dirty="0" smtClean="0"/>
              <a:t>SA application stores sensor data in a database </a:t>
            </a:r>
          </a:p>
          <a:p>
            <a:pPr lvl="1"/>
            <a:r>
              <a:rPr lang="en-US" sz="2200" b="1" dirty="0" smtClean="0"/>
              <a:t>Schema </a:t>
            </a:r>
            <a:r>
              <a:rPr lang="en-US" sz="2200" dirty="0" smtClean="0"/>
              <a:t>defines </a:t>
            </a:r>
          </a:p>
          <a:p>
            <a:pPr marL="457200" lvl="1" indent="0">
              <a:buNone/>
            </a:pPr>
            <a:r>
              <a:rPr lang="en-US" sz="2200" dirty="0"/>
              <a:t> </a:t>
            </a:r>
            <a:r>
              <a:rPr lang="en-US" sz="2200" dirty="0" smtClean="0"/>
              <a:t>   the meta-data and </a:t>
            </a:r>
          </a:p>
          <a:p>
            <a:pPr marL="457200" lvl="1" indent="0">
              <a:buNone/>
            </a:pPr>
            <a:r>
              <a:rPr lang="en-US" sz="2200" dirty="0"/>
              <a:t> </a:t>
            </a:r>
            <a:r>
              <a:rPr lang="en-US" sz="2200" dirty="0" smtClean="0"/>
              <a:t>   structure of the DB.</a:t>
            </a:r>
            <a:endParaRPr lang="en-US" sz="2200" dirty="0"/>
          </a:p>
          <a:p>
            <a:pPr marL="457200" lvl="1" indent="0">
              <a:buNone/>
            </a:pPr>
            <a:endParaRPr lang="en-US" dirty="0" smtClean="0"/>
          </a:p>
          <a:p>
            <a:r>
              <a:rPr lang="en-US" sz="2600" dirty="0" smtClean="0"/>
              <a:t>DB schema often changes and evolves.</a:t>
            </a:r>
          </a:p>
          <a:p>
            <a:pPr lvl="1"/>
            <a:r>
              <a:rPr lang="en-US" sz="2200" dirty="0" smtClean="0"/>
              <a:t>merge entities to preserve the query running time. </a:t>
            </a:r>
            <a:endParaRPr lang="en-US" sz="2200" dirty="0"/>
          </a:p>
          <a:p>
            <a:pPr marL="457200" lvl="1" indent="0">
              <a:buNone/>
            </a:pPr>
            <a:endParaRPr lang="en-US" sz="2600" dirty="0" smtClean="0"/>
          </a:p>
          <a:p>
            <a:pPr lvl="1"/>
            <a:endParaRPr lang="en-US" sz="2600" dirty="0"/>
          </a:p>
          <a:p>
            <a:pPr marL="457200" lvl="1" indent="0">
              <a:buNone/>
            </a:pPr>
            <a:endParaRPr lang="en-US" sz="2600" dirty="0" smtClean="0"/>
          </a:p>
          <a:p>
            <a:r>
              <a:rPr lang="en-US" sz="2400" dirty="0" smtClean="0"/>
              <a:t>Queries and views that are written for the old schema will not work over the new one.</a:t>
            </a:r>
            <a:endParaRPr lang="en-US" sz="2400" dirty="0"/>
          </a:p>
        </p:txBody>
      </p:sp>
      <p:sp>
        <p:nvSpPr>
          <p:cNvPr id="4" name="Slide Number Placeholder 3"/>
          <p:cNvSpPr>
            <a:spLocks noGrp="1"/>
          </p:cNvSpPr>
          <p:nvPr>
            <p:ph type="sldNum" sz="quarter" idx="12"/>
          </p:nvPr>
        </p:nvSpPr>
        <p:spPr/>
        <p:txBody>
          <a:bodyPr/>
          <a:lstStyle/>
          <a:p>
            <a:fld id="{0840E6D7-221B-40B7-B50C-C3B5231B0D1A}" type="slidenum">
              <a:rPr lang="en-US" smtClean="0"/>
              <a:pPr/>
              <a:t>22</a:t>
            </a:fld>
            <a:endParaRPr lang="en-US"/>
          </a:p>
        </p:txBody>
      </p:sp>
      <p:graphicFrame>
        <p:nvGraphicFramePr>
          <p:cNvPr id="11" name="Table 10"/>
          <p:cNvGraphicFramePr>
            <a:graphicFrameLocks noGrp="1"/>
          </p:cNvGraphicFramePr>
          <p:nvPr>
            <p:extLst/>
          </p:nvPr>
        </p:nvGraphicFramePr>
        <p:xfrm>
          <a:off x="4285629" y="1865089"/>
          <a:ext cx="1452908" cy="990963"/>
        </p:xfrm>
        <a:graphic>
          <a:graphicData uri="http://schemas.openxmlformats.org/drawingml/2006/table">
            <a:tbl>
              <a:tblPr firstRow="1" bandRow="1">
                <a:tableStyleId>{B301B821-A1FF-4177-AEE7-76D212191A09}</a:tableStyleId>
              </a:tblPr>
              <a:tblGrid>
                <a:gridCol w="473499"/>
                <a:gridCol w="979409"/>
              </a:tblGrid>
              <a:tr h="330321">
                <a:tc>
                  <a:txBody>
                    <a:bodyPr/>
                    <a:lstStyle/>
                    <a:p>
                      <a:pPr algn="ctr"/>
                      <a:r>
                        <a:rPr lang="en-US" sz="1500" dirty="0" smtClean="0"/>
                        <a:t>id</a:t>
                      </a:r>
                      <a:endParaRPr lang="en-US" sz="1500" b="1" dirty="0"/>
                    </a:p>
                  </a:txBody>
                  <a:tcPr/>
                </a:tc>
                <a:tc>
                  <a:txBody>
                    <a:bodyPr/>
                    <a:lstStyle/>
                    <a:p>
                      <a:pPr algn="ctr"/>
                      <a:r>
                        <a:rPr lang="en-US" sz="1500" dirty="0" smtClean="0"/>
                        <a:t>name</a:t>
                      </a:r>
                      <a:endParaRPr lang="en-US" sz="1500" b="1" dirty="0"/>
                    </a:p>
                  </a:txBody>
                  <a:tcPr/>
                </a:tc>
              </a:tr>
              <a:tr h="330321">
                <a:tc>
                  <a:txBody>
                    <a:bodyPr/>
                    <a:lstStyle/>
                    <a:p>
                      <a:pPr algn="ctr"/>
                      <a:r>
                        <a:rPr lang="en-US" sz="1500" b="0" dirty="0" smtClean="0"/>
                        <a:t>r1</a:t>
                      </a:r>
                      <a:endParaRPr lang="en-US" sz="1500" b="0" dirty="0"/>
                    </a:p>
                  </a:txBody>
                  <a:tcPr/>
                </a:tc>
                <a:tc>
                  <a:txBody>
                    <a:bodyPr/>
                    <a:lstStyle/>
                    <a:p>
                      <a:pPr algn="ctr"/>
                      <a:r>
                        <a:rPr lang="en-US" sz="1500" b="0" dirty="0" smtClean="0"/>
                        <a:t>t1.png</a:t>
                      </a:r>
                      <a:endParaRPr lang="en-US" sz="1500" b="0" dirty="0"/>
                    </a:p>
                  </a:txBody>
                  <a:tcPr/>
                </a:tc>
              </a:tr>
              <a:tr h="330321">
                <a:tc>
                  <a:txBody>
                    <a:bodyPr/>
                    <a:lstStyle/>
                    <a:p>
                      <a:pPr algn="ctr"/>
                      <a:r>
                        <a:rPr lang="en-US" sz="1500" b="0" dirty="0" smtClean="0"/>
                        <a:t>r2</a:t>
                      </a:r>
                      <a:endParaRPr lang="en-US" sz="1500" b="0" dirty="0"/>
                    </a:p>
                  </a:txBody>
                  <a:tcPr/>
                </a:tc>
                <a:tc>
                  <a:txBody>
                    <a:bodyPr/>
                    <a:lstStyle/>
                    <a:p>
                      <a:pPr algn="ctr"/>
                      <a:r>
                        <a:rPr lang="en-US" sz="1500" b="0" dirty="0" smtClean="0"/>
                        <a:t>rt34.png</a:t>
                      </a:r>
                      <a:endParaRPr lang="en-US" sz="1500" b="0" dirty="0"/>
                    </a:p>
                  </a:txBody>
                  <a:tcPr/>
                </a:tc>
              </a:tr>
            </a:tbl>
          </a:graphicData>
        </a:graphic>
      </p:graphicFrame>
      <p:sp>
        <p:nvSpPr>
          <p:cNvPr id="12" name="TextBox 11"/>
          <p:cNvSpPr txBox="1"/>
          <p:nvPr/>
        </p:nvSpPr>
        <p:spPr>
          <a:xfrm>
            <a:off x="4343367" y="1476573"/>
            <a:ext cx="1297832" cy="338554"/>
          </a:xfrm>
          <a:prstGeom prst="rect">
            <a:avLst/>
          </a:prstGeom>
          <a:noFill/>
        </p:spPr>
        <p:txBody>
          <a:bodyPr wrap="square" rtlCol="0">
            <a:spAutoFit/>
          </a:bodyPr>
          <a:lstStyle/>
          <a:p>
            <a:pPr algn="ctr"/>
            <a:r>
              <a:rPr lang="en-US" sz="1600" b="1" dirty="0" smtClean="0"/>
              <a:t>resource</a:t>
            </a:r>
            <a:endParaRPr lang="en-US" sz="1600" b="1" dirty="0"/>
          </a:p>
        </p:txBody>
      </p:sp>
      <p:graphicFrame>
        <p:nvGraphicFramePr>
          <p:cNvPr id="13" name="Table 12"/>
          <p:cNvGraphicFramePr>
            <a:graphicFrameLocks noGrp="1"/>
          </p:cNvGraphicFramePr>
          <p:nvPr>
            <p:extLst/>
          </p:nvPr>
        </p:nvGraphicFramePr>
        <p:xfrm>
          <a:off x="5903459" y="1851480"/>
          <a:ext cx="2987927" cy="1317940"/>
        </p:xfrm>
        <a:graphic>
          <a:graphicData uri="http://schemas.openxmlformats.org/drawingml/2006/table">
            <a:tbl>
              <a:tblPr firstRow="1" bandRow="1">
                <a:tableStyleId>{B301B821-A1FF-4177-AEE7-76D212191A09}</a:tableStyleId>
              </a:tblPr>
              <a:tblGrid>
                <a:gridCol w="525847"/>
                <a:gridCol w="884434"/>
                <a:gridCol w="640410"/>
                <a:gridCol w="937236"/>
              </a:tblGrid>
              <a:tr h="329485">
                <a:tc>
                  <a:txBody>
                    <a:bodyPr/>
                    <a:lstStyle/>
                    <a:p>
                      <a:pPr algn="ctr"/>
                      <a:r>
                        <a:rPr lang="en-US" sz="1400" dirty="0" smtClean="0"/>
                        <a:t>vid</a:t>
                      </a:r>
                      <a:endParaRPr lang="en-US" sz="1400" b="1" dirty="0"/>
                    </a:p>
                  </a:txBody>
                  <a:tcPr/>
                </a:tc>
                <a:tc>
                  <a:txBody>
                    <a:bodyPr/>
                    <a:lstStyle/>
                    <a:p>
                      <a:pPr algn="ctr"/>
                      <a:r>
                        <a:rPr lang="en-US" sz="1400" dirty="0" smtClean="0"/>
                        <a:t>resource</a:t>
                      </a:r>
                      <a:endParaRPr lang="en-US" sz="1400" b="1" dirty="0"/>
                    </a:p>
                  </a:txBody>
                  <a:tcPr/>
                </a:tc>
                <a:tc>
                  <a:txBody>
                    <a:bodyPr/>
                    <a:lstStyle/>
                    <a:p>
                      <a:pPr algn="ctr"/>
                      <a:r>
                        <a:rPr lang="en-US" sz="1400" b="1" dirty="0" smtClean="0"/>
                        <a:t>size</a:t>
                      </a:r>
                      <a:endParaRPr lang="en-US" sz="1400" b="1" dirty="0"/>
                    </a:p>
                  </a:txBody>
                  <a:tcPr/>
                </a:tc>
                <a:tc>
                  <a:txBody>
                    <a:bodyPr/>
                    <a:lstStyle/>
                    <a:p>
                      <a:pPr algn="ctr"/>
                      <a:r>
                        <a:rPr lang="en-US" sz="1400" b="1" dirty="0" smtClean="0"/>
                        <a:t>date</a:t>
                      </a:r>
                      <a:endParaRPr lang="en-US" sz="1400" b="1" dirty="0"/>
                    </a:p>
                  </a:txBody>
                  <a:tcPr/>
                </a:tc>
              </a:tr>
              <a:tr h="329485">
                <a:tc>
                  <a:txBody>
                    <a:bodyPr/>
                    <a:lstStyle/>
                    <a:p>
                      <a:pPr algn="ctr"/>
                      <a:r>
                        <a:rPr lang="en-US" sz="1400" b="0" dirty="0" smtClean="0"/>
                        <a:t>p1</a:t>
                      </a:r>
                      <a:endParaRPr lang="en-US" sz="1400" b="0" dirty="0"/>
                    </a:p>
                  </a:txBody>
                  <a:tcPr/>
                </a:tc>
                <a:tc>
                  <a:txBody>
                    <a:bodyPr/>
                    <a:lstStyle/>
                    <a:p>
                      <a:pPr algn="ctr"/>
                      <a:r>
                        <a:rPr lang="en-US" sz="1400" b="0" dirty="0" smtClean="0"/>
                        <a:t>r1</a:t>
                      </a:r>
                      <a:endParaRPr lang="en-US" sz="1400" b="0" dirty="0"/>
                    </a:p>
                  </a:txBody>
                  <a:tcPr/>
                </a:tc>
                <a:tc>
                  <a:txBody>
                    <a:bodyPr/>
                    <a:lstStyle/>
                    <a:p>
                      <a:pPr algn="ctr"/>
                      <a:r>
                        <a:rPr lang="en-US" sz="1400" b="0" dirty="0" smtClean="0"/>
                        <a:t>20 K</a:t>
                      </a:r>
                      <a:endParaRPr lang="en-US" sz="1400" b="0" dirty="0"/>
                    </a:p>
                  </a:txBody>
                  <a:tcPr/>
                </a:tc>
                <a:tc>
                  <a:txBody>
                    <a:bodyPr/>
                    <a:lstStyle/>
                    <a:p>
                      <a:pPr algn="ctr"/>
                      <a:r>
                        <a:rPr lang="en-US" sz="1400" b="0" dirty="0" smtClean="0"/>
                        <a:t>1/2/2012</a:t>
                      </a:r>
                      <a:endParaRPr lang="en-US" sz="1400" b="0" dirty="0"/>
                    </a:p>
                  </a:txBody>
                  <a:tcPr/>
                </a:tc>
              </a:tr>
              <a:tr h="329485">
                <a:tc>
                  <a:txBody>
                    <a:bodyPr/>
                    <a:lstStyle/>
                    <a:p>
                      <a:pPr algn="ctr"/>
                      <a:r>
                        <a:rPr lang="en-US" sz="1400" b="0" dirty="0" smtClean="0"/>
                        <a:t>p2</a:t>
                      </a:r>
                      <a:endParaRPr lang="en-US" sz="1400" b="0" dirty="0"/>
                    </a:p>
                  </a:txBody>
                  <a:tcPr/>
                </a:tc>
                <a:tc>
                  <a:txBody>
                    <a:bodyPr/>
                    <a:lstStyle/>
                    <a:p>
                      <a:pPr algn="ctr"/>
                      <a:r>
                        <a:rPr lang="en-US" sz="1400" b="0" dirty="0" smtClean="0"/>
                        <a:t>r1</a:t>
                      </a:r>
                      <a:endParaRPr lang="en-US" sz="1400" b="0" dirty="0"/>
                    </a:p>
                  </a:txBody>
                  <a:tcPr/>
                </a:tc>
                <a:tc>
                  <a:txBody>
                    <a:bodyPr/>
                    <a:lstStyle/>
                    <a:p>
                      <a:pPr algn="ctr"/>
                      <a:r>
                        <a:rPr lang="en-US" sz="1400" b="0" dirty="0" smtClean="0"/>
                        <a:t>15 K</a:t>
                      </a:r>
                      <a:endParaRPr lang="en-US" sz="1400" b="0" dirty="0"/>
                    </a:p>
                  </a:txBody>
                  <a:tcPr/>
                </a:tc>
                <a:tc>
                  <a:txBody>
                    <a:bodyPr/>
                    <a:lstStyle/>
                    <a:p>
                      <a:pPr algn="ctr"/>
                      <a:r>
                        <a:rPr lang="en-US" sz="1400" b="0" dirty="0" smtClean="0"/>
                        <a:t>4/3/2012</a:t>
                      </a:r>
                      <a:endParaRPr lang="en-US" sz="1400" b="0" dirty="0"/>
                    </a:p>
                  </a:txBody>
                  <a:tcPr/>
                </a:tc>
              </a:tr>
              <a:tr h="329485">
                <a:tc>
                  <a:txBody>
                    <a:bodyPr/>
                    <a:lstStyle/>
                    <a:p>
                      <a:pPr algn="ctr"/>
                      <a:r>
                        <a:rPr lang="en-US" sz="1400" b="0" dirty="0" smtClean="0"/>
                        <a:t>p3</a:t>
                      </a:r>
                      <a:endParaRPr lang="en-US" sz="1400" b="0" dirty="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b="0" dirty="0" smtClean="0"/>
                        <a:t>r2</a:t>
                      </a:r>
                    </a:p>
                  </a:txBody>
                  <a:tcPr/>
                </a:tc>
                <a:tc>
                  <a:txBody>
                    <a:bodyPr/>
                    <a:lstStyle/>
                    <a:p>
                      <a:pPr algn="ctr"/>
                      <a:r>
                        <a:rPr lang="en-US" sz="1400" b="0" dirty="0" smtClean="0"/>
                        <a:t>200</a:t>
                      </a:r>
                      <a:r>
                        <a:rPr lang="en-US" sz="1400" b="0" baseline="0" dirty="0" smtClean="0"/>
                        <a:t> K</a:t>
                      </a:r>
                      <a:endParaRPr lang="en-US" sz="1400" b="0" dirty="0"/>
                    </a:p>
                  </a:txBody>
                  <a:tcPr/>
                </a:tc>
                <a:tc>
                  <a:txBody>
                    <a:bodyPr/>
                    <a:lstStyle/>
                    <a:p>
                      <a:pPr algn="ctr"/>
                      <a:r>
                        <a:rPr lang="en-US" sz="1400" b="0" dirty="0" smtClean="0"/>
                        <a:t>5/6/2014</a:t>
                      </a:r>
                      <a:endParaRPr lang="en-US" sz="1400" b="0" dirty="0"/>
                    </a:p>
                  </a:txBody>
                  <a:tcPr/>
                </a:tc>
              </a:tr>
            </a:tbl>
          </a:graphicData>
        </a:graphic>
      </p:graphicFrame>
      <p:sp>
        <p:nvSpPr>
          <p:cNvPr id="14" name="TextBox 13"/>
          <p:cNvSpPr txBox="1"/>
          <p:nvPr/>
        </p:nvSpPr>
        <p:spPr>
          <a:xfrm>
            <a:off x="6556188" y="1477233"/>
            <a:ext cx="1516181" cy="338554"/>
          </a:xfrm>
          <a:prstGeom prst="rect">
            <a:avLst/>
          </a:prstGeom>
          <a:noFill/>
        </p:spPr>
        <p:txBody>
          <a:bodyPr wrap="square" rtlCol="0">
            <a:spAutoFit/>
          </a:bodyPr>
          <a:lstStyle/>
          <a:p>
            <a:pPr algn="ctr"/>
            <a:r>
              <a:rPr lang="en-US" sz="1600" b="1" dirty="0" smtClean="0"/>
              <a:t>version</a:t>
            </a:r>
            <a:endParaRPr lang="en-US" sz="1600" b="1" dirty="0"/>
          </a:p>
        </p:txBody>
      </p:sp>
      <p:graphicFrame>
        <p:nvGraphicFramePr>
          <p:cNvPr id="15" name="Table 14"/>
          <p:cNvGraphicFramePr>
            <a:graphicFrameLocks noGrp="1"/>
          </p:cNvGraphicFramePr>
          <p:nvPr>
            <p:extLst/>
          </p:nvPr>
        </p:nvGraphicFramePr>
        <p:xfrm>
          <a:off x="5389315" y="4126547"/>
          <a:ext cx="3373594" cy="1219200"/>
        </p:xfrm>
        <a:graphic>
          <a:graphicData uri="http://schemas.openxmlformats.org/drawingml/2006/table">
            <a:tbl>
              <a:tblPr firstRow="1" bandRow="1">
                <a:tableStyleId>{1FECB4D8-DB02-4DC6-A0A2-4F2EBAE1DC90}</a:tableStyleId>
              </a:tblPr>
              <a:tblGrid>
                <a:gridCol w="424916"/>
                <a:gridCol w="857184"/>
                <a:gridCol w="500611"/>
                <a:gridCol w="613645"/>
                <a:gridCol w="977238"/>
              </a:tblGrid>
              <a:tr h="224649">
                <a:tc>
                  <a:txBody>
                    <a:bodyPr/>
                    <a:lstStyle/>
                    <a:p>
                      <a:pPr algn="ctr"/>
                      <a:r>
                        <a:rPr lang="en-US" sz="1400" dirty="0" smtClean="0"/>
                        <a:t>id</a:t>
                      </a:r>
                      <a:endParaRPr lang="en-US" sz="1400" b="1" dirty="0"/>
                    </a:p>
                  </a:txBody>
                  <a:tcPr/>
                </a:tc>
                <a:tc>
                  <a:txBody>
                    <a:bodyPr/>
                    <a:lstStyle/>
                    <a:p>
                      <a:pPr algn="ctr"/>
                      <a:r>
                        <a:rPr lang="en-US" sz="1400" dirty="0" smtClean="0"/>
                        <a:t>name</a:t>
                      </a:r>
                      <a:endParaRPr lang="en-US" sz="1400" b="1" dirty="0"/>
                    </a:p>
                  </a:txBody>
                  <a:tcPr/>
                </a:tc>
                <a:tc>
                  <a:txBody>
                    <a:bodyPr/>
                    <a:lstStyle/>
                    <a:p>
                      <a:pPr algn="ctr"/>
                      <a:r>
                        <a:rPr lang="en-US" sz="1400" dirty="0" smtClean="0"/>
                        <a:t>vid</a:t>
                      </a:r>
                      <a:endParaRPr lang="en-US" sz="1400" b="1" dirty="0"/>
                    </a:p>
                  </a:txBody>
                  <a:tcPr/>
                </a:tc>
                <a:tc>
                  <a:txBody>
                    <a:bodyPr/>
                    <a:lstStyle/>
                    <a:p>
                      <a:pPr algn="ctr"/>
                      <a:r>
                        <a:rPr lang="en-US" sz="1400" b="1" dirty="0" smtClean="0"/>
                        <a:t>size</a:t>
                      </a:r>
                      <a:endParaRPr lang="en-US" sz="1400" b="1" dirty="0"/>
                    </a:p>
                  </a:txBody>
                  <a:tcPr/>
                </a:tc>
                <a:tc>
                  <a:txBody>
                    <a:bodyPr/>
                    <a:lstStyle/>
                    <a:p>
                      <a:pPr algn="ctr"/>
                      <a:r>
                        <a:rPr lang="en-US" sz="1400" b="1" dirty="0" smtClean="0"/>
                        <a:t>date</a:t>
                      </a:r>
                      <a:endParaRPr lang="en-US" sz="1400" b="1" dirty="0"/>
                    </a:p>
                  </a:txBody>
                  <a:tcPr/>
                </a:tc>
              </a:tr>
              <a:tr h="224649">
                <a:tc>
                  <a:txBody>
                    <a:bodyPr/>
                    <a:lstStyle/>
                    <a:p>
                      <a:pPr algn="ctr"/>
                      <a:r>
                        <a:rPr lang="en-US" sz="1400" dirty="0" smtClean="0"/>
                        <a:t>r1</a:t>
                      </a:r>
                      <a:endParaRPr lang="en-US" sz="1400" b="0" dirty="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b="0" dirty="0" smtClean="0"/>
                        <a:t>t1.png</a:t>
                      </a:r>
                    </a:p>
                  </a:txBody>
                  <a:tcPr/>
                </a:tc>
                <a:tc>
                  <a:txBody>
                    <a:bodyPr/>
                    <a:lstStyle/>
                    <a:p>
                      <a:pPr algn="ctr"/>
                      <a:r>
                        <a:rPr lang="en-US" sz="1400" dirty="0" smtClean="0"/>
                        <a:t>p1</a:t>
                      </a:r>
                      <a:endParaRPr lang="en-US" sz="1400" b="0" dirty="0"/>
                    </a:p>
                  </a:txBody>
                  <a:tcPr/>
                </a:tc>
                <a:tc>
                  <a:txBody>
                    <a:bodyPr/>
                    <a:lstStyle/>
                    <a:p>
                      <a:pPr algn="ctr"/>
                      <a:r>
                        <a:rPr lang="en-US" sz="1400" b="0" dirty="0" smtClean="0"/>
                        <a:t>20 K</a:t>
                      </a:r>
                      <a:endParaRPr lang="en-US" sz="1400" b="0" dirty="0"/>
                    </a:p>
                  </a:txBody>
                  <a:tcPr/>
                </a:tc>
                <a:tc>
                  <a:txBody>
                    <a:bodyPr/>
                    <a:lstStyle/>
                    <a:p>
                      <a:pPr algn="ctr"/>
                      <a:r>
                        <a:rPr lang="en-US" sz="1400" b="0" dirty="0" smtClean="0"/>
                        <a:t>1/2/2012</a:t>
                      </a:r>
                      <a:endParaRPr lang="en-US" sz="1400" b="0" dirty="0"/>
                    </a:p>
                  </a:txBody>
                  <a:tcPr/>
                </a:tc>
              </a:tr>
              <a:tr h="224649">
                <a:tc>
                  <a:txBody>
                    <a:bodyPr/>
                    <a:lstStyle/>
                    <a:p>
                      <a:pPr algn="ctr"/>
                      <a:r>
                        <a:rPr lang="en-US" sz="1400" b="0" dirty="0" smtClean="0"/>
                        <a:t>r1</a:t>
                      </a:r>
                      <a:endParaRPr lang="en-US" sz="1400" b="0" dirty="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b="0" dirty="0" smtClean="0"/>
                        <a:t>t1.png</a:t>
                      </a:r>
                    </a:p>
                  </a:txBody>
                  <a:tcPr/>
                </a:tc>
                <a:tc>
                  <a:txBody>
                    <a:bodyPr/>
                    <a:lstStyle/>
                    <a:p>
                      <a:pPr algn="ctr"/>
                      <a:r>
                        <a:rPr lang="en-US" sz="1400" dirty="0" smtClean="0"/>
                        <a:t>p2</a:t>
                      </a:r>
                      <a:endParaRPr lang="en-US" sz="1400" b="0" dirty="0"/>
                    </a:p>
                  </a:txBody>
                  <a:tcPr/>
                </a:tc>
                <a:tc>
                  <a:txBody>
                    <a:bodyPr/>
                    <a:lstStyle/>
                    <a:p>
                      <a:pPr algn="ctr"/>
                      <a:r>
                        <a:rPr lang="en-US" sz="1400" b="0" dirty="0" smtClean="0"/>
                        <a:t>15 K</a:t>
                      </a:r>
                      <a:endParaRPr lang="en-US" sz="1400" b="0" dirty="0"/>
                    </a:p>
                  </a:txBody>
                  <a:tcPr/>
                </a:tc>
                <a:tc>
                  <a:txBody>
                    <a:bodyPr/>
                    <a:lstStyle/>
                    <a:p>
                      <a:pPr algn="ctr"/>
                      <a:r>
                        <a:rPr lang="en-US" sz="1400" b="0" dirty="0" smtClean="0"/>
                        <a:t>4/3/2012</a:t>
                      </a:r>
                      <a:endParaRPr lang="en-US" sz="1400" b="0" dirty="0"/>
                    </a:p>
                  </a:txBody>
                  <a:tcPr/>
                </a:tc>
              </a:tr>
              <a:tr h="224649">
                <a:tc>
                  <a:txBody>
                    <a:bodyPr/>
                    <a:lstStyle/>
                    <a:p>
                      <a:pPr algn="ctr"/>
                      <a:r>
                        <a:rPr lang="en-US" sz="1400" b="0" dirty="0" smtClean="0"/>
                        <a:t>r2</a:t>
                      </a:r>
                      <a:endParaRPr lang="en-US" sz="1400" b="0" dirty="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b="0" dirty="0" smtClean="0"/>
                        <a:t>rt34.png</a:t>
                      </a:r>
                    </a:p>
                  </a:txBody>
                  <a:tcPr/>
                </a:tc>
                <a:tc>
                  <a:txBody>
                    <a:bodyPr/>
                    <a:lstStyle/>
                    <a:p>
                      <a:pPr algn="ctr"/>
                      <a:r>
                        <a:rPr lang="en-US" sz="1400" b="0" dirty="0" smtClean="0"/>
                        <a:t>p3</a:t>
                      </a:r>
                      <a:endParaRPr lang="en-US" sz="1400" b="0" dirty="0"/>
                    </a:p>
                  </a:txBody>
                  <a:tcPr/>
                </a:tc>
                <a:tc>
                  <a:txBody>
                    <a:bodyPr/>
                    <a:lstStyle/>
                    <a:p>
                      <a:pPr algn="ctr"/>
                      <a:r>
                        <a:rPr lang="en-US" sz="1400" b="0" dirty="0" smtClean="0"/>
                        <a:t>200 K</a:t>
                      </a:r>
                      <a:endParaRPr lang="en-US" sz="1400" b="0" dirty="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b="0" dirty="0" smtClean="0"/>
                        <a:t>5/6/2014</a:t>
                      </a:r>
                    </a:p>
                  </a:txBody>
                  <a:tcPr/>
                </a:tc>
              </a:tr>
            </a:tbl>
          </a:graphicData>
        </a:graphic>
      </p:graphicFrame>
      <p:sp>
        <p:nvSpPr>
          <p:cNvPr id="16" name="TextBox 15"/>
          <p:cNvSpPr txBox="1"/>
          <p:nvPr/>
        </p:nvSpPr>
        <p:spPr>
          <a:xfrm>
            <a:off x="4372171" y="4099264"/>
            <a:ext cx="1051490" cy="338554"/>
          </a:xfrm>
          <a:prstGeom prst="rect">
            <a:avLst/>
          </a:prstGeom>
          <a:noFill/>
        </p:spPr>
        <p:txBody>
          <a:bodyPr wrap="none" rtlCol="0">
            <a:spAutoFit/>
          </a:bodyPr>
          <a:lstStyle/>
          <a:p>
            <a:pPr algn="ctr"/>
            <a:r>
              <a:rPr lang="en-US" sz="1600" b="1" dirty="0" smtClean="0"/>
              <a:t>resource</a:t>
            </a:r>
            <a:endParaRPr lang="en-US" sz="1600" b="1" dirty="0"/>
          </a:p>
        </p:txBody>
      </p:sp>
    </p:spTree>
    <p:extLst>
      <p:ext uri="{BB962C8B-B14F-4D97-AF65-F5344CB8AC3E}">
        <p14:creationId xmlns:p14="http://schemas.microsoft.com/office/powerpoint/2010/main" val="91797317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1300" y="60603"/>
            <a:ext cx="8229600" cy="838338"/>
          </a:xfrm>
        </p:spPr>
        <p:txBody>
          <a:bodyPr/>
          <a:lstStyle/>
          <a:p>
            <a:r>
              <a:rPr lang="en-US" dirty="0" smtClean="0">
                <a:solidFill>
                  <a:srgbClr val="000000"/>
                </a:solidFill>
              </a:rPr>
              <a:t>New technology: </a:t>
            </a:r>
            <a:br>
              <a:rPr lang="en-US" dirty="0" smtClean="0">
                <a:solidFill>
                  <a:srgbClr val="000000"/>
                </a:solidFill>
              </a:rPr>
            </a:br>
            <a:r>
              <a:rPr lang="en-US" dirty="0" smtClean="0">
                <a:solidFill>
                  <a:srgbClr val="000000"/>
                </a:solidFill>
              </a:rPr>
              <a:t>Schema-independent query system</a:t>
            </a:r>
            <a:endParaRPr lang="en-US" dirty="0">
              <a:solidFill>
                <a:srgbClr val="FF0000"/>
              </a:solidFill>
            </a:endParaRPr>
          </a:p>
        </p:txBody>
      </p:sp>
      <p:sp>
        <p:nvSpPr>
          <p:cNvPr id="3" name="Content Placeholder 2"/>
          <p:cNvSpPr>
            <a:spLocks noGrp="1"/>
          </p:cNvSpPr>
          <p:nvPr>
            <p:ph idx="1"/>
          </p:nvPr>
        </p:nvSpPr>
        <p:spPr>
          <a:xfrm>
            <a:off x="442929" y="1115053"/>
            <a:ext cx="8462036" cy="5363035"/>
          </a:xfrm>
        </p:spPr>
        <p:txBody>
          <a:bodyPr/>
          <a:lstStyle/>
          <a:p>
            <a:r>
              <a:rPr lang="en-US" sz="2000" dirty="0" smtClean="0"/>
              <a:t>It automatically maintains and evolves the </a:t>
            </a:r>
            <a:r>
              <a:rPr lang="en-US" sz="2000" i="1" dirty="0" smtClean="0"/>
              <a:t>queries </a:t>
            </a:r>
            <a:r>
              <a:rPr lang="en-US" sz="2000" dirty="0" smtClean="0"/>
              <a:t>and other DB objects, e.g., </a:t>
            </a:r>
            <a:r>
              <a:rPr lang="en-US" sz="2000" i="1" dirty="0" smtClean="0"/>
              <a:t>views</a:t>
            </a:r>
            <a:r>
              <a:rPr lang="en-US" sz="2000" dirty="0" smtClean="0"/>
              <a:t>, under a new schema.</a:t>
            </a:r>
          </a:p>
          <a:p>
            <a:r>
              <a:rPr lang="en-US" sz="2000" b="1" dirty="0" smtClean="0"/>
              <a:t>Approach</a:t>
            </a:r>
            <a:r>
              <a:rPr lang="en-US" sz="2000" dirty="0" smtClean="0"/>
              <a:t>: learn to rewrite the queries over the new schema by a sample of their answers over the old schema.</a:t>
            </a:r>
          </a:p>
          <a:p>
            <a:pPr lvl="1"/>
            <a:r>
              <a:rPr lang="en-US" sz="1800" dirty="0" smtClean="0"/>
              <a:t>preserves the intent of the queries. </a:t>
            </a:r>
          </a:p>
          <a:p>
            <a:r>
              <a:rPr lang="en-US" sz="2000" b="1" i="1" dirty="0" smtClean="0"/>
              <a:t>Challenge</a:t>
            </a:r>
            <a:r>
              <a:rPr lang="en-US" sz="2000" dirty="0" smtClean="0"/>
              <a:t>: learning algorithms are sensitive to the choice of schema. </a:t>
            </a:r>
          </a:p>
          <a:p>
            <a:pPr lvl="1"/>
            <a:r>
              <a:rPr lang="en-US" sz="1800" dirty="0" smtClean="0"/>
              <a:t>they learn the correct query over some schema and the incorrect ones over others.</a:t>
            </a:r>
          </a:p>
          <a:p>
            <a:pPr lvl="1"/>
            <a:r>
              <a:rPr lang="en-US" sz="1800" b="1" dirty="0" smtClean="0"/>
              <a:t>Solution (done)</a:t>
            </a:r>
            <a:r>
              <a:rPr lang="en-US" sz="1800" dirty="0" smtClean="0"/>
              <a:t>: develop learning algorithms that are effective over a large varieties of schemas.</a:t>
            </a:r>
          </a:p>
          <a:p>
            <a:r>
              <a:rPr lang="en-US" sz="2000" b="1" i="1" dirty="0"/>
              <a:t>Challenge</a:t>
            </a:r>
            <a:r>
              <a:rPr lang="en-US" sz="2000" dirty="0" smtClean="0"/>
              <a:t>: </a:t>
            </a:r>
            <a:r>
              <a:rPr lang="en-US" sz="2000" dirty="0"/>
              <a:t>learning algorithms </a:t>
            </a:r>
            <a:r>
              <a:rPr lang="en-US" sz="2000" dirty="0" smtClean="0"/>
              <a:t>are slow over large databases.</a:t>
            </a:r>
          </a:p>
          <a:p>
            <a:pPr lvl="1"/>
            <a:r>
              <a:rPr lang="en-US" sz="1800" b="1" dirty="0" smtClean="0"/>
              <a:t>Technology (future): </a:t>
            </a:r>
            <a:r>
              <a:rPr lang="en-US" sz="1800" dirty="0" smtClean="0"/>
              <a:t>devise </a:t>
            </a:r>
            <a:r>
              <a:rPr lang="en-US" sz="1800" b="1" dirty="0" smtClean="0"/>
              <a:t>efficient relational learning algorithms</a:t>
            </a:r>
            <a:r>
              <a:rPr lang="en-US" sz="1800" dirty="0" smtClean="0"/>
              <a:t> using database technologies and new optimization techniques.</a:t>
            </a:r>
          </a:p>
          <a:p>
            <a:r>
              <a:rPr lang="en-US" sz="2000" b="1" dirty="0" smtClean="0"/>
              <a:t>Challenge</a:t>
            </a:r>
            <a:r>
              <a:rPr lang="en-US" sz="2000" dirty="0" smtClean="0"/>
              <a:t>: learning algorithms require manual tuning.</a:t>
            </a:r>
          </a:p>
          <a:p>
            <a:pPr lvl="1"/>
            <a:r>
              <a:rPr lang="en-US" sz="1800" b="1" dirty="0" smtClean="0"/>
              <a:t>Technology </a:t>
            </a:r>
            <a:r>
              <a:rPr lang="en-US" sz="1800" b="1" dirty="0"/>
              <a:t>(future</a:t>
            </a:r>
            <a:r>
              <a:rPr lang="en-US" sz="1800" b="1" dirty="0" smtClean="0"/>
              <a:t>)</a:t>
            </a:r>
            <a:r>
              <a:rPr lang="en-US" sz="1800" dirty="0" smtClean="0"/>
              <a:t>: devise </a:t>
            </a:r>
            <a:r>
              <a:rPr lang="en-US" sz="1800" b="1" dirty="0" smtClean="0"/>
              <a:t>self-sustaining learning algorithms </a:t>
            </a:r>
            <a:r>
              <a:rPr lang="en-US" sz="1800" dirty="0" smtClean="0"/>
              <a:t>that maintain and evolve their own hyper-parameters and settings.</a:t>
            </a:r>
          </a:p>
        </p:txBody>
      </p:sp>
      <p:sp>
        <p:nvSpPr>
          <p:cNvPr id="4" name="Slide Number Placeholder 3"/>
          <p:cNvSpPr>
            <a:spLocks noGrp="1"/>
          </p:cNvSpPr>
          <p:nvPr>
            <p:ph type="sldNum" sz="quarter" idx="12"/>
          </p:nvPr>
        </p:nvSpPr>
        <p:spPr/>
        <p:txBody>
          <a:bodyPr/>
          <a:lstStyle/>
          <a:p>
            <a:fld id="{0840E6D7-221B-40B7-B50C-C3B5231B0D1A}" type="slidenum">
              <a:rPr lang="en-US" smtClean="0"/>
              <a:pPr/>
              <a:t>23</a:t>
            </a:fld>
            <a:endParaRPr lang="en-US"/>
          </a:p>
        </p:txBody>
      </p:sp>
    </p:spTree>
    <p:extLst>
      <p:ext uri="{BB962C8B-B14F-4D97-AF65-F5344CB8AC3E}">
        <p14:creationId xmlns:p14="http://schemas.microsoft.com/office/powerpoint/2010/main" val="147494314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Phased Development Plan</a:t>
            </a:r>
            <a:endParaRPr lang="en-US" dirty="0"/>
          </a:p>
        </p:txBody>
      </p:sp>
      <p:sp>
        <p:nvSpPr>
          <p:cNvPr id="3" name="Content Placeholder 2"/>
          <p:cNvSpPr>
            <a:spLocks noGrp="1"/>
          </p:cNvSpPr>
          <p:nvPr>
            <p:ph idx="1"/>
          </p:nvPr>
        </p:nvSpPr>
        <p:spPr>
          <a:xfrm>
            <a:off x="258552" y="1104900"/>
            <a:ext cx="8796548" cy="5333338"/>
          </a:xfrm>
        </p:spPr>
        <p:txBody>
          <a:bodyPr/>
          <a:lstStyle/>
          <a:p>
            <a:r>
              <a:rPr lang="en-US" sz="1600" dirty="0" smtClean="0"/>
              <a:t>Phase 1: develop learning algorithms that are effective over a large variety of schemas</a:t>
            </a:r>
          </a:p>
          <a:p>
            <a:pPr lvl="1"/>
            <a:r>
              <a:rPr lang="en-US" sz="1400" dirty="0" smtClean="0"/>
              <a:t>Formal framework to define and measure the property of schema-independence</a:t>
            </a:r>
          </a:p>
          <a:p>
            <a:pPr lvl="1"/>
            <a:r>
              <a:rPr lang="en-US" sz="1400" dirty="0" smtClean="0"/>
              <a:t>Analyze the schema-independence for current sample-based and query-based learning systems</a:t>
            </a:r>
          </a:p>
          <a:p>
            <a:pPr lvl="1"/>
            <a:r>
              <a:rPr lang="en-US" sz="1400" dirty="0" smtClean="0"/>
              <a:t>Implementing Castor- a novel and schema-independent and effective learning system over a relational database systems</a:t>
            </a:r>
          </a:p>
          <a:p>
            <a:r>
              <a:rPr lang="en-US" sz="1600" dirty="0" smtClean="0"/>
              <a:t>Phase 2: devise efficient relational learning algorithms using database technologies and new optimization techniques</a:t>
            </a:r>
          </a:p>
          <a:p>
            <a:pPr lvl="1"/>
            <a:r>
              <a:rPr lang="en-US" sz="1400" dirty="0" smtClean="0"/>
              <a:t>Leverage relational database technologies such as stored procedures and indexing to scale Castor for large databases</a:t>
            </a:r>
          </a:p>
          <a:p>
            <a:pPr lvl="1"/>
            <a:r>
              <a:rPr lang="en-US" sz="1400" dirty="0" smtClean="0"/>
              <a:t>Optimize the database query processing for the access queries issued from Castor</a:t>
            </a:r>
          </a:p>
          <a:p>
            <a:pPr lvl="1"/>
            <a:r>
              <a:rPr lang="en-US" sz="1400" dirty="0" smtClean="0"/>
              <a:t>Leverage fast inference engines to scale Castor for complex schemas</a:t>
            </a:r>
          </a:p>
          <a:p>
            <a:pPr lvl="1"/>
            <a:r>
              <a:rPr lang="en-US" sz="1400" b="1" dirty="0" smtClean="0">
                <a:solidFill>
                  <a:srgbClr val="FF0000"/>
                </a:solidFill>
              </a:rPr>
              <a:t>Apply Castor/related technologies to respond to changes in the schema to represent SA data</a:t>
            </a:r>
          </a:p>
          <a:p>
            <a:r>
              <a:rPr lang="en-US" sz="1600" dirty="0" smtClean="0"/>
              <a:t>Phase 3: devise self-sustaining learning algorithms that maintain and evolve their own hyper-parameters and settings</a:t>
            </a:r>
          </a:p>
          <a:p>
            <a:pPr lvl="1"/>
            <a:r>
              <a:rPr lang="en-US" sz="1400" dirty="0" smtClean="0"/>
              <a:t>Support automatic generation and maintenance of hyper-parameters in Castor using database constraints and/or query history</a:t>
            </a:r>
          </a:p>
          <a:p>
            <a:pPr lvl="1"/>
            <a:r>
              <a:rPr lang="en-US" sz="1400" dirty="0" smtClean="0"/>
              <a:t>Extend Castor to support schema variations that involve changing database constraints, e.g., key constraints </a:t>
            </a:r>
            <a:endParaRPr lang="en-US" sz="1400" dirty="0"/>
          </a:p>
          <a:p>
            <a:pPr lvl="1"/>
            <a:r>
              <a:rPr lang="en-US" sz="1400" dirty="0" smtClean="0">
                <a:solidFill>
                  <a:srgbClr val="FF0000"/>
                </a:solidFill>
              </a:rPr>
              <a:t>What is the relevance applicability of the new technologies in </a:t>
            </a:r>
            <a:r>
              <a:rPr lang="en-US" sz="1400" dirty="0" err="1" smtClean="0">
                <a:solidFill>
                  <a:srgbClr val="FF0000"/>
                </a:solidFill>
              </a:rPr>
              <a:t>IMMoRTALS</a:t>
            </a:r>
            <a:r>
              <a:rPr lang="en-US" sz="1400" dirty="0" smtClean="0">
                <a:solidFill>
                  <a:srgbClr val="FF0000"/>
                </a:solidFill>
              </a:rPr>
              <a:t>/BRASS?</a:t>
            </a:r>
          </a:p>
        </p:txBody>
      </p:sp>
      <p:sp>
        <p:nvSpPr>
          <p:cNvPr id="4" name="Slide Number Placeholder 3"/>
          <p:cNvSpPr>
            <a:spLocks noGrp="1"/>
          </p:cNvSpPr>
          <p:nvPr>
            <p:ph type="sldNum" sz="quarter" idx="12"/>
          </p:nvPr>
        </p:nvSpPr>
        <p:spPr/>
        <p:txBody>
          <a:bodyPr/>
          <a:lstStyle/>
          <a:p>
            <a:fld id="{0840E6D7-221B-40B7-B50C-C3B5231B0D1A}" type="slidenum">
              <a:rPr lang="en-US" smtClean="0"/>
              <a:pPr/>
              <a:t>24</a:t>
            </a:fld>
            <a:endParaRPr lang="en-US"/>
          </a:p>
        </p:txBody>
      </p:sp>
    </p:spTree>
    <p:extLst>
      <p:ext uri="{BB962C8B-B14F-4D97-AF65-F5344CB8AC3E}">
        <p14:creationId xmlns:p14="http://schemas.microsoft.com/office/powerpoint/2010/main" val="29873201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18377" y="245298"/>
            <a:ext cx="6574523" cy="4653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400" dirty="0">
                <a:solidFill>
                  <a:schemeClr val="tx1"/>
                </a:solidFill>
              </a:rPr>
              <a:t>Organizing adaptations </a:t>
            </a:r>
            <a:r>
              <a:rPr lang="en-US" sz="2400" dirty="0" smtClean="0">
                <a:solidFill>
                  <a:schemeClr val="tx1"/>
                </a:solidFill>
              </a:rPr>
              <a:t>into phase-specific CPs </a:t>
            </a:r>
            <a:endParaRPr lang="en-US" sz="2400" dirty="0">
              <a:solidFill>
                <a:schemeClr val="tx1"/>
              </a:solidFill>
            </a:endParaRPr>
          </a:p>
        </p:txBody>
      </p:sp>
      <p:sp>
        <p:nvSpPr>
          <p:cNvPr id="4" name="TextBox 3"/>
          <p:cNvSpPr txBox="1"/>
          <p:nvPr/>
        </p:nvSpPr>
        <p:spPr>
          <a:xfrm>
            <a:off x="79049" y="1040068"/>
            <a:ext cx="2920774" cy="4856714"/>
          </a:xfrm>
          <a:prstGeom prst="rect">
            <a:avLst/>
          </a:prstGeom>
          <a:noFill/>
          <a:ln>
            <a:solidFill>
              <a:schemeClr val="tx1"/>
            </a:solidFill>
          </a:ln>
        </p:spPr>
        <p:txBody>
          <a:bodyPr wrap="square" rtlCol="0">
            <a:spAutoFit/>
          </a:bodyPr>
          <a:lstStyle/>
          <a:p>
            <a:r>
              <a:rPr lang="en-US" dirty="0"/>
              <a:t>Phase1</a:t>
            </a:r>
          </a:p>
          <a:p>
            <a:pPr marL="257175" indent="-257175">
              <a:lnSpc>
                <a:spcPct val="90000"/>
              </a:lnSpc>
              <a:buFont typeface="Arial" panose="020B0604020202020204" pitchFamily="34" charset="0"/>
              <a:buChar char="•"/>
            </a:pPr>
            <a:r>
              <a:rPr lang="en-US" sz="1500" dirty="0"/>
              <a:t>Driven by changes in functional and extra functional requirements and constraints</a:t>
            </a:r>
          </a:p>
          <a:p>
            <a:pPr marL="257175" indent="-257175">
              <a:lnSpc>
                <a:spcPct val="90000"/>
              </a:lnSpc>
              <a:buFont typeface="Arial" panose="020B0604020202020204" pitchFamily="34" charset="0"/>
              <a:buChar char="•"/>
            </a:pPr>
            <a:r>
              <a:rPr lang="en-US" sz="1500" dirty="0"/>
              <a:t>Evaluation is focused on correctness (i.e.,  it is mostly verification)—no qualitative distinction is made among the possible solutions</a:t>
            </a:r>
          </a:p>
          <a:p>
            <a:pPr marL="257175" indent="-257175">
              <a:lnSpc>
                <a:spcPct val="90000"/>
              </a:lnSpc>
              <a:buFont typeface="Arial" panose="020B0604020202020204" pitchFamily="34" charset="0"/>
              <a:buChar char="•"/>
            </a:pPr>
            <a:r>
              <a:rPr lang="en-US" sz="1500" dirty="0"/>
              <a:t>Verification is through tests to show that functional intent is preserved</a:t>
            </a:r>
          </a:p>
          <a:p>
            <a:pPr marL="257175" indent="-257175">
              <a:lnSpc>
                <a:spcPct val="90000"/>
              </a:lnSpc>
              <a:buFont typeface="Arial" panose="020B0604020202020204" pitchFamily="34" charset="0"/>
              <a:buChar char="•"/>
            </a:pPr>
            <a:r>
              <a:rPr lang="en-US" sz="1500" dirty="0"/>
              <a:t>Realized by substitution of components that follow the same usage pattern as baseline </a:t>
            </a:r>
          </a:p>
          <a:p>
            <a:pPr marL="600075" lvl="1" indent="-257175">
              <a:lnSpc>
                <a:spcPct val="90000"/>
              </a:lnSpc>
              <a:buFont typeface="Arial" panose="020B0604020202020204" pitchFamily="34" charset="0"/>
              <a:buChar char="•"/>
            </a:pPr>
            <a:r>
              <a:rPr lang="en-US" sz="1400" dirty="0" smtClean="0">
                <a:latin typeface="Arial" panose="020B0604020202020204" pitchFamily="34" charset="0"/>
                <a:cs typeface="Arial" panose="020B0604020202020204" pitchFamily="34" charset="0"/>
              </a:rPr>
              <a:t>Substitute(s) that could work exists;  choose &amp; message the code </a:t>
            </a:r>
          </a:p>
          <a:p>
            <a:pPr marL="600075" lvl="1" indent="-257175">
              <a:lnSpc>
                <a:spcPct val="90000"/>
              </a:lnSpc>
              <a:buFont typeface="Arial" panose="020B0604020202020204" pitchFamily="34" charset="0"/>
              <a:buChar char="•"/>
            </a:pPr>
            <a:r>
              <a:rPr lang="en-US" sz="1400" dirty="0" smtClean="0">
                <a:latin typeface="Arial" panose="020B0604020202020204" pitchFamily="34" charset="0"/>
                <a:cs typeface="Arial" panose="020B0604020202020204" pitchFamily="34" charset="0"/>
              </a:rPr>
              <a:t>Compose a substitute from available components, and then message the code</a:t>
            </a:r>
            <a:endParaRPr lang="en-US" sz="1400" dirty="0">
              <a:latin typeface="Arial" panose="020B0604020202020204" pitchFamily="34" charset="0"/>
              <a:cs typeface="Arial" panose="020B0604020202020204" pitchFamily="34" charset="0"/>
            </a:endParaRPr>
          </a:p>
        </p:txBody>
      </p:sp>
      <p:sp>
        <p:nvSpPr>
          <p:cNvPr id="5" name="TextBox 4"/>
          <p:cNvSpPr txBox="1"/>
          <p:nvPr/>
        </p:nvSpPr>
        <p:spPr>
          <a:xfrm>
            <a:off x="3039152" y="1040068"/>
            <a:ext cx="2978190" cy="4607415"/>
          </a:xfrm>
          <a:prstGeom prst="rect">
            <a:avLst/>
          </a:prstGeom>
          <a:noFill/>
          <a:ln>
            <a:solidFill>
              <a:schemeClr val="tx1"/>
            </a:solidFill>
          </a:ln>
        </p:spPr>
        <p:txBody>
          <a:bodyPr wrap="square" rtlCol="0">
            <a:spAutoFit/>
          </a:bodyPr>
          <a:lstStyle/>
          <a:p>
            <a:r>
              <a:rPr lang="en-US" dirty="0"/>
              <a:t>Phase 2</a:t>
            </a:r>
          </a:p>
          <a:p>
            <a:pPr marL="257175" indent="-257175">
              <a:lnSpc>
                <a:spcPct val="90000"/>
              </a:lnSpc>
              <a:buFont typeface="Arial" panose="020B0604020202020204" pitchFamily="34" charset="0"/>
              <a:buChar char="•"/>
            </a:pPr>
            <a:r>
              <a:rPr lang="en-US" sz="1500" dirty="0"/>
              <a:t>Driven by changes in 3rd party software (OS, Libraries) or services </a:t>
            </a:r>
          </a:p>
          <a:p>
            <a:pPr marL="257175" indent="-257175">
              <a:lnSpc>
                <a:spcPct val="90000"/>
              </a:lnSpc>
              <a:buFont typeface="Arial" panose="020B0604020202020204" pitchFamily="34" charset="0"/>
              <a:buChar char="•"/>
            </a:pPr>
            <a:r>
              <a:rPr lang="en-US" sz="1500" dirty="0"/>
              <a:t>Evaluation will consider qualitative differences among possible solutions and the one that the DAS produces</a:t>
            </a:r>
          </a:p>
          <a:p>
            <a:pPr marL="257175" indent="-257175">
              <a:lnSpc>
                <a:spcPct val="90000"/>
              </a:lnSpc>
              <a:buFont typeface="Arial" panose="020B0604020202020204" pitchFamily="34" charset="0"/>
              <a:buChar char="•"/>
            </a:pPr>
            <a:r>
              <a:rPr lang="en-US" sz="1500" dirty="0" smtClean="0"/>
              <a:t>Verification: same </a:t>
            </a:r>
            <a:r>
              <a:rPr lang="en-US" sz="1500" dirty="0"/>
              <a:t>as before</a:t>
            </a:r>
          </a:p>
          <a:p>
            <a:pPr marL="257175" indent="-257175">
              <a:lnSpc>
                <a:spcPct val="90000"/>
              </a:lnSpc>
              <a:buFont typeface="Arial" panose="020B0604020202020204" pitchFamily="34" charset="0"/>
              <a:buChar char="•"/>
            </a:pPr>
            <a:r>
              <a:rPr lang="en-US" sz="1500" dirty="0"/>
              <a:t>Realized by combination of basic mutations on code: substitute, add (i.e., compose), and  remove </a:t>
            </a:r>
          </a:p>
          <a:p>
            <a:pPr marL="600075" lvl="1" indent="-257175">
              <a:lnSpc>
                <a:spcPct val="90000"/>
              </a:lnSpc>
              <a:buFont typeface="Arial" panose="020B0604020202020204" pitchFamily="34" charset="0"/>
              <a:buChar char="•"/>
            </a:pPr>
            <a:r>
              <a:rPr lang="en-US" sz="1400" dirty="0">
                <a:latin typeface="Arial" panose="020B0604020202020204" pitchFamily="34" charset="0"/>
                <a:cs typeface="Arial" panose="020B0604020202020204" pitchFamily="34" charset="0"/>
              </a:rPr>
              <a:t>Still mostly changes in source code to produce new binaries</a:t>
            </a:r>
          </a:p>
          <a:p>
            <a:pPr marL="600075" lvl="1" indent="-257175">
              <a:lnSpc>
                <a:spcPct val="90000"/>
              </a:lnSpc>
              <a:buFont typeface="Arial" panose="020B0604020202020204" pitchFamily="34" charset="0"/>
              <a:buChar char="•"/>
            </a:pPr>
            <a:r>
              <a:rPr lang="en-US" sz="1400" dirty="0">
                <a:latin typeface="Arial" panose="020B0604020202020204" pitchFamily="34" charset="0"/>
                <a:cs typeface="Arial" panose="020B0604020202020204" pitchFamily="34" charset="0"/>
              </a:rPr>
              <a:t>Will consider composing simple “controller” code enabling simple runtime behavior adaptation </a:t>
            </a:r>
          </a:p>
          <a:p>
            <a:pPr marL="600075" lvl="1" indent="-257175">
              <a:lnSpc>
                <a:spcPct val="90000"/>
              </a:lnSpc>
              <a:buFont typeface="Arial" panose="020B0604020202020204" pitchFamily="34" charset="0"/>
              <a:buChar char="•"/>
            </a:pPr>
            <a:r>
              <a:rPr lang="en-US" sz="1400" dirty="0">
                <a:latin typeface="Arial" panose="020B0604020202020204" pitchFamily="34" charset="0"/>
                <a:cs typeface="Arial" panose="020B0604020202020204" pitchFamily="34" charset="0"/>
              </a:rPr>
              <a:t>Will extend the supported patterns of usage</a:t>
            </a:r>
          </a:p>
        </p:txBody>
      </p:sp>
      <p:sp>
        <p:nvSpPr>
          <p:cNvPr id="6" name="TextBox 5"/>
          <p:cNvSpPr txBox="1"/>
          <p:nvPr/>
        </p:nvSpPr>
        <p:spPr>
          <a:xfrm>
            <a:off x="6056671" y="1044738"/>
            <a:ext cx="2998840" cy="4815164"/>
          </a:xfrm>
          <a:prstGeom prst="rect">
            <a:avLst/>
          </a:prstGeom>
          <a:noFill/>
          <a:ln>
            <a:solidFill>
              <a:schemeClr val="tx1"/>
            </a:solidFill>
          </a:ln>
        </p:spPr>
        <p:txBody>
          <a:bodyPr wrap="square" rtlCol="0">
            <a:spAutoFit/>
          </a:bodyPr>
          <a:lstStyle/>
          <a:p>
            <a:r>
              <a:rPr lang="en-US" dirty="0"/>
              <a:t>Phase3</a:t>
            </a:r>
          </a:p>
          <a:p>
            <a:pPr marL="257175" indent="-257175">
              <a:lnSpc>
                <a:spcPct val="90000"/>
              </a:lnSpc>
              <a:buFont typeface="Arial" panose="020B0604020202020204" pitchFamily="34" charset="0"/>
              <a:buChar char="•"/>
            </a:pPr>
            <a:r>
              <a:rPr lang="en-US" sz="1500" dirty="0"/>
              <a:t>Focused on handling changes encountered at runtime by runtime adaptation</a:t>
            </a:r>
          </a:p>
          <a:p>
            <a:pPr marL="257175" indent="-257175">
              <a:lnSpc>
                <a:spcPct val="90000"/>
              </a:lnSpc>
              <a:buFont typeface="Arial" panose="020B0604020202020204" pitchFamily="34" charset="0"/>
              <a:buChar char="•"/>
            </a:pPr>
            <a:r>
              <a:rPr lang="en-US" sz="1500" dirty="0"/>
              <a:t>Evaluation will focus on runtime aspects such as time taken to adapt, amount of disruption, level of </a:t>
            </a:r>
            <a:r>
              <a:rPr lang="en-US" sz="1500" dirty="0" smtClean="0"/>
              <a:t>degradation etc.</a:t>
            </a:r>
            <a:endParaRPr lang="en-US" sz="1500" dirty="0"/>
          </a:p>
          <a:p>
            <a:pPr marL="257175" indent="-257175">
              <a:lnSpc>
                <a:spcPct val="90000"/>
              </a:lnSpc>
              <a:buFont typeface="Arial" panose="020B0604020202020204" pitchFamily="34" charset="0"/>
              <a:buChar char="•"/>
            </a:pPr>
            <a:r>
              <a:rPr lang="en-US" sz="1500" dirty="0" smtClean="0"/>
              <a:t>Verification: </a:t>
            </a:r>
            <a:r>
              <a:rPr lang="en-US" sz="1500" dirty="0"/>
              <a:t>same as before</a:t>
            </a:r>
          </a:p>
          <a:p>
            <a:pPr marL="257175" indent="-257175">
              <a:lnSpc>
                <a:spcPct val="90000"/>
              </a:lnSpc>
              <a:buFont typeface="Arial" panose="020B0604020202020204" pitchFamily="34" charset="0"/>
              <a:buChar char="•"/>
            </a:pPr>
            <a:r>
              <a:rPr lang="en-US" sz="1500" dirty="0"/>
              <a:t>Realized by pre-installed instrumentation in the application that responds to observed runtime changes </a:t>
            </a:r>
          </a:p>
          <a:p>
            <a:pPr marL="600075" lvl="1" indent="-257175">
              <a:lnSpc>
                <a:spcPct val="90000"/>
              </a:lnSpc>
              <a:buFont typeface="Arial" panose="020B0604020202020204" pitchFamily="34" charset="0"/>
              <a:buChar char="•"/>
            </a:pPr>
            <a:r>
              <a:rPr lang="en-US" sz="1400" dirty="0">
                <a:latin typeface="Arial" panose="020B0604020202020204" pitchFamily="34" charset="0"/>
                <a:cs typeface="Arial" panose="020B0604020202020204" pitchFamily="34" charset="0"/>
              </a:rPr>
              <a:t>Will change the behavior of the application by altering the data and control flow</a:t>
            </a:r>
          </a:p>
          <a:p>
            <a:pPr marL="600075" lvl="1" indent="-257175">
              <a:lnSpc>
                <a:spcPct val="90000"/>
              </a:lnSpc>
              <a:buFont typeface="Arial" panose="020B0604020202020204" pitchFamily="34" charset="0"/>
              <a:buChar char="•"/>
            </a:pPr>
            <a:r>
              <a:rPr lang="en-US" sz="1400" dirty="0">
                <a:latin typeface="Arial" panose="020B0604020202020204" pitchFamily="34" charset="0"/>
                <a:cs typeface="Arial" panose="020B0604020202020204" pitchFamily="34" charset="0"/>
              </a:rPr>
              <a:t>Will modify the application binary (rewriting or downloading bytecodes)</a:t>
            </a:r>
          </a:p>
          <a:p>
            <a:pPr marL="600075" lvl="1" indent="-257175">
              <a:lnSpc>
                <a:spcPct val="90000"/>
              </a:lnSpc>
              <a:buFont typeface="Arial" panose="020B0604020202020204" pitchFamily="34" charset="0"/>
              <a:buChar char="•"/>
            </a:pPr>
            <a:r>
              <a:rPr lang="en-US" sz="1400" dirty="0">
                <a:latin typeface="Arial" panose="020B0604020202020204" pitchFamily="34" charset="0"/>
                <a:cs typeface="Arial" panose="020B0604020202020204" pitchFamily="34" charset="0"/>
              </a:rPr>
              <a:t>May adapt (update or modify) the initial instrumentation as well</a:t>
            </a:r>
          </a:p>
        </p:txBody>
      </p:sp>
    </p:spTree>
    <p:extLst>
      <p:ext uri="{BB962C8B-B14F-4D97-AF65-F5344CB8AC3E}">
        <p14:creationId xmlns:p14="http://schemas.microsoft.com/office/powerpoint/2010/main" val="10055579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err="1" smtClean="0"/>
              <a:t>IMMoRTALS</a:t>
            </a:r>
            <a:r>
              <a:rPr lang="en-US" sz="2800" dirty="0" smtClean="0"/>
              <a:t> Technology Components (2)</a:t>
            </a:r>
            <a:endParaRPr lang="en-US" sz="2800" dirty="0"/>
          </a:p>
        </p:txBody>
      </p:sp>
      <p:sp>
        <p:nvSpPr>
          <p:cNvPr id="3" name="Content Placeholder 2"/>
          <p:cNvSpPr>
            <a:spLocks noGrp="1"/>
          </p:cNvSpPr>
          <p:nvPr>
            <p:ph idx="1"/>
          </p:nvPr>
        </p:nvSpPr>
        <p:spPr>
          <a:xfrm>
            <a:off x="616857" y="1058130"/>
            <a:ext cx="8367486" cy="5279241"/>
          </a:xfrm>
        </p:spPr>
        <p:txBody>
          <a:bodyPr/>
          <a:lstStyle/>
          <a:p>
            <a:r>
              <a:rPr lang="en-US" sz="2400" dirty="0" smtClean="0"/>
              <a:t>Reasoning and Transformation</a:t>
            </a:r>
          </a:p>
          <a:p>
            <a:pPr lvl="1"/>
            <a:r>
              <a:rPr lang="en-US" sz="2000" dirty="0" smtClean="0"/>
              <a:t>BBN</a:t>
            </a:r>
          </a:p>
          <a:p>
            <a:pPr lvl="2"/>
            <a:r>
              <a:rPr lang="en-US" sz="1600" i="1" dirty="0" smtClean="0"/>
              <a:t>DAS and SPARQL workflow, substitute and compose </a:t>
            </a:r>
            <a:r>
              <a:rPr lang="en-US" sz="1600" i="1" dirty="0" smtClean="0"/>
              <a:t>mutation primitives</a:t>
            </a:r>
            <a:endParaRPr lang="en-US" sz="1600" dirty="0" smtClean="0"/>
          </a:p>
          <a:p>
            <a:pPr lvl="1"/>
            <a:r>
              <a:rPr lang="en-US" sz="2000" dirty="0" smtClean="0"/>
              <a:t>OSU-DSL</a:t>
            </a:r>
          </a:p>
          <a:p>
            <a:pPr lvl="2"/>
            <a:r>
              <a:rPr lang="en-US" sz="1600" i="1" dirty="0" smtClean="0"/>
              <a:t>Type checking, type inferencing, and type inferencing + evaluation</a:t>
            </a:r>
            <a:endParaRPr lang="en-US" sz="1600" dirty="0" smtClean="0"/>
          </a:p>
          <a:p>
            <a:pPr lvl="1"/>
            <a:r>
              <a:rPr lang="en-US" sz="2000" dirty="0" smtClean="0"/>
              <a:t>OSU-Mutation Testing</a:t>
            </a:r>
          </a:p>
          <a:p>
            <a:pPr lvl="2"/>
            <a:r>
              <a:rPr lang="en-US" sz="1600" i="1" dirty="0" smtClean="0"/>
              <a:t>Deletion </a:t>
            </a:r>
            <a:r>
              <a:rPr lang="en-US" sz="1600" i="1" dirty="0" smtClean="0"/>
              <a:t>mutation primitive</a:t>
            </a:r>
            <a:endParaRPr lang="en-US" sz="1600" dirty="0" smtClean="0"/>
          </a:p>
          <a:p>
            <a:pPr lvl="1"/>
            <a:r>
              <a:rPr lang="en-US" sz="2000" dirty="0" smtClean="0"/>
              <a:t>OSU-Schema Evolution</a:t>
            </a:r>
          </a:p>
          <a:p>
            <a:pPr lvl="2"/>
            <a:r>
              <a:rPr lang="en-US" sz="1600" i="1" dirty="0"/>
              <a:t>A</a:t>
            </a:r>
            <a:r>
              <a:rPr lang="en-US" sz="1600" i="1" dirty="0" smtClean="0"/>
              <a:t>dapting to changes in data representation (</a:t>
            </a:r>
            <a:r>
              <a:rPr lang="en-US" sz="1600" i="1" dirty="0" smtClean="0"/>
              <a:t>database</a:t>
            </a:r>
            <a:r>
              <a:rPr lang="en-US" sz="1600" i="1" dirty="0" smtClean="0"/>
              <a:t>)</a:t>
            </a:r>
            <a:endParaRPr lang="en-US" sz="1600" dirty="0" smtClean="0"/>
          </a:p>
          <a:p>
            <a:pPr lvl="1"/>
            <a:r>
              <a:rPr lang="en-US" sz="2000" dirty="0" smtClean="0"/>
              <a:t>Vanderbilt</a:t>
            </a:r>
          </a:p>
          <a:p>
            <a:pPr lvl="2"/>
            <a:r>
              <a:rPr lang="en-US" sz="1600" i="1" dirty="0">
                <a:solidFill>
                  <a:srgbClr val="FF0000"/>
                </a:solidFill>
              </a:rPr>
              <a:t>M</a:t>
            </a:r>
            <a:r>
              <a:rPr lang="en-US" sz="1600" i="1" dirty="0" smtClean="0">
                <a:solidFill>
                  <a:srgbClr val="FF0000"/>
                </a:solidFill>
              </a:rPr>
              <a:t>odel based generation of </a:t>
            </a:r>
            <a:r>
              <a:rPr lang="en-US" sz="1600" i="1" dirty="0" smtClean="0">
                <a:solidFill>
                  <a:srgbClr val="FF0000"/>
                </a:solidFill>
              </a:rPr>
              <a:t>code [?]</a:t>
            </a:r>
            <a:endParaRPr lang="en-US" sz="1600" dirty="0" smtClean="0">
              <a:solidFill>
                <a:srgbClr val="FF0000"/>
              </a:solidFill>
            </a:endParaRPr>
          </a:p>
          <a:p>
            <a:pPr lvl="1"/>
            <a:r>
              <a:rPr lang="en-US" sz="2000" dirty="0" err="1" smtClean="0"/>
              <a:t>Securboration</a:t>
            </a:r>
            <a:endParaRPr lang="en-US" sz="2000" dirty="0" smtClean="0"/>
          </a:p>
          <a:p>
            <a:pPr lvl="2"/>
            <a:r>
              <a:rPr lang="en-US" sz="1600" i="1" dirty="0"/>
              <a:t>B</a:t>
            </a:r>
            <a:r>
              <a:rPr lang="en-US" sz="1600" i="1" dirty="0" smtClean="0"/>
              <a:t>ytecode patching and instrumentation</a:t>
            </a:r>
          </a:p>
          <a:p>
            <a:endParaRPr lang="en-US" sz="2400" dirty="0"/>
          </a:p>
        </p:txBody>
      </p:sp>
      <p:sp>
        <p:nvSpPr>
          <p:cNvPr id="4" name="Slide Number Placeholder 3"/>
          <p:cNvSpPr>
            <a:spLocks noGrp="1"/>
          </p:cNvSpPr>
          <p:nvPr>
            <p:ph type="sldNum" sz="quarter" idx="12"/>
          </p:nvPr>
        </p:nvSpPr>
        <p:spPr/>
        <p:txBody>
          <a:bodyPr/>
          <a:lstStyle/>
          <a:p>
            <a:fld id="{0840E6D7-221B-40B7-B50C-C3B5231B0D1A}" type="slidenum">
              <a:rPr lang="en-US" smtClean="0"/>
              <a:pPr/>
              <a:t>3</a:t>
            </a:fld>
            <a:endParaRPr lang="en-US"/>
          </a:p>
        </p:txBody>
      </p:sp>
      <p:sp>
        <p:nvSpPr>
          <p:cNvPr id="5" name="TextBox 4"/>
          <p:cNvSpPr txBox="1"/>
          <p:nvPr/>
        </p:nvSpPr>
        <p:spPr>
          <a:xfrm>
            <a:off x="6217557" y="4617136"/>
            <a:ext cx="2766786" cy="1477328"/>
          </a:xfrm>
          <a:prstGeom prst="rect">
            <a:avLst/>
          </a:prstGeom>
          <a:noFill/>
        </p:spPr>
        <p:txBody>
          <a:bodyPr wrap="square" rtlCol="0">
            <a:spAutoFit/>
          </a:bodyPr>
          <a:lstStyle/>
          <a:p>
            <a:r>
              <a:rPr lang="en-US" dirty="0" smtClean="0">
                <a:solidFill>
                  <a:srgbClr val="00B050"/>
                </a:solidFill>
              </a:rPr>
              <a:t>The next set of slides describe what each organization brings to table and their plan for upcoming phases </a:t>
            </a:r>
            <a:endParaRPr lang="en-US" dirty="0">
              <a:solidFill>
                <a:srgbClr val="00B050"/>
              </a:solidFill>
            </a:endParaRPr>
          </a:p>
        </p:txBody>
      </p:sp>
    </p:spTree>
    <p:extLst>
      <p:ext uri="{BB962C8B-B14F-4D97-AF65-F5344CB8AC3E}">
        <p14:creationId xmlns:p14="http://schemas.microsoft.com/office/powerpoint/2010/main" val="143311105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err="1" smtClean="0"/>
              <a:t>Securboration</a:t>
            </a:r>
            <a:endParaRPr lang="en-US" dirty="0"/>
          </a:p>
        </p:txBody>
      </p:sp>
      <p:sp>
        <p:nvSpPr>
          <p:cNvPr id="6" name="Subtitle 5"/>
          <p:cNvSpPr>
            <a:spLocks noGrp="1"/>
          </p:cNvSpPr>
          <p:nvPr>
            <p:ph type="subTitle" idx="1"/>
          </p:nvPr>
        </p:nvSpPr>
        <p:spPr/>
        <p:txBody>
          <a:bodyPr/>
          <a:lstStyle/>
          <a:p>
            <a:endParaRPr lang="en-US" dirty="0"/>
          </a:p>
        </p:txBody>
      </p:sp>
      <p:sp>
        <p:nvSpPr>
          <p:cNvPr id="4" name="Slide Number Placeholder 3"/>
          <p:cNvSpPr>
            <a:spLocks noGrp="1"/>
          </p:cNvSpPr>
          <p:nvPr>
            <p:ph type="sldNum" sz="quarter" idx="12"/>
          </p:nvPr>
        </p:nvSpPr>
        <p:spPr/>
        <p:txBody>
          <a:bodyPr/>
          <a:lstStyle/>
          <a:p>
            <a:fld id="{0840E6D7-221B-40B7-B50C-C3B5231B0D1A}" type="slidenum">
              <a:rPr lang="en-US" smtClean="0"/>
              <a:pPr/>
              <a:t>4</a:t>
            </a:fld>
            <a:endParaRPr lang="en-US"/>
          </a:p>
        </p:txBody>
      </p:sp>
    </p:spTree>
    <p:extLst>
      <p:ext uri="{BB962C8B-B14F-4D97-AF65-F5344CB8AC3E}">
        <p14:creationId xmlns:p14="http://schemas.microsoft.com/office/powerpoint/2010/main" val="192590145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Accomplishments </a:t>
            </a:r>
            <a:r>
              <a:rPr lang="en-US" dirty="0" smtClean="0"/>
              <a:t>So </a:t>
            </a:r>
            <a:r>
              <a:rPr lang="en-US" dirty="0"/>
              <a:t>F</a:t>
            </a:r>
            <a:r>
              <a:rPr lang="en-US" dirty="0" smtClean="0"/>
              <a:t>ar </a:t>
            </a:r>
            <a:r>
              <a:rPr lang="en-US" sz="2400" dirty="0" smtClean="0">
                <a:solidFill>
                  <a:srgbClr val="FF0000"/>
                </a:solidFill>
              </a:rPr>
              <a:t>(Jacob to check)</a:t>
            </a:r>
            <a:endParaRPr lang="en-US" sz="2400" dirty="0">
              <a:solidFill>
                <a:srgbClr val="FF0000"/>
              </a:solidFill>
            </a:endParaRPr>
          </a:p>
        </p:txBody>
      </p:sp>
      <p:sp>
        <p:nvSpPr>
          <p:cNvPr id="3" name="Content Placeholder 2"/>
          <p:cNvSpPr>
            <a:spLocks noGrp="1"/>
          </p:cNvSpPr>
          <p:nvPr>
            <p:ph idx="1"/>
          </p:nvPr>
        </p:nvSpPr>
        <p:spPr>
          <a:xfrm>
            <a:off x="0" y="982663"/>
            <a:ext cx="9017000" cy="5422900"/>
          </a:xfrm>
        </p:spPr>
        <p:txBody>
          <a:bodyPr>
            <a:noAutofit/>
          </a:bodyPr>
          <a:lstStyle/>
          <a:p>
            <a:r>
              <a:rPr lang="en-US" sz="2000" dirty="0" smtClean="0"/>
              <a:t>We have defined an ontology (descriptive logic) with vocabulary sufficient to express the following concepts relevant to BRASS:</a:t>
            </a:r>
          </a:p>
          <a:p>
            <a:pPr lvl="1"/>
            <a:r>
              <a:rPr lang="en-US" sz="1600" dirty="0" smtClean="0"/>
              <a:t>What software does</a:t>
            </a:r>
          </a:p>
          <a:p>
            <a:pPr lvl="2"/>
            <a:r>
              <a:rPr lang="en-US" sz="1400" dirty="0" smtClean="0"/>
              <a:t>Semantic </a:t>
            </a:r>
            <a:r>
              <a:rPr lang="en-US" sz="1400" dirty="0" smtClean="0"/>
              <a:t>datatypes, Functional </a:t>
            </a:r>
            <a:r>
              <a:rPr lang="en-US" sz="1400" dirty="0" smtClean="0"/>
              <a:t>signatures</a:t>
            </a:r>
          </a:p>
          <a:p>
            <a:pPr lvl="2"/>
            <a:r>
              <a:rPr lang="en-US" sz="1400" dirty="0" smtClean="0"/>
              <a:t>Properties (for example </a:t>
            </a:r>
            <a:r>
              <a:rPr lang="en-US" sz="1400" dirty="0" smtClean="0"/>
              <a:t> </a:t>
            </a:r>
            <a:r>
              <a:rPr lang="en-US" sz="1400" dirty="0" smtClean="0"/>
              <a:t>encrypted(</a:t>
            </a:r>
            <a:r>
              <a:rPr lang="en-US" sz="1400" dirty="0" err="1" smtClean="0"/>
              <a:t>alg</a:t>
            </a:r>
            <a:r>
              <a:rPr lang="en-US" sz="1400" dirty="0" smtClean="0"/>
              <a:t>={aes-256</a:t>
            </a:r>
            <a:r>
              <a:rPr lang="en-US" sz="1400" dirty="0" smtClean="0"/>
              <a:t>}) can be a property of a datatype)</a:t>
            </a:r>
            <a:endParaRPr lang="en-US" sz="1400" dirty="0" smtClean="0"/>
          </a:p>
          <a:p>
            <a:pPr lvl="1"/>
            <a:r>
              <a:rPr lang="en-US" sz="1600" dirty="0" smtClean="0"/>
              <a:t>The structure of software</a:t>
            </a:r>
          </a:p>
          <a:p>
            <a:pPr lvl="2"/>
            <a:r>
              <a:rPr lang="en-US" sz="1400" dirty="0" smtClean="0"/>
              <a:t>Organizational aspects (JARs, classes, methods, fields, </a:t>
            </a:r>
            <a:r>
              <a:rPr lang="en-US" sz="1400" dirty="0" err="1" smtClean="0"/>
              <a:t>classpath</a:t>
            </a:r>
            <a:r>
              <a:rPr lang="en-US" sz="1400" dirty="0" smtClean="0"/>
              <a:t>, </a:t>
            </a:r>
            <a:r>
              <a:rPr lang="en-US" sz="1400" dirty="0" err="1" smtClean="0"/>
              <a:t>classpath</a:t>
            </a:r>
            <a:r>
              <a:rPr lang="en-US" sz="1400" dirty="0" smtClean="0"/>
              <a:t>-resource, ...)</a:t>
            </a:r>
          </a:p>
          <a:p>
            <a:pPr lvl="2"/>
            <a:r>
              <a:rPr lang="en-US" sz="1400" dirty="0" smtClean="0"/>
              <a:t>Dataflow aspects (the flow of data between </a:t>
            </a:r>
            <a:r>
              <a:rPr lang="en-US" sz="1400" dirty="0" smtClean="0"/>
              <a:t>components</a:t>
            </a:r>
            <a:r>
              <a:rPr lang="en-US" sz="1400" dirty="0" smtClean="0"/>
              <a:t>; intra- and </a:t>
            </a:r>
            <a:r>
              <a:rPr lang="en-US" sz="1400" dirty="0" smtClean="0"/>
              <a:t>inter-process </a:t>
            </a:r>
            <a:r>
              <a:rPr lang="en-US" sz="1400" dirty="0" smtClean="0"/>
              <a:t>communication)</a:t>
            </a:r>
          </a:p>
          <a:p>
            <a:pPr lvl="2"/>
            <a:r>
              <a:rPr lang="en-US" sz="1400" dirty="0" smtClean="0"/>
              <a:t>Control flow aspects (basic blocks, call graphs</a:t>
            </a:r>
            <a:r>
              <a:rPr lang="en-US" sz="1400" dirty="0" smtClean="0"/>
              <a:t>)</a:t>
            </a:r>
            <a:endParaRPr lang="en-US" sz="1400" dirty="0" smtClean="0"/>
          </a:p>
          <a:p>
            <a:pPr lvl="1"/>
            <a:r>
              <a:rPr lang="en-US" sz="1600" dirty="0" smtClean="0"/>
              <a:t>Descriptive (as they are) </a:t>
            </a:r>
            <a:r>
              <a:rPr lang="en-US" sz="1600" dirty="0" smtClean="0"/>
              <a:t>state of software and </a:t>
            </a:r>
            <a:r>
              <a:rPr lang="en-US" sz="1600" dirty="0" smtClean="0"/>
              <a:t>its ecosystem</a:t>
            </a:r>
            <a:endParaRPr lang="en-US" sz="1600" dirty="0" smtClean="0"/>
          </a:p>
          <a:p>
            <a:pPr lvl="2"/>
            <a:r>
              <a:rPr lang="en-US" sz="1400" dirty="0" smtClean="0"/>
              <a:t>O</a:t>
            </a:r>
            <a:r>
              <a:rPr lang="en-US" sz="1400" dirty="0" smtClean="0"/>
              <a:t>bserved </a:t>
            </a:r>
            <a:r>
              <a:rPr lang="en-US" sz="1400" dirty="0" smtClean="0"/>
              <a:t>256kbps EWMA on a network link over a 10s sliding </a:t>
            </a:r>
            <a:r>
              <a:rPr lang="en-US" sz="1400" dirty="0" smtClean="0"/>
              <a:t>window</a:t>
            </a:r>
          </a:p>
          <a:p>
            <a:pPr lvl="2"/>
            <a:r>
              <a:rPr lang="en-US" sz="1400" dirty="0" smtClean="0"/>
              <a:t>The mission will be run in a GPS denied environment</a:t>
            </a:r>
          </a:p>
          <a:p>
            <a:pPr lvl="1"/>
            <a:r>
              <a:rPr lang="en-US" sz="1600" dirty="0" smtClean="0"/>
              <a:t>Additional knowledge about the SA domain and software systems</a:t>
            </a:r>
            <a:endParaRPr lang="en-US" sz="1600" dirty="0" smtClean="0"/>
          </a:p>
          <a:p>
            <a:pPr lvl="2"/>
            <a:r>
              <a:rPr lang="en-US" sz="1400" dirty="0" smtClean="0"/>
              <a:t>Proscriptive (as things </a:t>
            </a:r>
            <a:r>
              <a:rPr lang="en-US" sz="1400" dirty="0" smtClean="0"/>
              <a:t>should </a:t>
            </a:r>
            <a:r>
              <a:rPr lang="en-US" sz="1400" dirty="0" smtClean="0"/>
              <a:t>be) – constraints embodying problematic conditions</a:t>
            </a:r>
            <a:endParaRPr lang="en-US" sz="1400" dirty="0" smtClean="0"/>
          </a:p>
          <a:p>
            <a:pPr marL="1371600" lvl="3"/>
            <a:r>
              <a:rPr lang="en-US" sz="1200" dirty="0" smtClean="0"/>
              <a:t>Aggregate bandwidth (or CPU cycles/sec or memory) consumption should be less than available bandwidth (or CPU cycles or memory)</a:t>
            </a:r>
          </a:p>
          <a:p>
            <a:pPr marL="1371600" lvl="3"/>
            <a:r>
              <a:rPr lang="en-US" sz="1200" dirty="0" smtClean="0"/>
              <a:t>Component properties must satisfy the mission requirements (GPS Location Provider in a GPS denied deployment environment is not valid)</a:t>
            </a:r>
            <a:endParaRPr lang="en-US" sz="1200" dirty="0" smtClean="0"/>
          </a:p>
          <a:p>
            <a:pPr lvl="2"/>
            <a:r>
              <a:rPr lang="en-US" sz="1400" dirty="0" smtClean="0"/>
              <a:t>Prescriptive (how </a:t>
            </a:r>
            <a:r>
              <a:rPr lang="en-US" sz="1400" dirty="0" smtClean="0"/>
              <a:t>to correct problematic </a:t>
            </a:r>
            <a:r>
              <a:rPr lang="en-US" sz="1400" dirty="0" smtClean="0"/>
              <a:t>conditions) – describe/guide potential remedial actions</a:t>
            </a:r>
            <a:endParaRPr lang="en-US" sz="1400" dirty="0" smtClean="0"/>
          </a:p>
          <a:p>
            <a:pPr marL="1371600" lvl="3"/>
            <a:r>
              <a:rPr lang="en-US" sz="1200" dirty="0" smtClean="0"/>
              <a:t>If a constraint is violated, try substituting the offending component with suitable properties and resource profile</a:t>
            </a:r>
          </a:p>
          <a:p>
            <a:pPr marL="1371600" lvl="3"/>
            <a:r>
              <a:rPr lang="en-US" sz="1200" dirty="0" smtClean="0"/>
              <a:t>I</a:t>
            </a:r>
            <a:r>
              <a:rPr lang="en-US" sz="1200" dirty="0" smtClean="0"/>
              <a:t>f </a:t>
            </a:r>
            <a:r>
              <a:rPr lang="en-US" sz="1200" dirty="0" smtClean="0"/>
              <a:t>a bandwidth limit is exceeded, try reducing the size of data transmitted across the </a:t>
            </a:r>
            <a:r>
              <a:rPr lang="en-US" sz="1200" dirty="0" smtClean="0"/>
              <a:t>network</a:t>
            </a:r>
          </a:p>
        </p:txBody>
      </p:sp>
    </p:spTree>
    <p:extLst>
      <p:ext uri="{BB962C8B-B14F-4D97-AF65-F5344CB8AC3E}">
        <p14:creationId xmlns:p14="http://schemas.microsoft.com/office/powerpoint/2010/main" val="52363391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Accomplishment Contd. - Toolbox</a:t>
            </a:r>
            <a:endParaRPr lang="en-US" dirty="0"/>
          </a:p>
        </p:txBody>
      </p:sp>
      <p:sp>
        <p:nvSpPr>
          <p:cNvPr id="3" name="Content Placeholder 2"/>
          <p:cNvSpPr>
            <a:spLocks noGrp="1"/>
          </p:cNvSpPr>
          <p:nvPr>
            <p:ph idx="1"/>
          </p:nvPr>
        </p:nvSpPr>
        <p:spPr>
          <a:xfrm>
            <a:off x="457200" y="1054100"/>
            <a:ext cx="8267700" cy="5448300"/>
          </a:xfrm>
        </p:spPr>
        <p:txBody>
          <a:bodyPr>
            <a:normAutofit fontScale="77500" lnSpcReduction="20000"/>
          </a:bodyPr>
          <a:lstStyle/>
          <a:p>
            <a:r>
              <a:rPr lang="en-US" dirty="0" smtClean="0"/>
              <a:t>Annotation Generator</a:t>
            </a:r>
          </a:p>
          <a:p>
            <a:pPr lvl="1"/>
            <a:r>
              <a:rPr lang="en-US" dirty="0" smtClean="0"/>
              <a:t>Synthesize annotation types from an ontology.  The annotations can be used by programmers to indicate the presence of ontology concepts in their </a:t>
            </a:r>
            <a:r>
              <a:rPr lang="en-US" dirty="0" smtClean="0"/>
              <a:t>code</a:t>
            </a:r>
          </a:p>
          <a:p>
            <a:pPr lvl="1"/>
            <a:r>
              <a:rPr lang="en-US" dirty="0" smtClean="0"/>
              <a:t>Provides a way for the developers to capture semantic spec</a:t>
            </a:r>
            <a:endParaRPr lang="en-US" dirty="0" smtClean="0"/>
          </a:p>
          <a:p>
            <a:r>
              <a:rPr lang="en-US" dirty="0" smtClean="0"/>
              <a:t>Bytecode Analyzer</a:t>
            </a:r>
          </a:p>
          <a:p>
            <a:pPr lvl="1"/>
            <a:r>
              <a:rPr lang="en-US" dirty="0" smtClean="0"/>
              <a:t>Scan compiled bytecode artifacts</a:t>
            </a:r>
          </a:p>
          <a:p>
            <a:pPr lvl="2"/>
            <a:r>
              <a:rPr lang="en-US" dirty="0"/>
              <a:t>B</a:t>
            </a:r>
            <a:r>
              <a:rPr lang="en-US" dirty="0" smtClean="0"/>
              <a:t>uild </a:t>
            </a:r>
            <a:r>
              <a:rPr lang="en-US" dirty="0" smtClean="0"/>
              <a:t>graph describing the structure of bytecode</a:t>
            </a:r>
          </a:p>
          <a:p>
            <a:pPr lvl="2"/>
            <a:r>
              <a:rPr lang="en-US" dirty="0"/>
              <a:t>P</a:t>
            </a:r>
            <a:r>
              <a:rPr lang="en-US" dirty="0" smtClean="0"/>
              <a:t>arse </a:t>
            </a:r>
            <a:r>
              <a:rPr lang="en-US" dirty="0" smtClean="0"/>
              <a:t>annotations added by programmers from binary, instantiate ontology concepts, link to high-level structural </a:t>
            </a:r>
            <a:r>
              <a:rPr lang="en-US" dirty="0" smtClean="0"/>
              <a:t>concepts– i.e., extract facts/knowledge about the software that can be represented in machine analyzable form (in triple store)</a:t>
            </a:r>
            <a:endParaRPr lang="en-US" dirty="0" smtClean="0"/>
          </a:p>
          <a:p>
            <a:r>
              <a:rPr lang="en-US" dirty="0" smtClean="0"/>
              <a:t>Ontology API</a:t>
            </a:r>
          </a:p>
          <a:p>
            <a:pPr lvl="1"/>
            <a:r>
              <a:rPr lang="en-US" dirty="0" smtClean="0"/>
              <a:t>Programmatic API for quickly populating ontology concepts directly from Java source </a:t>
            </a:r>
            <a:r>
              <a:rPr lang="en-US" dirty="0" smtClean="0"/>
              <a:t>code</a:t>
            </a:r>
          </a:p>
          <a:p>
            <a:pPr lvl="1"/>
            <a:r>
              <a:rPr lang="en-US" dirty="0" smtClean="0"/>
              <a:t>Used by bytecode analyzer</a:t>
            </a:r>
            <a:endParaRPr lang="en-US" dirty="0" smtClean="0"/>
          </a:p>
          <a:p>
            <a:r>
              <a:rPr lang="en-US" dirty="0" smtClean="0"/>
              <a:t>Knowledge Repository Service</a:t>
            </a:r>
          </a:p>
          <a:p>
            <a:pPr lvl="1"/>
            <a:r>
              <a:rPr lang="en-US" dirty="0" smtClean="0"/>
              <a:t>Mechanism by which data enters the triple </a:t>
            </a:r>
            <a:r>
              <a:rPr lang="en-US" dirty="0" smtClean="0"/>
              <a:t>store. </a:t>
            </a:r>
            <a:endParaRPr lang="en-US" dirty="0"/>
          </a:p>
          <a:p>
            <a:pPr lvl="1"/>
            <a:r>
              <a:rPr lang="en-US" dirty="0" smtClean="0"/>
              <a:t>Facts/knowledge about the software and its ecosystem is ingested by this component</a:t>
            </a:r>
            <a:endParaRPr lang="en-US" dirty="0"/>
          </a:p>
        </p:txBody>
      </p:sp>
    </p:spTree>
    <p:extLst>
      <p:ext uri="{BB962C8B-B14F-4D97-AF65-F5344CB8AC3E}">
        <p14:creationId xmlns:p14="http://schemas.microsoft.com/office/powerpoint/2010/main" val="384942086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Planned </a:t>
            </a:r>
            <a:r>
              <a:rPr lang="en-US" dirty="0" smtClean="0"/>
              <a:t>Next Steps (</a:t>
            </a:r>
            <a:r>
              <a:rPr lang="en-US" dirty="0" smtClean="0">
                <a:solidFill>
                  <a:srgbClr val="FF0000"/>
                </a:solidFill>
              </a:rPr>
              <a:t>Jacob to check</a:t>
            </a:r>
            <a:r>
              <a:rPr lang="en-US" dirty="0" smtClean="0"/>
              <a:t>)</a:t>
            </a:r>
            <a:endParaRPr lang="en-US" dirty="0"/>
          </a:p>
        </p:txBody>
      </p:sp>
      <p:sp>
        <p:nvSpPr>
          <p:cNvPr id="3" name="Content Placeholder 2"/>
          <p:cNvSpPr>
            <a:spLocks noGrp="1"/>
          </p:cNvSpPr>
          <p:nvPr>
            <p:ph idx="1"/>
          </p:nvPr>
        </p:nvSpPr>
        <p:spPr>
          <a:xfrm>
            <a:off x="139700" y="1048656"/>
            <a:ext cx="8714014" cy="5517244"/>
          </a:xfrm>
        </p:spPr>
        <p:txBody>
          <a:bodyPr>
            <a:noAutofit/>
          </a:bodyPr>
          <a:lstStyle/>
          <a:p>
            <a:pPr>
              <a:spcBef>
                <a:spcPts val="0"/>
              </a:spcBef>
            </a:pPr>
            <a:r>
              <a:rPr lang="en-US" sz="1200" dirty="0" smtClean="0"/>
              <a:t>Ontology</a:t>
            </a:r>
          </a:p>
          <a:p>
            <a:pPr lvl="1">
              <a:spcBef>
                <a:spcPts val="0"/>
              </a:spcBef>
            </a:pPr>
            <a:r>
              <a:rPr lang="en-US" sz="1100" dirty="0" smtClean="0"/>
              <a:t>Generality of </a:t>
            </a:r>
            <a:r>
              <a:rPr lang="en-US" sz="1100" dirty="0" smtClean="0"/>
              <a:t>vocabulary: </a:t>
            </a:r>
            <a:r>
              <a:rPr lang="en-US" sz="1050" dirty="0" smtClean="0"/>
              <a:t>Current state - very </a:t>
            </a:r>
            <a:r>
              <a:rPr lang="en-US" sz="1050" dirty="0" smtClean="0"/>
              <a:t>domain (and even CP) specific</a:t>
            </a:r>
          </a:p>
          <a:p>
            <a:pPr lvl="2">
              <a:spcBef>
                <a:spcPts val="0"/>
              </a:spcBef>
            </a:pPr>
            <a:r>
              <a:rPr lang="en-US" sz="1050" dirty="0" smtClean="0"/>
              <a:t>Near future goal: extend the vocabulary to support additional CPs/domains</a:t>
            </a:r>
          </a:p>
          <a:p>
            <a:pPr lvl="2">
              <a:spcBef>
                <a:spcPts val="0"/>
              </a:spcBef>
            </a:pPr>
            <a:r>
              <a:rPr lang="en-US" sz="1050" dirty="0" smtClean="0"/>
              <a:t>Long-term goal: generalize the vocabulary enough to support emergent CPs/domains</a:t>
            </a:r>
          </a:p>
          <a:p>
            <a:pPr lvl="1">
              <a:spcBef>
                <a:spcPts val="0"/>
              </a:spcBef>
            </a:pPr>
            <a:r>
              <a:rPr lang="en-US" sz="1100" dirty="0" smtClean="0"/>
              <a:t>Utility of domain </a:t>
            </a:r>
            <a:r>
              <a:rPr lang="en-US" sz="1100" dirty="0" smtClean="0"/>
              <a:t>knowledge: </a:t>
            </a:r>
            <a:r>
              <a:rPr lang="en-US" sz="1050" dirty="0" smtClean="0"/>
              <a:t>Current state - the </a:t>
            </a:r>
            <a:r>
              <a:rPr lang="en-US" sz="1050" dirty="0" smtClean="0"/>
              <a:t>DAS has to do a lot of CP-specific CONSTRUCT statements to make use of what’s in the ontology</a:t>
            </a:r>
          </a:p>
          <a:p>
            <a:pPr lvl="2">
              <a:spcBef>
                <a:spcPts val="0"/>
              </a:spcBef>
            </a:pPr>
            <a:r>
              <a:rPr lang="en-US" sz="1050" dirty="0" smtClean="0"/>
              <a:t>Near future goal: greatly reduce the CONSTRUCTs performed by the DAS by embedding the ratiocination process in models.  This embedding can be in the form of SPIN rules or in the creation of models that can be decomposed into such rules, or by embedding rules in the reasoner operating over our models.</a:t>
            </a:r>
          </a:p>
          <a:p>
            <a:pPr lvl="2">
              <a:spcBef>
                <a:spcPts val="0"/>
              </a:spcBef>
            </a:pPr>
            <a:r>
              <a:rPr lang="en-US" sz="1050" dirty="0" smtClean="0"/>
              <a:t>Long-term goal: eliminate domain and CP-specific CONSTRUCT statements in the DAS.</a:t>
            </a:r>
          </a:p>
          <a:p>
            <a:pPr>
              <a:spcBef>
                <a:spcPts val="0"/>
              </a:spcBef>
            </a:pPr>
            <a:r>
              <a:rPr lang="en-US" sz="1200" dirty="0" smtClean="0"/>
              <a:t>Knowledge </a:t>
            </a:r>
            <a:r>
              <a:rPr lang="en-US" sz="1200" dirty="0" smtClean="0"/>
              <a:t>repository </a:t>
            </a:r>
            <a:endParaRPr lang="en-US" sz="1200" dirty="0" smtClean="0"/>
          </a:p>
          <a:p>
            <a:pPr lvl="1">
              <a:spcBef>
                <a:spcPts val="0"/>
              </a:spcBef>
            </a:pPr>
            <a:r>
              <a:rPr lang="en-US" sz="1100" dirty="0" smtClean="0"/>
              <a:t>Scalability: </a:t>
            </a:r>
            <a:r>
              <a:rPr lang="en-US" sz="1050" dirty="0" smtClean="0"/>
              <a:t>Current state -  </a:t>
            </a:r>
            <a:r>
              <a:rPr lang="en-US" sz="1050" dirty="0" smtClean="0"/>
              <a:t>tens of thousands of triples</a:t>
            </a:r>
          </a:p>
          <a:p>
            <a:pPr lvl="2">
              <a:spcBef>
                <a:spcPts val="0"/>
              </a:spcBef>
            </a:pPr>
            <a:r>
              <a:rPr lang="en-US" sz="1050" dirty="0" smtClean="0"/>
              <a:t>Near future goal: traverse a production local maven repository and ingest all artifacts found there into a triple store (millions of triples)</a:t>
            </a:r>
          </a:p>
          <a:p>
            <a:pPr lvl="2">
              <a:spcBef>
                <a:spcPts val="0"/>
              </a:spcBef>
            </a:pPr>
            <a:r>
              <a:rPr lang="en-US" sz="1050" dirty="0" smtClean="0"/>
              <a:t>Long term goal: crawl the Maven-Central repository and ingest all artifacts found there into a triple store (hundreds of millions of triples)</a:t>
            </a:r>
          </a:p>
          <a:p>
            <a:pPr lvl="1">
              <a:spcBef>
                <a:spcPts val="0"/>
              </a:spcBef>
            </a:pPr>
            <a:r>
              <a:rPr lang="en-US" sz="1100" dirty="0" smtClean="0"/>
              <a:t>Repository </a:t>
            </a:r>
            <a:r>
              <a:rPr lang="en-US" sz="1100" dirty="0" smtClean="0"/>
              <a:t>service: </a:t>
            </a:r>
            <a:r>
              <a:rPr lang="en-US" sz="1050" dirty="0" smtClean="0"/>
              <a:t>Current state -  </a:t>
            </a:r>
            <a:r>
              <a:rPr lang="en-US" sz="1050" dirty="0" smtClean="0"/>
              <a:t>minimal functionality</a:t>
            </a:r>
          </a:p>
          <a:p>
            <a:pPr lvl="2">
              <a:spcBef>
                <a:spcPts val="0"/>
              </a:spcBef>
            </a:pPr>
            <a:r>
              <a:rPr lang="en-US" sz="1050" dirty="0" smtClean="0"/>
              <a:t>Near future goal: all of the artifact ingest stages will be performed via the service API (instead of through the build, which is the way things are now)</a:t>
            </a:r>
          </a:p>
          <a:p>
            <a:pPr>
              <a:spcBef>
                <a:spcPts val="0"/>
              </a:spcBef>
            </a:pPr>
            <a:r>
              <a:rPr lang="en-US" sz="1200" dirty="0" smtClean="0"/>
              <a:t>Bytecode </a:t>
            </a:r>
            <a:r>
              <a:rPr lang="en-US" sz="1200" dirty="0" smtClean="0"/>
              <a:t>patching and synthesis: Current state- coarse-grained bytecode models are ingested into the repository but not used for adaptation</a:t>
            </a:r>
            <a:endParaRPr lang="en-US" sz="1200" dirty="0" smtClean="0"/>
          </a:p>
          <a:p>
            <a:pPr lvl="1">
              <a:spcBef>
                <a:spcPts val="0"/>
              </a:spcBef>
            </a:pPr>
            <a:r>
              <a:rPr lang="en-US" sz="1100" dirty="0" smtClean="0"/>
              <a:t>Near </a:t>
            </a:r>
            <a:r>
              <a:rPr lang="en-US" sz="1100" dirty="0" smtClean="0"/>
              <a:t>future goal: </a:t>
            </a:r>
            <a:r>
              <a:rPr lang="en-US" sz="1100" dirty="0" smtClean="0"/>
              <a:t>fine-grained bytecode models ingested into </a:t>
            </a:r>
            <a:r>
              <a:rPr lang="en-US" sz="1100" dirty="0" smtClean="0"/>
              <a:t>the triple store and used for </a:t>
            </a:r>
            <a:r>
              <a:rPr lang="en-US" sz="1100" dirty="0" smtClean="0"/>
              <a:t>offline patching (e.g., reuse a method from class X to evolve class Y)</a:t>
            </a:r>
            <a:endParaRPr lang="en-US" sz="1100" dirty="0" smtClean="0"/>
          </a:p>
          <a:p>
            <a:pPr lvl="1">
              <a:spcBef>
                <a:spcPts val="0"/>
              </a:spcBef>
            </a:pPr>
            <a:r>
              <a:rPr lang="en-US" sz="1100" dirty="0" smtClean="0"/>
              <a:t>Long-term goal: </a:t>
            </a:r>
            <a:r>
              <a:rPr lang="en-US" sz="1100" dirty="0" smtClean="0"/>
              <a:t>bytecode constructs synthesized from the ground up (i.e., no useful method was found, so synthesize </a:t>
            </a:r>
            <a:r>
              <a:rPr lang="en-US" sz="1100" dirty="0" smtClean="0"/>
              <a:t>a derivative (by eliminating certain bytecode instructions) or integral (by mixing in certain bytecode instructions) based on rules and knowledge about bytecodes in the triple store (still offline)</a:t>
            </a:r>
            <a:endParaRPr lang="en-US" sz="1100" dirty="0" smtClean="0"/>
          </a:p>
          <a:p>
            <a:pPr>
              <a:spcBef>
                <a:spcPts val="0"/>
              </a:spcBef>
            </a:pPr>
            <a:r>
              <a:rPr lang="en-US" sz="1200" dirty="0" smtClean="0"/>
              <a:t>Bytecode instrumentation</a:t>
            </a:r>
          </a:p>
          <a:p>
            <a:pPr lvl="1">
              <a:spcBef>
                <a:spcPts val="0"/>
              </a:spcBef>
            </a:pPr>
            <a:r>
              <a:rPr lang="en-US" sz="1100" dirty="0" smtClean="0"/>
              <a:t>Current </a:t>
            </a:r>
            <a:r>
              <a:rPr lang="en-US" sz="1100" dirty="0" smtClean="0"/>
              <a:t>state: we don’t do any instrumentation</a:t>
            </a:r>
          </a:p>
          <a:p>
            <a:pPr lvl="1">
              <a:spcBef>
                <a:spcPts val="0"/>
              </a:spcBef>
            </a:pPr>
            <a:r>
              <a:rPr lang="en-US" sz="1100" dirty="0" smtClean="0"/>
              <a:t>Long-term </a:t>
            </a:r>
            <a:r>
              <a:rPr lang="en-US" sz="1100" dirty="0" smtClean="0"/>
              <a:t>goal</a:t>
            </a:r>
            <a:r>
              <a:rPr lang="en-US" sz="1100" dirty="0" smtClean="0"/>
              <a:t>: perform non functionality-altering instrumentation to track metrics useful for reasoning </a:t>
            </a:r>
            <a:r>
              <a:rPr lang="en-US" sz="1100" dirty="0" smtClean="0"/>
              <a:t>and adaptation at </a:t>
            </a:r>
            <a:r>
              <a:rPr lang="en-US" sz="1100" dirty="0" smtClean="0"/>
              <a:t>runtime.  E.g., if we have a constraint on </a:t>
            </a:r>
            <a:r>
              <a:rPr lang="en-US" sz="1100" dirty="0" err="1" smtClean="0"/>
              <a:t>queue_length</a:t>
            </a:r>
            <a:r>
              <a:rPr lang="en-US" sz="1100" dirty="0" smtClean="0"/>
              <a:t>, we should be able to extract </a:t>
            </a:r>
            <a:r>
              <a:rPr lang="en-US" sz="1100" dirty="0" err="1" smtClean="0"/>
              <a:t>queue_length</a:t>
            </a:r>
            <a:r>
              <a:rPr lang="en-US" sz="1100" dirty="0" smtClean="0"/>
              <a:t> from the running software via </a:t>
            </a:r>
            <a:r>
              <a:rPr lang="en-US" sz="1100" dirty="0" smtClean="0"/>
              <a:t>instrumentation, and adapt bytecode at runtime without having to restart the application</a:t>
            </a:r>
            <a:endParaRPr lang="en-US" sz="1100" dirty="0" smtClean="0"/>
          </a:p>
          <a:p>
            <a:pPr lvl="1">
              <a:spcBef>
                <a:spcPts val="0"/>
              </a:spcBef>
            </a:pPr>
            <a:endParaRPr lang="en-US" sz="1100" dirty="0"/>
          </a:p>
        </p:txBody>
      </p:sp>
    </p:spTree>
    <p:extLst>
      <p:ext uri="{BB962C8B-B14F-4D97-AF65-F5344CB8AC3E}">
        <p14:creationId xmlns:p14="http://schemas.microsoft.com/office/powerpoint/2010/main" val="10588306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smtClean="0"/>
              <a:t>Vanderbilt</a:t>
            </a:r>
            <a:endParaRPr lang="en-US" dirty="0"/>
          </a:p>
        </p:txBody>
      </p:sp>
      <p:sp>
        <p:nvSpPr>
          <p:cNvPr id="6" name="Subtitle 5"/>
          <p:cNvSpPr>
            <a:spLocks noGrp="1"/>
          </p:cNvSpPr>
          <p:nvPr>
            <p:ph type="subTitle" idx="1"/>
          </p:nvPr>
        </p:nvSpPr>
        <p:spPr/>
        <p:txBody>
          <a:bodyPr/>
          <a:lstStyle/>
          <a:p>
            <a:endParaRPr lang="en-US"/>
          </a:p>
        </p:txBody>
      </p:sp>
      <p:sp>
        <p:nvSpPr>
          <p:cNvPr id="4" name="Slide Number Placeholder 3"/>
          <p:cNvSpPr>
            <a:spLocks noGrp="1"/>
          </p:cNvSpPr>
          <p:nvPr>
            <p:ph type="sldNum" sz="quarter" idx="12"/>
          </p:nvPr>
        </p:nvSpPr>
        <p:spPr/>
        <p:txBody>
          <a:bodyPr/>
          <a:lstStyle/>
          <a:p>
            <a:fld id="{0840E6D7-221B-40B7-B50C-C3B5231B0D1A}" type="slidenum">
              <a:rPr lang="en-US" smtClean="0"/>
              <a:pPr/>
              <a:t>8</a:t>
            </a:fld>
            <a:endParaRPr lang="en-US"/>
          </a:p>
        </p:txBody>
      </p:sp>
    </p:spTree>
    <p:extLst>
      <p:ext uri="{BB962C8B-B14F-4D97-AF65-F5344CB8AC3E}">
        <p14:creationId xmlns:p14="http://schemas.microsoft.com/office/powerpoint/2010/main" val="16661671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pic>
        <p:nvPicPr>
          <p:cNvPr id="60" name="Shape 60"/>
          <p:cNvPicPr preferRelativeResize="0"/>
          <p:nvPr/>
        </p:nvPicPr>
        <p:blipFill>
          <a:blip r:embed="rId3">
            <a:alphaModFix/>
          </a:blip>
          <a:stretch>
            <a:fillRect/>
          </a:stretch>
        </p:blipFill>
        <p:spPr>
          <a:xfrm>
            <a:off x="76200" y="203199"/>
            <a:ext cx="640200" cy="664949"/>
          </a:xfrm>
          <a:prstGeom prst="rect">
            <a:avLst/>
          </a:prstGeom>
          <a:noFill/>
          <a:ln>
            <a:noFill/>
          </a:ln>
        </p:spPr>
      </p:pic>
      <p:pic>
        <p:nvPicPr>
          <p:cNvPr id="61" name="Shape 61"/>
          <p:cNvPicPr preferRelativeResize="0"/>
          <p:nvPr/>
        </p:nvPicPr>
        <p:blipFill>
          <a:blip r:embed="rId4">
            <a:alphaModFix/>
          </a:blip>
          <a:stretch>
            <a:fillRect/>
          </a:stretch>
        </p:blipFill>
        <p:spPr>
          <a:xfrm>
            <a:off x="831025" y="203200"/>
            <a:ext cx="885725" cy="664949"/>
          </a:xfrm>
          <a:prstGeom prst="rect">
            <a:avLst/>
          </a:prstGeom>
          <a:noFill/>
          <a:ln>
            <a:noFill/>
          </a:ln>
        </p:spPr>
      </p:pic>
      <p:sp>
        <p:nvSpPr>
          <p:cNvPr id="62" name="Shape 62"/>
          <p:cNvSpPr txBox="1"/>
          <p:nvPr/>
        </p:nvSpPr>
        <p:spPr>
          <a:xfrm>
            <a:off x="1802180" y="127200"/>
            <a:ext cx="7300800" cy="794100"/>
          </a:xfrm>
          <a:prstGeom prst="rect">
            <a:avLst/>
          </a:prstGeom>
          <a:solidFill>
            <a:srgbClr val="3C78D8"/>
          </a:solidFill>
          <a:ln>
            <a:noFill/>
          </a:ln>
        </p:spPr>
        <p:txBody>
          <a:bodyPr lIns="91425" tIns="91425" rIns="91425" bIns="91425" anchor="ctr" anchorCtr="0">
            <a:noAutofit/>
          </a:bodyPr>
          <a:lstStyle/>
          <a:p>
            <a:pPr algn="ctr" defTabSz="914400" fontAlgn="auto">
              <a:lnSpc>
                <a:spcPct val="120000"/>
              </a:lnSpc>
              <a:spcBef>
                <a:spcPts val="0"/>
              </a:spcBef>
              <a:spcAft>
                <a:spcPts val="0"/>
              </a:spcAft>
            </a:pPr>
            <a:r>
              <a:rPr lang="en" sz="1400" b="1" kern="0">
                <a:solidFill>
                  <a:srgbClr val="EFEFEF"/>
                </a:solidFill>
                <a:latin typeface="Arial"/>
                <a:cs typeface="Arial"/>
                <a:sym typeface="Arial"/>
              </a:rPr>
              <a:t>IMMoRTALS : 2016 Technology Review : Phase 1</a:t>
            </a:r>
          </a:p>
          <a:p>
            <a:pPr algn="ctr" defTabSz="914400" fontAlgn="auto">
              <a:lnSpc>
                <a:spcPct val="120000"/>
              </a:lnSpc>
              <a:spcBef>
                <a:spcPts val="0"/>
              </a:spcBef>
              <a:spcAft>
                <a:spcPts val="0"/>
              </a:spcAft>
            </a:pPr>
            <a:r>
              <a:rPr lang="en" sz="1100" kern="0">
                <a:solidFill>
                  <a:srgbClr val="EFEFEF"/>
                </a:solidFill>
                <a:latin typeface="Arial"/>
                <a:cs typeface="Arial"/>
                <a:sym typeface="Arial"/>
              </a:rPr>
              <a:t>Doug Schmidt, Fred Eisele</a:t>
            </a:r>
          </a:p>
          <a:p>
            <a:pPr algn="ctr" defTabSz="914400" fontAlgn="auto">
              <a:lnSpc>
                <a:spcPct val="120000"/>
              </a:lnSpc>
              <a:spcBef>
                <a:spcPts val="0"/>
              </a:spcBef>
              <a:spcAft>
                <a:spcPts val="0"/>
              </a:spcAft>
            </a:pPr>
            <a:r>
              <a:rPr lang="en" sz="1100" kern="0">
                <a:solidFill>
                  <a:srgbClr val="EFEFEF"/>
                </a:solidFill>
                <a:latin typeface="Arial"/>
                <a:cs typeface="Arial"/>
                <a:sym typeface="Arial"/>
              </a:rPr>
              <a:t>Institute for Software Integrated Systems / EECS Dept. / Vanderbilt University</a:t>
            </a:r>
          </a:p>
        </p:txBody>
      </p:sp>
      <p:sp>
        <p:nvSpPr>
          <p:cNvPr id="63" name="Shape 63"/>
          <p:cNvSpPr txBox="1"/>
          <p:nvPr/>
        </p:nvSpPr>
        <p:spPr>
          <a:xfrm>
            <a:off x="76200" y="1045500"/>
            <a:ext cx="2866200" cy="236400"/>
          </a:xfrm>
          <a:prstGeom prst="rect">
            <a:avLst/>
          </a:prstGeom>
          <a:solidFill>
            <a:srgbClr val="3C78D8"/>
          </a:solidFill>
          <a:ln>
            <a:noFill/>
          </a:ln>
        </p:spPr>
        <p:txBody>
          <a:bodyPr lIns="91425" tIns="91425" rIns="91425" bIns="91425" anchor="ctr" anchorCtr="0">
            <a:noAutofit/>
          </a:bodyPr>
          <a:lstStyle/>
          <a:p>
            <a:pPr algn="ctr" defTabSz="914400" fontAlgn="auto">
              <a:lnSpc>
                <a:spcPct val="120000"/>
              </a:lnSpc>
              <a:spcBef>
                <a:spcPts val="0"/>
              </a:spcBef>
              <a:spcAft>
                <a:spcPts val="0"/>
              </a:spcAft>
            </a:pPr>
            <a:r>
              <a:rPr lang="en" sz="1100" b="1" kern="0">
                <a:solidFill>
                  <a:srgbClr val="EFEFEF"/>
                </a:solidFill>
                <a:latin typeface="Arial"/>
                <a:cs typeface="Arial"/>
                <a:sym typeface="Arial"/>
              </a:rPr>
              <a:t>Motivation and Goals</a:t>
            </a:r>
          </a:p>
        </p:txBody>
      </p:sp>
      <p:sp>
        <p:nvSpPr>
          <p:cNvPr id="64" name="Shape 64"/>
          <p:cNvSpPr txBox="1"/>
          <p:nvPr/>
        </p:nvSpPr>
        <p:spPr>
          <a:xfrm>
            <a:off x="3187950" y="4440525"/>
            <a:ext cx="2866200" cy="236400"/>
          </a:xfrm>
          <a:prstGeom prst="rect">
            <a:avLst/>
          </a:prstGeom>
          <a:solidFill>
            <a:srgbClr val="3C78D8"/>
          </a:solidFill>
          <a:ln>
            <a:noFill/>
          </a:ln>
        </p:spPr>
        <p:txBody>
          <a:bodyPr lIns="91425" tIns="91425" rIns="91425" bIns="91425" anchor="ctr" anchorCtr="0">
            <a:noAutofit/>
          </a:bodyPr>
          <a:lstStyle/>
          <a:p>
            <a:pPr algn="ctr" defTabSz="914400" fontAlgn="auto">
              <a:lnSpc>
                <a:spcPct val="120000"/>
              </a:lnSpc>
              <a:spcBef>
                <a:spcPts val="0"/>
              </a:spcBef>
              <a:spcAft>
                <a:spcPts val="0"/>
              </a:spcAft>
            </a:pPr>
            <a:r>
              <a:rPr lang="en" sz="1100" b="1" kern="0">
                <a:solidFill>
                  <a:srgbClr val="EFEFEF"/>
                </a:solidFill>
                <a:latin typeface="Arial"/>
                <a:cs typeface="Arial"/>
                <a:sym typeface="Arial"/>
              </a:rPr>
              <a:t>Principal System Models</a:t>
            </a:r>
          </a:p>
        </p:txBody>
      </p:sp>
      <p:sp>
        <p:nvSpPr>
          <p:cNvPr id="65" name="Shape 65"/>
          <p:cNvSpPr txBox="1"/>
          <p:nvPr/>
        </p:nvSpPr>
        <p:spPr>
          <a:xfrm>
            <a:off x="6241875" y="1045500"/>
            <a:ext cx="2866200" cy="236400"/>
          </a:xfrm>
          <a:prstGeom prst="rect">
            <a:avLst/>
          </a:prstGeom>
          <a:solidFill>
            <a:srgbClr val="3C78D8"/>
          </a:solidFill>
          <a:ln>
            <a:noFill/>
          </a:ln>
        </p:spPr>
        <p:txBody>
          <a:bodyPr lIns="91425" tIns="91425" rIns="91425" bIns="91425" anchor="ctr" anchorCtr="0">
            <a:noAutofit/>
          </a:bodyPr>
          <a:lstStyle/>
          <a:p>
            <a:pPr algn="ctr" defTabSz="914400" fontAlgn="auto">
              <a:lnSpc>
                <a:spcPct val="120000"/>
              </a:lnSpc>
              <a:spcBef>
                <a:spcPts val="0"/>
              </a:spcBef>
              <a:spcAft>
                <a:spcPts val="0"/>
              </a:spcAft>
            </a:pPr>
            <a:r>
              <a:rPr lang="en" sz="1100" b="1" kern="0">
                <a:solidFill>
                  <a:srgbClr val="EFEFEF"/>
                </a:solidFill>
                <a:latin typeface="Arial"/>
                <a:cs typeface="Arial"/>
                <a:sym typeface="Arial"/>
              </a:rPr>
              <a:t>Manage and Monitor Runtime</a:t>
            </a:r>
          </a:p>
        </p:txBody>
      </p:sp>
      <p:cxnSp>
        <p:nvCxnSpPr>
          <p:cNvPr id="66" name="Shape 66"/>
          <p:cNvCxnSpPr/>
          <p:nvPr/>
        </p:nvCxnSpPr>
        <p:spPr>
          <a:xfrm>
            <a:off x="3085362" y="1045500"/>
            <a:ext cx="6900" cy="5172600"/>
          </a:xfrm>
          <a:prstGeom prst="straightConnector1">
            <a:avLst/>
          </a:prstGeom>
          <a:noFill/>
          <a:ln w="9525" cap="flat" cmpd="sng">
            <a:solidFill>
              <a:srgbClr val="999999"/>
            </a:solidFill>
            <a:prstDash val="solid"/>
            <a:round/>
            <a:headEnd type="none" w="lg" len="lg"/>
            <a:tailEnd type="none" w="lg" len="lg"/>
          </a:ln>
        </p:spPr>
      </p:cxnSp>
      <p:cxnSp>
        <p:nvCxnSpPr>
          <p:cNvPr id="67" name="Shape 67"/>
          <p:cNvCxnSpPr/>
          <p:nvPr/>
        </p:nvCxnSpPr>
        <p:spPr>
          <a:xfrm>
            <a:off x="6168200" y="1045500"/>
            <a:ext cx="6900" cy="5172600"/>
          </a:xfrm>
          <a:prstGeom prst="straightConnector1">
            <a:avLst/>
          </a:prstGeom>
          <a:noFill/>
          <a:ln w="9525" cap="flat" cmpd="sng">
            <a:solidFill>
              <a:srgbClr val="999999"/>
            </a:solidFill>
            <a:prstDash val="solid"/>
            <a:round/>
            <a:headEnd type="none" w="lg" len="lg"/>
            <a:tailEnd type="none" w="lg" len="lg"/>
          </a:ln>
        </p:spPr>
      </p:cxnSp>
      <p:sp>
        <p:nvSpPr>
          <p:cNvPr id="68" name="Shape 68"/>
          <p:cNvSpPr txBox="1"/>
          <p:nvPr/>
        </p:nvSpPr>
        <p:spPr>
          <a:xfrm>
            <a:off x="52275" y="2605141"/>
            <a:ext cx="2866200" cy="236400"/>
          </a:xfrm>
          <a:prstGeom prst="rect">
            <a:avLst/>
          </a:prstGeom>
          <a:solidFill>
            <a:srgbClr val="3C78D8"/>
          </a:solidFill>
          <a:ln>
            <a:noFill/>
          </a:ln>
        </p:spPr>
        <p:txBody>
          <a:bodyPr lIns="91425" tIns="91425" rIns="91425" bIns="91425" anchor="ctr" anchorCtr="0">
            <a:noAutofit/>
          </a:bodyPr>
          <a:lstStyle/>
          <a:p>
            <a:pPr algn="ctr" defTabSz="914400" fontAlgn="auto">
              <a:lnSpc>
                <a:spcPct val="120000"/>
              </a:lnSpc>
              <a:spcBef>
                <a:spcPts val="0"/>
              </a:spcBef>
              <a:spcAft>
                <a:spcPts val="0"/>
              </a:spcAft>
            </a:pPr>
            <a:r>
              <a:rPr lang="en" sz="1100" b="1" kern="0">
                <a:solidFill>
                  <a:srgbClr val="EFEFEF"/>
                </a:solidFill>
                <a:latin typeface="Arial"/>
                <a:cs typeface="Arial"/>
                <a:sym typeface="Arial"/>
              </a:rPr>
              <a:t>Approach</a:t>
            </a:r>
          </a:p>
        </p:txBody>
      </p:sp>
      <p:sp>
        <p:nvSpPr>
          <p:cNvPr id="69" name="Shape 69"/>
          <p:cNvSpPr txBox="1"/>
          <p:nvPr/>
        </p:nvSpPr>
        <p:spPr>
          <a:xfrm>
            <a:off x="3192500" y="1064200"/>
            <a:ext cx="2866200" cy="236400"/>
          </a:xfrm>
          <a:prstGeom prst="rect">
            <a:avLst/>
          </a:prstGeom>
          <a:solidFill>
            <a:srgbClr val="3C78D8"/>
          </a:solidFill>
          <a:ln>
            <a:noFill/>
          </a:ln>
        </p:spPr>
        <p:txBody>
          <a:bodyPr lIns="91425" tIns="91425" rIns="91425" bIns="91425" anchor="ctr" anchorCtr="0">
            <a:noAutofit/>
          </a:bodyPr>
          <a:lstStyle/>
          <a:p>
            <a:pPr algn="ctr" defTabSz="914400" fontAlgn="auto">
              <a:lnSpc>
                <a:spcPct val="120000"/>
              </a:lnSpc>
              <a:spcBef>
                <a:spcPts val="0"/>
              </a:spcBef>
              <a:spcAft>
                <a:spcPts val="0"/>
              </a:spcAft>
            </a:pPr>
            <a:r>
              <a:rPr lang="en" sz="1100" b="1" kern="0">
                <a:solidFill>
                  <a:srgbClr val="EFEFEF"/>
                </a:solidFill>
                <a:latin typeface="Arial"/>
                <a:cs typeface="Arial"/>
                <a:sym typeface="Arial"/>
              </a:rPr>
              <a:t>Crosscuts : Mission (Mega-model)</a:t>
            </a:r>
          </a:p>
        </p:txBody>
      </p:sp>
      <p:sp>
        <p:nvSpPr>
          <p:cNvPr id="70" name="Shape 70"/>
          <p:cNvSpPr txBox="1"/>
          <p:nvPr/>
        </p:nvSpPr>
        <p:spPr>
          <a:xfrm>
            <a:off x="4681999" y="6395125"/>
            <a:ext cx="4421100" cy="449400"/>
          </a:xfrm>
          <a:prstGeom prst="rect">
            <a:avLst/>
          </a:prstGeom>
          <a:noFill/>
          <a:ln>
            <a:noFill/>
          </a:ln>
        </p:spPr>
        <p:txBody>
          <a:bodyPr lIns="91425" tIns="91425" rIns="91425" bIns="91425" anchor="ctr" anchorCtr="0">
            <a:noAutofit/>
          </a:bodyPr>
          <a:lstStyle/>
          <a:p>
            <a:pPr algn="ctr" defTabSz="914400" fontAlgn="auto">
              <a:spcBef>
                <a:spcPts val="0"/>
              </a:spcBef>
              <a:spcAft>
                <a:spcPts val="0"/>
              </a:spcAft>
            </a:pPr>
            <a:r>
              <a:rPr lang="en" sz="1000" b="1" kern="0">
                <a:solidFill>
                  <a:srgbClr val="000000"/>
                </a:solidFill>
                <a:latin typeface="Arial"/>
                <a:cs typeface="Arial"/>
                <a:sym typeface="Arial"/>
              </a:rPr>
              <a:t>Interfaces, Models and Monitoring for Resource Aware Transformations that Augment the Lifecycle of Systems (IMMoRTALS)</a:t>
            </a:r>
          </a:p>
        </p:txBody>
      </p:sp>
      <p:sp>
        <p:nvSpPr>
          <p:cNvPr id="71" name="Shape 71"/>
          <p:cNvSpPr txBox="1"/>
          <p:nvPr/>
        </p:nvSpPr>
        <p:spPr>
          <a:xfrm>
            <a:off x="3085375" y="4706512"/>
            <a:ext cx="3059100" cy="1634100"/>
          </a:xfrm>
          <a:prstGeom prst="rect">
            <a:avLst/>
          </a:prstGeom>
          <a:noFill/>
          <a:ln>
            <a:noFill/>
          </a:ln>
        </p:spPr>
        <p:txBody>
          <a:bodyPr lIns="91425" tIns="91425" rIns="91425" bIns="91425" anchor="t" anchorCtr="0">
            <a:noAutofit/>
          </a:bodyPr>
          <a:lstStyle/>
          <a:p>
            <a:pPr defTabSz="914400" fontAlgn="auto">
              <a:lnSpc>
                <a:spcPct val="115000"/>
              </a:lnSpc>
              <a:spcBef>
                <a:spcPts val="0"/>
              </a:spcBef>
              <a:spcAft>
                <a:spcPts val="0"/>
              </a:spcAft>
              <a:buClr>
                <a:srgbClr val="000000"/>
              </a:buClr>
              <a:buSzPct val="137500"/>
              <a:buFont typeface="Arial"/>
              <a:buNone/>
            </a:pPr>
            <a:r>
              <a:rPr lang="en" sz="800" kern="0">
                <a:solidFill>
                  <a:srgbClr val="980000"/>
                </a:solidFill>
                <a:latin typeface="Arial"/>
                <a:cs typeface="Arial"/>
                <a:sym typeface="Arial"/>
              </a:rPr>
              <a:t>DFU model</a:t>
            </a:r>
          </a:p>
          <a:p>
            <a:pPr marL="114300" indent="-69850" defTabSz="914400" fontAlgn="auto">
              <a:lnSpc>
                <a:spcPct val="115000"/>
              </a:lnSpc>
              <a:spcBef>
                <a:spcPts val="0"/>
              </a:spcBef>
              <a:spcAft>
                <a:spcPts val="0"/>
              </a:spcAft>
              <a:buClr>
                <a:srgbClr val="000000"/>
              </a:buClr>
              <a:buSzPct val="137500"/>
              <a:buFont typeface="Arial"/>
              <a:buNone/>
            </a:pPr>
            <a:r>
              <a:rPr lang="en" sz="800" kern="0">
                <a:solidFill>
                  <a:srgbClr val="000000"/>
                </a:solidFill>
                <a:latin typeface="Arial"/>
                <a:cs typeface="Arial"/>
                <a:sym typeface="Arial"/>
              </a:rPr>
              <a:t>Runtime recording is associated with software graphs?</a:t>
            </a:r>
          </a:p>
          <a:p>
            <a:pPr defTabSz="914400" fontAlgn="auto">
              <a:lnSpc>
                <a:spcPct val="115000"/>
              </a:lnSpc>
              <a:spcBef>
                <a:spcPts val="0"/>
              </a:spcBef>
              <a:spcAft>
                <a:spcPts val="0"/>
              </a:spcAft>
            </a:pPr>
            <a:r>
              <a:rPr lang="en" sz="800" kern="0">
                <a:solidFill>
                  <a:srgbClr val="980000"/>
                </a:solidFill>
                <a:latin typeface="Arial"/>
                <a:cs typeface="Arial"/>
                <a:sym typeface="Arial"/>
              </a:rPr>
              <a:t>Component construction  model</a:t>
            </a:r>
          </a:p>
          <a:p>
            <a:pPr marL="114300" defTabSz="914400" fontAlgn="auto">
              <a:lnSpc>
                <a:spcPct val="115000"/>
              </a:lnSpc>
              <a:spcBef>
                <a:spcPts val="0"/>
              </a:spcBef>
              <a:spcAft>
                <a:spcPts val="0"/>
              </a:spcAft>
            </a:pPr>
            <a:r>
              <a:rPr lang="en" sz="800" kern="0">
                <a:solidFill>
                  <a:srgbClr val="000000"/>
                </a:solidFill>
                <a:latin typeface="Arial"/>
                <a:cs typeface="Arial"/>
                <a:sym typeface="Arial"/>
              </a:rPr>
              <a:t>How are DFU’s composited to form components?</a:t>
            </a:r>
          </a:p>
          <a:p>
            <a:pPr defTabSz="914400" fontAlgn="auto">
              <a:lnSpc>
                <a:spcPct val="115000"/>
              </a:lnSpc>
              <a:spcBef>
                <a:spcPts val="0"/>
              </a:spcBef>
              <a:spcAft>
                <a:spcPts val="0"/>
              </a:spcAft>
            </a:pPr>
            <a:r>
              <a:rPr lang="en" sz="800" kern="0">
                <a:solidFill>
                  <a:srgbClr val="980000"/>
                </a:solidFill>
                <a:latin typeface="Arial"/>
                <a:cs typeface="Arial"/>
                <a:sym typeface="Arial"/>
              </a:rPr>
              <a:t>Deployment model</a:t>
            </a:r>
          </a:p>
          <a:p>
            <a:pPr marL="114300" defTabSz="914400" fontAlgn="auto">
              <a:lnSpc>
                <a:spcPct val="115000"/>
              </a:lnSpc>
              <a:spcBef>
                <a:spcPts val="0"/>
              </a:spcBef>
              <a:spcAft>
                <a:spcPts val="0"/>
              </a:spcAft>
            </a:pPr>
            <a:r>
              <a:rPr lang="en" sz="800" kern="0">
                <a:solidFill>
                  <a:srgbClr val="000000"/>
                </a:solidFill>
                <a:latin typeface="Arial"/>
                <a:cs typeface="Arial"/>
                <a:sym typeface="Arial"/>
              </a:rPr>
              <a:t>How are components are composited to provision devices?</a:t>
            </a:r>
          </a:p>
          <a:p>
            <a:pPr defTabSz="914400" fontAlgn="auto">
              <a:lnSpc>
                <a:spcPct val="115000"/>
              </a:lnSpc>
              <a:spcBef>
                <a:spcPts val="0"/>
              </a:spcBef>
              <a:spcAft>
                <a:spcPts val="0"/>
              </a:spcAft>
            </a:pPr>
            <a:r>
              <a:rPr lang="en" sz="800" kern="0">
                <a:solidFill>
                  <a:srgbClr val="980000"/>
                </a:solidFill>
                <a:latin typeface="Arial"/>
                <a:cs typeface="Arial"/>
                <a:sym typeface="Arial"/>
              </a:rPr>
              <a:t>Network topology model</a:t>
            </a:r>
          </a:p>
          <a:p>
            <a:pPr marL="114300" defTabSz="914400" fontAlgn="auto">
              <a:lnSpc>
                <a:spcPct val="115000"/>
              </a:lnSpc>
              <a:spcBef>
                <a:spcPts val="0"/>
              </a:spcBef>
              <a:spcAft>
                <a:spcPts val="0"/>
              </a:spcAft>
            </a:pPr>
            <a:r>
              <a:rPr lang="en" sz="800" kern="0">
                <a:solidFill>
                  <a:srgbClr val="000000"/>
                </a:solidFill>
                <a:latin typeface="Arial"/>
                <a:cs typeface="Arial"/>
                <a:sym typeface="Arial"/>
              </a:rPr>
              <a:t>Along what paths are devices able to communicate?</a:t>
            </a:r>
          </a:p>
          <a:p>
            <a:pPr defTabSz="914400" fontAlgn="auto">
              <a:lnSpc>
                <a:spcPct val="115000"/>
              </a:lnSpc>
              <a:spcBef>
                <a:spcPts val="0"/>
              </a:spcBef>
              <a:spcAft>
                <a:spcPts val="0"/>
              </a:spcAft>
            </a:pPr>
            <a:r>
              <a:rPr lang="en" sz="800" kern="0">
                <a:solidFill>
                  <a:srgbClr val="980000"/>
                </a:solidFill>
                <a:latin typeface="Arial"/>
                <a:cs typeface="Arial"/>
                <a:sym typeface="Arial"/>
              </a:rPr>
              <a:t>Mission model</a:t>
            </a:r>
          </a:p>
          <a:p>
            <a:pPr marL="114300" defTabSz="914400" fontAlgn="auto">
              <a:lnSpc>
                <a:spcPct val="115000"/>
              </a:lnSpc>
              <a:spcBef>
                <a:spcPts val="0"/>
              </a:spcBef>
              <a:spcAft>
                <a:spcPts val="0"/>
              </a:spcAft>
            </a:pPr>
            <a:r>
              <a:rPr lang="en" sz="800" kern="0">
                <a:solidFill>
                  <a:srgbClr val="000000"/>
                </a:solidFill>
                <a:latin typeface="Arial"/>
                <a:cs typeface="Arial"/>
                <a:sym typeface="Arial"/>
              </a:rPr>
              <a:t>Where do topics originate and to whom are they directed?</a:t>
            </a:r>
          </a:p>
        </p:txBody>
      </p:sp>
      <p:sp>
        <p:nvSpPr>
          <p:cNvPr id="72" name="Shape 72"/>
          <p:cNvSpPr/>
          <p:nvPr/>
        </p:nvSpPr>
        <p:spPr>
          <a:xfrm>
            <a:off x="3204400" y="1392737"/>
            <a:ext cx="849300" cy="212700"/>
          </a:xfrm>
          <a:prstGeom prst="rect">
            <a:avLst/>
          </a:prstGeom>
          <a:solidFill>
            <a:srgbClr val="F4CCCC"/>
          </a:solidFill>
          <a:ln w="9525" cap="flat" cmpd="sng">
            <a:solidFill>
              <a:schemeClr val="dk2"/>
            </a:solidFill>
            <a:prstDash val="solid"/>
            <a:round/>
            <a:headEnd type="none" w="med" len="med"/>
            <a:tailEnd type="none" w="med" len="med"/>
          </a:ln>
        </p:spPr>
        <p:txBody>
          <a:bodyPr lIns="91425" tIns="91425" rIns="91425" bIns="91425" anchor="b" anchorCtr="0">
            <a:noAutofit/>
          </a:bodyPr>
          <a:lstStyle/>
          <a:p>
            <a:pPr defTabSz="914400" fontAlgn="auto">
              <a:spcBef>
                <a:spcPts val="0"/>
              </a:spcBef>
              <a:spcAft>
                <a:spcPts val="0"/>
              </a:spcAft>
            </a:pPr>
            <a:r>
              <a:rPr lang="en" sz="600" kern="0">
                <a:solidFill>
                  <a:srgbClr val="000000"/>
                </a:solidFill>
                <a:latin typeface="Arial"/>
                <a:cs typeface="Arial"/>
                <a:sym typeface="Arial"/>
              </a:rPr>
              <a:t>network.mobile A1</a:t>
            </a:r>
          </a:p>
        </p:txBody>
      </p:sp>
      <p:sp>
        <p:nvSpPr>
          <p:cNvPr id="73" name="Shape 73"/>
          <p:cNvSpPr/>
          <p:nvPr/>
        </p:nvSpPr>
        <p:spPr>
          <a:xfrm>
            <a:off x="4972700" y="1392737"/>
            <a:ext cx="918900" cy="2127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b" anchorCtr="0">
            <a:noAutofit/>
          </a:bodyPr>
          <a:lstStyle/>
          <a:p>
            <a:pPr defTabSz="914400" fontAlgn="auto">
              <a:spcBef>
                <a:spcPts val="0"/>
              </a:spcBef>
              <a:spcAft>
                <a:spcPts val="0"/>
              </a:spcAft>
            </a:pPr>
            <a:r>
              <a:rPr lang="en" sz="600" kern="0">
                <a:solidFill>
                  <a:srgbClr val="000000"/>
                </a:solidFill>
                <a:latin typeface="Arial"/>
                <a:cs typeface="Arial"/>
                <a:sym typeface="Arial"/>
              </a:rPr>
              <a:t>deploy.nexus 7: BT</a:t>
            </a:r>
          </a:p>
        </p:txBody>
      </p:sp>
      <p:cxnSp>
        <p:nvCxnSpPr>
          <p:cNvPr id="74" name="Shape 74"/>
          <p:cNvCxnSpPr>
            <a:stCxn id="73" idx="1"/>
            <a:endCxn id="72" idx="3"/>
          </p:cNvCxnSpPr>
          <p:nvPr/>
        </p:nvCxnSpPr>
        <p:spPr>
          <a:xfrm rot="10800000">
            <a:off x="4053800" y="1499087"/>
            <a:ext cx="918900" cy="0"/>
          </a:xfrm>
          <a:prstGeom prst="straightConnector1">
            <a:avLst/>
          </a:prstGeom>
          <a:noFill/>
          <a:ln w="9525" cap="flat" cmpd="sng">
            <a:solidFill>
              <a:schemeClr val="dk2"/>
            </a:solidFill>
            <a:prstDash val="solid"/>
            <a:round/>
            <a:headEnd type="none" w="lg" len="lg"/>
            <a:tailEnd type="stealth" w="lg" len="lg"/>
          </a:ln>
        </p:spPr>
      </p:cxnSp>
      <p:sp>
        <p:nvSpPr>
          <p:cNvPr id="75" name="Shape 75"/>
          <p:cNvSpPr txBox="1"/>
          <p:nvPr/>
        </p:nvSpPr>
        <p:spPr>
          <a:xfrm>
            <a:off x="4209362" y="1428135"/>
            <a:ext cx="662400" cy="184200"/>
          </a:xfrm>
          <a:prstGeom prst="rect">
            <a:avLst/>
          </a:prstGeom>
          <a:noFill/>
          <a:ln>
            <a:noFill/>
          </a:ln>
        </p:spPr>
        <p:txBody>
          <a:bodyPr lIns="91425" tIns="91425" rIns="91425" bIns="91425" anchor="ctr" anchorCtr="0">
            <a:noAutofit/>
          </a:bodyPr>
          <a:lstStyle/>
          <a:p>
            <a:pPr defTabSz="914400" fontAlgn="auto">
              <a:spcBef>
                <a:spcPts val="0"/>
              </a:spcBef>
              <a:spcAft>
                <a:spcPts val="0"/>
              </a:spcAft>
            </a:pPr>
            <a:r>
              <a:rPr lang="en" sz="600" kern="0">
                <a:solidFill>
                  <a:srgbClr val="000000"/>
                </a:solidFill>
                <a:latin typeface="Arial"/>
                <a:cs typeface="Arial"/>
                <a:sym typeface="Arial"/>
              </a:rPr>
              <a:t>reify device</a:t>
            </a:r>
          </a:p>
        </p:txBody>
      </p:sp>
      <p:sp>
        <p:nvSpPr>
          <p:cNvPr id="76" name="Shape 76"/>
          <p:cNvSpPr/>
          <p:nvPr/>
        </p:nvSpPr>
        <p:spPr>
          <a:xfrm>
            <a:off x="3208400" y="1729149"/>
            <a:ext cx="849300" cy="212700"/>
          </a:xfrm>
          <a:prstGeom prst="rect">
            <a:avLst/>
          </a:prstGeom>
          <a:solidFill>
            <a:srgbClr val="D9EAD3"/>
          </a:solidFill>
          <a:ln w="9525" cap="flat" cmpd="sng">
            <a:solidFill>
              <a:schemeClr val="dk2"/>
            </a:solidFill>
            <a:prstDash val="solid"/>
            <a:round/>
            <a:headEnd type="none" w="med" len="med"/>
            <a:tailEnd type="none" w="med" len="med"/>
          </a:ln>
        </p:spPr>
        <p:txBody>
          <a:bodyPr lIns="91425" tIns="91425" rIns="91425" bIns="91425" anchor="b" anchorCtr="0">
            <a:noAutofit/>
          </a:bodyPr>
          <a:lstStyle/>
          <a:p>
            <a:pPr defTabSz="914400" fontAlgn="auto">
              <a:spcBef>
                <a:spcPts val="0"/>
              </a:spcBef>
              <a:spcAft>
                <a:spcPts val="0"/>
              </a:spcAft>
            </a:pPr>
            <a:r>
              <a:rPr lang="en" sz="600" kern="0">
                <a:solidFill>
                  <a:srgbClr val="000000"/>
                </a:solidFill>
                <a:latin typeface="Arial"/>
                <a:cs typeface="Arial"/>
                <a:sym typeface="Arial"/>
              </a:rPr>
              <a:t>network.mobile C1</a:t>
            </a:r>
          </a:p>
        </p:txBody>
      </p:sp>
      <p:sp>
        <p:nvSpPr>
          <p:cNvPr id="77" name="Shape 77"/>
          <p:cNvSpPr/>
          <p:nvPr/>
        </p:nvSpPr>
        <p:spPr>
          <a:xfrm>
            <a:off x="4976700" y="1729149"/>
            <a:ext cx="918900" cy="2127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b" anchorCtr="0">
            <a:noAutofit/>
          </a:bodyPr>
          <a:lstStyle/>
          <a:p>
            <a:pPr defTabSz="914400" fontAlgn="auto">
              <a:spcBef>
                <a:spcPts val="0"/>
              </a:spcBef>
              <a:spcAft>
                <a:spcPts val="0"/>
              </a:spcAft>
            </a:pPr>
            <a:r>
              <a:rPr lang="en" sz="600" kern="0">
                <a:solidFill>
                  <a:srgbClr val="000000"/>
                </a:solidFill>
                <a:latin typeface="Arial"/>
                <a:cs typeface="Arial"/>
                <a:sym typeface="Arial"/>
              </a:rPr>
              <a:t>deploy.nexus 7: USB</a:t>
            </a:r>
          </a:p>
        </p:txBody>
      </p:sp>
      <p:cxnSp>
        <p:nvCxnSpPr>
          <p:cNvPr id="78" name="Shape 78"/>
          <p:cNvCxnSpPr>
            <a:stCxn id="77" idx="1"/>
            <a:endCxn id="76" idx="3"/>
          </p:cNvCxnSpPr>
          <p:nvPr/>
        </p:nvCxnSpPr>
        <p:spPr>
          <a:xfrm rot="10800000">
            <a:off x="4057800" y="1835499"/>
            <a:ext cx="918900" cy="0"/>
          </a:xfrm>
          <a:prstGeom prst="straightConnector1">
            <a:avLst/>
          </a:prstGeom>
          <a:noFill/>
          <a:ln w="9525" cap="flat" cmpd="sng">
            <a:solidFill>
              <a:schemeClr val="dk2"/>
            </a:solidFill>
            <a:prstDash val="solid"/>
            <a:round/>
            <a:headEnd type="none" w="lg" len="lg"/>
            <a:tailEnd type="stealth" w="lg" len="lg"/>
          </a:ln>
        </p:spPr>
      </p:cxnSp>
      <p:sp>
        <p:nvSpPr>
          <p:cNvPr id="79" name="Shape 79"/>
          <p:cNvSpPr txBox="1"/>
          <p:nvPr/>
        </p:nvSpPr>
        <p:spPr>
          <a:xfrm>
            <a:off x="4213362" y="1764547"/>
            <a:ext cx="662400" cy="184200"/>
          </a:xfrm>
          <a:prstGeom prst="rect">
            <a:avLst/>
          </a:prstGeom>
          <a:noFill/>
          <a:ln>
            <a:noFill/>
          </a:ln>
        </p:spPr>
        <p:txBody>
          <a:bodyPr lIns="91425" tIns="91425" rIns="91425" bIns="91425" anchor="ctr" anchorCtr="0">
            <a:noAutofit/>
          </a:bodyPr>
          <a:lstStyle/>
          <a:p>
            <a:pPr defTabSz="914400" fontAlgn="auto">
              <a:spcBef>
                <a:spcPts val="0"/>
              </a:spcBef>
              <a:spcAft>
                <a:spcPts val="0"/>
              </a:spcAft>
            </a:pPr>
            <a:r>
              <a:rPr lang="en" sz="600" kern="0">
                <a:solidFill>
                  <a:srgbClr val="000000"/>
                </a:solidFill>
                <a:latin typeface="Arial"/>
                <a:cs typeface="Arial"/>
                <a:sym typeface="Arial"/>
              </a:rPr>
              <a:t>reify device</a:t>
            </a:r>
          </a:p>
        </p:txBody>
      </p:sp>
      <p:sp>
        <p:nvSpPr>
          <p:cNvPr id="80" name="Shape 80"/>
          <p:cNvSpPr/>
          <p:nvPr/>
        </p:nvSpPr>
        <p:spPr>
          <a:xfrm>
            <a:off x="3204450" y="2065561"/>
            <a:ext cx="849300" cy="212700"/>
          </a:xfrm>
          <a:prstGeom prst="rect">
            <a:avLst/>
          </a:prstGeom>
          <a:solidFill>
            <a:srgbClr val="FCE5CD"/>
          </a:solidFill>
          <a:ln w="9525" cap="flat" cmpd="sng">
            <a:solidFill>
              <a:schemeClr val="dk2"/>
            </a:solidFill>
            <a:prstDash val="solid"/>
            <a:round/>
            <a:headEnd type="none" w="med" len="med"/>
            <a:tailEnd type="none" w="med" len="med"/>
          </a:ln>
        </p:spPr>
        <p:txBody>
          <a:bodyPr lIns="91425" tIns="91425" rIns="91425" bIns="91425" anchor="b" anchorCtr="0">
            <a:noAutofit/>
          </a:bodyPr>
          <a:lstStyle/>
          <a:p>
            <a:pPr defTabSz="914400" fontAlgn="auto">
              <a:spcBef>
                <a:spcPts val="0"/>
              </a:spcBef>
              <a:spcAft>
                <a:spcPts val="0"/>
              </a:spcAft>
            </a:pPr>
            <a:r>
              <a:rPr lang="en" sz="600" kern="0">
                <a:solidFill>
                  <a:srgbClr val="000000"/>
                </a:solidFill>
                <a:latin typeface="Arial"/>
                <a:cs typeface="Arial"/>
                <a:sym typeface="Arial"/>
              </a:rPr>
              <a:t>network.server inst</a:t>
            </a:r>
          </a:p>
        </p:txBody>
      </p:sp>
      <p:sp>
        <p:nvSpPr>
          <p:cNvPr id="81" name="Shape 81"/>
          <p:cNvSpPr/>
          <p:nvPr/>
        </p:nvSpPr>
        <p:spPr>
          <a:xfrm>
            <a:off x="4972750" y="2065561"/>
            <a:ext cx="918900" cy="2127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b" anchorCtr="0">
            <a:noAutofit/>
          </a:bodyPr>
          <a:lstStyle/>
          <a:p>
            <a:pPr defTabSz="914400" fontAlgn="auto">
              <a:spcBef>
                <a:spcPts val="0"/>
              </a:spcBef>
              <a:spcAft>
                <a:spcPts val="0"/>
              </a:spcAft>
            </a:pPr>
            <a:r>
              <a:rPr lang="en" sz="600" kern="0">
                <a:solidFill>
                  <a:srgbClr val="000000"/>
                </a:solidFill>
                <a:latin typeface="Arial"/>
                <a:cs typeface="Arial"/>
                <a:sym typeface="Arial"/>
              </a:rPr>
              <a:t>deploy.sa-server-dev</a:t>
            </a:r>
          </a:p>
        </p:txBody>
      </p:sp>
      <p:cxnSp>
        <p:nvCxnSpPr>
          <p:cNvPr id="82" name="Shape 82"/>
          <p:cNvCxnSpPr>
            <a:stCxn id="81" idx="1"/>
            <a:endCxn id="80" idx="3"/>
          </p:cNvCxnSpPr>
          <p:nvPr/>
        </p:nvCxnSpPr>
        <p:spPr>
          <a:xfrm rot="10800000">
            <a:off x="4053850" y="2171911"/>
            <a:ext cx="918900" cy="0"/>
          </a:xfrm>
          <a:prstGeom prst="straightConnector1">
            <a:avLst/>
          </a:prstGeom>
          <a:noFill/>
          <a:ln w="9525" cap="flat" cmpd="sng">
            <a:solidFill>
              <a:schemeClr val="dk2"/>
            </a:solidFill>
            <a:prstDash val="solid"/>
            <a:round/>
            <a:headEnd type="none" w="lg" len="lg"/>
            <a:tailEnd type="stealth" w="lg" len="lg"/>
          </a:ln>
        </p:spPr>
      </p:cxnSp>
      <p:sp>
        <p:nvSpPr>
          <p:cNvPr id="83" name="Shape 83"/>
          <p:cNvSpPr txBox="1"/>
          <p:nvPr/>
        </p:nvSpPr>
        <p:spPr>
          <a:xfrm>
            <a:off x="4209412" y="2100959"/>
            <a:ext cx="662400" cy="184200"/>
          </a:xfrm>
          <a:prstGeom prst="rect">
            <a:avLst/>
          </a:prstGeom>
          <a:noFill/>
          <a:ln>
            <a:noFill/>
          </a:ln>
        </p:spPr>
        <p:txBody>
          <a:bodyPr lIns="91425" tIns="91425" rIns="91425" bIns="91425" anchor="ctr" anchorCtr="0">
            <a:noAutofit/>
          </a:bodyPr>
          <a:lstStyle/>
          <a:p>
            <a:pPr defTabSz="914400" fontAlgn="auto">
              <a:spcBef>
                <a:spcPts val="0"/>
              </a:spcBef>
              <a:spcAft>
                <a:spcPts val="0"/>
              </a:spcAft>
            </a:pPr>
            <a:r>
              <a:rPr lang="en" sz="600" kern="0">
                <a:solidFill>
                  <a:srgbClr val="000000"/>
                </a:solidFill>
                <a:latin typeface="Arial"/>
                <a:cs typeface="Arial"/>
                <a:sym typeface="Arial"/>
              </a:rPr>
              <a:t>reify device</a:t>
            </a:r>
          </a:p>
        </p:txBody>
      </p:sp>
      <p:sp>
        <p:nvSpPr>
          <p:cNvPr id="84" name="Shape 84"/>
          <p:cNvSpPr/>
          <p:nvPr/>
        </p:nvSpPr>
        <p:spPr>
          <a:xfrm>
            <a:off x="3204450" y="2370555"/>
            <a:ext cx="849300" cy="212700"/>
          </a:xfrm>
          <a:prstGeom prst="rect">
            <a:avLst/>
          </a:prstGeom>
          <a:solidFill>
            <a:srgbClr val="D9EAD3"/>
          </a:solidFill>
          <a:ln w="9525" cap="flat" cmpd="sng">
            <a:solidFill>
              <a:schemeClr val="dk2"/>
            </a:solidFill>
            <a:prstDash val="solid"/>
            <a:round/>
            <a:headEnd type="none" w="med" len="med"/>
            <a:tailEnd type="none" w="med" len="med"/>
          </a:ln>
        </p:spPr>
        <p:txBody>
          <a:bodyPr lIns="91425" tIns="91425" rIns="91425" bIns="91425" anchor="b" anchorCtr="0">
            <a:noAutofit/>
          </a:bodyPr>
          <a:lstStyle/>
          <a:p>
            <a:pPr defTabSz="914400" fontAlgn="auto">
              <a:spcBef>
                <a:spcPts val="0"/>
              </a:spcBef>
              <a:spcAft>
                <a:spcPts val="0"/>
              </a:spcAft>
            </a:pPr>
            <a:r>
              <a:rPr lang="en" sz="600" kern="0">
                <a:solidFill>
                  <a:srgbClr val="000000"/>
                </a:solidFill>
                <a:latin typeface="Arial"/>
                <a:cs typeface="Arial"/>
                <a:sym typeface="Arial"/>
              </a:rPr>
              <a:t>network.mobile C1</a:t>
            </a:r>
          </a:p>
        </p:txBody>
      </p:sp>
      <p:sp>
        <p:nvSpPr>
          <p:cNvPr id="85" name="Shape 85"/>
          <p:cNvSpPr/>
          <p:nvPr/>
        </p:nvSpPr>
        <p:spPr>
          <a:xfrm>
            <a:off x="5087050" y="2595306"/>
            <a:ext cx="849300" cy="212700"/>
          </a:xfrm>
          <a:prstGeom prst="rect">
            <a:avLst/>
          </a:prstGeom>
          <a:solidFill>
            <a:srgbClr val="CFE2F3"/>
          </a:solidFill>
          <a:ln w="9525" cap="flat" cmpd="sng">
            <a:solidFill>
              <a:schemeClr val="dk2"/>
            </a:solidFill>
            <a:prstDash val="solid"/>
            <a:round/>
            <a:headEnd type="none" w="med" len="med"/>
            <a:tailEnd type="none" w="med" len="med"/>
          </a:ln>
        </p:spPr>
        <p:txBody>
          <a:bodyPr lIns="91425" tIns="91425" rIns="91425" bIns="91425" anchor="b" anchorCtr="0">
            <a:noAutofit/>
          </a:bodyPr>
          <a:lstStyle/>
          <a:p>
            <a:pPr defTabSz="914400" fontAlgn="auto">
              <a:spcBef>
                <a:spcPts val="0"/>
              </a:spcBef>
              <a:spcAft>
                <a:spcPts val="0"/>
              </a:spcAft>
            </a:pPr>
            <a:r>
              <a:rPr lang="en" sz="600" kern="0">
                <a:solidFill>
                  <a:srgbClr val="000000"/>
                </a:solidFill>
                <a:latin typeface="Arial"/>
                <a:cs typeface="Arial"/>
                <a:sym typeface="Arial"/>
              </a:rPr>
              <a:t>message.location</a:t>
            </a:r>
          </a:p>
        </p:txBody>
      </p:sp>
      <p:cxnSp>
        <p:nvCxnSpPr>
          <p:cNvPr id="86" name="Shape 86"/>
          <p:cNvCxnSpPr>
            <a:stCxn id="85" idx="1"/>
            <a:endCxn id="84" idx="3"/>
          </p:cNvCxnSpPr>
          <p:nvPr/>
        </p:nvCxnSpPr>
        <p:spPr>
          <a:xfrm rot="10800000">
            <a:off x="4053850" y="2476956"/>
            <a:ext cx="1033200" cy="224700"/>
          </a:xfrm>
          <a:prstGeom prst="straightConnector1">
            <a:avLst/>
          </a:prstGeom>
          <a:noFill/>
          <a:ln w="9525" cap="flat" cmpd="sng">
            <a:solidFill>
              <a:srgbClr val="38761D"/>
            </a:solidFill>
            <a:prstDash val="solid"/>
            <a:round/>
            <a:headEnd type="oval" w="lg" len="lg"/>
            <a:tailEnd type="triangle" w="lg" len="lg"/>
          </a:ln>
        </p:spPr>
      </p:cxnSp>
      <p:sp>
        <p:nvSpPr>
          <p:cNvPr id="87" name="Shape 87"/>
          <p:cNvSpPr txBox="1"/>
          <p:nvPr/>
        </p:nvSpPr>
        <p:spPr>
          <a:xfrm>
            <a:off x="4209424" y="2405965"/>
            <a:ext cx="816600" cy="184200"/>
          </a:xfrm>
          <a:prstGeom prst="rect">
            <a:avLst/>
          </a:prstGeom>
          <a:noFill/>
          <a:ln>
            <a:noFill/>
          </a:ln>
        </p:spPr>
        <p:txBody>
          <a:bodyPr lIns="91425" tIns="91425" rIns="91425" bIns="91425" anchor="ctr" anchorCtr="0">
            <a:noAutofit/>
          </a:bodyPr>
          <a:lstStyle/>
          <a:p>
            <a:pPr defTabSz="914400" fontAlgn="auto">
              <a:spcBef>
                <a:spcPts val="0"/>
              </a:spcBef>
              <a:spcAft>
                <a:spcPts val="0"/>
              </a:spcAft>
            </a:pPr>
            <a:r>
              <a:rPr lang="en" sz="600" kern="0">
                <a:solidFill>
                  <a:srgbClr val="38761D"/>
                </a:solidFill>
                <a:latin typeface="Arial"/>
                <a:cs typeface="Arial"/>
                <a:sym typeface="Arial"/>
              </a:rPr>
              <a:t>Inbound msg load</a:t>
            </a:r>
          </a:p>
        </p:txBody>
      </p:sp>
      <p:sp>
        <p:nvSpPr>
          <p:cNvPr id="88" name="Shape 88"/>
          <p:cNvSpPr/>
          <p:nvPr/>
        </p:nvSpPr>
        <p:spPr>
          <a:xfrm>
            <a:off x="3204400" y="2763512"/>
            <a:ext cx="849300" cy="212700"/>
          </a:xfrm>
          <a:prstGeom prst="rect">
            <a:avLst/>
          </a:prstGeom>
          <a:solidFill>
            <a:srgbClr val="F4CCCC"/>
          </a:solidFill>
          <a:ln w="9525" cap="flat" cmpd="sng">
            <a:solidFill>
              <a:schemeClr val="dk2"/>
            </a:solidFill>
            <a:prstDash val="solid"/>
            <a:round/>
            <a:headEnd type="none" w="med" len="med"/>
            <a:tailEnd type="none" w="med" len="med"/>
          </a:ln>
        </p:spPr>
        <p:txBody>
          <a:bodyPr lIns="91425" tIns="91425" rIns="91425" bIns="91425" anchor="b" anchorCtr="0">
            <a:noAutofit/>
          </a:bodyPr>
          <a:lstStyle/>
          <a:p>
            <a:pPr defTabSz="914400" fontAlgn="auto">
              <a:spcBef>
                <a:spcPts val="0"/>
              </a:spcBef>
              <a:spcAft>
                <a:spcPts val="0"/>
              </a:spcAft>
            </a:pPr>
            <a:r>
              <a:rPr lang="en" sz="600" kern="0">
                <a:solidFill>
                  <a:srgbClr val="000000"/>
                </a:solidFill>
                <a:latin typeface="Arial"/>
                <a:cs typeface="Arial"/>
                <a:sym typeface="Arial"/>
              </a:rPr>
              <a:t>network.mobile A1</a:t>
            </a:r>
          </a:p>
        </p:txBody>
      </p:sp>
      <p:sp>
        <p:nvSpPr>
          <p:cNvPr id="89" name="Shape 89"/>
          <p:cNvSpPr/>
          <p:nvPr/>
        </p:nvSpPr>
        <p:spPr>
          <a:xfrm>
            <a:off x="3208400" y="3156480"/>
            <a:ext cx="966900" cy="2127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b" anchorCtr="0">
            <a:noAutofit/>
          </a:bodyPr>
          <a:lstStyle/>
          <a:p>
            <a:pPr defTabSz="914400" fontAlgn="auto">
              <a:spcBef>
                <a:spcPts val="0"/>
              </a:spcBef>
              <a:spcAft>
                <a:spcPts val="0"/>
              </a:spcAft>
            </a:pPr>
            <a:r>
              <a:rPr lang="en" sz="600" kern="0">
                <a:solidFill>
                  <a:srgbClr val="000000"/>
                </a:solidFill>
                <a:latin typeface="Arial"/>
                <a:cs typeface="Arial"/>
                <a:sym typeface="Arial"/>
              </a:rPr>
              <a:t>spec recv loc msg rate</a:t>
            </a:r>
          </a:p>
        </p:txBody>
      </p:sp>
      <p:sp>
        <p:nvSpPr>
          <p:cNvPr id="90" name="Shape 90"/>
          <p:cNvSpPr/>
          <p:nvPr/>
        </p:nvSpPr>
        <p:spPr>
          <a:xfrm>
            <a:off x="5127900" y="3156480"/>
            <a:ext cx="918900" cy="2127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b" anchorCtr="0">
            <a:noAutofit/>
          </a:bodyPr>
          <a:lstStyle/>
          <a:p>
            <a:pPr defTabSz="914400" fontAlgn="auto">
              <a:spcBef>
                <a:spcPts val="0"/>
              </a:spcBef>
              <a:spcAft>
                <a:spcPts val="0"/>
              </a:spcAft>
            </a:pPr>
            <a:r>
              <a:rPr lang="en" sz="600" kern="0">
                <a:solidFill>
                  <a:srgbClr val="000000"/>
                </a:solidFill>
                <a:latin typeface="Arial"/>
                <a:cs typeface="Arial"/>
                <a:sym typeface="Arial"/>
              </a:rPr>
              <a:t>act recv loc msg rate</a:t>
            </a:r>
          </a:p>
        </p:txBody>
      </p:sp>
      <p:sp>
        <p:nvSpPr>
          <p:cNvPr id="91" name="Shape 91"/>
          <p:cNvSpPr txBox="1"/>
          <p:nvPr/>
        </p:nvSpPr>
        <p:spPr>
          <a:xfrm>
            <a:off x="4108912" y="2612761"/>
            <a:ext cx="816600" cy="184200"/>
          </a:xfrm>
          <a:prstGeom prst="rect">
            <a:avLst/>
          </a:prstGeom>
          <a:noFill/>
          <a:ln>
            <a:noFill/>
          </a:ln>
        </p:spPr>
        <p:txBody>
          <a:bodyPr lIns="91425" tIns="91425" rIns="91425" bIns="91425" anchor="ctr" anchorCtr="0">
            <a:noAutofit/>
          </a:bodyPr>
          <a:lstStyle/>
          <a:p>
            <a:pPr defTabSz="914400" fontAlgn="auto">
              <a:spcBef>
                <a:spcPts val="0"/>
              </a:spcBef>
              <a:spcAft>
                <a:spcPts val="0"/>
              </a:spcAft>
            </a:pPr>
            <a:r>
              <a:rPr lang="en" sz="600" kern="0">
                <a:solidFill>
                  <a:srgbClr val="38761D"/>
                </a:solidFill>
                <a:latin typeface="Arial"/>
                <a:cs typeface="Arial"/>
                <a:sym typeface="Arial"/>
              </a:rPr>
              <a:t>Inbound msg load</a:t>
            </a:r>
          </a:p>
        </p:txBody>
      </p:sp>
      <p:sp>
        <p:nvSpPr>
          <p:cNvPr id="92" name="Shape 92"/>
          <p:cNvSpPr txBox="1"/>
          <p:nvPr/>
        </p:nvSpPr>
        <p:spPr>
          <a:xfrm>
            <a:off x="4126574" y="3011405"/>
            <a:ext cx="507300" cy="184200"/>
          </a:xfrm>
          <a:prstGeom prst="rect">
            <a:avLst/>
          </a:prstGeom>
          <a:noFill/>
          <a:ln>
            <a:noFill/>
          </a:ln>
        </p:spPr>
        <p:txBody>
          <a:bodyPr lIns="91425" tIns="91425" rIns="91425" bIns="91425" anchor="ctr" anchorCtr="0">
            <a:noAutofit/>
          </a:bodyPr>
          <a:lstStyle/>
          <a:p>
            <a:pPr defTabSz="914400" fontAlgn="auto">
              <a:spcBef>
                <a:spcPts val="0"/>
              </a:spcBef>
              <a:spcAft>
                <a:spcPts val="0"/>
              </a:spcAft>
            </a:pPr>
            <a:r>
              <a:rPr lang="en" sz="600" kern="0">
                <a:solidFill>
                  <a:srgbClr val="0000FF"/>
                </a:solidFill>
                <a:latin typeface="Arial"/>
                <a:cs typeface="Arial"/>
                <a:sym typeface="Arial"/>
              </a:rPr>
              <a:t>specified</a:t>
            </a:r>
          </a:p>
        </p:txBody>
      </p:sp>
      <p:sp>
        <p:nvSpPr>
          <p:cNvPr id="93" name="Shape 93"/>
          <p:cNvSpPr txBox="1"/>
          <p:nvPr/>
        </p:nvSpPr>
        <p:spPr>
          <a:xfrm>
            <a:off x="4564900" y="3011405"/>
            <a:ext cx="569100" cy="184200"/>
          </a:xfrm>
          <a:prstGeom prst="rect">
            <a:avLst/>
          </a:prstGeom>
          <a:noFill/>
          <a:ln>
            <a:noFill/>
          </a:ln>
        </p:spPr>
        <p:txBody>
          <a:bodyPr lIns="91425" tIns="91425" rIns="91425" bIns="91425" anchor="ctr" anchorCtr="0">
            <a:noAutofit/>
          </a:bodyPr>
          <a:lstStyle/>
          <a:p>
            <a:pPr defTabSz="914400" fontAlgn="auto">
              <a:spcBef>
                <a:spcPts val="0"/>
              </a:spcBef>
              <a:spcAft>
                <a:spcPts val="0"/>
              </a:spcAft>
            </a:pPr>
            <a:r>
              <a:rPr lang="en" sz="600" kern="0">
                <a:solidFill>
                  <a:srgbClr val="0000FF"/>
                </a:solidFill>
                <a:latin typeface="Arial"/>
                <a:cs typeface="Arial"/>
                <a:sym typeface="Arial"/>
              </a:rPr>
              <a:t>measured</a:t>
            </a:r>
          </a:p>
        </p:txBody>
      </p:sp>
      <p:sp>
        <p:nvSpPr>
          <p:cNvPr id="94" name="Shape 94"/>
          <p:cNvSpPr/>
          <p:nvPr/>
        </p:nvSpPr>
        <p:spPr>
          <a:xfrm>
            <a:off x="4497662" y="2749178"/>
            <a:ext cx="85800" cy="822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defTabSz="914400" fontAlgn="auto">
              <a:spcBef>
                <a:spcPts val="0"/>
              </a:spcBef>
              <a:spcAft>
                <a:spcPts val="0"/>
              </a:spcAft>
            </a:pPr>
            <a:endParaRPr sz="1400" kern="0">
              <a:solidFill>
                <a:srgbClr val="000000"/>
              </a:solidFill>
              <a:latin typeface="Arial"/>
              <a:cs typeface="Arial"/>
              <a:sym typeface="Arial"/>
            </a:endParaRPr>
          </a:p>
        </p:txBody>
      </p:sp>
      <p:cxnSp>
        <p:nvCxnSpPr>
          <p:cNvPr id="95" name="Shape 95"/>
          <p:cNvCxnSpPr>
            <a:stCxn id="85" idx="1"/>
            <a:endCxn id="94" idx="7"/>
          </p:cNvCxnSpPr>
          <p:nvPr/>
        </p:nvCxnSpPr>
        <p:spPr>
          <a:xfrm flipH="1">
            <a:off x="4570750" y="2701656"/>
            <a:ext cx="516300" cy="59700"/>
          </a:xfrm>
          <a:prstGeom prst="straightConnector1">
            <a:avLst/>
          </a:prstGeom>
          <a:noFill/>
          <a:ln w="9525" cap="flat" cmpd="sng">
            <a:solidFill>
              <a:srgbClr val="38761D"/>
            </a:solidFill>
            <a:prstDash val="solid"/>
            <a:round/>
            <a:headEnd type="oval" w="lg" len="lg"/>
            <a:tailEnd type="none" w="lg" len="lg"/>
          </a:ln>
        </p:spPr>
      </p:cxnSp>
      <p:cxnSp>
        <p:nvCxnSpPr>
          <p:cNvPr id="96" name="Shape 96"/>
          <p:cNvCxnSpPr>
            <a:stCxn id="94" idx="2"/>
            <a:endCxn id="88" idx="3"/>
          </p:cNvCxnSpPr>
          <p:nvPr/>
        </p:nvCxnSpPr>
        <p:spPr>
          <a:xfrm flipH="1">
            <a:off x="4053662" y="2790278"/>
            <a:ext cx="444000" cy="79500"/>
          </a:xfrm>
          <a:prstGeom prst="straightConnector1">
            <a:avLst/>
          </a:prstGeom>
          <a:noFill/>
          <a:ln w="9525" cap="flat" cmpd="sng">
            <a:solidFill>
              <a:srgbClr val="38761D"/>
            </a:solidFill>
            <a:prstDash val="solid"/>
            <a:round/>
            <a:headEnd type="none" w="lg" len="lg"/>
            <a:tailEnd type="triangle" w="lg" len="lg"/>
          </a:ln>
        </p:spPr>
      </p:cxnSp>
      <p:cxnSp>
        <p:nvCxnSpPr>
          <p:cNvPr id="97" name="Shape 97"/>
          <p:cNvCxnSpPr>
            <a:stCxn id="94" idx="3"/>
            <a:endCxn id="89" idx="3"/>
          </p:cNvCxnSpPr>
          <p:nvPr/>
        </p:nvCxnSpPr>
        <p:spPr>
          <a:xfrm flipH="1">
            <a:off x="4175427" y="2819340"/>
            <a:ext cx="334800" cy="443400"/>
          </a:xfrm>
          <a:prstGeom prst="straightConnector1">
            <a:avLst/>
          </a:prstGeom>
          <a:noFill/>
          <a:ln w="9525" cap="flat" cmpd="sng">
            <a:solidFill>
              <a:srgbClr val="0000FF"/>
            </a:solidFill>
            <a:prstDash val="solid"/>
            <a:round/>
            <a:headEnd type="none" w="lg" len="lg"/>
            <a:tailEnd type="stealth" w="lg" len="lg"/>
          </a:ln>
        </p:spPr>
      </p:cxnSp>
      <p:cxnSp>
        <p:nvCxnSpPr>
          <p:cNvPr id="98" name="Shape 98"/>
          <p:cNvCxnSpPr>
            <a:stCxn id="94" idx="5"/>
            <a:endCxn id="90" idx="1"/>
          </p:cNvCxnSpPr>
          <p:nvPr/>
        </p:nvCxnSpPr>
        <p:spPr>
          <a:xfrm>
            <a:off x="4570897" y="2819340"/>
            <a:ext cx="557100" cy="443400"/>
          </a:xfrm>
          <a:prstGeom prst="straightConnector1">
            <a:avLst/>
          </a:prstGeom>
          <a:noFill/>
          <a:ln w="9525" cap="flat" cmpd="sng">
            <a:solidFill>
              <a:srgbClr val="0000FF"/>
            </a:solidFill>
            <a:prstDash val="solid"/>
            <a:round/>
            <a:headEnd type="none" w="lg" len="lg"/>
            <a:tailEnd type="stealth" w="lg" len="lg"/>
          </a:ln>
        </p:spPr>
      </p:cxnSp>
      <p:sp>
        <p:nvSpPr>
          <p:cNvPr id="99" name="Shape 99"/>
          <p:cNvSpPr/>
          <p:nvPr/>
        </p:nvSpPr>
        <p:spPr>
          <a:xfrm>
            <a:off x="3204450" y="3442174"/>
            <a:ext cx="849300" cy="212700"/>
          </a:xfrm>
          <a:prstGeom prst="rect">
            <a:avLst/>
          </a:prstGeom>
          <a:solidFill>
            <a:srgbClr val="F4CCCC"/>
          </a:solidFill>
          <a:ln w="9525" cap="flat" cmpd="sng">
            <a:solidFill>
              <a:schemeClr val="dk2"/>
            </a:solidFill>
            <a:prstDash val="solid"/>
            <a:round/>
            <a:headEnd type="none" w="med" len="med"/>
            <a:tailEnd type="none" w="med" len="med"/>
          </a:ln>
        </p:spPr>
        <p:txBody>
          <a:bodyPr lIns="91425" tIns="91425" rIns="91425" bIns="91425" anchor="b" anchorCtr="0">
            <a:noAutofit/>
          </a:bodyPr>
          <a:lstStyle/>
          <a:p>
            <a:pPr defTabSz="914400" fontAlgn="auto">
              <a:spcBef>
                <a:spcPts val="0"/>
              </a:spcBef>
              <a:spcAft>
                <a:spcPts val="0"/>
              </a:spcAft>
            </a:pPr>
            <a:r>
              <a:rPr lang="en" sz="600" kern="0">
                <a:solidFill>
                  <a:srgbClr val="000000"/>
                </a:solidFill>
                <a:latin typeface="Arial"/>
                <a:cs typeface="Arial"/>
                <a:sym typeface="Arial"/>
              </a:rPr>
              <a:t>network.mobile A1</a:t>
            </a:r>
          </a:p>
        </p:txBody>
      </p:sp>
      <p:sp>
        <p:nvSpPr>
          <p:cNvPr id="100" name="Shape 100"/>
          <p:cNvSpPr/>
          <p:nvPr/>
        </p:nvSpPr>
        <p:spPr>
          <a:xfrm>
            <a:off x="5172850" y="3454627"/>
            <a:ext cx="849300" cy="212700"/>
          </a:xfrm>
          <a:prstGeom prst="rect">
            <a:avLst/>
          </a:prstGeom>
          <a:solidFill>
            <a:srgbClr val="D9EAD3"/>
          </a:solidFill>
          <a:ln w="9525" cap="flat" cmpd="sng">
            <a:solidFill>
              <a:schemeClr val="dk2"/>
            </a:solidFill>
            <a:prstDash val="solid"/>
            <a:round/>
            <a:headEnd type="none" w="med" len="med"/>
            <a:tailEnd type="none" w="med" len="med"/>
          </a:ln>
        </p:spPr>
        <p:txBody>
          <a:bodyPr lIns="91425" tIns="91425" rIns="91425" bIns="91425" anchor="b" anchorCtr="0">
            <a:noAutofit/>
          </a:bodyPr>
          <a:lstStyle/>
          <a:p>
            <a:pPr defTabSz="914400" fontAlgn="auto">
              <a:spcBef>
                <a:spcPts val="0"/>
              </a:spcBef>
              <a:spcAft>
                <a:spcPts val="0"/>
              </a:spcAft>
            </a:pPr>
            <a:r>
              <a:rPr lang="en" sz="600" kern="0">
                <a:solidFill>
                  <a:srgbClr val="000000"/>
                </a:solidFill>
                <a:latin typeface="Arial"/>
                <a:cs typeface="Arial"/>
                <a:sym typeface="Arial"/>
              </a:rPr>
              <a:t>network.mobile C1</a:t>
            </a:r>
          </a:p>
        </p:txBody>
      </p:sp>
      <p:sp>
        <p:nvSpPr>
          <p:cNvPr id="101" name="Shape 101"/>
          <p:cNvSpPr/>
          <p:nvPr/>
        </p:nvSpPr>
        <p:spPr>
          <a:xfrm>
            <a:off x="4213375" y="3445597"/>
            <a:ext cx="849300" cy="212700"/>
          </a:xfrm>
          <a:prstGeom prst="rect">
            <a:avLst/>
          </a:prstGeom>
          <a:solidFill>
            <a:srgbClr val="CFE2F3"/>
          </a:solidFill>
          <a:ln w="9525" cap="flat" cmpd="sng">
            <a:solidFill>
              <a:schemeClr val="dk2"/>
            </a:solidFill>
            <a:prstDash val="solid"/>
            <a:round/>
            <a:headEnd type="none" w="med" len="med"/>
            <a:tailEnd type="none" w="med" len="med"/>
          </a:ln>
        </p:spPr>
        <p:txBody>
          <a:bodyPr lIns="91425" tIns="91425" rIns="91425" bIns="91425" anchor="b" anchorCtr="0">
            <a:noAutofit/>
          </a:bodyPr>
          <a:lstStyle/>
          <a:p>
            <a:pPr defTabSz="914400" fontAlgn="auto">
              <a:spcBef>
                <a:spcPts val="0"/>
              </a:spcBef>
              <a:spcAft>
                <a:spcPts val="0"/>
              </a:spcAft>
            </a:pPr>
            <a:r>
              <a:rPr lang="en" sz="600" kern="0">
                <a:solidFill>
                  <a:srgbClr val="000000"/>
                </a:solidFill>
                <a:latin typeface="Arial"/>
                <a:cs typeface="Arial"/>
                <a:sym typeface="Arial"/>
              </a:rPr>
              <a:t>message.location</a:t>
            </a:r>
          </a:p>
        </p:txBody>
      </p:sp>
      <p:sp>
        <p:nvSpPr>
          <p:cNvPr id="102" name="Shape 102"/>
          <p:cNvSpPr/>
          <p:nvPr/>
        </p:nvSpPr>
        <p:spPr>
          <a:xfrm>
            <a:off x="4637925" y="4081143"/>
            <a:ext cx="1033200" cy="2127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b" anchorCtr="0">
            <a:noAutofit/>
          </a:bodyPr>
          <a:lstStyle/>
          <a:p>
            <a:pPr defTabSz="914400" fontAlgn="auto">
              <a:spcBef>
                <a:spcPts val="0"/>
              </a:spcBef>
              <a:spcAft>
                <a:spcPts val="0"/>
              </a:spcAft>
            </a:pPr>
            <a:r>
              <a:rPr lang="en" sz="600" kern="0">
                <a:solidFill>
                  <a:srgbClr val="000000"/>
                </a:solidFill>
                <a:latin typeface="Arial"/>
                <a:cs typeface="Arial"/>
                <a:sym typeface="Arial"/>
              </a:rPr>
              <a:t>C1: Send Loc Msg Rate</a:t>
            </a:r>
          </a:p>
        </p:txBody>
      </p:sp>
      <p:sp>
        <p:nvSpPr>
          <p:cNvPr id="103" name="Shape 103"/>
          <p:cNvSpPr/>
          <p:nvPr/>
        </p:nvSpPr>
        <p:spPr>
          <a:xfrm>
            <a:off x="3564837" y="4106560"/>
            <a:ext cx="1033200" cy="2127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b" anchorCtr="0">
            <a:noAutofit/>
          </a:bodyPr>
          <a:lstStyle/>
          <a:p>
            <a:pPr defTabSz="914400" fontAlgn="auto">
              <a:spcBef>
                <a:spcPts val="0"/>
              </a:spcBef>
              <a:spcAft>
                <a:spcPts val="0"/>
              </a:spcAft>
            </a:pPr>
            <a:r>
              <a:rPr lang="en" sz="600" kern="0">
                <a:solidFill>
                  <a:srgbClr val="000000"/>
                </a:solidFill>
                <a:latin typeface="Arial"/>
                <a:cs typeface="Arial"/>
                <a:sym typeface="Arial"/>
              </a:rPr>
              <a:t>A1: Send Loc Msg Rate</a:t>
            </a:r>
          </a:p>
        </p:txBody>
      </p:sp>
      <p:sp>
        <p:nvSpPr>
          <p:cNvPr id="104" name="Shape 104"/>
          <p:cNvSpPr txBox="1"/>
          <p:nvPr/>
        </p:nvSpPr>
        <p:spPr>
          <a:xfrm>
            <a:off x="3656850" y="3606109"/>
            <a:ext cx="849300" cy="184200"/>
          </a:xfrm>
          <a:prstGeom prst="rect">
            <a:avLst/>
          </a:prstGeom>
          <a:noFill/>
          <a:ln>
            <a:noFill/>
          </a:ln>
        </p:spPr>
        <p:txBody>
          <a:bodyPr lIns="91425" tIns="91425" rIns="91425" bIns="91425" anchor="ctr" anchorCtr="0">
            <a:noAutofit/>
          </a:bodyPr>
          <a:lstStyle/>
          <a:p>
            <a:pPr defTabSz="914400" fontAlgn="auto">
              <a:spcBef>
                <a:spcPts val="0"/>
              </a:spcBef>
              <a:spcAft>
                <a:spcPts val="0"/>
              </a:spcAft>
            </a:pPr>
            <a:r>
              <a:rPr lang="en" sz="600" kern="0">
                <a:solidFill>
                  <a:srgbClr val="38761D"/>
                </a:solidFill>
                <a:latin typeface="Arial"/>
                <a:cs typeface="Arial"/>
                <a:sym typeface="Arial"/>
              </a:rPr>
              <a:t>outbound msg load</a:t>
            </a:r>
          </a:p>
        </p:txBody>
      </p:sp>
      <p:sp>
        <p:nvSpPr>
          <p:cNvPr id="105" name="Shape 105"/>
          <p:cNvSpPr txBox="1"/>
          <p:nvPr/>
        </p:nvSpPr>
        <p:spPr>
          <a:xfrm>
            <a:off x="4070211" y="3931089"/>
            <a:ext cx="507300" cy="184200"/>
          </a:xfrm>
          <a:prstGeom prst="rect">
            <a:avLst/>
          </a:prstGeom>
          <a:noFill/>
          <a:ln>
            <a:noFill/>
          </a:ln>
        </p:spPr>
        <p:txBody>
          <a:bodyPr lIns="91425" tIns="91425" rIns="91425" bIns="91425" anchor="ctr" anchorCtr="0">
            <a:noAutofit/>
          </a:bodyPr>
          <a:lstStyle/>
          <a:p>
            <a:pPr defTabSz="914400" fontAlgn="auto">
              <a:spcBef>
                <a:spcPts val="0"/>
              </a:spcBef>
              <a:spcAft>
                <a:spcPts val="0"/>
              </a:spcAft>
            </a:pPr>
            <a:r>
              <a:rPr lang="en" sz="600" kern="0">
                <a:solidFill>
                  <a:srgbClr val="0000FF"/>
                </a:solidFill>
                <a:latin typeface="Arial"/>
                <a:cs typeface="Arial"/>
                <a:sym typeface="Arial"/>
              </a:rPr>
              <a:t>specified</a:t>
            </a:r>
          </a:p>
        </p:txBody>
      </p:sp>
      <p:sp>
        <p:nvSpPr>
          <p:cNvPr id="106" name="Shape 106"/>
          <p:cNvSpPr/>
          <p:nvPr/>
        </p:nvSpPr>
        <p:spPr>
          <a:xfrm>
            <a:off x="4049150" y="3824046"/>
            <a:ext cx="85800" cy="822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defTabSz="914400" fontAlgn="auto">
              <a:spcBef>
                <a:spcPts val="0"/>
              </a:spcBef>
              <a:spcAft>
                <a:spcPts val="0"/>
              </a:spcAft>
            </a:pPr>
            <a:endParaRPr sz="1400" kern="0">
              <a:solidFill>
                <a:srgbClr val="000000"/>
              </a:solidFill>
              <a:latin typeface="Arial"/>
              <a:cs typeface="Arial"/>
              <a:sym typeface="Arial"/>
            </a:endParaRPr>
          </a:p>
        </p:txBody>
      </p:sp>
      <p:cxnSp>
        <p:nvCxnSpPr>
          <p:cNvPr id="107" name="Shape 107"/>
          <p:cNvCxnSpPr>
            <a:stCxn id="99" idx="2"/>
            <a:endCxn id="106" idx="1"/>
          </p:cNvCxnSpPr>
          <p:nvPr/>
        </p:nvCxnSpPr>
        <p:spPr>
          <a:xfrm>
            <a:off x="3629100" y="3654874"/>
            <a:ext cx="432600" cy="181200"/>
          </a:xfrm>
          <a:prstGeom prst="straightConnector1">
            <a:avLst/>
          </a:prstGeom>
          <a:noFill/>
          <a:ln w="9525" cap="flat" cmpd="sng">
            <a:solidFill>
              <a:srgbClr val="38761D"/>
            </a:solidFill>
            <a:prstDash val="solid"/>
            <a:round/>
            <a:headEnd type="oval" w="lg" len="lg"/>
            <a:tailEnd type="none" w="lg" len="lg"/>
          </a:ln>
        </p:spPr>
      </p:cxnSp>
      <p:cxnSp>
        <p:nvCxnSpPr>
          <p:cNvPr id="108" name="Shape 108"/>
          <p:cNvCxnSpPr>
            <a:stCxn id="106" idx="7"/>
            <a:endCxn id="101" idx="2"/>
          </p:cNvCxnSpPr>
          <p:nvPr/>
        </p:nvCxnSpPr>
        <p:spPr>
          <a:xfrm rot="10800000" flipH="1">
            <a:off x="4122384" y="3658184"/>
            <a:ext cx="515700" cy="177900"/>
          </a:xfrm>
          <a:prstGeom prst="straightConnector1">
            <a:avLst/>
          </a:prstGeom>
          <a:noFill/>
          <a:ln w="9525" cap="flat" cmpd="sng">
            <a:solidFill>
              <a:srgbClr val="38761D"/>
            </a:solidFill>
            <a:prstDash val="solid"/>
            <a:round/>
            <a:headEnd type="none" w="lg" len="lg"/>
            <a:tailEnd type="triangle" w="lg" len="lg"/>
          </a:ln>
        </p:spPr>
      </p:cxnSp>
      <p:cxnSp>
        <p:nvCxnSpPr>
          <p:cNvPr id="109" name="Shape 109"/>
          <p:cNvCxnSpPr>
            <a:stCxn id="106" idx="4"/>
            <a:endCxn id="103" idx="0"/>
          </p:cNvCxnSpPr>
          <p:nvPr/>
        </p:nvCxnSpPr>
        <p:spPr>
          <a:xfrm flipH="1">
            <a:off x="4081550" y="3906246"/>
            <a:ext cx="10500" cy="200400"/>
          </a:xfrm>
          <a:prstGeom prst="straightConnector1">
            <a:avLst/>
          </a:prstGeom>
          <a:noFill/>
          <a:ln w="9525" cap="flat" cmpd="sng">
            <a:solidFill>
              <a:srgbClr val="0000FF"/>
            </a:solidFill>
            <a:prstDash val="solid"/>
            <a:round/>
            <a:headEnd type="none" w="lg" len="lg"/>
            <a:tailEnd type="stealth" w="lg" len="lg"/>
          </a:ln>
        </p:spPr>
      </p:cxnSp>
      <p:sp>
        <p:nvSpPr>
          <p:cNvPr id="110" name="Shape 110"/>
          <p:cNvSpPr txBox="1"/>
          <p:nvPr/>
        </p:nvSpPr>
        <p:spPr>
          <a:xfrm>
            <a:off x="4792800" y="3637073"/>
            <a:ext cx="849300" cy="184200"/>
          </a:xfrm>
          <a:prstGeom prst="rect">
            <a:avLst/>
          </a:prstGeom>
          <a:noFill/>
          <a:ln>
            <a:noFill/>
          </a:ln>
        </p:spPr>
        <p:txBody>
          <a:bodyPr lIns="91425" tIns="91425" rIns="91425" bIns="91425" anchor="ctr" anchorCtr="0">
            <a:noAutofit/>
          </a:bodyPr>
          <a:lstStyle/>
          <a:p>
            <a:pPr defTabSz="914400" fontAlgn="auto">
              <a:spcBef>
                <a:spcPts val="0"/>
              </a:spcBef>
              <a:spcAft>
                <a:spcPts val="0"/>
              </a:spcAft>
            </a:pPr>
            <a:r>
              <a:rPr lang="en" sz="600" kern="0">
                <a:solidFill>
                  <a:srgbClr val="38761D"/>
                </a:solidFill>
                <a:latin typeface="Arial"/>
                <a:cs typeface="Arial"/>
                <a:sym typeface="Arial"/>
              </a:rPr>
              <a:t>outbound msg load</a:t>
            </a:r>
          </a:p>
        </p:txBody>
      </p:sp>
      <p:sp>
        <p:nvSpPr>
          <p:cNvPr id="111" name="Shape 111"/>
          <p:cNvSpPr txBox="1"/>
          <p:nvPr/>
        </p:nvSpPr>
        <p:spPr>
          <a:xfrm>
            <a:off x="5154586" y="3879094"/>
            <a:ext cx="507300" cy="184200"/>
          </a:xfrm>
          <a:prstGeom prst="rect">
            <a:avLst/>
          </a:prstGeom>
          <a:noFill/>
          <a:ln>
            <a:noFill/>
          </a:ln>
        </p:spPr>
        <p:txBody>
          <a:bodyPr lIns="91425" tIns="91425" rIns="91425" bIns="91425" anchor="ctr" anchorCtr="0">
            <a:noAutofit/>
          </a:bodyPr>
          <a:lstStyle/>
          <a:p>
            <a:pPr defTabSz="914400" fontAlgn="auto">
              <a:spcBef>
                <a:spcPts val="0"/>
              </a:spcBef>
              <a:spcAft>
                <a:spcPts val="0"/>
              </a:spcAft>
            </a:pPr>
            <a:r>
              <a:rPr lang="en" sz="600" kern="0">
                <a:solidFill>
                  <a:srgbClr val="0000FF"/>
                </a:solidFill>
                <a:latin typeface="Arial"/>
                <a:cs typeface="Arial"/>
                <a:sym typeface="Arial"/>
              </a:rPr>
              <a:t>specified</a:t>
            </a:r>
          </a:p>
        </p:txBody>
      </p:sp>
      <p:sp>
        <p:nvSpPr>
          <p:cNvPr id="112" name="Shape 112"/>
          <p:cNvSpPr/>
          <p:nvPr/>
        </p:nvSpPr>
        <p:spPr>
          <a:xfrm>
            <a:off x="5087050" y="3778713"/>
            <a:ext cx="85800" cy="822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defTabSz="914400" fontAlgn="auto">
              <a:spcBef>
                <a:spcPts val="0"/>
              </a:spcBef>
              <a:spcAft>
                <a:spcPts val="0"/>
              </a:spcAft>
            </a:pPr>
            <a:endParaRPr sz="1400" kern="0">
              <a:solidFill>
                <a:srgbClr val="000000"/>
              </a:solidFill>
              <a:latin typeface="Arial"/>
              <a:cs typeface="Arial"/>
              <a:sym typeface="Arial"/>
            </a:endParaRPr>
          </a:p>
        </p:txBody>
      </p:sp>
      <p:cxnSp>
        <p:nvCxnSpPr>
          <p:cNvPr id="113" name="Shape 113"/>
          <p:cNvCxnSpPr>
            <a:stCxn id="100" idx="2"/>
            <a:endCxn id="112" idx="7"/>
          </p:cNvCxnSpPr>
          <p:nvPr/>
        </p:nvCxnSpPr>
        <p:spPr>
          <a:xfrm flipH="1">
            <a:off x="5160400" y="3667327"/>
            <a:ext cx="437100" cy="123300"/>
          </a:xfrm>
          <a:prstGeom prst="straightConnector1">
            <a:avLst/>
          </a:prstGeom>
          <a:noFill/>
          <a:ln w="9525" cap="flat" cmpd="sng">
            <a:solidFill>
              <a:srgbClr val="38761D"/>
            </a:solidFill>
            <a:prstDash val="solid"/>
            <a:round/>
            <a:headEnd type="oval" w="lg" len="lg"/>
            <a:tailEnd type="none" w="lg" len="lg"/>
          </a:ln>
        </p:spPr>
      </p:cxnSp>
      <p:cxnSp>
        <p:nvCxnSpPr>
          <p:cNvPr id="114" name="Shape 114"/>
          <p:cNvCxnSpPr>
            <a:stCxn id="112" idx="1"/>
            <a:endCxn id="101" idx="2"/>
          </p:cNvCxnSpPr>
          <p:nvPr/>
        </p:nvCxnSpPr>
        <p:spPr>
          <a:xfrm rot="10800000">
            <a:off x="4637915" y="3658151"/>
            <a:ext cx="461700" cy="132600"/>
          </a:xfrm>
          <a:prstGeom prst="straightConnector1">
            <a:avLst/>
          </a:prstGeom>
          <a:noFill/>
          <a:ln w="9525" cap="flat" cmpd="sng">
            <a:solidFill>
              <a:srgbClr val="38761D"/>
            </a:solidFill>
            <a:prstDash val="solid"/>
            <a:round/>
            <a:headEnd type="none" w="lg" len="lg"/>
            <a:tailEnd type="triangle" w="lg" len="lg"/>
          </a:ln>
        </p:spPr>
      </p:cxnSp>
      <p:cxnSp>
        <p:nvCxnSpPr>
          <p:cNvPr id="115" name="Shape 115"/>
          <p:cNvCxnSpPr>
            <a:stCxn id="112" idx="5"/>
            <a:endCxn id="102" idx="0"/>
          </p:cNvCxnSpPr>
          <p:nvPr/>
        </p:nvCxnSpPr>
        <p:spPr>
          <a:xfrm flipH="1">
            <a:off x="5154584" y="3848875"/>
            <a:ext cx="5700" cy="232200"/>
          </a:xfrm>
          <a:prstGeom prst="straightConnector1">
            <a:avLst/>
          </a:prstGeom>
          <a:noFill/>
          <a:ln w="9525" cap="flat" cmpd="sng">
            <a:solidFill>
              <a:srgbClr val="0000FF"/>
            </a:solidFill>
            <a:prstDash val="solid"/>
            <a:round/>
            <a:headEnd type="none" w="lg" len="lg"/>
            <a:tailEnd type="stealth" w="lg" len="lg"/>
          </a:ln>
        </p:spPr>
      </p:cxnSp>
      <p:sp>
        <p:nvSpPr>
          <p:cNvPr id="116" name="Shape 116"/>
          <p:cNvSpPr txBox="1"/>
          <p:nvPr/>
        </p:nvSpPr>
        <p:spPr>
          <a:xfrm>
            <a:off x="26400" y="1281900"/>
            <a:ext cx="3059100" cy="1128300"/>
          </a:xfrm>
          <a:prstGeom prst="rect">
            <a:avLst/>
          </a:prstGeom>
          <a:noFill/>
          <a:ln>
            <a:noFill/>
          </a:ln>
        </p:spPr>
        <p:txBody>
          <a:bodyPr lIns="91425" tIns="91425" rIns="91425" bIns="91425" anchor="t" anchorCtr="0">
            <a:noAutofit/>
          </a:bodyPr>
          <a:lstStyle/>
          <a:p>
            <a:pPr defTabSz="914400" fontAlgn="auto">
              <a:lnSpc>
                <a:spcPct val="115000"/>
              </a:lnSpc>
              <a:spcBef>
                <a:spcPts val="0"/>
              </a:spcBef>
              <a:spcAft>
                <a:spcPts val="0"/>
              </a:spcAft>
            </a:pPr>
            <a:r>
              <a:rPr lang="en" sz="800" kern="0">
                <a:solidFill>
                  <a:srgbClr val="980000"/>
                </a:solidFill>
                <a:latin typeface="Arial"/>
                <a:cs typeface="Arial"/>
                <a:sym typeface="Arial"/>
              </a:rPr>
              <a:t>Adapt the System in response to Environmental Changes</a:t>
            </a:r>
          </a:p>
          <a:p>
            <a:pPr marL="114300" defTabSz="914400" fontAlgn="auto">
              <a:lnSpc>
                <a:spcPct val="115000"/>
              </a:lnSpc>
              <a:spcBef>
                <a:spcPts val="0"/>
              </a:spcBef>
              <a:spcAft>
                <a:spcPts val="0"/>
              </a:spcAft>
            </a:pPr>
            <a:r>
              <a:rPr lang="en" sz="800" kern="0">
                <a:solidFill>
                  <a:srgbClr val="000000"/>
                </a:solidFill>
                <a:latin typeface="Arial"/>
                <a:cs typeface="Arial"/>
                <a:sym typeface="Arial"/>
              </a:rPr>
              <a:t>How coordinate software mutation due to changes in hardware resource availability?</a:t>
            </a:r>
          </a:p>
          <a:p>
            <a:pPr defTabSz="914400" fontAlgn="auto">
              <a:lnSpc>
                <a:spcPct val="115000"/>
              </a:lnSpc>
              <a:spcBef>
                <a:spcPts val="0"/>
              </a:spcBef>
              <a:spcAft>
                <a:spcPts val="0"/>
              </a:spcAft>
            </a:pPr>
            <a:r>
              <a:rPr lang="en" sz="800" kern="0">
                <a:solidFill>
                  <a:srgbClr val="980000"/>
                </a:solidFill>
                <a:latin typeface="Arial"/>
                <a:cs typeface="Arial"/>
                <a:sym typeface="Arial"/>
              </a:rPr>
              <a:t>Impact Analysis across Modeled Systems</a:t>
            </a:r>
          </a:p>
          <a:p>
            <a:pPr marL="114300" defTabSz="914400" fontAlgn="auto">
              <a:lnSpc>
                <a:spcPct val="115000"/>
              </a:lnSpc>
              <a:spcBef>
                <a:spcPts val="0"/>
              </a:spcBef>
              <a:spcAft>
                <a:spcPts val="0"/>
              </a:spcAft>
            </a:pPr>
            <a:r>
              <a:rPr lang="en" sz="800" kern="0">
                <a:solidFill>
                  <a:srgbClr val="000000"/>
                </a:solidFill>
                <a:latin typeface="Arial"/>
                <a:cs typeface="Arial"/>
                <a:sym typeface="Arial"/>
              </a:rPr>
              <a:t>When the specified network bandwidth exceeds the actual bandwidth available, how to adapt?</a:t>
            </a:r>
          </a:p>
          <a:p>
            <a:pPr marL="114300" defTabSz="914400" fontAlgn="auto">
              <a:lnSpc>
                <a:spcPct val="115000"/>
              </a:lnSpc>
              <a:spcBef>
                <a:spcPts val="0"/>
              </a:spcBef>
              <a:spcAft>
                <a:spcPts val="0"/>
              </a:spcAft>
            </a:pPr>
            <a:endParaRPr sz="800" kern="0">
              <a:solidFill>
                <a:srgbClr val="000000"/>
              </a:solidFill>
              <a:latin typeface="Arial"/>
              <a:cs typeface="Arial"/>
              <a:sym typeface="Arial"/>
            </a:endParaRPr>
          </a:p>
        </p:txBody>
      </p:sp>
      <p:sp>
        <p:nvSpPr>
          <p:cNvPr id="117" name="Shape 117"/>
          <p:cNvSpPr txBox="1"/>
          <p:nvPr/>
        </p:nvSpPr>
        <p:spPr>
          <a:xfrm>
            <a:off x="52275" y="2856362"/>
            <a:ext cx="2866200" cy="1396500"/>
          </a:xfrm>
          <a:prstGeom prst="rect">
            <a:avLst/>
          </a:prstGeom>
          <a:noFill/>
          <a:ln>
            <a:noFill/>
          </a:ln>
        </p:spPr>
        <p:txBody>
          <a:bodyPr lIns="91425" tIns="91425" rIns="91425" bIns="91425" anchor="t" anchorCtr="0">
            <a:noAutofit/>
          </a:bodyPr>
          <a:lstStyle/>
          <a:p>
            <a:pPr defTabSz="914400" fontAlgn="auto">
              <a:lnSpc>
                <a:spcPct val="115000"/>
              </a:lnSpc>
              <a:spcBef>
                <a:spcPts val="0"/>
              </a:spcBef>
              <a:spcAft>
                <a:spcPts val="0"/>
              </a:spcAft>
            </a:pPr>
            <a:r>
              <a:rPr lang="en" sz="800" kern="0">
                <a:solidFill>
                  <a:srgbClr val="980000"/>
                </a:solidFill>
                <a:latin typeface="Arial"/>
                <a:cs typeface="Arial"/>
                <a:sym typeface="Arial"/>
              </a:rPr>
              <a:t>Specification using Models</a:t>
            </a:r>
          </a:p>
          <a:p>
            <a:pPr marL="114300" defTabSz="914400" fontAlgn="auto">
              <a:lnSpc>
                <a:spcPct val="115000"/>
              </a:lnSpc>
              <a:spcBef>
                <a:spcPts val="0"/>
              </a:spcBef>
              <a:spcAft>
                <a:spcPts val="0"/>
              </a:spcAft>
            </a:pPr>
            <a:r>
              <a:rPr lang="en" sz="800" kern="0">
                <a:solidFill>
                  <a:srgbClr val="000000"/>
                </a:solidFill>
                <a:latin typeface="Arial"/>
                <a:cs typeface="Arial"/>
                <a:sym typeface="Arial"/>
              </a:rPr>
              <a:t>Extensive traceability enabled by cross-cutting relationships.</a:t>
            </a:r>
          </a:p>
          <a:p>
            <a:pPr defTabSz="914400" fontAlgn="auto">
              <a:lnSpc>
                <a:spcPct val="115000"/>
              </a:lnSpc>
              <a:spcBef>
                <a:spcPts val="0"/>
              </a:spcBef>
              <a:spcAft>
                <a:spcPts val="0"/>
              </a:spcAft>
            </a:pPr>
            <a:r>
              <a:rPr lang="en" sz="800" kern="0">
                <a:solidFill>
                  <a:srgbClr val="980000"/>
                </a:solidFill>
                <a:latin typeface="Arial"/>
                <a:cs typeface="Arial"/>
                <a:sym typeface="Arial"/>
              </a:rPr>
              <a:t>Uniform Representation of Artifacts</a:t>
            </a:r>
          </a:p>
          <a:p>
            <a:pPr marL="228600" indent="-165100" defTabSz="914400" fontAlgn="auto">
              <a:lnSpc>
                <a:spcPct val="120000"/>
              </a:lnSpc>
              <a:spcBef>
                <a:spcPts val="0"/>
              </a:spcBef>
              <a:spcAft>
                <a:spcPts val="0"/>
              </a:spcAft>
              <a:buClr>
                <a:srgbClr val="000000"/>
              </a:buClr>
              <a:buSzPct val="100000"/>
              <a:buFontTx/>
              <a:buChar char="●"/>
            </a:pPr>
            <a:r>
              <a:rPr lang="en" sz="800" kern="0">
                <a:solidFill>
                  <a:srgbClr val="000000"/>
                </a:solidFill>
                <a:latin typeface="Arial"/>
                <a:cs typeface="Arial"/>
                <a:sym typeface="Arial"/>
              </a:rPr>
              <a:t>Repository with artifacts as graphs/trees/triples.</a:t>
            </a:r>
          </a:p>
          <a:p>
            <a:pPr marL="228600" indent="-165100" defTabSz="914400" fontAlgn="auto">
              <a:lnSpc>
                <a:spcPct val="120000"/>
              </a:lnSpc>
              <a:spcBef>
                <a:spcPts val="0"/>
              </a:spcBef>
              <a:spcAft>
                <a:spcPts val="0"/>
              </a:spcAft>
              <a:buClr>
                <a:srgbClr val="000000"/>
              </a:buClr>
              <a:buSzPct val="100000"/>
              <a:buFontTx/>
              <a:buChar char="●"/>
            </a:pPr>
            <a:r>
              <a:rPr lang="en" sz="800" kern="0">
                <a:solidFill>
                  <a:srgbClr val="000000"/>
                </a:solidFill>
                <a:latin typeface="Arial"/>
                <a:cs typeface="Arial"/>
                <a:sym typeface="Arial"/>
              </a:rPr>
              <a:t>Graph based visualizations.</a:t>
            </a:r>
          </a:p>
          <a:p>
            <a:pPr defTabSz="914400" fontAlgn="auto">
              <a:lnSpc>
                <a:spcPct val="115000"/>
              </a:lnSpc>
              <a:spcBef>
                <a:spcPts val="0"/>
              </a:spcBef>
              <a:spcAft>
                <a:spcPts val="0"/>
              </a:spcAft>
            </a:pPr>
            <a:r>
              <a:rPr lang="en" sz="800" kern="0">
                <a:solidFill>
                  <a:srgbClr val="980000"/>
                </a:solidFill>
                <a:latin typeface="Arial"/>
                <a:cs typeface="Arial"/>
                <a:sym typeface="Arial"/>
              </a:rPr>
              <a:t>Relation of Actual/Specified</a:t>
            </a:r>
          </a:p>
          <a:p>
            <a:pPr marL="114300" defTabSz="914400" fontAlgn="auto">
              <a:lnSpc>
                <a:spcPct val="115000"/>
              </a:lnSpc>
              <a:spcBef>
                <a:spcPts val="0"/>
              </a:spcBef>
              <a:spcAft>
                <a:spcPts val="0"/>
              </a:spcAft>
            </a:pPr>
            <a:r>
              <a:rPr lang="en" sz="800" kern="0">
                <a:solidFill>
                  <a:srgbClr val="000000"/>
                </a:solidFill>
                <a:latin typeface="Arial"/>
                <a:cs typeface="Arial"/>
                <a:sym typeface="Arial"/>
              </a:rPr>
              <a:t>Derived data retained in mega-model-graph for traceability and validation.</a:t>
            </a:r>
          </a:p>
          <a:p>
            <a:pPr marL="114300" defTabSz="914400" fontAlgn="auto">
              <a:lnSpc>
                <a:spcPct val="115000"/>
              </a:lnSpc>
              <a:spcBef>
                <a:spcPts val="0"/>
              </a:spcBef>
              <a:spcAft>
                <a:spcPts val="0"/>
              </a:spcAft>
            </a:pPr>
            <a:endParaRPr sz="800" kern="0">
              <a:solidFill>
                <a:srgbClr val="000000"/>
              </a:solidFill>
              <a:latin typeface="Arial"/>
              <a:cs typeface="Arial"/>
              <a:sym typeface="Arial"/>
            </a:endParaRPr>
          </a:p>
          <a:p>
            <a:pPr marL="114300" defTabSz="914400" fontAlgn="auto">
              <a:lnSpc>
                <a:spcPct val="115000"/>
              </a:lnSpc>
              <a:spcBef>
                <a:spcPts val="0"/>
              </a:spcBef>
              <a:spcAft>
                <a:spcPts val="0"/>
              </a:spcAft>
            </a:pPr>
            <a:endParaRPr sz="800" kern="0">
              <a:solidFill>
                <a:srgbClr val="000000"/>
              </a:solidFill>
              <a:latin typeface="Arial"/>
              <a:cs typeface="Arial"/>
              <a:sym typeface="Arial"/>
            </a:endParaRPr>
          </a:p>
        </p:txBody>
      </p:sp>
      <p:sp>
        <p:nvSpPr>
          <p:cNvPr id="118" name="Shape 118"/>
          <p:cNvSpPr/>
          <p:nvPr/>
        </p:nvSpPr>
        <p:spPr>
          <a:xfrm>
            <a:off x="567826" y="4960556"/>
            <a:ext cx="640200" cy="197400"/>
          </a:xfrm>
          <a:prstGeom prst="roundRect">
            <a:avLst>
              <a:gd name="adj" fmla="val 16667"/>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defTabSz="914400" fontAlgn="auto">
              <a:spcBef>
                <a:spcPts val="0"/>
              </a:spcBef>
              <a:spcAft>
                <a:spcPts val="0"/>
              </a:spcAft>
            </a:pPr>
            <a:r>
              <a:rPr lang="en" sz="600" kern="0">
                <a:solidFill>
                  <a:srgbClr val="000000"/>
                </a:solidFill>
                <a:latin typeface="Arial"/>
                <a:cs typeface="Arial"/>
                <a:sym typeface="Arial"/>
              </a:rPr>
              <a:t>Model Specification</a:t>
            </a:r>
          </a:p>
        </p:txBody>
      </p:sp>
      <p:sp>
        <p:nvSpPr>
          <p:cNvPr id="119" name="Shape 119"/>
          <p:cNvSpPr/>
          <p:nvPr/>
        </p:nvSpPr>
        <p:spPr>
          <a:xfrm>
            <a:off x="1864221" y="5554008"/>
            <a:ext cx="640200" cy="197400"/>
          </a:xfrm>
          <a:prstGeom prst="roundRect">
            <a:avLst>
              <a:gd name="adj" fmla="val 16667"/>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defTabSz="914400" fontAlgn="auto">
              <a:spcBef>
                <a:spcPts val="0"/>
              </a:spcBef>
              <a:spcAft>
                <a:spcPts val="0"/>
              </a:spcAft>
            </a:pPr>
            <a:r>
              <a:rPr lang="en" sz="600" kern="0">
                <a:solidFill>
                  <a:srgbClr val="000000"/>
                </a:solidFill>
                <a:latin typeface="Arial"/>
                <a:cs typeface="Arial"/>
                <a:sym typeface="Arial"/>
              </a:rPr>
              <a:t>System Actual</a:t>
            </a:r>
          </a:p>
        </p:txBody>
      </p:sp>
      <p:sp>
        <p:nvSpPr>
          <p:cNvPr id="120" name="Shape 120"/>
          <p:cNvSpPr/>
          <p:nvPr/>
        </p:nvSpPr>
        <p:spPr>
          <a:xfrm>
            <a:off x="567826" y="5577930"/>
            <a:ext cx="640200" cy="197400"/>
          </a:xfrm>
          <a:prstGeom prst="roundRect">
            <a:avLst>
              <a:gd name="adj" fmla="val 16667"/>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defTabSz="914400" fontAlgn="auto">
              <a:spcBef>
                <a:spcPts val="0"/>
              </a:spcBef>
              <a:spcAft>
                <a:spcPts val="0"/>
              </a:spcAft>
            </a:pPr>
            <a:r>
              <a:rPr lang="en" sz="600" kern="0">
                <a:solidFill>
                  <a:srgbClr val="000000"/>
                </a:solidFill>
                <a:latin typeface="Arial"/>
                <a:cs typeface="Arial"/>
                <a:sym typeface="Arial"/>
              </a:rPr>
              <a:t>Model Measured</a:t>
            </a:r>
          </a:p>
        </p:txBody>
      </p:sp>
      <p:sp>
        <p:nvSpPr>
          <p:cNvPr id="121" name="Shape 121"/>
          <p:cNvSpPr/>
          <p:nvPr/>
        </p:nvSpPr>
        <p:spPr>
          <a:xfrm>
            <a:off x="1799600" y="4960559"/>
            <a:ext cx="704700" cy="197400"/>
          </a:xfrm>
          <a:prstGeom prst="roundRect">
            <a:avLst>
              <a:gd name="adj" fmla="val 16667"/>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defTabSz="914400" fontAlgn="auto">
              <a:spcBef>
                <a:spcPts val="0"/>
              </a:spcBef>
              <a:spcAft>
                <a:spcPts val="0"/>
              </a:spcAft>
            </a:pPr>
            <a:r>
              <a:rPr lang="en" sz="600" kern="0">
                <a:solidFill>
                  <a:srgbClr val="000000"/>
                </a:solidFill>
                <a:latin typeface="Arial"/>
                <a:cs typeface="Arial"/>
                <a:sym typeface="Arial"/>
              </a:rPr>
              <a:t>System Configuration</a:t>
            </a:r>
          </a:p>
        </p:txBody>
      </p:sp>
      <p:cxnSp>
        <p:nvCxnSpPr>
          <p:cNvPr id="122" name="Shape 122"/>
          <p:cNvCxnSpPr>
            <a:stCxn id="118" idx="0"/>
            <a:endCxn id="121" idx="0"/>
          </p:cNvCxnSpPr>
          <p:nvPr/>
        </p:nvCxnSpPr>
        <p:spPr>
          <a:xfrm rot="-5400000" flipH="1">
            <a:off x="1519576" y="4328906"/>
            <a:ext cx="600" cy="1263900"/>
          </a:xfrm>
          <a:prstGeom prst="curvedConnector3">
            <a:avLst>
              <a:gd name="adj1" fmla="val -39687500"/>
            </a:avLst>
          </a:prstGeom>
          <a:noFill/>
          <a:ln w="19050" cap="flat" cmpd="sng">
            <a:solidFill>
              <a:schemeClr val="dk2"/>
            </a:solidFill>
            <a:prstDash val="solid"/>
            <a:round/>
            <a:headEnd type="none" w="lg" len="lg"/>
            <a:tailEnd type="stealth" w="lg" len="lg"/>
          </a:ln>
        </p:spPr>
      </p:cxnSp>
      <p:cxnSp>
        <p:nvCxnSpPr>
          <p:cNvPr id="123" name="Shape 123"/>
          <p:cNvCxnSpPr>
            <a:stCxn id="121" idx="3"/>
            <a:endCxn id="119" idx="3"/>
          </p:cNvCxnSpPr>
          <p:nvPr/>
        </p:nvCxnSpPr>
        <p:spPr>
          <a:xfrm>
            <a:off x="2504300" y="5059259"/>
            <a:ext cx="600" cy="593400"/>
          </a:xfrm>
          <a:prstGeom prst="curvedConnector3">
            <a:avLst>
              <a:gd name="adj1" fmla="val 39707575"/>
            </a:avLst>
          </a:prstGeom>
          <a:noFill/>
          <a:ln w="19050" cap="flat" cmpd="sng">
            <a:solidFill>
              <a:schemeClr val="dk2"/>
            </a:solidFill>
            <a:prstDash val="lgDash"/>
            <a:round/>
            <a:headEnd type="oval" w="lg" len="lg"/>
            <a:tailEnd type="oval" w="lg" len="lg"/>
          </a:ln>
        </p:spPr>
      </p:cxnSp>
      <p:cxnSp>
        <p:nvCxnSpPr>
          <p:cNvPr id="124" name="Shape 124"/>
          <p:cNvCxnSpPr>
            <a:stCxn id="119" idx="2"/>
            <a:endCxn id="120" idx="2"/>
          </p:cNvCxnSpPr>
          <p:nvPr/>
        </p:nvCxnSpPr>
        <p:spPr>
          <a:xfrm rot="5400000">
            <a:off x="1524171" y="5115258"/>
            <a:ext cx="24000" cy="1296300"/>
          </a:xfrm>
          <a:prstGeom prst="curvedConnector3">
            <a:avLst>
              <a:gd name="adj1" fmla="val 1091865"/>
            </a:avLst>
          </a:prstGeom>
          <a:noFill/>
          <a:ln w="19050" cap="flat" cmpd="sng">
            <a:solidFill>
              <a:schemeClr val="dk2"/>
            </a:solidFill>
            <a:prstDash val="solid"/>
            <a:round/>
            <a:headEnd type="none" w="lg" len="lg"/>
            <a:tailEnd type="stealth" w="lg" len="lg"/>
          </a:ln>
        </p:spPr>
      </p:cxnSp>
      <p:cxnSp>
        <p:nvCxnSpPr>
          <p:cNvPr id="125" name="Shape 125"/>
          <p:cNvCxnSpPr>
            <a:stCxn id="120" idx="1"/>
            <a:endCxn id="126" idx="1"/>
          </p:cNvCxnSpPr>
          <p:nvPr/>
        </p:nvCxnSpPr>
        <p:spPr>
          <a:xfrm rot="10800000" flipH="1">
            <a:off x="567826" y="5392530"/>
            <a:ext cx="600" cy="284100"/>
          </a:xfrm>
          <a:prstGeom prst="curvedConnector3">
            <a:avLst>
              <a:gd name="adj1" fmla="val -39687500"/>
            </a:avLst>
          </a:prstGeom>
          <a:noFill/>
          <a:ln w="19050" cap="flat" cmpd="sng">
            <a:solidFill>
              <a:schemeClr val="dk2"/>
            </a:solidFill>
            <a:prstDash val="dash"/>
            <a:round/>
            <a:headEnd type="oval" w="lg" len="lg"/>
            <a:tailEnd type="oval" w="lg" len="lg"/>
          </a:ln>
        </p:spPr>
      </p:cxnSp>
      <p:sp>
        <p:nvSpPr>
          <p:cNvPr id="126" name="Shape 126"/>
          <p:cNvSpPr/>
          <p:nvPr/>
        </p:nvSpPr>
        <p:spPr>
          <a:xfrm>
            <a:off x="567826" y="5293710"/>
            <a:ext cx="640200" cy="197400"/>
          </a:xfrm>
          <a:prstGeom prst="roundRect">
            <a:avLst>
              <a:gd name="adj" fmla="val 16667"/>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defTabSz="914400" fontAlgn="auto">
              <a:spcBef>
                <a:spcPts val="0"/>
              </a:spcBef>
              <a:spcAft>
                <a:spcPts val="0"/>
              </a:spcAft>
            </a:pPr>
            <a:r>
              <a:rPr lang="en" sz="600" kern="0">
                <a:solidFill>
                  <a:srgbClr val="000000"/>
                </a:solidFill>
                <a:latin typeface="Arial"/>
                <a:cs typeface="Arial"/>
                <a:sym typeface="Arial"/>
              </a:rPr>
              <a:t>Model Goals</a:t>
            </a:r>
          </a:p>
        </p:txBody>
      </p:sp>
      <p:cxnSp>
        <p:nvCxnSpPr>
          <p:cNvPr id="127" name="Shape 127"/>
          <p:cNvCxnSpPr>
            <a:stCxn id="126" idx="0"/>
            <a:endCxn id="118" idx="2"/>
          </p:cNvCxnSpPr>
          <p:nvPr/>
        </p:nvCxnSpPr>
        <p:spPr>
          <a:xfrm rot="-5400000">
            <a:off x="820276" y="5225460"/>
            <a:ext cx="135900" cy="600"/>
          </a:xfrm>
          <a:prstGeom prst="curvedConnector3">
            <a:avLst>
              <a:gd name="adj1" fmla="val 49946"/>
            </a:avLst>
          </a:prstGeom>
          <a:noFill/>
          <a:ln w="28575" cap="flat" cmpd="sng">
            <a:solidFill>
              <a:srgbClr val="B7B7B7"/>
            </a:solidFill>
            <a:prstDash val="solid"/>
            <a:round/>
            <a:headEnd type="none" w="lg" len="lg"/>
            <a:tailEnd type="none" w="lg" len="lg"/>
          </a:ln>
        </p:spPr>
      </p:cxnSp>
      <p:sp>
        <p:nvSpPr>
          <p:cNvPr id="128" name="Shape 128"/>
          <p:cNvSpPr/>
          <p:nvPr/>
        </p:nvSpPr>
        <p:spPr>
          <a:xfrm>
            <a:off x="1462139" y="5299899"/>
            <a:ext cx="640200" cy="197400"/>
          </a:xfrm>
          <a:prstGeom prst="roundRect">
            <a:avLst>
              <a:gd name="adj" fmla="val 16667"/>
            </a:avLst>
          </a:prstGeom>
          <a:solidFill>
            <a:schemeClr val="lt2"/>
          </a:solidFill>
          <a:ln w="9525" cap="flat" cmpd="sng">
            <a:solidFill>
              <a:srgbClr val="B7B7B7"/>
            </a:solidFill>
            <a:prstDash val="solid"/>
            <a:round/>
            <a:headEnd type="none" w="med" len="med"/>
            <a:tailEnd type="none" w="med" len="med"/>
          </a:ln>
        </p:spPr>
        <p:txBody>
          <a:bodyPr lIns="91425" tIns="91425" rIns="91425" bIns="91425" anchor="ctr" anchorCtr="0">
            <a:noAutofit/>
          </a:bodyPr>
          <a:lstStyle/>
          <a:p>
            <a:pPr algn="ctr" defTabSz="914400" fontAlgn="auto">
              <a:spcBef>
                <a:spcPts val="0"/>
              </a:spcBef>
              <a:spcAft>
                <a:spcPts val="0"/>
              </a:spcAft>
            </a:pPr>
            <a:r>
              <a:rPr lang="en" sz="600" kern="0">
                <a:solidFill>
                  <a:srgbClr val="999999"/>
                </a:solidFill>
                <a:latin typeface="Arial"/>
                <a:cs typeface="Arial"/>
                <a:sym typeface="Arial"/>
              </a:rPr>
              <a:t>System Goals</a:t>
            </a:r>
          </a:p>
        </p:txBody>
      </p:sp>
      <p:cxnSp>
        <p:nvCxnSpPr>
          <p:cNvPr id="129" name="Shape 129"/>
          <p:cNvCxnSpPr>
            <a:stCxn id="128" idx="1"/>
            <a:endCxn id="126" idx="3"/>
          </p:cNvCxnSpPr>
          <p:nvPr/>
        </p:nvCxnSpPr>
        <p:spPr>
          <a:xfrm rot="10800000">
            <a:off x="1208039" y="5392299"/>
            <a:ext cx="254100" cy="6300"/>
          </a:xfrm>
          <a:prstGeom prst="curvedConnector3">
            <a:avLst>
              <a:gd name="adj1" fmla="val 50002"/>
            </a:avLst>
          </a:prstGeom>
          <a:noFill/>
          <a:ln w="19050" cap="flat" cmpd="sng">
            <a:solidFill>
              <a:srgbClr val="B7B7B7"/>
            </a:solidFill>
            <a:prstDash val="solid"/>
            <a:round/>
            <a:headEnd type="none" w="lg" len="lg"/>
            <a:tailEnd type="oval" w="lg" len="lg"/>
          </a:ln>
        </p:spPr>
      </p:cxnSp>
      <p:sp>
        <p:nvSpPr>
          <p:cNvPr id="130" name="Shape 130"/>
          <p:cNvSpPr/>
          <p:nvPr/>
        </p:nvSpPr>
        <p:spPr>
          <a:xfrm>
            <a:off x="192972" y="4689814"/>
            <a:ext cx="640200" cy="197400"/>
          </a:xfrm>
          <a:prstGeom prst="roundRect">
            <a:avLst>
              <a:gd name="adj" fmla="val 16667"/>
            </a:avLst>
          </a:prstGeom>
          <a:solidFill>
            <a:schemeClr val="lt2"/>
          </a:solidFill>
          <a:ln w="9525" cap="flat" cmpd="sng">
            <a:solidFill>
              <a:srgbClr val="B7B7B7"/>
            </a:solidFill>
            <a:prstDash val="solid"/>
            <a:round/>
            <a:headEnd type="none" w="med" len="med"/>
            <a:tailEnd type="none" w="med" len="med"/>
          </a:ln>
        </p:spPr>
        <p:txBody>
          <a:bodyPr lIns="91425" tIns="91425" rIns="91425" bIns="91425" anchor="ctr" anchorCtr="0">
            <a:noAutofit/>
          </a:bodyPr>
          <a:lstStyle/>
          <a:p>
            <a:pPr algn="ctr" defTabSz="914400" fontAlgn="auto">
              <a:spcBef>
                <a:spcPts val="0"/>
              </a:spcBef>
              <a:spcAft>
                <a:spcPts val="0"/>
              </a:spcAft>
            </a:pPr>
            <a:r>
              <a:rPr lang="en" sz="600" kern="0">
                <a:solidFill>
                  <a:srgbClr val="999999"/>
                </a:solidFill>
                <a:latin typeface="Arial"/>
                <a:cs typeface="Arial"/>
                <a:sym typeface="Arial"/>
              </a:rPr>
              <a:t>Unit Specification</a:t>
            </a:r>
          </a:p>
        </p:txBody>
      </p:sp>
      <p:sp>
        <p:nvSpPr>
          <p:cNvPr id="131" name="Shape 131"/>
          <p:cNvSpPr/>
          <p:nvPr/>
        </p:nvSpPr>
        <p:spPr>
          <a:xfrm>
            <a:off x="1172427" y="4516448"/>
            <a:ext cx="640200" cy="197400"/>
          </a:xfrm>
          <a:prstGeom prst="roundRect">
            <a:avLst>
              <a:gd name="adj" fmla="val 16667"/>
            </a:avLst>
          </a:prstGeom>
          <a:solidFill>
            <a:schemeClr val="lt2"/>
          </a:solidFill>
          <a:ln w="9525" cap="flat" cmpd="sng">
            <a:solidFill>
              <a:srgbClr val="B7B7B7"/>
            </a:solidFill>
            <a:prstDash val="solid"/>
            <a:round/>
            <a:headEnd type="none" w="med" len="med"/>
            <a:tailEnd type="none" w="med" len="med"/>
          </a:ln>
        </p:spPr>
        <p:txBody>
          <a:bodyPr lIns="91425" tIns="91425" rIns="91425" bIns="91425" anchor="ctr" anchorCtr="0">
            <a:noAutofit/>
          </a:bodyPr>
          <a:lstStyle/>
          <a:p>
            <a:pPr algn="ctr" defTabSz="914400" fontAlgn="auto">
              <a:spcBef>
                <a:spcPts val="0"/>
              </a:spcBef>
              <a:spcAft>
                <a:spcPts val="0"/>
              </a:spcAft>
            </a:pPr>
            <a:r>
              <a:rPr lang="en" sz="600" kern="0">
                <a:solidFill>
                  <a:srgbClr val="000000"/>
                </a:solidFill>
                <a:latin typeface="Arial"/>
                <a:cs typeface="Arial"/>
                <a:sym typeface="Arial"/>
              </a:rPr>
              <a:t>Composition </a:t>
            </a:r>
          </a:p>
        </p:txBody>
      </p:sp>
      <p:sp>
        <p:nvSpPr>
          <p:cNvPr id="132" name="Shape 132"/>
          <p:cNvSpPr/>
          <p:nvPr/>
        </p:nvSpPr>
        <p:spPr>
          <a:xfrm>
            <a:off x="2276645" y="5837910"/>
            <a:ext cx="640200" cy="197400"/>
          </a:xfrm>
          <a:prstGeom prst="roundRect">
            <a:avLst>
              <a:gd name="adj" fmla="val 16667"/>
            </a:avLst>
          </a:prstGeom>
          <a:solidFill>
            <a:schemeClr val="lt2"/>
          </a:solidFill>
          <a:ln w="9525" cap="flat" cmpd="sng">
            <a:solidFill>
              <a:srgbClr val="B7B7B7"/>
            </a:solidFill>
            <a:prstDash val="solid"/>
            <a:round/>
            <a:headEnd type="none" w="med" len="med"/>
            <a:tailEnd type="none" w="med" len="med"/>
          </a:ln>
        </p:spPr>
        <p:txBody>
          <a:bodyPr lIns="91425" tIns="91425" rIns="91425" bIns="91425" anchor="ctr" anchorCtr="0">
            <a:noAutofit/>
          </a:bodyPr>
          <a:lstStyle/>
          <a:p>
            <a:pPr algn="ctr" defTabSz="914400" fontAlgn="auto">
              <a:spcBef>
                <a:spcPts val="0"/>
              </a:spcBef>
              <a:spcAft>
                <a:spcPts val="0"/>
              </a:spcAft>
            </a:pPr>
            <a:r>
              <a:rPr lang="en" sz="600" kern="0">
                <a:solidFill>
                  <a:srgbClr val="999999"/>
                </a:solidFill>
                <a:latin typeface="Arial"/>
                <a:cs typeface="Arial"/>
                <a:sym typeface="Arial"/>
              </a:rPr>
              <a:t>Unit Monitoring</a:t>
            </a:r>
          </a:p>
        </p:txBody>
      </p:sp>
      <p:sp>
        <p:nvSpPr>
          <p:cNvPr id="133" name="Shape 133"/>
          <p:cNvSpPr/>
          <p:nvPr/>
        </p:nvSpPr>
        <p:spPr>
          <a:xfrm>
            <a:off x="1224007" y="6013216"/>
            <a:ext cx="640200" cy="197400"/>
          </a:xfrm>
          <a:prstGeom prst="roundRect">
            <a:avLst>
              <a:gd name="adj" fmla="val 16667"/>
            </a:avLst>
          </a:prstGeom>
          <a:solidFill>
            <a:schemeClr val="lt2"/>
          </a:solidFill>
          <a:ln w="9525" cap="flat" cmpd="sng">
            <a:solidFill>
              <a:srgbClr val="B7B7B7"/>
            </a:solidFill>
            <a:prstDash val="solid"/>
            <a:round/>
            <a:headEnd type="none" w="med" len="med"/>
            <a:tailEnd type="none" w="med" len="med"/>
          </a:ln>
        </p:spPr>
        <p:txBody>
          <a:bodyPr lIns="91425" tIns="91425" rIns="91425" bIns="91425" anchor="ctr" anchorCtr="0">
            <a:noAutofit/>
          </a:bodyPr>
          <a:lstStyle/>
          <a:p>
            <a:pPr algn="ctr" defTabSz="914400" fontAlgn="auto">
              <a:spcBef>
                <a:spcPts val="0"/>
              </a:spcBef>
              <a:spcAft>
                <a:spcPts val="0"/>
              </a:spcAft>
            </a:pPr>
            <a:r>
              <a:rPr lang="en" sz="600" kern="0">
                <a:solidFill>
                  <a:srgbClr val="000000"/>
                </a:solidFill>
                <a:latin typeface="Arial"/>
                <a:cs typeface="Arial"/>
                <a:sym typeface="Arial"/>
              </a:rPr>
              <a:t>Reporting</a:t>
            </a:r>
          </a:p>
        </p:txBody>
      </p:sp>
      <p:sp>
        <p:nvSpPr>
          <p:cNvPr id="134" name="Shape 134"/>
          <p:cNvSpPr/>
          <p:nvPr/>
        </p:nvSpPr>
        <p:spPr>
          <a:xfrm>
            <a:off x="2247563" y="4676558"/>
            <a:ext cx="704700" cy="197400"/>
          </a:xfrm>
          <a:prstGeom prst="roundRect">
            <a:avLst>
              <a:gd name="adj" fmla="val 16667"/>
            </a:avLst>
          </a:prstGeom>
          <a:solidFill>
            <a:schemeClr val="lt2"/>
          </a:solidFill>
          <a:ln w="9525" cap="flat" cmpd="sng">
            <a:solidFill>
              <a:srgbClr val="B7B7B7"/>
            </a:solidFill>
            <a:prstDash val="solid"/>
            <a:round/>
            <a:headEnd type="none" w="med" len="med"/>
            <a:tailEnd type="none" w="med" len="med"/>
          </a:ln>
        </p:spPr>
        <p:txBody>
          <a:bodyPr lIns="91425" tIns="91425" rIns="91425" bIns="91425" anchor="ctr" anchorCtr="0">
            <a:noAutofit/>
          </a:bodyPr>
          <a:lstStyle/>
          <a:p>
            <a:pPr algn="ctr" defTabSz="914400" fontAlgn="auto">
              <a:spcBef>
                <a:spcPts val="0"/>
              </a:spcBef>
              <a:spcAft>
                <a:spcPts val="0"/>
              </a:spcAft>
            </a:pPr>
            <a:r>
              <a:rPr lang="en" sz="600" kern="0">
                <a:solidFill>
                  <a:srgbClr val="999999"/>
                </a:solidFill>
                <a:latin typeface="Arial"/>
                <a:cs typeface="Arial"/>
                <a:sym typeface="Arial"/>
              </a:rPr>
              <a:t>Unit Configuration</a:t>
            </a:r>
          </a:p>
        </p:txBody>
      </p:sp>
      <p:sp>
        <p:nvSpPr>
          <p:cNvPr id="135" name="Shape 135"/>
          <p:cNvSpPr/>
          <p:nvPr/>
        </p:nvSpPr>
        <p:spPr>
          <a:xfrm>
            <a:off x="155496" y="5862170"/>
            <a:ext cx="640200" cy="197400"/>
          </a:xfrm>
          <a:prstGeom prst="roundRect">
            <a:avLst>
              <a:gd name="adj" fmla="val 16667"/>
            </a:avLst>
          </a:prstGeom>
          <a:solidFill>
            <a:schemeClr val="lt2"/>
          </a:solidFill>
          <a:ln w="9525" cap="flat" cmpd="sng">
            <a:solidFill>
              <a:srgbClr val="B7B7B7"/>
            </a:solidFill>
            <a:prstDash val="solid"/>
            <a:round/>
            <a:headEnd type="none" w="med" len="med"/>
            <a:tailEnd type="none" w="med" len="med"/>
          </a:ln>
        </p:spPr>
        <p:txBody>
          <a:bodyPr lIns="91425" tIns="91425" rIns="91425" bIns="91425" anchor="ctr" anchorCtr="0">
            <a:noAutofit/>
          </a:bodyPr>
          <a:lstStyle/>
          <a:p>
            <a:pPr algn="ctr" defTabSz="914400" fontAlgn="auto">
              <a:spcBef>
                <a:spcPts val="0"/>
              </a:spcBef>
              <a:spcAft>
                <a:spcPts val="0"/>
              </a:spcAft>
            </a:pPr>
            <a:r>
              <a:rPr lang="en" sz="600" kern="0">
                <a:solidFill>
                  <a:srgbClr val="999999"/>
                </a:solidFill>
                <a:latin typeface="Arial"/>
                <a:cs typeface="Arial"/>
                <a:sym typeface="Arial"/>
              </a:rPr>
              <a:t>Unit Statistics</a:t>
            </a:r>
          </a:p>
        </p:txBody>
      </p:sp>
      <p:cxnSp>
        <p:nvCxnSpPr>
          <p:cNvPr id="136" name="Shape 136"/>
          <p:cNvCxnSpPr>
            <a:stCxn id="118" idx="1"/>
            <a:endCxn id="130" idx="2"/>
          </p:cNvCxnSpPr>
          <p:nvPr/>
        </p:nvCxnSpPr>
        <p:spPr>
          <a:xfrm rot="10800000">
            <a:off x="512926" y="4887356"/>
            <a:ext cx="54900" cy="171900"/>
          </a:xfrm>
          <a:prstGeom prst="curvedConnector2">
            <a:avLst/>
          </a:prstGeom>
          <a:noFill/>
          <a:ln w="19050" cap="flat" cmpd="sng">
            <a:solidFill>
              <a:srgbClr val="B7B7B7"/>
            </a:solidFill>
            <a:prstDash val="solid"/>
            <a:round/>
            <a:headEnd type="none" w="lg" len="lg"/>
            <a:tailEnd type="oval" w="lg" len="lg"/>
          </a:ln>
        </p:spPr>
      </p:cxnSp>
      <p:cxnSp>
        <p:nvCxnSpPr>
          <p:cNvPr id="137" name="Shape 137"/>
          <p:cNvCxnSpPr>
            <a:stCxn id="121" idx="3"/>
            <a:endCxn id="134" idx="2"/>
          </p:cNvCxnSpPr>
          <p:nvPr/>
        </p:nvCxnSpPr>
        <p:spPr>
          <a:xfrm rot="10800000" flipH="1">
            <a:off x="2504300" y="4873859"/>
            <a:ext cx="95700" cy="185400"/>
          </a:xfrm>
          <a:prstGeom prst="curvedConnector2">
            <a:avLst/>
          </a:prstGeom>
          <a:noFill/>
          <a:ln w="19050" cap="flat" cmpd="sng">
            <a:solidFill>
              <a:srgbClr val="B7B7B7"/>
            </a:solidFill>
            <a:prstDash val="solid"/>
            <a:round/>
            <a:headEnd type="none" w="lg" len="lg"/>
            <a:tailEnd type="oval" w="lg" len="lg"/>
          </a:ln>
        </p:spPr>
      </p:cxnSp>
      <p:cxnSp>
        <p:nvCxnSpPr>
          <p:cNvPr id="138" name="Shape 138"/>
          <p:cNvCxnSpPr>
            <a:stCxn id="119" idx="3"/>
            <a:endCxn id="132" idx="0"/>
          </p:cNvCxnSpPr>
          <p:nvPr/>
        </p:nvCxnSpPr>
        <p:spPr>
          <a:xfrm>
            <a:off x="2504421" y="5652708"/>
            <a:ext cx="92400" cy="185100"/>
          </a:xfrm>
          <a:prstGeom prst="curvedConnector2">
            <a:avLst/>
          </a:prstGeom>
          <a:noFill/>
          <a:ln w="19050" cap="flat" cmpd="sng">
            <a:solidFill>
              <a:srgbClr val="B7B7B7"/>
            </a:solidFill>
            <a:prstDash val="solid"/>
            <a:round/>
            <a:headEnd type="none" w="lg" len="lg"/>
            <a:tailEnd type="oval" w="lg" len="lg"/>
          </a:ln>
        </p:spPr>
      </p:cxnSp>
      <p:cxnSp>
        <p:nvCxnSpPr>
          <p:cNvPr id="139" name="Shape 139"/>
          <p:cNvCxnSpPr>
            <a:stCxn id="120" idx="1"/>
            <a:endCxn id="135" idx="0"/>
          </p:cNvCxnSpPr>
          <p:nvPr/>
        </p:nvCxnSpPr>
        <p:spPr>
          <a:xfrm flipH="1">
            <a:off x="475726" y="5676630"/>
            <a:ext cx="92100" cy="185400"/>
          </a:xfrm>
          <a:prstGeom prst="curvedConnector2">
            <a:avLst/>
          </a:prstGeom>
          <a:noFill/>
          <a:ln w="19050" cap="flat" cmpd="sng">
            <a:solidFill>
              <a:srgbClr val="B7B7B7"/>
            </a:solidFill>
            <a:prstDash val="solid"/>
            <a:round/>
            <a:headEnd type="none" w="lg" len="lg"/>
            <a:tailEnd type="oval" w="lg" len="lg"/>
          </a:ln>
        </p:spPr>
      </p:cxnSp>
      <p:sp>
        <p:nvSpPr>
          <p:cNvPr id="140" name="Shape 140"/>
          <p:cNvSpPr/>
          <p:nvPr/>
        </p:nvSpPr>
        <p:spPr>
          <a:xfrm flipH="1">
            <a:off x="8323501" y="1428112"/>
            <a:ext cx="640200" cy="397200"/>
          </a:xfrm>
          <a:prstGeom prst="roundRect">
            <a:avLst>
              <a:gd name="adj" fmla="val 16667"/>
            </a:avLst>
          </a:prstGeom>
          <a:solidFill>
            <a:srgbClr val="E0E0E0"/>
          </a:solidFill>
          <a:ln w="9525" cap="flat" cmpd="sng">
            <a:solidFill>
              <a:srgbClr val="9E9E9E"/>
            </a:solidFill>
            <a:prstDash val="solid"/>
            <a:round/>
            <a:headEnd type="none" w="med" len="med"/>
            <a:tailEnd type="none" w="med" len="med"/>
          </a:ln>
        </p:spPr>
        <p:txBody>
          <a:bodyPr lIns="91425" tIns="91425" rIns="91425" bIns="91425" anchor="ctr" anchorCtr="0">
            <a:noAutofit/>
          </a:bodyPr>
          <a:lstStyle/>
          <a:p>
            <a:pPr defTabSz="914400" fontAlgn="auto">
              <a:spcBef>
                <a:spcPts val="0"/>
              </a:spcBef>
              <a:spcAft>
                <a:spcPts val="0"/>
              </a:spcAft>
            </a:pPr>
            <a:r>
              <a:rPr lang="en" sz="600" kern="0">
                <a:solidFill>
                  <a:srgbClr val="000000"/>
                </a:solidFill>
                <a:latin typeface="Arial"/>
                <a:cs typeface="Arial"/>
                <a:sym typeface="Arial"/>
              </a:rPr>
              <a:t>Knowledge Store</a:t>
            </a:r>
          </a:p>
        </p:txBody>
      </p:sp>
      <p:sp>
        <p:nvSpPr>
          <p:cNvPr id="141" name="Shape 141"/>
          <p:cNvSpPr/>
          <p:nvPr/>
        </p:nvSpPr>
        <p:spPr>
          <a:xfrm flipH="1">
            <a:off x="8383344" y="2136983"/>
            <a:ext cx="520500" cy="298200"/>
          </a:xfrm>
          <a:prstGeom prst="roundRect">
            <a:avLst>
              <a:gd name="adj" fmla="val 16667"/>
            </a:avLst>
          </a:prstGeom>
          <a:solidFill>
            <a:srgbClr val="E0E0E0"/>
          </a:solidFill>
          <a:ln w="9525" cap="flat" cmpd="sng">
            <a:solidFill>
              <a:srgbClr val="9E9E9E"/>
            </a:solidFill>
            <a:prstDash val="solid"/>
            <a:round/>
            <a:headEnd type="none" w="med" len="med"/>
            <a:tailEnd type="none" w="med" len="med"/>
          </a:ln>
        </p:spPr>
        <p:txBody>
          <a:bodyPr lIns="91425" tIns="91425" rIns="91425" bIns="91425" anchor="ctr" anchorCtr="0">
            <a:noAutofit/>
          </a:bodyPr>
          <a:lstStyle/>
          <a:p>
            <a:pPr defTabSz="914400" fontAlgn="auto">
              <a:spcBef>
                <a:spcPts val="0"/>
              </a:spcBef>
              <a:spcAft>
                <a:spcPts val="0"/>
              </a:spcAft>
            </a:pPr>
            <a:r>
              <a:rPr lang="en" sz="600" kern="0">
                <a:solidFill>
                  <a:srgbClr val="000000"/>
                </a:solidFill>
                <a:latin typeface="Arial"/>
                <a:cs typeface="Arial"/>
                <a:sym typeface="Arial"/>
              </a:rPr>
              <a:t>DAS</a:t>
            </a:r>
          </a:p>
        </p:txBody>
      </p:sp>
      <p:sp>
        <p:nvSpPr>
          <p:cNvPr id="142" name="Shape 142"/>
          <p:cNvSpPr/>
          <p:nvPr/>
        </p:nvSpPr>
        <p:spPr>
          <a:xfrm flipH="1">
            <a:off x="8377530" y="2896061"/>
            <a:ext cx="541800" cy="298200"/>
          </a:xfrm>
          <a:prstGeom prst="roundRect">
            <a:avLst>
              <a:gd name="adj" fmla="val 16667"/>
            </a:avLst>
          </a:prstGeom>
          <a:solidFill>
            <a:srgbClr val="E0E0E0"/>
          </a:solidFill>
          <a:ln w="9525" cap="flat" cmpd="sng">
            <a:solidFill>
              <a:srgbClr val="9E9E9E"/>
            </a:solidFill>
            <a:prstDash val="solid"/>
            <a:round/>
            <a:headEnd type="none" w="med" len="med"/>
            <a:tailEnd type="none" w="med" len="med"/>
          </a:ln>
        </p:spPr>
        <p:txBody>
          <a:bodyPr lIns="91425" tIns="91425" rIns="91425" bIns="91425" anchor="ctr" anchorCtr="0">
            <a:noAutofit/>
          </a:bodyPr>
          <a:lstStyle/>
          <a:p>
            <a:pPr defTabSz="914400" fontAlgn="auto">
              <a:spcBef>
                <a:spcPts val="0"/>
              </a:spcBef>
              <a:spcAft>
                <a:spcPts val="0"/>
              </a:spcAft>
            </a:pPr>
            <a:r>
              <a:rPr lang="en" sz="600" kern="0">
                <a:solidFill>
                  <a:srgbClr val="000000"/>
                </a:solidFill>
                <a:latin typeface="Arial"/>
                <a:cs typeface="Arial"/>
                <a:sym typeface="Arial"/>
              </a:rPr>
              <a:t>Simulate</a:t>
            </a:r>
          </a:p>
        </p:txBody>
      </p:sp>
      <p:cxnSp>
        <p:nvCxnSpPr>
          <p:cNvPr id="143" name="Shape 143"/>
          <p:cNvCxnSpPr>
            <a:stCxn id="141" idx="2"/>
            <a:endCxn id="142" idx="0"/>
          </p:cNvCxnSpPr>
          <p:nvPr/>
        </p:nvCxnSpPr>
        <p:spPr>
          <a:xfrm rot="-5400000" flipH="1">
            <a:off x="8415594" y="2663183"/>
            <a:ext cx="460800" cy="4800"/>
          </a:xfrm>
          <a:prstGeom prst="curvedConnector3">
            <a:avLst>
              <a:gd name="adj1" fmla="val 50008"/>
            </a:avLst>
          </a:prstGeom>
          <a:noFill/>
          <a:ln w="9525" cap="flat" cmpd="sng">
            <a:solidFill>
              <a:srgbClr val="9E9E9E"/>
            </a:solidFill>
            <a:prstDash val="solid"/>
            <a:round/>
            <a:headEnd type="none" w="lg" len="lg"/>
            <a:tailEnd type="stealth" w="lg" len="lg"/>
          </a:ln>
        </p:spPr>
      </p:cxnSp>
      <p:cxnSp>
        <p:nvCxnSpPr>
          <p:cNvPr id="144" name="Shape 144"/>
          <p:cNvCxnSpPr>
            <a:stCxn id="140" idx="2"/>
            <a:endCxn id="141" idx="0"/>
          </p:cNvCxnSpPr>
          <p:nvPr/>
        </p:nvCxnSpPr>
        <p:spPr>
          <a:xfrm rot="-5400000" flipH="1">
            <a:off x="8488051" y="1980862"/>
            <a:ext cx="311700" cy="600"/>
          </a:xfrm>
          <a:prstGeom prst="curvedConnector3">
            <a:avLst>
              <a:gd name="adj1" fmla="val 49995"/>
            </a:avLst>
          </a:prstGeom>
          <a:noFill/>
          <a:ln w="9525" cap="flat" cmpd="sng">
            <a:solidFill>
              <a:srgbClr val="93C47D"/>
            </a:solidFill>
            <a:prstDash val="solid"/>
            <a:round/>
            <a:headEnd type="diamond" w="lg" len="lg"/>
            <a:tailEnd type="oval" w="lg" len="lg"/>
          </a:ln>
        </p:spPr>
      </p:cxnSp>
      <p:sp>
        <p:nvSpPr>
          <p:cNvPr id="145" name="Shape 145"/>
          <p:cNvSpPr/>
          <p:nvPr/>
        </p:nvSpPr>
        <p:spPr>
          <a:xfrm flipH="1">
            <a:off x="7545480" y="2653348"/>
            <a:ext cx="520500" cy="298200"/>
          </a:xfrm>
          <a:prstGeom prst="roundRect">
            <a:avLst>
              <a:gd name="adj" fmla="val 16667"/>
            </a:avLst>
          </a:prstGeom>
          <a:solidFill>
            <a:srgbClr val="E0E0E0"/>
          </a:solidFill>
          <a:ln w="9525" cap="flat" cmpd="sng">
            <a:solidFill>
              <a:srgbClr val="9E9E9E"/>
            </a:solidFill>
            <a:prstDash val="solid"/>
            <a:round/>
            <a:headEnd type="none" w="med" len="med"/>
            <a:tailEnd type="none" w="med" len="med"/>
          </a:ln>
        </p:spPr>
        <p:txBody>
          <a:bodyPr lIns="91425" tIns="91425" rIns="91425" bIns="91425" anchor="ctr" anchorCtr="0">
            <a:noAutofit/>
          </a:bodyPr>
          <a:lstStyle/>
          <a:p>
            <a:pPr defTabSz="914400" fontAlgn="auto">
              <a:spcBef>
                <a:spcPts val="0"/>
              </a:spcBef>
              <a:spcAft>
                <a:spcPts val="0"/>
              </a:spcAft>
            </a:pPr>
            <a:r>
              <a:rPr lang="en" sz="600" kern="0">
                <a:solidFill>
                  <a:srgbClr val="000000"/>
                </a:solidFill>
                <a:latin typeface="Arial"/>
                <a:cs typeface="Arial"/>
                <a:sym typeface="Arial"/>
              </a:rPr>
              <a:t>Select Scenario</a:t>
            </a:r>
          </a:p>
        </p:txBody>
      </p:sp>
      <p:cxnSp>
        <p:nvCxnSpPr>
          <p:cNvPr id="146" name="Shape 146"/>
          <p:cNvCxnSpPr>
            <a:stCxn id="145" idx="0"/>
            <a:endCxn id="141" idx="3"/>
          </p:cNvCxnSpPr>
          <p:nvPr/>
        </p:nvCxnSpPr>
        <p:spPr>
          <a:xfrm rot="-5400000">
            <a:off x="7910880" y="2180998"/>
            <a:ext cx="367200" cy="577500"/>
          </a:xfrm>
          <a:prstGeom prst="curvedConnector2">
            <a:avLst/>
          </a:prstGeom>
          <a:noFill/>
          <a:ln w="9525" cap="flat" cmpd="sng">
            <a:solidFill>
              <a:srgbClr val="9E9E9E"/>
            </a:solidFill>
            <a:prstDash val="solid"/>
            <a:round/>
            <a:headEnd type="none" w="lg" len="lg"/>
            <a:tailEnd type="stealth" w="lg" len="lg"/>
          </a:ln>
        </p:spPr>
      </p:cxnSp>
      <p:sp>
        <p:nvSpPr>
          <p:cNvPr id="147" name="Shape 147"/>
          <p:cNvSpPr/>
          <p:nvPr/>
        </p:nvSpPr>
        <p:spPr>
          <a:xfrm flipH="1">
            <a:off x="7103316" y="2193662"/>
            <a:ext cx="507300" cy="283800"/>
          </a:xfrm>
          <a:prstGeom prst="bevel">
            <a:avLst>
              <a:gd name="adj" fmla="val 12500"/>
            </a:avLst>
          </a:prstGeom>
          <a:solidFill>
            <a:srgbClr val="E0E0E0"/>
          </a:solidFill>
          <a:ln w="9525" cap="flat" cmpd="sng">
            <a:solidFill>
              <a:srgbClr val="9E9E9E"/>
            </a:solidFill>
            <a:prstDash val="solid"/>
            <a:round/>
            <a:headEnd type="none" w="med" len="med"/>
            <a:tailEnd type="none" w="med" len="med"/>
          </a:ln>
        </p:spPr>
        <p:txBody>
          <a:bodyPr lIns="91425" tIns="91425" rIns="91425" bIns="91425" anchor="ctr" anchorCtr="0">
            <a:noAutofit/>
          </a:bodyPr>
          <a:lstStyle/>
          <a:p>
            <a:pPr defTabSz="914400" fontAlgn="auto">
              <a:spcBef>
                <a:spcPts val="0"/>
              </a:spcBef>
              <a:spcAft>
                <a:spcPts val="0"/>
              </a:spcAft>
            </a:pPr>
            <a:r>
              <a:rPr lang="en" sz="600" kern="0">
                <a:solidFill>
                  <a:srgbClr val="000000"/>
                </a:solidFill>
                <a:latin typeface="Arial"/>
                <a:cs typeface="Arial"/>
                <a:sym typeface="Arial"/>
              </a:rPr>
              <a:t>Start</a:t>
            </a:r>
          </a:p>
        </p:txBody>
      </p:sp>
      <p:sp>
        <p:nvSpPr>
          <p:cNvPr id="148" name="Shape 148"/>
          <p:cNvSpPr/>
          <p:nvPr/>
        </p:nvSpPr>
        <p:spPr>
          <a:xfrm flipH="1">
            <a:off x="7574862" y="3127425"/>
            <a:ext cx="461700" cy="283800"/>
          </a:xfrm>
          <a:prstGeom prst="bevel">
            <a:avLst>
              <a:gd name="adj" fmla="val 12500"/>
            </a:avLst>
          </a:prstGeom>
          <a:solidFill>
            <a:srgbClr val="E0E0E0"/>
          </a:solidFill>
          <a:ln w="9525" cap="flat" cmpd="sng">
            <a:solidFill>
              <a:srgbClr val="9E9E9E"/>
            </a:solidFill>
            <a:prstDash val="solid"/>
            <a:round/>
            <a:headEnd type="none" w="med" len="med"/>
            <a:tailEnd type="none" w="med" len="med"/>
          </a:ln>
        </p:spPr>
        <p:txBody>
          <a:bodyPr lIns="91425" tIns="91425" rIns="91425" bIns="91425" anchor="ctr" anchorCtr="0">
            <a:noAutofit/>
          </a:bodyPr>
          <a:lstStyle/>
          <a:p>
            <a:pPr defTabSz="914400" fontAlgn="auto">
              <a:spcBef>
                <a:spcPts val="0"/>
              </a:spcBef>
              <a:spcAft>
                <a:spcPts val="0"/>
              </a:spcAft>
            </a:pPr>
            <a:r>
              <a:rPr lang="en" sz="600" kern="0">
                <a:solidFill>
                  <a:srgbClr val="000000"/>
                </a:solidFill>
                <a:latin typeface="Arial"/>
                <a:cs typeface="Arial"/>
                <a:sym typeface="Arial"/>
              </a:rPr>
              <a:t>Stop</a:t>
            </a:r>
          </a:p>
        </p:txBody>
      </p:sp>
      <p:cxnSp>
        <p:nvCxnSpPr>
          <p:cNvPr id="149" name="Shape 149"/>
          <p:cNvCxnSpPr>
            <a:stCxn id="147" idx="2"/>
            <a:endCxn id="145" idx="3"/>
          </p:cNvCxnSpPr>
          <p:nvPr/>
        </p:nvCxnSpPr>
        <p:spPr>
          <a:xfrm rot="-5400000" flipH="1">
            <a:off x="7288716" y="2545712"/>
            <a:ext cx="324900" cy="188400"/>
          </a:xfrm>
          <a:prstGeom prst="curvedConnector2">
            <a:avLst/>
          </a:prstGeom>
          <a:noFill/>
          <a:ln w="9525" cap="flat" cmpd="sng">
            <a:solidFill>
              <a:srgbClr val="9E9E9E"/>
            </a:solidFill>
            <a:prstDash val="solid"/>
            <a:round/>
            <a:headEnd type="none" w="lg" len="lg"/>
            <a:tailEnd type="stealth" w="lg" len="lg"/>
          </a:ln>
        </p:spPr>
      </p:cxnSp>
      <p:cxnSp>
        <p:nvCxnSpPr>
          <p:cNvPr id="150" name="Shape 150"/>
          <p:cNvCxnSpPr>
            <a:stCxn id="145" idx="2"/>
            <a:endCxn id="148" idx="6"/>
          </p:cNvCxnSpPr>
          <p:nvPr/>
        </p:nvCxnSpPr>
        <p:spPr>
          <a:xfrm rot="-5400000" flipH="1">
            <a:off x="7718130" y="3039148"/>
            <a:ext cx="175800" cy="600"/>
          </a:xfrm>
          <a:prstGeom prst="curvedConnector3">
            <a:avLst>
              <a:gd name="adj1" fmla="val 50022"/>
            </a:avLst>
          </a:prstGeom>
          <a:noFill/>
          <a:ln w="9525" cap="flat" cmpd="sng">
            <a:solidFill>
              <a:srgbClr val="9E9E9E"/>
            </a:solidFill>
            <a:prstDash val="solid"/>
            <a:round/>
            <a:headEnd type="none" w="lg" len="lg"/>
            <a:tailEnd type="stealth" w="lg" len="lg"/>
          </a:ln>
        </p:spPr>
      </p:cxnSp>
      <p:cxnSp>
        <p:nvCxnSpPr>
          <p:cNvPr id="151" name="Shape 151"/>
          <p:cNvCxnSpPr>
            <a:stCxn id="142" idx="3"/>
            <a:endCxn id="145" idx="1"/>
          </p:cNvCxnSpPr>
          <p:nvPr/>
        </p:nvCxnSpPr>
        <p:spPr>
          <a:xfrm rot="10800000">
            <a:off x="8065830" y="2802461"/>
            <a:ext cx="311700" cy="242700"/>
          </a:xfrm>
          <a:prstGeom prst="curvedConnector3">
            <a:avLst>
              <a:gd name="adj1" fmla="val 49976"/>
            </a:avLst>
          </a:prstGeom>
          <a:noFill/>
          <a:ln w="9525" cap="flat" cmpd="sng">
            <a:solidFill>
              <a:srgbClr val="9E9E9E"/>
            </a:solidFill>
            <a:prstDash val="solid"/>
            <a:round/>
            <a:headEnd type="none" w="lg" len="lg"/>
            <a:tailEnd type="stealth" w="lg" len="lg"/>
          </a:ln>
        </p:spPr>
      </p:cxnSp>
      <p:sp>
        <p:nvSpPr>
          <p:cNvPr id="152" name="Shape 152"/>
          <p:cNvSpPr txBox="1"/>
          <p:nvPr/>
        </p:nvSpPr>
        <p:spPr>
          <a:xfrm flipH="1">
            <a:off x="7805751" y="2284525"/>
            <a:ext cx="416700" cy="212700"/>
          </a:xfrm>
          <a:prstGeom prst="rect">
            <a:avLst/>
          </a:prstGeom>
          <a:noFill/>
          <a:ln>
            <a:noFill/>
          </a:ln>
        </p:spPr>
        <p:txBody>
          <a:bodyPr lIns="91425" tIns="91425" rIns="91425" bIns="91425" anchor="t" anchorCtr="0">
            <a:noAutofit/>
          </a:bodyPr>
          <a:lstStyle/>
          <a:p>
            <a:pPr defTabSz="914400" fontAlgn="auto">
              <a:spcBef>
                <a:spcPts val="0"/>
              </a:spcBef>
              <a:spcAft>
                <a:spcPts val="0"/>
              </a:spcAft>
            </a:pPr>
            <a:r>
              <a:rPr lang="en" sz="600" kern="0">
                <a:solidFill>
                  <a:srgbClr val="000000"/>
                </a:solidFill>
                <a:latin typeface="Arial"/>
                <a:cs typeface="Arial"/>
                <a:sym typeface="Arial"/>
              </a:rPr>
              <a:t>TTL-1</a:t>
            </a:r>
          </a:p>
        </p:txBody>
      </p:sp>
      <p:sp>
        <p:nvSpPr>
          <p:cNvPr id="153" name="Shape 153"/>
          <p:cNvSpPr txBox="1"/>
          <p:nvPr/>
        </p:nvSpPr>
        <p:spPr>
          <a:xfrm flipH="1">
            <a:off x="8417576" y="2488250"/>
            <a:ext cx="461700" cy="225000"/>
          </a:xfrm>
          <a:prstGeom prst="rect">
            <a:avLst/>
          </a:prstGeom>
          <a:noFill/>
          <a:ln>
            <a:noFill/>
          </a:ln>
        </p:spPr>
        <p:txBody>
          <a:bodyPr lIns="91425" tIns="91425" rIns="91425" bIns="91425" anchor="t" anchorCtr="0">
            <a:noAutofit/>
          </a:bodyPr>
          <a:lstStyle/>
          <a:p>
            <a:pPr defTabSz="914400" fontAlgn="auto">
              <a:spcBef>
                <a:spcPts val="0"/>
              </a:spcBef>
              <a:spcAft>
                <a:spcPts val="0"/>
              </a:spcAft>
            </a:pPr>
            <a:r>
              <a:rPr lang="en" sz="600" kern="0">
                <a:solidFill>
                  <a:srgbClr val="000000"/>
                </a:solidFill>
                <a:latin typeface="Arial"/>
                <a:cs typeface="Arial"/>
                <a:sym typeface="Arial"/>
              </a:rPr>
              <a:t>JSON-2</a:t>
            </a:r>
          </a:p>
        </p:txBody>
      </p:sp>
      <p:sp>
        <p:nvSpPr>
          <p:cNvPr id="154" name="Shape 154"/>
          <p:cNvSpPr txBox="1"/>
          <p:nvPr/>
        </p:nvSpPr>
        <p:spPr>
          <a:xfrm>
            <a:off x="6284600" y="1330900"/>
            <a:ext cx="1936200" cy="841200"/>
          </a:xfrm>
          <a:prstGeom prst="rect">
            <a:avLst/>
          </a:prstGeom>
          <a:noFill/>
          <a:ln>
            <a:noFill/>
          </a:ln>
        </p:spPr>
        <p:txBody>
          <a:bodyPr lIns="91425" tIns="91425" rIns="91425" bIns="91425" anchor="t" anchorCtr="0">
            <a:noAutofit/>
          </a:bodyPr>
          <a:lstStyle/>
          <a:p>
            <a:pPr defTabSz="914400" fontAlgn="auto">
              <a:lnSpc>
                <a:spcPct val="115000"/>
              </a:lnSpc>
              <a:spcBef>
                <a:spcPts val="0"/>
              </a:spcBef>
              <a:spcAft>
                <a:spcPts val="0"/>
              </a:spcAft>
            </a:pPr>
            <a:r>
              <a:rPr lang="en" sz="800" kern="0">
                <a:solidFill>
                  <a:srgbClr val="980000"/>
                </a:solidFill>
                <a:latin typeface="Arial"/>
                <a:cs typeface="Arial"/>
                <a:sym typeface="Arial"/>
              </a:rPr>
              <a:t>Provide system execution automation</a:t>
            </a:r>
          </a:p>
          <a:p>
            <a:pPr marL="114300" defTabSz="914400" fontAlgn="auto">
              <a:lnSpc>
                <a:spcPct val="115000"/>
              </a:lnSpc>
              <a:spcBef>
                <a:spcPts val="0"/>
              </a:spcBef>
              <a:spcAft>
                <a:spcPts val="0"/>
              </a:spcAft>
            </a:pPr>
            <a:r>
              <a:rPr lang="en" sz="800" kern="0">
                <a:solidFill>
                  <a:srgbClr val="000000"/>
                </a:solidFill>
                <a:latin typeface="Arial"/>
                <a:cs typeface="Arial"/>
                <a:sym typeface="Arial"/>
              </a:rPr>
              <a:t>Provided a scriptable mechanism for exercising the runtime system.</a:t>
            </a:r>
          </a:p>
        </p:txBody>
      </p:sp>
      <p:sp>
        <p:nvSpPr>
          <p:cNvPr id="155" name="Shape 155"/>
          <p:cNvSpPr txBox="1"/>
          <p:nvPr/>
        </p:nvSpPr>
        <p:spPr>
          <a:xfrm>
            <a:off x="6311500" y="2870000"/>
            <a:ext cx="1617900" cy="1396500"/>
          </a:xfrm>
          <a:prstGeom prst="rect">
            <a:avLst/>
          </a:prstGeom>
          <a:noFill/>
          <a:ln>
            <a:noFill/>
          </a:ln>
        </p:spPr>
        <p:txBody>
          <a:bodyPr lIns="91425" tIns="91425" rIns="91425" bIns="91425" anchor="t" anchorCtr="0">
            <a:noAutofit/>
          </a:bodyPr>
          <a:lstStyle/>
          <a:p>
            <a:pPr defTabSz="914400" fontAlgn="auto">
              <a:lnSpc>
                <a:spcPct val="115000"/>
              </a:lnSpc>
              <a:spcBef>
                <a:spcPts val="0"/>
              </a:spcBef>
              <a:spcAft>
                <a:spcPts val="0"/>
              </a:spcAft>
            </a:pPr>
            <a:r>
              <a:rPr lang="en" sz="800" kern="0">
                <a:solidFill>
                  <a:srgbClr val="980000"/>
                </a:solidFill>
                <a:latin typeface="Arial"/>
                <a:cs typeface="Arial"/>
                <a:sym typeface="Arial"/>
              </a:rPr>
              <a:t>Visualization</a:t>
            </a:r>
          </a:p>
          <a:p>
            <a:pPr marL="228600" indent="-165100" defTabSz="914400" fontAlgn="auto">
              <a:lnSpc>
                <a:spcPct val="120000"/>
              </a:lnSpc>
              <a:spcBef>
                <a:spcPts val="0"/>
              </a:spcBef>
              <a:spcAft>
                <a:spcPts val="0"/>
              </a:spcAft>
              <a:buClr>
                <a:srgbClr val="000000"/>
              </a:buClr>
              <a:buSzPct val="100000"/>
              <a:buFontTx/>
              <a:buChar char="●"/>
            </a:pPr>
            <a:r>
              <a:rPr lang="en" sz="800" kern="0">
                <a:solidFill>
                  <a:srgbClr val="000000"/>
                </a:solidFill>
                <a:latin typeface="Arial"/>
                <a:cs typeface="Arial"/>
                <a:sym typeface="Arial"/>
              </a:rPr>
              <a:t>Subgraph based visualization of sub-models..</a:t>
            </a:r>
          </a:p>
          <a:p>
            <a:pPr marL="228600" indent="-165100" defTabSz="914400" fontAlgn="auto">
              <a:lnSpc>
                <a:spcPct val="120000"/>
              </a:lnSpc>
              <a:spcBef>
                <a:spcPts val="0"/>
              </a:spcBef>
              <a:spcAft>
                <a:spcPts val="0"/>
              </a:spcAft>
              <a:buClr>
                <a:srgbClr val="000000"/>
              </a:buClr>
              <a:buSzPct val="100000"/>
              <a:buFontTx/>
              <a:buChar char="●"/>
            </a:pPr>
            <a:r>
              <a:rPr lang="en" sz="800" kern="0">
                <a:solidFill>
                  <a:srgbClr val="000000"/>
                </a:solidFill>
                <a:latin typeface="Arial"/>
                <a:cs typeface="Arial"/>
                <a:sym typeface="Arial"/>
              </a:rPr>
              <a:t>Produced Typescript specification for the webGME visualizer API.</a:t>
            </a:r>
          </a:p>
          <a:p>
            <a:pPr marL="228600" indent="-165100" defTabSz="914400" fontAlgn="auto">
              <a:lnSpc>
                <a:spcPct val="120000"/>
              </a:lnSpc>
              <a:spcBef>
                <a:spcPts val="0"/>
              </a:spcBef>
              <a:spcAft>
                <a:spcPts val="0"/>
              </a:spcAft>
              <a:buClr>
                <a:srgbClr val="000000"/>
              </a:buClr>
              <a:buSzPct val="100000"/>
              <a:buFontTx/>
              <a:buChar char="●"/>
            </a:pPr>
            <a:r>
              <a:rPr lang="en" sz="800" kern="0">
                <a:solidFill>
                  <a:srgbClr val="000000"/>
                </a:solidFill>
                <a:latin typeface="Arial"/>
                <a:cs typeface="Arial"/>
                <a:sym typeface="Arial"/>
              </a:rPr>
              <a:t>Created a CytoscapeJS visualizer for webGME.</a:t>
            </a:r>
          </a:p>
          <a:p>
            <a:pPr marL="114300" defTabSz="914400" fontAlgn="auto">
              <a:lnSpc>
                <a:spcPct val="115000"/>
              </a:lnSpc>
              <a:spcBef>
                <a:spcPts val="0"/>
              </a:spcBef>
              <a:spcAft>
                <a:spcPts val="0"/>
              </a:spcAft>
            </a:pPr>
            <a:endParaRPr sz="800" kern="0">
              <a:solidFill>
                <a:srgbClr val="000000"/>
              </a:solidFill>
              <a:latin typeface="Arial"/>
              <a:cs typeface="Arial"/>
              <a:sym typeface="Arial"/>
            </a:endParaRPr>
          </a:p>
        </p:txBody>
      </p:sp>
      <p:sp>
        <p:nvSpPr>
          <p:cNvPr id="156" name="Shape 156"/>
          <p:cNvSpPr/>
          <p:nvPr/>
        </p:nvSpPr>
        <p:spPr>
          <a:xfrm>
            <a:off x="8065800" y="3655136"/>
            <a:ext cx="849300" cy="212700"/>
          </a:xfrm>
          <a:prstGeom prst="rect">
            <a:avLst/>
          </a:prstGeom>
          <a:solidFill>
            <a:srgbClr val="FCE5CD"/>
          </a:solidFill>
          <a:ln w="9525" cap="flat" cmpd="sng">
            <a:solidFill>
              <a:schemeClr val="dk2"/>
            </a:solidFill>
            <a:prstDash val="solid"/>
            <a:round/>
            <a:headEnd type="none" w="med" len="med"/>
            <a:tailEnd type="none" w="med" len="med"/>
          </a:ln>
        </p:spPr>
        <p:txBody>
          <a:bodyPr lIns="91425" tIns="91425" rIns="91425" bIns="91425" anchor="b" anchorCtr="0">
            <a:noAutofit/>
          </a:bodyPr>
          <a:lstStyle/>
          <a:p>
            <a:pPr defTabSz="914400" fontAlgn="auto">
              <a:spcBef>
                <a:spcPts val="0"/>
              </a:spcBef>
              <a:spcAft>
                <a:spcPts val="0"/>
              </a:spcAft>
            </a:pPr>
            <a:r>
              <a:rPr lang="en" sz="600" kern="0">
                <a:solidFill>
                  <a:srgbClr val="000000"/>
                </a:solidFill>
                <a:latin typeface="Arial"/>
                <a:cs typeface="Arial"/>
                <a:sym typeface="Arial"/>
              </a:rPr>
              <a:t>network.server inst</a:t>
            </a:r>
          </a:p>
        </p:txBody>
      </p:sp>
      <p:sp>
        <p:nvSpPr>
          <p:cNvPr id="157" name="Shape 157"/>
          <p:cNvSpPr/>
          <p:nvPr/>
        </p:nvSpPr>
        <p:spPr>
          <a:xfrm>
            <a:off x="7250312" y="4441837"/>
            <a:ext cx="849300" cy="212700"/>
          </a:xfrm>
          <a:prstGeom prst="rect">
            <a:avLst/>
          </a:prstGeom>
          <a:solidFill>
            <a:srgbClr val="F4CCCC"/>
          </a:solidFill>
          <a:ln w="9525" cap="flat" cmpd="sng">
            <a:solidFill>
              <a:schemeClr val="dk2"/>
            </a:solidFill>
            <a:prstDash val="solid"/>
            <a:round/>
            <a:headEnd type="none" w="med" len="med"/>
            <a:tailEnd type="none" w="med" len="med"/>
          </a:ln>
        </p:spPr>
        <p:txBody>
          <a:bodyPr lIns="91425" tIns="91425" rIns="91425" bIns="91425" anchor="b" anchorCtr="0">
            <a:noAutofit/>
          </a:bodyPr>
          <a:lstStyle/>
          <a:p>
            <a:pPr defTabSz="914400" fontAlgn="auto">
              <a:spcBef>
                <a:spcPts val="0"/>
              </a:spcBef>
              <a:spcAft>
                <a:spcPts val="0"/>
              </a:spcAft>
            </a:pPr>
            <a:r>
              <a:rPr lang="en" sz="600" kern="0">
                <a:solidFill>
                  <a:srgbClr val="000000"/>
                </a:solidFill>
                <a:latin typeface="Arial"/>
                <a:cs typeface="Arial"/>
                <a:sym typeface="Arial"/>
              </a:rPr>
              <a:t>network.mobile A1</a:t>
            </a:r>
          </a:p>
        </p:txBody>
      </p:sp>
      <p:sp>
        <p:nvSpPr>
          <p:cNvPr id="158" name="Shape 158"/>
          <p:cNvSpPr/>
          <p:nvPr/>
        </p:nvSpPr>
        <p:spPr>
          <a:xfrm>
            <a:off x="8218950" y="4447843"/>
            <a:ext cx="849300" cy="212700"/>
          </a:xfrm>
          <a:prstGeom prst="rect">
            <a:avLst/>
          </a:prstGeom>
          <a:solidFill>
            <a:srgbClr val="D9EAD3"/>
          </a:solidFill>
          <a:ln w="9525" cap="flat" cmpd="sng">
            <a:solidFill>
              <a:schemeClr val="dk2"/>
            </a:solidFill>
            <a:prstDash val="solid"/>
            <a:round/>
            <a:headEnd type="none" w="med" len="med"/>
            <a:tailEnd type="none" w="med" len="med"/>
          </a:ln>
        </p:spPr>
        <p:txBody>
          <a:bodyPr lIns="91425" tIns="91425" rIns="91425" bIns="91425" anchor="b" anchorCtr="0">
            <a:noAutofit/>
          </a:bodyPr>
          <a:lstStyle/>
          <a:p>
            <a:pPr defTabSz="914400" fontAlgn="auto">
              <a:spcBef>
                <a:spcPts val="0"/>
              </a:spcBef>
              <a:spcAft>
                <a:spcPts val="0"/>
              </a:spcAft>
            </a:pPr>
            <a:r>
              <a:rPr lang="en" sz="600" kern="0">
                <a:solidFill>
                  <a:srgbClr val="000000"/>
                </a:solidFill>
                <a:latin typeface="Arial"/>
                <a:cs typeface="Arial"/>
                <a:sym typeface="Arial"/>
              </a:rPr>
              <a:t>network.mobile C1</a:t>
            </a:r>
          </a:p>
        </p:txBody>
      </p:sp>
      <p:pic>
        <p:nvPicPr>
          <p:cNvPr id="159" name="Shape 159"/>
          <p:cNvPicPr preferRelativeResize="0"/>
          <p:nvPr/>
        </p:nvPicPr>
        <p:blipFill>
          <a:blip r:embed="rId5">
            <a:alphaModFix/>
          </a:blip>
          <a:stretch>
            <a:fillRect/>
          </a:stretch>
        </p:blipFill>
        <p:spPr>
          <a:xfrm>
            <a:off x="8021825" y="5656640"/>
            <a:ext cx="334800" cy="334800"/>
          </a:xfrm>
          <a:prstGeom prst="rect">
            <a:avLst/>
          </a:prstGeom>
          <a:noFill/>
          <a:ln>
            <a:noFill/>
          </a:ln>
        </p:spPr>
      </p:pic>
      <p:sp>
        <p:nvSpPr>
          <p:cNvPr id="160" name="Shape 160"/>
          <p:cNvSpPr/>
          <p:nvPr/>
        </p:nvSpPr>
        <p:spPr>
          <a:xfrm>
            <a:off x="7897975" y="4048486"/>
            <a:ext cx="918900" cy="2127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b" anchorCtr="0">
            <a:noAutofit/>
          </a:bodyPr>
          <a:lstStyle/>
          <a:p>
            <a:pPr defTabSz="914400" fontAlgn="auto">
              <a:spcBef>
                <a:spcPts val="0"/>
              </a:spcBef>
              <a:spcAft>
                <a:spcPts val="0"/>
              </a:spcAft>
            </a:pPr>
            <a:r>
              <a:rPr lang="en" sz="600" kern="0">
                <a:solidFill>
                  <a:srgbClr val="000000"/>
                </a:solidFill>
                <a:latin typeface="Arial"/>
                <a:cs typeface="Arial"/>
                <a:sym typeface="Arial"/>
              </a:rPr>
              <a:t>network.hub</a:t>
            </a:r>
          </a:p>
        </p:txBody>
      </p:sp>
      <p:cxnSp>
        <p:nvCxnSpPr>
          <p:cNvPr id="161" name="Shape 161"/>
          <p:cNvCxnSpPr>
            <a:stCxn id="160" idx="0"/>
            <a:endCxn id="156" idx="2"/>
          </p:cNvCxnSpPr>
          <p:nvPr/>
        </p:nvCxnSpPr>
        <p:spPr>
          <a:xfrm rot="10800000" flipH="1">
            <a:off x="8357425" y="3867886"/>
            <a:ext cx="132900" cy="180600"/>
          </a:xfrm>
          <a:prstGeom prst="straightConnector1">
            <a:avLst/>
          </a:prstGeom>
          <a:noFill/>
          <a:ln w="9525" cap="flat" cmpd="sng">
            <a:solidFill>
              <a:srgbClr val="38761D"/>
            </a:solidFill>
            <a:prstDash val="solid"/>
            <a:round/>
            <a:headEnd type="none" w="lg" len="lg"/>
            <a:tailEnd type="triangle" w="lg" len="lg"/>
          </a:ln>
        </p:spPr>
      </p:cxnSp>
      <p:cxnSp>
        <p:nvCxnSpPr>
          <p:cNvPr id="162" name="Shape 162"/>
          <p:cNvCxnSpPr>
            <a:endCxn id="158" idx="0"/>
          </p:cNvCxnSpPr>
          <p:nvPr/>
        </p:nvCxnSpPr>
        <p:spPr>
          <a:xfrm>
            <a:off x="8485200" y="4261243"/>
            <a:ext cx="158400" cy="186600"/>
          </a:xfrm>
          <a:prstGeom prst="straightConnector1">
            <a:avLst/>
          </a:prstGeom>
          <a:noFill/>
          <a:ln w="9525" cap="flat" cmpd="sng">
            <a:solidFill>
              <a:srgbClr val="38761D"/>
            </a:solidFill>
            <a:prstDash val="solid"/>
            <a:round/>
            <a:headEnd type="none" w="lg" len="lg"/>
            <a:tailEnd type="triangle" w="lg" len="lg"/>
          </a:ln>
        </p:spPr>
      </p:cxnSp>
      <p:cxnSp>
        <p:nvCxnSpPr>
          <p:cNvPr id="163" name="Shape 163"/>
          <p:cNvCxnSpPr>
            <a:endCxn id="157" idx="0"/>
          </p:cNvCxnSpPr>
          <p:nvPr/>
        </p:nvCxnSpPr>
        <p:spPr>
          <a:xfrm flipH="1">
            <a:off x="7674962" y="4259737"/>
            <a:ext cx="485700" cy="182100"/>
          </a:xfrm>
          <a:prstGeom prst="straightConnector1">
            <a:avLst/>
          </a:prstGeom>
          <a:noFill/>
          <a:ln w="9525" cap="flat" cmpd="sng">
            <a:solidFill>
              <a:srgbClr val="38761D"/>
            </a:solidFill>
            <a:prstDash val="solid"/>
            <a:round/>
            <a:headEnd type="none" w="lg" len="lg"/>
            <a:tailEnd type="triangle" w="lg" len="lg"/>
          </a:ln>
        </p:spPr>
      </p:cxnSp>
      <p:sp>
        <p:nvSpPr>
          <p:cNvPr id="164" name="Shape 164"/>
          <p:cNvSpPr txBox="1"/>
          <p:nvPr/>
        </p:nvSpPr>
        <p:spPr>
          <a:xfrm>
            <a:off x="6443750" y="4955075"/>
            <a:ext cx="2475600" cy="1166400"/>
          </a:xfrm>
          <a:prstGeom prst="rect">
            <a:avLst/>
          </a:prstGeom>
          <a:noFill/>
          <a:ln>
            <a:noFill/>
          </a:ln>
        </p:spPr>
        <p:txBody>
          <a:bodyPr lIns="91425" tIns="91425" rIns="91425" bIns="91425" anchor="t" anchorCtr="0">
            <a:noAutofit/>
          </a:bodyPr>
          <a:lstStyle/>
          <a:p>
            <a:pPr defTabSz="914400" fontAlgn="auto">
              <a:lnSpc>
                <a:spcPct val="115000"/>
              </a:lnSpc>
              <a:spcBef>
                <a:spcPts val="0"/>
              </a:spcBef>
              <a:spcAft>
                <a:spcPts val="0"/>
              </a:spcAft>
            </a:pPr>
            <a:r>
              <a:rPr lang="en" sz="800" kern="0">
                <a:solidFill>
                  <a:srgbClr val="980000"/>
                </a:solidFill>
                <a:latin typeface="Arial"/>
                <a:cs typeface="Arial"/>
                <a:sym typeface="Arial"/>
              </a:rPr>
              <a:t>GME Model Export Plugin</a:t>
            </a:r>
          </a:p>
          <a:p>
            <a:pPr marL="228600" indent="-165100" defTabSz="914400" fontAlgn="auto">
              <a:lnSpc>
                <a:spcPct val="120000"/>
              </a:lnSpc>
              <a:spcBef>
                <a:spcPts val="0"/>
              </a:spcBef>
              <a:spcAft>
                <a:spcPts val="0"/>
              </a:spcAft>
              <a:buClr>
                <a:srgbClr val="000000"/>
              </a:buClr>
              <a:buSzPct val="100000"/>
              <a:buFontTx/>
              <a:buChar char="●"/>
            </a:pPr>
            <a:r>
              <a:rPr lang="en" sz="800" kern="0">
                <a:solidFill>
                  <a:srgbClr val="000000"/>
                </a:solidFill>
                <a:latin typeface="Arial"/>
                <a:cs typeface="Arial"/>
                <a:sym typeface="Arial"/>
              </a:rPr>
              <a:t>Export the GME resident models as RDF TTL: archival and REST.</a:t>
            </a:r>
          </a:p>
          <a:p>
            <a:pPr marL="228600" indent="-165100" defTabSz="914400" fontAlgn="auto">
              <a:lnSpc>
                <a:spcPct val="120000"/>
              </a:lnSpc>
              <a:spcBef>
                <a:spcPts val="0"/>
              </a:spcBef>
              <a:spcAft>
                <a:spcPts val="0"/>
              </a:spcAft>
              <a:buClr>
                <a:srgbClr val="000000"/>
              </a:buClr>
              <a:buSzPct val="100000"/>
              <a:buFontTx/>
              <a:buChar char="●"/>
            </a:pPr>
            <a:r>
              <a:rPr lang="en" sz="800" kern="0">
                <a:solidFill>
                  <a:srgbClr val="000000"/>
                </a:solidFill>
                <a:latin typeface="Arial"/>
                <a:cs typeface="Arial"/>
                <a:sym typeface="Arial"/>
              </a:rPr>
              <a:t>Produced Typescript specification for the webGME plugin API..</a:t>
            </a:r>
          </a:p>
          <a:p>
            <a:pPr marL="114300" defTabSz="914400" fontAlgn="auto">
              <a:lnSpc>
                <a:spcPct val="115000"/>
              </a:lnSpc>
              <a:spcBef>
                <a:spcPts val="0"/>
              </a:spcBef>
              <a:spcAft>
                <a:spcPts val="0"/>
              </a:spcAft>
            </a:pPr>
            <a:endParaRPr sz="800" kern="0">
              <a:solidFill>
                <a:srgbClr val="000000"/>
              </a:solidFill>
              <a:latin typeface="Arial"/>
              <a:cs typeface="Arial"/>
              <a:sym typeface="Arial"/>
            </a:endParaRPr>
          </a:p>
        </p:txBody>
      </p:sp>
    </p:spTree>
    <p:extLst>
      <p:ext uri="{BB962C8B-B14F-4D97-AF65-F5344CB8AC3E}">
        <p14:creationId xmlns:p14="http://schemas.microsoft.com/office/powerpoint/2010/main" val="446043219"/>
      </p:ext>
    </p:extLst>
  </p:cSld>
  <p:clrMapOvr>
    <a:masterClrMapping/>
  </p:clrMapOvr>
</p:sld>
</file>

<file path=ppt/theme/theme1.xml><?xml version="1.0" encoding="utf-8"?>
<a:theme xmlns:a="http://schemas.openxmlformats.org/drawingml/2006/main" name="BBN-RTN-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BBN-RTN-Template</Template>
  <TotalTime>53789</TotalTime>
  <Words>3437</Words>
  <Application>Microsoft Office PowerPoint</Application>
  <PresentationFormat>On-screen Show (4:3)</PresentationFormat>
  <Paragraphs>486</Paragraphs>
  <Slides>25</Slides>
  <Notes>9</Notes>
  <HiddenSlides>0</HiddenSlides>
  <MMClips>0</MMClips>
  <ScaleCrop>false</ScaleCrop>
  <HeadingPairs>
    <vt:vector size="8" baseType="variant">
      <vt:variant>
        <vt:lpstr>Fonts Used</vt:lpstr>
      </vt:variant>
      <vt:variant>
        <vt:i4>4</vt:i4>
      </vt:variant>
      <vt:variant>
        <vt:lpstr>Theme</vt:lpstr>
      </vt:variant>
      <vt:variant>
        <vt:i4>2</vt:i4>
      </vt:variant>
      <vt:variant>
        <vt:lpstr>Slide Titles</vt:lpstr>
      </vt:variant>
      <vt:variant>
        <vt:i4>25</vt:i4>
      </vt:variant>
      <vt:variant>
        <vt:lpstr>Custom Shows</vt:lpstr>
      </vt:variant>
      <vt:variant>
        <vt:i4>2</vt:i4>
      </vt:variant>
    </vt:vector>
  </HeadingPairs>
  <TitlesOfParts>
    <vt:vector size="33" baseType="lpstr">
      <vt:lpstr>ＭＳ Ｐゴシック</vt:lpstr>
      <vt:lpstr>Arial</vt:lpstr>
      <vt:lpstr>Calibri</vt:lpstr>
      <vt:lpstr>Wingdings</vt:lpstr>
      <vt:lpstr>BBN-RTN-Template</vt:lpstr>
      <vt:lpstr>simple-light-2</vt:lpstr>
      <vt:lpstr>PowerPoint Presentation</vt:lpstr>
      <vt:lpstr>IMMoRTALS Technology Components (1)</vt:lpstr>
      <vt:lpstr>IMMoRTALS Technology Components (2)</vt:lpstr>
      <vt:lpstr>Securboration</vt:lpstr>
      <vt:lpstr>Accomplishments So Far (Jacob to check)</vt:lpstr>
      <vt:lpstr>Accomplishment Contd. - Toolbox</vt:lpstr>
      <vt:lpstr>Planned Next Steps (Jacob to check)</vt:lpstr>
      <vt:lpstr>Vanderbilt</vt:lpstr>
      <vt:lpstr>PowerPoint Presentation</vt:lpstr>
      <vt:lpstr>PowerPoint Presentation</vt:lpstr>
      <vt:lpstr>Riverside</vt:lpstr>
      <vt:lpstr>Automatic Resource Usage Inference</vt:lpstr>
      <vt:lpstr>Current progress and future plan</vt:lpstr>
      <vt:lpstr>OSU-DSL</vt:lpstr>
      <vt:lpstr>New technology: Resource DSL (Eric to check, including the notes)</vt:lpstr>
      <vt:lpstr>Resource DSL: component technologies</vt:lpstr>
      <vt:lpstr>OSU-Mutation Testing </vt:lpstr>
      <vt:lpstr>New Technology:  Mutation Adaptation</vt:lpstr>
      <vt:lpstr>Mutation Adaptation: Producing P’</vt:lpstr>
      <vt:lpstr>Phased Development Plan</vt:lpstr>
      <vt:lpstr>OSU-Schema Evolution </vt:lpstr>
      <vt:lpstr>Problem: Evolution of data representation</vt:lpstr>
      <vt:lpstr>New technology:  Schema-independent query system</vt:lpstr>
      <vt:lpstr>Phased Development Plan</vt:lpstr>
      <vt:lpstr>PowerPoint Presentation</vt:lpstr>
      <vt:lpstr>Custom Show 1</vt:lpstr>
      <vt:lpstr>Custom Show 2</vt:lpstr>
    </vt:vector>
  </TitlesOfParts>
  <Company>BBN Technologies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subject>A3</dc:subject>
  <dc:creator>Partha Pal</dc:creator>
  <cp:lastModifiedBy>ppal</cp:lastModifiedBy>
  <cp:revision>2315</cp:revision>
  <cp:lastPrinted>2015-11-30T19:39:18Z</cp:lastPrinted>
  <dcterms:created xsi:type="dcterms:W3CDTF">2010-07-09T13:55:20Z</dcterms:created>
  <dcterms:modified xsi:type="dcterms:W3CDTF">2016-11-28T21:01:37Z</dcterms:modified>
</cp:coreProperties>
</file>