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313" r:id="rId2"/>
    <p:sldId id="316" r:id="rId3"/>
  </p:sldIdLst>
  <p:sldSz cx="9144000" cy="6858000" type="screen4x3"/>
  <p:notesSz cx="6985000" cy="9283700"/>
  <p:custShowLst>
    <p:custShow name="Custom Show 1" id="0">
      <p:sldLst/>
    </p:custShow>
    <p:custShow name="Custom Show 2" id="1">
      <p:sldLst/>
    </p:custShow>
  </p:custShow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298"/>
    <a:srgbClr val="000000"/>
    <a:srgbClr val="FF3300"/>
    <a:srgbClr val="111111"/>
    <a:srgbClr val="659F61"/>
    <a:srgbClr val="F49180"/>
    <a:srgbClr val="D09A00"/>
    <a:srgbClr val="FF7171"/>
    <a:srgbClr val="FCA192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09" autoAdjust="0"/>
    <p:restoredTop sz="86264" autoAdjust="0"/>
  </p:normalViewPr>
  <p:slideViewPr>
    <p:cSldViewPr snapToGrid="0" snapToObjects="1">
      <p:cViewPr varScale="1">
        <p:scale>
          <a:sx n="60" d="100"/>
          <a:sy n="60" d="100"/>
        </p:scale>
        <p:origin x="13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5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5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C3BE5-7C0B-48D8-AA9C-758E2C87D26E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612"/>
            <a:ext cx="3026833" cy="4645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612"/>
            <a:ext cx="3026833" cy="4645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4D5FB-D3AB-4653-BEF0-A15876D55F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60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E200BF-5E88-4F80-A965-989E962435C2}" type="datetime1">
              <a:rPr lang="en-US"/>
              <a:pPr/>
              <a:t>11/22/2016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2035D20-666A-4D58-B2B9-83ED2AC52B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08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5A6B3DF-E0BF-4247-9CA4-A55DEB1697DE}" type="datetime1">
              <a:rPr lang="en-US" smtClean="0">
                <a:solidFill>
                  <a:prstClr val="black"/>
                </a:solidFill>
              </a:rPr>
              <a:pPr/>
              <a:t>11/22/2016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D96EC6-00F5-4B80-A2B8-EF30F4E93F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84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1ACC6E-3B65-47B9-A02B-435C919687C0}" type="datetime1">
              <a:rPr lang="en-US" smtClean="0">
                <a:solidFill>
                  <a:prstClr val="black"/>
                </a:solidFill>
              </a:rPr>
              <a:pPr/>
              <a:t>11/22/2016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11FF7-CBC2-4DA2-A660-FC301902E5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8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0C3844-2847-4E85-B407-6E0EDA274DAD}" type="datetime1">
              <a:rPr lang="en-US" smtClean="0">
                <a:solidFill>
                  <a:prstClr val="black"/>
                </a:solidFill>
              </a:rPr>
              <a:pPr/>
              <a:t>11/22/2016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C5C3A-E7B0-4245-91C1-AAB88D03A3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8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B285CC8-9FF3-4CA7-AB46-4C64AC48CFF9}" type="datetime1">
              <a:rPr lang="en-US" smtClean="0">
                <a:solidFill>
                  <a:prstClr val="black"/>
                </a:solidFill>
              </a:rPr>
              <a:pPr/>
              <a:t>11/22/2016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40E6D7-221B-40B7-B50C-C3B5231B0D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21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6F7B118-A922-4575-948A-19FE348C4DCB}" type="datetime1">
              <a:rPr lang="en-US" smtClean="0">
                <a:solidFill>
                  <a:prstClr val="black"/>
                </a:solidFill>
              </a:rPr>
              <a:pPr/>
              <a:t>11/22/2016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BC638B-006F-4636-A911-712D0992C3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4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B314952-7D96-477D-9ED8-36B09E208539}" type="datetime1">
              <a:rPr lang="en-US" smtClean="0">
                <a:solidFill>
                  <a:prstClr val="black"/>
                </a:solidFill>
              </a:rPr>
              <a:pPr/>
              <a:t>11/22/2016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2DDA7B-E1B4-4150-8F52-3E1C33BFB1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EC21296-BC98-4171-92F6-D019B15585F0}" type="datetime1">
              <a:rPr lang="en-US" smtClean="0">
                <a:solidFill>
                  <a:prstClr val="black"/>
                </a:solidFill>
              </a:rPr>
              <a:pPr/>
              <a:t>11/22/2016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F4AC1-43DB-4EF3-9E3E-72F89059F2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4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00FCB95-AD58-4B63-8306-18B0C136E6DE}" type="datetime1">
              <a:rPr lang="en-US" smtClean="0">
                <a:solidFill>
                  <a:prstClr val="black"/>
                </a:solidFill>
              </a:rPr>
              <a:pPr/>
              <a:t>11/22/2016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3728A-5C6C-4DC9-ACFF-9E47917C19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48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4333225-A648-4F55-B5C0-A5E1B6A212FC}" type="datetime1">
              <a:rPr lang="en-US" smtClean="0">
                <a:solidFill>
                  <a:prstClr val="black"/>
                </a:solidFill>
              </a:rPr>
              <a:pPr/>
              <a:t>11/22/2016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8979E-30E0-451B-8B0B-8F0D5B005C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5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4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74781DE-06DC-4BED-A6A2-EA6DC1FCA1B5}" type="datetime1">
              <a:rPr lang="en-US" smtClean="0">
                <a:solidFill>
                  <a:prstClr val="black"/>
                </a:solidFill>
              </a:rPr>
              <a:pPr/>
              <a:t>11/22/2016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44E3B2-2928-4D42-B57B-44FD8B34A4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3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EFBD287-52BE-4966-B318-DCDD8D070EF8}" type="datetime1">
              <a:rPr lang="en-US" smtClean="0">
                <a:solidFill>
                  <a:prstClr val="black"/>
                </a:solidFill>
              </a:rPr>
              <a:pPr/>
              <a:t>11/22/2016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19F520-AEB4-4F0B-9C40-0757721C72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41300" y="274638"/>
            <a:ext cx="822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552" y="6438238"/>
            <a:ext cx="126832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fld id="{BD020ED1-F291-4EFC-9D35-E81DFF8FFF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957263"/>
            <a:ext cx="9137650" cy="0"/>
          </a:xfrm>
          <a:prstGeom prst="line">
            <a:avLst/>
          </a:prstGeom>
          <a:noFill/>
          <a:ln w="12700">
            <a:solidFill>
              <a:srgbClr val="CE112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032" name="Picture 9" descr="BBn Technologies_RGB_RB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454900" y="190500"/>
            <a:ext cx="1443038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1932317" y="6561838"/>
            <a:ext cx="5913109" cy="285496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80000"/>
              </a:lnSpc>
              <a:defRPr/>
            </a:pPr>
            <a:endParaRPr lang="en-US" sz="1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932317" y="6516980"/>
            <a:ext cx="5913109" cy="285496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80000"/>
              </a:lnSpc>
              <a:defRPr/>
            </a:pPr>
            <a:r>
              <a:rPr lang="en-US" sz="1000" dirty="0" smtClean="0">
                <a:solidFill>
                  <a:prstClr val="white">
                    <a:lumMod val="50000"/>
                  </a:prstClr>
                </a:solidFill>
              </a:rPr>
              <a:t>Distribution authorized to U.S. Government Agencies only (Proprietary Information – April</a:t>
            </a:r>
            <a:r>
              <a:rPr lang="en-US" sz="1000" baseline="0" dirty="0" smtClean="0">
                <a:solidFill>
                  <a:prstClr val="white">
                    <a:lumMod val="50000"/>
                  </a:prstClr>
                </a:solidFill>
              </a:rPr>
              <a:t> 2016</a:t>
            </a:r>
            <a:r>
              <a:rPr lang="en-US" sz="1000" dirty="0" smtClean="0">
                <a:solidFill>
                  <a:prstClr val="white">
                    <a:lumMod val="50000"/>
                  </a:prstClr>
                </a:solidFill>
              </a:rPr>
              <a:t>). Other requests for this document shall be referred to DARPA Public Release Center. </a:t>
            </a:r>
            <a:endParaRPr lang="en-US" sz="1000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15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New technology: Resource DSL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728A-5C6C-4DC9-ACFF-9E47917C190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199" y="1286638"/>
            <a:ext cx="8442251" cy="5334162"/>
          </a:xfrm>
          <a:prstGeom prst="rect">
            <a:avLst/>
          </a:prstGeom>
        </p:spPr>
        <p:txBody>
          <a:bodyPr lIns="91440"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lang="en-US" sz="1800" dirty="0" smtClean="0"/>
              <a:t>Simple language with and an advanced </a:t>
            </a:r>
            <a:r>
              <a:rPr lang="en-US" sz="1800" b="1" dirty="0" err="1" smtClean="0"/>
              <a:t>variational</a:t>
            </a:r>
            <a:r>
              <a:rPr lang="en-US" sz="1800" b="1" dirty="0" smtClean="0"/>
              <a:t> effect system</a:t>
            </a:r>
            <a:endParaRPr lang="en-US" sz="1800" dirty="0" smtClean="0"/>
          </a:p>
          <a:p>
            <a:pPr>
              <a:spcBef>
                <a:spcPts val="1000"/>
              </a:spcBef>
            </a:pPr>
            <a:r>
              <a:rPr lang="en-US" sz="1800" dirty="0" smtClean="0"/>
              <a:t>Key representation: </a:t>
            </a:r>
            <a:r>
              <a:rPr lang="en-US" sz="1800" b="1" dirty="0" smtClean="0"/>
              <a:t>resource profiles </a:t>
            </a:r>
            <a:r>
              <a:rPr lang="en-US" sz="1800" dirty="0" smtClean="0"/>
              <a:t>(a type in the effect system) </a:t>
            </a:r>
            <a:endParaRPr lang="en-US" sz="1200" dirty="0"/>
          </a:p>
          <a:p>
            <a:pPr lvl="1">
              <a:spcBef>
                <a:spcPts val="1000"/>
              </a:spcBef>
            </a:pPr>
            <a:r>
              <a:rPr lang="en-US" sz="1600" dirty="0" smtClean="0"/>
              <a:t>Synthesize analysis results, annotations, feature model into a resource profile</a:t>
            </a:r>
            <a:r>
              <a:rPr lang="en-US" sz="1600" b="1" dirty="0" smtClean="0"/>
              <a:t> </a:t>
            </a:r>
            <a:r>
              <a:rPr lang="en-US" sz="1600" dirty="0" smtClean="0"/>
              <a:t>for each </a:t>
            </a:r>
            <a:r>
              <a:rPr lang="en-US" sz="1600" dirty="0" err="1" smtClean="0"/>
              <a:t>DFU</a:t>
            </a:r>
            <a:r>
              <a:rPr lang="en-US" sz="1600" dirty="0" smtClean="0"/>
              <a:t> that precisely captures </a:t>
            </a:r>
            <a:r>
              <a:rPr lang="en-US" sz="1600" b="1" dirty="0" smtClean="0"/>
              <a:t>configurability</a:t>
            </a:r>
            <a:r>
              <a:rPr lang="en-US" sz="1600" dirty="0" smtClean="0"/>
              <a:t>, </a:t>
            </a:r>
            <a:r>
              <a:rPr lang="en-US" sz="1600" b="1" dirty="0" smtClean="0"/>
              <a:t>requirements</a:t>
            </a:r>
            <a:r>
              <a:rPr lang="en-US" sz="1600" dirty="0" smtClean="0"/>
              <a:t>, and </a:t>
            </a:r>
            <a:r>
              <a:rPr lang="en-US" sz="1600" b="1" dirty="0" smtClean="0"/>
              <a:t>provisions</a:t>
            </a:r>
          </a:p>
          <a:p>
            <a:pPr lvl="1">
              <a:spcBef>
                <a:spcPts val="1000"/>
              </a:spcBef>
            </a:pPr>
            <a:r>
              <a:rPr lang="en-US" sz="1600" dirty="0" smtClean="0"/>
              <a:t>Describe </a:t>
            </a:r>
            <a:r>
              <a:rPr lang="en-US" sz="1600" b="1" dirty="0" smtClean="0"/>
              <a:t>mission requirements</a:t>
            </a:r>
            <a:r>
              <a:rPr lang="en-US" sz="1600" dirty="0" smtClean="0"/>
              <a:t> as a resource profile</a:t>
            </a:r>
            <a:r>
              <a:rPr lang="en-US" sz="1600" b="1" dirty="0" smtClean="0"/>
              <a:t> </a:t>
            </a:r>
            <a:r>
              <a:rPr lang="en-US" sz="1600" dirty="0" smtClean="0"/>
              <a:t>for the overall application</a:t>
            </a:r>
          </a:p>
          <a:p>
            <a:pPr>
              <a:spcBef>
                <a:spcPts val="1000"/>
              </a:spcBef>
            </a:pPr>
            <a:r>
              <a:rPr lang="en-US" sz="1800" dirty="0" smtClean="0"/>
              <a:t>Key functionality: efficiently </a:t>
            </a:r>
            <a:r>
              <a:rPr lang="en-US" sz="1800" b="1" dirty="0" smtClean="0"/>
              <a:t>check</a:t>
            </a:r>
            <a:r>
              <a:rPr lang="en-US" sz="1800" dirty="0" smtClean="0"/>
              <a:t> and </a:t>
            </a:r>
            <a:r>
              <a:rPr lang="en-US" sz="1800" b="1" dirty="0" smtClean="0"/>
              <a:t>infer</a:t>
            </a:r>
            <a:r>
              <a:rPr lang="en-US" sz="1800" dirty="0" smtClean="0"/>
              <a:t> resource profiles</a:t>
            </a:r>
            <a:endParaRPr lang="en-US" sz="1000" dirty="0" smtClean="0"/>
          </a:p>
          <a:p>
            <a:pPr lvl="1">
              <a:spcBef>
                <a:spcPts val="1000"/>
              </a:spcBef>
            </a:pPr>
            <a:r>
              <a:rPr lang="en-US" sz="1600" dirty="0" smtClean="0"/>
              <a:t>Problem: </a:t>
            </a:r>
            <a:r>
              <a:rPr lang="en-US" sz="1600" i="1" dirty="0" smtClean="0"/>
              <a:t>Huge</a:t>
            </a:r>
            <a:r>
              <a:rPr lang="en-US" sz="1600" dirty="0" smtClean="0"/>
              <a:t> space of potential apps (many variation points, alternative </a:t>
            </a:r>
            <a:r>
              <a:rPr lang="en-US" sz="1600" dirty="0" err="1" smtClean="0"/>
              <a:t>DFUs</a:t>
            </a:r>
            <a:r>
              <a:rPr lang="en-US" sz="1600" dirty="0" smtClean="0"/>
              <a:t>). How do we find the right one?</a:t>
            </a:r>
          </a:p>
          <a:p>
            <a:pPr lvl="1">
              <a:spcBef>
                <a:spcPts val="1000"/>
              </a:spcBef>
            </a:pPr>
            <a:r>
              <a:rPr lang="en-US" sz="1600" dirty="0" smtClean="0"/>
              <a:t>Solution: </a:t>
            </a:r>
            <a:r>
              <a:rPr lang="en-US" sz="1600" b="1" dirty="0" err="1" smtClean="0"/>
              <a:t>variational</a:t>
            </a:r>
            <a:r>
              <a:rPr lang="en-US" sz="1600" b="1" dirty="0" smtClean="0"/>
              <a:t> algorithms</a:t>
            </a:r>
            <a:r>
              <a:rPr lang="en-US" sz="1600" dirty="0" smtClean="0"/>
              <a:t> for efficient, precise typing of </a:t>
            </a:r>
            <a:r>
              <a:rPr lang="en-US" sz="1600" i="1" dirty="0" smtClean="0"/>
              <a:t>all possible apps</a:t>
            </a:r>
            <a:endParaRPr lang="en-US" sz="1600" b="1" dirty="0"/>
          </a:p>
          <a:p>
            <a:pPr>
              <a:spcBef>
                <a:spcPts val="1000"/>
              </a:spcBef>
            </a:pPr>
            <a:r>
              <a:rPr lang="en-US" sz="1800" dirty="0" smtClean="0"/>
              <a:t>Critical parts of our solution reduce to variants of typing problems:</a:t>
            </a:r>
            <a:endParaRPr lang="en-US" sz="2000" dirty="0" smtClean="0"/>
          </a:p>
          <a:p>
            <a:pPr lvl="1">
              <a:spcBef>
                <a:spcPts val="1000"/>
              </a:spcBef>
            </a:pPr>
            <a:r>
              <a:rPr lang="en-US" sz="1600" dirty="0" smtClean="0"/>
              <a:t>Does a given app satisfy the mission requirements? (type checking)</a:t>
            </a:r>
            <a:endParaRPr lang="en-US" sz="1600" dirty="0"/>
          </a:p>
          <a:p>
            <a:pPr lvl="1">
              <a:spcBef>
                <a:spcPts val="1000"/>
              </a:spcBef>
            </a:pPr>
            <a:r>
              <a:rPr lang="en-US" sz="1600" dirty="0" smtClean="0"/>
              <a:t>Find an app that satisfies the mission requirements? (type inference)</a:t>
            </a:r>
            <a:endParaRPr lang="en-US" sz="1600" dirty="0"/>
          </a:p>
          <a:p>
            <a:pPr lvl="1">
              <a:spcBef>
                <a:spcPts val="1000"/>
              </a:spcBef>
            </a:pPr>
            <a:r>
              <a:rPr lang="en-US" sz="1600" dirty="0" smtClean="0"/>
              <a:t>What is the best app for the mission requirements? (type inference + valuation)</a:t>
            </a:r>
          </a:p>
        </p:txBody>
      </p:sp>
    </p:spTree>
    <p:extLst>
      <p:ext uri="{BB962C8B-B14F-4D97-AF65-F5344CB8AC3E}">
        <p14:creationId xmlns:p14="http://schemas.microsoft.com/office/powerpoint/2010/main" val="46702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Resource DSL: component technologies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728A-5C6C-4DC9-ACFF-9E47917C190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41235" y="1286638"/>
            <a:ext cx="8442251" cy="5334162"/>
          </a:xfrm>
          <a:prstGeom prst="rect">
            <a:avLst/>
          </a:prstGeom>
        </p:spPr>
        <p:txBody>
          <a:bodyPr lIns="91440"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lang="en-US" sz="1800" dirty="0" smtClean="0"/>
              <a:t>Novel </a:t>
            </a:r>
            <a:r>
              <a:rPr lang="en-US" sz="1800" b="1" dirty="0" smtClean="0"/>
              <a:t>effect system</a:t>
            </a:r>
            <a:r>
              <a:rPr lang="en-US" sz="1800" dirty="0" smtClean="0"/>
              <a:t> based on:</a:t>
            </a:r>
          </a:p>
          <a:p>
            <a:pPr lvl="1">
              <a:spcBef>
                <a:spcPts val="1000"/>
              </a:spcBef>
            </a:pPr>
            <a:r>
              <a:rPr lang="en-US" sz="1600" dirty="0"/>
              <a:t>H</a:t>
            </a:r>
            <a:r>
              <a:rPr lang="en-US" sz="1600" dirty="0" smtClean="0"/>
              <a:t>ierarchically organized constraints to describe resource requirements/provisions</a:t>
            </a:r>
          </a:p>
          <a:p>
            <a:pPr lvl="1">
              <a:spcBef>
                <a:spcPts val="1000"/>
              </a:spcBef>
            </a:pPr>
            <a:r>
              <a:rPr lang="en-US" sz="1600" dirty="0" smtClean="0"/>
              <a:t>Variation points and presence conditions that capture configurability/variability</a:t>
            </a:r>
          </a:p>
          <a:p>
            <a:pPr>
              <a:spcBef>
                <a:spcPts val="1000"/>
              </a:spcBef>
            </a:pPr>
            <a:r>
              <a:rPr lang="en-US" sz="1800" dirty="0" smtClean="0"/>
              <a:t>Efficient </a:t>
            </a:r>
            <a:r>
              <a:rPr lang="en-US" sz="1800" b="1" dirty="0" err="1" smtClean="0"/>
              <a:t>variational</a:t>
            </a:r>
            <a:r>
              <a:rPr lang="en-US" sz="1800" b="1" dirty="0" smtClean="0"/>
              <a:t> data structures</a:t>
            </a:r>
            <a:r>
              <a:rPr lang="en-US" sz="1800" dirty="0" smtClean="0"/>
              <a:t> (stacks, sets, maps, etc.) </a:t>
            </a:r>
            <a:endParaRPr lang="en-US" sz="1200" dirty="0" smtClean="0"/>
          </a:p>
          <a:p>
            <a:pPr lvl="1">
              <a:spcBef>
                <a:spcPts val="1000"/>
              </a:spcBef>
            </a:pPr>
            <a:r>
              <a:rPr lang="en-US" sz="1600" dirty="0" smtClean="0"/>
              <a:t>Goals: maximize sharing, minimizing redundant operations</a:t>
            </a:r>
          </a:p>
          <a:p>
            <a:pPr lvl="1">
              <a:spcBef>
                <a:spcPts val="1000"/>
              </a:spcBef>
            </a:pPr>
            <a:r>
              <a:rPr lang="en-US" sz="1600" dirty="0" smtClean="0"/>
              <a:t>Key to efficient </a:t>
            </a:r>
            <a:r>
              <a:rPr lang="en-US" sz="1600" dirty="0" err="1" smtClean="0"/>
              <a:t>variational</a:t>
            </a:r>
            <a:r>
              <a:rPr lang="en-US" sz="1600" dirty="0" smtClean="0"/>
              <a:t> algorithms for type checking, inference, valuation</a:t>
            </a:r>
          </a:p>
          <a:p>
            <a:pPr>
              <a:spcBef>
                <a:spcPts val="1000"/>
              </a:spcBef>
            </a:pPr>
            <a:r>
              <a:rPr lang="en-US" sz="1800" dirty="0" smtClean="0"/>
              <a:t>Efficient </a:t>
            </a:r>
            <a:r>
              <a:rPr lang="en-US" sz="1800" b="1" dirty="0" err="1" smtClean="0"/>
              <a:t>variational</a:t>
            </a:r>
            <a:r>
              <a:rPr lang="en-US" sz="1800" b="1" dirty="0" smtClean="0"/>
              <a:t> algorithms</a:t>
            </a:r>
            <a:r>
              <a:rPr lang="en-US" sz="1800" dirty="0" smtClean="0"/>
              <a:t> for:</a:t>
            </a:r>
            <a:endParaRPr lang="en-US" sz="1200" b="1" dirty="0" smtClean="0"/>
          </a:p>
          <a:p>
            <a:pPr lvl="1">
              <a:spcBef>
                <a:spcPts val="1000"/>
              </a:spcBef>
            </a:pPr>
            <a:r>
              <a:rPr lang="en-US" sz="1600" dirty="0" smtClean="0"/>
              <a:t>Compute resource impact of an app on an initial resource environment</a:t>
            </a:r>
          </a:p>
          <a:p>
            <a:pPr lvl="1">
              <a:spcBef>
                <a:spcPts val="1000"/>
              </a:spcBef>
            </a:pPr>
            <a:r>
              <a:rPr lang="en-US" sz="1600" dirty="0" smtClean="0"/>
              <a:t>Check whether app is consistent with (i.e. subtype of) mission requirements</a:t>
            </a:r>
          </a:p>
          <a:p>
            <a:pPr lvl="1">
              <a:spcBef>
                <a:spcPts val="1000"/>
              </a:spcBef>
            </a:pPr>
            <a:r>
              <a:rPr lang="en-US" sz="1600" dirty="0" smtClean="0"/>
              <a:t>Infer satisfying resource profile for an app + mission requirements</a:t>
            </a:r>
          </a:p>
          <a:p>
            <a:pPr lvl="1">
              <a:spcBef>
                <a:spcPts val="1000"/>
              </a:spcBef>
            </a:pPr>
            <a:r>
              <a:rPr lang="en-US" sz="1600" dirty="0" smtClean="0"/>
              <a:t>Extract configuration specification from an inferred resource profile</a:t>
            </a:r>
          </a:p>
          <a:p>
            <a:pPr lvl="1">
              <a:spcBef>
                <a:spcPts val="1000"/>
              </a:spcBef>
            </a:pPr>
            <a:r>
              <a:rPr lang="en-US" sz="1600" dirty="0" smtClean="0"/>
              <a:t>Evaluate quality of all satisfying configurations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67736" y="1434231"/>
            <a:ext cx="99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accent2"/>
                </a:solidFill>
              </a:rPr>
              <a:t>(phase 1)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15299" y="2071383"/>
            <a:ext cx="1092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r>
              <a:rPr lang="en-US" sz="1400" b="1" smtClean="0">
                <a:solidFill>
                  <a:schemeClr val="accent2"/>
                </a:solidFill>
              </a:rPr>
              <a:t>(phase 2)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59004" y="3991443"/>
            <a:ext cx="1404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schemeClr val="accent2"/>
                </a:solidFill>
              </a:rPr>
              <a:t>(phase 1–2)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29613" y="2464310"/>
            <a:ext cx="1404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r>
              <a:rPr lang="en-US" sz="1400" b="1" smtClean="0">
                <a:solidFill>
                  <a:schemeClr val="accent2"/>
                </a:solidFill>
              </a:rPr>
              <a:t>(phase 1–3)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9005" y="4344100"/>
            <a:ext cx="1404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schemeClr val="accent2"/>
                </a:solidFill>
              </a:rPr>
              <a:t>(phase 1–2)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59003" y="4727288"/>
            <a:ext cx="1404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schemeClr val="accent2"/>
                </a:solidFill>
              </a:rPr>
              <a:t>(phase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  <a:r>
              <a:rPr lang="en-US" sz="1400" b="1" dirty="0" smtClean="0">
                <a:solidFill>
                  <a:schemeClr val="accent2"/>
                </a:solidFill>
              </a:rPr>
              <a:t>)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59003" y="5110476"/>
            <a:ext cx="1404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schemeClr val="accent2"/>
                </a:solidFill>
              </a:rPr>
              <a:t>(phase 2–3)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59002" y="5463133"/>
            <a:ext cx="1404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schemeClr val="accent2"/>
                </a:solidFill>
              </a:rPr>
              <a:t>(phase 3)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45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BN-RTN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BBN-RTN-Template</Template>
  <TotalTime>47121</TotalTime>
  <Words>308</Words>
  <Application>Microsoft Office PowerPoint</Application>
  <PresentationFormat>On-screen Show (4:3)</PresentationFormat>
  <Paragraphs>35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  <vt:variant>
        <vt:lpstr>Custom Shows</vt:lpstr>
      </vt:variant>
      <vt:variant>
        <vt:i4>2</vt:i4>
      </vt:variant>
    </vt:vector>
  </HeadingPairs>
  <TitlesOfParts>
    <vt:vector size="8" baseType="lpstr">
      <vt:lpstr>ＭＳ Ｐゴシック</vt:lpstr>
      <vt:lpstr>Arial</vt:lpstr>
      <vt:lpstr>Calibri</vt:lpstr>
      <vt:lpstr>1_BBN-RTN-Template</vt:lpstr>
      <vt:lpstr>New technology: Resource DSL</vt:lpstr>
      <vt:lpstr>Resource DSL: component technologies</vt:lpstr>
      <vt:lpstr>Custom Show 1</vt:lpstr>
      <vt:lpstr>Custom Show 2</vt:lpstr>
    </vt:vector>
  </TitlesOfParts>
  <Company>BBN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A3</dc:subject>
  <dc:creator>Partha Pal</dc:creator>
  <cp:lastModifiedBy>ppal</cp:lastModifiedBy>
  <cp:revision>2540</cp:revision>
  <cp:lastPrinted>2016-04-19T07:12:30Z</cp:lastPrinted>
  <dcterms:created xsi:type="dcterms:W3CDTF">2010-07-09T13:55:20Z</dcterms:created>
  <dcterms:modified xsi:type="dcterms:W3CDTF">2016-11-22T13:31:54Z</dcterms:modified>
</cp:coreProperties>
</file>