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1" r:id="rId2"/>
    <p:sldId id="452" r:id="rId3"/>
  </p:sldIdLst>
  <p:sldSz cx="9144000" cy="6858000" type="screen4x3"/>
  <p:notesSz cx="6985000" cy="9283700"/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111111"/>
    <a:srgbClr val="659F61"/>
    <a:srgbClr val="F49180"/>
    <a:srgbClr val="FEF298"/>
    <a:srgbClr val="D09A00"/>
    <a:srgbClr val="FF7171"/>
    <a:srgbClr val="FCA1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6252" autoAdjust="0"/>
  </p:normalViewPr>
  <p:slideViewPr>
    <p:cSldViewPr snapToGrid="0" snapToObjects="1">
      <p:cViewPr varScale="1">
        <p:scale>
          <a:sx n="60" d="100"/>
          <a:sy n="60" d="100"/>
        </p:scale>
        <p:origin x="1536" y="72"/>
      </p:cViewPr>
      <p:guideLst>
        <p:guide orient="horz" pos="2160"/>
        <p:guide pos="2880"/>
        <p:guide orient="horz" pos="20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BE5-7C0B-48D8-AA9C-758E2C87D26E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D5FB-D3AB-4653-BEF0-A15876D55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E200BF-5E88-4F80-A965-989E962435C2}" type="datetime1">
              <a:rPr lang="en-US"/>
              <a:pPr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35D20-666A-4D58-B2B9-83ED2AC52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932317" y="6561838"/>
            <a:ext cx="5913109" cy="2854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32317" y="6516980"/>
            <a:ext cx="5913109" cy="2854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Distribution authorized to U.S. Government Agencies only (Proprietary Information – Dec 2-3, 2015). Other requests for this document shall be referred to DARPA Public Release Center.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79293" y="2808942"/>
            <a:ext cx="1867647" cy="33916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Mutate program </a:t>
            </a:r>
            <a:r>
              <a:rPr lang="en-US" sz="1600" dirty="0" smtClean="0"/>
              <a:t>P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smtClean="0"/>
              <a:t>P</a:t>
            </a:r>
            <a:r>
              <a:rPr lang="en-US" sz="1600" dirty="0"/>
              <a:t>’ that also </a:t>
            </a:r>
            <a:r>
              <a:rPr lang="en-US" sz="1600" dirty="0" smtClean="0"/>
              <a:t>passes set of labeled tests T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P’ has less code, </a:t>
            </a:r>
            <a:r>
              <a:rPr lang="en-US" sz="1600" dirty="0" smtClean="0"/>
              <a:t>but passes 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Static </a:t>
            </a:r>
            <a:r>
              <a:rPr lang="en-US" sz="1600" dirty="0"/>
              <a:t>and dynamic analysis used to split P-P’ into units and map those units to reclaimable </a:t>
            </a:r>
            <a:r>
              <a:rPr lang="en-US" sz="1600" dirty="0" smtClean="0"/>
              <a:t>resources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Technology:  Mutation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8" y="1146777"/>
            <a:ext cx="8229600" cy="5586621"/>
          </a:xfrm>
        </p:spPr>
        <p:txBody>
          <a:bodyPr/>
          <a:lstStyle/>
          <a:p>
            <a:r>
              <a:rPr lang="en-US" sz="1800" dirty="0" smtClean="0"/>
              <a:t>Relying </a:t>
            </a:r>
            <a:r>
              <a:rPr lang="en-US" sz="1800" b="1" dirty="0" smtClean="0"/>
              <a:t>exclusively</a:t>
            </a:r>
            <a:r>
              <a:rPr lang="en-US" sz="1800" dirty="0" smtClean="0"/>
              <a:t> on annotations/DFU-based approach limits ability to discover/adapt non-critical resource </a:t>
            </a:r>
            <a:r>
              <a:rPr lang="en-US" sz="1800" b="1" dirty="0" smtClean="0"/>
              <a:t>uses</a:t>
            </a:r>
            <a:r>
              <a:rPr lang="en-US" sz="1800" dirty="0" smtClean="0"/>
              <a:t> in legacy/non-annotated code</a:t>
            </a:r>
          </a:p>
          <a:p>
            <a:r>
              <a:rPr lang="en-US" sz="1800" b="1" dirty="0" smtClean="0"/>
              <a:t>Solution</a:t>
            </a:r>
            <a:r>
              <a:rPr lang="en-US" sz="1800" dirty="0" smtClean="0"/>
              <a:t>:  use high quality annotated </a:t>
            </a:r>
            <a:r>
              <a:rPr lang="en-US" sz="1800" b="1" dirty="0" smtClean="0"/>
              <a:t>test suite </a:t>
            </a:r>
            <a:r>
              <a:rPr lang="en-US" sz="1800" dirty="0" smtClean="0"/>
              <a:t>to automatically identify non-critical functionality, map removal units to reclaimable resources</a:t>
            </a:r>
          </a:p>
          <a:p>
            <a:r>
              <a:rPr lang="en-US" sz="1800" dirty="0" smtClean="0"/>
              <a:t>Cross-cutting concept across all phases:  pre-mission or in-mission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1300" y="6154264"/>
            <a:ext cx="1268323" cy="365125"/>
          </a:xfrm>
        </p:spPr>
        <p:txBody>
          <a:bodyPr/>
          <a:lstStyle/>
          <a:p>
            <a:fld id="{0840E6D7-221B-40B7-B50C-C3B5231B0D1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hape 57"/>
          <p:cNvSpPr/>
          <p:nvPr/>
        </p:nvSpPr>
        <p:spPr>
          <a:xfrm>
            <a:off x="2483771" y="2984342"/>
            <a:ext cx="715700" cy="506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P</a:t>
            </a:r>
            <a:endParaRPr lang="en" dirty="0"/>
          </a:p>
        </p:txBody>
      </p:sp>
      <p:sp>
        <p:nvSpPr>
          <p:cNvPr id="6" name="Shape 59"/>
          <p:cNvSpPr/>
          <p:nvPr/>
        </p:nvSpPr>
        <p:spPr>
          <a:xfrm>
            <a:off x="2872634" y="3985221"/>
            <a:ext cx="938700" cy="599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T</a:t>
            </a:r>
          </a:p>
        </p:txBody>
      </p:sp>
      <p:cxnSp>
        <p:nvCxnSpPr>
          <p:cNvPr id="7" name="Shape 60"/>
          <p:cNvCxnSpPr>
            <a:stCxn id="6" idx="0"/>
            <a:endCxn id="5" idx="4"/>
          </p:cNvCxnSpPr>
          <p:nvPr/>
        </p:nvCxnSpPr>
        <p:spPr>
          <a:xfrm flipH="1" flipV="1">
            <a:off x="2841621" y="3491042"/>
            <a:ext cx="500363" cy="4941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61"/>
          <p:cNvCxnSpPr>
            <a:stCxn id="6" idx="3"/>
            <a:endCxn id="26" idx="1"/>
          </p:cNvCxnSpPr>
          <p:nvPr/>
        </p:nvCxnSpPr>
        <p:spPr>
          <a:xfrm>
            <a:off x="3811334" y="4285071"/>
            <a:ext cx="577090" cy="69225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63"/>
          <p:cNvSpPr/>
          <p:nvPr/>
        </p:nvSpPr>
        <p:spPr>
          <a:xfrm>
            <a:off x="4949503" y="2868706"/>
            <a:ext cx="1989900" cy="874643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JavaReducer: </a:t>
            </a:r>
            <a:r>
              <a:rPr lang="en" dirty="0"/>
              <a:t>Mutation + Delta Debugger</a:t>
            </a:r>
          </a:p>
        </p:txBody>
      </p:sp>
      <p:cxnSp>
        <p:nvCxnSpPr>
          <p:cNvPr id="10" name="Shape 64"/>
          <p:cNvCxnSpPr>
            <a:stCxn id="5" idx="6"/>
            <a:endCxn id="9" idx="1"/>
          </p:cNvCxnSpPr>
          <p:nvPr/>
        </p:nvCxnSpPr>
        <p:spPr>
          <a:xfrm>
            <a:off x="3199471" y="3237692"/>
            <a:ext cx="1750032" cy="6833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5"/>
          <p:cNvCxnSpPr>
            <a:stCxn id="6" idx="3"/>
            <a:endCxn id="9" idx="1"/>
          </p:cNvCxnSpPr>
          <p:nvPr/>
        </p:nvCxnSpPr>
        <p:spPr>
          <a:xfrm flipV="1">
            <a:off x="3811334" y="3306028"/>
            <a:ext cx="1138169" cy="9790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66"/>
          <p:cNvSpPr/>
          <p:nvPr/>
        </p:nvSpPr>
        <p:spPr>
          <a:xfrm>
            <a:off x="7401003" y="4141008"/>
            <a:ext cx="938700" cy="599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T</a:t>
            </a:r>
          </a:p>
        </p:txBody>
      </p:sp>
      <p:sp>
        <p:nvSpPr>
          <p:cNvPr id="13" name="Shape 67"/>
          <p:cNvSpPr/>
          <p:nvPr/>
        </p:nvSpPr>
        <p:spPr>
          <a:xfrm>
            <a:off x="8177003" y="2984342"/>
            <a:ext cx="838500" cy="506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 </a:t>
            </a:r>
            <a:r>
              <a:rPr lang="en" dirty="0" smtClean="0"/>
              <a:t>P</a:t>
            </a:r>
            <a:r>
              <a:rPr lang="en" dirty="0"/>
              <a:t>’</a:t>
            </a:r>
          </a:p>
        </p:txBody>
      </p:sp>
      <p:cxnSp>
        <p:nvCxnSpPr>
          <p:cNvPr id="14" name="Shape 68"/>
          <p:cNvCxnSpPr>
            <a:stCxn id="9" idx="3"/>
            <a:endCxn id="13" idx="2"/>
          </p:cNvCxnSpPr>
          <p:nvPr/>
        </p:nvCxnSpPr>
        <p:spPr>
          <a:xfrm flipV="1">
            <a:off x="6939403" y="3237692"/>
            <a:ext cx="1237600" cy="6833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69"/>
          <p:cNvCxnSpPr>
            <a:stCxn id="12" idx="0"/>
            <a:endCxn id="13" idx="4"/>
          </p:cNvCxnSpPr>
          <p:nvPr/>
        </p:nvCxnSpPr>
        <p:spPr>
          <a:xfrm rot="10800000" flipH="1">
            <a:off x="7870353" y="3490908"/>
            <a:ext cx="726000" cy="65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72"/>
          <p:cNvCxnSpPr>
            <a:stCxn id="5" idx="3"/>
            <a:endCxn id="25" idx="0"/>
          </p:cNvCxnSpPr>
          <p:nvPr/>
        </p:nvCxnSpPr>
        <p:spPr>
          <a:xfrm>
            <a:off x="2588583" y="3416838"/>
            <a:ext cx="284060" cy="167814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73"/>
          <p:cNvCxnSpPr>
            <a:stCxn id="13" idx="4"/>
            <a:endCxn id="27" idx="0"/>
          </p:cNvCxnSpPr>
          <p:nvPr/>
        </p:nvCxnSpPr>
        <p:spPr>
          <a:xfrm flipH="1">
            <a:off x="8450928" y="3491042"/>
            <a:ext cx="145325" cy="168439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74"/>
          <p:cNvSpPr/>
          <p:nvPr/>
        </p:nvSpPr>
        <p:spPr>
          <a:xfrm>
            <a:off x="5098325" y="5493725"/>
            <a:ext cx="1545850" cy="329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Diff S-S’</a:t>
            </a:r>
            <a:r>
              <a:rPr lang="en-US" dirty="0" smtClean="0"/>
              <a:t> </a:t>
            </a:r>
            <a:r>
              <a:rPr lang="en" dirty="0" smtClean="0"/>
              <a:t>D-D</a:t>
            </a:r>
            <a:r>
              <a:rPr lang="en" dirty="0"/>
              <a:t>’</a:t>
            </a:r>
          </a:p>
        </p:txBody>
      </p:sp>
      <p:cxnSp>
        <p:nvCxnSpPr>
          <p:cNvPr id="19" name="Shape 75"/>
          <p:cNvCxnSpPr>
            <a:stCxn id="25" idx="3"/>
            <a:endCxn id="18" idx="1"/>
          </p:cNvCxnSpPr>
          <p:nvPr/>
        </p:nvCxnSpPr>
        <p:spPr>
          <a:xfrm>
            <a:off x="3515000" y="5293225"/>
            <a:ext cx="1583325" cy="3650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76"/>
          <p:cNvCxnSpPr>
            <a:stCxn id="26" idx="2"/>
            <a:endCxn id="18" idx="0"/>
          </p:cNvCxnSpPr>
          <p:nvPr/>
        </p:nvCxnSpPr>
        <p:spPr>
          <a:xfrm>
            <a:off x="5003998" y="5187182"/>
            <a:ext cx="867252" cy="306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77"/>
          <p:cNvCxnSpPr>
            <a:stCxn id="28" idx="2"/>
            <a:endCxn id="18" idx="0"/>
          </p:cNvCxnSpPr>
          <p:nvPr/>
        </p:nvCxnSpPr>
        <p:spPr>
          <a:xfrm flipH="1">
            <a:off x="5871250" y="5169567"/>
            <a:ext cx="637490" cy="3241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78"/>
          <p:cNvCxnSpPr>
            <a:stCxn id="27" idx="1"/>
            <a:endCxn id="18" idx="3"/>
          </p:cNvCxnSpPr>
          <p:nvPr/>
        </p:nvCxnSpPr>
        <p:spPr>
          <a:xfrm flipH="1">
            <a:off x="6644175" y="5385295"/>
            <a:ext cx="1242177" cy="2729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79"/>
          <p:cNvCxnSpPr>
            <a:stCxn id="18" idx="2"/>
            <a:endCxn id="29" idx="3"/>
          </p:cNvCxnSpPr>
          <p:nvPr/>
        </p:nvCxnSpPr>
        <p:spPr>
          <a:xfrm flipH="1">
            <a:off x="5374170" y="5822825"/>
            <a:ext cx="497080" cy="29113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82"/>
          <p:cNvCxnSpPr>
            <a:stCxn id="12" idx="2"/>
            <a:endCxn id="28" idx="3"/>
          </p:cNvCxnSpPr>
          <p:nvPr/>
        </p:nvCxnSpPr>
        <p:spPr>
          <a:xfrm flipH="1">
            <a:off x="7218641" y="4740708"/>
            <a:ext cx="651712" cy="2190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" name="Flowchart: Punched Tape 28"/>
          <p:cNvSpPr/>
          <p:nvPr/>
        </p:nvSpPr>
        <p:spPr>
          <a:xfrm>
            <a:off x="2230286" y="5045422"/>
            <a:ext cx="1284714" cy="495605"/>
          </a:xfrm>
          <a:prstGeom prst="flowChartPunchedTap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Static Analysis Result: S</a:t>
            </a:r>
            <a:endParaRPr lang="en-US" sz="1000" dirty="0"/>
          </a:p>
        </p:txBody>
      </p:sp>
      <p:sp>
        <p:nvSpPr>
          <p:cNvPr id="26" name="Flowchart: Punched Tape 108"/>
          <p:cNvSpPr/>
          <p:nvPr/>
        </p:nvSpPr>
        <p:spPr>
          <a:xfrm>
            <a:off x="4388424" y="4715004"/>
            <a:ext cx="1231148" cy="524642"/>
          </a:xfrm>
          <a:prstGeom prst="flowChartPunchedTap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Dynamic Analysis Traces: D</a:t>
            </a:r>
            <a:endParaRPr lang="en-US" sz="1000" dirty="0"/>
          </a:p>
        </p:txBody>
      </p:sp>
      <p:sp>
        <p:nvSpPr>
          <p:cNvPr id="27" name="Flowchart: Punched Tape 109"/>
          <p:cNvSpPr/>
          <p:nvPr/>
        </p:nvSpPr>
        <p:spPr>
          <a:xfrm>
            <a:off x="7886352" y="5122974"/>
            <a:ext cx="1129152" cy="524642"/>
          </a:xfrm>
          <a:prstGeom prst="flowChartPunchedTap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" sz="1000" dirty="0"/>
              <a:t>Static Analysis Result: S’</a:t>
            </a:r>
          </a:p>
        </p:txBody>
      </p:sp>
      <p:sp>
        <p:nvSpPr>
          <p:cNvPr id="28" name="Flowchart: Punched Tape 110"/>
          <p:cNvSpPr/>
          <p:nvPr/>
        </p:nvSpPr>
        <p:spPr>
          <a:xfrm>
            <a:off x="5798838" y="4697389"/>
            <a:ext cx="1419803" cy="524642"/>
          </a:xfrm>
          <a:prstGeom prst="flowChartPunchedTap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Dynamic Analysis Traces: D’</a:t>
            </a:r>
            <a:endParaRPr lang="en-US" sz="10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4239601" y="6113957"/>
            <a:ext cx="2269138" cy="356491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Resource Uses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Adaptation: Producing P’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8" y="1146777"/>
            <a:ext cx="8229600" cy="5586621"/>
          </a:xfrm>
        </p:spPr>
        <p:txBody>
          <a:bodyPr/>
          <a:lstStyle/>
          <a:p>
            <a:r>
              <a:rPr lang="en-US" sz="1800" dirty="0" smtClean="0"/>
              <a:t>Hierarchical delta debugging begins from bottom-up to remove code</a:t>
            </a:r>
          </a:p>
          <a:p>
            <a:r>
              <a:rPr lang="en-US" sz="1800" dirty="0" smtClean="0"/>
              <a:t>Much larger removal units than traditional mutation testing</a:t>
            </a:r>
          </a:p>
          <a:p>
            <a:r>
              <a:rPr lang="en-US" sz="1800" dirty="0" smtClean="0"/>
              <a:t>Looking for mutants that </a:t>
            </a:r>
            <a:r>
              <a:rPr lang="en-US" sz="1800" b="1" dirty="0" smtClean="0"/>
              <a:t>cannot </a:t>
            </a:r>
            <a:r>
              <a:rPr lang="en-US" sz="1800" dirty="0" smtClean="0"/>
              <a:t>be detected by test suite</a:t>
            </a:r>
          </a:p>
          <a:p>
            <a:r>
              <a:rPr lang="en-US" sz="1800" dirty="0" smtClean="0"/>
              <a:t>Phase 1-3 applicable, though in-mission or Android side requires novel heuristics to speed analysis, modified hierarchical delta-debugging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1300" y="6154264"/>
            <a:ext cx="1268323" cy="365125"/>
          </a:xfrm>
        </p:spPr>
        <p:txBody>
          <a:bodyPr/>
          <a:lstStyle/>
          <a:p>
            <a:fld id="{0840E6D7-221B-40B7-B50C-C3B5231B0D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93477" y="3175984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16002" y="3151771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11103" y="3175984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43194" y="3244546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13552" y="2730339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16934" y="3686838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0804" y="3691460"/>
            <a:ext cx="160785" cy="233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26576" y="3532702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87103" y="3532702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24476" y="3529089"/>
            <a:ext cx="160785" cy="233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09035" y="3553340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47247" y="3574851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15272" y="358750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17671" y="358153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65351" y="3581821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36" idx="3"/>
            <a:endCxn id="31" idx="6"/>
          </p:cNvCxnSpPr>
          <p:nvPr/>
        </p:nvCxnSpPr>
        <p:spPr>
          <a:xfrm flipH="1">
            <a:off x="4754262" y="2929402"/>
            <a:ext cx="1782837" cy="3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3"/>
            <a:endCxn id="32" idx="0"/>
          </p:cNvCxnSpPr>
          <p:nvPr/>
        </p:nvCxnSpPr>
        <p:spPr>
          <a:xfrm flipH="1">
            <a:off x="6096395" y="2929402"/>
            <a:ext cx="440704" cy="22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5"/>
            <a:endCxn id="33" idx="1"/>
          </p:cNvCxnSpPr>
          <p:nvPr/>
        </p:nvCxnSpPr>
        <p:spPr>
          <a:xfrm>
            <a:off x="6650791" y="2929402"/>
            <a:ext cx="383859" cy="28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5"/>
            <a:endCxn id="35" idx="2"/>
          </p:cNvCxnSpPr>
          <p:nvPr/>
        </p:nvCxnSpPr>
        <p:spPr>
          <a:xfrm>
            <a:off x="6650791" y="2929402"/>
            <a:ext cx="1692404" cy="43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360836" y="3599876"/>
            <a:ext cx="160785" cy="233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761495" y="358430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6541" y="402567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413657" y="402567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50443" y="3917634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64826" y="391585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230110" y="3989942"/>
            <a:ext cx="160785" cy="233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77905" y="3983379"/>
            <a:ext cx="160785" cy="233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772871" y="4008000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31" idx="4"/>
            <a:endCxn id="37" idx="7"/>
          </p:cNvCxnSpPr>
          <p:nvPr/>
        </p:nvCxnSpPr>
        <p:spPr>
          <a:xfrm flipH="1">
            <a:off x="4354172" y="3409202"/>
            <a:ext cx="319698" cy="31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4"/>
            <a:endCxn id="38" idx="0"/>
          </p:cNvCxnSpPr>
          <p:nvPr/>
        </p:nvCxnSpPr>
        <p:spPr>
          <a:xfrm>
            <a:off x="4673870" y="3409202"/>
            <a:ext cx="127327" cy="2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</p:cNvCxnSpPr>
          <p:nvPr/>
        </p:nvCxnSpPr>
        <p:spPr>
          <a:xfrm flipH="1">
            <a:off x="5576919" y="3350835"/>
            <a:ext cx="462630" cy="22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3"/>
            <a:endCxn id="40" idx="7"/>
          </p:cNvCxnSpPr>
          <p:nvPr/>
        </p:nvCxnSpPr>
        <p:spPr>
          <a:xfrm flipH="1">
            <a:off x="5924341" y="3350835"/>
            <a:ext cx="115207" cy="21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" idx="3"/>
            <a:endCxn id="41" idx="0"/>
          </p:cNvCxnSpPr>
          <p:nvPr/>
        </p:nvCxnSpPr>
        <p:spPr>
          <a:xfrm>
            <a:off x="6039549" y="3350835"/>
            <a:ext cx="165320" cy="17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4"/>
            <a:endCxn id="42" idx="7"/>
          </p:cNvCxnSpPr>
          <p:nvPr/>
        </p:nvCxnSpPr>
        <p:spPr>
          <a:xfrm flipH="1">
            <a:off x="6646273" y="3409202"/>
            <a:ext cx="445223" cy="1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3" idx="4"/>
            <a:endCxn id="44" idx="0"/>
          </p:cNvCxnSpPr>
          <p:nvPr/>
        </p:nvCxnSpPr>
        <p:spPr>
          <a:xfrm>
            <a:off x="7091496" y="3409202"/>
            <a:ext cx="204169" cy="17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3" idx="4"/>
            <a:endCxn id="43" idx="0"/>
          </p:cNvCxnSpPr>
          <p:nvPr/>
        </p:nvCxnSpPr>
        <p:spPr>
          <a:xfrm flipH="1">
            <a:off x="6927640" y="3409202"/>
            <a:ext cx="163856" cy="165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4"/>
            <a:endCxn id="45" idx="7"/>
          </p:cNvCxnSpPr>
          <p:nvPr/>
        </p:nvCxnSpPr>
        <p:spPr>
          <a:xfrm flipH="1">
            <a:off x="7754909" y="3477764"/>
            <a:ext cx="668678" cy="13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5" idx="4"/>
            <a:endCxn id="46" idx="7"/>
          </p:cNvCxnSpPr>
          <p:nvPr/>
        </p:nvCxnSpPr>
        <p:spPr>
          <a:xfrm flipH="1">
            <a:off x="8202589" y="3477764"/>
            <a:ext cx="220998" cy="138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5" idx="4"/>
            <a:endCxn id="51" idx="0"/>
          </p:cNvCxnSpPr>
          <p:nvPr/>
        </p:nvCxnSpPr>
        <p:spPr>
          <a:xfrm>
            <a:off x="8423587" y="3477764"/>
            <a:ext cx="17642" cy="122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5" idx="4"/>
            <a:endCxn id="52" idx="1"/>
          </p:cNvCxnSpPr>
          <p:nvPr/>
        </p:nvCxnSpPr>
        <p:spPr>
          <a:xfrm>
            <a:off x="8423587" y="3477764"/>
            <a:ext cx="361455" cy="14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417386" y="4013928"/>
            <a:ext cx="160785" cy="233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33576" y="4019977"/>
            <a:ext cx="160785" cy="233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51" idx="4"/>
            <a:endCxn id="73" idx="0"/>
          </p:cNvCxnSpPr>
          <p:nvPr/>
        </p:nvCxnSpPr>
        <p:spPr>
          <a:xfrm flipH="1">
            <a:off x="8213969" y="3833094"/>
            <a:ext cx="227260" cy="186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1" idx="4"/>
            <a:endCxn id="72" idx="1"/>
          </p:cNvCxnSpPr>
          <p:nvPr/>
        </p:nvCxnSpPr>
        <p:spPr>
          <a:xfrm flipH="1">
            <a:off x="8440932" y="3833094"/>
            <a:ext cx="296" cy="21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4"/>
            <a:endCxn id="59" idx="0"/>
          </p:cNvCxnSpPr>
          <p:nvPr/>
        </p:nvCxnSpPr>
        <p:spPr>
          <a:xfrm>
            <a:off x="8841888" y="3817523"/>
            <a:ext cx="11376" cy="190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7" idx="4"/>
            <a:endCxn id="53" idx="0"/>
          </p:cNvCxnSpPr>
          <p:nvPr/>
        </p:nvCxnSpPr>
        <p:spPr>
          <a:xfrm flipH="1">
            <a:off x="4216934" y="3920056"/>
            <a:ext cx="80393" cy="10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4"/>
            <a:endCxn id="54" idx="1"/>
          </p:cNvCxnSpPr>
          <p:nvPr/>
        </p:nvCxnSpPr>
        <p:spPr>
          <a:xfrm>
            <a:off x="4297326" y="3920056"/>
            <a:ext cx="139877" cy="13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9" idx="4"/>
            <a:endCxn id="55" idx="7"/>
          </p:cNvCxnSpPr>
          <p:nvPr/>
        </p:nvCxnSpPr>
        <p:spPr>
          <a:xfrm flipH="1">
            <a:off x="5287681" y="3765920"/>
            <a:ext cx="219287" cy="18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56" idx="0"/>
          </p:cNvCxnSpPr>
          <p:nvPr/>
        </p:nvCxnSpPr>
        <p:spPr>
          <a:xfrm>
            <a:off x="5506968" y="3765920"/>
            <a:ext cx="38251" cy="14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4"/>
            <a:endCxn id="58" idx="0"/>
          </p:cNvCxnSpPr>
          <p:nvPr/>
        </p:nvCxnSpPr>
        <p:spPr>
          <a:xfrm flipH="1">
            <a:off x="5958298" y="3762307"/>
            <a:ext cx="246571" cy="22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4"/>
            <a:endCxn id="57" idx="0"/>
          </p:cNvCxnSpPr>
          <p:nvPr/>
        </p:nvCxnSpPr>
        <p:spPr>
          <a:xfrm>
            <a:off x="6204869" y="3762307"/>
            <a:ext cx="105634" cy="227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665847" y="4951013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049436" y="4937671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43997" y="5070268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382409" y="5070268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46986" y="4516239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269707" y="5333274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435793" y="530348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818899" y="5306339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29150" y="549258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76532" y="5496969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239453" y="5488848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586012" y="5472892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972791" y="5459550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87" idx="3"/>
            <a:endCxn id="83" idx="6"/>
          </p:cNvCxnSpPr>
          <p:nvPr/>
        </p:nvCxnSpPr>
        <p:spPr>
          <a:xfrm flipH="1">
            <a:off x="4826632" y="4715303"/>
            <a:ext cx="1743901" cy="35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3"/>
            <a:endCxn id="84" idx="0"/>
          </p:cNvCxnSpPr>
          <p:nvPr/>
        </p:nvCxnSpPr>
        <p:spPr>
          <a:xfrm flipH="1">
            <a:off x="6129828" y="4715303"/>
            <a:ext cx="440704" cy="22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  <a:endCxn id="85" idx="1"/>
          </p:cNvCxnSpPr>
          <p:nvPr/>
        </p:nvCxnSpPr>
        <p:spPr>
          <a:xfrm>
            <a:off x="6684224" y="4715303"/>
            <a:ext cx="383319" cy="38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6"/>
            <a:endCxn id="86" idx="2"/>
          </p:cNvCxnSpPr>
          <p:nvPr/>
        </p:nvCxnSpPr>
        <p:spPr>
          <a:xfrm>
            <a:off x="6707771" y="4632848"/>
            <a:ext cx="1674638" cy="55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783123" y="5463632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169975" y="581157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447091" y="5811575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183877" y="5703534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498260" y="5701756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783123" y="5853577"/>
            <a:ext cx="160785" cy="233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83" idx="4"/>
            <a:endCxn id="88" idx="7"/>
          </p:cNvCxnSpPr>
          <p:nvPr/>
        </p:nvCxnSpPr>
        <p:spPr>
          <a:xfrm flipH="1">
            <a:off x="4406945" y="5184230"/>
            <a:ext cx="339294" cy="18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4" idx="3"/>
            <a:endCxn id="89" idx="7"/>
          </p:cNvCxnSpPr>
          <p:nvPr/>
        </p:nvCxnSpPr>
        <p:spPr>
          <a:xfrm flipH="1">
            <a:off x="5573031" y="5136735"/>
            <a:ext cx="499951" cy="2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0" idx="7"/>
          </p:cNvCxnSpPr>
          <p:nvPr/>
        </p:nvCxnSpPr>
        <p:spPr>
          <a:xfrm flipH="1">
            <a:off x="5956137" y="5136735"/>
            <a:ext cx="116846" cy="20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4"/>
            <a:endCxn id="91" idx="7"/>
          </p:cNvCxnSpPr>
          <p:nvPr/>
        </p:nvCxnSpPr>
        <p:spPr>
          <a:xfrm flipH="1">
            <a:off x="6666389" y="5303485"/>
            <a:ext cx="458001" cy="2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4"/>
            <a:endCxn id="93" idx="0"/>
          </p:cNvCxnSpPr>
          <p:nvPr/>
        </p:nvCxnSpPr>
        <p:spPr>
          <a:xfrm>
            <a:off x="7124390" y="5303485"/>
            <a:ext cx="195455" cy="1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5" idx="4"/>
            <a:endCxn id="92" idx="0"/>
          </p:cNvCxnSpPr>
          <p:nvPr/>
        </p:nvCxnSpPr>
        <p:spPr>
          <a:xfrm flipH="1">
            <a:off x="6956925" y="5303485"/>
            <a:ext cx="167465" cy="193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6" idx="4"/>
            <a:endCxn id="94" idx="0"/>
          </p:cNvCxnSpPr>
          <p:nvPr/>
        </p:nvCxnSpPr>
        <p:spPr>
          <a:xfrm flipH="1">
            <a:off x="7666404" y="5303485"/>
            <a:ext cx="796398" cy="16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6" idx="4"/>
          </p:cNvCxnSpPr>
          <p:nvPr/>
        </p:nvCxnSpPr>
        <p:spPr>
          <a:xfrm flipH="1">
            <a:off x="8110029" y="5303485"/>
            <a:ext cx="352773" cy="19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</p:cNvCxnSpPr>
          <p:nvPr/>
        </p:nvCxnSpPr>
        <p:spPr>
          <a:xfrm>
            <a:off x="8462802" y="5303485"/>
            <a:ext cx="343867" cy="194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0" idx="4"/>
            <a:endCxn id="105" idx="0"/>
          </p:cNvCxnSpPr>
          <p:nvPr/>
        </p:nvCxnSpPr>
        <p:spPr>
          <a:xfrm>
            <a:off x="8863515" y="5696850"/>
            <a:ext cx="0" cy="156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8" idx="4"/>
            <a:endCxn id="101" idx="0"/>
          </p:cNvCxnSpPr>
          <p:nvPr/>
        </p:nvCxnSpPr>
        <p:spPr>
          <a:xfrm flipH="1">
            <a:off x="4250368" y="5566491"/>
            <a:ext cx="99732" cy="245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8" idx="4"/>
            <a:endCxn id="102" idx="1"/>
          </p:cNvCxnSpPr>
          <p:nvPr/>
        </p:nvCxnSpPr>
        <p:spPr>
          <a:xfrm>
            <a:off x="4350100" y="5566491"/>
            <a:ext cx="120538" cy="279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4"/>
            <a:endCxn id="103" idx="7"/>
          </p:cNvCxnSpPr>
          <p:nvPr/>
        </p:nvCxnSpPr>
        <p:spPr>
          <a:xfrm flipH="1">
            <a:off x="5321115" y="5536703"/>
            <a:ext cx="195071" cy="200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9" idx="4"/>
            <a:endCxn id="104" idx="0"/>
          </p:cNvCxnSpPr>
          <p:nvPr/>
        </p:nvCxnSpPr>
        <p:spPr>
          <a:xfrm>
            <a:off x="5516186" y="5536703"/>
            <a:ext cx="62467" cy="16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360369" y="2686918"/>
            <a:ext cx="204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Resource uses: R1, R2, R3, R4, R5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990474" y="5934974"/>
            <a:ext cx="293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Resource uses: R1, R2, R4’, R5’ (R3 gone, R4/5 lower)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9948" y="2818009"/>
            <a:ext cx="25250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Remove calls to system logger first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Remove initialization of system logger once all calls are gone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Result: P’ has fewer writes to SSD, lower memory usage (logging cache no longer used)</a:t>
            </a:r>
          </a:p>
          <a:p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642189" y="4202373"/>
            <a:ext cx="220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red code is removable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323744" y="4279317"/>
            <a:ext cx="206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removal at</a:t>
            </a:r>
            <a:br>
              <a:rPr lang="en-US" sz="1400" dirty="0" smtClean="0"/>
            </a:br>
            <a:r>
              <a:rPr lang="en-US" sz="1400" dirty="0" smtClean="0"/>
              <a:t>leaves of AST, move 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94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BBN-RTN-Template</Template>
  <TotalTime>47898</TotalTime>
  <Words>266</Words>
  <Application>Microsoft Office PowerPoint</Application>
  <PresentationFormat>On-screen Show (4:3)</PresentationFormat>
  <Paragraphs>36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Wingdings</vt:lpstr>
      <vt:lpstr>BBN-RTN-Template</vt:lpstr>
      <vt:lpstr>New Technology:  Mutation Adaptation</vt:lpstr>
      <vt:lpstr>Mutation Adaptation: Producing P’</vt:lpstr>
      <vt:lpstr>Custom Show 1</vt:lpstr>
      <vt:lpstr>Custom Show 2</vt:lpstr>
    </vt:vector>
  </TitlesOfParts>
  <Company>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A3</dc:subject>
  <dc:creator>Partha Pal</dc:creator>
  <cp:lastModifiedBy>ppal</cp:lastModifiedBy>
  <cp:revision>2232</cp:revision>
  <cp:lastPrinted>2015-11-30T19:39:18Z</cp:lastPrinted>
  <dcterms:created xsi:type="dcterms:W3CDTF">2010-07-09T13:55:20Z</dcterms:created>
  <dcterms:modified xsi:type="dcterms:W3CDTF">2016-11-22T13:32:17Z</dcterms:modified>
</cp:coreProperties>
</file>