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pal" initials="p" lastIdx="5" clrIdx="0">
    <p:extLst>
      <p:ext uri="{19B8F6BF-5375-455C-9EA6-DF929625EA0E}">
        <p15:presenceInfo xmlns:p15="http://schemas.microsoft.com/office/powerpoint/2012/main" userId="pp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6-11-21T22:41:19.490" idx="1">
    <p:pos x="3183" y="1628"/>
    <p:text>This are setting up the context-- terms and concepts that are neede to represent what the sw does, the structure of the sw etc</p:text>
    <p:extLst>
      <p:ext uri="{C676402C-5697-4E1C-873F-D02D1690AC5C}">
        <p15:threadingInfo xmlns:p15="http://schemas.microsoft.com/office/powerpoint/2012/main" timeZoneBias="300"/>
      </p:ext>
    </p:extLst>
  </p:cm>
  <p:cm authorId="1" dt="2016-11-21T22:42:14.062" idx="2">
    <p:pos x="5826" y="2860"/>
    <p:text>This is the "model"? represents the sw or env at hand, or captures specific knowledge about the sw, env etc that we can reason about.</p:text>
    <p:extLst>
      <p:ext uri="{C676402C-5697-4E1C-873F-D02D1690AC5C}">
        <p15:threadingInfo xmlns:p15="http://schemas.microsoft.com/office/powerpoint/2012/main" timeZoneBias="300"/>
      </p:ext>
    </p:extLst>
  </p:cm>
  <p:cm authorId="1" dt="2016-11-21T22:44:21.315" idx="3">
    <p:pos x="10" y="10"/>
    <p:text>May be we can say that the vocab are the words and grammar, the knowledge about our application and environment are specific sentences that use the word. Now the sentence needs to be grammatically correct-- but what a paragraph means is not defined by the grammar.</p:text>
    <p:extLst>
      <p:ext uri="{C676402C-5697-4E1C-873F-D02D1690AC5C}">
        <p15:threadingInfo xmlns:p15="http://schemas.microsoft.com/office/powerpoint/2012/main" timeZoneBias="30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6-11-21T22:46:16.611" idx="4">
    <p:pos x="10" y="10"/>
    <p:text>what is the diff between the Bytecode analyzer and Ontology api-- to me they togetheer represent a nice capability-- is that view incorrect?</p:text>
    <p:extLst>
      <p:ext uri="{C676402C-5697-4E1C-873F-D02D1690AC5C}">
        <p15:threadingInfo xmlns:p15="http://schemas.microsoft.com/office/powerpoint/2012/main" timeZoneBias="30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6-11-21T22:47:32.446" idx="5">
    <p:pos x="10" y="10"/>
    <p:text>May need a little explanation</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1963F8-85D7-47FA-894D-364AEB9FCCC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358290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63F8-85D7-47FA-894D-364AEB9FCCC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87798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63F8-85D7-47FA-894D-364AEB9FCCC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70915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1963F8-85D7-47FA-894D-364AEB9FCCC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5359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1963F8-85D7-47FA-894D-364AEB9FCCC2}" type="datetimeFigureOut">
              <a:rPr lang="en-US" smtClean="0"/>
              <a:t>11/21/2016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199045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1963F8-85D7-47FA-894D-364AEB9FCCC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4160865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1963F8-85D7-47FA-894D-364AEB9FCCC2}" type="datetimeFigureOut">
              <a:rPr lang="en-US" smtClean="0"/>
              <a:t>11/21/2016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46400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1963F8-85D7-47FA-894D-364AEB9FCCC2}" type="datetimeFigureOut">
              <a:rPr lang="en-US" smtClean="0"/>
              <a:t>11/21/2016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41634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1963F8-85D7-47FA-894D-364AEB9FCCC2}" type="datetimeFigureOut">
              <a:rPr lang="en-US" smtClean="0"/>
              <a:t>11/21/2016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626112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963F8-85D7-47FA-894D-364AEB9FCCC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16721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1963F8-85D7-47FA-894D-364AEB9FCCC2}" type="datetimeFigureOut">
              <a:rPr lang="en-US" smtClean="0"/>
              <a:t>11/21/2016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3F1599-8A6E-4028-B8DA-27EBC5CC6D0A}" type="slidenum">
              <a:rPr lang="en-US" smtClean="0"/>
              <a:t>‹#›</a:t>
            </a:fld>
            <a:endParaRPr lang="en-US"/>
          </a:p>
        </p:txBody>
      </p:sp>
    </p:spTree>
    <p:extLst>
      <p:ext uri="{BB962C8B-B14F-4D97-AF65-F5344CB8AC3E}">
        <p14:creationId xmlns:p14="http://schemas.microsoft.com/office/powerpoint/2010/main" val="397862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1963F8-85D7-47FA-894D-364AEB9FCCC2}" type="datetimeFigureOut">
              <a:rPr lang="en-US" smtClean="0"/>
              <a:t>11/21/2016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3F1599-8A6E-4028-B8DA-27EBC5CC6D0A}" type="slidenum">
              <a:rPr lang="en-US" smtClean="0"/>
              <a:t>‹#›</a:t>
            </a:fld>
            <a:endParaRPr lang="en-US"/>
          </a:p>
        </p:txBody>
      </p:sp>
    </p:spTree>
    <p:extLst>
      <p:ext uri="{BB962C8B-B14F-4D97-AF65-F5344CB8AC3E}">
        <p14:creationId xmlns:p14="http://schemas.microsoft.com/office/powerpoint/2010/main" val="4235494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IMMoRTALS</a:t>
            </a:r>
            <a:r>
              <a:rPr lang="en-US" dirty="0" smtClean="0"/>
              <a:t> </a:t>
            </a:r>
            <a:endParaRPr lang="en-US" dirty="0"/>
          </a:p>
        </p:txBody>
      </p:sp>
      <p:sp>
        <p:nvSpPr>
          <p:cNvPr id="3" name="Subtitle 2"/>
          <p:cNvSpPr>
            <a:spLocks noGrp="1"/>
          </p:cNvSpPr>
          <p:nvPr>
            <p:ph type="subTitle" idx="1"/>
          </p:nvPr>
        </p:nvSpPr>
        <p:spPr/>
        <p:txBody>
          <a:bodyPr>
            <a:normAutofit/>
          </a:bodyPr>
          <a:lstStyle/>
          <a:p>
            <a:r>
              <a:rPr lang="en-US" dirty="0" smtClean="0"/>
              <a:t>Spiral 2 Planning</a:t>
            </a:r>
          </a:p>
          <a:p>
            <a:endParaRPr lang="en-US" dirty="0"/>
          </a:p>
          <a:p>
            <a:pPr algn="l"/>
            <a:r>
              <a:rPr lang="en-US" sz="1800" dirty="0" smtClean="0"/>
              <a:t>Jacob Staples</a:t>
            </a:r>
          </a:p>
          <a:p>
            <a:pPr algn="l"/>
            <a:r>
              <a:rPr lang="en-US" sz="1800" dirty="0" err="1" smtClean="0"/>
              <a:t>Securboration</a:t>
            </a:r>
            <a:endParaRPr lang="en-US" sz="1800" dirty="0"/>
          </a:p>
        </p:txBody>
      </p:sp>
    </p:spTree>
    <p:extLst>
      <p:ext uri="{BB962C8B-B14F-4D97-AF65-F5344CB8AC3E}">
        <p14:creationId xmlns:p14="http://schemas.microsoft.com/office/powerpoint/2010/main" val="3883889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Accomplishments so far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We have defined an ontology (descriptive logic) with vocabulary sufficient to express the following concepts relevant to BRASS:</a:t>
            </a:r>
          </a:p>
          <a:p>
            <a:pPr lvl="1"/>
            <a:r>
              <a:rPr lang="en-US" dirty="0" smtClean="0"/>
              <a:t>What software does</a:t>
            </a:r>
          </a:p>
          <a:p>
            <a:pPr lvl="2"/>
            <a:r>
              <a:rPr lang="en-US" dirty="0" smtClean="0"/>
              <a:t>Semantic datatypes </a:t>
            </a:r>
          </a:p>
          <a:p>
            <a:pPr lvl="2"/>
            <a:r>
              <a:rPr lang="en-US" dirty="0" smtClean="0"/>
              <a:t>Functional signatures</a:t>
            </a:r>
          </a:p>
          <a:p>
            <a:pPr lvl="2"/>
            <a:r>
              <a:rPr lang="en-US" dirty="0" smtClean="0"/>
              <a:t>Properties of data (e.g., encrypted(</a:t>
            </a:r>
            <a:r>
              <a:rPr lang="en-US" dirty="0" err="1" smtClean="0"/>
              <a:t>alg</a:t>
            </a:r>
            <a:r>
              <a:rPr lang="en-US" dirty="0" smtClean="0"/>
              <a:t>={aes-256}))</a:t>
            </a:r>
          </a:p>
          <a:p>
            <a:pPr lvl="1"/>
            <a:r>
              <a:rPr lang="en-US" dirty="0" smtClean="0"/>
              <a:t>The structure of software</a:t>
            </a:r>
          </a:p>
          <a:p>
            <a:pPr lvl="2"/>
            <a:r>
              <a:rPr lang="en-US" dirty="0" smtClean="0"/>
              <a:t>Organizational aspects (JARs, classes, methods, fields, </a:t>
            </a:r>
            <a:r>
              <a:rPr lang="en-US" dirty="0" err="1" smtClean="0"/>
              <a:t>classpath</a:t>
            </a:r>
            <a:r>
              <a:rPr lang="en-US" dirty="0" smtClean="0"/>
              <a:t>, </a:t>
            </a:r>
            <a:r>
              <a:rPr lang="en-US" dirty="0" err="1" smtClean="0"/>
              <a:t>classpath</a:t>
            </a:r>
            <a:r>
              <a:rPr lang="en-US" dirty="0" smtClean="0"/>
              <a:t>-resource, ...)</a:t>
            </a:r>
          </a:p>
          <a:p>
            <a:pPr lvl="2"/>
            <a:r>
              <a:rPr lang="en-US" dirty="0" smtClean="0"/>
              <a:t>Dataflow aspects (the flow of data between software components; intra- and inter- process communication)</a:t>
            </a:r>
          </a:p>
          <a:p>
            <a:pPr lvl="2"/>
            <a:r>
              <a:rPr lang="en-US" dirty="0" smtClean="0"/>
              <a:t>Control flow aspects (basic blocks, call graphs)</a:t>
            </a:r>
          </a:p>
          <a:p>
            <a:pPr lvl="1"/>
            <a:r>
              <a:rPr lang="en-US" dirty="0" smtClean="0"/>
              <a:t>Assertions about the state of software and the ecosystem in which it executes</a:t>
            </a:r>
          </a:p>
          <a:p>
            <a:pPr lvl="2"/>
            <a:r>
              <a:rPr lang="en-US" dirty="0" smtClean="0"/>
              <a:t>As they are (descriptive) </a:t>
            </a:r>
          </a:p>
          <a:p>
            <a:pPr lvl="3"/>
            <a:r>
              <a:rPr lang="en-US" dirty="0" smtClean="0"/>
              <a:t>(observed 256kbps EWMA on a network link over a 10s sliding window)</a:t>
            </a:r>
          </a:p>
          <a:p>
            <a:pPr lvl="2"/>
            <a:r>
              <a:rPr lang="en-US" dirty="0" smtClean="0"/>
              <a:t>As they should be (proscriptive) - describe problematic conditions and their implications</a:t>
            </a:r>
          </a:p>
          <a:p>
            <a:pPr lvl="3"/>
            <a:r>
              <a:rPr lang="en-US" dirty="0" smtClean="0"/>
              <a:t>(bandwidth exceeded results in a constraint violation)</a:t>
            </a:r>
          </a:p>
          <a:p>
            <a:pPr lvl="2"/>
            <a:r>
              <a:rPr lang="en-US" dirty="0" smtClean="0"/>
              <a:t>How to correct problematic conditions (prescriptive) - when some constraint is violated, how can it be corrected </a:t>
            </a:r>
          </a:p>
          <a:p>
            <a:pPr lvl="3"/>
            <a:r>
              <a:rPr lang="en-US" dirty="0" smtClean="0"/>
              <a:t>(if a bandwidth limit is exceeded, try reducing the size of data transmitted across the network)</a:t>
            </a:r>
            <a:endParaRPr lang="en-US" dirty="0"/>
          </a:p>
        </p:txBody>
      </p:sp>
    </p:spTree>
    <p:extLst>
      <p:ext uri="{BB962C8B-B14F-4D97-AF65-F5344CB8AC3E}">
        <p14:creationId xmlns:p14="http://schemas.microsoft.com/office/powerpoint/2010/main" val="26217745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Toolbox</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Annotation Generator</a:t>
            </a:r>
          </a:p>
          <a:p>
            <a:pPr lvl="1"/>
            <a:r>
              <a:rPr lang="en-US" dirty="0" smtClean="0"/>
              <a:t>Synthesize annotation types from an ontology.  The annotations can be used by programmers to indicate the presence of ontology concepts in their code.</a:t>
            </a:r>
          </a:p>
          <a:p>
            <a:r>
              <a:rPr lang="en-US" dirty="0" smtClean="0"/>
              <a:t>Bytecode Analyzer</a:t>
            </a:r>
          </a:p>
          <a:p>
            <a:pPr lvl="1"/>
            <a:r>
              <a:rPr lang="en-US" dirty="0" smtClean="0"/>
              <a:t>Scan compiled bytecode artifacts</a:t>
            </a:r>
          </a:p>
          <a:p>
            <a:pPr lvl="2"/>
            <a:r>
              <a:rPr lang="en-US" dirty="0" smtClean="0"/>
              <a:t>build graph describing the structure of bytecode</a:t>
            </a:r>
          </a:p>
          <a:p>
            <a:pPr lvl="2"/>
            <a:r>
              <a:rPr lang="en-US" dirty="0" smtClean="0"/>
              <a:t>parse annotations added by programmers from binary, instantiate ontology concepts, link to high-level structural concepts</a:t>
            </a:r>
          </a:p>
          <a:p>
            <a:r>
              <a:rPr lang="en-US" dirty="0" smtClean="0"/>
              <a:t>Ontology API</a:t>
            </a:r>
          </a:p>
          <a:p>
            <a:pPr lvl="1"/>
            <a:r>
              <a:rPr lang="en-US" dirty="0" smtClean="0"/>
              <a:t>Programmatic API for quickly populating ontology concepts directly from Java source code</a:t>
            </a:r>
          </a:p>
          <a:p>
            <a:r>
              <a:rPr lang="en-US" dirty="0" smtClean="0"/>
              <a:t>Knowledge Repository Service</a:t>
            </a:r>
          </a:p>
          <a:p>
            <a:pPr lvl="1"/>
            <a:r>
              <a:rPr lang="en-US" dirty="0" smtClean="0"/>
              <a:t>Mechanism by which data enters the triple store.  Design/analysis artifacts are fed into this component.</a:t>
            </a:r>
            <a:endParaRPr lang="en-US" dirty="0"/>
          </a:p>
        </p:txBody>
      </p:sp>
    </p:spTree>
    <p:extLst>
      <p:ext uri="{BB962C8B-B14F-4D97-AF65-F5344CB8AC3E}">
        <p14:creationId xmlns:p14="http://schemas.microsoft.com/office/powerpoint/2010/main" val="10679636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Planned contributions</a:t>
            </a:r>
            <a:endParaRPr lang="en-US" dirty="0"/>
          </a:p>
        </p:txBody>
      </p:sp>
      <p:sp>
        <p:nvSpPr>
          <p:cNvPr id="3" name="Content Placeholder 2"/>
          <p:cNvSpPr>
            <a:spLocks noGrp="1"/>
          </p:cNvSpPr>
          <p:nvPr>
            <p:ph idx="1"/>
          </p:nvPr>
        </p:nvSpPr>
        <p:spPr>
          <a:xfrm>
            <a:off x="838200" y="1371600"/>
            <a:ext cx="10515600" cy="5257799"/>
          </a:xfrm>
        </p:spPr>
        <p:txBody>
          <a:bodyPr>
            <a:normAutofit fontScale="55000" lnSpcReduction="20000"/>
          </a:bodyPr>
          <a:lstStyle/>
          <a:p>
            <a:r>
              <a:rPr lang="en-US" dirty="0" smtClean="0"/>
              <a:t>Ontology</a:t>
            </a:r>
          </a:p>
          <a:p>
            <a:pPr lvl="1"/>
            <a:r>
              <a:rPr lang="en-US" dirty="0" smtClean="0"/>
              <a:t>Generality of vocabulary</a:t>
            </a:r>
          </a:p>
          <a:p>
            <a:pPr lvl="2"/>
            <a:r>
              <a:rPr lang="en-US" dirty="0" smtClean="0"/>
              <a:t>Current state: very domain (and even CP) specific</a:t>
            </a:r>
          </a:p>
          <a:p>
            <a:pPr lvl="2"/>
            <a:r>
              <a:rPr lang="en-US" dirty="0" smtClean="0"/>
              <a:t>Near future goal: extend the vocabulary to support additional CPs/domains</a:t>
            </a:r>
          </a:p>
          <a:p>
            <a:pPr lvl="2"/>
            <a:r>
              <a:rPr lang="en-US" dirty="0" smtClean="0"/>
              <a:t>Long-term goal: generalize the vocabulary enough to support emergent CPs/domains</a:t>
            </a:r>
          </a:p>
          <a:p>
            <a:pPr lvl="1"/>
            <a:r>
              <a:rPr lang="en-US" dirty="0" smtClean="0"/>
              <a:t>Utility of domain knowledge</a:t>
            </a:r>
          </a:p>
          <a:p>
            <a:pPr lvl="2"/>
            <a:r>
              <a:rPr lang="en-US" dirty="0" smtClean="0"/>
              <a:t>Current state: the DAS has to do a lot of CP-specific CONSTRUCT statements to make use of what’s in the ontology</a:t>
            </a:r>
          </a:p>
          <a:p>
            <a:pPr lvl="2"/>
            <a:r>
              <a:rPr lang="en-US" dirty="0" smtClean="0"/>
              <a:t>Near future goal: greatly reduce the CONSTRUCTs performed by the DAS by embedding the ratiocination process in models.  This embedding can be in the form of SPIN rules or in the creation of models that can be decomposed into such rules, or by embedding rules in the reasoner operating over our models.</a:t>
            </a:r>
          </a:p>
          <a:p>
            <a:pPr lvl="2"/>
            <a:r>
              <a:rPr lang="en-US" dirty="0" smtClean="0"/>
              <a:t>Long-term goal: eliminate domain and CP-specific CONSTRUCT statements in the DAS.</a:t>
            </a:r>
          </a:p>
          <a:p>
            <a:r>
              <a:rPr lang="en-US" dirty="0" smtClean="0"/>
              <a:t>Knowledge repo</a:t>
            </a:r>
          </a:p>
          <a:p>
            <a:pPr lvl="1"/>
            <a:r>
              <a:rPr lang="en-US" dirty="0" smtClean="0"/>
              <a:t>Scalability</a:t>
            </a:r>
          </a:p>
          <a:p>
            <a:pPr lvl="2"/>
            <a:r>
              <a:rPr lang="en-US" dirty="0" smtClean="0"/>
              <a:t>Current state: tens of thousands of triples</a:t>
            </a:r>
          </a:p>
          <a:p>
            <a:pPr lvl="2"/>
            <a:r>
              <a:rPr lang="en-US" dirty="0" smtClean="0"/>
              <a:t>Near future goal: traverse a production local maven repository and ingest all artifacts found there into a triple store (millions of triples)</a:t>
            </a:r>
          </a:p>
          <a:p>
            <a:pPr lvl="2"/>
            <a:r>
              <a:rPr lang="en-US" dirty="0" smtClean="0"/>
              <a:t>Long term goal: crawl the Maven-Central repository and ingest all artifacts found there into a triple store (hundreds of millions of triples)</a:t>
            </a:r>
          </a:p>
          <a:p>
            <a:pPr lvl="1"/>
            <a:r>
              <a:rPr lang="en-US" dirty="0" smtClean="0"/>
              <a:t>Repository service</a:t>
            </a:r>
          </a:p>
          <a:p>
            <a:pPr lvl="2"/>
            <a:r>
              <a:rPr lang="en-US" dirty="0" smtClean="0"/>
              <a:t>Current state: minimal functionality</a:t>
            </a:r>
          </a:p>
          <a:p>
            <a:pPr lvl="2"/>
            <a:r>
              <a:rPr lang="en-US" dirty="0" smtClean="0"/>
              <a:t>Near future goal: all of the artifact ingest stages will be performed via the service API (instead of through the build, which is the way things are now)</a:t>
            </a:r>
          </a:p>
          <a:p>
            <a:r>
              <a:rPr lang="en-US" dirty="0" smtClean="0"/>
              <a:t>Bytecode patching</a:t>
            </a:r>
          </a:p>
          <a:p>
            <a:pPr lvl="1"/>
            <a:r>
              <a:rPr lang="en-US" dirty="0" smtClean="0"/>
              <a:t>Current state: we don’t currently do any server bytecode patching</a:t>
            </a:r>
          </a:p>
          <a:p>
            <a:pPr lvl="1"/>
            <a:r>
              <a:rPr lang="en-US" dirty="0" smtClean="0"/>
              <a:t>Near future goal: perform offline patching of server bytecode (requires application restart)</a:t>
            </a:r>
          </a:p>
          <a:p>
            <a:pPr lvl="1"/>
            <a:r>
              <a:rPr lang="en-US" dirty="0" smtClean="0"/>
              <a:t>Long-term goal: runtime modification of server bytecode (no restart required)</a:t>
            </a:r>
          </a:p>
          <a:p>
            <a:r>
              <a:rPr lang="en-US" dirty="0" smtClean="0"/>
              <a:t>Bytecode instrumentation</a:t>
            </a:r>
          </a:p>
          <a:p>
            <a:pPr lvl="1"/>
            <a:r>
              <a:rPr lang="en-US" dirty="0" smtClean="0"/>
              <a:t>Current state: we don’t do any instrumentation</a:t>
            </a:r>
          </a:p>
          <a:p>
            <a:pPr lvl="1"/>
            <a:r>
              <a:rPr lang="en-US" dirty="0" smtClean="0"/>
              <a:t>Near future goal: perform non functionality-altering instrumentation to track metrics useful for reasoning at runtime.  E.g., if we have a constraint on </a:t>
            </a:r>
            <a:r>
              <a:rPr lang="en-US" dirty="0" err="1" smtClean="0"/>
              <a:t>queue_length</a:t>
            </a:r>
            <a:r>
              <a:rPr lang="en-US" dirty="0" smtClean="0"/>
              <a:t>, we should be able to extract </a:t>
            </a:r>
            <a:r>
              <a:rPr lang="en-US" dirty="0" err="1" smtClean="0"/>
              <a:t>queue_length</a:t>
            </a:r>
            <a:r>
              <a:rPr lang="en-US" dirty="0" smtClean="0"/>
              <a:t> from the running software via instrumentation.</a:t>
            </a:r>
          </a:p>
          <a:p>
            <a:pPr lvl="1"/>
            <a:endParaRPr lang="en-US" dirty="0"/>
          </a:p>
        </p:txBody>
      </p:sp>
    </p:spTree>
    <p:extLst>
      <p:ext uri="{BB962C8B-B14F-4D97-AF65-F5344CB8AC3E}">
        <p14:creationId xmlns:p14="http://schemas.microsoft.com/office/powerpoint/2010/main" val="634736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608</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IMMoRTALS </vt:lpstr>
      <vt:lpstr>Accomplishments so far</vt:lpstr>
      <vt:lpstr>Toolbox</vt:lpstr>
      <vt:lpstr>Planned 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Staples</dc:creator>
  <cp:lastModifiedBy>ppal</cp:lastModifiedBy>
  <cp:revision>27</cp:revision>
  <dcterms:created xsi:type="dcterms:W3CDTF">2016-11-21T20:05:14Z</dcterms:created>
  <dcterms:modified xsi:type="dcterms:W3CDTF">2016-11-22T03:47:46Z</dcterms:modified>
</cp:coreProperties>
</file>