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pal" initials="p" lastIdx="3" clrIdx="0">
    <p:extLst>
      <p:ext uri="{19B8F6BF-5375-455C-9EA6-DF929625EA0E}">
        <p15:presenceInfo xmlns:p15="http://schemas.microsoft.com/office/powerpoint/2012/main" userId="pp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1T22:33:17.946" idx="1">
    <p:pos x="3402" y="1327"/>
    <p:text>So this part is saying that a "mission" is a crosscut of various models. This diagram is showing how various concepts are related-- but kind of begs the so what question. Is manage and monitor runtime the only consequent of this modeling?</p:text>
    <p:extLst>
      <p:ext uri="{C676402C-5697-4E1C-873F-D02D1690AC5C}">
        <p15:threadingInfo xmlns:p15="http://schemas.microsoft.com/office/powerpoint/2012/main" timeZoneBias="300"/>
      </p:ext>
    </p:extLst>
  </p:cm>
  <p:cm authorId="1" dt="2016-11-21T22:40:29.413" idx="2">
    <p:pos x="3402" y="1423"/>
    <p:text>BTW, what does Manage and Monitior runtime refer to? The TA4 perturbation interface/script only? Does it bleed into runtime adaptation/program evolution as well?</p:text>
    <p:extLst>
      <p:ext uri="{C676402C-5697-4E1C-873F-D02D1690AC5C}">
        <p15:threadingInfo xmlns:p15="http://schemas.microsoft.com/office/powerpoint/2012/main" timeZoneBias="30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11-21T22:40:36.398" idx="3">
    <p:pos x="10" y="10"/>
    <p:text>This needs explanation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20078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47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The bulk of the work will involve: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Ongoing reconciliation of models : first reconcile manually then automatically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Ongoing development of domain specific languages in sub-domains : 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Construction of analysis tools to automate system evolution : first evolve manually then automatically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294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914400" y="135881"/>
            <a:ext cx="7162800" cy="71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/>
            </a:lvl2pPr>
            <a:lvl3pPr marL="0" marR="0" lvl="2" indent="0" algn="l" rtl="0">
              <a:spcBef>
                <a:spcPts val="0"/>
              </a:spcBef>
              <a:buNone/>
              <a:defRPr sz="1800"/>
            </a:lvl3pPr>
            <a:lvl4pPr marL="0" marR="0" lvl="3" indent="0" algn="l" rtl="0">
              <a:spcBef>
                <a:spcPts val="0"/>
              </a:spcBef>
              <a:buNone/>
              <a:defRPr sz="1800"/>
            </a:lvl4pPr>
            <a:lvl5pPr marL="0" marR="0" lvl="4" indent="0" algn="l" rtl="0">
              <a:spcBef>
                <a:spcPts val="0"/>
              </a:spcBef>
              <a:buNone/>
              <a:defRPr sz="1800"/>
            </a:lvl5pPr>
            <a:lvl6pPr marL="0" marR="0" lvl="5" indent="0" algn="l" rtl="0">
              <a:spcBef>
                <a:spcPts val="0"/>
              </a:spcBef>
              <a:buNone/>
              <a:defRPr sz="1800"/>
            </a:lvl6pPr>
            <a:lvl7pPr marL="0" marR="0" lvl="6" indent="0" algn="l" rtl="0">
              <a:spcBef>
                <a:spcPts val="0"/>
              </a:spcBef>
              <a:buNone/>
              <a:defRPr sz="1800"/>
            </a:lvl7pPr>
            <a:lvl8pPr marL="0" marR="0" lvl="7" indent="0" algn="l" rtl="0">
              <a:spcBef>
                <a:spcPts val="0"/>
              </a:spcBef>
              <a:buNone/>
              <a:defRPr sz="1800"/>
            </a:lvl8pPr>
            <a:lvl9pPr marL="0" marR="0" lvl="8" indent="0" algn="l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63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9300" marR="0" lvl="1" indent="63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16666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16666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comments" Target="../comments/commen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03199"/>
            <a:ext cx="640200" cy="66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025" y="203200"/>
            <a:ext cx="885725" cy="6649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/>
          <p:nvPr/>
        </p:nvSpPr>
        <p:spPr>
          <a:xfrm>
            <a:off x="1802180" y="127200"/>
            <a:ext cx="7300800" cy="794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EFEFEF"/>
                </a:solidFill>
              </a:rPr>
              <a:t>IMMoRTALS</a:t>
            </a:r>
            <a:r>
              <a:rPr lang="en" b="1">
                <a:solidFill>
                  <a:srgbClr val="EFEFEF"/>
                </a:solidFill>
              </a:rPr>
              <a:t> </a:t>
            </a:r>
            <a:r>
              <a:rPr lang="en" sz="1400" b="1">
                <a:solidFill>
                  <a:srgbClr val="EFEFEF"/>
                </a:solidFill>
              </a:rPr>
              <a:t>: </a:t>
            </a:r>
            <a:r>
              <a:rPr lang="en" b="1">
                <a:solidFill>
                  <a:srgbClr val="EFEFEF"/>
                </a:solidFill>
              </a:rPr>
              <a:t>2016 Technology Review : Phase 1</a:t>
            </a: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EFEFEF"/>
                </a:solidFill>
              </a:rPr>
              <a:t>Doug Schmidt, Fred Eisele</a:t>
            </a: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EFEFEF"/>
                </a:solidFill>
              </a:rPr>
              <a:t>Institute for Software Integrated Systems / EECS Dept. / Vanderbilt University</a:t>
            </a:r>
          </a:p>
        </p:txBody>
      </p:sp>
      <p:sp>
        <p:nvSpPr>
          <p:cNvPr id="63" name="Shape 63"/>
          <p:cNvSpPr txBox="1"/>
          <p:nvPr/>
        </p:nvSpPr>
        <p:spPr>
          <a:xfrm>
            <a:off x="76200" y="1045500"/>
            <a:ext cx="2866200" cy="2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EFEFEF"/>
                </a:solidFill>
              </a:rPr>
              <a:t>Motivation and Goals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3187950" y="4440525"/>
            <a:ext cx="2866200" cy="2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EFEFEF"/>
                </a:solidFill>
              </a:rPr>
              <a:t>Principal System Models</a:t>
            </a:r>
          </a:p>
        </p:txBody>
      </p:sp>
      <p:sp>
        <p:nvSpPr>
          <p:cNvPr id="65" name="Shape 65"/>
          <p:cNvSpPr txBox="1"/>
          <p:nvPr/>
        </p:nvSpPr>
        <p:spPr>
          <a:xfrm>
            <a:off x="6241875" y="1045500"/>
            <a:ext cx="2866200" cy="2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EFEFEF"/>
                </a:solidFill>
              </a:rPr>
              <a:t>Manage and Monitor Runtime</a:t>
            </a:r>
          </a:p>
        </p:txBody>
      </p:sp>
      <p:cxnSp>
        <p:nvCxnSpPr>
          <p:cNvPr id="66" name="Shape 66"/>
          <p:cNvCxnSpPr/>
          <p:nvPr/>
        </p:nvCxnSpPr>
        <p:spPr>
          <a:xfrm>
            <a:off x="3085362" y="1045500"/>
            <a:ext cx="6900" cy="5172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7" name="Shape 67"/>
          <p:cNvCxnSpPr/>
          <p:nvPr/>
        </p:nvCxnSpPr>
        <p:spPr>
          <a:xfrm>
            <a:off x="6168200" y="1045500"/>
            <a:ext cx="6900" cy="5172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8" name="Shape 68"/>
          <p:cNvSpPr txBox="1"/>
          <p:nvPr/>
        </p:nvSpPr>
        <p:spPr>
          <a:xfrm>
            <a:off x="52275" y="2605141"/>
            <a:ext cx="2866200" cy="2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EFEFEF"/>
                </a:solidFill>
              </a:rPr>
              <a:t>Approach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3192500" y="1064200"/>
            <a:ext cx="2866200" cy="2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EFEFEF"/>
                </a:solidFill>
              </a:rPr>
              <a:t>Crosscuts : Mission (Mega-model)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4681999" y="6395125"/>
            <a:ext cx="4421100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/>
              <a:t>Interfaces, Models and Monitoring for Resource Aware Transformations that Augment the Lifecycle of Systems (IMMoRTALS)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085375" y="4706512"/>
            <a:ext cx="3059100" cy="163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rgbClr val="980000"/>
                </a:solidFill>
              </a:rPr>
              <a:t>DFU model</a:t>
            </a:r>
          </a:p>
          <a:p>
            <a:pPr marL="114300" lvl="0" indent="-6985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Runtime recording is associated with software graphs?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Component construction  model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How are DFU’s composited to form components?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Deployment model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How are components are composited to provision devices?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Network topology model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Along what paths are devices able to communicate?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Mission model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Where do topics originate and to whom are they directed?</a:t>
            </a:r>
          </a:p>
        </p:txBody>
      </p:sp>
      <p:sp>
        <p:nvSpPr>
          <p:cNvPr id="72" name="Shape 72"/>
          <p:cNvSpPr/>
          <p:nvPr/>
        </p:nvSpPr>
        <p:spPr>
          <a:xfrm>
            <a:off x="3204400" y="1392737"/>
            <a:ext cx="849300" cy="212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network.mobile A1</a:t>
            </a:r>
          </a:p>
        </p:txBody>
      </p:sp>
      <p:sp>
        <p:nvSpPr>
          <p:cNvPr id="73" name="Shape 73"/>
          <p:cNvSpPr/>
          <p:nvPr/>
        </p:nvSpPr>
        <p:spPr>
          <a:xfrm>
            <a:off x="4972700" y="1392737"/>
            <a:ext cx="918900" cy="21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deploy.nexus 7: BT</a:t>
            </a:r>
          </a:p>
        </p:txBody>
      </p:sp>
      <p:cxnSp>
        <p:nvCxnSpPr>
          <p:cNvPr id="74" name="Shape 74"/>
          <p:cNvCxnSpPr>
            <a:stCxn id="73" idx="1"/>
            <a:endCxn id="72" idx="3"/>
          </p:cNvCxnSpPr>
          <p:nvPr/>
        </p:nvCxnSpPr>
        <p:spPr>
          <a:xfrm rot="10800000">
            <a:off x="4053800" y="1499087"/>
            <a:ext cx="91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5" name="Shape 75"/>
          <p:cNvSpPr txBox="1"/>
          <p:nvPr/>
        </p:nvSpPr>
        <p:spPr>
          <a:xfrm>
            <a:off x="4209362" y="1428135"/>
            <a:ext cx="662400" cy="1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"/>
              <a:t>reify device</a:t>
            </a:r>
          </a:p>
        </p:txBody>
      </p:sp>
      <p:sp>
        <p:nvSpPr>
          <p:cNvPr id="76" name="Shape 76"/>
          <p:cNvSpPr/>
          <p:nvPr/>
        </p:nvSpPr>
        <p:spPr>
          <a:xfrm>
            <a:off x="3208400" y="1729149"/>
            <a:ext cx="849300" cy="212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network.mobile C1</a:t>
            </a:r>
          </a:p>
        </p:txBody>
      </p:sp>
      <p:sp>
        <p:nvSpPr>
          <p:cNvPr id="77" name="Shape 77"/>
          <p:cNvSpPr/>
          <p:nvPr/>
        </p:nvSpPr>
        <p:spPr>
          <a:xfrm>
            <a:off x="4976700" y="1729149"/>
            <a:ext cx="918900" cy="21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deploy.nexus 7: USB</a:t>
            </a:r>
          </a:p>
        </p:txBody>
      </p:sp>
      <p:cxnSp>
        <p:nvCxnSpPr>
          <p:cNvPr id="78" name="Shape 78"/>
          <p:cNvCxnSpPr>
            <a:stCxn id="77" idx="1"/>
            <a:endCxn id="76" idx="3"/>
          </p:cNvCxnSpPr>
          <p:nvPr/>
        </p:nvCxnSpPr>
        <p:spPr>
          <a:xfrm rot="10800000">
            <a:off x="4057800" y="1835499"/>
            <a:ext cx="91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4213362" y="1764547"/>
            <a:ext cx="662400" cy="1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reify device</a:t>
            </a:r>
          </a:p>
        </p:txBody>
      </p:sp>
      <p:sp>
        <p:nvSpPr>
          <p:cNvPr id="80" name="Shape 80"/>
          <p:cNvSpPr/>
          <p:nvPr/>
        </p:nvSpPr>
        <p:spPr>
          <a:xfrm>
            <a:off x="3204450" y="2065561"/>
            <a:ext cx="849300" cy="212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network.server inst</a:t>
            </a:r>
          </a:p>
        </p:txBody>
      </p:sp>
      <p:sp>
        <p:nvSpPr>
          <p:cNvPr id="81" name="Shape 81"/>
          <p:cNvSpPr/>
          <p:nvPr/>
        </p:nvSpPr>
        <p:spPr>
          <a:xfrm>
            <a:off x="4972750" y="2065561"/>
            <a:ext cx="918900" cy="21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deploy.sa-server-dev</a:t>
            </a:r>
          </a:p>
        </p:txBody>
      </p:sp>
      <p:cxnSp>
        <p:nvCxnSpPr>
          <p:cNvPr id="82" name="Shape 82"/>
          <p:cNvCxnSpPr>
            <a:stCxn id="81" idx="1"/>
            <a:endCxn id="80" idx="3"/>
          </p:cNvCxnSpPr>
          <p:nvPr/>
        </p:nvCxnSpPr>
        <p:spPr>
          <a:xfrm rot="10800000">
            <a:off x="4053850" y="2171911"/>
            <a:ext cx="918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83" name="Shape 83"/>
          <p:cNvSpPr txBox="1"/>
          <p:nvPr/>
        </p:nvSpPr>
        <p:spPr>
          <a:xfrm>
            <a:off x="4209412" y="2100959"/>
            <a:ext cx="662400" cy="1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reify device</a:t>
            </a:r>
          </a:p>
        </p:txBody>
      </p:sp>
      <p:sp>
        <p:nvSpPr>
          <p:cNvPr id="84" name="Shape 84"/>
          <p:cNvSpPr/>
          <p:nvPr/>
        </p:nvSpPr>
        <p:spPr>
          <a:xfrm>
            <a:off x="3204450" y="2370555"/>
            <a:ext cx="849300" cy="212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network.mobile C1</a:t>
            </a:r>
          </a:p>
        </p:txBody>
      </p:sp>
      <p:sp>
        <p:nvSpPr>
          <p:cNvPr id="85" name="Shape 85"/>
          <p:cNvSpPr/>
          <p:nvPr/>
        </p:nvSpPr>
        <p:spPr>
          <a:xfrm>
            <a:off x="5087050" y="2595306"/>
            <a:ext cx="849300" cy="21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message.location</a:t>
            </a:r>
          </a:p>
        </p:txBody>
      </p:sp>
      <p:cxnSp>
        <p:nvCxnSpPr>
          <p:cNvPr id="86" name="Shape 86"/>
          <p:cNvCxnSpPr>
            <a:stCxn id="85" idx="1"/>
            <a:endCxn id="84" idx="3"/>
          </p:cNvCxnSpPr>
          <p:nvPr/>
        </p:nvCxnSpPr>
        <p:spPr>
          <a:xfrm rot="10800000">
            <a:off x="4053850" y="2476956"/>
            <a:ext cx="1033200" cy="2247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oval" w="lg" len="lg"/>
            <a:tailEnd type="triangle" w="lg" len="lg"/>
          </a:ln>
        </p:spPr>
      </p:cxnSp>
      <p:sp>
        <p:nvSpPr>
          <p:cNvPr id="87" name="Shape 87"/>
          <p:cNvSpPr txBox="1"/>
          <p:nvPr/>
        </p:nvSpPr>
        <p:spPr>
          <a:xfrm>
            <a:off x="4209424" y="2405965"/>
            <a:ext cx="816600" cy="1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38761D"/>
                </a:solidFill>
              </a:rPr>
              <a:t>Inbound msg load</a:t>
            </a:r>
          </a:p>
        </p:txBody>
      </p:sp>
      <p:sp>
        <p:nvSpPr>
          <p:cNvPr id="88" name="Shape 88"/>
          <p:cNvSpPr/>
          <p:nvPr/>
        </p:nvSpPr>
        <p:spPr>
          <a:xfrm>
            <a:off x="3204400" y="2763512"/>
            <a:ext cx="849300" cy="212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network.mobile A1</a:t>
            </a:r>
          </a:p>
        </p:txBody>
      </p:sp>
      <p:sp>
        <p:nvSpPr>
          <p:cNvPr id="89" name="Shape 89"/>
          <p:cNvSpPr/>
          <p:nvPr/>
        </p:nvSpPr>
        <p:spPr>
          <a:xfrm>
            <a:off x="3208400" y="3156480"/>
            <a:ext cx="966900" cy="21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spec recv loc msg rate</a:t>
            </a:r>
          </a:p>
        </p:txBody>
      </p:sp>
      <p:sp>
        <p:nvSpPr>
          <p:cNvPr id="90" name="Shape 90"/>
          <p:cNvSpPr/>
          <p:nvPr/>
        </p:nvSpPr>
        <p:spPr>
          <a:xfrm>
            <a:off x="5127900" y="3156480"/>
            <a:ext cx="918900" cy="21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act recv loc msg rate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4108912" y="2612761"/>
            <a:ext cx="816600" cy="1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38761D"/>
                </a:solidFill>
              </a:rPr>
              <a:t>Inbound msg load</a:t>
            </a:r>
          </a:p>
        </p:txBody>
      </p:sp>
      <p:sp>
        <p:nvSpPr>
          <p:cNvPr id="92" name="Shape 92"/>
          <p:cNvSpPr txBox="1"/>
          <p:nvPr/>
        </p:nvSpPr>
        <p:spPr>
          <a:xfrm>
            <a:off x="4126574" y="3011405"/>
            <a:ext cx="507300" cy="1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0000FF"/>
                </a:solidFill>
              </a:rPr>
              <a:t>specified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564900" y="3011405"/>
            <a:ext cx="569100" cy="1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0000FF"/>
                </a:solidFill>
              </a:rPr>
              <a:t>measured</a:t>
            </a:r>
          </a:p>
        </p:txBody>
      </p:sp>
      <p:sp>
        <p:nvSpPr>
          <p:cNvPr id="94" name="Shape 94"/>
          <p:cNvSpPr/>
          <p:nvPr/>
        </p:nvSpPr>
        <p:spPr>
          <a:xfrm>
            <a:off x="4497662" y="2749178"/>
            <a:ext cx="85800" cy="8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95" name="Shape 95"/>
          <p:cNvCxnSpPr>
            <a:stCxn id="85" idx="1"/>
            <a:endCxn id="94" idx="7"/>
          </p:cNvCxnSpPr>
          <p:nvPr/>
        </p:nvCxnSpPr>
        <p:spPr>
          <a:xfrm flipH="1">
            <a:off x="4570750" y="2701656"/>
            <a:ext cx="516300" cy="597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96" name="Shape 96"/>
          <p:cNvCxnSpPr>
            <a:stCxn id="94" idx="2"/>
            <a:endCxn id="88" idx="3"/>
          </p:cNvCxnSpPr>
          <p:nvPr/>
        </p:nvCxnSpPr>
        <p:spPr>
          <a:xfrm flipH="1">
            <a:off x="4053662" y="2790278"/>
            <a:ext cx="444000" cy="795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7" name="Shape 97"/>
          <p:cNvCxnSpPr>
            <a:stCxn id="94" idx="3"/>
            <a:endCxn id="89" idx="3"/>
          </p:cNvCxnSpPr>
          <p:nvPr/>
        </p:nvCxnSpPr>
        <p:spPr>
          <a:xfrm flipH="1">
            <a:off x="4175427" y="2819340"/>
            <a:ext cx="334800" cy="443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98" name="Shape 98"/>
          <p:cNvCxnSpPr>
            <a:stCxn id="94" idx="5"/>
            <a:endCxn id="90" idx="1"/>
          </p:cNvCxnSpPr>
          <p:nvPr/>
        </p:nvCxnSpPr>
        <p:spPr>
          <a:xfrm>
            <a:off x="4570897" y="2819340"/>
            <a:ext cx="557100" cy="443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99" name="Shape 99"/>
          <p:cNvSpPr/>
          <p:nvPr/>
        </p:nvSpPr>
        <p:spPr>
          <a:xfrm>
            <a:off x="3204450" y="3442174"/>
            <a:ext cx="849300" cy="212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network.mobile A1</a:t>
            </a:r>
          </a:p>
        </p:txBody>
      </p:sp>
      <p:sp>
        <p:nvSpPr>
          <p:cNvPr id="100" name="Shape 100"/>
          <p:cNvSpPr/>
          <p:nvPr/>
        </p:nvSpPr>
        <p:spPr>
          <a:xfrm>
            <a:off x="5172850" y="3454627"/>
            <a:ext cx="849300" cy="212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network.mobile C1</a:t>
            </a:r>
          </a:p>
        </p:txBody>
      </p:sp>
      <p:sp>
        <p:nvSpPr>
          <p:cNvPr id="101" name="Shape 101"/>
          <p:cNvSpPr/>
          <p:nvPr/>
        </p:nvSpPr>
        <p:spPr>
          <a:xfrm>
            <a:off x="4213375" y="3445597"/>
            <a:ext cx="849300" cy="212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message.location</a:t>
            </a:r>
          </a:p>
        </p:txBody>
      </p:sp>
      <p:sp>
        <p:nvSpPr>
          <p:cNvPr id="102" name="Shape 102"/>
          <p:cNvSpPr/>
          <p:nvPr/>
        </p:nvSpPr>
        <p:spPr>
          <a:xfrm>
            <a:off x="4637925" y="4081143"/>
            <a:ext cx="1033200" cy="21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C1: Send Loc Msg Rate</a:t>
            </a:r>
          </a:p>
        </p:txBody>
      </p:sp>
      <p:sp>
        <p:nvSpPr>
          <p:cNvPr id="103" name="Shape 103"/>
          <p:cNvSpPr/>
          <p:nvPr/>
        </p:nvSpPr>
        <p:spPr>
          <a:xfrm>
            <a:off x="3564837" y="4106560"/>
            <a:ext cx="1033200" cy="21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A1: Send Loc Msg Rate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656850" y="3606109"/>
            <a:ext cx="849300" cy="1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38761D"/>
                </a:solidFill>
              </a:rPr>
              <a:t>outbound msg load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070211" y="3931089"/>
            <a:ext cx="507300" cy="1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0000FF"/>
                </a:solidFill>
              </a:rPr>
              <a:t>specified</a:t>
            </a:r>
          </a:p>
        </p:txBody>
      </p:sp>
      <p:sp>
        <p:nvSpPr>
          <p:cNvPr id="106" name="Shape 106"/>
          <p:cNvSpPr/>
          <p:nvPr/>
        </p:nvSpPr>
        <p:spPr>
          <a:xfrm>
            <a:off x="4049150" y="3824046"/>
            <a:ext cx="85800" cy="8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07" name="Shape 107"/>
          <p:cNvCxnSpPr>
            <a:stCxn id="99" idx="2"/>
            <a:endCxn id="106" idx="1"/>
          </p:cNvCxnSpPr>
          <p:nvPr/>
        </p:nvCxnSpPr>
        <p:spPr>
          <a:xfrm>
            <a:off x="3629100" y="3654874"/>
            <a:ext cx="432600" cy="1812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108" name="Shape 108"/>
          <p:cNvCxnSpPr>
            <a:stCxn id="106" idx="7"/>
            <a:endCxn id="101" idx="2"/>
          </p:cNvCxnSpPr>
          <p:nvPr/>
        </p:nvCxnSpPr>
        <p:spPr>
          <a:xfrm rot="10800000" flipH="1">
            <a:off x="4122384" y="3658184"/>
            <a:ext cx="515700" cy="1779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9" name="Shape 109"/>
          <p:cNvCxnSpPr>
            <a:stCxn id="106" idx="4"/>
            <a:endCxn id="103" idx="0"/>
          </p:cNvCxnSpPr>
          <p:nvPr/>
        </p:nvCxnSpPr>
        <p:spPr>
          <a:xfrm flipH="1">
            <a:off x="4081550" y="3906246"/>
            <a:ext cx="10500" cy="200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0" name="Shape 110"/>
          <p:cNvSpPr txBox="1"/>
          <p:nvPr/>
        </p:nvSpPr>
        <p:spPr>
          <a:xfrm>
            <a:off x="4792800" y="3637073"/>
            <a:ext cx="849300" cy="1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38761D"/>
                </a:solidFill>
              </a:rPr>
              <a:t>outbound msg load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5154586" y="3879094"/>
            <a:ext cx="507300" cy="18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>
                <a:solidFill>
                  <a:srgbClr val="0000FF"/>
                </a:solidFill>
              </a:rPr>
              <a:t>specified</a:t>
            </a:r>
          </a:p>
        </p:txBody>
      </p:sp>
      <p:sp>
        <p:nvSpPr>
          <p:cNvPr id="112" name="Shape 112"/>
          <p:cNvSpPr/>
          <p:nvPr/>
        </p:nvSpPr>
        <p:spPr>
          <a:xfrm>
            <a:off x="5087050" y="3778713"/>
            <a:ext cx="85800" cy="82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13" name="Shape 113"/>
          <p:cNvCxnSpPr>
            <a:stCxn id="100" idx="2"/>
            <a:endCxn id="112" idx="7"/>
          </p:cNvCxnSpPr>
          <p:nvPr/>
        </p:nvCxnSpPr>
        <p:spPr>
          <a:xfrm flipH="1">
            <a:off x="5160400" y="3667327"/>
            <a:ext cx="437100" cy="1233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oval" w="lg" len="lg"/>
            <a:tailEnd type="none" w="lg" len="lg"/>
          </a:ln>
        </p:spPr>
      </p:cxnSp>
      <p:cxnSp>
        <p:nvCxnSpPr>
          <p:cNvPr id="114" name="Shape 114"/>
          <p:cNvCxnSpPr>
            <a:stCxn id="112" idx="1"/>
            <a:endCxn id="101" idx="2"/>
          </p:cNvCxnSpPr>
          <p:nvPr/>
        </p:nvCxnSpPr>
        <p:spPr>
          <a:xfrm rot="10800000">
            <a:off x="4637915" y="3658151"/>
            <a:ext cx="461700" cy="1326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15" name="Shape 115"/>
          <p:cNvCxnSpPr>
            <a:stCxn id="112" idx="5"/>
            <a:endCxn id="102" idx="0"/>
          </p:cNvCxnSpPr>
          <p:nvPr/>
        </p:nvCxnSpPr>
        <p:spPr>
          <a:xfrm flipH="1">
            <a:off x="5154584" y="3848875"/>
            <a:ext cx="5700" cy="2322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16" name="Shape 116"/>
          <p:cNvSpPr txBox="1"/>
          <p:nvPr/>
        </p:nvSpPr>
        <p:spPr>
          <a:xfrm>
            <a:off x="26400" y="1281900"/>
            <a:ext cx="3059100" cy="112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Adapt the System in response to Environmental Changes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How coordinate software mutation due to changes in hardware resource availability?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Impact Analysis across Modeled Systems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When the specified network bandwidth exceeds the actual bandwidth available, how to adapt?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52275" y="2856362"/>
            <a:ext cx="2866200" cy="13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Specification using Models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Extensive traceability enabled by cross-cutting relationships.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Uniform Representation of Artifacts</a:t>
            </a:r>
          </a:p>
          <a:p>
            <a:pPr marL="228600" lvl="0" indent="-165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800">
                <a:solidFill>
                  <a:schemeClr val="dk1"/>
                </a:solidFill>
              </a:rPr>
              <a:t>Repository with artifacts as graphs/trees/triples.</a:t>
            </a:r>
          </a:p>
          <a:p>
            <a:pPr marL="228600" lvl="0" indent="-165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800">
                <a:solidFill>
                  <a:schemeClr val="dk1"/>
                </a:solidFill>
              </a:rPr>
              <a:t>Graph based visualizations.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Relation of Actual/Specified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Derived data retained in mega-model-graph for traceability and validation.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</a:endParaRP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</a:endParaRPr>
          </a:p>
        </p:txBody>
      </p:sp>
      <p:sp>
        <p:nvSpPr>
          <p:cNvPr id="118" name="Shape 118"/>
          <p:cNvSpPr/>
          <p:nvPr/>
        </p:nvSpPr>
        <p:spPr>
          <a:xfrm>
            <a:off x="567826" y="4960556"/>
            <a:ext cx="640200" cy="19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/>
              <a:t>Model Specification</a:t>
            </a:r>
          </a:p>
        </p:txBody>
      </p:sp>
      <p:sp>
        <p:nvSpPr>
          <p:cNvPr id="119" name="Shape 119"/>
          <p:cNvSpPr/>
          <p:nvPr/>
        </p:nvSpPr>
        <p:spPr>
          <a:xfrm>
            <a:off x="1864221" y="5554008"/>
            <a:ext cx="640200" cy="19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/>
              <a:t>System Actual</a:t>
            </a:r>
          </a:p>
        </p:txBody>
      </p:sp>
      <p:sp>
        <p:nvSpPr>
          <p:cNvPr id="120" name="Shape 120"/>
          <p:cNvSpPr/>
          <p:nvPr/>
        </p:nvSpPr>
        <p:spPr>
          <a:xfrm>
            <a:off x="567826" y="5577930"/>
            <a:ext cx="640200" cy="19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/>
              <a:t>Model Measured</a:t>
            </a:r>
          </a:p>
        </p:txBody>
      </p:sp>
      <p:sp>
        <p:nvSpPr>
          <p:cNvPr id="121" name="Shape 121"/>
          <p:cNvSpPr/>
          <p:nvPr/>
        </p:nvSpPr>
        <p:spPr>
          <a:xfrm>
            <a:off x="1799600" y="4960559"/>
            <a:ext cx="704700" cy="19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/>
              <a:t>System Configuration</a:t>
            </a:r>
          </a:p>
        </p:txBody>
      </p:sp>
      <p:cxnSp>
        <p:nvCxnSpPr>
          <p:cNvPr id="122" name="Shape 122"/>
          <p:cNvCxnSpPr>
            <a:stCxn id="118" idx="0"/>
            <a:endCxn id="121" idx="0"/>
          </p:cNvCxnSpPr>
          <p:nvPr/>
        </p:nvCxnSpPr>
        <p:spPr>
          <a:xfrm rot="-5400000" flipH="1">
            <a:off x="1519576" y="4328906"/>
            <a:ext cx="600" cy="12639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23" name="Shape 123"/>
          <p:cNvCxnSpPr>
            <a:stCxn id="121" idx="3"/>
            <a:endCxn id="119" idx="3"/>
          </p:cNvCxnSpPr>
          <p:nvPr/>
        </p:nvCxnSpPr>
        <p:spPr>
          <a:xfrm>
            <a:off x="2504300" y="5059259"/>
            <a:ext cx="600" cy="593400"/>
          </a:xfrm>
          <a:prstGeom prst="curvedConnector3">
            <a:avLst>
              <a:gd name="adj1" fmla="val 39707575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oval" w="lg" len="lg"/>
            <a:tailEnd type="oval" w="lg" len="lg"/>
          </a:ln>
        </p:spPr>
      </p:cxnSp>
      <p:cxnSp>
        <p:nvCxnSpPr>
          <p:cNvPr id="124" name="Shape 124"/>
          <p:cNvCxnSpPr>
            <a:stCxn id="119" idx="2"/>
            <a:endCxn id="120" idx="2"/>
          </p:cNvCxnSpPr>
          <p:nvPr/>
        </p:nvCxnSpPr>
        <p:spPr>
          <a:xfrm rot="5400000">
            <a:off x="1524171" y="5115258"/>
            <a:ext cx="24000" cy="1296300"/>
          </a:xfrm>
          <a:prstGeom prst="curvedConnector3">
            <a:avLst>
              <a:gd name="adj1" fmla="val 109186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25" name="Shape 125"/>
          <p:cNvCxnSpPr>
            <a:stCxn id="120" idx="1"/>
            <a:endCxn id="126" idx="1"/>
          </p:cNvCxnSpPr>
          <p:nvPr/>
        </p:nvCxnSpPr>
        <p:spPr>
          <a:xfrm rot="10800000" flipH="1">
            <a:off x="567826" y="5392530"/>
            <a:ext cx="600" cy="2841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oval" w="lg" len="lg"/>
            <a:tailEnd type="oval" w="lg" len="lg"/>
          </a:ln>
        </p:spPr>
      </p:cxnSp>
      <p:sp>
        <p:nvSpPr>
          <p:cNvPr id="126" name="Shape 126"/>
          <p:cNvSpPr/>
          <p:nvPr/>
        </p:nvSpPr>
        <p:spPr>
          <a:xfrm>
            <a:off x="567826" y="5293710"/>
            <a:ext cx="640200" cy="19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/>
              <a:t>Model Goals</a:t>
            </a:r>
          </a:p>
        </p:txBody>
      </p:sp>
      <p:cxnSp>
        <p:nvCxnSpPr>
          <p:cNvPr id="127" name="Shape 127"/>
          <p:cNvCxnSpPr>
            <a:stCxn id="126" idx="0"/>
            <a:endCxn id="118" idx="2"/>
          </p:cNvCxnSpPr>
          <p:nvPr/>
        </p:nvCxnSpPr>
        <p:spPr>
          <a:xfrm rot="-5400000">
            <a:off x="820276" y="5225460"/>
            <a:ext cx="135900" cy="600"/>
          </a:xfrm>
          <a:prstGeom prst="curvedConnector3">
            <a:avLst>
              <a:gd name="adj1" fmla="val 49946"/>
            </a:avLst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8" name="Shape 128"/>
          <p:cNvSpPr/>
          <p:nvPr/>
        </p:nvSpPr>
        <p:spPr>
          <a:xfrm>
            <a:off x="1462139" y="5299899"/>
            <a:ext cx="640200" cy="19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System Goals</a:t>
            </a:r>
          </a:p>
        </p:txBody>
      </p:sp>
      <p:cxnSp>
        <p:nvCxnSpPr>
          <p:cNvPr id="129" name="Shape 129"/>
          <p:cNvCxnSpPr>
            <a:stCxn id="128" idx="1"/>
            <a:endCxn id="126" idx="3"/>
          </p:cNvCxnSpPr>
          <p:nvPr/>
        </p:nvCxnSpPr>
        <p:spPr>
          <a:xfrm rot="10800000">
            <a:off x="1208039" y="5392299"/>
            <a:ext cx="254100" cy="6300"/>
          </a:xfrm>
          <a:prstGeom prst="curvedConnector3">
            <a:avLst>
              <a:gd name="adj1" fmla="val 50002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30" name="Shape 130"/>
          <p:cNvSpPr/>
          <p:nvPr/>
        </p:nvSpPr>
        <p:spPr>
          <a:xfrm>
            <a:off x="192972" y="4689814"/>
            <a:ext cx="640200" cy="19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Unit Specification</a:t>
            </a:r>
          </a:p>
        </p:txBody>
      </p:sp>
      <p:sp>
        <p:nvSpPr>
          <p:cNvPr id="131" name="Shape 131"/>
          <p:cNvSpPr/>
          <p:nvPr/>
        </p:nvSpPr>
        <p:spPr>
          <a:xfrm>
            <a:off x="1172427" y="4516448"/>
            <a:ext cx="640200" cy="19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/>
              <a:t>Composition </a:t>
            </a:r>
          </a:p>
        </p:txBody>
      </p:sp>
      <p:sp>
        <p:nvSpPr>
          <p:cNvPr id="132" name="Shape 132"/>
          <p:cNvSpPr/>
          <p:nvPr/>
        </p:nvSpPr>
        <p:spPr>
          <a:xfrm>
            <a:off x="2276645" y="5837910"/>
            <a:ext cx="640200" cy="19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Unit Monitoring</a:t>
            </a:r>
          </a:p>
        </p:txBody>
      </p:sp>
      <p:sp>
        <p:nvSpPr>
          <p:cNvPr id="133" name="Shape 133"/>
          <p:cNvSpPr/>
          <p:nvPr/>
        </p:nvSpPr>
        <p:spPr>
          <a:xfrm>
            <a:off x="1224007" y="6013216"/>
            <a:ext cx="640200" cy="19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/>
              <a:t>Reporting</a:t>
            </a:r>
          </a:p>
        </p:txBody>
      </p:sp>
      <p:sp>
        <p:nvSpPr>
          <p:cNvPr id="134" name="Shape 134"/>
          <p:cNvSpPr/>
          <p:nvPr/>
        </p:nvSpPr>
        <p:spPr>
          <a:xfrm>
            <a:off x="2247563" y="4676558"/>
            <a:ext cx="704700" cy="19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Unit Configuration</a:t>
            </a:r>
          </a:p>
        </p:txBody>
      </p:sp>
      <p:sp>
        <p:nvSpPr>
          <p:cNvPr id="135" name="Shape 135"/>
          <p:cNvSpPr/>
          <p:nvPr/>
        </p:nvSpPr>
        <p:spPr>
          <a:xfrm>
            <a:off x="155496" y="5862170"/>
            <a:ext cx="640200" cy="197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">
                <a:solidFill>
                  <a:srgbClr val="999999"/>
                </a:solidFill>
              </a:rPr>
              <a:t>Unit Statistics</a:t>
            </a:r>
          </a:p>
        </p:txBody>
      </p:sp>
      <p:cxnSp>
        <p:nvCxnSpPr>
          <p:cNvPr id="136" name="Shape 136"/>
          <p:cNvCxnSpPr>
            <a:stCxn id="118" idx="1"/>
            <a:endCxn id="130" idx="2"/>
          </p:cNvCxnSpPr>
          <p:nvPr/>
        </p:nvCxnSpPr>
        <p:spPr>
          <a:xfrm rot="10800000">
            <a:off x="512926" y="4887356"/>
            <a:ext cx="54900" cy="171900"/>
          </a:xfrm>
          <a:prstGeom prst="curvedConnector2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37" name="Shape 137"/>
          <p:cNvCxnSpPr>
            <a:stCxn id="121" idx="3"/>
            <a:endCxn id="134" idx="2"/>
          </p:cNvCxnSpPr>
          <p:nvPr/>
        </p:nvCxnSpPr>
        <p:spPr>
          <a:xfrm rot="10800000" flipH="1">
            <a:off x="2504300" y="4873859"/>
            <a:ext cx="95700" cy="185400"/>
          </a:xfrm>
          <a:prstGeom prst="curvedConnector2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38" name="Shape 138"/>
          <p:cNvCxnSpPr>
            <a:stCxn id="119" idx="3"/>
            <a:endCxn id="132" idx="0"/>
          </p:cNvCxnSpPr>
          <p:nvPr/>
        </p:nvCxnSpPr>
        <p:spPr>
          <a:xfrm>
            <a:off x="2504421" y="5652708"/>
            <a:ext cx="92400" cy="185100"/>
          </a:xfrm>
          <a:prstGeom prst="curvedConnector2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lg" len="lg"/>
            <a:tailEnd type="oval" w="lg" len="lg"/>
          </a:ln>
        </p:spPr>
      </p:cxnSp>
      <p:cxnSp>
        <p:nvCxnSpPr>
          <p:cNvPr id="139" name="Shape 139"/>
          <p:cNvCxnSpPr>
            <a:stCxn id="120" idx="1"/>
            <a:endCxn id="135" idx="0"/>
          </p:cNvCxnSpPr>
          <p:nvPr/>
        </p:nvCxnSpPr>
        <p:spPr>
          <a:xfrm flipH="1">
            <a:off x="475726" y="5676630"/>
            <a:ext cx="92100" cy="185400"/>
          </a:xfrm>
          <a:prstGeom prst="curvedConnector2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lg" len="lg"/>
            <a:tailEnd type="oval" w="lg" len="lg"/>
          </a:ln>
        </p:spPr>
      </p:cxnSp>
      <p:sp>
        <p:nvSpPr>
          <p:cNvPr id="140" name="Shape 140"/>
          <p:cNvSpPr/>
          <p:nvPr/>
        </p:nvSpPr>
        <p:spPr>
          <a:xfrm flipH="1">
            <a:off x="8323501" y="1428112"/>
            <a:ext cx="640200" cy="3972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Knowledge Store</a:t>
            </a:r>
          </a:p>
        </p:txBody>
      </p:sp>
      <p:sp>
        <p:nvSpPr>
          <p:cNvPr id="141" name="Shape 141"/>
          <p:cNvSpPr/>
          <p:nvPr/>
        </p:nvSpPr>
        <p:spPr>
          <a:xfrm flipH="1">
            <a:off x="8383344" y="2136983"/>
            <a:ext cx="520500" cy="2982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DAS</a:t>
            </a:r>
          </a:p>
        </p:txBody>
      </p:sp>
      <p:sp>
        <p:nvSpPr>
          <p:cNvPr id="142" name="Shape 142"/>
          <p:cNvSpPr/>
          <p:nvPr/>
        </p:nvSpPr>
        <p:spPr>
          <a:xfrm flipH="1">
            <a:off x="8377530" y="2896061"/>
            <a:ext cx="541800" cy="2982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Simulate</a:t>
            </a:r>
          </a:p>
        </p:txBody>
      </p:sp>
      <p:cxnSp>
        <p:nvCxnSpPr>
          <p:cNvPr id="143" name="Shape 143"/>
          <p:cNvCxnSpPr>
            <a:stCxn id="141" idx="2"/>
            <a:endCxn id="142" idx="0"/>
          </p:cNvCxnSpPr>
          <p:nvPr/>
        </p:nvCxnSpPr>
        <p:spPr>
          <a:xfrm rot="-5400000" flipH="1">
            <a:off x="8415594" y="2663183"/>
            <a:ext cx="460800" cy="4800"/>
          </a:xfrm>
          <a:prstGeom prst="curvedConnector3">
            <a:avLst>
              <a:gd name="adj1" fmla="val 50008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44" name="Shape 144"/>
          <p:cNvCxnSpPr>
            <a:stCxn id="140" idx="2"/>
            <a:endCxn id="141" idx="0"/>
          </p:cNvCxnSpPr>
          <p:nvPr/>
        </p:nvCxnSpPr>
        <p:spPr>
          <a:xfrm rot="-5400000" flipH="1">
            <a:off x="8488051" y="1980862"/>
            <a:ext cx="311700" cy="600"/>
          </a:xfrm>
          <a:prstGeom prst="curvedConnector3">
            <a:avLst>
              <a:gd name="adj1" fmla="val 49995"/>
            </a:avLst>
          </a:prstGeom>
          <a:noFill/>
          <a:ln w="9525" cap="flat" cmpd="sng">
            <a:solidFill>
              <a:srgbClr val="93C47D"/>
            </a:solidFill>
            <a:prstDash val="solid"/>
            <a:round/>
            <a:headEnd type="diamond" w="lg" len="lg"/>
            <a:tailEnd type="oval" w="lg" len="lg"/>
          </a:ln>
        </p:spPr>
      </p:cxnSp>
      <p:sp>
        <p:nvSpPr>
          <p:cNvPr id="145" name="Shape 145"/>
          <p:cNvSpPr/>
          <p:nvPr/>
        </p:nvSpPr>
        <p:spPr>
          <a:xfrm flipH="1">
            <a:off x="7545480" y="2653348"/>
            <a:ext cx="520500" cy="2982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Select Scenario</a:t>
            </a:r>
          </a:p>
        </p:txBody>
      </p:sp>
      <p:cxnSp>
        <p:nvCxnSpPr>
          <p:cNvPr id="146" name="Shape 146"/>
          <p:cNvCxnSpPr>
            <a:stCxn id="145" idx="0"/>
            <a:endCxn id="141" idx="3"/>
          </p:cNvCxnSpPr>
          <p:nvPr/>
        </p:nvCxnSpPr>
        <p:spPr>
          <a:xfrm rot="-5400000">
            <a:off x="7910880" y="2180998"/>
            <a:ext cx="367200" cy="577500"/>
          </a:xfrm>
          <a:prstGeom prst="curved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47" name="Shape 147"/>
          <p:cNvSpPr/>
          <p:nvPr/>
        </p:nvSpPr>
        <p:spPr>
          <a:xfrm flipH="1">
            <a:off x="7103316" y="2193662"/>
            <a:ext cx="507300" cy="283800"/>
          </a:xfrm>
          <a:prstGeom prst="bevel">
            <a:avLst>
              <a:gd name="adj" fmla="val 125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Start</a:t>
            </a:r>
          </a:p>
        </p:txBody>
      </p:sp>
      <p:sp>
        <p:nvSpPr>
          <p:cNvPr id="148" name="Shape 148"/>
          <p:cNvSpPr/>
          <p:nvPr/>
        </p:nvSpPr>
        <p:spPr>
          <a:xfrm flipH="1">
            <a:off x="7574862" y="3127425"/>
            <a:ext cx="461700" cy="283800"/>
          </a:xfrm>
          <a:prstGeom prst="bevel">
            <a:avLst>
              <a:gd name="adj" fmla="val 125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Stop</a:t>
            </a:r>
          </a:p>
        </p:txBody>
      </p:sp>
      <p:cxnSp>
        <p:nvCxnSpPr>
          <p:cNvPr id="149" name="Shape 149"/>
          <p:cNvCxnSpPr>
            <a:stCxn id="147" idx="2"/>
            <a:endCxn id="145" idx="3"/>
          </p:cNvCxnSpPr>
          <p:nvPr/>
        </p:nvCxnSpPr>
        <p:spPr>
          <a:xfrm rot="-5400000" flipH="1">
            <a:off x="7288716" y="2545712"/>
            <a:ext cx="324900" cy="188400"/>
          </a:xfrm>
          <a:prstGeom prst="curved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0" name="Shape 150"/>
          <p:cNvCxnSpPr>
            <a:stCxn id="145" idx="2"/>
            <a:endCxn id="148" idx="6"/>
          </p:cNvCxnSpPr>
          <p:nvPr/>
        </p:nvCxnSpPr>
        <p:spPr>
          <a:xfrm rot="-5400000" flipH="1">
            <a:off x="7718130" y="3039148"/>
            <a:ext cx="175800" cy="600"/>
          </a:xfrm>
          <a:prstGeom prst="curvedConnector3">
            <a:avLst>
              <a:gd name="adj1" fmla="val 50022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51" name="Shape 151"/>
          <p:cNvCxnSpPr>
            <a:stCxn id="142" idx="3"/>
            <a:endCxn id="145" idx="1"/>
          </p:cNvCxnSpPr>
          <p:nvPr/>
        </p:nvCxnSpPr>
        <p:spPr>
          <a:xfrm rot="10800000">
            <a:off x="8065830" y="2802461"/>
            <a:ext cx="311700" cy="242700"/>
          </a:xfrm>
          <a:prstGeom prst="curvedConnector3">
            <a:avLst>
              <a:gd name="adj1" fmla="val 49976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152" name="Shape 152"/>
          <p:cNvSpPr txBox="1"/>
          <p:nvPr/>
        </p:nvSpPr>
        <p:spPr>
          <a:xfrm flipH="1">
            <a:off x="7805751" y="2284525"/>
            <a:ext cx="416700" cy="21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TTL-1</a:t>
            </a:r>
          </a:p>
        </p:txBody>
      </p:sp>
      <p:sp>
        <p:nvSpPr>
          <p:cNvPr id="153" name="Shape 153"/>
          <p:cNvSpPr txBox="1"/>
          <p:nvPr/>
        </p:nvSpPr>
        <p:spPr>
          <a:xfrm flipH="1">
            <a:off x="8417576" y="2488250"/>
            <a:ext cx="461700" cy="22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JSON-2</a:t>
            </a:r>
          </a:p>
        </p:txBody>
      </p:sp>
      <p:sp>
        <p:nvSpPr>
          <p:cNvPr id="154" name="Shape 154"/>
          <p:cNvSpPr txBox="1"/>
          <p:nvPr/>
        </p:nvSpPr>
        <p:spPr>
          <a:xfrm>
            <a:off x="6284600" y="1330900"/>
            <a:ext cx="1936200" cy="84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Provide system execution automation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Provided a scriptable mechanism for exercising the runtime system.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6311500" y="2870000"/>
            <a:ext cx="1617900" cy="139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Visualization</a:t>
            </a:r>
          </a:p>
          <a:p>
            <a:pPr marL="228600" lvl="0" indent="-165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800">
                <a:solidFill>
                  <a:schemeClr val="dk1"/>
                </a:solidFill>
              </a:rPr>
              <a:t>Subgraph based visualization of sub-models..</a:t>
            </a:r>
          </a:p>
          <a:p>
            <a:pPr marL="228600" lvl="0" indent="-165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800">
                <a:solidFill>
                  <a:schemeClr val="dk1"/>
                </a:solidFill>
              </a:rPr>
              <a:t>Produced Typescript specification for the webGME visualizer API.</a:t>
            </a:r>
          </a:p>
          <a:p>
            <a:pPr marL="228600" lvl="0" indent="-165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800">
                <a:solidFill>
                  <a:schemeClr val="dk1"/>
                </a:solidFill>
              </a:rPr>
              <a:t>Created a CytoscapeJS visualizer for webGME.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</a:endParaRPr>
          </a:p>
        </p:txBody>
      </p:sp>
      <p:sp>
        <p:nvSpPr>
          <p:cNvPr id="156" name="Shape 156"/>
          <p:cNvSpPr/>
          <p:nvPr/>
        </p:nvSpPr>
        <p:spPr>
          <a:xfrm>
            <a:off x="8065800" y="3655136"/>
            <a:ext cx="849300" cy="212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network.server inst</a:t>
            </a:r>
          </a:p>
        </p:txBody>
      </p:sp>
      <p:sp>
        <p:nvSpPr>
          <p:cNvPr id="157" name="Shape 157"/>
          <p:cNvSpPr/>
          <p:nvPr/>
        </p:nvSpPr>
        <p:spPr>
          <a:xfrm>
            <a:off x="7250312" y="4441837"/>
            <a:ext cx="849300" cy="212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network.mobile A1</a:t>
            </a:r>
          </a:p>
        </p:txBody>
      </p:sp>
      <p:sp>
        <p:nvSpPr>
          <p:cNvPr id="158" name="Shape 158"/>
          <p:cNvSpPr/>
          <p:nvPr/>
        </p:nvSpPr>
        <p:spPr>
          <a:xfrm>
            <a:off x="8218950" y="4447843"/>
            <a:ext cx="849300" cy="212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network.mobile C1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1825" y="5656640"/>
            <a:ext cx="334800" cy="33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7897975" y="4048486"/>
            <a:ext cx="918900" cy="21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network.hub</a:t>
            </a:r>
          </a:p>
        </p:txBody>
      </p:sp>
      <p:cxnSp>
        <p:nvCxnSpPr>
          <p:cNvPr id="161" name="Shape 161"/>
          <p:cNvCxnSpPr>
            <a:stCxn id="160" idx="0"/>
            <a:endCxn id="156" idx="2"/>
          </p:cNvCxnSpPr>
          <p:nvPr/>
        </p:nvCxnSpPr>
        <p:spPr>
          <a:xfrm rot="10800000" flipH="1">
            <a:off x="8357425" y="3867886"/>
            <a:ext cx="132900" cy="1806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2" name="Shape 162"/>
          <p:cNvCxnSpPr>
            <a:endCxn id="158" idx="0"/>
          </p:cNvCxnSpPr>
          <p:nvPr/>
        </p:nvCxnSpPr>
        <p:spPr>
          <a:xfrm>
            <a:off x="8485200" y="4261243"/>
            <a:ext cx="158400" cy="1866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63" name="Shape 163"/>
          <p:cNvCxnSpPr>
            <a:endCxn id="157" idx="0"/>
          </p:cNvCxnSpPr>
          <p:nvPr/>
        </p:nvCxnSpPr>
        <p:spPr>
          <a:xfrm flipH="1">
            <a:off x="7674962" y="4259737"/>
            <a:ext cx="485700" cy="1821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164"/>
          <p:cNvSpPr txBox="1"/>
          <p:nvPr/>
        </p:nvSpPr>
        <p:spPr>
          <a:xfrm>
            <a:off x="6443750" y="4955075"/>
            <a:ext cx="2475600" cy="116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GME Model Export Plugin</a:t>
            </a:r>
          </a:p>
          <a:p>
            <a:pPr marL="228600" lvl="0" indent="-165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800">
                <a:solidFill>
                  <a:schemeClr val="dk1"/>
                </a:solidFill>
              </a:rPr>
              <a:t>Export the GME resident models as RDF TTL: archival and REST.</a:t>
            </a:r>
          </a:p>
          <a:p>
            <a:pPr marL="228600" lvl="0" indent="-165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800">
                <a:solidFill>
                  <a:schemeClr val="dk1"/>
                </a:solidFill>
              </a:rPr>
              <a:t>Produced Typescript specification for the webGME plugin API..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03199"/>
            <a:ext cx="640200" cy="664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025" y="203200"/>
            <a:ext cx="885725" cy="66494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 txBox="1"/>
          <p:nvPr/>
        </p:nvSpPr>
        <p:spPr>
          <a:xfrm>
            <a:off x="1802180" y="127200"/>
            <a:ext cx="7283100" cy="7941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400" b="1">
                <a:solidFill>
                  <a:srgbClr val="EFEFEF"/>
                </a:solidFill>
              </a:rPr>
              <a:t>IMMoRTALS</a:t>
            </a:r>
            <a:r>
              <a:rPr lang="en" b="1">
                <a:solidFill>
                  <a:srgbClr val="EFEFEF"/>
                </a:solidFill>
              </a:rPr>
              <a:t> </a:t>
            </a:r>
            <a:r>
              <a:rPr lang="en" sz="1400" b="1">
                <a:solidFill>
                  <a:srgbClr val="EFEFEF"/>
                </a:solidFill>
              </a:rPr>
              <a:t>: </a:t>
            </a:r>
            <a:r>
              <a:rPr lang="en" b="1">
                <a:solidFill>
                  <a:srgbClr val="EFEFEF"/>
                </a:solidFill>
              </a:rPr>
              <a:t>Model Evolution System : Phases 2 &amp; 3</a:t>
            </a: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EFEFEF"/>
                </a:solidFill>
              </a:rPr>
              <a:t>Doug Schmidt, Fred Eisele</a:t>
            </a:r>
          </a:p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EFEFEF"/>
                </a:solidFill>
              </a:rPr>
              <a:t>Institute for Software Integrated Systems / EECS Dept. / Vanderbilt University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76200" y="1045500"/>
            <a:ext cx="2866200" cy="2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EFEFEF"/>
                </a:solidFill>
              </a:rPr>
              <a:t>Motivation and Goals</a:t>
            </a:r>
          </a:p>
        </p:txBody>
      </p:sp>
      <p:cxnSp>
        <p:nvCxnSpPr>
          <p:cNvPr id="173" name="Shape 173"/>
          <p:cNvCxnSpPr/>
          <p:nvPr/>
        </p:nvCxnSpPr>
        <p:spPr>
          <a:xfrm>
            <a:off x="3085362" y="1045500"/>
            <a:ext cx="6900" cy="51726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74" name="Shape 174"/>
          <p:cNvSpPr txBox="1"/>
          <p:nvPr/>
        </p:nvSpPr>
        <p:spPr>
          <a:xfrm>
            <a:off x="52275" y="2605141"/>
            <a:ext cx="2866200" cy="2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EFEFEF"/>
                </a:solidFill>
              </a:rPr>
              <a:t>Approach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3192499" y="1064200"/>
            <a:ext cx="5892900" cy="2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EFEFEF"/>
                </a:solidFill>
              </a:rPr>
              <a:t>Stream Processing : Materialized Views [bootstrap]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4681999" y="6395125"/>
            <a:ext cx="4421100" cy="4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b="1"/>
              <a:t>Interfaces, Models and Monitoring for Resource Aware Transformations that Augment the Lifecycle of Systems (IMMoRTALS)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26400" y="1281900"/>
            <a:ext cx="3059100" cy="112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Adapt the System in response to Environmental Changes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How coordinate software mutation due to changes in hardware resource availability?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Impact Analysis across Modeled Systems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When the specified network bandwidth exceeds the actual bandwidth available, how to adapt?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52275" y="2856381"/>
            <a:ext cx="2866200" cy="214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Specification using Models and Ontological Graphs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Extensive traceability enabled by cross-cutting relationships.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Provide additional tooling using GME and other related tools.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Uniform Representation of Artifacts</a:t>
            </a:r>
          </a:p>
          <a:p>
            <a:pPr marL="228600" lvl="0" indent="-165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800">
                <a:solidFill>
                  <a:schemeClr val="dk1"/>
                </a:solidFill>
              </a:rPr>
              <a:t>Timestamped immutable repository of system facts.</a:t>
            </a:r>
          </a:p>
          <a:p>
            <a:pPr marL="228600" lvl="0" indent="-165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800">
                <a:solidFill>
                  <a:schemeClr val="dk1"/>
                </a:solidFill>
              </a:rPr>
              <a:t>Material views of traversable indexed artifacts.</a:t>
            </a:r>
          </a:p>
          <a:p>
            <a:pPr marL="228600" lvl="0" indent="-165100" rtl="0">
              <a:lnSpc>
                <a:spcPct val="120000"/>
              </a:lnSpc>
              <a:spcBef>
                <a:spcPts val="0"/>
              </a:spcBef>
              <a:buClr>
                <a:schemeClr val="dk1"/>
              </a:buClr>
              <a:buSzPct val="100000"/>
              <a:buChar char="●"/>
            </a:pPr>
            <a:r>
              <a:rPr lang="en" sz="800">
                <a:solidFill>
                  <a:schemeClr val="dk1"/>
                </a:solidFill>
              </a:rPr>
              <a:t>Graph based visualizations.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rgbClr val="980000"/>
                </a:solidFill>
              </a:rPr>
              <a:t>Reconcile Designed against Realized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800">
                <a:solidFill>
                  <a:schemeClr val="dk1"/>
                </a:solidFill>
              </a:rPr>
              <a:t>Derived data retained in mega-model-graph for traceability and validation including runtime logging.</a:t>
            </a: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</a:endParaRPr>
          </a:p>
          <a:p>
            <a:pPr marL="1143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 rot="5400000">
            <a:off x="5651525" y="-942939"/>
            <a:ext cx="282000" cy="52389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4163605" y="1373975"/>
            <a:ext cx="750300" cy="144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Time</a:t>
            </a:r>
          </a:p>
        </p:txBody>
      </p:sp>
      <p:sp>
        <p:nvSpPr>
          <p:cNvPr id="181" name="Shape 181"/>
          <p:cNvSpPr/>
          <p:nvPr/>
        </p:nvSpPr>
        <p:spPr>
          <a:xfrm>
            <a:off x="5703386" y="1373975"/>
            <a:ext cx="787800" cy="1449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Fact flow</a:t>
            </a:r>
          </a:p>
        </p:txBody>
      </p:sp>
      <p:sp>
        <p:nvSpPr>
          <p:cNvPr id="182" name="Shape 182"/>
          <p:cNvSpPr/>
          <p:nvPr/>
        </p:nvSpPr>
        <p:spPr>
          <a:xfrm>
            <a:off x="4741573" y="1584655"/>
            <a:ext cx="885600" cy="194656"/>
          </a:xfrm>
          <a:prstGeom prst="flowChartOnlineStorage">
            <a:avLst/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Knowledge</a:t>
            </a:r>
          </a:p>
        </p:txBody>
      </p:sp>
      <p:sp>
        <p:nvSpPr>
          <p:cNvPr id="183" name="Shape 183"/>
          <p:cNvSpPr/>
          <p:nvPr/>
        </p:nvSpPr>
        <p:spPr>
          <a:xfrm>
            <a:off x="5016809" y="3480300"/>
            <a:ext cx="701700" cy="260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DAS</a:t>
            </a:r>
          </a:p>
        </p:txBody>
      </p:sp>
      <p:sp>
        <p:nvSpPr>
          <p:cNvPr id="184" name="Shape 184"/>
          <p:cNvSpPr/>
          <p:nvPr/>
        </p:nvSpPr>
        <p:spPr>
          <a:xfrm>
            <a:off x="5905978" y="3480300"/>
            <a:ext cx="731100" cy="260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Run Simulation</a:t>
            </a:r>
          </a:p>
        </p:txBody>
      </p:sp>
      <p:sp>
        <p:nvSpPr>
          <p:cNvPr id="185" name="Shape 185"/>
          <p:cNvSpPr/>
          <p:nvPr/>
        </p:nvSpPr>
        <p:spPr>
          <a:xfrm>
            <a:off x="6824002" y="3480300"/>
            <a:ext cx="750300" cy="260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Select / End</a:t>
            </a:r>
          </a:p>
        </p:txBody>
      </p:sp>
      <p:cxnSp>
        <p:nvCxnSpPr>
          <p:cNvPr id="186" name="Shape 186"/>
          <p:cNvCxnSpPr>
            <a:stCxn id="183" idx="3"/>
            <a:endCxn id="184" idx="1"/>
          </p:cNvCxnSpPr>
          <p:nvPr/>
        </p:nvCxnSpPr>
        <p:spPr>
          <a:xfrm>
            <a:off x="5718509" y="3610500"/>
            <a:ext cx="187500" cy="600"/>
          </a:xfrm>
          <a:prstGeom prst="curvedConnector3">
            <a:avLst>
              <a:gd name="adj1" fmla="val 49992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87" name="Shape 187"/>
          <p:cNvCxnSpPr>
            <a:stCxn id="184" idx="3"/>
            <a:endCxn id="185" idx="1"/>
          </p:cNvCxnSpPr>
          <p:nvPr/>
        </p:nvCxnSpPr>
        <p:spPr>
          <a:xfrm>
            <a:off x="6637078" y="3610500"/>
            <a:ext cx="186900" cy="600"/>
          </a:xfrm>
          <a:prstGeom prst="curvedConnector3">
            <a:avLst>
              <a:gd name="adj1" fmla="val 5000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188" name="Shape 188"/>
          <p:cNvCxnSpPr>
            <a:stCxn id="189" idx="3"/>
            <a:endCxn id="184" idx="0"/>
          </p:cNvCxnSpPr>
          <p:nvPr/>
        </p:nvCxnSpPr>
        <p:spPr>
          <a:xfrm rot="-5400000" flipH="1">
            <a:off x="6199810" y="3407864"/>
            <a:ext cx="144000" cy="600"/>
          </a:xfrm>
          <a:prstGeom prst="curvedConnector3">
            <a:avLst>
              <a:gd name="adj1" fmla="val 49972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diamond" w="lg" len="lg"/>
            <a:tailEnd type="oval" w="lg" len="lg"/>
          </a:ln>
        </p:spPr>
      </p:cxnSp>
      <p:sp>
        <p:nvSpPr>
          <p:cNvPr id="190" name="Shape 190"/>
          <p:cNvSpPr/>
          <p:nvPr/>
        </p:nvSpPr>
        <p:spPr>
          <a:xfrm>
            <a:off x="7900561" y="3186346"/>
            <a:ext cx="482700" cy="247800"/>
          </a:xfrm>
          <a:prstGeom prst="bevel">
            <a:avLst>
              <a:gd name="adj" fmla="val 125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Init</a:t>
            </a:r>
          </a:p>
        </p:txBody>
      </p:sp>
      <p:sp>
        <p:nvSpPr>
          <p:cNvPr id="191" name="Shape 191"/>
          <p:cNvSpPr/>
          <p:nvPr/>
        </p:nvSpPr>
        <p:spPr>
          <a:xfrm>
            <a:off x="3489340" y="3116695"/>
            <a:ext cx="539700" cy="247800"/>
          </a:xfrm>
          <a:prstGeom prst="bevel">
            <a:avLst>
              <a:gd name="adj" fmla="val 125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Stop</a:t>
            </a:r>
          </a:p>
        </p:txBody>
      </p:sp>
      <p:sp>
        <p:nvSpPr>
          <p:cNvPr id="192" name="Shape 192"/>
          <p:cNvSpPr/>
          <p:nvPr/>
        </p:nvSpPr>
        <p:spPr>
          <a:xfrm rot="5400000">
            <a:off x="5680438" y="252062"/>
            <a:ext cx="271500" cy="524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93" name="Shape 193"/>
          <p:cNvCxnSpPr>
            <a:stCxn id="185" idx="3"/>
            <a:endCxn id="194" idx="2"/>
          </p:cNvCxnSpPr>
          <p:nvPr/>
        </p:nvCxnSpPr>
        <p:spPr>
          <a:xfrm rot="10800000">
            <a:off x="6945202" y="2970600"/>
            <a:ext cx="629100" cy="639900"/>
          </a:xfrm>
          <a:prstGeom prst="curvedConnector4">
            <a:avLst>
              <a:gd name="adj1" fmla="val -37852"/>
              <a:gd name="adj2" fmla="val 60189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5" name="Shape 195"/>
          <p:cNvCxnSpPr>
            <a:endCxn id="196" idx="1"/>
          </p:cNvCxnSpPr>
          <p:nvPr/>
        </p:nvCxnSpPr>
        <p:spPr>
          <a:xfrm rot="5400000">
            <a:off x="4592268" y="3070034"/>
            <a:ext cx="128100" cy="18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7" name="Shape 197"/>
          <p:cNvCxnSpPr>
            <a:endCxn id="189" idx="1"/>
          </p:cNvCxnSpPr>
          <p:nvPr/>
        </p:nvCxnSpPr>
        <p:spPr>
          <a:xfrm rot="5400000">
            <a:off x="6211660" y="3025514"/>
            <a:ext cx="148200" cy="28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8" name="Shape 198"/>
          <p:cNvCxnSpPr>
            <a:stCxn id="196" idx="3"/>
            <a:endCxn id="183" idx="1"/>
          </p:cNvCxnSpPr>
          <p:nvPr/>
        </p:nvCxnSpPr>
        <p:spPr>
          <a:xfrm rot="-5400000" flipH="1">
            <a:off x="4701168" y="3294734"/>
            <a:ext cx="261600" cy="369900"/>
          </a:xfrm>
          <a:prstGeom prst="curvedConnector2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diamond" w="lg" len="lg"/>
            <a:tailEnd type="triangle" w="lg" len="lg"/>
          </a:ln>
        </p:spPr>
      </p:cxnSp>
      <p:cxnSp>
        <p:nvCxnSpPr>
          <p:cNvPr id="199" name="Shape 199"/>
          <p:cNvCxnSpPr>
            <a:stCxn id="200" idx="2"/>
            <a:endCxn id="191" idx="7"/>
          </p:cNvCxnSpPr>
          <p:nvPr/>
        </p:nvCxnSpPr>
        <p:spPr>
          <a:xfrm rot="5400000">
            <a:off x="3680086" y="3049783"/>
            <a:ext cx="177000" cy="18900"/>
          </a:xfrm>
          <a:prstGeom prst="curvedConnector3">
            <a:avLst>
              <a:gd name="adj1" fmla="val 41226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4" name="Shape 194"/>
          <p:cNvSpPr/>
          <p:nvPr/>
        </p:nvSpPr>
        <p:spPr>
          <a:xfrm>
            <a:off x="6428490" y="2783320"/>
            <a:ext cx="1033197" cy="187411"/>
          </a:xfrm>
          <a:prstGeom prst="flowChartOnlineStorage">
            <a:avLst/>
          </a:prstGeom>
          <a:noFill/>
          <a:ln w="9525" cap="flat" cmpd="sng">
            <a:solidFill>
              <a:srgbClr val="9E9E9E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Next Scenario</a:t>
            </a:r>
          </a:p>
        </p:txBody>
      </p:sp>
      <p:cxnSp>
        <p:nvCxnSpPr>
          <p:cNvPr id="201" name="Shape 201"/>
          <p:cNvCxnSpPr>
            <a:stCxn id="190" idx="0"/>
            <a:endCxn id="194" idx="3"/>
          </p:cNvCxnSpPr>
          <p:nvPr/>
        </p:nvCxnSpPr>
        <p:spPr>
          <a:xfrm rot="10800000">
            <a:off x="7289461" y="2877046"/>
            <a:ext cx="1093800" cy="433200"/>
          </a:xfrm>
          <a:prstGeom prst="curvedConnector3">
            <a:avLst>
              <a:gd name="adj1" fmla="val -2177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02" name="Shape 202"/>
          <p:cNvSpPr/>
          <p:nvPr/>
        </p:nvSpPr>
        <p:spPr>
          <a:xfrm>
            <a:off x="4958987" y="2783319"/>
            <a:ext cx="817668" cy="187413"/>
          </a:xfrm>
          <a:prstGeom prst="flowChartOnlineStorage">
            <a:avLst/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Scenario</a:t>
            </a:r>
          </a:p>
        </p:txBody>
      </p:sp>
      <p:cxnSp>
        <p:nvCxnSpPr>
          <p:cNvPr id="203" name="Shape 203"/>
          <p:cNvCxnSpPr>
            <a:stCxn id="194" idx="1"/>
            <a:endCxn id="202" idx="3"/>
          </p:cNvCxnSpPr>
          <p:nvPr/>
        </p:nvCxnSpPr>
        <p:spPr>
          <a:xfrm flipH="1">
            <a:off x="5640390" y="2877026"/>
            <a:ext cx="788100" cy="600"/>
          </a:xfrm>
          <a:prstGeom prst="curvedConnector3">
            <a:avLst>
              <a:gd name="adj1" fmla="val 41355"/>
            </a:avLst>
          </a:prstGeom>
          <a:noFill/>
          <a:ln w="9525" cap="flat" cmpd="sng">
            <a:solidFill>
              <a:srgbClr val="9E9E9E"/>
            </a:solidFill>
            <a:prstDash val="dot"/>
            <a:round/>
            <a:headEnd type="none" w="lg" len="lg"/>
            <a:tailEnd type="none" w="lg" len="lg"/>
          </a:ln>
        </p:spPr>
      </p:cxnSp>
      <p:sp>
        <p:nvSpPr>
          <p:cNvPr id="200" name="Shape 200"/>
          <p:cNvSpPr/>
          <p:nvPr/>
        </p:nvSpPr>
        <p:spPr>
          <a:xfrm>
            <a:off x="3369202" y="2783319"/>
            <a:ext cx="817668" cy="187413"/>
          </a:xfrm>
          <a:prstGeom prst="flowChartOnlineStorage">
            <a:avLst/>
          </a:prstGeom>
          <a:noFill/>
          <a:ln w="9525" cap="flat" cmpd="sng">
            <a:solidFill>
              <a:srgbClr val="9E9E9E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Empty Scenario</a:t>
            </a:r>
          </a:p>
        </p:txBody>
      </p:sp>
      <p:sp>
        <p:nvSpPr>
          <p:cNvPr id="196" name="Shape 196"/>
          <p:cNvSpPr/>
          <p:nvPr/>
        </p:nvSpPr>
        <p:spPr>
          <a:xfrm>
            <a:off x="4238118" y="3143384"/>
            <a:ext cx="817800" cy="205499"/>
          </a:xfrm>
          <a:prstGeom prst="can">
            <a:avLst>
              <a:gd name="adj" fmla="val 250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RDF View</a:t>
            </a:r>
          </a:p>
        </p:txBody>
      </p:sp>
      <p:sp>
        <p:nvSpPr>
          <p:cNvPr id="189" name="Shape 189"/>
          <p:cNvSpPr/>
          <p:nvPr/>
        </p:nvSpPr>
        <p:spPr>
          <a:xfrm>
            <a:off x="5846860" y="3113864"/>
            <a:ext cx="849300" cy="222300"/>
          </a:xfrm>
          <a:prstGeom prst="can">
            <a:avLst>
              <a:gd name="adj" fmla="val 250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JSON View</a:t>
            </a:r>
          </a:p>
        </p:txBody>
      </p:sp>
      <p:sp>
        <p:nvSpPr>
          <p:cNvPr id="204" name="Shape 204"/>
          <p:cNvSpPr/>
          <p:nvPr/>
        </p:nvSpPr>
        <p:spPr>
          <a:xfrm>
            <a:off x="3599366" y="1584654"/>
            <a:ext cx="817670" cy="194658"/>
          </a:xfrm>
          <a:prstGeom prst="flowChartOnlineStorage">
            <a:avLst/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View Fact </a:t>
            </a:r>
          </a:p>
        </p:txBody>
      </p:sp>
      <p:sp>
        <p:nvSpPr>
          <p:cNvPr id="205" name="Shape 205"/>
          <p:cNvSpPr/>
          <p:nvPr/>
        </p:nvSpPr>
        <p:spPr>
          <a:xfrm>
            <a:off x="4741574" y="1912288"/>
            <a:ext cx="885600" cy="242700"/>
          </a:xfrm>
          <a:prstGeom prst="can">
            <a:avLst>
              <a:gd name="adj" fmla="val 250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Material View</a:t>
            </a:r>
          </a:p>
        </p:txBody>
      </p:sp>
      <p:sp>
        <p:nvSpPr>
          <p:cNvPr id="206" name="Shape 206"/>
          <p:cNvSpPr/>
          <p:nvPr/>
        </p:nvSpPr>
        <p:spPr>
          <a:xfrm>
            <a:off x="3657349" y="1934877"/>
            <a:ext cx="701700" cy="197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Bootstrap</a:t>
            </a:r>
          </a:p>
        </p:txBody>
      </p:sp>
      <p:cxnSp>
        <p:nvCxnSpPr>
          <p:cNvPr id="207" name="Shape 207"/>
          <p:cNvCxnSpPr>
            <a:stCxn id="206" idx="3"/>
            <a:endCxn id="205" idx="2"/>
          </p:cNvCxnSpPr>
          <p:nvPr/>
        </p:nvCxnSpPr>
        <p:spPr>
          <a:xfrm>
            <a:off x="4359049" y="2033577"/>
            <a:ext cx="382500" cy="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diamond" w="lg" len="lg"/>
            <a:tailEnd type="stealth" w="lg" len="lg"/>
          </a:ln>
        </p:spPr>
      </p:cxnSp>
      <p:cxnSp>
        <p:nvCxnSpPr>
          <p:cNvPr id="208" name="Shape 208"/>
          <p:cNvCxnSpPr>
            <a:stCxn id="204" idx="2"/>
            <a:endCxn id="206" idx="0"/>
          </p:cNvCxnSpPr>
          <p:nvPr/>
        </p:nvCxnSpPr>
        <p:spPr>
          <a:xfrm>
            <a:off x="4008201" y="1779312"/>
            <a:ext cx="0" cy="1557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09" name="Shape 209"/>
          <p:cNvCxnSpPr>
            <a:stCxn id="182" idx="2"/>
            <a:endCxn id="205" idx="1"/>
          </p:cNvCxnSpPr>
          <p:nvPr/>
        </p:nvCxnSpPr>
        <p:spPr>
          <a:xfrm>
            <a:off x="5184373" y="1779311"/>
            <a:ext cx="0" cy="1329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10" name="Shape 210"/>
          <p:cNvSpPr/>
          <p:nvPr/>
        </p:nvSpPr>
        <p:spPr>
          <a:xfrm>
            <a:off x="5905573" y="1584655"/>
            <a:ext cx="885599" cy="194656"/>
          </a:xfrm>
          <a:prstGeom prst="flowChartOnlineStorage">
            <a:avLst/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Action Fact</a:t>
            </a:r>
          </a:p>
        </p:txBody>
      </p:sp>
      <p:cxnSp>
        <p:nvCxnSpPr>
          <p:cNvPr id="211" name="Shape 211"/>
          <p:cNvCxnSpPr>
            <a:stCxn id="206" idx="2"/>
            <a:endCxn id="212" idx="2"/>
          </p:cNvCxnSpPr>
          <p:nvPr/>
        </p:nvCxnSpPr>
        <p:spPr>
          <a:xfrm rot="-5400000" flipH="1">
            <a:off x="5184049" y="956427"/>
            <a:ext cx="600" cy="2352300"/>
          </a:xfrm>
          <a:prstGeom prst="curvedConnector3">
            <a:avLst>
              <a:gd name="adj1" fmla="val 396875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diamond" w="lg" len="lg"/>
            <a:tailEnd type="stealth" w="lg" len="lg"/>
          </a:ln>
        </p:spPr>
      </p:cxnSp>
      <p:sp>
        <p:nvSpPr>
          <p:cNvPr id="212" name="Shape 212"/>
          <p:cNvSpPr/>
          <p:nvPr/>
        </p:nvSpPr>
        <p:spPr>
          <a:xfrm>
            <a:off x="6009699" y="1934877"/>
            <a:ext cx="701699" cy="197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/>
              <a:t>Action</a:t>
            </a:r>
          </a:p>
        </p:txBody>
      </p:sp>
      <p:cxnSp>
        <p:nvCxnSpPr>
          <p:cNvPr id="213" name="Shape 213"/>
          <p:cNvCxnSpPr>
            <a:stCxn id="205" idx="4"/>
            <a:endCxn id="212" idx="1"/>
          </p:cNvCxnSpPr>
          <p:nvPr/>
        </p:nvCxnSpPr>
        <p:spPr>
          <a:xfrm>
            <a:off x="5627174" y="2033638"/>
            <a:ext cx="382500" cy="6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diamond" w="lg" len="lg"/>
            <a:tailEnd type="triangle" w="lg" len="lg"/>
          </a:ln>
        </p:spPr>
      </p:cxnSp>
      <p:cxnSp>
        <p:nvCxnSpPr>
          <p:cNvPr id="214" name="Shape 214"/>
          <p:cNvCxnSpPr>
            <a:stCxn id="210" idx="2"/>
            <a:endCxn id="212" idx="0"/>
          </p:cNvCxnSpPr>
          <p:nvPr/>
        </p:nvCxnSpPr>
        <p:spPr>
          <a:xfrm>
            <a:off x="6348373" y="1779311"/>
            <a:ext cx="12300" cy="1557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15" name="Shape 215"/>
          <p:cNvCxnSpPr>
            <a:stCxn id="202" idx="2"/>
            <a:endCxn id="183" idx="0"/>
          </p:cNvCxnSpPr>
          <p:nvPr/>
        </p:nvCxnSpPr>
        <p:spPr>
          <a:xfrm flipH="1">
            <a:off x="5367521" y="2970733"/>
            <a:ext cx="300" cy="5097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16" name="Shape 216"/>
          <p:cNvSpPr txBox="1"/>
          <p:nvPr/>
        </p:nvSpPr>
        <p:spPr>
          <a:xfrm>
            <a:off x="3192899" y="2467062"/>
            <a:ext cx="5892900" cy="2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EFEFEF"/>
                </a:solidFill>
              </a:rPr>
              <a:t>Runtime Simulation with Perturbation</a:t>
            </a:r>
          </a:p>
        </p:txBody>
      </p:sp>
      <p:sp>
        <p:nvSpPr>
          <p:cNvPr id="217" name="Shape 217"/>
          <p:cNvSpPr/>
          <p:nvPr/>
        </p:nvSpPr>
        <p:spPr>
          <a:xfrm>
            <a:off x="4131425" y="4671370"/>
            <a:ext cx="701700" cy="167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GME #1</a:t>
            </a:r>
          </a:p>
        </p:txBody>
      </p:sp>
      <p:sp>
        <p:nvSpPr>
          <p:cNvPr id="218" name="Shape 218"/>
          <p:cNvSpPr/>
          <p:nvPr/>
        </p:nvSpPr>
        <p:spPr>
          <a:xfrm rot="5400000">
            <a:off x="5700150" y="1680125"/>
            <a:ext cx="231300" cy="524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19" name="Shape 219"/>
          <p:cNvCxnSpPr>
            <a:endCxn id="220" idx="1"/>
          </p:cNvCxnSpPr>
          <p:nvPr/>
        </p:nvCxnSpPr>
        <p:spPr>
          <a:xfrm rot="5400000">
            <a:off x="3616600" y="4408980"/>
            <a:ext cx="121200" cy="18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1" name="Shape 221"/>
          <p:cNvCxnSpPr>
            <a:stCxn id="220" idx="3"/>
            <a:endCxn id="217" idx="1"/>
          </p:cNvCxnSpPr>
          <p:nvPr/>
        </p:nvCxnSpPr>
        <p:spPr>
          <a:xfrm rot="-5400000" flipH="1">
            <a:off x="3858550" y="4482330"/>
            <a:ext cx="82200" cy="463500"/>
          </a:xfrm>
          <a:prstGeom prst="curvedConnector2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diamond" w="lg" len="lg"/>
            <a:tailEnd type="triangle" w="lg" len="lg"/>
          </a:ln>
        </p:spPr>
      </p:cxnSp>
      <p:sp>
        <p:nvSpPr>
          <p:cNvPr id="222" name="Shape 222"/>
          <p:cNvSpPr/>
          <p:nvPr/>
        </p:nvSpPr>
        <p:spPr>
          <a:xfrm>
            <a:off x="3909137" y="4221369"/>
            <a:ext cx="1146300" cy="177114"/>
          </a:xfrm>
          <a:prstGeom prst="flowChartOnlineStorage">
            <a:avLst/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Model Commit</a:t>
            </a:r>
          </a:p>
        </p:txBody>
      </p:sp>
      <p:sp>
        <p:nvSpPr>
          <p:cNvPr id="220" name="Shape 220"/>
          <p:cNvSpPr/>
          <p:nvPr/>
        </p:nvSpPr>
        <p:spPr>
          <a:xfrm>
            <a:off x="3208450" y="4478880"/>
            <a:ext cx="918900" cy="194100"/>
          </a:xfrm>
          <a:prstGeom prst="can">
            <a:avLst>
              <a:gd name="adj" fmla="val 250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GME Store #1</a:t>
            </a:r>
          </a:p>
        </p:txBody>
      </p:sp>
      <p:cxnSp>
        <p:nvCxnSpPr>
          <p:cNvPr id="223" name="Shape 223"/>
          <p:cNvCxnSpPr>
            <a:stCxn id="222" idx="2"/>
            <a:endCxn id="217" idx="0"/>
          </p:cNvCxnSpPr>
          <p:nvPr/>
        </p:nvCxnSpPr>
        <p:spPr>
          <a:xfrm>
            <a:off x="4482287" y="4398483"/>
            <a:ext cx="0" cy="2730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24" name="Shape 224"/>
          <p:cNvSpPr txBox="1"/>
          <p:nvPr/>
        </p:nvSpPr>
        <p:spPr>
          <a:xfrm>
            <a:off x="3192499" y="3915225"/>
            <a:ext cx="5892900" cy="2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EFEFEF"/>
                </a:solidFill>
              </a:rPr>
              <a:t>Model Perturbation : Human in the Loop</a:t>
            </a:r>
          </a:p>
        </p:txBody>
      </p:sp>
      <p:sp>
        <p:nvSpPr>
          <p:cNvPr id="225" name="Shape 225"/>
          <p:cNvSpPr/>
          <p:nvPr/>
        </p:nvSpPr>
        <p:spPr>
          <a:xfrm>
            <a:off x="5924337" y="4221369"/>
            <a:ext cx="1240275" cy="177114"/>
          </a:xfrm>
          <a:prstGeom prst="flowChartOnlineStorage">
            <a:avLst/>
          </a:prstGeom>
          <a:noFill/>
          <a:ln w="9525" cap="flat" cmpd="sng">
            <a:solidFill>
              <a:srgbClr val="9E9E9E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Candidate Commit</a:t>
            </a:r>
          </a:p>
        </p:txBody>
      </p:sp>
      <p:sp>
        <p:nvSpPr>
          <p:cNvPr id="226" name="Shape 226"/>
          <p:cNvSpPr/>
          <p:nvPr/>
        </p:nvSpPr>
        <p:spPr>
          <a:xfrm>
            <a:off x="7010247" y="1584655"/>
            <a:ext cx="1033200" cy="194656"/>
          </a:xfrm>
          <a:prstGeom prst="flowChartOnlineStorage">
            <a:avLst/>
          </a:prstGeom>
          <a:noFill/>
          <a:ln w="9525" cap="flat" cmpd="sng">
            <a:solidFill>
              <a:srgbClr val="9E9E9E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Next Fact</a:t>
            </a:r>
          </a:p>
        </p:txBody>
      </p:sp>
      <p:cxnSp>
        <p:nvCxnSpPr>
          <p:cNvPr id="227" name="Shape 227"/>
          <p:cNvCxnSpPr>
            <a:stCxn id="212" idx="3"/>
            <a:endCxn id="226" idx="2"/>
          </p:cNvCxnSpPr>
          <p:nvPr/>
        </p:nvCxnSpPr>
        <p:spPr>
          <a:xfrm rot="10800000" flipH="1">
            <a:off x="6711399" y="1779177"/>
            <a:ext cx="815400" cy="254400"/>
          </a:xfrm>
          <a:prstGeom prst="curvedConnector2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8" name="Shape 228"/>
          <p:cNvSpPr/>
          <p:nvPr/>
        </p:nvSpPr>
        <p:spPr>
          <a:xfrm>
            <a:off x="5930050" y="4671373"/>
            <a:ext cx="701700" cy="167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GME #2</a:t>
            </a:r>
          </a:p>
        </p:txBody>
      </p:sp>
      <p:cxnSp>
        <p:nvCxnSpPr>
          <p:cNvPr id="229" name="Shape 229"/>
          <p:cNvCxnSpPr>
            <a:endCxn id="230" idx="1"/>
          </p:cNvCxnSpPr>
          <p:nvPr/>
        </p:nvCxnSpPr>
        <p:spPr>
          <a:xfrm rot="5400000">
            <a:off x="5380138" y="4427421"/>
            <a:ext cx="121200" cy="18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1" name="Shape 231"/>
          <p:cNvCxnSpPr>
            <a:stCxn id="230" idx="3"/>
            <a:endCxn id="228" idx="1"/>
          </p:cNvCxnSpPr>
          <p:nvPr/>
        </p:nvCxnSpPr>
        <p:spPr>
          <a:xfrm rot="-5400000" flipH="1">
            <a:off x="5648938" y="4473921"/>
            <a:ext cx="63600" cy="498600"/>
          </a:xfrm>
          <a:prstGeom prst="curvedConnector2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diamond" w="lg" len="lg"/>
            <a:tailEnd type="triangle" w="lg" len="lg"/>
          </a:ln>
        </p:spPr>
      </p:cxnSp>
      <p:sp>
        <p:nvSpPr>
          <p:cNvPr id="230" name="Shape 230"/>
          <p:cNvSpPr/>
          <p:nvPr/>
        </p:nvSpPr>
        <p:spPr>
          <a:xfrm>
            <a:off x="4971988" y="4497321"/>
            <a:ext cx="918900" cy="194100"/>
          </a:xfrm>
          <a:prstGeom prst="can">
            <a:avLst>
              <a:gd name="adj" fmla="val 250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GME Store #2</a:t>
            </a:r>
          </a:p>
        </p:txBody>
      </p:sp>
      <p:cxnSp>
        <p:nvCxnSpPr>
          <p:cNvPr id="232" name="Shape 232"/>
          <p:cNvCxnSpPr>
            <a:stCxn id="228" idx="3"/>
            <a:endCxn id="225" idx="2"/>
          </p:cNvCxnSpPr>
          <p:nvPr/>
        </p:nvCxnSpPr>
        <p:spPr>
          <a:xfrm rot="10800000">
            <a:off x="6544450" y="4398373"/>
            <a:ext cx="87300" cy="356700"/>
          </a:xfrm>
          <a:prstGeom prst="curvedConnector4">
            <a:avLst>
              <a:gd name="adj1" fmla="val -272766"/>
              <a:gd name="adj2" fmla="val 61721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diamond" w="lg" len="lg"/>
            <a:tailEnd type="triangle" w="lg" len="lg"/>
          </a:ln>
        </p:spPr>
      </p:cxnSp>
      <p:sp>
        <p:nvSpPr>
          <p:cNvPr id="233" name="Shape 233"/>
          <p:cNvSpPr/>
          <p:nvPr/>
        </p:nvSpPr>
        <p:spPr>
          <a:xfrm>
            <a:off x="5017209" y="5942800"/>
            <a:ext cx="701700" cy="260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DAS</a:t>
            </a:r>
          </a:p>
        </p:txBody>
      </p:sp>
      <p:sp>
        <p:nvSpPr>
          <p:cNvPr id="234" name="Shape 234"/>
          <p:cNvSpPr/>
          <p:nvPr/>
        </p:nvSpPr>
        <p:spPr>
          <a:xfrm>
            <a:off x="6824402" y="5942800"/>
            <a:ext cx="750300" cy="260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Sensor</a:t>
            </a:r>
          </a:p>
        </p:txBody>
      </p:sp>
      <p:sp>
        <p:nvSpPr>
          <p:cNvPr id="235" name="Shape 235"/>
          <p:cNvSpPr/>
          <p:nvPr/>
        </p:nvSpPr>
        <p:spPr>
          <a:xfrm rot="5400000">
            <a:off x="5680838" y="2714562"/>
            <a:ext cx="271500" cy="5248200"/>
          </a:xfrm>
          <a:prstGeom prst="can">
            <a:avLst>
              <a:gd name="adj" fmla="val 25000"/>
            </a:avLst>
          </a:prstGeom>
          <a:solidFill>
            <a:srgbClr val="FFF2CC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236" name="Shape 236"/>
          <p:cNvCxnSpPr>
            <a:stCxn id="234" idx="3"/>
            <a:endCxn id="237" idx="2"/>
          </p:cNvCxnSpPr>
          <p:nvPr/>
        </p:nvCxnSpPr>
        <p:spPr>
          <a:xfrm rot="10800000" flipH="1">
            <a:off x="7574702" y="5441800"/>
            <a:ext cx="238200" cy="631200"/>
          </a:xfrm>
          <a:prstGeom prst="curvedConnector2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8" name="Shape 238"/>
          <p:cNvCxnSpPr>
            <a:endCxn id="239" idx="1"/>
          </p:cNvCxnSpPr>
          <p:nvPr/>
        </p:nvCxnSpPr>
        <p:spPr>
          <a:xfrm rot="5400000">
            <a:off x="4592668" y="5532534"/>
            <a:ext cx="128100" cy="18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40" name="Shape 240"/>
          <p:cNvCxnSpPr>
            <a:stCxn id="239" idx="3"/>
            <a:endCxn id="233" idx="1"/>
          </p:cNvCxnSpPr>
          <p:nvPr/>
        </p:nvCxnSpPr>
        <p:spPr>
          <a:xfrm rot="-5400000" flipH="1">
            <a:off x="4701568" y="5757234"/>
            <a:ext cx="261600" cy="369900"/>
          </a:xfrm>
          <a:prstGeom prst="curvedConnector2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diamond" w="lg" len="lg"/>
            <a:tailEnd type="triangle" w="lg" len="lg"/>
          </a:ln>
        </p:spPr>
      </p:cxnSp>
      <p:sp>
        <p:nvSpPr>
          <p:cNvPr id="237" name="Shape 237"/>
          <p:cNvSpPr/>
          <p:nvPr/>
        </p:nvSpPr>
        <p:spPr>
          <a:xfrm>
            <a:off x="7296265" y="5254526"/>
            <a:ext cx="1033197" cy="187411"/>
          </a:xfrm>
          <a:prstGeom prst="flowChartOnlineStorage">
            <a:avLst/>
          </a:prstGeom>
          <a:noFill/>
          <a:ln w="9525" cap="flat" cmpd="sng">
            <a:solidFill>
              <a:srgbClr val="9E9E9E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Next Scenario</a:t>
            </a:r>
          </a:p>
        </p:txBody>
      </p:sp>
      <p:sp>
        <p:nvSpPr>
          <p:cNvPr id="241" name="Shape 241"/>
          <p:cNvSpPr/>
          <p:nvPr/>
        </p:nvSpPr>
        <p:spPr>
          <a:xfrm>
            <a:off x="4959387" y="5254525"/>
            <a:ext cx="817668" cy="187413"/>
          </a:xfrm>
          <a:prstGeom prst="flowChartOnlineStorage">
            <a:avLst/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Scenario</a:t>
            </a:r>
          </a:p>
        </p:txBody>
      </p:sp>
      <p:sp>
        <p:nvSpPr>
          <p:cNvPr id="239" name="Shape 239"/>
          <p:cNvSpPr/>
          <p:nvPr/>
        </p:nvSpPr>
        <p:spPr>
          <a:xfrm>
            <a:off x="4238518" y="5605884"/>
            <a:ext cx="817800" cy="205500"/>
          </a:xfrm>
          <a:prstGeom prst="can">
            <a:avLst>
              <a:gd name="adj" fmla="val 250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RDF View</a:t>
            </a:r>
          </a:p>
        </p:txBody>
      </p:sp>
      <p:cxnSp>
        <p:nvCxnSpPr>
          <p:cNvPr id="242" name="Shape 242"/>
          <p:cNvCxnSpPr>
            <a:stCxn id="241" idx="2"/>
            <a:endCxn id="233" idx="0"/>
          </p:cNvCxnSpPr>
          <p:nvPr/>
        </p:nvCxnSpPr>
        <p:spPr>
          <a:xfrm flipH="1">
            <a:off x="5367921" y="5441939"/>
            <a:ext cx="300" cy="5010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43" name="Shape 243"/>
          <p:cNvSpPr txBox="1"/>
          <p:nvPr/>
        </p:nvSpPr>
        <p:spPr>
          <a:xfrm>
            <a:off x="3193299" y="4929562"/>
            <a:ext cx="5892900" cy="2364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 sz="1100" b="1">
                <a:solidFill>
                  <a:srgbClr val="EFEFEF"/>
                </a:solidFill>
              </a:rPr>
              <a:t>Runtime Perturbation : Change to Environment</a:t>
            </a:r>
          </a:p>
        </p:txBody>
      </p:sp>
      <p:cxnSp>
        <p:nvCxnSpPr>
          <p:cNvPr id="244" name="Shape 244"/>
          <p:cNvCxnSpPr>
            <a:stCxn id="233" idx="3"/>
            <a:endCxn id="245" idx="2"/>
          </p:cNvCxnSpPr>
          <p:nvPr/>
        </p:nvCxnSpPr>
        <p:spPr>
          <a:xfrm rot="10800000" flipH="1">
            <a:off x="5718909" y="5441800"/>
            <a:ext cx="642300" cy="631200"/>
          </a:xfrm>
          <a:prstGeom prst="curvedConnector2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6" name="Shape 246"/>
          <p:cNvSpPr/>
          <p:nvPr/>
        </p:nvSpPr>
        <p:spPr>
          <a:xfrm>
            <a:off x="3467601" y="5922175"/>
            <a:ext cx="701700" cy="260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Provision</a:t>
            </a:r>
          </a:p>
        </p:txBody>
      </p:sp>
      <p:sp>
        <p:nvSpPr>
          <p:cNvPr id="247" name="Shape 247"/>
          <p:cNvSpPr/>
          <p:nvPr/>
        </p:nvSpPr>
        <p:spPr>
          <a:xfrm>
            <a:off x="3301853" y="5254526"/>
            <a:ext cx="1033197" cy="187411"/>
          </a:xfrm>
          <a:prstGeom prst="flowChartOnlineStorage">
            <a:avLst/>
          </a:prstGeom>
          <a:solidFill>
            <a:srgbClr val="D9D9D9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New Package</a:t>
            </a:r>
          </a:p>
        </p:txBody>
      </p:sp>
      <p:cxnSp>
        <p:nvCxnSpPr>
          <p:cNvPr id="248" name="Shape 248"/>
          <p:cNvCxnSpPr>
            <a:stCxn id="247" idx="2"/>
            <a:endCxn id="246" idx="0"/>
          </p:cNvCxnSpPr>
          <p:nvPr/>
        </p:nvCxnSpPr>
        <p:spPr>
          <a:xfrm>
            <a:off x="3818452" y="5441938"/>
            <a:ext cx="0" cy="480300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45" name="Shape 245"/>
          <p:cNvSpPr/>
          <p:nvPr/>
        </p:nvSpPr>
        <p:spPr>
          <a:xfrm>
            <a:off x="5844715" y="5254526"/>
            <a:ext cx="1033197" cy="187411"/>
          </a:xfrm>
          <a:prstGeom prst="flowChartOnlineStorage">
            <a:avLst/>
          </a:prstGeom>
          <a:noFill/>
          <a:ln w="9525" cap="flat" cmpd="sng">
            <a:solidFill>
              <a:srgbClr val="9E9E9E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"/>
              <a:t>Next Package</a:t>
            </a:r>
          </a:p>
        </p:txBody>
      </p:sp>
      <p:cxnSp>
        <p:nvCxnSpPr>
          <p:cNvPr id="249" name="Shape 249"/>
          <p:cNvCxnSpPr>
            <a:endCxn id="234" idx="1"/>
          </p:cNvCxnSpPr>
          <p:nvPr/>
        </p:nvCxnSpPr>
        <p:spPr>
          <a:xfrm>
            <a:off x="6476402" y="6067000"/>
            <a:ext cx="348000" cy="6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0" name="Shape 250"/>
          <p:cNvSpPr/>
          <p:nvPr/>
        </p:nvSpPr>
        <p:spPr>
          <a:xfrm>
            <a:off x="7230088" y="4494196"/>
            <a:ext cx="918900" cy="194100"/>
          </a:xfrm>
          <a:prstGeom prst="can">
            <a:avLst>
              <a:gd name="adj" fmla="val 25000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TinkerPop3</a:t>
            </a:r>
          </a:p>
        </p:txBody>
      </p:sp>
      <p:cxnSp>
        <p:nvCxnSpPr>
          <p:cNvPr id="251" name="Shape 251"/>
          <p:cNvCxnSpPr>
            <a:endCxn id="250" idx="1"/>
          </p:cNvCxnSpPr>
          <p:nvPr/>
        </p:nvCxnSpPr>
        <p:spPr>
          <a:xfrm rot="5400000">
            <a:off x="7641538" y="4393696"/>
            <a:ext cx="148500" cy="52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2" name="Shape 252"/>
          <p:cNvSpPr/>
          <p:nvPr/>
        </p:nvSpPr>
        <p:spPr>
          <a:xfrm>
            <a:off x="8149000" y="4727698"/>
            <a:ext cx="701700" cy="167400"/>
          </a:xfrm>
          <a:prstGeom prst="roundRect">
            <a:avLst>
              <a:gd name="adj" fmla="val 16667"/>
            </a:avLst>
          </a:prstGeom>
          <a:solidFill>
            <a:srgbClr val="E0E0E0"/>
          </a:solidFill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800"/>
              <a:t>Gephi</a:t>
            </a:r>
          </a:p>
        </p:txBody>
      </p:sp>
      <p:cxnSp>
        <p:nvCxnSpPr>
          <p:cNvPr id="253" name="Shape 253"/>
          <p:cNvCxnSpPr>
            <a:stCxn id="250" idx="3"/>
            <a:endCxn id="252" idx="1"/>
          </p:cNvCxnSpPr>
          <p:nvPr/>
        </p:nvCxnSpPr>
        <p:spPr>
          <a:xfrm rot="-5400000" flipH="1">
            <a:off x="7857838" y="4519996"/>
            <a:ext cx="123000" cy="459600"/>
          </a:xfrm>
          <a:prstGeom prst="curvedConnector2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diamond" w="lg" len="lg"/>
            <a:tailEnd type="triangle" w="lg" len="lg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645</Words>
  <Application>Microsoft Office PowerPoint</Application>
  <PresentationFormat>On-screen Show (4:3)</PresentationFormat>
  <Paragraphs>161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simple-light-2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ppal</dc:creator>
  <cp:lastModifiedBy>ppal</cp:lastModifiedBy>
  <cp:revision>3</cp:revision>
  <dcterms:modified xsi:type="dcterms:W3CDTF">2016-11-22T03:47:54Z</dcterms:modified>
</cp:coreProperties>
</file>