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7"/>
  </p:notesMasterIdLst>
  <p:handoutMasterIdLst>
    <p:handoutMasterId r:id="rId68"/>
  </p:handoutMasterIdLst>
  <p:sldIdLst>
    <p:sldId id="282" r:id="rId3"/>
    <p:sldId id="415" r:id="rId4"/>
    <p:sldId id="283" r:id="rId5"/>
    <p:sldId id="294" r:id="rId6"/>
    <p:sldId id="285" r:id="rId7"/>
    <p:sldId id="310" r:id="rId8"/>
    <p:sldId id="284" r:id="rId9"/>
    <p:sldId id="286" r:id="rId10"/>
    <p:sldId id="287" r:id="rId11"/>
    <p:sldId id="375" r:id="rId12"/>
    <p:sldId id="376" r:id="rId13"/>
    <p:sldId id="312" r:id="rId14"/>
    <p:sldId id="309" r:id="rId15"/>
    <p:sldId id="395" r:id="rId16"/>
    <p:sldId id="396" r:id="rId17"/>
    <p:sldId id="355" r:id="rId18"/>
    <p:sldId id="356" r:id="rId19"/>
    <p:sldId id="390" r:id="rId20"/>
    <p:sldId id="358" r:id="rId21"/>
    <p:sldId id="391" r:id="rId22"/>
    <p:sldId id="392" r:id="rId23"/>
    <p:sldId id="393" r:id="rId24"/>
    <p:sldId id="394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290" r:id="rId33"/>
    <p:sldId id="370" r:id="rId34"/>
    <p:sldId id="371" r:id="rId35"/>
    <p:sldId id="372" r:id="rId36"/>
    <p:sldId id="373" r:id="rId37"/>
    <p:sldId id="374" r:id="rId38"/>
    <p:sldId id="384" r:id="rId39"/>
    <p:sldId id="385" r:id="rId40"/>
    <p:sldId id="386" r:id="rId41"/>
    <p:sldId id="387" r:id="rId42"/>
    <p:sldId id="388" r:id="rId43"/>
    <p:sldId id="389" r:id="rId44"/>
    <p:sldId id="264" r:id="rId45"/>
    <p:sldId id="321" r:id="rId46"/>
    <p:sldId id="293" r:id="rId47"/>
    <p:sldId id="397" r:id="rId48"/>
    <p:sldId id="314" r:id="rId49"/>
    <p:sldId id="398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399" r:id="rId65"/>
    <p:sldId id="416" r:id="rId66"/>
  </p:sldIdLst>
  <p:sldSz cx="9144000" cy="6858000" type="screen4x3"/>
  <p:notesSz cx="6858000" cy="9296400"/>
  <p:custShowLst>
    <p:custShow name="Custom Show 1" id="0">
      <p:sldLst/>
    </p:custShow>
    <p:custShow name="Custom Show 2" id="1">
      <p:sldLst/>
    </p:custShow>
  </p:custShow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Staples" initials="JS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298"/>
    <a:srgbClr val="FF3300"/>
    <a:srgbClr val="000000"/>
    <a:srgbClr val="111111"/>
    <a:srgbClr val="659F61"/>
    <a:srgbClr val="F49180"/>
    <a:srgbClr val="D09A00"/>
    <a:srgbClr val="FF7171"/>
    <a:srgbClr val="FCA19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07" autoAdjust="0"/>
    <p:restoredTop sz="78626" autoAdjust="0"/>
  </p:normalViewPr>
  <p:slideViewPr>
    <p:cSldViewPr snapToGrid="0" snapToObjects="1">
      <p:cViewPr>
        <p:scale>
          <a:sx n="77" d="100"/>
          <a:sy n="77" d="100"/>
        </p:scale>
        <p:origin x="-117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C3BE5-7C0B-48D8-AA9C-758E2C87D26E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D5FB-D3AB-4653-BEF0-A15876D55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E200BF-5E88-4F80-A965-989E962435C2}" type="datetime1">
              <a:rPr lang="en-US"/>
              <a:pPr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035D20-666A-4D58-B2B9-83ED2AC52B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8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62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shows</a:t>
            </a:r>
            <a:r>
              <a:rPr lang="en-US" baseline="0" dirty="0" smtClean="0"/>
              <a:t> the source code annotation DSL, which is</a:t>
            </a:r>
            <a:r>
              <a:rPr lang="en-US" dirty="0" smtClean="0"/>
              <a:t> parsed and converted into triples during the bootstrapping process.</a:t>
            </a:r>
          </a:p>
          <a:p>
            <a:endParaRPr lang="en-US" dirty="0" smtClean="0"/>
          </a:p>
          <a:p>
            <a:r>
              <a:rPr lang="en-US" dirty="0" smtClean="0"/>
              <a:t>The annotation DSL provides code-level semantics that are linked during bootstrapping to semantic concepts. T</a:t>
            </a:r>
            <a:r>
              <a:rPr lang="en-US" baseline="0" dirty="0" smtClean="0"/>
              <a:t>his is an example of an annotation for an Android location provider (uses onboard GPS to retrieve the device’s location).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it’s a </a:t>
            </a:r>
            <a:r>
              <a:rPr lang="en-US" baseline="0" dirty="0" err="1" smtClean="0"/>
              <a:t>LocationProviderAndroidGps</a:t>
            </a:r>
            <a:r>
              <a:rPr lang="en-US" baseline="0" dirty="0" smtClean="0"/>
              <a:t>, we know that it provides the </a:t>
            </a:r>
            <a:r>
              <a:rPr lang="en-US" baseline="0" dirty="0" err="1" smtClean="0"/>
              <a:t>LocationProvider</a:t>
            </a:r>
            <a:r>
              <a:rPr lang="en-US" baseline="0" dirty="0" smtClean="0"/>
              <a:t> functionality by examining the inheritance tree above.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functional specification can have various functional aspects.  For example, location provider has a functional aspect called </a:t>
            </a:r>
            <a:r>
              <a:rPr lang="en-US" baseline="0" dirty="0" err="1" smtClean="0"/>
              <a:t>getLastKnownLocation</a:t>
            </a:r>
            <a:r>
              <a:rPr lang="en-US" baseline="0" dirty="0" smtClean="0"/>
              <a:t>, implemented by a method in the class above.  This is shown on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4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some of</a:t>
            </a:r>
            <a:r>
              <a:rPr lang="en-US" baseline="0" dirty="0" smtClean="0"/>
              <a:t> the triples actually generated during bootstrapping (from the previous annotation).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Triples are simply data normalization taken to the extreme.  Each triple has a subject, predicate, and object </a:t>
            </a:r>
            <a:r>
              <a:rPr lang="en-US" baseline="0" smtClean="0"/>
              <a:t>node.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can observe the linked/graph nature of the triples by following elements of a {</a:t>
            </a:r>
            <a:r>
              <a:rPr lang="en-US" baseline="0" dirty="0" err="1" smtClean="0"/>
              <a:t>subject,predicate,object</a:t>
            </a:r>
            <a:r>
              <a:rPr lang="en-US" baseline="0" dirty="0" smtClean="0"/>
              <a:t>} tuple to other triples.  For example, the subject of the </a:t>
            </a:r>
            <a:r>
              <a:rPr lang="en-US" baseline="0" dirty="0" err="1" smtClean="0"/>
              <a:t>hasBytecodeLinkage</a:t>
            </a:r>
            <a:r>
              <a:rPr lang="en-US" baseline="0" dirty="0" smtClean="0"/>
              <a:t> DFU triple above is a class structure whose name is </a:t>
            </a:r>
            <a:r>
              <a:rPr lang="en-US" baseline="0" dirty="0" err="1" smtClean="0"/>
              <a:t>LocationProviderAndroidGPS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4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similar view of the DFU triples showing its linkage to functionality and eventually to a functional aspect, in this case a functional aspect that provides the last known location of the device.   Triples about the actual functional aspect (e.g., linking it to a specific method in the class) are not shown.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7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similar view of the DFU triples showing its linkage to resource dependencies.  Here the location provider depends on GPS satellites and on the presence of a GPS receiver.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03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5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70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are current thoughts, and may evolve. Shortcomings involve global variables,  and what if not all clients get all SA messages (different subscriptions)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5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are current thoughts, and may evolve. Shortcomings involve global variables,  and what if not all clients get all SA messages (different subscriptions)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Once again– current 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9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Once again– current 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8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05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Changes can arise from the runtime environment or for changes in mission properties.</a:t>
            </a:r>
          </a:p>
          <a:p>
            <a:r>
              <a:rPr lang="en-US" dirty="0" smtClean="0"/>
              <a:t>In</a:t>
            </a:r>
            <a:r>
              <a:rPr lang="en-US" baseline="0" dirty="0" smtClean="0"/>
              <a:t> either case, there is a model reflecting these changes.</a:t>
            </a:r>
          </a:p>
          <a:p>
            <a:r>
              <a:rPr lang="en-US" baseline="0" dirty="0" smtClean="0"/>
              <a:t>For this challenge problem we confine ourselves to changes in the specification.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79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Primary</a:t>
            </a:r>
          </a:p>
          <a:p>
            <a:pPr lvl="1"/>
            <a:r>
              <a:rPr lang="en-US" dirty="0" smtClean="0"/>
              <a:t>DFU</a:t>
            </a:r>
          </a:p>
          <a:p>
            <a:pPr lvl="1"/>
            <a:r>
              <a:rPr lang="en-US" dirty="0" smtClean="0"/>
              <a:t>Deployment (compose software artifacts)</a:t>
            </a:r>
          </a:p>
          <a:p>
            <a:pPr lvl="1"/>
            <a:r>
              <a:rPr lang="en-US" dirty="0" smtClean="0"/>
              <a:t>Network Topology (design computer network)</a:t>
            </a:r>
          </a:p>
          <a:p>
            <a:pPr lvl="1"/>
            <a:r>
              <a:rPr lang="en-US" dirty="0" smtClean="0"/>
              <a:t>Messages and Topics</a:t>
            </a:r>
          </a:p>
          <a:p>
            <a:r>
              <a:rPr lang="en-US" dirty="0" smtClean="0"/>
              <a:t>Secondary (cross-cut)</a:t>
            </a:r>
          </a:p>
          <a:p>
            <a:pPr lvl="1"/>
            <a:r>
              <a:rPr lang="en-US" dirty="0" smtClean="0"/>
              <a:t>Provisioning (install software on devices)</a:t>
            </a:r>
          </a:p>
          <a:p>
            <a:pPr lvl="1"/>
            <a:r>
              <a:rPr lang="en-US" dirty="0" smtClean="0"/>
              <a:t>Mission (specification of metrics)</a:t>
            </a:r>
          </a:p>
          <a:p>
            <a:r>
              <a:rPr lang="en-US" dirty="0" smtClean="0"/>
              <a:t>System conflict resolution</a:t>
            </a:r>
          </a:p>
          <a:p>
            <a:pPr lvl="1"/>
            <a:r>
              <a:rPr lang="en-US" dirty="0" smtClean="0"/>
              <a:t> DFU selection</a:t>
            </a:r>
          </a:p>
          <a:p>
            <a:endParaRPr lang="en-US" dirty="0" smtClean="0"/>
          </a:p>
          <a:p>
            <a:r>
              <a:rPr lang="en-US" dirty="0" smtClean="0"/>
              <a:t>Conventionally</a:t>
            </a:r>
            <a:r>
              <a:rPr lang="en-US" baseline="0" dirty="0" smtClean="0"/>
              <a:t> model-based approaches generate some product (source code, analysis reports) and are forgotten.</a:t>
            </a:r>
          </a:p>
          <a:p>
            <a:r>
              <a:rPr lang="en-US" baseline="0" dirty="0" smtClean="0"/>
              <a:t>These systems; models, generated-source-code, hand-written-source-code, analysis-reports, etc., are all valuable and will be retained.</a:t>
            </a:r>
          </a:p>
          <a:p>
            <a:r>
              <a:rPr lang="en-US" baseline="0" dirty="0" smtClean="0"/>
              <a:t>We act providently, retaining all of these systems and their associations. </a:t>
            </a:r>
          </a:p>
          <a:p>
            <a:r>
              <a:rPr lang="en-US" baseline="0" dirty="0" smtClean="0"/>
              <a:t>In this way any change in the running system produces a cascade in the associated systems ultimately resolved due to the system design or by conflict.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models</a:t>
            </a:r>
            <a:r>
              <a:rPr lang="en-US" baseline="0" dirty="0" smtClean="0"/>
              <a:t> are used to test and evaluate and also provides the parameters for our queries (i.e., find a DFU that match)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1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deployment-</a:t>
            </a:r>
            <a:r>
              <a:rPr lang="en-US" baseline="0" dirty="0" smtClean="0"/>
              <a:t>model describes how the components, DFU, compose the Execution-Platform.</a:t>
            </a:r>
          </a:p>
          <a:p>
            <a:r>
              <a:rPr lang="en-US" baseline="0" dirty="0" smtClean="0"/>
              <a:t>These Execution-Platform then target specific Execution-Devices. </a:t>
            </a:r>
          </a:p>
          <a:p>
            <a:r>
              <a:rPr lang="en-US" baseline="0" dirty="0" smtClean="0"/>
              <a:t>In this image we a simple example for the composing Android-Components for the Google Nexus 7 tablet.</a:t>
            </a:r>
          </a:p>
          <a:p>
            <a:r>
              <a:rPr lang="en-US" baseline="0" dirty="0" smtClean="0"/>
              <a:t>Currently we produce a export file from this model and the other models suitable for import into the Knowledge-Base-Triple-Store.</a:t>
            </a:r>
          </a:p>
          <a:p>
            <a:r>
              <a:rPr lang="en-US" baseline="0" dirty="0" smtClean="0"/>
              <a:t> We are in the process of making this interactive with the K-B-T-S.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71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meta-data for this model is also part of the model.</a:t>
            </a:r>
          </a:p>
          <a:p>
            <a:r>
              <a:rPr lang="en-US" baseline="0" dirty="0" smtClean="0"/>
              <a:t>As such it can be dynamic or weakly typed as part of the implementation.</a:t>
            </a:r>
          </a:p>
          <a:p>
            <a:r>
              <a:rPr lang="en-US" dirty="0" smtClean="0"/>
              <a:t>(This is only a portion </a:t>
            </a:r>
            <a:r>
              <a:rPr lang="en-US" baseline="0" dirty="0" smtClean="0"/>
              <a:t>of the schema. </a:t>
            </a:r>
            <a:r>
              <a:rPr lang="en-US" dirty="0" smtClean="0"/>
              <a:t>The</a:t>
            </a:r>
            <a:r>
              <a:rPr lang="en-US" baseline="0" dirty="0" smtClean="0"/>
              <a:t> remaining diagrams do include a depiction of the schema, these will be left to the live demo.)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81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network model describes the configuration of the computer hardware onto which the Execution-Devices will be provisioned.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8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There are other models (such as Message) that will be left for the live demo.</a:t>
            </a:r>
          </a:p>
          <a:p>
            <a:r>
              <a:rPr lang="en-US" baseline="0" dirty="0" smtClean="0"/>
              <a:t>The mission-model describes the metrics expected for the system elements.</a:t>
            </a:r>
          </a:p>
          <a:p>
            <a:r>
              <a:rPr lang="en-US" baseline="0" dirty="0" smtClean="0"/>
              <a:t>Here we see the production and consumption rates for location messages by specific devices.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6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7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48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94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2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we</a:t>
            </a:r>
            <a:r>
              <a:rPr lang="en-US" baseline="0" dirty="0" smtClean="0"/>
              <a:t> are in terms formalizing the proposed concepts and implementing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we</a:t>
            </a:r>
            <a:r>
              <a:rPr lang="en-US" baseline="0" dirty="0" smtClean="0"/>
              <a:t> are in terms formalizing the proposed concepts and implementing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4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/>
              <a:t>Purpose</a:t>
            </a:r>
            <a:r>
              <a:rPr lang="en-US" b="0" baseline="0" dirty="0" smtClean="0"/>
              <a:t> of the knowledge repository is primarily to provide a </a:t>
            </a:r>
            <a:r>
              <a:rPr lang="en-US" b="1" dirty="0" smtClean="0"/>
              <a:t>scalable infrastructure</a:t>
            </a:r>
            <a:r>
              <a:rPr lang="en-US" dirty="0" smtClean="0"/>
              <a:t> for storing and retrieving the knowledge</a:t>
            </a:r>
            <a:r>
              <a:rPr lang="en-US" baseline="0" dirty="0" smtClean="0"/>
              <a:t> needed to adapt at machine time</a:t>
            </a:r>
          </a:p>
          <a:p>
            <a:endParaRPr lang="en-US" baseline="0" dirty="0" smtClean="0"/>
          </a:p>
          <a:p>
            <a:r>
              <a:rPr lang="en-US" sz="1600" dirty="0" smtClean="0"/>
              <a:t>Provides scalable infrastructure for storing and retrieving knowledge</a:t>
            </a:r>
          </a:p>
          <a:p>
            <a:pPr lvl="1"/>
            <a:r>
              <a:rPr lang="en-US" sz="1200" dirty="0" smtClean="0"/>
              <a:t>Knowledge presented in terms of </a:t>
            </a:r>
            <a:r>
              <a:rPr lang="en-US" sz="1200" b="1" dirty="0" smtClean="0"/>
              <a:t>common vocabulary</a:t>
            </a:r>
            <a:r>
              <a:rPr lang="en-US" sz="1200" dirty="0" smtClean="0"/>
              <a:t> whose properties are formally modeled in linked ontologies</a:t>
            </a:r>
          </a:p>
          <a:p>
            <a:pPr lvl="1"/>
            <a:r>
              <a:rPr lang="en-US" sz="1200" dirty="0" smtClean="0"/>
              <a:t>Common mechanisms to </a:t>
            </a:r>
            <a:r>
              <a:rPr lang="en-US" sz="1200" b="1" dirty="0" smtClean="0"/>
              <a:t>retrieve knowledge</a:t>
            </a:r>
          </a:p>
          <a:p>
            <a:pPr lvl="1"/>
            <a:r>
              <a:rPr lang="en-US" sz="1200" dirty="0" smtClean="0"/>
              <a:t>Various avenues for </a:t>
            </a:r>
            <a:r>
              <a:rPr lang="en-US" sz="1200" b="1" dirty="0" smtClean="0"/>
              <a:t>inferring new knowledge</a:t>
            </a:r>
            <a:endParaRPr lang="en-US" sz="1200" dirty="0" smtClean="0"/>
          </a:p>
          <a:p>
            <a:pPr lvl="1"/>
            <a:r>
              <a:rPr lang="en-US" sz="1200" dirty="0" smtClean="0"/>
              <a:t>Provides an </a:t>
            </a:r>
            <a:r>
              <a:rPr lang="en-US" sz="1200" b="1" dirty="0" smtClean="0"/>
              <a:t>integration point</a:t>
            </a:r>
            <a:r>
              <a:rPr lang="en-US" sz="1200" dirty="0" smtClean="0"/>
              <a:t> within the team but also with other efforts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Key points:</a:t>
            </a:r>
          </a:p>
          <a:p>
            <a:pPr lvl="1"/>
            <a:r>
              <a:rPr lang="en-US" dirty="0" smtClean="0"/>
              <a:t>Knowledge is ingested, normalized, and</a:t>
            </a:r>
            <a:r>
              <a:rPr lang="en-US" baseline="0" dirty="0" smtClean="0"/>
              <a:t> subsequently </a:t>
            </a:r>
            <a:r>
              <a:rPr lang="en-US" dirty="0" smtClean="0"/>
              <a:t>presented in terms of </a:t>
            </a:r>
            <a:r>
              <a:rPr lang="en-US" b="1" dirty="0" smtClean="0"/>
              <a:t>common vocabulary</a:t>
            </a:r>
            <a:r>
              <a:rPr lang="en-US" dirty="0" smtClean="0"/>
              <a:t> whose properties are formally modeled in</a:t>
            </a:r>
            <a:r>
              <a:rPr lang="en-US" baseline="0" dirty="0" smtClean="0"/>
              <a:t> linked </a:t>
            </a:r>
            <a:r>
              <a:rPr lang="en-US" dirty="0" smtClean="0"/>
              <a:t>ontologies</a:t>
            </a:r>
          </a:p>
          <a:p>
            <a:pPr lvl="1"/>
            <a:r>
              <a:rPr lang="en-US" dirty="0" smtClean="0"/>
              <a:t>The repository provides common mechanisms to </a:t>
            </a:r>
            <a:r>
              <a:rPr lang="en-US" b="1" dirty="0" smtClean="0"/>
              <a:t>retrieve knowledge </a:t>
            </a:r>
            <a:r>
              <a:rPr lang="en-US" b="0" dirty="0" smtClean="0"/>
              <a:t>(SPARQL queries</a:t>
            </a:r>
            <a:r>
              <a:rPr lang="en-US" b="0" baseline="0" dirty="0" smtClean="0"/>
              <a:t>)</a:t>
            </a:r>
            <a:endParaRPr lang="en-US" b="1" dirty="0" smtClean="0"/>
          </a:p>
          <a:p>
            <a:pPr lvl="1"/>
            <a:r>
              <a:rPr lang="en-US" dirty="0" smtClean="0"/>
              <a:t>Various avenues for </a:t>
            </a:r>
            <a:r>
              <a:rPr lang="en-US" b="1" dirty="0" smtClean="0"/>
              <a:t>inferring new knowledge</a:t>
            </a:r>
            <a:r>
              <a:rPr lang="en-US" dirty="0" smtClean="0"/>
              <a:t> (e.g., SPIN inferences, reasoner plugins)</a:t>
            </a:r>
          </a:p>
          <a:p>
            <a:pPr lvl="1"/>
            <a:r>
              <a:rPr lang="en-US" dirty="0" smtClean="0"/>
              <a:t>Provides an </a:t>
            </a:r>
            <a:r>
              <a:rPr lang="en-US" b="1" dirty="0" smtClean="0"/>
              <a:t>integration point</a:t>
            </a:r>
            <a:r>
              <a:rPr lang="en-US" dirty="0" smtClean="0"/>
              <a:t> not only within the team but</a:t>
            </a:r>
            <a:r>
              <a:rPr lang="en-US" baseline="0" dirty="0" smtClean="0"/>
              <a:t> with </a:t>
            </a:r>
            <a:r>
              <a:rPr lang="en-US" dirty="0" smtClean="0"/>
              <a:t>other efforts (e.g., MUSE) and possibly other teams (e.g., unintegrated BRASS performers)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7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constructed a set of ontologies for handling our challenge problems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vocabulary defined in these ontologies is outlined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Basics/Core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Contains concepts related to Java, the JVM, and bytecode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Contains information about the application itself, components of the application, and its architecture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SA domain specifics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Contains concepts related to the situational awareness domain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Images, locations, things providing locations, things providing images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Ecosystem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Describes the software’s dependencies on its environment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 currently implemented but we plan to describe the mission-centric requirements of the CPs.  For example, the number of clients, their reporting frequency,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 smtClean="0"/>
              <a:t>IMMoRTALS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Describes concepts specifically relevant to adaptation.  DFUs, DFU identifiers, functionality, functional aspects, resources, control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slide shows how primary artifacts are conceptually ingested into the knowledge store in a process we call bootstrapping</a:t>
            </a:r>
            <a:r>
              <a:rPr lang="en-US" baseline="0" dirty="0" smtClean="0"/>
              <a:t> (which happens once per CP).  A separate process exists for creating and ingesting derived artifacts (those that result from analyzing parts of the software that may change over time).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the </a:t>
            </a:r>
            <a:r>
              <a:rPr lang="en-US" dirty="0" err="1" smtClean="0"/>
              <a:t>WebGME</a:t>
            </a:r>
            <a:r>
              <a:rPr lang="en-US" dirty="0" smtClean="0"/>
              <a:t> artifacts (DM,</a:t>
            </a:r>
            <a:r>
              <a:rPr lang="en-US" baseline="0" dirty="0" smtClean="0"/>
              <a:t> FM) we extract: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Resource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Execution environment </a:t>
            </a:r>
            <a:r>
              <a:rPr lang="en-US" sz="1200" dirty="0" err="1" smtClean="0"/>
              <a:t>desc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Performance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Feature view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an analysis of the bytecode we extract: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Fine-grained structures (method, class, field)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JVM/bytecode abstractions (</a:t>
            </a:r>
            <a:r>
              <a:rPr lang="en-US" sz="1200" dirty="0" err="1" smtClean="0"/>
              <a:t>classpath</a:t>
            </a:r>
            <a:r>
              <a:rPr lang="en-US" sz="1200" dirty="0" smtClean="0"/>
              <a:t>, JAR, WAR)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Programmer-provided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DFU-level decomposition (semantic signature)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Library dependencies</a:t>
            </a:r>
          </a:p>
          <a:p>
            <a:endParaRPr lang="en-US" dirty="0" smtClean="0"/>
          </a:p>
          <a:p>
            <a:r>
              <a:rPr lang="en-US" dirty="0" smtClean="0"/>
              <a:t>From detailed static analysis/dynamic</a:t>
            </a:r>
            <a:r>
              <a:rPr lang="en-US" baseline="0" dirty="0" smtClean="0"/>
              <a:t> analysis/</a:t>
            </a:r>
            <a:r>
              <a:rPr lang="en-US" dirty="0" smtClean="0"/>
              <a:t>mutation testing we extract: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Control flow graphs, call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Dependency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Resource use and resource/input sensitivity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9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depicts the KR architecture and shows how bootstrapping works in practice</a:t>
            </a:r>
          </a:p>
          <a:p>
            <a:endParaRPr lang="en-US" dirty="0" smtClean="0"/>
          </a:p>
          <a:p>
            <a:r>
              <a:rPr lang="en-US" dirty="0" smtClean="0"/>
              <a:t>The DAS pushes artifacts into the Repository Management Service,</a:t>
            </a:r>
            <a:r>
              <a:rPr lang="en-US" baseline="0" dirty="0" smtClean="0"/>
              <a:t> which returns named identifiers for graphs resulting from ingesting the provided knowledge.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the DAS pushes GME JSON models into the RMS, which ingests, aligns to semantic concepts, normalize and injects into a </a:t>
            </a:r>
            <a:r>
              <a:rPr lang="en-US" baseline="0" dirty="0" err="1" smtClean="0"/>
              <a:t>Fuseki</a:t>
            </a:r>
            <a:r>
              <a:rPr lang="en-US" baseline="0" dirty="0" smtClean="0"/>
              <a:t> triple store.  It returns to the DAS a unique identifier for the resulting graph of triples.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7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A6B3DF-E0BF-4247-9CA4-A55DEB1697DE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96EC6-00F5-4B80-A2B8-EF30F4E93F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1ACC6E-3B65-47B9-A02B-435C919687C0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1FF7-CBC2-4DA2-A660-FC301902E5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0C3844-2847-4E85-B407-6E0EDA274DAD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C5C3A-E7B0-4245-91C1-AAB88D03A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A6B3DF-E0BF-4247-9CA4-A55DEB1697DE}" type="datetime1">
              <a:rPr lang="en-US" smtClean="0">
                <a:solidFill>
                  <a:prstClr val="black"/>
                </a:solidFill>
              </a:rPr>
              <a:pPr/>
              <a:t>4/25/2016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96EC6-00F5-4B80-A2B8-EF30F4E93F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4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285CC8-9FF3-4CA7-AB46-4C64AC48CFF9}" type="datetime1">
              <a:rPr lang="en-US" smtClean="0">
                <a:solidFill>
                  <a:prstClr val="black"/>
                </a:solidFill>
              </a:rPr>
              <a:pPr/>
              <a:t>4/25/2016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0E6D7-221B-40B7-B50C-C3B5231B0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2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6F7B118-A922-4575-948A-19FE348C4DCB}" type="datetime1">
              <a:rPr lang="en-US" smtClean="0">
                <a:solidFill>
                  <a:prstClr val="black"/>
                </a:solidFill>
              </a:rPr>
              <a:pPr/>
              <a:t>4/25/2016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C638B-006F-4636-A911-712D0992C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7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314952-7D96-477D-9ED8-36B09E208539}" type="datetime1">
              <a:rPr lang="en-US" smtClean="0">
                <a:solidFill>
                  <a:prstClr val="black"/>
                </a:solidFill>
              </a:rPr>
              <a:pPr/>
              <a:t>4/25/2016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DDA7B-E1B4-4150-8F52-3E1C33BFB1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C21296-BC98-4171-92F6-D019B15585F0}" type="datetime1">
              <a:rPr lang="en-US" smtClean="0">
                <a:solidFill>
                  <a:prstClr val="black"/>
                </a:solidFill>
              </a:rPr>
              <a:pPr/>
              <a:t>4/25/2016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F4AC1-43DB-4EF3-9E3E-72F89059F2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4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0FCB95-AD58-4B63-8306-18B0C136E6DE}" type="datetime1">
              <a:rPr lang="en-US" smtClean="0">
                <a:solidFill>
                  <a:prstClr val="black"/>
                </a:solidFill>
              </a:rPr>
              <a:pPr/>
              <a:t>4/25/2016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728A-5C6C-4DC9-ACFF-9E47917C19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333225-A648-4F55-B5C0-A5E1B6A212FC}" type="datetime1">
              <a:rPr lang="en-US" smtClean="0">
                <a:solidFill>
                  <a:prstClr val="black"/>
                </a:solidFill>
              </a:rPr>
              <a:pPr/>
              <a:t>4/25/2016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8979E-30E0-451B-8B0B-8F0D5B005C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1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4781DE-06DC-4BED-A6A2-EA6DC1FCA1B5}" type="datetime1">
              <a:rPr lang="en-US" smtClean="0">
                <a:solidFill>
                  <a:prstClr val="black"/>
                </a:solidFill>
              </a:rPr>
              <a:pPr/>
              <a:t>4/25/2016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4E3B2-2928-4D42-B57B-44FD8B34A4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3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285CC8-9FF3-4CA7-AB46-4C64AC48CFF9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0E6D7-221B-40B7-B50C-C3B5231B0D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FBD287-52BE-4966-B318-DCDD8D070EF8}" type="datetime1">
              <a:rPr lang="en-US" smtClean="0">
                <a:solidFill>
                  <a:prstClr val="black"/>
                </a:solidFill>
              </a:rPr>
              <a:pPr/>
              <a:t>4/25/2016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9F520-AEB4-4F0B-9C40-0757721C72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1ACC6E-3B65-47B9-A02B-435C919687C0}" type="datetime1">
              <a:rPr lang="en-US" smtClean="0">
                <a:solidFill>
                  <a:prstClr val="black"/>
                </a:solidFill>
              </a:rPr>
              <a:pPr/>
              <a:t>4/25/2016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1FF7-CBC2-4DA2-A660-FC301902E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7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0C3844-2847-4E85-B407-6E0EDA274DAD}" type="datetime1">
              <a:rPr lang="en-US" smtClean="0">
                <a:solidFill>
                  <a:prstClr val="black"/>
                </a:solidFill>
              </a:rPr>
              <a:pPr/>
              <a:t>4/25/2016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C5C3A-E7B0-4245-91C1-AAB88D03A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8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6F7B118-A922-4575-948A-19FE348C4DCB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C638B-006F-4636-A911-712D0992C3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314952-7D96-477D-9ED8-36B09E208539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DDA7B-E1B4-4150-8F52-3E1C33BFB1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C21296-BC98-4171-92F6-D019B15585F0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F4AC1-43DB-4EF3-9E3E-72F89059F2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0FCB95-AD58-4B63-8306-18B0C136E6DE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728A-5C6C-4DC9-ACFF-9E47917C19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333225-A648-4F55-B5C0-A5E1B6A212FC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8979E-30E0-451B-8B0B-8F0D5B005C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4781DE-06DC-4BED-A6A2-EA6DC1FCA1B5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4E3B2-2928-4D42-B57B-44FD8B34A4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FBD287-52BE-4966-B318-DCDD8D070EF8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9F520-AEB4-4F0B-9C40-0757721C7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552" y="6438238"/>
            <a:ext cx="126832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BD020ED1-F291-4EFC-9D35-E81DFF8FF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190500"/>
            <a:ext cx="144303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552" y="6438238"/>
            <a:ext cx="126832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BD020ED1-F291-4EFC-9D35-E81DFF8FF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190500"/>
            <a:ext cx="144303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932317" y="6561838"/>
            <a:ext cx="5913109" cy="28549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932317" y="6516980"/>
            <a:ext cx="5913109" cy="28549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en-US" sz="1000" dirty="0" smtClean="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 (Proprietary Information – April</a:t>
            </a:r>
            <a:r>
              <a:rPr lang="en-US" sz="1000" baseline="0" dirty="0" smtClean="0">
                <a:solidFill>
                  <a:prstClr val="white">
                    <a:lumMod val="50000"/>
                  </a:prstClr>
                </a:solidFill>
              </a:rPr>
              <a:t> 2016</a:t>
            </a:r>
            <a:r>
              <a:rPr lang="en-US" sz="1000" dirty="0" smtClean="0">
                <a:solidFill>
                  <a:prstClr val="white">
                    <a:lumMod val="50000"/>
                  </a:prstClr>
                </a:solidFill>
              </a:rPr>
              <a:t>). Other requests for this document shall be referred to DARPA Public Release Center. </a:t>
            </a:r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15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siis.cse.psu.edu/epicc/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30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163" y="152401"/>
            <a:ext cx="8523931" cy="62858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00188" y="152400"/>
            <a:ext cx="0" cy="62858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4346" name="TextBox 15"/>
          <p:cNvSpPr txBox="1">
            <a:spLocks noChangeArrowheads="1"/>
          </p:cNvSpPr>
          <p:nvPr/>
        </p:nvSpPr>
        <p:spPr bwMode="auto">
          <a:xfrm>
            <a:off x="1466951" y="817470"/>
            <a:ext cx="74771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</a:rPr>
              <a:t>Interfaces, Models, and Monitoring for Resource-aware Transformations that Augment the Lifecycle of Systems (</a:t>
            </a:r>
            <a:r>
              <a:rPr lang="en-US" sz="3200" b="1" dirty="0" err="1" smtClean="0">
                <a:solidFill>
                  <a:prstClr val="black"/>
                </a:solidFill>
              </a:rPr>
              <a:t>IMMoRTALS</a:t>
            </a:r>
            <a:r>
              <a:rPr lang="en-US" sz="3200" b="1" dirty="0" smtClean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13" name="Picture 16" descr="AFRL Shield transparent background 1IN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0038" y="3421062"/>
            <a:ext cx="1012974" cy="100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304330" y="3403600"/>
            <a:ext cx="36258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1384299" y="4750620"/>
            <a:ext cx="74787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600" dirty="0" smtClean="0">
              <a:solidFill>
                <a:prstClr val="black"/>
              </a:solidFill>
            </a:endParaRPr>
          </a:p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BBN Site Visit </a:t>
            </a:r>
            <a:endParaRPr lang="en-US" sz="1600" dirty="0">
              <a:solidFill>
                <a:prstClr val="black"/>
              </a:solidFill>
            </a:endParaRPr>
          </a:p>
        </p:txBody>
      </p:sp>
      <p:pic>
        <p:nvPicPr>
          <p:cNvPr id="20" name="Picture 21"/>
          <p:cNvPicPr>
            <a:picLocks noChangeArrowheads="1"/>
          </p:cNvPicPr>
          <p:nvPr/>
        </p:nvPicPr>
        <p:blipFill>
          <a:blip r:embed="rId5">
            <a:lum bright="18000"/>
          </a:blip>
          <a:srcRect/>
          <a:stretch>
            <a:fillRect/>
          </a:stretch>
        </p:blipFill>
        <p:spPr bwMode="auto">
          <a:xfrm>
            <a:off x="4654618" y="3441545"/>
            <a:ext cx="1307740" cy="80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3976459" y="4440834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April, 2016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7" name="Picture 16" descr="logo size requirements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5" t="27241" r="30474" b="34433"/>
          <a:stretch/>
        </p:blipFill>
        <p:spPr bwMode="auto">
          <a:xfrm>
            <a:off x="4591840" y="5966037"/>
            <a:ext cx="1337678" cy="491500"/>
          </a:xfrm>
          <a:prstGeom prst="rect">
            <a:avLst/>
          </a:prstGeom>
          <a:noFill/>
          <a:extLst/>
        </p:spPr>
      </p:pic>
      <p:pic>
        <p:nvPicPr>
          <p:cNvPr id="18" name="Picture 17" descr="http://connectivecorridor.syr.edu/wp-content/uploads/2012/04/SU-seal.jpg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2" t="5000" r="13750" b="-1"/>
          <a:stretch/>
        </p:blipFill>
        <p:spPr bwMode="auto">
          <a:xfrm>
            <a:off x="7682527" y="5777491"/>
            <a:ext cx="779145" cy="769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9" t="-1238" r="47312" b="18417"/>
          <a:stretch/>
        </p:blipFill>
        <p:spPr>
          <a:xfrm>
            <a:off x="5920732" y="5964513"/>
            <a:ext cx="1737360" cy="492125"/>
          </a:xfrm>
          <a:prstGeom prst="roundRect">
            <a:avLst>
              <a:gd name="adj" fmla="val 25954"/>
            </a:avLst>
          </a:prstGeom>
        </p:spPr>
      </p:pic>
      <p:pic>
        <p:nvPicPr>
          <p:cNvPr id="22" name="Picture 21" descr="http://www.vanderbilt.edu/publicaffairs/cs/graphicstandards/images/vu06a_slim.gif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6" b="18375"/>
          <a:stretch/>
        </p:blipFill>
        <p:spPr bwMode="auto">
          <a:xfrm>
            <a:off x="8486107" y="5896896"/>
            <a:ext cx="657893" cy="65532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6554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Functional Units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6EC6-00F5-4B80-A2B8-EF30F4E93FC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655646" y="1960298"/>
            <a:ext cx="1246636" cy="2859944"/>
            <a:chOff x="655646" y="1960298"/>
            <a:chExt cx="1246636" cy="2859944"/>
          </a:xfrm>
        </p:grpSpPr>
        <p:sp>
          <p:nvSpPr>
            <p:cNvPr id="7" name="Oval 6"/>
            <p:cNvSpPr/>
            <p:nvPr/>
          </p:nvSpPr>
          <p:spPr>
            <a:xfrm>
              <a:off x="655646" y="2577834"/>
              <a:ext cx="474133" cy="4402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428149" y="2577834"/>
              <a:ext cx="474133" cy="4402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79080" y="3170105"/>
              <a:ext cx="474133" cy="4402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0533" y="1960298"/>
              <a:ext cx="871228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84829" y="3876672"/>
              <a:ext cx="474133" cy="4402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0533" y="4515442"/>
              <a:ext cx="871228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10" idx="2"/>
              <a:endCxn id="7" idx="0"/>
            </p:cNvCxnSpPr>
            <p:nvPr/>
          </p:nvCxnSpPr>
          <p:spPr>
            <a:xfrm rot="5400000">
              <a:off x="948062" y="2209749"/>
              <a:ext cx="312736" cy="423434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0" idx="2"/>
              <a:endCxn id="8" idx="0"/>
            </p:cNvCxnSpPr>
            <p:nvPr/>
          </p:nvCxnSpPr>
          <p:spPr>
            <a:xfrm rot="16200000" flipH="1">
              <a:off x="1334313" y="2246931"/>
              <a:ext cx="312736" cy="349069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7" idx="4"/>
              <a:endCxn id="9" idx="0"/>
            </p:cNvCxnSpPr>
            <p:nvPr/>
          </p:nvCxnSpPr>
          <p:spPr>
            <a:xfrm rot="16200000" flipH="1">
              <a:off x="1028428" y="2882386"/>
              <a:ext cx="152004" cy="423434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4"/>
              <a:endCxn id="9" idx="0"/>
            </p:cNvCxnSpPr>
            <p:nvPr/>
          </p:nvCxnSpPr>
          <p:spPr>
            <a:xfrm rot="5400000">
              <a:off x="1414680" y="2919569"/>
              <a:ext cx="152004" cy="349069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4"/>
              <a:endCxn id="11" idx="0"/>
            </p:cNvCxnSpPr>
            <p:nvPr/>
          </p:nvCxnSpPr>
          <p:spPr>
            <a:xfrm>
              <a:off x="1316147" y="3610372"/>
              <a:ext cx="5749" cy="2663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4"/>
              <a:endCxn id="13" idx="0"/>
            </p:cNvCxnSpPr>
            <p:nvPr/>
          </p:nvCxnSpPr>
          <p:spPr>
            <a:xfrm flipH="1">
              <a:off x="1316147" y="4316939"/>
              <a:ext cx="5749" cy="1985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979273" y="1888955"/>
            <a:ext cx="1899344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x = new X (…);</a:t>
            </a:r>
          </a:p>
          <a:p>
            <a:r>
              <a:rPr lang="en-US" dirty="0" err="1" smtClean="0"/>
              <a:t>x.init</a:t>
            </a:r>
            <a:r>
              <a:rPr lang="en-US" dirty="0" smtClean="0"/>
              <a:t>(…);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y</a:t>
            </a:r>
            <a:r>
              <a:rPr lang="en-US" dirty="0" smtClean="0"/>
              <a:t>= new Y(…);</a:t>
            </a:r>
          </a:p>
          <a:p>
            <a:r>
              <a:rPr lang="en-US" dirty="0" err="1" smtClean="0"/>
              <a:t>y.init</a:t>
            </a:r>
            <a:r>
              <a:rPr lang="en-US" dirty="0" smtClean="0"/>
              <a:t>(…);</a:t>
            </a:r>
          </a:p>
          <a:p>
            <a:r>
              <a:rPr lang="en-US" dirty="0" smtClean="0"/>
              <a:t>…..</a:t>
            </a:r>
          </a:p>
          <a:p>
            <a:r>
              <a:rPr lang="en-US" dirty="0" err="1" smtClean="0"/>
              <a:t>x.setNext</a:t>
            </a:r>
            <a:r>
              <a:rPr lang="en-US" dirty="0" smtClean="0"/>
              <a:t>(y);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19978" y="2289060"/>
            <a:ext cx="1431342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Class X  {</a:t>
            </a:r>
          </a:p>
          <a:p>
            <a:r>
              <a:rPr lang="en-US" sz="1600" dirty="0" smtClean="0">
                <a:latin typeface="Arial Narrow" panose="020B0606020202030204" pitchFamily="34" charset="0"/>
              </a:rPr>
              <a:t>… //&lt;</a:t>
            </a:r>
            <a:r>
              <a:rPr lang="en-US" sz="1600" dirty="0" err="1" smtClean="0">
                <a:latin typeface="Arial Narrow" panose="020B0606020202030204" pitchFamily="34" charset="0"/>
              </a:rPr>
              <a:t>do_init</a:t>
            </a:r>
            <a:r>
              <a:rPr lang="en-US" sz="16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US" sz="1600" dirty="0" smtClean="0">
                <a:latin typeface="Arial Narrow" panose="020B0606020202030204" pitchFamily="34" charset="0"/>
              </a:rPr>
              <a:t>…//&lt;</a:t>
            </a:r>
            <a:r>
              <a:rPr lang="en-US" sz="1600" dirty="0" err="1" smtClean="0">
                <a:latin typeface="Arial Narrow" panose="020B0606020202030204" pitchFamily="34" charset="0"/>
              </a:rPr>
              <a:t>do_work</a:t>
            </a:r>
            <a:r>
              <a:rPr lang="en-US" sz="16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US" sz="1600" dirty="0" smtClean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19978" y="3486817"/>
            <a:ext cx="1431342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Class Y {</a:t>
            </a:r>
          </a:p>
          <a:p>
            <a:r>
              <a:rPr lang="en-US" dirty="0"/>
              <a:t>… </a:t>
            </a:r>
            <a:r>
              <a:rPr lang="en-US" dirty="0" smtClean="0"/>
              <a:t>//&lt;</a:t>
            </a:r>
            <a:r>
              <a:rPr lang="en-US" dirty="0" err="1" smtClean="0"/>
              <a:t>do_init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…//&lt;</a:t>
            </a:r>
            <a:r>
              <a:rPr lang="en-US" dirty="0" err="1" smtClean="0"/>
              <a:t>do_work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1299" y="1011797"/>
            <a:ext cx="85301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DFUs are the fundamental code units </a:t>
            </a:r>
            <a:r>
              <a:rPr lang="en-US" dirty="0" err="1" smtClean="0"/>
              <a:t>IMMoRTALS</a:t>
            </a:r>
            <a:r>
              <a:rPr lang="en-US" dirty="0" smtClean="0"/>
              <a:t> manipulates.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The simplest evolution is substitution of PLA components, in which case component == DFU  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9073" y="5265210"/>
            <a:ext cx="149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675466" y="2265099"/>
            <a:ext cx="4334933" cy="112514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33" idx="1"/>
            <a:endCxn id="9" idx="2"/>
          </p:cNvCxnSpPr>
          <p:nvPr/>
        </p:nvCxnSpPr>
        <p:spPr>
          <a:xfrm rot="10800000" flipH="1">
            <a:off x="409072" y="3390240"/>
            <a:ext cx="670007" cy="2059637"/>
          </a:xfrm>
          <a:prstGeom prst="bentConnector3">
            <a:avLst>
              <a:gd name="adj1" fmla="val -34119"/>
            </a:avLst>
          </a:prstGeom>
          <a:ln w="3175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0" idx="3"/>
            <a:endCxn id="34" idx="1"/>
          </p:cNvCxnSpPr>
          <p:nvPr/>
        </p:nvCxnSpPr>
        <p:spPr>
          <a:xfrm flipV="1">
            <a:off x="1516030" y="2827669"/>
            <a:ext cx="1159436" cy="2980860"/>
          </a:xfrm>
          <a:prstGeom prst="bentConnector3">
            <a:avLst>
              <a:gd name="adj1" fmla="val 61684"/>
            </a:avLst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5324" y="5623863"/>
            <a:ext cx="72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155642" y="2013137"/>
            <a:ext cx="1999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single way to point to a “DFU”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easy way to represent resource description</a:t>
            </a:r>
            <a:endParaRPr lang="en-US" sz="1600" dirty="0"/>
          </a:p>
        </p:txBody>
      </p:sp>
      <p:sp>
        <p:nvSpPr>
          <p:cNvPr id="48" name="Down Arrow 47"/>
          <p:cNvSpPr/>
          <p:nvPr/>
        </p:nvSpPr>
        <p:spPr>
          <a:xfrm>
            <a:off x="7926156" y="3929234"/>
            <a:ext cx="281205" cy="3073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78570" y="4630879"/>
            <a:ext cx="4154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anose="020B0606020202030204" pitchFamily="34" charset="0"/>
              </a:rPr>
              <a:t>IMMoRTALS</a:t>
            </a:r>
            <a:r>
              <a:rPr lang="en-US" sz="1600" dirty="0" smtClean="0">
                <a:latin typeface="Arial Narrow" panose="020B0606020202030204" pitchFamily="34" charset="0"/>
              </a:rPr>
              <a:t> uses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JAVA annotation to define the DFUs (e.g., semantic spec is captured as an annotation)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Triple store to catalog DFUs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Resource DSL to describe resource spec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Triple store to store the relationships (models) 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296" y="4843610"/>
            <a:ext cx="253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Product (Arch Model)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22103" y="5020747"/>
            <a:ext cx="149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1126" y="192803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Nontrivial code span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/>
      <p:bldP spid="34" grpId="0" animBg="1"/>
      <p:bldP spid="40" grpId="0"/>
      <p:bldP spid="47" grpId="0"/>
      <p:bldP spid="48" grpId="0" animBg="1"/>
      <p:bldP spid="49" grpId="0"/>
      <p:bldP spid="50" grpId="0"/>
      <p:bldP spid="5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Functional Units (2)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6EC6-00F5-4B80-A2B8-EF30F4E93FC1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655646" y="1960298"/>
            <a:ext cx="1246636" cy="2859944"/>
            <a:chOff x="655646" y="1960298"/>
            <a:chExt cx="1246636" cy="2859944"/>
          </a:xfrm>
        </p:grpSpPr>
        <p:sp>
          <p:nvSpPr>
            <p:cNvPr id="7" name="Oval 6"/>
            <p:cNvSpPr/>
            <p:nvPr/>
          </p:nvSpPr>
          <p:spPr>
            <a:xfrm>
              <a:off x="655646" y="2577834"/>
              <a:ext cx="474133" cy="4402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428149" y="2577834"/>
              <a:ext cx="474133" cy="4402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79080" y="3170105"/>
              <a:ext cx="474133" cy="4402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0533" y="1960298"/>
              <a:ext cx="871228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84829" y="3876672"/>
              <a:ext cx="474133" cy="4402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0533" y="4515442"/>
              <a:ext cx="871228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10" idx="2"/>
              <a:endCxn id="7" idx="0"/>
            </p:cNvCxnSpPr>
            <p:nvPr/>
          </p:nvCxnSpPr>
          <p:spPr>
            <a:xfrm rot="5400000">
              <a:off x="948062" y="2209749"/>
              <a:ext cx="312736" cy="423434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0" idx="2"/>
              <a:endCxn id="8" idx="0"/>
            </p:cNvCxnSpPr>
            <p:nvPr/>
          </p:nvCxnSpPr>
          <p:spPr>
            <a:xfrm rot="16200000" flipH="1">
              <a:off x="1334313" y="2246931"/>
              <a:ext cx="312736" cy="349069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7" idx="4"/>
              <a:endCxn id="9" idx="0"/>
            </p:cNvCxnSpPr>
            <p:nvPr/>
          </p:nvCxnSpPr>
          <p:spPr>
            <a:xfrm rot="16200000" flipH="1">
              <a:off x="1028428" y="2882386"/>
              <a:ext cx="152004" cy="423434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4"/>
              <a:endCxn id="9" idx="0"/>
            </p:cNvCxnSpPr>
            <p:nvPr/>
          </p:nvCxnSpPr>
          <p:spPr>
            <a:xfrm rot="5400000">
              <a:off x="1414680" y="2919569"/>
              <a:ext cx="152004" cy="349069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4"/>
              <a:endCxn id="11" idx="0"/>
            </p:cNvCxnSpPr>
            <p:nvPr/>
          </p:nvCxnSpPr>
          <p:spPr>
            <a:xfrm>
              <a:off x="1316147" y="3610372"/>
              <a:ext cx="5749" cy="2663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4"/>
              <a:endCxn id="13" idx="0"/>
            </p:cNvCxnSpPr>
            <p:nvPr/>
          </p:nvCxnSpPr>
          <p:spPr>
            <a:xfrm flipH="1">
              <a:off x="1316147" y="4316939"/>
              <a:ext cx="5749" cy="1985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979273" y="1888955"/>
            <a:ext cx="1899344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x = new X (…);</a:t>
            </a:r>
          </a:p>
          <a:p>
            <a:r>
              <a:rPr lang="en-US" dirty="0" err="1" smtClean="0"/>
              <a:t>x.init</a:t>
            </a:r>
            <a:r>
              <a:rPr lang="en-US" dirty="0" smtClean="0"/>
              <a:t>(…);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y</a:t>
            </a:r>
            <a:r>
              <a:rPr lang="en-US" dirty="0" smtClean="0"/>
              <a:t>= new Y(…);</a:t>
            </a:r>
          </a:p>
          <a:p>
            <a:r>
              <a:rPr lang="en-US" dirty="0" err="1" smtClean="0"/>
              <a:t>y.init</a:t>
            </a:r>
            <a:r>
              <a:rPr lang="en-US" dirty="0" smtClean="0"/>
              <a:t>(…);</a:t>
            </a:r>
          </a:p>
          <a:p>
            <a:r>
              <a:rPr lang="en-US" dirty="0" smtClean="0"/>
              <a:t>…..</a:t>
            </a:r>
          </a:p>
          <a:p>
            <a:r>
              <a:rPr lang="en-US" dirty="0" err="1" smtClean="0"/>
              <a:t>x.setNext</a:t>
            </a:r>
            <a:r>
              <a:rPr lang="en-US" dirty="0" smtClean="0"/>
              <a:t>(y);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19978" y="2289060"/>
            <a:ext cx="1317042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Class X  {</a:t>
            </a:r>
          </a:p>
          <a:p>
            <a:r>
              <a:rPr lang="en-US" sz="1600" dirty="0" smtClean="0">
                <a:latin typeface="Arial Narrow" panose="020B0606020202030204" pitchFamily="34" charset="0"/>
              </a:rPr>
              <a:t>… //&lt;</a:t>
            </a:r>
            <a:r>
              <a:rPr lang="en-US" sz="1600" dirty="0" err="1" smtClean="0">
                <a:latin typeface="Arial Narrow" panose="020B0606020202030204" pitchFamily="34" charset="0"/>
              </a:rPr>
              <a:t>do_init</a:t>
            </a:r>
            <a:r>
              <a:rPr lang="en-US" sz="16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US" sz="1600" dirty="0" smtClean="0">
                <a:latin typeface="Arial Narrow" panose="020B0606020202030204" pitchFamily="34" charset="0"/>
              </a:rPr>
              <a:t>…//&lt;</a:t>
            </a:r>
            <a:r>
              <a:rPr lang="en-US" sz="1600" dirty="0" err="1" smtClean="0">
                <a:latin typeface="Arial Narrow" panose="020B0606020202030204" pitchFamily="34" charset="0"/>
              </a:rPr>
              <a:t>do_work</a:t>
            </a:r>
            <a:r>
              <a:rPr lang="en-US" sz="16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US" sz="1600" dirty="0" smtClean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26096" y="2259358"/>
            <a:ext cx="1694614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Arial Narrow" panose="020B0606020202030204" pitchFamily="34" charset="0"/>
              </a:defRPr>
            </a:lvl1pPr>
          </a:lstStyle>
          <a:p>
            <a:r>
              <a:rPr lang="en-US" sz="1400" dirty="0"/>
              <a:t>v</a:t>
            </a:r>
            <a:r>
              <a:rPr lang="en-US" sz="1400" dirty="0" smtClean="0"/>
              <a:t>oid f(</a:t>
            </a:r>
            <a:r>
              <a:rPr lang="en-US" sz="1400" dirty="0" err="1" smtClean="0"/>
              <a:t>int</a:t>
            </a:r>
            <a:r>
              <a:rPr lang="en-US" sz="1400" dirty="0" smtClean="0"/>
              <a:t> x, String y) </a:t>
            </a:r>
            <a:r>
              <a:rPr lang="en-US" sz="1400" dirty="0"/>
              <a:t>{</a:t>
            </a:r>
          </a:p>
          <a:p>
            <a:r>
              <a:rPr lang="en-US" sz="1400" dirty="0"/>
              <a:t>… </a:t>
            </a:r>
            <a:r>
              <a:rPr lang="en-US" sz="1400" dirty="0" smtClean="0"/>
              <a:t>//stmt1</a:t>
            </a:r>
            <a:endParaRPr lang="en-US" sz="1400" dirty="0"/>
          </a:p>
          <a:p>
            <a:r>
              <a:rPr lang="en-US" sz="1400" dirty="0" smtClean="0"/>
              <a:t>…//stmt2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1299" y="1011797"/>
            <a:ext cx="85301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DFUs are the fundamental code units </a:t>
            </a:r>
            <a:r>
              <a:rPr lang="en-US" dirty="0" err="1" smtClean="0"/>
              <a:t>IMMoRTALS</a:t>
            </a:r>
            <a:r>
              <a:rPr lang="en-US" dirty="0" smtClean="0"/>
              <a:t> manipulates.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The simplest non-substitute evolution is evolution of a function  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9073" y="5265210"/>
            <a:ext cx="149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675466" y="2265099"/>
            <a:ext cx="4334933" cy="112514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33" idx="1"/>
            <a:endCxn id="9" idx="2"/>
          </p:cNvCxnSpPr>
          <p:nvPr/>
        </p:nvCxnSpPr>
        <p:spPr>
          <a:xfrm rot="10800000" flipH="1">
            <a:off x="409072" y="3390240"/>
            <a:ext cx="670007" cy="2059637"/>
          </a:xfrm>
          <a:prstGeom prst="bentConnector3">
            <a:avLst>
              <a:gd name="adj1" fmla="val -34119"/>
            </a:avLst>
          </a:prstGeom>
          <a:ln w="3175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0" idx="3"/>
            <a:endCxn id="34" idx="1"/>
          </p:cNvCxnSpPr>
          <p:nvPr/>
        </p:nvCxnSpPr>
        <p:spPr>
          <a:xfrm flipV="1">
            <a:off x="1516030" y="2827669"/>
            <a:ext cx="1159436" cy="2980860"/>
          </a:xfrm>
          <a:prstGeom prst="bentConnector3">
            <a:avLst>
              <a:gd name="adj1" fmla="val 61684"/>
            </a:avLst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5324" y="5623863"/>
            <a:ext cx="72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DFU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19978" y="3610372"/>
            <a:ext cx="37007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Modifying a single line in the function  definition can change the semantics, signature as well as EFS of that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Operate at function granularity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Make use of DFU’s annotation to refer to the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We can evolve functions only if they are declared (semantics) functionality provider (implementer) of a DFU component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(i.e.,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functional aspects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in our models)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296" y="4843610"/>
            <a:ext cx="253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Product (Arch Model)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22103" y="5020747"/>
            <a:ext cx="149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Codebase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393180" y="2289061"/>
            <a:ext cx="932916" cy="538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93180" y="3078480"/>
            <a:ext cx="1058580" cy="282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8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 smtClean="0"/>
              <a:t>  Solution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160866" y="1151528"/>
            <a:ext cx="8788399" cy="5054600"/>
            <a:chOff x="160866" y="1151528"/>
            <a:chExt cx="8788399" cy="5054600"/>
          </a:xfrm>
        </p:grpSpPr>
        <p:sp>
          <p:nvSpPr>
            <p:cNvPr id="118" name="Flowchart: Magnetic Disk 117"/>
            <p:cNvSpPr/>
            <p:nvPr/>
          </p:nvSpPr>
          <p:spPr>
            <a:xfrm>
              <a:off x="3684084" y="2813145"/>
              <a:ext cx="1100860" cy="915593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44949" y="2236033"/>
              <a:ext cx="1381707" cy="369442"/>
              <a:chOff x="1285161" y="1708030"/>
              <a:chExt cx="1544303" cy="408469"/>
            </a:xfrm>
            <a:solidFill>
              <a:srgbClr val="E7E6E6"/>
            </a:solidFill>
          </p:grpSpPr>
          <p:sp>
            <p:nvSpPr>
              <p:cNvPr id="63" name="Parallelogram 62"/>
              <p:cNvSpPr/>
              <p:nvPr/>
            </p:nvSpPr>
            <p:spPr>
              <a:xfrm>
                <a:off x="1333454" y="1768415"/>
                <a:ext cx="1496010" cy="348084"/>
              </a:xfrm>
              <a:prstGeom prst="parallelogram">
                <a:avLst>
                  <a:gd name="adj" fmla="val 154033"/>
                </a:avLst>
              </a:prstGeom>
              <a:grp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4" name="Parallelogram 63"/>
              <p:cNvSpPr/>
              <p:nvPr/>
            </p:nvSpPr>
            <p:spPr>
              <a:xfrm>
                <a:off x="1320344" y="1733909"/>
                <a:ext cx="1448735" cy="299202"/>
              </a:xfrm>
              <a:prstGeom prst="parallelogram">
                <a:avLst>
                  <a:gd name="adj" fmla="val 154033"/>
                </a:avLst>
              </a:prstGeom>
              <a:grp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5" name="Parallelogram 64"/>
              <p:cNvSpPr/>
              <p:nvPr/>
            </p:nvSpPr>
            <p:spPr>
              <a:xfrm>
                <a:off x="1285161" y="1708030"/>
                <a:ext cx="1458039" cy="258945"/>
              </a:xfrm>
              <a:prstGeom prst="parallelogram">
                <a:avLst>
                  <a:gd name="adj" fmla="val 154033"/>
                </a:avLst>
              </a:prstGeom>
              <a:grp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" name="Flowchart: Multidocument 65"/>
            <p:cNvSpPr/>
            <p:nvPr/>
          </p:nvSpPr>
          <p:spPr>
            <a:xfrm>
              <a:off x="621877" y="1822517"/>
              <a:ext cx="958473" cy="546153"/>
            </a:xfrm>
            <a:prstGeom prst="flowChartMultidocumen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8136" y="1951615"/>
              <a:ext cx="983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Program</a:t>
              </a:r>
              <a:endParaRPr lang="en-US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6989" y="2311017"/>
              <a:ext cx="1193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Ecosystem</a:t>
              </a:r>
              <a:endParaRPr lang="en-US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9" name="Flowchart: Magnetic Disk 68"/>
            <p:cNvSpPr/>
            <p:nvPr/>
          </p:nvSpPr>
          <p:spPr>
            <a:xfrm>
              <a:off x="3508946" y="2509909"/>
              <a:ext cx="1100860" cy="912890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050543" y="1791310"/>
              <a:ext cx="1018448" cy="724190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Program Analysis 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72454" y="1791312"/>
              <a:ext cx="1155001" cy="738390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Program Synthesis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172454" y="3843293"/>
              <a:ext cx="1155001" cy="608572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Build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686544" y="3843289"/>
              <a:ext cx="1155001" cy="602721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Test &amp; Validate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58952" y="3195707"/>
              <a:ext cx="1428412" cy="644473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Runtime Management 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341603" y="5091011"/>
              <a:ext cx="1807696" cy="508981"/>
            </a:xfrm>
            <a:prstGeom prst="roundRect">
              <a:avLst/>
            </a:prstGeom>
            <a:gradFill flip="none" rotWithShape="1">
              <a:gsLst>
                <a:gs pos="28000">
                  <a:srgbClr val="70AD47">
                    <a:lumMod val="40000"/>
                    <a:lumOff val="60000"/>
                  </a:srgbClr>
                </a:gs>
                <a:gs pos="51000">
                  <a:srgbClr val="5B9BD5">
                    <a:lumMod val="14000"/>
                    <a:lumOff val="86000"/>
                  </a:srgbClr>
                </a:gs>
              </a:gsLst>
              <a:lin ang="0" scaled="1"/>
              <a:tileRect/>
            </a:gra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Monitor</a:t>
              </a:r>
            </a:p>
          </p:txBody>
        </p:sp>
        <p:cxnSp>
          <p:nvCxnSpPr>
            <p:cNvPr id="76" name="Elbow Connector 75"/>
            <p:cNvCxnSpPr/>
            <p:nvPr/>
          </p:nvCxnSpPr>
          <p:spPr>
            <a:xfrm>
              <a:off x="3063041" y="2153405"/>
              <a:ext cx="419050" cy="987113"/>
            </a:xfrm>
            <a:prstGeom prst="bentConnector3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77" name="Elbow Connector 76"/>
            <p:cNvCxnSpPr/>
            <p:nvPr/>
          </p:nvCxnSpPr>
          <p:spPr>
            <a:xfrm rot="10800000" flipV="1">
              <a:off x="4572014" y="2165012"/>
              <a:ext cx="598026" cy="952100"/>
            </a:xfrm>
            <a:prstGeom prst="bentConnector3">
              <a:avLst>
                <a:gd name="adj1" fmla="val 61400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 type="triangle" w="lg" len="lg"/>
              <a:tailEnd type="none" w="lg" len="lg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>
              <a:off x="5749955" y="2529701"/>
              <a:ext cx="0" cy="1313592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 flipH="1">
              <a:off x="3957316" y="4296506"/>
              <a:ext cx="1137956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0" name="Elbow Connector 79"/>
            <p:cNvCxnSpPr/>
            <p:nvPr/>
          </p:nvCxnSpPr>
          <p:spPr>
            <a:xfrm rot="10800000">
              <a:off x="1787363" y="3517944"/>
              <a:ext cx="899181" cy="626706"/>
            </a:xfrm>
            <a:prstGeom prst="bentConnector3">
              <a:avLst>
                <a:gd name="adj1" fmla="val 78326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1" name="Elbow Connector 80"/>
            <p:cNvCxnSpPr/>
            <p:nvPr/>
          </p:nvCxnSpPr>
          <p:spPr>
            <a:xfrm rot="10800000">
              <a:off x="809253" y="3832380"/>
              <a:ext cx="2523120" cy="1711791"/>
            </a:xfrm>
            <a:prstGeom prst="bentConnector3">
              <a:avLst>
                <a:gd name="adj1" fmla="val 100071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2" name="Elbow Connector 81"/>
            <p:cNvCxnSpPr/>
            <p:nvPr/>
          </p:nvCxnSpPr>
          <p:spPr>
            <a:xfrm flipV="1">
              <a:off x="5164735" y="1307772"/>
              <a:ext cx="1425703" cy="4185973"/>
            </a:xfrm>
            <a:prstGeom prst="bentConnector3">
              <a:avLst>
                <a:gd name="adj1" fmla="val 131128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>
            <a:xfrm>
              <a:off x="5749955" y="1503025"/>
              <a:ext cx="0" cy="28828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>
            <a:xfrm flipV="1">
              <a:off x="1003304" y="1323178"/>
              <a:ext cx="5902" cy="488555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1015155" y="1283960"/>
              <a:ext cx="1244231" cy="30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Initial Intake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86" name="Elbow Connector 85"/>
            <p:cNvCxnSpPr/>
            <p:nvPr/>
          </p:nvCxnSpPr>
          <p:spPr>
            <a:xfrm rot="5400000" flipH="1" flipV="1">
              <a:off x="3652997" y="1771553"/>
              <a:ext cx="2285503" cy="3063411"/>
            </a:xfrm>
            <a:prstGeom prst="bentConnector4">
              <a:avLst>
                <a:gd name="adj1" fmla="val -11095"/>
                <a:gd name="adj2" fmla="val 106677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625079" y="4440782"/>
              <a:ext cx="2903899" cy="52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Iterative refinement of SPL variant for a given specification 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V="1">
              <a:off x="3790237" y="5615603"/>
              <a:ext cx="0" cy="573653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>
            <a:xfrm flipV="1">
              <a:off x="4690201" y="5615603"/>
              <a:ext cx="0" cy="573653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4684959" y="5677225"/>
              <a:ext cx="2798497" cy="52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Ecosystem changes, </a:t>
              </a:r>
            </a:p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Mission requirement changes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71464" y="5662418"/>
              <a:ext cx="3626901" cy="52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Changes in runtime system  </a:t>
              </a:r>
            </a:p>
            <a:p>
              <a:pPr algn="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(resource availability, anticipated changes)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89771" y="2942210"/>
              <a:ext cx="1020036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KR artifacts</a:t>
              </a: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67369" y="3866276"/>
              <a:ext cx="907205" cy="52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Deploy, 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redeploy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4" name="Elbow Connector 93"/>
            <p:cNvCxnSpPr/>
            <p:nvPr/>
          </p:nvCxnSpPr>
          <p:spPr>
            <a:xfrm rot="16200000" flipV="1">
              <a:off x="2265175" y="2826488"/>
              <a:ext cx="1327789" cy="690208"/>
            </a:xfrm>
            <a:prstGeom prst="bentConnector3">
              <a:avLst>
                <a:gd name="adj1" fmla="val 22382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95" name="Rounded Rectangle 94"/>
            <p:cNvSpPr/>
            <p:nvPr/>
          </p:nvSpPr>
          <p:spPr>
            <a:xfrm>
              <a:off x="6736083" y="1986365"/>
              <a:ext cx="2127961" cy="223143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 34"/>
            <p:cNvSpPr/>
            <p:nvPr/>
          </p:nvSpPr>
          <p:spPr>
            <a:xfrm>
              <a:off x="6895833" y="2538906"/>
              <a:ext cx="409063" cy="292614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Rectangle 56"/>
            <p:cNvSpPr/>
            <p:nvPr/>
          </p:nvSpPr>
          <p:spPr>
            <a:xfrm>
              <a:off x="6896249" y="2926819"/>
              <a:ext cx="409063" cy="292614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8" name="Rectangle 57"/>
            <p:cNvSpPr/>
            <p:nvPr/>
          </p:nvSpPr>
          <p:spPr>
            <a:xfrm>
              <a:off x="6897283" y="3342106"/>
              <a:ext cx="409063" cy="292614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9" name="Rectangle 58"/>
            <p:cNvSpPr/>
            <p:nvPr/>
          </p:nvSpPr>
          <p:spPr>
            <a:xfrm>
              <a:off x="6903966" y="3714878"/>
              <a:ext cx="409063" cy="292614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309391" y="2551951"/>
              <a:ext cx="1333077" cy="33878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TA2 product 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09391" y="2935625"/>
              <a:ext cx="1216408" cy="33878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TA3 product 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2631" y="3305107"/>
              <a:ext cx="1559935" cy="49942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 use during mission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298791" y="3693483"/>
              <a:ext cx="1650474" cy="49942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 use off line from the mission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" name="Flowchart: Punched Tape 103"/>
            <p:cNvSpPr/>
            <p:nvPr/>
          </p:nvSpPr>
          <p:spPr>
            <a:xfrm>
              <a:off x="5225091" y="1151528"/>
              <a:ext cx="1372064" cy="436923"/>
            </a:xfrm>
            <a:prstGeom prst="flowChartPunchedTap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Specification</a:t>
              </a: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>
              <a:off x="1019338" y="1323177"/>
              <a:ext cx="1250340" cy="7803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2260399" y="1330980"/>
              <a:ext cx="757" cy="41573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 type="triangle" w="lg" len="lg"/>
              <a:tailEnd type="none" w="lg" len="lg"/>
            </a:ln>
            <a:effectLst/>
          </p:spPr>
        </p:cxnSp>
        <p:sp>
          <p:nvSpPr>
            <p:cNvPr id="107" name="Rectangle 106"/>
            <p:cNvSpPr/>
            <p:nvPr/>
          </p:nvSpPr>
          <p:spPr>
            <a:xfrm>
              <a:off x="6952191" y="5255489"/>
              <a:ext cx="177518" cy="195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53899" y="5203937"/>
              <a:ext cx="2644878" cy="30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Specification of a new variant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09" name="Elbow Connector 108"/>
            <p:cNvCxnSpPr/>
            <p:nvPr/>
          </p:nvCxnSpPr>
          <p:spPr>
            <a:xfrm>
              <a:off x="4595138" y="3289458"/>
              <a:ext cx="528596" cy="85812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10" name="Rectangle 56"/>
            <p:cNvSpPr/>
            <p:nvPr/>
          </p:nvSpPr>
          <p:spPr>
            <a:xfrm>
              <a:off x="6901395" y="2128393"/>
              <a:ext cx="409063" cy="292614"/>
            </a:xfrm>
            <a:prstGeom prst="roundRect">
              <a:avLst/>
            </a:prstGeom>
            <a:noFill/>
            <a:ln w="2540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306820" y="2137200"/>
              <a:ext cx="1216408" cy="33878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TA1 product 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" name="Rectangle 56"/>
            <p:cNvSpPr/>
            <p:nvPr/>
          </p:nvSpPr>
          <p:spPr>
            <a:xfrm>
              <a:off x="160866" y="1705485"/>
              <a:ext cx="1558411" cy="1037694"/>
            </a:xfrm>
            <a:prstGeom prst="roundRect">
              <a:avLst/>
            </a:prstGeom>
            <a:noFill/>
            <a:ln w="2540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13986" y="5298563"/>
              <a:ext cx="177518" cy="195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9395" y="5245602"/>
              <a:ext cx="2887397" cy="30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Adaptation of running application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3790237" y="1864844"/>
              <a:ext cx="0" cy="60033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3334968" y="1494537"/>
              <a:ext cx="1449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Other models </a:t>
              </a:r>
              <a:endParaRPr lang="en-US" sz="16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538272" y="3428325"/>
              <a:ext cx="127555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c</a:t>
              </a: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ode artifacts</a:t>
              </a: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15" name="Oval 11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CPs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2" y="957263"/>
            <a:ext cx="8229600" cy="5262155"/>
          </a:xfrm>
        </p:spPr>
        <p:txBody>
          <a:bodyPr/>
          <a:lstStyle/>
          <a:p>
            <a:r>
              <a:rPr lang="en-US" sz="2000" dirty="0" smtClean="0"/>
              <a:t>CP1: External service dependency (e.g. GPS)</a:t>
            </a:r>
          </a:p>
          <a:p>
            <a:r>
              <a:rPr lang="en-US" sz="2000" dirty="0"/>
              <a:t>CP2: Mission requirement dependency (number of clients, message rate, message size</a:t>
            </a:r>
            <a:r>
              <a:rPr lang="en-US" sz="2000" dirty="0" smtClean="0"/>
              <a:t>)</a:t>
            </a:r>
            <a:endParaRPr lang="en-US" sz="1200" dirty="0"/>
          </a:p>
          <a:p>
            <a:r>
              <a:rPr lang="en-US" sz="2000" dirty="0" smtClean="0"/>
              <a:t>Each CP has various progressions:</a:t>
            </a:r>
            <a:endParaRPr lang="en-US" sz="2000" dirty="0"/>
          </a:p>
          <a:p>
            <a:pPr lvl="1"/>
            <a:r>
              <a:rPr lang="en-US" sz="1800" dirty="0" smtClean="0"/>
              <a:t>Change requested before deployment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sz="1600" dirty="0" smtClean="0"/>
              <a:t>DFUs needed to configure an alternate product exists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sz="1600" dirty="0" smtClean="0"/>
              <a:t>DFUs needed to configure the alternate does not exist</a:t>
            </a:r>
            <a:endParaRPr lang="en-US" sz="1600" dirty="0"/>
          </a:p>
          <a:p>
            <a:pPr lvl="1"/>
            <a:r>
              <a:rPr lang="en-US" sz="1800" dirty="0"/>
              <a:t>Change detected at </a:t>
            </a:r>
            <a:r>
              <a:rPr lang="en-US" sz="1800" dirty="0" smtClean="0"/>
              <a:t>runtime/in-mission</a:t>
            </a:r>
          </a:p>
          <a:p>
            <a:pPr marL="1257300" lvl="2" indent="-342900">
              <a:buFont typeface="+mj-lt"/>
              <a:buAutoNum type="alphaUcPeriod" startAt="3"/>
            </a:pPr>
            <a:r>
              <a:rPr lang="en-US" sz="1600" dirty="0" smtClean="0"/>
              <a:t>Deployed system is not capable to handle (fails)</a:t>
            </a:r>
            <a:r>
              <a:rPr lang="en-US" sz="1600" dirty="0" smtClean="0">
                <a:sym typeface="Wingdings" panose="05000000000000000000" pitchFamily="2" charset="2"/>
              </a:rPr>
              <a:t> trigger (A)</a:t>
            </a:r>
            <a:endParaRPr lang="en-US" sz="1600" dirty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lphaUcPeriod" startAt="3"/>
            </a:pPr>
            <a:r>
              <a:rPr lang="en-US" sz="1600" dirty="0" smtClean="0"/>
              <a:t>Deployed system is (has evolved, due to A and/or </a:t>
            </a:r>
            <a:r>
              <a:rPr lang="en-US" sz="1600" dirty="0"/>
              <a:t>B, to </a:t>
            </a:r>
            <a:r>
              <a:rPr lang="en-US" sz="1600" dirty="0" smtClean="0"/>
              <a:t>be) able to handle</a:t>
            </a:r>
          </a:p>
          <a:p>
            <a:pPr lvl="3"/>
            <a:r>
              <a:rPr lang="en-US" sz="1400" dirty="0" smtClean="0"/>
              <a:t>Absorbs within (e.g., executes appropriate branches of code)- we have demonstrated technologies to </a:t>
            </a:r>
            <a:r>
              <a:rPr lang="en-US" sz="1400" i="1" u="sng" dirty="0" smtClean="0"/>
              <a:t>program</a:t>
            </a:r>
            <a:r>
              <a:rPr lang="en-US" sz="1400" i="1" dirty="0" smtClean="0"/>
              <a:t> </a:t>
            </a:r>
            <a:r>
              <a:rPr lang="en-US" sz="1400" dirty="0" smtClean="0"/>
              <a:t> and </a:t>
            </a:r>
            <a:r>
              <a:rPr lang="en-US" sz="1400" i="1" u="sng" dirty="0" smtClean="0"/>
              <a:t>manage</a:t>
            </a:r>
            <a:r>
              <a:rPr lang="en-US" sz="1400" i="1" dirty="0" smtClean="0"/>
              <a:t> </a:t>
            </a:r>
            <a:r>
              <a:rPr lang="en-US" sz="1400" dirty="0" smtClean="0"/>
              <a:t>this kind of adaptive applications in the past </a:t>
            </a:r>
          </a:p>
          <a:p>
            <a:pPr lvl="3"/>
            <a:r>
              <a:rPr lang="en-US" sz="1400" dirty="0" smtClean="0"/>
              <a:t>Evolves (changes configuration or code, may download)</a:t>
            </a:r>
          </a:p>
          <a:p>
            <a:r>
              <a:rPr lang="en-US" sz="2000" dirty="0" smtClean="0"/>
              <a:t>Our initial focus is (A), and then (B)</a:t>
            </a:r>
          </a:p>
          <a:p>
            <a:pPr lvl="1"/>
            <a:r>
              <a:rPr lang="en-US" sz="1800" dirty="0" smtClean="0"/>
              <a:t>In (B) – not claiming that we will be able to synthesize arbitrary programs, the goal is guided instrumentation or transformation of existing code (ordering of arguments, inserting a pipeline element,…)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23288" y="1957190"/>
            <a:ext cx="1907823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We will get into CP1 a bit more deeply in the demo…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3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2" y="131079"/>
            <a:ext cx="8229600" cy="682625"/>
          </a:xfrm>
        </p:spPr>
        <p:txBody>
          <a:bodyPr/>
          <a:lstStyle/>
          <a:p>
            <a:r>
              <a:rPr lang="en-US" dirty="0" smtClean="0"/>
              <a:t>Ecosystem Aspects Covered in CP1- Operating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44" y="1064375"/>
            <a:ext cx="8506177" cy="5285691"/>
          </a:xfrm>
        </p:spPr>
        <p:txBody>
          <a:bodyPr/>
          <a:lstStyle/>
          <a:p>
            <a:r>
              <a:rPr lang="en-US" sz="2400" dirty="0" smtClean="0"/>
              <a:t>External </a:t>
            </a:r>
            <a:r>
              <a:rPr lang="en-US" sz="2400" dirty="0"/>
              <a:t>Resources: </a:t>
            </a:r>
          </a:p>
          <a:p>
            <a:pPr lvl="1"/>
            <a:r>
              <a:rPr lang="en-US" sz="2000" dirty="0" smtClean="0"/>
              <a:t>GPS </a:t>
            </a:r>
            <a:r>
              <a:rPr lang="en-US" sz="2000" dirty="0"/>
              <a:t>satellite availability (e.g. can receive GPS radio signals) </a:t>
            </a:r>
            <a:r>
              <a:rPr lang="en-US" sz="2000" dirty="0" smtClean="0"/>
              <a:t>[GPS-Sat]</a:t>
            </a:r>
            <a:endParaRPr lang="en-US" sz="2000" dirty="0"/>
          </a:p>
          <a:p>
            <a:r>
              <a:rPr lang="en-US" sz="2400" dirty="0"/>
              <a:t>Hardware availability: </a:t>
            </a:r>
          </a:p>
          <a:p>
            <a:pPr lvl="1"/>
            <a:r>
              <a:rPr lang="en-US" sz="2000" dirty="0" smtClean="0"/>
              <a:t>GPS </a:t>
            </a:r>
            <a:r>
              <a:rPr lang="en-US" sz="2000" dirty="0"/>
              <a:t>chipset on android device </a:t>
            </a:r>
            <a:r>
              <a:rPr lang="en-US" sz="2000" dirty="0" smtClean="0"/>
              <a:t>[GPS-Dev]</a:t>
            </a:r>
            <a:endParaRPr lang="en-US" sz="2000" dirty="0"/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luetooth </a:t>
            </a:r>
            <a:r>
              <a:rPr lang="en-US" sz="2000" dirty="0"/>
              <a:t>chipset on android device (e.g. for external </a:t>
            </a:r>
            <a:r>
              <a:rPr lang="en-US" sz="2000" dirty="0" err="1"/>
              <a:t>bluetooth</a:t>
            </a:r>
            <a:r>
              <a:rPr lang="en-US" sz="2000" dirty="0"/>
              <a:t>-based GPS device</a:t>
            </a:r>
            <a:r>
              <a:rPr lang="en-US" sz="2000" dirty="0" smtClean="0"/>
              <a:t>) [Ext-BT] </a:t>
            </a:r>
            <a:endParaRPr lang="en-US" sz="2000" dirty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vailable </a:t>
            </a:r>
            <a:r>
              <a:rPr lang="en-US" sz="2000" dirty="0"/>
              <a:t>USB connection (e.g. for external </a:t>
            </a:r>
            <a:r>
              <a:rPr lang="en-US" sz="2000" dirty="0" err="1"/>
              <a:t>usb</a:t>
            </a:r>
            <a:r>
              <a:rPr lang="en-US" sz="2000" dirty="0"/>
              <a:t>-based GPS device) </a:t>
            </a:r>
            <a:r>
              <a:rPr lang="en-US" sz="2000" dirty="0" smtClean="0"/>
              <a:t>[Ext-USB]</a:t>
            </a:r>
            <a:endParaRPr lang="en-US" sz="2000" dirty="0"/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lient </a:t>
            </a:r>
            <a:r>
              <a:rPr lang="en-US" sz="2000" dirty="0"/>
              <a:t>device has a display for </a:t>
            </a:r>
            <a:r>
              <a:rPr lang="en-US" sz="2000" dirty="0" smtClean="0"/>
              <a:t>user-interface</a:t>
            </a:r>
            <a:r>
              <a:rPr lang="en-US" sz="2000" dirty="0"/>
              <a:t> </a:t>
            </a:r>
            <a:r>
              <a:rPr lang="en-US" sz="2000" dirty="0" smtClean="0"/>
              <a:t>[Has-UI]</a:t>
            </a:r>
          </a:p>
          <a:p>
            <a:pPr lvl="2"/>
            <a:r>
              <a:rPr lang="en-US" sz="1600" dirty="0" smtClean="0"/>
              <a:t>Could </a:t>
            </a:r>
            <a:r>
              <a:rPr lang="en-US" sz="1600" dirty="0"/>
              <a:t>also represent high-level notion regarding screen accessibility during mission (a chest-mount android vs. throwing it in a backpack)</a:t>
            </a:r>
          </a:p>
          <a:p>
            <a:r>
              <a:rPr lang="en-US" sz="2400" dirty="0"/>
              <a:t>Mission </a:t>
            </a:r>
            <a:r>
              <a:rPr lang="en-US" sz="2400" dirty="0" smtClean="0"/>
              <a:t>Requirements:</a:t>
            </a:r>
            <a:endParaRPr lang="en-US" sz="2400" dirty="0"/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ission </a:t>
            </a:r>
            <a:r>
              <a:rPr lang="en-US" sz="2000" dirty="0"/>
              <a:t>requirement for SAASM GPS </a:t>
            </a:r>
            <a:r>
              <a:rPr lang="en-US" sz="2000" dirty="0" smtClean="0"/>
              <a:t>[</a:t>
            </a:r>
            <a:r>
              <a:rPr lang="en-US" sz="2000" dirty="0" err="1" smtClean="0"/>
              <a:t>Req</a:t>
            </a:r>
            <a:r>
              <a:rPr lang="en-US" sz="2000" dirty="0" smtClean="0"/>
              <a:t>-SAASM]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Could also be specified in terms of properties (e.g., accuracy) instead of name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Platform and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26" y="1068572"/>
            <a:ext cx="8229600" cy="5108944"/>
          </a:xfrm>
        </p:spPr>
        <p:txBody>
          <a:bodyPr/>
          <a:lstStyle/>
          <a:p>
            <a:r>
              <a:rPr lang="en-US" sz="2000" dirty="0" smtClean="0"/>
              <a:t>Elements of the operating environment (the aspects described in the last slide) affect a particular functionality of the application</a:t>
            </a:r>
          </a:p>
          <a:p>
            <a:pPr lvl="1"/>
            <a:r>
              <a:rPr lang="en-US" sz="1800" dirty="0" smtClean="0"/>
              <a:t>Providing location information </a:t>
            </a:r>
          </a:p>
          <a:p>
            <a:r>
              <a:rPr lang="en-US" sz="2000" dirty="0" smtClean="0"/>
              <a:t>In our SPL parlance </a:t>
            </a:r>
          </a:p>
          <a:p>
            <a:pPr lvl="1"/>
            <a:r>
              <a:rPr lang="en-US" sz="1800" dirty="0" smtClean="0"/>
              <a:t>Location Provider component</a:t>
            </a:r>
          </a:p>
          <a:p>
            <a:pPr lvl="1"/>
            <a:r>
              <a:rPr lang="en-US" sz="1800" dirty="0" smtClean="0"/>
              <a:t>Its use in the product (application)</a:t>
            </a:r>
          </a:p>
          <a:p>
            <a:pPr lvl="1"/>
            <a:endParaRPr lang="en-US" sz="1400" dirty="0"/>
          </a:p>
          <a:p>
            <a:r>
              <a:rPr lang="en-US" sz="2000" dirty="0" smtClean="0"/>
              <a:t>The control point assumption: the product architecture decorated with functional spec (at least the functionality we would like to evolve) is available</a:t>
            </a:r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keletal representation of the application, </a:t>
            </a:r>
            <a:r>
              <a:rPr lang="en-US" sz="1800" dirty="0"/>
              <a:t>F</a:t>
            </a:r>
            <a:r>
              <a:rPr lang="en-US" sz="1800" dirty="0" smtClean="0"/>
              <a:t>unctional spec to fill </a:t>
            </a:r>
          </a:p>
          <a:p>
            <a:pPr lvl="1"/>
            <a:r>
              <a:rPr lang="en-US" sz="1800" dirty="0" smtClean="0"/>
              <a:t>In CP 1, key locations in the application code that could be filled in by components whose functional spec is </a:t>
            </a:r>
            <a:r>
              <a:rPr lang="en-US" sz="1800" i="1" dirty="0" err="1" smtClean="0"/>
              <a:t>LocationProvider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LocationProvider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is an ontological term describing the abstract concept of location provider functionality (more later about ontology/representation)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30" y="1032952"/>
            <a:ext cx="8573029" cy="6722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Goal: Provide </a:t>
            </a:r>
            <a:r>
              <a:rPr lang="en-US" sz="1600" dirty="0"/>
              <a:t>a </a:t>
            </a:r>
            <a:r>
              <a:rPr lang="en-US" sz="1600" b="1" dirty="0"/>
              <a:t>scalable infrastructure</a:t>
            </a:r>
            <a:r>
              <a:rPr lang="en-US" sz="1600" dirty="0"/>
              <a:t> for storing and retrieving the knowledge needed to adapt at machine time</a:t>
            </a:r>
          </a:p>
          <a:p>
            <a:pPr lvl="1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15554" y="2641705"/>
            <a:ext cx="6281293" cy="3649588"/>
            <a:chOff x="2870687" y="2260705"/>
            <a:chExt cx="6281293" cy="36495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687" y="2260705"/>
              <a:ext cx="6281293" cy="3649588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5012267" y="2921530"/>
              <a:ext cx="719667" cy="550333"/>
            </a:xfrm>
            <a:prstGeom prst="ellipse">
              <a:avLst/>
            </a:prstGeom>
            <a:solidFill>
              <a:srgbClr val="FEF298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25333" y="2356116"/>
              <a:ext cx="1176867" cy="550333"/>
            </a:xfrm>
            <a:prstGeom prst="ellipse">
              <a:avLst/>
            </a:prstGeom>
            <a:solidFill>
              <a:srgbClr val="FEF298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92450" y="2242850"/>
            <a:ext cx="207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Highlights indicate which parts of the solution is covered/plays a role…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99854"/>
            <a:ext cx="8229600" cy="682625"/>
          </a:xfrm>
        </p:spPr>
        <p:txBody>
          <a:bodyPr/>
          <a:lstStyle/>
          <a:p>
            <a:r>
              <a:rPr lang="en-US" dirty="0"/>
              <a:t>Concepts and R</a:t>
            </a:r>
            <a:r>
              <a:rPr lang="en-US" dirty="0" smtClean="0"/>
              <a:t>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2" y="1402768"/>
            <a:ext cx="8229600" cy="4516768"/>
          </a:xfrm>
        </p:spPr>
        <p:txBody>
          <a:bodyPr/>
          <a:lstStyle/>
          <a:p>
            <a:pPr lvl="1"/>
            <a:r>
              <a:rPr lang="en-US" sz="1800" dirty="0" smtClean="0"/>
              <a:t>Application</a:t>
            </a:r>
          </a:p>
          <a:p>
            <a:pPr lvl="2"/>
            <a:r>
              <a:rPr lang="en-US" sz="1600" dirty="0" smtClean="0"/>
              <a:t>Application (Product), Component, </a:t>
            </a:r>
            <a:r>
              <a:rPr lang="en-US" sz="1600" dirty="0" err="1" smtClean="0"/>
              <a:t>ProductArchitecture</a:t>
            </a:r>
            <a:r>
              <a:rPr lang="en-US" sz="1600" dirty="0" smtClean="0"/>
              <a:t>, Class, Field, Function</a:t>
            </a:r>
          </a:p>
          <a:p>
            <a:pPr lvl="2"/>
            <a:r>
              <a:rPr lang="en-US" sz="1600" dirty="0" smtClean="0"/>
              <a:t>Additional concepts related to Java and Bytecode</a:t>
            </a:r>
          </a:p>
          <a:p>
            <a:pPr lvl="1"/>
            <a:r>
              <a:rPr lang="en-US" sz="1800" dirty="0" smtClean="0"/>
              <a:t>SA Domain specifics</a:t>
            </a:r>
          </a:p>
          <a:p>
            <a:pPr lvl="2"/>
            <a:r>
              <a:rPr lang="en-US" sz="1600" dirty="0" smtClean="0"/>
              <a:t>Image, Location, </a:t>
            </a:r>
            <a:r>
              <a:rPr lang="en-US" sz="1600" dirty="0" err="1" smtClean="0"/>
              <a:t>LocationProvider</a:t>
            </a:r>
            <a:r>
              <a:rPr lang="en-US" sz="1600" dirty="0" smtClean="0"/>
              <a:t>, </a:t>
            </a:r>
            <a:r>
              <a:rPr lang="en-US" sz="1600" dirty="0" err="1" smtClean="0"/>
              <a:t>ImageProvider</a:t>
            </a:r>
            <a:endParaRPr lang="en-US" sz="1600" dirty="0" smtClean="0"/>
          </a:p>
          <a:p>
            <a:pPr lvl="1"/>
            <a:r>
              <a:rPr lang="en-US" sz="1800" dirty="0" smtClean="0"/>
              <a:t>Ecosystem</a:t>
            </a:r>
          </a:p>
          <a:p>
            <a:pPr lvl="2"/>
            <a:r>
              <a:rPr lang="en-US" sz="1600" dirty="0" smtClean="0"/>
              <a:t>Device, Platform, Service, Library, Host, Network, CPU, Memory, </a:t>
            </a:r>
            <a:r>
              <a:rPr lang="en-US" sz="1600" dirty="0" err="1" smtClean="0"/>
              <a:t>GPSSignal</a:t>
            </a:r>
            <a:endParaRPr lang="en-US" sz="1600" dirty="0"/>
          </a:p>
          <a:p>
            <a:pPr lvl="1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Mission (not fully modeled/captured in triple store yet)</a:t>
            </a:r>
          </a:p>
          <a:p>
            <a:pPr lvl="2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QoS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SADataSize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NumClients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ReportingFreq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1800" dirty="0" smtClean="0"/>
              <a:t>Immortals specific</a:t>
            </a:r>
          </a:p>
          <a:p>
            <a:pPr lvl="2"/>
            <a:r>
              <a:rPr lang="en-US" sz="1600" dirty="0" smtClean="0"/>
              <a:t>DFU, DFUID, Functionality, </a:t>
            </a:r>
            <a:r>
              <a:rPr lang="en-US" sz="1600" dirty="0" err="1" smtClean="0"/>
              <a:t>FunctionalAspect</a:t>
            </a:r>
            <a:r>
              <a:rPr lang="en-US" sz="1600" dirty="0" smtClean="0"/>
              <a:t>, </a:t>
            </a:r>
            <a:r>
              <a:rPr lang="en-US" sz="1600" dirty="0" err="1" smtClean="0"/>
              <a:t>ResourceDependency</a:t>
            </a:r>
            <a:r>
              <a:rPr lang="en-US" sz="1600" dirty="0" smtClean="0"/>
              <a:t>, </a:t>
            </a:r>
            <a:r>
              <a:rPr lang="en-US" sz="1600" dirty="0" err="1" smtClean="0"/>
              <a:t>ResourceType</a:t>
            </a:r>
            <a:r>
              <a:rPr lang="en-US" sz="1600" dirty="0" smtClean="0"/>
              <a:t> (consumed as well as provided), </a:t>
            </a:r>
            <a:r>
              <a:rPr lang="en-US" sz="1600" dirty="0" err="1" smtClean="0"/>
              <a:t>ControlPoint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lbow Connector 15"/>
          <p:cNvCxnSpPr>
            <a:endCxn id="35" idx="1"/>
          </p:cNvCxnSpPr>
          <p:nvPr/>
        </p:nvCxnSpPr>
        <p:spPr>
          <a:xfrm flipV="1">
            <a:off x="3312860" y="3002078"/>
            <a:ext cx="1242931" cy="10131"/>
          </a:xfrm>
          <a:prstGeom prst="bentConnector3">
            <a:avLst>
              <a:gd name="adj1" fmla="val 339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334795" y="1514343"/>
            <a:ext cx="3565984" cy="269713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" name="Folded Corner 17"/>
          <p:cNvSpPr/>
          <p:nvPr/>
        </p:nvSpPr>
        <p:spPr>
          <a:xfrm>
            <a:off x="526230" y="1881635"/>
            <a:ext cx="1400175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Model (DM)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526229" y="2710310"/>
            <a:ext cx="1400175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Model (FM)</a:t>
            </a:r>
            <a:endParaRPr lang="en-US" dirty="0"/>
          </a:p>
        </p:txBody>
      </p:sp>
      <p:sp>
        <p:nvSpPr>
          <p:cNvPr id="20" name="Folded Corner 19"/>
          <p:cNvSpPr/>
          <p:nvPr/>
        </p:nvSpPr>
        <p:spPr>
          <a:xfrm>
            <a:off x="2432633" y="1878466"/>
            <a:ext cx="1343025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 (annotated)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2432631" y="2634664"/>
            <a:ext cx="1343027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Bytecode</a:t>
            </a:r>
          </a:p>
          <a:p>
            <a:pPr algn="ctr"/>
            <a:r>
              <a:rPr lang="en-US" dirty="0" smtClean="0"/>
              <a:t>(JAR/.class)</a:t>
            </a:r>
            <a:endParaRPr lang="en-US" dirty="0"/>
          </a:p>
        </p:txBody>
      </p:sp>
      <p:sp>
        <p:nvSpPr>
          <p:cNvPr id="26" name="Folded Corner 25"/>
          <p:cNvSpPr/>
          <p:nvPr/>
        </p:nvSpPr>
        <p:spPr>
          <a:xfrm>
            <a:off x="2432631" y="3390862"/>
            <a:ext cx="1343027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script</a:t>
            </a:r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>
            <a:off x="508978" y="3443862"/>
            <a:ext cx="1343027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repo (m2)</a:t>
            </a:r>
            <a:endParaRPr lang="en-US" dirty="0"/>
          </a:p>
        </p:txBody>
      </p:sp>
      <p:sp>
        <p:nvSpPr>
          <p:cNvPr id="3" name="Can 2"/>
          <p:cNvSpPr/>
          <p:nvPr/>
        </p:nvSpPr>
        <p:spPr>
          <a:xfrm>
            <a:off x="7558322" y="2325739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Triple store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439768" y="5173446"/>
            <a:ext cx="16160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4795" y="151434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Provided artifacts</a:t>
            </a:r>
            <a:endParaRPr lang="en-US" b="1" dirty="0"/>
          </a:p>
        </p:txBody>
      </p:sp>
      <p:cxnSp>
        <p:nvCxnSpPr>
          <p:cNvPr id="44" name="Elbow Connector 43"/>
          <p:cNvCxnSpPr>
            <a:stCxn id="3" idx="3"/>
            <a:endCxn id="33" idx="3"/>
          </p:cNvCxnSpPr>
          <p:nvPr/>
        </p:nvCxnSpPr>
        <p:spPr>
          <a:xfrm rot="5400000">
            <a:off x="6491306" y="4106429"/>
            <a:ext cx="2088755" cy="9596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00779" y="202673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33" idx="1"/>
            <a:endCxn id="21" idx="3"/>
          </p:cNvCxnSpPr>
          <p:nvPr/>
        </p:nvCxnSpPr>
        <p:spPr>
          <a:xfrm rot="10800000">
            <a:off x="3900780" y="5291098"/>
            <a:ext cx="1538989" cy="3395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555791" y="2544878"/>
            <a:ext cx="16160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 management service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40367" y="1119598"/>
            <a:ext cx="390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Parse, vocabulary alignment, ingest </a:t>
            </a:r>
            <a:endParaRPr lang="en-US" dirty="0" smtClean="0"/>
          </a:p>
          <a:p>
            <a:r>
              <a:rPr lang="en-US" dirty="0" smtClean="0"/>
              <a:t>into </a:t>
            </a:r>
            <a:r>
              <a:rPr lang="en-US" dirty="0"/>
              <a:t>knowledge store</a:t>
            </a:r>
          </a:p>
          <a:p>
            <a:endParaRPr lang="en-US" dirty="0"/>
          </a:p>
        </p:txBody>
      </p:sp>
      <p:cxnSp>
        <p:nvCxnSpPr>
          <p:cNvPr id="38" name="Elbow Connector 37"/>
          <p:cNvCxnSpPr>
            <a:endCxn id="35" idx="2"/>
          </p:cNvCxnSpPr>
          <p:nvPr/>
        </p:nvCxnSpPr>
        <p:spPr>
          <a:xfrm rot="5400000" flipH="1" flipV="1">
            <a:off x="2905205" y="3607295"/>
            <a:ext cx="2606640" cy="2310607"/>
          </a:xfrm>
          <a:prstGeom prst="bentConnector3">
            <a:avLst>
              <a:gd name="adj1" fmla="val 439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334795" y="4363875"/>
            <a:ext cx="3565984" cy="185444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4795" y="436387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Derived artifacts</a:t>
            </a:r>
            <a:endParaRPr lang="en-US" b="1" dirty="0"/>
          </a:p>
        </p:txBody>
      </p:sp>
      <p:sp>
        <p:nvSpPr>
          <p:cNvPr id="27" name="Folded Corner 26"/>
          <p:cNvSpPr/>
          <p:nvPr/>
        </p:nvSpPr>
        <p:spPr>
          <a:xfrm>
            <a:off x="524934" y="4743760"/>
            <a:ext cx="1400175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Flow Graph (CFG)</a:t>
            </a:r>
            <a:endParaRPr lang="en-US" dirty="0"/>
          </a:p>
        </p:txBody>
      </p:sp>
      <p:sp>
        <p:nvSpPr>
          <p:cNvPr id="28" name="Folded Corner 27"/>
          <p:cNvSpPr/>
          <p:nvPr/>
        </p:nvSpPr>
        <p:spPr>
          <a:xfrm>
            <a:off x="520900" y="5417452"/>
            <a:ext cx="1400175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analysis</a:t>
            </a:r>
            <a:endParaRPr lang="en-US" dirty="0"/>
          </a:p>
        </p:txBody>
      </p:sp>
      <p:sp>
        <p:nvSpPr>
          <p:cNvPr id="29" name="Folded Corner 28"/>
          <p:cNvSpPr/>
          <p:nvPr/>
        </p:nvSpPr>
        <p:spPr>
          <a:xfrm>
            <a:off x="2086942" y="4747390"/>
            <a:ext cx="1400175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analysis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427690" y="3812275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Iterative knowledge </a:t>
            </a:r>
          </a:p>
          <a:p>
            <a:r>
              <a:rPr lang="en-US" dirty="0" smtClean="0"/>
              <a:t>ingest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67082" y="345927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1…∞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42146" y="263274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1…1</a:t>
            </a:r>
            <a:endParaRPr lang="en-US" dirty="0"/>
          </a:p>
        </p:txBody>
      </p:sp>
      <p:cxnSp>
        <p:nvCxnSpPr>
          <p:cNvPr id="43" name="Elbow Connector 42"/>
          <p:cNvCxnSpPr>
            <a:stCxn id="35" idx="3"/>
            <a:endCxn id="3" idx="1"/>
          </p:cNvCxnSpPr>
          <p:nvPr/>
        </p:nvCxnSpPr>
        <p:spPr>
          <a:xfrm flipV="1">
            <a:off x="6171866" y="2325739"/>
            <a:ext cx="1843656" cy="676339"/>
          </a:xfrm>
          <a:prstGeom prst="bentConnector4">
            <a:avLst>
              <a:gd name="adj1" fmla="val 37601"/>
              <a:gd name="adj2" fmla="val 1338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olded Corner 52"/>
          <p:cNvSpPr/>
          <p:nvPr/>
        </p:nvSpPr>
        <p:spPr>
          <a:xfrm>
            <a:off x="2103267" y="5417452"/>
            <a:ext cx="1400175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Mut</a:t>
            </a:r>
            <a:r>
              <a:rPr lang="en-US" dirty="0" smtClean="0"/>
              <a:t>. testing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Repository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6714673" y="4169238"/>
            <a:ext cx="1462042" cy="885825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triple </a:t>
            </a:r>
            <a:r>
              <a:rPr lang="en-US" dirty="0"/>
              <a:t>store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88494" y="3105150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Fuseki</a:t>
            </a:r>
          </a:p>
        </p:txBody>
      </p:sp>
      <p:cxnSp>
        <p:nvCxnSpPr>
          <p:cNvPr id="8" name="Straight Connector 7"/>
          <p:cNvCxnSpPr>
            <a:stCxn id="6" idx="2"/>
            <a:endCxn id="5" idx="1"/>
          </p:cNvCxnSpPr>
          <p:nvPr/>
        </p:nvCxnSpPr>
        <p:spPr>
          <a:xfrm>
            <a:off x="7445694" y="4019550"/>
            <a:ext cx="0" cy="149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787272" y="3105150"/>
            <a:ext cx="16160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 management service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48569" y="3105150"/>
            <a:ext cx="16160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3" idx="3"/>
            <a:endCxn id="6" idx="1"/>
          </p:cNvCxnSpPr>
          <p:nvPr/>
        </p:nvCxnSpPr>
        <p:spPr>
          <a:xfrm>
            <a:off x="5403347" y="3562350"/>
            <a:ext cx="158514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>
          <a:xfrm>
            <a:off x="5738720" y="3381851"/>
            <a:ext cx="914400" cy="35242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6" idx="0"/>
            <a:endCxn id="21" idx="0"/>
          </p:cNvCxnSpPr>
          <p:nvPr/>
        </p:nvCxnSpPr>
        <p:spPr>
          <a:xfrm rot="16200000" flipV="1">
            <a:off x="4501151" y="160606"/>
            <a:ext cx="12700" cy="5889087"/>
          </a:xfrm>
          <a:prstGeom prst="bentConnector3">
            <a:avLst>
              <a:gd name="adj1" fmla="val 5549969"/>
            </a:avLst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08691" y="1920319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SPARQL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2803341" y="2236192"/>
            <a:ext cx="914400" cy="35242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47871" y="315225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REST/JSON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08602" y="302577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REST/JSON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33479" y="4915998"/>
            <a:ext cx="801687" cy="51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4925" y="47365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0659" y="47365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73863" y="4736504"/>
            <a:ext cx="382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Unsolicited flow of data from A to B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33479" y="5305199"/>
            <a:ext cx="801687" cy="51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4925" y="51257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0659" y="51257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73863" y="5125705"/>
            <a:ext cx="349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Solicited flow of data from A to B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1" idx="3"/>
            <a:endCxn id="13" idx="1"/>
          </p:cNvCxnSpPr>
          <p:nvPr/>
        </p:nvCxnSpPr>
        <p:spPr>
          <a:xfrm>
            <a:off x="2364644" y="3562350"/>
            <a:ext cx="1422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8327" y="3696146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Unprocessed </a:t>
            </a:r>
          </a:p>
          <a:p>
            <a:r>
              <a:rPr lang="en-US" sz="1600" dirty="0" smtClean="0"/>
              <a:t>artifacts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330421" y="3654246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Ontology-aligned </a:t>
            </a:r>
          </a:p>
          <a:p>
            <a:r>
              <a:rPr lang="en-US" sz="1600" dirty="0" smtClean="0"/>
              <a:t>triples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67519" y="1979008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Ontology-aligned </a:t>
            </a:r>
          </a:p>
          <a:p>
            <a:r>
              <a:rPr lang="en-US" sz="1600" dirty="0" smtClean="0"/>
              <a:t>triples</a:t>
            </a:r>
            <a:endParaRPr lang="en-US" sz="1600" dirty="0"/>
          </a:p>
        </p:txBody>
      </p:sp>
      <p:sp>
        <p:nvSpPr>
          <p:cNvPr id="35" name="Oval 3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budget for the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hr</a:t>
            </a:r>
            <a:r>
              <a:rPr lang="en-US" dirty="0" smtClean="0"/>
              <a:t>/presentation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Matt: 1- 15:  15m</a:t>
            </a:r>
          </a:p>
          <a:p>
            <a:r>
              <a:rPr lang="en-US" dirty="0" smtClean="0"/>
              <a:t>Lee: 16-23:   8m</a:t>
            </a:r>
          </a:p>
          <a:p>
            <a:r>
              <a:rPr lang="en-US" dirty="0" err="1" smtClean="0"/>
              <a:t>Heng</a:t>
            </a:r>
            <a:r>
              <a:rPr lang="en-US" dirty="0" smtClean="0"/>
              <a:t>: 24-30: 7m</a:t>
            </a:r>
          </a:p>
          <a:p>
            <a:r>
              <a:rPr lang="en-US" dirty="0" smtClean="0"/>
              <a:t>Eric: 31- 36:  15m	</a:t>
            </a:r>
          </a:p>
          <a:p>
            <a:r>
              <a:rPr lang="en-US" dirty="0" smtClean="0"/>
              <a:t>Dana: 37-42: 7m</a:t>
            </a:r>
          </a:p>
          <a:p>
            <a:r>
              <a:rPr lang="en-US" dirty="0" smtClean="0"/>
              <a:t>Matt: 43- 45</a:t>
            </a:r>
            <a:r>
              <a:rPr lang="en-US" smtClean="0"/>
              <a:t>: 8m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///C:/Users/Securboration/Desktop/code/immortals/repo/trunk/brainstorming/spiral0/immortals-ontologies-vocab/src/main/java/com/securboration/immortals/instantiation/figures/functionality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133" y="3722896"/>
            <a:ext cx="4941567" cy="258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Code, Models, </a:t>
            </a:r>
            <a:r>
              <a:rPr lang="en-US" dirty="0" err="1" smtClean="0"/>
              <a:t>Annottations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78" y="1121822"/>
            <a:ext cx="8946904" cy="3277342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3363310" y="5266301"/>
            <a:ext cx="1576552" cy="325821"/>
          </a:xfrm>
          <a:prstGeom prst="flowChartProcess">
            <a:avLst/>
          </a:prstGeom>
          <a:solidFill>
            <a:srgbClr val="FFC000">
              <a:alpha val="31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4578830" y="4854594"/>
            <a:ext cx="1576552" cy="325821"/>
          </a:xfrm>
          <a:prstGeom prst="flowChartProcess">
            <a:avLst/>
          </a:prstGeom>
          <a:solidFill>
            <a:srgbClr val="FFC000">
              <a:alpha val="31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394957" y="4334108"/>
            <a:ext cx="1576552" cy="325821"/>
          </a:xfrm>
          <a:prstGeom prst="flowChartProcess">
            <a:avLst/>
          </a:prstGeom>
          <a:solidFill>
            <a:srgbClr val="FFC000">
              <a:alpha val="31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view: DFU linkage to bytecode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-71026" y="92442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DFU triples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-71026" y="3162392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Bytecode class triples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r="931"/>
          <a:stretch/>
        </p:blipFill>
        <p:spPr>
          <a:xfrm>
            <a:off x="0" y="1214438"/>
            <a:ext cx="9115425" cy="17240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3344"/>
            <a:ext cx="6791325" cy="24288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820057" y="2219325"/>
            <a:ext cx="1066393" cy="1312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1778679" y="4126313"/>
            <a:ext cx="2070815" cy="238700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019675" y="420392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base64</a:t>
            </a:r>
            <a:r>
              <a:rPr lang="en-US" dirty="0" smtClean="0"/>
              <a:t>(</a:t>
            </a:r>
            <a:r>
              <a:rPr lang="en-US" i="1" dirty="0" smtClean="0"/>
              <a:t>sha256</a:t>
            </a:r>
            <a:r>
              <a:rPr lang="en-US" dirty="0" smtClean="0"/>
              <a:t>(bytecode))</a:t>
            </a:r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564110" y="4481234"/>
            <a:ext cx="2872774" cy="225482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2" idx="1"/>
          </p:cNvCxnSpPr>
          <p:nvPr/>
        </p:nvCxnSpPr>
        <p:spPr>
          <a:xfrm flipV="1">
            <a:off x="4820057" y="4388587"/>
            <a:ext cx="199618" cy="11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1931079" y="6089346"/>
            <a:ext cx="1238250" cy="247650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3321729" y="6088017"/>
            <a:ext cx="1238250" cy="247650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540429" y="6088017"/>
            <a:ext cx="1238250" cy="247650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-1068" y="1189752"/>
            <a:ext cx="6823923" cy="204387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0" y="3444096"/>
            <a:ext cx="5019675" cy="208986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23875" y="1366531"/>
            <a:ext cx="316953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564109" y="3610647"/>
            <a:ext cx="316953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4300741" y="1360816"/>
            <a:ext cx="1238250" cy="203981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2509837" y="3626151"/>
            <a:ext cx="1238250" cy="203981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1171779" y="4314309"/>
            <a:ext cx="3747062" cy="184926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Process 30"/>
          <p:cNvSpPr/>
          <p:nvPr/>
        </p:nvSpPr>
        <p:spPr>
          <a:xfrm>
            <a:off x="1159553" y="4674781"/>
            <a:ext cx="5020529" cy="184926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564109" y="4834042"/>
            <a:ext cx="2872774" cy="225482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1159552" y="5015671"/>
            <a:ext cx="5702799" cy="184926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lowchart: Process 37"/>
          <p:cNvSpPr/>
          <p:nvPr/>
        </p:nvSpPr>
        <p:spPr>
          <a:xfrm>
            <a:off x="5019675" y="2047648"/>
            <a:ext cx="1238250" cy="203981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>
            <a:off x="1677732" y="1862082"/>
            <a:ext cx="2070815" cy="238700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view: DFU linkage to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931"/>
          <a:stretch/>
        </p:blipFill>
        <p:spPr>
          <a:xfrm>
            <a:off x="0" y="1214438"/>
            <a:ext cx="9115425" cy="1724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67076"/>
            <a:ext cx="7858125" cy="1085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r="12465"/>
          <a:stretch/>
        </p:blipFill>
        <p:spPr>
          <a:xfrm>
            <a:off x="0" y="4609770"/>
            <a:ext cx="9096375" cy="14001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6438901" y="4352926"/>
            <a:ext cx="561974" cy="35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00726" y="2581276"/>
            <a:ext cx="1314449" cy="700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71026" y="9244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DFU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71026" y="3010641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LocationProviderAndroidGps</a:t>
            </a:r>
            <a:r>
              <a:rPr lang="en-US" b="1" dirty="0" smtClean="0"/>
              <a:t> (functionality)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-71026" y="4322473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GetLastKnownLocation</a:t>
            </a:r>
            <a:r>
              <a:rPr lang="en-US" b="1" dirty="0" smtClean="0"/>
              <a:t> (functional aspect)</a:t>
            </a:r>
            <a:endParaRPr lang="en-US" b="1" dirty="0"/>
          </a:p>
        </p:txBody>
      </p:sp>
      <p:sp>
        <p:nvSpPr>
          <p:cNvPr id="23" name="Flowchart: Process 22"/>
          <p:cNvSpPr/>
          <p:nvPr/>
        </p:nvSpPr>
        <p:spPr>
          <a:xfrm>
            <a:off x="1778679" y="5270979"/>
            <a:ext cx="924407" cy="247650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1931079" y="6089346"/>
            <a:ext cx="1238250" cy="247650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3321729" y="6088017"/>
            <a:ext cx="1238250" cy="247650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540429" y="6088017"/>
            <a:ext cx="1238250" cy="247650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-1068" y="1189752"/>
            <a:ext cx="6823923" cy="204387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523875" y="1366531"/>
            <a:ext cx="316953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4300741" y="1360816"/>
            <a:ext cx="1238250" cy="203981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1772602" y="2238869"/>
            <a:ext cx="2347453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6496050" y="2379676"/>
            <a:ext cx="1238250" cy="203981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0" y="3276337"/>
            <a:ext cx="6823923" cy="204387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540429" y="3431032"/>
            <a:ext cx="316953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Process 30"/>
          <p:cNvSpPr/>
          <p:nvPr/>
        </p:nvSpPr>
        <p:spPr>
          <a:xfrm>
            <a:off x="1647621" y="3929249"/>
            <a:ext cx="2114957" cy="247650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2611951" y="5458949"/>
            <a:ext cx="1688789" cy="203981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Process 32"/>
          <p:cNvSpPr/>
          <p:nvPr/>
        </p:nvSpPr>
        <p:spPr>
          <a:xfrm>
            <a:off x="6585104" y="4109365"/>
            <a:ext cx="1149196" cy="243561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2633959" y="3462047"/>
            <a:ext cx="2186098" cy="206648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540429" y="4741102"/>
            <a:ext cx="316953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2836013" y="4761988"/>
            <a:ext cx="2186098" cy="206648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view: DFU linkage to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931"/>
          <a:stretch/>
        </p:blipFill>
        <p:spPr>
          <a:xfrm>
            <a:off x="0" y="1214438"/>
            <a:ext cx="9115425" cy="17240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6438901" y="4352926"/>
            <a:ext cx="561974" cy="35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753350" y="2938463"/>
            <a:ext cx="609601" cy="489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71026" y="9244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DFU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71026" y="3010641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Ecosystem resource dependencies</a:t>
            </a:r>
            <a:endParaRPr lang="en-US" b="1" dirty="0"/>
          </a:p>
        </p:txBody>
      </p:sp>
      <p:sp>
        <p:nvSpPr>
          <p:cNvPr id="23" name="Flowchart: Process 22"/>
          <p:cNvSpPr/>
          <p:nvPr/>
        </p:nvSpPr>
        <p:spPr>
          <a:xfrm>
            <a:off x="2705100" y="3428258"/>
            <a:ext cx="2114957" cy="247650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3872"/>
            <a:ext cx="7753350" cy="1581150"/>
          </a:xfrm>
          <a:prstGeom prst="rect">
            <a:avLst/>
          </a:prstGeom>
        </p:spPr>
      </p:pic>
      <p:sp>
        <p:nvSpPr>
          <p:cNvPr id="24" name="Flowchart: Process 23"/>
          <p:cNvSpPr/>
          <p:nvPr/>
        </p:nvSpPr>
        <p:spPr>
          <a:xfrm>
            <a:off x="1778679" y="4006602"/>
            <a:ext cx="926421" cy="218558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1931079" y="6089346"/>
            <a:ext cx="1238250" cy="247650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3321729" y="6088017"/>
            <a:ext cx="1238250" cy="247650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540429" y="6088017"/>
            <a:ext cx="1238250" cy="247650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739" y="1195173"/>
            <a:ext cx="6823923" cy="204387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567675" y="3530651"/>
            <a:ext cx="316953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233986" y="3509180"/>
            <a:ext cx="892965" cy="214023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999059" y="3310573"/>
            <a:ext cx="6823923" cy="204387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5545936" y="4165181"/>
            <a:ext cx="1128133" cy="395988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539642" y="1359315"/>
            <a:ext cx="316953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4844937" y="1338749"/>
            <a:ext cx="389049" cy="214023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764715" y="2564075"/>
            <a:ext cx="1861354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7973736" y="2719925"/>
            <a:ext cx="1012609" cy="237803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 smtClean="0"/>
              <a:t>Program </a:t>
            </a:r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/>
          <p:cNvSpPr txBox="1"/>
          <p:nvPr/>
        </p:nvSpPr>
        <p:spPr>
          <a:xfrm>
            <a:off x="258552" y="1108076"/>
            <a:ext cx="7810181" cy="436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Goal: E</a:t>
            </a:r>
            <a:r>
              <a:rPr lang="x-none" sz="1600" dirty="0" smtClean="0"/>
              <a:t>xtract </a:t>
            </a:r>
            <a:r>
              <a:rPr lang="x-none" sz="1600" dirty="0" smtClean="0">
                <a:sym typeface="+mn-ea"/>
              </a:rPr>
              <a:t>program </a:t>
            </a:r>
            <a:r>
              <a:rPr lang="x-none" sz="1600" dirty="0" smtClean="0"/>
              <a:t>information via static &amp; dynamic analysis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59196" y="1927964"/>
            <a:ext cx="6793807" cy="4250413"/>
            <a:chOff x="2870687" y="2260705"/>
            <a:chExt cx="6281293" cy="364958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687" y="2260705"/>
              <a:ext cx="6281293" cy="3649588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3996901" y="2433163"/>
              <a:ext cx="1176867" cy="1115747"/>
            </a:xfrm>
            <a:prstGeom prst="ellipse">
              <a:avLst/>
            </a:prstGeom>
            <a:solidFill>
              <a:srgbClr val="FEF298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3" y="1046790"/>
            <a:ext cx="8212348" cy="4525963"/>
          </a:xfrm>
        </p:spPr>
        <p:txBody>
          <a:bodyPr/>
          <a:lstStyle/>
          <a:p>
            <a:r>
              <a:rPr lang="x-none" altLang="en-US" sz="2400" dirty="0" smtClean="0"/>
              <a:t>Information to be extracted</a:t>
            </a:r>
          </a:p>
          <a:p>
            <a:pPr lvl="1"/>
            <a:r>
              <a:rPr lang="en-US" sz="2000" dirty="0" smtClean="0"/>
              <a:t>program structure</a:t>
            </a:r>
          </a:p>
          <a:p>
            <a:pPr lvl="1"/>
            <a:r>
              <a:rPr lang="x-none" altLang="en-US" sz="2000" dirty="0" smtClean="0"/>
              <a:t>d</a:t>
            </a:r>
            <a:r>
              <a:rPr lang="en-US" sz="2000" dirty="0" smtClean="0"/>
              <a:t>ependenc</a:t>
            </a:r>
            <a:r>
              <a:rPr lang="x-none" altLang="en-US" sz="2000" dirty="0" smtClean="0"/>
              <a:t>y</a:t>
            </a:r>
            <a:r>
              <a:rPr lang="en-US" sz="2000" dirty="0" smtClean="0"/>
              <a:t> among structural elements</a:t>
            </a:r>
          </a:p>
          <a:p>
            <a:pPr lvl="1"/>
            <a:r>
              <a:rPr lang="en-US" sz="2000" dirty="0" smtClean="0"/>
              <a:t>Input dependency</a:t>
            </a:r>
          </a:p>
          <a:p>
            <a:pPr lvl="1"/>
            <a:r>
              <a:rPr lang="x-none" altLang="en-US" sz="2000" dirty="0" smtClean="0"/>
              <a:t>software resource </a:t>
            </a:r>
            <a:r>
              <a:rPr lang="en-US" sz="2000" dirty="0" smtClean="0"/>
              <a:t>dependency</a:t>
            </a:r>
          </a:p>
          <a:p>
            <a:pPr lvl="1"/>
            <a:r>
              <a:rPr lang="x-none" altLang="en-US" sz="2000" dirty="0" smtClean="0"/>
              <a:t>hardware resource dependency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6992" b="10448"/>
          <a:stretch>
            <a:fillRect/>
          </a:stretch>
        </p:blipFill>
        <p:spPr>
          <a:xfrm>
            <a:off x="1402994" y="3429752"/>
            <a:ext cx="6398905" cy="249381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Program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sz="2400" dirty="0" smtClean="0">
                <a:sym typeface="+mn-ea"/>
              </a:rPr>
              <a:t>Analyses performed</a:t>
            </a:r>
          </a:p>
          <a:p>
            <a:pPr lvl="1"/>
            <a:r>
              <a:rPr lang="x-none" altLang="en-US" sz="1800" dirty="0" smtClean="0">
                <a:sym typeface="+mn-ea"/>
              </a:rPr>
              <a:t>Call-graph analysis</a:t>
            </a:r>
          </a:p>
          <a:p>
            <a:pPr lvl="1"/>
            <a:r>
              <a:rPr lang="x-none" altLang="en-US" sz="1800" dirty="0" smtClean="0">
                <a:sym typeface="+mn-ea"/>
              </a:rPr>
              <a:t>Data-flow analysis</a:t>
            </a:r>
          </a:p>
          <a:p>
            <a:pPr lvl="1"/>
            <a:r>
              <a:rPr lang="x-none" altLang="en-US" sz="1800" dirty="0" smtClean="0">
                <a:sym typeface="+mn-ea"/>
              </a:rPr>
              <a:t>Dynamic analysis</a:t>
            </a:r>
          </a:p>
          <a:p>
            <a:endParaRPr lang="x-none" altLang="en-US" sz="2000" dirty="0" smtClean="0">
              <a:sym typeface="+mn-ea"/>
            </a:endParaRPr>
          </a:p>
          <a:p>
            <a:r>
              <a:rPr lang="en-US" sz="2400" dirty="0" smtClean="0">
                <a:sym typeface="+mn-ea"/>
              </a:rPr>
              <a:t>The output </a:t>
            </a:r>
            <a:r>
              <a:rPr lang="x-none" altLang="en-US" sz="2400" dirty="0" smtClean="0">
                <a:sym typeface="+mn-ea"/>
              </a:rPr>
              <a:t>of these analyses</a:t>
            </a:r>
            <a:r>
              <a:rPr lang="en-US" sz="2400" dirty="0" smtClean="0">
                <a:sym typeface="+mn-ea"/>
              </a:rPr>
              <a:t> is consumed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smtClean="0">
                <a:sym typeface="+mn-ea"/>
              </a:rPr>
              <a:t>for</a:t>
            </a:r>
            <a:endParaRPr lang="x-none" altLang="en-US" sz="2400" dirty="0" smtClean="0">
              <a:sym typeface="+mn-ea"/>
            </a:endParaRPr>
          </a:p>
          <a:p>
            <a:pPr lvl="1"/>
            <a:r>
              <a:rPr lang="en-US" sz="1800" dirty="0" smtClean="0">
                <a:sym typeface="+mn-ea"/>
              </a:rPr>
              <a:t>Constructing the application model (i.e., from Java annotations)</a:t>
            </a:r>
          </a:p>
          <a:p>
            <a:pPr lvl="1"/>
            <a:r>
              <a:rPr lang="en-US" sz="1800" dirty="0" smtClean="0">
                <a:sym typeface="+mn-ea"/>
              </a:rPr>
              <a:t>Creating the resource descriptions for DFUs</a:t>
            </a:r>
            <a:endParaRPr lang="en-US" altLang="en-US" sz="2000" dirty="0" smtClean="0">
              <a:sym typeface="+mn-ea"/>
            </a:endParaRPr>
          </a:p>
          <a:p>
            <a:pPr marL="0" indent="0">
              <a:buNone/>
            </a:pPr>
            <a:endParaRPr lang="en-US" altLang="en-US" sz="2400" dirty="0" smtClean="0">
              <a:sym typeface="+mn-ea"/>
            </a:endParaRPr>
          </a:p>
          <a:p>
            <a:endParaRPr lang="en-US" altLang="en-US" sz="2400" dirty="0" smtClean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/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Program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/>
              <a:t>27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sz="2000"/>
              <a:t>F</a:t>
            </a:r>
            <a:r>
              <a:rPr lang="en-US" sz="2000"/>
              <a:t>orward Data-flow Analysis is performed on </a:t>
            </a:r>
            <a:r>
              <a:rPr lang="x-none" altLang="en-US" sz="2000"/>
              <a:t>sensitive</a:t>
            </a:r>
            <a:r>
              <a:rPr lang="en-US" sz="2000"/>
              <a:t> API calls such as  </a:t>
            </a:r>
            <a:r>
              <a:rPr lang="en-US" sz="2000" i="1"/>
              <a:t>&lt;android.location.Location: double getLongitude()&gt;</a:t>
            </a:r>
            <a:r>
              <a:rPr lang="en-US" sz="2000"/>
              <a:t>.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/>
          <a:srcRect l="16326" t="17478" r="10691" b="37565"/>
          <a:stretch>
            <a:fillRect/>
          </a:stretch>
        </p:blipFill>
        <p:spPr>
          <a:xfrm>
            <a:off x="1302730" y="3092610"/>
            <a:ext cx="6673723" cy="23121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/>
          <p:cNvSpPr/>
          <p:nvPr/>
        </p:nvSpPr>
        <p:spPr>
          <a:xfrm>
            <a:off x="8633460" y="636348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Program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1010414"/>
            <a:ext cx="3368452" cy="5427824"/>
          </a:xfrm>
        </p:spPr>
        <p:txBody>
          <a:bodyPr/>
          <a:lstStyle/>
          <a:p>
            <a:pPr marL="457200" lvl="0" indent="-228600" rtl="0">
              <a:spcBef>
                <a:spcPts val="0"/>
              </a:spcBef>
            </a:pPr>
            <a:endParaRPr lang="en-GB" sz="2000" dirty="0">
              <a:sym typeface="+mn-ea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>
                <a:sym typeface="+mn-ea"/>
              </a:rPr>
              <a:t>Inter-component communication (ICC) is handled by using </a:t>
            </a:r>
            <a:r>
              <a:rPr lang="en-GB" sz="2000" dirty="0" err="1">
                <a:sym typeface="+mn-ea"/>
              </a:rPr>
              <a:t>epicc</a:t>
            </a:r>
            <a:r>
              <a:rPr lang="en-GB" sz="2000" dirty="0">
                <a:sym typeface="+mn-ea"/>
              </a:rPr>
              <a:t>(</a:t>
            </a:r>
            <a:r>
              <a:rPr lang="en-GB" sz="2000" u="sng" dirty="0">
                <a:solidFill>
                  <a:schemeClr val="hlink"/>
                </a:solidFill>
                <a:sym typeface="+mn-ea"/>
                <a:hlinkClick r:id="rId2"/>
              </a:rPr>
              <a:t>http://siis.cse.psu.edu/epicc/</a:t>
            </a:r>
            <a:r>
              <a:rPr lang="en-GB" sz="1800" dirty="0">
                <a:sym typeface="+mn-ea"/>
              </a:rPr>
              <a:t>). </a:t>
            </a:r>
          </a:p>
          <a:p>
            <a:pPr marL="457200" lvl="0" indent="-228600" rtl="0">
              <a:spcBef>
                <a:spcPts val="0"/>
              </a:spcBef>
            </a:pPr>
            <a:endParaRPr lang="en-GB" sz="1800" dirty="0">
              <a:sym typeface="+mn-ea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GB" sz="1800" dirty="0">
                <a:sym typeface="+mn-ea"/>
              </a:rPr>
              <a:t>We then parse the </a:t>
            </a:r>
            <a:r>
              <a:rPr lang="en-GB" sz="1800" dirty="0" err="1">
                <a:sym typeface="+mn-ea"/>
              </a:rPr>
              <a:t>epicc</a:t>
            </a:r>
            <a:r>
              <a:rPr lang="en-GB" sz="1800" dirty="0">
                <a:sym typeface="+mn-ea"/>
              </a:rPr>
              <a:t> result and utilize the ICC information for a more complete data-flow analysis.</a:t>
            </a:r>
          </a:p>
          <a:p>
            <a:pPr marL="457200" lvl="0" indent="-228600" rtl="0">
              <a:spcBef>
                <a:spcPts val="0"/>
              </a:spcBef>
            </a:pPr>
            <a:endParaRPr lang="en-GB" sz="2000" dirty="0">
              <a:sym typeface="+mn-ea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>
                <a:sym typeface="+mn-ea"/>
              </a:rPr>
              <a:t>Figure on the right shows some ICC information we extract from ATAKLITE </a:t>
            </a:r>
            <a:r>
              <a:rPr lang="x-none" altLang="en-GB" sz="2000" dirty="0">
                <a:sym typeface="+mn-ea"/>
              </a:rPr>
              <a:t>client</a:t>
            </a:r>
            <a:r>
              <a:rPr lang="en-GB" sz="2000" dirty="0">
                <a:sym typeface="+mn-ea"/>
              </a:rPr>
              <a:t> app.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/>
          <a:srcRect l="3468" t="50198" r="60556" b="4584"/>
          <a:stretch>
            <a:fillRect/>
          </a:stretch>
        </p:blipFill>
        <p:spPr>
          <a:xfrm>
            <a:off x="3459892" y="1225601"/>
            <a:ext cx="5684107" cy="48292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Program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3860" y="1002776"/>
            <a:ext cx="8229600" cy="723677"/>
          </a:xfrm>
        </p:spPr>
        <p:txBody>
          <a:bodyPr/>
          <a:lstStyle/>
          <a:p>
            <a:r>
              <a:rPr lang="x-none" altLang="en-US" sz="2400" dirty="0">
                <a:sym typeface="+mn-ea"/>
              </a:rPr>
              <a:t>For dynamic analysis, we </a:t>
            </a:r>
            <a:r>
              <a:rPr lang="x-none" altLang="en-US" sz="2400" dirty="0"/>
              <a:t>use DroidScope which is an emulation-based Android application analysis engine. </a:t>
            </a:r>
          </a:p>
        </p:txBody>
      </p:sp>
      <p:pic>
        <p:nvPicPr>
          <p:cNvPr id="6" name="Picture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28" y="1826006"/>
            <a:ext cx="8241612" cy="46352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Review Presentation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Demonstration</a:t>
            </a:r>
          </a:p>
          <a:p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Program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37640"/>
            <a:ext cx="8229600" cy="4689475"/>
          </a:xfrm>
        </p:spPr>
        <p:txBody>
          <a:bodyPr/>
          <a:lstStyle/>
          <a:p>
            <a:r>
              <a:rPr lang="x-none" altLang="en-US" sz="2400"/>
              <a:t>Result file includes the function names and their CPU instruction counts.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2"/>
          <a:srcRect l="3413" t="8381" r="30823" b="62717"/>
          <a:stretch>
            <a:fillRect/>
          </a:stretch>
        </p:blipFill>
        <p:spPr>
          <a:xfrm>
            <a:off x="457200" y="2547627"/>
            <a:ext cx="8013700" cy="3235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21285" y="2108309"/>
            <a:ext cx="6281293" cy="3649588"/>
            <a:chOff x="2261085" y="1651109"/>
            <a:chExt cx="6281293" cy="36495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085" y="1651109"/>
              <a:ext cx="6281293" cy="3649588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5211231" y="1928703"/>
              <a:ext cx="1176867" cy="1115747"/>
            </a:xfrm>
            <a:prstGeom prst="ellipse">
              <a:avLst/>
            </a:prstGeom>
            <a:solidFill>
              <a:srgbClr val="FEF298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/>
          <p:nvPr/>
        </p:nvSpPr>
        <p:spPr>
          <a:xfrm>
            <a:off x="258552" y="1108076"/>
            <a:ext cx="7810181" cy="436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Goal: EFS checking and Inferencing</a:t>
            </a:r>
            <a:r>
              <a:rPr lang="x-none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52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Specification DSL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4076"/>
            <a:ext cx="8442251" cy="2969164"/>
          </a:xfrm>
        </p:spPr>
        <p:txBody>
          <a:bodyPr/>
          <a:lstStyle/>
          <a:p>
            <a:r>
              <a:rPr lang="en-US" sz="2000" dirty="0" smtClean="0"/>
              <a:t>Overall goal: language to specify, type system to check fitness of </a:t>
            </a:r>
            <a:r>
              <a:rPr lang="en-US" sz="2000" dirty="0" err="1" smtClean="0"/>
              <a:t>EFS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1600" dirty="0" smtClean="0"/>
          </a:p>
          <a:p>
            <a:r>
              <a:rPr lang="en-US" sz="2000" dirty="0" smtClean="0"/>
              <a:t>Conceptual overview</a:t>
            </a:r>
          </a:p>
          <a:p>
            <a:pPr lvl="1"/>
            <a:r>
              <a:rPr lang="en-US" sz="1600" dirty="0"/>
              <a:t>Atomic DFU: a constant with a </a:t>
            </a:r>
            <a:r>
              <a:rPr lang="en-US" sz="1600" i="1" dirty="0"/>
              <a:t>resource type</a:t>
            </a:r>
            <a:r>
              <a:rPr lang="en-US" sz="1600" dirty="0"/>
              <a:t>  A      B</a:t>
            </a:r>
          </a:p>
          <a:p>
            <a:pPr lvl="1"/>
            <a:r>
              <a:rPr lang="en-US" sz="1600" dirty="0" smtClean="0"/>
              <a:t>DFUs can be composed, a component or a product can thus have a resource type</a:t>
            </a:r>
          </a:p>
          <a:p>
            <a:pPr lvl="1"/>
            <a:r>
              <a:rPr lang="en-US" sz="1600" dirty="0" smtClean="0"/>
              <a:t>Application </a:t>
            </a:r>
            <a:r>
              <a:rPr lang="en-US" sz="1600" dirty="0"/>
              <a:t>model: function that composes DFUs and applies DFUs to resources</a:t>
            </a:r>
          </a:p>
          <a:p>
            <a:pPr lvl="1"/>
            <a:r>
              <a:rPr lang="en-US" sz="1600" dirty="0"/>
              <a:t>Application instance: </a:t>
            </a:r>
            <a:r>
              <a:rPr lang="en-US" sz="1600" dirty="0" smtClean="0"/>
              <a:t>value produced by application model (after supplying all </a:t>
            </a:r>
            <a:r>
              <a:rPr lang="en-US" sz="1600" dirty="0" err="1" smtClean="0"/>
              <a:t>args</a:t>
            </a:r>
            <a:r>
              <a:rPr lang="en-US" sz="1600" dirty="0" smtClean="0"/>
              <a:t>)</a:t>
            </a:r>
            <a:endParaRPr lang="en-US" sz="1600" dirty="0"/>
          </a:p>
          <a:p>
            <a:pPr lvl="1"/>
            <a:r>
              <a:rPr lang="en-US" sz="1600" dirty="0"/>
              <a:t>Deployment model: </a:t>
            </a:r>
            <a:r>
              <a:rPr lang="en-US" sz="1600" dirty="0" smtClean="0"/>
              <a:t>inputs to application model + expected type of output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400" dirty="0"/>
              <a:t>–  inputs: </a:t>
            </a:r>
            <a:r>
              <a:rPr lang="en-US" sz="1400" dirty="0" smtClean="0"/>
              <a:t>parameters and initial environment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–  outputs: </a:t>
            </a:r>
            <a:r>
              <a:rPr lang="en-US" sz="1400" dirty="0" smtClean="0"/>
              <a:t>resulting environment w/ services required </a:t>
            </a:r>
            <a:r>
              <a:rPr lang="en-US" sz="1400" dirty="0"/>
              <a:t>by the mission </a:t>
            </a:r>
            <a:r>
              <a:rPr lang="en-US" sz="1400" dirty="0" smtClean="0"/>
              <a:t>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601" y="1683610"/>
            <a:ext cx="443229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 err="1" smtClean="0"/>
              <a:t>DFU</a:t>
            </a:r>
            <a:r>
              <a:rPr lang="en-US" sz="1600" i="1" dirty="0" smtClean="0"/>
              <a:t> requires resources/services A, provides B</a:t>
            </a:r>
            <a:endParaRPr lang="en-US" sz="16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17" y="2195083"/>
            <a:ext cx="283029" cy="101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1553" y="4098265"/>
            <a:ext cx="4206532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 smtClean="0"/>
              <a:t>Can be used to answer these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Does this application instance satisfy the deployment model (type checking)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How do we configure the model to produce a valid instance (type inference)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What is the best configuration for a deployment model (inference + valuation)</a:t>
            </a:r>
            <a:endParaRPr lang="en-US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4540102" y="4087737"/>
            <a:ext cx="4476898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 smtClean="0"/>
              <a:t>Novel combination of three theories: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Linear types: resources are consumable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Refinement types: express constraints on quantities of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 smtClean="0"/>
              <a:t>Variational</a:t>
            </a:r>
            <a:r>
              <a:rPr lang="en-US" sz="1600" i="1" dirty="0" smtClean="0"/>
              <a:t> types: synchronize configuration points across </a:t>
            </a:r>
            <a:r>
              <a:rPr lang="en-US" sz="1600" i="1" dirty="0" err="1" smtClean="0"/>
              <a:t>DFUs</a:t>
            </a:r>
            <a:endParaRPr lang="en-US" sz="1600" i="1" dirty="0" smtClean="0"/>
          </a:p>
          <a:p>
            <a:r>
              <a:rPr lang="en-US" sz="1600" i="1" dirty="0" smtClean="0"/>
              <a:t>Also: use records </a:t>
            </a:r>
            <a:r>
              <a:rPr lang="en-US" sz="1600" i="1" dirty="0"/>
              <a:t>/ row polymorphism for representing and abstracting over resource </a:t>
            </a:r>
            <a:r>
              <a:rPr lang="en-US" sz="1600" i="1" dirty="0" smtClean="0"/>
              <a:t>environments</a:t>
            </a:r>
            <a:endParaRPr lang="en-US" sz="1600" i="1" dirty="0"/>
          </a:p>
        </p:txBody>
      </p:sp>
      <p:sp>
        <p:nvSpPr>
          <p:cNvPr id="9" name="Oval 8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Example (Part </a:t>
            </a:r>
            <a:r>
              <a:rPr lang="en-US" dirty="0"/>
              <a:t> 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7325" y="2927416"/>
            <a:ext cx="9163199" cy="710451"/>
            <a:chOff x="416736" y="1363775"/>
            <a:chExt cx="9163199" cy="710451"/>
          </a:xfrm>
        </p:grpSpPr>
        <p:sp>
          <p:nvSpPr>
            <p:cNvPr id="5" name="TextBox 4"/>
            <p:cNvSpPr txBox="1"/>
            <p:nvPr/>
          </p:nvSpPr>
          <p:spPr>
            <a:xfrm>
              <a:off x="416736" y="1363775"/>
              <a:ext cx="9163199" cy="71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LocationProviderAndroidGPS</a:t>
              </a:r>
              <a:r>
                <a:rPr lang="en-US" dirty="0"/>
                <a:t> </a:t>
              </a:r>
              <a:r>
                <a:rPr lang="en-US" dirty="0" smtClean="0"/>
                <a:t>:  { Mem: </a:t>
              </a:r>
              <a:r>
                <a:rPr lang="en-US" dirty="0" err="1" smtClean="0"/>
                <a:t>m@Int</a:t>
              </a:r>
              <a:r>
                <a:rPr lang="en-US" dirty="0" smtClean="0"/>
                <a:t>, !</a:t>
              </a:r>
              <a:r>
                <a:rPr lang="en-US" dirty="0" err="1" smtClean="0"/>
                <a:t>GPSSatSig</a:t>
              </a:r>
              <a:r>
                <a:rPr lang="en-US" dirty="0"/>
                <a:t> </a:t>
              </a:r>
              <a:r>
                <a:rPr lang="en-US" dirty="0" smtClean="0"/>
                <a:t>| r }</a:t>
              </a:r>
            </a:p>
            <a:p>
              <a:pPr>
                <a:spcBef>
                  <a:spcPts val="500"/>
                </a:spcBef>
              </a:pPr>
              <a:r>
                <a:rPr lang="en-US" dirty="0"/>
                <a:t> </a:t>
              </a:r>
              <a:r>
                <a:rPr lang="en-US" dirty="0" smtClean="0"/>
                <a:t>             { Mem: [v | v = m - 128 &amp; v ≥ 0], !</a:t>
              </a:r>
              <a:r>
                <a:rPr lang="en-US" dirty="0" err="1" smtClean="0"/>
                <a:t>GPSSatSig</a:t>
              </a:r>
              <a:r>
                <a:rPr lang="en-US" dirty="0" smtClean="0"/>
                <a:t>, !</a:t>
              </a:r>
              <a:r>
                <a:rPr lang="en-US" dirty="0" err="1" smtClean="0"/>
                <a:t>LocData</a:t>
              </a:r>
              <a:r>
                <a:rPr lang="en-US" dirty="0" smtClean="0"/>
                <a:t> | r }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077" y="1849230"/>
              <a:ext cx="342465" cy="122936"/>
            </a:xfrm>
            <a:prstGeom prst="rect">
              <a:avLst/>
            </a:prstGeom>
          </p:spPr>
        </p:pic>
      </p:grpSp>
      <p:sp>
        <p:nvSpPr>
          <p:cNvPr id="21" name="Rectangular Callout 20"/>
          <p:cNvSpPr/>
          <p:nvPr/>
        </p:nvSpPr>
        <p:spPr>
          <a:xfrm>
            <a:off x="444221" y="2411348"/>
            <a:ext cx="896983" cy="300224"/>
          </a:xfrm>
          <a:prstGeom prst="wedgeRectCallout">
            <a:avLst>
              <a:gd name="adj1" fmla="val 58278"/>
              <a:gd name="adj2" fmla="val 1472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DFU Id</a:t>
            </a:r>
            <a:endParaRPr lang="en-US" dirty="0"/>
          </a:p>
        </p:txBody>
      </p:sp>
      <p:sp>
        <p:nvSpPr>
          <p:cNvPr id="22" name="Rectangular Callout 21"/>
          <p:cNvSpPr/>
          <p:nvPr/>
        </p:nvSpPr>
        <p:spPr>
          <a:xfrm>
            <a:off x="2628059" y="2132820"/>
            <a:ext cx="1060395" cy="585217"/>
          </a:xfrm>
          <a:prstGeom prst="wedgeRectCallout">
            <a:avLst>
              <a:gd name="adj1" fmla="val 45750"/>
              <a:gd name="adj2" fmla="val 932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Needs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3" name="Rectangular Callout 22"/>
          <p:cNvSpPr/>
          <p:nvPr/>
        </p:nvSpPr>
        <p:spPr>
          <a:xfrm>
            <a:off x="5895417" y="2132820"/>
            <a:ext cx="1909310" cy="585217"/>
          </a:xfrm>
          <a:prstGeom prst="wedgeRectCallout">
            <a:avLst>
              <a:gd name="adj1" fmla="val -48353"/>
              <a:gd name="adj2" fmla="val 939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Needs GPS sig</a:t>
            </a:r>
            <a:br>
              <a:rPr lang="en-US" dirty="0" smtClean="0"/>
            </a:br>
            <a:r>
              <a:rPr lang="en-US" dirty="0" smtClean="0"/>
              <a:t>(non-consumable)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2749492" y="3805415"/>
            <a:ext cx="2139772" cy="585216"/>
          </a:xfrm>
          <a:prstGeom prst="wedgeRectCallout">
            <a:avLst>
              <a:gd name="adj1" fmla="val -33417"/>
              <a:gd name="adj2" fmla="val -8475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Consumes 128 units</a:t>
            </a:r>
            <a:br>
              <a:rPr lang="en-US" dirty="0" smtClean="0"/>
            </a:br>
            <a:r>
              <a:rPr lang="en-US" dirty="0" smtClean="0"/>
              <a:t>of memory to run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5372098" y="3805762"/>
            <a:ext cx="1453396" cy="585216"/>
          </a:xfrm>
          <a:prstGeom prst="wedgeRectCallout">
            <a:avLst>
              <a:gd name="adj1" fmla="val -11371"/>
              <a:gd name="adj2" fmla="val -8291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location data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62250" y="4860436"/>
            <a:ext cx="650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Resource type of a DFU (e.g. a substitutable component)</a:t>
            </a:r>
            <a:endParaRPr lang="en-US" b="1" dirty="0"/>
          </a:p>
        </p:txBody>
      </p:sp>
      <p:sp>
        <p:nvSpPr>
          <p:cNvPr id="39" name="Rectangular Callout 38"/>
          <p:cNvSpPr/>
          <p:nvPr/>
        </p:nvSpPr>
        <p:spPr>
          <a:xfrm>
            <a:off x="4004780" y="2132820"/>
            <a:ext cx="1348287" cy="585217"/>
          </a:xfrm>
          <a:prstGeom prst="wedgeRectCallout">
            <a:avLst>
              <a:gd name="adj1" fmla="val -26111"/>
              <a:gd name="adj2" fmla="val 963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5720" rtlCol="0" anchor="ctr"/>
          <a:lstStyle/>
          <a:p>
            <a:pPr algn="ctr"/>
            <a:r>
              <a:rPr lang="en-US" dirty="0" smtClean="0"/>
              <a:t>Dependent</a:t>
            </a:r>
            <a:br>
              <a:rPr lang="en-US" dirty="0" smtClean="0"/>
            </a:b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1" name="Rectangular Callout 40"/>
          <p:cNvSpPr/>
          <p:nvPr/>
        </p:nvSpPr>
        <p:spPr>
          <a:xfrm>
            <a:off x="1373495" y="3805415"/>
            <a:ext cx="995950" cy="585216"/>
          </a:xfrm>
          <a:prstGeom prst="wedgeRectCallout">
            <a:avLst>
              <a:gd name="adj1" fmla="val 20127"/>
              <a:gd name="adj2" fmla="val -827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Refined</a:t>
            </a:r>
          </a:p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3" name="Rectangular Callout 42"/>
          <p:cNvSpPr/>
          <p:nvPr/>
        </p:nvSpPr>
        <p:spPr>
          <a:xfrm>
            <a:off x="7210107" y="2888396"/>
            <a:ext cx="1755763" cy="886845"/>
          </a:xfrm>
          <a:prstGeom prst="wedgeRectCallout">
            <a:avLst>
              <a:gd name="adj1" fmla="val -69904"/>
              <a:gd name="adj2" fmla="val -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ther resources unaffected</a:t>
            </a:r>
            <a:br>
              <a:rPr lang="en-US" dirty="0" smtClean="0"/>
            </a:br>
            <a:r>
              <a:rPr lang="en-US" dirty="0" smtClean="0"/>
              <a:t>(row poly.)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13245" y="1238332"/>
            <a:ext cx="3711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Sugar for non-linear unit type:</a:t>
            </a:r>
          </a:p>
          <a:p>
            <a:r>
              <a:rPr lang="en-US" dirty="0" smtClean="0"/>
              <a:t>!</a:t>
            </a:r>
            <a:r>
              <a:rPr lang="en-US" dirty="0" err="1" smtClean="0"/>
              <a:t>GPSSatSig</a:t>
            </a:r>
            <a:r>
              <a:rPr lang="en-US" dirty="0" smtClean="0"/>
              <a:t>  =&gt;  </a:t>
            </a:r>
            <a:r>
              <a:rPr lang="en-US" dirty="0" err="1" smtClean="0"/>
              <a:t>GPSSatSig</a:t>
            </a:r>
            <a:r>
              <a:rPr lang="en-US" dirty="0" smtClean="0"/>
              <a:t>: !Unit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45" grpId="0"/>
      <p:bldP spid="39" grpId="0" animBg="1"/>
      <p:bldP spid="41" grpId="0" animBg="1"/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Example (Part </a:t>
            </a:r>
            <a:r>
              <a:rPr lang="en-US" dirty="0"/>
              <a:t> 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388" y="1973002"/>
            <a:ext cx="9469225" cy="3231654"/>
            <a:chOff x="140288" y="2896796"/>
            <a:chExt cx="9469225" cy="3231654"/>
          </a:xfrm>
        </p:grpSpPr>
        <p:sp>
          <p:nvSpPr>
            <p:cNvPr id="16" name="TextBox 15"/>
            <p:cNvSpPr txBox="1"/>
            <p:nvPr/>
          </p:nvSpPr>
          <p:spPr>
            <a:xfrm>
              <a:off x="140288" y="2896796"/>
              <a:ext cx="9469225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A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client requires a connection to the hub and consumes uplink and downlink according to the size and frequency 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of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its SA messages, and in the case of downlink also the number of other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clients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dirty="0" smtClean="0"/>
                <a:t>client: </a:t>
              </a:r>
              <a:r>
                <a:rPr lang="en-US" dirty="0" err="1" smtClean="0"/>
                <a:t>n@Nat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/>
                <a:t>size@Nat</a:t>
              </a:r>
              <a:r>
                <a:rPr lang="en-US" dirty="0"/>
                <a:t> → </a:t>
              </a:r>
              <a:r>
                <a:rPr lang="en-US" dirty="0" err="1" smtClean="0"/>
                <a:t>freq@Nat</a:t>
              </a:r>
              <a:r>
                <a:rPr lang="en-US" dirty="0"/>
                <a:t> → { </a:t>
              </a:r>
              <a:r>
                <a:rPr lang="en-US" dirty="0" smtClean="0"/>
                <a:t>!Hub, UL: </a:t>
              </a:r>
              <a:r>
                <a:rPr lang="en-US" dirty="0" err="1" smtClean="0"/>
                <a:t>u@Nat</a:t>
              </a:r>
              <a:r>
                <a:rPr lang="en-US" dirty="0" smtClean="0"/>
                <a:t>, DL: </a:t>
              </a:r>
              <a:r>
                <a:rPr lang="en-US" dirty="0" err="1" smtClean="0"/>
                <a:t>d@Nat</a:t>
              </a:r>
              <a:r>
                <a:rPr lang="en-US" dirty="0" smtClean="0"/>
                <a:t> | r }</a:t>
              </a:r>
              <a:br>
                <a:rPr lang="en-US" dirty="0" smtClean="0"/>
              </a:br>
              <a:r>
                <a:rPr lang="en-US" dirty="0"/>
                <a:t> </a:t>
              </a:r>
              <a:r>
                <a:rPr lang="en-US" dirty="0" smtClean="0"/>
                <a:t>         { !Hub, UL: [v | v = u - size*</a:t>
              </a:r>
              <a:r>
                <a:rPr lang="en-US" dirty="0" err="1" smtClean="0"/>
                <a:t>freq</a:t>
              </a:r>
              <a:r>
                <a:rPr lang="en-US" dirty="0" smtClean="0"/>
                <a:t>], DL: [v | v = d </a:t>
              </a:r>
              <a:r>
                <a:rPr lang="en-US" dirty="0"/>
                <a:t>- </a:t>
              </a:r>
              <a:r>
                <a:rPr lang="en-US" dirty="0" smtClean="0"/>
                <a:t>n*size*</a:t>
              </a:r>
              <a:r>
                <a:rPr lang="en-US" dirty="0" err="1" smtClean="0"/>
                <a:t>freq</a:t>
              </a:r>
              <a:r>
                <a:rPr lang="en-US" dirty="0" smtClean="0"/>
                <a:t>] | r }      Client </a:t>
              </a:r>
            </a:p>
            <a:p>
              <a:endParaRPr lang="en-US" sz="800" dirty="0" smtClean="0"/>
            </a:p>
            <a:p>
              <a:endParaRPr lang="en-US" sz="800" dirty="0"/>
            </a:p>
            <a:p>
              <a:endParaRPr lang="en-US" sz="800" dirty="0"/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A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server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requires a connection to the hub and consumes uplink and downlink according to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number of clients and the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size and frequency of its SA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messages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dirty="0" smtClean="0"/>
                <a:t>server: </a:t>
              </a:r>
              <a:r>
                <a:rPr lang="en-US" dirty="0" err="1" smtClean="0"/>
                <a:t>n@Nat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size@Nat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freq@Nat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smtClean="0"/>
                <a:t>{ </a:t>
              </a:r>
              <a:r>
                <a:rPr lang="en-US" dirty="0"/>
                <a:t>!Hub, UL: </a:t>
              </a:r>
              <a:r>
                <a:rPr lang="en-US" dirty="0" err="1" smtClean="0"/>
                <a:t>u@Nat</a:t>
              </a:r>
              <a:r>
                <a:rPr lang="en-US" dirty="0" smtClean="0"/>
                <a:t>, </a:t>
              </a:r>
              <a:r>
                <a:rPr lang="en-US" dirty="0"/>
                <a:t>DL: </a:t>
              </a:r>
              <a:r>
                <a:rPr lang="en-US" dirty="0" err="1" smtClean="0"/>
                <a:t>d@Nat</a:t>
              </a:r>
              <a:r>
                <a:rPr lang="en-US" dirty="0" smtClean="0"/>
                <a:t> </a:t>
              </a:r>
              <a:r>
                <a:rPr lang="en-US" dirty="0"/>
                <a:t>| r }</a:t>
              </a:r>
              <a:br>
                <a:rPr lang="en-US" dirty="0"/>
              </a:br>
              <a:r>
                <a:rPr lang="en-US" dirty="0"/>
                <a:t>          { !Hub, UL: [v | v = u -</a:t>
              </a:r>
              <a:r>
                <a:rPr lang="en-US" dirty="0" smtClean="0"/>
                <a:t> n*(n-1)*size*</a:t>
              </a:r>
              <a:r>
                <a:rPr lang="en-US" dirty="0" err="1" smtClean="0"/>
                <a:t>freq</a:t>
              </a:r>
              <a:r>
                <a:rPr lang="en-US" dirty="0"/>
                <a:t>], DL: [v | v = d - n*size*</a:t>
              </a:r>
              <a:r>
                <a:rPr lang="en-US" dirty="0" err="1"/>
                <a:t>freq</a:t>
              </a:r>
              <a:r>
                <a:rPr lang="en-US" dirty="0" smtClean="0"/>
                <a:t>] | </a:t>
              </a:r>
              <a:r>
                <a:rPr lang="en-US" dirty="0"/>
                <a:t>r </a:t>
              </a:r>
              <a:r>
                <a:rPr lang="en-US" dirty="0" smtClean="0"/>
                <a:t>}      Server</a:t>
              </a:r>
              <a:endParaRPr lang="en-US" dirty="0"/>
            </a:p>
            <a:p>
              <a:endParaRPr 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866" y="3975257"/>
              <a:ext cx="311332" cy="11176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694" y="5563942"/>
              <a:ext cx="311332" cy="111760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1065485" y="5452115"/>
            <a:ext cx="73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Resource type of a larger unit (e.g. a client or server application)</a:t>
            </a:r>
            <a:endParaRPr lang="en-US" b="1" dirty="0"/>
          </a:p>
        </p:txBody>
      </p:sp>
      <p:sp>
        <p:nvSpPr>
          <p:cNvPr id="26" name="Flowchart: Summing Junction 30"/>
          <p:cNvSpPr/>
          <p:nvPr/>
        </p:nvSpPr>
        <p:spPr>
          <a:xfrm>
            <a:off x="7200559" y="2978510"/>
            <a:ext cx="229876" cy="233916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Summing Junction 30"/>
          <p:cNvSpPr/>
          <p:nvPr/>
        </p:nvSpPr>
        <p:spPr>
          <a:xfrm>
            <a:off x="8006102" y="4578641"/>
            <a:ext cx="229876" cy="233916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Example (</a:t>
            </a:r>
            <a:r>
              <a:rPr lang="en-US" smtClean="0"/>
              <a:t>Part 3)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577945" y="2717469"/>
            <a:ext cx="67466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Application model: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</a:br>
            <a:endParaRPr lang="en-US" sz="600" dirty="0" smtClean="0">
              <a:solidFill>
                <a:schemeClr val="bg1">
                  <a:lumMod val="50000"/>
                </a:schemeClr>
              </a:solidFill>
              <a:ea typeface="Arial" charset="0"/>
              <a:cs typeface="Arial" charset="0"/>
            </a:endParaRPr>
          </a:p>
          <a:p>
            <a:r>
              <a:rPr lang="en-US" dirty="0" smtClean="0">
                <a:ea typeface="Arial" charset="0"/>
                <a:cs typeface="Arial" charset="0"/>
              </a:rPr>
              <a:t>app = </a:t>
            </a:r>
            <a:r>
              <a:rPr lang="en-US" dirty="0" err="1" smtClean="0">
                <a:ea typeface="Arial" charset="0"/>
                <a:cs typeface="Arial" charset="0"/>
              </a:rPr>
              <a:t>λ</a:t>
            </a:r>
            <a:r>
              <a:rPr lang="en-US" dirty="0">
                <a:ea typeface="Arial" charset="0"/>
                <a:cs typeface="Arial" charset="0"/>
              </a:rPr>
              <a:t> </a:t>
            </a:r>
            <a:r>
              <a:rPr lang="en-US" dirty="0" smtClean="0">
                <a:ea typeface="Arial" charset="0"/>
                <a:cs typeface="Arial" charset="0"/>
              </a:rPr>
              <a:t>n size </a:t>
            </a:r>
            <a:r>
              <a:rPr lang="en-US" dirty="0" err="1" smtClean="0">
                <a:ea typeface="Arial" charset="0"/>
                <a:cs typeface="Arial" charset="0"/>
              </a:rPr>
              <a:t>freq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0</a:t>
            </a:r>
            <a:r>
              <a:rPr lang="en-US" dirty="0" smtClean="0">
                <a:ea typeface="Arial" charset="0"/>
                <a:cs typeface="Arial" charset="0"/>
              </a:rPr>
              <a:t> .</a:t>
            </a:r>
          </a:p>
          <a:p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smtClean="0">
                <a:ea typeface="Arial" charset="0"/>
                <a:cs typeface="Arial" charset="0"/>
              </a:rPr>
              <a:t>   </a:t>
            </a:r>
            <a:r>
              <a:rPr lang="en-US" b="1" dirty="0" smtClean="0">
                <a:ea typeface="Arial" charset="0"/>
                <a:cs typeface="Arial" charset="0"/>
              </a:rPr>
              <a:t>let</a:t>
            </a:r>
            <a:r>
              <a:rPr lang="en-US" dirty="0" smtClean="0">
                <a:ea typeface="Arial" charset="0"/>
                <a:cs typeface="Arial" charset="0"/>
              </a:rPr>
              <a:t> (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1</a:t>
            </a:r>
            <a:r>
              <a:rPr lang="en-US" dirty="0" smtClean="0">
                <a:ea typeface="Arial" charset="0"/>
                <a:cs typeface="Arial" charset="0"/>
              </a:rPr>
              <a:t>, s) = server n size </a:t>
            </a:r>
            <a:r>
              <a:rPr lang="en-US" dirty="0" err="1" smtClean="0">
                <a:ea typeface="Arial" charset="0"/>
                <a:cs typeface="Arial" charset="0"/>
              </a:rPr>
              <a:t>freq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0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b="1" dirty="0" smtClean="0">
                <a:ea typeface="Arial" charset="0"/>
                <a:cs typeface="Arial" charset="0"/>
              </a:rPr>
              <a:t>in</a:t>
            </a:r>
            <a:endParaRPr lang="en-US" b="1" baseline="-25000" dirty="0" smtClean="0">
              <a:ea typeface="Arial" charset="0"/>
              <a:cs typeface="Arial" charset="0"/>
            </a:endParaRPr>
          </a:p>
          <a:p>
            <a:r>
              <a:rPr lang="en-US" b="1" dirty="0">
                <a:ea typeface="Arial" charset="0"/>
                <a:cs typeface="Arial" charset="0"/>
              </a:rPr>
              <a:t> </a:t>
            </a:r>
            <a:r>
              <a:rPr lang="en-US" b="1" dirty="0" smtClean="0">
                <a:ea typeface="Arial" charset="0"/>
                <a:cs typeface="Arial" charset="0"/>
              </a:rPr>
              <a:t>   let</a:t>
            </a:r>
            <a:r>
              <a:rPr lang="en-US" dirty="0" smtClean="0">
                <a:ea typeface="Arial" charset="0"/>
                <a:cs typeface="Arial" charset="0"/>
              </a:rPr>
              <a:t> clients (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sz="2000" baseline="-25000" dirty="0" err="1" smtClean="0">
                <a:ea typeface="Arial" charset="0"/>
                <a:cs typeface="Arial" charset="0"/>
              </a:rPr>
              <a:t>i</a:t>
            </a:r>
            <a:r>
              <a:rPr lang="en-US" dirty="0" smtClean="0"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ea typeface="Arial" charset="0"/>
                <a:cs typeface="Arial" charset="0"/>
              </a:rPr>
              <a:t>cs</a:t>
            </a:r>
            <a:r>
              <a:rPr lang="en-US" dirty="0" smtClean="0">
                <a:ea typeface="Arial" charset="0"/>
                <a:cs typeface="Arial" charset="0"/>
              </a:rPr>
              <a:t>) </a:t>
            </a:r>
            <a:r>
              <a:rPr lang="en-US" b="1" dirty="0" smtClean="0">
                <a:ea typeface="Arial" charset="0"/>
                <a:cs typeface="Arial" charset="0"/>
              </a:rPr>
              <a:t>= </a:t>
            </a:r>
          </a:p>
          <a:p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smtClean="0">
                <a:ea typeface="Arial" charset="0"/>
                <a:cs typeface="Arial" charset="0"/>
              </a:rPr>
              <a:t>           </a:t>
            </a:r>
            <a:r>
              <a:rPr lang="en-US" b="1" dirty="0" smtClean="0">
                <a:ea typeface="Arial" charset="0"/>
                <a:cs typeface="Arial" charset="0"/>
              </a:rPr>
              <a:t>let</a:t>
            </a:r>
            <a:r>
              <a:rPr lang="en-US" dirty="0" smtClean="0">
                <a:ea typeface="Arial" charset="0"/>
                <a:cs typeface="Arial" charset="0"/>
              </a:rPr>
              <a:t> (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i+1</a:t>
            </a:r>
            <a:r>
              <a:rPr lang="en-US" dirty="0" smtClean="0">
                <a:ea typeface="Arial" charset="0"/>
                <a:cs typeface="Arial" charset="0"/>
              </a:rPr>
              <a:t>, c) </a:t>
            </a:r>
            <a:r>
              <a:rPr lang="en-US" b="1" dirty="0" smtClean="0">
                <a:ea typeface="Arial" charset="0"/>
                <a:cs typeface="Arial" charset="0"/>
              </a:rPr>
              <a:t>=</a:t>
            </a:r>
            <a:r>
              <a:rPr lang="en-US" dirty="0" smtClean="0">
                <a:ea typeface="Arial" charset="0"/>
                <a:cs typeface="Arial" charset="0"/>
              </a:rPr>
              <a:t> client n size </a:t>
            </a:r>
            <a:r>
              <a:rPr lang="en-US" dirty="0" err="1" smtClean="0">
                <a:ea typeface="Arial" charset="0"/>
                <a:cs typeface="Arial" charset="0"/>
              </a:rPr>
              <a:t>freq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i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b="1" dirty="0" smtClean="0">
                <a:ea typeface="Arial" charset="0"/>
                <a:cs typeface="Arial" charset="0"/>
              </a:rPr>
              <a:t>in</a:t>
            </a:r>
            <a:r>
              <a:rPr lang="en-US" dirty="0" smtClean="0">
                <a:ea typeface="Arial" charset="0"/>
                <a:cs typeface="Arial" charset="0"/>
              </a:rPr>
              <a:t> (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i+1</a:t>
            </a:r>
            <a:r>
              <a:rPr lang="en-US" dirty="0" smtClean="0">
                <a:ea typeface="Arial" charset="0"/>
                <a:cs typeface="Arial" charset="0"/>
              </a:rPr>
              <a:t>, c :: </a:t>
            </a:r>
            <a:r>
              <a:rPr lang="en-US" dirty="0" err="1" smtClean="0">
                <a:ea typeface="Arial" charset="0"/>
                <a:cs typeface="Arial" charset="0"/>
              </a:rPr>
              <a:t>cs</a:t>
            </a:r>
            <a:r>
              <a:rPr lang="en-US" dirty="0" smtClean="0">
                <a:ea typeface="Arial" charset="0"/>
                <a:cs typeface="Arial" charset="0"/>
              </a:rPr>
              <a:t>) </a:t>
            </a:r>
            <a:r>
              <a:rPr lang="en-US" b="1" dirty="0" smtClean="0">
                <a:ea typeface="Arial" charset="0"/>
                <a:cs typeface="Arial" charset="0"/>
              </a:rPr>
              <a:t>in</a:t>
            </a:r>
          </a:p>
          <a:p>
            <a:r>
              <a:rPr lang="en-US" b="1" dirty="0" smtClean="0">
                <a:ea typeface="Arial" charset="0"/>
                <a:cs typeface="Arial" charset="0"/>
              </a:rPr>
              <a:t>    let</a:t>
            </a:r>
            <a:r>
              <a:rPr lang="en-US" dirty="0" smtClean="0">
                <a:ea typeface="Arial" charset="0"/>
                <a:cs typeface="Arial" charset="0"/>
              </a:rPr>
              <a:t> (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n</a:t>
            </a:r>
            <a:r>
              <a:rPr lang="en-US" dirty="0" smtClean="0"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ea typeface="Arial" charset="0"/>
                <a:cs typeface="Arial" charset="0"/>
              </a:rPr>
              <a:t>cs</a:t>
            </a:r>
            <a:r>
              <a:rPr lang="en-US" dirty="0" smtClean="0">
                <a:ea typeface="Arial" charset="0"/>
                <a:cs typeface="Arial" charset="0"/>
              </a:rPr>
              <a:t>) </a:t>
            </a:r>
            <a:r>
              <a:rPr lang="en-US" b="1" dirty="0" smtClean="0">
                <a:ea typeface="Arial" charset="0"/>
                <a:cs typeface="Arial" charset="0"/>
              </a:rPr>
              <a:t>=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ea typeface="Arial" charset="0"/>
                <a:cs typeface="Arial" charset="0"/>
              </a:rPr>
              <a:t>foldr</a:t>
            </a:r>
            <a:r>
              <a:rPr lang="en-US" dirty="0" smtClean="0">
                <a:ea typeface="Arial" charset="0"/>
                <a:cs typeface="Arial" charset="0"/>
              </a:rPr>
              <a:t> (</a:t>
            </a:r>
            <a:r>
              <a:rPr lang="en-US" b="1" dirty="0" smtClean="0">
                <a:ea typeface="Arial" charset="0"/>
                <a:cs typeface="Arial" charset="0"/>
              </a:rPr>
              <a:t>∘</a:t>
            </a:r>
            <a:r>
              <a:rPr lang="en-US" dirty="0" smtClean="0">
                <a:ea typeface="Arial" charset="0"/>
                <a:cs typeface="Arial" charset="0"/>
              </a:rPr>
              <a:t>) id (replicate n clients) (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1</a:t>
            </a:r>
            <a:r>
              <a:rPr lang="en-US" dirty="0" smtClean="0">
                <a:ea typeface="Arial" charset="0"/>
                <a:cs typeface="Arial" charset="0"/>
              </a:rPr>
              <a:t>, nil)</a:t>
            </a:r>
          </a:p>
          <a:p>
            <a:r>
              <a:rPr lang="en-US" b="1" dirty="0">
                <a:ea typeface="Arial" charset="0"/>
                <a:cs typeface="Arial" charset="0"/>
              </a:rPr>
              <a:t> </a:t>
            </a:r>
            <a:r>
              <a:rPr lang="en-US" b="1" dirty="0" smtClean="0">
                <a:ea typeface="Arial" charset="0"/>
                <a:cs typeface="Arial" charset="0"/>
              </a:rPr>
              <a:t>   in</a:t>
            </a:r>
            <a:r>
              <a:rPr lang="en-US" dirty="0" smtClean="0">
                <a:ea typeface="Arial" charset="0"/>
                <a:cs typeface="Arial" charset="0"/>
              </a:rPr>
              <a:t> (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n</a:t>
            </a:r>
            <a:r>
              <a:rPr lang="en-US" dirty="0" smtClean="0">
                <a:ea typeface="Arial" charset="0"/>
                <a:cs typeface="Arial" charset="0"/>
              </a:rPr>
              <a:t>, s, </a:t>
            </a:r>
            <a:r>
              <a:rPr lang="en-US" dirty="0" err="1" smtClean="0">
                <a:ea typeface="Arial" charset="0"/>
                <a:cs typeface="Arial" charset="0"/>
              </a:rPr>
              <a:t>cs</a:t>
            </a:r>
            <a:r>
              <a:rPr lang="en-US" dirty="0" smtClean="0">
                <a:ea typeface="Arial" charset="0"/>
                <a:cs typeface="Arial" charset="0"/>
              </a:rPr>
              <a:t>)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5729702" y="4781752"/>
            <a:ext cx="2189313" cy="585216"/>
          </a:xfrm>
          <a:prstGeom prst="wedgeRectCallout">
            <a:avLst>
              <a:gd name="adj1" fmla="val -41166"/>
              <a:gd name="adj2" fmla="val -908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n clients, accumulating results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258552" y="3370948"/>
            <a:ext cx="1154612" cy="596337"/>
          </a:xfrm>
          <a:prstGeom prst="wedgeRectCallout">
            <a:avLst>
              <a:gd name="adj1" fmla="val 81203"/>
              <a:gd name="adj2" fmla="val -172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Generate</a:t>
            </a:r>
            <a:br>
              <a:rPr lang="en-US" smtClean="0"/>
            </a:br>
            <a:r>
              <a:rPr lang="en-US" smtClean="0"/>
              <a:t>the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6116637" y="2812469"/>
            <a:ext cx="2760911" cy="592441"/>
          </a:xfrm>
          <a:prstGeom prst="wedgeRectCallout">
            <a:avLst>
              <a:gd name="adj1" fmla="val -60320"/>
              <a:gd name="adj2" fmla="val 1341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Helper function: generate a client and add it to a list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8552" y="5074360"/>
            <a:ext cx="506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Manually thread environment through: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– linear types ensure we get it right (e.g. can’t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reuse the same memory for two clients)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– can abstract away with monad pattern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1300" y="1174179"/>
            <a:ext cx="9094522" cy="1200329"/>
            <a:chOff x="237489" y="1454347"/>
            <a:chExt cx="9094522" cy="1200329"/>
          </a:xfrm>
        </p:grpSpPr>
        <p:sp>
          <p:nvSpPr>
            <p:cNvPr id="14" name="TextBox 13"/>
            <p:cNvSpPr txBox="1"/>
            <p:nvPr/>
          </p:nvSpPr>
          <p:spPr>
            <a:xfrm>
              <a:off x="237489" y="1454347"/>
              <a:ext cx="90945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 sample deployment model for a network with 10 clients and a server:</a:t>
              </a: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    – Input parameters:</a:t>
              </a:r>
              <a:r>
                <a:rPr lang="en-US" dirty="0" smtClean="0"/>
                <a:t>  n = 10, size = 20, </a:t>
              </a:r>
              <a:r>
                <a:rPr lang="en-US" dirty="0" err="1" smtClean="0"/>
                <a:t>freq</a:t>
              </a:r>
              <a:r>
                <a:rPr lang="en-US" dirty="0" smtClean="0"/>
                <a:t> = 1</a:t>
              </a: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    – Input environment:  </a:t>
              </a:r>
              <a:r>
                <a:rPr lang="en-US" dirty="0" smtClean="0"/>
                <a:t>{ </a:t>
              </a:r>
              <a:r>
                <a:rPr lang="en-US" dirty="0"/>
                <a:t>!Hub, UL = 5000, DL = 5000 }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    – Output type:  </a:t>
              </a:r>
              <a:r>
                <a:rPr lang="en-US" dirty="0" smtClean="0"/>
                <a:t>{ !Hub, UL: [v | v ≥ 0], DL: [v | v ≥ 0] }     Server     </a:t>
              </a:r>
              <a:r>
                <a:rPr lang="en-US" dirty="0" err="1" smtClean="0"/>
                <a:t>Client</a:t>
              </a:r>
              <a:r>
                <a:rPr lang="en-US" baseline="30000" dirty="0" err="1" smtClean="0"/>
                <a:t>10</a:t>
              </a:r>
              <a:endParaRPr lang="en-US" baseline="30000" dirty="0" smtClean="0"/>
            </a:p>
          </p:txBody>
        </p:sp>
        <p:sp>
          <p:nvSpPr>
            <p:cNvPr id="20" name="Flowchart: Summing Junction 30"/>
            <p:cNvSpPr/>
            <p:nvPr/>
          </p:nvSpPr>
          <p:spPr>
            <a:xfrm>
              <a:off x="6820548" y="2345645"/>
              <a:ext cx="229876" cy="233916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Summing Junction 30"/>
            <p:cNvSpPr/>
            <p:nvPr/>
          </p:nvSpPr>
          <p:spPr>
            <a:xfrm>
              <a:off x="5823866" y="2345645"/>
              <a:ext cx="229876" cy="233916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2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3" grpId="0" animBg="1"/>
      <p:bldP spid="15" grpId="0" animBg="1"/>
      <p:bldP spid="16" grpId="0" animBg="1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199" y="1104076"/>
            <a:ext cx="8442251" cy="53341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Plan of attack:</a:t>
            </a:r>
          </a:p>
          <a:p>
            <a:pPr lvl="1"/>
            <a:r>
              <a:rPr lang="en-US" sz="1600" dirty="0" smtClean="0"/>
              <a:t>Get known technologies working together first (records, linear types, refinements)</a:t>
            </a:r>
          </a:p>
          <a:p>
            <a:pPr lvl="1"/>
            <a:r>
              <a:rPr lang="en-US" sz="1600" dirty="0" smtClean="0"/>
              <a:t>Then mix-in variability (past experience: complex, cross-cutting concern)</a:t>
            </a:r>
          </a:p>
          <a:p>
            <a:pPr lvl="1"/>
            <a:r>
              <a:rPr lang="en-US" sz="1600" dirty="0" smtClean="0"/>
              <a:t>Already know the theorems we want w/r/t variability: </a:t>
            </a:r>
            <a:r>
              <a:rPr lang="en-US" sz="1600" i="1" dirty="0" smtClean="0"/>
              <a:t>configuration commutes</a:t>
            </a:r>
            <a:r>
              <a:rPr lang="en-US" sz="1600" dirty="0" smtClean="0"/>
              <a:t> with semantics, type checking, type inference, etc.</a:t>
            </a:r>
          </a:p>
          <a:p>
            <a:pPr lvl="1"/>
            <a:endParaRPr lang="en-US" sz="800" dirty="0"/>
          </a:p>
          <a:p>
            <a:r>
              <a:rPr lang="en-US" sz="2000" dirty="0" smtClean="0"/>
              <a:t>Working: semantics (interpreter / big-step), type checking </a:t>
            </a:r>
            <a:r>
              <a:rPr lang="en-US" sz="2000" i="1" dirty="0" smtClean="0"/>
              <a:t>values</a:t>
            </a:r>
          </a:p>
          <a:p>
            <a:pPr lvl="1"/>
            <a:r>
              <a:rPr lang="en-US" sz="1600" dirty="0" smtClean="0"/>
              <a:t>Enables checking if a particular configuration satisfies the deployment model</a:t>
            </a:r>
            <a:endParaRPr lang="en-US" sz="1600" dirty="0"/>
          </a:p>
          <a:p>
            <a:endParaRPr lang="en-US" sz="800" dirty="0" smtClean="0"/>
          </a:p>
          <a:p>
            <a:r>
              <a:rPr lang="en-US" sz="2000" dirty="0" smtClean="0"/>
              <a:t>In progress: checking explicitly typed terms</a:t>
            </a:r>
          </a:p>
          <a:p>
            <a:pPr lvl="1"/>
            <a:r>
              <a:rPr lang="en-US" sz="1600" dirty="0" smtClean="0"/>
              <a:t>Enables checking if an application model is type-correct</a:t>
            </a:r>
          </a:p>
          <a:p>
            <a:pPr lvl="1"/>
            <a:endParaRPr lang="en-US" sz="800" dirty="0" smtClean="0"/>
          </a:p>
          <a:p>
            <a:r>
              <a:rPr lang="en-US" sz="2000" dirty="0" err="1" smtClean="0"/>
              <a:t>TODO</a:t>
            </a:r>
            <a:r>
              <a:rPr lang="en-US" sz="2000" dirty="0" smtClean="0"/>
              <a:t>: unification + type inference + variability</a:t>
            </a:r>
          </a:p>
          <a:p>
            <a:pPr lvl="1"/>
            <a:r>
              <a:rPr lang="en-US" sz="1600" dirty="0" smtClean="0"/>
              <a:t>Enables efficiently identifying configurations that satisfy deployment model</a:t>
            </a:r>
          </a:p>
          <a:p>
            <a:pPr lvl="1"/>
            <a:endParaRPr lang="en-US" sz="800" dirty="0" smtClean="0"/>
          </a:p>
          <a:p>
            <a:r>
              <a:rPr lang="en-US" sz="2000" dirty="0" smtClean="0"/>
              <a:t>Biggest research challenge: integrating refinements + variability</a:t>
            </a:r>
          </a:p>
          <a:p>
            <a:pPr lvl="1"/>
            <a:r>
              <a:rPr lang="en-US" sz="1600" dirty="0" smtClean="0"/>
              <a:t>Naive integration may not scale if it produces big </a:t>
            </a:r>
            <a:r>
              <a:rPr lang="en-US" sz="1600" dirty="0" err="1" smtClean="0"/>
              <a:t>variational</a:t>
            </a:r>
            <a:r>
              <a:rPr lang="en-US" sz="1600" dirty="0"/>
              <a:t> </a:t>
            </a:r>
            <a:r>
              <a:rPr lang="en-US" sz="1600" dirty="0" err="1" smtClean="0"/>
              <a:t>SMT</a:t>
            </a:r>
            <a:r>
              <a:rPr lang="en-US" sz="1600" dirty="0" smtClean="0"/>
              <a:t> problems</a:t>
            </a:r>
          </a:p>
          <a:p>
            <a:pPr lvl="1"/>
            <a:r>
              <a:rPr lang="en-US" sz="1600" dirty="0" smtClean="0"/>
              <a:t>Keys (prev. work): share context (split late), aggressively reduce (join early)</a:t>
            </a:r>
          </a:p>
          <a:p>
            <a:pPr lvl="1"/>
            <a:r>
              <a:rPr lang="en-US" sz="1600" dirty="0" smtClean="0"/>
              <a:t>Smaller formulas = more sharing, try to achieve with slicing, refactoring, etc.  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Requests &amp;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0" y="5223022"/>
            <a:ext cx="8474869" cy="119763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Change causes </a:t>
            </a:r>
            <a:r>
              <a:rPr lang="en-US" sz="1800" i="1" dirty="0" smtClean="0"/>
              <a:t>inconsistencies, </a:t>
            </a:r>
            <a:r>
              <a:rPr lang="en-US" sz="1800" i="1" dirty="0"/>
              <a:t> </a:t>
            </a:r>
            <a:r>
              <a:rPr lang="en-US" sz="1800" dirty="0" smtClean="0"/>
              <a:t>DAS aims to resolve them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Some are resolved in an automated manner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Some in semi-automated manner  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Model  editors (such as GME) backed by code generators/package managers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607276" y="1301163"/>
            <a:ext cx="6697864" cy="3851776"/>
            <a:chOff x="1526875" y="1573205"/>
            <a:chExt cx="7686405" cy="4330158"/>
          </a:xfrm>
        </p:grpSpPr>
        <p:grpSp>
          <p:nvGrpSpPr>
            <p:cNvPr id="5" name="Group 4"/>
            <p:cNvGrpSpPr/>
            <p:nvPr/>
          </p:nvGrpSpPr>
          <p:grpSpPr>
            <a:xfrm>
              <a:off x="1526875" y="1573205"/>
              <a:ext cx="6281293" cy="3649588"/>
              <a:chOff x="2261085" y="1651109"/>
              <a:chExt cx="6281293" cy="364958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1085" y="1651109"/>
                <a:ext cx="6281293" cy="3649588"/>
              </a:xfrm>
              <a:prstGeom prst="rect">
                <a:avLst/>
              </a:prstGeom>
            </p:spPr>
          </p:pic>
          <p:sp>
            <p:nvSpPr>
              <p:cNvPr id="7" name="Oval 6"/>
              <p:cNvSpPr/>
              <p:nvPr/>
            </p:nvSpPr>
            <p:spPr>
              <a:xfrm>
                <a:off x="3969780" y="4263042"/>
                <a:ext cx="695026" cy="773885"/>
              </a:xfrm>
              <a:prstGeom prst="ellipse">
                <a:avLst/>
              </a:prstGeom>
              <a:solidFill>
                <a:srgbClr val="FEF298">
                  <a:alpha val="50196"/>
                </a:srgbClr>
              </a:solidFill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4879298" y="4185138"/>
              <a:ext cx="774590" cy="809055"/>
            </a:xfrm>
            <a:prstGeom prst="ellipse">
              <a:avLst/>
            </a:prstGeom>
            <a:solidFill>
              <a:srgbClr val="FEF298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4844556" y="5151813"/>
              <a:ext cx="3182217" cy="464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 smtClean="0"/>
                <a:t>Prescriptive (specification)</a:t>
              </a: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2176938" y="5158285"/>
              <a:ext cx="2699671" cy="74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 smtClean="0"/>
                <a:t>Descriptive (measured)</a:t>
              </a: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 bwMode="auto">
            <a:xfrm>
              <a:off x="7520704" y="5152204"/>
              <a:ext cx="1692576" cy="464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(</a:t>
              </a:r>
              <a:r>
                <a:rPr lang="en-US" sz="1800" dirty="0" smtClean="0"/>
                <a:t>current focus)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8590" y="1171064"/>
            <a:ext cx="2077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Goal: Represent non-software parts of the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Mega-Modeling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533" cy="4525963"/>
          </a:xfrm>
        </p:spPr>
        <p:txBody>
          <a:bodyPr/>
          <a:lstStyle/>
          <a:p>
            <a:r>
              <a:rPr lang="en-US" dirty="0" smtClean="0"/>
              <a:t>Primary</a:t>
            </a:r>
          </a:p>
          <a:p>
            <a:pPr lvl="1"/>
            <a:r>
              <a:rPr lang="en-US" dirty="0" smtClean="0"/>
              <a:t>DFU</a:t>
            </a:r>
          </a:p>
          <a:p>
            <a:pPr lvl="1"/>
            <a:r>
              <a:rPr lang="en-US" dirty="0" smtClean="0"/>
              <a:t>Deployment Network Topology</a:t>
            </a:r>
          </a:p>
          <a:p>
            <a:pPr lvl="1"/>
            <a:r>
              <a:rPr lang="en-US" dirty="0" smtClean="0"/>
              <a:t>Messages and Topics</a:t>
            </a:r>
          </a:p>
          <a:p>
            <a:r>
              <a:rPr lang="en-US" dirty="0" smtClean="0"/>
              <a:t>Secondary (cross-cut)</a:t>
            </a:r>
          </a:p>
          <a:p>
            <a:pPr lvl="1"/>
            <a:r>
              <a:rPr lang="en-US" dirty="0" smtClean="0"/>
              <a:t>Mission </a:t>
            </a:r>
          </a:p>
          <a:p>
            <a:r>
              <a:rPr lang="en-US" dirty="0" smtClean="0"/>
              <a:t>System conflict resolution</a:t>
            </a:r>
          </a:p>
          <a:p>
            <a:pPr lvl="1"/>
            <a:r>
              <a:rPr lang="en-US" dirty="0" smtClean="0"/>
              <a:t> DFU selection (now)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DFU modification (later)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733" y="957264"/>
            <a:ext cx="3971925" cy="532500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5" y="75132"/>
            <a:ext cx="7148715" cy="682625"/>
          </a:xfrm>
        </p:spPr>
        <p:txBody>
          <a:bodyPr/>
          <a:lstStyle/>
          <a:p>
            <a:r>
              <a:rPr lang="en-US" sz="2800" dirty="0" smtClean="0"/>
              <a:t>Modeling : Deployment (Build)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13" y="1316760"/>
            <a:ext cx="7439025" cy="45624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622328" y="6378257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2" y="272717"/>
            <a:ext cx="7507037" cy="848098"/>
          </a:xfrm>
        </p:spPr>
        <p:txBody>
          <a:bodyPr/>
          <a:lstStyle/>
          <a:p>
            <a:r>
              <a:rPr lang="en-US" sz="2800" dirty="0" smtClean="0"/>
              <a:t>Outline of the Program Review Presentation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13" y="1322693"/>
            <a:ext cx="7241346" cy="4913666"/>
          </a:xfrm>
        </p:spPr>
        <p:txBody>
          <a:bodyPr/>
          <a:lstStyle/>
          <a:p>
            <a:r>
              <a:rPr lang="en-US" sz="2400" dirty="0" err="1" smtClean="0"/>
              <a:t>Programmatics</a:t>
            </a:r>
            <a:endParaRPr lang="en-US" sz="2400" dirty="0" smtClean="0"/>
          </a:p>
          <a:p>
            <a:r>
              <a:rPr lang="en-US" sz="2400" dirty="0" smtClean="0"/>
              <a:t>Goals, Assumptions, Key Concepts</a:t>
            </a:r>
          </a:p>
          <a:p>
            <a:r>
              <a:rPr lang="en-US" sz="2400" dirty="0" smtClean="0"/>
              <a:t>Phase 1 CPs</a:t>
            </a:r>
          </a:p>
          <a:p>
            <a:r>
              <a:rPr lang="en-US" sz="2400" dirty="0" smtClean="0"/>
              <a:t>Discovery and Analysis Technologies</a:t>
            </a:r>
          </a:p>
          <a:p>
            <a:pPr lvl="1"/>
            <a:r>
              <a:rPr lang="en-US" sz="2000" dirty="0" smtClean="0"/>
              <a:t>Representation</a:t>
            </a:r>
          </a:p>
          <a:p>
            <a:pPr lvl="1"/>
            <a:r>
              <a:rPr lang="en-US" sz="2000" dirty="0" smtClean="0"/>
              <a:t>Program analysis</a:t>
            </a:r>
          </a:p>
          <a:p>
            <a:pPr lvl="1"/>
            <a:r>
              <a:rPr lang="en-US" sz="2000" dirty="0" smtClean="0"/>
              <a:t>Resource DSL</a:t>
            </a:r>
          </a:p>
          <a:p>
            <a:pPr lvl="1"/>
            <a:r>
              <a:rPr lang="en-US" sz="2000" dirty="0" smtClean="0"/>
              <a:t>Change tracking</a:t>
            </a:r>
          </a:p>
          <a:p>
            <a:r>
              <a:rPr lang="en-US" sz="2400" dirty="0" smtClean="0"/>
              <a:t>DAS Development</a:t>
            </a:r>
          </a:p>
          <a:p>
            <a:r>
              <a:rPr lang="en-US" sz="2400" dirty="0" smtClean="0"/>
              <a:t>LL Interaction</a:t>
            </a:r>
          </a:p>
          <a:p>
            <a:r>
              <a:rPr lang="en-US" sz="2400" dirty="0" smtClean="0"/>
              <a:t>Next Steps and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5" y="75132"/>
            <a:ext cx="7148715" cy="682625"/>
          </a:xfrm>
        </p:spPr>
        <p:txBody>
          <a:bodyPr/>
          <a:lstStyle/>
          <a:p>
            <a:r>
              <a:rPr lang="en-US" sz="2800" dirty="0" smtClean="0"/>
              <a:t>Modeling: Deployment Meta-Model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3" y="1024752"/>
            <a:ext cx="7450668" cy="52893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5" y="75132"/>
            <a:ext cx="7148715" cy="682625"/>
          </a:xfrm>
        </p:spPr>
        <p:txBody>
          <a:bodyPr/>
          <a:lstStyle/>
          <a:p>
            <a:r>
              <a:rPr lang="en-US" sz="2800" dirty="0" smtClean="0"/>
              <a:t>Modeling: Network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37" y="1185332"/>
            <a:ext cx="3248541" cy="536786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435186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5" y="75132"/>
            <a:ext cx="7148715" cy="682625"/>
          </a:xfrm>
        </p:spPr>
        <p:txBody>
          <a:bodyPr/>
          <a:lstStyle/>
          <a:p>
            <a:r>
              <a:rPr lang="en-US" sz="2800" dirty="0" smtClean="0"/>
              <a:t>Modeling: Mission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435186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404937"/>
            <a:ext cx="7524750" cy="40481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System (DAS) 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16530"/>
            <a:ext cx="8229600" cy="5786833"/>
          </a:xfrm>
        </p:spPr>
        <p:txBody>
          <a:bodyPr/>
          <a:lstStyle/>
          <a:p>
            <a:r>
              <a:rPr lang="en-US" sz="2400" dirty="0" smtClean="0"/>
              <a:t>Recall: Current focus is handling changes in deployment environment and mission requirement, and producing a new binary that meets the new target</a:t>
            </a:r>
          </a:p>
          <a:p>
            <a:r>
              <a:rPr lang="en-US" sz="2400" dirty="0" smtClean="0"/>
              <a:t>Overall flow</a:t>
            </a:r>
          </a:p>
          <a:p>
            <a:pPr lvl="1"/>
            <a:r>
              <a:rPr lang="en-US" sz="2000" dirty="0" smtClean="0"/>
              <a:t>Obtain the new mission and target environment description  (from tools like </a:t>
            </a:r>
            <a:r>
              <a:rPr lang="en-US" sz="2000" dirty="0" err="1" smtClean="0"/>
              <a:t>WebGME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Post the description to DAS</a:t>
            </a:r>
          </a:p>
          <a:p>
            <a:pPr lvl="1"/>
            <a:r>
              <a:rPr lang="en-US" sz="2000" dirty="0" smtClean="0"/>
              <a:t>DAS produces new binary ready to deploy/run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5523" y="4252496"/>
            <a:ext cx="679009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Look up the triple store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dentify the control points (which part of the product  can we evolve)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the  DFUs fit the functional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Eliminate the candidate DFUs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unmappable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signature and mission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Invoke DSL checker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Build, compile,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</a:p>
        </p:txBody>
      </p:sp>
      <p:cxnSp>
        <p:nvCxnSpPr>
          <p:cNvPr id="9" name="Elbow Connector 8"/>
          <p:cNvCxnSpPr>
            <a:endCxn id="7" idx="3"/>
          </p:cNvCxnSpPr>
          <p:nvPr/>
        </p:nvCxnSpPr>
        <p:spPr>
          <a:xfrm>
            <a:off x="4481465" y="3476531"/>
            <a:ext cx="4034156" cy="1930127"/>
          </a:xfrm>
          <a:prstGeom prst="bentConnector3">
            <a:avLst>
              <a:gd name="adj1" fmla="val 1056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6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38836"/>
            <a:ext cx="8229600" cy="682625"/>
          </a:xfrm>
        </p:spPr>
        <p:txBody>
          <a:bodyPr/>
          <a:lstStyle/>
          <a:p>
            <a:r>
              <a:rPr lang="en-US" dirty="0" smtClean="0"/>
              <a:t>The Core Problem in Evolution by Substitution: Multi-Constraint Knapsack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31066"/>
            <a:ext cx="8229600" cy="4525963"/>
          </a:xfrm>
        </p:spPr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DAS workflow/implementation </a:t>
            </a:r>
            <a:r>
              <a:rPr lang="en-US" dirty="0"/>
              <a:t>breaks the problem into 2 </a:t>
            </a:r>
            <a:r>
              <a:rPr lang="en-US" dirty="0" smtClean="0"/>
              <a:t>phases</a:t>
            </a:r>
            <a:endParaRPr lang="en-US" dirty="0"/>
          </a:p>
          <a:p>
            <a:pPr lvl="1"/>
            <a:r>
              <a:rPr lang="en-US" dirty="0"/>
              <a:t>Find the list of DFUs that satisfy the </a:t>
            </a:r>
            <a:r>
              <a:rPr lang="en-US" i="1" dirty="0" smtClean="0"/>
              <a:t>functionality</a:t>
            </a:r>
            <a:r>
              <a:rPr lang="en-US" dirty="0" smtClean="0"/>
              <a:t> requirements </a:t>
            </a:r>
            <a:r>
              <a:rPr lang="en-US" dirty="0"/>
              <a:t>of the defined application Control Points, typically restricted by the mission requirements</a:t>
            </a:r>
          </a:p>
          <a:p>
            <a:pPr lvl="2"/>
            <a:r>
              <a:rPr lang="en-US" dirty="0"/>
              <a:t>Spiral 0 implementation does this via SPARQL query</a:t>
            </a:r>
          </a:p>
          <a:p>
            <a:pPr lvl="1"/>
            <a:r>
              <a:rPr lang="en-US" dirty="0"/>
              <a:t>Filter the set of DFUs based on resource requirements vs. </a:t>
            </a:r>
            <a:r>
              <a:rPr lang="en-US" dirty="0" smtClean="0"/>
              <a:t>resource availability </a:t>
            </a:r>
            <a:r>
              <a:rPr lang="en-US" dirty="0"/>
              <a:t>until we find a complete set that </a:t>
            </a:r>
            <a:r>
              <a:rPr lang="en-US" dirty="0" smtClean="0"/>
              <a:t>works (DSL type checking)</a:t>
            </a:r>
            <a:endParaRPr lang="en-US" dirty="0"/>
          </a:p>
          <a:p>
            <a:pPr lvl="2"/>
            <a:r>
              <a:rPr lang="en-US" dirty="0"/>
              <a:t>Spiral 0 implementation uses OSU DSL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0858" y="5791907"/>
            <a:ext cx="699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the DFU/configuration using DSL type inference, or  inference+ valuation…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299" y="996618"/>
            <a:ext cx="8611675" cy="2872766"/>
          </a:xfrm>
        </p:spPr>
        <p:txBody>
          <a:bodyPr/>
          <a:lstStyle/>
          <a:p>
            <a:r>
              <a:rPr lang="en-US" sz="2000" dirty="0" smtClean="0"/>
              <a:t>DAS and System Under Test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 err="1" smtClean="0"/>
              <a:t>IMMoRTALS</a:t>
            </a:r>
            <a:r>
              <a:rPr lang="en-US" sz="1800" dirty="0" smtClean="0"/>
              <a:t> backend server is the DAS?</a:t>
            </a:r>
          </a:p>
          <a:p>
            <a:pPr lvl="1"/>
            <a:r>
              <a:rPr lang="en-US" sz="1800" dirty="0" smtClean="0"/>
              <a:t>The backend server + runtime system (the Marti server and the android clients/emulators) is the DAS?</a:t>
            </a:r>
          </a:p>
          <a:p>
            <a:pPr lvl="1"/>
            <a:r>
              <a:rPr lang="en-US" sz="1800" dirty="0" smtClean="0"/>
              <a:t>What is the system under test</a:t>
            </a:r>
          </a:p>
          <a:p>
            <a:pPr lvl="2"/>
            <a:r>
              <a:rPr lang="en-US" sz="1600" dirty="0" smtClean="0"/>
              <a:t>When we are dealing with offline adaptation– i.e., responding to new mission requirements</a:t>
            </a:r>
          </a:p>
          <a:p>
            <a:pPr lvl="2"/>
            <a:r>
              <a:rPr lang="en-US" sz="1600" dirty="0" smtClean="0"/>
              <a:t>When we are responding to runtime changes</a:t>
            </a:r>
          </a:p>
          <a:p>
            <a:r>
              <a:rPr lang="en-US" sz="2000" dirty="0" smtClean="0"/>
              <a:t>LL Interface, Perturbation Language, State machines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48276" y="4832055"/>
            <a:ext cx="30046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s</a:t>
            </a:r>
            <a:r>
              <a:rPr lang="en-US" sz="1400" dirty="0" smtClean="0">
                <a:latin typeface="Arial Narrow" panose="020B0606020202030204" pitchFamily="34" charset="0"/>
              </a:rPr>
              <a:t>:   start </a:t>
            </a:r>
            <a:r>
              <a:rPr lang="en-US" sz="1400" dirty="0" err="1" smtClean="0">
                <a:latin typeface="Arial Narrow" panose="020B0606020202030204" pitchFamily="34" charset="0"/>
              </a:rPr>
              <a:t>eval</a:t>
            </a:r>
            <a:r>
              <a:rPr lang="en-US" sz="1400" dirty="0" smtClean="0">
                <a:latin typeface="Arial Narrow" panose="020B0606020202030204" pitchFamily="34" charset="0"/>
              </a:rPr>
              <a:t>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s1</a:t>
            </a:r>
            <a:endParaRPr lang="en-US" sz="1400" dirty="0" smtClean="0">
              <a:latin typeface="Arial Narrow" panose="020B0606020202030204" pitchFamily="34" charset="0"/>
            </a:endParaRPr>
          </a:p>
          <a:p>
            <a:r>
              <a:rPr lang="en-US" sz="1400" dirty="0" smtClean="0">
                <a:latin typeface="Arial Narrow" panose="020B0606020202030204" pitchFamily="34" charset="0"/>
              </a:rPr>
              <a:t>s1: a client publishes SA update U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s2</a:t>
            </a:r>
          </a:p>
          <a:p>
            <a:r>
              <a:rPr lang="en-US" sz="1400" dirty="0">
                <a:latin typeface="Arial Narrow" panose="020B0606020202030204" pitchFamily="34" charset="0"/>
                <a:sym typeface="Wingdings" panose="05000000000000000000" pitchFamily="2" charset="2"/>
              </a:rPr>
              <a:t>s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2: </a:t>
            </a:r>
            <a:r>
              <a:rPr lang="en-US" sz="1400" dirty="0" smtClean="0">
                <a:latin typeface="Arial Narrow" panose="020B0606020202030204" pitchFamily="34" charset="0"/>
              </a:rPr>
              <a:t> all subscribed clients receive U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s1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s</a:t>
            </a:r>
            <a:r>
              <a:rPr lang="en-US" sz="1400" dirty="0" smtClean="0">
                <a:latin typeface="Arial Narrow" panose="020B0606020202030204" pitchFamily="34" charset="0"/>
              </a:rPr>
              <a:t>2: not all subscribed clients receive U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e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5529924" y="3939207"/>
            <a:ext cx="3903228" cy="729971"/>
            <a:chOff x="5535016" y="4394353"/>
            <a:chExt cx="3903228" cy="729971"/>
          </a:xfrm>
        </p:grpSpPr>
        <p:sp>
          <p:nvSpPr>
            <p:cNvPr id="18" name="TextBox 17"/>
            <p:cNvSpPr txBox="1"/>
            <p:nvPr/>
          </p:nvSpPr>
          <p:spPr>
            <a:xfrm>
              <a:off x="8477663" y="4394353"/>
              <a:ext cx="960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error</a:t>
              </a:r>
              <a:endParaRPr lang="en-US" sz="16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535016" y="4467592"/>
              <a:ext cx="3211338" cy="656732"/>
              <a:chOff x="5492737" y="4013318"/>
              <a:chExt cx="3211338" cy="65673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046336" y="4300595"/>
                <a:ext cx="348107" cy="369455"/>
              </a:xfrm>
              <a:prstGeom prst="ellipse">
                <a:avLst/>
              </a:prstGeom>
              <a:solidFill>
                <a:srgbClr val="00B050"/>
              </a:solidFill>
              <a:ln w="571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824181" y="4265499"/>
                <a:ext cx="348107" cy="36945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658684" y="4240605"/>
                <a:ext cx="348107" cy="36945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8355968" y="4225280"/>
                <a:ext cx="348107" cy="369455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10" name="Curved Connector 9"/>
              <p:cNvCxnSpPr>
                <a:stCxn id="5" idx="0"/>
                <a:endCxn id="6" idx="1"/>
              </p:cNvCxnSpPr>
              <p:nvPr/>
            </p:nvCxnSpPr>
            <p:spPr>
              <a:xfrm rot="16200000" flipH="1">
                <a:off x="6538270" y="3982714"/>
                <a:ext cx="19009" cy="654770"/>
              </a:xfrm>
              <a:prstGeom prst="curvedConnector3">
                <a:avLst>
                  <a:gd name="adj1" fmla="val -1387217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>
                <a:stCxn id="6" idx="0"/>
                <a:endCxn id="7" idx="0"/>
              </p:cNvCxnSpPr>
              <p:nvPr/>
            </p:nvCxnSpPr>
            <p:spPr>
              <a:xfrm rot="5400000" flipH="1" flipV="1">
                <a:off x="7403039" y="3835801"/>
                <a:ext cx="24894" cy="834503"/>
              </a:xfrm>
              <a:prstGeom prst="curvedConnector3">
                <a:avLst>
                  <a:gd name="adj1" fmla="val 1018294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7" idx="4"/>
                <a:endCxn id="6" idx="4"/>
              </p:cNvCxnSpPr>
              <p:nvPr/>
            </p:nvCxnSpPr>
            <p:spPr>
              <a:xfrm rot="5400000">
                <a:off x="7403040" y="4205256"/>
                <a:ext cx="24894" cy="834503"/>
              </a:xfrm>
              <a:prstGeom prst="curvedConnector3">
                <a:avLst>
                  <a:gd name="adj1" fmla="val 1018294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/>
              <p:cNvCxnSpPr>
                <a:stCxn id="7" idx="6"/>
                <a:endCxn id="8" idx="2"/>
              </p:cNvCxnSpPr>
              <p:nvPr/>
            </p:nvCxnSpPr>
            <p:spPr>
              <a:xfrm flipV="1">
                <a:off x="8006791" y="4410008"/>
                <a:ext cx="349177" cy="1532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492737" y="4013318"/>
                <a:ext cx="9605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start</a:t>
                </a:r>
                <a:endParaRPr lang="en-US" sz="1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824181" y="4265499"/>
                <a:ext cx="480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anose="020B0606020202030204" pitchFamily="34" charset="0"/>
                  </a:rPr>
                  <a:t>s1</a:t>
                </a:r>
                <a:endParaRPr 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43397" y="4250524"/>
                <a:ext cx="480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anose="020B0606020202030204" pitchFamily="34" charset="0"/>
                  </a:rPr>
                  <a:t>s2</a:t>
                </a:r>
                <a:endParaRPr lang="en-US" dirty="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818681" y="4683887"/>
            <a:ext cx="33491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s</a:t>
            </a:r>
            <a:r>
              <a:rPr lang="en-US" sz="1400" dirty="0" smtClean="0">
                <a:latin typeface="Arial Narrow" panose="020B0606020202030204" pitchFamily="34" charset="0"/>
              </a:rPr>
              <a:t>:   start </a:t>
            </a:r>
            <a:r>
              <a:rPr lang="en-US" sz="1400" dirty="0" err="1" smtClean="0">
                <a:latin typeface="Arial Narrow" panose="020B0606020202030204" pitchFamily="34" charset="0"/>
              </a:rPr>
              <a:t>eval</a:t>
            </a:r>
            <a:r>
              <a:rPr lang="en-US" sz="1400" dirty="0" smtClean="0">
                <a:latin typeface="Arial Narrow" panose="020B0606020202030204" pitchFamily="34" charset="0"/>
              </a:rPr>
              <a:t>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s1</a:t>
            </a:r>
            <a:endParaRPr lang="en-US" sz="1400" dirty="0" smtClean="0">
              <a:latin typeface="Arial Narrow" panose="020B0606020202030204" pitchFamily="34" charset="0"/>
            </a:endParaRPr>
          </a:p>
          <a:p>
            <a:r>
              <a:rPr lang="en-US" sz="1400" dirty="0" smtClean="0">
                <a:latin typeface="Arial Narrow" panose="020B0606020202030204" pitchFamily="34" charset="0"/>
              </a:rPr>
              <a:t>s1: new mission </a:t>
            </a:r>
            <a:r>
              <a:rPr lang="en-US" sz="1400" dirty="0" err="1" smtClean="0">
                <a:latin typeface="Arial Narrow" panose="020B0606020202030204" pitchFamily="34" charset="0"/>
              </a:rPr>
              <a:t>req</a:t>
            </a:r>
            <a:r>
              <a:rPr lang="en-US" sz="1400" dirty="0" smtClean="0">
                <a:latin typeface="Arial Narrow" panose="020B0606020202030204" pitchFamily="34" charset="0"/>
              </a:rPr>
              <a:t>/deployment model C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s2</a:t>
            </a:r>
          </a:p>
          <a:p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s</a:t>
            </a:r>
            <a:r>
              <a:rPr lang="en-US" sz="1400" dirty="0">
                <a:latin typeface="Arial Narrow" panose="020B0606020202030204" pitchFamily="34" charset="0"/>
                <a:sym typeface="Wingdings" panose="05000000000000000000" pitchFamily="2" charset="2"/>
              </a:rPr>
              <a:t>1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: no matching DFU found</a:t>
            </a:r>
            <a:r>
              <a:rPr lang="en-US" sz="1400" dirty="0" smtClean="0">
                <a:latin typeface="Arial Narrow" panose="020B0606020202030204" pitchFamily="34" charset="0"/>
              </a:rPr>
              <a:t>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e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s</a:t>
            </a:r>
            <a:r>
              <a:rPr lang="en-US" sz="1400" dirty="0" smtClean="0">
                <a:latin typeface="Arial Narrow" panose="020B0606020202030204" pitchFamily="34" charset="0"/>
              </a:rPr>
              <a:t>2: new app is built and tested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s3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s2: </a:t>
            </a:r>
            <a:r>
              <a:rPr lang="en-US" sz="1400" dirty="0" smtClean="0">
                <a:latin typeface="Arial Narrow" panose="020B0606020202030204" pitchFamily="34" charset="0"/>
              </a:rPr>
              <a:t>failed to build and test </a:t>
            </a:r>
            <a:r>
              <a:rPr lang="en-US" sz="1400" dirty="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e</a:t>
            </a:r>
            <a:endParaRPr lang="en-US" sz="1400" dirty="0"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11500" y="3905876"/>
            <a:ext cx="3373905" cy="988235"/>
            <a:chOff x="5310921" y="4116052"/>
            <a:chExt cx="3373905" cy="988235"/>
          </a:xfrm>
        </p:grpSpPr>
        <p:sp>
          <p:nvSpPr>
            <p:cNvPr id="22" name="Oval 21"/>
            <p:cNvSpPr/>
            <p:nvPr/>
          </p:nvSpPr>
          <p:spPr>
            <a:xfrm>
              <a:off x="5965265" y="4282186"/>
              <a:ext cx="348107" cy="36945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773479" y="4277571"/>
              <a:ext cx="348107" cy="36945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828726" y="4734832"/>
              <a:ext cx="348107" cy="369455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6" name="Curved Connector 25"/>
            <p:cNvCxnSpPr>
              <a:stCxn id="22" idx="6"/>
              <a:endCxn id="23" idx="2"/>
            </p:cNvCxnSpPr>
            <p:nvPr/>
          </p:nvCxnSpPr>
          <p:spPr>
            <a:xfrm flipV="1">
              <a:off x="6313372" y="4462299"/>
              <a:ext cx="460107" cy="461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3" idx="6"/>
              <a:endCxn id="24" idx="2"/>
            </p:cNvCxnSpPr>
            <p:nvPr/>
          </p:nvCxnSpPr>
          <p:spPr>
            <a:xfrm flipV="1">
              <a:off x="7121586" y="4445966"/>
              <a:ext cx="405497" cy="1633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24" idx="4"/>
              <a:endCxn id="25" idx="0"/>
            </p:cNvCxnSpPr>
            <p:nvPr/>
          </p:nvCxnSpPr>
          <p:spPr>
            <a:xfrm rot="16200000" flipH="1">
              <a:off x="7799889" y="4531940"/>
              <a:ext cx="104139" cy="30164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10921" y="4116052"/>
              <a:ext cx="960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start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21586" y="4723554"/>
              <a:ext cx="960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error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57561" y="4261237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s1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522489" y="4244002"/>
              <a:ext cx="480291" cy="386691"/>
              <a:chOff x="6768887" y="5394876"/>
              <a:chExt cx="480291" cy="38669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773481" y="5412112"/>
                <a:ext cx="348107" cy="36945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768887" y="5394876"/>
                <a:ext cx="480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anose="020B0606020202030204" pitchFamily="34" charset="0"/>
                  </a:rPr>
                  <a:t>s2</a:t>
                </a:r>
                <a:endParaRPr lang="en-US" dirty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204535" y="4264018"/>
              <a:ext cx="480291" cy="386201"/>
              <a:chOff x="7382354" y="4236202"/>
              <a:chExt cx="480291" cy="38620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396931" y="4252948"/>
                <a:ext cx="348107" cy="36945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382354" y="4236202"/>
                <a:ext cx="480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anose="020B0606020202030204" pitchFamily="34" charset="0"/>
                  </a:rPr>
                  <a:t>s3</a:t>
                </a:r>
                <a:endParaRPr lang="en-US" dirty="0">
                  <a:latin typeface="Arial Narrow" panose="020B0606020202030204" pitchFamily="34" charset="0"/>
                </a:endParaRPr>
              </a:p>
            </p:txBody>
          </p:sp>
        </p:grpSp>
        <p:cxnSp>
          <p:nvCxnSpPr>
            <p:cNvPr id="47" name="Curved Connector 46"/>
            <p:cNvCxnSpPr>
              <a:stCxn id="24" idx="6"/>
              <a:endCxn id="34" idx="2"/>
            </p:cNvCxnSpPr>
            <p:nvPr/>
          </p:nvCxnSpPr>
          <p:spPr>
            <a:xfrm>
              <a:off x="7875190" y="4445966"/>
              <a:ext cx="343922" cy="1952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34" idx="3"/>
              <a:endCxn id="25" idx="0"/>
            </p:cNvCxnSpPr>
            <p:nvPr/>
          </p:nvCxnSpPr>
          <p:spPr>
            <a:xfrm rot="5400000">
              <a:off x="8067077" y="4531818"/>
              <a:ext cx="138718" cy="26731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 rot="16200000">
            <a:off x="-238035" y="4524717"/>
            <a:ext cx="122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time 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4625946" y="4643670"/>
            <a:ext cx="122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time 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671" y="5863471"/>
            <a:ext cx="8943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LL’s harness interacts with many different systems—easier to think in terms of abstract events (with structured data) and use adapters to map to system actions 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as opposed to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actual messages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or function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calls)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6613879" y="3774745"/>
            <a:ext cx="596935" cy="189270"/>
          </a:xfrm>
          <a:prstGeom prst="wedgeRectCallout">
            <a:avLst>
              <a:gd name="adj1" fmla="val -63299"/>
              <a:gd name="adj2" fmla="val 85043"/>
            </a:avLst>
          </a:prstGeom>
          <a:solidFill>
            <a:srgbClr val="FEF29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start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7516250" y="3763111"/>
            <a:ext cx="686747" cy="190501"/>
          </a:xfrm>
          <a:prstGeom prst="wedgeRectCallout">
            <a:avLst>
              <a:gd name="adj1" fmla="val -67547"/>
              <a:gd name="adj2" fmla="val 42054"/>
            </a:avLst>
          </a:prstGeom>
          <a:solidFill>
            <a:srgbClr val="FEF29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move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Rectangular Callout 44"/>
          <p:cNvSpPr/>
          <p:nvPr/>
        </p:nvSpPr>
        <p:spPr>
          <a:xfrm>
            <a:off x="8001231" y="4689964"/>
            <a:ext cx="686747" cy="190501"/>
          </a:xfrm>
          <a:prstGeom prst="wedgeRectCallout">
            <a:avLst>
              <a:gd name="adj1" fmla="val -92594"/>
              <a:gd name="adj2" fmla="val 13539"/>
            </a:avLst>
          </a:prstGeom>
          <a:solidFill>
            <a:srgbClr val="FEF29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decide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tangular Callout 45"/>
          <p:cNvSpPr/>
          <p:nvPr/>
        </p:nvSpPr>
        <p:spPr>
          <a:xfrm>
            <a:off x="7989486" y="4689451"/>
            <a:ext cx="686747" cy="190501"/>
          </a:xfrm>
          <a:prstGeom prst="wedgeRectCallout">
            <a:avLst>
              <a:gd name="adj1" fmla="val -21405"/>
              <a:gd name="adj2" fmla="val -167055"/>
            </a:avLst>
          </a:prstGeom>
          <a:solidFill>
            <a:srgbClr val="FEF29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decide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616"/>
            <a:ext cx="8229600" cy="4525963"/>
          </a:xfrm>
        </p:spPr>
        <p:txBody>
          <a:bodyPr/>
          <a:lstStyle/>
          <a:p>
            <a:r>
              <a:rPr lang="en-US" sz="2400" dirty="0" smtClean="0"/>
              <a:t>Scenario:</a:t>
            </a:r>
          </a:p>
          <a:p>
            <a:pPr lvl="1"/>
            <a:r>
              <a:rPr lang="en-US" sz="2000" dirty="0" smtClean="0"/>
              <a:t>A baseline application (ATAK-lite </a:t>
            </a:r>
            <a:r>
              <a:rPr lang="en-US" sz="2000" dirty="0" err="1" smtClean="0"/>
              <a:t>apk</a:t>
            </a:r>
            <a:r>
              <a:rPr lang="en-US" sz="2000" dirty="0" smtClean="0"/>
              <a:t>) is used in a mission (specific deployment </a:t>
            </a:r>
            <a:r>
              <a:rPr lang="en-US" sz="2000" dirty="0" err="1" smtClean="0"/>
              <a:t>env</a:t>
            </a:r>
            <a:r>
              <a:rPr lang="en-US" sz="2000" dirty="0" smtClean="0"/>
              <a:t>+ mission requirement)</a:t>
            </a:r>
          </a:p>
          <a:p>
            <a:pPr lvl="2"/>
            <a:r>
              <a:rPr lang="en-US" sz="1800" dirty="0" smtClean="0"/>
              <a:t>The same application is used in a new mission in a new environment- things do not work </a:t>
            </a:r>
            <a:r>
              <a:rPr lang="en-US" sz="1800" dirty="0" smtClean="0">
                <a:sym typeface="Wingdings" panose="05000000000000000000" pitchFamily="2" charset="2"/>
              </a:rPr>
              <a:t> call for help comes in, </a:t>
            </a:r>
            <a:r>
              <a:rPr lang="en-US" sz="1800" dirty="0" smtClean="0"/>
              <a:t>or </a:t>
            </a:r>
          </a:p>
          <a:p>
            <a:pPr lvl="2"/>
            <a:r>
              <a:rPr lang="en-US" sz="1800" dirty="0" smtClean="0"/>
              <a:t>Stakeholders show forethought, and issue a change request with specific target environment and mission parameters before hand</a:t>
            </a:r>
          </a:p>
          <a:p>
            <a:pPr lvl="1"/>
            <a:r>
              <a:rPr lang="en-US" sz="2000" dirty="0" err="1" smtClean="0"/>
              <a:t>IMMoRTALS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produces new APK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Current demo: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Starts with the change request and takes it through showing the evolved </a:t>
            </a:r>
            <a:r>
              <a:rPr lang="en-US" sz="2000" dirty="0" err="1" smtClean="0">
                <a:sym typeface="Wingdings" panose="05000000000000000000" pitchFamily="2" charset="2"/>
              </a:rPr>
              <a:t>apk</a:t>
            </a:r>
            <a:r>
              <a:rPr lang="en-US" sz="2000" dirty="0" smtClean="0">
                <a:sym typeface="Wingdings" panose="05000000000000000000" pitchFamily="2" charset="2"/>
              </a:rPr>
              <a:t> running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Ancillary steps</a:t>
            </a:r>
          </a:p>
          <a:p>
            <a:endParaRPr lang="en-US" sz="2400" u="sng" dirty="0">
              <a:sym typeface="Wingdings" panose="05000000000000000000" pitchFamily="2" charset="2"/>
            </a:endParaRPr>
          </a:p>
          <a:p>
            <a:endParaRPr lang="en-US" sz="2400" u="sng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Summary/Conclusion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9276"/>
            <a:ext cx="8229600" cy="4525963"/>
          </a:xfrm>
        </p:spPr>
        <p:txBody>
          <a:bodyPr/>
          <a:lstStyle/>
          <a:p>
            <a:r>
              <a:rPr lang="en-US" sz="2400" dirty="0" smtClean="0"/>
              <a:t>Achievements so far</a:t>
            </a:r>
          </a:p>
          <a:p>
            <a:pPr lvl="1"/>
            <a:r>
              <a:rPr lang="en-US" sz="2000" dirty="0" smtClean="0"/>
              <a:t>Initial versions of Platform, CP, KR</a:t>
            </a:r>
          </a:p>
          <a:p>
            <a:pPr lvl="1"/>
            <a:r>
              <a:rPr lang="en-US" sz="2000" dirty="0" smtClean="0"/>
              <a:t>Initial version of Analysis and Discovery capability focusing on “evolution by substitution” and CP1</a:t>
            </a:r>
          </a:p>
          <a:p>
            <a:pPr lvl="2"/>
            <a:r>
              <a:rPr lang="en-US" sz="1800" dirty="0" smtClean="0"/>
              <a:t>Program analysis, DSL type system, SPARQL queries, Templating and automated build</a:t>
            </a:r>
          </a:p>
          <a:p>
            <a:r>
              <a:rPr lang="en-US" sz="2400" dirty="0" smtClean="0"/>
              <a:t>In progress</a:t>
            </a:r>
          </a:p>
          <a:p>
            <a:pPr lvl="1"/>
            <a:r>
              <a:rPr lang="en-US" sz="2000" dirty="0" smtClean="0"/>
              <a:t>Support for CP2, variations of CP1 and CP2</a:t>
            </a:r>
          </a:p>
          <a:p>
            <a:pPr lvl="1"/>
            <a:r>
              <a:rPr lang="en-US" sz="2000" dirty="0" smtClean="0"/>
              <a:t>Enhancements of Analysis and Discovery techniques</a:t>
            </a:r>
          </a:p>
          <a:p>
            <a:pPr lvl="1"/>
            <a:r>
              <a:rPr lang="en-US" sz="2000" dirty="0" smtClean="0"/>
              <a:t>DAS enhancement</a:t>
            </a:r>
          </a:p>
          <a:p>
            <a:pPr lvl="1"/>
            <a:r>
              <a:rPr lang="en-US" sz="2000" dirty="0" smtClean="0"/>
              <a:t>Start on “evolution by modification” and “online” scenarios</a:t>
            </a:r>
          </a:p>
          <a:p>
            <a:pPr lvl="1"/>
            <a:r>
              <a:rPr lang="en-US" sz="2000" dirty="0" smtClean="0"/>
              <a:t>Technical papers</a:t>
            </a:r>
          </a:p>
          <a:p>
            <a:r>
              <a:rPr lang="en-US" sz="2400" dirty="0" smtClean="0"/>
              <a:t>Comments, Feedback, Discussion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Separator for Demo/Discussion Session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CP-1 Problem Space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420" y="1094874"/>
            <a:ext cx="8361947" cy="5245768"/>
          </a:xfrm>
        </p:spPr>
        <p:txBody>
          <a:bodyPr/>
          <a:lstStyle/>
          <a:p>
            <a:r>
              <a:rPr lang="en-US" sz="2400" dirty="0"/>
              <a:t>We have 6 elements in our operating environment that can change (</a:t>
            </a:r>
            <a:r>
              <a:rPr lang="en-US" sz="2400" dirty="0" err="1"/>
              <a:t>boolean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GPS-Sat, GPS-Dev, Ext-BT, Ext-</a:t>
            </a:r>
            <a:r>
              <a:rPr lang="en-US" sz="2000" dirty="0" err="1" smtClean="0"/>
              <a:t>USB,Has</a:t>
            </a:r>
            <a:r>
              <a:rPr lang="en-US" sz="2000" dirty="0" smtClean="0"/>
              <a:t>-UI, </a:t>
            </a:r>
            <a:r>
              <a:rPr lang="en-US" sz="2000" dirty="0" err="1" smtClean="0"/>
              <a:t>Req</a:t>
            </a:r>
            <a:r>
              <a:rPr lang="en-US" sz="2000" dirty="0" smtClean="0"/>
              <a:t>-SAASM</a:t>
            </a:r>
            <a:endParaRPr lang="en-US" sz="2000" dirty="0"/>
          </a:p>
          <a:p>
            <a:pPr lvl="1"/>
            <a:r>
              <a:rPr lang="en-US" sz="2000" dirty="0"/>
              <a:t>2^6 </a:t>
            </a:r>
            <a:r>
              <a:rPr lang="en-US" sz="2000" dirty="0" smtClean="0"/>
              <a:t> (64) </a:t>
            </a:r>
            <a:r>
              <a:rPr lang="en-US" sz="2000" dirty="0"/>
              <a:t>possible environment configurations</a:t>
            </a:r>
          </a:p>
          <a:p>
            <a:pPr lvl="1"/>
            <a:r>
              <a:rPr lang="en-US" sz="2000" dirty="0"/>
              <a:t>Not all environment configurations are self-consistent: for example a Mission requirement for SAASM location, but the absence of GPS satellites.</a:t>
            </a:r>
          </a:p>
          <a:p>
            <a:r>
              <a:rPr lang="en-US" sz="2400" dirty="0" smtClean="0"/>
              <a:t>We have 5 DFUs that satisfy </a:t>
            </a:r>
            <a:r>
              <a:rPr lang="en-US" sz="2400" dirty="0" err="1" smtClean="0"/>
              <a:t>LocationProvider</a:t>
            </a:r>
            <a:r>
              <a:rPr lang="en-US" sz="2400" dirty="0" smtClean="0"/>
              <a:t> (functional spec)</a:t>
            </a:r>
          </a:p>
          <a:p>
            <a:pPr lvl="1"/>
            <a:r>
              <a:rPr lang="en-US" sz="2000" dirty="0" smtClean="0"/>
              <a:t>A-GPS, BT-GPS, USB-GPS, SAASM-GPS, Dreck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/>
              <a:t>C</a:t>
            </a:r>
            <a:r>
              <a:rPr lang="en-US" sz="2400" dirty="0" smtClean="0"/>
              <a:t>onsidering </a:t>
            </a:r>
            <a:r>
              <a:rPr lang="en-US" sz="2400" dirty="0"/>
              <a:t>our initial focus on substitution, removing any of our basic 5 DFUs might make </a:t>
            </a:r>
            <a:r>
              <a:rPr lang="en-US" sz="2400" dirty="0" smtClean="0"/>
              <a:t>scenarios unsolvable</a:t>
            </a:r>
          </a:p>
          <a:p>
            <a:pPr lvl="1"/>
            <a:r>
              <a:rPr lang="en-US" sz="2000" dirty="0" smtClean="0"/>
              <a:t>Different flavors of CP1 (start with m&lt;5 of DFUs)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Programmatics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69011" y="1160177"/>
            <a:ext cx="6374251" cy="4519246"/>
            <a:chOff x="477349" y="1045796"/>
            <a:chExt cx="6374251" cy="4519246"/>
          </a:xfrm>
        </p:grpSpPr>
        <p:pic>
          <p:nvPicPr>
            <p:cNvPr id="5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49" y="1069242"/>
              <a:ext cx="6248400" cy="449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369" y="1160177"/>
              <a:ext cx="2103754" cy="1395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6123" y="1160177"/>
              <a:ext cx="2103754" cy="13956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2369" y="1048197"/>
              <a:ext cx="2103754" cy="20451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1199" y="1045796"/>
              <a:ext cx="2130401" cy="183466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/>
        </p:nvCxnSpPr>
        <p:spPr>
          <a:xfrm>
            <a:off x="3985842" y="1039324"/>
            <a:ext cx="0" cy="502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1323" y="6068524"/>
            <a:ext cx="199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State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373380" y="1166019"/>
            <a:ext cx="3536883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Manually analyzed state space for feasibility</a:t>
            </a:r>
          </a:p>
          <a:p>
            <a:pPr lvl="1"/>
            <a:r>
              <a:rPr lang="en-US" dirty="0" smtClean="0"/>
              <a:t>Given a full set of settings for </a:t>
            </a:r>
            <a:r>
              <a:rPr lang="en-US" dirty="0" err="1" smtClean="0"/>
              <a:t>env</a:t>
            </a:r>
            <a:r>
              <a:rPr lang="en-US" dirty="0" smtClean="0"/>
              <a:t>, determine if scenario is solvable, and if so, which DFUs are acceptable answers</a:t>
            </a:r>
          </a:p>
          <a:p>
            <a:r>
              <a:rPr lang="en-US" dirty="0" smtClean="0"/>
              <a:t>Provided to LL as a ‘cheat sheet’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need to figure out how to deal with this issue in general.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168" r="48230" b="6060"/>
          <a:stretch/>
        </p:blipFill>
        <p:spPr bwMode="auto">
          <a:xfrm>
            <a:off x="4155306" y="1166018"/>
            <a:ext cx="48832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8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System (DAS)  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16530"/>
            <a:ext cx="8229600" cy="5786833"/>
          </a:xfrm>
        </p:spPr>
        <p:txBody>
          <a:bodyPr/>
          <a:lstStyle/>
          <a:p>
            <a:r>
              <a:rPr lang="en-US" sz="2400" dirty="0"/>
              <a:t>G</a:t>
            </a:r>
            <a:r>
              <a:rPr lang="en-US" sz="2400" dirty="0" smtClean="0"/>
              <a:t>iven changes in mission/deployment target</a:t>
            </a:r>
          </a:p>
          <a:p>
            <a:pPr lvl="1"/>
            <a:r>
              <a:rPr lang="en-US" sz="2000" dirty="0" smtClean="0"/>
              <a:t>Look up from the RDF store to identify the CPs in the product</a:t>
            </a:r>
          </a:p>
          <a:p>
            <a:pPr lvl="2"/>
            <a:r>
              <a:rPr lang="en-US" sz="1800" dirty="0" smtClean="0">
                <a:sym typeface="Wingdings" panose="05000000000000000000" pitchFamily="2" charset="2"/>
              </a:rPr>
              <a:t>which parts of the product can we  evolve</a:t>
            </a:r>
            <a:endParaRPr lang="en-US" sz="1800" dirty="0" smtClean="0"/>
          </a:p>
          <a:p>
            <a:pPr lvl="1"/>
            <a:r>
              <a:rPr lang="en-US" sz="2000" dirty="0" smtClean="0"/>
              <a:t>Look up from the RDF store which DFU can be used  to substitute the existing DFU at that CP (if any) based on semantics (functional spec)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Check if the selected DFUs violate any mission requirement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Check the inferred Java/Bytecode signatures match (programming language semantics)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nvoke the DSL check to see if the resource descriptions fit   (i.e., 1 </a:t>
            </a:r>
            <a:r>
              <a:rPr lang="en-US" sz="2000" dirty="0" err="1" smtClean="0"/>
              <a:t>hz</a:t>
            </a:r>
            <a:r>
              <a:rPr lang="en-US" sz="2000" dirty="0" smtClean="0"/>
              <a:t> for the </a:t>
            </a:r>
            <a:r>
              <a:rPr lang="en-US" sz="2000" dirty="0" err="1" smtClean="0"/>
              <a:t>SAASMLoc</a:t>
            </a:r>
            <a:r>
              <a:rPr lang="en-US" sz="2000" dirty="0" smtClean="0"/>
              <a:t> is less than the available </a:t>
            </a:r>
            <a:r>
              <a:rPr lang="en-US" sz="2000" dirty="0" err="1" smtClean="0"/>
              <a:t>bw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uild the new product, compile, and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4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Queries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cp_que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318" y="3971687"/>
            <a:ext cx="8036670" cy="2308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cp_sparq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2381" y="1131915"/>
            <a:ext cx="5074670" cy="274002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74"/>
          <p:cNvSpPr/>
          <p:nvPr/>
        </p:nvSpPr>
        <p:spPr>
          <a:xfrm>
            <a:off x="346949" y="1645720"/>
            <a:ext cx="296775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dirty="0"/>
              <a:t>Query the triple store for control points, </a:t>
            </a:r>
            <a:r>
              <a:rPr lang="en-US" dirty="0" smtClean="0"/>
              <a:t>to retrieve </a:t>
            </a:r>
            <a:r>
              <a:rPr dirty="0" smtClean="0"/>
              <a:t>their </a:t>
            </a:r>
            <a:r>
              <a:rPr dirty="0"/>
              <a:t>source files and </a:t>
            </a:r>
            <a:r>
              <a:rPr dirty="0" smtClean="0"/>
              <a:t>functionality</a:t>
            </a:r>
            <a:endParaRPr dirty="0"/>
          </a:p>
        </p:txBody>
      </p:sp>
      <p:sp>
        <p:nvSpPr>
          <p:cNvPr id="8" name="Shape 376"/>
          <p:cNvSpPr/>
          <p:nvPr/>
        </p:nvSpPr>
        <p:spPr>
          <a:xfrm>
            <a:off x="2692308" y="6282342"/>
            <a:ext cx="343469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t>Results (shown as an RDF Graph)</a:t>
            </a:r>
          </a:p>
        </p:txBody>
      </p:sp>
    </p:spTree>
    <p:extLst>
      <p:ext uri="{BB962C8B-B14F-4D97-AF65-F5344CB8AC3E}">
        <p14:creationId xmlns:p14="http://schemas.microsoft.com/office/powerpoint/2010/main" val="19745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Queries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4" name="dfu_que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154" y="1540332"/>
            <a:ext cx="7411692" cy="1325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fu_query.png"/>
          <p:cNvPicPr>
            <a:picLocks noChangeAspect="1"/>
          </p:cNvPicPr>
          <p:nvPr/>
        </p:nvPicPr>
        <p:blipFill>
          <a:blip r:embed="rId3">
            <a:extLst/>
          </a:blip>
          <a:srcRect l="7787"/>
          <a:stretch>
            <a:fillRect/>
          </a:stretch>
        </p:blipFill>
        <p:spPr>
          <a:xfrm>
            <a:off x="892713" y="2884291"/>
            <a:ext cx="7294911" cy="135193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374"/>
          <p:cNvSpPr/>
          <p:nvPr/>
        </p:nvSpPr>
        <p:spPr>
          <a:xfrm>
            <a:off x="377834" y="1048073"/>
            <a:ext cx="764954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dirty="0"/>
              <a:t>Query the triple store </a:t>
            </a:r>
            <a:r>
              <a:rPr lang="en-US" dirty="0" smtClean="0"/>
              <a:t>to retrieve the DFUs offering a given functional spec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42291" y="1870165"/>
            <a:ext cx="8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query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99187" y="3221469"/>
            <a:ext cx="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837" y="4398506"/>
            <a:ext cx="802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triples/RDF graph that is being queried are created by Bytecode analysis, for example, the annotation below leads to the triple on the right:</a:t>
            </a:r>
            <a:endParaRPr lang="en-US" dirty="0"/>
          </a:p>
        </p:txBody>
      </p:sp>
      <p:pic>
        <p:nvPicPr>
          <p:cNvPr id="10" name="dfu_anno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300" y="5426104"/>
            <a:ext cx="5174762" cy="91505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86"/>
          <p:cNvSpPr/>
          <p:nvPr/>
        </p:nvSpPr>
        <p:spPr>
          <a:xfrm>
            <a:off x="5969977" y="5119132"/>
            <a:ext cx="2217647" cy="3932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sz="1050">
                <a:latin typeface="Arial Narrow" panose="020B0606020202030204" pitchFamily="34" charset="0"/>
              </a:rPr>
              <a:t>LocationProviderAndroidGPS</a:t>
            </a:r>
          </a:p>
        </p:txBody>
      </p:sp>
      <p:sp>
        <p:nvSpPr>
          <p:cNvPr id="12" name="Shape 387"/>
          <p:cNvSpPr/>
          <p:nvPr/>
        </p:nvSpPr>
        <p:spPr>
          <a:xfrm>
            <a:off x="7077808" y="5512346"/>
            <a:ext cx="0" cy="7078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388"/>
          <p:cNvSpPr/>
          <p:nvPr/>
        </p:nvSpPr>
        <p:spPr>
          <a:xfrm>
            <a:off x="6390925" y="6220148"/>
            <a:ext cx="1375750" cy="42077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ctr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</a:pPr>
            <a:r>
              <a:rPr sz="1050" dirty="0" err="1">
                <a:solidFill>
                  <a:srgbClr val="000000"/>
                </a:solidFill>
                <a:latin typeface="Arial Narrow" panose="020B0606020202030204" pitchFamily="34" charset="0"/>
                <a:ea typeface="Calibri"/>
                <a:cs typeface="Calibri"/>
              </a:rPr>
              <a:t>LocationProvider</a:t>
            </a:r>
            <a:endParaRPr sz="1050" dirty="0">
              <a:solidFill>
                <a:srgbClr val="000000"/>
              </a:solidFill>
              <a:latin typeface="Arial Narrow" panose="020B0606020202030204" pitchFamily="34" charset="0"/>
              <a:ea typeface="Calibri"/>
              <a:cs typeface="Calibri"/>
            </a:endParaRPr>
          </a:p>
        </p:txBody>
      </p:sp>
      <p:sp>
        <p:nvSpPr>
          <p:cNvPr id="14" name="Shape 389"/>
          <p:cNvSpPr/>
          <p:nvPr/>
        </p:nvSpPr>
        <p:spPr>
          <a:xfrm>
            <a:off x="7077808" y="5696969"/>
            <a:ext cx="145808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sz="1600" dirty="0" err="1">
                <a:solidFill>
                  <a:schemeClr val="bg1">
                    <a:lumMod val="50000"/>
                  </a:schemeClr>
                </a:solidFill>
              </a:rPr>
              <a:t>hasFunctionality</a:t>
            </a:r>
            <a:endParaRPr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a set of DFUs that satisfy both the operational constraints, we need to integrate those DFUs into the application.</a:t>
            </a:r>
          </a:p>
          <a:p>
            <a:r>
              <a:rPr lang="en-US" dirty="0"/>
              <a:t>Start with a baseline source file that is annotated to identify control points</a:t>
            </a:r>
          </a:p>
          <a:p>
            <a:pPr lvl="1"/>
            <a:r>
              <a:rPr lang="en-US" dirty="0"/>
              <a:t>Control points have </a:t>
            </a:r>
            <a:r>
              <a:rPr lang="en-US" i="1" dirty="0"/>
              <a:t>initialize, work, </a:t>
            </a:r>
            <a:r>
              <a:rPr lang="en-US" dirty="0"/>
              <a:t>and </a:t>
            </a:r>
            <a:r>
              <a:rPr lang="en-US" i="1" dirty="0"/>
              <a:t>cleanup</a:t>
            </a:r>
            <a:r>
              <a:rPr lang="en-US" dirty="0"/>
              <a:t> specifications.</a:t>
            </a:r>
          </a:p>
          <a:p>
            <a:r>
              <a:rPr lang="en-US" dirty="0"/>
              <a:t>We transform the baseline source into 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Contd.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4996" b="30021"/>
          <a:stretch/>
        </p:blipFill>
        <p:spPr>
          <a:xfrm>
            <a:off x="2019300" y="4216322"/>
            <a:ext cx="6858000" cy="157141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81"/>
          <a:stretch/>
        </p:blipFill>
        <p:spPr>
          <a:xfrm>
            <a:off x="266700" y="1118038"/>
            <a:ext cx="5562600" cy="221744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Down Arrow 7"/>
          <p:cNvSpPr/>
          <p:nvPr/>
        </p:nvSpPr>
        <p:spPr>
          <a:xfrm>
            <a:off x="4152900" y="3963852"/>
            <a:ext cx="685800" cy="252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6"/>
          <p:cNvSpPr txBox="1"/>
          <p:nvPr/>
        </p:nvSpPr>
        <p:spPr>
          <a:xfrm>
            <a:off x="5945462" y="1271756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Annotated baseline</a:t>
            </a:r>
            <a:endParaRPr lang="en-US" dirty="0"/>
          </a:p>
        </p:txBody>
      </p:sp>
      <p:sp>
        <p:nvSpPr>
          <p:cNvPr id="10" name="TextBox 7"/>
          <p:cNvSpPr txBox="1"/>
          <p:nvPr/>
        </p:nvSpPr>
        <p:spPr>
          <a:xfrm>
            <a:off x="7828102" y="3779186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DFU specification gives us information about what is needed to instantiate, call, and clean up a DFU instance</a:t>
            </a:r>
          </a:p>
          <a:p>
            <a:r>
              <a:rPr lang="en-US" dirty="0"/>
              <a:t>Control Point specification tells us where to put that code in the application</a:t>
            </a:r>
          </a:p>
          <a:p>
            <a:r>
              <a:rPr lang="en-US" dirty="0"/>
              <a:t>We use the </a:t>
            </a:r>
            <a:r>
              <a:rPr lang="en-US" i="1" dirty="0"/>
              <a:t>Velocity Template Engine</a:t>
            </a:r>
            <a:r>
              <a:rPr lang="en-US" dirty="0"/>
              <a:t> to facilitate adding the DFU-specific code to each Control Point.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2" y="155407"/>
            <a:ext cx="8229600" cy="682625"/>
          </a:xfrm>
        </p:spPr>
        <p:txBody>
          <a:bodyPr/>
          <a:lstStyle/>
          <a:p>
            <a:r>
              <a:rPr lang="en-US" dirty="0" smtClean="0"/>
              <a:t>Capabilities and Limitations of Current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92964"/>
            <a:ext cx="8229600" cy="4270483"/>
          </a:xfrm>
        </p:spPr>
        <p:txBody>
          <a:bodyPr/>
          <a:lstStyle/>
          <a:p>
            <a:r>
              <a:rPr lang="en-US" sz="2400" dirty="0"/>
              <a:t>DFUs do </a:t>
            </a:r>
            <a:r>
              <a:rPr lang="en-US" sz="2400" b="1" dirty="0"/>
              <a:t>not </a:t>
            </a:r>
            <a:r>
              <a:rPr lang="en-US" sz="2400" dirty="0"/>
              <a:t>need to implement a common java-level interface; in our example the ‘do work’ function of each location provider had a different function name</a:t>
            </a:r>
          </a:p>
          <a:p>
            <a:r>
              <a:rPr lang="en-US" sz="2400" dirty="0"/>
              <a:t>Can deal with various scopes for DFUs by controlling where the initialization happens</a:t>
            </a:r>
          </a:p>
          <a:p>
            <a:pPr lvl="1"/>
            <a:r>
              <a:rPr lang="en-US" sz="2000" dirty="0"/>
              <a:t>e.g. a member </a:t>
            </a:r>
            <a:r>
              <a:rPr lang="en-US" sz="2000" dirty="0" err="1"/>
              <a:t>var</a:t>
            </a:r>
            <a:r>
              <a:rPr lang="en-US" sz="2000" dirty="0"/>
              <a:t> of a parent object vs. inside a loop</a:t>
            </a:r>
          </a:p>
          <a:p>
            <a:r>
              <a:rPr lang="en-US" sz="2400" dirty="0"/>
              <a:t>Current implementation doesn’t deal with varying function signatures, though we have much of the foundation in place (e.g., the semantic annotations for function parameters)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DFU specification, partially specified by hand, partially coming from Syracuse tools, will inform the DAS as to additional third-party dependencies for each </a:t>
            </a:r>
            <a:r>
              <a:rPr lang="en-US" dirty="0" smtClean="0"/>
              <a:t>DFU</a:t>
            </a:r>
            <a:endParaRPr lang="en-US" dirty="0"/>
          </a:p>
          <a:p>
            <a:r>
              <a:rPr lang="en-US" dirty="0"/>
              <a:t>The code repository provides a </a:t>
            </a:r>
            <a:r>
              <a:rPr lang="en-US" i="1" dirty="0"/>
              <a:t>jar</a:t>
            </a:r>
            <a:r>
              <a:rPr lang="en-US" dirty="0"/>
              <a:t> that implements the DFU, and a list of that DFU’s library dependencies</a:t>
            </a:r>
          </a:p>
          <a:p>
            <a:r>
              <a:rPr lang="en-US" dirty="0"/>
              <a:t>Build file is updated to include both the DFU implementation and the other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and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consists of a series of whole-application tests</a:t>
            </a:r>
          </a:p>
          <a:p>
            <a:r>
              <a:rPr lang="en-US" dirty="0"/>
              <a:t>Deploy currently consists of scripting to push the APK into Android Emulator instance(s).</a:t>
            </a:r>
          </a:p>
          <a:p>
            <a:pPr lvl="1"/>
            <a:r>
              <a:rPr lang="en-US" dirty="0"/>
              <a:t>Directly usable by LL</a:t>
            </a:r>
          </a:p>
          <a:p>
            <a:r>
              <a:rPr lang="en-US" dirty="0"/>
              <a:t>In the future, will need to utilize deployment model to know where to send individual artifacts produced from the build step.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Progress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525963"/>
          </a:xfrm>
        </p:spPr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 smtClean="0"/>
              <a:t> Tactical SA Platform</a:t>
            </a:r>
          </a:p>
          <a:p>
            <a:r>
              <a:rPr lang="en-US" dirty="0" smtClean="0"/>
              <a:t>Phase 1 CPs (initial versions)</a:t>
            </a:r>
          </a:p>
          <a:p>
            <a:r>
              <a:rPr lang="en-US" dirty="0" smtClean="0"/>
              <a:t>Component Capabilities</a:t>
            </a:r>
          </a:p>
          <a:p>
            <a:r>
              <a:rPr lang="en-US" dirty="0" smtClean="0"/>
              <a:t>DAS realization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Back burner tasks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Mutation testing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Schema evolution</a:t>
            </a:r>
          </a:p>
          <a:p>
            <a:r>
              <a:rPr lang="en-US" dirty="0" smtClean="0"/>
              <a:t>Papers/Talks</a:t>
            </a:r>
          </a:p>
          <a:p>
            <a:pPr lvl="1"/>
            <a:r>
              <a:rPr lang="en-US" i="1" dirty="0" smtClean="0"/>
              <a:t>1 so far, more in the 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Machinery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2093"/>
          <a:stretch/>
        </p:blipFill>
        <p:spPr>
          <a:xfrm>
            <a:off x="659867" y="1131570"/>
            <a:ext cx="6589178" cy="264795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16791" y="5116596"/>
            <a:ext cx="2732809" cy="872837"/>
          </a:xfrm>
          <a:prstGeom prst="wedgeRectCallout">
            <a:avLst>
              <a:gd name="adj1" fmla="val -16089"/>
              <a:gd name="adj2" fmla="val -3601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server in BBN Internal cluster, with local laptop acting as a display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608483" y="4894527"/>
            <a:ext cx="2732809" cy="872837"/>
          </a:xfrm>
          <a:prstGeom prst="wedgeRectCallout">
            <a:avLst>
              <a:gd name="adj1" fmla="val -56241"/>
              <a:gd name="adj2" fmla="val -2474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Device, Emulator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Topics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CP2  and its impact on Analysis and Discovery techniques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of mutation testing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Type system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Going beyond simple substitution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Things that need code modification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Things that are unrealistic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Things that are engineerin</a:t>
            </a:r>
            <a:r>
              <a:rPr lang="en-US" dirty="0">
                <a:sym typeface="Wingdings" panose="05000000000000000000" pitchFamily="2" charset="2"/>
              </a:rPr>
              <a:t>g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Things that are hard/R&amp;D</a:t>
            </a:r>
          </a:p>
          <a:p>
            <a:pPr lvl="3"/>
            <a:endParaRPr lang="en-US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CP2: Changes in deployment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713"/>
            <a:ext cx="8229600" cy="5121876"/>
          </a:xfrm>
        </p:spPr>
        <p:txBody>
          <a:bodyPr/>
          <a:lstStyle/>
          <a:p>
            <a:r>
              <a:rPr lang="en-US" sz="2400" dirty="0" smtClean="0"/>
              <a:t>With a pub/sub system, the number of clients become one of the primary drivers of shared resource consumption. </a:t>
            </a:r>
          </a:p>
          <a:p>
            <a:r>
              <a:rPr lang="en-US" sz="2400" dirty="0" smtClean="0"/>
              <a:t>New kinds of mission requirements:</a:t>
            </a:r>
          </a:p>
          <a:p>
            <a:pPr lvl="1"/>
            <a:r>
              <a:rPr lang="en-US" sz="2000" dirty="0" smtClean="0"/>
              <a:t>Periodic image reporting;  yes/no</a:t>
            </a:r>
            <a:r>
              <a:rPr lang="en-US" sz="2000" dirty="0"/>
              <a:t> </a:t>
            </a:r>
            <a:r>
              <a:rPr lang="en-US" sz="2000" dirty="0" smtClean="0"/>
              <a:t>- if yes, then also </a:t>
            </a:r>
          </a:p>
          <a:p>
            <a:pPr lvl="2"/>
            <a:r>
              <a:rPr lang="en-US" sz="1600" dirty="0" smtClean="0"/>
              <a:t>Image send rate</a:t>
            </a:r>
          </a:p>
          <a:p>
            <a:pPr lvl="2"/>
            <a:r>
              <a:rPr lang="en-US" sz="1600" dirty="0" smtClean="0"/>
              <a:t>Image properties (resolution, color, </a:t>
            </a:r>
            <a:r>
              <a:rPr lang="en-US" sz="1600" dirty="0" err="1" smtClean="0"/>
              <a:t>etc</a:t>
            </a:r>
            <a:r>
              <a:rPr lang="en-US" sz="1600" dirty="0" smtClean="0"/>
              <a:t>)</a:t>
            </a:r>
          </a:p>
          <a:p>
            <a:pPr lvl="1"/>
            <a:r>
              <a:rPr lang="en-US" sz="2000" dirty="0" smtClean="0"/>
              <a:t>Number of clients, report rate for SA messages</a:t>
            </a:r>
          </a:p>
          <a:p>
            <a:r>
              <a:rPr lang="en-US" sz="2400" dirty="0"/>
              <a:t>Bandwidth is a new consumable, shared resource, where each client only consumes </a:t>
            </a:r>
            <a:r>
              <a:rPr lang="en-US" sz="2400" i="1" dirty="0"/>
              <a:t>some</a:t>
            </a:r>
            <a:r>
              <a:rPr lang="en-US" sz="2400" dirty="0"/>
              <a:t> of the resource.</a:t>
            </a:r>
          </a:p>
          <a:p>
            <a:pPr lvl="1"/>
            <a:r>
              <a:rPr lang="en-US" sz="2000" dirty="0" smtClean="0"/>
              <a:t>Formulas determine how many events are to be expected based on </a:t>
            </a:r>
            <a:r>
              <a:rPr lang="en-US" sz="2000" i="1" dirty="0" err="1" smtClean="0"/>
              <a:t>nClients</a:t>
            </a:r>
            <a:r>
              <a:rPr lang="en-US" sz="2000" dirty="0" smtClean="0"/>
              <a:t> and </a:t>
            </a:r>
            <a:r>
              <a:rPr lang="en-US" sz="2000" i="1" dirty="0" smtClean="0"/>
              <a:t>rate</a:t>
            </a:r>
          </a:p>
          <a:p>
            <a:pPr lvl="1"/>
            <a:r>
              <a:rPr lang="en-US" sz="2000" dirty="0" smtClean="0"/>
              <a:t>Implication is that any static analysis of resource consumption must be in terms of </a:t>
            </a:r>
            <a:r>
              <a:rPr lang="en-US" sz="2000" i="1" dirty="0" smtClean="0"/>
              <a:t>per-event processed.</a:t>
            </a:r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Analysis in BRASS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4076"/>
            <a:ext cx="8442251" cy="2969164"/>
          </a:xfrm>
        </p:spPr>
        <p:txBody>
          <a:bodyPr/>
          <a:lstStyle/>
          <a:p>
            <a:r>
              <a:rPr lang="en-US" sz="2000" dirty="0" smtClean="0"/>
              <a:t>Traditional: standard mutation analysis is for evaluation of test suites (can this test suite detect simulated faults?)</a:t>
            </a:r>
            <a:endParaRPr lang="en-US" sz="2000" dirty="0"/>
          </a:p>
          <a:p>
            <a:pPr lvl="1"/>
            <a:r>
              <a:rPr lang="en-US" sz="1600" dirty="0" smtClean="0"/>
              <a:t>Still useful here (validate our testing for SPL variants)</a:t>
            </a:r>
            <a:endParaRPr lang="en-US" sz="1200" dirty="0" smtClean="0"/>
          </a:p>
          <a:p>
            <a:r>
              <a:rPr lang="en-US" sz="2000" dirty="0" smtClean="0"/>
              <a:t>New goal:  detect resource dependencies, causes for DFU modification or substitution not identified in knowledge repository </a:t>
            </a:r>
          </a:p>
          <a:p>
            <a:pPr lvl="1"/>
            <a:r>
              <a:rPr lang="en-US" sz="1600" dirty="0" smtClean="0"/>
              <a:t>Static analysis incomplete for scalability reasons</a:t>
            </a:r>
            <a:endParaRPr lang="en-US" sz="1600" dirty="0"/>
          </a:p>
          <a:p>
            <a:pPr lvl="1"/>
            <a:r>
              <a:rPr lang="en-US" sz="1600" dirty="0" smtClean="0"/>
              <a:t>Annotations may be incomplete</a:t>
            </a:r>
          </a:p>
          <a:p>
            <a:pPr lvl="1"/>
            <a:r>
              <a:rPr lang="en-US" sz="1600" dirty="0" smtClean="0"/>
              <a:t>Mutants provide detailed </a:t>
            </a:r>
            <a:r>
              <a:rPr lang="en-US" sz="1600" i="1" dirty="0" smtClean="0"/>
              <a:t>dynamic </a:t>
            </a:r>
            <a:r>
              <a:rPr lang="en-US" sz="1600" dirty="0" smtClean="0"/>
              <a:t>information on consequences of possible environment/resource (even mission) changes</a:t>
            </a:r>
          </a:p>
          <a:p>
            <a:r>
              <a:rPr lang="en-US" sz="2000" dirty="0" smtClean="0"/>
              <a:t>Source based, informs rather than trusts knowledge repository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8429" y="4317798"/>
            <a:ext cx="4206532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 smtClean="0"/>
              <a:t>Mutation analysis can be used to automatically answer these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Are we missing potential changes (esp. ones that degrade but do not destroy functionality)?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What consequences of change have not been captured in static analysis?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Is our testing and validation effective?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4317798"/>
            <a:ext cx="4476898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 smtClean="0"/>
              <a:t>Novel mutation operators: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Simulate resource changes by substitution of complex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Simulate regression/change of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Simulate DFU substitutions</a:t>
            </a:r>
          </a:p>
          <a:p>
            <a:r>
              <a:rPr lang="en-US" sz="1600" i="1" dirty="0" smtClean="0"/>
              <a:t>Also modify/limit existing mutation operators</a:t>
            </a:r>
            <a:endParaRPr lang="en-US" sz="1600" i="1" dirty="0"/>
          </a:p>
          <a:p>
            <a:pPr marL="171450" indent="-171450">
              <a:buFont typeface="Arial"/>
              <a:buChar char="•"/>
            </a:pPr>
            <a:r>
              <a:rPr lang="en-US" sz="1200" i="1" dirty="0" smtClean="0"/>
              <a:t>Experiments with large systems code bases with strong test suites underway (SQLite, Linux kernel) to develop generalized (not Java-specific) resource identification</a:t>
            </a:r>
          </a:p>
        </p:txBody>
      </p:sp>
      <p:sp>
        <p:nvSpPr>
          <p:cNvPr id="9" name="Oval 8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Phone overload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6003211" y="1505287"/>
            <a:ext cx="3140789" cy="242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3202" y="1969924"/>
            <a:ext cx="5075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Evolve (accommodate ecosystem changes)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Substitution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Modification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23202" y="3047069"/>
            <a:ext cx="67685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Substitution requires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Existence of the substitute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Ability to identify the substitutable and a matching substitute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23202" y="4124214"/>
            <a:ext cx="8337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Modification requires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change prescription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Ability to translate prescription into code change– guidance, template etc.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23202" y="5201359"/>
            <a:ext cx="78443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Modification produces potential substitutes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Modified function f of a class C </a:t>
            </a:r>
            <a:r>
              <a:rPr lang="en-US" sz="1600" dirty="0" smtClean="0">
                <a:sym typeface="Wingdings" panose="05000000000000000000" pitchFamily="2" charset="2"/>
              </a:rPr>
              <a:t> new class C new component that uses C</a:t>
            </a:r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23202" y="6032282"/>
            <a:ext cx="784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initial focus is “substitution,” where substitutes already exist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202" y="1108222"/>
            <a:ext cx="784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Develop</a:t>
            </a:r>
            <a:r>
              <a:rPr lang="en-US" i="1" dirty="0"/>
              <a:t>, demonstrate and evaluate technology to </a:t>
            </a:r>
            <a:r>
              <a:rPr lang="en-US" i="1" dirty="0" smtClean="0"/>
              <a:t>make tactical situational awareness (information management) application evolve</a:t>
            </a:r>
            <a:endParaRPr lang="en-US" i="1" dirty="0"/>
          </a:p>
        </p:txBody>
      </p:sp>
      <p:sp>
        <p:nvSpPr>
          <p:cNvPr id="12" name="Oval 11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089002"/>
            <a:ext cx="8652856" cy="5349235"/>
          </a:xfrm>
        </p:spPr>
        <p:txBody>
          <a:bodyPr/>
          <a:lstStyle/>
          <a:p>
            <a:r>
              <a:rPr lang="en-US" sz="2400" dirty="0" smtClean="0"/>
              <a:t>Applications are architected as Software Product Line (SPL)</a:t>
            </a:r>
          </a:p>
          <a:p>
            <a:pPr lvl="1"/>
            <a:r>
              <a:rPr lang="en-US" sz="2000" dirty="0" smtClean="0"/>
              <a:t>Structure of the application</a:t>
            </a:r>
          </a:p>
          <a:p>
            <a:pPr lvl="1"/>
            <a:r>
              <a:rPr lang="en-US" sz="2000" dirty="0" smtClean="0"/>
              <a:t>Abstraction of the features/functional components</a:t>
            </a:r>
          </a:p>
          <a:p>
            <a:r>
              <a:rPr lang="en-US" sz="2400" dirty="0" smtClean="0"/>
              <a:t>Semantics/Annotation</a:t>
            </a:r>
          </a:p>
          <a:p>
            <a:pPr lvl="1"/>
            <a:r>
              <a:rPr lang="en-US" sz="2000" dirty="0" smtClean="0"/>
              <a:t>Functional specification of code is not derived automatically</a:t>
            </a:r>
          </a:p>
          <a:p>
            <a:pPr lvl="1"/>
            <a:r>
              <a:rPr lang="en-US" sz="2000" dirty="0" smtClean="0"/>
              <a:t>Extra-functional specification (e.g., resource specification, dependencies) will be 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We are early in this task, not quite there yet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Deriving some dependency by tools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Ingesting some manually annotated information by tools</a:t>
            </a:r>
          </a:p>
          <a:p>
            <a:r>
              <a:rPr lang="en-US" sz="2400" dirty="0" smtClean="0"/>
              <a:t>Deployment environment and mission requirement description</a:t>
            </a:r>
          </a:p>
          <a:p>
            <a:pPr lvl="1"/>
            <a:r>
              <a:rPr lang="en-US" sz="2000" dirty="0" smtClean="0"/>
              <a:t>Capabilities of a deployment environment and mission requirements are not derived automatically- they are provided manually in a form prescribed by </a:t>
            </a:r>
            <a:r>
              <a:rPr lang="en-US" sz="2000" dirty="0" err="1" smtClean="0"/>
              <a:t>IMMoRTALS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DFUs</a:t>
            </a:r>
          </a:p>
          <a:p>
            <a:endParaRPr lang="en-US" dirty="0"/>
          </a:p>
          <a:p>
            <a:r>
              <a:rPr lang="en-US" dirty="0" err="1" smtClean="0"/>
              <a:t>IMMoRTALS</a:t>
            </a:r>
            <a:r>
              <a:rPr lang="en-US" dirty="0" smtClean="0"/>
              <a:t> Knowledge Repository</a:t>
            </a:r>
          </a:p>
          <a:p>
            <a:endParaRPr lang="en-US" dirty="0"/>
          </a:p>
          <a:p>
            <a:r>
              <a:rPr lang="en-US" dirty="0" smtClean="0"/>
              <a:t>Resource DSL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Each of these will be touched in later subsections, but the concept of DFUs is key to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</a:rPr>
              <a:t>IMMoRTALS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 approach, hence…</a:t>
            </a:r>
            <a:endParaRPr lang="en-US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N-RT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BN-RT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BBN-RTN-Template</Template>
  <TotalTime>45370</TotalTime>
  <Words>5191</Words>
  <Application>Microsoft Office PowerPoint</Application>
  <PresentationFormat>On-screen Show (4:3)</PresentationFormat>
  <Paragraphs>813</Paragraphs>
  <Slides>64</Slides>
  <Notes>29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  <vt:variant>
        <vt:lpstr>Custom Shows</vt:lpstr>
      </vt:variant>
      <vt:variant>
        <vt:i4>2</vt:i4>
      </vt:variant>
    </vt:vector>
  </HeadingPairs>
  <TitlesOfParts>
    <vt:vector size="68" baseType="lpstr">
      <vt:lpstr>BBN-RTN-Template</vt:lpstr>
      <vt:lpstr>1_BBN-RTN-Template</vt:lpstr>
      <vt:lpstr>PowerPoint Presentation</vt:lpstr>
      <vt:lpstr>Time budget for the 1st hr/presentation</vt:lpstr>
      <vt:lpstr>Agenda</vt:lpstr>
      <vt:lpstr>Outline of the Program Review Presentation </vt:lpstr>
      <vt:lpstr>Programmatics</vt:lpstr>
      <vt:lpstr>Summary of Progress</vt:lpstr>
      <vt:lpstr>IMMoRTALS Goals</vt:lpstr>
      <vt:lpstr>Assumptions </vt:lpstr>
      <vt:lpstr>Key Concepts</vt:lpstr>
      <vt:lpstr>Discrete Functional Units </vt:lpstr>
      <vt:lpstr>Discrete Functional Units (2) </vt:lpstr>
      <vt:lpstr>IMMoRTALS  Solution Overview</vt:lpstr>
      <vt:lpstr>Phase 1 CPs </vt:lpstr>
      <vt:lpstr>Ecosystem Aspects Covered in CP1- Operating Environment </vt:lpstr>
      <vt:lpstr>The Platform and Application </vt:lpstr>
      <vt:lpstr>Knowledge Repository</vt:lpstr>
      <vt:lpstr>Concepts and Relationships</vt:lpstr>
      <vt:lpstr>Bootstrapping</vt:lpstr>
      <vt:lpstr>Knowledge Repository Architecture</vt:lpstr>
      <vt:lpstr>Code, Models, Annottations</vt:lpstr>
      <vt:lpstr>Triple view: DFU linkage to bytecode</vt:lpstr>
      <vt:lpstr>Triple view: DFU linkage to Functionality</vt:lpstr>
      <vt:lpstr>Triple view: DFU linkage to Resources</vt:lpstr>
      <vt:lpstr>Program Analysis </vt:lpstr>
      <vt:lpstr>Program Analysis </vt:lpstr>
      <vt:lpstr>Program Analysis</vt:lpstr>
      <vt:lpstr>Program Analysis</vt:lpstr>
      <vt:lpstr>Program Analysis</vt:lpstr>
      <vt:lpstr>Program Analysis</vt:lpstr>
      <vt:lpstr>Program Analysis</vt:lpstr>
      <vt:lpstr>DSL </vt:lpstr>
      <vt:lpstr>Resource Specification DSL </vt:lpstr>
      <vt:lpstr>DSL Example (Part  1)</vt:lpstr>
      <vt:lpstr>DSL Example (Part  2)</vt:lpstr>
      <vt:lpstr>DSL Example (Part 3) </vt:lpstr>
      <vt:lpstr>DSL Status</vt:lpstr>
      <vt:lpstr>Change Requests &amp; Tools</vt:lpstr>
      <vt:lpstr>Mega-Modeling</vt:lpstr>
      <vt:lpstr>Modeling : Deployment (Build)</vt:lpstr>
      <vt:lpstr>Modeling: Deployment Meta-Model</vt:lpstr>
      <vt:lpstr>Modeling: Network</vt:lpstr>
      <vt:lpstr>Modeling: Mission</vt:lpstr>
      <vt:lpstr>Build System (DAS)  Workflow</vt:lpstr>
      <vt:lpstr>The Core Problem in Evolution by Substitution: Multi-Constraint Knapsack</vt:lpstr>
      <vt:lpstr>LL Interactions</vt:lpstr>
      <vt:lpstr>Demo</vt:lpstr>
      <vt:lpstr>Summary/Conclusion </vt:lpstr>
      <vt:lpstr>Separator for Demo/Discussion Session</vt:lpstr>
      <vt:lpstr>CP-1 Problem Space</vt:lpstr>
      <vt:lpstr>Enumerated State Space</vt:lpstr>
      <vt:lpstr>Build System (DAS)   Workflow</vt:lpstr>
      <vt:lpstr>Example Queries (1)</vt:lpstr>
      <vt:lpstr>Example Queries (2)</vt:lpstr>
      <vt:lpstr>Synthesis</vt:lpstr>
      <vt:lpstr>Synthesis Contd.</vt:lpstr>
      <vt:lpstr>Synthesis Contd.</vt:lpstr>
      <vt:lpstr>Capabilities and Limitations of Current Synthesis</vt:lpstr>
      <vt:lpstr>Build</vt:lpstr>
      <vt:lpstr>Validate and Deploy</vt:lpstr>
      <vt:lpstr>Underlying Machinery</vt:lpstr>
      <vt:lpstr>Discussion </vt:lpstr>
      <vt:lpstr>Candidate Topics</vt:lpstr>
      <vt:lpstr>CP2: Changes in deployment scale</vt:lpstr>
      <vt:lpstr>Mutation Analysis in BRASS Context</vt:lpstr>
      <vt:lpstr>Custom Show 1</vt:lpstr>
      <vt:lpstr>Custom Show 2</vt:lpstr>
    </vt:vector>
  </TitlesOfParts>
  <Company>BBN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A3</dc:subject>
  <dc:creator>Partha Pal</dc:creator>
  <cp:lastModifiedBy>matt</cp:lastModifiedBy>
  <cp:revision>2351</cp:revision>
  <cp:lastPrinted>2016-04-26T01:53:08Z</cp:lastPrinted>
  <dcterms:created xsi:type="dcterms:W3CDTF">2010-07-09T13:55:20Z</dcterms:created>
  <dcterms:modified xsi:type="dcterms:W3CDTF">2016-04-26T05:07:20Z</dcterms:modified>
</cp:coreProperties>
</file>