
<file path=[Content_Types].xml><?xml version="1.0" encoding="utf-8"?>
<Types xmlns="http://schemas.openxmlformats.org/package/2006/content-types">
  <Default Extension="jpeg" ContentType="image/jpeg"/>
  <Default Extension="png" ContentType="image/png"/>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3"/>
  </p:sldMasterIdLst>
  <p:notesMasterIdLst>
    <p:notesMasterId r:id="rId5"/>
  </p:notesMasterIdLst>
  <p:handoutMasterIdLst>
    <p:handoutMasterId r:id="rId70"/>
  </p:handoutMasterIdLst>
  <p:sldIdLst>
    <p:sldId id="282" r:id="rId4"/>
    <p:sldId id="283" r:id="rId6"/>
    <p:sldId id="294" r:id="rId7"/>
    <p:sldId id="285" r:id="rId8"/>
    <p:sldId id="310" r:id="rId9"/>
    <p:sldId id="284" r:id="rId10"/>
    <p:sldId id="286" r:id="rId11"/>
    <p:sldId id="287" r:id="rId12"/>
    <p:sldId id="312" r:id="rId13"/>
    <p:sldId id="309" r:id="rId14"/>
    <p:sldId id="315" r:id="rId15"/>
    <p:sldId id="316" r:id="rId16"/>
    <p:sldId id="317" r:id="rId17"/>
    <p:sldId id="288" r:id="rId18"/>
    <p:sldId id="333" r:id="rId19"/>
    <p:sldId id="334" r:id="rId20"/>
    <p:sldId id="335" r:id="rId21"/>
    <p:sldId id="336" r:id="rId22"/>
    <p:sldId id="337" r:id="rId23"/>
    <p:sldId id="338" r:id="rId24"/>
    <p:sldId id="339" r:id="rId25"/>
    <p:sldId id="340" r:id="rId26"/>
    <p:sldId id="341" r:id="rId27"/>
    <p:sldId id="342" r:id="rId28"/>
    <p:sldId id="343" r:id="rId29"/>
    <p:sldId id="344" r:id="rId30"/>
    <p:sldId id="345" r:id="rId31"/>
    <p:sldId id="346" r:id="rId32"/>
    <p:sldId id="347" r:id="rId33"/>
    <p:sldId id="348" r:id="rId34"/>
    <p:sldId id="350" r:id="rId35"/>
    <p:sldId id="352" r:id="rId36"/>
    <p:sldId id="382" r:id="rId37"/>
    <p:sldId id="383" r:id="rId38"/>
    <p:sldId id="384" r:id="rId39"/>
    <p:sldId id="385" r:id="rId40"/>
    <p:sldId id="386" r:id="rId41"/>
    <p:sldId id="387" r:id="rId42"/>
    <p:sldId id="388" r:id="rId43"/>
    <p:sldId id="313" r:id="rId44"/>
    <p:sldId id="290" r:id="rId45"/>
    <p:sldId id="328" r:id="rId46"/>
    <p:sldId id="329" r:id="rId47"/>
    <p:sldId id="330" r:id="rId48"/>
    <p:sldId id="331" r:id="rId49"/>
    <p:sldId id="332" r:id="rId50"/>
    <p:sldId id="291" r:id="rId51"/>
    <p:sldId id="279" r:id="rId52"/>
    <p:sldId id="292" r:id="rId53"/>
    <p:sldId id="260" r:id="rId54"/>
    <p:sldId id="319" r:id="rId55"/>
    <p:sldId id="320" r:id="rId56"/>
    <p:sldId id="321" r:id="rId57"/>
    <p:sldId id="264" r:id="rId58"/>
    <p:sldId id="307" r:id="rId59"/>
    <p:sldId id="308" r:id="rId60"/>
    <p:sldId id="322" r:id="rId61"/>
    <p:sldId id="323" r:id="rId62"/>
    <p:sldId id="324" r:id="rId63"/>
    <p:sldId id="325" r:id="rId64"/>
    <p:sldId id="326" r:id="rId65"/>
    <p:sldId id="327" r:id="rId66"/>
    <p:sldId id="293" r:id="rId67"/>
    <p:sldId id="314" r:id="rId68"/>
    <p:sldId id="295" r:id="rId69"/>
  </p:sldIdLst>
  <p:sldSz cx="9144000" cy="6858000" type="screen4x3"/>
  <p:notesSz cx="6985000" cy="9283700"/>
  <p:custShowLst>
    <p:custShow name="Custom Show 1" id="0">
      <p:sldLst/>
    </p:custShow>
    <p:custShow name="Custom Show 2" id="1">
      <p:sldLst/>
    </p:custShow>
  </p:custShowLst>
  <p:defaultTextStyle>
    <a:defPPr>
      <a:defRPr lang="en-US"/>
    </a:defPPr>
    <a:lvl1pPr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5pPr>
    <a:lvl6pPr marL="2286000" algn="l" defTabSz="914400" rtl="0" eaLnBrk="1" latinLnBrk="0" hangingPunct="1">
      <a:defRPr kern="1200">
        <a:solidFill>
          <a:schemeClr val="tx1"/>
        </a:solidFill>
        <a:latin typeface="Arial" panose="02080604020202020204" charset="0"/>
        <a:ea typeface="ＭＳ Ｐゴシック" charset="-128"/>
        <a:cs typeface="+mn-cs"/>
      </a:defRPr>
    </a:lvl6pPr>
    <a:lvl7pPr marL="2743200" algn="l" defTabSz="914400" rtl="0" eaLnBrk="1" latinLnBrk="0" hangingPunct="1">
      <a:defRPr kern="1200">
        <a:solidFill>
          <a:schemeClr val="tx1"/>
        </a:solidFill>
        <a:latin typeface="Arial" panose="02080604020202020204" charset="0"/>
        <a:ea typeface="ＭＳ Ｐゴシック" charset="-128"/>
        <a:cs typeface="+mn-cs"/>
      </a:defRPr>
    </a:lvl7pPr>
    <a:lvl8pPr marL="3200400" algn="l" defTabSz="914400" rtl="0" eaLnBrk="1" latinLnBrk="0" hangingPunct="1">
      <a:defRPr kern="1200">
        <a:solidFill>
          <a:schemeClr val="tx1"/>
        </a:solidFill>
        <a:latin typeface="Arial" panose="02080604020202020204" charset="0"/>
        <a:ea typeface="ＭＳ Ｐゴシック" charset="-128"/>
        <a:cs typeface="+mn-cs"/>
      </a:defRPr>
    </a:lvl8pPr>
    <a:lvl9pPr marL="3657600" algn="l" defTabSz="914400" rtl="0" eaLnBrk="1" latinLnBrk="0" hangingPunct="1">
      <a:defRPr kern="1200">
        <a:solidFill>
          <a:schemeClr val="tx1"/>
        </a:solidFill>
        <a:latin typeface="Arial" panose="02080604020202020204" charset="0"/>
        <a:ea typeface="ＭＳ Ｐゴシック"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ob Staples" initials="J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FF3300"/>
    <a:srgbClr val="FEF298"/>
    <a:srgbClr val="000000"/>
    <a:srgbClr val="111111"/>
    <a:srgbClr val="659F61"/>
    <a:srgbClr val="F49180"/>
    <a:srgbClr val="D09A00"/>
    <a:srgbClr val="FF7171"/>
    <a:srgbClr val="FCA192"/>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æ æ ·å¼ï¼æ ç½æ 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0" autoAdjust="0"/>
    <p:restoredTop sz="86252" autoAdjust="0"/>
  </p:normalViewPr>
  <p:slideViewPr>
    <p:cSldViewPr snapToGrid="0" snapToObjects="1">
      <p:cViewPr varScale="1">
        <p:scale>
          <a:sx n="85" d="100"/>
          <a:sy n="85" d="100"/>
        </p:scale>
        <p:origin x="8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4" Type="http://schemas.openxmlformats.org/officeDocument/2006/relationships/commentAuthors" Target="commentAuthors.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handoutMaster" Target="handoutMasters/handoutMaster1.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4-18T14:51:25.660" idx="1">
    <p:pos x="1000" y="2776"/>
    <p:text>We can leave this in if you want, but we'll need to make it clear that this is a TODO</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6-04-18T17:45:14.488" idx="4">
    <p:pos x="10" y="10"/>
    <p:text>This is a problem I've discussed previously with Peter.  I think that fundamentally what we must discover to solve this problem is the design pattern under which the DFU is used.  
For example, dependency injection is an easy one to work with.  In the code we could recognize a constructor-based injection mechanism.  Unfortunately, that doesn't let us change things easily at runtime so maybe we need to synthesize get/set injection logic.
I think that couching this discussion in terms of design patterns makes it more approachable (we'll realistically never be able to handle the general case).  We can discuss tomorrow, though.</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6-04-18T17:52:15.859" idx="6">
    <p:pos x="5127" y="620"/>
    <p:text>Shrink/crop/resize/delete as needed</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50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550" y="0"/>
            <a:ext cx="3026833" cy="464503"/>
          </a:xfrm>
          <a:prstGeom prst="rect">
            <a:avLst/>
          </a:prstGeom>
        </p:spPr>
        <p:txBody>
          <a:bodyPr vert="horz" lIns="91440" tIns="45720" rIns="91440" bIns="45720" rtlCol="0"/>
          <a:lstStyle>
            <a:lvl1pPr algn="r">
              <a:defRPr sz="1200"/>
            </a:lvl1pPr>
          </a:lstStyle>
          <a:p>
            <a:fld id="{5BCC3BE5-7C0B-48D8-AA9C-758E2C87D26E}" type="datetimeFigureOut">
              <a:rPr lang="en-US" smtClean="0"/>
            </a:fld>
            <a:endParaRPr lang="en-US"/>
          </a:p>
        </p:txBody>
      </p:sp>
      <p:sp>
        <p:nvSpPr>
          <p:cNvPr id="4" name="Footer Placeholder 3"/>
          <p:cNvSpPr>
            <a:spLocks noGrp="1"/>
          </p:cNvSpPr>
          <p:nvPr>
            <p:ph type="ftr" sz="quarter" idx="2"/>
          </p:nvPr>
        </p:nvSpPr>
        <p:spPr>
          <a:xfrm>
            <a:off x="0" y="8817612"/>
            <a:ext cx="3026833" cy="46450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550" y="8817612"/>
            <a:ext cx="3026833" cy="464503"/>
          </a:xfrm>
          <a:prstGeom prst="rect">
            <a:avLst/>
          </a:prstGeom>
        </p:spPr>
        <p:txBody>
          <a:bodyPr vert="horz" lIns="91440" tIns="45720" rIns="91440" bIns="45720" rtlCol="0" anchor="b"/>
          <a:lstStyle>
            <a:lvl1pPr algn="r">
              <a:defRPr sz="1200"/>
            </a:lvl1pPr>
          </a:lstStyle>
          <a:p>
            <a:fld id="{80E4D5FB-D3AB-4653-BEF0-A15876D55F25}"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1440" tIns="45720" rIns="91440" bIns="45720" rtlCol="0"/>
          <a:lstStyle>
            <a:lvl1pPr algn="l" fontAlgn="auto">
              <a:spcBef>
                <a:spcPts val="0"/>
              </a:spcBef>
              <a:spcAft>
                <a:spcPts val="0"/>
              </a:spcAft>
              <a:defRPr sz="1200">
                <a:latin typeface="Arial"/>
                <a:ea typeface="+mn-ea"/>
                <a:cs typeface="+mn-cs"/>
              </a:defRPr>
            </a:lvl1pPr>
          </a:lstStyle>
          <a:p>
            <a:pPr>
              <a:defRPr/>
            </a:pPr>
            <a:endParaRPr lang="en-US"/>
          </a:p>
        </p:txBody>
      </p:sp>
      <p:sp>
        <p:nvSpPr>
          <p:cNvPr id="3" name="Date Placeholder 2"/>
          <p:cNvSpPr>
            <a:spLocks noGrp="1"/>
          </p:cNvSpPr>
          <p:nvPr>
            <p:ph type="dt" idx="1"/>
          </p:nvPr>
        </p:nvSpPr>
        <p:spPr>
          <a:xfrm>
            <a:off x="3956550" y="0"/>
            <a:ext cx="3026833" cy="464185"/>
          </a:xfrm>
          <a:prstGeom prst="rect">
            <a:avLst/>
          </a:prstGeom>
        </p:spPr>
        <p:txBody>
          <a:bodyPr vert="horz" wrap="square" lIns="91440" tIns="45720" rIns="91440" bIns="45720" numCol="1" anchor="t" anchorCtr="0" compatLnSpc="1"/>
          <a:lstStyle>
            <a:lvl1pPr algn="r">
              <a:defRPr sz="1200"/>
            </a:lvl1pPr>
          </a:lstStyle>
          <a:p>
            <a:fld id="{FAE200BF-5E88-4F80-A965-989E962435C2}" type="datetime1">
              <a:rPr lang="en-US"/>
            </a:fld>
            <a:endParaRPr lang="en-US"/>
          </a:p>
        </p:txBody>
      </p:sp>
      <p:sp>
        <p:nvSpPr>
          <p:cNvPr id="4" name="Slide Image Placeholder 3"/>
          <p:cNvSpPr>
            <a:spLocks noGrp="1" noRot="1" noChangeAspect="1"/>
          </p:cNvSpPr>
          <p:nvPr>
            <p:ph type="sldImg" idx="2"/>
          </p:nvPr>
        </p:nvSpPr>
        <p:spPr>
          <a:xfrm>
            <a:off x="1171575" y="695325"/>
            <a:ext cx="4641850" cy="3481388"/>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1440" tIns="45720" rIns="91440" bIns="45720" rtlCol="0">
            <a:normAutofit/>
          </a:bodyPr>
          <a:lstStyle/>
          <a:p>
            <a:pPr lvl="0"/>
            <a:r>
              <a:rPr lang="en-US" noProof="0" dirty="0" smtClean="0"/>
              <a:t>Click to edit Master text styles</a:t>
            </a:r>
            <a:endParaRPr lang="en-US" noProof="0" dirty="0" smtClean="0"/>
          </a:p>
          <a:p>
            <a:pPr lvl="1"/>
            <a:r>
              <a:rPr lang="en-US" noProof="0" dirty="0" smtClean="0"/>
              <a:t>Second level</a:t>
            </a:r>
            <a:endParaRPr lang="en-US" noProof="0" dirty="0" smtClean="0"/>
          </a:p>
          <a:p>
            <a:pPr lvl="2"/>
            <a:r>
              <a:rPr lang="en-US" noProof="0" dirty="0" smtClean="0"/>
              <a:t>Third level</a:t>
            </a:r>
            <a:endParaRPr lang="en-US" noProof="0" dirty="0" smtClean="0"/>
          </a:p>
          <a:p>
            <a:pPr lvl="3"/>
            <a:r>
              <a:rPr lang="en-US" noProof="0" dirty="0" smtClean="0"/>
              <a:t>Fourth level</a:t>
            </a:r>
            <a:endParaRPr lang="en-US" noProof="0" dirty="0" smtClean="0"/>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817904"/>
            <a:ext cx="3026833" cy="464185"/>
          </a:xfrm>
          <a:prstGeom prst="rect">
            <a:avLst/>
          </a:prstGeom>
        </p:spPr>
        <p:txBody>
          <a:bodyPr vert="horz" lIns="91440" tIns="45720" rIns="91440" bIns="45720" rtlCol="0" anchor="b"/>
          <a:lstStyle>
            <a:lvl1pPr algn="l" fontAlgn="auto">
              <a:spcBef>
                <a:spcPts val="0"/>
              </a:spcBef>
              <a:spcAft>
                <a:spcPts val="0"/>
              </a:spcAft>
              <a:defRPr sz="1200">
                <a:latin typeface="Arial"/>
                <a:ea typeface="+mn-ea"/>
                <a:cs typeface="+mn-cs"/>
              </a:defRPr>
            </a:lvl1pPr>
          </a:lstStyle>
          <a:p>
            <a:pPr>
              <a:defRPr/>
            </a:pPr>
            <a:endParaRPr lang="en-US"/>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wrap="square" lIns="91440" tIns="45720" rIns="91440" bIns="45720" numCol="1" anchor="b" anchorCtr="0" compatLnSpc="1"/>
          <a:lstStyle>
            <a:lvl1pPr algn="r">
              <a:defRPr sz="1200"/>
            </a:lvl1pPr>
          </a:lstStyle>
          <a:p>
            <a:fld id="{C2035D20-666A-4D58-B2B9-83ED2AC52B6B}" type="slidenum">
              <a:rPr lang="en-US"/>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Arial"/>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Arial"/>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Arial"/>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Arial"/>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Arial"/>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2035D20-666A-4D58-B2B9-83ED2AC52B6B}" type="slidenum">
              <a:rPr lang="en-US" smtClean="0">
                <a:solidFill>
                  <a:prstClr val="black"/>
                </a:solidFill>
              </a:rPr>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again– current thoughts</a:t>
            </a:r>
          </a:p>
        </p:txBody>
      </p:sp>
      <p:sp>
        <p:nvSpPr>
          <p:cNvPr id="4" name="Slide Number Placeholder 3"/>
          <p:cNvSpPr>
            <a:spLocks noGrp="1"/>
          </p:cNvSpPr>
          <p:nvPr>
            <p:ph type="sldNum" sz="quarter" idx="10"/>
          </p:nvPr>
        </p:nvSpPr>
        <p:spPr/>
        <p:txBody>
          <a:bodyPr/>
          <a:lstStyle/>
          <a:p>
            <a:fld id="{C2035D20-666A-4D58-B2B9-83ED2AC52B6B}"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again– current thoughts</a:t>
            </a:r>
          </a:p>
        </p:txBody>
      </p:sp>
      <p:sp>
        <p:nvSpPr>
          <p:cNvPr id="4" name="Slide Number Placeholder 3"/>
          <p:cNvSpPr>
            <a:spLocks noGrp="1"/>
          </p:cNvSpPr>
          <p:nvPr>
            <p:ph type="sldNum" sz="quarter" idx="10"/>
          </p:nvPr>
        </p:nvSpPr>
        <p:spPr/>
        <p:txBody>
          <a:bodyPr/>
          <a:lstStyle/>
          <a:p>
            <a:fld id="{C2035D20-666A-4D58-B2B9-83ED2AC52B6B}"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models</a:t>
            </a:r>
            <a:r>
              <a:rPr lang="en-US" baseline="0" dirty="0" smtClean="0"/>
              <a:t> are used to test and evaluate and also provides the parameters for our queries (i.e., find a DFU that match)</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a:t>
            </a:r>
            <a:r>
              <a:rPr lang="en-US" baseline="0" dirty="0" smtClean="0"/>
              <a:t> thought– mission </a:t>
            </a:r>
            <a:r>
              <a:rPr lang="en-US" baseline="0" dirty="0" err="1" smtClean="0"/>
              <a:t>req</a:t>
            </a:r>
            <a:r>
              <a:rPr lang="en-US" baseline="0" dirty="0" smtClean="0"/>
              <a:t> and target environment description may also be stored in the triple store.</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how we are thinking– the ontology is currently generated bottom up (i.e., do what we need and when we need)</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how we are thinking– the ontology is currently generated bottom up (i.e., do what we need and when we need)</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how we are thinking– the ontology is currently generated bottom up (i.e., do what we need and when we need)</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we</a:t>
            </a:r>
            <a:r>
              <a:rPr lang="en-US" baseline="0" dirty="0" smtClean="0"/>
              <a:t> are in terms formalizing the proposed concepts and implementing them</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These are current thoughts, and may evolve. Shortcomings involve global variables,  and what if not all clients get all SA messages (different subscriptions)</a:t>
            </a:r>
          </a:p>
        </p:txBody>
      </p:sp>
      <p:sp>
        <p:nvSpPr>
          <p:cNvPr id="4" name="Slide Number Placeholder 3"/>
          <p:cNvSpPr>
            <a:spLocks noGrp="1"/>
          </p:cNvSpPr>
          <p:nvPr>
            <p:ph type="sldNum" sz="quarter" idx="10"/>
          </p:nvPr>
        </p:nvSpPr>
        <p:spPr/>
        <p:txBody>
          <a:bodyPr/>
          <a:lstStyle/>
          <a:p>
            <a:fld id="{C2035D20-666A-4D58-B2B9-83ED2AC52B6B}"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These are current thoughts, and may evolve. Shortcomings involve global variables,  and what if not all clients get all SA messages (different subscriptions)</a:t>
            </a:r>
          </a:p>
        </p:txBody>
      </p:sp>
      <p:sp>
        <p:nvSpPr>
          <p:cNvPr id="4" name="Slide Number Placeholder 3"/>
          <p:cNvSpPr>
            <a:spLocks noGrp="1"/>
          </p:cNvSpPr>
          <p:nvPr>
            <p:ph type="sldNum" sz="quarter" idx="10"/>
          </p:nvPr>
        </p:nvSpPr>
        <p:spPr/>
        <p:txBody>
          <a:bodyPr/>
          <a:lstStyle/>
          <a:p>
            <a:fld id="{C2035D20-666A-4D58-B2B9-83ED2AC52B6B}"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95A6B3DF-E0BF-4247-9CA4-A55DEB1697DE}" type="datetime1">
              <a:rPr lang="en-US" smtClean="0"/>
            </a:fld>
            <a:endParaRPr lang="en-US"/>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23D96EC6-00F5-4B80-A2B8-EF30F4E93FC1}" type="slidenum">
              <a:rPr lang="en-US"/>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2C1ACC6E-3B65-47B9-A02B-435C919687C0}" type="datetime1">
              <a:rPr lang="en-US" smtClean="0"/>
            </a:fld>
            <a:endParaRPr lang="en-US"/>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7A11FF7-CBC2-4DA2-A660-FC301902E54C}"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B90C3844-2847-4E85-B407-6E0EDA274DAD}" type="datetime1">
              <a:rPr lang="en-US" smtClean="0"/>
            </a:fld>
            <a:endParaRPr lang="en-US"/>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06C5C3A-E7B0-4245-91C1-AAB88D03A3BB}"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95A6B3DF-E0BF-4247-9CA4-A55DEB1697DE}" type="datetime1">
              <a:rPr lang="en-US" smtClean="0">
                <a:solidFill>
                  <a:prstClr val="black"/>
                </a:solidFill>
              </a:rPr>
            </a:fld>
            <a:endParaRPr lang="en-US">
              <a:solidFill>
                <a:prstClr val="black"/>
              </a:solidFill>
            </a:endParaRPr>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dirty="0">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23D96EC6-00F5-4B80-A2B8-EF30F4E93FC1}" type="slidenum">
              <a:rPr lang="en-US"/>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6B285CC8-9FF3-4CA7-AB46-4C64AC48CFF9}" type="datetime1">
              <a:rPr lang="en-US" smtClean="0">
                <a:solidFill>
                  <a:prstClr val="black"/>
                </a:solidFill>
              </a:rPr>
            </a:fld>
            <a:endParaRPr lang="en-US">
              <a:solidFill>
                <a:prstClr val="black"/>
              </a:solidFill>
            </a:endParaRPr>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0840E6D7-221B-40B7-B50C-C3B5231B0D1A}" type="slidenum">
              <a:rPr lang="en-US"/>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66F7B118-A922-4575-948A-19FE348C4DCB}" type="datetime1">
              <a:rPr lang="en-US" smtClean="0">
                <a:solidFill>
                  <a:prstClr val="black"/>
                </a:solidFill>
              </a:rPr>
            </a:fld>
            <a:endParaRPr lang="en-US">
              <a:solidFill>
                <a:prstClr val="black"/>
              </a:solidFill>
            </a:endParaRPr>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E9BC638B-006F-4636-A911-712D0992C395}"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1B314952-7D96-477D-9ED8-36B09E208539}" type="datetime1">
              <a:rPr lang="en-US" smtClean="0">
                <a:solidFill>
                  <a:prstClr val="black"/>
                </a:solidFill>
              </a:rPr>
            </a:fld>
            <a:endParaRPr lang="en-US">
              <a:solidFill>
                <a:prstClr val="black"/>
              </a:solidFill>
            </a:endParaRPr>
          </a:p>
        </p:txBody>
      </p:sp>
      <p:sp>
        <p:nvSpPr>
          <p:cNvPr id="6"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fld id="{F72DDA7B-E1B4-4150-8F52-3E1C33BFB17A}"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3EC21296-BC98-4171-92F6-D019B15585F0}" type="datetime1">
              <a:rPr lang="en-US" smtClean="0">
                <a:solidFill>
                  <a:prstClr val="black"/>
                </a:solidFill>
              </a:rPr>
            </a:fld>
            <a:endParaRPr lang="en-US">
              <a:solidFill>
                <a:prstClr val="black"/>
              </a:solidFill>
            </a:endParaRPr>
          </a:p>
        </p:txBody>
      </p:sp>
      <p:sp>
        <p:nvSpPr>
          <p:cNvPr id="8"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solidFill>
                <a:prstClr val="black"/>
              </a:solidFill>
            </a:endParaRPr>
          </a:p>
        </p:txBody>
      </p:sp>
      <p:sp>
        <p:nvSpPr>
          <p:cNvPr id="9" name="Slide Number Placeholder 5"/>
          <p:cNvSpPr>
            <a:spLocks noGrp="1"/>
          </p:cNvSpPr>
          <p:nvPr>
            <p:ph type="sldNum" sz="quarter" idx="12"/>
          </p:nvPr>
        </p:nvSpPr>
        <p:spPr/>
        <p:txBody>
          <a:bodyPr/>
          <a:lstStyle>
            <a:lvl1pPr>
              <a:defRPr/>
            </a:lvl1pPr>
          </a:lstStyle>
          <a:p>
            <a:fld id="{3BCF4AC1-43DB-4EF3-9E3E-72F89059F20C}"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800FCB95-AD58-4B63-8306-18B0C136E6DE}" type="datetime1">
              <a:rPr lang="en-US" smtClean="0">
                <a:solidFill>
                  <a:prstClr val="black"/>
                </a:solidFill>
              </a:rPr>
            </a:fld>
            <a:endParaRPr lang="en-US">
              <a:solidFill>
                <a:prstClr val="black"/>
              </a:solidFill>
            </a:endParaRPr>
          </a:p>
        </p:txBody>
      </p:sp>
      <p:sp>
        <p:nvSpPr>
          <p:cNvPr id="4"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solidFill>
                <a:prstClr val="black"/>
              </a:solidFill>
            </a:endParaRPr>
          </a:p>
        </p:txBody>
      </p:sp>
      <p:sp>
        <p:nvSpPr>
          <p:cNvPr id="5" name="Slide Number Placeholder 5"/>
          <p:cNvSpPr>
            <a:spLocks noGrp="1"/>
          </p:cNvSpPr>
          <p:nvPr>
            <p:ph type="sldNum" sz="quarter" idx="12"/>
          </p:nvPr>
        </p:nvSpPr>
        <p:spPr/>
        <p:txBody>
          <a:bodyPr/>
          <a:lstStyle>
            <a:lvl1pPr>
              <a:defRPr/>
            </a:lvl1pPr>
          </a:lstStyle>
          <a:p>
            <a:fld id="{5163728A-5C6C-4DC9-ACFF-9E47917C1905}" type="slidenum">
              <a:rPr lang="en-US"/>
            </a:fld>
            <a:endParaRPr 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44333225-A648-4F55-B5C0-A5E1B6A212FC}" type="datetime1">
              <a:rPr lang="en-US" smtClean="0">
                <a:solidFill>
                  <a:prstClr val="black"/>
                </a:solidFill>
              </a:rPr>
            </a:fld>
            <a:endParaRPr lang="en-US">
              <a:solidFill>
                <a:prstClr val="black"/>
              </a:solidFill>
            </a:endParaRPr>
          </a:p>
        </p:txBody>
      </p:sp>
      <p:sp>
        <p:nvSpPr>
          <p:cNvPr id="3"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solidFill>
                <a:prstClr val="black"/>
              </a:solidFill>
            </a:endParaRPr>
          </a:p>
        </p:txBody>
      </p:sp>
      <p:sp>
        <p:nvSpPr>
          <p:cNvPr id="4" name="Slide Number Placeholder 5"/>
          <p:cNvSpPr>
            <a:spLocks noGrp="1"/>
          </p:cNvSpPr>
          <p:nvPr>
            <p:ph type="sldNum" sz="quarter" idx="12"/>
          </p:nvPr>
        </p:nvSpPr>
        <p:spPr/>
        <p:txBody>
          <a:bodyPr/>
          <a:lstStyle>
            <a:lvl1pPr>
              <a:defRPr/>
            </a:lvl1pPr>
          </a:lstStyle>
          <a:p>
            <a:fld id="{8608979E-30E0-451B-8B0B-8F0D5B005C28}"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887"/>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00488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2336800"/>
            <a:ext cx="3008313" cy="378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774781DE-06DC-4BED-A6A2-EA6DC1FCA1B5}" type="datetime1">
              <a:rPr lang="en-US" smtClean="0">
                <a:solidFill>
                  <a:prstClr val="black"/>
                </a:solidFill>
              </a:rPr>
            </a:fld>
            <a:endParaRPr lang="en-US">
              <a:solidFill>
                <a:prstClr val="black"/>
              </a:solidFill>
            </a:endParaRPr>
          </a:p>
        </p:txBody>
      </p:sp>
      <p:sp>
        <p:nvSpPr>
          <p:cNvPr id="6"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fld id="{B544E3B2-2928-4D42-B57B-44FD8B34A466}"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6B285CC8-9FF3-4CA7-AB46-4C64AC48CFF9}" type="datetime1">
              <a:rPr lang="en-US" smtClean="0"/>
            </a:fld>
            <a:endParaRPr lang="en-US"/>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840E6D7-221B-40B7-B50C-C3B5231B0D1A}" type="slidenum">
              <a:rPr lang="en-US"/>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4EFBD287-52BE-4966-B318-DCDD8D070EF8}" type="datetime1">
              <a:rPr lang="en-US" smtClean="0">
                <a:solidFill>
                  <a:prstClr val="black"/>
                </a:solidFill>
              </a:rPr>
            </a:fld>
            <a:endParaRPr lang="en-US">
              <a:solidFill>
                <a:prstClr val="black"/>
              </a:solidFill>
            </a:endParaRPr>
          </a:p>
        </p:txBody>
      </p:sp>
      <p:sp>
        <p:nvSpPr>
          <p:cNvPr id="6"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fld id="{8119F520-AEB4-4F0B-9C40-0757721C7286}"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2C1ACC6E-3B65-47B9-A02B-435C919687C0}" type="datetime1">
              <a:rPr lang="en-US" smtClean="0">
                <a:solidFill>
                  <a:prstClr val="black"/>
                </a:solidFill>
              </a:rPr>
            </a:fld>
            <a:endParaRPr lang="en-US">
              <a:solidFill>
                <a:prstClr val="black"/>
              </a:solidFill>
            </a:endParaRPr>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E7A11FF7-CBC2-4DA2-A660-FC301902E54C}"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B90C3844-2847-4E85-B407-6E0EDA274DAD}" type="datetime1">
              <a:rPr lang="en-US" smtClean="0">
                <a:solidFill>
                  <a:prstClr val="black"/>
                </a:solidFill>
              </a:rPr>
            </a:fld>
            <a:endParaRPr lang="en-US">
              <a:solidFill>
                <a:prstClr val="black"/>
              </a:solidFill>
            </a:endParaRPr>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806C5C3A-E7B0-4245-91C1-AAB88D03A3BB}"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66F7B118-A922-4575-948A-19FE348C4DCB}" type="datetime1">
              <a:rPr lang="en-US" smtClean="0"/>
            </a:fld>
            <a:endParaRPr lang="en-US"/>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9BC638B-006F-4636-A911-712D0992C395}"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1B314952-7D96-477D-9ED8-36B09E208539}" type="datetime1">
              <a:rPr lang="en-US" smtClean="0"/>
            </a:fld>
            <a:endParaRPr lang="en-US"/>
          </a:p>
        </p:txBody>
      </p:sp>
      <p:sp>
        <p:nvSpPr>
          <p:cNvPr id="6"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72DDA7B-E1B4-4150-8F52-3E1C33BFB17A}"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3EC21296-BC98-4171-92F6-D019B15585F0}" type="datetime1">
              <a:rPr lang="en-US" smtClean="0"/>
            </a:fld>
            <a:endParaRPr lang="en-US"/>
          </a:p>
        </p:txBody>
      </p:sp>
      <p:sp>
        <p:nvSpPr>
          <p:cNvPr id="8"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3BCF4AC1-43DB-4EF3-9E3E-72F89059F20C}"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800FCB95-AD58-4B63-8306-18B0C136E6DE}" type="datetime1">
              <a:rPr lang="en-US" smtClean="0"/>
            </a:fld>
            <a:endParaRPr lang="en-US"/>
          </a:p>
        </p:txBody>
      </p:sp>
      <p:sp>
        <p:nvSpPr>
          <p:cNvPr id="4"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5163728A-5C6C-4DC9-ACFF-9E47917C1905}" type="slidenum">
              <a:rPr lang="en-US"/>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44333225-A648-4F55-B5C0-A5E1B6A212FC}" type="datetime1">
              <a:rPr lang="en-US" smtClean="0"/>
            </a:fld>
            <a:endParaRPr lang="en-US"/>
          </a:p>
        </p:txBody>
      </p:sp>
      <p:sp>
        <p:nvSpPr>
          <p:cNvPr id="3"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8608979E-30E0-451B-8B0B-8F0D5B005C28}"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887"/>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00488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2336800"/>
            <a:ext cx="3008313" cy="378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774781DE-06DC-4BED-A6A2-EA6DC1FCA1B5}" type="datetime1">
              <a:rPr lang="en-US" smtClean="0"/>
            </a:fld>
            <a:endParaRPr lang="en-US"/>
          </a:p>
        </p:txBody>
      </p:sp>
      <p:sp>
        <p:nvSpPr>
          <p:cNvPr id="6"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544E3B2-2928-4D42-B57B-44FD8B34A466}"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4EFBD287-52BE-4966-B318-DCDD8D070EF8}" type="datetime1">
              <a:rPr lang="en-US" smtClean="0"/>
            </a:fld>
            <a:endParaRPr lang="en-US"/>
          </a:p>
        </p:txBody>
      </p:sp>
      <p:sp>
        <p:nvSpPr>
          <p:cNvPr id="6"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119F520-AEB4-4F0B-9C40-0757721C7286}"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41300" y="274638"/>
            <a:ext cx="8229600" cy="682625"/>
          </a:xfrm>
          <a:prstGeom prst="rect">
            <a:avLst/>
          </a:prstGeom>
          <a:noFill/>
          <a:ln w="9525">
            <a:noFill/>
            <a:miter lim="800000"/>
          </a:ln>
        </p:spPr>
        <p:txBody>
          <a:bodyPr vert="horz" wrap="square" lIns="91440" tIns="45720" rIns="91440" bIns="45720" numCol="1" anchor="ctr" anchorCtr="0" compatLnSpc="1"/>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p>
        </p:txBody>
      </p:sp>
      <p:sp>
        <p:nvSpPr>
          <p:cNvPr id="6" name="Slide Number Placeholder 5"/>
          <p:cNvSpPr>
            <a:spLocks noGrp="1"/>
          </p:cNvSpPr>
          <p:nvPr>
            <p:ph type="sldNum" sz="quarter" idx="4"/>
          </p:nvPr>
        </p:nvSpPr>
        <p:spPr>
          <a:xfrm>
            <a:off x="258552" y="6438238"/>
            <a:ext cx="1268323" cy="365125"/>
          </a:xfrm>
          <a:prstGeom prst="rect">
            <a:avLst/>
          </a:prstGeom>
        </p:spPr>
        <p:txBody>
          <a:bodyPr vert="horz" wrap="square" lIns="91440" tIns="45720" rIns="91440" bIns="45720" numCol="1" anchor="ctr" anchorCtr="0" compatLnSpc="1"/>
          <a:lstStyle>
            <a:lvl1pPr algn="ctr">
              <a:defRPr sz="1200">
                <a:solidFill>
                  <a:srgbClr val="898989"/>
                </a:solidFill>
              </a:defRPr>
            </a:lvl1pPr>
          </a:lstStyle>
          <a:p>
            <a:fld id="{BD020ED1-F291-4EFC-9D35-E81DFF8FFF73}" type="slidenum">
              <a:rPr lang="en-US" smtClean="0"/>
            </a:fld>
            <a:endParaRPr lang="en-US"/>
          </a:p>
        </p:txBody>
      </p:sp>
      <p:sp>
        <p:nvSpPr>
          <p:cNvPr id="7" name="Line 4"/>
          <p:cNvSpPr>
            <a:spLocks noChangeShapeType="1"/>
          </p:cNvSpPr>
          <p:nvPr/>
        </p:nvSpPr>
        <p:spPr bwMode="auto">
          <a:xfrm>
            <a:off x="0" y="957263"/>
            <a:ext cx="9137650" cy="0"/>
          </a:xfrm>
          <a:prstGeom prst="line">
            <a:avLst/>
          </a:prstGeom>
          <a:noFill/>
          <a:ln w="12700">
            <a:solidFill>
              <a:srgbClr val="CE1126"/>
            </a:solidFill>
            <a:round/>
          </a:ln>
          <a:effectLst/>
        </p:spPr>
        <p:txBody>
          <a:bodyPr wrap="none" anchor="ctr"/>
          <a:lstStyle/>
          <a:p>
            <a:pPr fontAlgn="auto">
              <a:spcBef>
                <a:spcPts val="0"/>
              </a:spcBef>
              <a:spcAft>
                <a:spcPts val="0"/>
              </a:spcAft>
              <a:defRPr/>
            </a:pPr>
            <a:endParaRPr lang="en-US" dirty="0">
              <a:latin typeface="Arial"/>
              <a:ea typeface="+mn-ea"/>
            </a:endParaRPr>
          </a:p>
        </p:txBody>
      </p:sp>
      <p:pic>
        <p:nvPicPr>
          <p:cNvPr id="1032" name="Picture 9" descr="BBn Technologies_RGB_RB.jpg"/>
          <p:cNvPicPr>
            <a:picLocks noChangeAspect="1"/>
          </p:cNvPicPr>
          <p:nvPr/>
        </p:nvPicPr>
        <p:blipFill>
          <a:blip r:embed="rId12"/>
          <a:srcRect/>
          <a:stretch>
            <a:fillRect/>
          </a:stretch>
        </p:blipFill>
        <p:spPr bwMode="auto">
          <a:xfrm>
            <a:off x="7454900" y="190500"/>
            <a:ext cx="1443038" cy="468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3200" kern="1200">
          <a:solidFill>
            <a:schemeClr val="tx1"/>
          </a:solidFill>
          <a:latin typeface="Arial"/>
          <a:ea typeface="ＭＳ Ｐゴシック" charset="-128"/>
          <a:cs typeface="Arial"/>
        </a:defRPr>
      </a:lvl1pPr>
      <a:lvl2pPr algn="l" defTabSz="457200" rtl="0" eaLnBrk="1" fontAlgn="base" hangingPunct="1">
        <a:spcBef>
          <a:spcPct val="0"/>
        </a:spcBef>
        <a:spcAft>
          <a:spcPct val="0"/>
        </a:spcAft>
        <a:defRPr sz="3200">
          <a:solidFill>
            <a:schemeClr val="tx1"/>
          </a:solidFill>
          <a:latin typeface="Arial" panose="02080604020202020204" charset="0"/>
          <a:ea typeface="ＭＳ Ｐゴシック" charset="-128"/>
          <a:cs typeface="ＭＳ Ｐゴシック" charset="-128"/>
        </a:defRPr>
      </a:lvl2pPr>
      <a:lvl3pPr algn="l" defTabSz="457200" rtl="0" eaLnBrk="1" fontAlgn="base" hangingPunct="1">
        <a:spcBef>
          <a:spcPct val="0"/>
        </a:spcBef>
        <a:spcAft>
          <a:spcPct val="0"/>
        </a:spcAft>
        <a:defRPr sz="3200">
          <a:solidFill>
            <a:schemeClr val="tx1"/>
          </a:solidFill>
          <a:latin typeface="Arial" panose="02080604020202020204" charset="0"/>
          <a:ea typeface="ＭＳ Ｐゴシック" charset="-128"/>
          <a:cs typeface="ＭＳ Ｐゴシック" charset="-128"/>
        </a:defRPr>
      </a:lvl3pPr>
      <a:lvl4pPr algn="l" defTabSz="457200" rtl="0" eaLnBrk="1" fontAlgn="base" hangingPunct="1">
        <a:spcBef>
          <a:spcPct val="0"/>
        </a:spcBef>
        <a:spcAft>
          <a:spcPct val="0"/>
        </a:spcAft>
        <a:defRPr sz="3200">
          <a:solidFill>
            <a:schemeClr val="tx1"/>
          </a:solidFill>
          <a:latin typeface="Arial" panose="02080604020202020204" charset="0"/>
          <a:ea typeface="ＭＳ Ｐゴシック" charset="-128"/>
          <a:cs typeface="ＭＳ Ｐゴシック" charset="-128"/>
        </a:defRPr>
      </a:lvl4pPr>
      <a:lvl5pPr algn="l" defTabSz="457200" rtl="0" eaLnBrk="1" fontAlgn="base" hangingPunct="1">
        <a:spcBef>
          <a:spcPct val="0"/>
        </a:spcBef>
        <a:spcAft>
          <a:spcPct val="0"/>
        </a:spcAft>
        <a:defRPr sz="3200">
          <a:solidFill>
            <a:schemeClr val="tx1"/>
          </a:solidFill>
          <a:latin typeface="Arial" panose="02080604020202020204" charset="0"/>
          <a:ea typeface="ＭＳ Ｐゴシック" charset="-128"/>
          <a:cs typeface="ＭＳ Ｐゴシック" charset="-128"/>
        </a:defRPr>
      </a:lvl5pPr>
      <a:lvl6pPr marL="457200" algn="l" defTabSz="457200" rtl="0" eaLnBrk="1" fontAlgn="base" hangingPunct="1">
        <a:spcBef>
          <a:spcPct val="0"/>
        </a:spcBef>
        <a:spcAft>
          <a:spcPct val="0"/>
        </a:spcAft>
        <a:defRPr sz="3200">
          <a:solidFill>
            <a:schemeClr val="tx1"/>
          </a:solidFill>
          <a:latin typeface="Calibri" charset="0"/>
          <a:ea typeface="ＭＳ Ｐゴシック" charset="-128"/>
          <a:cs typeface="ＭＳ Ｐゴシック" charset="-128"/>
        </a:defRPr>
      </a:lvl6pPr>
      <a:lvl7pPr marL="914400" algn="l" defTabSz="457200" rtl="0" eaLnBrk="1" fontAlgn="base" hangingPunct="1">
        <a:spcBef>
          <a:spcPct val="0"/>
        </a:spcBef>
        <a:spcAft>
          <a:spcPct val="0"/>
        </a:spcAft>
        <a:defRPr sz="3200">
          <a:solidFill>
            <a:schemeClr val="tx1"/>
          </a:solidFill>
          <a:latin typeface="Calibri" charset="0"/>
          <a:ea typeface="ＭＳ Ｐゴシック" charset="-128"/>
          <a:cs typeface="ＭＳ Ｐゴシック" charset="-128"/>
        </a:defRPr>
      </a:lvl7pPr>
      <a:lvl8pPr marL="1371600" algn="l" defTabSz="457200" rtl="0" eaLnBrk="1" fontAlgn="base" hangingPunct="1">
        <a:spcBef>
          <a:spcPct val="0"/>
        </a:spcBef>
        <a:spcAft>
          <a:spcPct val="0"/>
        </a:spcAft>
        <a:defRPr sz="3200">
          <a:solidFill>
            <a:schemeClr val="tx1"/>
          </a:solidFill>
          <a:latin typeface="Calibri" charset="0"/>
          <a:ea typeface="ＭＳ Ｐゴシック" charset="-128"/>
          <a:cs typeface="ＭＳ Ｐゴシック" charset="-128"/>
        </a:defRPr>
      </a:lvl8pPr>
      <a:lvl9pPr marL="1828800" algn="l" defTabSz="457200" rtl="0" eaLnBrk="1" fontAlgn="base" hangingPunct="1">
        <a:spcBef>
          <a:spcPct val="0"/>
        </a:spcBef>
        <a:spcAft>
          <a:spcPct val="0"/>
        </a:spcAft>
        <a:defRPr sz="32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panose="02080604020202020204" charset="0"/>
        <a:buChar char="•"/>
        <a:defRPr sz="2800" kern="1200">
          <a:solidFill>
            <a:schemeClr val="tx1"/>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panose="02080604020202020204" charset="0"/>
        <a:buChar char="–"/>
        <a:defRPr sz="2400" kern="1200">
          <a:solidFill>
            <a:schemeClr val="tx1"/>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panose="02080604020202020204" charset="0"/>
        <a:buChar char="•"/>
        <a:defRPr sz="2000" kern="1200">
          <a:solidFill>
            <a:schemeClr val="tx1"/>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panose="02080604020202020204" charset="0"/>
        <a:buChar char="–"/>
        <a:defRPr kern="1200">
          <a:solidFill>
            <a:schemeClr val="tx1"/>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panose="02080604020202020204" charset="0"/>
        <a:buChar char="»"/>
        <a:defRPr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41300" y="274638"/>
            <a:ext cx="8229600" cy="682625"/>
          </a:xfrm>
          <a:prstGeom prst="rect">
            <a:avLst/>
          </a:prstGeom>
          <a:noFill/>
          <a:ln w="9525">
            <a:noFill/>
            <a:miter lim="800000"/>
          </a:ln>
        </p:spPr>
        <p:txBody>
          <a:bodyPr vert="horz" wrap="square" lIns="91440" tIns="45720" rIns="91440" bIns="45720" numCol="1" anchor="ctr" anchorCtr="0" compatLnSpc="1"/>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p>
        </p:txBody>
      </p:sp>
      <p:sp>
        <p:nvSpPr>
          <p:cNvPr id="6" name="Slide Number Placeholder 5"/>
          <p:cNvSpPr>
            <a:spLocks noGrp="1"/>
          </p:cNvSpPr>
          <p:nvPr>
            <p:ph type="sldNum" sz="quarter" idx="4"/>
          </p:nvPr>
        </p:nvSpPr>
        <p:spPr>
          <a:xfrm>
            <a:off x="258552" y="6438238"/>
            <a:ext cx="1268323" cy="365125"/>
          </a:xfrm>
          <a:prstGeom prst="rect">
            <a:avLst/>
          </a:prstGeom>
        </p:spPr>
        <p:txBody>
          <a:bodyPr vert="horz" wrap="square" lIns="91440" tIns="45720" rIns="91440" bIns="45720" numCol="1" anchor="ctr" anchorCtr="0" compatLnSpc="1"/>
          <a:lstStyle>
            <a:lvl1pPr algn="ctr">
              <a:defRPr sz="1200">
                <a:solidFill>
                  <a:srgbClr val="898989"/>
                </a:solidFill>
              </a:defRPr>
            </a:lvl1pPr>
          </a:lstStyle>
          <a:p>
            <a:fld id="{BD020ED1-F291-4EFC-9D35-E81DFF8FFF73}" type="slidenum">
              <a:rPr lang="en-US" smtClean="0"/>
            </a:fld>
            <a:endParaRPr lang="en-US"/>
          </a:p>
        </p:txBody>
      </p:sp>
      <p:sp>
        <p:nvSpPr>
          <p:cNvPr id="7" name="Line 4"/>
          <p:cNvSpPr>
            <a:spLocks noChangeShapeType="1"/>
          </p:cNvSpPr>
          <p:nvPr/>
        </p:nvSpPr>
        <p:spPr bwMode="auto">
          <a:xfrm>
            <a:off x="0" y="957263"/>
            <a:ext cx="9137650" cy="0"/>
          </a:xfrm>
          <a:prstGeom prst="line">
            <a:avLst/>
          </a:prstGeom>
          <a:noFill/>
          <a:ln w="12700">
            <a:solidFill>
              <a:srgbClr val="CE1126"/>
            </a:solidFill>
            <a:round/>
          </a:ln>
          <a:effectLst/>
        </p:spPr>
        <p:txBody>
          <a:bodyPr wrap="none" anchor="ctr"/>
          <a:lstStyle/>
          <a:p>
            <a:pPr fontAlgn="auto">
              <a:spcBef>
                <a:spcPts val="0"/>
              </a:spcBef>
              <a:spcAft>
                <a:spcPts val="0"/>
              </a:spcAft>
              <a:defRPr/>
            </a:pPr>
            <a:endParaRPr lang="en-US" dirty="0">
              <a:solidFill>
                <a:prstClr val="black"/>
              </a:solidFill>
              <a:latin typeface="Arial"/>
            </a:endParaRPr>
          </a:p>
        </p:txBody>
      </p:sp>
      <p:pic>
        <p:nvPicPr>
          <p:cNvPr id="1032" name="Picture 9" descr="BBn Technologies_RGB_RB.jpg"/>
          <p:cNvPicPr>
            <a:picLocks noChangeAspect="1"/>
          </p:cNvPicPr>
          <p:nvPr/>
        </p:nvPicPr>
        <p:blipFill>
          <a:blip r:embed="rId12"/>
          <a:srcRect/>
          <a:stretch>
            <a:fillRect/>
          </a:stretch>
        </p:blipFill>
        <p:spPr bwMode="auto">
          <a:xfrm>
            <a:off x="7454900" y="190500"/>
            <a:ext cx="1443038" cy="468313"/>
          </a:xfrm>
          <a:prstGeom prst="rect">
            <a:avLst/>
          </a:prstGeom>
          <a:noFill/>
          <a:ln w="9525">
            <a:noFill/>
            <a:miter lim="800000"/>
            <a:headEnd/>
            <a:tailEnd/>
          </a:ln>
        </p:spPr>
      </p:pic>
      <p:sp>
        <p:nvSpPr>
          <p:cNvPr id="12" name="Footer Placeholder 4"/>
          <p:cNvSpPr txBox="1"/>
          <p:nvPr userDrawn="1"/>
        </p:nvSpPr>
        <p:spPr>
          <a:xfrm>
            <a:off x="1932317" y="6561838"/>
            <a:ext cx="5913109" cy="285496"/>
          </a:xfrm>
          <a:prstGeom prst="rect">
            <a:avLst/>
          </a:prstGeom>
        </p:spPr>
        <p:txBody>
          <a:bodyPr/>
          <a:lstStyle/>
          <a:p>
            <a:pPr algn="ctr">
              <a:lnSpc>
                <a:spcPct val="80000"/>
              </a:lnSpc>
              <a:defRPr/>
            </a:pPr>
            <a:endParaRPr lang="en-US" sz="1000" dirty="0">
              <a:solidFill>
                <a:prstClr val="white">
                  <a:lumMod val="50000"/>
                </a:prstClr>
              </a:solidFill>
            </a:endParaRPr>
          </a:p>
        </p:txBody>
      </p:sp>
      <p:sp>
        <p:nvSpPr>
          <p:cNvPr id="8" name="Footer Placeholder 4"/>
          <p:cNvSpPr txBox="1"/>
          <p:nvPr userDrawn="1"/>
        </p:nvSpPr>
        <p:spPr>
          <a:xfrm>
            <a:off x="1932317" y="6516980"/>
            <a:ext cx="5913109" cy="285496"/>
          </a:xfrm>
          <a:prstGeom prst="rect">
            <a:avLst/>
          </a:prstGeom>
        </p:spPr>
        <p:txBody>
          <a:bodyPr/>
          <a:lstStyle/>
          <a:p>
            <a:pPr algn="ctr">
              <a:lnSpc>
                <a:spcPct val="80000"/>
              </a:lnSpc>
              <a:defRPr/>
            </a:pPr>
            <a:r>
              <a:rPr lang="en-US" sz="1000" dirty="0" smtClean="0">
                <a:solidFill>
                  <a:prstClr val="white">
                    <a:lumMod val="50000"/>
                  </a:prstClr>
                </a:solidFill>
              </a:rPr>
              <a:t>Distribution authorized to U.S. Government Agencies only (Proprietary Information – April</a:t>
            </a:r>
            <a:r>
              <a:rPr lang="en-US" sz="1000" baseline="0" dirty="0" smtClean="0">
                <a:solidFill>
                  <a:prstClr val="white">
                    <a:lumMod val="50000"/>
                  </a:prstClr>
                </a:solidFill>
              </a:rPr>
              <a:t> 2016</a:t>
            </a:r>
            <a:r>
              <a:rPr lang="en-US" sz="1000" dirty="0" smtClean="0">
                <a:solidFill>
                  <a:prstClr val="white">
                    <a:lumMod val="50000"/>
                  </a:prstClr>
                </a:solidFill>
              </a:rPr>
              <a:t>). Other requests for this document shall be referred to DARPA Public Release Center. </a:t>
            </a:r>
            <a:endParaRPr lang="en-US" sz="1000" dirty="0">
              <a:solidFill>
                <a:prstClr val="white">
                  <a:lumMod val="50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3200" kern="1200">
          <a:solidFill>
            <a:schemeClr val="tx1"/>
          </a:solidFill>
          <a:latin typeface="Arial"/>
          <a:ea typeface="ＭＳ Ｐゴシック" charset="-128"/>
          <a:cs typeface="Arial"/>
        </a:defRPr>
      </a:lvl1pPr>
      <a:lvl2pPr algn="l" defTabSz="457200" rtl="0" eaLnBrk="1" fontAlgn="base" hangingPunct="1">
        <a:spcBef>
          <a:spcPct val="0"/>
        </a:spcBef>
        <a:spcAft>
          <a:spcPct val="0"/>
        </a:spcAft>
        <a:defRPr sz="3200">
          <a:solidFill>
            <a:schemeClr val="tx1"/>
          </a:solidFill>
          <a:latin typeface="Arial" panose="02080604020202020204" charset="0"/>
          <a:ea typeface="ＭＳ Ｐゴシック" charset="-128"/>
          <a:cs typeface="ＭＳ Ｐゴシック" charset="-128"/>
        </a:defRPr>
      </a:lvl2pPr>
      <a:lvl3pPr algn="l" defTabSz="457200" rtl="0" eaLnBrk="1" fontAlgn="base" hangingPunct="1">
        <a:spcBef>
          <a:spcPct val="0"/>
        </a:spcBef>
        <a:spcAft>
          <a:spcPct val="0"/>
        </a:spcAft>
        <a:defRPr sz="3200">
          <a:solidFill>
            <a:schemeClr val="tx1"/>
          </a:solidFill>
          <a:latin typeface="Arial" panose="02080604020202020204" charset="0"/>
          <a:ea typeface="ＭＳ Ｐゴシック" charset="-128"/>
          <a:cs typeface="ＭＳ Ｐゴシック" charset="-128"/>
        </a:defRPr>
      </a:lvl3pPr>
      <a:lvl4pPr algn="l" defTabSz="457200" rtl="0" eaLnBrk="1" fontAlgn="base" hangingPunct="1">
        <a:spcBef>
          <a:spcPct val="0"/>
        </a:spcBef>
        <a:spcAft>
          <a:spcPct val="0"/>
        </a:spcAft>
        <a:defRPr sz="3200">
          <a:solidFill>
            <a:schemeClr val="tx1"/>
          </a:solidFill>
          <a:latin typeface="Arial" panose="02080604020202020204" charset="0"/>
          <a:ea typeface="ＭＳ Ｐゴシック" charset="-128"/>
          <a:cs typeface="ＭＳ Ｐゴシック" charset="-128"/>
        </a:defRPr>
      </a:lvl4pPr>
      <a:lvl5pPr algn="l" defTabSz="457200" rtl="0" eaLnBrk="1" fontAlgn="base" hangingPunct="1">
        <a:spcBef>
          <a:spcPct val="0"/>
        </a:spcBef>
        <a:spcAft>
          <a:spcPct val="0"/>
        </a:spcAft>
        <a:defRPr sz="3200">
          <a:solidFill>
            <a:schemeClr val="tx1"/>
          </a:solidFill>
          <a:latin typeface="Arial" panose="02080604020202020204" charset="0"/>
          <a:ea typeface="ＭＳ Ｐゴシック" charset="-128"/>
          <a:cs typeface="ＭＳ Ｐゴシック" charset="-128"/>
        </a:defRPr>
      </a:lvl5pPr>
      <a:lvl6pPr marL="457200" algn="l" defTabSz="457200" rtl="0" eaLnBrk="1" fontAlgn="base" hangingPunct="1">
        <a:spcBef>
          <a:spcPct val="0"/>
        </a:spcBef>
        <a:spcAft>
          <a:spcPct val="0"/>
        </a:spcAft>
        <a:defRPr sz="3200">
          <a:solidFill>
            <a:schemeClr val="tx1"/>
          </a:solidFill>
          <a:latin typeface="Calibri" charset="0"/>
          <a:ea typeface="ＭＳ Ｐゴシック" charset="-128"/>
          <a:cs typeface="ＭＳ Ｐゴシック" charset="-128"/>
        </a:defRPr>
      </a:lvl6pPr>
      <a:lvl7pPr marL="914400" algn="l" defTabSz="457200" rtl="0" eaLnBrk="1" fontAlgn="base" hangingPunct="1">
        <a:spcBef>
          <a:spcPct val="0"/>
        </a:spcBef>
        <a:spcAft>
          <a:spcPct val="0"/>
        </a:spcAft>
        <a:defRPr sz="3200">
          <a:solidFill>
            <a:schemeClr val="tx1"/>
          </a:solidFill>
          <a:latin typeface="Calibri" charset="0"/>
          <a:ea typeface="ＭＳ Ｐゴシック" charset="-128"/>
          <a:cs typeface="ＭＳ Ｐゴシック" charset="-128"/>
        </a:defRPr>
      </a:lvl7pPr>
      <a:lvl8pPr marL="1371600" algn="l" defTabSz="457200" rtl="0" eaLnBrk="1" fontAlgn="base" hangingPunct="1">
        <a:spcBef>
          <a:spcPct val="0"/>
        </a:spcBef>
        <a:spcAft>
          <a:spcPct val="0"/>
        </a:spcAft>
        <a:defRPr sz="3200">
          <a:solidFill>
            <a:schemeClr val="tx1"/>
          </a:solidFill>
          <a:latin typeface="Calibri" charset="0"/>
          <a:ea typeface="ＭＳ Ｐゴシック" charset="-128"/>
          <a:cs typeface="ＭＳ Ｐゴシック" charset="-128"/>
        </a:defRPr>
      </a:lvl8pPr>
      <a:lvl9pPr marL="1828800" algn="l" defTabSz="457200" rtl="0" eaLnBrk="1" fontAlgn="base" hangingPunct="1">
        <a:spcBef>
          <a:spcPct val="0"/>
        </a:spcBef>
        <a:spcAft>
          <a:spcPct val="0"/>
        </a:spcAft>
        <a:defRPr sz="32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panose="02080604020202020204" charset="0"/>
        <a:buChar char="•"/>
        <a:defRPr sz="2800" kern="1200">
          <a:solidFill>
            <a:schemeClr val="tx1"/>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panose="02080604020202020204" charset="0"/>
        <a:buChar char="–"/>
        <a:defRPr sz="2400" kern="1200">
          <a:solidFill>
            <a:schemeClr val="tx1"/>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panose="02080604020202020204" charset="0"/>
        <a:buChar char="•"/>
        <a:defRPr sz="2000" kern="1200">
          <a:solidFill>
            <a:schemeClr val="tx1"/>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panose="02080604020202020204" charset="0"/>
        <a:buChar char="–"/>
        <a:defRPr kern="1200">
          <a:solidFill>
            <a:schemeClr val="tx1"/>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panose="02080604020202020204" charset="0"/>
        <a:buChar char="»"/>
        <a:defRPr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2.xml"/><Relationship Id="rId7" Type="http://schemas.openxmlformats.org/officeDocument/2006/relationships/image" Target="../media/image8.GIF"/><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2.png"/><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5.png"/><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slideLayout" Target="../slideLayouts/slideLayout17.xml"/><Relationship Id="rId1"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0.png"/><Relationship Id="rId1" Type="http://schemas.openxmlformats.org/officeDocument/2006/relationships/hyperlink" Target="http://siis.cse.psu.edu/epicc/" TargetMode="Externa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2.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3.emf"/></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xml"/><Relationship Id="rId1" Type="http://schemas.openxmlformats.org/officeDocument/2006/relationships/image" Target="../media/image33.e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7.xml"/><Relationship Id="rId1" Type="http://schemas.openxmlformats.org/officeDocument/2006/relationships/image" Target="../media/image33.e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image" Target="../media/image3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image" Target="../media/image3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8.png"/><Relationship Id="rId1" Type="http://schemas.openxmlformats.org/officeDocument/2006/relationships/image" Target="../media/image37.png"/></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3.png"/><Relationship Id="rId1" Type="http://schemas.openxmlformats.org/officeDocument/2006/relationships/image" Target="../media/image4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3.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18" descr="screened.jpg"/>
          <p:cNvPicPr>
            <a:picLocks noChangeAspect="1"/>
          </p:cNvPicPr>
          <p:nvPr/>
        </p:nvPicPr>
        <p:blipFill>
          <a:blip r:embed="rId1"/>
          <a:srcRect/>
          <a:stretch>
            <a:fillRect/>
          </a:stretch>
        </p:blipFill>
        <p:spPr bwMode="auto">
          <a:xfrm>
            <a:off x="157163" y="158750"/>
            <a:ext cx="4394200" cy="6301113"/>
          </a:xfrm>
          <a:prstGeom prst="rect">
            <a:avLst/>
          </a:prstGeom>
          <a:noFill/>
          <a:ln w="9525">
            <a:noFill/>
            <a:miter lim="800000"/>
            <a:headEnd/>
            <a:tailEnd/>
          </a:ln>
        </p:spPr>
      </p:pic>
      <p:sp>
        <p:nvSpPr>
          <p:cNvPr id="4" name="Rectangle 3"/>
          <p:cNvSpPr/>
          <p:nvPr/>
        </p:nvSpPr>
        <p:spPr>
          <a:xfrm>
            <a:off x="0" y="2311400"/>
            <a:ext cx="9144000" cy="10922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a:endParaRPr>
          </a:p>
        </p:txBody>
      </p:sp>
      <p:sp>
        <p:nvSpPr>
          <p:cNvPr id="6" name="Rectangle 5"/>
          <p:cNvSpPr/>
          <p:nvPr/>
        </p:nvSpPr>
        <p:spPr>
          <a:xfrm>
            <a:off x="157163" y="152401"/>
            <a:ext cx="8523931" cy="62858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a:endParaRPr>
          </a:p>
        </p:txBody>
      </p:sp>
      <p:sp>
        <p:nvSpPr>
          <p:cNvPr id="7" name="Rectangle 6"/>
          <p:cNvSpPr/>
          <p:nvPr/>
        </p:nvSpPr>
        <p:spPr>
          <a:xfrm>
            <a:off x="8977313" y="2311400"/>
            <a:ext cx="166687" cy="1092200"/>
          </a:xfrm>
          <a:prstGeom prst="rect">
            <a:avLst/>
          </a:prstGeom>
          <a:solidFill>
            <a:srgbClr val="D7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a:endParaRPr>
          </a:p>
        </p:txBody>
      </p:sp>
      <p:cxnSp>
        <p:nvCxnSpPr>
          <p:cNvPr id="11" name="Straight Connector 10"/>
          <p:cNvCxnSpPr/>
          <p:nvPr/>
        </p:nvCxnSpPr>
        <p:spPr>
          <a:xfrm>
            <a:off x="1500188" y="152400"/>
            <a:ext cx="0" cy="6285841"/>
          </a:xfrm>
          <a:prstGeom prst="line">
            <a:avLst/>
          </a:prstGeom>
          <a:ln w="1270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158750" y="2311400"/>
            <a:ext cx="1341438" cy="1092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a:endParaRPr>
          </a:p>
        </p:txBody>
      </p:sp>
      <p:sp>
        <p:nvSpPr>
          <p:cNvPr id="14346" name="TextBox 15"/>
          <p:cNvSpPr txBox="1">
            <a:spLocks noChangeArrowheads="1"/>
          </p:cNvSpPr>
          <p:nvPr/>
        </p:nvSpPr>
        <p:spPr bwMode="auto">
          <a:xfrm>
            <a:off x="1466951" y="817470"/>
            <a:ext cx="7477125" cy="2062103"/>
          </a:xfrm>
          <a:prstGeom prst="rect">
            <a:avLst/>
          </a:prstGeom>
          <a:noFill/>
          <a:ln w="9525">
            <a:noFill/>
            <a:miter lim="800000"/>
          </a:ln>
        </p:spPr>
        <p:txBody>
          <a:bodyPr wrap="square">
            <a:spAutoFit/>
          </a:bodyPr>
          <a:lstStyle/>
          <a:p>
            <a:r>
              <a:rPr lang="en-US" sz="3200" b="1" dirty="0" smtClean="0">
                <a:solidFill>
                  <a:prstClr val="black"/>
                </a:solidFill>
              </a:rPr>
              <a:t>Interfaces, Models, and Monitoring for Resource-aware Transformations that Augment the Lifecycle of Systems (</a:t>
            </a:r>
            <a:r>
              <a:rPr lang="en-US" sz="3200" b="1" dirty="0" err="1" smtClean="0">
                <a:solidFill>
                  <a:prstClr val="black"/>
                </a:solidFill>
              </a:rPr>
              <a:t>IMMoRTALS</a:t>
            </a:r>
            <a:r>
              <a:rPr lang="en-US" sz="3200" b="1" dirty="0" smtClean="0">
                <a:solidFill>
                  <a:prstClr val="black"/>
                </a:solidFill>
              </a:rPr>
              <a:t>)</a:t>
            </a:r>
          </a:p>
        </p:txBody>
      </p:sp>
      <p:pic>
        <p:nvPicPr>
          <p:cNvPr id="13" name="Picture 16" descr="AFRL Shield transparent background 1INcopy"/>
          <p:cNvPicPr>
            <a:picLocks noChangeAspect="1" noChangeArrowheads="1"/>
          </p:cNvPicPr>
          <p:nvPr/>
        </p:nvPicPr>
        <p:blipFill>
          <a:blip r:embed="rId2" cstate="print"/>
          <a:srcRect/>
          <a:stretch>
            <a:fillRect/>
          </a:stretch>
        </p:blipFill>
        <p:spPr bwMode="auto">
          <a:xfrm>
            <a:off x="7850038" y="3421062"/>
            <a:ext cx="1012974" cy="1005861"/>
          </a:xfrm>
          <a:prstGeom prst="rect">
            <a:avLst/>
          </a:prstGeom>
          <a:noFill/>
          <a:ln w="9525">
            <a:noFill/>
            <a:miter lim="800000"/>
            <a:headEnd/>
            <a:tailEnd/>
          </a:ln>
        </p:spPr>
      </p:pic>
      <p:sp>
        <p:nvSpPr>
          <p:cNvPr id="16" name="TextBox 17"/>
          <p:cNvSpPr txBox="1">
            <a:spLocks noChangeArrowheads="1"/>
          </p:cNvSpPr>
          <p:nvPr/>
        </p:nvSpPr>
        <p:spPr bwMode="auto">
          <a:xfrm>
            <a:off x="3304330" y="3403600"/>
            <a:ext cx="3625851" cy="338554"/>
          </a:xfrm>
          <a:prstGeom prst="rect">
            <a:avLst/>
          </a:prstGeom>
          <a:noFill/>
          <a:ln w="9525">
            <a:noFill/>
            <a:miter lim="800000"/>
          </a:ln>
        </p:spPr>
        <p:txBody>
          <a:bodyPr wrap="square">
            <a:spAutoFit/>
          </a:bodyPr>
          <a:lstStyle/>
          <a:p>
            <a:pPr algn="ctr"/>
            <a:endParaRPr lang="en-US" sz="1600" dirty="0" smtClean="0">
              <a:solidFill>
                <a:prstClr val="black"/>
              </a:solidFill>
            </a:endParaRPr>
          </a:p>
        </p:txBody>
      </p:sp>
      <p:sp>
        <p:nvSpPr>
          <p:cNvPr id="19" name="TextBox 17"/>
          <p:cNvSpPr txBox="1">
            <a:spLocks noChangeArrowheads="1"/>
          </p:cNvSpPr>
          <p:nvPr/>
        </p:nvSpPr>
        <p:spPr bwMode="auto">
          <a:xfrm>
            <a:off x="1384299" y="4750620"/>
            <a:ext cx="7478713" cy="584775"/>
          </a:xfrm>
          <a:prstGeom prst="rect">
            <a:avLst/>
          </a:prstGeom>
          <a:noFill/>
          <a:ln w="9525">
            <a:noFill/>
            <a:miter lim="800000"/>
          </a:ln>
        </p:spPr>
        <p:txBody>
          <a:bodyPr wrap="square">
            <a:spAutoFit/>
          </a:bodyPr>
          <a:lstStyle/>
          <a:p>
            <a:pPr algn="ctr"/>
            <a:endParaRPr lang="en-US" sz="1600" dirty="0" smtClean="0">
              <a:solidFill>
                <a:prstClr val="black"/>
              </a:solidFill>
            </a:endParaRPr>
          </a:p>
          <a:p>
            <a:pPr algn="ctr"/>
            <a:r>
              <a:rPr lang="en-US" sz="1600" dirty="0" smtClean="0">
                <a:solidFill>
                  <a:prstClr val="black"/>
                </a:solidFill>
              </a:rPr>
              <a:t>BBN Site Visit </a:t>
            </a:r>
            <a:endParaRPr lang="en-US" sz="1600" dirty="0">
              <a:solidFill>
                <a:prstClr val="black"/>
              </a:solidFill>
            </a:endParaRPr>
          </a:p>
        </p:txBody>
      </p:sp>
      <p:pic>
        <p:nvPicPr>
          <p:cNvPr id="20" name="Picture 21"/>
          <p:cNvPicPr>
            <a:picLocks noChangeArrowheads="1"/>
          </p:cNvPicPr>
          <p:nvPr/>
        </p:nvPicPr>
        <p:blipFill>
          <a:blip r:embed="rId3">
            <a:lum bright="18000"/>
          </a:blip>
          <a:srcRect/>
          <a:stretch>
            <a:fillRect/>
          </a:stretch>
        </p:blipFill>
        <p:spPr bwMode="auto">
          <a:xfrm>
            <a:off x="4654618" y="3441545"/>
            <a:ext cx="1307740" cy="801271"/>
          </a:xfrm>
          <a:prstGeom prst="rect">
            <a:avLst/>
          </a:prstGeom>
          <a:noFill/>
          <a:ln w="9525">
            <a:noFill/>
            <a:miter lim="800000"/>
            <a:headEnd/>
            <a:tailEnd/>
          </a:ln>
        </p:spPr>
      </p:pic>
      <p:sp>
        <p:nvSpPr>
          <p:cNvPr id="15" name="Slide Number Placeholder 14"/>
          <p:cNvSpPr>
            <a:spLocks noGrp="1"/>
          </p:cNvSpPr>
          <p:nvPr>
            <p:ph type="sldNum" sz="quarter" idx="12"/>
          </p:nvPr>
        </p:nvSpPr>
        <p:spPr>
          <a:xfrm>
            <a:off x="3976459" y="4440834"/>
            <a:ext cx="2133600" cy="365125"/>
          </a:xfrm>
        </p:spPr>
        <p:txBody>
          <a:bodyPr/>
          <a:lstStyle/>
          <a:p>
            <a:r>
              <a:rPr lang="en-US" dirty="0" smtClean="0">
                <a:solidFill>
                  <a:prstClr val="black"/>
                </a:solidFill>
              </a:rPr>
              <a:t>April, 2016</a:t>
            </a:r>
            <a:endParaRPr lang="en-US" dirty="0">
              <a:solidFill>
                <a:prstClr val="black"/>
              </a:solidFill>
            </a:endParaRPr>
          </a:p>
        </p:txBody>
      </p:sp>
      <p:pic>
        <p:nvPicPr>
          <p:cNvPr id="17" name="Picture 16" descr="logo size requirements"/>
          <p:cNvPicPr/>
          <p:nvPr/>
        </p:nvPicPr>
        <p:blipFill rotWithShape="1">
          <a:blip r:embed="rId4">
            <a:extLst>
              <a:ext uri="{28A0092B-C50C-407E-A947-70E740481C1C}">
                <a14:useLocalDpi xmlns:a14="http://schemas.microsoft.com/office/drawing/2010/main" val="0"/>
              </a:ext>
            </a:extLst>
          </a:blip>
          <a:srcRect l="32475" t="27241" r="30474" b="34433"/>
          <a:stretch>
            <a:fillRect/>
          </a:stretch>
        </p:blipFill>
        <p:spPr bwMode="auto">
          <a:xfrm>
            <a:off x="4591840" y="5966037"/>
            <a:ext cx="1337678" cy="491500"/>
          </a:xfrm>
          <a:prstGeom prst="rect">
            <a:avLst/>
          </a:prstGeom>
          <a:noFill/>
        </p:spPr>
      </p:pic>
      <p:pic>
        <p:nvPicPr>
          <p:cNvPr id="18" name="Picture 17" descr="http://connectivecorridor.syr.edu/wp-content/uploads/2012/04/SU-seal.jpg"/>
          <p:cNvPicPr/>
          <p:nvPr/>
        </p:nvPicPr>
        <p:blipFill rotWithShape="1">
          <a:blip r:embed="rId5">
            <a:extLst>
              <a:ext uri="{28A0092B-C50C-407E-A947-70E740481C1C}">
                <a14:useLocalDpi xmlns:a14="http://schemas.microsoft.com/office/drawing/2010/main" val="0"/>
              </a:ext>
            </a:extLst>
          </a:blip>
          <a:srcRect l="14062" t="5000" r="13750" b="-1"/>
          <a:stretch>
            <a:fillRect/>
          </a:stretch>
        </p:blipFill>
        <p:spPr bwMode="auto">
          <a:xfrm>
            <a:off x="7682527" y="5777491"/>
            <a:ext cx="779145" cy="769620"/>
          </a:xfrm>
          <a:prstGeom prst="rect">
            <a:avLst/>
          </a:prstGeom>
          <a:noFill/>
          <a:ln>
            <a:noFill/>
          </a:ln>
        </p:spPr>
      </p:pic>
      <p:pic>
        <p:nvPicPr>
          <p:cNvPr id="21" name="Picture 20"/>
          <p:cNvPicPr/>
          <p:nvPr/>
        </p:nvPicPr>
        <p:blipFill rotWithShape="1">
          <a:blip r:embed="rId6">
            <a:extLst>
              <a:ext uri="{28A0092B-C50C-407E-A947-70E740481C1C}">
                <a14:useLocalDpi xmlns:a14="http://schemas.microsoft.com/office/drawing/2010/main" val="0"/>
              </a:ext>
            </a:extLst>
          </a:blip>
          <a:srcRect l="14629" t="-1238" r="47312" b="18417"/>
          <a:stretch>
            <a:fillRect/>
          </a:stretch>
        </p:blipFill>
        <p:spPr>
          <a:xfrm>
            <a:off x="5920732" y="5964513"/>
            <a:ext cx="1737360" cy="492125"/>
          </a:xfrm>
          <a:prstGeom prst="roundRect">
            <a:avLst>
              <a:gd name="adj" fmla="val 25954"/>
            </a:avLst>
          </a:prstGeom>
        </p:spPr>
      </p:pic>
      <p:pic>
        <p:nvPicPr>
          <p:cNvPr id="22" name="Picture 21" descr="http://www.vanderbilt.edu/publicaffairs/cs/graphicstandards/images/vu06a_slim.gif"/>
          <p:cNvPicPr/>
          <p:nvPr/>
        </p:nvPicPr>
        <p:blipFill rotWithShape="1">
          <a:blip r:embed="rId7">
            <a:extLst>
              <a:ext uri="{28A0092B-C50C-407E-A947-70E740481C1C}">
                <a14:useLocalDpi xmlns:a14="http://schemas.microsoft.com/office/drawing/2010/main" val="0"/>
              </a:ext>
            </a:extLst>
          </a:blip>
          <a:srcRect t="18066" b="18375"/>
          <a:stretch>
            <a:fillRect/>
          </a:stretch>
        </p:blipFill>
        <p:spPr bwMode="auto">
          <a:xfrm>
            <a:off x="8486107" y="5896896"/>
            <a:ext cx="657893" cy="65532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CPs </a:t>
            </a:r>
            <a:endParaRPr lang="en-US" dirty="0"/>
          </a:p>
        </p:txBody>
      </p:sp>
      <p:sp>
        <p:nvSpPr>
          <p:cNvPr id="3" name="Content Placeholder 2"/>
          <p:cNvSpPr>
            <a:spLocks noGrp="1"/>
          </p:cNvSpPr>
          <p:nvPr>
            <p:ph idx="1"/>
          </p:nvPr>
        </p:nvSpPr>
        <p:spPr>
          <a:xfrm>
            <a:off x="258552" y="957263"/>
            <a:ext cx="8229600" cy="5262155"/>
          </a:xfrm>
        </p:spPr>
        <p:txBody>
          <a:bodyPr/>
          <a:lstStyle/>
          <a:p>
            <a:r>
              <a:rPr lang="en-US" sz="2000" dirty="0" smtClean="0"/>
              <a:t>CP1: External service dependency (e.g. GPS)</a:t>
            </a:r>
            <a:endParaRPr lang="en-US" sz="2000" dirty="0" smtClean="0"/>
          </a:p>
          <a:p>
            <a:r>
              <a:rPr lang="en-US" sz="2000" dirty="0"/>
              <a:t>CP2: Mission requirement dependency (number of clients, message rate, message size</a:t>
            </a:r>
            <a:r>
              <a:rPr lang="en-US" sz="2000" dirty="0" smtClean="0"/>
              <a:t>)</a:t>
            </a:r>
            <a:endParaRPr lang="en-US" sz="1200" dirty="0"/>
          </a:p>
          <a:p>
            <a:r>
              <a:rPr lang="en-US" sz="2000" dirty="0" smtClean="0"/>
              <a:t>Each CP has various progressions:</a:t>
            </a:r>
            <a:endParaRPr lang="en-US" sz="2000" dirty="0"/>
          </a:p>
          <a:p>
            <a:pPr lvl="1"/>
            <a:r>
              <a:rPr lang="en-US" sz="1800" dirty="0" smtClean="0"/>
              <a:t>Change requested before deployment</a:t>
            </a:r>
            <a:endParaRPr lang="en-US" sz="1800" dirty="0" smtClean="0"/>
          </a:p>
          <a:p>
            <a:pPr marL="1257300" lvl="2" indent="-342900">
              <a:buFont typeface="+mj-lt"/>
              <a:buAutoNum type="alphaUcPeriod"/>
            </a:pPr>
            <a:r>
              <a:rPr lang="en-US" sz="1600" dirty="0" smtClean="0"/>
              <a:t>DFUs needed to configure an alternate product exists</a:t>
            </a:r>
            <a:endParaRPr lang="en-US" sz="1600" dirty="0" smtClean="0"/>
          </a:p>
          <a:p>
            <a:pPr marL="1257300" lvl="2" indent="-342900">
              <a:buFont typeface="+mj-lt"/>
              <a:buAutoNum type="alphaUcPeriod"/>
            </a:pPr>
            <a:r>
              <a:rPr lang="en-US" sz="1600" dirty="0" smtClean="0"/>
              <a:t>DFUs needed to configure the alternate does not exist</a:t>
            </a:r>
            <a:endParaRPr lang="en-US" sz="1600" dirty="0"/>
          </a:p>
          <a:p>
            <a:pPr lvl="1"/>
            <a:r>
              <a:rPr lang="en-US" sz="1800" dirty="0"/>
              <a:t>Change detected at </a:t>
            </a:r>
            <a:r>
              <a:rPr lang="en-US" sz="1800" dirty="0" smtClean="0"/>
              <a:t>runtime/in-mission</a:t>
            </a:r>
            <a:endParaRPr lang="en-US" sz="1800" dirty="0" smtClean="0"/>
          </a:p>
          <a:p>
            <a:pPr marL="1257300" lvl="2" indent="-342900">
              <a:buFont typeface="+mj-lt"/>
              <a:buAutoNum type="alphaUcPeriod" startAt="3"/>
            </a:pPr>
            <a:r>
              <a:rPr lang="en-US" sz="1600" dirty="0" smtClean="0"/>
              <a:t>Deployed system is not capable to handle (fails)</a:t>
            </a:r>
            <a:r>
              <a:rPr lang="en-US" sz="1600" dirty="0" smtClean="0">
                <a:sym typeface="Wingdings" panose="05000000000000000000" pitchFamily="2" charset="2"/>
              </a:rPr>
              <a:t> trigger (A)</a:t>
            </a:r>
            <a:endParaRPr lang="en-US" sz="1600" dirty="0">
              <a:sym typeface="Wingdings" panose="05000000000000000000" pitchFamily="2" charset="2"/>
            </a:endParaRPr>
          </a:p>
          <a:p>
            <a:pPr marL="1257300" lvl="2" indent="-342900">
              <a:buFont typeface="+mj-lt"/>
              <a:buAutoNum type="alphaUcPeriod" startAt="3"/>
            </a:pPr>
            <a:r>
              <a:rPr lang="en-US" sz="1600" dirty="0" smtClean="0"/>
              <a:t>Deployed system is (has evolved, due to A and/or </a:t>
            </a:r>
            <a:r>
              <a:rPr lang="en-US" sz="1600" dirty="0"/>
              <a:t>B, to </a:t>
            </a:r>
            <a:r>
              <a:rPr lang="en-US" sz="1600" dirty="0" smtClean="0"/>
              <a:t>be) able to handle</a:t>
            </a:r>
            <a:endParaRPr lang="en-US" sz="1600" dirty="0" smtClean="0"/>
          </a:p>
          <a:p>
            <a:pPr lvl="3"/>
            <a:r>
              <a:rPr lang="en-US" sz="1400" dirty="0" smtClean="0"/>
              <a:t>Absorbs within (e.g., executes appropriate branches of code)- we have demonstrated technologies to </a:t>
            </a:r>
            <a:r>
              <a:rPr lang="en-US" sz="1400" i="1" u="sng" dirty="0" smtClean="0"/>
              <a:t>program</a:t>
            </a:r>
            <a:r>
              <a:rPr lang="en-US" sz="1400" i="1" dirty="0" smtClean="0"/>
              <a:t> </a:t>
            </a:r>
            <a:r>
              <a:rPr lang="en-US" sz="1400" dirty="0" smtClean="0"/>
              <a:t> and </a:t>
            </a:r>
            <a:r>
              <a:rPr lang="en-US" sz="1400" i="1" u="sng" dirty="0" smtClean="0"/>
              <a:t>manage</a:t>
            </a:r>
            <a:r>
              <a:rPr lang="en-US" sz="1400" i="1" dirty="0" smtClean="0"/>
              <a:t> </a:t>
            </a:r>
            <a:r>
              <a:rPr lang="en-US" sz="1400" dirty="0" smtClean="0"/>
              <a:t>this kind of adaptive applications in the past </a:t>
            </a:r>
            <a:endParaRPr lang="en-US" sz="1400" dirty="0" smtClean="0"/>
          </a:p>
          <a:p>
            <a:pPr lvl="3"/>
            <a:r>
              <a:rPr lang="en-US" sz="1400" dirty="0" smtClean="0"/>
              <a:t>Evolves (changes configuration or code, may download)</a:t>
            </a:r>
            <a:endParaRPr lang="en-US" sz="1400" dirty="0" smtClean="0"/>
          </a:p>
          <a:p>
            <a:r>
              <a:rPr lang="en-US" sz="2000" dirty="0" smtClean="0"/>
              <a:t>Our initial focus is (A), and then (B)</a:t>
            </a:r>
            <a:endParaRPr lang="en-US" sz="2000" dirty="0" smtClean="0"/>
          </a:p>
          <a:p>
            <a:pPr lvl="1"/>
            <a:r>
              <a:rPr lang="en-US" sz="1800" dirty="0" smtClean="0"/>
              <a:t>In (B) – not claiming that we will be able to synthesize arbitrary programs, the goal is guided instrumentation or transformation of existing code (ordering of arguments, inserting a pipeline element,…)</a:t>
            </a:r>
            <a:endParaRPr lang="en-US" sz="1800"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
        <p:nvSpPr>
          <p:cNvPr id="5" name="TextBox 4"/>
          <p:cNvSpPr txBox="1"/>
          <p:nvPr/>
        </p:nvSpPr>
        <p:spPr>
          <a:xfrm>
            <a:off x="7123288" y="1957190"/>
            <a:ext cx="1907823" cy="923330"/>
          </a:xfrm>
          <a:prstGeom prst="rect">
            <a:avLst/>
          </a:prstGeom>
          <a:solidFill>
            <a:srgbClr val="FFFF00"/>
          </a:solidFill>
          <a:ln>
            <a:solidFill>
              <a:schemeClr val="accent1"/>
            </a:solidFill>
          </a:ln>
        </p:spPr>
        <p:txBody>
          <a:bodyPr wrap="square" rtlCol="0">
            <a:spAutoFit/>
          </a:bodyPr>
          <a:lstStyle/>
          <a:p>
            <a:r>
              <a:rPr lang="en-US" dirty="0" smtClean="0">
                <a:latin typeface="Arial Narrow" panose="020B0606020202030204" pitchFamily="34" charset="0"/>
              </a:rPr>
              <a:t>We will get into CP1 a bit more deeply in this presentation</a:t>
            </a:r>
            <a:endParaRPr lang="en-US" dirty="0">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CP1: Spiral 0</a:t>
            </a:r>
            <a:endParaRPr lang="en-US" dirty="0"/>
          </a:p>
        </p:txBody>
      </p:sp>
      <p:sp>
        <p:nvSpPr>
          <p:cNvPr id="3" name="Content Placeholder 2"/>
          <p:cNvSpPr>
            <a:spLocks noGrp="1"/>
          </p:cNvSpPr>
          <p:nvPr>
            <p:ph idx="1"/>
          </p:nvPr>
        </p:nvSpPr>
        <p:spPr/>
        <p:txBody>
          <a:bodyPr/>
          <a:lstStyle/>
          <a:p>
            <a:r>
              <a:rPr lang="en-US" dirty="0"/>
              <a:t>Summary:</a:t>
            </a:r>
            <a:endParaRPr lang="en-US" dirty="0"/>
          </a:p>
          <a:p>
            <a:pPr lvl="1"/>
            <a:r>
              <a:rPr lang="en-US" dirty="0"/>
              <a:t>Start with baseline SA system</a:t>
            </a:r>
            <a:endParaRPr lang="en-US" dirty="0"/>
          </a:p>
          <a:p>
            <a:pPr lvl="1"/>
            <a:r>
              <a:rPr lang="en-US" dirty="0"/>
              <a:t>Change deployment device (which varies hardware capabilities) or mission requirements</a:t>
            </a:r>
            <a:endParaRPr lang="en-US" dirty="0"/>
          </a:p>
          <a:p>
            <a:pPr lvl="1"/>
            <a:r>
              <a:rPr lang="en-US" dirty="0"/>
              <a:t>Adapt the baseline application for the new operating environment</a:t>
            </a:r>
            <a:endParaRPr lang="en-US" dirty="0"/>
          </a:p>
          <a:p>
            <a:r>
              <a:rPr lang="en-US" dirty="0"/>
              <a:t>Complexity is low for first iteration</a:t>
            </a:r>
            <a:endParaRPr lang="en-US" dirty="0"/>
          </a:p>
          <a:p>
            <a:pPr lvl="1"/>
            <a:r>
              <a:rPr lang="en-US" dirty="0"/>
              <a:t>Can enumerate entire state-space in a spreadsheet</a:t>
            </a:r>
            <a:endParaRPr lang="en-US" dirty="0"/>
          </a:p>
          <a:p>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552" y="131079"/>
            <a:ext cx="8229600" cy="682625"/>
          </a:xfrm>
        </p:spPr>
        <p:txBody>
          <a:bodyPr/>
          <a:lstStyle/>
          <a:p>
            <a:r>
              <a:rPr lang="en-US" dirty="0" smtClean="0"/>
              <a:t>Ecosystem Aspects Covered in CP1- Operating Environment </a:t>
            </a:r>
            <a:endParaRPr lang="en-US" dirty="0"/>
          </a:p>
        </p:txBody>
      </p:sp>
      <p:sp>
        <p:nvSpPr>
          <p:cNvPr id="3" name="Content Placeholder 2"/>
          <p:cNvSpPr>
            <a:spLocks noGrp="1"/>
          </p:cNvSpPr>
          <p:nvPr>
            <p:ph idx="1"/>
          </p:nvPr>
        </p:nvSpPr>
        <p:spPr>
          <a:xfrm>
            <a:off x="513644" y="1064375"/>
            <a:ext cx="8506177" cy="5285691"/>
          </a:xfrm>
        </p:spPr>
        <p:txBody>
          <a:bodyPr/>
          <a:lstStyle/>
          <a:p>
            <a:r>
              <a:rPr lang="en-US" sz="2400" dirty="0" smtClean="0"/>
              <a:t>External </a:t>
            </a:r>
            <a:r>
              <a:rPr lang="en-US" sz="2400" dirty="0"/>
              <a:t>Resources: </a:t>
            </a:r>
            <a:endParaRPr lang="en-US" sz="2400" dirty="0"/>
          </a:p>
          <a:p>
            <a:pPr lvl="1"/>
            <a:r>
              <a:rPr lang="en-US" sz="2000" dirty="0" smtClean="0"/>
              <a:t>GPS </a:t>
            </a:r>
            <a:r>
              <a:rPr lang="en-US" sz="2000" dirty="0"/>
              <a:t>satellite availability (e.g. can receive GPS radio signals) </a:t>
            </a:r>
            <a:r>
              <a:rPr lang="en-US" sz="2000" dirty="0" smtClean="0"/>
              <a:t>[GPS-Sat]</a:t>
            </a:r>
            <a:endParaRPr lang="en-US" sz="2000" dirty="0"/>
          </a:p>
          <a:p>
            <a:r>
              <a:rPr lang="en-US" sz="2400" dirty="0"/>
              <a:t>Hardware availability: </a:t>
            </a:r>
            <a:endParaRPr lang="en-US" sz="2400" dirty="0"/>
          </a:p>
          <a:p>
            <a:pPr lvl="1"/>
            <a:r>
              <a:rPr lang="en-US" sz="2000" dirty="0" smtClean="0"/>
              <a:t>GPS </a:t>
            </a:r>
            <a:r>
              <a:rPr lang="en-US" sz="2000" dirty="0"/>
              <a:t>chipset on android device </a:t>
            </a:r>
            <a:r>
              <a:rPr lang="en-US" sz="2000" dirty="0" smtClean="0"/>
              <a:t>[GPS-Dev]</a:t>
            </a:r>
            <a:endParaRPr lang="en-US" sz="2000" dirty="0"/>
          </a:p>
          <a:p>
            <a:pPr lvl="1"/>
            <a:r>
              <a:rPr lang="en-US" sz="2000" dirty="0"/>
              <a:t>B</a:t>
            </a:r>
            <a:r>
              <a:rPr lang="en-US" sz="2000" dirty="0" smtClean="0"/>
              <a:t>luetooth </a:t>
            </a:r>
            <a:r>
              <a:rPr lang="en-US" sz="2000" dirty="0"/>
              <a:t>chipset on android device (e.g. for external </a:t>
            </a:r>
            <a:r>
              <a:rPr lang="en-US" sz="2000" dirty="0" err="1"/>
              <a:t>bluetooth</a:t>
            </a:r>
            <a:r>
              <a:rPr lang="en-US" sz="2000" dirty="0"/>
              <a:t>-based GPS device</a:t>
            </a:r>
            <a:r>
              <a:rPr lang="en-US" sz="2000" dirty="0" smtClean="0"/>
              <a:t>) [Ext-BT] </a:t>
            </a:r>
            <a:endParaRPr lang="en-US" sz="2000" dirty="0"/>
          </a:p>
          <a:p>
            <a:pPr lvl="1"/>
            <a:r>
              <a:rPr lang="en-US" sz="2000" dirty="0"/>
              <a:t>A</a:t>
            </a:r>
            <a:r>
              <a:rPr lang="en-US" sz="2000" dirty="0" smtClean="0"/>
              <a:t>vailable </a:t>
            </a:r>
            <a:r>
              <a:rPr lang="en-US" sz="2000" dirty="0"/>
              <a:t>USB connection (e.g. for external </a:t>
            </a:r>
            <a:r>
              <a:rPr lang="en-US" sz="2000" dirty="0" err="1"/>
              <a:t>usb</a:t>
            </a:r>
            <a:r>
              <a:rPr lang="en-US" sz="2000" dirty="0"/>
              <a:t>-based GPS device) </a:t>
            </a:r>
            <a:r>
              <a:rPr lang="en-US" sz="2000" dirty="0" smtClean="0"/>
              <a:t>[Ext-USB]</a:t>
            </a:r>
            <a:endParaRPr lang="en-US" sz="2000" dirty="0"/>
          </a:p>
          <a:p>
            <a:pPr lvl="1"/>
            <a:r>
              <a:rPr lang="en-US" sz="2000" dirty="0"/>
              <a:t>C</a:t>
            </a:r>
            <a:r>
              <a:rPr lang="en-US" sz="2000" dirty="0" smtClean="0"/>
              <a:t>lient </a:t>
            </a:r>
            <a:r>
              <a:rPr lang="en-US" sz="2000" dirty="0"/>
              <a:t>device has a display for </a:t>
            </a:r>
            <a:r>
              <a:rPr lang="en-US" sz="2000" dirty="0" smtClean="0"/>
              <a:t>user-interface</a:t>
            </a:r>
            <a:r>
              <a:rPr lang="en-US" sz="2000" dirty="0"/>
              <a:t> </a:t>
            </a:r>
            <a:r>
              <a:rPr lang="en-US" sz="2000" dirty="0" smtClean="0"/>
              <a:t>[Has-UI]</a:t>
            </a:r>
            <a:endParaRPr lang="en-US" sz="2000" dirty="0" smtClean="0"/>
          </a:p>
          <a:p>
            <a:pPr lvl="2"/>
            <a:r>
              <a:rPr lang="en-US" sz="1600" dirty="0" smtClean="0"/>
              <a:t>Could </a:t>
            </a:r>
            <a:r>
              <a:rPr lang="en-US" sz="1600" dirty="0"/>
              <a:t>also represent high-level notion regarding screen accessibility during mission (a chest-mount android vs. throwing it in a backpack)</a:t>
            </a:r>
            <a:endParaRPr lang="en-US" sz="1600" dirty="0"/>
          </a:p>
          <a:p>
            <a:r>
              <a:rPr lang="en-US" sz="2400" dirty="0"/>
              <a:t>Mission </a:t>
            </a:r>
            <a:r>
              <a:rPr lang="en-US" sz="2400" dirty="0" smtClean="0"/>
              <a:t>Requirements:</a:t>
            </a:r>
            <a:endParaRPr lang="en-US" sz="2400" dirty="0"/>
          </a:p>
          <a:p>
            <a:pPr lvl="1"/>
            <a:r>
              <a:rPr lang="en-US" sz="2000" dirty="0"/>
              <a:t>M</a:t>
            </a:r>
            <a:r>
              <a:rPr lang="en-US" sz="2000" dirty="0" smtClean="0"/>
              <a:t>ission </a:t>
            </a:r>
            <a:r>
              <a:rPr lang="en-US" sz="2000" dirty="0"/>
              <a:t>requirement for SAASM GPS </a:t>
            </a:r>
            <a:r>
              <a:rPr lang="en-US" sz="2000" dirty="0" smtClean="0"/>
              <a:t>[</a:t>
            </a:r>
            <a:r>
              <a:rPr lang="en-US" sz="2000" dirty="0" err="1" smtClean="0"/>
              <a:t>Req</a:t>
            </a:r>
            <a:r>
              <a:rPr lang="en-US" sz="2000" dirty="0" smtClean="0"/>
              <a:t>-SAASM]</a:t>
            </a:r>
            <a:endParaRPr lang="en-US" sz="2000" dirty="0" smtClean="0"/>
          </a:p>
          <a:p>
            <a:pPr lvl="2"/>
            <a:r>
              <a:rPr lang="en-US" sz="1600" dirty="0" smtClean="0">
                <a:solidFill>
                  <a:srgbClr val="FF0000"/>
                </a:solidFill>
              </a:rPr>
              <a:t>Could also be specified in terms of properties (e.g., accuracy) instead of name</a:t>
            </a:r>
            <a:endParaRPr lang="en-US" sz="1600" dirty="0">
              <a:solidFill>
                <a:srgbClr val="FF0000"/>
              </a:solidFill>
            </a:endParaRPr>
          </a:p>
          <a:p>
            <a:endParaRPr lang="en-US" sz="2400"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Platform and Application </a:t>
            </a:r>
            <a:endParaRPr lang="en-US" dirty="0"/>
          </a:p>
        </p:txBody>
      </p:sp>
      <p:sp>
        <p:nvSpPr>
          <p:cNvPr id="3" name="Content Placeholder 2"/>
          <p:cNvSpPr>
            <a:spLocks noGrp="1"/>
          </p:cNvSpPr>
          <p:nvPr>
            <p:ph idx="1"/>
          </p:nvPr>
        </p:nvSpPr>
        <p:spPr>
          <a:xfrm>
            <a:off x="563526" y="1068572"/>
            <a:ext cx="8229600" cy="5108944"/>
          </a:xfrm>
        </p:spPr>
        <p:txBody>
          <a:bodyPr/>
          <a:lstStyle/>
          <a:p>
            <a:r>
              <a:rPr lang="en-US" sz="2000" dirty="0" smtClean="0"/>
              <a:t>Elements of the operating environment (the aspects described in the last slide) affect a particular functionality of the application</a:t>
            </a:r>
            <a:endParaRPr lang="en-US" sz="2000" dirty="0" smtClean="0"/>
          </a:p>
          <a:p>
            <a:pPr lvl="1"/>
            <a:r>
              <a:rPr lang="en-US" sz="1800" dirty="0" smtClean="0"/>
              <a:t>Providing location information </a:t>
            </a:r>
            <a:endParaRPr lang="en-US" sz="1800" dirty="0" smtClean="0"/>
          </a:p>
          <a:p>
            <a:r>
              <a:rPr lang="en-US" sz="2000" dirty="0" smtClean="0"/>
              <a:t>In our SPL parlance </a:t>
            </a:r>
            <a:endParaRPr lang="en-US" sz="2000" dirty="0" smtClean="0"/>
          </a:p>
          <a:p>
            <a:pPr lvl="1"/>
            <a:r>
              <a:rPr lang="en-US" sz="1800" dirty="0" smtClean="0"/>
              <a:t>Location Provider component</a:t>
            </a:r>
            <a:endParaRPr lang="en-US" sz="1800" dirty="0" smtClean="0"/>
          </a:p>
          <a:p>
            <a:pPr lvl="1"/>
            <a:r>
              <a:rPr lang="en-US" sz="1800" dirty="0" smtClean="0"/>
              <a:t>Its use in the product (application)</a:t>
            </a:r>
            <a:endParaRPr lang="en-US" sz="1800" dirty="0" smtClean="0"/>
          </a:p>
          <a:p>
            <a:pPr lvl="1"/>
            <a:endParaRPr lang="en-US" sz="1400" dirty="0"/>
          </a:p>
          <a:p>
            <a:r>
              <a:rPr lang="en-US" sz="2000" dirty="0" smtClean="0"/>
              <a:t>The control point assumption: the product architecture decorated with functional spec (at least the functionality we would like to evolve) is available</a:t>
            </a:r>
            <a:endParaRPr lang="en-US" sz="2000" dirty="0" smtClean="0"/>
          </a:p>
          <a:p>
            <a:pPr lvl="1"/>
            <a:r>
              <a:rPr lang="en-US" sz="1800" dirty="0"/>
              <a:t>S</a:t>
            </a:r>
            <a:r>
              <a:rPr lang="en-US" sz="1800" dirty="0" smtClean="0"/>
              <a:t>keletal representation of the application, </a:t>
            </a:r>
            <a:r>
              <a:rPr lang="en-US" sz="1800" dirty="0"/>
              <a:t>F</a:t>
            </a:r>
            <a:r>
              <a:rPr lang="en-US" sz="1800" dirty="0" smtClean="0"/>
              <a:t>unctional spec to fill </a:t>
            </a:r>
            <a:endParaRPr lang="en-US" sz="1800" dirty="0" smtClean="0"/>
          </a:p>
          <a:p>
            <a:pPr lvl="1"/>
            <a:r>
              <a:rPr lang="en-US" sz="1800" dirty="0" smtClean="0"/>
              <a:t>In CP 1, key locations in the application code that could be filled in by components whose functional spec is </a:t>
            </a:r>
            <a:r>
              <a:rPr lang="en-US" sz="1800" i="1" dirty="0" err="1" smtClean="0"/>
              <a:t>LocationProvider</a:t>
            </a:r>
            <a:r>
              <a:rPr lang="en-US" sz="1800" dirty="0" smtClean="0"/>
              <a:t> </a:t>
            </a:r>
            <a:endParaRPr lang="en-US" sz="1800" dirty="0" smtClean="0"/>
          </a:p>
          <a:p>
            <a:pPr lvl="1"/>
            <a:r>
              <a:rPr lang="en-US" sz="1800" dirty="0" err="1" smtClean="0">
                <a:solidFill>
                  <a:schemeClr val="bg1">
                    <a:lumMod val="50000"/>
                  </a:schemeClr>
                </a:solidFill>
              </a:rPr>
              <a:t>LocationProvider</a:t>
            </a:r>
            <a:r>
              <a:rPr lang="en-US" sz="1800" dirty="0" smtClean="0">
                <a:solidFill>
                  <a:schemeClr val="bg1">
                    <a:lumMod val="50000"/>
                  </a:schemeClr>
                </a:solidFill>
              </a:rPr>
              <a:t> is an ontological term describing the abstract concept of location provider functionality (more later about ontology/representation)</a:t>
            </a:r>
            <a:endParaRPr lang="en-US" sz="1800" dirty="0" smtClean="0">
              <a:solidFill>
                <a:schemeClr val="bg1">
                  <a:lumMod val="50000"/>
                </a:schemeClr>
              </a:solidFill>
            </a:endParaRPr>
          </a:p>
          <a:p>
            <a:pPr lvl="1"/>
            <a:endParaRPr lang="en-US" sz="1800" dirty="0"/>
          </a:p>
          <a:p>
            <a:pPr lvl="1"/>
            <a:endParaRPr lang="en-US" sz="1800"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Representation</a:t>
            </a:r>
            <a:endParaRPr lang="en-US" dirty="0"/>
          </a:p>
        </p:txBody>
      </p:sp>
      <p:sp>
        <p:nvSpPr>
          <p:cNvPr id="3" name="Content Placeholder 2"/>
          <p:cNvSpPr>
            <a:spLocks noGrp="1"/>
          </p:cNvSpPr>
          <p:nvPr>
            <p:ph idx="1"/>
          </p:nvPr>
        </p:nvSpPr>
        <p:spPr>
          <a:xfrm>
            <a:off x="258552" y="1092200"/>
            <a:ext cx="3387759" cy="1470378"/>
          </a:xfrm>
        </p:spPr>
        <p:txBody>
          <a:bodyPr/>
          <a:lstStyle/>
          <a:p>
            <a:r>
              <a:rPr lang="en-US" sz="1400" dirty="0" smtClean="0"/>
              <a:t>Still to be addressed</a:t>
            </a:r>
            <a:endParaRPr lang="en-US" sz="1400" dirty="0" smtClean="0"/>
          </a:p>
          <a:p>
            <a:r>
              <a:rPr lang="en-US" sz="1400" dirty="0" smtClean="0"/>
              <a:t>Cover the following at least:</a:t>
            </a:r>
            <a:endParaRPr lang="en-US" sz="1400" dirty="0" smtClean="0"/>
          </a:p>
          <a:p>
            <a:pPr lvl="1"/>
            <a:r>
              <a:rPr lang="en-US" sz="1200" dirty="0" smtClean="0">
                <a:solidFill>
                  <a:srgbClr val="FF0000"/>
                </a:solidFill>
              </a:rPr>
              <a:t>What purpose does it serve, could be a voice overlay– would like a text box or something though as a prop or reminder</a:t>
            </a:r>
            <a:endParaRPr lang="en-US" sz="1200" dirty="0" smtClean="0">
              <a:solidFill>
                <a:srgbClr val="FF0000"/>
              </a:solidFill>
            </a:endParaRPr>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grpSp>
        <p:nvGrpSpPr>
          <p:cNvPr id="10" name="Group 9"/>
          <p:cNvGrpSpPr/>
          <p:nvPr/>
        </p:nvGrpSpPr>
        <p:grpSpPr>
          <a:xfrm>
            <a:off x="2294954" y="2641705"/>
            <a:ext cx="6281293" cy="3649588"/>
            <a:chOff x="2870687" y="2260705"/>
            <a:chExt cx="6281293" cy="3649588"/>
          </a:xfrm>
        </p:grpSpPr>
        <p:pic>
          <p:nvPicPr>
            <p:cNvPr id="9" name="Picture 8"/>
            <p:cNvPicPr>
              <a:picLocks noChangeAspect="1"/>
            </p:cNvPicPr>
            <p:nvPr/>
          </p:nvPicPr>
          <p:blipFill>
            <a:blip r:embed="rId1"/>
            <a:stretch>
              <a:fillRect/>
            </a:stretch>
          </p:blipFill>
          <p:spPr>
            <a:xfrm>
              <a:off x="2870687" y="2260705"/>
              <a:ext cx="6281293" cy="3649588"/>
            </a:xfrm>
            <a:prstGeom prst="rect">
              <a:avLst/>
            </a:prstGeom>
          </p:spPr>
        </p:pic>
        <p:sp>
          <p:nvSpPr>
            <p:cNvPr id="8" name="Oval 7"/>
            <p:cNvSpPr/>
            <p:nvPr/>
          </p:nvSpPr>
          <p:spPr>
            <a:xfrm>
              <a:off x="5012267" y="2921530"/>
              <a:ext cx="719667" cy="550333"/>
            </a:xfrm>
            <a:prstGeom prst="ellipse">
              <a:avLst/>
            </a:prstGeom>
            <a:solidFill>
              <a:srgbClr val="FEF298">
                <a:alpha val="50196"/>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725333" y="2356116"/>
              <a:ext cx="1176867" cy="550333"/>
            </a:xfrm>
            <a:prstGeom prst="ellipse">
              <a:avLst/>
            </a:prstGeom>
            <a:solidFill>
              <a:srgbClr val="FEF298">
                <a:alpha val="50196"/>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TextBox 11"/>
          <p:cNvSpPr txBox="1"/>
          <p:nvPr/>
        </p:nvSpPr>
        <p:spPr>
          <a:xfrm>
            <a:off x="5791199" y="1214787"/>
            <a:ext cx="2954379" cy="923330"/>
          </a:xfrm>
          <a:prstGeom prst="rect">
            <a:avLst/>
          </a:prstGeom>
          <a:noFill/>
        </p:spPr>
        <p:txBody>
          <a:bodyPr wrap="square" rtlCol="0">
            <a:spAutoFit/>
          </a:bodyPr>
          <a:lstStyle/>
          <a:p>
            <a:r>
              <a:rPr lang="en-US" i="1" dirty="0" smtClean="0"/>
              <a:t>Highlights indicate which parts of the solution is covered/plays a role…</a:t>
            </a:r>
            <a:endParaRPr lang="en-US" i="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199854"/>
            <a:ext cx="8229600" cy="682625"/>
          </a:xfrm>
        </p:spPr>
        <p:txBody>
          <a:bodyPr/>
          <a:lstStyle/>
          <a:p>
            <a:r>
              <a:rPr lang="en-US" dirty="0"/>
              <a:t>Concepts and relations currently </a:t>
            </a:r>
            <a:br>
              <a:rPr lang="en-US" dirty="0" smtClean="0"/>
            </a:br>
            <a:r>
              <a:rPr lang="en-US" dirty="0" smtClean="0"/>
              <a:t>modeled</a:t>
            </a:r>
            <a:endParaRPr lang="en-US" dirty="0"/>
          </a:p>
        </p:txBody>
      </p:sp>
      <p:sp>
        <p:nvSpPr>
          <p:cNvPr id="3" name="Content Placeholder 2"/>
          <p:cNvSpPr>
            <a:spLocks noGrp="1"/>
          </p:cNvSpPr>
          <p:nvPr>
            <p:ph idx="1"/>
          </p:nvPr>
        </p:nvSpPr>
        <p:spPr>
          <a:xfrm>
            <a:off x="258552" y="1402768"/>
            <a:ext cx="8229600" cy="4516768"/>
          </a:xfrm>
        </p:spPr>
        <p:txBody>
          <a:bodyPr/>
          <a:lstStyle/>
          <a:p>
            <a:pPr lvl="1"/>
            <a:r>
              <a:rPr lang="en-US" sz="1800" dirty="0" smtClean="0"/>
              <a:t>Basics/Core</a:t>
            </a:r>
            <a:endParaRPr lang="en-US" sz="1800" dirty="0" smtClean="0"/>
          </a:p>
          <a:p>
            <a:pPr lvl="2"/>
            <a:r>
              <a:rPr lang="en-US" sz="1600" dirty="0" smtClean="0"/>
              <a:t>Application (Product), Component, </a:t>
            </a:r>
            <a:r>
              <a:rPr lang="en-US" sz="1600" dirty="0" err="1" smtClean="0"/>
              <a:t>ProductArchitecture</a:t>
            </a:r>
            <a:r>
              <a:rPr lang="en-US" sz="1600" dirty="0" smtClean="0"/>
              <a:t>, Class, Field, Function</a:t>
            </a:r>
            <a:endParaRPr lang="en-US" sz="1600" dirty="0" smtClean="0"/>
          </a:p>
          <a:p>
            <a:pPr lvl="2"/>
            <a:r>
              <a:rPr lang="en-US" sz="1600" dirty="0" smtClean="0"/>
              <a:t>Additional concepts related to Java and Bytecode</a:t>
            </a:r>
            <a:endParaRPr lang="en-US" sz="1600" dirty="0" smtClean="0"/>
          </a:p>
          <a:p>
            <a:pPr lvl="1"/>
            <a:r>
              <a:rPr lang="en-US" sz="1800" dirty="0" smtClean="0"/>
              <a:t>SA Domain specifics</a:t>
            </a:r>
            <a:endParaRPr lang="en-US" sz="1800" dirty="0" smtClean="0"/>
          </a:p>
          <a:p>
            <a:pPr lvl="2"/>
            <a:r>
              <a:rPr lang="en-US" sz="1600" dirty="0" smtClean="0"/>
              <a:t>Image, Location, </a:t>
            </a:r>
            <a:r>
              <a:rPr lang="en-US" sz="1600" dirty="0" err="1" smtClean="0"/>
              <a:t>LocationProvider</a:t>
            </a:r>
            <a:r>
              <a:rPr lang="en-US" sz="1600" dirty="0" smtClean="0"/>
              <a:t>, </a:t>
            </a:r>
            <a:r>
              <a:rPr lang="en-US" sz="1600" dirty="0" err="1" smtClean="0"/>
              <a:t>ImageProvider</a:t>
            </a:r>
            <a:endParaRPr lang="en-US" sz="1600" dirty="0" smtClean="0"/>
          </a:p>
          <a:p>
            <a:pPr lvl="1"/>
            <a:r>
              <a:rPr lang="en-US" sz="1800" dirty="0" smtClean="0"/>
              <a:t>Ecosystem</a:t>
            </a:r>
            <a:endParaRPr lang="en-US" sz="1800" dirty="0" smtClean="0"/>
          </a:p>
          <a:p>
            <a:pPr lvl="2"/>
            <a:r>
              <a:rPr lang="en-US" sz="1600" dirty="0" smtClean="0"/>
              <a:t>Device, Platform, Service, Library, Host, Network, CPU, Memory, </a:t>
            </a:r>
            <a:r>
              <a:rPr lang="en-US" sz="1600" dirty="0" err="1" smtClean="0"/>
              <a:t>GPSSignal</a:t>
            </a:r>
            <a:endParaRPr lang="en-US" sz="1600" dirty="0"/>
          </a:p>
          <a:p>
            <a:pPr lvl="1"/>
            <a:r>
              <a:rPr lang="en-US" sz="1800" strike="sngStrike" dirty="0" smtClean="0"/>
              <a:t>Mission </a:t>
            </a:r>
            <a:endParaRPr lang="en-US" sz="1800" strike="sngStrike" dirty="0" smtClean="0"/>
          </a:p>
          <a:p>
            <a:pPr lvl="2"/>
            <a:r>
              <a:rPr lang="en-US" sz="1600" strike="sngStrike" dirty="0" err="1" smtClean="0"/>
              <a:t>SADataSize</a:t>
            </a:r>
            <a:r>
              <a:rPr lang="en-US" sz="1600" strike="sngStrike" dirty="0" smtClean="0"/>
              <a:t>, </a:t>
            </a:r>
            <a:r>
              <a:rPr lang="en-US" sz="1600" strike="sngStrike" dirty="0" err="1" smtClean="0"/>
              <a:t>NumClients</a:t>
            </a:r>
            <a:r>
              <a:rPr lang="en-US" sz="1600" strike="sngStrike" dirty="0" smtClean="0"/>
              <a:t>, </a:t>
            </a:r>
            <a:r>
              <a:rPr lang="en-US" sz="1600" strike="sngStrike" dirty="0" err="1" smtClean="0"/>
              <a:t>ReportingFreq</a:t>
            </a:r>
            <a:endParaRPr lang="en-US" sz="1600" strike="sngStrike" dirty="0"/>
          </a:p>
          <a:p>
            <a:pPr lvl="1"/>
            <a:r>
              <a:rPr lang="en-US" sz="1800" dirty="0" smtClean="0"/>
              <a:t>Immortals specific</a:t>
            </a:r>
            <a:endParaRPr lang="en-US" sz="1800" dirty="0" smtClean="0"/>
          </a:p>
          <a:p>
            <a:pPr lvl="2"/>
            <a:r>
              <a:rPr lang="en-US" sz="1600" dirty="0" smtClean="0"/>
              <a:t>DFU, DFUID, Functionality, </a:t>
            </a:r>
            <a:r>
              <a:rPr lang="en-US" sz="1600" dirty="0" err="1" smtClean="0"/>
              <a:t>FunctionalAspect</a:t>
            </a:r>
            <a:r>
              <a:rPr lang="en-US" sz="1600" dirty="0" smtClean="0"/>
              <a:t>, </a:t>
            </a:r>
            <a:r>
              <a:rPr lang="en-US" sz="1600" dirty="0" err="1" smtClean="0"/>
              <a:t>ResourceDependency</a:t>
            </a:r>
            <a:r>
              <a:rPr lang="en-US" sz="1600" dirty="0" smtClean="0"/>
              <a:t>, </a:t>
            </a:r>
            <a:r>
              <a:rPr lang="en-US" sz="1600" dirty="0" err="1" smtClean="0"/>
              <a:t>ResourceType</a:t>
            </a:r>
            <a:r>
              <a:rPr lang="en-US" sz="1600" dirty="0" smtClean="0"/>
              <a:t> (consumed as well as provided), </a:t>
            </a:r>
            <a:r>
              <a:rPr lang="en-US" sz="1600" dirty="0" err="1" smtClean="0"/>
              <a:t>ControlPoint</a:t>
            </a:r>
            <a:endParaRPr lang="en-US" sz="1600" dirty="0" smtClean="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IMMoRTALS</a:t>
            </a:r>
            <a:r>
              <a:rPr lang="en-US" dirty="0" smtClean="0"/>
              <a:t> artifact view</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
        <p:nvSpPr>
          <p:cNvPr id="5" name="Folded Corner 4"/>
          <p:cNvSpPr/>
          <p:nvPr/>
        </p:nvSpPr>
        <p:spPr>
          <a:xfrm>
            <a:off x="146049" y="1756637"/>
            <a:ext cx="1400175" cy="603798"/>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Deployment Model (DM)</a:t>
            </a:r>
            <a:endParaRPr lang="en-US" dirty="0"/>
          </a:p>
        </p:txBody>
      </p:sp>
      <p:sp>
        <p:nvSpPr>
          <p:cNvPr id="6" name="Folded Corner 5"/>
          <p:cNvSpPr/>
          <p:nvPr/>
        </p:nvSpPr>
        <p:spPr>
          <a:xfrm>
            <a:off x="146048" y="2585312"/>
            <a:ext cx="1400175" cy="603798"/>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Feature Model (FM)</a:t>
            </a:r>
            <a:endParaRPr lang="en-US" dirty="0"/>
          </a:p>
        </p:txBody>
      </p:sp>
      <p:sp>
        <p:nvSpPr>
          <p:cNvPr id="7" name="Folded Corner 6"/>
          <p:cNvSpPr/>
          <p:nvPr/>
        </p:nvSpPr>
        <p:spPr>
          <a:xfrm>
            <a:off x="4538477" y="1761857"/>
            <a:ext cx="1343025" cy="603798"/>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Src</a:t>
            </a:r>
            <a:r>
              <a:rPr lang="en-US" dirty="0" smtClean="0"/>
              <a:t> (annotated)</a:t>
            </a:r>
            <a:endParaRPr lang="en-US" dirty="0"/>
          </a:p>
        </p:txBody>
      </p:sp>
      <p:sp>
        <p:nvSpPr>
          <p:cNvPr id="8" name="Folded Corner 7"/>
          <p:cNvSpPr/>
          <p:nvPr/>
        </p:nvSpPr>
        <p:spPr>
          <a:xfrm>
            <a:off x="4538475" y="2518055"/>
            <a:ext cx="1343027" cy="603798"/>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Bytecode</a:t>
            </a:r>
            <a:endParaRPr lang="en-US" dirty="0" smtClean="0"/>
          </a:p>
          <a:p>
            <a:pPr algn="ctr"/>
            <a:r>
              <a:rPr lang="en-US" dirty="0" smtClean="0"/>
              <a:t>(JAR/.class)</a:t>
            </a:r>
            <a:endParaRPr lang="en-US" dirty="0"/>
          </a:p>
        </p:txBody>
      </p:sp>
      <p:sp>
        <p:nvSpPr>
          <p:cNvPr id="9" name="Folded Corner 8"/>
          <p:cNvSpPr/>
          <p:nvPr/>
        </p:nvSpPr>
        <p:spPr>
          <a:xfrm>
            <a:off x="4538475" y="3274253"/>
            <a:ext cx="1343027" cy="603798"/>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Build script</a:t>
            </a:r>
            <a:endParaRPr lang="en-US" dirty="0"/>
          </a:p>
        </p:txBody>
      </p:sp>
      <p:sp>
        <p:nvSpPr>
          <p:cNvPr id="10" name="TextBox 9"/>
          <p:cNvSpPr txBox="1"/>
          <p:nvPr/>
        </p:nvSpPr>
        <p:spPr>
          <a:xfrm>
            <a:off x="-6350" y="1309752"/>
            <a:ext cx="2371355" cy="400110"/>
          </a:xfrm>
          <a:prstGeom prst="rect">
            <a:avLst/>
          </a:prstGeom>
          <a:noFill/>
        </p:spPr>
        <p:txBody>
          <a:bodyPr wrap="none" rtlCol="0">
            <a:spAutoFit/>
          </a:bodyPr>
          <a:lstStyle/>
          <a:p>
            <a:r>
              <a:rPr lang="en-US" sz="2000" b="1" dirty="0" err="1" smtClean="0"/>
              <a:t>WebGME</a:t>
            </a:r>
            <a:r>
              <a:rPr lang="en-US" sz="2000" b="1" dirty="0" smtClean="0"/>
              <a:t> artifacts</a:t>
            </a:r>
            <a:endParaRPr lang="en-US" sz="2000" b="1" dirty="0"/>
          </a:p>
        </p:txBody>
      </p:sp>
      <p:sp>
        <p:nvSpPr>
          <p:cNvPr id="11" name="TextBox 10"/>
          <p:cNvSpPr txBox="1"/>
          <p:nvPr/>
        </p:nvSpPr>
        <p:spPr>
          <a:xfrm>
            <a:off x="4370064" y="1309752"/>
            <a:ext cx="1893467" cy="400110"/>
          </a:xfrm>
          <a:prstGeom prst="rect">
            <a:avLst/>
          </a:prstGeom>
          <a:noFill/>
        </p:spPr>
        <p:txBody>
          <a:bodyPr wrap="none" rtlCol="0">
            <a:spAutoFit/>
          </a:bodyPr>
          <a:lstStyle/>
          <a:p>
            <a:r>
              <a:rPr lang="en-US" sz="2000" b="1" dirty="0" smtClean="0"/>
              <a:t>Code artifacts</a:t>
            </a:r>
            <a:endParaRPr lang="en-US" sz="2000" b="1" dirty="0"/>
          </a:p>
        </p:txBody>
      </p:sp>
      <p:sp>
        <p:nvSpPr>
          <p:cNvPr id="13" name="Folded Corner 12"/>
          <p:cNvSpPr/>
          <p:nvPr/>
        </p:nvSpPr>
        <p:spPr>
          <a:xfrm>
            <a:off x="357999" y="4333549"/>
            <a:ext cx="734242" cy="603798"/>
          </a:xfrm>
          <a:prstGeom prst="foldedCorne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CFG</a:t>
            </a:r>
            <a:endParaRPr lang="en-US" dirty="0"/>
          </a:p>
        </p:txBody>
      </p:sp>
      <p:sp>
        <p:nvSpPr>
          <p:cNvPr id="14" name="Folded Corner 13"/>
          <p:cNvSpPr/>
          <p:nvPr/>
        </p:nvSpPr>
        <p:spPr>
          <a:xfrm>
            <a:off x="357996" y="5089747"/>
            <a:ext cx="1343027" cy="603798"/>
          </a:xfrm>
          <a:prstGeom prst="foldedCorne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Execution profile</a:t>
            </a:r>
            <a:endParaRPr lang="en-US" dirty="0"/>
          </a:p>
        </p:txBody>
      </p:sp>
      <p:sp>
        <p:nvSpPr>
          <p:cNvPr id="15" name="Folded Corner 14"/>
          <p:cNvSpPr/>
          <p:nvPr/>
        </p:nvSpPr>
        <p:spPr>
          <a:xfrm>
            <a:off x="357996" y="5845945"/>
            <a:ext cx="1343027" cy="603798"/>
          </a:xfrm>
          <a:prstGeom prst="foldedCorne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Program slices</a:t>
            </a:r>
            <a:endParaRPr lang="en-US" dirty="0"/>
          </a:p>
        </p:txBody>
      </p:sp>
      <p:sp>
        <p:nvSpPr>
          <p:cNvPr id="16" name="TextBox 15"/>
          <p:cNvSpPr txBox="1"/>
          <p:nvPr/>
        </p:nvSpPr>
        <p:spPr>
          <a:xfrm>
            <a:off x="-13476" y="3903039"/>
            <a:ext cx="2305439" cy="400110"/>
          </a:xfrm>
          <a:prstGeom prst="rect">
            <a:avLst/>
          </a:prstGeom>
          <a:noFill/>
        </p:spPr>
        <p:txBody>
          <a:bodyPr wrap="none" rtlCol="0">
            <a:spAutoFit/>
          </a:bodyPr>
          <a:lstStyle/>
          <a:p>
            <a:r>
              <a:rPr lang="en-US" sz="2000" b="1" dirty="0" smtClean="0"/>
              <a:t>Analysis artifacts</a:t>
            </a:r>
            <a:endParaRPr lang="en-US" sz="2000" b="1" dirty="0"/>
          </a:p>
        </p:txBody>
      </p:sp>
      <p:sp>
        <p:nvSpPr>
          <p:cNvPr id="21" name="Folded Corner 20"/>
          <p:cNvSpPr/>
          <p:nvPr/>
        </p:nvSpPr>
        <p:spPr>
          <a:xfrm>
            <a:off x="4538474" y="4030451"/>
            <a:ext cx="1343027" cy="603798"/>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Binary repo (m2)</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IMMoRTALS</a:t>
            </a:r>
            <a:r>
              <a:rPr lang="en-US" dirty="0" smtClean="0"/>
              <a:t> model view</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
        <p:nvSpPr>
          <p:cNvPr id="10" name="TextBox 9"/>
          <p:cNvSpPr txBox="1"/>
          <p:nvPr/>
        </p:nvSpPr>
        <p:spPr>
          <a:xfrm>
            <a:off x="1699510" y="1271082"/>
            <a:ext cx="2273571" cy="400110"/>
          </a:xfrm>
          <a:prstGeom prst="rect">
            <a:avLst/>
          </a:prstGeom>
          <a:noFill/>
        </p:spPr>
        <p:txBody>
          <a:bodyPr wrap="none" rtlCol="0">
            <a:spAutoFit/>
          </a:bodyPr>
          <a:lstStyle/>
          <a:p>
            <a:r>
              <a:rPr lang="en-US" sz="2000" b="1" dirty="0" err="1" smtClean="0"/>
              <a:t>WebGME</a:t>
            </a:r>
            <a:r>
              <a:rPr lang="en-US" sz="2000" b="1" dirty="0" smtClean="0"/>
              <a:t> models</a:t>
            </a:r>
            <a:endParaRPr lang="en-US" sz="2000" b="1" dirty="0"/>
          </a:p>
        </p:txBody>
      </p:sp>
      <p:sp>
        <p:nvSpPr>
          <p:cNvPr id="11" name="TextBox 10"/>
          <p:cNvSpPr txBox="1"/>
          <p:nvPr/>
        </p:nvSpPr>
        <p:spPr>
          <a:xfrm>
            <a:off x="5894139" y="1304484"/>
            <a:ext cx="1795684" cy="400110"/>
          </a:xfrm>
          <a:prstGeom prst="rect">
            <a:avLst/>
          </a:prstGeom>
          <a:noFill/>
        </p:spPr>
        <p:txBody>
          <a:bodyPr wrap="none" rtlCol="0">
            <a:spAutoFit/>
          </a:bodyPr>
          <a:lstStyle/>
          <a:p>
            <a:r>
              <a:rPr lang="en-US" sz="2000" b="1" dirty="0" smtClean="0"/>
              <a:t>Code models</a:t>
            </a:r>
            <a:endParaRPr lang="en-US" sz="2000" b="1" dirty="0"/>
          </a:p>
        </p:txBody>
      </p:sp>
      <p:sp>
        <p:nvSpPr>
          <p:cNvPr id="16" name="TextBox 15"/>
          <p:cNvSpPr txBox="1"/>
          <p:nvPr/>
        </p:nvSpPr>
        <p:spPr>
          <a:xfrm>
            <a:off x="1701023" y="3925986"/>
            <a:ext cx="2207656" cy="400110"/>
          </a:xfrm>
          <a:prstGeom prst="rect">
            <a:avLst/>
          </a:prstGeom>
          <a:noFill/>
        </p:spPr>
        <p:txBody>
          <a:bodyPr wrap="none" rtlCol="0">
            <a:spAutoFit/>
          </a:bodyPr>
          <a:lstStyle/>
          <a:p>
            <a:r>
              <a:rPr lang="en-US" sz="2000" b="1" dirty="0" smtClean="0"/>
              <a:t>Analysis models</a:t>
            </a:r>
            <a:endParaRPr lang="en-US" sz="2000" b="1" dirty="0"/>
          </a:p>
        </p:txBody>
      </p:sp>
      <p:sp>
        <p:nvSpPr>
          <p:cNvPr id="17" name="TextBox 16"/>
          <p:cNvSpPr txBox="1"/>
          <p:nvPr/>
        </p:nvSpPr>
        <p:spPr>
          <a:xfrm>
            <a:off x="1524078" y="1796926"/>
            <a:ext cx="2722220" cy="523220"/>
          </a:xfrm>
          <a:prstGeom prst="rect">
            <a:avLst/>
          </a:prstGeom>
          <a:noFill/>
        </p:spPr>
        <p:txBody>
          <a:bodyPr wrap="none" rtlCol="0">
            <a:spAutoFit/>
          </a:bodyPr>
          <a:lstStyle/>
          <a:p>
            <a:pPr marL="285750" indent="-285750">
              <a:buFont typeface="Arial" panose="020B0604020202020204" pitchFamily="34" charset="0"/>
              <a:buChar char="•"/>
            </a:pPr>
            <a:r>
              <a:rPr lang="en-US" sz="1400" dirty="0" smtClean="0"/>
              <a:t>Resource availability</a:t>
            </a:r>
            <a:endParaRPr lang="en-US" sz="1400" dirty="0" smtClean="0"/>
          </a:p>
          <a:p>
            <a:pPr marL="285750" indent="-285750">
              <a:buFont typeface="Arial" panose="020B0604020202020204" pitchFamily="34" charset="0"/>
              <a:buChar char="•"/>
            </a:pPr>
            <a:r>
              <a:rPr lang="en-US" sz="1400" dirty="0" smtClean="0"/>
              <a:t>Execution environment </a:t>
            </a:r>
            <a:r>
              <a:rPr lang="en-US" sz="1400" dirty="0" err="1" smtClean="0"/>
              <a:t>desc</a:t>
            </a:r>
            <a:endParaRPr lang="en-US" sz="1400" dirty="0"/>
          </a:p>
        </p:txBody>
      </p:sp>
      <p:sp>
        <p:nvSpPr>
          <p:cNvPr id="19" name="TextBox 18"/>
          <p:cNvSpPr txBox="1"/>
          <p:nvPr/>
        </p:nvSpPr>
        <p:spPr>
          <a:xfrm>
            <a:off x="1546223" y="2523449"/>
            <a:ext cx="2412840" cy="738664"/>
          </a:xfrm>
          <a:prstGeom prst="rect">
            <a:avLst/>
          </a:prstGeom>
          <a:noFill/>
        </p:spPr>
        <p:txBody>
          <a:bodyPr wrap="none" rtlCol="0">
            <a:spAutoFit/>
          </a:bodyPr>
          <a:lstStyle/>
          <a:p>
            <a:pPr marL="285750" indent="-285750">
              <a:buFont typeface="Arial" panose="020B0604020202020204" pitchFamily="34" charset="0"/>
              <a:buChar char="•"/>
            </a:pPr>
            <a:r>
              <a:rPr lang="en-US" sz="1400" dirty="0" smtClean="0"/>
              <a:t>Objectives</a:t>
            </a:r>
            <a:endParaRPr lang="en-US" sz="1400" dirty="0" smtClean="0"/>
          </a:p>
          <a:p>
            <a:pPr marL="285750" indent="-285750">
              <a:buFont typeface="Arial" panose="020B0604020202020204" pitchFamily="34" charset="0"/>
              <a:buChar char="•"/>
            </a:pPr>
            <a:r>
              <a:rPr lang="en-US" sz="1400" dirty="0" smtClean="0"/>
              <a:t>Performance constraints</a:t>
            </a:r>
            <a:endParaRPr lang="en-US" sz="1400" dirty="0" smtClean="0"/>
          </a:p>
          <a:p>
            <a:pPr marL="285750" indent="-285750">
              <a:buFont typeface="Arial" panose="020B0604020202020204" pitchFamily="34" charset="0"/>
              <a:buChar char="•"/>
            </a:pPr>
            <a:r>
              <a:rPr lang="en-US" sz="1400" dirty="0" smtClean="0"/>
              <a:t>Feature view</a:t>
            </a:r>
            <a:endParaRPr lang="en-US" sz="1400" dirty="0"/>
          </a:p>
        </p:txBody>
      </p:sp>
      <p:sp>
        <p:nvSpPr>
          <p:cNvPr id="20" name="TextBox 19"/>
          <p:cNvSpPr txBox="1"/>
          <p:nvPr/>
        </p:nvSpPr>
        <p:spPr>
          <a:xfrm>
            <a:off x="1701023" y="4374031"/>
            <a:ext cx="4153701" cy="2246769"/>
          </a:xfrm>
          <a:prstGeom prst="rect">
            <a:avLst/>
          </a:prstGeom>
          <a:noFill/>
        </p:spPr>
        <p:txBody>
          <a:bodyPr wrap="none" rtlCol="0">
            <a:spAutoFit/>
          </a:bodyPr>
          <a:lstStyle/>
          <a:p>
            <a:pPr marL="285750" indent="-285750">
              <a:buFont typeface="Arial" panose="020B0604020202020204" pitchFamily="34" charset="0"/>
              <a:buChar char="•"/>
            </a:pPr>
            <a:r>
              <a:rPr lang="en-US" sz="1400" dirty="0" smtClean="0"/>
              <a:t>Method-level CFG, </a:t>
            </a:r>
            <a:endParaRPr lang="en-US" sz="1400" dirty="0" smtClean="0"/>
          </a:p>
          <a:p>
            <a:pPr marL="285750" indent="-285750">
              <a:buFont typeface="Arial" panose="020B0604020202020204" pitchFamily="34" charset="0"/>
              <a:buChar char="•"/>
            </a:pPr>
            <a:r>
              <a:rPr lang="en-US" sz="1400" dirty="0" smtClean="0"/>
              <a:t>Intra-method CFG</a:t>
            </a:r>
            <a:endParaRPr lang="en-US" sz="1400" dirty="0"/>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Relationships between fine-grained structures </a:t>
            </a:r>
            <a:endParaRPr lang="en-US" sz="1400" dirty="0" smtClean="0"/>
          </a:p>
          <a:p>
            <a:pPr marL="285750" indent="-285750">
              <a:buFont typeface="Arial" panose="020B0604020202020204" pitchFamily="34" charset="0"/>
              <a:buChar char="•"/>
            </a:pPr>
            <a:r>
              <a:rPr lang="en-US" sz="1400" dirty="0" smtClean="0"/>
              <a:t>(methods, classes)</a:t>
            </a:r>
            <a:endParaRPr lang="en-US" sz="1400" dirty="0" smtClean="0"/>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Real-world resource usage</a:t>
            </a:r>
            <a:endParaRPr lang="en-US" sz="1400" dirty="0" smtClean="0"/>
          </a:p>
          <a:p>
            <a:pPr marL="285750" indent="-285750">
              <a:buFont typeface="Arial" panose="020B0604020202020204" pitchFamily="34" charset="0"/>
              <a:buChar char="•"/>
            </a:pPr>
            <a:r>
              <a:rPr lang="en-US" sz="1400" dirty="0" smtClean="0"/>
              <a:t>Resource utilization/input sensitivity</a:t>
            </a:r>
            <a:endParaRPr lang="en-US" sz="1400" dirty="0" smtClean="0"/>
          </a:p>
          <a:p>
            <a:pPr marL="285750" indent="-285750">
              <a:buFont typeface="Arial" panose="020B0604020202020204" pitchFamily="34" charset="0"/>
              <a:buChar char="•"/>
            </a:pPr>
            <a:r>
              <a:rPr lang="en-US" sz="1400" dirty="0" smtClean="0"/>
              <a:t>Hotspots/optimization points</a:t>
            </a:r>
            <a:endParaRPr lang="en-US" sz="1400" dirty="0" smtClean="0"/>
          </a:p>
          <a:p>
            <a:pPr marL="285750" indent="-285750">
              <a:buFont typeface="Arial" panose="020B0604020202020204" pitchFamily="34" charset="0"/>
              <a:buChar char="•"/>
            </a:pPr>
            <a:endParaRPr lang="en-US" sz="1400" dirty="0" smtClean="0"/>
          </a:p>
        </p:txBody>
      </p:sp>
      <p:sp>
        <p:nvSpPr>
          <p:cNvPr id="22" name="TextBox 21"/>
          <p:cNvSpPr txBox="1"/>
          <p:nvPr/>
        </p:nvSpPr>
        <p:spPr>
          <a:xfrm>
            <a:off x="5894139" y="1715082"/>
            <a:ext cx="3221286"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a:t>Fine-grained </a:t>
            </a:r>
            <a:r>
              <a:rPr lang="en-US" sz="1400" dirty="0" smtClean="0"/>
              <a:t>structures (method, class, field)</a:t>
            </a:r>
            <a:endParaRPr lang="en-US" sz="1400" dirty="0" smtClean="0"/>
          </a:p>
          <a:p>
            <a:pPr marL="285750" indent="-285750">
              <a:buFont typeface="Arial" panose="020B0604020202020204" pitchFamily="34" charset="0"/>
              <a:buChar char="•"/>
            </a:pPr>
            <a:r>
              <a:rPr lang="en-US" sz="1400" dirty="0" smtClean="0"/>
              <a:t>JVM/bytecode abstractions (</a:t>
            </a:r>
            <a:r>
              <a:rPr lang="en-US" sz="1400" dirty="0" err="1" smtClean="0"/>
              <a:t>classpath</a:t>
            </a:r>
            <a:r>
              <a:rPr lang="en-US" sz="1400" dirty="0" smtClean="0"/>
              <a:t>, JAR, WAR)</a:t>
            </a:r>
            <a:endParaRPr lang="en-US" sz="1400" dirty="0" smtClean="0"/>
          </a:p>
          <a:p>
            <a:pPr marL="285750" indent="-285750">
              <a:buFont typeface="Arial" panose="020B0604020202020204" pitchFamily="34" charset="0"/>
              <a:buChar char="•"/>
            </a:pPr>
            <a:r>
              <a:rPr lang="en-US" sz="1400" dirty="0" smtClean="0"/>
              <a:t>Programmer-provided annotations</a:t>
            </a:r>
            <a:endParaRPr lang="en-US" sz="1400" dirty="0" smtClean="0"/>
          </a:p>
          <a:p>
            <a:pPr marL="285750" indent="-285750">
              <a:buFont typeface="Arial" panose="020B0604020202020204" pitchFamily="34" charset="0"/>
              <a:buChar char="•"/>
            </a:pPr>
            <a:r>
              <a:rPr lang="en-US" sz="1400" dirty="0" smtClean="0"/>
              <a:t>DFU-level decomposition (semantic signature) </a:t>
            </a:r>
            <a:endParaRPr lang="en-US" sz="1400" dirty="0" smtClean="0"/>
          </a:p>
          <a:p>
            <a:pPr marL="285750" indent="-285750">
              <a:buFont typeface="Arial" panose="020B0604020202020204" pitchFamily="34" charset="0"/>
              <a:buChar char="•"/>
            </a:pPr>
            <a:r>
              <a:rPr lang="en-US" sz="1400" dirty="0" smtClean="0"/>
              <a:t>Library dependencies</a:t>
            </a:r>
            <a:endParaRPr lang="en-US" sz="1400" dirty="0" smtClean="0"/>
          </a:p>
          <a:p>
            <a:endParaRPr lang="en-US" sz="1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ight Arrow 31"/>
          <p:cNvSpPr/>
          <p:nvPr/>
        </p:nvSpPr>
        <p:spPr>
          <a:xfrm>
            <a:off x="1933575" y="4422432"/>
            <a:ext cx="2980655" cy="99851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t>Iterative analysis</a:t>
            </a:r>
            <a:endParaRPr lang="en-US" dirty="0"/>
          </a:p>
        </p:txBody>
      </p:sp>
      <p:sp>
        <p:nvSpPr>
          <p:cNvPr id="2" name="Title 1"/>
          <p:cNvSpPr>
            <a:spLocks noGrp="1"/>
          </p:cNvSpPr>
          <p:nvPr>
            <p:ph type="title"/>
          </p:nvPr>
        </p:nvSpPr>
        <p:spPr/>
        <p:txBody>
          <a:bodyPr/>
          <a:lstStyle/>
          <a:p>
            <a:r>
              <a:rPr lang="en-US" dirty="0" smtClean="0"/>
              <a:t>Bootstrapping vs iterative workflows</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
        <p:nvSpPr>
          <p:cNvPr id="18" name="Folded Corner 17"/>
          <p:cNvSpPr/>
          <p:nvPr/>
        </p:nvSpPr>
        <p:spPr>
          <a:xfrm>
            <a:off x="258552" y="1506181"/>
            <a:ext cx="1400175" cy="603798"/>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Deployment Model (DM)</a:t>
            </a:r>
            <a:endParaRPr lang="en-US" dirty="0"/>
          </a:p>
        </p:txBody>
      </p:sp>
      <p:sp>
        <p:nvSpPr>
          <p:cNvPr id="19" name="Folded Corner 18"/>
          <p:cNvSpPr/>
          <p:nvPr/>
        </p:nvSpPr>
        <p:spPr>
          <a:xfrm>
            <a:off x="258551" y="2334856"/>
            <a:ext cx="1400175" cy="603798"/>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Feature Model (FM)</a:t>
            </a:r>
            <a:endParaRPr lang="en-US" dirty="0"/>
          </a:p>
        </p:txBody>
      </p:sp>
      <p:sp>
        <p:nvSpPr>
          <p:cNvPr id="20" name="Folded Corner 19"/>
          <p:cNvSpPr/>
          <p:nvPr/>
        </p:nvSpPr>
        <p:spPr>
          <a:xfrm>
            <a:off x="2164955" y="1503012"/>
            <a:ext cx="1343025" cy="603798"/>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Src</a:t>
            </a:r>
            <a:r>
              <a:rPr lang="en-US" dirty="0" smtClean="0"/>
              <a:t> (annotated)</a:t>
            </a:r>
            <a:endParaRPr lang="en-US" dirty="0"/>
          </a:p>
        </p:txBody>
      </p:sp>
      <p:sp>
        <p:nvSpPr>
          <p:cNvPr id="24" name="Folded Corner 23"/>
          <p:cNvSpPr/>
          <p:nvPr/>
        </p:nvSpPr>
        <p:spPr>
          <a:xfrm>
            <a:off x="2164953" y="2259210"/>
            <a:ext cx="1343027" cy="603798"/>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Bytecode</a:t>
            </a:r>
            <a:endParaRPr lang="en-US" dirty="0" smtClean="0"/>
          </a:p>
          <a:p>
            <a:pPr algn="ctr"/>
            <a:r>
              <a:rPr lang="en-US" dirty="0" smtClean="0"/>
              <a:t>(JAR/.class)</a:t>
            </a:r>
            <a:endParaRPr lang="en-US" dirty="0"/>
          </a:p>
        </p:txBody>
      </p:sp>
      <p:sp>
        <p:nvSpPr>
          <p:cNvPr id="26" name="Folded Corner 25"/>
          <p:cNvSpPr/>
          <p:nvPr/>
        </p:nvSpPr>
        <p:spPr>
          <a:xfrm>
            <a:off x="2164953" y="3015408"/>
            <a:ext cx="1343027" cy="603798"/>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Build script</a:t>
            </a:r>
            <a:endParaRPr lang="en-US" dirty="0"/>
          </a:p>
        </p:txBody>
      </p:sp>
      <p:sp>
        <p:nvSpPr>
          <p:cNvPr id="27" name="Folded Corner 26"/>
          <p:cNvSpPr/>
          <p:nvPr/>
        </p:nvSpPr>
        <p:spPr>
          <a:xfrm>
            <a:off x="258555" y="4498841"/>
            <a:ext cx="734242" cy="603798"/>
          </a:xfrm>
          <a:prstGeom prst="foldedCorne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CFG</a:t>
            </a:r>
            <a:endParaRPr lang="en-US" dirty="0"/>
          </a:p>
        </p:txBody>
      </p:sp>
      <p:sp>
        <p:nvSpPr>
          <p:cNvPr id="29" name="Folded Corner 28"/>
          <p:cNvSpPr/>
          <p:nvPr/>
        </p:nvSpPr>
        <p:spPr>
          <a:xfrm>
            <a:off x="258552" y="5165069"/>
            <a:ext cx="1343027" cy="603798"/>
          </a:xfrm>
          <a:prstGeom prst="foldedCorne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Execution profile</a:t>
            </a:r>
            <a:endParaRPr lang="en-US" dirty="0"/>
          </a:p>
        </p:txBody>
      </p:sp>
      <p:sp>
        <p:nvSpPr>
          <p:cNvPr id="30" name="Folded Corner 29"/>
          <p:cNvSpPr/>
          <p:nvPr/>
        </p:nvSpPr>
        <p:spPr>
          <a:xfrm>
            <a:off x="258555" y="5824603"/>
            <a:ext cx="1343027" cy="603798"/>
          </a:xfrm>
          <a:prstGeom prst="foldedCorne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Program slices</a:t>
            </a:r>
            <a:endParaRPr lang="en-US" dirty="0"/>
          </a:p>
        </p:txBody>
      </p:sp>
      <p:sp>
        <p:nvSpPr>
          <p:cNvPr id="31" name="Folded Corner 30"/>
          <p:cNvSpPr/>
          <p:nvPr/>
        </p:nvSpPr>
        <p:spPr>
          <a:xfrm>
            <a:off x="241300" y="3068408"/>
            <a:ext cx="1343027" cy="603798"/>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Binary repo (m2)</a:t>
            </a:r>
            <a:endParaRPr lang="en-US" dirty="0"/>
          </a:p>
        </p:txBody>
      </p:sp>
      <p:sp>
        <p:nvSpPr>
          <p:cNvPr id="3" name="Can 2"/>
          <p:cNvSpPr/>
          <p:nvPr/>
        </p:nvSpPr>
        <p:spPr>
          <a:xfrm>
            <a:off x="7165523" y="1953033"/>
            <a:ext cx="914400" cy="1216152"/>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Triple store</a:t>
            </a:r>
            <a:endParaRPr lang="en-US" dirty="0"/>
          </a:p>
        </p:txBody>
      </p:sp>
      <p:sp>
        <p:nvSpPr>
          <p:cNvPr id="9" name="Right Arrow 8"/>
          <p:cNvSpPr/>
          <p:nvPr/>
        </p:nvSpPr>
        <p:spPr>
          <a:xfrm>
            <a:off x="3735740" y="2061852"/>
            <a:ext cx="3202023" cy="99851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t>Parse, vocabulary alignment, ingest into knowledge store</a:t>
            </a:r>
            <a:endParaRPr lang="en-US" dirty="0"/>
          </a:p>
        </p:txBody>
      </p:sp>
      <p:sp>
        <p:nvSpPr>
          <p:cNvPr id="33" name="Rounded Rectangle 32"/>
          <p:cNvSpPr/>
          <p:nvPr/>
        </p:nvSpPr>
        <p:spPr>
          <a:xfrm>
            <a:off x="5046969" y="4800740"/>
            <a:ext cx="161607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DAS</a:t>
            </a:r>
            <a:endParaRPr lang="en-US" dirty="0"/>
          </a:p>
        </p:txBody>
      </p:sp>
      <p:sp>
        <p:nvSpPr>
          <p:cNvPr id="34" name="TextBox 33"/>
          <p:cNvSpPr txBox="1"/>
          <p:nvPr/>
        </p:nvSpPr>
        <p:spPr>
          <a:xfrm>
            <a:off x="66902" y="4129509"/>
            <a:ext cx="1992853" cy="369332"/>
          </a:xfrm>
          <a:prstGeom prst="rect">
            <a:avLst/>
          </a:prstGeom>
          <a:noFill/>
        </p:spPr>
        <p:txBody>
          <a:bodyPr wrap="none" rtlCol="0">
            <a:spAutoFit/>
          </a:bodyPr>
          <a:lstStyle/>
          <a:p>
            <a:r>
              <a:rPr lang="en-US" b="1" dirty="0" smtClean="0"/>
              <a:t>Derived artifacts</a:t>
            </a:r>
            <a:endParaRPr lang="en-US" b="1" dirty="0"/>
          </a:p>
        </p:txBody>
      </p:sp>
      <p:sp>
        <p:nvSpPr>
          <p:cNvPr id="37" name="TextBox 36"/>
          <p:cNvSpPr txBox="1"/>
          <p:nvPr/>
        </p:nvSpPr>
        <p:spPr>
          <a:xfrm>
            <a:off x="67117" y="1138889"/>
            <a:ext cx="2133918" cy="369332"/>
          </a:xfrm>
          <a:prstGeom prst="rect">
            <a:avLst/>
          </a:prstGeom>
          <a:noFill/>
        </p:spPr>
        <p:txBody>
          <a:bodyPr wrap="none" rtlCol="0">
            <a:spAutoFit/>
          </a:bodyPr>
          <a:lstStyle/>
          <a:p>
            <a:r>
              <a:rPr lang="en-US" b="1" dirty="0" smtClean="0"/>
              <a:t>Provided artifacts</a:t>
            </a:r>
            <a:endParaRPr lang="en-US" b="1" dirty="0"/>
          </a:p>
        </p:txBody>
      </p:sp>
      <p:cxnSp>
        <p:nvCxnSpPr>
          <p:cNvPr id="44" name="Elbow Connector 43"/>
          <p:cNvCxnSpPr>
            <a:stCxn id="3" idx="3"/>
            <a:endCxn id="33" idx="3"/>
          </p:cNvCxnSpPr>
          <p:nvPr/>
        </p:nvCxnSpPr>
        <p:spPr>
          <a:xfrm rot="5400000">
            <a:off x="6098507" y="3733723"/>
            <a:ext cx="2088755" cy="95967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356100" y="1877186"/>
            <a:ext cx="1608133" cy="369332"/>
          </a:xfrm>
          <a:prstGeom prst="rect">
            <a:avLst/>
          </a:prstGeom>
          <a:noFill/>
        </p:spPr>
        <p:txBody>
          <a:bodyPr wrap="none" rtlCol="0">
            <a:spAutoFit/>
          </a:bodyPr>
          <a:lstStyle/>
          <a:p>
            <a:r>
              <a:rPr lang="en-US" dirty="0" smtClean="0"/>
              <a:t>Bootstrapping</a:t>
            </a:r>
            <a:endParaRPr lang="en-US" dirty="0"/>
          </a:p>
        </p:txBody>
      </p:sp>
      <p:sp>
        <p:nvSpPr>
          <p:cNvPr id="47" name="Right Arrow 46"/>
          <p:cNvSpPr/>
          <p:nvPr/>
        </p:nvSpPr>
        <p:spPr>
          <a:xfrm rot="10800000">
            <a:off x="1933574" y="5293763"/>
            <a:ext cx="2980655" cy="99851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Repository Architecture</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
        <p:nvSpPr>
          <p:cNvPr id="5" name="Flowchart: Magnetic Disk 4"/>
          <p:cNvSpPr/>
          <p:nvPr/>
        </p:nvSpPr>
        <p:spPr>
          <a:xfrm>
            <a:off x="6714673" y="4169238"/>
            <a:ext cx="1462042" cy="885825"/>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triple </a:t>
            </a:r>
            <a:r>
              <a:rPr lang="en-US" dirty="0"/>
              <a:t>store</a:t>
            </a:r>
          </a:p>
        </p:txBody>
      </p:sp>
      <p:sp>
        <p:nvSpPr>
          <p:cNvPr id="6" name="Rounded Rectangle 5"/>
          <p:cNvSpPr/>
          <p:nvPr/>
        </p:nvSpPr>
        <p:spPr>
          <a:xfrm>
            <a:off x="6988494" y="3105150"/>
            <a:ext cx="91440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Fuseki</a:t>
            </a:r>
          </a:p>
        </p:txBody>
      </p:sp>
      <p:cxnSp>
        <p:nvCxnSpPr>
          <p:cNvPr id="8" name="Straight Connector 7"/>
          <p:cNvCxnSpPr>
            <a:stCxn id="6" idx="2"/>
            <a:endCxn id="5" idx="1"/>
          </p:cNvCxnSpPr>
          <p:nvPr/>
        </p:nvCxnSpPr>
        <p:spPr>
          <a:xfrm>
            <a:off x="7445694" y="4019550"/>
            <a:ext cx="0" cy="149688"/>
          </a:xfrm>
          <a:prstGeom prst="line">
            <a:avLst/>
          </a:prstGeom>
        </p:spPr>
        <p:style>
          <a:lnRef idx="2">
            <a:schemeClr val="dk1"/>
          </a:lnRef>
          <a:fillRef idx="0">
            <a:schemeClr val="dk1"/>
          </a:fillRef>
          <a:effectRef idx="1">
            <a:schemeClr val="dk1"/>
          </a:effectRef>
          <a:fontRef idx="minor">
            <a:schemeClr val="tx1"/>
          </a:fontRef>
        </p:style>
      </p:cxnSp>
      <p:sp>
        <p:nvSpPr>
          <p:cNvPr id="13" name="Rounded Rectangle 12"/>
          <p:cNvSpPr/>
          <p:nvPr/>
        </p:nvSpPr>
        <p:spPr>
          <a:xfrm>
            <a:off x="3787272" y="3105150"/>
            <a:ext cx="161607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 management service</a:t>
            </a:r>
            <a:endParaRPr lang="en-US" dirty="0"/>
          </a:p>
        </p:txBody>
      </p:sp>
      <p:cxnSp>
        <p:nvCxnSpPr>
          <p:cNvPr id="15" name="Straight Arrow Connector 14"/>
          <p:cNvCxnSpPr>
            <a:stCxn id="21" idx="3"/>
            <a:endCxn id="13" idx="1"/>
          </p:cNvCxnSpPr>
          <p:nvPr/>
        </p:nvCxnSpPr>
        <p:spPr>
          <a:xfrm>
            <a:off x="2364644" y="3562350"/>
            <a:ext cx="142262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Rounded Rectangle 20"/>
          <p:cNvSpPr/>
          <p:nvPr/>
        </p:nvSpPr>
        <p:spPr>
          <a:xfrm>
            <a:off x="748569" y="3105150"/>
            <a:ext cx="161607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DAS</a:t>
            </a:r>
            <a:endParaRPr lang="en-US" dirty="0"/>
          </a:p>
        </p:txBody>
      </p:sp>
      <p:cxnSp>
        <p:nvCxnSpPr>
          <p:cNvPr id="22" name="Straight Arrow Connector 21"/>
          <p:cNvCxnSpPr>
            <a:stCxn id="13" idx="3"/>
            <a:endCxn id="6" idx="1"/>
          </p:cNvCxnSpPr>
          <p:nvPr/>
        </p:nvCxnSpPr>
        <p:spPr>
          <a:xfrm>
            <a:off x="5403347" y="3562350"/>
            <a:ext cx="1585147"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sp>
        <p:nvSpPr>
          <p:cNvPr id="25" name="Cloud 24"/>
          <p:cNvSpPr/>
          <p:nvPr/>
        </p:nvSpPr>
        <p:spPr>
          <a:xfrm>
            <a:off x="5738720" y="3381851"/>
            <a:ext cx="914400" cy="352425"/>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 name="Elbow Connector 6"/>
          <p:cNvCxnSpPr>
            <a:stCxn id="6" idx="0"/>
            <a:endCxn id="21" idx="0"/>
          </p:cNvCxnSpPr>
          <p:nvPr/>
        </p:nvCxnSpPr>
        <p:spPr>
          <a:xfrm rot="16200000" flipV="1">
            <a:off x="4501151" y="160606"/>
            <a:ext cx="12700" cy="5889087"/>
          </a:xfrm>
          <a:prstGeom prst="bentConnector3">
            <a:avLst>
              <a:gd name="adj1" fmla="val 5549969"/>
            </a:avLst>
          </a:prstGeom>
          <a:ln>
            <a:prstDash val="dashDot"/>
            <a:tailEnd type="triangle"/>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2708691" y="1920319"/>
            <a:ext cx="1103700" cy="369332"/>
          </a:xfrm>
          <a:prstGeom prst="rect">
            <a:avLst/>
          </a:prstGeom>
          <a:noFill/>
        </p:spPr>
        <p:txBody>
          <a:bodyPr wrap="none" rtlCol="0">
            <a:spAutoFit/>
          </a:bodyPr>
          <a:lstStyle/>
          <a:p>
            <a:r>
              <a:rPr lang="en-US" dirty="0" smtClean="0"/>
              <a:t>SPARQL</a:t>
            </a:r>
            <a:endParaRPr lang="en-US" dirty="0"/>
          </a:p>
        </p:txBody>
      </p:sp>
      <p:sp>
        <p:nvSpPr>
          <p:cNvPr id="17" name="Cloud 16"/>
          <p:cNvSpPr/>
          <p:nvPr/>
        </p:nvSpPr>
        <p:spPr>
          <a:xfrm>
            <a:off x="2803341" y="2236192"/>
            <a:ext cx="914400" cy="352425"/>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TextBox 22"/>
          <p:cNvSpPr txBox="1"/>
          <p:nvPr/>
        </p:nvSpPr>
        <p:spPr>
          <a:xfrm>
            <a:off x="2347871" y="3152259"/>
            <a:ext cx="1479892" cy="369332"/>
          </a:xfrm>
          <a:prstGeom prst="rect">
            <a:avLst/>
          </a:prstGeom>
          <a:noFill/>
        </p:spPr>
        <p:txBody>
          <a:bodyPr wrap="none" rtlCol="0">
            <a:spAutoFit/>
          </a:bodyPr>
          <a:lstStyle/>
          <a:p>
            <a:r>
              <a:rPr lang="en-US" dirty="0" smtClean="0"/>
              <a:t>REST/JSON</a:t>
            </a:r>
            <a:endParaRPr lang="en-US" dirty="0"/>
          </a:p>
        </p:txBody>
      </p:sp>
      <p:sp>
        <p:nvSpPr>
          <p:cNvPr id="28" name="TextBox 27"/>
          <p:cNvSpPr txBox="1"/>
          <p:nvPr/>
        </p:nvSpPr>
        <p:spPr>
          <a:xfrm>
            <a:off x="5508602" y="3025775"/>
            <a:ext cx="1479892" cy="369332"/>
          </a:xfrm>
          <a:prstGeom prst="rect">
            <a:avLst/>
          </a:prstGeom>
          <a:noFill/>
        </p:spPr>
        <p:txBody>
          <a:bodyPr wrap="none" rtlCol="0">
            <a:spAutoFit/>
          </a:bodyPr>
          <a:lstStyle/>
          <a:p>
            <a:r>
              <a:rPr lang="en-US" dirty="0" smtClean="0"/>
              <a:t>REST/JSON</a:t>
            </a:r>
            <a:endParaRPr lang="en-US" dirty="0"/>
          </a:p>
        </p:txBody>
      </p:sp>
      <p:cxnSp>
        <p:nvCxnSpPr>
          <p:cNvPr id="24" name="Straight Arrow Connector 23"/>
          <p:cNvCxnSpPr/>
          <p:nvPr/>
        </p:nvCxnSpPr>
        <p:spPr>
          <a:xfrm flipV="1">
            <a:off x="633479" y="4915998"/>
            <a:ext cx="801687" cy="5171"/>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294925" y="4736503"/>
            <a:ext cx="338554" cy="369332"/>
          </a:xfrm>
          <a:prstGeom prst="rect">
            <a:avLst/>
          </a:prstGeom>
          <a:noFill/>
        </p:spPr>
        <p:txBody>
          <a:bodyPr wrap="none" rtlCol="0">
            <a:spAutoFit/>
          </a:bodyPr>
          <a:lstStyle/>
          <a:p>
            <a:r>
              <a:rPr lang="en-US" dirty="0" smtClean="0"/>
              <a:t>A</a:t>
            </a:r>
            <a:endParaRPr lang="en-US" dirty="0"/>
          </a:p>
        </p:txBody>
      </p:sp>
      <p:sp>
        <p:nvSpPr>
          <p:cNvPr id="26" name="TextBox 25"/>
          <p:cNvSpPr txBox="1"/>
          <p:nvPr/>
        </p:nvSpPr>
        <p:spPr>
          <a:xfrm>
            <a:off x="1440659" y="4736503"/>
            <a:ext cx="338554" cy="369332"/>
          </a:xfrm>
          <a:prstGeom prst="rect">
            <a:avLst/>
          </a:prstGeom>
          <a:noFill/>
        </p:spPr>
        <p:txBody>
          <a:bodyPr wrap="none" rtlCol="0">
            <a:spAutoFit/>
          </a:bodyPr>
          <a:lstStyle/>
          <a:p>
            <a:r>
              <a:rPr lang="en-US" dirty="0" smtClean="0"/>
              <a:t>B</a:t>
            </a:r>
            <a:endParaRPr lang="en-US" dirty="0"/>
          </a:p>
        </p:txBody>
      </p:sp>
      <p:sp>
        <p:nvSpPr>
          <p:cNvPr id="18" name="TextBox 17"/>
          <p:cNvSpPr txBox="1"/>
          <p:nvPr/>
        </p:nvSpPr>
        <p:spPr>
          <a:xfrm>
            <a:off x="1873863" y="4736504"/>
            <a:ext cx="3826817" cy="369332"/>
          </a:xfrm>
          <a:prstGeom prst="rect">
            <a:avLst/>
          </a:prstGeom>
          <a:noFill/>
        </p:spPr>
        <p:txBody>
          <a:bodyPr wrap="none" rtlCol="0">
            <a:spAutoFit/>
          </a:bodyPr>
          <a:lstStyle/>
          <a:p>
            <a:r>
              <a:rPr lang="en-US" dirty="0" smtClean="0"/>
              <a:t>Unsolicited flow of data from A to B</a:t>
            </a:r>
            <a:endParaRPr lang="en-US" dirty="0"/>
          </a:p>
        </p:txBody>
      </p:sp>
      <p:cxnSp>
        <p:nvCxnSpPr>
          <p:cNvPr id="27" name="Straight Arrow Connector 26"/>
          <p:cNvCxnSpPr/>
          <p:nvPr/>
        </p:nvCxnSpPr>
        <p:spPr>
          <a:xfrm flipV="1">
            <a:off x="633479" y="5305199"/>
            <a:ext cx="801687" cy="5171"/>
          </a:xfrm>
          <a:prstGeom prst="straightConnector1">
            <a:avLst/>
          </a:prstGeom>
          <a:ln>
            <a:prstDash val="dashDot"/>
            <a:tailEnd type="triangle"/>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294925" y="5125704"/>
            <a:ext cx="338554" cy="369332"/>
          </a:xfrm>
          <a:prstGeom prst="rect">
            <a:avLst/>
          </a:prstGeom>
          <a:noFill/>
        </p:spPr>
        <p:txBody>
          <a:bodyPr wrap="none" rtlCol="0">
            <a:spAutoFit/>
          </a:bodyPr>
          <a:lstStyle/>
          <a:p>
            <a:r>
              <a:rPr lang="en-US" dirty="0" smtClean="0"/>
              <a:t>A</a:t>
            </a:r>
            <a:endParaRPr lang="en-US" dirty="0"/>
          </a:p>
        </p:txBody>
      </p:sp>
      <p:sp>
        <p:nvSpPr>
          <p:cNvPr id="30" name="TextBox 29"/>
          <p:cNvSpPr txBox="1"/>
          <p:nvPr/>
        </p:nvSpPr>
        <p:spPr>
          <a:xfrm>
            <a:off x="1440659" y="5125704"/>
            <a:ext cx="338554" cy="369332"/>
          </a:xfrm>
          <a:prstGeom prst="rect">
            <a:avLst/>
          </a:prstGeom>
          <a:noFill/>
        </p:spPr>
        <p:txBody>
          <a:bodyPr wrap="none" rtlCol="0">
            <a:spAutoFit/>
          </a:bodyPr>
          <a:lstStyle/>
          <a:p>
            <a:r>
              <a:rPr lang="en-US" dirty="0" smtClean="0"/>
              <a:t>B</a:t>
            </a:r>
            <a:endParaRPr lang="en-US" dirty="0"/>
          </a:p>
        </p:txBody>
      </p:sp>
      <p:sp>
        <p:nvSpPr>
          <p:cNvPr id="31" name="TextBox 30"/>
          <p:cNvSpPr txBox="1"/>
          <p:nvPr/>
        </p:nvSpPr>
        <p:spPr>
          <a:xfrm>
            <a:off x="1873863" y="5125705"/>
            <a:ext cx="3493392" cy="369332"/>
          </a:xfrm>
          <a:prstGeom prst="rect">
            <a:avLst/>
          </a:prstGeom>
          <a:noFill/>
        </p:spPr>
        <p:txBody>
          <a:bodyPr wrap="none" rtlCol="0">
            <a:spAutoFit/>
          </a:bodyPr>
          <a:lstStyle/>
          <a:p>
            <a:r>
              <a:rPr lang="en-US" dirty="0" smtClean="0"/>
              <a:t>Solicited flow of data from A to B</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Program Review Presentation</a:t>
            </a:r>
            <a:endParaRPr lang="en-US" dirty="0" smtClean="0"/>
          </a:p>
          <a:p>
            <a:pPr marL="457200" lvl="1" indent="0">
              <a:buNone/>
            </a:pPr>
            <a:endParaRPr lang="en-US" dirty="0" smtClean="0"/>
          </a:p>
          <a:p>
            <a:r>
              <a:rPr lang="en-US" dirty="0" smtClean="0"/>
              <a:t>Demonstration</a:t>
            </a:r>
            <a:endParaRPr lang="en-US" dirty="0" smtClean="0"/>
          </a:p>
          <a:p>
            <a:endParaRPr lang="en-US" dirty="0" smtClean="0"/>
          </a:p>
          <a:p>
            <a:r>
              <a:rPr lang="en-US" dirty="0" smtClean="0"/>
              <a:t>Discussion</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repository </a:t>
            </a:r>
            <a:r>
              <a:rPr lang="en-US" dirty="0" err="1" smtClean="0"/>
              <a:t>scaleout</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pic>
        <p:nvPicPr>
          <p:cNvPr id="32" name="Picture 31"/>
          <p:cNvPicPr>
            <a:picLocks noChangeAspect="1"/>
          </p:cNvPicPr>
          <p:nvPr/>
        </p:nvPicPr>
        <p:blipFill>
          <a:blip r:embed="rId1"/>
          <a:stretch>
            <a:fillRect/>
          </a:stretch>
        </p:blipFill>
        <p:spPr>
          <a:xfrm>
            <a:off x="2993292" y="2662532"/>
            <a:ext cx="1013351" cy="1345597"/>
          </a:xfrm>
          <a:prstGeom prst="rect">
            <a:avLst/>
          </a:prstGeom>
        </p:spPr>
      </p:pic>
      <p:pic>
        <p:nvPicPr>
          <p:cNvPr id="33" name="Picture 32"/>
          <p:cNvPicPr>
            <a:picLocks noChangeAspect="1"/>
          </p:cNvPicPr>
          <p:nvPr/>
        </p:nvPicPr>
        <p:blipFill>
          <a:blip r:embed="rId1"/>
          <a:stretch>
            <a:fillRect/>
          </a:stretch>
        </p:blipFill>
        <p:spPr>
          <a:xfrm>
            <a:off x="4305274" y="2662532"/>
            <a:ext cx="1013351" cy="1345597"/>
          </a:xfrm>
          <a:prstGeom prst="rect">
            <a:avLst/>
          </a:prstGeom>
        </p:spPr>
      </p:pic>
      <p:pic>
        <p:nvPicPr>
          <p:cNvPr id="34" name="Picture 33"/>
          <p:cNvPicPr>
            <a:picLocks noChangeAspect="1"/>
          </p:cNvPicPr>
          <p:nvPr/>
        </p:nvPicPr>
        <p:blipFill>
          <a:blip r:embed="rId1"/>
          <a:stretch>
            <a:fillRect/>
          </a:stretch>
        </p:blipFill>
        <p:spPr>
          <a:xfrm>
            <a:off x="5617256" y="2662531"/>
            <a:ext cx="1013351" cy="1345597"/>
          </a:xfrm>
          <a:prstGeom prst="rect">
            <a:avLst/>
          </a:prstGeom>
        </p:spPr>
      </p:pic>
      <p:sp>
        <p:nvSpPr>
          <p:cNvPr id="35" name="Double Brace 34"/>
          <p:cNvSpPr/>
          <p:nvPr/>
        </p:nvSpPr>
        <p:spPr>
          <a:xfrm>
            <a:off x="3057807" y="4291182"/>
            <a:ext cx="640900" cy="537309"/>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g1</a:t>
            </a:r>
            <a:endParaRPr lang="en-US" dirty="0"/>
          </a:p>
        </p:txBody>
      </p:sp>
      <p:sp>
        <p:nvSpPr>
          <p:cNvPr id="36" name="Double Brace 35"/>
          <p:cNvSpPr/>
          <p:nvPr/>
        </p:nvSpPr>
        <p:spPr>
          <a:xfrm>
            <a:off x="4491499" y="4291181"/>
            <a:ext cx="640900" cy="537309"/>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g2</a:t>
            </a:r>
            <a:endParaRPr lang="en-US" dirty="0"/>
          </a:p>
        </p:txBody>
      </p:sp>
      <p:sp>
        <p:nvSpPr>
          <p:cNvPr id="37" name="Double Brace 36"/>
          <p:cNvSpPr/>
          <p:nvPr/>
        </p:nvSpPr>
        <p:spPr>
          <a:xfrm>
            <a:off x="5889965" y="4291180"/>
            <a:ext cx="640900" cy="537309"/>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g3</a:t>
            </a:r>
            <a:endParaRPr lang="en-US" dirty="0"/>
          </a:p>
        </p:txBody>
      </p:sp>
      <p:sp>
        <p:nvSpPr>
          <p:cNvPr id="38" name="Double Brace 37"/>
          <p:cNvSpPr/>
          <p:nvPr/>
        </p:nvSpPr>
        <p:spPr>
          <a:xfrm>
            <a:off x="3057807" y="4839936"/>
            <a:ext cx="640900" cy="537309"/>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g4</a:t>
            </a:r>
            <a:endParaRPr lang="en-US" dirty="0"/>
          </a:p>
        </p:txBody>
      </p:sp>
      <p:sp>
        <p:nvSpPr>
          <p:cNvPr id="39" name="Double Brace 38"/>
          <p:cNvSpPr/>
          <p:nvPr/>
        </p:nvSpPr>
        <p:spPr>
          <a:xfrm>
            <a:off x="4491499" y="4828491"/>
            <a:ext cx="640900" cy="537309"/>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g5</a:t>
            </a:r>
            <a:endParaRPr lang="en-US" dirty="0"/>
          </a:p>
        </p:txBody>
      </p:sp>
      <p:sp>
        <p:nvSpPr>
          <p:cNvPr id="40" name="TextBox 39"/>
          <p:cNvSpPr txBox="1"/>
          <p:nvPr/>
        </p:nvSpPr>
        <p:spPr>
          <a:xfrm>
            <a:off x="176149" y="4632119"/>
            <a:ext cx="2198038" cy="369332"/>
          </a:xfrm>
          <a:prstGeom prst="rect">
            <a:avLst/>
          </a:prstGeom>
          <a:noFill/>
        </p:spPr>
        <p:txBody>
          <a:bodyPr wrap="none" rtlCol="0">
            <a:spAutoFit/>
          </a:bodyPr>
          <a:lstStyle/>
          <a:p>
            <a:r>
              <a:rPr lang="en-US" b="1" dirty="0" smtClean="0"/>
              <a:t>Graph partitioning</a:t>
            </a:r>
            <a:endParaRPr lang="en-US" b="1" dirty="0"/>
          </a:p>
        </p:txBody>
      </p:sp>
      <p:sp>
        <p:nvSpPr>
          <p:cNvPr id="54" name="TextBox 53"/>
          <p:cNvSpPr txBox="1"/>
          <p:nvPr/>
        </p:nvSpPr>
        <p:spPr>
          <a:xfrm>
            <a:off x="258552" y="1280098"/>
            <a:ext cx="824755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Fundamental unit of scalability is the named graph (g1…g5 below)</a:t>
            </a:r>
            <a:endParaRPr lang="en-US" dirty="0" smtClean="0"/>
          </a:p>
          <a:p>
            <a:pPr marL="285750" indent="-285750">
              <a:buFont typeface="Arial" panose="020B0604020202020204" pitchFamily="34" charset="0"/>
              <a:buChar char="•"/>
            </a:pPr>
            <a:r>
              <a:rPr lang="en-US" dirty="0" smtClean="0"/>
              <a:t>Takeaway: large, complex or long-running queries can be split into parallel queries spanning multiple graphs and executed in parallel</a:t>
            </a:r>
            <a:endParaRPr lang="en-US" dirty="0"/>
          </a:p>
        </p:txBody>
      </p:sp>
      <p:sp>
        <p:nvSpPr>
          <p:cNvPr id="55" name="Flowchart: Process 54"/>
          <p:cNvSpPr/>
          <p:nvPr/>
        </p:nvSpPr>
        <p:spPr>
          <a:xfrm>
            <a:off x="2946682" y="4839936"/>
            <a:ext cx="2371944" cy="537309"/>
          </a:xfrm>
          <a:prstGeom prst="flowChartProcess">
            <a:avLst/>
          </a:prstGeom>
          <a:solidFill>
            <a:srgbClr val="92D050">
              <a:alpha val="49000"/>
            </a:srgbClr>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Flowchart: Process 55"/>
          <p:cNvSpPr/>
          <p:nvPr/>
        </p:nvSpPr>
        <p:spPr>
          <a:xfrm>
            <a:off x="4382327" y="4175745"/>
            <a:ext cx="856423" cy="1282080"/>
          </a:xfrm>
          <a:prstGeom prst="flowChartProcess">
            <a:avLst/>
          </a:prstGeom>
          <a:solidFill>
            <a:srgbClr val="FF0000">
              <a:alpha val="49000"/>
            </a:srgbClr>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1734428" y="4943256"/>
            <a:ext cx="1279517" cy="307777"/>
          </a:xfrm>
          <a:prstGeom prst="rect">
            <a:avLst/>
          </a:prstGeom>
          <a:noFill/>
        </p:spPr>
        <p:txBody>
          <a:bodyPr wrap="none" rtlCol="0">
            <a:spAutoFit/>
          </a:bodyPr>
          <a:lstStyle/>
          <a:p>
            <a:r>
              <a:rPr lang="en-US" sz="1400" dirty="0" smtClean="0"/>
              <a:t>Parallel query</a:t>
            </a:r>
            <a:endParaRPr lang="en-US" sz="1400" dirty="0"/>
          </a:p>
        </p:txBody>
      </p:sp>
      <p:sp>
        <p:nvSpPr>
          <p:cNvPr id="58" name="TextBox 57"/>
          <p:cNvSpPr txBox="1"/>
          <p:nvPr/>
        </p:nvSpPr>
        <p:spPr>
          <a:xfrm>
            <a:off x="4414359" y="5492681"/>
            <a:ext cx="1527982" cy="307777"/>
          </a:xfrm>
          <a:prstGeom prst="rect">
            <a:avLst/>
          </a:prstGeom>
          <a:noFill/>
        </p:spPr>
        <p:txBody>
          <a:bodyPr wrap="none" rtlCol="0">
            <a:spAutoFit/>
          </a:bodyPr>
          <a:lstStyle/>
          <a:p>
            <a:r>
              <a:rPr lang="en-US" sz="1400" dirty="0" smtClean="0"/>
              <a:t>Sequential query</a:t>
            </a:r>
            <a:endParaRPr lang="en-US" sz="1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view: bytecode model</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pic>
        <p:nvPicPr>
          <p:cNvPr id="4102" name="Picture 6" descr="file:///C:/Users/Securboration/Desktop/code/immortals/repo/trunk/brainstorming/spiral0/immortals-ontologies-vocab/src/main/java/com/securboration/immortals/instantiation/figures/bytecode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1325" y="1383175"/>
            <a:ext cx="8239125" cy="46291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view: DFUs</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pic>
        <p:nvPicPr>
          <p:cNvPr id="1026" name="Picture 2" descr="file:///C:/Users/Securboration/Desktop/code/immortals/repo/trunk/brainstorming/spiral0/immortals-ontologies-vocab/src/main/java/com/securboration/immortals/instantiation/figures/dfu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5175" y="2160588"/>
            <a:ext cx="7610475" cy="34766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131763"/>
            <a:ext cx="8229600" cy="682625"/>
          </a:xfrm>
        </p:spPr>
        <p:txBody>
          <a:bodyPr/>
          <a:lstStyle/>
          <a:p>
            <a:r>
              <a:rPr lang="en-US" dirty="0" smtClean="0"/>
              <a:t>Model view: </a:t>
            </a:r>
            <a:br>
              <a:rPr lang="en-US" dirty="0" smtClean="0"/>
            </a:br>
            <a:r>
              <a:rPr lang="en-US" dirty="0" smtClean="0"/>
              <a:t>Resources (general-purpose)</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pic>
        <p:nvPicPr>
          <p:cNvPr id="2052" name="Picture 4" descr="file:///C:/Users/Securboration/Desktop/code/immortals/repo/trunk/brainstorming/spiral0/immortals-ontologies-vocab/src/main/java/com/securboration/immortals/instantiation/figures/resource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9575" y="995372"/>
            <a:ext cx="8286750" cy="55364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97500"/>
            <a:ext cx="8229600" cy="682625"/>
          </a:xfrm>
        </p:spPr>
        <p:txBody>
          <a:bodyPr/>
          <a:lstStyle/>
          <a:p>
            <a:r>
              <a:rPr lang="en-US" dirty="0" smtClean="0"/>
              <a:t>Model view: </a:t>
            </a:r>
            <a:br>
              <a:rPr lang="en-US" dirty="0" smtClean="0"/>
            </a:br>
            <a:r>
              <a:rPr lang="en-US" dirty="0" smtClean="0"/>
              <a:t>Resources (domain-specific)</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pic>
        <p:nvPicPr>
          <p:cNvPr id="3" name="Picture 2"/>
          <p:cNvPicPr>
            <a:picLocks noChangeAspect="1"/>
          </p:cNvPicPr>
          <p:nvPr/>
        </p:nvPicPr>
        <p:blipFill>
          <a:blip r:embed="rId1"/>
          <a:stretch>
            <a:fillRect/>
          </a:stretch>
        </p:blipFill>
        <p:spPr>
          <a:xfrm>
            <a:off x="1052512" y="1804987"/>
            <a:ext cx="7038975" cy="324802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 DSL</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pic>
        <p:nvPicPr>
          <p:cNvPr id="5" name="Picture 4"/>
          <p:cNvPicPr>
            <a:picLocks noChangeAspect="1"/>
          </p:cNvPicPr>
          <p:nvPr/>
        </p:nvPicPr>
        <p:blipFill>
          <a:blip r:embed="rId1"/>
          <a:stretch>
            <a:fillRect/>
          </a:stretch>
        </p:blipFill>
        <p:spPr>
          <a:xfrm>
            <a:off x="1009650" y="2124075"/>
            <a:ext cx="7124700" cy="2609850"/>
          </a:xfrm>
          <a:prstGeom prst="rect">
            <a:avLst/>
          </a:prstGeom>
        </p:spPr>
      </p:pic>
      <p:sp>
        <p:nvSpPr>
          <p:cNvPr id="6" name="TextBox 5"/>
          <p:cNvSpPr txBox="1"/>
          <p:nvPr/>
        </p:nvSpPr>
        <p:spPr>
          <a:xfrm>
            <a:off x="514876" y="1624753"/>
            <a:ext cx="7956024" cy="369332"/>
          </a:xfrm>
          <a:prstGeom prst="rect">
            <a:avLst/>
          </a:prstGeom>
          <a:noFill/>
        </p:spPr>
        <p:txBody>
          <a:bodyPr wrap="none" rtlCol="0">
            <a:spAutoFit/>
          </a:bodyPr>
          <a:lstStyle/>
          <a:p>
            <a:r>
              <a:rPr lang="en-US" dirty="0" smtClean="0"/>
              <a:t>This gets parsed and converted into triples during the bootstrapping process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Triple view: DFU linkage to bytecode</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
        <p:nvSpPr>
          <p:cNvPr id="19" name="TextBox 18"/>
          <p:cNvSpPr txBox="1"/>
          <p:nvPr/>
        </p:nvSpPr>
        <p:spPr>
          <a:xfrm>
            <a:off x="-71026" y="924428"/>
            <a:ext cx="659155" cy="369332"/>
          </a:xfrm>
          <a:prstGeom prst="rect">
            <a:avLst/>
          </a:prstGeom>
          <a:noFill/>
        </p:spPr>
        <p:txBody>
          <a:bodyPr wrap="none" rtlCol="0">
            <a:spAutoFit/>
          </a:bodyPr>
          <a:lstStyle/>
          <a:p>
            <a:r>
              <a:rPr lang="en-US" b="1" dirty="0" smtClean="0"/>
              <a:t>DFU</a:t>
            </a:r>
            <a:endParaRPr lang="en-US" b="1" dirty="0"/>
          </a:p>
        </p:txBody>
      </p:sp>
      <p:sp>
        <p:nvSpPr>
          <p:cNvPr id="22" name="TextBox 21"/>
          <p:cNvSpPr txBox="1"/>
          <p:nvPr/>
        </p:nvSpPr>
        <p:spPr>
          <a:xfrm>
            <a:off x="-71026" y="3162392"/>
            <a:ext cx="4891083" cy="369332"/>
          </a:xfrm>
          <a:prstGeom prst="rect">
            <a:avLst/>
          </a:prstGeom>
          <a:noFill/>
        </p:spPr>
        <p:txBody>
          <a:bodyPr wrap="none" rtlCol="0">
            <a:spAutoFit/>
          </a:bodyPr>
          <a:lstStyle/>
          <a:p>
            <a:r>
              <a:rPr lang="en-US" b="1" dirty="0" err="1" smtClean="0"/>
              <a:t>GetLastKnownLocation</a:t>
            </a:r>
            <a:r>
              <a:rPr lang="en-US" b="1" dirty="0" smtClean="0"/>
              <a:t> (functional aspect)</a:t>
            </a:r>
            <a:endParaRPr lang="en-US" b="1" dirty="0"/>
          </a:p>
        </p:txBody>
      </p:sp>
      <p:pic>
        <p:nvPicPr>
          <p:cNvPr id="27" name="Picture 26"/>
          <p:cNvPicPr>
            <a:picLocks noChangeAspect="1"/>
          </p:cNvPicPr>
          <p:nvPr/>
        </p:nvPicPr>
        <p:blipFill rotWithShape="1">
          <a:blip r:embed="rId1"/>
          <a:srcRect r="931"/>
          <a:stretch>
            <a:fillRect/>
          </a:stretch>
        </p:blipFill>
        <p:spPr>
          <a:xfrm>
            <a:off x="0" y="1214438"/>
            <a:ext cx="9115425" cy="1724025"/>
          </a:xfrm>
          <a:prstGeom prst="rect">
            <a:avLst/>
          </a:prstGeom>
        </p:spPr>
      </p:pic>
      <p:pic>
        <p:nvPicPr>
          <p:cNvPr id="29" name="Picture 28"/>
          <p:cNvPicPr>
            <a:picLocks noChangeAspect="1"/>
          </p:cNvPicPr>
          <p:nvPr/>
        </p:nvPicPr>
        <p:blipFill>
          <a:blip r:embed="rId2"/>
          <a:stretch>
            <a:fillRect/>
          </a:stretch>
        </p:blipFill>
        <p:spPr>
          <a:xfrm>
            <a:off x="0" y="3473344"/>
            <a:ext cx="6791325" cy="2428875"/>
          </a:xfrm>
          <a:prstGeom prst="rect">
            <a:avLst/>
          </a:prstGeom>
        </p:spPr>
      </p:pic>
      <p:sp>
        <p:nvSpPr>
          <p:cNvPr id="24" name="Flowchart: Process 23"/>
          <p:cNvSpPr/>
          <p:nvPr/>
        </p:nvSpPr>
        <p:spPr>
          <a:xfrm>
            <a:off x="1762125" y="3755653"/>
            <a:ext cx="1238250" cy="247650"/>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13" name="Straight Arrow Connector 12"/>
          <p:cNvCxnSpPr/>
          <p:nvPr/>
        </p:nvCxnSpPr>
        <p:spPr>
          <a:xfrm flipH="1">
            <a:off x="4820057" y="2219325"/>
            <a:ext cx="1066393" cy="13123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Flowchart: Process 32"/>
          <p:cNvSpPr/>
          <p:nvPr/>
        </p:nvSpPr>
        <p:spPr>
          <a:xfrm>
            <a:off x="1295399" y="4264762"/>
            <a:ext cx="3524657" cy="247650"/>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2" name="TextBox 31"/>
          <p:cNvSpPr txBox="1"/>
          <p:nvPr/>
        </p:nvSpPr>
        <p:spPr>
          <a:xfrm>
            <a:off x="5019675" y="4203921"/>
            <a:ext cx="2941831" cy="369332"/>
          </a:xfrm>
          <a:prstGeom prst="rect">
            <a:avLst/>
          </a:prstGeom>
          <a:noFill/>
        </p:spPr>
        <p:txBody>
          <a:bodyPr wrap="none" rtlCol="0">
            <a:spAutoFit/>
          </a:bodyPr>
          <a:lstStyle/>
          <a:p>
            <a:r>
              <a:rPr lang="en-US" i="1" dirty="0" smtClean="0"/>
              <a:t>base64</a:t>
            </a:r>
            <a:r>
              <a:rPr lang="en-US" dirty="0" smtClean="0"/>
              <a:t>(</a:t>
            </a:r>
            <a:r>
              <a:rPr lang="en-US" i="1" dirty="0" smtClean="0"/>
              <a:t>sha256</a:t>
            </a:r>
            <a:r>
              <a:rPr lang="en-US" dirty="0" smtClean="0"/>
              <a:t>(bytecode))</a:t>
            </a:r>
            <a:endParaRPr lang="en-US" dirty="0"/>
          </a:p>
        </p:txBody>
      </p:sp>
      <p:sp>
        <p:nvSpPr>
          <p:cNvPr id="35" name="Flowchart: Process 34"/>
          <p:cNvSpPr/>
          <p:nvPr/>
        </p:nvSpPr>
        <p:spPr>
          <a:xfrm>
            <a:off x="1238046" y="4620592"/>
            <a:ext cx="4791279" cy="247650"/>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36" name="Straight Arrow Connector 35"/>
          <p:cNvCxnSpPr>
            <a:endCxn id="32" idx="1"/>
          </p:cNvCxnSpPr>
          <p:nvPr/>
        </p:nvCxnSpPr>
        <p:spPr>
          <a:xfrm flipV="1">
            <a:off x="4820057" y="4388587"/>
            <a:ext cx="199618" cy="119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Triple view: DFU linkage to Functionality</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pic>
        <p:nvPicPr>
          <p:cNvPr id="9" name="Picture 8"/>
          <p:cNvPicPr>
            <a:picLocks noChangeAspect="1"/>
          </p:cNvPicPr>
          <p:nvPr/>
        </p:nvPicPr>
        <p:blipFill rotWithShape="1">
          <a:blip r:embed="rId1"/>
          <a:srcRect r="931"/>
          <a:stretch>
            <a:fillRect/>
          </a:stretch>
        </p:blipFill>
        <p:spPr>
          <a:xfrm>
            <a:off x="0" y="1214438"/>
            <a:ext cx="9115425" cy="1724025"/>
          </a:xfrm>
          <a:prstGeom prst="rect">
            <a:avLst/>
          </a:prstGeom>
        </p:spPr>
      </p:pic>
      <p:pic>
        <p:nvPicPr>
          <p:cNvPr id="10" name="Picture 9"/>
          <p:cNvPicPr>
            <a:picLocks noChangeAspect="1"/>
          </p:cNvPicPr>
          <p:nvPr/>
        </p:nvPicPr>
        <p:blipFill>
          <a:blip r:embed="rId2"/>
          <a:stretch>
            <a:fillRect/>
          </a:stretch>
        </p:blipFill>
        <p:spPr>
          <a:xfrm>
            <a:off x="0" y="3267076"/>
            <a:ext cx="7858125" cy="1085850"/>
          </a:xfrm>
          <a:prstGeom prst="rect">
            <a:avLst/>
          </a:prstGeom>
        </p:spPr>
      </p:pic>
      <p:pic>
        <p:nvPicPr>
          <p:cNvPr id="11" name="Picture 10"/>
          <p:cNvPicPr>
            <a:picLocks noChangeAspect="1"/>
          </p:cNvPicPr>
          <p:nvPr/>
        </p:nvPicPr>
        <p:blipFill rotWithShape="1">
          <a:blip r:embed="rId3"/>
          <a:srcRect r="12465"/>
          <a:stretch>
            <a:fillRect/>
          </a:stretch>
        </p:blipFill>
        <p:spPr>
          <a:xfrm>
            <a:off x="0" y="4609770"/>
            <a:ext cx="9096375" cy="1400175"/>
          </a:xfrm>
          <a:prstGeom prst="rect">
            <a:avLst/>
          </a:prstGeom>
        </p:spPr>
      </p:pic>
      <p:cxnSp>
        <p:nvCxnSpPr>
          <p:cNvPr id="13" name="Straight Arrow Connector 12"/>
          <p:cNvCxnSpPr/>
          <p:nvPr/>
        </p:nvCxnSpPr>
        <p:spPr>
          <a:xfrm flipH="1">
            <a:off x="6438901" y="4352926"/>
            <a:ext cx="561974" cy="3524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5800726" y="2581276"/>
            <a:ext cx="1314449" cy="700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1026" y="924428"/>
            <a:ext cx="659155" cy="369332"/>
          </a:xfrm>
          <a:prstGeom prst="rect">
            <a:avLst/>
          </a:prstGeom>
          <a:noFill/>
        </p:spPr>
        <p:txBody>
          <a:bodyPr wrap="none" rtlCol="0">
            <a:spAutoFit/>
          </a:bodyPr>
          <a:lstStyle/>
          <a:p>
            <a:r>
              <a:rPr lang="en-US" b="1" dirty="0" smtClean="0"/>
              <a:t>DFU</a:t>
            </a:r>
            <a:endParaRPr lang="en-US" b="1" dirty="0"/>
          </a:p>
        </p:txBody>
      </p:sp>
      <p:sp>
        <p:nvSpPr>
          <p:cNvPr id="21" name="TextBox 20"/>
          <p:cNvSpPr txBox="1"/>
          <p:nvPr/>
        </p:nvSpPr>
        <p:spPr>
          <a:xfrm>
            <a:off x="-71026" y="3010641"/>
            <a:ext cx="5006499" cy="369332"/>
          </a:xfrm>
          <a:prstGeom prst="rect">
            <a:avLst/>
          </a:prstGeom>
          <a:noFill/>
        </p:spPr>
        <p:txBody>
          <a:bodyPr wrap="none" rtlCol="0">
            <a:spAutoFit/>
          </a:bodyPr>
          <a:lstStyle/>
          <a:p>
            <a:r>
              <a:rPr lang="en-US" b="1" dirty="0" err="1" smtClean="0"/>
              <a:t>LocationProviderAndroidGps</a:t>
            </a:r>
            <a:r>
              <a:rPr lang="en-US" b="1" dirty="0" smtClean="0"/>
              <a:t> (functionality)</a:t>
            </a:r>
            <a:endParaRPr lang="en-US" b="1" dirty="0"/>
          </a:p>
        </p:txBody>
      </p:sp>
      <p:sp>
        <p:nvSpPr>
          <p:cNvPr id="22" name="TextBox 21"/>
          <p:cNvSpPr txBox="1"/>
          <p:nvPr/>
        </p:nvSpPr>
        <p:spPr>
          <a:xfrm>
            <a:off x="-71026" y="4322473"/>
            <a:ext cx="4891083" cy="369332"/>
          </a:xfrm>
          <a:prstGeom prst="rect">
            <a:avLst/>
          </a:prstGeom>
          <a:noFill/>
        </p:spPr>
        <p:txBody>
          <a:bodyPr wrap="none" rtlCol="0">
            <a:spAutoFit/>
          </a:bodyPr>
          <a:lstStyle/>
          <a:p>
            <a:r>
              <a:rPr lang="en-US" b="1" dirty="0" err="1" smtClean="0"/>
              <a:t>GetLastKnownLocation</a:t>
            </a:r>
            <a:r>
              <a:rPr lang="en-US" b="1" dirty="0" smtClean="0"/>
              <a:t> (functional aspect)</a:t>
            </a:r>
            <a:endParaRPr lang="en-US" b="1" dirty="0"/>
          </a:p>
        </p:txBody>
      </p:sp>
      <p:sp>
        <p:nvSpPr>
          <p:cNvPr id="23" name="Flowchart: Process 22"/>
          <p:cNvSpPr/>
          <p:nvPr/>
        </p:nvSpPr>
        <p:spPr>
          <a:xfrm>
            <a:off x="2705100" y="3428258"/>
            <a:ext cx="2114957" cy="247650"/>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4" name="Flowchart: Process 23"/>
          <p:cNvSpPr/>
          <p:nvPr/>
        </p:nvSpPr>
        <p:spPr>
          <a:xfrm>
            <a:off x="2705100" y="5415230"/>
            <a:ext cx="1590675" cy="247650"/>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Triple view: DFU linkage to Resources</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pic>
        <p:nvPicPr>
          <p:cNvPr id="9" name="Picture 8"/>
          <p:cNvPicPr>
            <a:picLocks noChangeAspect="1"/>
          </p:cNvPicPr>
          <p:nvPr/>
        </p:nvPicPr>
        <p:blipFill rotWithShape="1">
          <a:blip r:embed="rId1"/>
          <a:srcRect r="931"/>
          <a:stretch>
            <a:fillRect/>
          </a:stretch>
        </p:blipFill>
        <p:spPr>
          <a:xfrm>
            <a:off x="0" y="1214438"/>
            <a:ext cx="9115425" cy="1724025"/>
          </a:xfrm>
          <a:prstGeom prst="rect">
            <a:avLst/>
          </a:prstGeom>
        </p:spPr>
      </p:pic>
      <p:cxnSp>
        <p:nvCxnSpPr>
          <p:cNvPr id="13" name="Straight Arrow Connector 12"/>
          <p:cNvCxnSpPr/>
          <p:nvPr/>
        </p:nvCxnSpPr>
        <p:spPr>
          <a:xfrm flipH="1">
            <a:off x="6438901" y="4352926"/>
            <a:ext cx="561974" cy="3524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7753350" y="2938463"/>
            <a:ext cx="609601" cy="4897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1026" y="924428"/>
            <a:ext cx="659155" cy="369332"/>
          </a:xfrm>
          <a:prstGeom prst="rect">
            <a:avLst/>
          </a:prstGeom>
          <a:noFill/>
        </p:spPr>
        <p:txBody>
          <a:bodyPr wrap="none" rtlCol="0">
            <a:spAutoFit/>
          </a:bodyPr>
          <a:lstStyle/>
          <a:p>
            <a:r>
              <a:rPr lang="en-US" b="1" dirty="0" smtClean="0"/>
              <a:t>DFU</a:t>
            </a:r>
            <a:endParaRPr lang="en-US" b="1" dirty="0"/>
          </a:p>
        </p:txBody>
      </p:sp>
      <p:sp>
        <p:nvSpPr>
          <p:cNvPr id="21" name="TextBox 20"/>
          <p:cNvSpPr txBox="1"/>
          <p:nvPr/>
        </p:nvSpPr>
        <p:spPr>
          <a:xfrm>
            <a:off x="-71026" y="3010641"/>
            <a:ext cx="4121641" cy="369332"/>
          </a:xfrm>
          <a:prstGeom prst="rect">
            <a:avLst/>
          </a:prstGeom>
          <a:noFill/>
        </p:spPr>
        <p:txBody>
          <a:bodyPr wrap="none" rtlCol="0">
            <a:spAutoFit/>
          </a:bodyPr>
          <a:lstStyle/>
          <a:p>
            <a:r>
              <a:rPr lang="en-US" b="1" dirty="0" smtClean="0"/>
              <a:t>Ecosystem resource dependencies</a:t>
            </a:r>
            <a:endParaRPr lang="en-US" b="1" dirty="0"/>
          </a:p>
        </p:txBody>
      </p:sp>
      <p:sp>
        <p:nvSpPr>
          <p:cNvPr id="23" name="Flowchart: Process 22"/>
          <p:cNvSpPr/>
          <p:nvPr/>
        </p:nvSpPr>
        <p:spPr>
          <a:xfrm>
            <a:off x="2705100" y="3428258"/>
            <a:ext cx="2114957" cy="247650"/>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0" y="3353872"/>
            <a:ext cx="7753350" cy="1581150"/>
          </a:xfrm>
          <a:prstGeom prst="rect">
            <a:avLst/>
          </a:prstGeom>
        </p:spPr>
      </p:pic>
      <p:sp>
        <p:nvSpPr>
          <p:cNvPr id="24" name="Flowchart: Process 23"/>
          <p:cNvSpPr/>
          <p:nvPr/>
        </p:nvSpPr>
        <p:spPr>
          <a:xfrm>
            <a:off x="5233987" y="4156922"/>
            <a:ext cx="1590675" cy="491609"/>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 statistics</a:t>
            </a:r>
            <a:endParaRPr lang="en-US" dirty="0"/>
          </a:p>
        </p:txBody>
      </p:sp>
      <p:sp>
        <p:nvSpPr>
          <p:cNvPr id="3" name="Content Placeholder 2"/>
          <p:cNvSpPr>
            <a:spLocks noGrp="1"/>
          </p:cNvSpPr>
          <p:nvPr>
            <p:ph idx="1"/>
          </p:nvPr>
        </p:nvSpPr>
        <p:spPr/>
        <p:txBody>
          <a:bodyPr/>
          <a:lstStyle/>
          <a:p>
            <a:r>
              <a:rPr lang="en-US" dirty="0" smtClean="0"/>
              <a:t># triples: 36118</a:t>
            </a:r>
            <a:endParaRPr lang="en-US" dirty="0" smtClean="0"/>
          </a:p>
          <a:p>
            <a:r>
              <a:rPr lang="en-US" dirty="0" smtClean="0"/>
              <a:t># classes: 325</a:t>
            </a:r>
            <a:endParaRPr lang="en-US" dirty="0" smtClean="0"/>
          </a:p>
          <a:p>
            <a:r>
              <a:rPr lang="en-US" dirty="0" smtClean="0"/>
              <a:t># properties:</a:t>
            </a:r>
            <a:endParaRPr lang="en-US" dirty="0" smtClean="0"/>
          </a:p>
          <a:p>
            <a:pPr lvl="1"/>
            <a:r>
              <a:rPr lang="en-US" dirty="0" smtClean="0"/>
              <a:t>164 object properties</a:t>
            </a:r>
            <a:endParaRPr lang="en-US" dirty="0" smtClean="0"/>
          </a:p>
          <a:p>
            <a:pPr lvl="1"/>
            <a:r>
              <a:rPr lang="en-US" dirty="0" smtClean="0"/>
              <a:t>67 datatype properties</a:t>
            </a:r>
            <a:endParaRPr lang="en-US" dirty="0" smtClean="0"/>
          </a:p>
          <a:p>
            <a:r>
              <a:rPr lang="en-US" dirty="0" smtClean="0"/>
              <a:t># individuals: 2349</a:t>
            </a:r>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552" y="272717"/>
            <a:ext cx="7507037" cy="848098"/>
          </a:xfrm>
        </p:spPr>
        <p:txBody>
          <a:bodyPr/>
          <a:lstStyle/>
          <a:p>
            <a:r>
              <a:rPr lang="en-US" sz="2800" dirty="0" smtClean="0"/>
              <a:t>Outline of the Program Review Presentation</a:t>
            </a:r>
            <a:br>
              <a:rPr lang="en-US" sz="2800" dirty="0" smtClean="0"/>
            </a:br>
            <a:endParaRPr lang="en-US" sz="2800" dirty="0"/>
          </a:p>
        </p:txBody>
      </p:sp>
      <p:sp>
        <p:nvSpPr>
          <p:cNvPr id="3" name="Content Placeholder 2"/>
          <p:cNvSpPr>
            <a:spLocks noGrp="1"/>
          </p:cNvSpPr>
          <p:nvPr>
            <p:ph idx="1"/>
          </p:nvPr>
        </p:nvSpPr>
        <p:spPr>
          <a:xfrm>
            <a:off x="892713" y="1322693"/>
            <a:ext cx="7241346" cy="4913666"/>
          </a:xfrm>
        </p:spPr>
        <p:txBody>
          <a:bodyPr/>
          <a:lstStyle/>
          <a:p>
            <a:r>
              <a:rPr lang="en-US" sz="2400" dirty="0" err="1" smtClean="0"/>
              <a:t>Programmatics</a:t>
            </a:r>
            <a:endParaRPr lang="en-US" sz="2400" dirty="0" smtClean="0"/>
          </a:p>
          <a:p>
            <a:r>
              <a:rPr lang="en-US" sz="2400" dirty="0" smtClean="0"/>
              <a:t>Goals, Assumptions, Key Concepts</a:t>
            </a:r>
            <a:endParaRPr lang="en-US" sz="2400" dirty="0" smtClean="0"/>
          </a:p>
          <a:p>
            <a:r>
              <a:rPr lang="en-US" sz="2400" dirty="0" smtClean="0"/>
              <a:t>Phase 1 CPs</a:t>
            </a:r>
            <a:endParaRPr lang="en-US" sz="2400" dirty="0" smtClean="0"/>
          </a:p>
          <a:p>
            <a:r>
              <a:rPr lang="en-US" sz="2400" dirty="0" smtClean="0"/>
              <a:t>Discovery and Analysis Technologies</a:t>
            </a:r>
            <a:endParaRPr lang="en-US" sz="2400" dirty="0" smtClean="0"/>
          </a:p>
          <a:p>
            <a:pPr lvl="1"/>
            <a:r>
              <a:rPr lang="en-US" sz="2000" dirty="0" smtClean="0"/>
              <a:t>Representation</a:t>
            </a:r>
            <a:endParaRPr lang="en-US" sz="2000" dirty="0" smtClean="0"/>
          </a:p>
          <a:p>
            <a:pPr lvl="1"/>
            <a:r>
              <a:rPr lang="en-US" sz="2000" dirty="0" smtClean="0"/>
              <a:t>Program analysis</a:t>
            </a:r>
            <a:endParaRPr lang="en-US" sz="2000" dirty="0" smtClean="0"/>
          </a:p>
          <a:p>
            <a:pPr lvl="1"/>
            <a:r>
              <a:rPr lang="en-US" sz="2000" dirty="0" smtClean="0"/>
              <a:t>Resource DSL</a:t>
            </a:r>
            <a:endParaRPr lang="en-US" sz="2000" dirty="0" smtClean="0"/>
          </a:p>
          <a:p>
            <a:pPr lvl="1"/>
            <a:r>
              <a:rPr lang="en-US" sz="2000" dirty="0" smtClean="0"/>
              <a:t>Change tracking</a:t>
            </a:r>
            <a:endParaRPr lang="en-US" sz="2000" dirty="0" smtClean="0"/>
          </a:p>
          <a:p>
            <a:r>
              <a:rPr lang="en-US" sz="2400" dirty="0" smtClean="0"/>
              <a:t>DAS Development</a:t>
            </a:r>
            <a:endParaRPr lang="en-US" sz="2400" dirty="0" smtClean="0"/>
          </a:p>
          <a:p>
            <a:r>
              <a:rPr lang="en-US" sz="2400" dirty="0" smtClean="0"/>
              <a:t>LL Interaction</a:t>
            </a:r>
            <a:endParaRPr lang="en-US" sz="2400" dirty="0" smtClean="0"/>
          </a:p>
          <a:p>
            <a:r>
              <a:rPr lang="en-US" sz="2400" dirty="0" smtClean="0"/>
              <a:t>Next Steps and Conclusion</a:t>
            </a:r>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Component, DFU, Models – Part 1</a:t>
            </a:r>
            <a:endParaRPr lang="en-US" dirty="0"/>
          </a:p>
        </p:txBody>
      </p:sp>
      <p:sp>
        <p:nvSpPr>
          <p:cNvPr id="4" name="Slide Number Placeholder 3"/>
          <p:cNvSpPr>
            <a:spLocks noGrp="1"/>
          </p:cNvSpPr>
          <p:nvPr>
            <p:ph type="sldNum" sz="quarter" idx="12"/>
          </p:nvPr>
        </p:nvSpPr>
        <p:spPr/>
        <p:txBody>
          <a:bodyPr/>
          <a:lstStyle/>
          <a:p>
            <a:fld id="{23D96EC6-00F5-4B80-A2B8-EF30F4E93FC1}" type="slidenum">
              <a:rPr lang="en-US" smtClean="0"/>
            </a:fld>
            <a:endParaRPr lang="en-US"/>
          </a:p>
        </p:txBody>
      </p:sp>
      <p:grpSp>
        <p:nvGrpSpPr>
          <p:cNvPr id="51" name="Group 50"/>
          <p:cNvGrpSpPr/>
          <p:nvPr/>
        </p:nvGrpSpPr>
        <p:grpSpPr>
          <a:xfrm>
            <a:off x="655646" y="1960298"/>
            <a:ext cx="1246636" cy="2859944"/>
            <a:chOff x="655646" y="1960298"/>
            <a:chExt cx="1246636" cy="2859944"/>
          </a:xfrm>
        </p:grpSpPr>
        <p:sp>
          <p:nvSpPr>
            <p:cNvPr id="7" name="Oval 6"/>
            <p:cNvSpPr/>
            <p:nvPr/>
          </p:nvSpPr>
          <p:spPr>
            <a:xfrm>
              <a:off x="655646" y="2577834"/>
              <a:ext cx="474133" cy="4402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8" name="Oval 7"/>
            <p:cNvSpPr/>
            <p:nvPr/>
          </p:nvSpPr>
          <p:spPr>
            <a:xfrm>
              <a:off x="1428149" y="2577834"/>
              <a:ext cx="474133" cy="4402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t>
              </a:r>
              <a:endParaRPr lang="en-US" dirty="0"/>
            </a:p>
          </p:txBody>
        </p:sp>
        <p:sp>
          <p:nvSpPr>
            <p:cNvPr id="9" name="Oval 8"/>
            <p:cNvSpPr/>
            <p:nvPr/>
          </p:nvSpPr>
          <p:spPr>
            <a:xfrm>
              <a:off x="1079080" y="3170105"/>
              <a:ext cx="474133" cy="4402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endParaRPr lang="en-US" dirty="0"/>
            </a:p>
          </p:txBody>
        </p:sp>
        <p:sp>
          <p:nvSpPr>
            <p:cNvPr id="10" name="Rectangle 9"/>
            <p:cNvSpPr/>
            <p:nvPr/>
          </p:nvSpPr>
          <p:spPr>
            <a:xfrm>
              <a:off x="880533" y="1960298"/>
              <a:ext cx="871228"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1084829" y="3876672"/>
              <a:ext cx="474133" cy="4402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a:t>
              </a:r>
              <a:endParaRPr lang="en-US" dirty="0"/>
            </a:p>
          </p:txBody>
        </p:sp>
        <p:sp>
          <p:nvSpPr>
            <p:cNvPr id="13" name="Rectangle 12"/>
            <p:cNvSpPr/>
            <p:nvPr/>
          </p:nvSpPr>
          <p:spPr>
            <a:xfrm>
              <a:off x="880533" y="4515442"/>
              <a:ext cx="871228"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Elbow Connector 14"/>
            <p:cNvCxnSpPr>
              <a:stCxn id="10" idx="2"/>
              <a:endCxn id="7" idx="0"/>
            </p:cNvCxnSpPr>
            <p:nvPr/>
          </p:nvCxnSpPr>
          <p:spPr>
            <a:xfrm rot="5400000">
              <a:off x="948062" y="2209749"/>
              <a:ext cx="312736" cy="423434"/>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7" name="Elbow Connector 16"/>
            <p:cNvCxnSpPr>
              <a:stCxn id="10" idx="2"/>
              <a:endCxn id="8" idx="0"/>
            </p:cNvCxnSpPr>
            <p:nvPr/>
          </p:nvCxnSpPr>
          <p:spPr>
            <a:xfrm rot="16200000" flipH="1">
              <a:off x="1334313" y="2246931"/>
              <a:ext cx="312736" cy="349069"/>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20" name="Elbow Connector 19"/>
            <p:cNvCxnSpPr>
              <a:stCxn id="7" idx="4"/>
              <a:endCxn id="9" idx="0"/>
            </p:cNvCxnSpPr>
            <p:nvPr/>
          </p:nvCxnSpPr>
          <p:spPr>
            <a:xfrm rot="16200000" flipH="1">
              <a:off x="1028428" y="2882386"/>
              <a:ext cx="152004" cy="423434"/>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22" name="Elbow Connector 21"/>
            <p:cNvCxnSpPr>
              <a:stCxn id="8" idx="4"/>
              <a:endCxn id="9" idx="0"/>
            </p:cNvCxnSpPr>
            <p:nvPr/>
          </p:nvCxnSpPr>
          <p:spPr>
            <a:xfrm rot="5400000">
              <a:off x="1414680" y="2919569"/>
              <a:ext cx="152004" cy="349069"/>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9" idx="4"/>
              <a:endCxn id="11" idx="0"/>
            </p:cNvCxnSpPr>
            <p:nvPr/>
          </p:nvCxnSpPr>
          <p:spPr>
            <a:xfrm>
              <a:off x="1316147" y="3610372"/>
              <a:ext cx="5749" cy="266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1" idx="4"/>
              <a:endCxn id="13" idx="0"/>
            </p:cNvCxnSpPr>
            <p:nvPr/>
          </p:nvCxnSpPr>
          <p:spPr>
            <a:xfrm flipH="1">
              <a:off x="1316147" y="4316939"/>
              <a:ext cx="5749" cy="198503"/>
            </a:xfrm>
            <a:prstGeom prst="line">
              <a:avLst/>
            </a:prstGeom>
          </p:spPr>
          <p:style>
            <a:lnRef idx="2">
              <a:schemeClr val="accent1"/>
            </a:lnRef>
            <a:fillRef idx="0">
              <a:schemeClr val="accent1"/>
            </a:fillRef>
            <a:effectRef idx="1">
              <a:schemeClr val="accent1"/>
            </a:effectRef>
            <a:fontRef idx="minor">
              <a:schemeClr val="tx1"/>
            </a:fontRef>
          </p:style>
        </p:cxnSp>
      </p:grpSp>
      <p:sp>
        <p:nvSpPr>
          <p:cNvPr id="29" name="TextBox 28"/>
          <p:cNvSpPr txBox="1"/>
          <p:nvPr/>
        </p:nvSpPr>
        <p:spPr>
          <a:xfrm>
            <a:off x="2979273" y="1888955"/>
            <a:ext cx="1899344" cy="3139321"/>
          </a:xfrm>
          <a:prstGeom prst="rect">
            <a:avLst/>
          </a:prstGeom>
          <a:solidFill>
            <a:schemeClr val="accent5">
              <a:lumMod val="20000"/>
              <a:lumOff val="80000"/>
            </a:schemeClr>
          </a:solidFill>
          <a:ln>
            <a:solidFill>
              <a:schemeClr val="tx2">
                <a:lumMod val="60000"/>
                <a:lumOff val="40000"/>
              </a:schemeClr>
            </a:solidFill>
          </a:ln>
        </p:spPr>
        <p:txBody>
          <a:bodyPr wrap="square" rtlCol="0">
            <a:spAutoFit/>
          </a:bodyPr>
          <a:lstStyle/>
          <a:p>
            <a:r>
              <a:rPr lang="en-US" dirty="0" smtClean="0"/>
              <a:t>…</a:t>
            </a:r>
            <a:endParaRPr lang="en-US" dirty="0" smtClean="0"/>
          </a:p>
          <a:p>
            <a:endParaRPr lang="en-US" dirty="0" smtClean="0"/>
          </a:p>
          <a:p>
            <a:r>
              <a:rPr lang="en-US" dirty="0" smtClean="0"/>
              <a:t>x = new X (…);</a:t>
            </a:r>
            <a:endParaRPr lang="en-US" dirty="0" smtClean="0"/>
          </a:p>
          <a:p>
            <a:r>
              <a:rPr lang="en-US" dirty="0" err="1" smtClean="0"/>
              <a:t>x.init</a:t>
            </a:r>
            <a:r>
              <a:rPr lang="en-US" dirty="0" smtClean="0"/>
              <a:t>(…);</a:t>
            </a:r>
            <a:endParaRPr lang="en-US" dirty="0" smtClean="0"/>
          </a:p>
          <a:p>
            <a:endParaRPr lang="en-US" dirty="0" smtClean="0"/>
          </a:p>
          <a:p>
            <a:r>
              <a:rPr lang="en-US" dirty="0" smtClean="0"/>
              <a:t>…</a:t>
            </a:r>
            <a:endParaRPr lang="en-US" dirty="0" smtClean="0"/>
          </a:p>
          <a:p>
            <a:r>
              <a:rPr lang="en-US" dirty="0"/>
              <a:t>y</a:t>
            </a:r>
            <a:r>
              <a:rPr lang="en-US" dirty="0" smtClean="0"/>
              <a:t>= new Y(…);</a:t>
            </a:r>
            <a:endParaRPr lang="en-US" dirty="0" smtClean="0"/>
          </a:p>
          <a:p>
            <a:r>
              <a:rPr lang="en-US" dirty="0" err="1" smtClean="0"/>
              <a:t>y.init</a:t>
            </a:r>
            <a:r>
              <a:rPr lang="en-US" dirty="0" smtClean="0"/>
              <a:t>(…);</a:t>
            </a:r>
            <a:endParaRPr lang="en-US" dirty="0" smtClean="0"/>
          </a:p>
          <a:p>
            <a:r>
              <a:rPr lang="en-US" dirty="0" smtClean="0"/>
              <a:t>…..</a:t>
            </a:r>
            <a:endParaRPr lang="en-US" dirty="0" smtClean="0"/>
          </a:p>
          <a:p>
            <a:r>
              <a:rPr lang="en-US" dirty="0" err="1" smtClean="0"/>
              <a:t>x.setNext</a:t>
            </a:r>
            <a:r>
              <a:rPr lang="en-US" dirty="0" smtClean="0"/>
              <a:t>(y);</a:t>
            </a:r>
            <a:endParaRPr lang="en-US" dirty="0" smtClean="0"/>
          </a:p>
          <a:p>
            <a:r>
              <a:rPr lang="en-US" dirty="0" smtClean="0"/>
              <a:t>….</a:t>
            </a:r>
            <a:endParaRPr lang="en-US" dirty="0"/>
          </a:p>
        </p:txBody>
      </p:sp>
      <p:sp>
        <p:nvSpPr>
          <p:cNvPr id="30" name="TextBox 29"/>
          <p:cNvSpPr txBox="1"/>
          <p:nvPr/>
        </p:nvSpPr>
        <p:spPr>
          <a:xfrm>
            <a:off x="5319978" y="2366004"/>
            <a:ext cx="1216016" cy="923330"/>
          </a:xfrm>
          <a:prstGeom prst="rect">
            <a:avLst/>
          </a:prstGeom>
          <a:solidFill>
            <a:schemeClr val="accent5">
              <a:lumMod val="20000"/>
              <a:lumOff val="80000"/>
            </a:schemeClr>
          </a:solidFill>
          <a:ln>
            <a:solidFill>
              <a:schemeClr val="tx2">
                <a:lumMod val="60000"/>
                <a:lumOff val="40000"/>
              </a:schemeClr>
            </a:solidFill>
          </a:ln>
        </p:spPr>
        <p:txBody>
          <a:bodyPr wrap="square" rtlCol="0">
            <a:spAutoFit/>
          </a:bodyPr>
          <a:lstStyle/>
          <a:p>
            <a:r>
              <a:rPr lang="en-US" dirty="0" smtClean="0"/>
              <a:t>Class X  {</a:t>
            </a:r>
            <a:endParaRPr lang="en-US" dirty="0" smtClean="0"/>
          </a:p>
          <a:p>
            <a:pPr>
              <a:lnSpc>
                <a:spcPct val="50000"/>
              </a:lnSpc>
            </a:pPr>
            <a:r>
              <a:rPr lang="en-US" dirty="0" smtClean="0"/>
              <a:t>…</a:t>
            </a:r>
            <a:endParaRPr lang="en-US" dirty="0" smtClean="0"/>
          </a:p>
          <a:p>
            <a:pPr>
              <a:lnSpc>
                <a:spcPct val="50000"/>
              </a:lnSpc>
            </a:pPr>
            <a:r>
              <a:rPr lang="en-US" dirty="0" smtClean="0"/>
              <a:t>…</a:t>
            </a:r>
            <a:endParaRPr lang="en-US" dirty="0" smtClean="0"/>
          </a:p>
          <a:p>
            <a:r>
              <a:rPr lang="en-US" dirty="0" smtClean="0"/>
              <a:t>}</a:t>
            </a:r>
          </a:p>
        </p:txBody>
      </p:sp>
      <p:sp>
        <p:nvSpPr>
          <p:cNvPr id="31" name="TextBox 30"/>
          <p:cNvSpPr txBox="1"/>
          <p:nvPr/>
        </p:nvSpPr>
        <p:spPr>
          <a:xfrm>
            <a:off x="5319978" y="3486817"/>
            <a:ext cx="1216016" cy="923330"/>
          </a:xfrm>
          <a:prstGeom prst="rect">
            <a:avLst/>
          </a:prstGeom>
          <a:solidFill>
            <a:schemeClr val="accent5">
              <a:lumMod val="20000"/>
              <a:lumOff val="80000"/>
            </a:schemeClr>
          </a:solidFill>
          <a:ln>
            <a:solidFill>
              <a:schemeClr val="tx2">
                <a:lumMod val="60000"/>
                <a:lumOff val="40000"/>
              </a:schemeClr>
            </a:solidFill>
          </a:ln>
        </p:spPr>
        <p:txBody>
          <a:bodyPr wrap="square" rtlCol="0">
            <a:spAutoFit/>
          </a:bodyPr>
          <a:lstStyle/>
          <a:p>
            <a:r>
              <a:rPr lang="en-US" dirty="0" smtClean="0"/>
              <a:t>Class Y {</a:t>
            </a:r>
            <a:endParaRPr lang="en-US" dirty="0" smtClean="0"/>
          </a:p>
          <a:p>
            <a:pPr>
              <a:lnSpc>
                <a:spcPct val="50000"/>
              </a:lnSpc>
            </a:pPr>
            <a:r>
              <a:rPr lang="en-US" dirty="0" smtClean="0"/>
              <a:t>…</a:t>
            </a:r>
            <a:endParaRPr lang="en-US" dirty="0" smtClean="0"/>
          </a:p>
          <a:p>
            <a:pPr>
              <a:lnSpc>
                <a:spcPct val="50000"/>
              </a:lnSpc>
            </a:pPr>
            <a:r>
              <a:rPr lang="en-US" dirty="0" smtClean="0"/>
              <a:t>…</a:t>
            </a:r>
            <a:endParaRPr lang="en-US" dirty="0" smtClean="0"/>
          </a:p>
          <a:p>
            <a:r>
              <a:rPr lang="en-US" dirty="0"/>
              <a:t>}</a:t>
            </a:r>
          </a:p>
        </p:txBody>
      </p:sp>
      <p:sp>
        <p:nvSpPr>
          <p:cNvPr id="32" name="TextBox 31"/>
          <p:cNvSpPr txBox="1"/>
          <p:nvPr/>
        </p:nvSpPr>
        <p:spPr>
          <a:xfrm>
            <a:off x="241299" y="1080493"/>
            <a:ext cx="8530167" cy="646331"/>
          </a:xfrm>
          <a:prstGeom prst="rect">
            <a:avLst/>
          </a:prstGeom>
          <a:noFill/>
        </p:spPr>
        <p:txBody>
          <a:bodyPr wrap="square" rtlCol="0">
            <a:spAutoFit/>
          </a:bodyPr>
          <a:lstStyle/>
          <a:p>
            <a:r>
              <a:rPr lang="en-US" dirty="0" smtClean="0"/>
              <a:t>DFUs are the fundamental code units </a:t>
            </a:r>
            <a:r>
              <a:rPr lang="en-US" dirty="0" err="1" smtClean="0"/>
              <a:t>IMMoRTALS</a:t>
            </a:r>
            <a:r>
              <a:rPr lang="en-US" dirty="0" smtClean="0"/>
              <a:t> manipulates. The simplest evolution is substitution of PLA components, in which case component == DFU  </a:t>
            </a:r>
            <a:endParaRPr lang="en-US" dirty="0"/>
          </a:p>
        </p:txBody>
      </p:sp>
      <p:sp>
        <p:nvSpPr>
          <p:cNvPr id="33" name="TextBox 32"/>
          <p:cNvSpPr txBox="1"/>
          <p:nvPr/>
        </p:nvSpPr>
        <p:spPr>
          <a:xfrm>
            <a:off x="409073" y="5265210"/>
            <a:ext cx="1493209" cy="369332"/>
          </a:xfrm>
          <a:prstGeom prst="rect">
            <a:avLst/>
          </a:prstGeom>
          <a:noFill/>
        </p:spPr>
        <p:txBody>
          <a:bodyPr wrap="square" rtlCol="0">
            <a:spAutoFit/>
          </a:bodyPr>
          <a:lstStyle/>
          <a:p>
            <a:r>
              <a:rPr lang="en-US" dirty="0" smtClean="0"/>
              <a:t>Component</a:t>
            </a:r>
            <a:endParaRPr lang="en-US" dirty="0"/>
          </a:p>
        </p:txBody>
      </p:sp>
      <p:sp>
        <p:nvSpPr>
          <p:cNvPr id="34" name="Rectangle 33"/>
          <p:cNvSpPr/>
          <p:nvPr/>
        </p:nvSpPr>
        <p:spPr>
          <a:xfrm>
            <a:off x="2675466" y="2265099"/>
            <a:ext cx="4334933" cy="1125140"/>
          </a:xfrm>
          <a:prstGeom prst="rect">
            <a:avLst/>
          </a:prstGeom>
          <a:ln w="3175">
            <a:solidFill>
              <a:schemeClr val="bg1">
                <a:lumMod val="50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6" name="Elbow Connector 35"/>
          <p:cNvCxnSpPr>
            <a:stCxn id="33" idx="1"/>
            <a:endCxn id="9" idx="2"/>
          </p:cNvCxnSpPr>
          <p:nvPr/>
        </p:nvCxnSpPr>
        <p:spPr>
          <a:xfrm rot="10800000" flipH="1">
            <a:off x="409072" y="3390240"/>
            <a:ext cx="670007" cy="2059637"/>
          </a:xfrm>
          <a:prstGeom prst="bentConnector3">
            <a:avLst>
              <a:gd name="adj1" fmla="val -34119"/>
            </a:avLst>
          </a:prstGeom>
          <a:ln w="3175">
            <a:solidFill>
              <a:schemeClr val="bg1">
                <a:lumMod val="50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40" idx="3"/>
            <a:endCxn id="34" idx="1"/>
          </p:cNvCxnSpPr>
          <p:nvPr/>
        </p:nvCxnSpPr>
        <p:spPr>
          <a:xfrm flipV="1">
            <a:off x="1516030" y="2827669"/>
            <a:ext cx="1159436" cy="2980860"/>
          </a:xfrm>
          <a:prstGeom prst="bentConnector3">
            <a:avLst>
              <a:gd name="adj1" fmla="val 61684"/>
            </a:avLst>
          </a:prstGeom>
          <a:ln w="3175">
            <a:solidFill>
              <a:schemeClr val="bg1">
                <a:lumMod val="50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795324" y="5623863"/>
            <a:ext cx="720706" cy="369332"/>
          </a:xfrm>
          <a:prstGeom prst="rect">
            <a:avLst/>
          </a:prstGeom>
          <a:noFill/>
        </p:spPr>
        <p:txBody>
          <a:bodyPr wrap="square" rtlCol="0">
            <a:spAutoFit/>
          </a:bodyPr>
          <a:lstStyle/>
          <a:p>
            <a:r>
              <a:rPr lang="en-US" dirty="0" smtClean="0"/>
              <a:t>DFU</a:t>
            </a:r>
            <a:endParaRPr lang="en-US" dirty="0"/>
          </a:p>
        </p:txBody>
      </p:sp>
      <p:sp>
        <p:nvSpPr>
          <p:cNvPr id="47" name="TextBox 46"/>
          <p:cNvSpPr txBox="1"/>
          <p:nvPr/>
        </p:nvSpPr>
        <p:spPr>
          <a:xfrm>
            <a:off x="7155642" y="2013137"/>
            <a:ext cx="1999127"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No single way to point to a “DFU”</a:t>
            </a:r>
            <a:endParaRPr lang="en-US" sz="1600" dirty="0" smtClean="0"/>
          </a:p>
          <a:p>
            <a:pPr marL="285750" indent="-285750">
              <a:buFont typeface="Arial" panose="020B0604020202020204" pitchFamily="34" charset="0"/>
              <a:buChar char="•"/>
            </a:pPr>
            <a:r>
              <a:rPr lang="en-US" sz="1600" dirty="0" smtClean="0"/>
              <a:t>No easy way to represent resource description</a:t>
            </a:r>
            <a:endParaRPr lang="en-US" sz="1600" dirty="0"/>
          </a:p>
        </p:txBody>
      </p:sp>
      <p:sp>
        <p:nvSpPr>
          <p:cNvPr id="48" name="Down Arrow 47"/>
          <p:cNvSpPr/>
          <p:nvPr/>
        </p:nvSpPr>
        <p:spPr>
          <a:xfrm>
            <a:off x="7926156" y="3929234"/>
            <a:ext cx="281205" cy="30738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p:cNvSpPr txBox="1"/>
          <p:nvPr/>
        </p:nvSpPr>
        <p:spPr>
          <a:xfrm>
            <a:off x="5000625" y="4687688"/>
            <a:ext cx="4154144" cy="1569660"/>
          </a:xfrm>
          <a:prstGeom prst="rect">
            <a:avLst/>
          </a:prstGeom>
          <a:noFill/>
        </p:spPr>
        <p:txBody>
          <a:bodyPr wrap="square" rtlCol="0">
            <a:spAutoFit/>
          </a:bodyPr>
          <a:lstStyle/>
          <a:p>
            <a:r>
              <a:rPr lang="en-US" sz="1600" dirty="0" err="1" smtClean="0">
                <a:latin typeface="Arial Narrow" panose="020B0606020202030204" pitchFamily="34" charset="0"/>
              </a:rPr>
              <a:t>IMMoRTALS</a:t>
            </a:r>
            <a:r>
              <a:rPr lang="en-US" sz="1600" dirty="0" smtClean="0">
                <a:latin typeface="Arial Narrow" panose="020B0606020202030204" pitchFamily="34" charset="0"/>
              </a:rPr>
              <a:t> uses </a:t>
            </a:r>
            <a:endParaRPr lang="en-US" sz="1600" dirty="0" smtClean="0">
              <a:latin typeface="Arial Narrow" panose="020B0606020202030204" pitchFamily="34" charset="0"/>
            </a:endParaRPr>
          </a:p>
          <a:p>
            <a:pPr marL="285750" indent="-285750">
              <a:buFont typeface="Arial" panose="020B0604020202020204" pitchFamily="34" charset="0"/>
              <a:buChar char="•"/>
            </a:pPr>
            <a:r>
              <a:rPr lang="en-US" sz="1600" dirty="0" smtClean="0">
                <a:latin typeface="Arial Narrow" panose="020B0606020202030204" pitchFamily="34" charset="0"/>
              </a:rPr>
              <a:t>JAVA annotation to define the DFUs (e.g., semantic spec is captured as an annotation)</a:t>
            </a:r>
            <a:endParaRPr lang="en-US" sz="1600" dirty="0" smtClean="0">
              <a:latin typeface="Arial Narrow" panose="020B0606020202030204" pitchFamily="34" charset="0"/>
            </a:endParaRPr>
          </a:p>
          <a:p>
            <a:pPr marL="285750" indent="-285750">
              <a:buFont typeface="Arial" panose="020B0604020202020204" pitchFamily="34" charset="0"/>
              <a:buChar char="•"/>
            </a:pPr>
            <a:r>
              <a:rPr lang="en-US" sz="1600" dirty="0" smtClean="0">
                <a:latin typeface="Arial Narrow" panose="020B0606020202030204" pitchFamily="34" charset="0"/>
              </a:rPr>
              <a:t>Triple store to catalog DFUs</a:t>
            </a:r>
            <a:endParaRPr lang="en-US" sz="1600" dirty="0" smtClean="0">
              <a:latin typeface="Arial Narrow" panose="020B0606020202030204" pitchFamily="34" charset="0"/>
            </a:endParaRPr>
          </a:p>
          <a:p>
            <a:pPr marL="285750" indent="-285750">
              <a:buFont typeface="Arial" panose="020B0604020202020204" pitchFamily="34" charset="0"/>
              <a:buChar char="•"/>
            </a:pPr>
            <a:r>
              <a:rPr lang="en-US" sz="1600" dirty="0" smtClean="0">
                <a:latin typeface="Arial Narrow" panose="020B0606020202030204" pitchFamily="34" charset="0"/>
              </a:rPr>
              <a:t>Resource DSL to describe resource spec </a:t>
            </a:r>
            <a:endParaRPr lang="en-US" sz="1600" dirty="0" smtClean="0">
              <a:latin typeface="Arial Narrow" panose="020B0606020202030204" pitchFamily="34" charset="0"/>
            </a:endParaRPr>
          </a:p>
          <a:p>
            <a:pPr marL="285750" indent="-285750">
              <a:buFont typeface="Arial" panose="020B0604020202020204" pitchFamily="34" charset="0"/>
              <a:buChar char="•"/>
            </a:pPr>
            <a:r>
              <a:rPr lang="en-US" sz="1600" dirty="0" smtClean="0">
                <a:latin typeface="Arial Narrow" panose="020B0606020202030204" pitchFamily="34" charset="0"/>
              </a:rPr>
              <a:t>Triple store to store the relationships (models) </a:t>
            </a:r>
            <a:endParaRPr lang="en-US" sz="1600" dirty="0">
              <a:latin typeface="Arial Narrow" panose="020B0606020202030204" pitchFamily="34" charset="0"/>
            </a:endParaRPr>
          </a:p>
        </p:txBody>
      </p:sp>
      <p:sp>
        <p:nvSpPr>
          <p:cNvPr id="50" name="TextBox 49"/>
          <p:cNvSpPr txBox="1"/>
          <p:nvPr/>
        </p:nvSpPr>
        <p:spPr>
          <a:xfrm>
            <a:off x="32296" y="4843610"/>
            <a:ext cx="2532587" cy="369332"/>
          </a:xfrm>
          <a:prstGeom prst="rect">
            <a:avLst/>
          </a:prstGeom>
          <a:noFill/>
        </p:spPr>
        <p:txBody>
          <a:bodyPr wrap="square" rtlCol="0">
            <a:spAutoFit/>
          </a:bodyPr>
          <a:lstStyle/>
          <a:p>
            <a:pPr algn="ctr"/>
            <a:r>
              <a:rPr lang="en-US" dirty="0" smtClean="0"/>
              <a:t>Product (Arch Model)</a:t>
            </a:r>
            <a:endParaRPr lang="en-US" dirty="0"/>
          </a:p>
        </p:txBody>
      </p:sp>
      <p:sp>
        <p:nvSpPr>
          <p:cNvPr id="52" name="TextBox 51"/>
          <p:cNvSpPr txBox="1"/>
          <p:nvPr/>
        </p:nvSpPr>
        <p:spPr>
          <a:xfrm>
            <a:off x="3022103" y="5020747"/>
            <a:ext cx="1493209" cy="369332"/>
          </a:xfrm>
          <a:prstGeom prst="rect">
            <a:avLst/>
          </a:prstGeom>
          <a:noFill/>
        </p:spPr>
        <p:txBody>
          <a:bodyPr wrap="square" rtlCol="0">
            <a:spAutoFit/>
          </a:bodyPr>
          <a:lstStyle/>
          <a:p>
            <a:pPr algn="ctr"/>
            <a:r>
              <a:rPr lang="en-US" dirty="0" smtClean="0"/>
              <a:t>Codebase</a:t>
            </a:r>
            <a:endParaRPr lang="en-US" dirty="0"/>
          </a:p>
        </p:txBody>
      </p:sp>
      <p:sp>
        <p:nvSpPr>
          <p:cNvPr id="3" name="TextBox 2"/>
          <p:cNvSpPr txBox="1"/>
          <p:nvPr/>
        </p:nvSpPr>
        <p:spPr>
          <a:xfrm>
            <a:off x="3741126" y="1928032"/>
            <a:ext cx="2454518" cy="369332"/>
          </a:xfrm>
          <a:prstGeom prst="rect">
            <a:avLst/>
          </a:prstGeom>
          <a:noFill/>
        </p:spPr>
        <p:txBody>
          <a:bodyPr wrap="none" rtlCol="0">
            <a:spAutoFit/>
          </a:bodyPr>
          <a:lstStyle/>
          <a:p>
            <a:r>
              <a:rPr lang="en-US" b="1" dirty="0" smtClean="0"/>
              <a:t>Nontrivial code span</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0"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500"/>
                                        <p:tgtEl>
                                          <p:spTgt spid="5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par>
                                <p:cTn id="35" presetID="10"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fade">
                                      <p:cBhvr>
                                        <p:cTn id="45" dur="500"/>
                                        <p:tgtEl>
                                          <p:spTgt spid="4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childTnLst>
                          </p:cTn>
                        </p:par>
                        <p:par>
                          <p:cTn id="51" fill="hold">
                            <p:stCondLst>
                              <p:cond delay="500"/>
                            </p:stCondLst>
                            <p:childTnLst>
                              <p:par>
                                <p:cTn id="52" presetID="10" presetClass="entr" presetSubtype="0" fill="hold" grpId="0" nodeType="after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fade">
                                      <p:cBhvr>
                                        <p:cTn id="54" dur="500"/>
                                        <p:tgtEl>
                                          <p:spTgt spid="49"/>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3" grpId="0"/>
      <p:bldP spid="34" grpId="0" animBg="1"/>
      <p:bldP spid="40" grpId="0"/>
      <p:bldP spid="47" grpId="0"/>
      <p:bldP spid="48" grpId="0" animBg="1"/>
      <p:bldP spid="49" grpId="0"/>
      <p:bldP spid="50" grpId="0"/>
      <p:bldP spid="52"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Component, DFU, Models – Part 2</a:t>
            </a:r>
            <a:endParaRPr lang="en-US" dirty="0"/>
          </a:p>
        </p:txBody>
      </p:sp>
      <p:sp>
        <p:nvSpPr>
          <p:cNvPr id="4" name="Slide Number Placeholder 3"/>
          <p:cNvSpPr>
            <a:spLocks noGrp="1"/>
          </p:cNvSpPr>
          <p:nvPr>
            <p:ph type="sldNum" sz="quarter" idx="12"/>
          </p:nvPr>
        </p:nvSpPr>
        <p:spPr/>
        <p:txBody>
          <a:bodyPr/>
          <a:lstStyle/>
          <a:p>
            <a:fld id="{23D96EC6-00F5-4B80-A2B8-EF30F4E93FC1}" type="slidenum">
              <a:rPr lang="en-US" smtClean="0"/>
            </a:fld>
            <a:endParaRPr lang="en-US" dirty="0"/>
          </a:p>
        </p:txBody>
      </p:sp>
      <p:sp>
        <p:nvSpPr>
          <p:cNvPr id="7" name="TextBox 6"/>
          <p:cNvSpPr txBox="1"/>
          <p:nvPr/>
        </p:nvSpPr>
        <p:spPr>
          <a:xfrm>
            <a:off x="241299" y="1080493"/>
            <a:ext cx="8530167" cy="646331"/>
          </a:xfrm>
          <a:prstGeom prst="rect">
            <a:avLst/>
          </a:prstGeom>
          <a:noFill/>
        </p:spPr>
        <p:txBody>
          <a:bodyPr wrap="square" rtlCol="0">
            <a:spAutoFit/>
          </a:bodyPr>
          <a:lstStyle/>
          <a:p>
            <a:r>
              <a:rPr lang="en-US" dirty="0" smtClean="0"/>
              <a:t>DFUs that are not PLA components– code units that can be evolved to accommodate ecosystem change, e.g., a function in a class  </a:t>
            </a:r>
            <a:endParaRPr lang="en-US" dirty="0"/>
          </a:p>
        </p:txBody>
      </p:sp>
      <p:sp>
        <p:nvSpPr>
          <p:cNvPr id="8" name="TextBox 7"/>
          <p:cNvSpPr txBox="1"/>
          <p:nvPr/>
        </p:nvSpPr>
        <p:spPr>
          <a:xfrm>
            <a:off x="613931" y="2361341"/>
            <a:ext cx="1998034" cy="3554819"/>
          </a:xfrm>
          <a:prstGeom prst="rect">
            <a:avLst/>
          </a:prstGeom>
          <a:solidFill>
            <a:schemeClr val="accent5">
              <a:lumMod val="20000"/>
              <a:lumOff val="80000"/>
            </a:schemeClr>
          </a:solidFill>
          <a:ln>
            <a:solidFill>
              <a:schemeClr val="tx2">
                <a:lumMod val="60000"/>
                <a:lumOff val="40000"/>
              </a:schemeClr>
            </a:solidFill>
          </a:ln>
        </p:spPr>
        <p:txBody>
          <a:bodyPr wrap="square" rtlCol="0">
            <a:spAutoFit/>
          </a:bodyPr>
          <a:lstStyle/>
          <a:p>
            <a:r>
              <a:rPr lang="en-US" dirty="0" smtClean="0"/>
              <a:t>Class X  {</a:t>
            </a:r>
            <a:endParaRPr lang="en-US" dirty="0" smtClean="0"/>
          </a:p>
          <a:p>
            <a:endParaRPr lang="en-US" dirty="0" smtClean="0"/>
          </a:p>
          <a:p>
            <a:r>
              <a:rPr lang="en-US" dirty="0"/>
              <a:t>M</a:t>
            </a:r>
            <a:r>
              <a:rPr lang="en-US" dirty="0" smtClean="0"/>
              <a:t>1 m1;</a:t>
            </a:r>
            <a:endParaRPr lang="en-US" dirty="0" smtClean="0"/>
          </a:p>
          <a:p>
            <a:r>
              <a:rPr lang="en-US" dirty="0" smtClean="0"/>
              <a:t>M2 m2;</a:t>
            </a:r>
            <a:endParaRPr lang="en-US" dirty="0" smtClean="0"/>
          </a:p>
          <a:p>
            <a:pPr>
              <a:lnSpc>
                <a:spcPct val="50000"/>
              </a:lnSpc>
            </a:pPr>
            <a:r>
              <a:rPr lang="en-US" dirty="0" smtClean="0"/>
              <a:t>…</a:t>
            </a:r>
            <a:endParaRPr lang="en-US" dirty="0" smtClean="0"/>
          </a:p>
          <a:p>
            <a:pPr>
              <a:lnSpc>
                <a:spcPct val="50000"/>
              </a:lnSpc>
            </a:pPr>
            <a:r>
              <a:rPr lang="en-US" dirty="0" smtClean="0"/>
              <a:t>…</a:t>
            </a:r>
            <a:endParaRPr lang="en-US" dirty="0" smtClean="0"/>
          </a:p>
          <a:p>
            <a:pPr>
              <a:lnSpc>
                <a:spcPct val="50000"/>
              </a:lnSpc>
            </a:pPr>
            <a:endParaRPr lang="en-US" dirty="0" smtClean="0"/>
          </a:p>
          <a:p>
            <a:r>
              <a:rPr lang="en-US" dirty="0" smtClean="0"/>
              <a:t>M2 f1(…) { … } ;</a:t>
            </a:r>
            <a:endParaRPr lang="en-US" dirty="0" smtClean="0"/>
          </a:p>
          <a:p>
            <a:endParaRPr lang="en-US" dirty="0" smtClean="0"/>
          </a:p>
          <a:p>
            <a:r>
              <a:rPr lang="en-US" dirty="0" smtClean="0"/>
              <a:t>void f2(…) {</a:t>
            </a:r>
            <a:endParaRPr lang="en-US" dirty="0" smtClean="0"/>
          </a:p>
          <a:p>
            <a:r>
              <a:rPr lang="en-US" dirty="0" smtClean="0"/>
              <a:t>   m2 = f1(…);</a:t>
            </a:r>
            <a:endParaRPr lang="en-US" dirty="0"/>
          </a:p>
          <a:p>
            <a:r>
              <a:rPr lang="en-US" dirty="0" smtClean="0"/>
              <a:t> };</a:t>
            </a:r>
            <a:endParaRPr lang="en-US" dirty="0" smtClean="0"/>
          </a:p>
          <a:p>
            <a:r>
              <a:rPr lang="en-US" dirty="0" smtClean="0"/>
              <a:t> </a:t>
            </a:r>
            <a:endParaRPr lang="en-US" dirty="0" smtClean="0"/>
          </a:p>
          <a:p>
            <a:r>
              <a:rPr lang="en-US" dirty="0" smtClean="0"/>
              <a:t>}</a:t>
            </a:r>
          </a:p>
        </p:txBody>
      </p:sp>
      <p:sp>
        <p:nvSpPr>
          <p:cNvPr id="40" name="TextBox 39"/>
          <p:cNvSpPr txBox="1"/>
          <p:nvPr/>
        </p:nvSpPr>
        <p:spPr>
          <a:xfrm>
            <a:off x="697141" y="5916160"/>
            <a:ext cx="1659467" cy="369332"/>
          </a:xfrm>
          <a:prstGeom prst="rect">
            <a:avLst/>
          </a:prstGeom>
          <a:noFill/>
        </p:spPr>
        <p:txBody>
          <a:bodyPr wrap="square" rtlCol="0">
            <a:spAutoFit/>
          </a:bodyPr>
          <a:lstStyle/>
          <a:p>
            <a:r>
              <a:rPr lang="en-US" dirty="0" smtClean="0"/>
              <a:t>Code base</a:t>
            </a:r>
            <a:endParaRPr lang="en-US" dirty="0"/>
          </a:p>
        </p:txBody>
      </p:sp>
      <p:sp>
        <p:nvSpPr>
          <p:cNvPr id="41" name="TextBox 40"/>
          <p:cNvSpPr txBox="1"/>
          <p:nvPr/>
        </p:nvSpPr>
        <p:spPr>
          <a:xfrm>
            <a:off x="3367490" y="5679443"/>
            <a:ext cx="2222500" cy="369332"/>
          </a:xfrm>
          <a:prstGeom prst="rect">
            <a:avLst/>
          </a:prstGeom>
          <a:noFill/>
        </p:spPr>
        <p:txBody>
          <a:bodyPr wrap="square" rtlCol="0">
            <a:spAutoFit/>
          </a:bodyPr>
          <a:lstStyle/>
          <a:p>
            <a:r>
              <a:rPr lang="en-US" dirty="0" smtClean="0"/>
              <a:t>Arch model of class</a:t>
            </a:r>
            <a:endParaRPr lang="en-US" dirty="0"/>
          </a:p>
        </p:txBody>
      </p:sp>
      <p:sp>
        <p:nvSpPr>
          <p:cNvPr id="42" name="TextBox 41"/>
          <p:cNvSpPr txBox="1"/>
          <p:nvPr/>
        </p:nvSpPr>
        <p:spPr>
          <a:xfrm>
            <a:off x="3310465" y="6013229"/>
            <a:ext cx="2222500" cy="369332"/>
          </a:xfrm>
          <a:prstGeom prst="rect">
            <a:avLst/>
          </a:prstGeom>
          <a:noFill/>
        </p:spPr>
        <p:txBody>
          <a:bodyPr wrap="square" rtlCol="0">
            <a:spAutoFit/>
          </a:bodyPr>
          <a:lstStyle/>
          <a:p>
            <a:r>
              <a:rPr lang="en-US" dirty="0" smtClean="0"/>
              <a:t>Function</a:t>
            </a:r>
            <a:endParaRPr lang="en-US" dirty="0"/>
          </a:p>
        </p:txBody>
      </p:sp>
      <p:cxnSp>
        <p:nvCxnSpPr>
          <p:cNvPr id="44" name="Elbow Connector 43"/>
          <p:cNvCxnSpPr>
            <a:stCxn id="42" idx="1"/>
            <a:endCxn id="3" idx="2"/>
          </p:cNvCxnSpPr>
          <p:nvPr/>
        </p:nvCxnSpPr>
        <p:spPr>
          <a:xfrm rot="10800000" flipH="1">
            <a:off x="3310464" y="4013599"/>
            <a:ext cx="59267" cy="2184296"/>
          </a:xfrm>
          <a:prstGeom prst="bentConnector3">
            <a:avLst>
              <a:gd name="adj1" fmla="val -385712"/>
            </a:avLst>
          </a:prstGeom>
          <a:ln w="3175">
            <a:solidFill>
              <a:schemeClr val="bg1">
                <a:lumMod val="50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182399" y="6255849"/>
            <a:ext cx="2222500" cy="369332"/>
          </a:xfrm>
          <a:prstGeom prst="rect">
            <a:avLst/>
          </a:prstGeom>
          <a:noFill/>
        </p:spPr>
        <p:txBody>
          <a:bodyPr wrap="square" rtlCol="0">
            <a:spAutoFit/>
          </a:bodyPr>
          <a:lstStyle/>
          <a:p>
            <a:r>
              <a:rPr lang="en-US" dirty="0" smtClean="0"/>
              <a:t>Corresponding DFU</a:t>
            </a:r>
            <a:endParaRPr lang="en-US" dirty="0"/>
          </a:p>
        </p:txBody>
      </p:sp>
      <p:sp>
        <p:nvSpPr>
          <p:cNvPr id="46" name="Rectangle 45"/>
          <p:cNvSpPr/>
          <p:nvPr/>
        </p:nvSpPr>
        <p:spPr>
          <a:xfrm>
            <a:off x="258552" y="3893563"/>
            <a:ext cx="2535448" cy="340568"/>
          </a:xfrm>
          <a:prstGeom prst="rect">
            <a:avLst/>
          </a:prstGeom>
          <a:ln w="3175">
            <a:solidFill>
              <a:schemeClr val="bg1">
                <a:lumMod val="50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tx1"/>
              </a:solidFill>
            </a:endParaRPr>
          </a:p>
        </p:txBody>
      </p:sp>
      <p:cxnSp>
        <p:nvCxnSpPr>
          <p:cNvPr id="48" name="Elbow Connector 47"/>
          <p:cNvCxnSpPr>
            <a:stCxn id="45" idx="1"/>
            <a:endCxn id="46" idx="3"/>
          </p:cNvCxnSpPr>
          <p:nvPr/>
        </p:nvCxnSpPr>
        <p:spPr>
          <a:xfrm rot="10800000">
            <a:off x="2794001" y="4063847"/>
            <a:ext cx="388399" cy="2376668"/>
          </a:xfrm>
          <a:prstGeom prst="bentConnector3">
            <a:avLst/>
          </a:prstGeom>
          <a:ln w="3175">
            <a:solidFill>
              <a:schemeClr val="bg1">
                <a:lumMod val="50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2718916" y="1848935"/>
            <a:ext cx="3464926" cy="3940959"/>
            <a:chOff x="2718916" y="1848935"/>
            <a:chExt cx="3464926" cy="3940959"/>
          </a:xfrm>
        </p:grpSpPr>
        <p:grpSp>
          <p:nvGrpSpPr>
            <p:cNvPr id="39" name="Group 38"/>
            <p:cNvGrpSpPr/>
            <p:nvPr/>
          </p:nvGrpSpPr>
          <p:grpSpPr>
            <a:xfrm>
              <a:off x="3290356" y="1848935"/>
              <a:ext cx="2893486" cy="3940959"/>
              <a:chOff x="2909356" y="1848935"/>
              <a:chExt cx="2893486" cy="3940959"/>
            </a:xfrm>
          </p:grpSpPr>
          <p:sp>
            <p:nvSpPr>
              <p:cNvPr id="2" name="Rectangle 1"/>
              <p:cNvSpPr/>
              <p:nvPr/>
            </p:nvSpPr>
            <p:spPr>
              <a:xfrm>
                <a:off x="3115732" y="2929467"/>
                <a:ext cx="491067" cy="4233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m1</a:t>
                </a:r>
                <a:endParaRPr lang="en-US" dirty="0"/>
              </a:p>
            </p:txBody>
          </p:sp>
          <p:sp>
            <p:nvSpPr>
              <p:cNvPr id="3" name="Oval 2"/>
              <p:cNvSpPr/>
              <p:nvPr/>
            </p:nvSpPr>
            <p:spPr>
              <a:xfrm>
                <a:off x="2988732" y="3793066"/>
                <a:ext cx="643468" cy="4410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a:t>
                </a:r>
                <a:r>
                  <a:rPr lang="en-US" dirty="0" smtClean="0"/>
                  <a:t>1</a:t>
                </a:r>
                <a:endParaRPr lang="en-US" dirty="0"/>
              </a:p>
            </p:txBody>
          </p:sp>
          <p:sp>
            <p:nvSpPr>
              <p:cNvPr id="13" name="Rectangle 12"/>
              <p:cNvSpPr/>
              <p:nvPr/>
            </p:nvSpPr>
            <p:spPr>
              <a:xfrm>
                <a:off x="4110566" y="2948903"/>
                <a:ext cx="491067" cy="4233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m2</a:t>
                </a:r>
                <a:endParaRPr lang="en-US" dirty="0"/>
              </a:p>
            </p:txBody>
          </p:sp>
          <p:sp>
            <p:nvSpPr>
              <p:cNvPr id="14" name="Oval 13"/>
              <p:cNvSpPr/>
              <p:nvPr/>
            </p:nvSpPr>
            <p:spPr>
              <a:xfrm>
                <a:off x="4051299" y="3793065"/>
                <a:ext cx="643468" cy="4410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t>
                </a:r>
                <a:r>
                  <a:rPr lang="en-US" dirty="0"/>
                  <a:t>2</a:t>
                </a:r>
              </a:p>
            </p:txBody>
          </p:sp>
          <p:cxnSp>
            <p:nvCxnSpPr>
              <p:cNvPr id="16" name="Elbow Connector 15"/>
              <p:cNvCxnSpPr>
                <a:stCxn id="13" idx="0"/>
              </p:cNvCxnSpPr>
              <p:nvPr/>
            </p:nvCxnSpPr>
            <p:spPr>
              <a:xfrm rot="5400000" flipH="1" flipV="1">
                <a:off x="4443748" y="2570885"/>
                <a:ext cx="290370" cy="465667"/>
              </a:xfrm>
              <a:prstGeom prst="bentConnector2">
                <a:avLst/>
              </a:prstGeom>
              <a:ln>
                <a:headEnd type="oval" w="med" len="med"/>
                <a:tailEnd type="oval" w="med" len="med"/>
              </a:ln>
            </p:spPr>
            <p:style>
              <a:lnRef idx="2">
                <a:schemeClr val="accent1"/>
              </a:lnRef>
              <a:fillRef idx="0">
                <a:schemeClr val="accent1"/>
              </a:fillRef>
              <a:effectRef idx="1">
                <a:schemeClr val="accent1"/>
              </a:effectRef>
              <a:fontRef idx="minor">
                <a:schemeClr val="tx1"/>
              </a:fontRef>
            </p:style>
          </p:cxnSp>
          <p:cxnSp>
            <p:nvCxnSpPr>
              <p:cNvPr id="18" name="Elbow Connector 17"/>
              <p:cNvCxnSpPr>
                <a:stCxn id="2" idx="0"/>
              </p:cNvCxnSpPr>
              <p:nvPr/>
            </p:nvCxnSpPr>
            <p:spPr>
              <a:xfrm rot="5400000" flipH="1" flipV="1">
                <a:off x="3162300" y="2332567"/>
                <a:ext cx="795867" cy="39793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3" idx="6"/>
                <a:endCxn id="14" idx="2"/>
              </p:cNvCxnSpPr>
              <p:nvPr/>
            </p:nvCxnSpPr>
            <p:spPr>
              <a:xfrm flipV="1">
                <a:off x="3632200" y="4013598"/>
                <a:ext cx="419099" cy="1"/>
              </a:xfrm>
              <a:prstGeom prst="straightConnector1">
                <a:avLst/>
              </a:prstGeom>
              <a:ln w="3175">
                <a:solidFill>
                  <a:schemeClr val="bg1">
                    <a:lumMod val="75000"/>
                  </a:schemeClr>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506382" y="2289201"/>
                <a:ext cx="1117600" cy="369332"/>
              </a:xfrm>
              <a:prstGeom prst="rect">
                <a:avLst/>
              </a:prstGeom>
              <a:noFill/>
            </p:spPr>
            <p:txBody>
              <a:bodyPr wrap="square" rtlCol="0">
                <a:spAutoFit/>
              </a:bodyPr>
              <a:lstStyle/>
              <a:p>
                <a:r>
                  <a:rPr lang="en-US" dirty="0" smtClean="0">
                    <a:latin typeface="Arial Narrow" panose="020B0606020202030204" pitchFamily="34" charset="0"/>
                  </a:rPr>
                  <a:t>Basic type</a:t>
                </a:r>
                <a:endParaRPr lang="en-US" dirty="0">
                  <a:latin typeface="Arial Narrow" panose="020B0606020202030204" pitchFamily="34" charset="0"/>
                </a:endParaRPr>
              </a:p>
            </p:txBody>
          </p:sp>
          <p:sp>
            <p:nvSpPr>
              <p:cNvPr id="22" name="TextBox 21"/>
              <p:cNvSpPr txBox="1"/>
              <p:nvPr/>
            </p:nvSpPr>
            <p:spPr>
              <a:xfrm>
                <a:off x="2988732" y="1848935"/>
                <a:ext cx="2777069" cy="369332"/>
              </a:xfrm>
              <a:prstGeom prst="rect">
                <a:avLst/>
              </a:prstGeom>
              <a:noFill/>
            </p:spPr>
            <p:txBody>
              <a:bodyPr wrap="square" rtlCol="0">
                <a:spAutoFit/>
              </a:bodyPr>
              <a:lstStyle/>
              <a:p>
                <a:r>
                  <a:rPr lang="en-US" dirty="0" smtClean="0">
                    <a:latin typeface="Arial Narrow" panose="020B0606020202030204" pitchFamily="34" charset="0"/>
                  </a:rPr>
                  <a:t>Library or user defined classes</a:t>
                </a:r>
                <a:endParaRPr lang="en-US" dirty="0">
                  <a:latin typeface="Arial Narrow" panose="020B0606020202030204" pitchFamily="34" charset="0"/>
                </a:endParaRPr>
              </a:p>
            </p:txBody>
          </p:sp>
          <p:cxnSp>
            <p:nvCxnSpPr>
              <p:cNvPr id="24" name="Straight Arrow Connector 23"/>
              <p:cNvCxnSpPr>
                <a:endCxn id="14" idx="4"/>
              </p:cNvCxnSpPr>
              <p:nvPr/>
            </p:nvCxnSpPr>
            <p:spPr>
              <a:xfrm flipV="1">
                <a:off x="4356099" y="4234130"/>
                <a:ext cx="0" cy="4056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606799" y="3651231"/>
                <a:ext cx="622299" cy="369332"/>
              </a:xfrm>
              <a:prstGeom prst="rect">
                <a:avLst/>
              </a:prstGeom>
              <a:noFill/>
            </p:spPr>
            <p:txBody>
              <a:bodyPr wrap="square" rtlCol="0">
                <a:spAutoFit/>
              </a:bodyPr>
              <a:lstStyle/>
              <a:p>
                <a:r>
                  <a:rPr lang="en-US" dirty="0" smtClean="0">
                    <a:latin typeface="Arial Narrow" panose="020B0606020202030204" pitchFamily="34" charset="0"/>
                  </a:rPr>
                  <a:t>uses</a:t>
                </a:r>
                <a:endParaRPr lang="en-US" dirty="0">
                  <a:latin typeface="Arial Narrow" panose="020B0606020202030204" pitchFamily="34" charset="0"/>
                </a:endParaRPr>
              </a:p>
            </p:txBody>
          </p:sp>
          <p:sp>
            <p:nvSpPr>
              <p:cNvPr id="26" name="Rectangle 25"/>
              <p:cNvSpPr/>
              <p:nvPr/>
            </p:nvSpPr>
            <p:spPr>
              <a:xfrm>
                <a:off x="3987800" y="4608362"/>
                <a:ext cx="770466" cy="3386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Narrow" panose="020B0606020202030204" pitchFamily="34" charset="0"/>
                  </a:rPr>
                  <a:t>Inputs</a:t>
                </a:r>
                <a:endParaRPr lang="en-US" dirty="0">
                  <a:latin typeface="Arial Narrow" panose="020B0606020202030204" pitchFamily="34" charset="0"/>
                </a:endParaRPr>
              </a:p>
            </p:txBody>
          </p:sp>
          <p:sp>
            <p:nvSpPr>
              <p:cNvPr id="27" name="Rectangle 26"/>
              <p:cNvSpPr/>
              <p:nvPr/>
            </p:nvSpPr>
            <p:spPr>
              <a:xfrm>
                <a:off x="2950633" y="4608362"/>
                <a:ext cx="770466" cy="3386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Narrow" panose="020B0606020202030204" pitchFamily="34" charset="0"/>
                  </a:rPr>
                  <a:t>Inputs</a:t>
                </a:r>
                <a:endParaRPr lang="en-US" dirty="0">
                  <a:latin typeface="Arial Narrow" panose="020B0606020202030204" pitchFamily="34" charset="0"/>
                </a:endParaRPr>
              </a:p>
            </p:txBody>
          </p:sp>
          <p:cxnSp>
            <p:nvCxnSpPr>
              <p:cNvPr id="28" name="Straight Arrow Connector 27"/>
              <p:cNvCxnSpPr/>
              <p:nvPr/>
            </p:nvCxnSpPr>
            <p:spPr>
              <a:xfrm flipV="1">
                <a:off x="3331631" y="4234131"/>
                <a:ext cx="0" cy="4056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4" idx="1"/>
                <a:endCxn id="2" idx="2"/>
              </p:cNvCxnSpPr>
              <p:nvPr/>
            </p:nvCxnSpPr>
            <p:spPr>
              <a:xfrm flipH="1" flipV="1">
                <a:off x="3361266" y="3352800"/>
                <a:ext cx="784267" cy="504857"/>
              </a:xfrm>
              <a:prstGeom prst="straightConnector1">
                <a:avLst/>
              </a:prstGeom>
              <a:ln w="3175">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V="1">
                <a:off x="3115732" y="4947034"/>
                <a:ext cx="0" cy="2176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3268132" y="4947034"/>
                <a:ext cx="0" cy="2176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V="1">
                <a:off x="3560233" y="4947034"/>
                <a:ext cx="0" cy="2176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4157132" y="4972434"/>
                <a:ext cx="0" cy="2176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4309532" y="4972434"/>
                <a:ext cx="0" cy="2176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4601633" y="4972434"/>
                <a:ext cx="0" cy="2176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2909356" y="5198963"/>
                <a:ext cx="2893486" cy="590931"/>
              </a:xfrm>
              <a:prstGeom prst="rect">
                <a:avLst/>
              </a:prstGeom>
              <a:noFill/>
            </p:spPr>
            <p:txBody>
              <a:bodyPr wrap="square" rtlCol="0">
                <a:spAutoFit/>
              </a:bodyPr>
              <a:lstStyle/>
              <a:p>
                <a:pPr>
                  <a:lnSpc>
                    <a:spcPct val="90000"/>
                  </a:lnSpc>
                </a:pPr>
                <a:r>
                  <a:rPr lang="en-US" dirty="0" smtClean="0">
                    <a:latin typeface="Arial Narrow" panose="020B0606020202030204" pitchFamily="34" charset="0"/>
                  </a:rPr>
                  <a:t>Input types (basic, library or     </a:t>
                </a:r>
                <a:endParaRPr lang="en-US" dirty="0" smtClean="0">
                  <a:latin typeface="Arial Narrow" panose="020B0606020202030204" pitchFamily="34" charset="0"/>
                </a:endParaRPr>
              </a:p>
              <a:p>
                <a:pPr>
                  <a:lnSpc>
                    <a:spcPct val="90000"/>
                  </a:lnSpc>
                </a:pPr>
                <a:r>
                  <a:rPr lang="en-US" dirty="0">
                    <a:latin typeface="Arial Narrow" panose="020B0606020202030204" pitchFamily="34" charset="0"/>
                  </a:rPr>
                  <a:t> </a:t>
                </a:r>
                <a:r>
                  <a:rPr lang="en-US" dirty="0" smtClean="0">
                    <a:latin typeface="Arial Narrow" panose="020B0606020202030204" pitchFamily="34" charset="0"/>
                  </a:rPr>
                  <a:t>                   user defined)</a:t>
                </a:r>
                <a:endParaRPr lang="en-US" dirty="0">
                  <a:latin typeface="Arial Narrow" panose="020B0606020202030204" pitchFamily="34" charset="0"/>
                </a:endParaRPr>
              </a:p>
            </p:txBody>
          </p:sp>
        </p:grpSp>
        <p:cxnSp>
          <p:nvCxnSpPr>
            <p:cNvPr id="54" name="Straight Arrow Connector 53"/>
            <p:cNvCxnSpPr>
              <a:stCxn id="3" idx="0"/>
            </p:cNvCxnSpPr>
            <p:nvPr/>
          </p:nvCxnSpPr>
          <p:spPr>
            <a:xfrm flipV="1">
              <a:off x="3691466" y="3550843"/>
              <a:ext cx="249767" cy="242223"/>
            </a:xfrm>
            <a:prstGeom prst="straightConnector1">
              <a:avLst/>
            </a:prstGeom>
            <a:ln>
              <a:headEnd type="oval" w="med" len="med"/>
              <a:tailEnd type="oval" w="med" len="med"/>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flipV="1">
              <a:off x="4737099" y="3588883"/>
              <a:ext cx="0" cy="182880"/>
            </a:xfrm>
            <a:prstGeom prst="straightConnector1">
              <a:avLst/>
            </a:prstGeom>
            <a:ln>
              <a:headEnd type="diamond" w="med" len="med"/>
              <a:tailEnd type="diamond" w="med" len="med"/>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837082" y="3487288"/>
              <a:ext cx="1346760" cy="369332"/>
            </a:xfrm>
            <a:prstGeom prst="rect">
              <a:avLst/>
            </a:prstGeom>
            <a:noFill/>
          </p:spPr>
          <p:txBody>
            <a:bodyPr wrap="square" rtlCol="0">
              <a:spAutoFit/>
            </a:bodyPr>
            <a:lstStyle/>
            <a:p>
              <a:r>
                <a:rPr lang="en-US" dirty="0" smtClean="0">
                  <a:latin typeface="Arial Narrow" panose="020B0606020202030204" pitchFamily="34" charset="0"/>
                </a:rPr>
                <a:t>Output (void)</a:t>
              </a:r>
              <a:endParaRPr lang="en-US" dirty="0">
                <a:latin typeface="Arial Narrow" panose="020B0606020202030204" pitchFamily="34" charset="0"/>
              </a:endParaRPr>
            </a:p>
          </p:txBody>
        </p:sp>
        <p:sp>
          <p:nvSpPr>
            <p:cNvPr id="58" name="TextBox 57"/>
            <p:cNvSpPr txBox="1"/>
            <p:nvPr/>
          </p:nvSpPr>
          <p:spPr>
            <a:xfrm>
              <a:off x="2718916" y="3375423"/>
              <a:ext cx="1207499" cy="369332"/>
            </a:xfrm>
            <a:prstGeom prst="rect">
              <a:avLst/>
            </a:prstGeom>
            <a:noFill/>
          </p:spPr>
          <p:txBody>
            <a:bodyPr wrap="square" rtlCol="0">
              <a:spAutoFit/>
            </a:bodyPr>
            <a:lstStyle/>
            <a:p>
              <a:r>
                <a:rPr lang="en-US" dirty="0" smtClean="0">
                  <a:latin typeface="Arial Narrow" panose="020B0606020202030204" pitchFamily="34" charset="0"/>
                </a:rPr>
                <a:t>Output (M2)</a:t>
              </a:r>
              <a:endParaRPr lang="en-US" dirty="0">
                <a:latin typeface="Arial Narrow" panose="020B0606020202030204" pitchFamily="34" charset="0"/>
              </a:endParaRPr>
            </a:p>
          </p:txBody>
        </p:sp>
      </p:grpSp>
      <p:sp>
        <p:nvSpPr>
          <p:cNvPr id="60" name="TextBox 59"/>
          <p:cNvSpPr txBox="1"/>
          <p:nvPr/>
        </p:nvSpPr>
        <p:spPr>
          <a:xfrm>
            <a:off x="6094557" y="3491231"/>
            <a:ext cx="3123135" cy="3046988"/>
          </a:xfrm>
          <a:prstGeom prst="rect">
            <a:avLst/>
          </a:prstGeom>
          <a:noFill/>
        </p:spPr>
        <p:txBody>
          <a:bodyPr wrap="square" rtlCol="0">
            <a:spAutoFit/>
          </a:bodyPr>
          <a:lstStyle/>
          <a:p>
            <a:r>
              <a:rPr lang="en-US" sz="1600" dirty="0" smtClean="0"/>
              <a:t>Easier to point to a DFU, but not enough for modifying f1</a:t>
            </a:r>
            <a:endParaRPr lang="en-US" sz="1600" dirty="0" smtClean="0"/>
          </a:p>
          <a:p>
            <a:pPr marL="285750" indent="-285750">
              <a:buFont typeface="Arial" panose="020B0604020202020204" pitchFamily="34" charset="0"/>
              <a:buChar char="•"/>
            </a:pPr>
            <a:r>
              <a:rPr lang="en-US" sz="1600" dirty="0" smtClean="0"/>
              <a:t>Need functional (semantics) and extra-functional (resource) spec (obvious)</a:t>
            </a:r>
            <a:endParaRPr lang="en-US" sz="1600" dirty="0" smtClean="0"/>
          </a:p>
          <a:p>
            <a:pPr marL="285750" indent="-285750">
              <a:buFont typeface="Arial" panose="020B0604020202020204" pitchFamily="34" charset="0"/>
              <a:buChar char="•"/>
            </a:pPr>
            <a:r>
              <a:rPr lang="en-US" sz="1600" dirty="0" smtClean="0"/>
              <a:t>May need some representation and dependency of f1’s internal and f1’s relationship in its container (e.g., class) as well (can potentially be on-demand)</a:t>
            </a:r>
          </a:p>
        </p:txBody>
      </p:sp>
      <p:sp>
        <p:nvSpPr>
          <p:cNvPr id="61" name="Down Arrow 60"/>
          <p:cNvSpPr/>
          <p:nvPr/>
        </p:nvSpPr>
        <p:spPr>
          <a:xfrm rot="5400000" flipV="1">
            <a:off x="8102496" y="3169209"/>
            <a:ext cx="281205" cy="30738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animEffect transition="in" filter="fade">
                                      <p:cBhvr>
                                        <p:cTn id="9" dur="500"/>
                                        <p:tgtEl>
                                          <p:spTgt spid="40"/>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fade">
                                      <p:cBhvr>
                                        <p:cTn id="14" dur="500"/>
                                        <p:tgtEl>
                                          <p:spTgt spid="5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500"/>
                                        <p:tgtEl>
                                          <p:spTgt spid="4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fade">
                                      <p:cBhvr>
                                        <p:cTn id="41" dur="500"/>
                                        <p:tgtEl>
                                          <p:spTgt spid="6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fade">
                                      <p:cBhvr>
                                        <p:cTn id="46"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0" grpId="0"/>
      <p:bldP spid="41" grpId="0"/>
      <p:bldP spid="42" grpId="0"/>
      <p:bldP spid="45" grpId="0"/>
      <p:bldP spid="46" grpId="0" animBg="1"/>
      <p:bldP spid="60" grpId="0"/>
      <p:bldP spid="6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163728A-5C6C-4DC9-ACFF-9E47917C1905}" type="slidenum">
              <a:rPr lang="en-US" smtClean="0"/>
            </a:fld>
            <a:endParaRPr lang="en-US"/>
          </a:p>
        </p:txBody>
      </p:sp>
      <p:pic>
        <p:nvPicPr>
          <p:cNvPr id="4" name="Picture 3"/>
          <p:cNvPicPr>
            <a:picLocks noChangeAspect="1"/>
          </p:cNvPicPr>
          <p:nvPr/>
        </p:nvPicPr>
        <p:blipFill>
          <a:blip r:embed="rId1"/>
          <a:stretch>
            <a:fillRect/>
          </a:stretch>
        </p:blipFill>
        <p:spPr>
          <a:xfrm>
            <a:off x="723900" y="984710"/>
            <a:ext cx="7415212" cy="4887452"/>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dirty="0" smtClean="0"/>
              <a:t>Program </a:t>
            </a:r>
            <a:r>
              <a:rPr lang="en-US" dirty="0" smtClean="0"/>
              <a:t>Analysis </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
        <p:nvSpPr>
          <p:cNvPr id="5" name="Content Placeholder 2"/>
          <p:cNvSpPr txBox="1"/>
          <p:nvPr/>
        </p:nvSpPr>
        <p:spPr>
          <a:xfrm>
            <a:off x="258552" y="1108075"/>
            <a:ext cx="7810181" cy="1168505"/>
          </a:xfrm>
          <a:prstGeom prst="rect">
            <a:avLst/>
          </a:prstGeom>
        </p:spPr>
        <p:txBody>
          <a:bodyPr/>
          <a:lstStyle>
            <a:lvl1pPr marL="342900" indent="-342900" algn="l" defTabSz="457200" rtl="0" eaLnBrk="1" fontAlgn="base" hangingPunct="1">
              <a:spcBef>
                <a:spcPct val="20000"/>
              </a:spcBef>
              <a:spcAft>
                <a:spcPct val="0"/>
              </a:spcAft>
              <a:buFont typeface="Arial" panose="02080604020202020204" charset="0"/>
              <a:buChar char="•"/>
              <a:defRPr sz="2800" kern="1200">
                <a:solidFill>
                  <a:schemeClr val="tx1"/>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panose="02080604020202020204" charset="0"/>
              <a:buChar char="–"/>
              <a:defRPr sz="2400" kern="1200">
                <a:solidFill>
                  <a:schemeClr val="tx1"/>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panose="02080604020202020204" charset="0"/>
              <a:buChar char="•"/>
              <a:defRPr sz="2000" kern="1200">
                <a:solidFill>
                  <a:schemeClr val="tx1"/>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panose="02080604020202020204" charset="0"/>
              <a:buChar char="–"/>
              <a:defRPr kern="1200">
                <a:solidFill>
                  <a:schemeClr val="tx1"/>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panose="02080604020202020204" charset="0"/>
              <a:buChar char="»"/>
              <a:defRPr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x-none" sz="1600" b="1" dirty="0" smtClean="0">
                <a:solidFill>
                  <a:srgbClr val="FF0000"/>
                </a:solidFill>
              </a:rPr>
              <a:t>Goal: extract </a:t>
            </a:r>
            <a:r>
              <a:rPr lang="x-none" sz="1600" b="1" dirty="0" smtClean="0">
                <a:solidFill>
                  <a:srgbClr val="FF0000"/>
                </a:solidFill>
                <a:sym typeface="+mn-ea"/>
              </a:rPr>
              <a:t>program </a:t>
            </a:r>
            <a:r>
              <a:rPr lang="x-none" sz="1600" b="1" dirty="0" smtClean="0">
                <a:solidFill>
                  <a:srgbClr val="FF0000"/>
                </a:solidFill>
              </a:rPr>
              <a:t>information via static &amp; dynamic analysis </a:t>
            </a:r>
            <a:endParaRPr lang="x-none" sz="1600" b="1" dirty="0" smtClean="0">
              <a:solidFill>
                <a:srgbClr val="FF0000"/>
              </a:solidFill>
            </a:endParaRPr>
          </a:p>
        </p:txBody>
      </p:sp>
      <p:grpSp>
        <p:nvGrpSpPr>
          <p:cNvPr id="6" name="Group 5"/>
          <p:cNvGrpSpPr/>
          <p:nvPr/>
        </p:nvGrpSpPr>
        <p:grpSpPr>
          <a:xfrm>
            <a:off x="1534647" y="1927965"/>
            <a:ext cx="6281293" cy="3649588"/>
            <a:chOff x="2870687" y="2260705"/>
            <a:chExt cx="6281293" cy="3649588"/>
          </a:xfrm>
        </p:grpSpPr>
        <p:pic>
          <p:nvPicPr>
            <p:cNvPr id="7" name="Picture 6"/>
            <p:cNvPicPr>
              <a:picLocks noChangeAspect="1"/>
            </p:cNvPicPr>
            <p:nvPr/>
          </p:nvPicPr>
          <p:blipFill>
            <a:blip r:embed="rId1"/>
            <a:stretch>
              <a:fillRect/>
            </a:stretch>
          </p:blipFill>
          <p:spPr>
            <a:xfrm>
              <a:off x="2870687" y="2260705"/>
              <a:ext cx="6281293" cy="3649588"/>
            </a:xfrm>
            <a:prstGeom prst="rect">
              <a:avLst/>
            </a:prstGeom>
          </p:spPr>
        </p:pic>
        <p:sp>
          <p:nvSpPr>
            <p:cNvPr id="9" name="Oval 8"/>
            <p:cNvSpPr/>
            <p:nvPr/>
          </p:nvSpPr>
          <p:spPr>
            <a:xfrm>
              <a:off x="3996901" y="2433163"/>
              <a:ext cx="1176867" cy="1115747"/>
            </a:xfrm>
            <a:prstGeom prst="ellipse">
              <a:avLst/>
            </a:prstGeom>
            <a:solidFill>
              <a:srgbClr val="FEF298">
                <a:alpha val="50196"/>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Analysis </a:t>
            </a:r>
            <a:endParaRPr lang="en-US" dirty="0"/>
          </a:p>
        </p:txBody>
      </p:sp>
      <p:sp>
        <p:nvSpPr>
          <p:cNvPr id="3" name="Content Placeholder 2"/>
          <p:cNvSpPr>
            <a:spLocks noGrp="1"/>
          </p:cNvSpPr>
          <p:nvPr>
            <p:ph idx="1"/>
          </p:nvPr>
        </p:nvSpPr>
        <p:spPr>
          <a:xfrm>
            <a:off x="258553" y="1046790"/>
            <a:ext cx="8212348" cy="4525963"/>
          </a:xfrm>
        </p:spPr>
        <p:txBody>
          <a:bodyPr/>
          <a:lstStyle/>
          <a:p>
            <a:r>
              <a:rPr lang="x-none" altLang="en-US" sz="2400" dirty="0" smtClean="0"/>
              <a:t>Information to be extracted</a:t>
            </a:r>
            <a:endParaRPr lang="x-none" altLang="en-US" sz="2400" dirty="0" smtClean="0"/>
          </a:p>
          <a:p>
            <a:pPr lvl="1"/>
            <a:r>
              <a:rPr lang="en-US" sz="2000" dirty="0" smtClean="0"/>
              <a:t>program structure</a:t>
            </a:r>
            <a:endParaRPr lang="en-US" sz="2000" dirty="0" smtClean="0"/>
          </a:p>
          <a:p>
            <a:pPr lvl="1"/>
            <a:r>
              <a:rPr lang="x-none" altLang="en-US" sz="2000" dirty="0" smtClean="0"/>
              <a:t>d</a:t>
            </a:r>
            <a:r>
              <a:rPr lang="en-US" sz="2000" dirty="0" smtClean="0"/>
              <a:t>ependenc</a:t>
            </a:r>
            <a:r>
              <a:rPr lang="x-none" altLang="en-US" sz="2000" dirty="0" smtClean="0"/>
              <a:t>y</a:t>
            </a:r>
            <a:r>
              <a:rPr lang="en-US" sz="2000" dirty="0" smtClean="0"/>
              <a:t> among structural elements</a:t>
            </a:r>
            <a:endParaRPr lang="en-US" sz="2000" dirty="0" smtClean="0"/>
          </a:p>
          <a:p>
            <a:pPr lvl="1"/>
            <a:r>
              <a:rPr lang="en-US" sz="2000" dirty="0" smtClean="0"/>
              <a:t>Input dependency</a:t>
            </a:r>
            <a:endParaRPr lang="en-US" sz="2000" dirty="0" smtClean="0"/>
          </a:p>
          <a:p>
            <a:pPr lvl="1"/>
            <a:r>
              <a:rPr lang="x-none" altLang="en-US" sz="2000" dirty="0" smtClean="0"/>
              <a:t>software resource </a:t>
            </a:r>
            <a:r>
              <a:rPr lang="en-US" sz="2000" dirty="0" smtClean="0"/>
              <a:t>dependency</a:t>
            </a:r>
            <a:endParaRPr lang="en-US" sz="2000" dirty="0" smtClean="0"/>
          </a:p>
          <a:p>
            <a:pPr lvl="1"/>
            <a:r>
              <a:rPr lang="x-none" altLang="en-US" sz="2000" dirty="0" smtClean="0"/>
              <a:t>hardware resource dependency</a:t>
            </a:r>
            <a:endParaRPr lang="x-none" altLang="en-US" sz="2000" dirty="0" smtClean="0"/>
          </a:p>
          <a:p>
            <a:endParaRPr lang="en-US" sz="2000" dirty="0" smtClean="0"/>
          </a:p>
          <a:p>
            <a:pPr lvl="1"/>
            <a:endParaRPr lang="en-US" sz="2000"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pic>
        <p:nvPicPr>
          <p:cNvPr id="5" name="Picture 4"/>
          <p:cNvPicPr>
            <a:picLocks noChangeAspect="1"/>
          </p:cNvPicPr>
          <p:nvPr/>
        </p:nvPicPr>
        <p:blipFill rotWithShape="1">
          <a:blip r:embed="rId1"/>
          <a:srcRect r="6992" b="10448"/>
          <a:stretch>
            <a:fillRect/>
          </a:stretch>
        </p:blipFill>
        <p:spPr>
          <a:xfrm>
            <a:off x="1402994" y="3429752"/>
            <a:ext cx="6398905" cy="2493818"/>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smtClean="0">
                <a:sym typeface="+mn-ea"/>
              </a:rPr>
              <a:t>Program Analysis</a:t>
            </a:r>
            <a:endParaRPr lang="en-US"/>
          </a:p>
        </p:txBody>
      </p:sp>
      <p:sp>
        <p:nvSpPr>
          <p:cNvPr id="3" name="Content Placeholder 2"/>
          <p:cNvSpPr>
            <a:spLocks noGrp="1"/>
          </p:cNvSpPr>
          <p:nvPr>
            <p:ph idx="1"/>
          </p:nvPr>
        </p:nvSpPr>
        <p:spPr/>
        <p:txBody>
          <a:bodyPr/>
          <a:p>
            <a:r>
              <a:rPr lang="x-none" altLang="en-US" sz="2400" dirty="0" smtClean="0">
                <a:sym typeface="+mn-ea"/>
              </a:rPr>
              <a:t>Analyses performed:</a:t>
            </a:r>
            <a:endParaRPr lang="x-none" altLang="en-US" sz="2400" dirty="0" smtClean="0">
              <a:sym typeface="+mn-ea"/>
            </a:endParaRPr>
          </a:p>
          <a:p>
            <a:pPr lvl="1"/>
            <a:r>
              <a:rPr lang="x-none" altLang="en-US" sz="1800" dirty="0" smtClean="0">
                <a:sym typeface="+mn-ea"/>
              </a:rPr>
              <a:t>Call-graph analysis</a:t>
            </a:r>
            <a:endParaRPr lang="x-none" altLang="en-US" sz="1800" dirty="0" smtClean="0">
              <a:sym typeface="+mn-ea"/>
            </a:endParaRPr>
          </a:p>
          <a:p>
            <a:pPr lvl="1"/>
            <a:r>
              <a:rPr lang="x-none" altLang="en-US" sz="1800" dirty="0" smtClean="0">
                <a:sym typeface="+mn-ea"/>
              </a:rPr>
              <a:t>Data-flow analysis</a:t>
            </a:r>
            <a:endParaRPr lang="x-none" altLang="en-US" sz="1800" dirty="0" smtClean="0">
              <a:sym typeface="+mn-ea"/>
            </a:endParaRPr>
          </a:p>
          <a:p>
            <a:pPr lvl="1"/>
            <a:r>
              <a:rPr lang="x-none" altLang="en-US" sz="1800" dirty="0" smtClean="0">
                <a:sym typeface="+mn-ea"/>
              </a:rPr>
              <a:t>Dynamic analysis</a:t>
            </a:r>
            <a:endParaRPr lang="x-none" altLang="en-US" sz="1800" dirty="0" smtClean="0">
              <a:sym typeface="+mn-ea"/>
            </a:endParaRPr>
          </a:p>
          <a:p>
            <a:endParaRPr lang="x-none" altLang="en-US" sz="2000" dirty="0" smtClean="0">
              <a:sym typeface="+mn-ea"/>
            </a:endParaRPr>
          </a:p>
          <a:p>
            <a:r>
              <a:rPr lang="en-US" sz="2400" dirty="0" smtClean="0">
                <a:sym typeface="+mn-ea"/>
              </a:rPr>
              <a:t>The output </a:t>
            </a:r>
            <a:r>
              <a:rPr lang="x-none" altLang="en-US" sz="2400" dirty="0" smtClean="0">
                <a:sym typeface="+mn-ea"/>
              </a:rPr>
              <a:t>of these analyses</a:t>
            </a:r>
            <a:r>
              <a:rPr lang="en-US" sz="2400" dirty="0" smtClean="0">
                <a:sym typeface="+mn-ea"/>
              </a:rPr>
              <a:t> is consumed</a:t>
            </a:r>
            <a:r>
              <a:rPr lang="x-none" altLang="en-US" sz="2400" dirty="0" smtClean="0">
                <a:sym typeface="+mn-ea"/>
              </a:rPr>
              <a:t>:</a:t>
            </a:r>
            <a:endParaRPr lang="x-none" altLang="en-US" sz="2400" dirty="0" smtClean="0">
              <a:sym typeface="+mn-ea"/>
            </a:endParaRPr>
          </a:p>
          <a:p>
            <a:pPr lvl="1"/>
            <a:r>
              <a:rPr lang="en-US" sz="1800" dirty="0" smtClean="0">
                <a:sym typeface="+mn-ea"/>
              </a:rPr>
              <a:t>Constructing the application model</a:t>
            </a:r>
            <a:endParaRPr lang="en-US" sz="1800" dirty="0" smtClean="0">
              <a:sym typeface="+mn-ea"/>
            </a:endParaRPr>
          </a:p>
          <a:p>
            <a:pPr lvl="1"/>
            <a:r>
              <a:rPr lang="en-US" sz="1800" dirty="0" smtClean="0">
                <a:sym typeface="+mn-ea"/>
              </a:rPr>
              <a:t>Creating the resource descriptions for DFUs</a:t>
            </a:r>
            <a:endParaRPr lang="en-US" altLang="en-US" sz="2000" dirty="0" smtClean="0">
              <a:sym typeface="+mn-ea"/>
            </a:endParaRPr>
          </a:p>
          <a:p>
            <a:pPr marL="0" indent="0">
              <a:buNone/>
            </a:pPr>
            <a:endParaRPr lang="en-US" altLang="en-US" sz="2400" dirty="0" smtClean="0">
              <a:sym typeface="+mn-ea"/>
            </a:endParaRPr>
          </a:p>
          <a:p>
            <a:endParaRPr lang="en-US" altLang="en-US" sz="2400" dirty="0" smtClean="0">
              <a:sym typeface="+mn-ea"/>
            </a:endParaRPr>
          </a:p>
        </p:txBody>
      </p:sp>
      <p:sp>
        <p:nvSpPr>
          <p:cNvPr id="4" name="Slide Number Placeholder 3"/>
          <p:cNvSpPr>
            <a:spLocks noGrp="1"/>
          </p:cNvSpPr>
          <p:nvPr>
            <p:ph type="sldNum" sz="quarter" idx="12"/>
          </p:nvPr>
        </p:nvSpPr>
        <p:spPr/>
        <p:txBody>
          <a:bodyPr/>
          <a:p>
            <a:fld id="{0840E6D7-221B-40B7-B50C-C3B5231B0D1A}" type="slidenum">
              <a:rPr lang="en-US"/>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smtClean="0">
                <a:sym typeface="+mn-ea"/>
              </a:rPr>
              <a:t>Program Analysis</a:t>
            </a:r>
            <a:endParaRPr lang="en-US"/>
          </a:p>
        </p:txBody>
      </p:sp>
      <p:sp>
        <p:nvSpPr>
          <p:cNvPr id="4" name="Slide Number Placeholder 3"/>
          <p:cNvSpPr>
            <a:spLocks noGrp="1"/>
          </p:cNvSpPr>
          <p:nvPr>
            <p:ph type="sldNum" sz="quarter" idx="12"/>
          </p:nvPr>
        </p:nvSpPr>
        <p:spPr/>
        <p:txBody>
          <a:bodyPr/>
          <a:p>
            <a:fld id="{0840E6D7-221B-40B7-B50C-C3B5231B0D1A}" type="slidenum">
              <a:rPr lang="en-US"/>
            </a:fld>
            <a:endParaRPr lang="en-US"/>
          </a:p>
        </p:txBody>
      </p:sp>
      <p:sp>
        <p:nvSpPr>
          <p:cNvPr id="7" name="Content Placeholder 6"/>
          <p:cNvSpPr/>
          <p:nvPr>
            <p:ph idx="1"/>
          </p:nvPr>
        </p:nvSpPr>
        <p:spPr/>
        <p:txBody>
          <a:bodyPr/>
          <a:p>
            <a:r>
              <a:rPr lang="x-none" altLang="en-US" sz="2000"/>
              <a:t>F</a:t>
            </a:r>
            <a:r>
              <a:rPr lang="en-US" sz="2000"/>
              <a:t>orward Data-flow Analysis is performed on </a:t>
            </a:r>
            <a:r>
              <a:rPr lang="x-none" altLang="en-US" sz="2000"/>
              <a:t>sensitive</a:t>
            </a:r>
            <a:r>
              <a:rPr lang="en-US" sz="2000"/>
              <a:t> API calls such as  </a:t>
            </a:r>
            <a:r>
              <a:rPr lang="en-US" sz="2000" i="1"/>
              <a:t>&lt;android.location.Location: double getLongitude()&gt;</a:t>
            </a:r>
            <a:r>
              <a:rPr lang="en-US" sz="2000"/>
              <a:t>.</a:t>
            </a:r>
            <a:endParaRPr lang="en-US" sz="2000"/>
          </a:p>
        </p:txBody>
      </p:sp>
      <p:pic>
        <p:nvPicPr>
          <p:cNvPr id="75" name="Shape 75"/>
          <p:cNvPicPr preferRelativeResize="0"/>
          <p:nvPr/>
        </p:nvPicPr>
        <p:blipFill rotWithShape="1">
          <a:blip r:embed="rId1"/>
          <a:srcRect l="16326" t="17478" r="10691" b="37565"/>
          <a:stretch>
            <a:fillRect/>
          </a:stretch>
        </p:blipFill>
        <p:spPr>
          <a:xfrm>
            <a:off x="1302730" y="3092610"/>
            <a:ext cx="6673723" cy="2312199"/>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smtClean="0">
                <a:sym typeface="+mn-ea"/>
              </a:rPr>
              <a:t>Program Analysis</a:t>
            </a:r>
            <a:endParaRPr lang="en-US"/>
          </a:p>
        </p:txBody>
      </p:sp>
      <p:sp>
        <p:nvSpPr>
          <p:cNvPr id="4" name="Slide Number Placeholder 3"/>
          <p:cNvSpPr>
            <a:spLocks noGrp="1"/>
          </p:cNvSpPr>
          <p:nvPr>
            <p:ph type="sldNum" sz="quarter" idx="12"/>
          </p:nvPr>
        </p:nvSpPr>
        <p:spPr/>
        <p:txBody>
          <a:bodyPr/>
          <a:p>
            <a:fld id="{0840E6D7-221B-40B7-B50C-C3B5231B0D1A}" type="slidenum">
              <a:rPr lang="en-US"/>
            </a:fld>
            <a:endParaRPr lang="en-US"/>
          </a:p>
        </p:txBody>
      </p:sp>
      <p:sp>
        <p:nvSpPr>
          <p:cNvPr id="3" name="Content Placeholder 2"/>
          <p:cNvSpPr/>
          <p:nvPr>
            <p:ph idx="1"/>
          </p:nvPr>
        </p:nvSpPr>
        <p:spPr>
          <a:xfrm>
            <a:off x="258445" y="1486535"/>
            <a:ext cx="5359400" cy="4526280"/>
          </a:xfrm>
        </p:spPr>
        <p:txBody>
          <a:bodyPr/>
          <a:p>
            <a:pPr marL="457200" lvl="0" indent="-228600" rtl="0">
              <a:spcBef>
                <a:spcPts val="0"/>
              </a:spcBef>
            </a:pPr>
            <a:endParaRPr lang="en-GB" sz="2000">
              <a:sym typeface="+mn-ea"/>
            </a:endParaRPr>
          </a:p>
          <a:p>
            <a:pPr marL="457200" lvl="0" indent="-228600" rtl="0">
              <a:spcBef>
                <a:spcPts val="0"/>
              </a:spcBef>
            </a:pPr>
            <a:r>
              <a:rPr lang="en-GB" sz="2000">
                <a:sym typeface="+mn-ea"/>
              </a:rPr>
              <a:t>Inter-component communication (ICC) is handled by using epicc(</a:t>
            </a:r>
            <a:r>
              <a:rPr lang="en-GB" sz="2000" u="sng">
                <a:solidFill>
                  <a:schemeClr val="hlink"/>
                </a:solidFill>
                <a:sym typeface="+mn-ea"/>
                <a:hlinkClick r:id="rId1"/>
              </a:rPr>
              <a:t>http://siis.cse.psu.edu/epicc/</a:t>
            </a:r>
            <a:r>
              <a:rPr lang="en-GB" sz="1800">
                <a:sym typeface="+mn-ea"/>
              </a:rPr>
              <a:t>). </a:t>
            </a:r>
            <a:endParaRPr lang="en-GB" sz="1800">
              <a:sym typeface="+mn-ea"/>
            </a:endParaRPr>
          </a:p>
          <a:p>
            <a:pPr marL="457200" lvl="0" indent="-228600" rtl="0">
              <a:spcBef>
                <a:spcPts val="0"/>
              </a:spcBef>
            </a:pPr>
            <a:endParaRPr lang="en-GB" sz="1800">
              <a:sym typeface="+mn-ea"/>
            </a:endParaRPr>
          </a:p>
          <a:p>
            <a:pPr marL="457200" lvl="0" indent="-228600" rtl="0">
              <a:spcBef>
                <a:spcPts val="0"/>
              </a:spcBef>
            </a:pPr>
            <a:r>
              <a:rPr lang="en-GB" sz="1800">
                <a:sym typeface="+mn-ea"/>
              </a:rPr>
              <a:t>We then parse the epicc result and utilize the ICC information for a more complete data-flow analysis.</a:t>
            </a:r>
            <a:endParaRPr lang="en-GB" sz="1800">
              <a:sym typeface="+mn-ea"/>
            </a:endParaRPr>
          </a:p>
          <a:p>
            <a:pPr marL="457200" lvl="0" indent="-228600" rtl="0">
              <a:spcBef>
                <a:spcPts val="0"/>
              </a:spcBef>
            </a:pPr>
            <a:endParaRPr lang="en-GB" sz="2000">
              <a:sym typeface="+mn-ea"/>
            </a:endParaRPr>
          </a:p>
          <a:p>
            <a:pPr marL="457200" lvl="0" indent="-228600" rtl="0">
              <a:spcBef>
                <a:spcPts val="0"/>
              </a:spcBef>
            </a:pPr>
            <a:r>
              <a:rPr lang="en-GB" sz="2000">
                <a:sym typeface="+mn-ea"/>
              </a:rPr>
              <a:t>Figure on the right shows some ICC information we extract from ATAKLITE </a:t>
            </a:r>
            <a:r>
              <a:rPr lang="x-none" altLang="en-GB" sz="2000">
                <a:sym typeface="+mn-ea"/>
              </a:rPr>
              <a:t>client</a:t>
            </a:r>
            <a:r>
              <a:rPr lang="en-GB" sz="2000">
                <a:sym typeface="+mn-ea"/>
              </a:rPr>
              <a:t> app.</a:t>
            </a:r>
            <a:endParaRPr lang="en-GB" sz="2000">
              <a:sym typeface="+mn-ea"/>
            </a:endParaRPr>
          </a:p>
        </p:txBody>
      </p:sp>
      <p:pic>
        <p:nvPicPr>
          <p:cNvPr id="82" name="Shape 82"/>
          <p:cNvPicPr preferRelativeResize="0"/>
          <p:nvPr/>
        </p:nvPicPr>
        <p:blipFill rotWithShape="1">
          <a:blip r:embed="rId2"/>
          <a:srcRect l="3468" t="50198" r="60556" b="4584"/>
          <a:stretch>
            <a:fillRect/>
          </a:stretch>
        </p:blipFill>
        <p:spPr>
          <a:xfrm>
            <a:off x="5450840" y="2097405"/>
            <a:ext cx="3361690" cy="2498725"/>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smtClean="0">
                <a:sym typeface="+mn-ea"/>
              </a:rPr>
              <a:t>Program Analysis</a:t>
            </a:r>
            <a:endParaRPr lang="en-US"/>
          </a:p>
        </p:txBody>
      </p:sp>
      <p:sp>
        <p:nvSpPr>
          <p:cNvPr id="4" name="Slide Number Placeholder 3"/>
          <p:cNvSpPr>
            <a:spLocks noGrp="1"/>
          </p:cNvSpPr>
          <p:nvPr>
            <p:ph type="sldNum" sz="quarter" idx="12"/>
          </p:nvPr>
        </p:nvSpPr>
        <p:spPr/>
        <p:txBody>
          <a:bodyPr/>
          <a:p>
            <a:fld id="{0840E6D7-221B-40B7-B50C-C3B5231B0D1A}" type="slidenum">
              <a:rPr lang="en-US"/>
            </a:fld>
            <a:endParaRPr lang="en-US"/>
          </a:p>
        </p:txBody>
      </p:sp>
      <p:sp>
        <p:nvSpPr>
          <p:cNvPr id="5" name="Content Placeholder 4"/>
          <p:cNvSpPr/>
          <p:nvPr>
            <p:ph idx="1"/>
          </p:nvPr>
        </p:nvSpPr>
        <p:spPr>
          <a:xfrm>
            <a:off x="464820" y="1364615"/>
            <a:ext cx="8229600" cy="4689475"/>
          </a:xfrm>
        </p:spPr>
        <p:txBody>
          <a:bodyPr/>
          <a:p>
            <a:r>
              <a:rPr lang="x-none" altLang="en-US" sz="2400">
                <a:sym typeface="+mn-ea"/>
              </a:rPr>
              <a:t>For dynamic analysis, we </a:t>
            </a:r>
            <a:r>
              <a:rPr lang="x-none" altLang="en-US" sz="2400"/>
              <a:t>use DroidScope which is an emulation-based Android application analysis engine. </a:t>
            </a:r>
            <a:endParaRPr lang="x-none" altLang="en-US" sz="2400"/>
          </a:p>
        </p:txBody>
      </p:sp>
      <p:pic>
        <p:nvPicPr>
          <p:cNvPr id="6" name="Picture 5" descr="1"/>
          <p:cNvPicPr>
            <a:picLocks noChangeAspect="1"/>
          </p:cNvPicPr>
          <p:nvPr/>
        </p:nvPicPr>
        <p:blipFill>
          <a:blip r:embed="rId1"/>
          <a:stretch>
            <a:fillRect/>
          </a:stretch>
        </p:blipFill>
        <p:spPr>
          <a:xfrm>
            <a:off x="1526540" y="2560955"/>
            <a:ext cx="6576695" cy="3698875"/>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smtClean="0">
                <a:sym typeface="+mn-ea"/>
              </a:rPr>
              <a:t>Program Analysis</a:t>
            </a:r>
            <a:endParaRPr lang="en-US"/>
          </a:p>
        </p:txBody>
      </p:sp>
      <p:sp>
        <p:nvSpPr>
          <p:cNvPr id="4" name="Slide Number Placeholder 3"/>
          <p:cNvSpPr>
            <a:spLocks noGrp="1"/>
          </p:cNvSpPr>
          <p:nvPr>
            <p:ph type="sldNum" sz="quarter" idx="12"/>
          </p:nvPr>
        </p:nvSpPr>
        <p:spPr/>
        <p:txBody>
          <a:bodyPr/>
          <a:p>
            <a:fld id="{0840E6D7-221B-40B7-B50C-C3B5231B0D1A}" type="slidenum">
              <a:rPr lang="en-US"/>
            </a:fld>
            <a:endParaRPr lang="en-US"/>
          </a:p>
        </p:txBody>
      </p:sp>
      <p:sp>
        <p:nvSpPr>
          <p:cNvPr id="5" name="Content Placeholder 4"/>
          <p:cNvSpPr/>
          <p:nvPr>
            <p:ph idx="1"/>
          </p:nvPr>
        </p:nvSpPr>
        <p:spPr>
          <a:xfrm>
            <a:off x="457200" y="1437640"/>
            <a:ext cx="8229600" cy="4689475"/>
          </a:xfrm>
        </p:spPr>
        <p:txBody>
          <a:bodyPr/>
          <a:p>
            <a:r>
              <a:rPr lang="x-none" altLang="en-US" sz="2400"/>
              <a:t>Result file includes the function names and their CPU instruction counts.</a:t>
            </a:r>
            <a:endParaRPr lang="x-none" altLang="en-US" sz="2400"/>
          </a:p>
        </p:txBody>
      </p:sp>
      <p:pic>
        <p:nvPicPr>
          <p:cNvPr id="103" name="Shape 103"/>
          <p:cNvPicPr preferRelativeResize="0"/>
          <p:nvPr/>
        </p:nvPicPr>
        <p:blipFill rotWithShape="1">
          <a:blip r:embed="rId1"/>
          <a:srcRect l="3413" t="8381" r="30823" b="62717"/>
          <a:stretch>
            <a:fillRect/>
          </a:stretch>
        </p:blipFill>
        <p:spPr>
          <a:xfrm>
            <a:off x="1404620" y="2720340"/>
            <a:ext cx="6250305" cy="2199005"/>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Programmatics</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grpSp>
        <p:nvGrpSpPr>
          <p:cNvPr id="12" name="Group 11"/>
          <p:cNvGrpSpPr/>
          <p:nvPr/>
        </p:nvGrpSpPr>
        <p:grpSpPr>
          <a:xfrm>
            <a:off x="1169011" y="1160177"/>
            <a:ext cx="6374251" cy="4519246"/>
            <a:chOff x="477349" y="1045796"/>
            <a:chExt cx="6374251" cy="4519246"/>
          </a:xfrm>
        </p:grpSpPr>
        <p:pic>
          <p:nvPicPr>
            <p:cNvPr id="5" name="Picture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77349" y="1069242"/>
              <a:ext cx="6248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2"/>
            <a:stretch>
              <a:fillRect/>
            </a:stretch>
          </p:blipFill>
          <p:spPr>
            <a:xfrm>
              <a:off x="2632369" y="1160177"/>
              <a:ext cx="2103754" cy="139569"/>
            </a:xfrm>
            <a:prstGeom prst="rect">
              <a:avLst/>
            </a:prstGeom>
          </p:spPr>
        </p:pic>
        <p:pic>
          <p:nvPicPr>
            <p:cNvPr id="9" name="Picture 8"/>
            <p:cNvPicPr>
              <a:picLocks noChangeAspect="1"/>
            </p:cNvPicPr>
            <p:nvPr/>
          </p:nvPicPr>
          <p:blipFill>
            <a:blip r:embed="rId2"/>
            <a:stretch>
              <a:fillRect/>
            </a:stretch>
          </p:blipFill>
          <p:spPr>
            <a:xfrm>
              <a:off x="4736123" y="1160177"/>
              <a:ext cx="2103754" cy="139569"/>
            </a:xfrm>
            <a:prstGeom prst="rect">
              <a:avLst/>
            </a:prstGeom>
          </p:spPr>
        </p:pic>
        <p:pic>
          <p:nvPicPr>
            <p:cNvPr id="10" name="Picture 9"/>
            <p:cNvPicPr>
              <a:picLocks noChangeAspect="1"/>
            </p:cNvPicPr>
            <p:nvPr/>
          </p:nvPicPr>
          <p:blipFill>
            <a:blip r:embed="rId3"/>
            <a:stretch>
              <a:fillRect/>
            </a:stretch>
          </p:blipFill>
          <p:spPr>
            <a:xfrm>
              <a:off x="2632369" y="1048197"/>
              <a:ext cx="2103754" cy="204511"/>
            </a:xfrm>
            <a:prstGeom prst="rect">
              <a:avLst/>
            </a:prstGeom>
          </p:spPr>
        </p:pic>
        <p:pic>
          <p:nvPicPr>
            <p:cNvPr id="11" name="Picture 10"/>
            <p:cNvPicPr>
              <a:picLocks noChangeAspect="1"/>
            </p:cNvPicPr>
            <p:nvPr/>
          </p:nvPicPr>
          <p:blipFill>
            <a:blip r:embed="rId4"/>
            <a:stretch>
              <a:fillRect/>
            </a:stretch>
          </p:blipFill>
          <p:spPr>
            <a:xfrm>
              <a:off x="4721199" y="1045796"/>
              <a:ext cx="2130401" cy="183466"/>
            </a:xfrm>
            <a:prstGeom prst="rect">
              <a:avLst/>
            </a:prstGeom>
          </p:spPr>
        </p:pic>
      </p:grpSp>
      <p:cxnSp>
        <p:nvCxnSpPr>
          <p:cNvPr id="14" name="Straight Connector 13"/>
          <p:cNvCxnSpPr/>
          <p:nvPr/>
        </p:nvCxnSpPr>
        <p:spPr>
          <a:xfrm>
            <a:off x="3985842" y="1039324"/>
            <a:ext cx="0" cy="50292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431323" y="6068524"/>
            <a:ext cx="1992923" cy="369332"/>
          </a:xfrm>
          <a:prstGeom prst="rect">
            <a:avLst/>
          </a:prstGeom>
          <a:noFill/>
        </p:spPr>
        <p:txBody>
          <a:bodyPr wrap="square" rtlCol="0">
            <a:spAutoFit/>
          </a:bodyPr>
          <a:lstStyle/>
          <a:p>
            <a:r>
              <a:rPr lang="en-US" dirty="0" smtClean="0"/>
              <a:t>We are here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OSU– </a:t>
            </a:r>
            <a:r>
              <a:rPr lang="en-US" dirty="0" smtClean="0">
                <a:solidFill>
                  <a:srgbClr val="FF0000"/>
                </a:solidFill>
              </a:rPr>
              <a:t>Alex/</a:t>
            </a:r>
            <a:r>
              <a:rPr lang="en-US" dirty="0" err="1" smtClean="0">
                <a:solidFill>
                  <a:srgbClr val="FF0000"/>
                </a:solidFill>
              </a:rPr>
              <a:t>Aarash</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5163728A-5C6C-4DC9-ACFF-9E47917C1905}" type="slidenum">
              <a:rPr lang="en-US" smtClean="0"/>
            </a:fld>
            <a:endParaRPr lang="en-US"/>
          </a:p>
        </p:txBody>
      </p:sp>
      <p:sp>
        <p:nvSpPr>
          <p:cNvPr id="4" name="TextBox 3"/>
          <p:cNvSpPr txBox="1"/>
          <p:nvPr/>
        </p:nvSpPr>
        <p:spPr>
          <a:xfrm>
            <a:off x="2650067" y="1964267"/>
            <a:ext cx="36576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Anything to add from mutation and schema evolution?</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(Eric to Refine)</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grpSp>
        <p:nvGrpSpPr>
          <p:cNvPr id="7" name="Group 6"/>
          <p:cNvGrpSpPr/>
          <p:nvPr/>
        </p:nvGrpSpPr>
        <p:grpSpPr>
          <a:xfrm>
            <a:off x="1930887" y="2717905"/>
            <a:ext cx="6281293" cy="3649588"/>
            <a:chOff x="2870687" y="2260705"/>
            <a:chExt cx="6281293" cy="3649588"/>
          </a:xfrm>
        </p:grpSpPr>
        <p:pic>
          <p:nvPicPr>
            <p:cNvPr id="8" name="Picture 7"/>
            <p:cNvPicPr>
              <a:picLocks noChangeAspect="1"/>
            </p:cNvPicPr>
            <p:nvPr/>
          </p:nvPicPr>
          <p:blipFill>
            <a:blip r:embed="rId1"/>
            <a:stretch>
              <a:fillRect/>
            </a:stretch>
          </p:blipFill>
          <p:spPr>
            <a:xfrm>
              <a:off x="2870687" y="2260705"/>
              <a:ext cx="6281293" cy="3649588"/>
            </a:xfrm>
            <a:prstGeom prst="rect">
              <a:avLst/>
            </a:prstGeom>
          </p:spPr>
        </p:pic>
        <p:sp>
          <p:nvSpPr>
            <p:cNvPr id="9" name="Oval 8"/>
            <p:cNvSpPr/>
            <p:nvPr/>
          </p:nvSpPr>
          <p:spPr>
            <a:xfrm>
              <a:off x="5820833" y="2682677"/>
              <a:ext cx="1176867" cy="1115747"/>
            </a:xfrm>
            <a:prstGeom prst="ellipse">
              <a:avLst/>
            </a:prstGeom>
            <a:solidFill>
              <a:srgbClr val="FEF298">
                <a:alpha val="50196"/>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p:cNvSpPr txBox="1"/>
          <p:nvPr/>
        </p:nvSpPr>
        <p:spPr>
          <a:xfrm>
            <a:off x="5257801" y="1141082"/>
            <a:ext cx="2954379" cy="923330"/>
          </a:xfrm>
          <a:prstGeom prst="rect">
            <a:avLst/>
          </a:prstGeom>
          <a:noFill/>
        </p:spPr>
        <p:txBody>
          <a:bodyPr wrap="square" rtlCol="0">
            <a:spAutoFit/>
          </a:bodyPr>
          <a:lstStyle/>
          <a:p>
            <a:r>
              <a:rPr lang="en-US" i="1" dirty="0" smtClean="0"/>
              <a:t>Highlights indicate which parts of the solution is covered/plays a role…</a:t>
            </a:r>
            <a:endParaRPr lang="en-US" i="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Specification DSL </a:t>
            </a:r>
            <a:endParaRPr lang="en-US" dirty="0"/>
          </a:p>
        </p:txBody>
      </p:sp>
      <p:sp>
        <p:nvSpPr>
          <p:cNvPr id="3" name="Content Placeholder 2"/>
          <p:cNvSpPr>
            <a:spLocks noGrp="1"/>
          </p:cNvSpPr>
          <p:nvPr>
            <p:ph idx="1"/>
          </p:nvPr>
        </p:nvSpPr>
        <p:spPr>
          <a:xfrm>
            <a:off x="457199" y="1104076"/>
            <a:ext cx="8442251" cy="2969164"/>
          </a:xfrm>
        </p:spPr>
        <p:txBody>
          <a:bodyPr/>
          <a:lstStyle/>
          <a:p>
            <a:r>
              <a:rPr lang="en-US" sz="2000" dirty="0" smtClean="0"/>
              <a:t>Overall goal: language to specify, type system to check fitness of </a:t>
            </a:r>
            <a:r>
              <a:rPr lang="en-US" sz="2000" dirty="0" err="1" smtClean="0"/>
              <a:t>EFS</a:t>
            </a:r>
            <a:br>
              <a:rPr lang="en-US" sz="2000" dirty="0" smtClean="0"/>
            </a:br>
            <a:endParaRPr lang="en-US" sz="1600" dirty="0" smtClean="0"/>
          </a:p>
          <a:p>
            <a:r>
              <a:rPr lang="en-US" sz="2000" dirty="0" smtClean="0"/>
              <a:t>Conceptual overview</a:t>
            </a:r>
            <a:endParaRPr lang="en-US" sz="2000" dirty="0" smtClean="0"/>
          </a:p>
          <a:p>
            <a:pPr lvl="1"/>
            <a:r>
              <a:rPr lang="en-US" sz="1600" dirty="0"/>
              <a:t>Atomic DFU: a constant with a </a:t>
            </a:r>
            <a:r>
              <a:rPr lang="en-US" sz="1600" i="1" dirty="0"/>
              <a:t>resource type</a:t>
            </a:r>
            <a:r>
              <a:rPr lang="en-US" sz="1600" dirty="0"/>
              <a:t>  A      B</a:t>
            </a:r>
            <a:endParaRPr lang="en-US" sz="1600" dirty="0"/>
          </a:p>
          <a:p>
            <a:pPr lvl="1"/>
            <a:r>
              <a:rPr lang="en-US" sz="1600" dirty="0" smtClean="0"/>
              <a:t>DFUs can be composed, a component or a product can thus have a resource type</a:t>
            </a:r>
            <a:endParaRPr lang="en-US" sz="1600" dirty="0" smtClean="0"/>
          </a:p>
          <a:p>
            <a:pPr lvl="1"/>
            <a:r>
              <a:rPr lang="en-US" sz="1600" dirty="0" smtClean="0"/>
              <a:t>Application </a:t>
            </a:r>
            <a:r>
              <a:rPr lang="en-US" sz="1600" dirty="0"/>
              <a:t>model: function that composes DFUs and applies DFUs to resources</a:t>
            </a:r>
            <a:endParaRPr lang="en-US" sz="1600" dirty="0"/>
          </a:p>
          <a:p>
            <a:pPr lvl="1"/>
            <a:r>
              <a:rPr lang="en-US" sz="1600" dirty="0"/>
              <a:t>Application instance: </a:t>
            </a:r>
            <a:r>
              <a:rPr lang="en-US" sz="1600" dirty="0" smtClean="0"/>
              <a:t>value produced by application model (after supplying all </a:t>
            </a:r>
            <a:r>
              <a:rPr lang="en-US" sz="1600" dirty="0" err="1" smtClean="0"/>
              <a:t>args</a:t>
            </a:r>
            <a:r>
              <a:rPr lang="en-US" sz="1600" dirty="0" smtClean="0"/>
              <a:t>)</a:t>
            </a:r>
            <a:endParaRPr lang="en-US" sz="1600" dirty="0"/>
          </a:p>
          <a:p>
            <a:pPr lvl="1"/>
            <a:r>
              <a:rPr lang="en-US" sz="1600" dirty="0"/>
              <a:t>Deployment model: </a:t>
            </a:r>
            <a:r>
              <a:rPr lang="en-US" sz="1600" dirty="0" smtClean="0"/>
              <a:t>inputs to application model + expected type of output</a:t>
            </a:r>
            <a:br>
              <a:rPr lang="en-US" sz="1600" dirty="0"/>
            </a:br>
            <a:r>
              <a:rPr lang="en-US" sz="1400" dirty="0"/>
              <a:t>–  inputs: </a:t>
            </a:r>
            <a:r>
              <a:rPr lang="en-US" sz="1400" dirty="0" smtClean="0"/>
              <a:t>parameters and initial environment</a:t>
            </a:r>
            <a:br>
              <a:rPr lang="en-US" sz="1400" dirty="0"/>
            </a:br>
            <a:r>
              <a:rPr lang="en-US" sz="1400" dirty="0"/>
              <a:t>–  outputs: </a:t>
            </a:r>
            <a:r>
              <a:rPr lang="en-US" sz="1400" dirty="0" smtClean="0"/>
              <a:t>resulting environment w/ services required </a:t>
            </a:r>
            <a:r>
              <a:rPr lang="en-US" sz="1400" dirty="0"/>
              <a:t>by the mission </a:t>
            </a:r>
            <a:r>
              <a:rPr lang="en-US" sz="1400" dirty="0" smtClean="0"/>
              <a:t>requirements</a:t>
            </a:r>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dirty="0"/>
          </a:p>
        </p:txBody>
      </p:sp>
      <p:sp>
        <p:nvSpPr>
          <p:cNvPr id="5" name="Rectangle 4"/>
          <p:cNvSpPr/>
          <p:nvPr/>
        </p:nvSpPr>
        <p:spPr>
          <a:xfrm>
            <a:off x="4038601" y="1683610"/>
            <a:ext cx="4432299" cy="338554"/>
          </a:xfrm>
          <a:prstGeom prst="rect">
            <a:avLst/>
          </a:prstGeom>
          <a:solidFill>
            <a:schemeClr val="bg1">
              <a:lumMod val="85000"/>
            </a:schemeClr>
          </a:solidFill>
          <a:ln>
            <a:solidFill>
              <a:schemeClr val="bg1">
                <a:lumMod val="50000"/>
              </a:schemeClr>
            </a:solidFill>
          </a:ln>
        </p:spPr>
        <p:txBody>
          <a:bodyPr wrap="square">
            <a:spAutoFit/>
          </a:bodyPr>
          <a:lstStyle/>
          <a:p>
            <a:r>
              <a:rPr lang="en-US" sz="1600" i="1" dirty="0" err="1" smtClean="0"/>
              <a:t>DFU</a:t>
            </a:r>
            <a:r>
              <a:rPr lang="en-US" sz="1600" i="1" dirty="0" smtClean="0"/>
              <a:t> requires resources/services A, provides B</a:t>
            </a:r>
            <a:endParaRPr lang="en-US" sz="1600" i="1" dirty="0"/>
          </a:p>
        </p:txBody>
      </p:sp>
      <p:pic>
        <p:nvPicPr>
          <p:cNvPr id="6" name="Picture 5"/>
          <p:cNvPicPr>
            <a:picLocks noChangeAspect="1"/>
          </p:cNvPicPr>
          <p:nvPr/>
        </p:nvPicPr>
        <p:blipFill>
          <a:blip r:embed="rId1"/>
          <a:stretch>
            <a:fillRect/>
          </a:stretch>
        </p:blipFill>
        <p:spPr>
          <a:xfrm>
            <a:off x="5572217" y="2195083"/>
            <a:ext cx="283029" cy="101600"/>
          </a:xfrm>
          <a:prstGeom prst="rect">
            <a:avLst/>
          </a:prstGeom>
        </p:spPr>
      </p:pic>
      <p:sp>
        <p:nvSpPr>
          <p:cNvPr id="7" name="Rectangle 6"/>
          <p:cNvSpPr/>
          <p:nvPr/>
        </p:nvSpPr>
        <p:spPr>
          <a:xfrm>
            <a:off x="131553" y="4098265"/>
            <a:ext cx="4206532" cy="1815882"/>
          </a:xfrm>
          <a:prstGeom prst="rect">
            <a:avLst/>
          </a:prstGeom>
          <a:solidFill>
            <a:schemeClr val="accent3">
              <a:lumMod val="20000"/>
              <a:lumOff val="80000"/>
            </a:schemeClr>
          </a:solidFill>
          <a:ln>
            <a:solidFill>
              <a:schemeClr val="bg1">
                <a:lumMod val="50000"/>
              </a:schemeClr>
            </a:solidFill>
          </a:ln>
        </p:spPr>
        <p:txBody>
          <a:bodyPr wrap="square">
            <a:spAutoFit/>
          </a:bodyPr>
          <a:lstStyle/>
          <a:p>
            <a:r>
              <a:rPr lang="en-US" sz="1600" i="1" dirty="0" smtClean="0"/>
              <a:t>Can be used to answer these questions:</a:t>
            </a:r>
            <a:endParaRPr lang="en-US" sz="1600" i="1" dirty="0" smtClean="0"/>
          </a:p>
          <a:p>
            <a:pPr marL="285750" indent="-285750">
              <a:buFont typeface="Arial" panose="020B0604020202020204" pitchFamily="34" charset="0"/>
              <a:buChar char="•"/>
            </a:pPr>
            <a:r>
              <a:rPr lang="en-US" sz="1600" i="1" dirty="0" smtClean="0"/>
              <a:t>Does this application instance satisfy the deployment model (type checking)</a:t>
            </a:r>
            <a:endParaRPr lang="en-US" sz="1600" i="1" dirty="0" smtClean="0"/>
          </a:p>
          <a:p>
            <a:pPr marL="285750" indent="-285750">
              <a:buFont typeface="Arial" panose="020B0604020202020204" pitchFamily="34" charset="0"/>
              <a:buChar char="•"/>
            </a:pPr>
            <a:r>
              <a:rPr lang="en-US" sz="1600" i="1" dirty="0" smtClean="0"/>
              <a:t>How do we configure the model to produce a valid instance (type inference)</a:t>
            </a:r>
            <a:endParaRPr lang="en-US" sz="1600" i="1" dirty="0" smtClean="0"/>
          </a:p>
          <a:p>
            <a:pPr marL="285750" indent="-285750">
              <a:buFont typeface="Arial" panose="020B0604020202020204" pitchFamily="34" charset="0"/>
              <a:buChar char="•"/>
            </a:pPr>
            <a:r>
              <a:rPr lang="en-US" sz="1600" i="1" dirty="0" smtClean="0"/>
              <a:t>What is the best configuration for a deployment model (inference + valuation)</a:t>
            </a:r>
            <a:endParaRPr lang="en-US" sz="1600" i="1" dirty="0"/>
          </a:p>
        </p:txBody>
      </p:sp>
      <p:sp>
        <p:nvSpPr>
          <p:cNvPr id="8" name="Rectangle 7"/>
          <p:cNvSpPr/>
          <p:nvPr/>
        </p:nvSpPr>
        <p:spPr>
          <a:xfrm>
            <a:off x="4540102" y="4087737"/>
            <a:ext cx="4476898" cy="2308324"/>
          </a:xfrm>
          <a:prstGeom prst="rect">
            <a:avLst/>
          </a:prstGeom>
          <a:solidFill>
            <a:schemeClr val="accent5">
              <a:lumMod val="20000"/>
              <a:lumOff val="80000"/>
            </a:schemeClr>
          </a:solidFill>
          <a:ln>
            <a:solidFill>
              <a:schemeClr val="bg1">
                <a:lumMod val="50000"/>
              </a:schemeClr>
            </a:solidFill>
          </a:ln>
        </p:spPr>
        <p:txBody>
          <a:bodyPr wrap="square">
            <a:spAutoFit/>
          </a:bodyPr>
          <a:lstStyle/>
          <a:p>
            <a:r>
              <a:rPr lang="en-US" sz="1600" i="1" dirty="0" smtClean="0"/>
              <a:t>Novel combination of three theories:</a:t>
            </a:r>
            <a:endParaRPr lang="en-US" sz="1600" i="1" dirty="0" smtClean="0"/>
          </a:p>
          <a:p>
            <a:pPr marL="285750" indent="-285750">
              <a:buFont typeface="Arial" panose="020B0604020202020204" pitchFamily="34" charset="0"/>
              <a:buChar char="•"/>
            </a:pPr>
            <a:r>
              <a:rPr lang="en-US" sz="1600" i="1" dirty="0" smtClean="0"/>
              <a:t>Linear types: resources are </a:t>
            </a:r>
            <a:r>
              <a:rPr lang="en-US" sz="1600" i="1" dirty="0" err="1" smtClean="0"/>
              <a:t>consummable</a:t>
            </a:r>
            <a:endParaRPr lang="en-US" sz="1600" i="1" dirty="0" smtClean="0"/>
          </a:p>
          <a:p>
            <a:pPr marL="285750" indent="-285750">
              <a:buFont typeface="Arial" panose="020B0604020202020204" pitchFamily="34" charset="0"/>
              <a:buChar char="•"/>
            </a:pPr>
            <a:r>
              <a:rPr lang="en-US" sz="1600" i="1" dirty="0" smtClean="0"/>
              <a:t>Refinement types: express constraints on quantities of resources</a:t>
            </a:r>
            <a:endParaRPr lang="en-US" sz="1600" i="1" dirty="0" smtClean="0"/>
          </a:p>
          <a:p>
            <a:pPr marL="285750" indent="-285750">
              <a:buFont typeface="Arial" panose="020B0604020202020204" pitchFamily="34" charset="0"/>
              <a:buChar char="•"/>
            </a:pPr>
            <a:r>
              <a:rPr lang="en-US" sz="1600" i="1" dirty="0" err="1" smtClean="0"/>
              <a:t>Variational</a:t>
            </a:r>
            <a:r>
              <a:rPr lang="en-US" sz="1600" i="1" dirty="0" smtClean="0"/>
              <a:t> types: synchronize configuration points across </a:t>
            </a:r>
            <a:r>
              <a:rPr lang="en-US" sz="1600" i="1" dirty="0" err="1" smtClean="0"/>
              <a:t>DFUs</a:t>
            </a:r>
            <a:endParaRPr lang="en-US" sz="1600" i="1" dirty="0" smtClean="0"/>
          </a:p>
          <a:p>
            <a:r>
              <a:rPr lang="en-US" sz="1600" i="1" dirty="0" smtClean="0"/>
              <a:t>Also: use </a:t>
            </a:r>
            <a:r>
              <a:rPr lang="en-US" sz="1600" i="1" dirty="0"/>
              <a:t>records / row polymorphism for representing and abstracting over resource </a:t>
            </a:r>
            <a:r>
              <a:rPr lang="en-US" sz="1600" i="1" dirty="0" smtClean="0"/>
              <a:t>environments</a:t>
            </a:r>
            <a:endParaRPr lang="en-US" sz="16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1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1500"/>
                            </p:stCondLst>
                            <p:childTnLst>
                              <p:par>
                                <p:cTn id="12" presetID="1" presetClass="entr" presetSubtype="0"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par>
                          <p:cTn id="24" fill="hold">
                            <p:stCondLst>
                              <p:cond delay="1500"/>
                            </p:stCondLst>
                            <p:childTnLst>
                              <p:par>
                                <p:cTn id="25" presetID="10" presetClass="entr" presetSubtype="0" fill="hold" grpId="0" nodeType="afterEffect">
                                  <p:stCondLst>
                                    <p:cond delay="5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Example (Part </a:t>
            </a:r>
            <a:r>
              <a:rPr lang="en-US" dirty="0"/>
              <a:t> </a:t>
            </a:r>
            <a:r>
              <a:rPr lang="en-US" dirty="0" smtClean="0"/>
              <a:t>1)</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grpSp>
        <p:nvGrpSpPr>
          <p:cNvPr id="9" name="Group 8"/>
          <p:cNvGrpSpPr/>
          <p:nvPr/>
        </p:nvGrpSpPr>
        <p:grpSpPr>
          <a:xfrm>
            <a:off x="97325" y="2927416"/>
            <a:ext cx="9163199" cy="710451"/>
            <a:chOff x="416736" y="1363775"/>
            <a:chExt cx="9163199" cy="710451"/>
          </a:xfrm>
        </p:grpSpPr>
        <p:sp>
          <p:nvSpPr>
            <p:cNvPr id="5" name="TextBox 4"/>
            <p:cNvSpPr txBox="1"/>
            <p:nvPr/>
          </p:nvSpPr>
          <p:spPr>
            <a:xfrm>
              <a:off x="416736" y="1363775"/>
              <a:ext cx="9163199" cy="710451"/>
            </a:xfrm>
            <a:prstGeom prst="rect">
              <a:avLst/>
            </a:prstGeom>
            <a:noFill/>
          </p:spPr>
          <p:txBody>
            <a:bodyPr wrap="square" rtlCol="0">
              <a:spAutoFit/>
            </a:bodyPr>
            <a:lstStyle/>
            <a:p>
              <a:r>
                <a:rPr lang="en-US" dirty="0" err="1" smtClean="0"/>
                <a:t>LocationProviderAndroidGPS</a:t>
              </a:r>
              <a:r>
                <a:rPr lang="en-US" dirty="0"/>
                <a:t> </a:t>
              </a:r>
              <a:r>
                <a:rPr lang="en-US" dirty="0" smtClean="0"/>
                <a:t>:  { Mem: </a:t>
              </a:r>
              <a:r>
                <a:rPr lang="en-US" dirty="0" err="1" smtClean="0"/>
                <a:t>m@Int</a:t>
              </a:r>
              <a:r>
                <a:rPr lang="en-US" dirty="0" smtClean="0"/>
                <a:t>, !</a:t>
              </a:r>
              <a:r>
                <a:rPr lang="en-US" dirty="0" err="1" smtClean="0"/>
                <a:t>GPSSatSig</a:t>
              </a:r>
              <a:r>
                <a:rPr lang="en-US" dirty="0"/>
                <a:t> </a:t>
              </a:r>
              <a:r>
                <a:rPr lang="en-US" dirty="0" smtClean="0"/>
                <a:t>| r }</a:t>
              </a:r>
              <a:endParaRPr lang="en-US" dirty="0" smtClean="0"/>
            </a:p>
            <a:p>
              <a:pPr>
                <a:spcBef>
                  <a:spcPts val="500"/>
                </a:spcBef>
              </a:pPr>
              <a:r>
                <a:rPr lang="en-US" dirty="0"/>
                <a:t> </a:t>
              </a:r>
              <a:r>
                <a:rPr lang="en-US" dirty="0" smtClean="0"/>
                <a:t>             { Mem: [v | v = m - 128 &amp; v ≥ 0], !</a:t>
              </a:r>
              <a:r>
                <a:rPr lang="en-US" dirty="0" err="1" smtClean="0"/>
                <a:t>GPSSatSig</a:t>
              </a:r>
              <a:r>
                <a:rPr lang="en-US" dirty="0" smtClean="0"/>
                <a:t>, !</a:t>
              </a:r>
              <a:r>
                <a:rPr lang="en-US" dirty="0" err="1" smtClean="0"/>
                <a:t>LocData</a:t>
              </a:r>
              <a:r>
                <a:rPr lang="en-US" dirty="0" smtClean="0"/>
                <a:t> | r }</a:t>
              </a:r>
              <a:endParaRPr lang="en-US" dirty="0"/>
            </a:p>
          </p:txBody>
        </p:sp>
        <p:pic>
          <p:nvPicPr>
            <p:cNvPr id="7" name="Picture 6"/>
            <p:cNvPicPr>
              <a:picLocks noChangeAspect="1"/>
            </p:cNvPicPr>
            <p:nvPr/>
          </p:nvPicPr>
          <p:blipFill>
            <a:blip r:embed="rId1"/>
            <a:stretch>
              <a:fillRect/>
            </a:stretch>
          </p:blipFill>
          <p:spPr>
            <a:xfrm>
              <a:off x="954077" y="1849230"/>
              <a:ext cx="342465" cy="122936"/>
            </a:xfrm>
            <a:prstGeom prst="rect">
              <a:avLst/>
            </a:prstGeom>
          </p:spPr>
        </p:pic>
      </p:grpSp>
      <p:sp>
        <p:nvSpPr>
          <p:cNvPr id="21" name="Rectangular Callout 20"/>
          <p:cNvSpPr/>
          <p:nvPr/>
        </p:nvSpPr>
        <p:spPr>
          <a:xfrm>
            <a:off x="444221" y="2411348"/>
            <a:ext cx="896983" cy="300224"/>
          </a:xfrm>
          <a:prstGeom prst="wedgeRectCallout">
            <a:avLst>
              <a:gd name="adj1" fmla="val 58278"/>
              <a:gd name="adj2" fmla="val 14726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DFU Id</a:t>
            </a:r>
            <a:endParaRPr lang="en-US" dirty="0"/>
          </a:p>
        </p:txBody>
      </p:sp>
      <p:sp>
        <p:nvSpPr>
          <p:cNvPr id="22" name="Rectangular Callout 21"/>
          <p:cNvSpPr/>
          <p:nvPr/>
        </p:nvSpPr>
        <p:spPr>
          <a:xfrm>
            <a:off x="2628059" y="2132820"/>
            <a:ext cx="1060395" cy="585217"/>
          </a:xfrm>
          <a:prstGeom prst="wedgeRectCallout">
            <a:avLst>
              <a:gd name="adj1" fmla="val 45750"/>
              <a:gd name="adj2" fmla="val 9329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Needs</a:t>
            </a:r>
            <a:br>
              <a:rPr lang="en-US" dirty="0" smtClean="0"/>
            </a:br>
            <a:r>
              <a:rPr lang="en-US" dirty="0" smtClean="0"/>
              <a:t>memory</a:t>
            </a:r>
            <a:endParaRPr lang="en-US" dirty="0"/>
          </a:p>
        </p:txBody>
      </p:sp>
      <p:sp>
        <p:nvSpPr>
          <p:cNvPr id="23" name="Rectangular Callout 22"/>
          <p:cNvSpPr/>
          <p:nvPr/>
        </p:nvSpPr>
        <p:spPr>
          <a:xfrm>
            <a:off x="5895417" y="2132820"/>
            <a:ext cx="1909310" cy="585217"/>
          </a:xfrm>
          <a:prstGeom prst="wedgeRectCallout">
            <a:avLst>
              <a:gd name="adj1" fmla="val -48353"/>
              <a:gd name="adj2" fmla="val 9397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Needs </a:t>
            </a:r>
            <a:r>
              <a:rPr lang="en-US" smtClean="0"/>
              <a:t>GPS sig</a:t>
            </a:r>
            <a:br>
              <a:rPr lang="en-US" smtClean="0"/>
            </a:br>
            <a:r>
              <a:rPr lang="en-US" smtClean="0"/>
              <a:t>(non </a:t>
            </a:r>
            <a:r>
              <a:rPr lang="en-US" dirty="0" smtClean="0"/>
              <a:t>consumable)</a:t>
            </a:r>
            <a:endParaRPr lang="en-US" dirty="0"/>
          </a:p>
        </p:txBody>
      </p:sp>
      <p:sp>
        <p:nvSpPr>
          <p:cNvPr id="24" name="Rectangular Callout 23"/>
          <p:cNvSpPr/>
          <p:nvPr/>
        </p:nvSpPr>
        <p:spPr>
          <a:xfrm>
            <a:off x="2535735" y="3805415"/>
            <a:ext cx="2139772" cy="585216"/>
          </a:xfrm>
          <a:prstGeom prst="wedgeRectCallout">
            <a:avLst>
              <a:gd name="adj1" fmla="val -23428"/>
              <a:gd name="adj2" fmla="val -8272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Consumes 128 units</a:t>
            </a:r>
            <a:br>
              <a:rPr lang="en-US" dirty="0" smtClean="0"/>
            </a:br>
            <a:r>
              <a:rPr lang="en-US" dirty="0" smtClean="0"/>
              <a:t>of memory to run</a:t>
            </a:r>
            <a:endParaRPr lang="en-US" dirty="0"/>
          </a:p>
        </p:txBody>
      </p:sp>
      <p:sp>
        <p:nvSpPr>
          <p:cNvPr id="25" name="Rectangular Callout 24"/>
          <p:cNvSpPr/>
          <p:nvPr/>
        </p:nvSpPr>
        <p:spPr>
          <a:xfrm>
            <a:off x="5288969" y="3805762"/>
            <a:ext cx="1453396" cy="585216"/>
          </a:xfrm>
          <a:prstGeom prst="wedgeRectCallout">
            <a:avLst>
              <a:gd name="adj1" fmla="val -10554"/>
              <a:gd name="adj2" fmla="val -8291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Provides</a:t>
            </a:r>
            <a:br>
              <a:rPr lang="en-US" smtClean="0"/>
            </a:br>
            <a:r>
              <a:rPr lang="en-US" smtClean="0"/>
              <a:t>location data</a:t>
            </a:r>
            <a:endParaRPr lang="en-US" dirty="0"/>
          </a:p>
        </p:txBody>
      </p:sp>
      <p:sp>
        <p:nvSpPr>
          <p:cNvPr id="45" name="TextBox 44"/>
          <p:cNvSpPr txBox="1"/>
          <p:nvPr/>
        </p:nvSpPr>
        <p:spPr>
          <a:xfrm>
            <a:off x="1362250" y="4860436"/>
            <a:ext cx="6506760" cy="369332"/>
          </a:xfrm>
          <a:prstGeom prst="rect">
            <a:avLst/>
          </a:prstGeom>
          <a:noFill/>
        </p:spPr>
        <p:txBody>
          <a:bodyPr wrap="square" rtlCol="0">
            <a:spAutoFit/>
          </a:bodyPr>
          <a:lstStyle/>
          <a:p>
            <a:r>
              <a:rPr lang="en-US" b="1" dirty="0" smtClean="0"/>
              <a:t>Resource type of a DFU (e.g. a substitutable component)</a:t>
            </a:r>
            <a:endParaRPr lang="en-US" b="1" dirty="0"/>
          </a:p>
        </p:txBody>
      </p:sp>
      <p:sp>
        <p:nvSpPr>
          <p:cNvPr id="39" name="Rectangular Callout 38"/>
          <p:cNvSpPr/>
          <p:nvPr/>
        </p:nvSpPr>
        <p:spPr>
          <a:xfrm>
            <a:off x="4004780" y="2132820"/>
            <a:ext cx="1348287" cy="585217"/>
          </a:xfrm>
          <a:prstGeom prst="wedgeRectCallout">
            <a:avLst>
              <a:gd name="adj1" fmla="val -26111"/>
              <a:gd name="adj2" fmla="val 96378"/>
            </a:avLst>
          </a:prstGeom>
        </p:spPr>
        <p:style>
          <a:lnRef idx="1">
            <a:schemeClr val="accent1"/>
          </a:lnRef>
          <a:fillRef idx="3">
            <a:schemeClr val="accent1"/>
          </a:fillRef>
          <a:effectRef idx="2">
            <a:schemeClr val="accent1"/>
          </a:effectRef>
          <a:fontRef idx="minor">
            <a:schemeClr val="lt1"/>
          </a:fontRef>
        </p:style>
        <p:txBody>
          <a:bodyPr tIns="45720" rtlCol="0" anchor="ctr"/>
          <a:lstStyle/>
          <a:p>
            <a:pPr algn="ctr"/>
            <a:r>
              <a:rPr lang="en-US" dirty="0" smtClean="0"/>
              <a:t>Dependent</a:t>
            </a:r>
            <a:br>
              <a:rPr lang="en-US" dirty="0" smtClean="0"/>
            </a:br>
            <a:r>
              <a:rPr lang="en-US" dirty="0" smtClean="0"/>
              <a:t>variable</a:t>
            </a:r>
            <a:endParaRPr lang="en-US" dirty="0"/>
          </a:p>
        </p:txBody>
      </p:sp>
      <p:sp>
        <p:nvSpPr>
          <p:cNvPr id="41" name="Rectangular Callout 40"/>
          <p:cNvSpPr/>
          <p:nvPr/>
        </p:nvSpPr>
        <p:spPr>
          <a:xfrm>
            <a:off x="1278493" y="3805415"/>
            <a:ext cx="995950" cy="585216"/>
          </a:xfrm>
          <a:prstGeom prst="wedgeRectCallout">
            <a:avLst>
              <a:gd name="adj1" fmla="val 20127"/>
              <a:gd name="adj2" fmla="val -8272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Refined</a:t>
            </a:r>
            <a:endParaRPr lang="en-US" dirty="0" smtClean="0"/>
          </a:p>
          <a:p>
            <a:pPr algn="ctr"/>
            <a:r>
              <a:rPr lang="en-US" dirty="0" smtClean="0"/>
              <a:t>type</a:t>
            </a:r>
            <a:endParaRPr lang="en-US" dirty="0"/>
          </a:p>
        </p:txBody>
      </p:sp>
      <p:sp>
        <p:nvSpPr>
          <p:cNvPr id="43" name="Rectangular Callout 42"/>
          <p:cNvSpPr/>
          <p:nvPr/>
        </p:nvSpPr>
        <p:spPr>
          <a:xfrm>
            <a:off x="7210107" y="2888396"/>
            <a:ext cx="1755763" cy="886845"/>
          </a:xfrm>
          <a:prstGeom prst="wedgeRectCallout">
            <a:avLst>
              <a:gd name="adj1" fmla="val -69904"/>
              <a:gd name="adj2" fmla="val -3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a:t>
            </a:r>
            <a:r>
              <a:rPr lang="en-US" dirty="0" smtClean="0"/>
              <a:t>ther resources unaffected</a:t>
            </a:r>
            <a:br>
              <a:rPr lang="en-US" dirty="0" smtClean="0"/>
            </a:br>
            <a:r>
              <a:rPr lang="en-US" dirty="0" smtClean="0"/>
              <a:t>(row poly.)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anim calcmode="lin" valueType="num">
                                      <p:cBhvr>
                                        <p:cTn id="23" dur="1000" fill="hold"/>
                                        <p:tgtEl>
                                          <p:spTgt spid="23"/>
                                        </p:tgtEl>
                                        <p:attrNameLst>
                                          <p:attrName>ppt_x</p:attrName>
                                        </p:attrNameLst>
                                      </p:cBhvr>
                                      <p:tavLst>
                                        <p:tav tm="0">
                                          <p:val>
                                            <p:strVal val="#ppt_x"/>
                                          </p:val>
                                        </p:tav>
                                        <p:tav tm="100000">
                                          <p:val>
                                            <p:strVal val="#ppt_x"/>
                                          </p:val>
                                        </p:tav>
                                      </p:tavLst>
                                    </p:anim>
                                    <p:anim calcmode="lin" valueType="num">
                                      <p:cBhvr>
                                        <p:cTn id="24" dur="1000" fill="hold"/>
                                        <p:tgtEl>
                                          <p:spTgt spid="2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anim calcmode="lin" valueType="num">
                                      <p:cBhvr>
                                        <p:cTn id="28" dur="1000" fill="hold"/>
                                        <p:tgtEl>
                                          <p:spTgt spid="24"/>
                                        </p:tgtEl>
                                        <p:attrNameLst>
                                          <p:attrName>ppt_x</p:attrName>
                                        </p:attrNameLst>
                                      </p:cBhvr>
                                      <p:tavLst>
                                        <p:tav tm="0">
                                          <p:val>
                                            <p:strVal val="#ppt_x"/>
                                          </p:val>
                                        </p:tav>
                                        <p:tav tm="100000">
                                          <p:val>
                                            <p:strVal val="#ppt_x"/>
                                          </p:val>
                                        </p:tav>
                                      </p:tavLst>
                                    </p:anim>
                                    <p:anim calcmode="lin" valueType="num">
                                      <p:cBhvr>
                                        <p:cTn id="29" dur="1000" fill="hold"/>
                                        <p:tgtEl>
                                          <p:spTgt spid="2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1000"/>
                                        <p:tgtEl>
                                          <p:spTgt spid="25"/>
                                        </p:tgtEl>
                                      </p:cBhvr>
                                    </p:animEffect>
                                    <p:anim calcmode="lin" valueType="num">
                                      <p:cBhvr>
                                        <p:cTn id="33" dur="1000" fill="hold"/>
                                        <p:tgtEl>
                                          <p:spTgt spid="25"/>
                                        </p:tgtEl>
                                        <p:attrNameLst>
                                          <p:attrName>ppt_x</p:attrName>
                                        </p:attrNameLst>
                                      </p:cBhvr>
                                      <p:tavLst>
                                        <p:tav tm="0">
                                          <p:val>
                                            <p:strVal val="#ppt_x"/>
                                          </p:val>
                                        </p:tav>
                                        <p:tav tm="100000">
                                          <p:val>
                                            <p:strVal val="#ppt_x"/>
                                          </p:val>
                                        </p:tav>
                                      </p:tavLst>
                                    </p:anim>
                                    <p:anim calcmode="lin" valueType="num">
                                      <p:cBhvr>
                                        <p:cTn id="34" dur="1000" fill="hold"/>
                                        <p:tgtEl>
                                          <p:spTgt spid="2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1000"/>
                                        <p:tgtEl>
                                          <p:spTgt spid="45"/>
                                        </p:tgtEl>
                                      </p:cBhvr>
                                    </p:animEffect>
                                    <p:anim calcmode="lin" valueType="num">
                                      <p:cBhvr>
                                        <p:cTn id="38" dur="1000" fill="hold"/>
                                        <p:tgtEl>
                                          <p:spTgt spid="45"/>
                                        </p:tgtEl>
                                        <p:attrNameLst>
                                          <p:attrName>ppt_x</p:attrName>
                                        </p:attrNameLst>
                                      </p:cBhvr>
                                      <p:tavLst>
                                        <p:tav tm="0">
                                          <p:val>
                                            <p:strVal val="#ppt_x"/>
                                          </p:val>
                                        </p:tav>
                                        <p:tav tm="100000">
                                          <p:val>
                                            <p:strVal val="#ppt_x"/>
                                          </p:val>
                                        </p:tav>
                                      </p:tavLst>
                                    </p:anim>
                                    <p:anim calcmode="lin" valueType="num">
                                      <p:cBhvr>
                                        <p:cTn id="39" dur="1000" fill="hold"/>
                                        <p:tgtEl>
                                          <p:spTgt spid="4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1000"/>
                                        <p:tgtEl>
                                          <p:spTgt spid="39"/>
                                        </p:tgtEl>
                                      </p:cBhvr>
                                    </p:animEffect>
                                    <p:anim calcmode="lin" valueType="num">
                                      <p:cBhvr>
                                        <p:cTn id="43" dur="1000" fill="hold"/>
                                        <p:tgtEl>
                                          <p:spTgt spid="39"/>
                                        </p:tgtEl>
                                        <p:attrNameLst>
                                          <p:attrName>ppt_x</p:attrName>
                                        </p:attrNameLst>
                                      </p:cBhvr>
                                      <p:tavLst>
                                        <p:tav tm="0">
                                          <p:val>
                                            <p:strVal val="#ppt_x"/>
                                          </p:val>
                                        </p:tav>
                                        <p:tav tm="100000">
                                          <p:val>
                                            <p:strVal val="#ppt_x"/>
                                          </p:val>
                                        </p:tav>
                                      </p:tavLst>
                                    </p:anim>
                                    <p:anim calcmode="lin" valueType="num">
                                      <p:cBhvr>
                                        <p:cTn id="44" dur="1000" fill="hold"/>
                                        <p:tgtEl>
                                          <p:spTgt spid="3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1000"/>
                                        <p:tgtEl>
                                          <p:spTgt spid="41"/>
                                        </p:tgtEl>
                                      </p:cBhvr>
                                    </p:animEffect>
                                    <p:anim calcmode="lin" valueType="num">
                                      <p:cBhvr>
                                        <p:cTn id="48" dur="1000" fill="hold"/>
                                        <p:tgtEl>
                                          <p:spTgt spid="41"/>
                                        </p:tgtEl>
                                        <p:attrNameLst>
                                          <p:attrName>ppt_x</p:attrName>
                                        </p:attrNameLst>
                                      </p:cBhvr>
                                      <p:tavLst>
                                        <p:tav tm="0">
                                          <p:val>
                                            <p:strVal val="#ppt_x"/>
                                          </p:val>
                                        </p:tav>
                                        <p:tav tm="100000">
                                          <p:val>
                                            <p:strVal val="#ppt_x"/>
                                          </p:val>
                                        </p:tav>
                                      </p:tavLst>
                                    </p:anim>
                                    <p:anim calcmode="lin" valueType="num">
                                      <p:cBhvr>
                                        <p:cTn id="49" dur="1000" fill="hold"/>
                                        <p:tgtEl>
                                          <p:spTgt spid="4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1000"/>
                                        <p:tgtEl>
                                          <p:spTgt spid="43"/>
                                        </p:tgtEl>
                                      </p:cBhvr>
                                    </p:animEffect>
                                    <p:anim calcmode="lin" valueType="num">
                                      <p:cBhvr>
                                        <p:cTn id="53" dur="1000" fill="hold"/>
                                        <p:tgtEl>
                                          <p:spTgt spid="43"/>
                                        </p:tgtEl>
                                        <p:attrNameLst>
                                          <p:attrName>ppt_x</p:attrName>
                                        </p:attrNameLst>
                                      </p:cBhvr>
                                      <p:tavLst>
                                        <p:tav tm="0">
                                          <p:val>
                                            <p:strVal val="#ppt_x"/>
                                          </p:val>
                                        </p:tav>
                                        <p:tav tm="100000">
                                          <p:val>
                                            <p:strVal val="#ppt_x"/>
                                          </p:val>
                                        </p:tav>
                                      </p:tavLst>
                                    </p:anim>
                                    <p:anim calcmode="lin" valueType="num">
                                      <p:cBhvr>
                                        <p:cTn id="5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45" grpId="0"/>
      <p:bldP spid="39" grpId="0" animBg="1"/>
      <p:bldP spid="41" grpId="0" animBg="1"/>
      <p:bldP spid="4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Example (Part </a:t>
            </a:r>
            <a:r>
              <a:rPr lang="en-US" dirty="0"/>
              <a:t> 2</a:t>
            </a:r>
            <a:r>
              <a:rPr lang="en-US" dirty="0" smtClean="0"/>
              <a:t>)</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grpSp>
        <p:nvGrpSpPr>
          <p:cNvPr id="3" name="Group 2"/>
          <p:cNvGrpSpPr/>
          <p:nvPr/>
        </p:nvGrpSpPr>
        <p:grpSpPr>
          <a:xfrm>
            <a:off x="22388" y="1973002"/>
            <a:ext cx="9469225" cy="3231654"/>
            <a:chOff x="140288" y="2896796"/>
            <a:chExt cx="9469225" cy="3231654"/>
          </a:xfrm>
        </p:grpSpPr>
        <p:sp>
          <p:nvSpPr>
            <p:cNvPr id="16" name="TextBox 15"/>
            <p:cNvSpPr txBox="1"/>
            <p:nvPr/>
          </p:nvSpPr>
          <p:spPr>
            <a:xfrm>
              <a:off x="140288" y="2896796"/>
              <a:ext cx="9469225" cy="3231654"/>
            </a:xfrm>
            <a:prstGeom prst="rect">
              <a:avLst/>
            </a:prstGeom>
            <a:noFill/>
          </p:spPr>
          <p:txBody>
            <a:bodyPr wrap="square" rtlCol="0">
              <a:spAutoFit/>
            </a:bodyPr>
            <a:lstStyle/>
            <a:p>
              <a:r>
                <a:rPr lang="en-US" dirty="0" smtClean="0">
                  <a:solidFill>
                    <a:schemeClr val="bg1">
                      <a:lumMod val="50000"/>
                    </a:schemeClr>
                  </a:solidFill>
                  <a:latin typeface="Arial Narrow" panose="020B0606020202030204" pitchFamily="34" charset="0"/>
                </a:rPr>
                <a:t>A </a:t>
              </a:r>
              <a:r>
                <a:rPr lang="en-US" dirty="0">
                  <a:solidFill>
                    <a:schemeClr val="bg1">
                      <a:lumMod val="50000"/>
                    </a:schemeClr>
                  </a:solidFill>
                  <a:latin typeface="Arial Narrow" panose="020B0606020202030204" pitchFamily="34" charset="0"/>
                </a:rPr>
                <a:t>client requires a connection to the hub and consumes uplink and downlink according to the size and frequency </a:t>
              </a:r>
              <a:r>
                <a:rPr lang="en-US" dirty="0" smtClean="0">
                  <a:solidFill>
                    <a:schemeClr val="bg1">
                      <a:lumMod val="50000"/>
                    </a:schemeClr>
                  </a:solidFill>
                  <a:latin typeface="Arial Narrow" panose="020B0606020202030204" pitchFamily="34" charset="0"/>
                </a:rPr>
                <a:t>of </a:t>
              </a:r>
              <a:r>
                <a:rPr lang="en-US" dirty="0">
                  <a:solidFill>
                    <a:schemeClr val="bg1">
                      <a:lumMod val="50000"/>
                    </a:schemeClr>
                  </a:solidFill>
                  <a:latin typeface="Arial Narrow" panose="020B0606020202030204" pitchFamily="34" charset="0"/>
                </a:rPr>
                <a:t>its SA messages, and in the case of downlink also the number of other </a:t>
              </a:r>
              <a:r>
                <a:rPr lang="en-US" dirty="0" smtClean="0">
                  <a:solidFill>
                    <a:schemeClr val="bg1">
                      <a:lumMod val="50000"/>
                    </a:schemeClr>
                  </a:solidFill>
                  <a:latin typeface="Arial Narrow" panose="020B0606020202030204" pitchFamily="34" charset="0"/>
                </a:rPr>
                <a:t>clients</a:t>
              </a:r>
              <a:endParaRPr lang="en-US" dirty="0">
                <a:solidFill>
                  <a:schemeClr val="bg1">
                    <a:lumMod val="50000"/>
                  </a:schemeClr>
                </a:solidFill>
                <a:latin typeface="Arial Narrow" panose="020B0606020202030204" pitchFamily="34" charset="0"/>
              </a:endParaRPr>
            </a:p>
            <a:p>
              <a:pPr>
                <a:lnSpc>
                  <a:spcPts val="2700"/>
                </a:lnSpc>
              </a:pPr>
              <a:r>
                <a:rPr lang="en-US" dirty="0" smtClean="0"/>
                <a:t>client: </a:t>
              </a:r>
              <a:r>
                <a:rPr lang="en-US" dirty="0" err="1" smtClean="0"/>
                <a:t>n@Nat</a:t>
              </a:r>
              <a:r>
                <a:rPr lang="en-US" dirty="0" smtClean="0"/>
                <a:t> </a:t>
              </a:r>
              <a:r>
                <a:rPr lang="en-US" dirty="0"/>
                <a:t>→ </a:t>
              </a:r>
              <a:r>
                <a:rPr lang="en-US" dirty="0" err="1"/>
                <a:t>size@Nat</a:t>
              </a:r>
              <a:r>
                <a:rPr lang="en-US" dirty="0"/>
                <a:t> → </a:t>
              </a:r>
              <a:r>
                <a:rPr lang="en-US" dirty="0" err="1" smtClean="0"/>
                <a:t>freq@Nat</a:t>
              </a:r>
              <a:r>
                <a:rPr lang="en-US" dirty="0"/>
                <a:t> → { </a:t>
              </a:r>
              <a:r>
                <a:rPr lang="en-US" dirty="0" smtClean="0"/>
                <a:t>Hub, UL: </a:t>
              </a:r>
              <a:r>
                <a:rPr lang="en-US" dirty="0" err="1" smtClean="0"/>
                <a:t>u@Nat</a:t>
              </a:r>
              <a:r>
                <a:rPr lang="en-US" dirty="0" smtClean="0"/>
                <a:t>, DL: </a:t>
              </a:r>
              <a:r>
                <a:rPr lang="en-US" dirty="0" err="1" smtClean="0"/>
                <a:t>d@Nat</a:t>
              </a:r>
              <a:r>
                <a:rPr lang="en-US" dirty="0" smtClean="0"/>
                <a:t> | r }</a:t>
              </a:r>
              <a:br>
                <a:rPr lang="en-US" dirty="0" smtClean="0"/>
              </a:br>
              <a:r>
                <a:rPr lang="en-US" dirty="0"/>
                <a:t> </a:t>
              </a:r>
              <a:r>
                <a:rPr lang="en-US" dirty="0" smtClean="0"/>
                <a:t>         { !Hub, UL: [v | v = u </a:t>
              </a:r>
              <a:r>
                <a:rPr lang="en-US" dirty="0"/>
                <a:t>- </a:t>
              </a:r>
              <a:r>
                <a:rPr lang="en-US" dirty="0" smtClean="0"/>
                <a:t>size*</a:t>
              </a:r>
              <a:r>
                <a:rPr lang="en-US" dirty="0" err="1" smtClean="0"/>
                <a:t>freq</a:t>
              </a:r>
              <a:r>
                <a:rPr lang="en-US" dirty="0" smtClean="0"/>
                <a:t>], DL: [v | v = d </a:t>
              </a:r>
              <a:r>
                <a:rPr lang="en-US" dirty="0"/>
                <a:t>- </a:t>
              </a:r>
              <a:r>
                <a:rPr lang="en-US" dirty="0" smtClean="0"/>
                <a:t>n*size*</a:t>
              </a:r>
              <a:r>
                <a:rPr lang="en-US" dirty="0" err="1" smtClean="0"/>
                <a:t>freq</a:t>
              </a:r>
              <a:r>
                <a:rPr lang="en-US" dirty="0" smtClean="0"/>
                <a:t>] | r }      Client </a:t>
              </a:r>
              <a:endParaRPr lang="en-US" dirty="0" smtClean="0"/>
            </a:p>
            <a:p>
              <a:endParaRPr lang="en-US" sz="800" dirty="0" smtClean="0"/>
            </a:p>
            <a:p>
              <a:endParaRPr lang="en-US" sz="800" dirty="0"/>
            </a:p>
            <a:p>
              <a:endParaRPr lang="en-US" sz="800" dirty="0"/>
            </a:p>
            <a:p>
              <a:r>
                <a:rPr lang="en-US" dirty="0">
                  <a:solidFill>
                    <a:schemeClr val="bg1">
                      <a:lumMod val="50000"/>
                    </a:schemeClr>
                  </a:solidFill>
                  <a:latin typeface="Arial Narrow" panose="020B0606020202030204" pitchFamily="34" charset="0"/>
                </a:rPr>
                <a:t>A </a:t>
              </a:r>
              <a:r>
                <a:rPr lang="en-US" dirty="0" smtClean="0">
                  <a:solidFill>
                    <a:schemeClr val="bg1">
                      <a:lumMod val="50000"/>
                    </a:schemeClr>
                  </a:solidFill>
                  <a:latin typeface="Arial Narrow" panose="020B0606020202030204" pitchFamily="34" charset="0"/>
                </a:rPr>
                <a:t>server </a:t>
              </a:r>
              <a:r>
                <a:rPr lang="en-US" dirty="0">
                  <a:solidFill>
                    <a:schemeClr val="bg1">
                      <a:lumMod val="50000"/>
                    </a:schemeClr>
                  </a:solidFill>
                  <a:latin typeface="Arial Narrow" panose="020B0606020202030204" pitchFamily="34" charset="0"/>
                </a:rPr>
                <a:t>requires a connection to the hub and consumes uplink and downlink according to </a:t>
              </a:r>
              <a:r>
                <a:rPr lang="en-US" dirty="0" smtClean="0">
                  <a:solidFill>
                    <a:schemeClr val="bg1">
                      <a:lumMod val="50000"/>
                    </a:schemeClr>
                  </a:solidFill>
                  <a:latin typeface="Arial Narrow" panose="020B0606020202030204" pitchFamily="34" charset="0"/>
                </a:rPr>
                <a:t>number of clients and the </a:t>
              </a:r>
              <a:r>
                <a:rPr lang="en-US" dirty="0">
                  <a:solidFill>
                    <a:schemeClr val="bg1">
                      <a:lumMod val="50000"/>
                    </a:schemeClr>
                  </a:solidFill>
                  <a:latin typeface="Arial Narrow" panose="020B0606020202030204" pitchFamily="34" charset="0"/>
                </a:rPr>
                <a:t>size and frequency of its SA </a:t>
              </a:r>
              <a:r>
                <a:rPr lang="en-US" dirty="0" smtClean="0">
                  <a:solidFill>
                    <a:schemeClr val="bg1">
                      <a:lumMod val="50000"/>
                    </a:schemeClr>
                  </a:solidFill>
                  <a:latin typeface="Arial Narrow" panose="020B0606020202030204" pitchFamily="34" charset="0"/>
                </a:rPr>
                <a:t>messages</a:t>
              </a:r>
              <a:endParaRPr lang="en-US" dirty="0">
                <a:solidFill>
                  <a:schemeClr val="bg1">
                    <a:lumMod val="50000"/>
                  </a:schemeClr>
                </a:solidFill>
                <a:latin typeface="Arial Narrow" panose="020B0606020202030204" pitchFamily="34" charset="0"/>
              </a:endParaRPr>
            </a:p>
            <a:p>
              <a:pPr>
                <a:lnSpc>
                  <a:spcPts val="2700"/>
                </a:lnSpc>
              </a:pPr>
              <a:r>
                <a:rPr lang="en-US" dirty="0" smtClean="0"/>
                <a:t>server: </a:t>
              </a:r>
              <a:r>
                <a:rPr lang="en-US" dirty="0" err="1" smtClean="0"/>
                <a:t>n@Nat</a:t>
              </a:r>
              <a:r>
                <a:rPr lang="en-US" dirty="0" smtClean="0"/>
                <a:t> </a:t>
              </a:r>
              <a:r>
                <a:rPr lang="en-US" dirty="0"/>
                <a:t>→ </a:t>
              </a:r>
              <a:r>
                <a:rPr lang="en-US" dirty="0" err="1" smtClean="0"/>
                <a:t>size@Nat</a:t>
              </a:r>
              <a:r>
                <a:rPr lang="en-US" dirty="0" smtClean="0"/>
                <a:t> </a:t>
              </a:r>
              <a:r>
                <a:rPr lang="en-US" dirty="0"/>
                <a:t>→ </a:t>
              </a:r>
              <a:r>
                <a:rPr lang="en-US" dirty="0" err="1" smtClean="0"/>
                <a:t>freq@Nat</a:t>
              </a:r>
              <a:r>
                <a:rPr lang="en-US" dirty="0" smtClean="0"/>
                <a:t> </a:t>
              </a:r>
              <a:r>
                <a:rPr lang="en-US" dirty="0"/>
                <a:t>→ </a:t>
              </a:r>
              <a:r>
                <a:rPr lang="en-US" dirty="0" smtClean="0"/>
                <a:t>{ </a:t>
              </a:r>
              <a:r>
                <a:rPr lang="en-US" dirty="0"/>
                <a:t>!Hub, UL: </a:t>
              </a:r>
              <a:r>
                <a:rPr lang="en-US" dirty="0" err="1" smtClean="0"/>
                <a:t>u@Nat</a:t>
              </a:r>
              <a:r>
                <a:rPr lang="en-US" dirty="0" smtClean="0"/>
                <a:t>, </a:t>
              </a:r>
              <a:r>
                <a:rPr lang="en-US" dirty="0"/>
                <a:t>DL: </a:t>
              </a:r>
              <a:r>
                <a:rPr lang="en-US" dirty="0" err="1" smtClean="0"/>
                <a:t>d@Nat</a:t>
              </a:r>
              <a:r>
                <a:rPr lang="en-US" dirty="0" smtClean="0"/>
                <a:t> </a:t>
              </a:r>
              <a:r>
                <a:rPr lang="en-US" dirty="0"/>
                <a:t>| r }</a:t>
              </a:r>
              <a:br>
                <a:rPr lang="en-US" dirty="0"/>
              </a:br>
              <a:r>
                <a:rPr lang="en-US" dirty="0"/>
                <a:t>          { !Hub, UL: [v | v = u </a:t>
              </a:r>
              <a:r>
                <a:rPr lang="en-US" dirty="0" smtClean="0"/>
                <a:t>– n*(n-1)*size*</a:t>
              </a:r>
              <a:r>
                <a:rPr lang="en-US" dirty="0" err="1" smtClean="0"/>
                <a:t>freq</a:t>
              </a:r>
              <a:r>
                <a:rPr lang="en-US" dirty="0"/>
                <a:t>], DL: [v | v = d - n*size*</a:t>
              </a:r>
              <a:r>
                <a:rPr lang="en-US" dirty="0" err="1"/>
                <a:t>freq</a:t>
              </a:r>
              <a:r>
                <a:rPr lang="en-US" dirty="0" smtClean="0"/>
                <a:t>] | </a:t>
              </a:r>
              <a:r>
                <a:rPr lang="en-US" dirty="0"/>
                <a:t>r </a:t>
              </a:r>
              <a:r>
                <a:rPr lang="en-US" dirty="0" smtClean="0"/>
                <a:t>}      Server</a:t>
              </a:r>
              <a:endParaRPr lang="en-US" dirty="0"/>
            </a:p>
            <a:p>
              <a:endParaRPr lang="en-US" dirty="0"/>
            </a:p>
          </p:txBody>
        </p:sp>
        <p:pic>
          <p:nvPicPr>
            <p:cNvPr id="28" name="Picture 27"/>
            <p:cNvPicPr>
              <a:picLocks noChangeAspect="1"/>
            </p:cNvPicPr>
            <p:nvPr/>
          </p:nvPicPr>
          <p:blipFill>
            <a:blip r:embed="rId1"/>
            <a:stretch>
              <a:fillRect/>
            </a:stretch>
          </p:blipFill>
          <p:spPr>
            <a:xfrm>
              <a:off x="471866" y="3975257"/>
              <a:ext cx="311332" cy="111760"/>
            </a:xfrm>
            <a:prstGeom prst="rect">
              <a:avLst/>
            </a:prstGeom>
          </p:spPr>
        </p:pic>
        <p:pic>
          <p:nvPicPr>
            <p:cNvPr id="33" name="Picture 32"/>
            <p:cNvPicPr>
              <a:picLocks noChangeAspect="1"/>
            </p:cNvPicPr>
            <p:nvPr/>
          </p:nvPicPr>
          <p:blipFill>
            <a:blip r:embed="rId1"/>
            <a:stretch>
              <a:fillRect/>
            </a:stretch>
          </p:blipFill>
          <p:spPr>
            <a:xfrm>
              <a:off x="493694" y="5563942"/>
              <a:ext cx="311332" cy="111760"/>
            </a:xfrm>
            <a:prstGeom prst="rect">
              <a:avLst/>
            </a:prstGeom>
          </p:spPr>
        </p:pic>
      </p:grpSp>
      <p:sp>
        <p:nvSpPr>
          <p:cNvPr id="46" name="TextBox 45"/>
          <p:cNvSpPr txBox="1"/>
          <p:nvPr/>
        </p:nvSpPr>
        <p:spPr>
          <a:xfrm>
            <a:off x="1065485" y="5452115"/>
            <a:ext cx="7383029" cy="369332"/>
          </a:xfrm>
          <a:prstGeom prst="rect">
            <a:avLst/>
          </a:prstGeom>
          <a:noFill/>
        </p:spPr>
        <p:txBody>
          <a:bodyPr wrap="square" rtlCol="0">
            <a:spAutoFit/>
          </a:bodyPr>
          <a:lstStyle/>
          <a:p>
            <a:r>
              <a:rPr lang="en-US" b="1" dirty="0" smtClean="0"/>
              <a:t>Resource type of a larger unit (e.g. a client or server application)</a:t>
            </a:r>
            <a:endParaRPr lang="en-US" b="1" dirty="0"/>
          </a:p>
        </p:txBody>
      </p:sp>
      <p:sp>
        <p:nvSpPr>
          <p:cNvPr id="26" name="Flowchart: Summing Junction 30"/>
          <p:cNvSpPr/>
          <p:nvPr/>
        </p:nvSpPr>
        <p:spPr>
          <a:xfrm>
            <a:off x="7200559" y="2978510"/>
            <a:ext cx="229876" cy="233916"/>
          </a:xfrm>
          <a:prstGeom prst="flowChartSummingJunction">
            <a:avLst/>
          </a:prstGeom>
          <a:no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Flowchart: Summing Junction 30"/>
          <p:cNvSpPr/>
          <p:nvPr/>
        </p:nvSpPr>
        <p:spPr>
          <a:xfrm>
            <a:off x="8017977" y="4578641"/>
            <a:ext cx="229876" cy="233916"/>
          </a:xfrm>
          <a:prstGeom prst="flowChartSummingJunction">
            <a:avLst/>
          </a:prstGeom>
          <a:no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Example (</a:t>
            </a:r>
            <a:r>
              <a:rPr lang="en-US" smtClean="0"/>
              <a:t>Part 3) </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
        <p:nvSpPr>
          <p:cNvPr id="43" name="TextBox 42"/>
          <p:cNvSpPr txBox="1"/>
          <p:nvPr/>
        </p:nvSpPr>
        <p:spPr>
          <a:xfrm>
            <a:off x="1577945" y="2717469"/>
            <a:ext cx="6746657" cy="2123658"/>
          </a:xfrm>
          <a:prstGeom prst="rect">
            <a:avLst/>
          </a:prstGeom>
          <a:noFill/>
        </p:spPr>
        <p:txBody>
          <a:bodyPr wrap="square" rtlCol="0">
            <a:spAutoFit/>
          </a:bodyPr>
          <a:lstStyle/>
          <a:p>
            <a:r>
              <a:rPr lang="en-US" dirty="0" smtClean="0">
                <a:solidFill>
                  <a:schemeClr val="bg1">
                    <a:lumMod val="50000"/>
                  </a:schemeClr>
                </a:solidFill>
                <a:ea typeface="Arial" panose="02080604020202020204" charset="0"/>
                <a:cs typeface="Arial" panose="02080604020202020204" charset="0"/>
              </a:rPr>
              <a:t>Application model:</a:t>
            </a:r>
            <a:br>
              <a:rPr lang="en-US" dirty="0" smtClean="0">
                <a:solidFill>
                  <a:schemeClr val="bg1">
                    <a:lumMod val="50000"/>
                  </a:schemeClr>
                </a:solidFill>
                <a:ea typeface="Arial" panose="02080604020202020204" charset="0"/>
                <a:cs typeface="Arial" panose="02080604020202020204" charset="0"/>
              </a:rPr>
            </a:br>
            <a:endParaRPr lang="en-US" sz="600" dirty="0" smtClean="0">
              <a:solidFill>
                <a:schemeClr val="bg1">
                  <a:lumMod val="50000"/>
                </a:schemeClr>
              </a:solidFill>
              <a:ea typeface="Arial" panose="02080604020202020204" charset="0"/>
              <a:cs typeface="Arial" panose="02080604020202020204" charset="0"/>
            </a:endParaRPr>
          </a:p>
          <a:p>
            <a:r>
              <a:rPr lang="en-US" dirty="0" smtClean="0">
                <a:ea typeface="Arial" panose="02080604020202020204" charset="0"/>
                <a:cs typeface="Arial" panose="02080604020202020204" charset="0"/>
              </a:rPr>
              <a:t>app = </a:t>
            </a:r>
            <a:r>
              <a:rPr lang="en-US" dirty="0" err="1" smtClean="0">
                <a:ea typeface="Arial" panose="02080604020202020204" charset="0"/>
                <a:cs typeface="Arial" panose="02080604020202020204" charset="0"/>
              </a:rPr>
              <a:t>λ</a:t>
            </a:r>
            <a:r>
              <a:rPr lang="en-US" dirty="0">
                <a:ea typeface="Arial" panose="02080604020202020204" charset="0"/>
                <a:cs typeface="Arial" panose="02080604020202020204" charset="0"/>
              </a:rPr>
              <a:t> </a:t>
            </a:r>
            <a:r>
              <a:rPr lang="en-US" dirty="0" smtClean="0">
                <a:ea typeface="Arial" panose="02080604020202020204" charset="0"/>
                <a:cs typeface="Arial" panose="02080604020202020204" charset="0"/>
              </a:rPr>
              <a:t>n size </a:t>
            </a:r>
            <a:r>
              <a:rPr lang="en-US" dirty="0" err="1" smtClean="0">
                <a:ea typeface="Arial" panose="02080604020202020204" charset="0"/>
                <a:cs typeface="Arial" panose="02080604020202020204" charset="0"/>
              </a:rPr>
              <a:t>freq</a:t>
            </a:r>
            <a:r>
              <a:rPr lang="en-US" dirty="0" smtClean="0">
                <a:ea typeface="Arial" panose="02080604020202020204" charset="0"/>
                <a:cs typeface="Arial" panose="02080604020202020204" charset="0"/>
              </a:rPr>
              <a:t> </a:t>
            </a:r>
            <a:r>
              <a:rPr lang="en-US" dirty="0" err="1" smtClean="0">
                <a:ea typeface="Arial" panose="02080604020202020204" charset="0"/>
                <a:cs typeface="Arial" panose="02080604020202020204" charset="0"/>
              </a:rPr>
              <a:t>env</a:t>
            </a:r>
            <a:r>
              <a:rPr lang="en-US" baseline="-25000" dirty="0" err="1" smtClean="0">
                <a:ea typeface="Arial" panose="02080604020202020204" charset="0"/>
                <a:cs typeface="Arial" panose="02080604020202020204" charset="0"/>
              </a:rPr>
              <a:t>0</a:t>
            </a:r>
            <a:r>
              <a:rPr lang="en-US" dirty="0" smtClean="0">
                <a:ea typeface="Arial" panose="02080604020202020204" charset="0"/>
                <a:cs typeface="Arial" panose="02080604020202020204" charset="0"/>
              </a:rPr>
              <a:t> .</a:t>
            </a:r>
            <a:endParaRPr lang="en-US" dirty="0" smtClean="0">
              <a:ea typeface="Arial" panose="02080604020202020204" charset="0"/>
              <a:cs typeface="Arial" panose="02080604020202020204" charset="0"/>
            </a:endParaRPr>
          </a:p>
          <a:p>
            <a:r>
              <a:rPr lang="en-US" dirty="0">
                <a:ea typeface="Arial" panose="02080604020202020204" charset="0"/>
                <a:cs typeface="Arial" panose="02080604020202020204" charset="0"/>
              </a:rPr>
              <a:t> </a:t>
            </a:r>
            <a:r>
              <a:rPr lang="en-US" dirty="0" smtClean="0">
                <a:ea typeface="Arial" panose="02080604020202020204" charset="0"/>
                <a:cs typeface="Arial" panose="02080604020202020204" charset="0"/>
              </a:rPr>
              <a:t>   </a:t>
            </a:r>
            <a:r>
              <a:rPr lang="en-US" b="1" dirty="0" smtClean="0">
                <a:ea typeface="Arial" panose="02080604020202020204" charset="0"/>
                <a:cs typeface="Arial" panose="02080604020202020204" charset="0"/>
              </a:rPr>
              <a:t>let</a:t>
            </a:r>
            <a:r>
              <a:rPr lang="en-US" dirty="0" smtClean="0">
                <a:ea typeface="Arial" panose="02080604020202020204" charset="0"/>
                <a:cs typeface="Arial" panose="02080604020202020204" charset="0"/>
              </a:rPr>
              <a:t> (</a:t>
            </a:r>
            <a:r>
              <a:rPr lang="en-US" dirty="0" err="1" smtClean="0">
                <a:ea typeface="Arial" panose="02080604020202020204" charset="0"/>
                <a:cs typeface="Arial" panose="02080604020202020204" charset="0"/>
              </a:rPr>
              <a:t>env</a:t>
            </a:r>
            <a:r>
              <a:rPr lang="en-US" baseline="-25000" dirty="0" err="1" smtClean="0">
                <a:ea typeface="Arial" panose="02080604020202020204" charset="0"/>
                <a:cs typeface="Arial" panose="02080604020202020204" charset="0"/>
              </a:rPr>
              <a:t>1</a:t>
            </a:r>
            <a:r>
              <a:rPr lang="en-US" dirty="0" smtClean="0">
                <a:ea typeface="Arial" panose="02080604020202020204" charset="0"/>
                <a:cs typeface="Arial" panose="02080604020202020204" charset="0"/>
              </a:rPr>
              <a:t>, s) = server n size </a:t>
            </a:r>
            <a:r>
              <a:rPr lang="en-US" dirty="0" err="1" smtClean="0">
                <a:ea typeface="Arial" panose="02080604020202020204" charset="0"/>
                <a:cs typeface="Arial" panose="02080604020202020204" charset="0"/>
              </a:rPr>
              <a:t>freq</a:t>
            </a:r>
            <a:r>
              <a:rPr lang="en-US" dirty="0" smtClean="0">
                <a:ea typeface="Arial" panose="02080604020202020204" charset="0"/>
                <a:cs typeface="Arial" panose="02080604020202020204" charset="0"/>
              </a:rPr>
              <a:t> </a:t>
            </a:r>
            <a:r>
              <a:rPr lang="en-US" dirty="0" err="1" smtClean="0">
                <a:ea typeface="Arial" panose="02080604020202020204" charset="0"/>
                <a:cs typeface="Arial" panose="02080604020202020204" charset="0"/>
              </a:rPr>
              <a:t>env</a:t>
            </a:r>
            <a:r>
              <a:rPr lang="en-US" baseline="-25000" dirty="0" err="1" smtClean="0">
                <a:ea typeface="Arial" panose="02080604020202020204" charset="0"/>
                <a:cs typeface="Arial" panose="02080604020202020204" charset="0"/>
              </a:rPr>
              <a:t>0</a:t>
            </a:r>
            <a:r>
              <a:rPr lang="en-US" dirty="0" smtClean="0">
                <a:ea typeface="Arial" panose="02080604020202020204" charset="0"/>
                <a:cs typeface="Arial" panose="02080604020202020204" charset="0"/>
              </a:rPr>
              <a:t> </a:t>
            </a:r>
            <a:r>
              <a:rPr lang="en-US" b="1" dirty="0" smtClean="0">
                <a:ea typeface="Arial" panose="02080604020202020204" charset="0"/>
                <a:cs typeface="Arial" panose="02080604020202020204" charset="0"/>
              </a:rPr>
              <a:t>in</a:t>
            </a:r>
            <a:endParaRPr lang="en-US" b="1" baseline="-25000" dirty="0" smtClean="0">
              <a:ea typeface="Arial" panose="02080604020202020204" charset="0"/>
              <a:cs typeface="Arial" panose="02080604020202020204" charset="0"/>
            </a:endParaRPr>
          </a:p>
          <a:p>
            <a:r>
              <a:rPr lang="en-US" b="1" dirty="0">
                <a:ea typeface="Arial" panose="02080604020202020204" charset="0"/>
                <a:cs typeface="Arial" panose="02080604020202020204" charset="0"/>
              </a:rPr>
              <a:t> </a:t>
            </a:r>
            <a:r>
              <a:rPr lang="en-US" b="1" dirty="0" smtClean="0">
                <a:ea typeface="Arial" panose="02080604020202020204" charset="0"/>
                <a:cs typeface="Arial" panose="02080604020202020204" charset="0"/>
              </a:rPr>
              <a:t>   let</a:t>
            </a:r>
            <a:r>
              <a:rPr lang="en-US" dirty="0" smtClean="0">
                <a:ea typeface="Arial" panose="02080604020202020204" charset="0"/>
                <a:cs typeface="Arial" panose="02080604020202020204" charset="0"/>
              </a:rPr>
              <a:t> clients (</a:t>
            </a:r>
            <a:r>
              <a:rPr lang="en-US" dirty="0" err="1" smtClean="0">
                <a:ea typeface="Arial" panose="02080604020202020204" charset="0"/>
                <a:cs typeface="Arial" panose="02080604020202020204" charset="0"/>
              </a:rPr>
              <a:t>env</a:t>
            </a:r>
            <a:r>
              <a:rPr lang="en-US" sz="2000" baseline="-25000" dirty="0" err="1" smtClean="0">
                <a:ea typeface="Arial" panose="02080604020202020204" charset="0"/>
                <a:cs typeface="Arial" panose="02080604020202020204" charset="0"/>
              </a:rPr>
              <a:t>i</a:t>
            </a:r>
            <a:r>
              <a:rPr lang="en-US" dirty="0" smtClean="0">
                <a:ea typeface="Arial" panose="02080604020202020204" charset="0"/>
                <a:cs typeface="Arial" panose="02080604020202020204" charset="0"/>
              </a:rPr>
              <a:t>, </a:t>
            </a:r>
            <a:r>
              <a:rPr lang="en-US" dirty="0" err="1" smtClean="0">
                <a:ea typeface="Arial" panose="02080604020202020204" charset="0"/>
                <a:cs typeface="Arial" panose="02080604020202020204" charset="0"/>
              </a:rPr>
              <a:t>cs</a:t>
            </a:r>
            <a:r>
              <a:rPr lang="en-US" dirty="0" smtClean="0">
                <a:ea typeface="Arial" panose="02080604020202020204" charset="0"/>
                <a:cs typeface="Arial" panose="02080604020202020204" charset="0"/>
              </a:rPr>
              <a:t>) </a:t>
            </a:r>
            <a:r>
              <a:rPr lang="en-US" b="1" dirty="0" smtClean="0">
                <a:ea typeface="Arial" panose="02080604020202020204" charset="0"/>
                <a:cs typeface="Arial" panose="02080604020202020204" charset="0"/>
              </a:rPr>
              <a:t>= </a:t>
            </a:r>
            <a:endParaRPr lang="en-US" b="1" dirty="0" smtClean="0">
              <a:ea typeface="Arial" panose="02080604020202020204" charset="0"/>
              <a:cs typeface="Arial" panose="02080604020202020204" charset="0"/>
            </a:endParaRPr>
          </a:p>
          <a:p>
            <a:r>
              <a:rPr lang="en-US" dirty="0">
                <a:ea typeface="Arial" panose="02080604020202020204" charset="0"/>
                <a:cs typeface="Arial" panose="02080604020202020204" charset="0"/>
              </a:rPr>
              <a:t> </a:t>
            </a:r>
            <a:r>
              <a:rPr lang="en-US" dirty="0" smtClean="0">
                <a:ea typeface="Arial" panose="02080604020202020204" charset="0"/>
                <a:cs typeface="Arial" panose="02080604020202020204" charset="0"/>
              </a:rPr>
              <a:t>           </a:t>
            </a:r>
            <a:r>
              <a:rPr lang="en-US" b="1" dirty="0" smtClean="0">
                <a:ea typeface="Arial" panose="02080604020202020204" charset="0"/>
                <a:cs typeface="Arial" panose="02080604020202020204" charset="0"/>
              </a:rPr>
              <a:t>let</a:t>
            </a:r>
            <a:r>
              <a:rPr lang="en-US" dirty="0" smtClean="0">
                <a:ea typeface="Arial" panose="02080604020202020204" charset="0"/>
                <a:cs typeface="Arial" panose="02080604020202020204" charset="0"/>
              </a:rPr>
              <a:t> (</a:t>
            </a:r>
            <a:r>
              <a:rPr lang="en-US" dirty="0" err="1" smtClean="0">
                <a:ea typeface="Arial" panose="02080604020202020204" charset="0"/>
                <a:cs typeface="Arial" panose="02080604020202020204" charset="0"/>
              </a:rPr>
              <a:t>env</a:t>
            </a:r>
            <a:r>
              <a:rPr lang="en-US" baseline="-25000" dirty="0" err="1" smtClean="0">
                <a:ea typeface="Arial" panose="02080604020202020204" charset="0"/>
                <a:cs typeface="Arial" panose="02080604020202020204" charset="0"/>
              </a:rPr>
              <a:t>i+1</a:t>
            </a:r>
            <a:r>
              <a:rPr lang="en-US" dirty="0" smtClean="0">
                <a:ea typeface="Arial" panose="02080604020202020204" charset="0"/>
                <a:cs typeface="Arial" panose="02080604020202020204" charset="0"/>
              </a:rPr>
              <a:t>, c) </a:t>
            </a:r>
            <a:r>
              <a:rPr lang="en-US" b="1" dirty="0" smtClean="0">
                <a:ea typeface="Arial" panose="02080604020202020204" charset="0"/>
                <a:cs typeface="Arial" panose="02080604020202020204" charset="0"/>
              </a:rPr>
              <a:t>=</a:t>
            </a:r>
            <a:r>
              <a:rPr lang="en-US" dirty="0" smtClean="0">
                <a:ea typeface="Arial" panose="02080604020202020204" charset="0"/>
                <a:cs typeface="Arial" panose="02080604020202020204" charset="0"/>
              </a:rPr>
              <a:t> client n size </a:t>
            </a:r>
            <a:r>
              <a:rPr lang="en-US" dirty="0" err="1" smtClean="0">
                <a:ea typeface="Arial" panose="02080604020202020204" charset="0"/>
                <a:cs typeface="Arial" panose="02080604020202020204" charset="0"/>
              </a:rPr>
              <a:t>freq</a:t>
            </a:r>
            <a:r>
              <a:rPr lang="en-US" dirty="0" smtClean="0">
                <a:ea typeface="Arial" panose="02080604020202020204" charset="0"/>
                <a:cs typeface="Arial" panose="02080604020202020204" charset="0"/>
              </a:rPr>
              <a:t> </a:t>
            </a:r>
            <a:r>
              <a:rPr lang="en-US" dirty="0" err="1" smtClean="0">
                <a:ea typeface="Arial" panose="02080604020202020204" charset="0"/>
                <a:cs typeface="Arial" panose="02080604020202020204" charset="0"/>
              </a:rPr>
              <a:t>env</a:t>
            </a:r>
            <a:r>
              <a:rPr lang="en-US" baseline="-25000" dirty="0" err="1" smtClean="0">
                <a:ea typeface="Arial" panose="02080604020202020204" charset="0"/>
                <a:cs typeface="Arial" panose="02080604020202020204" charset="0"/>
              </a:rPr>
              <a:t>i</a:t>
            </a:r>
            <a:r>
              <a:rPr lang="en-US" dirty="0">
                <a:ea typeface="Arial" panose="02080604020202020204" charset="0"/>
                <a:cs typeface="Arial" panose="02080604020202020204" charset="0"/>
              </a:rPr>
              <a:t> </a:t>
            </a:r>
            <a:r>
              <a:rPr lang="en-US" b="1" dirty="0" smtClean="0">
                <a:ea typeface="Arial" panose="02080604020202020204" charset="0"/>
                <a:cs typeface="Arial" panose="02080604020202020204" charset="0"/>
              </a:rPr>
              <a:t>in</a:t>
            </a:r>
            <a:r>
              <a:rPr lang="en-US" dirty="0" smtClean="0">
                <a:ea typeface="Arial" panose="02080604020202020204" charset="0"/>
                <a:cs typeface="Arial" panose="02080604020202020204" charset="0"/>
              </a:rPr>
              <a:t> (</a:t>
            </a:r>
            <a:r>
              <a:rPr lang="en-US" dirty="0" err="1" smtClean="0">
                <a:ea typeface="Arial" panose="02080604020202020204" charset="0"/>
                <a:cs typeface="Arial" panose="02080604020202020204" charset="0"/>
              </a:rPr>
              <a:t>env</a:t>
            </a:r>
            <a:r>
              <a:rPr lang="en-US" baseline="-25000" dirty="0" err="1" smtClean="0">
                <a:ea typeface="Arial" panose="02080604020202020204" charset="0"/>
                <a:cs typeface="Arial" panose="02080604020202020204" charset="0"/>
              </a:rPr>
              <a:t>i+1</a:t>
            </a:r>
            <a:r>
              <a:rPr lang="en-US" dirty="0" smtClean="0">
                <a:ea typeface="Arial" panose="02080604020202020204" charset="0"/>
                <a:cs typeface="Arial" panose="02080604020202020204" charset="0"/>
              </a:rPr>
              <a:t>, c :: </a:t>
            </a:r>
            <a:r>
              <a:rPr lang="en-US" dirty="0" err="1" smtClean="0">
                <a:ea typeface="Arial" panose="02080604020202020204" charset="0"/>
                <a:cs typeface="Arial" panose="02080604020202020204" charset="0"/>
              </a:rPr>
              <a:t>cs</a:t>
            </a:r>
            <a:r>
              <a:rPr lang="en-US" dirty="0" smtClean="0">
                <a:ea typeface="Arial" panose="02080604020202020204" charset="0"/>
                <a:cs typeface="Arial" panose="02080604020202020204" charset="0"/>
              </a:rPr>
              <a:t>) </a:t>
            </a:r>
            <a:r>
              <a:rPr lang="en-US" b="1" dirty="0" smtClean="0">
                <a:ea typeface="Arial" panose="02080604020202020204" charset="0"/>
                <a:cs typeface="Arial" panose="02080604020202020204" charset="0"/>
              </a:rPr>
              <a:t>in</a:t>
            </a:r>
            <a:endParaRPr lang="en-US" b="1" dirty="0" smtClean="0">
              <a:ea typeface="Arial" panose="02080604020202020204" charset="0"/>
              <a:cs typeface="Arial" panose="02080604020202020204" charset="0"/>
            </a:endParaRPr>
          </a:p>
          <a:p>
            <a:r>
              <a:rPr lang="en-US" b="1" dirty="0" smtClean="0">
                <a:ea typeface="Arial" panose="02080604020202020204" charset="0"/>
                <a:cs typeface="Arial" panose="02080604020202020204" charset="0"/>
              </a:rPr>
              <a:t>    let</a:t>
            </a:r>
            <a:r>
              <a:rPr lang="en-US" dirty="0" smtClean="0">
                <a:ea typeface="Arial" panose="02080604020202020204" charset="0"/>
                <a:cs typeface="Arial" panose="02080604020202020204" charset="0"/>
              </a:rPr>
              <a:t> (</a:t>
            </a:r>
            <a:r>
              <a:rPr lang="en-US" dirty="0" err="1" smtClean="0">
                <a:ea typeface="Arial" panose="02080604020202020204" charset="0"/>
                <a:cs typeface="Arial" panose="02080604020202020204" charset="0"/>
              </a:rPr>
              <a:t>env</a:t>
            </a:r>
            <a:r>
              <a:rPr lang="en-US" baseline="-25000" dirty="0" err="1" smtClean="0">
                <a:ea typeface="Arial" panose="02080604020202020204" charset="0"/>
                <a:cs typeface="Arial" panose="02080604020202020204" charset="0"/>
              </a:rPr>
              <a:t>n</a:t>
            </a:r>
            <a:r>
              <a:rPr lang="en-US" dirty="0" smtClean="0">
                <a:ea typeface="Arial" panose="02080604020202020204" charset="0"/>
                <a:cs typeface="Arial" panose="02080604020202020204" charset="0"/>
              </a:rPr>
              <a:t>, </a:t>
            </a:r>
            <a:r>
              <a:rPr lang="en-US" dirty="0" err="1" smtClean="0">
                <a:ea typeface="Arial" panose="02080604020202020204" charset="0"/>
                <a:cs typeface="Arial" panose="02080604020202020204" charset="0"/>
              </a:rPr>
              <a:t>cs</a:t>
            </a:r>
            <a:r>
              <a:rPr lang="en-US" dirty="0" smtClean="0">
                <a:ea typeface="Arial" panose="02080604020202020204" charset="0"/>
                <a:cs typeface="Arial" panose="02080604020202020204" charset="0"/>
              </a:rPr>
              <a:t>) </a:t>
            </a:r>
            <a:r>
              <a:rPr lang="en-US" b="1" dirty="0" smtClean="0">
                <a:ea typeface="Arial" panose="02080604020202020204" charset="0"/>
                <a:cs typeface="Arial" panose="02080604020202020204" charset="0"/>
              </a:rPr>
              <a:t>=</a:t>
            </a:r>
            <a:r>
              <a:rPr lang="en-US" dirty="0" smtClean="0">
                <a:ea typeface="Arial" panose="02080604020202020204" charset="0"/>
                <a:cs typeface="Arial" panose="02080604020202020204" charset="0"/>
              </a:rPr>
              <a:t> </a:t>
            </a:r>
            <a:r>
              <a:rPr lang="en-US" dirty="0" err="1" smtClean="0">
                <a:ea typeface="Arial" panose="02080604020202020204" charset="0"/>
                <a:cs typeface="Arial" panose="02080604020202020204" charset="0"/>
              </a:rPr>
              <a:t>foldr</a:t>
            </a:r>
            <a:r>
              <a:rPr lang="en-US" dirty="0" smtClean="0">
                <a:ea typeface="Arial" panose="02080604020202020204" charset="0"/>
                <a:cs typeface="Arial" panose="02080604020202020204" charset="0"/>
              </a:rPr>
              <a:t> (</a:t>
            </a:r>
            <a:r>
              <a:rPr lang="en-US" b="1" dirty="0" smtClean="0">
                <a:ea typeface="Arial" panose="02080604020202020204" charset="0"/>
                <a:cs typeface="Arial" panose="02080604020202020204" charset="0"/>
              </a:rPr>
              <a:t>∘</a:t>
            </a:r>
            <a:r>
              <a:rPr lang="en-US" dirty="0" smtClean="0">
                <a:ea typeface="Arial" panose="02080604020202020204" charset="0"/>
                <a:cs typeface="Arial" panose="02080604020202020204" charset="0"/>
              </a:rPr>
              <a:t>) id (replicate n clients) (</a:t>
            </a:r>
            <a:r>
              <a:rPr lang="en-US" dirty="0" err="1" smtClean="0">
                <a:ea typeface="Arial" panose="02080604020202020204" charset="0"/>
                <a:cs typeface="Arial" panose="02080604020202020204" charset="0"/>
              </a:rPr>
              <a:t>env</a:t>
            </a:r>
            <a:r>
              <a:rPr lang="en-US" baseline="-25000" dirty="0" err="1" smtClean="0">
                <a:ea typeface="Arial" panose="02080604020202020204" charset="0"/>
                <a:cs typeface="Arial" panose="02080604020202020204" charset="0"/>
              </a:rPr>
              <a:t>1</a:t>
            </a:r>
            <a:r>
              <a:rPr lang="en-US" dirty="0" smtClean="0">
                <a:ea typeface="Arial" panose="02080604020202020204" charset="0"/>
                <a:cs typeface="Arial" panose="02080604020202020204" charset="0"/>
              </a:rPr>
              <a:t>, nil)</a:t>
            </a:r>
            <a:endParaRPr lang="en-US" dirty="0" smtClean="0">
              <a:ea typeface="Arial" panose="02080604020202020204" charset="0"/>
              <a:cs typeface="Arial" panose="02080604020202020204" charset="0"/>
            </a:endParaRPr>
          </a:p>
          <a:p>
            <a:r>
              <a:rPr lang="en-US" b="1" dirty="0">
                <a:ea typeface="Arial" panose="02080604020202020204" charset="0"/>
                <a:cs typeface="Arial" panose="02080604020202020204" charset="0"/>
              </a:rPr>
              <a:t> </a:t>
            </a:r>
            <a:r>
              <a:rPr lang="en-US" b="1" dirty="0" smtClean="0">
                <a:ea typeface="Arial" panose="02080604020202020204" charset="0"/>
                <a:cs typeface="Arial" panose="02080604020202020204" charset="0"/>
              </a:rPr>
              <a:t>   in</a:t>
            </a:r>
            <a:r>
              <a:rPr lang="en-US" dirty="0" smtClean="0">
                <a:ea typeface="Arial" panose="02080604020202020204" charset="0"/>
                <a:cs typeface="Arial" panose="02080604020202020204" charset="0"/>
              </a:rPr>
              <a:t> (</a:t>
            </a:r>
            <a:r>
              <a:rPr lang="en-US" dirty="0" err="1" smtClean="0">
                <a:ea typeface="Arial" panose="02080604020202020204" charset="0"/>
                <a:cs typeface="Arial" panose="02080604020202020204" charset="0"/>
              </a:rPr>
              <a:t>env</a:t>
            </a:r>
            <a:r>
              <a:rPr lang="en-US" baseline="-25000" dirty="0" err="1" smtClean="0">
                <a:ea typeface="Arial" panose="02080604020202020204" charset="0"/>
                <a:cs typeface="Arial" panose="02080604020202020204" charset="0"/>
              </a:rPr>
              <a:t>n</a:t>
            </a:r>
            <a:r>
              <a:rPr lang="en-US" dirty="0" smtClean="0">
                <a:ea typeface="Arial" panose="02080604020202020204" charset="0"/>
                <a:cs typeface="Arial" panose="02080604020202020204" charset="0"/>
              </a:rPr>
              <a:t>, s, </a:t>
            </a:r>
            <a:r>
              <a:rPr lang="en-US" dirty="0" err="1" smtClean="0">
                <a:ea typeface="Arial" panose="02080604020202020204" charset="0"/>
                <a:cs typeface="Arial" panose="02080604020202020204" charset="0"/>
              </a:rPr>
              <a:t>cs</a:t>
            </a:r>
            <a:r>
              <a:rPr lang="en-US" dirty="0" smtClean="0">
                <a:ea typeface="Arial" panose="02080604020202020204" charset="0"/>
                <a:cs typeface="Arial" panose="02080604020202020204" charset="0"/>
              </a:rPr>
              <a:t>)</a:t>
            </a:r>
            <a:endParaRPr lang="en-US" dirty="0">
              <a:ea typeface="Arial" panose="02080604020202020204" charset="0"/>
              <a:cs typeface="Arial" panose="02080604020202020204" charset="0"/>
            </a:endParaRPr>
          </a:p>
        </p:txBody>
      </p:sp>
      <p:sp>
        <p:nvSpPr>
          <p:cNvPr id="13" name="Rectangular Callout 12"/>
          <p:cNvSpPr/>
          <p:nvPr/>
        </p:nvSpPr>
        <p:spPr>
          <a:xfrm>
            <a:off x="5729702" y="4781752"/>
            <a:ext cx="2189313" cy="585216"/>
          </a:xfrm>
          <a:prstGeom prst="wedgeRectCallout">
            <a:avLst>
              <a:gd name="adj1" fmla="val -41166"/>
              <a:gd name="adj2" fmla="val -908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Generate n clients, accumulating results</a:t>
            </a:r>
            <a:endParaRPr lang="en-US" dirty="0"/>
          </a:p>
        </p:txBody>
      </p:sp>
      <p:sp>
        <p:nvSpPr>
          <p:cNvPr id="15" name="Rectangular Callout 14"/>
          <p:cNvSpPr/>
          <p:nvPr/>
        </p:nvSpPr>
        <p:spPr>
          <a:xfrm>
            <a:off x="258552" y="3370948"/>
            <a:ext cx="1154612" cy="596337"/>
          </a:xfrm>
          <a:prstGeom prst="wedgeRectCallout">
            <a:avLst>
              <a:gd name="adj1" fmla="val 81203"/>
              <a:gd name="adj2" fmla="val -172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Generate</a:t>
            </a:r>
            <a:br>
              <a:rPr lang="en-US" smtClean="0"/>
            </a:br>
            <a:r>
              <a:rPr lang="en-US" smtClean="0"/>
              <a:t>the </a:t>
            </a:r>
            <a:r>
              <a:rPr lang="en-US" dirty="0" smtClean="0"/>
              <a:t>server</a:t>
            </a:r>
            <a:endParaRPr lang="en-US" dirty="0"/>
          </a:p>
        </p:txBody>
      </p:sp>
      <p:sp>
        <p:nvSpPr>
          <p:cNvPr id="16" name="Rectangular Callout 15"/>
          <p:cNvSpPr/>
          <p:nvPr/>
        </p:nvSpPr>
        <p:spPr>
          <a:xfrm>
            <a:off x="6116637" y="2812469"/>
            <a:ext cx="2760911" cy="592441"/>
          </a:xfrm>
          <a:prstGeom prst="wedgeRectCallout">
            <a:avLst>
              <a:gd name="adj1" fmla="val -60320"/>
              <a:gd name="adj2" fmla="val 13412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Helper function: generate a client and add it to a list</a:t>
            </a:r>
            <a:endParaRPr lang="en-US" dirty="0"/>
          </a:p>
        </p:txBody>
      </p:sp>
      <p:sp>
        <p:nvSpPr>
          <p:cNvPr id="18" name="TextBox 17"/>
          <p:cNvSpPr txBox="1"/>
          <p:nvPr/>
        </p:nvSpPr>
        <p:spPr>
          <a:xfrm>
            <a:off x="258552" y="5184088"/>
            <a:ext cx="4568206" cy="923330"/>
          </a:xfrm>
          <a:prstGeom prst="rect">
            <a:avLst/>
          </a:prstGeom>
          <a:noFill/>
        </p:spPr>
        <p:txBody>
          <a:bodyPr wrap="square" rtlCol="0">
            <a:spAutoFit/>
          </a:bodyPr>
          <a:lstStyle/>
          <a:p>
            <a:r>
              <a:rPr lang="en-US" dirty="0" smtClean="0">
                <a:solidFill>
                  <a:schemeClr val="bg1">
                    <a:lumMod val="50000"/>
                  </a:schemeClr>
                </a:solidFill>
              </a:rPr>
              <a:t>Manually thread environment through:</a:t>
            </a:r>
            <a:endParaRPr lang="en-US" dirty="0" smtClean="0">
              <a:solidFill>
                <a:schemeClr val="bg1">
                  <a:lumMod val="50000"/>
                </a:schemeClr>
              </a:solidFill>
            </a:endParaRPr>
          </a:p>
          <a:p>
            <a:r>
              <a:rPr lang="en-US" dirty="0" smtClean="0">
                <a:solidFill>
                  <a:schemeClr val="bg1">
                    <a:lumMod val="50000"/>
                  </a:schemeClr>
                </a:solidFill>
              </a:rPr>
              <a:t>    – linear types ensure we get it right</a:t>
            </a:r>
            <a:endParaRPr lang="en-US" dirty="0" smtClean="0">
              <a:solidFill>
                <a:schemeClr val="bg1">
                  <a:lumMod val="50000"/>
                </a:schemeClr>
              </a:solidFill>
            </a:endParaRPr>
          </a:p>
          <a:p>
            <a:r>
              <a:rPr lang="en-US" dirty="0">
                <a:solidFill>
                  <a:schemeClr val="bg1">
                    <a:lumMod val="50000"/>
                  </a:schemeClr>
                </a:solidFill>
              </a:rPr>
              <a:t> </a:t>
            </a:r>
            <a:r>
              <a:rPr lang="en-US" dirty="0" smtClean="0">
                <a:solidFill>
                  <a:schemeClr val="bg1">
                    <a:lumMod val="50000"/>
                  </a:schemeClr>
                </a:solidFill>
              </a:rPr>
              <a:t>   – can abstract away with monad pattern</a:t>
            </a:r>
            <a:endParaRPr lang="en-US" dirty="0">
              <a:solidFill>
                <a:schemeClr val="bg1">
                  <a:lumMod val="50000"/>
                </a:schemeClr>
              </a:solidFill>
            </a:endParaRPr>
          </a:p>
        </p:txBody>
      </p:sp>
      <p:grpSp>
        <p:nvGrpSpPr>
          <p:cNvPr id="3" name="Group 2"/>
          <p:cNvGrpSpPr/>
          <p:nvPr/>
        </p:nvGrpSpPr>
        <p:grpSpPr>
          <a:xfrm>
            <a:off x="241300" y="1174179"/>
            <a:ext cx="9094522" cy="1200329"/>
            <a:chOff x="237489" y="1454347"/>
            <a:chExt cx="9094522" cy="1200329"/>
          </a:xfrm>
        </p:grpSpPr>
        <p:sp>
          <p:nvSpPr>
            <p:cNvPr id="14" name="TextBox 13"/>
            <p:cNvSpPr txBox="1"/>
            <p:nvPr/>
          </p:nvSpPr>
          <p:spPr>
            <a:xfrm>
              <a:off x="237489" y="1454347"/>
              <a:ext cx="9094522" cy="1200329"/>
            </a:xfrm>
            <a:prstGeom prst="rect">
              <a:avLst/>
            </a:prstGeom>
            <a:noFill/>
          </p:spPr>
          <p:txBody>
            <a:bodyPr wrap="square" rtlCol="0">
              <a:spAutoFit/>
            </a:bodyPr>
            <a:lstStyle/>
            <a:p>
              <a:r>
                <a:rPr lang="en-US" dirty="0" smtClean="0">
                  <a:solidFill>
                    <a:schemeClr val="bg1">
                      <a:lumMod val="50000"/>
                    </a:schemeClr>
                  </a:solidFill>
                </a:rPr>
                <a:t>A sample deployment model for a network with 10 clients and a server:</a:t>
              </a:r>
              <a:endParaRPr lang="en-US" dirty="0" smtClean="0">
                <a:solidFill>
                  <a:schemeClr val="bg1">
                    <a:lumMod val="50000"/>
                  </a:schemeClr>
                </a:solidFill>
              </a:endParaRPr>
            </a:p>
            <a:p>
              <a:r>
                <a:rPr lang="en-US" dirty="0" smtClean="0">
                  <a:solidFill>
                    <a:schemeClr val="bg1">
                      <a:lumMod val="50000"/>
                    </a:schemeClr>
                  </a:solidFill>
                </a:rPr>
                <a:t>    – Input parameters: </a:t>
              </a:r>
              <a:r>
                <a:rPr lang="en-US" dirty="0" smtClean="0"/>
                <a:t>{ n = 10, size = 20, </a:t>
              </a:r>
              <a:r>
                <a:rPr lang="en-US" dirty="0" err="1" smtClean="0"/>
                <a:t>freq</a:t>
              </a:r>
              <a:r>
                <a:rPr lang="en-US" dirty="0" smtClean="0"/>
                <a:t> = 1 }</a:t>
              </a:r>
              <a:endParaRPr lang="en-US" dirty="0" smtClean="0"/>
            </a:p>
            <a:p>
              <a:r>
                <a:rPr lang="en-US" dirty="0" smtClean="0">
                  <a:solidFill>
                    <a:schemeClr val="bg1">
                      <a:lumMod val="50000"/>
                    </a:schemeClr>
                  </a:solidFill>
                </a:rPr>
                <a:t>    – Input environment: </a:t>
              </a:r>
              <a:r>
                <a:rPr lang="en-US" dirty="0"/>
                <a:t>{ !Hub, UL = 5000, DL = 5000 }</a:t>
              </a:r>
              <a:endParaRPr lang="en-US" dirty="0" smtClean="0">
                <a:solidFill>
                  <a:schemeClr val="bg1">
                    <a:lumMod val="50000"/>
                  </a:schemeClr>
                </a:solidFill>
              </a:endParaRPr>
            </a:p>
            <a:p>
              <a:r>
                <a:rPr lang="en-US" dirty="0" smtClean="0">
                  <a:solidFill>
                    <a:schemeClr val="bg1">
                      <a:lumMod val="50000"/>
                    </a:schemeClr>
                  </a:solidFill>
                </a:rPr>
                <a:t>    – Output type: </a:t>
              </a:r>
              <a:r>
                <a:rPr lang="en-US" dirty="0" smtClean="0"/>
                <a:t>{ !Hub, UL: [v | v ≥ 0], DL: [v | v ≥ 0] }     Server     </a:t>
              </a:r>
              <a:r>
                <a:rPr lang="en-US" dirty="0" err="1" smtClean="0"/>
                <a:t>Client</a:t>
              </a:r>
              <a:r>
                <a:rPr lang="en-US" baseline="30000" dirty="0" err="1" smtClean="0"/>
                <a:t>10</a:t>
              </a:r>
              <a:endParaRPr lang="en-US" baseline="30000" dirty="0" smtClean="0"/>
            </a:p>
          </p:txBody>
        </p:sp>
        <p:sp>
          <p:nvSpPr>
            <p:cNvPr id="20" name="Flowchart: Summing Junction 30"/>
            <p:cNvSpPr/>
            <p:nvPr/>
          </p:nvSpPr>
          <p:spPr>
            <a:xfrm>
              <a:off x="6820548" y="2345645"/>
              <a:ext cx="229876" cy="233916"/>
            </a:xfrm>
            <a:prstGeom prst="flowChartSummingJunction">
              <a:avLst/>
            </a:prstGeom>
            <a:no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Flowchart: Summing Junction 30"/>
            <p:cNvSpPr/>
            <p:nvPr/>
          </p:nvSpPr>
          <p:spPr>
            <a:xfrm>
              <a:off x="5823866" y="2345645"/>
              <a:ext cx="229876" cy="233916"/>
            </a:xfrm>
            <a:prstGeom prst="flowChartSummingJunction">
              <a:avLst/>
            </a:prstGeom>
            <a:no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13" grpId="0" animBg="1"/>
      <p:bldP spid="15" grpId="0" animBg="1"/>
      <p:bldP spid="16" grpId="0" animBg="1"/>
      <p:bldP spid="1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Status</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
        <p:nvSpPr>
          <p:cNvPr id="17" name="Content Placeholder 2"/>
          <p:cNvSpPr txBox="1"/>
          <p:nvPr/>
        </p:nvSpPr>
        <p:spPr>
          <a:xfrm>
            <a:off x="457199" y="1104076"/>
            <a:ext cx="8442251" cy="5334162"/>
          </a:xfrm>
          <a:prstGeom prst="rect">
            <a:avLst/>
          </a:prstGeom>
        </p:spPr>
        <p:txBody>
          <a:bodyPr/>
          <a:lstStyle>
            <a:lvl1pPr marL="342900" indent="-342900" algn="l" defTabSz="457200" rtl="0" eaLnBrk="1" fontAlgn="base" hangingPunct="1">
              <a:spcBef>
                <a:spcPct val="20000"/>
              </a:spcBef>
              <a:spcAft>
                <a:spcPct val="0"/>
              </a:spcAft>
              <a:buFont typeface="Arial" panose="02080604020202020204" charset="0"/>
              <a:buChar char="•"/>
              <a:defRPr sz="2800" kern="1200">
                <a:solidFill>
                  <a:schemeClr val="tx1"/>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panose="02080604020202020204" charset="0"/>
              <a:buChar char="–"/>
              <a:defRPr sz="2400" kern="1200">
                <a:solidFill>
                  <a:schemeClr val="tx1"/>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panose="02080604020202020204" charset="0"/>
              <a:buChar char="•"/>
              <a:defRPr sz="2000" kern="1200">
                <a:solidFill>
                  <a:schemeClr val="tx1"/>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panose="02080604020202020204" charset="0"/>
              <a:buChar char="–"/>
              <a:defRPr kern="1200">
                <a:solidFill>
                  <a:schemeClr val="tx1"/>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panose="02080604020202020204" charset="0"/>
              <a:buChar char="»"/>
              <a:defRPr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Plan of attack:</a:t>
            </a:r>
            <a:endParaRPr lang="en-US" sz="2000" dirty="0" smtClean="0"/>
          </a:p>
          <a:p>
            <a:pPr lvl="1"/>
            <a:r>
              <a:rPr lang="en-US" sz="1600" dirty="0" smtClean="0"/>
              <a:t>Get known technologies working together first (records, linear types, refinements)</a:t>
            </a:r>
            <a:endParaRPr lang="en-US" sz="1600" dirty="0" smtClean="0"/>
          </a:p>
          <a:p>
            <a:pPr lvl="1"/>
            <a:r>
              <a:rPr lang="en-US" sz="1600" dirty="0" smtClean="0"/>
              <a:t>Then mix-in variability (past experience: complex, cross-cutting concern)</a:t>
            </a:r>
            <a:endParaRPr lang="en-US" sz="1600" dirty="0" smtClean="0"/>
          </a:p>
          <a:p>
            <a:pPr lvl="1"/>
            <a:r>
              <a:rPr lang="en-US" sz="1600" dirty="0" smtClean="0"/>
              <a:t>Already know the theorems we want w/r/t variability: </a:t>
            </a:r>
            <a:r>
              <a:rPr lang="en-US" sz="1600" i="1" dirty="0" smtClean="0"/>
              <a:t>configuration commutes</a:t>
            </a:r>
            <a:r>
              <a:rPr lang="en-US" sz="1600" dirty="0" smtClean="0"/>
              <a:t> with semantics, type checking, type inference, etc.</a:t>
            </a:r>
            <a:endParaRPr lang="en-US" sz="1600" dirty="0" smtClean="0"/>
          </a:p>
          <a:p>
            <a:pPr lvl="1"/>
            <a:endParaRPr lang="en-US" sz="800" dirty="0"/>
          </a:p>
          <a:p>
            <a:r>
              <a:rPr lang="en-US" sz="2000" dirty="0" smtClean="0"/>
              <a:t>Working: semantics (interpreter / big-step), type checking </a:t>
            </a:r>
            <a:r>
              <a:rPr lang="en-US" sz="2000" i="1" dirty="0" smtClean="0"/>
              <a:t>values</a:t>
            </a:r>
            <a:endParaRPr lang="en-US" sz="2000" i="1" dirty="0" smtClean="0"/>
          </a:p>
          <a:p>
            <a:pPr lvl="1"/>
            <a:r>
              <a:rPr lang="en-US" sz="1600" dirty="0" smtClean="0"/>
              <a:t>Enables checking if a particular configuration satisfies the deployment model</a:t>
            </a:r>
            <a:endParaRPr lang="en-US" sz="1600" dirty="0"/>
          </a:p>
          <a:p>
            <a:endParaRPr lang="en-US" sz="800" dirty="0" smtClean="0"/>
          </a:p>
          <a:p>
            <a:r>
              <a:rPr lang="en-US" sz="2000" dirty="0" smtClean="0"/>
              <a:t>In progress: checking explicitly typed terms</a:t>
            </a:r>
            <a:endParaRPr lang="en-US" sz="2000" dirty="0" smtClean="0"/>
          </a:p>
          <a:p>
            <a:pPr lvl="1"/>
            <a:r>
              <a:rPr lang="en-US" sz="1600" dirty="0" smtClean="0"/>
              <a:t>Enables checking if an application model is type-correct</a:t>
            </a:r>
            <a:endParaRPr lang="en-US" sz="1600" dirty="0" smtClean="0"/>
          </a:p>
          <a:p>
            <a:pPr lvl="1"/>
            <a:endParaRPr lang="en-US" sz="800" dirty="0" smtClean="0"/>
          </a:p>
          <a:p>
            <a:r>
              <a:rPr lang="en-US" sz="2000" dirty="0" err="1" smtClean="0"/>
              <a:t>TODO</a:t>
            </a:r>
            <a:r>
              <a:rPr lang="en-US" sz="2000" dirty="0" smtClean="0"/>
              <a:t>: unification + type inference + variability</a:t>
            </a:r>
            <a:endParaRPr lang="en-US" sz="2000" dirty="0" smtClean="0"/>
          </a:p>
          <a:p>
            <a:pPr lvl="1"/>
            <a:r>
              <a:rPr lang="en-US" sz="1600" dirty="0" smtClean="0"/>
              <a:t>Enables efficiently identifying configurations that satisfy deployment model</a:t>
            </a:r>
            <a:endParaRPr lang="en-US" sz="1600" dirty="0" smtClean="0"/>
          </a:p>
          <a:p>
            <a:pPr lvl="1"/>
            <a:endParaRPr lang="en-US" sz="800" dirty="0" smtClean="0"/>
          </a:p>
          <a:p>
            <a:r>
              <a:rPr lang="en-US" sz="2000" dirty="0" smtClean="0"/>
              <a:t>Biggest research challenge: integrating refinements + variability</a:t>
            </a:r>
            <a:endParaRPr lang="en-US" sz="2000" dirty="0" smtClean="0"/>
          </a:p>
          <a:p>
            <a:pPr lvl="1"/>
            <a:r>
              <a:rPr lang="en-US" sz="1600" dirty="0" smtClean="0"/>
              <a:t>Naive integration may not scale if it produces big </a:t>
            </a:r>
            <a:r>
              <a:rPr lang="en-US" sz="1600" dirty="0" err="1" smtClean="0"/>
              <a:t>variational</a:t>
            </a:r>
            <a:r>
              <a:rPr lang="en-US" sz="1600" dirty="0"/>
              <a:t> </a:t>
            </a:r>
            <a:r>
              <a:rPr lang="en-US" sz="1600" dirty="0" err="1" smtClean="0"/>
              <a:t>SMT</a:t>
            </a:r>
            <a:r>
              <a:rPr lang="en-US" sz="1600" dirty="0" smtClean="0"/>
              <a:t> problems</a:t>
            </a:r>
            <a:endParaRPr lang="en-US" sz="1600" dirty="0" smtClean="0"/>
          </a:p>
          <a:p>
            <a:pPr lvl="1"/>
            <a:r>
              <a:rPr lang="en-US" sz="1600" dirty="0" smtClean="0"/>
              <a:t>Keys (prev. work): share context (split late), aggressively reduce (join early)</a:t>
            </a:r>
            <a:endParaRPr lang="en-US" sz="1600" dirty="0" smtClean="0"/>
          </a:p>
          <a:p>
            <a:pPr lvl="1"/>
            <a:r>
              <a:rPr lang="en-US" sz="1600" dirty="0" smtClean="0"/>
              <a:t>Smaller formulas = more sharing, try to achieve with slicing, refactoring, etc.  </a:t>
            </a:r>
            <a:endParaRPr lang="en-US" sz="16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Requests (Fred to update)</a:t>
            </a:r>
            <a:endParaRPr lang="en-US" dirty="0"/>
          </a:p>
        </p:txBody>
      </p:sp>
      <p:sp>
        <p:nvSpPr>
          <p:cNvPr id="3" name="Content Placeholder 2"/>
          <p:cNvSpPr>
            <a:spLocks noGrp="1"/>
          </p:cNvSpPr>
          <p:nvPr>
            <p:ph idx="1"/>
          </p:nvPr>
        </p:nvSpPr>
        <p:spPr/>
        <p:txBody>
          <a:bodyPr/>
          <a:lstStyle/>
          <a:p>
            <a:r>
              <a:rPr lang="en-US" dirty="0" smtClean="0"/>
              <a:t>What is it, what purpose</a:t>
            </a:r>
            <a:endParaRPr lang="en-US" dirty="0" smtClean="0"/>
          </a:p>
          <a:p>
            <a:r>
              <a:rPr lang="en-US" dirty="0" smtClean="0"/>
              <a:t>GME model</a:t>
            </a:r>
            <a:endParaRPr lang="en-US" dirty="0" smtClean="0"/>
          </a:p>
          <a:p>
            <a:r>
              <a:rPr lang="en-US" dirty="0" smtClean="0"/>
              <a:t>Other interfaces</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5" y="75132"/>
            <a:ext cx="7148715" cy="682625"/>
          </a:xfrm>
        </p:spPr>
        <p:txBody>
          <a:bodyPr/>
          <a:lstStyle/>
          <a:p>
            <a:r>
              <a:rPr lang="en-US" sz="2800" dirty="0" smtClean="0"/>
              <a:t>Specifying the Target Environment and Mission Requirement</a:t>
            </a:r>
            <a:endParaRPr lang="en-US" sz="2800" dirty="0"/>
          </a:p>
        </p:txBody>
      </p:sp>
      <p:sp>
        <p:nvSpPr>
          <p:cNvPr id="3" name="Slide Number Placeholder 2"/>
          <p:cNvSpPr>
            <a:spLocks noGrp="1"/>
          </p:cNvSpPr>
          <p:nvPr>
            <p:ph type="sldNum" sz="quarter" idx="12"/>
          </p:nvPr>
        </p:nvSpPr>
        <p:spPr/>
        <p:txBody>
          <a:bodyPr/>
          <a:lstStyle/>
          <a:p>
            <a:fld id="{5163728A-5C6C-4DC9-ACFF-9E47917C1905}" type="slidenum">
              <a:rPr lang="en-US" smtClean="0"/>
            </a:fld>
            <a:endParaRPr lang="en-US"/>
          </a:p>
        </p:txBody>
      </p:sp>
      <p:pic>
        <p:nvPicPr>
          <p:cNvPr id="4" name="Picture 3"/>
          <p:cNvPicPr>
            <a:picLocks noChangeAspect="1"/>
          </p:cNvPicPr>
          <p:nvPr/>
        </p:nvPicPr>
        <p:blipFill rotWithShape="1">
          <a:blip r:embed="rId1"/>
          <a:srcRect l="11809" t="652" r="29" b="-426"/>
          <a:stretch>
            <a:fillRect/>
          </a:stretch>
        </p:blipFill>
        <p:spPr>
          <a:xfrm>
            <a:off x="565344" y="1217923"/>
            <a:ext cx="6571715" cy="5220315"/>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 (Matt to provide)</a:t>
            </a:r>
            <a:endParaRPr lang="en-US" dirty="0"/>
          </a:p>
        </p:txBody>
      </p:sp>
      <p:sp>
        <p:nvSpPr>
          <p:cNvPr id="3" name="Content Placeholder 2"/>
          <p:cNvSpPr>
            <a:spLocks noGrp="1"/>
          </p:cNvSpPr>
          <p:nvPr>
            <p:ph idx="1"/>
          </p:nvPr>
        </p:nvSpPr>
        <p:spPr/>
        <p:txBody>
          <a:bodyPr/>
          <a:lstStyle/>
          <a:p>
            <a:r>
              <a:rPr lang="en-US" dirty="0" smtClean="0"/>
              <a:t>Workflow</a:t>
            </a:r>
            <a:endParaRPr lang="en-US" dirty="0" smtClean="0"/>
          </a:p>
          <a:p>
            <a:r>
              <a:rPr lang="en-US" dirty="0" smtClean="0"/>
              <a:t>Implementation</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Progress (TBD)</a:t>
            </a:r>
            <a:endParaRPr lang="en-US" dirty="0"/>
          </a:p>
        </p:txBody>
      </p:sp>
      <p:sp>
        <p:nvSpPr>
          <p:cNvPr id="4" name="Content Placeholder 3"/>
          <p:cNvSpPr>
            <a:spLocks noGrp="1"/>
          </p:cNvSpPr>
          <p:nvPr>
            <p:ph idx="1"/>
          </p:nvPr>
        </p:nvSpPr>
        <p:spPr/>
        <p:txBody>
          <a:bodyPr/>
          <a:lstStyle/>
          <a:p>
            <a:r>
              <a:rPr lang="en-US" dirty="0" err="1" smtClean="0"/>
              <a:t>IMMoRTALS</a:t>
            </a:r>
            <a:r>
              <a:rPr lang="en-US" dirty="0" smtClean="0"/>
              <a:t> Tactical SA Platform</a:t>
            </a:r>
            <a:endParaRPr lang="en-US" dirty="0" smtClean="0"/>
          </a:p>
          <a:p>
            <a:r>
              <a:rPr lang="en-US" dirty="0" smtClean="0"/>
              <a:t>Phase 1 CPs (initial versions)</a:t>
            </a:r>
            <a:endParaRPr lang="en-US" dirty="0" smtClean="0"/>
          </a:p>
          <a:p>
            <a:r>
              <a:rPr lang="en-US" dirty="0" smtClean="0"/>
              <a:t>Component Capabilities</a:t>
            </a:r>
            <a:endParaRPr lang="en-US" dirty="0" smtClean="0"/>
          </a:p>
          <a:p>
            <a:r>
              <a:rPr lang="en-US" dirty="0" smtClean="0"/>
              <a:t>DAS realization</a:t>
            </a:r>
            <a:endParaRPr lang="en-US" dirty="0" smtClean="0"/>
          </a:p>
          <a:p>
            <a:r>
              <a:rPr lang="en-US" dirty="0" smtClean="0"/>
              <a:t>Papers/Talks</a:t>
            </a:r>
            <a:endParaRPr lang="en-US" dirty="0" smtClean="0"/>
          </a:p>
          <a:p>
            <a:pPr lvl="1"/>
            <a:r>
              <a:rPr lang="en-US" dirty="0" smtClean="0"/>
              <a:t>OSU</a:t>
            </a:r>
            <a:endParaRPr lang="en-US" dirty="0" smtClean="0"/>
          </a:p>
          <a:p>
            <a:pPr lvl="1"/>
            <a:r>
              <a:rPr lang="en-US" dirty="0" smtClean="0"/>
              <a:t>Any other?</a:t>
            </a:r>
          </a:p>
        </p:txBody>
      </p:sp>
      <p:sp>
        <p:nvSpPr>
          <p:cNvPr id="3" name="Slide Number Placeholder 2"/>
          <p:cNvSpPr>
            <a:spLocks noGrp="1"/>
          </p:cNvSpPr>
          <p:nvPr>
            <p:ph type="sldNum" sz="quarter" idx="12"/>
          </p:nvPr>
        </p:nvSpPr>
        <p:spPr/>
        <p:txBody>
          <a:bodyPr/>
          <a:lstStyle/>
          <a:p>
            <a:fld id="{5163728A-5C6C-4DC9-ACFF-9E47917C1905}" type="slidenum">
              <a:rPr lang="en-US" smtClean="0"/>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System (DAS) (1) </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grpSp>
        <p:nvGrpSpPr>
          <p:cNvPr id="14" name="Group 13"/>
          <p:cNvGrpSpPr/>
          <p:nvPr/>
        </p:nvGrpSpPr>
        <p:grpSpPr>
          <a:xfrm>
            <a:off x="155256" y="1006606"/>
            <a:ext cx="3051497" cy="2717515"/>
            <a:chOff x="507999" y="1081642"/>
            <a:chExt cx="3051497" cy="2717515"/>
          </a:xfrm>
        </p:grpSpPr>
        <p:sp>
          <p:nvSpPr>
            <p:cNvPr id="5" name="Rounded Rectangle 4"/>
            <p:cNvSpPr/>
            <p:nvPr/>
          </p:nvSpPr>
          <p:spPr>
            <a:xfrm>
              <a:off x="507999" y="1450975"/>
              <a:ext cx="2963333" cy="2348182"/>
            </a:xfrm>
            <a:prstGeom prst="roundRect">
              <a:avLst>
                <a:gd name="adj" fmla="val 3146"/>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dirty="0" smtClean="0">
                <a:solidFill>
                  <a:schemeClr val="tx1"/>
                </a:solidFill>
              </a:endParaRPr>
            </a:p>
            <a:p>
              <a:pPr>
                <a:lnSpc>
                  <a:spcPct val="90000"/>
                </a:lnSpc>
              </a:pPr>
              <a:r>
                <a:rPr lang="en-US" dirty="0" smtClean="0">
                  <a:solidFill>
                    <a:schemeClr val="tx1"/>
                  </a:solidFill>
                </a:rPr>
                <a:t>…</a:t>
              </a:r>
              <a:endParaRPr lang="en-US" dirty="0" smtClean="0">
                <a:solidFill>
                  <a:schemeClr val="tx1"/>
                </a:solidFill>
              </a:endParaRPr>
            </a:p>
            <a:p>
              <a:pPr>
                <a:lnSpc>
                  <a:spcPct val="90000"/>
                </a:lnSpc>
              </a:pPr>
              <a:r>
                <a:rPr lang="en-US" dirty="0" err="1" smtClean="0">
                  <a:solidFill>
                    <a:schemeClr val="tx1"/>
                  </a:solidFill>
                </a:rPr>
                <a:t>GPSLoc</a:t>
              </a:r>
              <a:r>
                <a:rPr lang="en-US" dirty="0" smtClean="0">
                  <a:solidFill>
                    <a:schemeClr val="tx1"/>
                  </a:solidFill>
                </a:rPr>
                <a:t> </a:t>
              </a:r>
              <a:r>
                <a:rPr lang="en-US" dirty="0" err="1" smtClean="0">
                  <a:solidFill>
                    <a:schemeClr val="tx1"/>
                  </a:solidFill>
                </a:rPr>
                <a:t>gps</a:t>
              </a:r>
              <a:r>
                <a:rPr lang="en-US" dirty="0" smtClean="0">
                  <a:solidFill>
                    <a:schemeClr val="tx1"/>
                  </a:solidFill>
                </a:rPr>
                <a:t> = new </a:t>
              </a:r>
              <a:r>
                <a:rPr lang="en-US" dirty="0" err="1" smtClean="0">
                  <a:solidFill>
                    <a:schemeClr val="tx1"/>
                  </a:solidFill>
                </a:rPr>
                <a:t>GPSLoc</a:t>
              </a:r>
              <a:r>
                <a:rPr lang="en-US" dirty="0" smtClean="0">
                  <a:solidFill>
                    <a:schemeClr val="tx1"/>
                  </a:solidFill>
                </a:rPr>
                <a:t>(…)</a:t>
              </a:r>
              <a:endParaRPr lang="en-US" dirty="0">
                <a:solidFill>
                  <a:schemeClr val="tx1"/>
                </a:solidFill>
              </a:endParaRPr>
            </a:p>
            <a:p>
              <a:pPr>
                <a:lnSpc>
                  <a:spcPct val="90000"/>
                </a:lnSpc>
              </a:pPr>
              <a:r>
                <a:rPr lang="en-US" dirty="0" smtClean="0">
                  <a:solidFill>
                    <a:schemeClr val="tx1"/>
                  </a:solidFill>
                </a:rPr>
                <a:t>while(true) {</a:t>
              </a:r>
              <a:endParaRPr lang="en-US" dirty="0">
                <a:solidFill>
                  <a:schemeClr val="tx1"/>
                </a:solidFill>
              </a:endParaRPr>
            </a:p>
            <a:p>
              <a:pPr>
                <a:lnSpc>
                  <a:spcPct val="90000"/>
                </a:lnSpc>
              </a:pPr>
              <a:r>
                <a:rPr lang="en-US" dirty="0" smtClean="0">
                  <a:solidFill>
                    <a:schemeClr val="tx1"/>
                  </a:solidFill>
                </a:rPr>
                <a:t>  r = </a:t>
              </a:r>
              <a:r>
                <a:rPr lang="en-US" dirty="0" err="1" smtClean="0">
                  <a:solidFill>
                    <a:schemeClr val="tx1"/>
                  </a:solidFill>
                </a:rPr>
                <a:t>gps.getLocation</a:t>
              </a:r>
              <a:r>
                <a:rPr lang="en-US" dirty="0" smtClean="0">
                  <a:solidFill>
                    <a:schemeClr val="tx1"/>
                  </a:solidFill>
                </a:rPr>
                <a:t>();</a:t>
              </a:r>
              <a:endParaRPr lang="en-US" dirty="0" smtClean="0">
                <a:solidFill>
                  <a:schemeClr val="tx1"/>
                </a:solidFill>
              </a:endParaRPr>
            </a:p>
            <a:p>
              <a:pPr>
                <a:lnSpc>
                  <a:spcPct val="90000"/>
                </a:lnSpc>
              </a:pPr>
              <a:r>
                <a:rPr lang="en-US" dirty="0">
                  <a:solidFill>
                    <a:schemeClr val="tx1"/>
                  </a:solidFill>
                </a:rPr>
                <a:t> </a:t>
              </a:r>
              <a:r>
                <a:rPr lang="en-US" dirty="0" smtClean="0">
                  <a:solidFill>
                    <a:schemeClr val="tx1"/>
                  </a:solidFill>
                </a:rPr>
                <a:t> </a:t>
              </a:r>
              <a:r>
                <a:rPr lang="en-US" dirty="0" err="1" smtClean="0">
                  <a:solidFill>
                    <a:schemeClr val="tx1"/>
                  </a:solidFill>
                </a:rPr>
                <a:t>sendReport</a:t>
              </a:r>
              <a:r>
                <a:rPr lang="en-US" dirty="0" smtClean="0">
                  <a:solidFill>
                    <a:schemeClr val="tx1"/>
                  </a:solidFill>
                </a:rPr>
                <a:t>(r);</a:t>
              </a:r>
              <a:endParaRPr lang="en-US" dirty="0" smtClean="0">
                <a:solidFill>
                  <a:schemeClr val="tx1"/>
                </a:solidFill>
              </a:endParaRPr>
            </a:p>
            <a:p>
              <a:pPr>
                <a:lnSpc>
                  <a:spcPct val="90000"/>
                </a:lnSpc>
              </a:pPr>
              <a:r>
                <a:rPr lang="en-US" dirty="0">
                  <a:solidFill>
                    <a:schemeClr val="tx1"/>
                  </a:solidFill>
                </a:rPr>
                <a:t> </a:t>
              </a:r>
              <a:r>
                <a:rPr lang="en-US" dirty="0" smtClean="0">
                  <a:solidFill>
                    <a:schemeClr val="tx1"/>
                  </a:solidFill>
                </a:rPr>
                <a:t> sleep(x);</a:t>
              </a:r>
              <a:endParaRPr lang="en-US" dirty="0" smtClean="0">
                <a:solidFill>
                  <a:schemeClr val="tx1"/>
                </a:solidFill>
              </a:endParaRPr>
            </a:p>
            <a:p>
              <a:pPr>
                <a:lnSpc>
                  <a:spcPct val="90000"/>
                </a:lnSpc>
              </a:pPr>
              <a:r>
                <a:rPr lang="en-US" dirty="0" smtClean="0">
                  <a:solidFill>
                    <a:schemeClr val="tx1"/>
                  </a:solidFill>
                </a:rPr>
                <a:t>}</a:t>
              </a:r>
              <a:endParaRPr lang="en-US" dirty="0" smtClean="0">
                <a:solidFill>
                  <a:schemeClr val="tx1"/>
                </a:solidFill>
              </a:endParaRPr>
            </a:p>
            <a:p>
              <a:pPr>
                <a:lnSpc>
                  <a:spcPct val="90000"/>
                </a:lnSpc>
              </a:pPr>
              <a:r>
                <a:rPr lang="en-US" dirty="0" smtClean="0">
                  <a:solidFill>
                    <a:schemeClr val="tx1"/>
                  </a:solidFill>
                </a:rPr>
                <a:t>… </a:t>
              </a:r>
              <a:endParaRPr lang="en-US" dirty="0" smtClean="0">
                <a:solidFill>
                  <a:schemeClr val="tx1"/>
                </a:solidFill>
              </a:endParaRPr>
            </a:p>
            <a:p>
              <a:pPr>
                <a:lnSpc>
                  <a:spcPct val="90000"/>
                </a:lnSpc>
              </a:pPr>
              <a:r>
                <a:rPr lang="en-US" dirty="0" smtClean="0">
                  <a:solidFill>
                    <a:schemeClr val="tx1"/>
                  </a:solidFill>
                </a:rPr>
                <a:t>+ </a:t>
              </a:r>
              <a:r>
                <a:rPr lang="en-US" dirty="0" err="1" smtClean="0">
                  <a:solidFill>
                    <a:schemeClr val="tx1"/>
                  </a:solidFill>
                </a:rPr>
                <a:t>GPSLoc</a:t>
              </a:r>
              <a:r>
                <a:rPr lang="en-US" dirty="0" smtClean="0">
                  <a:solidFill>
                    <a:schemeClr val="tx1"/>
                  </a:solidFill>
                </a:rPr>
                <a:t> &amp; other classes</a:t>
              </a:r>
              <a:endParaRPr lang="en-US" dirty="0" smtClean="0">
                <a:solidFill>
                  <a:schemeClr val="tx1"/>
                </a:solidFill>
              </a:endParaRPr>
            </a:p>
            <a:p>
              <a:endParaRPr lang="en-US" dirty="0" smtClean="0">
                <a:solidFill>
                  <a:schemeClr val="tx1"/>
                </a:solidFill>
              </a:endParaRPr>
            </a:p>
          </p:txBody>
        </p:sp>
        <p:pic>
          <p:nvPicPr>
            <p:cNvPr id="6" name="Picture 5" descr="C:\Users\matt\AppData\Local\Microsoft\Windows\Temporary Internet Files\Content.IE5\AQVPOMZF\java[1].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4612" y="3070174"/>
              <a:ext cx="485775" cy="4857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4"/>
            <p:cNvSpPr txBox="1"/>
            <p:nvPr/>
          </p:nvSpPr>
          <p:spPr>
            <a:xfrm>
              <a:off x="583247" y="1081642"/>
              <a:ext cx="261719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Baseline Application Code</a:t>
              </a:r>
            </a:p>
          </p:txBody>
        </p:sp>
        <p:sp>
          <p:nvSpPr>
            <p:cNvPr id="12" name="TextBox 11"/>
            <p:cNvSpPr txBox="1"/>
            <p:nvPr/>
          </p:nvSpPr>
          <p:spPr>
            <a:xfrm>
              <a:off x="2600008" y="2773919"/>
              <a:ext cx="959488" cy="307777"/>
            </a:xfrm>
            <a:prstGeom prst="rect">
              <a:avLst/>
            </a:prstGeom>
            <a:noFill/>
          </p:spPr>
          <p:txBody>
            <a:bodyPr wrap="square" rtlCol="0">
              <a:spAutoFit/>
            </a:bodyPr>
            <a:lstStyle/>
            <a:p>
              <a:r>
                <a:rPr lang="en-US" sz="1400" dirty="0" err="1">
                  <a:latin typeface="Arial Narrow" panose="020B0606020202030204" pitchFamily="34" charset="0"/>
                </a:rPr>
                <a:t>C</a:t>
              </a:r>
              <a:r>
                <a:rPr lang="en-US" sz="1400" dirty="0" err="1" smtClean="0">
                  <a:latin typeface="Arial Narrow" panose="020B0606020202030204" pitchFamily="34" charset="0"/>
                </a:rPr>
                <a:t>ompilable</a:t>
              </a:r>
              <a:endParaRPr lang="en-US" sz="1400" dirty="0">
                <a:latin typeface="Arial Narrow" panose="020B0606020202030204" pitchFamily="34" charset="0"/>
              </a:endParaRPr>
            </a:p>
          </p:txBody>
        </p:sp>
      </p:grpSp>
      <p:grpSp>
        <p:nvGrpSpPr>
          <p:cNvPr id="18" name="Group 17"/>
          <p:cNvGrpSpPr/>
          <p:nvPr/>
        </p:nvGrpSpPr>
        <p:grpSpPr>
          <a:xfrm>
            <a:off x="3873439" y="1006606"/>
            <a:ext cx="4999449" cy="3109686"/>
            <a:chOff x="4381499" y="3116154"/>
            <a:chExt cx="4999449" cy="3109686"/>
          </a:xfrm>
        </p:grpSpPr>
        <p:sp>
          <p:nvSpPr>
            <p:cNvPr id="15" name="Rounded Rectangle 14"/>
            <p:cNvSpPr/>
            <p:nvPr/>
          </p:nvSpPr>
          <p:spPr>
            <a:xfrm>
              <a:off x="4381499" y="3481914"/>
              <a:ext cx="3069167" cy="247396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chemeClr val="tx1"/>
                  </a:solidFill>
                </a:rPr>
                <a:t>@</a:t>
              </a:r>
              <a:r>
                <a:rPr lang="en-US" dirty="0" err="1" smtClean="0">
                  <a:solidFill>
                    <a:schemeClr val="tx1"/>
                  </a:solidFill>
                </a:rPr>
                <a:t>func_spec:LocProv</a:t>
              </a:r>
              <a:endParaRPr lang="en-US" dirty="0" smtClean="0">
                <a:solidFill>
                  <a:schemeClr val="tx1"/>
                </a:solidFill>
              </a:endParaRPr>
            </a:p>
            <a:p>
              <a:r>
                <a:rPr lang="en-US" dirty="0" smtClean="0">
                  <a:solidFill>
                    <a:schemeClr val="tx1"/>
                  </a:solidFill>
                </a:rPr>
                <a:t>Class </a:t>
              </a:r>
              <a:r>
                <a:rPr lang="en-US" dirty="0" err="1" smtClean="0">
                  <a:solidFill>
                    <a:schemeClr val="tx1"/>
                  </a:solidFill>
                </a:rPr>
                <a:t>GPSLoc</a:t>
              </a:r>
              <a:endParaRPr lang="en-US" dirty="0" smtClean="0">
                <a:solidFill>
                  <a:schemeClr val="tx1"/>
                </a:solidFill>
              </a:endParaRPr>
            </a:p>
            <a:p>
              <a:r>
                <a:rPr lang="en-US" dirty="0" smtClean="0">
                  <a:solidFill>
                    <a:schemeClr val="tx1"/>
                  </a:solidFill>
                </a:rPr>
                <a:t>@</a:t>
              </a:r>
              <a:r>
                <a:rPr lang="en-US" dirty="0" err="1" smtClean="0">
                  <a:solidFill>
                    <a:schemeClr val="tx1"/>
                  </a:solidFill>
                </a:rPr>
                <a:t>init</a:t>
              </a:r>
              <a:endParaRPr lang="en-US" dirty="0" smtClean="0">
                <a:solidFill>
                  <a:schemeClr val="tx1"/>
                </a:solidFill>
              </a:endParaRPr>
            </a:p>
            <a:p>
              <a:r>
                <a:rPr lang="en-US" dirty="0" err="1" smtClean="0">
                  <a:solidFill>
                    <a:schemeClr val="tx1"/>
                  </a:solidFill>
                </a:rPr>
                <a:t>GPSLoc</a:t>
              </a:r>
              <a:r>
                <a:rPr lang="en-US" dirty="0" smtClean="0">
                  <a:solidFill>
                    <a:schemeClr val="tx1"/>
                  </a:solidFill>
                </a:rPr>
                <a:t>()</a:t>
              </a:r>
              <a:endParaRPr lang="en-US" dirty="0" smtClean="0">
                <a:solidFill>
                  <a:schemeClr val="tx1"/>
                </a:solidFill>
              </a:endParaRPr>
            </a:p>
            <a:p>
              <a:r>
                <a:rPr lang="en-US" dirty="0" smtClean="0">
                  <a:solidFill>
                    <a:schemeClr val="tx1"/>
                  </a:solidFill>
                </a:rPr>
                <a:t>…</a:t>
              </a:r>
              <a:endParaRPr lang="en-US" dirty="0" smtClean="0">
                <a:solidFill>
                  <a:schemeClr val="tx1"/>
                </a:solidFill>
              </a:endParaRPr>
            </a:p>
            <a:p>
              <a:r>
                <a:rPr lang="en-US" dirty="0" smtClean="0">
                  <a:solidFill>
                    <a:schemeClr val="tx1"/>
                  </a:solidFill>
                </a:rPr>
                <a:t>@</a:t>
              </a:r>
              <a:r>
                <a:rPr lang="en-US" dirty="0" err="1" smtClean="0">
                  <a:solidFill>
                    <a:schemeClr val="tx1"/>
                  </a:solidFill>
                </a:rPr>
                <a:t>doWork</a:t>
              </a:r>
              <a:endParaRPr lang="en-US" dirty="0" smtClean="0">
                <a:solidFill>
                  <a:schemeClr val="tx1"/>
                </a:solidFill>
              </a:endParaRPr>
            </a:p>
            <a:p>
              <a:r>
                <a:rPr lang="en-US" dirty="0" smtClean="0">
                  <a:solidFill>
                    <a:schemeClr val="tx1"/>
                  </a:solidFill>
                </a:rPr>
                <a:t>Location </a:t>
              </a:r>
              <a:r>
                <a:rPr lang="en-US" dirty="0" err="1" smtClean="0">
                  <a:solidFill>
                    <a:schemeClr val="tx1"/>
                  </a:solidFill>
                </a:rPr>
                <a:t>getLocation</a:t>
              </a:r>
              <a:r>
                <a:rPr lang="en-US" dirty="0" smtClean="0">
                  <a:solidFill>
                    <a:schemeClr val="tx1"/>
                  </a:solidFill>
                </a:rPr>
                <a:t>() {…};</a:t>
              </a:r>
              <a:endParaRPr lang="en-US" dirty="0" smtClean="0">
                <a:solidFill>
                  <a:schemeClr val="tx1"/>
                </a:solidFill>
              </a:endParaRPr>
            </a:p>
            <a:p>
              <a:r>
                <a:rPr lang="en-US" dirty="0" smtClean="0">
                  <a:solidFill>
                    <a:schemeClr val="tx1"/>
                  </a:solidFill>
                </a:rPr>
                <a:t>…</a:t>
              </a:r>
              <a:endParaRPr lang="en-US" dirty="0" smtClean="0">
                <a:solidFill>
                  <a:schemeClr val="tx1"/>
                </a:solidFill>
              </a:endParaRPr>
            </a:p>
            <a:p>
              <a:r>
                <a:rPr lang="en-US" dirty="0" smtClean="0">
                  <a:solidFill>
                    <a:schemeClr val="tx1"/>
                  </a:solidFill>
                </a:rPr>
                <a:t>@cleanup</a:t>
              </a:r>
            </a:p>
          </p:txBody>
        </p:sp>
        <p:sp>
          <p:nvSpPr>
            <p:cNvPr id="16" name="TextBox 11"/>
            <p:cNvSpPr txBox="1"/>
            <p:nvPr/>
          </p:nvSpPr>
          <p:spPr>
            <a:xfrm>
              <a:off x="4381499" y="3116154"/>
              <a:ext cx="499944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DFU implementations (annotations + code artifacts)</a:t>
              </a:r>
            </a:p>
          </p:txBody>
        </p:sp>
        <p:sp>
          <p:nvSpPr>
            <p:cNvPr id="17" name="Rounded Rectangle 16"/>
            <p:cNvSpPr/>
            <p:nvPr/>
          </p:nvSpPr>
          <p:spPr>
            <a:xfrm>
              <a:off x="6257565" y="3751880"/>
              <a:ext cx="3123383" cy="247396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chemeClr val="tx1"/>
                  </a:solidFill>
                </a:rPr>
                <a:t>@</a:t>
              </a:r>
              <a:r>
                <a:rPr lang="en-US" dirty="0" err="1" smtClean="0">
                  <a:solidFill>
                    <a:schemeClr val="tx1"/>
                  </a:solidFill>
                </a:rPr>
                <a:t>func_spec:LocProv</a:t>
              </a:r>
              <a:endParaRPr lang="en-US" dirty="0" smtClean="0">
                <a:solidFill>
                  <a:schemeClr val="tx1"/>
                </a:solidFill>
              </a:endParaRPr>
            </a:p>
            <a:p>
              <a:r>
                <a:rPr lang="en-US" dirty="0" smtClean="0">
                  <a:solidFill>
                    <a:schemeClr val="tx1"/>
                  </a:solidFill>
                </a:rPr>
                <a:t>Class </a:t>
              </a:r>
              <a:r>
                <a:rPr lang="en-US" dirty="0" err="1">
                  <a:solidFill>
                    <a:schemeClr val="tx1"/>
                  </a:solidFill>
                </a:rPr>
                <a:t>SAASMLoc</a:t>
              </a:r>
              <a:endParaRPr lang="en-US" dirty="0" smtClean="0">
                <a:solidFill>
                  <a:schemeClr val="tx1"/>
                </a:solidFill>
              </a:endParaRPr>
            </a:p>
            <a:p>
              <a:r>
                <a:rPr lang="en-US" dirty="0" smtClean="0">
                  <a:solidFill>
                    <a:schemeClr val="tx1"/>
                  </a:solidFill>
                </a:rPr>
                <a:t>@</a:t>
              </a:r>
              <a:r>
                <a:rPr lang="en-US" dirty="0" err="1" smtClean="0">
                  <a:solidFill>
                    <a:schemeClr val="tx1"/>
                  </a:solidFill>
                </a:rPr>
                <a:t>init</a:t>
              </a:r>
              <a:endParaRPr lang="en-US" dirty="0" smtClean="0">
                <a:solidFill>
                  <a:schemeClr val="tx1"/>
                </a:solidFill>
              </a:endParaRPr>
            </a:p>
            <a:p>
              <a:r>
                <a:rPr lang="en-US" dirty="0" err="1" smtClean="0">
                  <a:solidFill>
                    <a:schemeClr val="tx1"/>
                  </a:solidFill>
                </a:rPr>
                <a:t>SAASMLoc</a:t>
              </a:r>
              <a:r>
                <a:rPr lang="en-US" dirty="0" smtClean="0">
                  <a:solidFill>
                    <a:schemeClr val="tx1"/>
                  </a:solidFill>
                </a:rPr>
                <a:t>()</a:t>
              </a:r>
              <a:endParaRPr lang="en-US" dirty="0" smtClean="0">
                <a:solidFill>
                  <a:schemeClr val="tx1"/>
                </a:solidFill>
              </a:endParaRPr>
            </a:p>
            <a:p>
              <a:r>
                <a:rPr lang="en-US" dirty="0" smtClean="0">
                  <a:solidFill>
                    <a:schemeClr val="tx1"/>
                  </a:solidFill>
                </a:rPr>
                <a:t>…</a:t>
              </a:r>
              <a:endParaRPr lang="en-US" dirty="0" smtClean="0">
                <a:solidFill>
                  <a:schemeClr val="tx1"/>
                </a:solidFill>
              </a:endParaRPr>
            </a:p>
            <a:p>
              <a:r>
                <a:rPr lang="en-US" dirty="0" smtClean="0">
                  <a:solidFill>
                    <a:schemeClr val="tx1"/>
                  </a:solidFill>
                </a:rPr>
                <a:t>@</a:t>
              </a:r>
              <a:r>
                <a:rPr lang="en-US" dirty="0" err="1" smtClean="0">
                  <a:solidFill>
                    <a:schemeClr val="tx1"/>
                  </a:solidFill>
                </a:rPr>
                <a:t>doWork</a:t>
              </a:r>
              <a:endParaRPr lang="en-US" dirty="0" smtClean="0">
                <a:solidFill>
                  <a:schemeClr val="tx1"/>
                </a:solidFill>
              </a:endParaRPr>
            </a:p>
            <a:p>
              <a:r>
                <a:rPr lang="en-US" dirty="0" smtClean="0">
                  <a:solidFill>
                    <a:schemeClr val="tx1"/>
                  </a:solidFill>
                </a:rPr>
                <a:t>Location </a:t>
              </a:r>
              <a:r>
                <a:rPr lang="en-US" dirty="0" err="1" smtClean="0">
                  <a:solidFill>
                    <a:schemeClr val="tx1"/>
                  </a:solidFill>
                </a:rPr>
                <a:t>getSAASMLoc</a:t>
              </a:r>
              <a:r>
                <a:rPr lang="en-US" dirty="0" smtClean="0">
                  <a:solidFill>
                    <a:schemeClr val="tx1"/>
                  </a:solidFill>
                </a:rPr>
                <a:t>() {…};</a:t>
              </a:r>
              <a:endParaRPr lang="en-US" dirty="0" smtClean="0">
                <a:solidFill>
                  <a:schemeClr val="tx1"/>
                </a:solidFill>
              </a:endParaRPr>
            </a:p>
            <a:p>
              <a:r>
                <a:rPr lang="en-US" dirty="0" smtClean="0">
                  <a:solidFill>
                    <a:schemeClr val="tx1"/>
                  </a:solidFill>
                </a:rPr>
                <a:t>…</a:t>
              </a:r>
              <a:endParaRPr lang="en-US" dirty="0" smtClean="0">
                <a:solidFill>
                  <a:schemeClr val="tx1"/>
                </a:solidFill>
              </a:endParaRPr>
            </a:p>
            <a:p>
              <a:r>
                <a:rPr lang="en-US" dirty="0" smtClean="0">
                  <a:solidFill>
                    <a:schemeClr val="tx1"/>
                  </a:solidFill>
                </a:rPr>
                <a:t>@cleanup</a:t>
              </a:r>
            </a:p>
          </p:txBody>
        </p:sp>
      </p:grpSp>
      <p:sp>
        <p:nvSpPr>
          <p:cNvPr id="19" name="TextBox 18"/>
          <p:cNvSpPr txBox="1"/>
          <p:nvPr/>
        </p:nvSpPr>
        <p:spPr>
          <a:xfrm>
            <a:off x="3592226" y="4323449"/>
            <a:ext cx="2251621" cy="978729"/>
          </a:xfrm>
          <a:prstGeom prst="rect">
            <a:avLst/>
          </a:prstGeom>
          <a:noFill/>
        </p:spPr>
        <p:txBody>
          <a:bodyPr wrap="square" rtlCol="0">
            <a:spAutoFit/>
          </a:bodyPr>
          <a:lstStyle/>
          <a:p>
            <a:pPr defTabSz="914400">
              <a:lnSpc>
                <a:spcPct val="90000"/>
              </a:lnSpc>
            </a:pPr>
            <a:r>
              <a:rPr lang="en-US" sz="1600" dirty="0">
                <a:latin typeface="Arial Narrow" panose="020B0606020202030204" pitchFamily="34" charset="0"/>
                <a:ea typeface="+mn-ea"/>
              </a:rPr>
              <a:t>Application model</a:t>
            </a:r>
            <a:endParaRPr lang="en-US" sz="1600" dirty="0">
              <a:latin typeface="Arial Narrow" panose="020B0606020202030204" pitchFamily="34" charset="0"/>
              <a:ea typeface="+mn-ea"/>
            </a:endParaRPr>
          </a:p>
          <a:p>
            <a:pPr indent="-285750" defTabSz="914400">
              <a:lnSpc>
                <a:spcPct val="90000"/>
              </a:lnSpc>
              <a:buFont typeface="Arial" panose="020B0604020202020204" pitchFamily="34" charset="0"/>
              <a:buChar char="•"/>
            </a:pPr>
            <a:r>
              <a:rPr lang="en-US" sz="1600" dirty="0" smtClean="0">
                <a:latin typeface="Arial Narrow" panose="020B0606020202030204" pitchFamily="34" charset="0"/>
                <a:ea typeface="+mn-ea"/>
              </a:rPr>
              <a:t>Control Points:</a:t>
            </a:r>
            <a:endParaRPr lang="en-US" sz="1600" dirty="0">
              <a:latin typeface="Arial Narrow" panose="020B0606020202030204" pitchFamily="34" charset="0"/>
              <a:ea typeface="+mn-ea"/>
            </a:endParaRPr>
          </a:p>
          <a:p>
            <a:pPr marL="457200" lvl="2" indent="-285750" defTabSz="914400">
              <a:lnSpc>
                <a:spcPct val="90000"/>
              </a:lnSpc>
              <a:buFont typeface="Arial" panose="020B0604020202020204" pitchFamily="34" charset="0"/>
              <a:buChar char="•"/>
            </a:pPr>
            <a:r>
              <a:rPr lang="en-US" sz="1600" dirty="0">
                <a:latin typeface="Arial Narrow" panose="020B0606020202030204" pitchFamily="34" charset="0"/>
                <a:ea typeface="+mn-ea"/>
              </a:rPr>
              <a:t>in Client.java, </a:t>
            </a:r>
            <a:endParaRPr lang="en-US" sz="1600" dirty="0">
              <a:latin typeface="Arial Narrow" panose="020B0606020202030204" pitchFamily="34" charset="0"/>
              <a:ea typeface="+mn-ea"/>
            </a:endParaRPr>
          </a:p>
          <a:p>
            <a:pPr marL="457200" lvl="2" indent="-285750" defTabSz="914400">
              <a:lnSpc>
                <a:spcPct val="90000"/>
              </a:lnSpc>
              <a:buFont typeface="Arial" panose="020B0604020202020204" pitchFamily="34" charset="0"/>
              <a:buChar char="•"/>
            </a:pPr>
            <a:r>
              <a:rPr lang="en-US" sz="1600" dirty="0">
                <a:latin typeface="Arial Narrow" panose="020B0606020202030204" pitchFamily="34" charset="0"/>
                <a:ea typeface="+mn-ea"/>
              </a:rPr>
              <a:t>template id </a:t>
            </a:r>
            <a:r>
              <a:rPr lang="en-US" sz="1600" dirty="0" smtClean="0">
                <a:latin typeface="Arial Narrow" panose="020B0606020202030204" pitchFamily="34" charset="0"/>
                <a:ea typeface="+mn-ea"/>
              </a:rPr>
              <a:t>CP-1</a:t>
            </a:r>
            <a:endParaRPr lang="en-US" sz="1600" dirty="0">
              <a:latin typeface="Arial Narrow" panose="020B0606020202030204" pitchFamily="34" charset="0"/>
              <a:ea typeface="+mn-ea"/>
            </a:endParaRPr>
          </a:p>
        </p:txBody>
      </p:sp>
      <p:sp>
        <p:nvSpPr>
          <p:cNvPr id="20" name="TextBox 19"/>
          <p:cNvSpPr txBox="1"/>
          <p:nvPr/>
        </p:nvSpPr>
        <p:spPr>
          <a:xfrm>
            <a:off x="5714207" y="4331562"/>
            <a:ext cx="2845677" cy="2086725"/>
          </a:xfrm>
          <a:prstGeom prst="rect">
            <a:avLst/>
          </a:prstGeom>
          <a:noFill/>
        </p:spPr>
        <p:txBody>
          <a:bodyPr wrap="square" rtlCol="0">
            <a:spAutoFit/>
          </a:bodyPr>
          <a:lstStyle/>
          <a:p>
            <a:pPr defTabSz="914400">
              <a:lnSpc>
                <a:spcPct val="90000"/>
              </a:lnSpc>
            </a:pPr>
            <a:r>
              <a:rPr lang="en-US" sz="1600" dirty="0">
                <a:latin typeface="Arial Narrow" panose="020B0606020202030204" pitchFamily="34" charset="0"/>
                <a:ea typeface="+mn-ea"/>
              </a:rPr>
              <a:t>DFU </a:t>
            </a:r>
            <a:r>
              <a:rPr lang="en-US" sz="1600" dirty="0" smtClean="0">
                <a:latin typeface="Arial Narrow" panose="020B0606020202030204" pitchFamily="34" charset="0"/>
                <a:ea typeface="+mn-ea"/>
              </a:rPr>
              <a:t>Descriptions</a:t>
            </a:r>
            <a:endParaRPr lang="en-US" sz="1600" dirty="0" smtClean="0">
              <a:latin typeface="Arial Narrow" panose="020B0606020202030204" pitchFamily="34" charset="0"/>
              <a:ea typeface="+mn-ea"/>
            </a:endParaRPr>
          </a:p>
          <a:p>
            <a:pPr marL="285750" indent="-285750" defTabSz="914400">
              <a:lnSpc>
                <a:spcPct val="90000"/>
              </a:lnSpc>
              <a:buFont typeface="Arial" panose="020B0604020202020204" pitchFamily="34" charset="0"/>
              <a:buChar char="•"/>
            </a:pPr>
            <a:r>
              <a:rPr lang="en-US" sz="1600" dirty="0" smtClean="0">
                <a:latin typeface="Arial Narrow" panose="020B0606020202030204" pitchFamily="34" charset="0"/>
                <a:ea typeface="+mn-ea"/>
              </a:rPr>
              <a:t>DFU ID 1</a:t>
            </a:r>
            <a:endParaRPr lang="en-US" sz="1600" dirty="0" smtClean="0">
              <a:latin typeface="Arial Narrow" panose="020B0606020202030204" pitchFamily="34" charset="0"/>
              <a:ea typeface="+mn-ea"/>
            </a:endParaRPr>
          </a:p>
          <a:p>
            <a:pPr marL="742950" lvl="1" indent="-285750" defTabSz="914400">
              <a:lnSpc>
                <a:spcPct val="90000"/>
              </a:lnSpc>
              <a:buFont typeface="Arial" panose="020B0604020202020204" pitchFamily="34" charset="0"/>
              <a:buChar char="•"/>
            </a:pPr>
            <a:r>
              <a:rPr lang="en-US" sz="1600" dirty="0" smtClean="0">
                <a:latin typeface="Arial Narrow" panose="020B0606020202030204" pitchFamily="34" charset="0"/>
                <a:ea typeface="+mn-ea"/>
              </a:rPr>
              <a:t>Name: </a:t>
            </a:r>
            <a:r>
              <a:rPr lang="en-US" sz="1600" dirty="0" err="1" smtClean="0">
                <a:latin typeface="Arial Narrow" panose="020B0606020202030204" pitchFamily="34" charset="0"/>
                <a:ea typeface="+mn-ea"/>
              </a:rPr>
              <a:t>SAASMLoc</a:t>
            </a:r>
            <a:endParaRPr lang="en-US" sz="1600" dirty="0" smtClean="0">
              <a:latin typeface="Arial Narrow" panose="020B0606020202030204" pitchFamily="34" charset="0"/>
              <a:ea typeface="+mn-ea"/>
            </a:endParaRPr>
          </a:p>
          <a:p>
            <a:pPr marL="742950" lvl="1" indent="-285750" defTabSz="914400">
              <a:lnSpc>
                <a:spcPct val="90000"/>
              </a:lnSpc>
              <a:buFont typeface="Arial" panose="020B0604020202020204" pitchFamily="34" charset="0"/>
              <a:buChar char="•"/>
            </a:pPr>
            <a:r>
              <a:rPr lang="en-US" sz="1600" dirty="0" smtClean="0">
                <a:latin typeface="Arial Narrow" panose="020B0606020202030204" pitchFamily="34" charset="0"/>
                <a:ea typeface="+mn-ea"/>
              </a:rPr>
              <a:t>@</a:t>
            </a:r>
            <a:r>
              <a:rPr lang="en-US" sz="1600" dirty="0" err="1" smtClean="0">
                <a:latin typeface="Arial Narrow" panose="020B0606020202030204" pitchFamily="34" charset="0"/>
                <a:ea typeface="+mn-ea"/>
              </a:rPr>
              <a:t>f_s</a:t>
            </a:r>
            <a:r>
              <a:rPr lang="en-US" sz="1600" dirty="0" smtClean="0">
                <a:latin typeface="Arial Narrow" panose="020B0606020202030204" pitchFamily="34" charset="0"/>
                <a:ea typeface="+mn-ea"/>
              </a:rPr>
              <a:t>: </a:t>
            </a:r>
            <a:r>
              <a:rPr lang="en-US" sz="1600" dirty="0" err="1" smtClean="0">
                <a:latin typeface="Arial Narrow" panose="020B0606020202030204" pitchFamily="34" charset="0"/>
                <a:ea typeface="+mn-ea"/>
              </a:rPr>
              <a:t>LocProv</a:t>
            </a:r>
            <a:endParaRPr lang="en-US" sz="1600" dirty="0" smtClean="0">
              <a:latin typeface="Arial Narrow" panose="020B0606020202030204" pitchFamily="34" charset="0"/>
              <a:ea typeface="+mn-ea"/>
            </a:endParaRPr>
          </a:p>
          <a:p>
            <a:pPr marL="742950" lvl="1" indent="-285750" defTabSz="914400">
              <a:lnSpc>
                <a:spcPct val="90000"/>
              </a:lnSpc>
              <a:buFont typeface="Arial" panose="020B0604020202020204" pitchFamily="34" charset="0"/>
              <a:buChar char="•"/>
            </a:pPr>
            <a:r>
              <a:rPr lang="en-US" sz="1600" dirty="0" smtClean="0">
                <a:latin typeface="Arial Narrow" panose="020B0606020202030204" pitchFamily="34" charset="0"/>
                <a:ea typeface="+mn-ea"/>
              </a:rPr>
              <a:t>Source: ….java</a:t>
            </a:r>
            <a:endParaRPr lang="en-US" sz="1600" dirty="0" smtClean="0">
              <a:latin typeface="Arial Narrow" panose="020B0606020202030204" pitchFamily="34" charset="0"/>
              <a:ea typeface="+mn-ea"/>
            </a:endParaRPr>
          </a:p>
          <a:p>
            <a:pPr marL="742950" lvl="1" indent="-285750" defTabSz="914400">
              <a:lnSpc>
                <a:spcPct val="90000"/>
              </a:lnSpc>
              <a:buFont typeface="Arial" panose="020B0604020202020204" pitchFamily="34" charset="0"/>
              <a:buChar char="•"/>
            </a:pPr>
            <a:r>
              <a:rPr lang="en-US" sz="1600" dirty="0" smtClean="0">
                <a:latin typeface="Arial Narrow" panose="020B0606020202030204" pitchFamily="34" charset="0"/>
                <a:ea typeface="+mn-ea"/>
              </a:rPr>
              <a:t>Dependencies:</a:t>
            </a:r>
            <a:endParaRPr lang="en-US" sz="1600" dirty="0" smtClean="0">
              <a:latin typeface="Arial Narrow" panose="020B0606020202030204" pitchFamily="34" charset="0"/>
              <a:ea typeface="+mn-ea"/>
            </a:endParaRPr>
          </a:p>
          <a:p>
            <a:pPr marL="742950" lvl="1" indent="-285750" defTabSz="914400">
              <a:lnSpc>
                <a:spcPct val="90000"/>
              </a:lnSpc>
              <a:buFont typeface="Arial" panose="020B0604020202020204" pitchFamily="34" charset="0"/>
              <a:buChar char="•"/>
            </a:pPr>
            <a:r>
              <a:rPr lang="en-US" sz="1600" dirty="0" smtClean="0">
                <a:latin typeface="Arial Narrow" panose="020B0606020202030204" pitchFamily="34" charset="0"/>
                <a:ea typeface="+mn-ea"/>
              </a:rPr>
              <a:t>DSL File: </a:t>
            </a:r>
            <a:endParaRPr lang="en-US" sz="1600" dirty="0" smtClean="0">
              <a:latin typeface="Arial Narrow" panose="020B0606020202030204" pitchFamily="34" charset="0"/>
              <a:ea typeface="+mn-ea"/>
            </a:endParaRPr>
          </a:p>
          <a:p>
            <a:pPr marL="285750" indent="-285750" defTabSz="914400">
              <a:lnSpc>
                <a:spcPct val="90000"/>
              </a:lnSpc>
              <a:buFont typeface="Arial" panose="020B0604020202020204" pitchFamily="34" charset="0"/>
              <a:buChar char="•"/>
            </a:pPr>
            <a:r>
              <a:rPr lang="en-US" sz="1600" dirty="0" smtClean="0">
                <a:latin typeface="Arial Narrow" panose="020B0606020202030204" pitchFamily="34" charset="0"/>
                <a:ea typeface="+mn-ea"/>
              </a:rPr>
              <a:t>DFU ID 2</a:t>
            </a:r>
            <a:endParaRPr lang="en-US" sz="1600" dirty="0" smtClean="0">
              <a:latin typeface="Arial Narrow" panose="020B0606020202030204" pitchFamily="34" charset="0"/>
              <a:ea typeface="+mn-ea"/>
            </a:endParaRPr>
          </a:p>
          <a:p>
            <a:pPr marL="742950" lvl="1" indent="-285750" defTabSz="914400">
              <a:lnSpc>
                <a:spcPct val="90000"/>
              </a:lnSpc>
              <a:buFont typeface="Arial" panose="020B0604020202020204" pitchFamily="34" charset="0"/>
              <a:buChar char="•"/>
            </a:pPr>
            <a:r>
              <a:rPr lang="en-US" sz="1600" dirty="0" smtClean="0">
                <a:latin typeface="Arial Narrow" panose="020B0606020202030204" pitchFamily="34" charset="0"/>
                <a:ea typeface="+mn-ea"/>
              </a:rPr>
              <a:t>….</a:t>
            </a:r>
            <a:endParaRPr lang="en-US" sz="1600" dirty="0">
              <a:latin typeface="Arial Narrow" panose="020B0606020202030204" pitchFamily="34" charset="0"/>
              <a:ea typeface="+mn-ea"/>
            </a:endParaRPr>
          </a:p>
        </p:txBody>
      </p:sp>
      <p:sp>
        <p:nvSpPr>
          <p:cNvPr id="21" name="TextBox 20"/>
          <p:cNvSpPr txBox="1"/>
          <p:nvPr/>
        </p:nvSpPr>
        <p:spPr>
          <a:xfrm>
            <a:off x="3584442" y="6267316"/>
            <a:ext cx="3116671" cy="535531"/>
          </a:xfrm>
          <a:prstGeom prst="rect">
            <a:avLst/>
          </a:prstGeom>
          <a:noFill/>
        </p:spPr>
        <p:txBody>
          <a:bodyPr wrap="square" rtlCol="0">
            <a:spAutoFit/>
          </a:bodyPr>
          <a:lstStyle/>
          <a:p>
            <a:pPr defTabSz="914400">
              <a:lnSpc>
                <a:spcPct val="90000"/>
              </a:lnSpc>
            </a:pPr>
            <a:r>
              <a:rPr lang="en-US" sz="1600" dirty="0">
                <a:latin typeface="Arial Narrow" panose="020B0606020202030204" pitchFamily="34" charset="0"/>
                <a:ea typeface="+mn-ea"/>
              </a:rPr>
              <a:t>Target (deployment</a:t>
            </a:r>
            <a:r>
              <a:rPr lang="en-US" sz="1600" dirty="0" smtClean="0">
                <a:latin typeface="Arial Narrow" panose="020B0606020202030204" pitchFamily="34" charset="0"/>
                <a:ea typeface="+mn-ea"/>
              </a:rPr>
              <a:t>) Ecosystem</a:t>
            </a:r>
            <a:endParaRPr lang="en-US" sz="1600" dirty="0">
              <a:latin typeface="Arial Narrow" panose="020B0606020202030204" pitchFamily="34" charset="0"/>
              <a:ea typeface="+mn-ea"/>
            </a:endParaRPr>
          </a:p>
          <a:p>
            <a:pPr indent="-285750" defTabSz="914400">
              <a:lnSpc>
                <a:spcPct val="90000"/>
              </a:lnSpc>
              <a:buFont typeface="Arial" panose="020B0604020202020204" pitchFamily="34" charset="0"/>
              <a:buChar char="•"/>
            </a:pPr>
            <a:r>
              <a:rPr lang="en-US" sz="1600" dirty="0">
                <a:latin typeface="Arial Narrow" panose="020B0606020202030204" pitchFamily="34" charset="0"/>
                <a:ea typeface="+mn-ea"/>
              </a:rPr>
              <a:t>No GPS </a:t>
            </a:r>
            <a:r>
              <a:rPr lang="en-US" sz="1600" dirty="0" smtClean="0">
                <a:latin typeface="Arial Narrow" panose="020B0606020202030204" pitchFamily="34" charset="0"/>
                <a:ea typeface="+mn-ea"/>
              </a:rPr>
              <a:t>Sat, Bandwidth: x</a:t>
            </a:r>
            <a:endParaRPr lang="en-US" sz="1600" dirty="0">
              <a:latin typeface="Arial Narrow" panose="020B0606020202030204" pitchFamily="34" charset="0"/>
              <a:ea typeface="+mn-ea"/>
            </a:endParaRPr>
          </a:p>
        </p:txBody>
      </p:sp>
      <p:sp>
        <p:nvSpPr>
          <p:cNvPr id="22" name="TextBox 21"/>
          <p:cNvSpPr txBox="1"/>
          <p:nvPr/>
        </p:nvSpPr>
        <p:spPr>
          <a:xfrm>
            <a:off x="3592226" y="5553278"/>
            <a:ext cx="2716167" cy="535531"/>
          </a:xfrm>
          <a:prstGeom prst="rect">
            <a:avLst/>
          </a:prstGeom>
          <a:noFill/>
        </p:spPr>
        <p:txBody>
          <a:bodyPr wrap="square" rtlCol="0">
            <a:spAutoFit/>
          </a:bodyPr>
          <a:lstStyle/>
          <a:p>
            <a:pPr defTabSz="914400">
              <a:lnSpc>
                <a:spcPct val="90000"/>
              </a:lnSpc>
            </a:pPr>
            <a:r>
              <a:rPr lang="en-US" sz="1600" dirty="0">
                <a:latin typeface="Arial Narrow" panose="020B0606020202030204" pitchFamily="34" charset="0"/>
                <a:ea typeface="+mn-ea"/>
              </a:rPr>
              <a:t>Mission Requirements</a:t>
            </a:r>
            <a:endParaRPr lang="en-US" sz="1600" dirty="0">
              <a:latin typeface="Arial Narrow" panose="020B0606020202030204" pitchFamily="34" charset="0"/>
              <a:ea typeface="+mn-ea"/>
            </a:endParaRPr>
          </a:p>
          <a:p>
            <a:pPr indent="-285750" defTabSz="914400">
              <a:lnSpc>
                <a:spcPct val="90000"/>
              </a:lnSpc>
              <a:buFont typeface="Arial" panose="020B0604020202020204" pitchFamily="34" charset="0"/>
              <a:buChar char="•"/>
            </a:pPr>
            <a:r>
              <a:rPr lang="en-US" sz="1600" dirty="0">
                <a:latin typeface="Arial Narrow" panose="020B0606020202030204" pitchFamily="34" charset="0"/>
                <a:ea typeface="+mn-ea"/>
              </a:rPr>
              <a:t>Call </a:t>
            </a:r>
            <a:r>
              <a:rPr lang="en-US" sz="1600" dirty="0" err="1">
                <a:latin typeface="Arial Narrow" panose="020B0606020202030204" pitchFamily="34" charset="0"/>
                <a:ea typeface="+mn-ea"/>
              </a:rPr>
              <a:t>Freq</a:t>
            </a:r>
            <a:r>
              <a:rPr lang="en-US" sz="1600" dirty="0">
                <a:latin typeface="Arial Narrow" panose="020B0606020202030204" pitchFamily="34" charset="0"/>
                <a:ea typeface="+mn-ea"/>
              </a:rPr>
              <a:t>:  1Hz</a:t>
            </a:r>
          </a:p>
        </p:txBody>
      </p:sp>
      <p:grpSp>
        <p:nvGrpSpPr>
          <p:cNvPr id="13" name="Group 12"/>
          <p:cNvGrpSpPr/>
          <p:nvPr/>
        </p:nvGrpSpPr>
        <p:grpSpPr>
          <a:xfrm>
            <a:off x="422868" y="3951237"/>
            <a:ext cx="2574585" cy="2778639"/>
            <a:chOff x="4475307" y="2526616"/>
            <a:chExt cx="2574585" cy="2778639"/>
          </a:xfrm>
        </p:grpSpPr>
        <p:grpSp>
          <p:nvGrpSpPr>
            <p:cNvPr id="11" name="Group 10"/>
            <p:cNvGrpSpPr/>
            <p:nvPr/>
          </p:nvGrpSpPr>
          <p:grpSpPr>
            <a:xfrm>
              <a:off x="4475307" y="2526616"/>
              <a:ext cx="2574585" cy="2778639"/>
              <a:chOff x="4605061" y="3394935"/>
              <a:chExt cx="2574585" cy="2778639"/>
            </a:xfrm>
          </p:grpSpPr>
          <p:sp>
            <p:nvSpPr>
              <p:cNvPr id="8" name="Rounded Rectangle 7"/>
              <p:cNvSpPr/>
              <p:nvPr/>
            </p:nvSpPr>
            <p:spPr>
              <a:xfrm>
                <a:off x="4648200" y="3829597"/>
                <a:ext cx="2337380" cy="2343977"/>
              </a:xfrm>
              <a:prstGeom prst="roundRect">
                <a:avLst>
                  <a:gd name="adj" fmla="val 9516"/>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90000"/>
                  </a:lnSpc>
                </a:pPr>
                <a:r>
                  <a:rPr lang="en-US" dirty="0">
                    <a:solidFill>
                      <a:schemeClr val="tx1"/>
                    </a:solidFill>
                  </a:rPr>
                  <a:t>…</a:t>
                </a:r>
                <a:endParaRPr lang="en-US" dirty="0">
                  <a:solidFill>
                    <a:schemeClr val="tx1"/>
                  </a:solidFill>
                </a:endParaRPr>
              </a:p>
              <a:p>
                <a:pPr>
                  <a:lnSpc>
                    <a:spcPct val="90000"/>
                  </a:lnSpc>
                </a:pPr>
                <a:r>
                  <a:rPr lang="en-US" dirty="0">
                    <a:solidFill>
                      <a:schemeClr val="tx1"/>
                    </a:solidFill>
                    <a:latin typeface="Arial Narrow" panose="020B0606020202030204" pitchFamily="34" charset="0"/>
                  </a:rPr>
                  <a:t>//</a:t>
                </a:r>
                <a:r>
                  <a:rPr lang="en-US" dirty="0" err="1" smtClean="0">
                    <a:solidFill>
                      <a:schemeClr val="tx1"/>
                    </a:solidFill>
                    <a:latin typeface="Arial Narrow" panose="020B0606020202030204" pitchFamily="34" charset="0"/>
                  </a:rPr>
                  <a:t>init</a:t>
                </a:r>
                <a:r>
                  <a:rPr lang="en-US" dirty="0" smtClean="0">
                    <a:solidFill>
                      <a:schemeClr val="tx1"/>
                    </a:solidFill>
                    <a:latin typeface="Arial Narrow" panose="020B0606020202030204" pitchFamily="34" charset="0"/>
                  </a:rPr>
                  <a:t>- </a:t>
                </a:r>
                <a:r>
                  <a:rPr lang="en-US" dirty="0" err="1" smtClean="0">
                    <a:solidFill>
                      <a:srgbClr val="FF3300"/>
                    </a:solidFill>
                    <a:latin typeface="Arial Narrow" panose="020B0606020202030204" pitchFamily="34" charset="0"/>
                  </a:rPr>
                  <a:t>LocProv</a:t>
                </a:r>
                <a:endParaRPr lang="en-US" dirty="0">
                  <a:solidFill>
                    <a:srgbClr val="FF3300"/>
                  </a:solidFill>
                  <a:latin typeface="Arial Narrow" panose="020B0606020202030204" pitchFamily="34" charset="0"/>
                </a:endParaRPr>
              </a:p>
              <a:p>
                <a:pPr>
                  <a:lnSpc>
                    <a:spcPct val="90000"/>
                  </a:lnSpc>
                </a:pPr>
                <a:r>
                  <a:rPr lang="en-US" dirty="0">
                    <a:solidFill>
                      <a:schemeClr val="tx1"/>
                    </a:solidFill>
                  </a:rPr>
                  <a:t>while(true) {</a:t>
                </a:r>
                <a:endParaRPr lang="en-US" dirty="0">
                  <a:solidFill>
                    <a:schemeClr val="tx1"/>
                  </a:solidFill>
                </a:endParaRPr>
              </a:p>
              <a:p>
                <a:pPr>
                  <a:lnSpc>
                    <a:spcPct val="90000"/>
                  </a:lnSpc>
                </a:pPr>
                <a:r>
                  <a:rPr lang="en-US" dirty="0">
                    <a:solidFill>
                      <a:schemeClr val="tx1"/>
                    </a:solidFill>
                    <a:latin typeface="Arial Narrow" panose="020B0606020202030204" pitchFamily="34" charset="0"/>
                  </a:rPr>
                  <a:t>//</a:t>
                </a:r>
                <a:r>
                  <a:rPr lang="en-US" dirty="0" err="1" smtClean="0">
                    <a:solidFill>
                      <a:schemeClr val="tx1"/>
                    </a:solidFill>
                    <a:latin typeface="Arial Narrow" panose="020B0606020202030204" pitchFamily="34" charset="0"/>
                  </a:rPr>
                  <a:t>doWork-</a:t>
                </a:r>
                <a:r>
                  <a:rPr lang="en-US" dirty="0" err="1" smtClean="0">
                    <a:solidFill>
                      <a:srgbClr val="FF3300"/>
                    </a:solidFill>
                    <a:latin typeface="Arial Narrow" panose="020B0606020202030204" pitchFamily="34" charset="0"/>
                  </a:rPr>
                  <a:t>LocProv</a:t>
                </a:r>
                <a:endParaRPr lang="en-US" dirty="0">
                  <a:solidFill>
                    <a:srgbClr val="FF3300"/>
                  </a:solidFill>
                  <a:latin typeface="Arial Narrow" panose="020B0606020202030204" pitchFamily="34" charset="0"/>
                </a:endParaRPr>
              </a:p>
              <a:p>
                <a:pPr>
                  <a:lnSpc>
                    <a:spcPct val="90000"/>
                  </a:lnSpc>
                </a:pPr>
                <a:r>
                  <a:rPr lang="en-US" dirty="0">
                    <a:solidFill>
                      <a:schemeClr val="tx1"/>
                    </a:solidFill>
                  </a:rPr>
                  <a:t>  </a:t>
                </a:r>
                <a:r>
                  <a:rPr lang="en-US" dirty="0" err="1">
                    <a:solidFill>
                      <a:schemeClr val="tx1"/>
                    </a:solidFill>
                  </a:rPr>
                  <a:t>sendReport</a:t>
                </a:r>
                <a:r>
                  <a:rPr lang="en-US" dirty="0">
                    <a:solidFill>
                      <a:schemeClr val="tx1"/>
                    </a:solidFill>
                  </a:rPr>
                  <a:t>(r);</a:t>
                </a:r>
                <a:endParaRPr lang="en-US" dirty="0">
                  <a:solidFill>
                    <a:schemeClr val="tx1"/>
                  </a:solidFill>
                </a:endParaRPr>
              </a:p>
              <a:p>
                <a:pPr>
                  <a:lnSpc>
                    <a:spcPct val="90000"/>
                  </a:lnSpc>
                </a:pPr>
                <a:r>
                  <a:rPr lang="en-US" dirty="0">
                    <a:solidFill>
                      <a:schemeClr val="tx1"/>
                    </a:solidFill>
                  </a:rPr>
                  <a:t>  sleep(x);</a:t>
                </a:r>
                <a:endParaRPr lang="en-US" dirty="0">
                  <a:solidFill>
                    <a:schemeClr val="tx1"/>
                  </a:solidFill>
                </a:endParaRPr>
              </a:p>
              <a:p>
                <a:pPr>
                  <a:lnSpc>
                    <a:spcPct val="90000"/>
                  </a:lnSpc>
                </a:pPr>
                <a:r>
                  <a:rPr lang="en-US" dirty="0">
                    <a:solidFill>
                      <a:schemeClr val="tx1"/>
                    </a:solidFill>
                  </a:rPr>
                  <a:t>}</a:t>
                </a:r>
                <a:endParaRPr lang="en-US" dirty="0">
                  <a:solidFill>
                    <a:schemeClr val="tx1"/>
                  </a:solidFill>
                </a:endParaRPr>
              </a:p>
              <a:p>
                <a:pPr>
                  <a:lnSpc>
                    <a:spcPct val="90000"/>
                  </a:lnSpc>
                </a:pPr>
                <a:r>
                  <a:rPr lang="en-US" dirty="0">
                    <a:solidFill>
                      <a:schemeClr val="tx1"/>
                    </a:solidFill>
                    <a:latin typeface="Arial Narrow" panose="020B0606020202030204" pitchFamily="34" charset="0"/>
                  </a:rPr>
                  <a:t>//</a:t>
                </a:r>
                <a:r>
                  <a:rPr lang="en-US" dirty="0" smtClean="0">
                    <a:solidFill>
                      <a:schemeClr val="tx1"/>
                    </a:solidFill>
                    <a:latin typeface="Arial Narrow" panose="020B0606020202030204" pitchFamily="34" charset="0"/>
                  </a:rPr>
                  <a:t>cleanup-</a:t>
                </a:r>
                <a:r>
                  <a:rPr lang="en-US" dirty="0" err="1" smtClean="0">
                    <a:solidFill>
                      <a:srgbClr val="FF3300"/>
                    </a:solidFill>
                    <a:latin typeface="Arial Narrow" panose="020B0606020202030204" pitchFamily="34" charset="0"/>
                  </a:rPr>
                  <a:t>LocProv</a:t>
                </a:r>
                <a:endParaRPr lang="en-US" dirty="0">
                  <a:solidFill>
                    <a:schemeClr val="tx1"/>
                  </a:solidFill>
                </a:endParaRPr>
              </a:p>
            </p:txBody>
          </p:sp>
          <p:sp>
            <p:nvSpPr>
              <p:cNvPr id="10" name="TextBox 8"/>
              <p:cNvSpPr txBox="1"/>
              <p:nvPr/>
            </p:nvSpPr>
            <p:spPr>
              <a:xfrm>
                <a:off x="4605061" y="3394935"/>
                <a:ext cx="2574585" cy="4524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80000"/>
                  </a:lnSpc>
                </a:pPr>
                <a:r>
                  <a:rPr lang="en-US" dirty="0" smtClean="0"/>
                  <a:t>Arch Template </a:t>
                </a:r>
                <a:endParaRPr lang="en-US" dirty="0" smtClean="0"/>
              </a:p>
              <a:p>
                <a:pPr algn="ctr">
                  <a:lnSpc>
                    <a:spcPct val="50000"/>
                  </a:lnSpc>
                </a:pPr>
                <a:r>
                  <a:rPr lang="en-US" sz="1200" dirty="0" smtClean="0">
                    <a:latin typeface="Arial Narrow" panose="020B0606020202030204" pitchFamily="34" charset="0"/>
                  </a:rPr>
                  <a:t>(Control Point assumption)</a:t>
                </a:r>
                <a:r>
                  <a:rPr lang="en-US" dirty="0" smtClean="0"/>
                  <a:t> </a:t>
                </a:r>
              </a:p>
            </p:txBody>
          </p:sp>
        </p:grpSp>
        <p:pic>
          <p:nvPicPr>
            <p:cNvPr id="9" name="Picture 8" descr="C:\Users\matt\AppData\Local\Microsoft\Windows\Temporary Internet Files\Content.IE5\AQVPOMZF\java[1].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286775" y="4666632"/>
              <a:ext cx="485775" cy="485775"/>
            </a:xfrm>
            <a:prstGeom prst="rect">
              <a:avLst/>
            </a:prstGeom>
            <a:solidFill>
              <a:schemeClr val="tx1">
                <a:lumMod val="50000"/>
                <a:lumOff val="50000"/>
              </a:schemeClr>
            </a:solidFill>
            <a:ln>
              <a:solidFill>
                <a:srgbClr val="FF0000"/>
              </a:solidFill>
            </a:ln>
            <a:effectLst>
              <a:outerShdw blurRad="50800" dist="38100" dir="2700000" algn="tl" rotWithShape="0">
                <a:prstClr val="black">
                  <a:alpha val="40000"/>
                </a:prstClr>
              </a:outerShdw>
            </a:effectLst>
          </p:spPr>
        </p:pic>
      </p:grpSp>
      <p:sp>
        <p:nvSpPr>
          <p:cNvPr id="25" name="TextBox 8"/>
          <p:cNvSpPr txBox="1"/>
          <p:nvPr/>
        </p:nvSpPr>
        <p:spPr>
          <a:xfrm>
            <a:off x="3206753" y="3951043"/>
            <a:ext cx="2176182" cy="369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Triple Store </a:t>
            </a:r>
          </a:p>
        </p:txBody>
      </p:sp>
      <p:sp>
        <p:nvSpPr>
          <p:cNvPr id="3" name="Rectangle 2"/>
          <p:cNvSpPr/>
          <p:nvPr/>
        </p:nvSpPr>
        <p:spPr>
          <a:xfrm>
            <a:off x="3592225" y="4301738"/>
            <a:ext cx="4411815" cy="25011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rot="16200000">
            <a:off x="6991062" y="4733884"/>
            <a:ext cx="4039702" cy="276999"/>
          </a:xfrm>
          <a:prstGeom prst="rect">
            <a:avLst/>
          </a:prstGeom>
          <a:noFill/>
        </p:spPr>
        <p:txBody>
          <a:bodyPr wrap="square" rtlCol="0">
            <a:spAutoFit/>
          </a:bodyPr>
          <a:lstStyle/>
          <a:p>
            <a:r>
              <a:rPr lang="en-US" sz="1200" b="1" dirty="0" smtClean="0">
                <a:latin typeface="Arial Narrow" panose="020B0606020202030204" pitchFamily="34" charset="0"/>
              </a:rPr>
              <a:t>Using </a:t>
            </a:r>
            <a:r>
              <a:rPr lang="en-US" sz="1200" b="1" dirty="0" err="1" smtClean="0">
                <a:latin typeface="Arial Narrow" panose="020B0606020202030204" pitchFamily="34" charset="0"/>
              </a:rPr>
              <a:t>LocProv</a:t>
            </a:r>
            <a:r>
              <a:rPr lang="en-US" sz="1200" b="1" dirty="0" smtClean="0">
                <a:latin typeface="Arial Narrow" panose="020B0606020202030204" pitchFamily="34" charset="0"/>
              </a:rPr>
              <a:t> as a shorthand for </a:t>
            </a:r>
            <a:r>
              <a:rPr lang="en-US" sz="1200" b="1" dirty="0" err="1" smtClean="0">
                <a:latin typeface="Arial Narrow" panose="020B0606020202030204" pitchFamily="34" charset="0"/>
              </a:rPr>
              <a:t>LocationProvider</a:t>
            </a:r>
            <a:r>
              <a:rPr lang="en-US" sz="1200" b="1" dirty="0" smtClean="0">
                <a:latin typeface="Arial Narrow" panose="020B0606020202030204" pitchFamily="34" charset="0"/>
              </a:rPr>
              <a:t> in this slide</a:t>
            </a:r>
            <a:endParaRPr lang="en-US" sz="1200" b="1" dirty="0">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5" grpId="0"/>
      <p:bldP spid="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CP-1 Problem Space</a:t>
            </a:r>
            <a:endParaRPr lang="en-US" dirty="0"/>
          </a:p>
        </p:txBody>
      </p:sp>
      <p:sp>
        <p:nvSpPr>
          <p:cNvPr id="4" name="Content Placeholder 3"/>
          <p:cNvSpPr>
            <a:spLocks noGrp="1"/>
          </p:cNvSpPr>
          <p:nvPr>
            <p:ph idx="1"/>
          </p:nvPr>
        </p:nvSpPr>
        <p:spPr>
          <a:xfrm>
            <a:off x="541420" y="1094874"/>
            <a:ext cx="8361947" cy="5245768"/>
          </a:xfrm>
        </p:spPr>
        <p:txBody>
          <a:bodyPr/>
          <a:lstStyle/>
          <a:p>
            <a:r>
              <a:rPr lang="en-US" sz="2400" dirty="0"/>
              <a:t>We have 6 elements in our operating environment that can change (</a:t>
            </a:r>
            <a:r>
              <a:rPr lang="en-US" sz="2400" dirty="0" err="1"/>
              <a:t>boolean</a:t>
            </a:r>
            <a:r>
              <a:rPr lang="en-US" sz="2400" dirty="0" smtClean="0"/>
              <a:t>)</a:t>
            </a:r>
            <a:endParaRPr lang="en-US" sz="2400" dirty="0" smtClean="0"/>
          </a:p>
          <a:p>
            <a:pPr lvl="1"/>
            <a:r>
              <a:rPr lang="en-US" sz="2000" dirty="0" smtClean="0"/>
              <a:t>GPS-Sat, GPS-Dev, Ext-BT, Ext-</a:t>
            </a:r>
            <a:r>
              <a:rPr lang="en-US" sz="2000" dirty="0" err="1" smtClean="0"/>
              <a:t>USB,Has</a:t>
            </a:r>
            <a:r>
              <a:rPr lang="en-US" sz="2000" dirty="0" smtClean="0"/>
              <a:t>-UI, </a:t>
            </a:r>
            <a:r>
              <a:rPr lang="en-US" sz="2000" dirty="0" err="1" smtClean="0"/>
              <a:t>Req</a:t>
            </a:r>
            <a:r>
              <a:rPr lang="en-US" sz="2000" dirty="0" smtClean="0"/>
              <a:t>-SAASM</a:t>
            </a:r>
            <a:endParaRPr lang="en-US" sz="2000" dirty="0"/>
          </a:p>
          <a:p>
            <a:pPr lvl="1"/>
            <a:r>
              <a:rPr lang="en-US" sz="2000" dirty="0"/>
              <a:t>2^6 </a:t>
            </a:r>
            <a:r>
              <a:rPr lang="en-US" sz="2000" dirty="0" smtClean="0"/>
              <a:t> (64) </a:t>
            </a:r>
            <a:r>
              <a:rPr lang="en-US" sz="2000" dirty="0"/>
              <a:t>possible environment configurations</a:t>
            </a:r>
            <a:endParaRPr lang="en-US" sz="2000" dirty="0"/>
          </a:p>
          <a:p>
            <a:pPr lvl="1"/>
            <a:r>
              <a:rPr lang="en-US" sz="2000" dirty="0"/>
              <a:t>Not all environment configurations are self-consistent: for example a Mission requirement for SAASM location, but the absence of GPS satellites.</a:t>
            </a:r>
            <a:endParaRPr lang="en-US" sz="2000" dirty="0"/>
          </a:p>
          <a:p>
            <a:r>
              <a:rPr lang="en-US" sz="2400" dirty="0" smtClean="0"/>
              <a:t>We have 5 DFUs that satisfy </a:t>
            </a:r>
            <a:r>
              <a:rPr lang="en-US" sz="2400" dirty="0" err="1" smtClean="0"/>
              <a:t>LocationProvider</a:t>
            </a:r>
            <a:r>
              <a:rPr lang="en-US" sz="2400" dirty="0" smtClean="0"/>
              <a:t> (functional spec)</a:t>
            </a:r>
            <a:endParaRPr lang="en-US" sz="2400" dirty="0" smtClean="0"/>
          </a:p>
          <a:p>
            <a:pPr lvl="1"/>
            <a:r>
              <a:rPr lang="en-US" sz="2000" dirty="0" smtClean="0"/>
              <a:t>A-GPS, BT-GPS, USB-GPS, SAASM-GPS, Dreck</a:t>
            </a:r>
            <a:endParaRPr lang="en-US" sz="2000" dirty="0" smtClean="0"/>
          </a:p>
          <a:p>
            <a:pPr marL="457200" lvl="1" indent="0">
              <a:buNone/>
            </a:pPr>
            <a:endParaRPr lang="en-US" sz="2000" dirty="0" smtClean="0"/>
          </a:p>
          <a:p>
            <a:r>
              <a:rPr lang="en-US" sz="2400" dirty="0"/>
              <a:t>C</a:t>
            </a:r>
            <a:r>
              <a:rPr lang="en-US" sz="2400" dirty="0" smtClean="0"/>
              <a:t>onsidering </a:t>
            </a:r>
            <a:r>
              <a:rPr lang="en-US" sz="2400" dirty="0"/>
              <a:t>our initial focus on substitution, removing any of our basic 5 DFUs might make </a:t>
            </a:r>
            <a:r>
              <a:rPr lang="en-US" sz="2400" dirty="0" smtClean="0"/>
              <a:t>scenarios unsolvable</a:t>
            </a:r>
            <a:endParaRPr lang="en-US" sz="2400" dirty="0" smtClean="0"/>
          </a:p>
          <a:p>
            <a:pPr lvl="1"/>
            <a:r>
              <a:rPr lang="en-US" sz="2000" dirty="0" smtClean="0"/>
              <a:t>Different flavors of CP1 (start with m&lt;5 of DFUs)</a:t>
            </a:r>
            <a:endParaRPr lang="en-US" sz="2000" dirty="0"/>
          </a:p>
          <a:p>
            <a:endParaRPr lang="en-US" sz="2400" dirty="0"/>
          </a:p>
        </p:txBody>
      </p:sp>
      <p:sp>
        <p:nvSpPr>
          <p:cNvPr id="3" name="Slide Number Placeholder 2"/>
          <p:cNvSpPr>
            <a:spLocks noGrp="1"/>
          </p:cNvSpPr>
          <p:nvPr>
            <p:ph type="sldNum" sz="quarter" idx="12"/>
          </p:nvPr>
        </p:nvSpPr>
        <p:spPr/>
        <p:txBody>
          <a:bodyPr/>
          <a:lstStyle/>
          <a:p>
            <a:fld id="{5163728A-5C6C-4DC9-ACFF-9E47917C1905}" type="slidenum">
              <a:rPr lang="en-US" smtClean="0"/>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Enumerated State Space</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
        <p:nvSpPr>
          <p:cNvPr id="5" name="Content Placeholder 6"/>
          <p:cNvSpPr>
            <a:spLocks noGrp="1"/>
          </p:cNvSpPr>
          <p:nvPr/>
        </p:nvSpPr>
        <p:spPr>
          <a:xfrm>
            <a:off x="373380" y="1166019"/>
            <a:ext cx="3536883" cy="45259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Manually analyzed state space for feasibility</a:t>
            </a:r>
            <a:endParaRPr lang="en-US" dirty="0" smtClean="0"/>
          </a:p>
          <a:p>
            <a:pPr lvl="1"/>
            <a:r>
              <a:rPr lang="en-US" dirty="0" smtClean="0"/>
              <a:t>Given a full set of settings for </a:t>
            </a:r>
            <a:r>
              <a:rPr lang="en-US" dirty="0" err="1" smtClean="0"/>
              <a:t>env</a:t>
            </a:r>
            <a:r>
              <a:rPr lang="en-US" dirty="0" smtClean="0"/>
              <a:t>, determine if scenario is solvable, and if so, which DFUs are acceptable answers</a:t>
            </a:r>
            <a:endParaRPr lang="en-US" dirty="0" smtClean="0"/>
          </a:p>
          <a:p>
            <a:r>
              <a:rPr lang="en-US" dirty="0" smtClean="0"/>
              <a:t>Provided to LL as a ‘cheat sheet’</a:t>
            </a:r>
            <a:endParaRPr lang="en-US" dirty="0" smtClean="0"/>
          </a:p>
          <a:p>
            <a:pPr lvl="1"/>
            <a:r>
              <a:rPr lang="en-US" dirty="0"/>
              <a:t>S</a:t>
            </a:r>
            <a:r>
              <a:rPr lang="en-US" dirty="0" smtClean="0"/>
              <a:t>till need to figure out how to deal with this issue in general.</a:t>
            </a:r>
            <a:endParaRPr lang="en-US" dirty="0"/>
          </a:p>
        </p:txBody>
      </p:sp>
      <p:pic>
        <p:nvPicPr>
          <p:cNvPr id="6" name="Picture 5"/>
          <p:cNvPicPr>
            <a:picLocks noChangeAspect="1" noChangeArrowheads="1"/>
          </p:cNvPicPr>
          <p:nvPr/>
        </p:nvPicPr>
        <p:blipFill rotWithShape="1">
          <a:blip r:embed="rId1">
            <a:extLst>
              <a:ext uri="{28A0092B-C50C-407E-A947-70E740481C1C}">
                <a14:useLocalDpi xmlns:a14="http://schemas.microsoft.com/office/drawing/2010/main" val="0"/>
              </a:ext>
            </a:extLst>
          </a:blip>
          <a:srcRect l="1" t="17168" r="48230" b="6060"/>
          <a:stretch>
            <a:fillRect/>
          </a:stretch>
        </p:blipFill>
        <p:spPr bwMode="auto">
          <a:xfrm>
            <a:off x="4155306" y="1166018"/>
            <a:ext cx="4883275"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Multi-Constraint Knapsack</a:t>
            </a:r>
            <a:endParaRPr lang="en-US" dirty="0"/>
          </a:p>
        </p:txBody>
      </p:sp>
      <p:sp>
        <p:nvSpPr>
          <p:cNvPr id="5" name="Content Placeholder 4"/>
          <p:cNvSpPr>
            <a:spLocks noGrp="1"/>
          </p:cNvSpPr>
          <p:nvPr>
            <p:ph idx="1"/>
          </p:nvPr>
        </p:nvSpPr>
        <p:spPr/>
        <p:txBody>
          <a:bodyPr/>
          <a:lstStyle/>
          <a:p>
            <a:r>
              <a:rPr lang="en-US" dirty="0"/>
              <a:t>Current </a:t>
            </a:r>
            <a:r>
              <a:rPr lang="en-US" dirty="0" smtClean="0"/>
              <a:t>DAS workflow/implementation </a:t>
            </a:r>
            <a:r>
              <a:rPr lang="en-US" dirty="0"/>
              <a:t>breaks the problem into 2 </a:t>
            </a:r>
            <a:r>
              <a:rPr lang="en-US" dirty="0" smtClean="0"/>
              <a:t>phases</a:t>
            </a:r>
            <a:endParaRPr lang="en-US" dirty="0"/>
          </a:p>
          <a:p>
            <a:pPr lvl="1"/>
            <a:r>
              <a:rPr lang="en-US" dirty="0"/>
              <a:t>Find the list of DFUs that satisfy the </a:t>
            </a:r>
            <a:r>
              <a:rPr lang="en-US" i="1" dirty="0" smtClean="0"/>
              <a:t>functionality</a:t>
            </a:r>
            <a:r>
              <a:rPr lang="en-US" dirty="0" smtClean="0"/>
              <a:t> requirements </a:t>
            </a:r>
            <a:r>
              <a:rPr lang="en-US" dirty="0"/>
              <a:t>of the defined application Control Points, </a:t>
            </a:r>
            <a:r>
              <a:rPr lang="en-US" dirty="0">
                <a:solidFill>
                  <a:srgbClr val="FF3300"/>
                </a:solidFill>
              </a:rPr>
              <a:t>typically restricted by the mission requirements</a:t>
            </a:r>
            <a:endParaRPr lang="en-US" dirty="0">
              <a:solidFill>
                <a:srgbClr val="FF3300"/>
              </a:solidFill>
            </a:endParaRPr>
          </a:p>
          <a:p>
            <a:pPr lvl="2"/>
            <a:r>
              <a:rPr lang="en-US" dirty="0"/>
              <a:t>Spiral 0 implementation does this via SPARQL query</a:t>
            </a:r>
            <a:endParaRPr lang="en-US" dirty="0"/>
          </a:p>
          <a:p>
            <a:pPr lvl="1"/>
            <a:r>
              <a:rPr lang="en-US" dirty="0"/>
              <a:t>Filter the set of DFUs based on resource requirements vs. availability until we find a complete set that works.</a:t>
            </a:r>
            <a:endParaRPr lang="en-US" dirty="0"/>
          </a:p>
          <a:p>
            <a:pPr lvl="2"/>
            <a:r>
              <a:rPr lang="en-US" dirty="0"/>
              <a:t>Spiral 0 implementation uses OSU DSL</a:t>
            </a:r>
          </a:p>
        </p:txBody>
      </p:sp>
      <p:sp>
        <p:nvSpPr>
          <p:cNvPr id="3" name="Slide Number Placeholder 2"/>
          <p:cNvSpPr>
            <a:spLocks noGrp="1"/>
          </p:cNvSpPr>
          <p:nvPr>
            <p:ph type="sldNum" sz="quarter" idx="12"/>
          </p:nvPr>
        </p:nvSpPr>
        <p:spPr/>
        <p:txBody>
          <a:bodyPr/>
          <a:lstStyle/>
          <a:p>
            <a:fld id="{5163728A-5C6C-4DC9-ACFF-9E47917C1905}" type="slidenum">
              <a:rPr lang="en-US" smtClean="0"/>
            </a:fld>
            <a:endParaRPr lang="en-US"/>
          </a:p>
        </p:txBody>
      </p:sp>
      <p:sp>
        <p:nvSpPr>
          <p:cNvPr id="4" name="TextBox 3"/>
          <p:cNvSpPr txBox="1"/>
          <p:nvPr/>
        </p:nvSpPr>
        <p:spPr>
          <a:xfrm>
            <a:off x="6785811" y="75018"/>
            <a:ext cx="2237874" cy="1200329"/>
          </a:xfrm>
          <a:prstGeom prst="rect">
            <a:avLst/>
          </a:prstGeom>
          <a:solidFill>
            <a:srgbClr val="FF0000"/>
          </a:solidFill>
        </p:spPr>
        <p:txBody>
          <a:bodyPr wrap="square" rtlCol="0">
            <a:spAutoFit/>
          </a:bodyPr>
          <a:lstStyle/>
          <a:p>
            <a:r>
              <a:rPr lang="en-US" dirty="0" smtClean="0"/>
              <a:t>Just make sure we have the problem name right- Suresh is an academic! </a:t>
            </a:r>
            <a:endParaRPr lang="en-US" dirty="0"/>
          </a:p>
        </p:txBody>
      </p:sp>
      <p:sp>
        <p:nvSpPr>
          <p:cNvPr id="6" name="TextBox 5"/>
          <p:cNvSpPr txBox="1"/>
          <p:nvPr/>
        </p:nvSpPr>
        <p:spPr>
          <a:xfrm>
            <a:off x="3237163" y="3678515"/>
            <a:ext cx="3897563" cy="369332"/>
          </a:xfrm>
          <a:prstGeom prst="rect">
            <a:avLst/>
          </a:prstGeom>
          <a:solidFill>
            <a:srgbClr val="FF0000"/>
          </a:solidFill>
        </p:spPr>
        <p:txBody>
          <a:bodyPr wrap="square" rtlCol="0">
            <a:spAutoFit/>
          </a:bodyPr>
          <a:lstStyle/>
          <a:p>
            <a:r>
              <a:rPr lang="en-US" dirty="0" smtClean="0"/>
              <a:t>This needs more set up/explanation</a:t>
            </a:r>
            <a:endParaRPr lang="en-US" dirty="0"/>
          </a:p>
        </p:txBody>
      </p:sp>
      <p:sp>
        <p:nvSpPr>
          <p:cNvPr id="7" name="TextBox 6"/>
          <p:cNvSpPr txBox="1"/>
          <p:nvPr/>
        </p:nvSpPr>
        <p:spPr>
          <a:xfrm>
            <a:off x="457200" y="6189406"/>
            <a:ext cx="6784475" cy="523220"/>
          </a:xfrm>
          <a:prstGeom prst="rect">
            <a:avLst/>
          </a:prstGeom>
          <a:solidFill>
            <a:srgbClr val="FF0000"/>
          </a:solidFill>
        </p:spPr>
        <p:txBody>
          <a:bodyPr wrap="square" rtlCol="0">
            <a:spAutoFit/>
          </a:bodyPr>
          <a:lstStyle/>
          <a:p>
            <a:r>
              <a:rPr lang="en-US" sz="1400" dirty="0" smtClean="0"/>
              <a:t>Think of a better presentation of this slide– is the division  (functional+ mission) and (EFS) always? </a:t>
            </a:r>
            <a:endParaRPr lang="en-US" sz="14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System (DAS) (2)  Workflow</a:t>
            </a:r>
            <a:endParaRPr lang="en-US" dirty="0"/>
          </a:p>
        </p:txBody>
      </p:sp>
      <p:sp>
        <p:nvSpPr>
          <p:cNvPr id="4" name="Content Placeholder 3"/>
          <p:cNvSpPr>
            <a:spLocks noGrp="1"/>
          </p:cNvSpPr>
          <p:nvPr>
            <p:ph idx="1"/>
          </p:nvPr>
        </p:nvSpPr>
        <p:spPr>
          <a:xfrm>
            <a:off x="457200" y="1016530"/>
            <a:ext cx="8229600" cy="5786833"/>
          </a:xfrm>
        </p:spPr>
        <p:txBody>
          <a:bodyPr/>
          <a:lstStyle/>
          <a:p>
            <a:r>
              <a:rPr lang="en-US" sz="2400" dirty="0"/>
              <a:t>G</a:t>
            </a:r>
            <a:r>
              <a:rPr lang="en-US" sz="2400" dirty="0" smtClean="0"/>
              <a:t>iven changes in mission/deployment target</a:t>
            </a:r>
            <a:endParaRPr lang="en-US" sz="2400" dirty="0" smtClean="0"/>
          </a:p>
          <a:p>
            <a:pPr lvl="1"/>
            <a:r>
              <a:rPr lang="en-US" sz="2000" dirty="0" smtClean="0">
                <a:solidFill>
                  <a:srgbClr val="FF3300"/>
                </a:solidFill>
              </a:rPr>
              <a:t>Look up from the RDF store to identify the CPs in the product</a:t>
            </a:r>
            <a:endParaRPr lang="en-US" sz="2000" dirty="0" smtClean="0">
              <a:solidFill>
                <a:srgbClr val="FF3300"/>
              </a:solidFill>
            </a:endParaRPr>
          </a:p>
          <a:p>
            <a:pPr lvl="2"/>
            <a:r>
              <a:rPr lang="en-US" sz="1800" dirty="0" smtClean="0">
                <a:sym typeface="Wingdings" panose="05000000000000000000" pitchFamily="2" charset="2"/>
              </a:rPr>
              <a:t>which parts of the product can we  evolve</a:t>
            </a:r>
            <a:endParaRPr lang="en-US" sz="1800" dirty="0" smtClean="0"/>
          </a:p>
          <a:p>
            <a:pPr lvl="1"/>
            <a:r>
              <a:rPr lang="en-US" sz="2000" dirty="0" smtClean="0"/>
              <a:t>Look up from the RDF store which DFU can be used  to substitute the existing DFU at that CP (if any) based on semantics (functional spec)</a:t>
            </a:r>
            <a:endParaRPr lang="en-US" sz="2000" dirty="0" smtClean="0"/>
          </a:p>
          <a:p>
            <a:pPr lvl="1"/>
            <a:r>
              <a:rPr lang="en-US" sz="2000" dirty="0" smtClean="0">
                <a:solidFill>
                  <a:srgbClr val="FF3300"/>
                </a:solidFill>
              </a:rPr>
              <a:t>Check if the selected DFUs violate any mission requirement</a:t>
            </a:r>
            <a:endParaRPr lang="en-US" sz="2000" dirty="0" smtClean="0">
              <a:solidFill>
                <a:srgbClr val="FF3300"/>
              </a:solidFill>
            </a:endParaRPr>
          </a:p>
          <a:p>
            <a:pPr lvl="1"/>
            <a:r>
              <a:rPr lang="en-US" sz="2000" dirty="0" smtClean="0">
                <a:solidFill>
                  <a:srgbClr val="FF3300"/>
                </a:solidFill>
              </a:rPr>
              <a:t>Check the inferred Java/Bytecode signatures match (programming language semantics)</a:t>
            </a:r>
            <a:endParaRPr lang="en-US" sz="2000" dirty="0" smtClean="0">
              <a:solidFill>
                <a:srgbClr val="FF3300"/>
              </a:solidFill>
            </a:endParaRPr>
          </a:p>
          <a:p>
            <a:pPr lvl="1"/>
            <a:r>
              <a:rPr lang="en-US" sz="2000" dirty="0"/>
              <a:t>I</a:t>
            </a:r>
            <a:r>
              <a:rPr lang="en-US" sz="2000" dirty="0" smtClean="0"/>
              <a:t>nvoke the DSL check to see if the resource descriptions fit   (i.e., 1 </a:t>
            </a:r>
            <a:r>
              <a:rPr lang="en-US" sz="2000" dirty="0" err="1" smtClean="0"/>
              <a:t>hz</a:t>
            </a:r>
            <a:r>
              <a:rPr lang="en-US" sz="2000" dirty="0" smtClean="0"/>
              <a:t> for the </a:t>
            </a:r>
            <a:r>
              <a:rPr lang="en-US" sz="2000" dirty="0" err="1" smtClean="0"/>
              <a:t>SAASMLoc</a:t>
            </a:r>
            <a:r>
              <a:rPr lang="en-US" sz="2000" dirty="0" smtClean="0"/>
              <a:t> is less than the available </a:t>
            </a:r>
            <a:r>
              <a:rPr lang="en-US" sz="2000" dirty="0" err="1" smtClean="0"/>
              <a:t>bw</a:t>
            </a:r>
            <a:r>
              <a:rPr lang="en-US" sz="2000" dirty="0" smtClean="0"/>
              <a:t>)</a:t>
            </a:r>
            <a:endParaRPr lang="en-US" sz="2000" dirty="0" smtClean="0"/>
          </a:p>
          <a:p>
            <a:pPr lvl="1"/>
            <a:r>
              <a:rPr lang="en-US" sz="2000" dirty="0"/>
              <a:t>B</a:t>
            </a:r>
            <a:r>
              <a:rPr lang="en-US" sz="2000" dirty="0" smtClean="0"/>
              <a:t>uild the new product, compile, and test</a:t>
            </a:r>
          </a:p>
        </p:txBody>
      </p:sp>
      <p:sp>
        <p:nvSpPr>
          <p:cNvPr id="3" name="Slide Number Placeholder 2"/>
          <p:cNvSpPr>
            <a:spLocks noGrp="1"/>
          </p:cNvSpPr>
          <p:nvPr>
            <p:ph type="sldNum" sz="quarter" idx="12"/>
          </p:nvPr>
        </p:nvSpPr>
        <p:spPr/>
        <p:txBody>
          <a:bodyPr/>
          <a:lstStyle/>
          <a:p>
            <a:fld id="{5163728A-5C6C-4DC9-ACFF-9E47917C1905}" type="slidenum">
              <a:rPr lang="en-US" smtClean="0"/>
            </a:fld>
            <a:endParaRPr lang="en-US"/>
          </a:p>
        </p:txBody>
      </p:sp>
      <p:sp>
        <p:nvSpPr>
          <p:cNvPr id="5" name="TextBox 4"/>
          <p:cNvSpPr txBox="1"/>
          <p:nvPr/>
        </p:nvSpPr>
        <p:spPr>
          <a:xfrm>
            <a:off x="6448926" y="829549"/>
            <a:ext cx="2237874" cy="646331"/>
          </a:xfrm>
          <a:prstGeom prst="rect">
            <a:avLst/>
          </a:prstGeom>
          <a:solidFill>
            <a:srgbClr val="FF0000"/>
          </a:solidFill>
        </p:spPr>
        <p:txBody>
          <a:bodyPr wrap="square" rtlCol="0">
            <a:spAutoFit/>
          </a:bodyPr>
          <a:lstStyle/>
          <a:p>
            <a:r>
              <a:rPr lang="en-US" dirty="0" smtClean="0"/>
              <a:t>Is this workflow still valid?</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Queries (1)</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pic>
        <p:nvPicPr>
          <p:cNvPr id="5" name="cp_query.png"/>
          <p:cNvPicPr>
            <a:picLocks noChangeAspect="1"/>
          </p:cNvPicPr>
          <p:nvPr/>
        </p:nvPicPr>
        <p:blipFill>
          <a:blip r:embed="rId1"/>
          <a:stretch>
            <a:fillRect/>
          </a:stretch>
        </p:blipFill>
        <p:spPr>
          <a:xfrm>
            <a:off x="391318" y="3971687"/>
            <a:ext cx="8036670" cy="2308406"/>
          </a:xfrm>
          <a:prstGeom prst="rect">
            <a:avLst/>
          </a:prstGeom>
          <a:ln w="12700">
            <a:miter lim="400000"/>
            <a:headEnd/>
            <a:tailEnd/>
          </a:ln>
        </p:spPr>
      </p:pic>
      <p:pic>
        <p:nvPicPr>
          <p:cNvPr id="6" name="cp_sparql.png"/>
          <p:cNvPicPr>
            <a:picLocks noChangeAspect="1"/>
          </p:cNvPicPr>
          <p:nvPr/>
        </p:nvPicPr>
        <p:blipFill>
          <a:blip r:embed="rId2"/>
          <a:stretch>
            <a:fillRect/>
          </a:stretch>
        </p:blipFill>
        <p:spPr>
          <a:xfrm>
            <a:off x="3722381" y="1131915"/>
            <a:ext cx="5074670" cy="2740022"/>
          </a:xfrm>
          <a:prstGeom prst="rect">
            <a:avLst/>
          </a:prstGeom>
          <a:ln w="12700">
            <a:miter lim="400000"/>
            <a:headEnd/>
            <a:tailEnd/>
          </a:ln>
        </p:spPr>
      </p:pic>
      <p:sp>
        <p:nvSpPr>
          <p:cNvPr id="7" name="Shape 374"/>
          <p:cNvSpPr/>
          <p:nvPr/>
        </p:nvSpPr>
        <p:spPr>
          <a:xfrm>
            <a:off x="346949" y="1645720"/>
            <a:ext cx="2967751" cy="923330"/>
          </a:xfrm>
          <a:prstGeom prst="rect">
            <a:avLst/>
          </a:prstGeom>
          <a:ln w="12700">
            <a:miter lim="400000"/>
          </a:ln>
        </p:spPr>
        <p:txBody>
          <a:bodyPr wrap="square" lIns="45719" rIns="45719">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9pPr>
          </a:lstStyle>
          <a:p>
            <a:r>
              <a:rPr dirty="0"/>
              <a:t>Query the triple store for control points, </a:t>
            </a:r>
            <a:r>
              <a:rPr lang="en-US" dirty="0" smtClean="0"/>
              <a:t>to retrieve </a:t>
            </a:r>
            <a:r>
              <a:rPr dirty="0" smtClean="0"/>
              <a:t>their </a:t>
            </a:r>
            <a:r>
              <a:rPr dirty="0"/>
              <a:t>source files and </a:t>
            </a:r>
            <a:r>
              <a:rPr dirty="0" smtClean="0"/>
              <a:t>functionality</a:t>
            </a:r>
            <a:endParaRPr dirty="0"/>
          </a:p>
        </p:txBody>
      </p:sp>
      <p:sp>
        <p:nvSpPr>
          <p:cNvPr id="8" name="Shape 376"/>
          <p:cNvSpPr/>
          <p:nvPr/>
        </p:nvSpPr>
        <p:spPr>
          <a:xfrm>
            <a:off x="2692308" y="6282342"/>
            <a:ext cx="3434691" cy="358141"/>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9pPr>
          </a:lstStyle>
          <a:p>
            <a:r>
              <a:t>Results (shown as an RDF Graph)</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Queries (2)</a:t>
            </a:r>
            <a:endParaRPr lang="en-US" dirty="0"/>
          </a:p>
        </p:txBody>
      </p:sp>
      <p:sp>
        <p:nvSpPr>
          <p:cNvPr id="3" name="Slide Number Placeholder 2"/>
          <p:cNvSpPr>
            <a:spLocks noGrp="1"/>
          </p:cNvSpPr>
          <p:nvPr>
            <p:ph type="sldNum" sz="quarter" idx="12"/>
          </p:nvPr>
        </p:nvSpPr>
        <p:spPr/>
        <p:txBody>
          <a:bodyPr/>
          <a:lstStyle/>
          <a:p>
            <a:fld id="{5163728A-5C6C-4DC9-ACFF-9E47917C1905}" type="slidenum">
              <a:rPr lang="en-US" smtClean="0"/>
            </a:fld>
            <a:endParaRPr lang="en-US"/>
          </a:p>
        </p:txBody>
      </p:sp>
      <p:pic>
        <p:nvPicPr>
          <p:cNvPr id="4" name="dfu_query.png"/>
          <p:cNvPicPr>
            <a:picLocks noChangeAspect="1"/>
          </p:cNvPicPr>
          <p:nvPr/>
        </p:nvPicPr>
        <p:blipFill>
          <a:blip r:embed="rId1"/>
          <a:stretch>
            <a:fillRect/>
          </a:stretch>
        </p:blipFill>
        <p:spPr>
          <a:xfrm>
            <a:off x="866154" y="1540332"/>
            <a:ext cx="7411692" cy="1325044"/>
          </a:xfrm>
          <a:prstGeom prst="rect">
            <a:avLst/>
          </a:prstGeom>
          <a:ln w="12700">
            <a:miter lim="400000"/>
            <a:headEnd/>
            <a:tailEnd/>
          </a:ln>
        </p:spPr>
      </p:pic>
      <p:pic>
        <p:nvPicPr>
          <p:cNvPr id="5" name="dfu_query.png"/>
          <p:cNvPicPr>
            <a:picLocks noChangeAspect="1"/>
          </p:cNvPicPr>
          <p:nvPr/>
        </p:nvPicPr>
        <p:blipFill>
          <a:blip r:embed="rId2"/>
          <a:srcRect l="7787"/>
          <a:stretch>
            <a:fillRect/>
          </a:stretch>
        </p:blipFill>
        <p:spPr>
          <a:xfrm>
            <a:off x="892713" y="2884291"/>
            <a:ext cx="7294911" cy="1351933"/>
          </a:xfrm>
          <a:prstGeom prst="rect">
            <a:avLst/>
          </a:prstGeom>
          <a:ln w="12700">
            <a:miter lim="400000"/>
            <a:headEnd/>
            <a:tailEnd/>
          </a:ln>
        </p:spPr>
      </p:pic>
      <p:sp>
        <p:nvSpPr>
          <p:cNvPr id="6" name="Shape 374"/>
          <p:cNvSpPr/>
          <p:nvPr/>
        </p:nvSpPr>
        <p:spPr>
          <a:xfrm>
            <a:off x="377834" y="1048073"/>
            <a:ext cx="7649543" cy="369332"/>
          </a:xfrm>
          <a:prstGeom prst="rect">
            <a:avLst/>
          </a:prstGeom>
          <a:ln w="12700">
            <a:miter lim="400000"/>
          </a:ln>
        </p:spPr>
        <p:txBody>
          <a:bodyPr wrap="square" lIns="45719" rIns="45719">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9pPr>
          </a:lstStyle>
          <a:p>
            <a:r>
              <a:rPr dirty="0"/>
              <a:t>Query the triple store </a:t>
            </a:r>
            <a:r>
              <a:rPr lang="en-US" dirty="0" smtClean="0"/>
              <a:t>to retrieve the DFUs offering a given functional spec</a:t>
            </a:r>
            <a:endParaRPr dirty="0"/>
          </a:p>
        </p:txBody>
      </p:sp>
      <p:sp>
        <p:nvSpPr>
          <p:cNvPr id="7" name="TextBox 6"/>
          <p:cNvSpPr txBox="1"/>
          <p:nvPr/>
        </p:nvSpPr>
        <p:spPr>
          <a:xfrm rot="16200000">
            <a:off x="142291" y="1870165"/>
            <a:ext cx="840423" cy="369332"/>
          </a:xfrm>
          <a:prstGeom prst="rect">
            <a:avLst/>
          </a:prstGeom>
          <a:noFill/>
        </p:spPr>
        <p:txBody>
          <a:bodyPr wrap="square" rtlCol="0">
            <a:spAutoFit/>
          </a:bodyPr>
          <a:lstStyle/>
          <a:p>
            <a:r>
              <a:rPr lang="en-US" dirty="0" smtClean="0">
                <a:solidFill>
                  <a:schemeClr val="bg1">
                    <a:lumMod val="50000"/>
                  </a:schemeClr>
                </a:solidFill>
              </a:rPr>
              <a:t>query</a:t>
            </a:r>
            <a:endParaRPr lang="en-US" dirty="0">
              <a:solidFill>
                <a:schemeClr val="bg1">
                  <a:lumMod val="50000"/>
                </a:schemeClr>
              </a:solidFill>
            </a:endParaRPr>
          </a:p>
        </p:txBody>
      </p:sp>
      <p:sp>
        <p:nvSpPr>
          <p:cNvPr id="8" name="TextBox 7"/>
          <p:cNvSpPr txBox="1"/>
          <p:nvPr/>
        </p:nvSpPr>
        <p:spPr>
          <a:xfrm rot="16200000">
            <a:off x="99187" y="3221469"/>
            <a:ext cx="926633" cy="369332"/>
          </a:xfrm>
          <a:prstGeom prst="rect">
            <a:avLst/>
          </a:prstGeom>
          <a:noFill/>
        </p:spPr>
        <p:txBody>
          <a:bodyPr wrap="square" rtlCol="0">
            <a:spAutoFit/>
          </a:bodyPr>
          <a:lstStyle/>
          <a:p>
            <a:r>
              <a:rPr lang="en-US" dirty="0" smtClean="0">
                <a:solidFill>
                  <a:schemeClr val="bg1">
                    <a:lumMod val="50000"/>
                  </a:schemeClr>
                </a:solidFill>
              </a:rPr>
              <a:t>result</a:t>
            </a:r>
            <a:endParaRPr lang="en-US" dirty="0">
              <a:solidFill>
                <a:schemeClr val="bg1">
                  <a:lumMod val="50000"/>
                </a:schemeClr>
              </a:solidFill>
            </a:endParaRPr>
          </a:p>
        </p:txBody>
      </p:sp>
      <p:sp>
        <p:nvSpPr>
          <p:cNvPr id="9" name="TextBox 8"/>
          <p:cNvSpPr txBox="1"/>
          <p:nvPr/>
        </p:nvSpPr>
        <p:spPr>
          <a:xfrm>
            <a:off x="377837" y="4398506"/>
            <a:ext cx="8027609" cy="646331"/>
          </a:xfrm>
          <a:prstGeom prst="rect">
            <a:avLst/>
          </a:prstGeom>
          <a:noFill/>
        </p:spPr>
        <p:txBody>
          <a:bodyPr wrap="square" rtlCol="0">
            <a:spAutoFit/>
          </a:bodyPr>
          <a:lstStyle/>
          <a:p>
            <a:r>
              <a:rPr lang="en-US" dirty="0" smtClean="0"/>
              <a:t>The triples/RDF graph that is being queried are created by Bytecode analysis, for example, the annotation below leads to the triple on the right:</a:t>
            </a:r>
            <a:endParaRPr lang="en-US" dirty="0"/>
          </a:p>
        </p:txBody>
      </p:sp>
      <p:pic>
        <p:nvPicPr>
          <p:cNvPr id="10" name="dfu_annot.png"/>
          <p:cNvPicPr>
            <a:picLocks noChangeAspect="1"/>
          </p:cNvPicPr>
          <p:nvPr/>
        </p:nvPicPr>
        <p:blipFill>
          <a:blip r:embed="rId3"/>
          <a:stretch>
            <a:fillRect/>
          </a:stretch>
        </p:blipFill>
        <p:spPr>
          <a:xfrm>
            <a:off x="241300" y="5426104"/>
            <a:ext cx="5174762" cy="915050"/>
          </a:xfrm>
          <a:prstGeom prst="rect">
            <a:avLst/>
          </a:prstGeom>
          <a:ln w="12700">
            <a:miter lim="400000"/>
            <a:headEnd/>
            <a:tailEnd/>
          </a:ln>
        </p:spPr>
      </p:pic>
      <p:sp>
        <p:nvSpPr>
          <p:cNvPr id="11" name="Shape 386"/>
          <p:cNvSpPr/>
          <p:nvPr/>
        </p:nvSpPr>
        <p:spPr>
          <a:xfrm>
            <a:off x="5969977" y="5119132"/>
            <a:ext cx="2217647" cy="393215"/>
          </a:xfrm>
          <a:prstGeom prst="ellipse">
            <a:avLst/>
          </a:prstGeom>
          <a:solidFill>
            <a:srgbClr val="FFFFFF"/>
          </a:solidFill>
          <a:ln w="25400">
            <a:solidFill>
              <a:schemeClr val="accent1"/>
            </a:solidFill>
          </a:ln>
          <a:effectLst>
            <a:outerShdw blurRad="38100" dist="23000" dir="5400000" rotWithShape="0">
              <a:srgbClr val="000000">
                <a:alpha val="35000"/>
              </a:srgbClr>
            </a:outerShdw>
          </a:effectLst>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9pPr>
          </a:lstStyle>
          <a:p>
            <a:r>
              <a:rPr sz="1050">
                <a:latin typeface="Arial Narrow" panose="020B0606020202030204" pitchFamily="34" charset="0"/>
              </a:rPr>
              <a:t>LocationProviderAndroidGPS</a:t>
            </a:r>
          </a:p>
        </p:txBody>
      </p:sp>
      <p:sp>
        <p:nvSpPr>
          <p:cNvPr id="12" name="Shape 387"/>
          <p:cNvSpPr/>
          <p:nvPr/>
        </p:nvSpPr>
        <p:spPr>
          <a:xfrm>
            <a:off x="7077808" y="5512346"/>
            <a:ext cx="0" cy="707801"/>
          </a:xfrm>
          <a:prstGeom prst="line">
            <a:avLst/>
          </a:prstGeom>
          <a:ln w="25400">
            <a:solidFill>
              <a:schemeClr val="accent1"/>
            </a:solidFill>
            <a:tailEnd type="triangle"/>
          </a:ln>
          <a:effectLst>
            <a:outerShdw blurRad="38100" dist="20000" dir="5400000" rotWithShape="0">
              <a:srgbClr val="000000">
                <a:alpha val="38000"/>
              </a:srgbClr>
            </a:outerShdw>
          </a:effectLst>
        </p:spPr>
        <p:txBody>
          <a:bodyPr lIns="45719" rIns="45719"/>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9pPr>
          </a:lstStyle>
          <a:p/>
        </p:txBody>
      </p:sp>
      <p:sp>
        <p:nvSpPr>
          <p:cNvPr id="13" name="Shape 388"/>
          <p:cNvSpPr/>
          <p:nvPr/>
        </p:nvSpPr>
        <p:spPr>
          <a:xfrm>
            <a:off x="6390925" y="6220148"/>
            <a:ext cx="1375750" cy="420771"/>
          </a:xfrm>
          <a:prstGeom prst="ellipse">
            <a:avLst/>
          </a:prstGeom>
          <a:solidFill>
            <a:srgbClr val="FFFFFF"/>
          </a:solidFill>
          <a:ln w="25400">
            <a:solidFill>
              <a:schemeClr val="accent1"/>
            </a:solidFill>
          </a:ln>
          <a:effectLst>
            <a:outerShdw blurRad="38100" dist="23000" dir="5400000" rotWithShape="0">
              <a:srgbClr val="000000">
                <a:alpha val="35000"/>
              </a:srgbClr>
            </a:outerShdw>
          </a:effectLst>
        </p:spPr>
        <p:txBody>
          <a:bodyPr lIns="45719" rIns="45719" anchor="ctr"/>
          <a:lstStyle/>
          <a:p>
            <a:pPr fontAlgn="auto" hangingPunct="0">
              <a:spcBef>
                <a:spcPts val="0"/>
              </a:spcBef>
              <a:spcAft>
                <a:spcPts val="0"/>
              </a:spcAft>
            </a:pPr>
            <a:r>
              <a:rPr sz="1050" dirty="0" err="1">
                <a:solidFill>
                  <a:srgbClr val="000000"/>
                </a:solidFill>
                <a:latin typeface="Arial Narrow" panose="020B0606020202030204" pitchFamily="34" charset="0"/>
                <a:ea typeface="Calibri" panose="020F0502020204030204"/>
                <a:cs typeface="Calibri" panose="020F0502020204030204"/>
              </a:rPr>
              <a:t>LocationProvider</a:t>
            </a:r>
            <a:endParaRPr sz="1050" dirty="0">
              <a:solidFill>
                <a:srgbClr val="000000"/>
              </a:solidFill>
              <a:latin typeface="Arial Narrow" panose="020B0606020202030204" pitchFamily="34" charset="0"/>
              <a:ea typeface="Calibri" panose="020F0502020204030204"/>
              <a:cs typeface="Calibri" panose="020F0502020204030204"/>
            </a:endParaRPr>
          </a:p>
        </p:txBody>
      </p:sp>
      <p:sp>
        <p:nvSpPr>
          <p:cNvPr id="14" name="Shape 389"/>
          <p:cNvSpPr/>
          <p:nvPr/>
        </p:nvSpPr>
        <p:spPr>
          <a:xfrm>
            <a:off x="7077808" y="5696969"/>
            <a:ext cx="1458089" cy="338554"/>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9pPr>
          </a:lstStyle>
          <a:p>
            <a:r>
              <a:rPr sz="1600" dirty="0" err="1">
                <a:solidFill>
                  <a:schemeClr val="bg1">
                    <a:lumMod val="50000"/>
                  </a:schemeClr>
                </a:solidFill>
              </a:rPr>
              <a:t>hasFunctionality</a:t>
            </a:r>
            <a:endParaRPr sz="16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Synthesis</a:t>
            </a:r>
            <a:endParaRPr lang="en-US" dirty="0"/>
          </a:p>
        </p:txBody>
      </p:sp>
      <p:sp>
        <p:nvSpPr>
          <p:cNvPr id="4" name="Content Placeholder 3"/>
          <p:cNvSpPr>
            <a:spLocks noGrp="1"/>
          </p:cNvSpPr>
          <p:nvPr>
            <p:ph idx="1"/>
          </p:nvPr>
        </p:nvSpPr>
        <p:spPr/>
        <p:txBody>
          <a:bodyPr/>
          <a:lstStyle/>
          <a:p>
            <a:r>
              <a:rPr lang="en-US" dirty="0"/>
              <a:t>Once we have a set of DFUs that satisfy both the operational constraints, we need to integrate those DFUs into the application.</a:t>
            </a:r>
            <a:endParaRPr lang="en-US" dirty="0"/>
          </a:p>
          <a:p>
            <a:r>
              <a:rPr lang="en-US" dirty="0"/>
              <a:t>Start with a baseline source file that is annotated to identify control points</a:t>
            </a:r>
            <a:endParaRPr lang="en-US" dirty="0"/>
          </a:p>
          <a:p>
            <a:pPr lvl="1"/>
            <a:r>
              <a:rPr lang="en-US" dirty="0"/>
              <a:t>Control points have </a:t>
            </a:r>
            <a:r>
              <a:rPr lang="en-US" i="1" dirty="0"/>
              <a:t>initialize, work, </a:t>
            </a:r>
            <a:r>
              <a:rPr lang="en-US" dirty="0"/>
              <a:t>and </a:t>
            </a:r>
            <a:r>
              <a:rPr lang="en-US" i="1" dirty="0"/>
              <a:t>cleanup</a:t>
            </a:r>
            <a:r>
              <a:rPr lang="en-US" dirty="0"/>
              <a:t> specifications.</a:t>
            </a:r>
            <a:endParaRPr lang="en-US" dirty="0"/>
          </a:p>
          <a:p>
            <a:r>
              <a:rPr lang="en-US" dirty="0"/>
              <a:t>We transform the baseline source into a template</a:t>
            </a:r>
          </a:p>
        </p:txBody>
      </p:sp>
      <p:sp>
        <p:nvSpPr>
          <p:cNvPr id="3" name="Slide Number Placeholder 2"/>
          <p:cNvSpPr>
            <a:spLocks noGrp="1"/>
          </p:cNvSpPr>
          <p:nvPr>
            <p:ph type="sldNum" sz="quarter" idx="12"/>
          </p:nvPr>
        </p:nvSpPr>
        <p:spPr/>
        <p:txBody>
          <a:bodyPr/>
          <a:lstStyle/>
          <a:p>
            <a:fld id="{5163728A-5C6C-4DC9-ACFF-9E47917C1905}" type="slidenum">
              <a:rPr lang="en-US" smtClean="0"/>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Synthesis Contd.</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pic>
        <p:nvPicPr>
          <p:cNvPr id="6" name="Picture 5"/>
          <p:cNvPicPr>
            <a:picLocks noChangeAspect="1"/>
          </p:cNvPicPr>
          <p:nvPr/>
        </p:nvPicPr>
        <p:blipFill rotWithShape="1">
          <a:blip r:embed="rId1">
            <a:extLst>
              <a:ext uri="{28A0092B-C50C-407E-A947-70E740481C1C}">
                <a14:useLocalDpi xmlns:a14="http://schemas.microsoft.com/office/drawing/2010/main" val="0"/>
              </a:ext>
            </a:extLst>
          </a:blip>
          <a:srcRect l="2" r="24996"/>
          <a:stretch>
            <a:fillRect/>
          </a:stretch>
        </p:blipFill>
        <p:spPr>
          <a:xfrm>
            <a:off x="2019300" y="4216322"/>
            <a:ext cx="6858000" cy="2245540"/>
          </a:xfrm>
          <a:prstGeom prst="rect">
            <a:avLst/>
          </a:prstGeom>
          <a:ln>
            <a:solidFill>
              <a:schemeClr val="accent2"/>
            </a:solidFill>
          </a:ln>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118038"/>
            <a:ext cx="5562600" cy="2845814"/>
          </a:xfrm>
          <a:prstGeom prst="rect">
            <a:avLst/>
          </a:prstGeom>
          <a:ln>
            <a:solidFill>
              <a:schemeClr val="accent2"/>
            </a:solidFill>
          </a:ln>
        </p:spPr>
      </p:pic>
      <p:sp>
        <p:nvSpPr>
          <p:cNvPr id="8" name="Down Arrow 7"/>
          <p:cNvSpPr/>
          <p:nvPr/>
        </p:nvSpPr>
        <p:spPr>
          <a:xfrm>
            <a:off x="4152900" y="3963852"/>
            <a:ext cx="685800" cy="2524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TextBox 6"/>
          <p:cNvSpPr txBox="1"/>
          <p:nvPr/>
        </p:nvSpPr>
        <p:spPr>
          <a:xfrm>
            <a:off x="5945462" y="1271756"/>
            <a:ext cx="201106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Annotated baseline</a:t>
            </a:r>
            <a:endParaRPr lang="en-US" dirty="0"/>
          </a:p>
        </p:txBody>
      </p:sp>
      <p:sp>
        <p:nvSpPr>
          <p:cNvPr id="10" name="TextBox 7"/>
          <p:cNvSpPr txBox="1"/>
          <p:nvPr/>
        </p:nvSpPr>
        <p:spPr>
          <a:xfrm>
            <a:off x="7828102" y="3779186"/>
            <a:ext cx="104919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Template</a:t>
            </a:r>
            <a:endParaRPr lang="en-US" dirty="0"/>
          </a:p>
        </p:txBody>
      </p:sp>
      <p:sp>
        <p:nvSpPr>
          <p:cNvPr id="11" name="TextBox 10"/>
          <p:cNvSpPr txBox="1"/>
          <p:nvPr/>
        </p:nvSpPr>
        <p:spPr>
          <a:xfrm>
            <a:off x="6233026" y="2282373"/>
            <a:ext cx="2237874" cy="646331"/>
          </a:xfrm>
          <a:prstGeom prst="rect">
            <a:avLst/>
          </a:prstGeom>
          <a:solidFill>
            <a:srgbClr val="FF0000"/>
          </a:solidFill>
        </p:spPr>
        <p:txBody>
          <a:bodyPr wrap="square" rtlCol="0">
            <a:spAutoFit/>
          </a:bodyPr>
          <a:lstStyle/>
          <a:p>
            <a:r>
              <a:rPr lang="en-US" dirty="0" smtClean="0"/>
              <a:t>Explain and realign with slide 33</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Synthesis Contd.</a:t>
            </a:r>
            <a:endParaRPr lang="en-US" dirty="0"/>
          </a:p>
        </p:txBody>
      </p:sp>
      <p:sp>
        <p:nvSpPr>
          <p:cNvPr id="3" name="Content Placeholder 2"/>
          <p:cNvSpPr>
            <a:spLocks noGrp="1"/>
          </p:cNvSpPr>
          <p:nvPr>
            <p:ph idx="1"/>
          </p:nvPr>
        </p:nvSpPr>
        <p:spPr/>
        <p:txBody>
          <a:bodyPr/>
          <a:lstStyle/>
          <a:p>
            <a:r>
              <a:rPr lang="en-US" dirty="0"/>
              <a:t>DFU specification gives us information about what is needed to instantiate, call, and clean up a DFU instance</a:t>
            </a:r>
            <a:endParaRPr lang="en-US" dirty="0"/>
          </a:p>
          <a:p>
            <a:r>
              <a:rPr lang="en-US" dirty="0"/>
              <a:t>Control Point specification tells us where to put that code in the application</a:t>
            </a:r>
            <a:endParaRPr lang="en-US" dirty="0"/>
          </a:p>
          <a:p>
            <a:r>
              <a:rPr lang="en-US" dirty="0"/>
              <a:t>We use the </a:t>
            </a:r>
            <a:r>
              <a:rPr lang="en-US" i="1" dirty="0"/>
              <a:t>Velocity Template Engine</a:t>
            </a:r>
            <a:r>
              <a:rPr lang="en-US" dirty="0"/>
              <a:t> to facilitate adding the DFU-specific code to each Control Point.</a:t>
            </a:r>
            <a:endParaRPr lang="en-US" dirty="0"/>
          </a:p>
          <a:p>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3" descr="Phone overloaded.jpg"/>
          <p:cNvPicPr>
            <a:picLocks noChangeAspect="1"/>
          </p:cNvPicPr>
          <p:nvPr/>
        </p:nvPicPr>
        <p:blipFill>
          <a:blip r:embed="rId1" cstate="print"/>
          <a:stretch>
            <a:fillRect/>
          </a:stretch>
        </p:blipFill>
        <p:spPr bwMode="gray">
          <a:xfrm>
            <a:off x="6003211" y="1505287"/>
            <a:ext cx="3140789" cy="24250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err="1" smtClean="0"/>
              <a:t>IMMoRTALS</a:t>
            </a:r>
            <a:r>
              <a:rPr lang="en-US" dirty="0" smtClean="0"/>
              <a:t> Goals</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
        <p:nvSpPr>
          <p:cNvPr id="5" name="TextBox 4"/>
          <p:cNvSpPr txBox="1"/>
          <p:nvPr/>
        </p:nvSpPr>
        <p:spPr>
          <a:xfrm>
            <a:off x="523202" y="1969924"/>
            <a:ext cx="5075934" cy="861774"/>
          </a:xfrm>
          <a:prstGeom prst="rect">
            <a:avLst/>
          </a:prstGeom>
          <a:noFill/>
        </p:spPr>
        <p:txBody>
          <a:bodyPr wrap="square" rtlCol="0">
            <a:spAutoFit/>
          </a:bodyPr>
          <a:lstStyle/>
          <a:p>
            <a:r>
              <a:rPr lang="en-US" dirty="0" smtClean="0"/>
              <a:t>Evolve (accommodate ecosystem changes) by</a:t>
            </a:r>
            <a:endParaRPr lang="en-US" dirty="0" smtClean="0"/>
          </a:p>
          <a:p>
            <a:pPr marL="285750" indent="-285750">
              <a:buFont typeface="Arial" panose="020B0604020202020204" pitchFamily="34" charset="0"/>
              <a:buChar char="•"/>
            </a:pPr>
            <a:r>
              <a:rPr lang="en-US" sz="1600" dirty="0" smtClean="0"/>
              <a:t>Substitution </a:t>
            </a:r>
            <a:endParaRPr lang="en-US" sz="1600" dirty="0" smtClean="0"/>
          </a:p>
          <a:p>
            <a:pPr marL="285750" indent="-285750">
              <a:buFont typeface="Arial" panose="020B0604020202020204" pitchFamily="34" charset="0"/>
              <a:buChar char="•"/>
            </a:pPr>
            <a:r>
              <a:rPr lang="en-US" sz="1600" dirty="0" smtClean="0"/>
              <a:t>Modification </a:t>
            </a:r>
            <a:endParaRPr lang="en-US" sz="1600" dirty="0"/>
          </a:p>
        </p:txBody>
      </p:sp>
      <p:sp>
        <p:nvSpPr>
          <p:cNvPr id="6" name="TextBox 5"/>
          <p:cNvSpPr txBox="1"/>
          <p:nvPr/>
        </p:nvSpPr>
        <p:spPr>
          <a:xfrm>
            <a:off x="523202" y="3047069"/>
            <a:ext cx="6768552" cy="861774"/>
          </a:xfrm>
          <a:prstGeom prst="rect">
            <a:avLst/>
          </a:prstGeom>
          <a:noFill/>
        </p:spPr>
        <p:txBody>
          <a:bodyPr wrap="square" rtlCol="0">
            <a:spAutoFit/>
          </a:bodyPr>
          <a:lstStyle/>
          <a:p>
            <a:r>
              <a:rPr lang="en-US" dirty="0" smtClean="0"/>
              <a:t>Substitution requires </a:t>
            </a:r>
            <a:endParaRPr lang="en-US" dirty="0" smtClean="0"/>
          </a:p>
          <a:p>
            <a:pPr marL="285750" indent="-285750">
              <a:buFont typeface="Arial" panose="020B0604020202020204" pitchFamily="34" charset="0"/>
              <a:buChar char="•"/>
            </a:pPr>
            <a:r>
              <a:rPr lang="en-US" sz="1600" dirty="0" smtClean="0"/>
              <a:t>Existence of the substitute</a:t>
            </a:r>
            <a:endParaRPr lang="en-US" sz="1600" dirty="0" smtClean="0"/>
          </a:p>
          <a:p>
            <a:pPr marL="285750" indent="-285750">
              <a:buFont typeface="Arial" panose="020B0604020202020204" pitchFamily="34" charset="0"/>
              <a:buChar char="•"/>
            </a:pPr>
            <a:r>
              <a:rPr lang="en-US" sz="1600" dirty="0" smtClean="0"/>
              <a:t>Ability to identify the substitutable and a matching substitute</a:t>
            </a:r>
            <a:endParaRPr lang="en-US" sz="1600" dirty="0"/>
          </a:p>
        </p:txBody>
      </p:sp>
      <p:sp>
        <p:nvSpPr>
          <p:cNvPr id="7" name="TextBox 6"/>
          <p:cNvSpPr txBox="1"/>
          <p:nvPr/>
        </p:nvSpPr>
        <p:spPr>
          <a:xfrm>
            <a:off x="523202" y="4124214"/>
            <a:ext cx="8337551" cy="861774"/>
          </a:xfrm>
          <a:prstGeom prst="rect">
            <a:avLst/>
          </a:prstGeom>
          <a:noFill/>
        </p:spPr>
        <p:txBody>
          <a:bodyPr wrap="square" rtlCol="0">
            <a:spAutoFit/>
          </a:bodyPr>
          <a:lstStyle/>
          <a:p>
            <a:r>
              <a:rPr lang="en-US" dirty="0" smtClean="0"/>
              <a:t>Modification requires </a:t>
            </a:r>
            <a:endParaRPr lang="en-US" dirty="0" smtClean="0"/>
          </a:p>
          <a:p>
            <a:pPr marL="285750" indent="-285750">
              <a:buFont typeface="Arial" panose="020B0604020202020204" pitchFamily="34" charset="0"/>
              <a:buChar char="•"/>
            </a:pPr>
            <a:r>
              <a:rPr lang="en-US" sz="1600" dirty="0" smtClean="0"/>
              <a:t>A change prescription</a:t>
            </a:r>
            <a:endParaRPr lang="en-US" sz="1600" dirty="0" smtClean="0"/>
          </a:p>
          <a:p>
            <a:pPr marL="285750" indent="-285750">
              <a:buFont typeface="Arial" panose="020B0604020202020204" pitchFamily="34" charset="0"/>
              <a:buChar char="•"/>
            </a:pPr>
            <a:r>
              <a:rPr lang="en-US" sz="1600" dirty="0" smtClean="0"/>
              <a:t>Ability to translate prescription into code change– guidance, template etc.</a:t>
            </a:r>
            <a:endParaRPr lang="en-US" sz="1600" dirty="0"/>
          </a:p>
        </p:txBody>
      </p:sp>
      <p:sp>
        <p:nvSpPr>
          <p:cNvPr id="8" name="TextBox 7"/>
          <p:cNvSpPr txBox="1"/>
          <p:nvPr/>
        </p:nvSpPr>
        <p:spPr>
          <a:xfrm>
            <a:off x="523202" y="5201359"/>
            <a:ext cx="7844367" cy="615553"/>
          </a:xfrm>
          <a:prstGeom prst="rect">
            <a:avLst/>
          </a:prstGeom>
          <a:noFill/>
        </p:spPr>
        <p:txBody>
          <a:bodyPr wrap="square" rtlCol="0">
            <a:spAutoFit/>
          </a:bodyPr>
          <a:lstStyle/>
          <a:p>
            <a:r>
              <a:rPr lang="en-US" dirty="0" smtClean="0"/>
              <a:t>Modification produces potential substitutes </a:t>
            </a:r>
            <a:endParaRPr lang="en-US" dirty="0" smtClean="0"/>
          </a:p>
          <a:p>
            <a:pPr marL="285750" indent="-285750">
              <a:buFont typeface="Arial" panose="020B0604020202020204" pitchFamily="34" charset="0"/>
              <a:buChar char="•"/>
            </a:pPr>
            <a:r>
              <a:rPr lang="en-US" sz="1600" dirty="0" smtClean="0"/>
              <a:t>Modified function f of a class C </a:t>
            </a:r>
            <a:r>
              <a:rPr lang="en-US" sz="1600" dirty="0" smtClean="0">
                <a:sym typeface="Wingdings" panose="05000000000000000000" pitchFamily="2" charset="2"/>
              </a:rPr>
              <a:t> new class C new component that uses C</a:t>
            </a:r>
            <a:endParaRPr lang="en-US" sz="1600" dirty="0" smtClean="0"/>
          </a:p>
        </p:txBody>
      </p:sp>
      <p:sp>
        <p:nvSpPr>
          <p:cNvPr id="9" name="TextBox 8"/>
          <p:cNvSpPr txBox="1"/>
          <p:nvPr/>
        </p:nvSpPr>
        <p:spPr>
          <a:xfrm>
            <a:off x="523202" y="6032282"/>
            <a:ext cx="7844367" cy="369332"/>
          </a:xfrm>
          <a:prstGeom prst="rect">
            <a:avLst/>
          </a:prstGeom>
          <a:noFill/>
        </p:spPr>
        <p:txBody>
          <a:bodyPr wrap="square" rtlCol="0">
            <a:spAutoFit/>
          </a:bodyPr>
          <a:lstStyle/>
          <a:p>
            <a:r>
              <a:rPr lang="en-US" dirty="0" smtClean="0"/>
              <a:t>Our initial focus is “substitution,” where substitutes already exist</a:t>
            </a:r>
          </a:p>
        </p:txBody>
      </p:sp>
      <p:sp>
        <p:nvSpPr>
          <p:cNvPr id="10" name="TextBox 9"/>
          <p:cNvSpPr txBox="1"/>
          <p:nvPr/>
        </p:nvSpPr>
        <p:spPr>
          <a:xfrm>
            <a:off x="523202" y="1108222"/>
            <a:ext cx="7844367" cy="646331"/>
          </a:xfrm>
          <a:prstGeom prst="rect">
            <a:avLst/>
          </a:prstGeom>
          <a:noFill/>
        </p:spPr>
        <p:txBody>
          <a:bodyPr wrap="square" rtlCol="0">
            <a:spAutoFit/>
          </a:bodyPr>
          <a:lstStyle/>
          <a:p>
            <a:r>
              <a:rPr lang="en-US" i="1" dirty="0" smtClean="0"/>
              <a:t>Develop</a:t>
            </a:r>
            <a:r>
              <a:rPr lang="en-US" i="1" dirty="0"/>
              <a:t>, demonstrate and evaluate technology to </a:t>
            </a:r>
            <a:r>
              <a:rPr lang="en-US" i="1" dirty="0" smtClean="0"/>
              <a:t>make tactical situational awareness (information management) application evolve</a:t>
            </a:r>
            <a:endParaRPr lang="en-US" i="1"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Capabilities and Limitations of Current Synthesis</a:t>
            </a:r>
            <a:endParaRPr lang="en-US" dirty="0"/>
          </a:p>
        </p:txBody>
      </p:sp>
      <p:sp>
        <p:nvSpPr>
          <p:cNvPr id="3" name="Content Placeholder 2"/>
          <p:cNvSpPr>
            <a:spLocks noGrp="1"/>
          </p:cNvSpPr>
          <p:nvPr>
            <p:ph idx="1"/>
          </p:nvPr>
        </p:nvSpPr>
        <p:spPr>
          <a:xfrm>
            <a:off x="457200" y="1203157"/>
            <a:ext cx="8229600" cy="5235081"/>
          </a:xfrm>
        </p:spPr>
        <p:txBody>
          <a:bodyPr/>
          <a:lstStyle/>
          <a:p>
            <a:r>
              <a:rPr lang="en-US" dirty="0">
                <a:solidFill>
                  <a:srgbClr val="00B050"/>
                </a:solidFill>
              </a:rPr>
              <a:t>DFUs do </a:t>
            </a:r>
            <a:r>
              <a:rPr lang="en-US" b="1" dirty="0">
                <a:solidFill>
                  <a:srgbClr val="00B050"/>
                </a:solidFill>
              </a:rPr>
              <a:t>not </a:t>
            </a:r>
            <a:r>
              <a:rPr lang="en-US" dirty="0">
                <a:solidFill>
                  <a:srgbClr val="00B050"/>
                </a:solidFill>
              </a:rPr>
              <a:t>need to implement a common java-level interface; in our example the ‘do work’ function of each location provider had a different function name</a:t>
            </a:r>
            <a:endParaRPr lang="en-US" dirty="0">
              <a:solidFill>
                <a:srgbClr val="00B050"/>
              </a:solidFill>
            </a:endParaRPr>
          </a:p>
          <a:p>
            <a:r>
              <a:rPr lang="en-US" dirty="0">
                <a:solidFill>
                  <a:srgbClr val="00B050"/>
                </a:solidFill>
              </a:rPr>
              <a:t>Can deal with various scopes for DFUs by controlling where the initialization happens</a:t>
            </a:r>
            <a:endParaRPr lang="en-US" dirty="0">
              <a:solidFill>
                <a:srgbClr val="00B050"/>
              </a:solidFill>
            </a:endParaRPr>
          </a:p>
          <a:p>
            <a:pPr lvl="1"/>
            <a:r>
              <a:rPr lang="en-US" dirty="0">
                <a:solidFill>
                  <a:srgbClr val="00B050"/>
                </a:solidFill>
              </a:rPr>
              <a:t>e.g. a member </a:t>
            </a:r>
            <a:r>
              <a:rPr lang="en-US" dirty="0" err="1">
                <a:solidFill>
                  <a:srgbClr val="00B050"/>
                </a:solidFill>
              </a:rPr>
              <a:t>var</a:t>
            </a:r>
            <a:r>
              <a:rPr lang="en-US" dirty="0">
                <a:solidFill>
                  <a:srgbClr val="00B050"/>
                </a:solidFill>
              </a:rPr>
              <a:t> of a parent object vs. inside a loop</a:t>
            </a:r>
            <a:endParaRPr lang="en-US" dirty="0">
              <a:solidFill>
                <a:srgbClr val="00B050"/>
              </a:solidFill>
            </a:endParaRPr>
          </a:p>
          <a:p>
            <a:r>
              <a:rPr lang="en-US" dirty="0">
                <a:solidFill>
                  <a:srgbClr val="FF0000"/>
                </a:solidFill>
              </a:rPr>
              <a:t>Current implementation doesn’t deal with varying function signatures, though we have much of the foundation in place (e.g., the semantic annotations for function parameters)</a:t>
            </a:r>
            <a:endParaRPr lang="en-US" dirty="0">
              <a:solidFill>
                <a:srgbClr val="FF0000"/>
              </a:solidFill>
            </a:endParaRPr>
          </a:p>
          <a:p>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
        <p:nvSpPr>
          <p:cNvPr id="5" name="TextBox 4"/>
          <p:cNvSpPr txBox="1"/>
          <p:nvPr/>
        </p:nvSpPr>
        <p:spPr>
          <a:xfrm>
            <a:off x="3586078" y="6281976"/>
            <a:ext cx="4583363" cy="369332"/>
          </a:xfrm>
          <a:prstGeom prst="rect">
            <a:avLst/>
          </a:prstGeom>
          <a:solidFill>
            <a:srgbClr val="FF0000"/>
          </a:solidFill>
        </p:spPr>
        <p:txBody>
          <a:bodyPr wrap="square" rtlCol="0">
            <a:spAutoFit/>
          </a:bodyPr>
          <a:lstStyle/>
          <a:p>
            <a:r>
              <a:rPr lang="en-US" dirty="0" smtClean="0"/>
              <a:t>Do we have a mitigation/plan forward?</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a:t>
            </a:r>
            <a:endParaRPr lang="en-US" dirty="0"/>
          </a:p>
        </p:txBody>
      </p:sp>
      <p:sp>
        <p:nvSpPr>
          <p:cNvPr id="3" name="Content Placeholder 2"/>
          <p:cNvSpPr>
            <a:spLocks noGrp="1"/>
          </p:cNvSpPr>
          <p:nvPr>
            <p:ph idx="1"/>
          </p:nvPr>
        </p:nvSpPr>
        <p:spPr/>
        <p:txBody>
          <a:bodyPr/>
          <a:lstStyle/>
          <a:p>
            <a:r>
              <a:rPr lang="en-US" dirty="0"/>
              <a:t>The DFU specification, partially specified by hand, partially coming from Syracuse tools, will inform the DAS as to additional third-party dependencies for each </a:t>
            </a:r>
            <a:r>
              <a:rPr lang="en-US" dirty="0" smtClean="0"/>
              <a:t>DFU</a:t>
            </a:r>
            <a:endParaRPr lang="en-US" dirty="0"/>
          </a:p>
          <a:p>
            <a:r>
              <a:rPr lang="en-US" dirty="0"/>
              <a:t>The code repository provides a </a:t>
            </a:r>
            <a:r>
              <a:rPr lang="en-US" i="1" dirty="0"/>
              <a:t>jar</a:t>
            </a:r>
            <a:r>
              <a:rPr lang="en-US" dirty="0"/>
              <a:t> that implements the DFU, and a list of that DFU’s library dependencies</a:t>
            </a:r>
            <a:endParaRPr lang="en-US" dirty="0"/>
          </a:p>
          <a:p>
            <a:r>
              <a:rPr lang="en-US" dirty="0"/>
              <a:t>Build file is updated to include both the DFU implementation and the other dependencies</a:t>
            </a:r>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Validate and Deploy</a:t>
            </a:r>
            <a:endParaRPr lang="en-US" dirty="0"/>
          </a:p>
        </p:txBody>
      </p:sp>
      <p:sp>
        <p:nvSpPr>
          <p:cNvPr id="3" name="Content Placeholder 2"/>
          <p:cNvSpPr>
            <a:spLocks noGrp="1"/>
          </p:cNvSpPr>
          <p:nvPr>
            <p:ph idx="1"/>
          </p:nvPr>
        </p:nvSpPr>
        <p:spPr/>
        <p:txBody>
          <a:bodyPr/>
          <a:lstStyle/>
          <a:p>
            <a:r>
              <a:rPr lang="en-US" dirty="0"/>
              <a:t>Validation consists of a series of whole-application tests</a:t>
            </a:r>
            <a:endParaRPr lang="en-US" dirty="0"/>
          </a:p>
          <a:p>
            <a:r>
              <a:rPr lang="en-US" dirty="0"/>
              <a:t>Deploy currently consists of scripting to push the APK into Android Emulator instance(s).</a:t>
            </a:r>
            <a:endParaRPr lang="en-US" dirty="0"/>
          </a:p>
          <a:p>
            <a:pPr lvl="1"/>
            <a:r>
              <a:rPr lang="en-US" dirty="0"/>
              <a:t>Directly usable by LL</a:t>
            </a:r>
            <a:endParaRPr lang="en-US" dirty="0"/>
          </a:p>
          <a:p>
            <a:r>
              <a:rPr lang="en-US" dirty="0"/>
              <a:t>In the future, will need to utilize deployment model to know where to send individual artifacts produced from the build step.</a:t>
            </a:r>
            <a:endParaRPr lang="en-US" dirty="0"/>
          </a:p>
          <a:p>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LL Interactions (Partha to update)</a:t>
            </a:r>
            <a:endParaRPr lang="en-US" dirty="0"/>
          </a:p>
        </p:txBody>
      </p:sp>
      <p:sp>
        <p:nvSpPr>
          <p:cNvPr id="3" name="Content Placeholder 2"/>
          <p:cNvSpPr>
            <a:spLocks noGrp="1"/>
          </p:cNvSpPr>
          <p:nvPr>
            <p:ph idx="1"/>
          </p:nvPr>
        </p:nvSpPr>
        <p:spPr>
          <a:xfrm>
            <a:off x="258552" y="1059874"/>
            <a:ext cx="8229600" cy="3521361"/>
          </a:xfrm>
        </p:spPr>
        <p:txBody>
          <a:bodyPr/>
          <a:lstStyle/>
          <a:p>
            <a:r>
              <a:rPr lang="en-US" sz="2000" dirty="0" smtClean="0"/>
              <a:t>DAS and System Under Test</a:t>
            </a:r>
            <a:endParaRPr lang="en-US" sz="2000" dirty="0" smtClean="0"/>
          </a:p>
          <a:p>
            <a:pPr lvl="1"/>
            <a:r>
              <a:rPr lang="en-US" sz="1800" dirty="0" smtClean="0"/>
              <a:t>The </a:t>
            </a:r>
            <a:r>
              <a:rPr lang="en-US" sz="1800" dirty="0" err="1" smtClean="0"/>
              <a:t>IMMoRTALS</a:t>
            </a:r>
            <a:r>
              <a:rPr lang="en-US" sz="1800" dirty="0" smtClean="0"/>
              <a:t> backend server is the DAS?</a:t>
            </a:r>
            <a:endParaRPr lang="en-US" sz="1800" dirty="0" smtClean="0"/>
          </a:p>
          <a:p>
            <a:pPr lvl="1"/>
            <a:r>
              <a:rPr lang="en-US" sz="1800" dirty="0" smtClean="0"/>
              <a:t>The backend server + runtime system (the Marti server and the android clients/emulators) is the DAS?</a:t>
            </a:r>
            <a:endParaRPr lang="en-US" sz="1800" dirty="0" smtClean="0"/>
          </a:p>
          <a:p>
            <a:pPr lvl="1"/>
            <a:r>
              <a:rPr lang="en-US" sz="1800" dirty="0" smtClean="0"/>
              <a:t>What is the system under test</a:t>
            </a:r>
            <a:endParaRPr lang="en-US" sz="1800" dirty="0" smtClean="0"/>
          </a:p>
          <a:p>
            <a:pPr lvl="2"/>
            <a:r>
              <a:rPr lang="en-US" sz="1600" dirty="0" smtClean="0"/>
              <a:t>When we are dealing with offline adaptation– i.e., responding to new mission requirements</a:t>
            </a:r>
            <a:endParaRPr lang="en-US" sz="1600" dirty="0" smtClean="0"/>
          </a:p>
          <a:p>
            <a:pPr lvl="2"/>
            <a:r>
              <a:rPr lang="en-US" sz="1600" dirty="0" smtClean="0"/>
              <a:t>When we are responding to runtime changes</a:t>
            </a:r>
            <a:endParaRPr lang="en-US" sz="1600" dirty="0" smtClean="0"/>
          </a:p>
          <a:p>
            <a:r>
              <a:rPr lang="en-US" sz="2000" dirty="0" smtClean="0"/>
              <a:t>LL Interface and Perturbation Language</a:t>
            </a:r>
            <a:endParaRPr lang="en-US" sz="2000" dirty="0" smtClean="0"/>
          </a:p>
          <a:p>
            <a:r>
              <a:rPr lang="en-US" sz="2000" dirty="0" smtClean="0"/>
              <a:t>LL State machines</a:t>
            </a:r>
            <a:endParaRPr lang="en-US" sz="2000"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
        <p:nvSpPr>
          <p:cNvPr id="19" name="TextBox 18"/>
          <p:cNvSpPr txBox="1"/>
          <p:nvPr/>
        </p:nvSpPr>
        <p:spPr>
          <a:xfrm>
            <a:off x="5913136" y="5551426"/>
            <a:ext cx="3004699" cy="954107"/>
          </a:xfrm>
          <a:prstGeom prst="rect">
            <a:avLst/>
          </a:prstGeom>
          <a:noFill/>
        </p:spPr>
        <p:txBody>
          <a:bodyPr wrap="square" rtlCol="0">
            <a:spAutoFit/>
          </a:bodyPr>
          <a:lstStyle/>
          <a:p>
            <a:r>
              <a:rPr lang="en-US" sz="1400" dirty="0">
                <a:latin typeface="Arial Narrow" panose="020B0606020202030204" pitchFamily="34" charset="0"/>
              </a:rPr>
              <a:t>s</a:t>
            </a:r>
            <a:r>
              <a:rPr lang="en-US" sz="1400" dirty="0" smtClean="0">
                <a:latin typeface="Arial Narrow" panose="020B0606020202030204" pitchFamily="34" charset="0"/>
              </a:rPr>
              <a:t>:   start </a:t>
            </a:r>
            <a:r>
              <a:rPr lang="en-US" sz="1400" dirty="0" err="1" smtClean="0">
                <a:latin typeface="Arial Narrow" panose="020B0606020202030204" pitchFamily="34" charset="0"/>
              </a:rPr>
              <a:t>eval</a:t>
            </a:r>
            <a:r>
              <a:rPr lang="en-US" sz="1400" dirty="0" smtClean="0">
                <a:latin typeface="Arial Narrow" panose="020B0606020202030204" pitchFamily="34" charset="0"/>
              </a:rPr>
              <a:t> </a:t>
            </a:r>
            <a:r>
              <a:rPr lang="en-US" sz="1400" dirty="0" smtClean="0">
                <a:latin typeface="Arial Narrow" panose="020B0606020202030204" pitchFamily="34" charset="0"/>
                <a:sym typeface="Wingdings" panose="05000000000000000000" pitchFamily="2" charset="2"/>
              </a:rPr>
              <a:t> s1</a:t>
            </a:r>
            <a:endParaRPr lang="en-US" sz="1400" dirty="0" smtClean="0">
              <a:latin typeface="Arial Narrow" panose="020B0606020202030204" pitchFamily="34" charset="0"/>
            </a:endParaRPr>
          </a:p>
          <a:p>
            <a:r>
              <a:rPr lang="en-US" sz="1400" dirty="0" smtClean="0">
                <a:latin typeface="Arial Narrow" panose="020B0606020202030204" pitchFamily="34" charset="0"/>
              </a:rPr>
              <a:t>s1: a client publishes SA update U </a:t>
            </a:r>
            <a:r>
              <a:rPr lang="en-US" sz="1400" dirty="0" smtClean="0">
                <a:latin typeface="Arial Narrow" panose="020B0606020202030204" pitchFamily="34" charset="0"/>
                <a:sym typeface="Wingdings" panose="05000000000000000000" pitchFamily="2" charset="2"/>
              </a:rPr>
              <a:t> s2</a:t>
            </a:r>
            <a:endParaRPr lang="en-US" sz="1400" dirty="0" smtClean="0">
              <a:latin typeface="Arial Narrow" panose="020B0606020202030204" pitchFamily="34" charset="0"/>
              <a:sym typeface="Wingdings" panose="05000000000000000000" pitchFamily="2" charset="2"/>
            </a:endParaRPr>
          </a:p>
          <a:p>
            <a:r>
              <a:rPr lang="en-US" sz="1400" dirty="0">
                <a:latin typeface="Arial Narrow" panose="020B0606020202030204" pitchFamily="34" charset="0"/>
                <a:sym typeface="Wingdings" panose="05000000000000000000" pitchFamily="2" charset="2"/>
              </a:rPr>
              <a:t>s</a:t>
            </a:r>
            <a:r>
              <a:rPr lang="en-US" sz="1400" dirty="0" smtClean="0">
                <a:latin typeface="Arial Narrow" panose="020B0606020202030204" pitchFamily="34" charset="0"/>
                <a:sym typeface="Wingdings" panose="05000000000000000000" pitchFamily="2" charset="2"/>
              </a:rPr>
              <a:t>2: </a:t>
            </a:r>
            <a:r>
              <a:rPr lang="en-US" sz="1400" dirty="0" smtClean="0">
                <a:latin typeface="Arial Narrow" panose="020B0606020202030204" pitchFamily="34" charset="0"/>
              </a:rPr>
              <a:t> all subscribed clients receive U </a:t>
            </a:r>
            <a:r>
              <a:rPr lang="en-US" sz="1400" dirty="0" smtClean="0">
                <a:latin typeface="Arial Narrow" panose="020B0606020202030204" pitchFamily="34" charset="0"/>
                <a:sym typeface="Wingdings" panose="05000000000000000000" pitchFamily="2" charset="2"/>
              </a:rPr>
              <a:t> s1</a:t>
            </a:r>
            <a:endParaRPr lang="en-US" sz="1400" dirty="0" smtClean="0">
              <a:latin typeface="Arial Narrow" panose="020B0606020202030204" pitchFamily="34" charset="0"/>
              <a:sym typeface="Wingdings" panose="05000000000000000000" pitchFamily="2" charset="2"/>
            </a:endParaRPr>
          </a:p>
          <a:p>
            <a:r>
              <a:rPr lang="en-US" sz="1400" dirty="0">
                <a:latin typeface="Arial Narrow" panose="020B0606020202030204" pitchFamily="34" charset="0"/>
              </a:rPr>
              <a:t>s</a:t>
            </a:r>
            <a:r>
              <a:rPr lang="en-US" sz="1400" dirty="0" smtClean="0">
                <a:latin typeface="Arial Narrow" panose="020B0606020202030204" pitchFamily="34" charset="0"/>
              </a:rPr>
              <a:t>2: not all subscribed clients receive U</a:t>
            </a:r>
            <a:r>
              <a:rPr lang="en-US" sz="1400" dirty="0" smtClean="0">
                <a:latin typeface="Arial Narrow" panose="020B0606020202030204" pitchFamily="34" charset="0"/>
                <a:sym typeface="Wingdings" panose="05000000000000000000" pitchFamily="2" charset="2"/>
              </a:rPr>
              <a:t> e</a:t>
            </a:r>
            <a:endParaRPr lang="en-US" sz="1400" dirty="0">
              <a:latin typeface="Arial Narrow" panose="020B0606020202030204" pitchFamily="34" charset="0"/>
            </a:endParaRPr>
          </a:p>
        </p:txBody>
      </p:sp>
      <p:grpSp>
        <p:nvGrpSpPr>
          <p:cNvPr id="103" name="Group 102"/>
          <p:cNvGrpSpPr/>
          <p:nvPr/>
        </p:nvGrpSpPr>
        <p:grpSpPr>
          <a:xfrm>
            <a:off x="5529924" y="4628071"/>
            <a:ext cx="3633654" cy="872525"/>
            <a:chOff x="5535016" y="4467592"/>
            <a:chExt cx="3633654" cy="872525"/>
          </a:xfrm>
        </p:grpSpPr>
        <p:sp>
          <p:nvSpPr>
            <p:cNvPr id="18" name="TextBox 17"/>
            <p:cNvSpPr txBox="1"/>
            <p:nvPr/>
          </p:nvSpPr>
          <p:spPr>
            <a:xfrm>
              <a:off x="8208089" y="5001563"/>
              <a:ext cx="960581" cy="338554"/>
            </a:xfrm>
            <a:prstGeom prst="rect">
              <a:avLst/>
            </a:prstGeom>
            <a:noFill/>
          </p:spPr>
          <p:txBody>
            <a:bodyPr wrap="square" rtlCol="0">
              <a:spAutoFit/>
            </a:bodyPr>
            <a:lstStyle/>
            <a:p>
              <a:r>
                <a:rPr lang="en-US" sz="1600" dirty="0" smtClean="0"/>
                <a:t>error</a:t>
              </a:r>
              <a:endParaRPr lang="en-US" sz="1600" dirty="0"/>
            </a:p>
          </p:txBody>
        </p:sp>
        <p:grpSp>
          <p:nvGrpSpPr>
            <p:cNvPr id="102" name="Group 101"/>
            <p:cNvGrpSpPr/>
            <p:nvPr/>
          </p:nvGrpSpPr>
          <p:grpSpPr>
            <a:xfrm>
              <a:off x="5535016" y="4467592"/>
              <a:ext cx="3211338" cy="656732"/>
              <a:chOff x="5492737" y="4013318"/>
              <a:chExt cx="3211338" cy="656732"/>
            </a:xfrm>
          </p:grpSpPr>
          <p:sp>
            <p:nvSpPr>
              <p:cNvPr id="5" name="Oval 4"/>
              <p:cNvSpPr/>
              <p:nvPr/>
            </p:nvSpPr>
            <p:spPr>
              <a:xfrm>
                <a:off x="6046336" y="4300595"/>
                <a:ext cx="348107" cy="369455"/>
              </a:xfrm>
              <a:prstGeom prst="ellipse">
                <a:avLst/>
              </a:prstGeom>
              <a:solidFill>
                <a:srgbClr val="00B050"/>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a:t>
                </a:r>
                <a:endParaRPr lang="en-US" dirty="0"/>
              </a:p>
            </p:txBody>
          </p:sp>
          <p:sp>
            <p:nvSpPr>
              <p:cNvPr id="6" name="Oval 5"/>
              <p:cNvSpPr/>
              <p:nvPr/>
            </p:nvSpPr>
            <p:spPr>
              <a:xfrm>
                <a:off x="6824181" y="4265499"/>
                <a:ext cx="348107" cy="369455"/>
              </a:xfrm>
              <a:prstGeom prst="ellipse">
                <a:avLst/>
              </a:prstGeom>
              <a:solidFill>
                <a:schemeClr val="bg1"/>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Arial Narrow" panose="020B0606020202030204" pitchFamily="34" charset="0"/>
                </a:endParaRPr>
              </a:p>
            </p:txBody>
          </p:sp>
          <p:sp>
            <p:nvSpPr>
              <p:cNvPr id="7" name="Oval 6"/>
              <p:cNvSpPr/>
              <p:nvPr/>
            </p:nvSpPr>
            <p:spPr>
              <a:xfrm>
                <a:off x="7658684" y="4240605"/>
                <a:ext cx="348107" cy="369455"/>
              </a:xfrm>
              <a:prstGeom prst="ellipse">
                <a:avLst/>
              </a:prstGeom>
              <a:solidFill>
                <a:schemeClr val="bg1"/>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8355968" y="4225280"/>
                <a:ext cx="348107" cy="369455"/>
              </a:xfrm>
              <a:prstGeom prst="ellipse">
                <a:avLst/>
              </a:prstGeom>
              <a:solidFill>
                <a:srgbClr val="FF0000"/>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a:t>
                </a:r>
                <a:endParaRPr lang="en-US" dirty="0"/>
              </a:p>
            </p:txBody>
          </p:sp>
          <p:cxnSp>
            <p:nvCxnSpPr>
              <p:cNvPr id="10" name="Curved Connector 9"/>
              <p:cNvCxnSpPr>
                <a:stCxn id="5" idx="0"/>
                <a:endCxn id="6" idx="1"/>
              </p:cNvCxnSpPr>
              <p:nvPr/>
            </p:nvCxnSpPr>
            <p:spPr>
              <a:xfrm rot="16200000" flipH="1">
                <a:off x="6538270" y="3982714"/>
                <a:ext cx="19009" cy="654770"/>
              </a:xfrm>
              <a:prstGeom prst="curvedConnector3">
                <a:avLst>
                  <a:gd name="adj1" fmla="val -138721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urved Connector 11"/>
              <p:cNvCxnSpPr>
                <a:stCxn id="6" idx="0"/>
                <a:endCxn id="7" idx="0"/>
              </p:cNvCxnSpPr>
              <p:nvPr/>
            </p:nvCxnSpPr>
            <p:spPr>
              <a:xfrm rot="5400000" flipH="1" flipV="1">
                <a:off x="7403039" y="3835801"/>
                <a:ext cx="24894" cy="834503"/>
              </a:xfrm>
              <a:prstGeom prst="curvedConnector3">
                <a:avLst>
                  <a:gd name="adj1" fmla="val 101829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urved Connector 13"/>
              <p:cNvCxnSpPr>
                <a:stCxn id="7" idx="4"/>
                <a:endCxn id="6" idx="4"/>
              </p:cNvCxnSpPr>
              <p:nvPr/>
            </p:nvCxnSpPr>
            <p:spPr>
              <a:xfrm rot="5400000">
                <a:off x="7403040" y="4205256"/>
                <a:ext cx="24894" cy="834503"/>
              </a:xfrm>
              <a:prstGeom prst="curvedConnector3">
                <a:avLst>
                  <a:gd name="adj1" fmla="val 101829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urved Connector 15"/>
              <p:cNvCxnSpPr>
                <a:stCxn id="7" idx="6"/>
                <a:endCxn id="8" idx="2"/>
              </p:cNvCxnSpPr>
              <p:nvPr/>
            </p:nvCxnSpPr>
            <p:spPr>
              <a:xfrm flipV="1">
                <a:off x="8006791" y="4410008"/>
                <a:ext cx="349177" cy="15325"/>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492737" y="4013318"/>
                <a:ext cx="960581" cy="338554"/>
              </a:xfrm>
              <a:prstGeom prst="rect">
                <a:avLst/>
              </a:prstGeom>
              <a:noFill/>
            </p:spPr>
            <p:txBody>
              <a:bodyPr wrap="square" rtlCol="0">
                <a:spAutoFit/>
              </a:bodyPr>
              <a:lstStyle/>
              <a:p>
                <a:r>
                  <a:rPr lang="en-US" sz="1600" dirty="0" smtClean="0"/>
                  <a:t>start</a:t>
                </a:r>
                <a:endParaRPr lang="en-US" sz="1600" dirty="0"/>
              </a:p>
            </p:txBody>
          </p:sp>
          <p:sp>
            <p:nvSpPr>
              <p:cNvPr id="20" name="TextBox 19"/>
              <p:cNvSpPr txBox="1"/>
              <p:nvPr/>
            </p:nvSpPr>
            <p:spPr>
              <a:xfrm>
                <a:off x="6824181" y="4265499"/>
                <a:ext cx="480291" cy="369332"/>
              </a:xfrm>
              <a:prstGeom prst="rect">
                <a:avLst/>
              </a:prstGeom>
              <a:noFill/>
            </p:spPr>
            <p:txBody>
              <a:bodyPr wrap="square" rtlCol="0">
                <a:spAutoFit/>
              </a:bodyPr>
              <a:lstStyle/>
              <a:p>
                <a:r>
                  <a:rPr lang="en-US" dirty="0" smtClean="0">
                    <a:latin typeface="Arial Narrow" panose="020B0606020202030204" pitchFamily="34" charset="0"/>
                  </a:rPr>
                  <a:t>s1</a:t>
                </a:r>
                <a:endParaRPr lang="en-US" dirty="0">
                  <a:latin typeface="Arial Narrow" panose="020B0606020202030204" pitchFamily="34" charset="0"/>
                </a:endParaRPr>
              </a:p>
            </p:txBody>
          </p:sp>
          <p:sp>
            <p:nvSpPr>
              <p:cNvPr id="21" name="TextBox 20"/>
              <p:cNvSpPr txBox="1"/>
              <p:nvPr/>
            </p:nvSpPr>
            <p:spPr>
              <a:xfrm>
                <a:off x="7643397" y="4250524"/>
                <a:ext cx="480291" cy="369332"/>
              </a:xfrm>
              <a:prstGeom prst="rect">
                <a:avLst/>
              </a:prstGeom>
              <a:noFill/>
            </p:spPr>
            <p:txBody>
              <a:bodyPr wrap="square" rtlCol="0">
                <a:spAutoFit/>
              </a:bodyPr>
              <a:lstStyle/>
              <a:p>
                <a:r>
                  <a:rPr lang="en-US" dirty="0" smtClean="0">
                    <a:latin typeface="Arial Narrow" panose="020B0606020202030204" pitchFamily="34" charset="0"/>
                  </a:rPr>
                  <a:t>s2</a:t>
                </a:r>
                <a:endParaRPr lang="en-US" dirty="0">
                  <a:latin typeface="Arial Narrow" panose="020B0606020202030204" pitchFamily="34" charset="0"/>
                </a:endParaRPr>
              </a:p>
            </p:txBody>
          </p:sp>
        </p:grpSp>
      </p:grpSp>
      <p:sp>
        <p:nvSpPr>
          <p:cNvPr id="53" name="TextBox 52"/>
          <p:cNvSpPr txBox="1"/>
          <p:nvPr/>
        </p:nvSpPr>
        <p:spPr>
          <a:xfrm>
            <a:off x="828327" y="5390127"/>
            <a:ext cx="3349117" cy="1169551"/>
          </a:xfrm>
          <a:prstGeom prst="rect">
            <a:avLst/>
          </a:prstGeom>
          <a:noFill/>
        </p:spPr>
        <p:txBody>
          <a:bodyPr wrap="square" rtlCol="0">
            <a:spAutoFit/>
          </a:bodyPr>
          <a:lstStyle/>
          <a:p>
            <a:r>
              <a:rPr lang="en-US" sz="1400" dirty="0">
                <a:latin typeface="Arial Narrow" panose="020B0606020202030204" pitchFamily="34" charset="0"/>
              </a:rPr>
              <a:t>s</a:t>
            </a:r>
            <a:r>
              <a:rPr lang="en-US" sz="1400" dirty="0" smtClean="0">
                <a:latin typeface="Arial Narrow" panose="020B0606020202030204" pitchFamily="34" charset="0"/>
              </a:rPr>
              <a:t>:   start </a:t>
            </a:r>
            <a:r>
              <a:rPr lang="en-US" sz="1400" dirty="0" err="1" smtClean="0">
                <a:latin typeface="Arial Narrow" panose="020B0606020202030204" pitchFamily="34" charset="0"/>
              </a:rPr>
              <a:t>eval</a:t>
            </a:r>
            <a:r>
              <a:rPr lang="en-US" sz="1400" dirty="0" smtClean="0">
                <a:latin typeface="Arial Narrow" panose="020B0606020202030204" pitchFamily="34" charset="0"/>
              </a:rPr>
              <a:t> </a:t>
            </a:r>
            <a:r>
              <a:rPr lang="en-US" sz="1400" dirty="0" smtClean="0">
                <a:latin typeface="Arial Narrow" panose="020B0606020202030204" pitchFamily="34" charset="0"/>
                <a:sym typeface="Wingdings" panose="05000000000000000000" pitchFamily="2" charset="2"/>
              </a:rPr>
              <a:t> s1</a:t>
            </a:r>
            <a:endParaRPr lang="en-US" sz="1400" dirty="0" smtClean="0">
              <a:latin typeface="Arial Narrow" panose="020B0606020202030204" pitchFamily="34" charset="0"/>
            </a:endParaRPr>
          </a:p>
          <a:p>
            <a:r>
              <a:rPr lang="en-US" sz="1400" dirty="0" smtClean="0">
                <a:latin typeface="Arial Narrow" panose="020B0606020202030204" pitchFamily="34" charset="0"/>
              </a:rPr>
              <a:t>s1: new mission </a:t>
            </a:r>
            <a:r>
              <a:rPr lang="en-US" sz="1400" dirty="0" err="1" smtClean="0">
                <a:latin typeface="Arial Narrow" panose="020B0606020202030204" pitchFamily="34" charset="0"/>
              </a:rPr>
              <a:t>req</a:t>
            </a:r>
            <a:r>
              <a:rPr lang="en-US" sz="1400" dirty="0" smtClean="0">
                <a:latin typeface="Arial Narrow" panose="020B0606020202030204" pitchFamily="34" charset="0"/>
              </a:rPr>
              <a:t>/deployment model C </a:t>
            </a:r>
            <a:r>
              <a:rPr lang="en-US" sz="1400" dirty="0" smtClean="0">
                <a:latin typeface="Arial Narrow" panose="020B0606020202030204" pitchFamily="34" charset="0"/>
                <a:sym typeface="Wingdings" panose="05000000000000000000" pitchFamily="2" charset="2"/>
              </a:rPr>
              <a:t> s2</a:t>
            </a:r>
            <a:endParaRPr lang="en-US" sz="1400" dirty="0" smtClean="0">
              <a:latin typeface="Arial Narrow" panose="020B0606020202030204" pitchFamily="34" charset="0"/>
              <a:sym typeface="Wingdings" panose="05000000000000000000" pitchFamily="2" charset="2"/>
            </a:endParaRPr>
          </a:p>
          <a:p>
            <a:r>
              <a:rPr lang="en-US" sz="1400" dirty="0" smtClean="0">
                <a:latin typeface="Arial Narrow" panose="020B0606020202030204" pitchFamily="34" charset="0"/>
                <a:sym typeface="Wingdings" panose="05000000000000000000" pitchFamily="2" charset="2"/>
              </a:rPr>
              <a:t>s</a:t>
            </a:r>
            <a:r>
              <a:rPr lang="en-US" sz="1400" dirty="0">
                <a:latin typeface="Arial Narrow" panose="020B0606020202030204" pitchFamily="34" charset="0"/>
                <a:sym typeface="Wingdings" panose="05000000000000000000" pitchFamily="2" charset="2"/>
              </a:rPr>
              <a:t>1</a:t>
            </a:r>
            <a:r>
              <a:rPr lang="en-US" sz="1400" dirty="0" smtClean="0">
                <a:latin typeface="Arial Narrow" panose="020B0606020202030204" pitchFamily="34" charset="0"/>
                <a:sym typeface="Wingdings" panose="05000000000000000000" pitchFamily="2" charset="2"/>
              </a:rPr>
              <a:t>: no matching DFU found</a:t>
            </a:r>
            <a:r>
              <a:rPr lang="en-US" sz="1400" dirty="0" smtClean="0">
                <a:latin typeface="Arial Narrow" panose="020B0606020202030204" pitchFamily="34" charset="0"/>
              </a:rPr>
              <a:t> </a:t>
            </a:r>
            <a:r>
              <a:rPr lang="en-US" sz="1400" dirty="0" smtClean="0">
                <a:latin typeface="Arial Narrow" panose="020B0606020202030204" pitchFamily="34" charset="0"/>
                <a:sym typeface="Wingdings" panose="05000000000000000000" pitchFamily="2" charset="2"/>
              </a:rPr>
              <a:t> e</a:t>
            </a:r>
            <a:endParaRPr lang="en-US" sz="1400" dirty="0" smtClean="0">
              <a:latin typeface="Arial Narrow" panose="020B0606020202030204" pitchFamily="34" charset="0"/>
              <a:sym typeface="Wingdings" panose="05000000000000000000" pitchFamily="2" charset="2"/>
            </a:endParaRPr>
          </a:p>
          <a:p>
            <a:r>
              <a:rPr lang="en-US" sz="1400" dirty="0">
                <a:latin typeface="Arial Narrow" panose="020B0606020202030204" pitchFamily="34" charset="0"/>
              </a:rPr>
              <a:t>s</a:t>
            </a:r>
            <a:r>
              <a:rPr lang="en-US" sz="1400" dirty="0" smtClean="0">
                <a:latin typeface="Arial Narrow" panose="020B0606020202030204" pitchFamily="34" charset="0"/>
              </a:rPr>
              <a:t>2: new app is built and tested </a:t>
            </a:r>
            <a:r>
              <a:rPr lang="en-US" sz="1400" dirty="0" smtClean="0">
                <a:latin typeface="Arial Narrow" panose="020B0606020202030204" pitchFamily="34" charset="0"/>
                <a:sym typeface="Wingdings" panose="05000000000000000000" pitchFamily="2" charset="2"/>
              </a:rPr>
              <a:t> s3</a:t>
            </a:r>
            <a:endParaRPr lang="en-US" sz="1400" dirty="0" smtClean="0">
              <a:latin typeface="Arial Narrow" panose="020B0606020202030204" pitchFamily="34" charset="0"/>
              <a:sym typeface="Wingdings" panose="05000000000000000000" pitchFamily="2" charset="2"/>
            </a:endParaRPr>
          </a:p>
          <a:p>
            <a:r>
              <a:rPr lang="en-US" sz="1400" dirty="0">
                <a:latin typeface="Arial Narrow" panose="020B0606020202030204" pitchFamily="34" charset="0"/>
              </a:rPr>
              <a:t>s2: </a:t>
            </a:r>
            <a:r>
              <a:rPr lang="en-US" sz="1400" dirty="0" smtClean="0">
                <a:latin typeface="Arial Narrow" panose="020B0606020202030204" pitchFamily="34" charset="0"/>
              </a:rPr>
              <a:t>failed to build and test </a:t>
            </a:r>
            <a:r>
              <a:rPr lang="en-US" sz="1400" dirty="0">
                <a:latin typeface="Arial Narrow" panose="020B0606020202030204" pitchFamily="34" charset="0"/>
                <a:sym typeface="Wingdings" panose="05000000000000000000" pitchFamily="2" charset="2"/>
              </a:rPr>
              <a:t> </a:t>
            </a:r>
            <a:r>
              <a:rPr lang="en-US" sz="1400" dirty="0" smtClean="0">
                <a:latin typeface="Arial Narrow" panose="020B0606020202030204" pitchFamily="34" charset="0"/>
                <a:sym typeface="Wingdings" panose="05000000000000000000" pitchFamily="2" charset="2"/>
              </a:rPr>
              <a:t>e</a:t>
            </a:r>
            <a:endParaRPr lang="en-US" sz="1400" dirty="0">
              <a:latin typeface="Arial Narrow" panose="020B0606020202030204" pitchFamily="34" charset="0"/>
              <a:sym typeface="Wingdings" panose="05000000000000000000" pitchFamily="2" charset="2"/>
            </a:endParaRPr>
          </a:p>
        </p:txBody>
      </p:sp>
      <p:grpSp>
        <p:nvGrpSpPr>
          <p:cNvPr id="58" name="Group 57"/>
          <p:cNvGrpSpPr/>
          <p:nvPr/>
        </p:nvGrpSpPr>
        <p:grpSpPr>
          <a:xfrm>
            <a:off x="911500" y="4521501"/>
            <a:ext cx="3373905" cy="988235"/>
            <a:chOff x="5310921" y="4116052"/>
            <a:chExt cx="3373905" cy="988235"/>
          </a:xfrm>
        </p:grpSpPr>
        <p:sp>
          <p:nvSpPr>
            <p:cNvPr id="22" name="Oval 21"/>
            <p:cNvSpPr/>
            <p:nvPr/>
          </p:nvSpPr>
          <p:spPr>
            <a:xfrm>
              <a:off x="5965265" y="4282186"/>
              <a:ext cx="348107" cy="369455"/>
            </a:xfrm>
            <a:prstGeom prst="ellipse">
              <a:avLst/>
            </a:prstGeom>
            <a:solidFill>
              <a:srgbClr val="00B050"/>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a:t>
              </a:r>
              <a:endParaRPr lang="en-US" dirty="0"/>
            </a:p>
          </p:txBody>
        </p:sp>
        <p:sp>
          <p:nvSpPr>
            <p:cNvPr id="23" name="Oval 22"/>
            <p:cNvSpPr/>
            <p:nvPr/>
          </p:nvSpPr>
          <p:spPr>
            <a:xfrm>
              <a:off x="6773479" y="4277571"/>
              <a:ext cx="348107" cy="369455"/>
            </a:xfrm>
            <a:prstGeom prst="ellipse">
              <a:avLst/>
            </a:prstGeom>
            <a:solidFill>
              <a:schemeClr val="bg1"/>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Arial Narrow" panose="020B0606020202030204" pitchFamily="34" charset="0"/>
              </a:endParaRPr>
            </a:p>
          </p:txBody>
        </p:sp>
        <p:sp>
          <p:nvSpPr>
            <p:cNvPr id="25" name="Oval 24"/>
            <p:cNvSpPr/>
            <p:nvPr/>
          </p:nvSpPr>
          <p:spPr>
            <a:xfrm>
              <a:off x="7828726" y="4734832"/>
              <a:ext cx="348107" cy="369455"/>
            </a:xfrm>
            <a:prstGeom prst="ellipse">
              <a:avLst/>
            </a:prstGeom>
            <a:solidFill>
              <a:srgbClr val="FF0000"/>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a:t>
              </a:r>
              <a:endParaRPr lang="en-US" dirty="0"/>
            </a:p>
          </p:txBody>
        </p:sp>
        <p:cxnSp>
          <p:nvCxnSpPr>
            <p:cNvPr id="26" name="Curved Connector 25"/>
            <p:cNvCxnSpPr>
              <a:stCxn id="22" idx="6"/>
              <a:endCxn id="23" idx="2"/>
            </p:cNvCxnSpPr>
            <p:nvPr/>
          </p:nvCxnSpPr>
          <p:spPr>
            <a:xfrm flipV="1">
              <a:off x="6313372" y="4462299"/>
              <a:ext cx="460107" cy="4615"/>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urved Connector 26"/>
            <p:cNvCxnSpPr>
              <a:stCxn id="23" idx="6"/>
              <a:endCxn id="24" idx="2"/>
            </p:cNvCxnSpPr>
            <p:nvPr/>
          </p:nvCxnSpPr>
          <p:spPr>
            <a:xfrm flipV="1">
              <a:off x="7121586" y="4445966"/>
              <a:ext cx="405497" cy="16333"/>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urved Connector 28"/>
            <p:cNvCxnSpPr>
              <a:stCxn id="24" idx="4"/>
              <a:endCxn id="25" idx="0"/>
            </p:cNvCxnSpPr>
            <p:nvPr/>
          </p:nvCxnSpPr>
          <p:spPr>
            <a:xfrm rot="16200000" flipH="1">
              <a:off x="7799889" y="4531940"/>
              <a:ext cx="104139" cy="301643"/>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5310921" y="4116052"/>
              <a:ext cx="960581" cy="338554"/>
            </a:xfrm>
            <a:prstGeom prst="rect">
              <a:avLst/>
            </a:prstGeom>
            <a:noFill/>
          </p:spPr>
          <p:txBody>
            <a:bodyPr wrap="square" rtlCol="0">
              <a:spAutoFit/>
            </a:bodyPr>
            <a:lstStyle/>
            <a:p>
              <a:r>
                <a:rPr lang="en-US" sz="1600" dirty="0" smtClean="0"/>
                <a:t>start</a:t>
              </a:r>
              <a:endParaRPr lang="en-US" sz="1600" dirty="0"/>
            </a:p>
          </p:txBody>
        </p:sp>
        <p:sp>
          <p:nvSpPr>
            <p:cNvPr id="31" name="TextBox 30"/>
            <p:cNvSpPr txBox="1"/>
            <p:nvPr/>
          </p:nvSpPr>
          <p:spPr>
            <a:xfrm>
              <a:off x="7121586" y="4723554"/>
              <a:ext cx="960581" cy="338554"/>
            </a:xfrm>
            <a:prstGeom prst="rect">
              <a:avLst/>
            </a:prstGeom>
            <a:noFill/>
          </p:spPr>
          <p:txBody>
            <a:bodyPr wrap="square" rtlCol="0">
              <a:spAutoFit/>
            </a:bodyPr>
            <a:lstStyle/>
            <a:p>
              <a:r>
                <a:rPr lang="en-US" sz="1600" dirty="0" smtClean="0"/>
                <a:t>error</a:t>
              </a:r>
              <a:endParaRPr lang="en-US" sz="1600" dirty="0"/>
            </a:p>
          </p:txBody>
        </p:sp>
        <p:sp>
          <p:nvSpPr>
            <p:cNvPr id="32" name="TextBox 31"/>
            <p:cNvSpPr txBox="1"/>
            <p:nvPr/>
          </p:nvSpPr>
          <p:spPr>
            <a:xfrm>
              <a:off x="6757561" y="4261237"/>
              <a:ext cx="480291" cy="369332"/>
            </a:xfrm>
            <a:prstGeom prst="rect">
              <a:avLst/>
            </a:prstGeom>
            <a:noFill/>
          </p:spPr>
          <p:txBody>
            <a:bodyPr wrap="square" rtlCol="0">
              <a:spAutoFit/>
            </a:bodyPr>
            <a:lstStyle/>
            <a:p>
              <a:r>
                <a:rPr lang="en-US" dirty="0" smtClean="0">
                  <a:latin typeface="Arial Narrow" panose="020B0606020202030204" pitchFamily="34" charset="0"/>
                </a:rPr>
                <a:t>s1</a:t>
              </a:r>
              <a:endParaRPr lang="en-US" dirty="0">
                <a:latin typeface="Arial Narrow" panose="020B0606020202030204" pitchFamily="34" charset="0"/>
              </a:endParaRPr>
            </a:p>
          </p:txBody>
        </p:sp>
        <p:grpSp>
          <p:nvGrpSpPr>
            <p:cNvPr id="40" name="Group 39"/>
            <p:cNvGrpSpPr/>
            <p:nvPr/>
          </p:nvGrpSpPr>
          <p:grpSpPr>
            <a:xfrm>
              <a:off x="7522489" y="4244002"/>
              <a:ext cx="480291" cy="386691"/>
              <a:chOff x="6768887" y="5394876"/>
              <a:chExt cx="480291" cy="386691"/>
            </a:xfrm>
          </p:grpSpPr>
          <p:sp>
            <p:nvSpPr>
              <p:cNvPr id="24" name="Oval 23"/>
              <p:cNvSpPr/>
              <p:nvPr/>
            </p:nvSpPr>
            <p:spPr>
              <a:xfrm>
                <a:off x="6773481" y="5412112"/>
                <a:ext cx="348107" cy="369455"/>
              </a:xfrm>
              <a:prstGeom prst="ellipse">
                <a:avLst/>
              </a:prstGeom>
              <a:solidFill>
                <a:schemeClr val="bg1"/>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6768887" y="5394876"/>
                <a:ext cx="480291" cy="369332"/>
              </a:xfrm>
              <a:prstGeom prst="rect">
                <a:avLst/>
              </a:prstGeom>
              <a:noFill/>
            </p:spPr>
            <p:txBody>
              <a:bodyPr wrap="square" rtlCol="0">
                <a:spAutoFit/>
              </a:bodyPr>
              <a:lstStyle/>
              <a:p>
                <a:r>
                  <a:rPr lang="en-US" dirty="0" smtClean="0">
                    <a:latin typeface="Arial Narrow" panose="020B0606020202030204" pitchFamily="34" charset="0"/>
                  </a:rPr>
                  <a:t>s2</a:t>
                </a:r>
                <a:endParaRPr lang="en-US" dirty="0">
                  <a:latin typeface="Arial Narrow" panose="020B0606020202030204" pitchFamily="34" charset="0"/>
                </a:endParaRPr>
              </a:p>
            </p:txBody>
          </p:sp>
        </p:grpSp>
        <p:grpSp>
          <p:nvGrpSpPr>
            <p:cNvPr id="38" name="Group 37"/>
            <p:cNvGrpSpPr/>
            <p:nvPr/>
          </p:nvGrpSpPr>
          <p:grpSpPr>
            <a:xfrm>
              <a:off x="8204535" y="4264018"/>
              <a:ext cx="480291" cy="386201"/>
              <a:chOff x="7382354" y="4236202"/>
              <a:chExt cx="480291" cy="386201"/>
            </a:xfrm>
          </p:grpSpPr>
          <p:sp>
            <p:nvSpPr>
              <p:cNvPr id="34" name="Oval 33"/>
              <p:cNvSpPr/>
              <p:nvPr/>
            </p:nvSpPr>
            <p:spPr>
              <a:xfrm>
                <a:off x="7396931" y="4252948"/>
                <a:ext cx="348107" cy="369455"/>
              </a:xfrm>
              <a:prstGeom prst="ellipse">
                <a:avLst/>
              </a:prstGeom>
              <a:solidFill>
                <a:schemeClr val="bg1"/>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382354" y="4236202"/>
                <a:ext cx="480291" cy="369332"/>
              </a:xfrm>
              <a:prstGeom prst="rect">
                <a:avLst/>
              </a:prstGeom>
              <a:noFill/>
            </p:spPr>
            <p:txBody>
              <a:bodyPr wrap="square" rtlCol="0">
                <a:spAutoFit/>
              </a:bodyPr>
              <a:lstStyle/>
              <a:p>
                <a:r>
                  <a:rPr lang="en-US" dirty="0" smtClean="0">
                    <a:latin typeface="Arial Narrow" panose="020B0606020202030204" pitchFamily="34" charset="0"/>
                  </a:rPr>
                  <a:t>s3</a:t>
                </a:r>
                <a:endParaRPr lang="en-US" dirty="0">
                  <a:latin typeface="Arial Narrow" panose="020B0606020202030204" pitchFamily="34" charset="0"/>
                </a:endParaRPr>
              </a:p>
            </p:txBody>
          </p:sp>
        </p:grpSp>
        <p:cxnSp>
          <p:nvCxnSpPr>
            <p:cNvPr id="47" name="Curved Connector 46"/>
            <p:cNvCxnSpPr>
              <a:stCxn id="24" idx="6"/>
              <a:endCxn id="34" idx="2"/>
            </p:cNvCxnSpPr>
            <p:nvPr/>
          </p:nvCxnSpPr>
          <p:spPr>
            <a:xfrm>
              <a:off x="7875190" y="4445966"/>
              <a:ext cx="343922" cy="1952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Curved Connector 54"/>
            <p:cNvCxnSpPr>
              <a:stCxn id="34" idx="3"/>
              <a:endCxn id="25" idx="0"/>
            </p:cNvCxnSpPr>
            <p:nvPr/>
          </p:nvCxnSpPr>
          <p:spPr>
            <a:xfrm rot="5400000">
              <a:off x="8067077" y="4531818"/>
              <a:ext cx="138718" cy="267311"/>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04" name="TextBox 103"/>
          <p:cNvSpPr txBox="1"/>
          <p:nvPr/>
        </p:nvSpPr>
        <p:spPr>
          <a:xfrm rot="16200000">
            <a:off x="-238035" y="5140342"/>
            <a:ext cx="1220007" cy="369332"/>
          </a:xfrm>
          <a:prstGeom prst="rect">
            <a:avLst/>
          </a:prstGeom>
          <a:noFill/>
        </p:spPr>
        <p:txBody>
          <a:bodyPr wrap="square" rtlCol="0">
            <a:spAutoFit/>
          </a:bodyPr>
          <a:lstStyle/>
          <a:p>
            <a:r>
              <a:rPr lang="en-US" dirty="0" smtClean="0"/>
              <a:t>Build time </a:t>
            </a:r>
            <a:endParaRPr lang="en-US" dirty="0"/>
          </a:p>
        </p:txBody>
      </p:sp>
      <p:sp>
        <p:nvSpPr>
          <p:cNvPr id="105" name="TextBox 104"/>
          <p:cNvSpPr txBox="1"/>
          <p:nvPr/>
        </p:nvSpPr>
        <p:spPr>
          <a:xfrm rot="16200000">
            <a:off x="4625946" y="5259295"/>
            <a:ext cx="1220007" cy="369332"/>
          </a:xfrm>
          <a:prstGeom prst="rect">
            <a:avLst/>
          </a:prstGeom>
          <a:noFill/>
        </p:spPr>
        <p:txBody>
          <a:bodyPr wrap="square" rtlCol="0">
            <a:spAutoFit/>
          </a:bodyPr>
          <a:lstStyle/>
          <a:p>
            <a:r>
              <a:rPr lang="en-US" dirty="0" smtClean="0"/>
              <a:t>Run time </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Summary/Conclusion (Partha </a:t>
            </a:r>
            <a:r>
              <a:rPr lang="en-US" smtClean="0"/>
              <a:t>to provide)</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Backups</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graphicFrame>
        <p:nvGraphicFramePr>
          <p:cNvPr id="6" name="Table 5"/>
          <p:cNvGraphicFramePr>
            <a:graphicFrameLocks noGrp="1"/>
          </p:cNvGraphicFramePr>
          <p:nvPr/>
        </p:nvGraphicFramePr>
        <p:xfrm>
          <a:off x="703383" y="6058823"/>
          <a:ext cx="7509608" cy="370840"/>
        </p:xfrm>
        <a:graphic>
          <a:graphicData uri="http://schemas.openxmlformats.org/drawingml/2006/table">
            <a:tbl>
              <a:tblPr firstRow="1" bandRow="1">
                <a:tableStyleId>{2D5ABB26-0587-4C30-8999-92F81FD0307C}</a:tableStyleId>
              </a:tblPr>
              <a:tblGrid>
                <a:gridCol w="468924"/>
                <a:gridCol w="515816"/>
                <a:gridCol w="515815"/>
                <a:gridCol w="504092"/>
                <a:gridCol w="522688"/>
                <a:gridCol w="417461"/>
                <a:gridCol w="440027"/>
                <a:gridCol w="428744"/>
                <a:gridCol w="462593"/>
                <a:gridCol w="519006"/>
                <a:gridCol w="462592"/>
                <a:gridCol w="451310"/>
                <a:gridCol w="440027"/>
                <a:gridCol w="451310"/>
                <a:gridCol w="451310"/>
                <a:gridCol w="457893"/>
              </a:tblGrid>
              <a:tr h="370840">
                <a:tc>
                  <a:txBody>
                    <a:bodyPr/>
                    <a:lstStyle/>
                    <a:p>
                      <a:r>
                        <a:rPr lang="en-US" dirty="0" smtClean="0"/>
                        <a:t>01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Rectangle 6"/>
          <p:cNvSpPr/>
          <p:nvPr/>
        </p:nvSpPr>
        <p:spPr>
          <a:xfrm>
            <a:off x="706261" y="5745448"/>
            <a:ext cx="466048" cy="3048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tx1"/>
                </a:solidFill>
                <a:latin typeface="Arial Narrow" panose="020B0606020202030204" pitchFamily="34" charset="0"/>
              </a:rPr>
              <a:t>2015</a:t>
            </a:r>
            <a:endParaRPr lang="en-US" sz="1200" b="1" dirty="0">
              <a:solidFill>
                <a:schemeClr val="tx1"/>
              </a:solidFill>
              <a:latin typeface="Arial Narrow" panose="020B0606020202030204" pitchFamily="34" charset="0"/>
            </a:endParaRPr>
          </a:p>
        </p:txBody>
      </p:sp>
      <p:sp>
        <p:nvSpPr>
          <p:cNvPr id="8" name="Rectangle 7"/>
          <p:cNvSpPr/>
          <p:nvPr/>
        </p:nvSpPr>
        <p:spPr>
          <a:xfrm>
            <a:off x="1172309" y="5745448"/>
            <a:ext cx="5673968" cy="3048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2016</a:t>
            </a:r>
            <a:endParaRPr lang="en-US" dirty="0">
              <a:solidFill>
                <a:schemeClr val="tx1"/>
              </a:solidFill>
            </a:endParaRPr>
          </a:p>
        </p:txBody>
      </p:sp>
      <p:sp>
        <p:nvSpPr>
          <p:cNvPr id="9" name="Rectangle 8"/>
          <p:cNvSpPr/>
          <p:nvPr/>
        </p:nvSpPr>
        <p:spPr>
          <a:xfrm>
            <a:off x="6846277" y="5745448"/>
            <a:ext cx="1366714" cy="3048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2017</a:t>
            </a:r>
            <a:endParaRPr lang="en-US" dirty="0">
              <a:solidFill>
                <a:schemeClr val="tx1"/>
              </a:solidFill>
            </a:endParaRPr>
          </a:p>
        </p:txBody>
      </p:sp>
      <p:pic>
        <p:nvPicPr>
          <p:cNvPr id="10" name="Picture 9"/>
          <p:cNvPicPr>
            <a:picLocks noChangeAspect="1"/>
          </p:cNvPicPr>
          <p:nvPr/>
        </p:nvPicPr>
        <p:blipFill>
          <a:blip r:embed="rId1"/>
          <a:stretch>
            <a:fillRect/>
          </a:stretch>
        </p:blipFill>
        <p:spPr>
          <a:xfrm>
            <a:off x="770815" y="3399691"/>
            <a:ext cx="2886786" cy="318893"/>
          </a:xfrm>
          <a:prstGeom prst="rect">
            <a:avLst/>
          </a:prstGeom>
        </p:spPr>
      </p:pic>
      <p:sp>
        <p:nvSpPr>
          <p:cNvPr id="11" name="Rectangle 10"/>
          <p:cNvSpPr/>
          <p:nvPr/>
        </p:nvSpPr>
        <p:spPr>
          <a:xfrm>
            <a:off x="703382" y="5432073"/>
            <a:ext cx="4255479" cy="3048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2017</a:t>
            </a:r>
            <a:endParaRPr lang="en-US" dirty="0">
              <a:solidFill>
                <a:schemeClr val="tx1"/>
              </a:solidFill>
            </a:endParaRPr>
          </a:p>
        </p:txBody>
      </p:sp>
      <p:sp>
        <p:nvSpPr>
          <p:cNvPr id="12" name="Rectangle 11"/>
          <p:cNvSpPr/>
          <p:nvPr/>
        </p:nvSpPr>
        <p:spPr>
          <a:xfrm>
            <a:off x="4958862" y="5432073"/>
            <a:ext cx="3254130" cy="3048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2018</a:t>
            </a:r>
            <a:endParaRPr lang="en-US" dirty="0">
              <a:solidFill>
                <a:schemeClr val="tx1"/>
              </a:solidFill>
            </a:endParaRPr>
          </a:p>
        </p:txBody>
      </p:sp>
      <p:pic>
        <p:nvPicPr>
          <p:cNvPr id="13" name="Picture 12"/>
          <p:cNvPicPr>
            <a:picLocks noChangeAspect="1"/>
          </p:cNvPicPr>
          <p:nvPr/>
        </p:nvPicPr>
        <p:blipFill>
          <a:blip r:embed="rId2"/>
          <a:stretch>
            <a:fillRect/>
          </a:stretch>
        </p:blipFill>
        <p:spPr>
          <a:xfrm>
            <a:off x="767766" y="4002254"/>
            <a:ext cx="7608467" cy="57307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a:t>
            </a:r>
            <a:r>
              <a:rPr lang="en-US" dirty="0" smtClean="0">
                <a:solidFill>
                  <a:srgbClr val="FF0000"/>
                </a:solidFill>
              </a:rPr>
              <a:t>TB refined</a:t>
            </a:r>
            <a:r>
              <a:rPr lang="en-US" dirty="0" smtClean="0"/>
              <a:t>)</a:t>
            </a:r>
            <a:endParaRPr lang="en-US" dirty="0"/>
          </a:p>
        </p:txBody>
      </p:sp>
      <p:sp>
        <p:nvSpPr>
          <p:cNvPr id="3" name="Content Placeholder 2"/>
          <p:cNvSpPr>
            <a:spLocks noGrp="1"/>
          </p:cNvSpPr>
          <p:nvPr>
            <p:ph idx="1"/>
          </p:nvPr>
        </p:nvSpPr>
        <p:spPr>
          <a:xfrm>
            <a:off x="346364" y="1089003"/>
            <a:ext cx="8229600" cy="5099360"/>
          </a:xfrm>
        </p:spPr>
        <p:txBody>
          <a:bodyPr/>
          <a:lstStyle/>
          <a:p>
            <a:r>
              <a:rPr lang="en-US" sz="2400" dirty="0" smtClean="0"/>
              <a:t>Software Product Line (SPL)– applications are architected as SPL</a:t>
            </a:r>
            <a:endParaRPr lang="en-US" sz="2400" dirty="0" smtClean="0"/>
          </a:p>
          <a:p>
            <a:pPr lvl="1"/>
            <a:r>
              <a:rPr lang="en-US" sz="2000" dirty="0" smtClean="0"/>
              <a:t>Structure of the application</a:t>
            </a:r>
            <a:endParaRPr lang="en-US" sz="2000" dirty="0" smtClean="0"/>
          </a:p>
          <a:p>
            <a:pPr lvl="1"/>
            <a:r>
              <a:rPr lang="en-US" sz="2000" dirty="0" smtClean="0"/>
              <a:t>Abstraction of the features/functional components</a:t>
            </a:r>
            <a:endParaRPr lang="en-US" sz="2000" dirty="0" smtClean="0"/>
          </a:p>
          <a:p>
            <a:r>
              <a:rPr lang="en-US" sz="2400" dirty="0" smtClean="0"/>
              <a:t>Semantics/Annotation</a:t>
            </a:r>
            <a:endParaRPr lang="en-US" sz="2400" dirty="0" smtClean="0"/>
          </a:p>
          <a:p>
            <a:pPr lvl="1"/>
            <a:r>
              <a:rPr lang="en-US" sz="2000" dirty="0" smtClean="0"/>
              <a:t>Functional specification of code is not derived automatically</a:t>
            </a:r>
            <a:endParaRPr lang="en-US" sz="2000" dirty="0" smtClean="0"/>
          </a:p>
          <a:p>
            <a:pPr lvl="1"/>
            <a:r>
              <a:rPr lang="en-US" sz="2000" dirty="0" smtClean="0"/>
              <a:t>Extra-functional specification (e.g., resource specification, dependencies) will be </a:t>
            </a:r>
            <a:endParaRPr lang="en-US" sz="2000" dirty="0" smtClean="0"/>
          </a:p>
          <a:p>
            <a:r>
              <a:rPr lang="en-US" sz="2400" dirty="0" smtClean="0"/>
              <a:t>Deployment environment and mission requirement description</a:t>
            </a:r>
            <a:endParaRPr lang="en-US" sz="2400" dirty="0" smtClean="0"/>
          </a:p>
          <a:p>
            <a:pPr lvl="1"/>
            <a:r>
              <a:rPr lang="en-US" sz="2000" dirty="0" smtClean="0"/>
              <a:t>Capabilities of a deployment environment and mission requirements are not derived automatically- they are provided manually in a form prescribed by </a:t>
            </a:r>
            <a:r>
              <a:rPr lang="en-US" sz="2000" dirty="0" err="1" smtClean="0"/>
              <a:t>IMMoRTALS</a:t>
            </a:r>
            <a:endParaRPr lang="en-US" sz="2000"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
        <p:nvSpPr>
          <p:cNvPr id="5" name="Rectangular Callout 4"/>
          <p:cNvSpPr/>
          <p:nvPr/>
        </p:nvSpPr>
        <p:spPr>
          <a:xfrm>
            <a:off x="6594764" y="1736437"/>
            <a:ext cx="2336800" cy="840508"/>
          </a:xfrm>
          <a:prstGeom prst="wedgeRectCallout">
            <a:avLst>
              <a:gd name="adj1" fmla="val -162959"/>
              <a:gd name="adj2" fmla="val 214026"/>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dirty="0" smtClean="0">
                <a:solidFill>
                  <a:schemeClr val="tx1"/>
                </a:solidFill>
                <a:latin typeface="Arial Narrow" panose="020B0606020202030204" pitchFamily="34" charset="0"/>
              </a:rPr>
              <a:t>This is one of the current weaknesses– need to work on this next</a:t>
            </a:r>
            <a:endParaRPr lang="en-US" dirty="0">
              <a:solidFill>
                <a:schemeClr val="tx1"/>
              </a:solidFill>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 (</a:t>
            </a:r>
            <a:r>
              <a:rPr lang="en-US" dirty="0" smtClean="0">
                <a:solidFill>
                  <a:srgbClr val="FF0000"/>
                </a:solidFill>
              </a:rPr>
              <a:t>TBD</a:t>
            </a:r>
            <a:r>
              <a:rPr lang="en-US" dirty="0" smtClean="0"/>
              <a:t>)</a:t>
            </a:r>
            <a:endParaRPr lang="en-US" dirty="0"/>
          </a:p>
        </p:txBody>
      </p:sp>
      <p:sp>
        <p:nvSpPr>
          <p:cNvPr id="3" name="Content Placeholder 2"/>
          <p:cNvSpPr>
            <a:spLocks noGrp="1"/>
          </p:cNvSpPr>
          <p:nvPr>
            <p:ph idx="1"/>
          </p:nvPr>
        </p:nvSpPr>
        <p:spPr/>
        <p:txBody>
          <a:bodyPr/>
          <a:lstStyle/>
          <a:p>
            <a:r>
              <a:rPr lang="en-US" dirty="0" smtClean="0"/>
              <a:t>DFUs</a:t>
            </a:r>
            <a:endParaRPr lang="en-US" dirty="0" smtClean="0"/>
          </a:p>
          <a:p>
            <a:endParaRPr lang="en-US" dirty="0"/>
          </a:p>
          <a:p>
            <a:r>
              <a:rPr lang="en-US" dirty="0" err="1" smtClean="0"/>
              <a:t>IMMoRTALS</a:t>
            </a:r>
            <a:r>
              <a:rPr lang="en-US" dirty="0" smtClean="0"/>
              <a:t> Knowledge Repository</a:t>
            </a:r>
            <a:endParaRPr lang="en-US" dirty="0" smtClean="0"/>
          </a:p>
          <a:p>
            <a:endParaRPr lang="en-US" dirty="0"/>
          </a:p>
          <a:p>
            <a:r>
              <a:rPr lang="en-US" dirty="0" smtClean="0"/>
              <a:t>Resource DSL</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IMMoRTALS</a:t>
            </a:r>
            <a:r>
              <a:rPr lang="en-US" dirty="0" smtClean="0"/>
              <a:t>  Solution Overview</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grpSp>
        <p:nvGrpSpPr>
          <p:cNvPr id="120" name="Group 119"/>
          <p:cNvGrpSpPr/>
          <p:nvPr/>
        </p:nvGrpSpPr>
        <p:grpSpPr>
          <a:xfrm>
            <a:off x="160866" y="1151528"/>
            <a:ext cx="8788399" cy="5054600"/>
            <a:chOff x="160866" y="1151528"/>
            <a:chExt cx="8788399" cy="5054600"/>
          </a:xfrm>
        </p:grpSpPr>
        <p:sp>
          <p:nvSpPr>
            <p:cNvPr id="118" name="Flowchart: Magnetic Disk 117"/>
            <p:cNvSpPr/>
            <p:nvPr/>
          </p:nvSpPr>
          <p:spPr>
            <a:xfrm>
              <a:off x="3684084" y="2813145"/>
              <a:ext cx="1100860" cy="915593"/>
            </a:xfrm>
            <a:prstGeom prst="flowChartMagneticDisk">
              <a:avLst/>
            </a:prstGeom>
            <a:solidFill>
              <a:sysClr val="window" lastClr="FFFFFF">
                <a:lumMod val="85000"/>
              </a:sysClr>
            </a:solidFill>
            <a:ln w="12700" cap="flat" cmpd="sng" algn="ctr">
              <a:solidFill>
                <a:sysClr val="windowText" lastClr="000000"/>
              </a:solidFill>
              <a:prstDash val="solid"/>
              <a:miter lim="800000"/>
            </a:ln>
            <a:effectLst>
              <a:innerShdw blurRad="114300">
                <a:prstClr val="black"/>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600" b="0" i="0" u="none" strike="noStrike" kern="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endParaRPr>
            </a:p>
          </p:txBody>
        </p:sp>
        <p:grpSp>
          <p:nvGrpSpPr>
            <p:cNvPr id="62" name="Group 61"/>
            <p:cNvGrpSpPr/>
            <p:nvPr/>
          </p:nvGrpSpPr>
          <p:grpSpPr>
            <a:xfrm>
              <a:off x="244949" y="2236033"/>
              <a:ext cx="1381707" cy="369442"/>
              <a:chOff x="1285161" y="1708030"/>
              <a:chExt cx="1544303" cy="408469"/>
            </a:xfrm>
            <a:solidFill>
              <a:srgbClr val="E7E6E6"/>
            </a:solidFill>
          </p:grpSpPr>
          <p:sp>
            <p:nvSpPr>
              <p:cNvPr id="63" name="Parallelogram 62"/>
              <p:cNvSpPr/>
              <p:nvPr/>
            </p:nvSpPr>
            <p:spPr>
              <a:xfrm>
                <a:off x="1333454" y="1768415"/>
                <a:ext cx="1496010" cy="348084"/>
              </a:xfrm>
              <a:prstGeom prst="parallelogram">
                <a:avLst>
                  <a:gd name="adj" fmla="val 154033"/>
                </a:avLst>
              </a:prstGeom>
              <a:grpFill/>
              <a:ln w="1270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600" b="0" i="0" u="none" strike="noStrike" kern="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4" name="Parallelogram 63"/>
              <p:cNvSpPr/>
              <p:nvPr/>
            </p:nvSpPr>
            <p:spPr>
              <a:xfrm>
                <a:off x="1320344" y="1733909"/>
                <a:ext cx="1448735" cy="299202"/>
              </a:xfrm>
              <a:prstGeom prst="parallelogram">
                <a:avLst>
                  <a:gd name="adj" fmla="val 154033"/>
                </a:avLst>
              </a:prstGeom>
              <a:grpFill/>
              <a:ln w="1270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600" b="0" i="0" u="none" strike="noStrike" kern="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5" name="Parallelogram 64"/>
              <p:cNvSpPr/>
              <p:nvPr/>
            </p:nvSpPr>
            <p:spPr>
              <a:xfrm>
                <a:off x="1285161" y="1708030"/>
                <a:ext cx="1458039" cy="258945"/>
              </a:xfrm>
              <a:prstGeom prst="parallelogram">
                <a:avLst>
                  <a:gd name="adj" fmla="val 154033"/>
                </a:avLst>
              </a:prstGeom>
              <a:grpFill/>
              <a:ln w="1270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600" b="0" i="0" u="none" strike="noStrike" kern="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endParaRPr>
              </a:p>
            </p:txBody>
          </p:sp>
        </p:grpSp>
        <p:sp>
          <p:nvSpPr>
            <p:cNvPr id="66" name="Flowchart: Multidocument 65"/>
            <p:cNvSpPr/>
            <p:nvPr/>
          </p:nvSpPr>
          <p:spPr>
            <a:xfrm>
              <a:off x="621877" y="1822517"/>
              <a:ext cx="958473" cy="546153"/>
            </a:xfrm>
            <a:prstGeom prst="flowChartMultidocument">
              <a:avLst/>
            </a:prstGeom>
            <a:solidFill>
              <a:sysClr val="window" lastClr="FFFFFF"/>
            </a:solidFill>
            <a:ln w="1270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600" b="0" i="0" u="none" strike="noStrike" kern="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7" name="TextBox 66"/>
            <p:cNvSpPr txBox="1"/>
            <p:nvPr/>
          </p:nvSpPr>
          <p:spPr>
            <a:xfrm>
              <a:off x="568136" y="1951615"/>
              <a:ext cx="983914" cy="338554"/>
            </a:xfrm>
            <a:prstGeom prst="rect">
              <a:avLst/>
            </a:prstGeom>
            <a:noFill/>
          </p:spPr>
          <p:txBody>
            <a:bodyPr wrap="square" rtlCol="0">
              <a:spAutoFit/>
            </a:bodyPr>
            <a:lstStyle/>
            <a:p>
              <a:pPr defTabSz="914400" fontAlgn="auto">
                <a:spcBef>
                  <a:spcPts val="0"/>
                </a:spcBef>
                <a:spcAft>
                  <a:spcPts val="0"/>
                </a:spcAft>
              </a:pPr>
              <a:r>
                <a:rPr lang="en-US" sz="1600" dirty="0" smtClean="0">
                  <a:solidFill>
                    <a:prstClr val="black"/>
                  </a:solidFill>
                  <a:latin typeface="Arial" panose="020B0604020202020204" pitchFamily="34" charset="0"/>
                  <a:ea typeface="+mn-ea"/>
                  <a:cs typeface="Arial" panose="020B0604020202020204" pitchFamily="34" charset="0"/>
                </a:rPr>
                <a:t>Program</a:t>
              </a:r>
              <a:endParaRPr lang="en-US" sz="1600" dirty="0">
                <a:solidFill>
                  <a:prstClr val="black"/>
                </a:solidFill>
                <a:latin typeface="Arial" panose="020B0604020202020204" pitchFamily="34" charset="0"/>
                <a:ea typeface="+mn-ea"/>
                <a:cs typeface="Arial" panose="020B0604020202020204" pitchFamily="34" charset="0"/>
              </a:endParaRPr>
            </a:p>
          </p:txBody>
        </p:sp>
        <p:sp>
          <p:nvSpPr>
            <p:cNvPr id="68" name="TextBox 67"/>
            <p:cNvSpPr txBox="1"/>
            <p:nvPr/>
          </p:nvSpPr>
          <p:spPr>
            <a:xfrm>
              <a:off x="196989" y="2311017"/>
              <a:ext cx="1193140" cy="338554"/>
            </a:xfrm>
            <a:prstGeom prst="rect">
              <a:avLst/>
            </a:prstGeom>
            <a:noFill/>
          </p:spPr>
          <p:txBody>
            <a:bodyPr wrap="square" rtlCol="0">
              <a:spAutoFit/>
            </a:bodyPr>
            <a:lstStyle/>
            <a:p>
              <a:pPr defTabSz="914400" fontAlgn="auto">
                <a:spcBef>
                  <a:spcPts val="0"/>
                </a:spcBef>
                <a:spcAft>
                  <a:spcPts val="0"/>
                </a:spcAft>
              </a:pPr>
              <a:r>
                <a:rPr lang="en-US" sz="1600" dirty="0" smtClean="0">
                  <a:solidFill>
                    <a:prstClr val="black"/>
                  </a:solidFill>
                  <a:latin typeface="Arial" panose="020B0604020202020204" pitchFamily="34" charset="0"/>
                  <a:ea typeface="+mn-ea"/>
                  <a:cs typeface="Arial" panose="020B0604020202020204" pitchFamily="34" charset="0"/>
                </a:rPr>
                <a:t>Ecosystem</a:t>
              </a:r>
              <a:endParaRPr lang="en-US" sz="1600" dirty="0">
                <a:solidFill>
                  <a:prstClr val="black"/>
                </a:solidFill>
                <a:latin typeface="Arial" panose="020B0604020202020204" pitchFamily="34" charset="0"/>
                <a:ea typeface="+mn-ea"/>
                <a:cs typeface="Arial" panose="020B0604020202020204" pitchFamily="34" charset="0"/>
              </a:endParaRPr>
            </a:p>
          </p:txBody>
        </p:sp>
        <p:sp>
          <p:nvSpPr>
            <p:cNvPr id="69" name="Flowchart: Magnetic Disk 68"/>
            <p:cNvSpPr/>
            <p:nvPr/>
          </p:nvSpPr>
          <p:spPr>
            <a:xfrm>
              <a:off x="3508946" y="2509909"/>
              <a:ext cx="1100860" cy="912890"/>
            </a:xfrm>
            <a:prstGeom prst="flowChartMagneticDisk">
              <a:avLst/>
            </a:prstGeom>
            <a:solidFill>
              <a:sysClr val="window" lastClr="FFFFFF">
                <a:lumMod val="85000"/>
              </a:sysClr>
            </a:solidFill>
            <a:ln w="12700" cap="flat" cmpd="sng" algn="ctr">
              <a:solidFill>
                <a:sysClr val="windowText" lastClr="000000"/>
              </a:solidFill>
              <a:prstDash val="solid"/>
              <a:miter lim="800000"/>
            </a:ln>
            <a:effectLst>
              <a:innerShdw blurRad="114300">
                <a:prstClr val="black"/>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600" b="0" i="0" u="none" strike="noStrike" kern="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70" name="Rounded Rectangle 69"/>
            <p:cNvSpPr/>
            <p:nvPr/>
          </p:nvSpPr>
          <p:spPr>
            <a:xfrm>
              <a:off x="2050543" y="1791310"/>
              <a:ext cx="1018448" cy="724190"/>
            </a:xfrm>
            <a:prstGeom prst="roundRect">
              <a:avLst/>
            </a:prstGeom>
            <a:solidFill>
              <a:srgbClr val="5B9BD5">
                <a:lumMod val="40000"/>
                <a:lumOff val="60000"/>
              </a:srgbClr>
            </a:solidFill>
            <a:ln w="254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ts val="1800"/>
                </a:lnSpc>
                <a:spcBef>
                  <a:spcPts val="0"/>
                </a:spcBef>
                <a:spcAft>
                  <a:spcPts val="0"/>
                </a:spcAft>
                <a:buClrTx/>
                <a:buSzTx/>
                <a:buFontTx/>
                <a:buNone/>
                <a:defRPr/>
              </a:pPr>
              <a:r>
                <a:rPr kumimoji="0" lang="en-US" sz="1400" b="0" i="0" u="none" strike="noStrike" kern="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Program Analysis </a:t>
              </a:r>
            </a:p>
          </p:txBody>
        </p:sp>
        <p:sp>
          <p:nvSpPr>
            <p:cNvPr id="71" name="Rounded Rectangle 70"/>
            <p:cNvSpPr/>
            <p:nvPr/>
          </p:nvSpPr>
          <p:spPr>
            <a:xfrm>
              <a:off x="5172454" y="1791312"/>
              <a:ext cx="1155001" cy="738390"/>
            </a:xfrm>
            <a:prstGeom prst="roundRect">
              <a:avLst/>
            </a:prstGeom>
            <a:solidFill>
              <a:srgbClr val="5B9BD5">
                <a:lumMod val="40000"/>
                <a:lumOff val="60000"/>
              </a:srgbClr>
            </a:solidFill>
            <a:ln w="254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ts val="1800"/>
                </a:lnSpc>
                <a:spcBef>
                  <a:spcPts val="0"/>
                </a:spcBef>
                <a:spcAft>
                  <a:spcPts val="0"/>
                </a:spcAft>
                <a:buClrTx/>
                <a:buSzTx/>
                <a:buFontTx/>
                <a:buNone/>
                <a:defRPr/>
              </a:pPr>
              <a:r>
                <a:rPr kumimoji="0" lang="en-US" sz="1600" b="0" i="0" u="none" strike="noStrike" kern="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Program Synthesis</a:t>
              </a:r>
            </a:p>
          </p:txBody>
        </p:sp>
        <p:sp>
          <p:nvSpPr>
            <p:cNvPr id="72" name="Rounded Rectangle 71"/>
            <p:cNvSpPr/>
            <p:nvPr/>
          </p:nvSpPr>
          <p:spPr>
            <a:xfrm>
              <a:off x="5172454" y="3843293"/>
              <a:ext cx="1155001" cy="608572"/>
            </a:xfrm>
            <a:prstGeom prst="roundRect">
              <a:avLst/>
            </a:prstGeom>
            <a:solidFill>
              <a:srgbClr val="5B9BD5">
                <a:lumMod val="40000"/>
                <a:lumOff val="60000"/>
              </a:srgbClr>
            </a:solidFill>
            <a:ln w="254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Build</a:t>
              </a:r>
            </a:p>
          </p:txBody>
        </p:sp>
        <p:sp>
          <p:nvSpPr>
            <p:cNvPr id="73" name="Rounded Rectangle 72"/>
            <p:cNvSpPr/>
            <p:nvPr/>
          </p:nvSpPr>
          <p:spPr>
            <a:xfrm>
              <a:off x="2686544" y="3843289"/>
              <a:ext cx="1155001" cy="602721"/>
            </a:xfrm>
            <a:prstGeom prst="roundRect">
              <a:avLst/>
            </a:prstGeom>
            <a:solidFill>
              <a:srgbClr val="5B9BD5">
                <a:lumMod val="40000"/>
                <a:lumOff val="60000"/>
              </a:srgbClr>
            </a:solidFill>
            <a:ln w="254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800"/>
                </a:lnSpc>
                <a:spcBef>
                  <a:spcPts val="0"/>
                </a:spcBef>
                <a:spcAft>
                  <a:spcPts val="0"/>
                </a:spcAft>
                <a:buClrTx/>
                <a:buSzTx/>
                <a:buFontTx/>
                <a:buNone/>
                <a:defRPr/>
              </a:pPr>
              <a:r>
                <a:rPr kumimoji="0" lang="en-US" sz="1600" b="0" i="0" u="none" strike="noStrike" kern="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Test &amp; Validate</a:t>
              </a:r>
            </a:p>
          </p:txBody>
        </p:sp>
        <p:sp>
          <p:nvSpPr>
            <p:cNvPr id="74" name="Rounded Rectangle 73"/>
            <p:cNvSpPr/>
            <p:nvPr/>
          </p:nvSpPr>
          <p:spPr>
            <a:xfrm>
              <a:off x="358952" y="3195707"/>
              <a:ext cx="1428412" cy="644473"/>
            </a:xfrm>
            <a:prstGeom prst="roundRect">
              <a:avLst/>
            </a:prstGeom>
            <a:solidFill>
              <a:srgbClr val="70AD47">
                <a:lumMod val="40000"/>
                <a:lumOff val="60000"/>
              </a:srgbClr>
            </a:solidFill>
            <a:ln w="254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800"/>
                </a:lnSpc>
                <a:spcBef>
                  <a:spcPts val="0"/>
                </a:spcBef>
                <a:spcAft>
                  <a:spcPts val="0"/>
                </a:spcAft>
                <a:buClrTx/>
                <a:buSzTx/>
                <a:buFontTx/>
                <a:buNone/>
                <a:defRPr/>
              </a:pPr>
              <a:r>
                <a:rPr kumimoji="0" lang="en-US" sz="1400" b="0" i="0" u="none" strike="noStrike" kern="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Runtime Management </a:t>
              </a:r>
            </a:p>
          </p:txBody>
        </p:sp>
        <p:sp>
          <p:nvSpPr>
            <p:cNvPr id="75" name="Rounded Rectangle 74"/>
            <p:cNvSpPr/>
            <p:nvPr/>
          </p:nvSpPr>
          <p:spPr>
            <a:xfrm>
              <a:off x="3341603" y="5091011"/>
              <a:ext cx="1807696" cy="508981"/>
            </a:xfrm>
            <a:prstGeom prst="roundRect">
              <a:avLst/>
            </a:prstGeom>
            <a:gradFill flip="none" rotWithShape="1">
              <a:gsLst>
                <a:gs pos="28000">
                  <a:srgbClr val="70AD47">
                    <a:lumMod val="40000"/>
                    <a:lumOff val="60000"/>
                  </a:srgbClr>
                </a:gs>
                <a:gs pos="51000">
                  <a:srgbClr val="5B9BD5">
                    <a:lumMod val="14000"/>
                    <a:lumOff val="86000"/>
                  </a:srgbClr>
                </a:gs>
              </a:gsLst>
              <a:lin ang="0" scaled="1"/>
              <a:tileRect/>
            </a:gradFill>
            <a:ln w="254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Monitor</a:t>
              </a:r>
            </a:p>
          </p:txBody>
        </p:sp>
        <p:cxnSp>
          <p:nvCxnSpPr>
            <p:cNvPr id="76" name="Elbow Connector 75"/>
            <p:cNvCxnSpPr/>
            <p:nvPr/>
          </p:nvCxnSpPr>
          <p:spPr>
            <a:xfrm>
              <a:off x="3063041" y="2153405"/>
              <a:ext cx="419050" cy="987113"/>
            </a:xfrm>
            <a:prstGeom prst="bentConnector3">
              <a:avLst/>
            </a:prstGeom>
            <a:noFill/>
            <a:ln w="15875" cap="flat" cmpd="sng" algn="ctr">
              <a:solidFill>
                <a:sysClr val="windowText" lastClr="000000">
                  <a:lumMod val="65000"/>
                  <a:lumOff val="35000"/>
                </a:sysClr>
              </a:solidFill>
              <a:prstDash val="solid"/>
              <a:miter lim="800000"/>
              <a:tailEnd type="triangle" w="lg" len="lg"/>
            </a:ln>
            <a:effectLst/>
          </p:spPr>
        </p:cxnSp>
        <p:cxnSp>
          <p:nvCxnSpPr>
            <p:cNvPr id="77" name="Elbow Connector 76"/>
            <p:cNvCxnSpPr/>
            <p:nvPr/>
          </p:nvCxnSpPr>
          <p:spPr>
            <a:xfrm rot="10800000" flipV="1">
              <a:off x="4572014" y="2165012"/>
              <a:ext cx="598026" cy="952100"/>
            </a:xfrm>
            <a:prstGeom prst="bentConnector3">
              <a:avLst>
                <a:gd name="adj1" fmla="val 61400"/>
              </a:avLst>
            </a:prstGeom>
            <a:noFill/>
            <a:ln w="15875" cap="flat" cmpd="sng" algn="ctr">
              <a:solidFill>
                <a:sysClr val="windowText" lastClr="000000">
                  <a:lumMod val="65000"/>
                  <a:lumOff val="35000"/>
                </a:sysClr>
              </a:solidFill>
              <a:prstDash val="solid"/>
              <a:miter lim="800000"/>
              <a:headEnd type="triangle" w="lg" len="lg"/>
              <a:tailEnd type="none" w="lg" len="lg"/>
            </a:ln>
            <a:effectLst/>
          </p:spPr>
        </p:cxnSp>
        <p:cxnSp>
          <p:nvCxnSpPr>
            <p:cNvPr id="78" name="Straight Arrow Connector 77"/>
            <p:cNvCxnSpPr/>
            <p:nvPr/>
          </p:nvCxnSpPr>
          <p:spPr>
            <a:xfrm>
              <a:off x="5749955" y="2529701"/>
              <a:ext cx="0" cy="1313592"/>
            </a:xfrm>
            <a:prstGeom prst="straightConnector1">
              <a:avLst/>
            </a:prstGeom>
            <a:noFill/>
            <a:ln w="15875" cap="flat" cmpd="sng" algn="ctr">
              <a:solidFill>
                <a:sysClr val="windowText" lastClr="000000">
                  <a:lumMod val="65000"/>
                  <a:lumOff val="35000"/>
                </a:sysClr>
              </a:solidFill>
              <a:prstDash val="solid"/>
              <a:miter lim="800000"/>
              <a:tailEnd type="triangle" w="lg" len="lg"/>
            </a:ln>
            <a:effectLst/>
          </p:spPr>
        </p:cxnSp>
        <p:cxnSp>
          <p:nvCxnSpPr>
            <p:cNvPr id="79" name="Straight Arrow Connector 78"/>
            <p:cNvCxnSpPr/>
            <p:nvPr/>
          </p:nvCxnSpPr>
          <p:spPr>
            <a:xfrm flipH="1">
              <a:off x="3957316" y="4296506"/>
              <a:ext cx="1137956" cy="0"/>
            </a:xfrm>
            <a:prstGeom prst="straightConnector1">
              <a:avLst/>
            </a:prstGeom>
            <a:noFill/>
            <a:ln w="15875" cap="flat" cmpd="sng" algn="ctr">
              <a:solidFill>
                <a:sysClr val="windowText" lastClr="000000">
                  <a:lumMod val="65000"/>
                  <a:lumOff val="35000"/>
                </a:sysClr>
              </a:solidFill>
              <a:prstDash val="solid"/>
              <a:miter lim="800000"/>
              <a:tailEnd type="triangle" w="lg" len="lg"/>
            </a:ln>
            <a:effectLst/>
          </p:spPr>
        </p:cxnSp>
        <p:cxnSp>
          <p:nvCxnSpPr>
            <p:cNvPr id="80" name="Elbow Connector 79"/>
            <p:cNvCxnSpPr/>
            <p:nvPr/>
          </p:nvCxnSpPr>
          <p:spPr>
            <a:xfrm rot="10800000">
              <a:off x="1787363" y="3517944"/>
              <a:ext cx="899181" cy="626706"/>
            </a:xfrm>
            <a:prstGeom prst="bentConnector3">
              <a:avLst>
                <a:gd name="adj1" fmla="val 78326"/>
              </a:avLst>
            </a:prstGeom>
            <a:noFill/>
            <a:ln w="15875" cap="flat" cmpd="sng" algn="ctr">
              <a:solidFill>
                <a:sysClr val="windowText" lastClr="000000">
                  <a:lumMod val="65000"/>
                  <a:lumOff val="35000"/>
                </a:sysClr>
              </a:solidFill>
              <a:prstDash val="solid"/>
              <a:miter lim="800000"/>
              <a:tailEnd type="triangle" w="lg" len="lg"/>
            </a:ln>
            <a:effectLst/>
          </p:spPr>
        </p:cxnSp>
        <p:cxnSp>
          <p:nvCxnSpPr>
            <p:cNvPr id="81" name="Elbow Connector 80"/>
            <p:cNvCxnSpPr/>
            <p:nvPr/>
          </p:nvCxnSpPr>
          <p:spPr>
            <a:xfrm rot="10800000">
              <a:off x="809253" y="3832380"/>
              <a:ext cx="2523120" cy="1711791"/>
            </a:xfrm>
            <a:prstGeom prst="bentConnector3">
              <a:avLst>
                <a:gd name="adj1" fmla="val 100071"/>
              </a:avLst>
            </a:prstGeom>
            <a:noFill/>
            <a:ln w="15875" cap="flat" cmpd="sng" algn="ctr">
              <a:solidFill>
                <a:sysClr val="windowText" lastClr="000000">
                  <a:lumMod val="65000"/>
                  <a:lumOff val="35000"/>
                </a:sysClr>
              </a:solidFill>
              <a:prstDash val="solid"/>
              <a:miter lim="800000"/>
              <a:tailEnd type="triangle" w="lg" len="lg"/>
            </a:ln>
            <a:effectLst/>
          </p:spPr>
        </p:cxnSp>
        <p:cxnSp>
          <p:nvCxnSpPr>
            <p:cNvPr id="82" name="Elbow Connector 81"/>
            <p:cNvCxnSpPr/>
            <p:nvPr/>
          </p:nvCxnSpPr>
          <p:spPr>
            <a:xfrm flipV="1">
              <a:off x="5164735" y="1307772"/>
              <a:ext cx="1425703" cy="4185973"/>
            </a:xfrm>
            <a:prstGeom prst="bentConnector3">
              <a:avLst>
                <a:gd name="adj1" fmla="val 131128"/>
              </a:avLst>
            </a:prstGeom>
            <a:noFill/>
            <a:ln w="15875" cap="flat" cmpd="sng" algn="ctr">
              <a:solidFill>
                <a:sysClr val="windowText" lastClr="000000">
                  <a:lumMod val="65000"/>
                  <a:lumOff val="35000"/>
                </a:sysClr>
              </a:solidFill>
              <a:prstDash val="solid"/>
              <a:miter lim="800000"/>
              <a:tailEnd type="triangle" w="lg" len="lg"/>
            </a:ln>
            <a:effectLst/>
          </p:spPr>
        </p:cxnSp>
        <p:cxnSp>
          <p:nvCxnSpPr>
            <p:cNvPr id="83" name="Straight Arrow Connector 82"/>
            <p:cNvCxnSpPr/>
            <p:nvPr/>
          </p:nvCxnSpPr>
          <p:spPr>
            <a:xfrm>
              <a:off x="5749955" y="1503025"/>
              <a:ext cx="0" cy="288286"/>
            </a:xfrm>
            <a:prstGeom prst="straightConnector1">
              <a:avLst/>
            </a:prstGeom>
            <a:noFill/>
            <a:ln w="15875" cap="flat" cmpd="sng" algn="ctr">
              <a:solidFill>
                <a:sysClr val="windowText" lastClr="000000">
                  <a:lumMod val="65000"/>
                  <a:lumOff val="35000"/>
                </a:sysClr>
              </a:solidFill>
              <a:prstDash val="solid"/>
              <a:miter lim="800000"/>
              <a:tailEnd type="triangle" w="lg" len="lg"/>
            </a:ln>
            <a:effectLst/>
          </p:spPr>
        </p:cxnSp>
        <p:cxnSp>
          <p:nvCxnSpPr>
            <p:cNvPr id="84" name="Straight Arrow Connector 83"/>
            <p:cNvCxnSpPr/>
            <p:nvPr/>
          </p:nvCxnSpPr>
          <p:spPr>
            <a:xfrm flipV="1">
              <a:off x="1003304" y="1323178"/>
              <a:ext cx="5902" cy="488555"/>
            </a:xfrm>
            <a:prstGeom prst="straightConnector1">
              <a:avLst/>
            </a:prstGeom>
            <a:noFill/>
            <a:ln w="15875" cap="flat" cmpd="sng" algn="ctr">
              <a:solidFill>
                <a:sysClr val="windowText" lastClr="000000">
                  <a:lumMod val="65000"/>
                  <a:lumOff val="35000"/>
                </a:sysClr>
              </a:solidFill>
              <a:prstDash val="solid"/>
              <a:miter lim="800000"/>
              <a:tailEnd type="none"/>
            </a:ln>
            <a:effectLst/>
          </p:spPr>
        </p:cxnSp>
        <p:sp>
          <p:nvSpPr>
            <p:cNvPr id="85" name="TextBox 84"/>
            <p:cNvSpPr txBox="1"/>
            <p:nvPr/>
          </p:nvSpPr>
          <p:spPr>
            <a:xfrm>
              <a:off x="1015155" y="1283960"/>
              <a:ext cx="1244231" cy="306207"/>
            </a:xfrm>
            <a:prstGeom prst="rect">
              <a:avLst/>
            </a:prstGeom>
            <a:noFill/>
          </p:spPr>
          <p:txBody>
            <a:bodyPr wrap="square" rtlCol="0">
              <a:spAutoFit/>
            </a:bodyPr>
            <a:lstStyle/>
            <a:p>
              <a:pPr algn="ct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Initial Intake</a:t>
              </a:r>
              <a:endParaRPr lang="en-US" sz="1400" dirty="0">
                <a:solidFill>
                  <a:prstClr val="black"/>
                </a:solidFill>
                <a:latin typeface="Arial" panose="020B0604020202020204" pitchFamily="34" charset="0"/>
                <a:ea typeface="+mn-ea"/>
                <a:cs typeface="Arial" panose="020B0604020202020204" pitchFamily="34" charset="0"/>
              </a:endParaRPr>
            </a:p>
          </p:txBody>
        </p:sp>
        <p:cxnSp>
          <p:nvCxnSpPr>
            <p:cNvPr id="86" name="Elbow Connector 85"/>
            <p:cNvCxnSpPr/>
            <p:nvPr/>
          </p:nvCxnSpPr>
          <p:spPr>
            <a:xfrm rot="5400000" flipH="1" flipV="1">
              <a:off x="3652997" y="1771553"/>
              <a:ext cx="2285503" cy="3063411"/>
            </a:xfrm>
            <a:prstGeom prst="bentConnector4">
              <a:avLst>
                <a:gd name="adj1" fmla="val -11095"/>
                <a:gd name="adj2" fmla="val 106677"/>
              </a:avLst>
            </a:prstGeom>
            <a:noFill/>
            <a:ln w="15875" cap="flat" cmpd="sng" algn="ctr">
              <a:solidFill>
                <a:sysClr val="windowText" lastClr="000000">
                  <a:lumMod val="65000"/>
                  <a:lumOff val="35000"/>
                </a:sysClr>
              </a:solidFill>
              <a:prstDash val="solid"/>
              <a:miter lim="800000"/>
              <a:tailEnd type="triangle" w="lg" len="lg"/>
            </a:ln>
            <a:effectLst/>
          </p:spPr>
        </p:cxnSp>
        <p:sp>
          <p:nvSpPr>
            <p:cNvPr id="87" name="TextBox 86"/>
            <p:cNvSpPr txBox="1"/>
            <p:nvPr/>
          </p:nvSpPr>
          <p:spPr>
            <a:xfrm>
              <a:off x="3625079" y="4440782"/>
              <a:ext cx="2903899" cy="528903"/>
            </a:xfrm>
            <a:prstGeom prst="rect">
              <a:avLst/>
            </a:prstGeom>
            <a:noFill/>
          </p:spPr>
          <p:txBody>
            <a:bodyPr wrap="square" rtlCol="0">
              <a:spAutoFit/>
            </a:bodyPr>
            <a:lstStyle/>
            <a:p>
              <a:pP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Iterative refinement of SPL variant for a given specification </a:t>
              </a:r>
              <a:endParaRPr lang="en-US" sz="1400" dirty="0">
                <a:solidFill>
                  <a:prstClr val="black"/>
                </a:solidFill>
                <a:latin typeface="Arial" panose="020B0604020202020204" pitchFamily="34" charset="0"/>
                <a:ea typeface="+mn-ea"/>
                <a:cs typeface="Arial" panose="020B0604020202020204" pitchFamily="34" charset="0"/>
              </a:endParaRPr>
            </a:p>
          </p:txBody>
        </p:sp>
        <p:cxnSp>
          <p:nvCxnSpPr>
            <p:cNvPr id="88" name="Straight Arrow Connector 87"/>
            <p:cNvCxnSpPr/>
            <p:nvPr/>
          </p:nvCxnSpPr>
          <p:spPr>
            <a:xfrm flipV="1">
              <a:off x="3790237" y="5615603"/>
              <a:ext cx="0" cy="573653"/>
            </a:xfrm>
            <a:prstGeom prst="straightConnector1">
              <a:avLst/>
            </a:prstGeom>
            <a:noFill/>
            <a:ln w="15875" cap="flat" cmpd="sng" algn="ctr">
              <a:solidFill>
                <a:sysClr val="windowText" lastClr="000000">
                  <a:lumMod val="65000"/>
                  <a:lumOff val="35000"/>
                </a:sysClr>
              </a:solidFill>
              <a:prstDash val="solid"/>
              <a:miter lim="800000"/>
              <a:tailEnd type="triangle" w="lg" len="lg"/>
            </a:ln>
            <a:effectLst/>
          </p:spPr>
        </p:cxnSp>
        <p:cxnSp>
          <p:nvCxnSpPr>
            <p:cNvPr id="89" name="Straight Arrow Connector 88"/>
            <p:cNvCxnSpPr/>
            <p:nvPr/>
          </p:nvCxnSpPr>
          <p:spPr>
            <a:xfrm flipV="1">
              <a:off x="4690201" y="5615603"/>
              <a:ext cx="0" cy="573653"/>
            </a:xfrm>
            <a:prstGeom prst="straightConnector1">
              <a:avLst/>
            </a:prstGeom>
            <a:noFill/>
            <a:ln w="15875" cap="flat" cmpd="sng" algn="ctr">
              <a:solidFill>
                <a:sysClr val="windowText" lastClr="000000">
                  <a:lumMod val="65000"/>
                  <a:lumOff val="35000"/>
                </a:sysClr>
              </a:solidFill>
              <a:prstDash val="solid"/>
              <a:miter lim="800000"/>
              <a:tailEnd type="triangle" w="lg" len="lg"/>
            </a:ln>
            <a:effectLst/>
          </p:spPr>
        </p:cxnSp>
        <p:sp>
          <p:nvSpPr>
            <p:cNvPr id="90" name="TextBox 89"/>
            <p:cNvSpPr txBox="1"/>
            <p:nvPr/>
          </p:nvSpPr>
          <p:spPr>
            <a:xfrm>
              <a:off x="4684959" y="5677225"/>
              <a:ext cx="2798497" cy="528903"/>
            </a:xfrm>
            <a:prstGeom prst="rect">
              <a:avLst/>
            </a:prstGeom>
            <a:noFill/>
          </p:spPr>
          <p:txBody>
            <a:bodyPr wrap="square" rtlCol="0">
              <a:spAutoFit/>
            </a:bodyPr>
            <a:lstStyle/>
            <a:p>
              <a:pP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Ecosystem changes, </a:t>
              </a:r>
              <a:endParaRPr lang="en-US" sz="1400" dirty="0" smtClean="0">
                <a:solidFill>
                  <a:prstClr val="black"/>
                </a:solidFill>
                <a:latin typeface="Arial" panose="020B0604020202020204" pitchFamily="34" charset="0"/>
                <a:ea typeface="+mn-ea"/>
                <a:cs typeface="Arial" panose="020B0604020202020204" pitchFamily="34" charset="0"/>
              </a:endParaRPr>
            </a:p>
            <a:p>
              <a:pP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Mission requirement changes</a:t>
              </a:r>
              <a:endParaRPr lang="en-US" sz="1400" dirty="0">
                <a:solidFill>
                  <a:prstClr val="black"/>
                </a:solidFill>
                <a:latin typeface="Arial" panose="020B0604020202020204" pitchFamily="34" charset="0"/>
                <a:ea typeface="+mn-ea"/>
                <a:cs typeface="Arial" panose="020B0604020202020204" pitchFamily="34" charset="0"/>
              </a:endParaRPr>
            </a:p>
          </p:txBody>
        </p:sp>
        <p:sp>
          <p:nvSpPr>
            <p:cNvPr id="91" name="TextBox 90"/>
            <p:cNvSpPr txBox="1"/>
            <p:nvPr/>
          </p:nvSpPr>
          <p:spPr>
            <a:xfrm>
              <a:off x="171464" y="5662418"/>
              <a:ext cx="3626901" cy="528903"/>
            </a:xfrm>
            <a:prstGeom prst="rect">
              <a:avLst/>
            </a:prstGeom>
            <a:noFill/>
          </p:spPr>
          <p:txBody>
            <a:bodyPr wrap="square" rtlCol="0">
              <a:spAutoFit/>
            </a:bodyPr>
            <a:lstStyle/>
            <a:p>
              <a:pPr algn="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Changes in runtime system  </a:t>
              </a:r>
              <a:endParaRPr lang="en-US" sz="1400" dirty="0" smtClean="0">
                <a:solidFill>
                  <a:prstClr val="black"/>
                </a:solidFill>
                <a:latin typeface="Arial" panose="020B0604020202020204" pitchFamily="34" charset="0"/>
                <a:ea typeface="+mn-ea"/>
                <a:cs typeface="Arial" panose="020B0604020202020204" pitchFamily="34" charset="0"/>
              </a:endParaRPr>
            </a:p>
            <a:p>
              <a:pPr algn="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(resource availability, anticipated changes)</a:t>
              </a:r>
              <a:endParaRPr lang="en-US" sz="1400" dirty="0">
                <a:solidFill>
                  <a:prstClr val="black"/>
                </a:solidFill>
                <a:latin typeface="Arial" panose="020B0604020202020204" pitchFamily="34" charset="0"/>
                <a:ea typeface="+mn-ea"/>
                <a:cs typeface="Arial" panose="020B0604020202020204" pitchFamily="34" charset="0"/>
              </a:endParaRPr>
            </a:p>
          </p:txBody>
        </p:sp>
        <p:sp>
          <p:nvSpPr>
            <p:cNvPr id="92" name="TextBox 91"/>
            <p:cNvSpPr txBox="1"/>
            <p:nvPr/>
          </p:nvSpPr>
          <p:spPr>
            <a:xfrm>
              <a:off x="3589771" y="2942210"/>
              <a:ext cx="1020036" cy="240066"/>
            </a:xfrm>
            <a:prstGeom prst="rect">
              <a:avLst/>
            </a:prstGeom>
            <a:noFill/>
          </p:spPr>
          <p:txBody>
            <a:bodyPr wrap="square" rtlCol="0">
              <a:spAutoFit/>
            </a:bodyPr>
            <a:lstStyle/>
            <a:p>
              <a:pPr algn="ctr" defTabSz="914400" fontAlgn="auto">
                <a:lnSpc>
                  <a:spcPct val="80000"/>
                </a:lnSpc>
                <a:spcBef>
                  <a:spcPts val="0"/>
                </a:spcBef>
                <a:spcAft>
                  <a:spcPts val="0"/>
                </a:spcAft>
              </a:pPr>
              <a:r>
                <a:rPr lang="en-US" sz="1200" dirty="0" smtClean="0">
                  <a:solidFill>
                    <a:prstClr val="black"/>
                  </a:solidFill>
                  <a:latin typeface="Arial" panose="020B0604020202020204" pitchFamily="34" charset="0"/>
                  <a:ea typeface="+mn-ea"/>
                  <a:cs typeface="Arial" panose="020B0604020202020204" pitchFamily="34" charset="0"/>
                </a:rPr>
                <a:t>KR artifacts</a:t>
              </a:r>
              <a:endParaRPr lang="en-US" sz="1200" dirty="0">
                <a:solidFill>
                  <a:prstClr val="black"/>
                </a:solidFill>
                <a:latin typeface="Arial" panose="020B0604020202020204" pitchFamily="34" charset="0"/>
                <a:ea typeface="+mn-ea"/>
                <a:cs typeface="Arial" panose="020B0604020202020204" pitchFamily="34" charset="0"/>
              </a:endParaRPr>
            </a:p>
          </p:txBody>
        </p:sp>
        <p:sp>
          <p:nvSpPr>
            <p:cNvPr id="93" name="TextBox 92"/>
            <p:cNvSpPr txBox="1"/>
            <p:nvPr/>
          </p:nvSpPr>
          <p:spPr>
            <a:xfrm>
              <a:off x="1867369" y="3866276"/>
              <a:ext cx="907205" cy="528903"/>
            </a:xfrm>
            <a:prstGeom prst="rect">
              <a:avLst/>
            </a:prstGeom>
            <a:noFill/>
          </p:spPr>
          <p:txBody>
            <a:bodyPr wrap="square" rtlCol="0">
              <a:spAutoFit/>
            </a:bodyPr>
            <a:lstStyle/>
            <a:p>
              <a:pPr algn="ct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Deploy, </a:t>
              </a:r>
              <a:endParaRPr lang="en-US" sz="1400" dirty="0" smtClean="0">
                <a:solidFill>
                  <a:prstClr val="black"/>
                </a:solidFill>
                <a:latin typeface="Arial" panose="020B0604020202020204" pitchFamily="34" charset="0"/>
                <a:ea typeface="+mn-ea"/>
                <a:cs typeface="Arial" panose="020B0604020202020204" pitchFamily="34" charset="0"/>
              </a:endParaRPr>
            </a:p>
            <a:p>
              <a:pPr algn="ct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redeploy</a:t>
              </a:r>
              <a:endParaRPr lang="en-US" sz="1400" dirty="0">
                <a:solidFill>
                  <a:prstClr val="black"/>
                </a:solidFill>
                <a:latin typeface="Arial" panose="020B0604020202020204" pitchFamily="34" charset="0"/>
                <a:ea typeface="+mn-ea"/>
                <a:cs typeface="Arial" panose="020B0604020202020204" pitchFamily="34" charset="0"/>
              </a:endParaRPr>
            </a:p>
          </p:txBody>
        </p:sp>
        <p:cxnSp>
          <p:nvCxnSpPr>
            <p:cNvPr id="94" name="Elbow Connector 93"/>
            <p:cNvCxnSpPr/>
            <p:nvPr/>
          </p:nvCxnSpPr>
          <p:spPr>
            <a:xfrm rot="16200000" flipV="1">
              <a:off x="2265175" y="2826488"/>
              <a:ext cx="1327789" cy="690208"/>
            </a:xfrm>
            <a:prstGeom prst="bentConnector3">
              <a:avLst>
                <a:gd name="adj1" fmla="val 22382"/>
              </a:avLst>
            </a:prstGeom>
            <a:noFill/>
            <a:ln w="15875" cap="flat" cmpd="sng" algn="ctr">
              <a:solidFill>
                <a:sysClr val="windowText" lastClr="000000">
                  <a:lumMod val="65000"/>
                  <a:lumOff val="35000"/>
                </a:sysClr>
              </a:solidFill>
              <a:prstDash val="solid"/>
              <a:miter lim="800000"/>
              <a:tailEnd type="triangle" w="lg" len="lg"/>
            </a:ln>
            <a:effectLst/>
          </p:spPr>
        </p:cxnSp>
        <p:sp>
          <p:nvSpPr>
            <p:cNvPr id="95" name="Rounded Rectangle 94"/>
            <p:cNvSpPr/>
            <p:nvPr/>
          </p:nvSpPr>
          <p:spPr>
            <a:xfrm>
              <a:off x="6736083" y="1986365"/>
              <a:ext cx="2127961" cy="2231430"/>
            </a:xfrm>
            <a:prstGeom prst="roundRect">
              <a:avLst/>
            </a:prstGeom>
            <a:solidFill>
              <a:sysClr val="window" lastClr="FFFFFF"/>
            </a:solidFill>
            <a:ln w="12700" cap="flat" cmpd="sng" algn="ctr">
              <a:solidFill>
                <a:sysClr val="windowText" lastClr="00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6" name="Rectangle 34"/>
            <p:cNvSpPr/>
            <p:nvPr/>
          </p:nvSpPr>
          <p:spPr>
            <a:xfrm>
              <a:off x="6895833" y="2538906"/>
              <a:ext cx="409063" cy="292614"/>
            </a:xfrm>
            <a:prstGeom prst="roundRect">
              <a:avLst/>
            </a:prstGeom>
            <a:noFill/>
            <a:ln w="254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600" b="0" i="0" u="none" strike="noStrike" kern="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7" name="Rectangle 56"/>
            <p:cNvSpPr/>
            <p:nvPr/>
          </p:nvSpPr>
          <p:spPr>
            <a:xfrm>
              <a:off x="6896249" y="2926819"/>
              <a:ext cx="409063" cy="292614"/>
            </a:xfrm>
            <a:prstGeom prst="roundRect">
              <a:avLst/>
            </a:prstGeom>
            <a:noFill/>
            <a:ln w="254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600" b="0" i="0" u="none" strike="noStrike" kern="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8" name="Rectangle 57"/>
            <p:cNvSpPr/>
            <p:nvPr/>
          </p:nvSpPr>
          <p:spPr>
            <a:xfrm>
              <a:off x="6897283" y="3342106"/>
              <a:ext cx="409063" cy="292614"/>
            </a:xfrm>
            <a:prstGeom prst="roundRect">
              <a:avLst/>
            </a:prstGeom>
            <a:solidFill>
              <a:srgbClr val="70AD47">
                <a:lumMod val="40000"/>
                <a:lumOff val="60000"/>
              </a:srgbClr>
            </a:solid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600" b="0" i="0" u="none" strike="noStrike" kern="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9" name="Rectangle 58"/>
            <p:cNvSpPr/>
            <p:nvPr/>
          </p:nvSpPr>
          <p:spPr>
            <a:xfrm>
              <a:off x="6903966" y="3714878"/>
              <a:ext cx="409063" cy="292614"/>
            </a:xfrm>
            <a:prstGeom prst="roundRect">
              <a:avLst/>
            </a:prstGeom>
            <a:solidFill>
              <a:srgbClr val="5B9BD5">
                <a:lumMod val="40000"/>
                <a:lumOff val="60000"/>
              </a:srgbClr>
            </a:solid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600" b="0" i="0" u="none" strike="noStrike" kern="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0" name="TextBox 99"/>
            <p:cNvSpPr txBox="1"/>
            <p:nvPr/>
          </p:nvSpPr>
          <p:spPr>
            <a:xfrm>
              <a:off x="7309391" y="2551951"/>
              <a:ext cx="1333077" cy="338783"/>
            </a:xfrm>
            <a:prstGeom prst="roundRect">
              <a:avLst/>
            </a:prstGeom>
            <a:noFill/>
          </p:spPr>
          <p:txBody>
            <a:bodyPr wrap="square" rtlCol="0">
              <a:spAutoFit/>
            </a:bodyPr>
            <a:lstStyle/>
            <a:p>
              <a:pP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TA2 product </a:t>
              </a:r>
              <a:endParaRPr lang="en-US" sz="1400" dirty="0">
                <a:solidFill>
                  <a:prstClr val="black"/>
                </a:solidFill>
                <a:latin typeface="Arial" panose="020B0604020202020204" pitchFamily="34" charset="0"/>
                <a:ea typeface="+mn-ea"/>
                <a:cs typeface="Arial" panose="020B0604020202020204" pitchFamily="34" charset="0"/>
              </a:endParaRPr>
            </a:p>
          </p:txBody>
        </p:sp>
        <p:sp>
          <p:nvSpPr>
            <p:cNvPr id="101" name="TextBox 100"/>
            <p:cNvSpPr txBox="1"/>
            <p:nvPr/>
          </p:nvSpPr>
          <p:spPr>
            <a:xfrm>
              <a:off x="7309391" y="2935625"/>
              <a:ext cx="1216408" cy="338783"/>
            </a:xfrm>
            <a:prstGeom prst="roundRect">
              <a:avLst/>
            </a:prstGeom>
            <a:noFill/>
          </p:spPr>
          <p:txBody>
            <a:bodyPr wrap="square" rtlCol="0">
              <a:spAutoFit/>
            </a:bodyPr>
            <a:lstStyle/>
            <a:p>
              <a:pP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TA3 product </a:t>
              </a:r>
              <a:endParaRPr lang="en-US" sz="1400" dirty="0">
                <a:solidFill>
                  <a:prstClr val="black"/>
                </a:solidFill>
                <a:latin typeface="Arial" panose="020B0604020202020204" pitchFamily="34" charset="0"/>
                <a:ea typeface="+mn-ea"/>
                <a:cs typeface="Arial" panose="020B0604020202020204" pitchFamily="34" charset="0"/>
              </a:endParaRPr>
            </a:p>
          </p:txBody>
        </p:sp>
        <p:sp>
          <p:nvSpPr>
            <p:cNvPr id="102" name="TextBox 101"/>
            <p:cNvSpPr txBox="1"/>
            <p:nvPr/>
          </p:nvSpPr>
          <p:spPr>
            <a:xfrm>
              <a:off x="7312631" y="3305107"/>
              <a:ext cx="1559935" cy="499428"/>
            </a:xfrm>
            <a:prstGeom prst="roundRect">
              <a:avLst/>
            </a:prstGeom>
            <a:noFill/>
          </p:spPr>
          <p:txBody>
            <a:bodyPr wrap="square" rtlCol="0">
              <a:spAutoFit/>
            </a:bodyPr>
            <a:lstStyle/>
            <a:p>
              <a:pPr defTabSz="914400" fontAlgn="auto">
                <a:lnSpc>
                  <a:spcPts val="1400"/>
                </a:lnSpc>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In use during mission</a:t>
              </a:r>
              <a:endParaRPr lang="en-US" sz="1400" dirty="0">
                <a:solidFill>
                  <a:prstClr val="black"/>
                </a:solidFill>
                <a:latin typeface="Arial" panose="020B0604020202020204" pitchFamily="34" charset="0"/>
                <a:ea typeface="+mn-ea"/>
                <a:cs typeface="Arial" panose="020B0604020202020204" pitchFamily="34" charset="0"/>
              </a:endParaRPr>
            </a:p>
          </p:txBody>
        </p:sp>
        <p:sp>
          <p:nvSpPr>
            <p:cNvPr id="103" name="TextBox 102"/>
            <p:cNvSpPr txBox="1"/>
            <p:nvPr/>
          </p:nvSpPr>
          <p:spPr>
            <a:xfrm>
              <a:off x="7298791" y="3693483"/>
              <a:ext cx="1650474" cy="499428"/>
            </a:xfrm>
            <a:prstGeom prst="roundRect">
              <a:avLst/>
            </a:prstGeom>
            <a:noFill/>
          </p:spPr>
          <p:txBody>
            <a:bodyPr wrap="square" rtlCol="0">
              <a:spAutoFit/>
            </a:bodyPr>
            <a:lstStyle/>
            <a:p>
              <a:pPr defTabSz="914400" fontAlgn="auto">
                <a:lnSpc>
                  <a:spcPts val="1400"/>
                </a:lnSpc>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In use off line from the mission</a:t>
              </a:r>
              <a:endParaRPr lang="en-US" sz="1400" dirty="0">
                <a:solidFill>
                  <a:prstClr val="black"/>
                </a:solidFill>
                <a:latin typeface="Arial" panose="020B0604020202020204" pitchFamily="34" charset="0"/>
                <a:ea typeface="+mn-ea"/>
                <a:cs typeface="Arial" panose="020B0604020202020204" pitchFamily="34" charset="0"/>
              </a:endParaRPr>
            </a:p>
          </p:txBody>
        </p:sp>
        <p:sp>
          <p:nvSpPr>
            <p:cNvPr id="104" name="Flowchart: Punched Tape 103"/>
            <p:cNvSpPr/>
            <p:nvPr/>
          </p:nvSpPr>
          <p:spPr>
            <a:xfrm>
              <a:off x="5225091" y="1151528"/>
              <a:ext cx="1372064" cy="436923"/>
            </a:xfrm>
            <a:prstGeom prst="flowChartPunchedTap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Specification</a:t>
              </a:r>
            </a:p>
          </p:txBody>
        </p:sp>
        <p:cxnSp>
          <p:nvCxnSpPr>
            <p:cNvPr id="105" name="Straight Arrow Connector 104"/>
            <p:cNvCxnSpPr/>
            <p:nvPr/>
          </p:nvCxnSpPr>
          <p:spPr>
            <a:xfrm flipH="1">
              <a:off x="1019338" y="1323177"/>
              <a:ext cx="1250340" cy="7803"/>
            </a:xfrm>
            <a:prstGeom prst="straightConnector1">
              <a:avLst/>
            </a:prstGeom>
            <a:noFill/>
            <a:ln w="15875" cap="flat" cmpd="sng" algn="ctr">
              <a:solidFill>
                <a:sysClr val="windowText" lastClr="000000">
                  <a:lumMod val="65000"/>
                  <a:lumOff val="35000"/>
                </a:sysClr>
              </a:solidFill>
              <a:prstDash val="solid"/>
              <a:miter lim="800000"/>
              <a:tailEnd type="none"/>
            </a:ln>
            <a:effectLst/>
          </p:spPr>
        </p:cxnSp>
        <p:cxnSp>
          <p:nvCxnSpPr>
            <p:cNvPr id="106" name="Straight Arrow Connector 105"/>
            <p:cNvCxnSpPr/>
            <p:nvPr/>
          </p:nvCxnSpPr>
          <p:spPr>
            <a:xfrm flipV="1">
              <a:off x="2260399" y="1330980"/>
              <a:ext cx="757" cy="415736"/>
            </a:xfrm>
            <a:prstGeom prst="straightConnector1">
              <a:avLst/>
            </a:prstGeom>
            <a:noFill/>
            <a:ln w="15875" cap="flat" cmpd="sng" algn="ctr">
              <a:solidFill>
                <a:sysClr val="windowText" lastClr="000000">
                  <a:lumMod val="65000"/>
                  <a:lumOff val="35000"/>
                </a:sysClr>
              </a:solidFill>
              <a:prstDash val="solid"/>
              <a:miter lim="800000"/>
              <a:headEnd type="triangle" w="lg" len="lg"/>
              <a:tailEnd type="none" w="lg" len="lg"/>
            </a:ln>
            <a:effectLst/>
          </p:spPr>
        </p:cxnSp>
        <p:sp>
          <p:nvSpPr>
            <p:cNvPr id="107" name="Rectangle 106"/>
            <p:cNvSpPr/>
            <p:nvPr/>
          </p:nvSpPr>
          <p:spPr>
            <a:xfrm>
              <a:off x="6952191" y="5255489"/>
              <a:ext cx="177518" cy="19505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8" name="TextBox 107"/>
            <p:cNvSpPr txBox="1"/>
            <p:nvPr/>
          </p:nvSpPr>
          <p:spPr>
            <a:xfrm>
              <a:off x="5153899" y="5203937"/>
              <a:ext cx="2644878" cy="306207"/>
            </a:xfrm>
            <a:prstGeom prst="rect">
              <a:avLst/>
            </a:prstGeom>
            <a:noFill/>
          </p:spPr>
          <p:txBody>
            <a:bodyPr wrap="square" rtlCol="0">
              <a:spAutoFit/>
            </a:bodyPr>
            <a:lstStyle/>
            <a:p>
              <a:pP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Specification of a new variant</a:t>
              </a:r>
              <a:endParaRPr lang="en-US" sz="1400" dirty="0">
                <a:solidFill>
                  <a:prstClr val="black"/>
                </a:solidFill>
                <a:latin typeface="Arial" panose="020B0604020202020204" pitchFamily="34" charset="0"/>
                <a:ea typeface="+mn-ea"/>
                <a:cs typeface="Arial" panose="020B0604020202020204" pitchFamily="34" charset="0"/>
              </a:endParaRPr>
            </a:p>
          </p:txBody>
        </p:sp>
        <p:cxnSp>
          <p:nvCxnSpPr>
            <p:cNvPr id="109" name="Elbow Connector 108"/>
            <p:cNvCxnSpPr/>
            <p:nvPr/>
          </p:nvCxnSpPr>
          <p:spPr>
            <a:xfrm>
              <a:off x="4595138" y="3289458"/>
              <a:ext cx="528596" cy="858121"/>
            </a:xfrm>
            <a:prstGeom prst="bentConnector3">
              <a:avLst>
                <a:gd name="adj1" fmla="val 50000"/>
              </a:avLst>
            </a:prstGeom>
            <a:noFill/>
            <a:ln w="15875" cap="flat" cmpd="sng" algn="ctr">
              <a:solidFill>
                <a:sysClr val="windowText" lastClr="000000">
                  <a:lumMod val="65000"/>
                  <a:lumOff val="35000"/>
                </a:sysClr>
              </a:solidFill>
              <a:prstDash val="solid"/>
              <a:miter lim="800000"/>
              <a:tailEnd type="triangle" w="lg" len="lg"/>
            </a:ln>
            <a:effectLst/>
          </p:spPr>
        </p:cxnSp>
        <p:sp>
          <p:nvSpPr>
            <p:cNvPr id="110" name="Rectangle 56"/>
            <p:cNvSpPr/>
            <p:nvPr/>
          </p:nvSpPr>
          <p:spPr>
            <a:xfrm>
              <a:off x="6901395" y="2128393"/>
              <a:ext cx="409063" cy="292614"/>
            </a:xfrm>
            <a:prstGeom prst="roundRect">
              <a:avLst/>
            </a:prstGeom>
            <a:noFill/>
            <a:ln w="25400" cap="flat" cmpd="sng" algn="ctr">
              <a:solidFill>
                <a:srgbClr val="E7E6E6">
                  <a:lumMod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600" b="0" i="0" u="none" strike="noStrike" kern="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1" name="TextBox 110"/>
            <p:cNvSpPr txBox="1"/>
            <p:nvPr/>
          </p:nvSpPr>
          <p:spPr>
            <a:xfrm>
              <a:off x="7306820" y="2137200"/>
              <a:ext cx="1216408" cy="338783"/>
            </a:xfrm>
            <a:prstGeom prst="roundRect">
              <a:avLst/>
            </a:prstGeom>
            <a:noFill/>
          </p:spPr>
          <p:txBody>
            <a:bodyPr wrap="square" rtlCol="0">
              <a:spAutoFit/>
            </a:bodyPr>
            <a:lstStyle/>
            <a:p>
              <a:pP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TA1 product </a:t>
              </a:r>
              <a:endParaRPr lang="en-US" sz="1400" dirty="0">
                <a:solidFill>
                  <a:prstClr val="black"/>
                </a:solidFill>
                <a:latin typeface="Arial" panose="020B0604020202020204" pitchFamily="34" charset="0"/>
                <a:ea typeface="+mn-ea"/>
                <a:cs typeface="Arial" panose="020B0604020202020204" pitchFamily="34" charset="0"/>
              </a:endParaRPr>
            </a:p>
          </p:txBody>
        </p:sp>
        <p:sp>
          <p:nvSpPr>
            <p:cNvPr id="112" name="Rectangle 56"/>
            <p:cNvSpPr/>
            <p:nvPr/>
          </p:nvSpPr>
          <p:spPr>
            <a:xfrm>
              <a:off x="160866" y="1705485"/>
              <a:ext cx="1558411" cy="1037694"/>
            </a:xfrm>
            <a:prstGeom prst="roundRect">
              <a:avLst/>
            </a:prstGeom>
            <a:noFill/>
            <a:ln w="25400" cap="flat" cmpd="sng" algn="ctr">
              <a:solidFill>
                <a:srgbClr val="E7E6E6">
                  <a:lumMod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600" b="0" i="0" u="none" strike="noStrike" kern="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3" name="Rectangle 112"/>
            <p:cNvSpPr/>
            <p:nvPr/>
          </p:nvSpPr>
          <p:spPr>
            <a:xfrm>
              <a:off x="713986" y="5298563"/>
              <a:ext cx="177518" cy="19505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4" name="TextBox 113"/>
            <p:cNvSpPr txBox="1"/>
            <p:nvPr/>
          </p:nvSpPr>
          <p:spPr>
            <a:xfrm>
              <a:off x="529395" y="5245602"/>
              <a:ext cx="2887397" cy="306207"/>
            </a:xfrm>
            <a:prstGeom prst="rect">
              <a:avLst/>
            </a:prstGeom>
            <a:noFill/>
          </p:spPr>
          <p:txBody>
            <a:bodyPr wrap="square" rtlCol="0">
              <a:spAutoFit/>
            </a:bodyPr>
            <a:lstStyle/>
            <a:p>
              <a:pP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Adaptation of running application</a:t>
              </a:r>
              <a:endParaRPr lang="en-US" sz="1400" dirty="0">
                <a:solidFill>
                  <a:prstClr val="black"/>
                </a:solidFill>
                <a:latin typeface="Arial" panose="020B0604020202020204" pitchFamily="34" charset="0"/>
                <a:ea typeface="+mn-ea"/>
                <a:cs typeface="Arial" panose="020B0604020202020204" pitchFamily="34" charset="0"/>
              </a:endParaRPr>
            </a:p>
          </p:txBody>
        </p:sp>
        <p:cxnSp>
          <p:nvCxnSpPr>
            <p:cNvPr id="116" name="Straight Arrow Connector 115"/>
            <p:cNvCxnSpPr/>
            <p:nvPr/>
          </p:nvCxnSpPr>
          <p:spPr>
            <a:xfrm>
              <a:off x="3790237" y="1864844"/>
              <a:ext cx="0" cy="600336"/>
            </a:xfrm>
            <a:prstGeom prst="straightConnector1">
              <a:avLst/>
            </a:prstGeom>
            <a:noFill/>
            <a:ln w="15875" cap="flat" cmpd="sng" algn="ctr">
              <a:solidFill>
                <a:sysClr val="windowText" lastClr="000000">
                  <a:lumMod val="65000"/>
                  <a:lumOff val="35000"/>
                </a:sysClr>
              </a:solidFill>
              <a:prstDash val="solid"/>
              <a:miter lim="800000"/>
              <a:headEnd type="none" w="med" len="med"/>
              <a:tailEnd type="triangle" w="med" len="med"/>
            </a:ln>
            <a:effectLst/>
          </p:spPr>
        </p:cxnSp>
        <p:sp>
          <p:nvSpPr>
            <p:cNvPr id="117" name="TextBox 116"/>
            <p:cNvSpPr txBox="1"/>
            <p:nvPr/>
          </p:nvSpPr>
          <p:spPr>
            <a:xfrm>
              <a:off x="3334968" y="1494537"/>
              <a:ext cx="1449976" cy="338554"/>
            </a:xfrm>
            <a:prstGeom prst="rect">
              <a:avLst/>
            </a:prstGeom>
            <a:noFill/>
          </p:spPr>
          <p:txBody>
            <a:bodyPr wrap="square" rtlCol="0">
              <a:spAutoFit/>
            </a:bodyPr>
            <a:lstStyle/>
            <a:p>
              <a:r>
                <a:rPr lang="en-US" sz="1600" dirty="0" smtClean="0"/>
                <a:t>Other models </a:t>
              </a:r>
              <a:endParaRPr lang="en-US" sz="1600" dirty="0"/>
            </a:p>
          </p:txBody>
        </p:sp>
        <p:sp>
          <p:nvSpPr>
            <p:cNvPr id="119" name="TextBox 118"/>
            <p:cNvSpPr txBox="1"/>
            <p:nvPr/>
          </p:nvSpPr>
          <p:spPr>
            <a:xfrm>
              <a:off x="3538272" y="3428325"/>
              <a:ext cx="1275558" cy="240066"/>
            </a:xfrm>
            <a:prstGeom prst="rect">
              <a:avLst/>
            </a:prstGeom>
            <a:noFill/>
          </p:spPr>
          <p:txBody>
            <a:bodyPr wrap="square" rtlCol="0">
              <a:spAutoFit/>
            </a:bodyPr>
            <a:lstStyle/>
            <a:p>
              <a:pPr algn="ctr" defTabSz="914400" fontAlgn="auto">
                <a:lnSpc>
                  <a:spcPct val="80000"/>
                </a:lnSpc>
                <a:spcBef>
                  <a:spcPts val="0"/>
                </a:spcBef>
                <a:spcAft>
                  <a:spcPts val="0"/>
                </a:spcAft>
              </a:pPr>
              <a:r>
                <a:rPr lang="en-US" sz="1200" dirty="0">
                  <a:solidFill>
                    <a:prstClr val="black"/>
                  </a:solidFill>
                  <a:latin typeface="Arial" panose="020B0604020202020204" pitchFamily="34" charset="0"/>
                  <a:ea typeface="+mn-ea"/>
                  <a:cs typeface="Arial" panose="020B0604020202020204" pitchFamily="34" charset="0"/>
                </a:rPr>
                <a:t> c</a:t>
              </a:r>
              <a:r>
                <a:rPr lang="en-US" sz="1200" dirty="0" smtClean="0">
                  <a:solidFill>
                    <a:prstClr val="black"/>
                  </a:solidFill>
                  <a:latin typeface="Arial" panose="020B0604020202020204" pitchFamily="34" charset="0"/>
                  <a:ea typeface="+mn-ea"/>
                  <a:cs typeface="Arial" panose="020B0604020202020204" pitchFamily="34" charset="0"/>
                </a:rPr>
                <a:t>ode artifacts</a:t>
              </a:r>
              <a:endParaRPr lang="en-US" sz="1200" dirty="0">
                <a:solidFill>
                  <a:prstClr val="black"/>
                </a:solidFill>
                <a:latin typeface="Arial" panose="020B0604020202020204" pitchFamily="34" charset="0"/>
                <a:ea typeface="+mn-ea"/>
                <a:cs typeface="Arial" panose="020B0604020202020204" pitchFamily="34" charset="0"/>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BBN-RTN-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BN-RTN-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BBN-RTN-Template</Template>
  <TotalTime>0</TotalTime>
  <Words>21434</Words>
  <Application>Kingsoft Office WPP</Application>
  <PresentationFormat>On-screen Show (4:3)</PresentationFormat>
  <Paragraphs>1105</Paragraphs>
  <Slides>65</Slides>
  <Notes>15</Notes>
  <HiddenSlides>0</HiddenSlides>
  <MMClips>0</MMClips>
  <ScaleCrop>false</ScaleCrop>
  <HeadingPairs>
    <vt:vector size="6" baseType="variant">
      <vt:variant>
        <vt:lpstr>主题</vt:lpstr>
      </vt:variant>
      <vt:variant>
        <vt:i4>2</vt:i4>
      </vt:variant>
      <vt:variant>
        <vt:lpstr>幻灯片标题</vt:lpstr>
      </vt:variant>
      <vt:variant>
        <vt:i4>65</vt:i4>
      </vt:variant>
      <vt:variant>
        <vt:lpstr>自定义放映</vt:lpstr>
      </vt:variant>
      <vt:variant>
        <vt:i4>2</vt:i4>
      </vt:variant>
    </vt:vector>
  </HeadingPairs>
  <TitlesOfParts>
    <vt:vector size="69" baseType="lpstr">
      <vt:lpstr>BBN-RTN-Template</vt:lpstr>
      <vt:lpstr>1_BBN-RTN-Template</vt:lpstr>
      <vt:lpstr>PowerPoint 演示文稿</vt:lpstr>
      <vt:lpstr>Agenda</vt:lpstr>
      <vt:lpstr>Outline of the Program Review Presentation </vt:lpstr>
      <vt:lpstr>Programmatics</vt:lpstr>
      <vt:lpstr>Summary of Progress (TBD)</vt:lpstr>
      <vt:lpstr>IMMoRTALS Goals</vt:lpstr>
      <vt:lpstr>Assumptions (TB refined)</vt:lpstr>
      <vt:lpstr>Key Concepts (TBD)</vt:lpstr>
      <vt:lpstr>IMMoRTALS  Solution Overview</vt:lpstr>
      <vt:lpstr>Phase 1 CPs </vt:lpstr>
      <vt:lpstr>CP1: Spiral 0</vt:lpstr>
      <vt:lpstr>Ecosystem Aspects Covered in CP1- Operating Environment </vt:lpstr>
      <vt:lpstr>The Platform and Application </vt:lpstr>
      <vt:lpstr>Knowledge Representation</vt:lpstr>
      <vt:lpstr>Concepts and relations currently  modeled</vt:lpstr>
      <vt:lpstr>IMMoRTALS artifact view</vt:lpstr>
      <vt:lpstr>IMMoRTALS model view</vt:lpstr>
      <vt:lpstr>Bootstrapping vs iterative workflows</vt:lpstr>
      <vt:lpstr>Knowledge Repository Architecture</vt:lpstr>
      <vt:lpstr>Knowledge repository scaleout</vt:lpstr>
      <vt:lpstr>Model view: bytecode model</vt:lpstr>
      <vt:lpstr>Model view: DFUs</vt:lpstr>
      <vt:lpstr>Model view:  Resources (general-purpose)</vt:lpstr>
      <vt:lpstr>Model view:  Resources (domain-specific)</vt:lpstr>
      <vt:lpstr>Annotation DSL</vt:lpstr>
      <vt:lpstr>Triple view: DFU linkage to bytecode</vt:lpstr>
      <vt:lpstr>Triple view: DFU linkage to Functionality</vt:lpstr>
      <vt:lpstr>Triple view: DFU linkage to Resources</vt:lpstr>
      <vt:lpstr>Ontology statistics</vt:lpstr>
      <vt:lpstr>Component, DFU, Models – Part 1</vt:lpstr>
      <vt:lpstr>Component, DFU, Models – Part 2</vt:lpstr>
      <vt:lpstr>PowerPoint 演示文稿</vt:lpstr>
      <vt:lpstr>Program Analysis </vt:lpstr>
      <vt:lpstr>Program Analysis </vt:lpstr>
      <vt:lpstr>Program Analysis</vt:lpstr>
      <vt:lpstr>Program Analysis</vt:lpstr>
      <vt:lpstr>Program Analysis</vt:lpstr>
      <vt:lpstr>Program Analysis</vt:lpstr>
      <vt:lpstr>Program Analysis</vt:lpstr>
      <vt:lpstr>OSU– Alex/Aarash</vt:lpstr>
      <vt:lpstr>DSL (Eric to Refine)</vt:lpstr>
      <vt:lpstr>Resource Specification DSL </vt:lpstr>
      <vt:lpstr>DSL Example (Part  1)</vt:lpstr>
      <vt:lpstr>DSL Example (Part  2)</vt:lpstr>
      <vt:lpstr>DSL Example (Part 3) </vt:lpstr>
      <vt:lpstr>DSL Status</vt:lpstr>
      <vt:lpstr>Change Requests (Fred to update)</vt:lpstr>
      <vt:lpstr>Specifying the Target Environment and Mission Requirement</vt:lpstr>
      <vt:lpstr>DAS (Matt to provide)</vt:lpstr>
      <vt:lpstr>Build System (DAS) (1) </vt:lpstr>
      <vt:lpstr>CP-1 Problem Space</vt:lpstr>
      <vt:lpstr>Enumerated State Space</vt:lpstr>
      <vt:lpstr>Solving Multi-Constraint Knapsack</vt:lpstr>
      <vt:lpstr>Build System (DAS) (2)  Workflow</vt:lpstr>
      <vt:lpstr>Example Queries (1)</vt:lpstr>
      <vt:lpstr>Example Queries (2)</vt:lpstr>
      <vt:lpstr>Synthesis</vt:lpstr>
      <vt:lpstr>Synthesis Contd.</vt:lpstr>
      <vt:lpstr>Synthesis Contd.</vt:lpstr>
      <vt:lpstr>Capabilities and Limitations of Current Synthesis</vt:lpstr>
      <vt:lpstr>Build</vt:lpstr>
      <vt:lpstr>Validate and Deploy</vt:lpstr>
      <vt:lpstr>LL Interactions (Partha to update)</vt:lpstr>
      <vt:lpstr>Summary/Conclusion (Partha to provide)</vt:lpstr>
      <vt:lpstr>Backups</vt:lpstr>
      <vt:lpstr>Custom Show 1</vt:lpstr>
      <vt:lpstr>Custom Show 2</vt:lpstr>
    </vt:vector>
  </TitlesOfParts>
  <Company>BBN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Partha Pal</dc:creator>
  <dc:subject>A3</dc:subject>
  <cp:lastModifiedBy>yduan</cp:lastModifiedBy>
  <cp:revision>2305</cp:revision>
  <cp:lastPrinted>2016-04-20T18:17:10Z</cp:lastPrinted>
  <dcterms:created xsi:type="dcterms:W3CDTF">2016-04-20T18:17:10Z</dcterms:created>
  <dcterms:modified xsi:type="dcterms:W3CDTF">2016-04-20T18:17:10Z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1033-10.1.0.5460</vt:lpwstr>
  </property>
</Properties>
</file>