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70"/>
  </p:notesMasterIdLst>
  <p:handoutMasterIdLst>
    <p:handoutMasterId r:id="rId71"/>
  </p:handoutMasterIdLst>
  <p:sldIdLst>
    <p:sldId id="282" r:id="rId3"/>
    <p:sldId id="283" r:id="rId4"/>
    <p:sldId id="294" r:id="rId5"/>
    <p:sldId id="285" r:id="rId6"/>
    <p:sldId id="310" r:id="rId7"/>
    <p:sldId id="284" r:id="rId8"/>
    <p:sldId id="286" r:id="rId9"/>
    <p:sldId id="287" r:id="rId10"/>
    <p:sldId id="375" r:id="rId11"/>
    <p:sldId id="376" r:id="rId12"/>
    <p:sldId id="312" r:id="rId13"/>
    <p:sldId id="309" r:id="rId14"/>
    <p:sldId id="315" r:id="rId15"/>
    <p:sldId id="316" r:id="rId16"/>
    <p:sldId id="353" r:id="rId17"/>
    <p:sldId id="317" r:id="rId18"/>
    <p:sldId id="355" r:id="rId19"/>
    <p:sldId id="356" r:id="rId20"/>
    <p:sldId id="390" r:id="rId21"/>
    <p:sldId id="358" r:id="rId22"/>
    <p:sldId id="359" r:id="rId23"/>
    <p:sldId id="360" r:id="rId24"/>
    <p:sldId id="361" r:id="rId25"/>
    <p:sldId id="362" r:id="rId26"/>
    <p:sldId id="363" r:id="rId27"/>
    <p:sldId id="391" r:id="rId28"/>
    <p:sldId id="392" r:id="rId29"/>
    <p:sldId id="393" r:id="rId30"/>
    <p:sldId id="394" r:id="rId31"/>
    <p:sldId id="395" r:id="rId32"/>
    <p:sldId id="368" r:id="rId33"/>
    <p:sldId id="377" r:id="rId34"/>
    <p:sldId id="378" r:id="rId35"/>
    <p:sldId id="379" r:id="rId36"/>
    <p:sldId id="380" r:id="rId37"/>
    <p:sldId id="381" r:id="rId38"/>
    <p:sldId id="382" r:id="rId39"/>
    <p:sldId id="383" r:id="rId40"/>
    <p:sldId id="290" r:id="rId41"/>
    <p:sldId id="370" r:id="rId42"/>
    <p:sldId id="371" r:id="rId43"/>
    <p:sldId id="372" r:id="rId44"/>
    <p:sldId id="373" r:id="rId45"/>
    <p:sldId id="374" r:id="rId46"/>
    <p:sldId id="384" r:id="rId47"/>
    <p:sldId id="385" r:id="rId48"/>
    <p:sldId id="386" r:id="rId49"/>
    <p:sldId id="387" r:id="rId50"/>
    <p:sldId id="388" r:id="rId51"/>
    <p:sldId id="389" r:id="rId52"/>
    <p:sldId id="260" r:id="rId53"/>
    <p:sldId id="319" r:id="rId54"/>
    <p:sldId id="320" r:id="rId55"/>
    <p:sldId id="321" r:id="rId56"/>
    <p:sldId id="264" r:id="rId57"/>
    <p:sldId id="307" r:id="rId58"/>
    <p:sldId id="308" r:id="rId59"/>
    <p:sldId id="322" r:id="rId60"/>
    <p:sldId id="323" r:id="rId61"/>
    <p:sldId id="324" r:id="rId62"/>
    <p:sldId id="325" r:id="rId63"/>
    <p:sldId id="326" r:id="rId64"/>
    <p:sldId id="327" r:id="rId65"/>
    <p:sldId id="293" r:id="rId66"/>
    <p:sldId id="314" r:id="rId67"/>
    <p:sldId id="295" r:id="rId68"/>
    <p:sldId id="354" r:id="rId69"/>
  </p:sldIdLst>
  <p:sldSz cx="9144000" cy="6858000" type="screen4x3"/>
  <p:notesSz cx="6985000" cy="9283700"/>
  <p:custShowLst>
    <p:custShow name="Custom Show 1" id="0">
      <p:sldLst/>
    </p:custShow>
    <p:custShow name="Custom Show 2" id="1">
      <p:sldLst/>
    </p:custShow>
  </p:custShow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Staples" initials="JS" lastIdx="6" clrIdx="0">
    <p:extLst>
      <p:ext uri="{19B8F6BF-5375-455C-9EA6-DF929625EA0E}">
        <p15:presenceInfo xmlns:p15="http://schemas.microsoft.com/office/powerpoint/2012/main" userId="Jacob Stap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EF298"/>
    <a:srgbClr val="000000"/>
    <a:srgbClr val="111111"/>
    <a:srgbClr val="659F61"/>
    <a:srgbClr val="F49180"/>
    <a:srgbClr val="D09A00"/>
    <a:srgbClr val="FF7171"/>
    <a:srgbClr val="FCA1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0" autoAdjust="0"/>
    <p:restoredTop sz="78626" autoAdjust="0"/>
  </p:normalViewPr>
  <p:slideViewPr>
    <p:cSldViewPr snapToGrid="0" snapToObjects="1">
      <p:cViewPr varScale="1">
        <p:scale>
          <a:sx n="98" d="100"/>
          <a:sy n="98" d="100"/>
        </p:scale>
        <p:origin x="2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0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03"/>
          </a:xfrm>
          <a:prstGeom prst="rect">
            <a:avLst/>
          </a:prstGeom>
        </p:spPr>
        <p:txBody>
          <a:bodyPr vert="horz" lIns="91440" tIns="45720" rIns="91440" bIns="45720" rtlCol="0"/>
          <a:lstStyle>
            <a:lvl1pPr algn="r">
              <a:defRPr sz="1200"/>
            </a:lvl1pPr>
          </a:lstStyle>
          <a:p>
            <a:fld id="{5BCC3BE5-7C0B-48D8-AA9C-758E2C87D26E}" type="datetimeFigureOut">
              <a:rPr lang="en-US" smtClean="0"/>
              <a:pPr/>
              <a:t>4/21/2016</a:t>
            </a:fld>
            <a:endParaRPr lang="en-US"/>
          </a:p>
        </p:txBody>
      </p:sp>
      <p:sp>
        <p:nvSpPr>
          <p:cNvPr id="4" name="Footer Placeholder 3"/>
          <p:cNvSpPr>
            <a:spLocks noGrp="1"/>
          </p:cNvSpPr>
          <p:nvPr>
            <p:ph type="ftr" sz="quarter" idx="2"/>
          </p:nvPr>
        </p:nvSpPr>
        <p:spPr>
          <a:xfrm>
            <a:off x="0" y="8817612"/>
            <a:ext cx="3026833" cy="46450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612"/>
            <a:ext cx="3026833" cy="464503"/>
          </a:xfrm>
          <a:prstGeom prst="rect">
            <a:avLst/>
          </a:prstGeom>
        </p:spPr>
        <p:txBody>
          <a:bodyPr vert="horz" lIns="91440" tIns="45720" rIns="91440" bIns="45720" rtlCol="0" anchor="b"/>
          <a:lstStyle>
            <a:lvl1pPr algn="r">
              <a:defRPr sz="1200"/>
            </a:lvl1pPr>
          </a:lstStyle>
          <a:p>
            <a:fld id="{80E4D5FB-D3AB-4653-BEF0-A15876D55F25}" type="slidenum">
              <a:rPr lang="en-US" smtClean="0"/>
              <a:pPr/>
              <a:t>‹#›</a:t>
            </a:fld>
            <a:endParaRPr lang="en-US"/>
          </a:p>
        </p:txBody>
      </p:sp>
    </p:spTree>
    <p:extLst>
      <p:ext uri="{BB962C8B-B14F-4D97-AF65-F5344CB8AC3E}">
        <p14:creationId xmlns:p14="http://schemas.microsoft.com/office/powerpoint/2010/main" val="1163460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1440" tIns="45720" rIns="91440" bIns="45720"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56550" y="0"/>
            <a:ext cx="3026833" cy="46418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AE200BF-5E88-4F80-A965-989E962435C2}" type="datetime1">
              <a:rPr lang="en-US"/>
              <a:pPr/>
              <a:t>4/21/2016</a:t>
            </a:fld>
            <a:endParaRPr lang="en-US"/>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1440" tIns="45720" rIns="91440" bIns="45720"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2035D20-666A-4D58-B2B9-83ED2AC52B6B}" type="slidenum">
              <a:rPr lang="en-US"/>
              <a:pPr/>
              <a:t>‹#›</a:t>
            </a:fld>
            <a:endParaRPr lang="en-US"/>
          </a:p>
        </p:txBody>
      </p:sp>
    </p:spTree>
    <p:extLst>
      <p:ext uri="{BB962C8B-B14F-4D97-AF65-F5344CB8AC3E}">
        <p14:creationId xmlns:p14="http://schemas.microsoft.com/office/powerpoint/2010/main" val="149820807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Arial"/>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2035D20-666A-4D58-B2B9-83ED2AC52B6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530462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view of ontology concepts related to bytecode.  We</a:t>
            </a:r>
            <a:r>
              <a:rPr lang="en-US" baseline="0" dirty="0" smtClean="0"/>
              <a:t> instantiate these concepts by analyzing our CP source code, project layout, and bytecode.</a:t>
            </a:r>
            <a:endParaRPr lang="en-US" dirty="0" smtClean="0"/>
          </a:p>
          <a:p>
            <a:endParaRPr lang="en-US" dirty="0" smtClean="0"/>
          </a:p>
          <a:p>
            <a:r>
              <a:rPr lang="en-US" dirty="0" smtClean="0"/>
              <a:t>Classes</a:t>
            </a:r>
            <a:r>
              <a:rPr lang="en-US" baseline="0" dirty="0" smtClean="0"/>
              <a:t> have fields, methods, annotations</a:t>
            </a:r>
          </a:p>
          <a:p>
            <a:r>
              <a:rPr lang="en-US" baseline="0" dirty="0" smtClean="0"/>
              <a:t>Methods have annotations, bytecode, signatures</a:t>
            </a:r>
          </a:p>
          <a:p>
            <a:r>
              <a:rPr lang="en-US" baseline="0" dirty="0" smtClean="0"/>
              <a:t>Fields have annotations, descriptors</a:t>
            </a:r>
          </a:p>
          <a:p>
            <a:endParaRPr lang="en-US" baseline="0" dirty="0" smtClean="0"/>
          </a:p>
          <a:p>
            <a:r>
              <a:rPr lang="en-US" baseline="0" dirty="0" smtClean="0"/>
              <a:t>Jars have various classes and possibly contain nested jars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22</a:t>
            </a:fld>
            <a:endParaRPr lang="en-US"/>
          </a:p>
        </p:txBody>
      </p:sp>
    </p:spTree>
    <p:extLst>
      <p:ext uri="{BB962C8B-B14F-4D97-AF65-F5344CB8AC3E}">
        <p14:creationId xmlns:p14="http://schemas.microsoft.com/office/powerpoint/2010/main" val="312098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view of DFUs.  We extract these by parsing annotations bound to source code.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23</a:t>
            </a:fld>
            <a:endParaRPr lang="en-US"/>
          </a:p>
        </p:txBody>
      </p:sp>
    </p:spTree>
    <p:extLst>
      <p:ext uri="{BB962C8B-B14F-4D97-AF65-F5344CB8AC3E}">
        <p14:creationId xmlns:p14="http://schemas.microsoft.com/office/powerpoint/2010/main" val="56719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a:t>
            </a:r>
            <a:r>
              <a:rPr lang="en-US" baseline="0" dirty="0" smtClean="0"/>
              <a:t> view of resources.  Instantiation of these components comes from </a:t>
            </a:r>
            <a:r>
              <a:rPr lang="en-US" baseline="0" dirty="0" err="1" smtClean="0"/>
              <a:t>WebGME</a:t>
            </a:r>
            <a:r>
              <a:rPr lang="en-US" baseline="0" dirty="0" smtClean="0"/>
              <a:t> models.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24</a:t>
            </a:fld>
            <a:endParaRPr lang="en-US"/>
          </a:p>
        </p:txBody>
      </p:sp>
    </p:spTree>
    <p:extLst>
      <p:ext uri="{BB962C8B-B14F-4D97-AF65-F5344CB8AC3E}">
        <p14:creationId xmlns:p14="http://schemas.microsoft.com/office/powerpoint/2010/main" val="228083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view of GPS domain-specific </a:t>
            </a:r>
            <a:r>
              <a:rPr lang="en-US" baseline="0" dirty="0" smtClean="0"/>
              <a:t>concepts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25</a:t>
            </a:fld>
            <a:endParaRPr lang="en-US"/>
          </a:p>
        </p:txBody>
      </p:sp>
    </p:spTree>
    <p:extLst>
      <p:ext uri="{BB962C8B-B14F-4D97-AF65-F5344CB8AC3E}">
        <p14:creationId xmlns:p14="http://schemas.microsoft.com/office/powerpoint/2010/main" val="3712215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the source code annotation DSL, which is</a:t>
            </a:r>
            <a:r>
              <a:rPr lang="en-US" dirty="0" smtClean="0"/>
              <a:t> parsed and converted into triples during the bootstrapping process.</a:t>
            </a:r>
          </a:p>
          <a:p>
            <a:endParaRPr lang="en-US" dirty="0" smtClean="0"/>
          </a:p>
          <a:p>
            <a:r>
              <a:rPr lang="en-US" dirty="0" smtClean="0"/>
              <a:t>The annotation DSL provides code-level semantics that are linked during bootstrapping to semantic concepts. T</a:t>
            </a:r>
            <a:r>
              <a:rPr lang="en-US" baseline="0" dirty="0" smtClean="0"/>
              <a:t>his is an example of an annotation for an Android location provider (uses onboard GPS to retrieve the device’s location).  </a:t>
            </a:r>
          </a:p>
          <a:p>
            <a:endParaRPr lang="en-US" baseline="0" dirty="0" smtClean="0"/>
          </a:p>
          <a:p>
            <a:r>
              <a:rPr lang="en-US" baseline="0" dirty="0" smtClean="0"/>
              <a:t>Because it’s a </a:t>
            </a:r>
            <a:r>
              <a:rPr lang="en-US" baseline="0" dirty="0" err="1" smtClean="0"/>
              <a:t>LocationProviderAndroidGps</a:t>
            </a:r>
            <a:r>
              <a:rPr lang="en-US" baseline="0" dirty="0" smtClean="0"/>
              <a:t>, we know that it provides the </a:t>
            </a:r>
            <a:r>
              <a:rPr lang="en-US" baseline="0" dirty="0" err="1" smtClean="0"/>
              <a:t>LocationProvider</a:t>
            </a:r>
            <a:r>
              <a:rPr lang="en-US" baseline="0" dirty="0" smtClean="0"/>
              <a:t> functionality by examining the inheritance tree above.</a:t>
            </a:r>
          </a:p>
          <a:p>
            <a:endParaRPr lang="en-US" baseline="0" dirty="0" smtClean="0"/>
          </a:p>
          <a:p>
            <a:r>
              <a:rPr lang="en-US" baseline="0" dirty="0" smtClean="0"/>
              <a:t>A functional specification can have various functional aspects.  For example, location provider has a functional aspect called </a:t>
            </a:r>
            <a:r>
              <a:rPr lang="en-US" baseline="0" dirty="0" err="1" smtClean="0"/>
              <a:t>getLastKnownLocation</a:t>
            </a:r>
            <a:r>
              <a:rPr lang="en-US" baseline="0" dirty="0" smtClean="0"/>
              <a:t>, implemented by a method in the class above.  This is shown on the next slide.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26</a:t>
            </a:fld>
            <a:endParaRPr lang="en-US"/>
          </a:p>
        </p:txBody>
      </p:sp>
    </p:spTree>
    <p:extLst>
      <p:ext uri="{BB962C8B-B14F-4D97-AF65-F5344CB8AC3E}">
        <p14:creationId xmlns:p14="http://schemas.microsoft.com/office/powerpoint/2010/main" val="92796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functional aspect annotation for </a:t>
            </a:r>
            <a:r>
              <a:rPr lang="en-US" dirty="0" err="1" smtClean="0"/>
              <a:t>getLastKnownLocation</a:t>
            </a:r>
            <a:r>
              <a:rPr lang="en-US" dirty="0" smtClean="0"/>
              <a:t>.</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27</a:t>
            </a:fld>
            <a:endParaRPr lang="en-US"/>
          </a:p>
        </p:txBody>
      </p:sp>
    </p:spTree>
    <p:extLst>
      <p:ext uri="{BB962C8B-B14F-4D97-AF65-F5344CB8AC3E}">
        <p14:creationId xmlns:p14="http://schemas.microsoft.com/office/powerpoint/2010/main" val="465294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of</a:t>
            </a:r>
            <a:r>
              <a:rPr lang="en-US" baseline="0" dirty="0" smtClean="0"/>
              <a:t> the triples actually generated during bootstrapping (from the previous annotation).</a:t>
            </a:r>
          </a:p>
          <a:p>
            <a:endParaRPr lang="en-US" baseline="0" dirty="0" smtClean="0"/>
          </a:p>
          <a:p>
            <a:r>
              <a:rPr lang="en-US" baseline="0" dirty="0" smtClean="0"/>
              <a:t>Triples are simply data normalization taken to the extreme.  Each triple has a subject, predicate, and object </a:t>
            </a:r>
            <a:r>
              <a:rPr lang="en-US" baseline="0" smtClean="0"/>
              <a:t>node.</a:t>
            </a:r>
            <a:endParaRPr lang="en-US" baseline="0" dirty="0" smtClean="0"/>
          </a:p>
          <a:p>
            <a:endParaRPr lang="en-US" baseline="0" dirty="0" smtClean="0"/>
          </a:p>
          <a:p>
            <a:r>
              <a:rPr lang="en-US" baseline="0" dirty="0" smtClean="0"/>
              <a:t>You can observe the linked/graph nature of the triples by following elements of a {</a:t>
            </a:r>
            <a:r>
              <a:rPr lang="en-US" baseline="0" dirty="0" err="1" smtClean="0"/>
              <a:t>subject,predicate,object</a:t>
            </a:r>
            <a:r>
              <a:rPr lang="en-US" baseline="0" dirty="0" smtClean="0"/>
              <a:t>} tuple to other triples.  For example, the subject of the </a:t>
            </a:r>
            <a:r>
              <a:rPr lang="en-US" baseline="0" dirty="0" err="1" smtClean="0"/>
              <a:t>hasBytecodeLinkage</a:t>
            </a:r>
            <a:r>
              <a:rPr lang="en-US" baseline="0" dirty="0" smtClean="0"/>
              <a:t> DFU triple above is a class structure whose name is </a:t>
            </a:r>
            <a:r>
              <a:rPr lang="en-US" baseline="0" dirty="0" err="1" smtClean="0"/>
              <a:t>LocationProviderAndroidGPS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28</a:t>
            </a:fld>
            <a:endParaRPr lang="en-US"/>
          </a:p>
        </p:txBody>
      </p:sp>
    </p:spTree>
    <p:extLst>
      <p:ext uri="{BB962C8B-B14F-4D97-AF65-F5344CB8AC3E}">
        <p14:creationId xmlns:p14="http://schemas.microsoft.com/office/powerpoint/2010/main" val="2229108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similar view of the DFU triples showing its linkage to functionality and eventually to a functional aspect, in this case a functional aspect that provides the last known location of the device.   Triples about the actual functional aspect (e.g., linking it to a specific method in the class) are not shown.</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29</a:t>
            </a:fld>
            <a:endParaRPr lang="en-US"/>
          </a:p>
        </p:txBody>
      </p:sp>
    </p:spTree>
    <p:extLst>
      <p:ext uri="{BB962C8B-B14F-4D97-AF65-F5344CB8AC3E}">
        <p14:creationId xmlns:p14="http://schemas.microsoft.com/office/powerpoint/2010/main" val="504889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A similar view of the DFU triples showing its linkage to resource dependencies.  Here the location provider depends on GPS satellites and on the presence of a GPS receiver.</a:t>
            </a:r>
            <a:endParaRPr lang="en-US" dirty="0" smtClean="0"/>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30</a:t>
            </a:fld>
            <a:endParaRPr lang="en-US"/>
          </a:p>
        </p:txBody>
      </p:sp>
    </p:spTree>
    <p:extLst>
      <p:ext uri="{BB962C8B-B14F-4D97-AF65-F5344CB8AC3E}">
        <p14:creationId xmlns:p14="http://schemas.microsoft.com/office/powerpoint/2010/main" val="3503980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quick stats about the </a:t>
            </a:r>
            <a:r>
              <a:rPr lang="en-US" baseline="0" dirty="0" err="1" smtClean="0"/>
              <a:t>ontolgy</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31</a:t>
            </a:fld>
            <a:endParaRPr lang="en-US"/>
          </a:p>
        </p:txBody>
      </p:sp>
    </p:spTree>
    <p:extLst>
      <p:ext uri="{BB962C8B-B14F-4D97-AF65-F5344CB8AC3E}">
        <p14:creationId xmlns:p14="http://schemas.microsoft.com/office/powerpoint/2010/main" val="243781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we</a:t>
            </a:r>
            <a:r>
              <a:rPr lang="en-US" baseline="0" dirty="0" smtClean="0"/>
              <a:t> are in terms formalizing the proposed concepts and implementing them</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9</a:t>
            </a:fld>
            <a:endParaRPr lang="en-US"/>
          </a:p>
        </p:txBody>
      </p:sp>
    </p:spTree>
    <p:extLst>
      <p:ext uri="{BB962C8B-B14F-4D97-AF65-F5344CB8AC3E}">
        <p14:creationId xmlns:p14="http://schemas.microsoft.com/office/powerpoint/2010/main" val="4281317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t>33</a:t>
            </a:fld>
            <a:endParaRPr lang="en-US"/>
          </a:p>
        </p:txBody>
      </p:sp>
    </p:spTree>
    <p:extLst>
      <p:ext uri="{BB962C8B-B14F-4D97-AF65-F5344CB8AC3E}">
        <p14:creationId xmlns:p14="http://schemas.microsoft.com/office/powerpoint/2010/main" val="2609770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current thoughts, and may evolve. Shortcomings involve global variables,  and what if not all clients get all SA messages (different subscriptions)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41</a:t>
            </a:fld>
            <a:endParaRPr lang="en-US"/>
          </a:p>
        </p:txBody>
      </p:sp>
    </p:spTree>
    <p:extLst>
      <p:ext uri="{BB962C8B-B14F-4D97-AF65-F5344CB8AC3E}">
        <p14:creationId xmlns:p14="http://schemas.microsoft.com/office/powerpoint/2010/main" val="3332995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current thoughts, and may evolve. Shortcomings involve global variables,  and what if not all clients get all SA messages (different subscriptions)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42</a:t>
            </a:fld>
            <a:endParaRPr lang="en-US"/>
          </a:p>
        </p:txBody>
      </p:sp>
    </p:spTree>
    <p:extLst>
      <p:ext uri="{BB962C8B-B14F-4D97-AF65-F5344CB8AC3E}">
        <p14:creationId xmlns:p14="http://schemas.microsoft.com/office/powerpoint/2010/main" val="268616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current thoughts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43</a:t>
            </a:fld>
            <a:endParaRPr lang="en-US"/>
          </a:p>
        </p:txBody>
      </p:sp>
    </p:spTree>
    <p:extLst>
      <p:ext uri="{BB962C8B-B14F-4D97-AF65-F5344CB8AC3E}">
        <p14:creationId xmlns:p14="http://schemas.microsoft.com/office/powerpoint/2010/main" val="3892489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current thoughts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44</a:t>
            </a:fld>
            <a:endParaRPr lang="en-US"/>
          </a:p>
        </p:txBody>
      </p:sp>
    </p:spTree>
    <p:extLst>
      <p:ext uri="{BB962C8B-B14F-4D97-AF65-F5344CB8AC3E}">
        <p14:creationId xmlns:p14="http://schemas.microsoft.com/office/powerpoint/2010/main" val="2235485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 can arise from the runtime environment or for changes in mission properties.</a:t>
            </a:r>
          </a:p>
          <a:p>
            <a:r>
              <a:rPr lang="en-US" dirty="0" smtClean="0"/>
              <a:t>In</a:t>
            </a:r>
            <a:r>
              <a:rPr lang="en-US" baseline="0" dirty="0" smtClean="0"/>
              <a:t> either case, there is a model reflecting these changes.</a:t>
            </a:r>
          </a:p>
          <a:p>
            <a:r>
              <a:rPr lang="en-US" baseline="0" dirty="0" smtClean="0"/>
              <a:t>For this challenge problem we confine ourselves to changes in the specification.</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45</a:t>
            </a:fld>
            <a:endParaRPr lang="en-US"/>
          </a:p>
        </p:txBody>
      </p:sp>
    </p:spTree>
    <p:extLst>
      <p:ext uri="{BB962C8B-B14F-4D97-AF65-F5344CB8AC3E}">
        <p14:creationId xmlns:p14="http://schemas.microsoft.com/office/powerpoint/2010/main" val="2928879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Primary</a:t>
            </a:r>
          </a:p>
          <a:p>
            <a:pPr lvl="1"/>
            <a:r>
              <a:rPr lang="en-US" dirty="0" smtClean="0"/>
              <a:t>DFU</a:t>
            </a:r>
          </a:p>
          <a:p>
            <a:pPr lvl="1"/>
            <a:r>
              <a:rPr lang="en-US" dirty="0" smtClean="0"/>
              <a:t>Deployment (compose software artifacts)</a:t>
            </a:r>
          </a:p>
          <a:p>
            <a:pPr lvl="1"/>
            <a:r>
              <a:rPr lang="en-US" dirty="0" smtClean="0"/>
              <a:t>Network Topology (design computer network)</a:t>
            </a:r>
          </a:p>
          <a:p>
            <a:pPr lvl="1"/>
            <a:r>
              <a:rPr lang="en-US" dirty="0" smtClean="0"/>
              <a:t>Messages and Topics</a:t>
            </a:r>
          </a:p>
          <a:p>
            <a:r>
              <a:rPr lang="en-US" dirty="0" smtClean="0"/>
              <a:t>Secondary (cross-cut)</a:t>
            </a:r>
          </a:p>
          <a:p>
            <a:pPr lvl="1"/>
            <a:r>
              <a:rPr lang="en-US" dirty="0" smtClean="0"/>
              <a:t>Provisioning (install software on devices)</a:t>
            </a:r>
          </a:p>
          <a:p>
            <a:pPr lvl="1"/>
            <a:r>
              <a:rPr lang="en-US" dirty="0" smtClean="0"/>
              <a:t>Mission (specification of metrics)</a:t>
            </a:r>
          </a:p>
          <a:p>
            <a:r>
              <a:rPr lang="en-US" dirty="0" smtClean="0"/>
              <a:t>System conflict resolution</a:t>
            </a:r>
          </a:p>
          <a:p>
            <a:pPr lvl="1"/>
            <a:r>
              <a:rPr lang="en-US" dirty="0" smtClean="0"/>
              <a:t> DFU selection</a:t>
            </a:r>
          </a:p>
          <a:p>
            <a:endParaRPr lang="en-US" dirty="0" smtClean="0"/>
          </a:p>
          <a:p>
            <a:r>
              <a:rPr lang="en-US" dirty="0" smtClean="0"/>
              <a:t>Conventionally</a:t>
            </a:r>
            <a:r>
              <a:rPr lang="en-US" baseline="0" dirty="0" smtClean="0"/>
              <a:t> model-based approaches generate some product (source code, analysis reports) and are forgotten.</a:t>
            </a:r>
          </a:p>
          <a:p>
            <a:r>
              <a:rPr lang="en-US" baseline="0" dirty="0" smtClean="0"/>
              <a:t>These systems; models, generated-source-code, hand-written-source-code, analysis-reports, etc., are all valuable and will be retained.</a:t>
            </a:r>
          </a:p>
          <a:p>
            <a:r>
              <a:rPr lang="en-US" baseline="0" dirty="0" smtClean="0"/>
              <a:t>We act providently, retaining all of these systems and their associations. </a:t>
            </a:r>
          </a:p>
          <a:p>
            <a:r>
              <a:rPr lang="en-US" baseline="0" dirty="0" smtClean="0"/>
              <a:t>In this way any change in the running system produces a cascade in the associated systems ultimately resolved due to the system design or by conflict.</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These models</a:t>
            </a:r>
            <a:r>
              <a:rPr lang="en-US" baseline="0" dirty="0" smtClean="0"/>
              <a:t> are used to test and evaluate and also provides the parameters for our queries (i.e., find a DFU that match)</a:t>
            </a:r>
            <a:endParaRPr lang="en-US" dirty="0" smtClean="0"/>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46</a:t>
            </a:fld>
            <a:endParaRPr lang="en-US"/>
          </a:p>
        </p:txBody>
      </p:sp>
    </p:spTree>
    <p:extLst>
      <p:ext uri="{BB962C8B-B14F-4D97-AF65-F5344CB8AC3E}">
        <p14:creationId xmlns:p14="http://schemas.microsoft.com/office/powerpoint/2010/main" val="3342751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deployment-</a:t>
            </a:r>
            <a:r>
              <a:rPr lang="en-US" baseline="0" dirty="0" smtClean="0"/>
              <a:t>model describes how the components, DFU, compose the Execution-Platform.</a:t>
            </a:r>
          </a:p>
          <a:p>
            <a:r>
              <a:rPr lang="en-US" baseline="0" dirty="0" smtClean="0"/>
              <a:t>These Execution-Platform then target specific Execution-Devices. </a:t>
            </a:r>
          </a:p>
          <a:p>
            <a:r>
              <a:rPr lang="en-US" baseline="0" dirty="0" smtClean="0"/>
              <a:t>In this image we a simple example for the composing Android-Components for the Google Nexus 7 tablet.</a:t>
            </a:r>
          </a:p>
          <a:p>
            <a:r>
              <a:rPr lang="en-US" baseline="0" dirty="0" smtClean="0"/>
              <a:t>Currently we produce a export file from this model and the other models suitable for import into the Knowledge-Base-Triple-Store.</a:t>
            </a:r>
          </a:p>
          <a:p>
            <a:r>
              <a:rPr lang="en-US" baseline="0" dirty="0" smtClean="0"/>
              <a:t> We are in the process of making this interactive with the K-B-T-S.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47</a:t>
            </a:fld>
            <a:endParaRPr lang="en-US"/>
          </a:p>
        </p:txBody>
      </p:sp>
    </p:spTree>
    <p:extLst>
      <p:ext uri="{BB962C8B-B14F-4D97-AF65-F5344CB8AC3E}">
        <p14:creationId xmlns:p14="http://schemas.microsoft.com/office/powerpoint/2010/main" val="2914071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meta-data for this model is also part of the model.</a:t>
            </a:r>
          </a:p>
          <a:p>
            <a:r>
              <a:rPr lang="en-US" baseline="0" dirty="0" smtClean="0"/>
              <a:t>As such it can be dynamic or weakly typed as part of the implementation.</a:t>
            </a:r>
          </a:p>
          <a:p>
            <a:r>
              <a:rPr lang="en-US" dirty="0" smtClean="0"/>
              <a:t>(This is only a portion </a:t>
            </a:r>
            <a:r>
              <a:rPr lang="en-US" baseline="0" dirty="0" smtClean="0"/>
              <a:t>of the schema. </a:t>
            </a:r>
            <a:r>
              <a:rPr lang="en-US" dirty="0" smtClean="0"/>
              <a:t>The</a:t>
            </a:r>
            <a:r>
              <a:rPr lang="en-US" baseline="0" dirty="0" smtClean="0"/>
              <a:t> remaining diagrams do include a depiction of the schema, these will be left to the live demo.)</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48</a:t>
            </a:fld>
            <a:endParaRPr lang="en-US"/>
          </a:p>
        </p:txBody>
      </p:sp>
    </p:spTree>
    <p:extLst>
      <p:ext uri="{BB962C8B-B14F-4D97-AF65-F5344CB8AC3E}">
        <p14:creationId xmlns:p14="http://schemas.microsoft.com/office/powerpoint/2010/main" val="3444781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network model describes the configuration of the computer hardware onto which the Execution-Devices will be provisioned.</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49</a:t>
            </a:fld>
            <a:endParaRPr lang="en-US"/>
          </a:p>
        </p:txBody>
      </p:sp>
    </p:spTree>
    <p:extLst>
      <p:ext uri="{BB962C8B-B14F-4D97-AF65-F5344CB8AC3E}">
        <p14:creationId xmlns:p14="http://schemas.microsoft.com/office/powerpoint/2010/main" val="2892378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we</a:t>
            </a:r>
            <a:r>
              <a:rPr lang="en-US" baseline="0" dirty="0" smtClean="0"/>
              <a:t> are in terms formalizing the proposed concepts and implementing them</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10</a:t>
            </a:fld>
            <a:endParaRPr lang="en-US"/>
          </a:p>
        </p:txBody>
      </p:sp>
    </p:spTree>
    <p:extLst>
      <p:ext uri="{BB962C8B-B14F-4D97-AF65-F5344CB8AC3E}">
        <p14:creationId xmlns:p14="http://schemas.microsoft.com/office/powerpoint/2010/main" val="1217838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other models (such as Message) that will be left for the live demo.</a:t>
            </a:r>
          </a:p>
          <a:p>
            <a:r>
              <a:rPr lang="en-US" baseline="0" dirty="0" smtClean="0"/>
              <a:t>The mission-model describes the metrics expected for the system elements.</a:t>
            </a:r>
          </a:p>
          <a:p>
            <a:r>
              <a:rPr lang="en-US" baseline="0" dirty="0" smtClean="0"/>
              <a:t>Here we see the production and consumption rates for location messages by specific devices.</a:t>
            </a:r>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50</a:t>
            </a:fld>
            <a:endParaRPr lang="en-US"/>
          </a:p>
        </p:txBody>
      </p:sp>
    </p:spTree>
    <p:extLst>
      <p:ext uri="{BB962C8B-B14F-4D97-AF65-F5344CB8AC3E}">
        <p14:creationId xmlns:p14="http://schemas.microsoft.com/office/powerpoint/2010/main" val="4093386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a:t>
            </a:r>
            <a:r>
              <a:rPr lang="en-US" baseline="0" dirty="0" smtClean="0"/>
              <a:t> thought– mission </a:t>
            </a:r>
            <a:r>
              <a:rPr lang="en-US" baseline="0" dirty="0" err="1" smtClean="0"/>
              <a:t>req</a:t>
            </a:r>
            <a:r>
              <a:rPr lang="en-US" baseline="0" dirty="0" smtClean="0"/>
              <a:t> and target environment description may also be stored in the triple store.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51</a:t>
            </a:fld>
            <a:endParaRPr lang="en-US"/>
          </a:p>
        </p:txBody>
      </p:sp>
    </p:spTree>
    <p:extLst>
      <p:ext uri="{BB962C8B-B14F-4D97-AF65-F5344CB8AC3E}">
        <p14:creationId xmlns:p14="http://schemas.microsoft.com/office/powerpoint/2010/main" val="1578150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55</a:t>
            </a:fld>
            <a:endParaRPr lang="en-US"/>
          </a:p>
        </p:txBody>
      </p:sp>
    </p:spTree>
    <p:extLst>
      <p:ext uri="{BB962C8B-B14F-4D97-AF65-F5344CB8AC3E}">
        <p14:creationId xmlns:p14="http://schemas.microsoft.com/office/powerpoint/2010/main" val="163907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12</a:t>
            </a:fld>
            <a:endParaRPr lang="en-US"/>
          </a:p>
        </p:txBody>
      </p:sp>
    </p:spTree>
    <p:extLst>
      <p:ext uri="{BB962C8B-B14F-4D97-AF65-F5344CB8AC3E}">
        <p14:creationId xmlns:p14="http://schemas.microsoft.com/office/powerpoint/2010/main" val="306934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Purpose</a:t>
            </a:r>
            <a:r>
              <a:rPr lang="en-US" b="0" baseline="0" dirty="0" smtClean="0"/>
              <a:t> of the knowledge repository is primarily to provide a </a:t>
            </a:r>
            <a:r>
              <a:rPr lang="en-US" b="1" dirty="0" smtClean="0"/>
              <a:t>scalable infrastructure</a:t>
            </a:r>
            <a:r>
              <a:rPr lang="en-US" dirty="0" smtClean="0"/>
              <a:t> for storing and retrieving the knowledge</a:t>
            </a:r>
            <a:r>
              <a:rPr lang="en-US" baseline="0" dirty="0" smtClean="0"/>
              <a:t> needed to adapt at machine time</a:t>
            </a:r>
            <a:endParaRPr lang="en-US" dirty="0" smtClean="0"/>
          </a:p>
          <a:p>
            <a:endParaRPr lang="en-US" dirty="0" smtClean="0"/>
          </a:p>
          <a:p>
            <a:r>
              <a:rPr lang="en-US" dirty="0" smtClean="0"/>
              <a:t>Key points:</a:t>
            </a:r>
          </a:p>
          <a:p>
            <a:pPr lvl="1"/>
            <a:r>
              <a:rPr lang="en-US" dirty="0" smtClean="0"/>
              <a:t>Knowledge is ingested, normalized, and</a:t>
            </a:r>
            <a:r>
              <a:rPr lang="en-US" baseline="0" dirty="0" smtClean="0"/>
              <a:t> subsequently </a:t>
            </a:r>
            <a:r>
              <a:rPr lang="en-US" dirty="0" smtClean="0"/>
              <a:t>presented in terms of </a:t>
            </a:r>
            <a:r>
              <a:rPr lang="en-US" b="1" dirty="0" smtClean="0"/>
              <a:t>common vocabulary</a:t>
            </a:r>
            <a:r>
              <a:rPr lang="en-US" dirty="0" smtClean="0"/>
              <a:t> whose properties are formally modeled in</a:t>
            </a:r>
            <a:r>
              <a:rPr lang="en-US" baseline="0" dirty="0" smtClean="0"/>
              <a:t> linked </a:t>
            </a:r>
            <a:r>
              <a:rPr lang="en-US" dirty="0" smtClean="0"/>
              <a:t>ontologies</a:t>
            </a:r>
          </a:p>
          <a:p>
            <a:pPr lvl="1"/>
            <a:r>
              <a:rPr lang="en-US" dirty="0" smtClean="0"/>
              <a:t>The repository provides common mechanisms to </a:t>
            </a:r>
            <a:r>
              <a:rPr lang="en-US" b="1" dirty="0" smtClean="0"/>
              <a:t>retrieve knowledge </a:t>
            </a:r>
            <a:r>
              <a:rPr lang="en-US" b="0" dirty="0" smtClean="0"/>
              <a:t>(SPARQL queries</a:t>
            </a:r>
            <a:r>
              <a:rPr lang="en-US" b="0" baseline="0" dirty="0" smtClean="0"/>
              <a:t>)</a:t>
            </a:r>
            <a:endParaRPr lang="en-US" b="1" dirty="0" smtClean="0"/>
          </a:p>
          <a:p>
            <a:pPr lvl="1"/>
            <a:r>
              <a:rPr lang="en-US" dirty="0" smtClean="0"/>
              <a:t>Various avenues for </a:t>
            </a:r>
            <a:r>
              <a:rPr lang="en-US" b="1" dirty="0" smtClean="0"/>
              <a:t>inferring new knowledge</a:t>
            </a:r>
            <a:r>
              <a:rPr lang="en-US" dirty="0" smtClean="0"/>
              <a:t> (e.g., SPIN inferences, reasoner plugins)</a:t>
            </a:r>
          </a:p>
          <a:p>
            <a:pPr lvl="1"/>
            <a:r>
              <a:rPr lang="en-US" dirty="0" smtClean="0"/>
              <a:t>Provides an </a:t>
            </a:r>
            <a:r>
              <a:rPr lang="en-US" b="1" dirty="0" smtClean="0"/>
              <a:t>integration point</a:t>
            </a:r>
            <a:r>
              <a:rPr lang="en-US" dirty="0" smtClean="0"/>
              <a:t> not only within the team but</a:t>
            </a:r>
            <a:r>
              <a:rPr lang="en-US" baseline="0" dirty="0" smtClean="0"/>
              <a:t> with </a:t>
            </a:r>
            <a:r>
              <a:rPr lang="en-US" dirty="0" smtClean="0"/>
              <a:t>other efforts (e.g., MUSE) and possibly other teams (e.g., unintegrated BRASS performers)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17</a:t>
            </a:fld>
            <a:endParaRPr lang="en-US"/>
          </a:p>
        </p:txBody>
      </p:sp>
    </p:spTree>
    <p:extLst>
      <p:ext uri="{BB962C8B-B14F-4D97-AF65-F5344CB8AC3E}">
        <p14:creationId xmlns:p14="http://schemas.microsoft.com/office/powerpoint/2010/main" val="2514979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We have constructed a set of ontologies for handling our challenge problems</a:t>
            </a:r>
          </a:p>
          <a:p>
            <a:endParaRPr lang="en-US" dirty="0" smtClean="0"/>
          </a:p>
          <a:p>
            <a:r>
              <a:rPr lang="en-US" dirty="0" smtClean="0"/>
              <a:t>The</a:t>
            </a:r>
            <a:r>
              <a:rPr lang="en-US" baseline="0" dirty="0" smtClean="0"/>
              <a:t> vocabulary defined in these ontologies is outlined here.</a:t>
            </a:r>
          </a:p>
          <a:p>
            <a:endParaRPr lang="en-US" baseline="0" dirty="0" smtClean="0"/>
          </a:p>
          <a:p>
            <a:r>
              <a:rPr lang="en-US" baseline="0" dirty="0" smtClean="0"/>
              <a:t>Basics/Core</a:t>
            </a:r>
          </a:p>
          <a:p>
            <a:pPr marL="171450" indent="-171450">
              <a:buFont typeface="Arial" panose="020B0604020202020204" pitchFamily="34" charset="0"/>
              <a:buChar char="•"/>
            </a:pPr>
            <a:r>
              <a:rPr lang="en-US" baseline="0" dirty="0" smtClean="0"/>
              <a:t>Contains concepts related to Java, the JVM, and bytecode</a:t>
            </a:r>
          </a:p>
          <a:p>
            <a:pPr marL="171450" indent="-171450">
              <a:buFont typeface="Arial" panose="020B0604020202020204" pitchFamily="34" charset="0"/>
              <a:buChar char="•"/>
            </a:pPr>
            <a:r>
              <a:rPr lang="en-US" baseline="0" dirty="0" smtClean="0"/>
              <a:t>Contains information about the application itself, components of the application, and its architecture</a:t>
            </a:r>
            <a:endParaRPr lang="en-US" dirty="0" smtClean="0"/>
          </a:p>
          <a:p>
            <a:endParaRPr lang="en-US" dirty="0" smtClean="0"/>
          </a:p>
          <a:p>
            <a:r>
              <a:rPr lang="en-US" baseline="0" dirty="0" smtClean="0"/>
              <a:t>SA domain specifics</a:t>
            </a:r>
          </a:p>
          <a:p>
            <a:pPr marL="171450" indent="-171450">
              <a:buFont typeface="Arial" panose="020B0604020202020204" pitchFamily="34" charset="0"/>
              <a:buChar char="•"/>
            </a:pPr>
            <a:r>
              <a:rPr lang="en-US" baseline="0" dirty="0" smtClean="0"/>
              <a:t>Contains concepts related to the situational awareness domain</a:t>
            </a:r>
          </a:p>
          <a:p>
            <a:pPr marL="171450" indent="-171450">
              <a:buFont typeface="Arial" panose="020B0604020202020204" pitchFamily="34" charset="0"/>
              <a:buChar char="•"/>
            </a:pPr>
            <a:r>
              <a:rPr lang="en-US" baseline="0" dirty="0" smtClean="0"/>
              <a:t>Images, locations, things providing locations, things providing images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Ecosystem</a:t>
            </a:r>
          </a:p>
          <a:p>
            <a:pPr marL="171450" indent="-171450">
              <a:buFont typeface="Arial" panose="020B0604020202020204" pitchFamily="34" charset="0"/>
              <a:buChar char="•"/>
            </a:pPr>
            <a:r>
              <a:rPr lang="en-US" baseline="0" dirty="0" smtClean="0"/>
              <a:t>Describes the software’s dependencies on its environment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Mission</a:t>
            </a:r>
          </a:p>
          <a:p>
            <a:pPr marL="171450" indent="-171450">
              <a:buFont typeface="Arial" panose="020B0604020202020204" pitchFamily="34" charset="0"/>
              <a:buChar char="•"/>
            </a:pPr>
            <a:r>
              <a:rPr lang="en-US" baseline="0" dirty="0" smtClean="0"/>
              <a:t>Not currently implemented but we plan to describe the mission-centric requirements of the CPs.  For example, the number of clients, their reporting frequency, etc.</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err="1" smtClean="0"/>
              <a:t>IMMoRTALS</a:t>
            </a:r>
            <a:endParaRPr lang="en-US" baseline="0" dirty="0" smtClean="0"/>
          </a:p>
          <a:p>
            <a:pPr marL="171450" indent="-171450">
              <a:buFont typeface="Arial" panose="020B0604020202020204" pitchFamily="34" charset="0"/>
              <a:buChar char="•"/>
            </a:pPr>
            <a:r>
              <a:rPr lang="en-US" baseline="0" dirty="0" smtClean="0"/>
              <a:t>Describes concepts specifically relevant to adaptation.  DFUs, DFU identifiers, functionality, functional aspects, resources, control points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18</a:t>
            </a:fld>
            <a:endParaRPr lang="en-US"/>
          </a:p>
        </p:txBody>
      </p:sp>
    </p:spTree>
    <p:extLst>
      <p:ext uri="{BB962C8B-B14F-4D97-AF65-F5344CB8AC3E}">
        <p14:creationId xmlns:p14="http://schemas.microsoft.com/office/powerpoint/2010/main" val="376306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This slide shows how primary artifacts are conceptually ingested into the knowledge store in a process we call bootstrapping</a:t>
            </a:r>
            <a:r>
              <a:rPr lang="en-US" baseline="0" dirty="0" smtClean="0"/>
              <a:t> (which happens once per CP).  A separate process exists for creating and ingesting derived artifacts (those that result from analyzing parts of the software that may change over time).</a:t>
            </a:r>
            <a:endParaRPr lang="en-US" dirty="0" smtClean="0"/>
          </a:p>
          <a:p>
            <a:endParaRPr lang="en-US" dirty="0" smtClean="0"/>
          </a:p>
          <a:p>
            <a:r>
              <a:rPr lang="en-US" dirty="0" smtClean="0"/>
              <a:t>From the </a:t>
            </a:r>
            <a:r>
              <a:rPr lang="en-US" dirty="0" err="1" smtClean="0"/>
              <a:t>WebGME</a:t>
            </a:r>
            <a:r>
              <a:rPr lang="en-US" dirty="0" smtClean="0"/>
              <a:t> artifacts (DM,</a:t>
            </a:r>
            <a:r>
              <a:rPr lang="en-US" baseline="0" dirty="0" smtClean="0"/>
              <a:t> FM) we extract:</a:t>
            </a:r>
          </a:p>
          <a:p>
            <a:pPr marL="285750" indent="-285750">
              <a:buFont typeface="Arial" panose="020B0604020202020204" pitchFamily="34" charset="0"/>
              <a:buChar char="•"/>
            </a:pPr>
            <a:r>
              <a:rPr lang="en-US" sz="1200" dirty="0" smtClean="0"/>
              <a:t>Resource availability</a:t>
            </a:r>
          </a:p>
          <a:p>
            <a:pPr marL="285750" indent="-285750">
              <a:buFont typeface="Arial" panose="020B0604020202020204" pitchFamily="34" charset="0"/>
              <a:buChar char="•"/>
            </a:pPr>
            <a:r>
              <a:rPr lang="en-US" sz="1200" dirty="0" smtClean="0"/>
              <a:t>Execution environment </a:t>
            </a:r>
            <a:r>
              <a:rPr lang="en-US" sz="1200" dirty="0" err="1" smtClean="0"/>
              <a:t>desc</a:t>
            </a:r>
            <a:endParaRPr lang="en-US" sz="1200" dirty="0" smtClean="0"/>
          </a:p>
          <a:p>
            <a:pPr marL="285750" indent="-285750">
              <a:buFont typeface="Arial" panose="020B0604020202020204" pitchFamily="34" charset="0"/>
              <a:buChar char="•"/>
            </a:pPr>
            <a:r>
              <a:rPr lang="en-US" sz="1200" dirty="0" smtClean="0"/>
              <a:t>Objectives</a:t>
            </a:r>
          </a:p>
          <a:p>
            <a:pPr marL="285750" indent="-285750">
              <a:buFont typeface="Arial" panose="020B0604020202020204" pitchFamily="34" charset="0"/>
              <a:buChar char="•"/>
            </a:pPr>
            <a:r>
              <a:rPr lang="en-US" sz="1200" dirty="0" smtClean="0"/>
              <a:t>Performance constraints</a:t>
            </a:r>
          </a:p>
          <a:p>
            <a:pPr marL="285750" indent="-285750">
              <a:buFont typeface="Arial" panose="020B0604020202020204" pitchFamily="34" charset="0"/>
              <a:buChar char="•"/>
            </a:pPr>
            <a:r>
              <a:rPr lang="en-US" sz="1200" dirty="0" smtClean="0"/>
              <a:t>Feature view</a:t>
            </a:r>
            <a:endParaRPr lang="en-US" dirty="0" smtClean="0"/>
          </a:p>
          <a:p>
            <a:endParaRPr lang="en-US" dirty="0" smtClean="0"/>
          </a:p>
          <a:p>
            <a:r>
              <a:rPr lang="en-US" dirty="0" smtClean="0"/>
              <a:t>From an analysis of the bytecode we extract:</a:t>
            </a:r>
          </a:p>
          <a:p>
            <a:pPr marL="285750" indent="-285750">
              <a:buFont typeface="Arial" panose="020B0604020202020204" pitchFamily="34" charset="0"/>
              <a:buChar char="•"/>
            </a:pPr>
            <a:r>
              <a:rPr lang="en-US" sz="1200" dirty="0" smtClean="0"/>
              <a:t>Fine-grained structures (method, class, field)</a:t>
            </a:r>
          </a:p>
          <a:p>
            <a:pPr marL="285750" indent="-285750">
              <a:buFont typeface="Arial" panose="020B0604020202020204" pitchFamily="34" charset="0"/>
              <a:buChar char="•"/>
            </a:pPr>
            <a:r>
              <a:rPr lang="en-US" sz="1200" dirty="0" smtClean="0"/>
              <a:t>JVM/bytecode abstractions (</a:t>
            </a:r>
            <a:r>
              <a:rPr lang="en-US" sz="1200" dirty="0" err="1" smtClean="0"/>
              <a:t>classpath</a:t>
            </a:r>
            <a:r>
              <a:rPr lang="en-US" sz="1200" dirty="0" smtClean="0"/>
              <a:t>, JAR, WAR)</a:t>
            </a:r>
          </a:p>
          <a:p>
            <a:pPr marL="285750" indent="-285750">
              <a:buFont typeface="Arial" panose="020B0604020202020204" pitchFamily="34" charset="0"/>
              <a:buChar char="•"/>
            </a:pPr>
            <a:r>
              <a:rPr lang="en-US" sz="1200" dirty="0" smtClean="0"/>
              <a:t>Programmer-provided annotations</a:t>
            </a:r>
          </a:p>
          <a:p>
            <a:pPr marL="285750" indent="-285750">
              <a:buFont typeface="Arial" panose="020B0604020202020204" pitchFamily="34" charset="0"/>
              <a:buChar char="•"/>
            </a:pPr>
            <a:r>
              <a:rPr lang="en-US" sz="1200" dirty="0" smtClean="0"/>
              <a:t>DFU-level decomposition (semantic signature) </a:t>
            </a:r>
          </a:p>
          <a:p>
            <a:pPr marL="285750" indent="-285750">
              <a:buFont typeface="Arial" panose="020B0604020202020204" pitchFamily="34" charset="0"/>
              <a:buChar char="•"/>
            </a:pPr>
            <a:r>
              <a:rPr lang="en-US" sz="1200" dirty="0" smtClean="0"/>
              <a:t>Library dependencies</a:t>
            </a:r>
          </a:p>
          <a:p>
            <a:endParaRPr lang="en-US" dirty="0" smtClean="0"/>
          </a:p>
          <a:p>
            <a:r>
              <a:rPr lang="en-US" dirty="0" smtClean="0"/>
              <a:t>From detailed static analysis/dynamic</a:t>
            </a:r>
            <a:r>
              <a:rPr lang="en-US" baseline="0" dirty="0" smtClean="0"/>
              <a:t> analysis/</a:t>
            </a:r>
            <a:r>
              <a:rPr lang="en-US" dirty="0" smtClean="0"/>
              <a:t>mutation testing we extract:</a:t>
            </a:r>
          </a:p>
          <a:p>
            <a:pPr marL="285750" indent="-285750">
              <a:buFont typeface="Arial" panose="020B0604020202020204" pitchFamily="34" charset="0"/>
              <a:buChar char="•"/>
            </a:pPr>
            <a:r>
              <a:rPr lang="en-US" sz="1200" dirty="0" smtClean="0"/>
              <a:t>Control flow graphs, call graphs</a:t>
            </a:r>
          </a:p>
          <a:p>
            <a:pPr marL="285750" indent="-285750">
              <a:buFont typeface="Arial" panose="020B0604020202020204" pitchFamily="34" charset="0"/>
              <a:buChar char="•"/>
            </a:pPr>
            <a:r>
              <a:rPr lang="en-US" sz="1200" dirty="0" smtClean="0"/>
              <a:t>Dependency analysis</a:t>
            </a:r>
          </a:p>
          <a:p>
            <a:pPr marL="285750" indent="-285750">
              <a:buFont typeface="Arial" panose="020B0604020202020204" pitchFamily="34" charset="0"/>
              <a:buChar char="•"/>
            </a:pPr>
            <a:r>
              <a:rPr lang="en-US" sz="1200" dirty="0" smtClean="0"/>
              <a:t>Resource use and resource/input sensitivity</a:t>
            </a:r>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19</a:t>
            </a:fld>
            <a:endParaRPr lang="en-US"/>
          </a:p>
        </p:txBody>
      </p:sp>
    </p:spTree>
    <p:extLst>
      <p:ext uri="{BB962C8B-B14F-4D97-AF65-F5344CB8AC3E}">
        <p14:creationId xmlns:p14="http://schemas.microsoft.com/office/powerpoint/2010/main" val="130532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depicts the KR architecture and shows how bootstrapping works in practice</a:t>
            </a:r>
          </a:p>
          <a:p>
            <a:endParaRPr lang="en-US" dirty="0" smtClean="0"/>
          </a:p>
          <a:p>
            <a:r>
              <a:rPr lang="en-US" dirty="0" smtClean="0"/>
              <a:t>The DAS pushes artifacts into the Repository Management Service,</a:t>
            </a:r>
            <a:r>
              <a:rPr lang="en-US" baseline="0" dirty="0" smtClean="0"/>
              <a:t> which returns named identifiers for graphs resulting from ingesting the provided knowledge.</a:t>
            </a:r>
          </a:p>
          <a:p>
            <a:endParaRPr lang="en-US" baseline="0" dirty="0" smtClean="0"/>
          </a:p>
          <a:p>
            <a:r>
              <a:rPr lang="en-US" baseline="0" dirty="0" smtClean="0"/>
              <a:t>For example, the DAS pushes GME JSON models into the RMS, which ingests, aligns to semantic concepts, normalize and injects into a </a:t>
            </a:r>
            <a:r>
              <a:rPr lang="en-US" baseline="0" dirty="0" err="1" smtClean="0"/>
              <a:t>Fuseki</a:t>
            </a:r>
            <a:r>
              <a:rPr lang="en-US" baseline="0" dirty="0" smtClean="0"/>
              <a:t> triple store.  It returns to the DAS a unique identifier for the resulting graph of triples.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20</a:t>
            </a:fld>
            <a:endParaRPr lang="en-US"/>
          </a:p>
        </p:txBody>
      </p:sp>
    </p:spTree>
    <p:extLst>
      <p:ext uri="{BB962C8B-B14F-4D97-AF65-F5344CB8AC3E}">
        <p14:creationId xmlns:p14="http://schemas.microsoft.com/office/powerpoint/2010/main" val="387627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 illustrates the </a:t>
            </a:r>
            <a:r>
              <a:rPr lang="en-US" dirty="0" err="1" smtClean="0"/>
              <a:t>scaleout</a:t>
            </a:r>
            <a:r>
              <a:rPr lang="en-US" dirty="0" smtClean="0"/>
              <a:t> of </a:t>
            </a:r>
            <a:r>
              <a:rPr lang="en-US" dirty="0" err="1" smtClean="0"/>
              <a:t>Fuseki</a:t>
            </a:r>
            <a:r>
              <a:rPr lang="en-US" dirty="0" smtClean="0"/>
              <a:t> nodes.</a:t>
            </a:r>
            <a:r>
              <a:rPr lang="en-US" baseline="0" dirty="0" smtClean="0"/>
              <a:t>  </a:t>
            </a:r>
          </a:p>
          <a:p>
            <a:endParaRPr lang="en-US" baseline="0" dirty="0" smtClean="0"/>
          </a:p>
          <a:p>
            <a:r>
              <a:rPr lang="en-US" baseline="0" dirty="0" smtClean="0"/>
              <a:t>The fundamental unit of scalability here is the named graph.  The takeaway is that we can support arbitrarily large datasets so long as the data is partitioned horizontally across named graphs.  The RMS manages this partitioning. </a:t>
            </a:r>
          </a:p>
          <a:p>
            <a:endParaRPr lang="en-US" baseline="0" dirty="0" smtClean="0"/>
          </a:p>
          <a:p>
            <a:r>
              <a:rPr lang="en-US" baseline="0" dirty="0" smtClean="0"/>
              <a:t>I.e., </a:t>
            </a:r>
            <a:r>
              <a:rPr lang="en-US" baseline="0" dirty="0" err="1" smtClean="0"/>
              <a:t>fuseki</a:t>
            </a:r>
            <a:r>
              <a:rPr lang="en-US" baseline="0" dirty="0" smtClean="0"/>
              <a:t> trivially supports horizontal </a:t>
            </a:r>
            <a:r>
              <a:rPr lang="en-US" baseline="0" dirty="0" err="1" smtClean="0"/>
              <a:t>scaleout</a:t>
            </a:r>
            <a:r>
              <a:rPr lang="en-US" baseline="0" dirty="0" smtClean="0"/>
              <a:t> (adding more nodes to handle more data).</a:t>
            </a:r>
          </a:p>
          <a:p>
            <a:r>
              <a:rPr lang="en-US" baseline="0" dirty="0" smtClean="0"/>
              <a:t>More nodes can result in better query performance, but only if the graphs are partitioned properly (horizontal vs vertical in the figure above).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21</a:t>
            </a:fld>
            <a:endParaRPr lang="en-US"/>
          </a:p>
        </p:txBody>
      </p:sp>
    </p:spTree>
    <p:extLst>
      <p:ext uri="{BB962C8B-B14F-4D97-AF65-F5344CB8AC3E}">
        <p14:creationId xmlns:p14="http://schemas.microsoft.com/office/powerpoint/2010/main" val="341596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pPr/>
              <a:t>4/21/2016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pPr/>
              <a:t>4/21/2016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pPr/>
              <a:t>4/21/2016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solidFill>
                  <a:prstClr val="black"/>
                </a:solidFill>
              </a:rPr>
              <a:pPr/>
              <a:t>4/21/2016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pPr/>
              <a:t>‹#›</a:t>
            </a:fld>
            <a:endParaRPr lang="en-US"/>
          </a:p>
        </p:txBody>
      </p:sp>
    </p:spTree>
    <p:extLst>
      <p:ext uri="{BB962C8B-B14F-4D97-AF65-F5344CB8AC3E}">
        <p14:creationId xmlns:p14="http://schemas.microsoft.com/office/powerpoint/2010/main" val="28605840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solidFill>
                  <a:prstClr val="black"/>
                </a:solidFill>
              </a:rPr>
              <a:pPr/>
              <a:t>4/21/2016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pPr/>
              <a:t>‹#›</a:t>
            </a:fld>
            <a:endParaRPr lang="en-US"/>
          </a:p>
        </p:txBody>
      </p:sp>
    </p:spTree>
    <p:extLst>
      <p:ext uri="{BB962C8B-B14F-4D97-AF65-F5344CB8AC3E}">
        <p14:creationId xmlns:p14="http://schemas.microsoft.com/office/powerpoint/2010/main" val="10408214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solidFill>
                  <a:prstClr val="black"/>
                </a:solidFill>
              </a:rPr>
              <a:pPr/>
              <a:t>4/21/2016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pPr/>
              <a:t>‹#›</a:t>
            </a:fld>
            <a:endParaRPr lang="en-US"/>
          </a:p>
        </p:txBody>
      </p:sp>
    </p:spTree>
    <p:extLst>
      <p:ext uri="{BB962C8B-B14F-4D97-AF65-F5344CB8AC3E}">
        <p14:creationId xmlns:p14="http://schemas.microsoft.com/office/powerpoint/2010/main" val="3728347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solidFill>
                  <a:prstClr val="black"/>
                </a:solidFill>
              </a:rPr>
              <a:pPr/>
              <a:t>4/21/2016</a:t>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pPr/>
              <a:t>‹#›</a:t>
            </a:fld>
            <a:endParaRPr lang="en-US"/>
          </a:p>
        </p:txBody>
      </p:sp>
    </p:spTree>
    <p:extLst>
      <p:ext uri="{BB962C8B-B14F-4D97-AF65-F5344CB8AC3E}">
        <p14:creationId xmlns:p14="http://schemas.microsoft.com/office/powerpoint/2010/main" val="298812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solidFill>
                  <a:prstClr val="black"/>
                </a:solidFill>
              </a:rPr>
              <a:pPr/>
              <a:t>4/21/2016</a:t>
            </a:fld>
            <a:endParaRPr lang="en-US">
              <a:solidFill>
                <a:prstClr val="black"/>
              </a:solidFill>
            </a:endParaRPr>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pPr/>
              <a:t>‹#›</a:t>
            </a:fld>
            <a:endParaRPr lang="en-US"/>
          </a:p>
        </p:txBody>
      </p:sp>
    </p:spTree>
    <p:extLst>
      <p:ext uri="{BB962C8B-B14F-4D97-AF65-F5344CB8AC3E}">
        <p14:creationId xmlns:p14="http://schemas.microsoft.com/office/powerpoint/2010/main" val="1042744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solidFill>
                  <a:prstClr val="black"/>
                </a:solidFill>
              </a:rPr>
              <a:pPr/>
              <a:t>4/21/2016</a:t>
            </a:fld>
            <a:endParaRPr lang="en-US">
              <a:solidFill>
                <a:prstClr val="black"/>
              </a:solidFill>
            </a:endParaRPr>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pPr/>
              <a:t>‹#›</a:t>
            </a:fld>
            <a:endParaRPr lang="en-US"/>
          </a:p>
        </p:txBody>
      </p:sp>
    </p:spTree>
    <p:extLst>
      <p:ext uri="{BB962C8B-B14F-4D97-AF65-F5344CB8AC3E}">
        <p14:creationId xmlns:p14="http://schemas.microsoft.com/office/powerpoint/2010/main" val="17956482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solidFill>
                  <a:prstClr val="black"/>
                </a:solidFill>
              </a:rPr>
              <a:pPr/>
              <a:t>4/21/2016</a:t>
            </a:fld>
            <a:endParaRPr lang="en-US">
              <a:solidFill>
                <a:prstClr val="black"/>
              </a:solidFill>
            </a:endParaRPr>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pPr/>
              <a:t>‹#›</a:t>
            </a:fld>
            <a:endParaRPr lang="en-US"/>
          </a:p>
        </p:txBody>
      </p:sp>
    </p:spTree>
    <p:extLst>
      <p:ext uri="{BB962C8B-B14F-4D97-AF65-F5344CB8AC3E}">
        <p14:creationId xmlns:p14="http://schemas.microsoft.com/office/powerpoint/2010/main" val="229945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solidFill>
                  <a:prstClr val="black"/>
                </a:solidFill>
              </a:rPr>
              <a:pPr/>
              <a:t>4/21/2016</a:t>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pPr/>
              <a:t>‹#›</a:t>
            </a:fld>
            <a:endParaRPr lang="en-US"/>
          </a:p>
        </p:txBody>
      </p:sp>
    </p:spTree>
    <p:extLst>
      <p:ext uri="{BB962C8B-B14F-4D97-AF65-F5344CB8AC3E}">
        <p14:creationId xmlns:p14="http://schemas.microsoft.com/office/powerpoint/2010/main" val="157253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pPr/>
              <a:t>4/21/2016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solidFill>
                  <a:prstClr val="black"/>
                </a:solidFill>
              </a:rPr>
              <a:pPr/>
              <a:t>4/21/2016</a:t>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pPr/>
              <a:t>‹#›</a:t>
            </a:fld>
            <a:endParaRPr lang="en-US"/>
          </a:p>
        </p:txBody>
      </p:sp>
    </p:spTree>
    <p:extLst>
      <p:ext uri="{BB962C8B-B14F-4D97-AF65-F5344CB8AC3E}">
        <p14:creationId xmlns:p14="http://schemas.microsoft.com/office/powerpoint/2010/main" val="360679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solidFill>
                  <a:prstClr val="black"/>
                </a:solidFill>
              </a:rPr>
              <a:pPr/>
              <a:t>4/21/2016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pPr/>
              <a:t>‹#›</a:t>
            </a:fld>
            <a:endParaRPr lang="en-US"/>
          </a:p>
        </p:txBody>
      </p:sp>
    </p:spTree>
    <p:extLst>
      <p:ext uri="{BB962C8B-B14F-4D97-AF65-F5344CB8AC3E}">
        <p14:creationId xmlns:p14="http://schemas.microsoft.com/office/powerpoint/2010/main" val="3477487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solidFill>
                  <a:prstClr val="black"/>
                </a:solidFill>
              </a:rPr>
              <a:pPr/>
              <a:t>4/21/2016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pPr/>
              <a:t>‹#›</a:t>
            </a:fld>
            <a:endParaRPr lang="en-US"/>
          </a:p>
        </p:txBody>
      </p:sp>
    </p:spTree>
    <p:extLst>
      <p:ext uri="{BB962C8B-B14F-4D97-AF65-F5344CB8AC3E}">
        <p14:creationId xmlns:p14="http://schemas.microsoft.com/office/powerpoint/2010/main" val="367978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pPr/>
              <a:t>4/21/2016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pPr/>
              <a:t>4/21/2016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pPr/>
              <a:t>4/21/2016</a:t>
            </a:fld>
            <a:endParaRPr lang="en-US"/>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pPr/>
              <a:t>4/21/2016</a:t>
            </a:fld>
            <a:endParaRPr lang="en-US"/>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pPr/>
              <a:t>4/21/2016</a:t>
            </a:fld>
            <a:endParaRPr lang="en-US"/>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pPr/>
              <a:t>4/21/2016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pPr/>
              <a:t>4/21/2016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BD020ED1-F291-4EFC-9D35-E81DFF8FFF73}" type="slidenum">
              <a:rPr lang="en-US" smtClean="0"/>
              <a:pPr/>
              <a:t>‹#›</a:t>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headEnd/>
            <a:tailEnd/>
          </a:ln>
          <a:effectLst/>
        </p:spPr>
        <p:txBody>
          <a:bodyPr wrap="none" anchor="ctr"/>
          <a:lstStyle/>
          <a:p>
            <a:pPr fontAlgn="auto">
              <a:spcBef>
                <a:spcPts val="0"/>
              </a:spcBef>
              <a:spcAft>
                <a:spcPts val="0"/>
              </a:spcAft>
              <a:defRPr/>
            </a:pPr>
            <a:endParaRPr lang="en-US" dirty="0">
              <a:latin typeface="Arial"/>
              <a:ea typeface="+mn-ea"/>
            </a:endParaRPr>
          </a:p>
        </p:txBody>
      </p:sp>
      <p:pic>
        <p:nvPicPr>
          <p:cNvPr id="1032" name="Picture 9" descr="BBn Technologies_RGB_RB.jpg"/>
          <p:cNvPicPr>
            <a:picLocks noChangeAspect="1"/>
          </p:cNvPicPr>
          <p:nvPr/>
        </p:nvPicPr>
        <p:blipFill>
          <a:blip r:embed="rId13"/>
          <a:srcRect/>
          <a:stretch>
            <a:fillRect/>
          </a:stretch>
        </p:blipFill>
        <p:spPr bwMode="auto">
          <a:xfrm>
            <a:off x="7454900" y="190500"/>
            <a:ext cx="1443038" cy="468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BD020ED1-F291-4EFC-9D35-E81DFF8FFF73}" type="slidenum">
              <a:rPr lang="en-US" smtClean="0"/>
              <a:pPr/>
              <a:t>‹#›</a:t>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headEnd/>
            <a:tailEnd/>
          </a:ln>
          <a:effectLst/>
        </p:spPr>
        <p:txBody>
          <a:bodyPr wrap="none" anchor="ctr"/>
          <a:lstStyle/>
          <a:p>
            <a:pPr fontAlgn="auto">
              <a:spcBef>
                <a:spcPts val="0"/>
              </a:spcBef>
              <a:spcAft>
                <a:spcPts val="0"/>
              </a:spcAft>
              <a:defRPr/>
            </a:pPr>
            <a:endParaRPr lang="en-US" dirty="0">
              <a:solidFill>
                <a:prstClr val="black"/>
              </a:solidFill>
              <a:latin typeface="Arial"/>
            </a:endParaRPr>
          </a:p>
        </p:txBody>
      </p:sp>
      <p:pic>
        <p:nvPicPr>
          <p:cNvPr id="1032" name="Picture 9" descr="BBn Technologies_RGB_RB.jpg"/>
          <p:cNvPicPr>
            <a:picLocks noChangeAspect="1"/>
          </p:cNvPicPr>
          <p:nvPr/>
        </p:nvPicPr>
        <p:blipFill>
          <a:blip r:embed="rId13"/>
          <a:srcRect/>
          <a:stretch>
            <a:fillRect/>
          </a:stretch>
        </p:blipFill>
        <p:spPr bwMode="auto">
          <a:xfrm>
            <a:off x="7454900" y="190500"/>
            <a:ext cx="1443038" cy="468313"/>
          </a:xfrm>
          <a:prstGeom prst="rect">
            <a:avLst/>
          </a:prstGeom>
          <a:noFill/>
          <a:ln w="9525">
            <a:noFill/>
            <a:miter lim="800000"/>
            <a:headEnd/>
            <a:tailEnd/>
          </a:ln>
        </p:spPr>
      </p:pic>
      <p:sp>
        <p:nvSpPr>
          <p:cNvPr id="12" name="Footer Placeholder 4"/>
          <p:cNvSpPr txBox="1">
            <a:spLocks/>
          </p:cNvSpPr>
          <p:nvPr userDrawn="1"/>
        </p:nvSpPr>
        <p:spPr>
          <a:xfrm>
            <a:off x="1932317" y="6561838"/>
            <a:ext cx="5913109" cy="285496"/>
          </a:xfrm>
          <a:prstGeom prst="rect">
            <a:avLst/>
          </a:prstGeom>
        </p:spPr>
        <p:txBody>
          <a:bodyPr/>
          <a:lstStyle/>
          <a:p>
            <a:pPr algn="ctr">
              <a:lnSpc>
                <a:spcPct val="80000"/>
              </a:lnSpc>
              <a:defRPr/>
            </a:pPr>
            <a:endParaRPr lang="en-US" sz="1000" dirty="0">
              <a:solidFill>
                <a:prstClr val="white">
                  <a:lumMod val="50000"/>
                </a:prstClr>
              </a:solidFill>
            </a:endParaRPr>
          </a:p>
        </p:txBody>
      </p:sp>
      <p:sp>
        <p:nvSpPr>
          <p:cNvPr id="8" name="Footer Placeholder 4"/>
          <p:cNvSpPr txBox="1">
            <a:spLocks/>
          </p:cNvSpPr>
          <p:nvPr userDrawn="1"/>
        </p:nvSpPr>
        <p:spPr>
          <a:xfrm>
            <a:off x="1932317" y="6516980"/>
            <a:ext cx="5913109" cy="285496"/>
          </a:xfrm>
          <a:prstGeom prst="rect">
            <a:avLst/>
          </a:prstGeom>
        </p:spPr>
        <p:txBody>
          <a:bodyPr/>
          <a:lstStyle/>
          <a:p>
            <a:pPr algn="ctr">
              <a:lnSpc>
                <a:spcPct val="80000"/>
              </a:lnSpc>
              <a:defRPr/>
            </a:pPr>
            <a:r>
              <a:rPr lang="en-US" sz="1000" dirty="0" smtClean="0">
                <a:solidFill>
                  <a:prstClr val="white">
                    <a:lumMod val="50000"/>
                  </a:prstClr>
                </a:solidFill>
              </a:rPr>
              <a:t>Distribution authorized to U.S. Government Agencies only (Proprietary Information – April</a:t>
            </a:r>
            <a:r>
              <a:rPr lang="en-US" sz="1000" baseline="0" dirty="0" smtClean="0">
                <a:solidFill>
                  <a:prstClr val="white">
                    <a:lumMod val="50000"/>
                  </a:prstClr>
                </a:solidFill>
              </a:rPr>
              <a:t> 2016</a:t>
            </a:r>
            <a:r>
              <a:rPr lang="en-US" sz="1000" dirty="0" smtClean="0">
                <a:solidFill>
                  <a:prstClr val="white">
                    <a:lumMod val="50000"/>
                  </a:prstClr>
                </a:solidFill>
              </a:rPr>
              <a:t>). Other requests for this document shall be referred to DARPA Public Release Center. </a:t>
            </a:r>
            <a:endParaRPr lang="en-US" sz="1000" dirty="0">
              <a:solidFill>
                <a:prstClr val="white">
                  <a:lumMod val="50000"/>
                </a:prstClr>
              </a:solidFill>
            </a:endParaRPr>
          </a:p>
        </p:txBody>
      </p:sp>
    </p:spTree>
    <p:extLst>
      <p:ext uri="{BB962C8B-B14F-4D97-AF65-F5344CB8AC3E}">
        <p14:creationId xmlns:p14="http://schemas.microsoft.com/office/powerpoint/2010/main" val="3773152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iis.cse.psu.edu/epicc/"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18" descr="screened.jpg"/>
          <p:cNvPicPr>
            <a:picLocks noChangeAspect="1"/>
          </p:cNvPicPr>
          <p:nvPr/>
        </p:nvPicPr>
        <p:blipFill>
          <a:blip r:embed="rId3"/>
          <a:srcRect/>
          <a:stretch>
            <a:fillRect/>
          </a:stretch>
        </p:blipFill>
        <p:spPr bwMode="auto">
          <a:xfrm>
            <a:off x="157163" y="158750"/>
            <a:ext cx="4394200" cy="6301113"/>
          </a:xfrm>
          <a:prstGeom prst="rect">
            <a:avLst/>
          </a:prstGeom>
          <a:noFill/>
          <a:ln w="9525">
            <a:noFill/>
            <a:miter lim="800000"/>
            <a:headEnd/>
            <a:tailEnd/>
          </a:ln>
        </p:spPr>
      </p:pic>
      <p:sp>
        <p:nvSpPr>
          <p:cNvPr id="4" name="Rectangle 3"/>
          <p:cNvSpPr/>
          <p:nvPr/>
        </p:nvSpPr>
        <p:spPr>
          <a:xfrm>
            <a:off x="0" y="2311400"/>
            <a:ext cx="9144000" cy="1092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6" name="Rectangle 5"/>
          <p:cNvSpPr/>
          <p:nvPr/>
        </p:nvSpPr>
        <p:spPr>
          <a:xfrm>
            <a:off x="157163" y="152401"/>
            <a:ext cx="8523931" cy="6285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7" name="Rectangle 6"/>
          <p:cNvSpPr/>
          <p:nvPr/>
        </p:nvSpPr>
        <p:spPr>
          <a:xfrm>
            <a:off x="8977313" y="2311400"/>
            <a:ext cx="166687" cy="1092200"/>
          </a:xfrm>
          <a:prstGeom prst="rect">
            <a:avLst/>
          </a:prstGeom>
          <a:solidFill>
            <a:srgbClr val="D7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cxnSp>
        <p:nvCxnSpPr>
          <p:cNvPr id="11" name="Straight Connector 10"/>
          <p:cNvCxnSpPr/>
          <p:nvPr/>
        </p:nvCxnSpPr>
        <p:spPr>
          <a:xfrm>
            <a:off x="1500188" y="152400"/>
            <a:ext cx="0" cy="628584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58750" y="2311400"/>
            <a:ext cx="1341438" cy="1092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14346" name="TextBox 15"/>
          <p:cNvSpPr txBox="1">
            <a:spLocks noChangeArrowheads="1"/>
          </p:cNvSpPr>
          <p:nvPr/>
        </p:nvSpPr>
        <p:spPr bwMode="auto">
          <a:xfrm>
            <a:off x="1466951" y="817470"/>
            <a:ext cx="7477125" cy="2062103"/>
          </a:xfrm>
          <a:prstGeom prst="rect">
            <a:avLst/>
          </a:prstGeom>
          <a:noFill/>
          <a:ln w="9525">
            <a:noFill/>
            <a:miter lim="800000"/>
            <a:headEnd/>
            <a:tailEnd/>
          </a:ln>
        </p:spPr>
        <p:txBody>
          <a:bodyPr wrap="square">
            <a:spAutoFit/>
          </a:bodyPr>
          <a:lstStyle/>
          <a:p>
            <a:r>
              <a:rPr lang="en-US" sz="3200" b="1" dirty="0" smtClean="0">
                <a:solidFill>
                  <a:prstClr val="black"/>
                </a:solidFill>
              </a:rPr>
              <a:t>Interfaces, Models, and Monitoring for Resource-aware Transformations that Augment the Lifecycle of Systems (</a:t>
            </a:r>
            <a:r>
              <a:rPr lang="en-US" sz="3200" b="1" dirty="0" err="1" smtClean="0">
                <a:solidFill>
                  <a:prstClr val="black"/>
                </a:solidFill>
              </a:rPr>
              <a:t>IMMoRTALS</a:t>
            </a:r>
            <a:r>
              <a:rPr lang="en-US" sz="3200" b="1" dirty="0" smtClean="0">
                <a:solidFill>
                  <a:prstClr val="black"/>
                </a:solidFill>
              </a:rPr>
              <a:t>)</a:t>
            </a:r>
          </a:p>
        </p:txBody>
      </p:sp>
      <p:pic>
        <p:nvPicPr>
          <p:cNvPr id="13" name="Picture 16" descr="AFRL Shield transparent background 1INcopy"/>
          <p:cNvPicPr>
            <a:picLocks noChangeAspect="1" noChangeArrowheads="1"/>
          </p:cNvPicPr>
          <p:nvPr/>
        </p:nvPicPr>
        <p:blipFill>
          <a:blip r:embed="rId4" cstate="print"/>
          <a:srcRect/>
          <a:stretch>
            <a:fillRect/>
          </a:stretch>
        </p:blipFill>
        <p:spPr bwMode="auto">
          <a:xfrm>
            <a:off x="7850038" y="3421062"/>
            <a:ext cx="1012974" cy="1005861"/>
          </a:xfrm>
          <a:prstGeom prst="rect">
            <a:avLst/>
          </a:prstGeom>
          <a:noFill/>
          <a:ln w="9525">
            <a:noFill/>
            <a:miter lim="800000"/>
            <a:headEnd/>
            <a:tailEnd/>
          </a:ln>
        </p:spPr>
      </p:pic>
      <p:sp>
        <p:nvSpPr>
          <p:cNvPr id="16" name="TextBox 17"/>
          <p:cNvSpPr txBox="1">
            <a:spLocks noChangeArrowheads="1"/>
          </p:cNvSpPr>
          <p:nvPr/>
        </p:nvSpPr>
        <p:spPr bwMode="auto">
          <a:xfrm>
            <a:off x="3304330" y="3403600"/>
            <a:ext cx="3625851" cy="338554"/>
          </a:xfrm>
          <a:prstGeom prst="rect">
            <a:avLst/>
          </a:prstGeom>
          <a:noFill/>
          <a:ln w="9525">
            <a:noFill/>
            <a:miter lim="800000"/>
            <a:headEnd/>
            <a:tailEnd/>
          </a:ln>
        </p:spPr>
        <p:txBody>
          <a:bodyPr wrap="square">
            <a:spAutoFit/>
          </a:bodyPr>
          <a:lstStyle/>
          <a:p>
            <a:pPr algn="ctr"/>
            <a:endParaRPr lang="en-US" sz="1600" dirty="0" smtClean="0">
              <a:solidFill>
                <a:prstClr val="black"/>
              </a:solidFill>
            </a:endParaRPr>
          </a:p>
        </p:txBody>
      </p:sp>
      <p:sp>
        <p:nvSpPr>
          <p:cNvPr id="19" name="TextBox 17"/>
          <p:cNvSpPr txBox="1">
            <a:spLocks noChangeArrowheads="1"/>
          </p:cNvSpPr>
          <p:nvPr/>
        </p:nvSpPr>
        <p:spPr bwMode="auto">
          <a:xfrm>
            <a:off x="1384299" y="4750620"/>
            <a:ext cx="7478713" cy="584775"/>
          </a:xfrm>
          <a:prstGeom prst="rect">
            <a:avLst/>
          </a:prstGeom>
          <a:noFill/>
          <a:ln w="9525">
            <a:noFill/>
            <a:miter lim="800000"/>
            <a:headEnd/>
            <a:tailEnd/>
          </a:ln>
        </p:spPr>
        <p:txBody>
          <a:bodyPr wrap="square">
            <a:spAutoFit/>
          </a:bodyPr>
          <a:lstStyle/>
          <a:p>
            <a:pPr algn="ctr"/>
            <a:endParaRPr lang="en-US" sz="1600" dirty="0" smtClean="0">
              <a:solidFill>
                <a:prstClr val="black"/>
              </a:solidFill>
            </a:endParaRPr>
          </a:p>
          <a:p>
            <a:pPr algn="ctr"/>
            <a:r>
              <a:rPr lang="en-US" sz="1600" dirty="0" smtClean="0">
                <a:solidFill>
                  <a:prstClr val="black"/>
                </a:solidFill>
              </a:rPr>
              <a:t>BBN Site Visit </a:t>
            </a:r>
            <a:endParaRPr lang="en-US" sz="1600" dirty="0">
              <a:solidFill>
                <a:prstClr val="black"/>
              </a:solidFill>
            </a:endParaRPr>
          </a:p>
        </p:txBody>
      </p:sp>
      <p:pic>
        <p:nvPicPr>
          <p:cNvPr id="20" name="Picture 21"/>
          <p:cNvPicPr>
            <a:picLocks noChangeArrowheads="1"/>
          </p:cNvPicPr>
          <p:nvPr/>
        </p:nvPicPr>
        <p:blipFill>
          <a:blip r:embed="rId5">
            <a:lum bright="18000"/>
          </a:blip>
          <a:srcRect/>
          <a:stretch>
            <a:fillRect/>
          </a:stretch>
        </p:blipFill>
        <p:spPr bwMode="auto">
          <a:xfrm>
            <a:off x="4654618" y="3441545"/>
            <a:ext cx="1307740" cy="801271"/>
          </a:xfrm>
          <a:prstGeom prst="rect">
            <a:avLst/>
          </a:prstGeom>
          <a:noFill/>
          <a:ln w="9525">
            <a:noFill/>
            <a:miter lim="800000"/>
            <a:headEnd/>
            <a:tailEnd/>
          </a:ln>
        </p:spPr>
      </p:pic>
      <p:sp>
        <p:nvSpPr>
          <p:cNvPr id="15" name="Slide Number Placeholder 14"/>
          <p:cNvSpPr>
            <a:spLocks noGrp="1"/>
          </p:cNvSpPr>
          <p:nvPr>
            <p:ph type="sldNum" sz="quarter" idx="12"/>
          </p:nvPr>
        </p:nvSpPr>
        <p:spPr>
          <a:xfrm>
            <a:off x="3976459" y="4440834"/>
            <a:ext cx="2133600" cy="365125"/>
          </a:xfrm>
        </p:spPr>
        <p:txBody>
          <a:bodyPr/>
          <a:lstStyle/>
          <a:p>
            <a:r>
              <a:rPr lang="en-US" dirty="0" smtClean="0">
                <a:solidFill>
                  <a:prstClr val="black"/>
                </a:solidFill>
              </a:rPr>
              <a:t>April, 2016</a:t>
            </a:r>
            <a:endParaRPr lang="en-US" dirty="0">
              <a:solidFill>
                <a:prstClr val="black"/>
              </a:solidFill>
            </a:endParaRPr>
          </a:p>
        </p:txBody>
      </p:sp>
      <p:pic>
        <p:nvPicPr>
          <p:cNvPr id="17" name="Picture 16" descr="logo size requirements"/>
          <p:cNvPicPr/>
          <p:nvPr/>
        </p:nvPicPr>
        <p:blipFill rotWithShape="1">
          <a:blip r:embed="rId6">
            <a:extLst>
              <a:ext uri="{28A0092B-C50C-407E-A947-70E740481C1C}">
                <a14:useLocalDpi xmlns:a14="http://schemas.microsoft.com/office/drawing/2010/main" val="0"/>
              </a:ext>
            </a:extLst>
          </a:blip>
          <a:srcRect l="32475" t="27241" r="30474" b="34433"/>
          <a:stretch/>
        </p:blipFill>
        <p:spPr bwMode="auto">
          <a:xfrm>
            <a:off x="4591840" y="5966037"/>
            <a:ext cx="1337678" cy="491500"/>
          </a:xfrm>
          <a:prstGeom prst="rect">
            <a:avLst/>
          </a:prstGeom>
          <a:noFill/>
          <a:extLst/>
        </p:spPr>
      </p:pic>
      <p:pic>
        <p:nvPicPr>
          <p:cNvPr id="18" name="Picture 17" descr="http://connectivecorridor.syr.edu/wp-content/uploads/2012/04/SU-seal.jpg"/>
          <p:cNvPicPr/>
          <p:nvPr/>
        </p:nvPicPr>
        <p:blipFill rotWithShape="1">
          <a:blip r:embed="rId7">
            <a:extLst>
              <a:ext uri="{28A0092B-C50C-407E-A947-70E740481C1C}">
                <a14:useLocalDpi xmlns:a14="http://schemas.microsoft.com/office/drawing/2010/main" val="0"/>
              </a:ext>
            </a:extLst>
          </a:blip>
          <a:srcRect l="14062" t="5000" r="13750" b="-1"/>
          <a:stretch/>
        </p:blipFill>
        <p:spPr bwMode="auto">
          <a:xfrm>
            <a:off x="7682527" y="5777491"/>
            <a:ext cx="779145" cy="769620"/>
          </a:xfrm>
          <a:prstGeom prst="rect">
            <a:avLst/>
          </a:prstGeom>
          <a:noFill/>
          <a:ln>
            <a:noFill/>
          </a:ln>
          <a:extLst>
            <a:ext uri="{53640926-AAD7-44D8-BBD7-CCE9431645EC}">
              <a14:shadowObscured xmlns:a14="http://schemas.microsoft.com/office/drawing/2010/main"/>
            </a:ext>
          </a:extLst>
        </p:spPr>
      </p:pic>
      <p:pic>
        <p:nvPicPr>
          <p:cNvPr id="21" name="Picture 20"/>
          <p:cNvPicPr/>
          <p:nvPr/>
        </p:nvPicPr>
        <p:blipFill rotWithShape="1">
          <a:blip r:embed="rId8">
            <a:extLst>
              <a:ext uri="{28A0092B-C50C-407E-A947-70E740481C1C}">
                <a14:useLocalDpi xmlns:a14="http://schemas.microsoft.com/office/drawing/2010/main" val="0"/>
              </a:ext>
            </a:extLst>
          </a:blip>
          <a:srcRect l="14629" t="-1238" r="47312" b="18417"/>
          <a:stretch/>
        </p:blipFill>
        <p:spPr>
          <a:xfrm>
            <a:off x="5920732" y="5964513"/>
            <a:ext cx="1737360" cy="492125"/>
          </a:xfrm>
          <a:prstGeom prst="roundRect">
            <a:avLst>
              <a:gd name="adj" fmla="val 25954"/>
            </a:avLst>
          </a:prstGeom>
        </p:spPr>
      </p:pic>
      <p:pic>
        <p:nvPicPr>
          <p:cNvPr id="22" name="Picture 21" descr="http://www.vanderbilt.edu/publicaffairs/cs/graphicstandards/images/vu06a_slim.gif"/>
          <p:cNvPicPr/>
          <p:nvPr/>
        </p:nvPicPr>
        <p:blipFill rotWithShape="1">
          <a:blip r:embed="rId9">
            <a:extLst>
              <a:ext uri="{28A0092B-C50C-407E-A947-70E740481C1C}">
                <a14:useLocalDpi xmlns:a14="http://schemas.microsoft.com/office/drawing/2010/main" val="0"/>
              </a:ext>
            </a:extLst>
          </a:blip>
          <a:srcRect t="18066" b="18375"/>
          <a:stretch/>
        </p:blipFill>
        <p:spPr bwMode="auto">
          <a:xfrm>
            <a:off x="8486107" y="5896896"/>
            <a:ext cx="657893" cy="655320"/>
          </a:xfrm>
          <a:prstGeom prst="rect">
            <a:avLst/>
          </a:prstGeom>
          <a:noFill/>
          <a:extLst/>
        </p:spPr>
      </p:pic>
    </p:spTree>
    <p:extLst>
      <p:ext uri="{BB962C8B-B14F-4D97-AF65-F5344CB8AC3E}">
        <p14:creationId xmlns:p14="http://schemas.microsoft.com/office/powerpoint/2010/main" val="1655424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Discrete Functional Units (2) </a:t>
            </a:r>
            <a:endParaRPr lang="en-US" dirty="0"/>
          </a:p>
        </p:txBody>
      </p:sp>
      <p:sp>
        <p:nvSpPr>
          <p:cNvPr id="4" name="Slide Number Placeholder 3"/>
          <p:cNvSpPr>
            <a:spLocks noGrp="1"/>
          </p:cNvSpPr>
          <p:nvPr>
            <p:ph type="sldNum" sz="quarter" idx="12"/>
          </p:nvPr>
        </p:nvSpPr>
        <p:spPr/>
        <p:txBody>
          <a:bodyPr/>
          <a:lstStyle/>
          <a:p>
            <a:fld id="{23D96EC6-00F5-4B80-A2B8-EF30F4E93FC1}" type="slidenum">
              <a:rPr lang="en-US" smtClean="0"/>
              <a:pPr/>
              <a:t>10</a:t>
            </a:fld>
            <a:endParaRPr lang="en-US"/>
          </a:p>
        </p:txBody>
      </p:sp>
      <p:grpSp>
        <p:nvGrpSpPr>
          <p:cNvPr id="51" name="Group 50"/>
          <p:cNvGrpSpPr/>
          <p:nvPr/>
        </p:nvGrpSpPr>
        <p:grpSpPr>
          <a:xfrm>
            <a:off x="655646" y="1960298"/>
            <a:ext cx="1246636" cy="2859944"/>
            <a:chOff x="655646" y="1960298"/>
            <a:chExt cx="1246636" cy="2859944"/>
          </a:xfrm>
        </p:grpSpPr>
        <p:sp>
          <p:nvSpPr>
            <p:cNvPr id="7" name="Oval 6"/>
            <p:cNvSpPr/>
            <p:nvPr/>
          </p:nvSpPr>
          <p:spPr>
            <a:xfrm>
              <a:off x="655646"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1428149"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9" name="Oval 8"/>
            <p:cNvSpPr/>
            <p:nvPr/>
          </p:nvSpPr>
          <p:spPr>
            <a:xfrm>
              <a:off x="1079080" y="3170105"/>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0" name="Rectangle 9"/>
            <p:cNvSpPr/>
            <p:nvPr/>
          </p:nvSpPr>
          <p:spPr>
            <a:xfrm>
              <a:off x="880533" y="1960298"/>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084829" y="3876672"/>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endParaRPr lang="en-US" dirty="0"/>
            </a:p>
          </p:txBody>
        </p:sp>
        <p:sp>
          <p:nvSpPr>
            <p:cNvPr id="13" name="Rectangle 12"/>
            <p:cNvSpPr/>
            <p:nvPr/>
          </p:nvSpPr>
          <p:spPr>
            <a:xfrm>
              <a:off x="880533" y="4515442"/>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10" idx="2"/>
              <a:endCxn id="7" idx="0"/>
            </p:cNvCxnSpPr>
            <p:nvPr/>
          </p:nvCxnSpPr>
          <p:spPr>
            <a:xfrm rot="5400000">
              <a:off x="948062" y="2209749"/>
              <a:ext cx="312736"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0" idx="2"/>
              <a:endCxn id="8" idx="0"/>
            </p:cNvCxnSpPr>
            <p:nvPr/>
          </p:nvCxnSpPr>
          <p:spPr>
            <a:xfrm rot="16200000" flipH="1">
              <a:off x="1334313" y="2246931"/>
              <a:ext cx="312736"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4"/>
              <a:endCxn id="9" idx="0"/>
            </p:cNvCxnSpPr>
            <p:nvPr/>
          </p:nvCxnSpPr>
          <p:spPr>
            <a:xfrm rot="16200000" flipH="1">
              <a:off x="1028428" y="2882386"/>
              <a:ext cx="152004"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8" idx="4"/>
              <a:endCxn id="9" idx="0"/>
            </p:cNvCxnSpPr>
            <p:nvPr/>
          </p:nvCxnSpPr>
          <p:spPr>
            <a:xfrm rot="5400000">
              <a:off x="1414680" y="2919569"/>
              <a:ext cx="152004"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4"/>
              <a:endCxn id="11" idx="0"/>
            </p:cNvCxnSpPr>
            <p:nvPr/>
          </p:nvCxnSpPr>
          <p:spPr>
            <a:xfrm>
              <a:off x="1316147" y="3610372"/>
              <a:ext cx="5749" cy="266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4"/>
              <a:endCxn id="13" idx="0"/>
            </p:cNvCxnSpPr>
            <p:nvPr/>
          </p:nvCxnSpPr>
          <p:spPr>
            <a:xfrm flipH="1">
              <a:off x="1316147" y="4316939"/>
              <a:ext cx="5749" cy="198503"/>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2979273" y="1888955"/>
            <a:ext cx="1899344" cy="3139321"/>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a:t>
            </a:r>
          </a:p>
          <a:p>
            <a:endParaRPr lang="en-US" dirty="0" smtClean="0"/>
          </a:p>
          <a:p>
            <a:r>
              <a:rPr lang="en-US" dirty="0" smtClean="0"/>
              <a:t>x = new X (…);</a:t>
            </a:r>
          </a:p>
          <a:p>
            <a:r>
              <a:rPr lang="en-US" dirty="0" err="1" smtClean="0"/>
              <a:t>x.init</a:t>
            </a:r>
            <a:r>
              <a:rPr lang="en-US" dirty="0" smtClean="0"/>
              <a:t>(…);</a:t>
            </a:r>
          </a:p>
          <a:p>
            <a:endParaRPr lang="en-US" dirty="0" smtClean="0"/>
          </a:p>
          <a:p>
            <a:r>
              <a:rPr lang="en-US" dirty="0" smtClean="0"/>
              <a:t>…</a:t>
            </a:r>
          </a:p>
          <a:p>
            <a:r>
              <a:rPr lang="en-US" dirty="0"/>
              <a:t>y</a:t>
            </a:r>
            <a:r>
              <a:rPr lang="en-US" dirty="0" smtClean="0"/>
              <a:t>= new Y(…);</a:t>
            </a:r>
          </a:p>
          <a:p>
            <a:r>
              <a:rPr lang="en-US" dirty="0" err="1" smtClean="0"/>
              <a:t>y.init</a:t>
            </a:r>
            <a:r>
              <a:rPr lang="en-US" dirty="0" smtClean="0"/>
              <a:t>(…);</a:t>
            </a:r>
          </a:p>
          <a:p>
            <a:r>
              <a:rPr lang="en-US" dirty="0" smtClean="0"/>
              <a:t>…..</a:t>
            </a:r>
          </a:p>
          <a:p>
            <a:r>
              <a:rPr lang="en-US" dirty="0" err="1" smtClean="0"/>
              <a:t>x.setNext</a:t>
            </a:r>
            <a:r>
              <a:rPr lang="en-US" dirty="0" smtClean="0"/>
              <a:t>(y);</a:t>
            </a:r>
          </a:p>
          <a:p>
            <a:r>
              <a:rPr lang="en-US" dirty="0" smtClean="0"/>
              <a:t>….</a:t>
            </a:r>
            <a:endParaRPr lang="en-US" dirty="0"/>
          </a:p>
        </p:txBody>
      </p:sp>
      <p:sp>
        <p:nvSpPr>
          <p:cNvPr id="30" name="TextBox 29"/>
          <p:cNvSpPr txBox="1"/>
          <p:nvPr/>
        </p:nvSpPr>
        <p:spPr>
          <a:xfrm>
            <a:off x="5319978" y="2289060"/>
            <a:ext cx="1317042" cy="1077218"/>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sz="1600" dirty="0" smtClean="0">
                <a:latin typeface="Arial Narrow" panose="020B0606020202030204" pitchFamily="34" charset="0"/>
              </a:rPr>
              <a:t>Class X  {</a:t>
            </a:r>
          </a:p>
          <a:p>
            <a:r>
              <a:rPr lang="en-US" sz="1600" dirty="0" smtClean="0">
                <a:latin typeface="Arial Narrow" panose="020B0606020202030204" pitchFamily="34" charset="0"/>
              </a:rPr>
              <a:t>… //&lt;</a:t>
            </a:r>
            <a:r>
              <a:rPr lang="en-US" sz="1600" dirty="0" err="1" smtClean="0">
                <a:latin typeface="Arial Narrow" panose="020B0606020202030204" pitchFamily="34" charset="0"/>
              </a:rPr>
              <a:t>do_init</a:t>
            </a:r>
            <a:r>
              <a:rPr lang="en-US" sz="1600" dirty="0" smtClean="0">
                <a:latin typeface="Arial Narrow" panose="020B0606020202030204" pitchFamily="34" charset="0"/>
              </a:rPr>
              <a:t>&gt;</a:t>
            </a:r>
          </a:p>
          <a:p>
            <a:r>
              <a:rPr lang="en-US" sz="1600" dirty="0" smtClean="0">
                <a:latin typeface="Arial Narrow" panose="020B0606020202030204" pitchFamily="34" charset="0"/>
              </a:rPr>
              <a:t>…//&lt;</a:t>
            </a:r>
            <a:r>
              <a:rPr lang="en-US" sz="1600" dirty="0" err="1" smtClean="0">
                <a:latin typeface="Arial Narrow" panose="020B0606020202030204" pitchFamily="34" charset="0"/>
              </a:rPr>
              <a:t>do_work</a:t>
            </a:r>
            <a:r>
              <a:rPr lang="en-US" sz="1600" dirty="0" smtClean="0">
                <a:latin typeface="Arial Narrow" panose="020B0606020202030204" pitchFamily="34" charset="0"/>
              </a:rPr>
              <a:t>&gt;</a:t>
            </a:r>
          </a:p>
          <a:p>
            <a:r>
              <a:rPr lang="en-US" sz="1600" dirty="0" smtClean="0">
                <a:latin typeface="Arial Narrow" panose="020B0606020202030204" pitchFamily="34" charset="0"/>
              </a:rPr>
              <a:t>}</a:t>
            </a:r>
          </a:p>
        </p:txBody>
      </p:sp>
      <p:sp>
        <p:nvSpPr>
          <p:cNvPr id="31" name="TextBox 30"/>
          <p:cNvSpPr txBox="1"/>
          <p:nvPr/>
        </p:nvSpPr>
        <p:spPr>
          <a:xfrm>
            <a:off x="7326096" y="2259358"/>
            <a:ext cx="1906618" cy="1169551"/>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defPPr>
              <a:defRPr lang="en-US"/>
            </a:defPPr>
            <a:lvl1pPr>
              <a:defRPr sz="1600">
                <a:latin typeface="Arial Narrow" panose="020B0606020202030204" pitchFamily="34" charset="0"/>
              </a:defRPr>
            </a:lvl1pPr>
          </a:lstStyle>
          <a:p>
            <a:r>
              <a:rPr lang="en-US" sz="1400" dirty="0"/>
              <a:t>v</a:t>
            </a:r>
            <a:r>
              <a:rPr lang="en-US" sz="1400" dirty="0" smtClean="0"/>
              <a:t>oid f(</a:t>
            </a:r>
            <a:r>
              <a:rPr lang="en-US" sz="1400" dirty="0" err="1" smtClean="0"/>
              <a:t>int</a:t>
            </a:r>
            <a:r>
              <a:rPr lang="en-US" sz="1400" dirty="0" smtClean="0"/>
              <a:t> x, String y) </a:t>
            </a:r>
            <a:r>
              <a:rPr lang="en-US" sz="1400" dirty="0"/>
              <a:t>{</a:t>
            </a:r>
          </a:p>
          <a:p>
            <a:r>
              <a:rPr lang="en-US" sz="1400" dirty="0"/>
              <a:t>… </a:t>
            </a:r>
            <a:r>
              <a:rPr lang="en-US" sz="1400" dirty="0" smtClean="0"/>
              <a:t>//stmt1</a:t>
            </a:r>
            <a:endParaRPr lang="en-US" sz="1400" dirty="0"/>
          </a:p>
          <a:p>
            <a:r>
              <a:rPr lang="en-US" sz="1400" dirty="0" smtClean="0"/>
              <a:t>…//stmt2</a:t>
            </a:r>
          </a:p>
          <a:p>
            <a:r>
              <a:rPr lang="en-US" sz="1400" dirty="0" smtClean="0"/>
              <a:t>…</a:t>
            </a:r>
            <a:endParaRPr lang="en-US" sz="1400" dirty="0"/>
          </a:p>
          <a:p>
            <a:r>
              <a:rPr lang="en-US" sz="1400" dirty="0"/>
              <a:t>}</a:t>
            </a:r>
          </a:p>
        </p:txBody>
      </p:sp>
      <p:sp>
        <p:nvSpPr>
          <p:cNvPr id="32" name="TextBox 31"/>
          <p:cNvSpPr txBox="1"/>
          <p:nvPr/>
        </p:nvSpPr>
        <p:spPr>
          <a:xfrm>
            <a:off x="241299" y="1011797"/>
            <a:ext cx="8530167" cy="615553"/>
          </a:xfrm>
          <a:prstGeom prst="rect">
            <a:avLst/>
          </a:prstGeom>
          <a:noFill/>
        </p:spPr>
        <p:txBody>
          <a:bodyPr wrap="square" rtlCol="0">
            <a:spAutoFit/>
          </a:bodyPr>
          <a:lstStyle/>
          <a:p>
            <a:r>
              <a:rPr lang="en-US" dirty="0" smtClean="0"/>
              <a:t>DFUs are the fundamental code units </a:t>
            </a:r>
            <a:r>
              <a:rPr lang="en-US" dirty="0" err="1" smtClean="0"/>
              <a:t>IMMoRTALS</a:t>
            </a:r>
            <a:r>
              <a:rPr lang="en-US" dirty="0" smtClean="0"/>
              <a:t> manipulates. </a:t>
            </a:r>
          </a:p>
          <a:p>
            <a:pPr marL="285750" indent="-285750">
              <a:buFont typeface="Arial" panose="020B0604020202020204" pitchFamily="34" charset="0"/>
              <a:buChar char="•"/>
            </a:pPr>
            <a:r>
              <a:rPr lang="en-US" sz="1600" dirty="0" smtClean="0">
                <a:latin typeface="Arial Narrow" panose="020B0606020202030204" pitchFamily="34" charset="0"/>
              </a:rPr>
              <a:t>The simplest non-substitute evolution is evolution of a function  </a:t>
            </a:r>
            <a:endParaRPr lang="en-US" sz="1600" dirty="0">
              <a:latin typeface="Arial Narrow" panose="020B0606020202030204" pitchFamily="34" charset="0"/>
            </a:endParaRPr>
          </a:p>
        </p:txBody>
      </p:sp>
      <p:sp>
        <p:nvSpPr>
          <p:cNvPr id="33" name="TextBox 32"/>
          <p:cNvSpPr txBox="1"/>
          <p:nvPr/>
        </p:nvSpPr>
        <p:spPr>
          <a:xfrm>
            <a:off x="409073" y="5265210"/>
            <a:ext cx="1493209" cy="369332"/>
          </a:xfrm>
          <a:prstGeom prst="rect">
            <a:avLst/>
          </a:prstGeom>
          <a:noFill/>
        </p:spPr>
        <p:txBody>
          <a:bodyPr wrap="square" rtlCol="0">
            <a:spAutoFit/>
          </a:bodyPr>
          <a:lstStyle/>
          <a:p>
            <a:r>
              <a:rPr lang="en-US" dirty="0" smtClean="0"/>
              <a:t>Component</a:t>
            </a:r>
            <a:endParaRPr lang="en-US" dirty="0"/>
          </a:p>
        </p:txBody>
      </p:sp>
      <p:sp>
        <p:nvSpPr>
          <p:cNvPr id="34" name="Rectangle 33"/>
          <p:cNvSpPr/>
          <p:nvPr/>
        </p:nvSpPr>
        <p:spPr>
          <a:xfrm>
            <a:off x="2675466" y="2265099"/>
            <a:ext cx="4334933" cy="1125140"/>
          </a:xfrm>
          <a:prstGeom prst="rect">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Elbow Connector 35"/>
          <p:cNvCxnSpPr>
            <a:stCxn id="33" idx="1"/>
            <a:endCxn id="9" idx="2"/>
          </p:cNvCxnSpPr>
          <p:nvPr/>
        </p:nvCxnSpPr>
        <p:spPr>
          <a:xfrm rot="10800000" flipH="1">
            <a:off x="409072" y="3390240"/>
            <a:ext cx="670007" cy="2059637"/>
          </a:xfrm>
          <a:prstGeom prst="bentConnector3">
            <a:avLst>
              <a:gd name="adj1" fmla="val -34119"/>
            </a:avLst>
          </a:prstGeom>
          <a:ln w="3175">
            <a:solidFill>
              <a:schemeClr val="bg1">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40" idx="3"/>
            <a:endCxn id="34" idx="1"/>
          </p:cNvCxnSpPr>
          <p:nvPr/>
        </p:nvCxnSpPr>
        <p:spPr>
          <a:xfrm flipV="1">
            <a:off x="1516030" y="2827669"/>
            <a:ext cx="1159436" cy="2980860"/>
          </a:xfrm>
          <a:prstGeom prst="bentConnector3">
            <a:avLst>
              <a:gd name="adj1" fmla="val 61684"/>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95324" y="5623863"/>
            <a:ext cx="720706" cy="369332"/>
          </a:xfrm>
          <a:prstGeom prst="rect">
            <a:avLst/>
          </a:prstGeom>
          <a:noFill/>
        </p:spPr>
        <p:txBody>
          <a:bodyPr wrap="square" rtlCol="0">
            <a:spAutoFit/>
          </a:bodyPr>
          <a:lstStyle/>
          <a:p>
            <a:r>
              <a:rPr lang="en-US" dirty="0" smtClean="0"/>
              <a:t>DFU</a:t>
            </a:r>
            <a:endParaRPr lang="en-US" dirty="0"/>
          </a:p>
        </p:txBody>
      </p:sp>
      <p:sp>
        <p:nvSpPr>
          <p:cNvPr id="49" name="TextBox 48"/>
          <p:cNvSpPr txBox="1"/>
          <p:nvPr/>
        </p:nvSpPr>
        <p:spPr>
          <a:xfrm>
            <a:off x="5319978" y="3610372"/>
            <a:ext cx="3700732" cy="2800767"/>
          </a:xfrm>
          <a:prstGeom prst="rect">
            <a:avLst/>
          </a:prstGeom>
          <a:noFill/>
        </p:spPr>
        <p:txBody>
          <a:bodyPr wrap="square" rtlCol="0">
            <a:spAutoFit/>
          </a:bodyPr>
          <a:lstStyle/>
          <a:p>
            <a:r>
              <a:rPr lang="en-US" sz="1600" dirty="0" smtClean="0">
                <a:latin typeface="Arial Narrow" panose="020B0606020202030204" pitchFamily="34" charset="0"/>
              </a:rPr>
              <a:t>Modifying a single line in the function  definition can change the semantics, signature as well as EFS of that function</a:t>
            </a:r>
          </a:p>
          <a:p>
            <a:pPr marL="285750" indent="-285750">
              <a:buFont typeface="Arial" panose="020B0604020202020204" pitchFamily="34" charset="0"/>
              <a:buChar char="•"/>
            </a:pPr>
            <a:r>
              <a:rPr lang="en-US" sz="1600" dirty="0" smtClean="0">
                <a:latin typeface="Arial Narrow" panose="020B0606020202030204" pitchFamily="34" charset="0"/>
              </a:rPr>
              <a:t>Operate at function granularity</a:t>
            </a:r>
          </a:p>
          <a:p>
            <a:pPr marL="285750" indent="-285750">
              <a:buFont typeface="Arial" panose="020B0604020202020204" pitchFamily="34" charset="0"/>
              <a:buChar char="•"/>
            </a:pPr>
            <a:r>
              <a:rPr lang="en-US" sz="1600" dirty="0" smtClean="0">
                <a:latin typeface="Arial Narrow" panose="020B0606020202030204" pitchFamily="34" charset="0"/>
              </a:rPr>
              <a:t>Make use of DFU’s annotation to refer to the functions</a:t>
            </a:r>
          </a:p>
          <a:p>
            <a:pPr marL="742950" lvl="1" indent="-285750">
              <a:buFont typeface="Arial" panose="020B0604020202020204" pitchFamily="34" charset="0"/>
              <a:buChar char="•"/>
            </a:pPr>
            <a:r>
              <a:rPr lang="en-US" sz="1600" dirty="0" smtClean="0">
                <a:latin typeface="Arial Narrow" panose="020B0606020202030204" pitchFamily="34" charset="0"/>
              </a:rPr>
              <a:t>We can evolve functions only if they are declared (semantics) functionality provider (implementer) of a DFU component </a:t>
            </a:r>
            <a:r>
              <a:rPr lang="en-US" sz="1600" dirty="0" smtClean="0">
                <a:solidFill>
                  <a:schemeClr val="bg1">
                    <a:lumMod val="50000"/>
                  </a:schemeClr>
                </a:solidFill>
                <a:latin typeface="Arial Narrow" panose="020B0606020202030204" pitchFamily="34" charset="0"/>
              </a:rPr>
              <a:t>(i.e., </a:t>
            </a:r>
            <a:r>
              <a:rPr lang="en-US" sz="1600" i="1" dirty="0" smtClean="0">
                <a:solidFill>
                  <a:schemeClr val="bg1">
                    <a:lumMod val="50000"/>
                  </a:schemeClr>
                </a:solidFill>
                <a:latin typeface="Arial Narrow" panose="020B0606020202030204" pitchFamily="34" charset="0"/>
              </a:rPr>
              <a:t>functional aspects </a:t>
            </a:r>
            <a:r>
              <a:rPr lang="en-US" sz="1600" dirty="0" smtClean="0">
                <a:solidFill>
                  <a:schemeClr val="bg1">
                    <a:lumMod val="50000"/>
                  </a:schemeClr>
                </a:solidFill>
                <a:latin typeface="Arial Narrow" panose="020B0606020202030204" pitchFamily="34" charset="0"/>
              </a:rPr>
              <a:t>in our models)</a:t>
            </a:r>
            <a:endParaRPr lang="en-US" sz="1600" dirty="0">
              <a:solidFill>
                <a:schemeClr val="bg1">
                  <a:lumMod val="50000"/>
                </a:schemeClr>
              </a:solidFill>
              <a:latin typeface="Arial Narrow" panose="020B0606020202030204" pitchFamily="34" charset="0"/>
            </a:endParaRPr>
          </a:p>
        </p:txBody>
      </p:sp>
      <p:sp>
        <p:nvSpPr>
          <p:cNvPr id="50" name="TextBox 49"/>
          <p:cNvSpPr txBox="1"/>
          <p:nvPr/>
        </p:nvSpPr>
        <p:spPr>
          <a:xfrm>
            <a:off x="32296" y="4843610"/>
            <a:ext cx="2532587" cy="369332"/>
          </a:xfrm>
          <a:prstGeom prst="rect">
            <a:avLst/>
          </a:prstGeom>
          <a:noFill/>
        </p:spPr>
        <p:txBody>
          <a:bodyPr wrap="square" rtlCol="0">
            <a:spAutoFit/>
          </a:bodyPr>
          <a:lstStyle/>
          <a:p>
            <a:pPr algn="ctr"/>
            <a:r>
              <a:rPr lang="en-US" dirty="0" smtClean="0"/>
              <a:t>Product (Arch Model)</a:t>
            </a:r>
            <a:endParaRPr lang="en-US" dirty="0"/>
          </a:p>
        </p:txBody>
      </p:sp>
      <p:sp>
        <p:nvSpPr>
          <p:cNvPr id="52" name="TextBox 51"/>
          <p:cNvSpPr txBox="1"/>
          <p:nvPr/>
        </p:nvSpPr>
        <p:spPr>
          <a:xfrm>
            <a:off x="3022103" y="5020747"/>
            <a:ext cx="1493209" cy="369332"/>
          </a:xfrm>
          <a:prstGeom prst="rect">
            <a:avLst/>
          </a:prstGeom>
          <a:noFill/>
        </p:spPr>
        <p:txBody>
          <a:bodyPr wrap="square" rtlCol="0">
            <a:spAutoFit/>
          </a:bodyPr>
          <a:lstStyle/>
          <a:p>
            <a:pPr algn="ctr"/>
            <a:r>
              <a:rPr lang="en-US" dirty="0" smtClean="0"/>
              <a:t>Codebase</a:t>
            </a:r>
            <a:endParaRPr lang="en-US" dirty="0"/>
          </a:p>
        </p:txBody>
      </p:sp>
      <p:sp>
        <p:nvSpPr>
          <p:cNvPr id="3" name="TextBox 2"/>
          <p:cNvSpPr txBox="1"/>
          <p:nvPr/>
        </p:nvSpPr>
        <p:spPr>
          <a:xfrm>
            <a:off x="3741126" y="1928032"/>
            <a:ext cx="2454518" cy="369332"/>
          </a:xfrm>
          <a:prstGeom prst="rect">
            <a:avLst/>
          </a:prstGeom>
          <a:noFill/>
        </p:spPr>
        <p:txBody>
          <a:bodyPr wrap="none" rtlCol="0">
            <a:spAutoFit/>
          </a:bodyPr>
          <a:lstStyle/>
          <a:p>
            <a:r>
              <a:rPr lang="en-US" b="1" dirty="0" smtClean="0"/>
              <a:t>Nontrivial code span</a:t>
            </a:r>
            <a:endParaRPr lang="en-US" b="1" dirty="0"/>
          </a:p>
        </p:txBody>
      </p:sp>
      <p:cxnSp>
        <p:nvCxnSpPr>
          <p:cNvPr id="6" name="Straight Connector 5"/>
          <p:cNvCxnSpPr/>
          <p:nvPr/>
        </p:nvCxnSpPr>
        <p:spPr>
          <a:xfrm flipV="1">
            <a:off x="6393180" y="2289061"/>
            <a:ext cx="932916" cy="5386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393180" y="3078480"/>
            <a:ext cx="1058580" cy="282057"/>
          </a:xfrm>
          <a:prstGeom prst="line">
            <a:avLst/>
          </a:prstGeom>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48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p:bldP spid="34" grpId="0" animBg="1"/>
      <p:bldP spid="40" grpId="0"/>
      <p:bldP spid="49" grpId="0"/>
      <p:bldP spid="50" grpId="0"/>
      <p:bldP spid="5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IMMoRTALS</a:t>
            </a:r>
            <a:r>
              <a:rPr lang="en-US" dirty="0" smtClean="0"/>
              <a:t>  Solution Overview</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11</a:t>
            </a:fld>
            <a:endParaRPr lang="en-US"/>
          </a:p>
        </p:txBody>
      </p:sp>
      <p:grpSp>
        <p:nvGrpSpPr>
          <p:cNvPr id="120" name="Group 119"/>
          <p:cNvGrpSpPr/>
          <p:nvPr/>
        </p:nvGrpSpPr>
        <p:grpSpPr>
          <a:xfrm>
            <a:off x="160866" y="1151528"/>
            <a:ext cx="8788399" cy="5054600"/>
            <a:chOff x="160866" y="1151528"/>
            <a:chExt cx="8788399" cy="5054600"/>
          </a:xfrm>
        </p:grpSpPr>
        <p:sp>
          <p:nvSpPr>
            <p:cNvPr id="118" name="Flowchart: Magnetic Disk 117"/>
            <p:cNvSpPr/>
            <p:nvPr/>
          </p:nvSpPr>
          <p:spPr>
            <a:xfrm>
              <a:off x="3684084" y="2813145"/>
              <a:ext cx="1100860" cy="915593"/>
            </a:xfrm>
            <a:prstGeom prst="flowChartMagneticDisk">
              <a:avLst/>
            </a:prstGeom>
            <a:solidFill>
              <a:sysClr val="window" lastClr="FFFFFF">
                <a:lumMod val="85000"/>
              </a:sysClr>
            </a:solidFill>
            <a:ln w="12700" cap="flat" cmpd="sng" algn="ctr">
              <a:solidFill>
                <a:sysClr val="windowText" lastClr="000000"/>
              </a:solidFill>
              <a:prstDash val="solid"/>
              <a:miter lim="800000"/>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62" name="Group 61"/>
            <p:cNvGrpSpPr/>
            <p:nvPr/>
          </p:nvGrpSpPr>
          <p:grpSpPr>
            <a:xfrm>
              <a:off x="244949" y="2236033"/>
              <a:ext cx="1381707" cy="369442"/>
              <a:chOff x="1285161" y="1708030"/>
              <a:chExt cx="1544303" cy="408469"/>
            </a:xfrm>
            <a:solidFill>
              <a:srgbClr val="E7E6E6"/>
            </a:solidFill>
          </p:grpSpPr>
          <p:sp>
            <p:nvSpPr>
              <p:cNvPr id="63" name="Parallelogram 62"/>
              <p:cNvSpPr/>
              <p:nvPr/>
            </p:nvSpPr>
            <p:spPr>
              <a:xfrm>
                <a:off x="1333454" y="1768415"/>
                <a:ext cx="1496010" cy="348084"/>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4" name="Parallelogram 63"/>
              <p:cNvSpPr/>
              <p:nvPr/>
            </p:nvSpPr>
            <p:spPr>
              <a:xfrm>
                <a:off x="1320344" y="1733909"/>
                <a:ext cx="1448735" cy="299202"/>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5" name="Parallelogram 64"/>
              <p:cNvSpPr/>
              <p:nvPr/>
            </p:nvSpPr>
            <p:spPr>
              <a:xfrm>
                <a:off x="1285161" y="1708030"/>
                <a:ext cx="1458039" cy="258945"/>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66" name="Flowchart: Multidocument 65"/>
            <p:cNvSpPr/>
            <p:nvPr/>
          </p:nvSpPr>
          <p:spPr>
            <a:xfrm>
              <a:off x="621877" y="1822517"/>
              <a:ext cx="958473" cy="546153"/>
            </a:xfrm>
            <a:prstGeom prst="flowChartMultidocument">
              <a:avLst/>
            </a:prstGeom>
            <a:solidFill>
              <a:sysClr val="window" lastClr="FFFFFF"/>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TextBox 66"/>
            <p:cNvSpPr txBox="1"/>
            <p:nvPr/>
          </p:nvSpPr>
          <p:spPr>
            <a:xfrm>
              <a:off x="568136" y="1951615"/>
              <a:ext cx="983914" cy="338554"/>
            </a:xfrm>
            <a:prstGeom prst="rect">
              <a:avLst/>
            </a:prstGeom>
            <a:noFill/>
          </p:spPr>
          <p:txBody>
            <a:bodyPr wrap="square" rtlCol="0">
              <a:spAutoFit/>
            </a:bodyPr>
            <a:lstStyle/>
            <a:p>
              <a:pPr defTabSz="914400" fontAlgn="auto">
                <a:spcBef>
                  <a:spcPts val="0"/>
                </a:spcBef>
                <a:spcAft>
                  <a:spcPts val="0"/>
                </a:spcAft>
              </a:pPr>
              <a:r>
                <a:rPr lang="en-US" sz="1600" dirty="0" smtClean="0">
                  <a:solidFill>
                    <a:prstClr val="black"/>
                  </a:solidFill>
                  <a:latin typeface="Arial" panose="020B0604020202020204" pitchFamily="34" charset="0"/>
                  <a:ea typeface="+mn-ea"/>
                  <a:cs typeface="Arial" panose="020B0604020202020204" pitchFamily="34" charset="0"/>
                </a:rPr>
                <a:t>Program</a:t>
              </a:r>
              <a:endParaRPr lang="en-US" sz="1600" dirty="0">
                <a:solidFill>
                  <a:prstClr val="black"/>
                </a:solidFill>
                <a:latin typeface="Arial" panose="020B0604020202020204" pitchFamily="34" charset="0"/>
                <a:ea typeface="+mn-ea"/>
                <a:cs typeface="Arial" panose="020B0604020202020204" pitchFamily="34" charset="0"/>
              </a:endParaRPr>
            </a:p>
          </p:txBody>
        </p:sp>
        <p:sp>
          <p:nvSpPr>
            <p:cNvPr id="68" name="TextBox 67"/>
            <p:cNvSpPr txBox="1"/>
            <p:nvPr/>
          </p:nvSpPr>
          <p:spPr>
            <a:xfrm>
              <a:off x="196989" y="2311017"/>
              <a:ext cx="1193140" cy="338554"/>
            </a:xfrm>
            <a:prstGeom prst="rect">
              <a:avLst/>
            </a:prstGeom>
            <a:noFill/>
          </p:spPr>
          <p:txBody>
            <a:bodyPr wrap="square" rtlCol="0">
              <a:spAutoFit/>
            </a:bodyPr>
            <a:lstStyle/>
            <a:p>
              <a:pPr defTabSz="914400" fontAlgn="auto">
                <a:spcBef>
                  <a:spcPts val="0"/>
                </a:spcBef>
                <a:spcAft>
                  <a:spcPts val="0"/>
                </a:spcAft>
              </a:pPr>
              <a:r>
                <a:rPr lang="en-US" sz="1600" dirty="0" smtClean="0">
                  <a:solidFill>
                    <a:prstClr val="black"/>
                  </a:solidFill>
                  <a:latin typeface="Arial" panose="020B0604020202020204" pitchFamily="34" charset="0"/>
                  <a:ea typeface="+mn-ea"/>
                  <a:cs typeface="Arial" panose="020B0604020202020204" pitchFamily="34" charset="0"/>
                </a:rPr>
                <a:t>Ecosystem</a:t>
              </a:r>
              <a:endParaRPr lang="en-US" sz="1600" dirty="0">
                <a:solidFill>
                  <a:prstClr val="black"/>
                </a:solidFill>
                <a:latin typeface="Arial" panose="020B0604020202020204" pitchFamily="34" charset="0"/>
                <a:ea typeface="+mn-ea"/>
                <a:cs typeface="Arial" panose="020B0604020202020204" pitchFamily="34" charset="0"/>
              </a:endParaRPr>
            </a:p>
          </p:txBody>
        </p:sp>
        <p:sp>
          <p:nvSpPr>
            <p:cNvPr id="69" name="Flowchart: Magnetic Disk 68"/>
            <p:cNvSpPr/>
            <p:nvPr/>
          </p:nvSpPr>
          <p:spPr>
            <a:xfrm>
              <a:off x="3508946" y="2509909"/>
              <a:ext cx="1100860" cy="912890"/>
            </a:xfrm>
            <a:prstGeom prst="flowChartMagneticDisk">
              <a:avLst/>
            </a:prstGeom>
            <a:solidFill>
              <a:sysClr val="window" lastClr="FFFFFF">
                <a:lumMod val="85000"/>
              </a:sysClr>
            </a:solidFill>
            <a:ln w="12700" cap="flat" cmpd="sng" algn="ctr">
              <a:solidFill>
                <a:sysClr val="windowText" lastClr="000000"/>
              </a:solidFill>
              <a:prstDash val="solid"/>
              <a:miter lim="800000"/>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0" name="Rounded Rectangle 69"/>
            <p:cNvSpPr/>
            <p:nvPr/>
          </p:nvSpPr>
          <p:spPr>
            <a:xfrm>
              <a:off x="2050543" y="1791310"/>
              <a:ext cx="1018448" cy="724190"/>
            </a:xfrm>
            <a:prstGeom prst="roundRect">
              <a:avLst/>
            </a:prstGeom>
            <a:solidFill>
              <a:srgbClr val="5B9BD5">
                <a:lumMod val="40000"/>
                <a:lumOff val="60000"/>
              </a:srgbClr>
            </a:solid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Program Analysis </a:t>
              </a:r>
            </a:p>
          </p:txBody>
        </p:sp>
        <p:sp>
          <p:nvSpPr>
            <p:cNvPr id="71" name="Rounded Rectangle 70"/>
            <p:cNvSpPr/>
            <p:nvPr/>
          </p:nvSpPr>
          <p:spPr>
            <a:xfrm>
              <a:off x="5172454" y="1791312"/>
              <a:ext cx="1155001" cy="738390"/>
            </a:xfrm>
            <a:prstGeom prst="roundRect">
              <a:avLst/>
            </a:prstGeom>
            <a:solidFill>
              <a:srgbClr val="5B9BD5">
                <a:lumMod val="40000"/>
                <a:lumOff val="60000"/>
              </a:srgbClr>
            </a:solid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Program Synthesis</a:t>
              </a:r>
            </a:p>
          </p:txBody>
        </p:sp>
        <p:sp>
          <p:nvSpPr>
            <p:cNvPr id="72" name="Rounded Rectangle 71"/>
            <p:cNvSpPr/>
            <p:nvPr/>
          </p:nvSpPr>
          <p:spPr>
            <a:xfrm>
              <a:off x="5172454" y="3843293"/>
              <a:ext cx="1155001" cy="608572"/>
            </a:xfrm>
            <a:prstGeom prst="roundRect">
              <a:avLst/>
            </a:prstGeom>
            <a:solidFill>
              <a:srgbClr val="5B9BD5">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Build</a:t>
              </a:r>
            </a:p>
          </p:txBody>
        </p:sp>
        <p:sp>
          <p:nvSpPr>
            <p:cNvPr id="73" name="Rounded Rectangle 72"/>
            <p:cNvSpPr/>
            <p:nvPr/>
          </p:nvSpPr>
          <p:spPr>
            <a:xfrm>
              <a:off x="2686544" y="3843289"/>
              <a:ext cx="1155001" cy="602721"/>
            </a:xfrm>
            <a:prstGeom prst="roundRect">
              <a:avLst/>
            </a:prstGeom>
            <a:solidFill>
              <a:srgbClr val="5B9BD5">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Test &amp; Validate</a:t>
              </a:r>
            </a:p>
          </p:txBody>
        </p:sp>
        <p:sp>
          <p:nvSpPr>
            <p:cNvPr id="74" name="Rounded Rectangle 73"/>
            <p:cNvSpPr/>
            <p:nvPr/>
          </p:nvSpPr>
          <p:spPr>
            <a:xfrm>
              <a:off x="358952" y="3195707"/>
              <a:ext cx="1428412" cy="644473"/>
            </a:xfrm>
            <a:prstGeom prst="roundRect">
              <a:avLst/>
            </a:prstGeom>
            <a:solidFill>
              <a:srgbClr val="70AD47">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Runtime Management </a:t>
              </a:r>
            </a:p>
          </p:txBody>
        </p:sp>
        <p:sp>
          <p:nvSpPr>
            <p:cNvPr id="75" name="Rounded Rectangle 74"/>
            <p:cNvSpPr/>
            <p:nvPr/>
          </p:nvSpPr>
          <p:spPr>
            <a:xfrm>
              <a:off x="3341603" y="5091011"/>
              <a:ext cx="1807696" cy="508981"/>
            </a:xfrm>
            <a:prstGeom prst="roundRect">
              <a:avLst/>
            </a:prstGeom>
            <a:gradFill flip="none" rotWithShape="1">
              <a:gsLst>
                <a:gs pos="28000">
                  <a:srgbClr val="70AD47">
                    <a:lumMod val="40000"/>
                    <a:lumOff val="60000"/>
                  </a:srgbClr>
                </a:gs>
                <a:gs pos="51000">
                  <a:srgbClr val="5B9BD5">
                    <a:lumMod val="14000"/>
                    <a:lumOff val="86000"/>
                  </a:srgbClr>
                </a:gs>
              </a:gsLst>
              <a:lin ang="0" scaled="1"/>
              <a:tileRect/>
            </a:gra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Monitor</a:t>
              </a:r>
            </a:p>
          </p:txBody>
        </p:sp>
        <p:cxnSp>
          <p:nvCxnSpPr>
            <p:cNvPr id="76" name="Elbow Connector 75"/>
            <p:cNvCxnSpPr/>
            <p:nvPr/>
          </p:nvCxnSpPr>
          <p:spPr>
            <a:xfrm>
              <a:off x="3063041" y="2153405"/>
              <a:ext cx="419050" cy="987113"/>
            </a:xfrm>
            <a:prstGeom prst="bentConnector3">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77" name="Elbow Connector 76"/>
            <p:cNvCxnSpPr/>
            <p:nvPr/>
          </p:nvCxnSpPr>
          <p:spPr>
            <a:xfrm rot="10800000" flipV="1">
              <a:off x="4572014" y="2165012"/>
              <a:ext cx="598026" cy="952100"/>
            </a:xfrm>
            <a:prstGeom prst="bentConnector3">
              <a:avLst>
                <a:gd name="adj1" fmla="val 61400"/>
              </a:avLst>
            </a:prstGeom>
            <a:noFill/>
            <a:ln w="15875" cap="flat" cmpd="sng" algn="ctr">
              <a:solidFill>
                <a:sysClr val="windowText" lastClr="000000">
                  <a:lumMod val="65000"/>
                  <a:lumOff val="35000"/>
                </a:sysClr>
              </a:solidFill>
              <a:prstDash val="solid"/>
              <a:miter lim="800000"/>
              <a:headEnd type="triangle" w="lg" len="lg"/>
              <a:tailEnd type="none" w="lg" len="lg"/>
            </a:ln>
            <a:effectLst/>
          </p:spPr>
        </p:cxnSp>
        <p:cxnSp>
          <p:nvCxnSpPr>
            <p:cNvPr id="78" name="Straight Arrow Connector 77"/>
            <p:cNvCxnSpPr/>
            <p:nvPr/>
          </p:nvCxnSpPr>
          <p:spPr>
            <a:xfrm>
              <a:off x="5749955" y="2529701"/>
              <a:ext cx="0" cy="1313592"/>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79" name="Straight Arrow Connector 78"/>
            <p:cNvCxnSpPr/>
            <p:nvPr/>
          </p:nvCxnSpPr>
          <p:spPr>
            <a:xfrm flipH="1">
              <a:off x="3957316" y="4296506"/>
              <a:ext cx="1137956" cy="0"/>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0" name="Elbow Connector 79"/>
            <p:cNvCxnSpPr/>
            <p:nvPr/>
          </p:nvCxnSpPr>
          <p:spPr>
            <a:xfrm rot="10800000">
              <a:off x="1787363" y="3517944"/>
              <a:ext cx="899181" cy="626706"/>
            </a:xfrm>
            <a:prstGeom prst="bentConnector3">
              <a:avLst>
                <a:gd name="adj1" fmla="val 78326"/>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1" name="Elbow Connector 80"/>
            <p:cNvCxnSpPr/>
            <p:nvPr/>
          </p:nvCxnSpPr>
          <p:spPr>
            <a:xfrm rot="10800000">
              <a:off x="809253" y="3832380"/>
              <a:ext cx="2523120" cy="1711791"/>
            </a:xfrm>
            <a:prstGeom prst="bentConnector3">
              <a:avLst>
                <a:gd name="adj1" fmla="val 10007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2" name="Elbow Connector 81"/>
            <p:cNvCxnSpPr/>
            <p:nvPr/>
          </p:nvCxnSpPr>
          <p:spPr>
            <a:xfrm flipV="1">
              <a:off x="5164735" y="1307772"/>
              <a:ext cx="1425703" cy="4185973"/>
            </a:xfrm>
            <a:prstGeom prst="bentConnector3">
              <a:avLst>
                <a:gd name="adj1" fmla="val 131128"/>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3" name="Straight Arrow Connector 82"/>
            <p:cNvCxnSpPr/>
            <p:nvPr/>
          </p:nvCxnSpPr>
          <p:spPr>
            <a:xfrm>
              <a:off x="5749955" y="1503025"/>
              <a:ext cx="0" cy="288286"/>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4" name="Straight Arrow Connector 83"/>
            <p:cNvCxnSpPr/>
            <p:nvPr/>
          </p:nvCxnSpPr>
          <p:spPr>
            <a:xfrm flipV="1">
              <a:off x="1003304" y="1323178"/>
              <a:ext cx="5902" cy="488555"/>
            </a:xfrm>
            <a:prstGeom prst="straightConnector1">
              <a:avLst/>
            </a:prstGeom>
            <a:noFill/>
            <a:ln w="15875" cap="flat" cmpd="sng" algn="ctr">
              <a:solidFill>
                <a:sysClr val="windowText" lastClr="000000">
                  <a:lumMod val="65000"/>
                  <a:lumOff val="35000"/>
                </a:sysClr>
              </a:solidFill>
              <a:prstDash val="solid"/>
              <a:miter lim="800000"/>
              <a:tailEnd type="none"/>
            </a:ln>
            <a:effectLst/>
          </p:spPr>
        </p:cxnSp>
        <p:sp>
          <p:nvSpPr>
            <p:cNvPr id="85" name="TextBox 84"/>
            <p:cNvSpPr txBox="1"/>
            <p:nvPr/>
          </p:nvSpPr>
          <p:spPr>
            <a:xfrm>
              <a:off x="1015155" y="1283960"/>
              <a:ext cx="1244231" cy="306207"/>
            </a:xfrm>
            <a:prstGeom prst="rect">
              <a:avLst/>
            </a:prstGeom>
            <a:noFill/>
          </p:spPr>
          <p:txBody>
            <a:bodyPr wrap="square" rtlCol="0">
              <a:spAutoFit/>
            </a:bodyPr>
            <a:lstStyle/>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Initial Intake</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86" name="Elbow Connector 85"/>
            <p:cNvCxnSpPr/>
            <p:nvPr/>
          </p:nvCxnSpPr>
          <p:spPr>
            <a:xfrm rot="5400000" flipH="1" flipV="1">
              <a:off x="3652997" y="1771553"/>
              <a:ext cx="2285503" cy="3063411"/>
            </a:xfrm>
            <a:prstGeom prst="bentConnector4">
              <a:avLst>
                <a:gd name="adj1" fmla="val -11095"/>
                <a:gd name="adj2" fmla="val 106677"/>
              </a:avLst>
            </a:prstGeom>
            <a:noFill/>
            <a:ln w="15875" cap="flat" cmpd="sng" algn="ctr">
              <a:solidFill>
                <a:sysClr val="windowText" lastClr="000000">
                  <a:lumMod val="65000"/>
                  <a:lumOff val="35000"/>
                </a:sysClr>
              </a:solidFill>
              <a:prstDash val="solid"/>
              <a:miter lim="800000"/>
              <a:tailEnd type="triangle" w="lg" len="lg"/>
            </a:ln>
            <a:effectLst/>
          </p:spPr>
        </p:cxnSp>
        <p:sp>
          <p:nvSpPr>
            <p:cNvPr id="87" name="TextBox 86"/>
            <p:cNvSpPr txBox="1"/>
            <p:nvPr/>
          </p:nvSpPr>
          <p:spPr>
            <a:xfrm>
              <a:off x="3625079" y="4440782"/>
              <a:ext cx="2903899" cy="528903"/>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Iterative refinement of SPL variant for a given specification </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88" name="Straight Arrow Connector 87"/>
            <p:cNvCxnSpPr/>
            <p:nvPr/>
          </p:nvCxnSpPr>
          <p:spPr>
            <a:xfrm flipV="1">
              <a:off x="3790237" y="5615603"/>
              <a:ext cx="0" cy="573653"/>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9" name="Straight Arrow Connector 88"/>
            <p:cNvCxnSpPr/>
            <p:nvPr/>
          </p:nvCxnSpPr>
          <p:spPr>
            <a:xfrm flipV="1">
              <a:off x="4690201" y="5615603"/>
              <a:ext cx="0" cy="573653"/>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sp>
          <p:nvSpPr>
            <p:cNvPr id="90" name="TextBox 89"/>
            <p:cNvSpPr txBox="1"/>
            <p:nvPr/>
          </p:nvSpPr>
          <p:spPr>
            <a:xfrm>
              <a:off x="4684959" y="5677225"/>
              <a:ext cx="2798497" cy="528903"/>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Ecosystem changes, </a:t>
              </a:r>
            </a:p>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Mission requirement changes</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91" name="TextBox 90"/>
            <p:cNvSpPr txBox="1"/>
            <p:nvPr/>
          </p:nvSpPr>
          <p:spPr>
            <a:xfrm>
              <a:off x="171464" y="5662418"/>
              <a:ext cx="3626901" cy="528903"/>
            </a:xfrm>
            <a:prstGeom prst="rect">
              <a:avLst/>
            </a:prstGeom>
            <a:noFill/>
          </p:spPr>
          <p:txBody>
            <a:bodyPr wrap="square" rtlCol="0">
              <a:spAutoFit/>
            </a:bodyPr>
            <a:lstStyle/>
            <a:p>
              <a:pPr algn="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Changes in runtime system  </a:t>
              </a:r>
            </a:p>
            <a:p>
              <a:pPr algn="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(resource availability, anticipated changes)</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92" name="TextBox 91"/>
            <p:cNvSpPr txBox="1"/>
            <p:nvPr/>
          </p:nvSpPr>
          <p:spPr>
            <a:xfrm>
              <a:off x="3589771" y="2942210"/>
              <a:ext cx="1020036" cy="240066"/>
            </a:xfrm>
            <a:prstGeom prst="rect">
              <a:avLst/>
            </a:prstGeom>
            <a:noFill/>
          </p:spPr>
          <p:txBody>
            <a:bodyPr wrap="square" rtlCol="0">
              <a:spAutoFit/>
            </a:bodyPr>
            <a:lstStyle/>
            <a:p>
              <a:pPr algn="ctr" defTabSz="914400" fontAlgn="auto">
                <a:lnSpc>
                  <a:spcPct val="80000"/>
                </a:lnSpc>
                <a:spcBef>
                  <a:spcPts val="0"/>
                </a:spcBef>
                <a:spcAft>
                  <a:spcPts val="0"/>
                </a:spcAft>
              </a:pPr>
              <a:r>
                <a:rPr lang="en-US" sz="1200" dirty="0" smtClean="0">
                  <a:solidFill>
                    <a:prstClr val="black"/>
                  </a:solidFill>
                  <a:latin typeface="Arial" panose="020B0604020202020204" pitchFamily="34" charset="0"/>
                  <a:ea typeface="+mn-ea"/>
                  <a:cs typeface="Arial" panose="020B0604020202020204" pitchFamily="34" charset="0"/>
                </a:rPr>
                <a:t>KR artifacts</a:t>
              </a:r>
              <a:endParaRPr lang="en-US" sz="1200" dirty="0">
                <a:solidFill>
                  <a:prstClr val="black"/>
                </a:solidFill>
                <a:latin typeface="Arial" panose="020B0604020202020204" pitchFamily="34" charset="0"/>
                <a:ea typeface="+mn-ea"/>
                <a:cs typeface="Arial" panose="020B0604020202020204" pitchFamily="34" charset="0"/>
              </a:endParaRPr>
            </a:p>
          </p:txBody>
        </p:sp>
        <p:sp>
          <p:nvSpPr>
            <p:cNvPr id="93" name="TextBox 92"/>
            <p:cNvSpPr txBox="1"/>
            <p:nvPr/>
          </p:nvSpPr>
          <p:spPr>
            <a:xfrm>
              <a:off x="1867369" y="3866276"/>
              <a:ext cx="907205" cy="528903"/>
            </a:xfrm>
            <a:prstGeom prst="rect">
              <a:avLst/>
            </a:prstGeom>
            <a:noFill/>
          </p:spPr>
          <p:txBody>
            <a:bodyPr wrap="square" rtlCol="0">
              <a:spAutoFit/>
            </a:bodyPr>
            <a:lstStyle/>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Deploy, </a:t>
              </a:r>
            </a:p>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redeploy</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94" name="Elbow Connector 93"/>
            <p:cNvCxnSpPr/>
            <p:nvPr/>
          </p:nvCxnSpPr>
          <p:spPr>
            <a:xfrm rot="16200000" flipV="1">
              <a:off x="2265175" y="2826488"/>
              <a:ext cx="1327789" cy="690208"/>
            </a:xfrm>
            <a:prstGeom prst="bentConnector3">
              <a:avLst>
                <a:gd name="adj1" fmla="val 22382"/>
              </a:avLst>
            </a:prstGeom>
            <a:noFill/>
            <a:ln w="15875" cap="flat" cmpd="sng" algn="ctr">
              <a:solidFill>
                <a:sysClr val="windowText" lastClr="000000">
                  <a:lumMod val="65000"/>
                  <a:lumOff val="35000"/>
                </a:sysClr>
              </a:solidFill>
              <a:prstDash val="solid"/>
              <a:miter lim="800000"/>
              <a:tailEnd type="triangle" w="lg" len="lg"/>
            </a:ln>
            <a:effectLst/>
          </p:spPr>
        </p:cxnSp>
        <p:sp>
          <p:nvSpPr>
            <p:cNvPr id="95" name="Rounded Rectangle 94"/>
            <p:cNvSpPr/>
            <p:nvPr/>
          </p:nvSpPr>
          <p:spPr>
            <a:xfrm>
              <a:off x="6736083" y="1986365"/>
              <a:ext cx="2127961" cy="2231430"/>
            </a:xfrm>
            <a:prstGeom prst="roundRect">
              <a:avLst/>
            </a:prstGeom>
            <a:solidFill>
              <a:sysClr val="window" lastClr="FFFFFF"/>
            </a:solid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 name="Rectangle 34"/>
            <p:cNvSpPr/>
            <p:nvPr/>
          </p:nvSpPr>
          <p:spPr>
            <a:xfrm>
              <a:off x="6895833" y="2538906"/>
              <a:ext cx="409063" cy="292614"/>
            </a:xfrm>
            <a:prstGeom prst="roundRect">
              <a:avLst/>
            </a:prstGeom>
            <a:no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7" name="Rectangle 56"/>
            <p:cNvSpPr/>
            <p:nvPr/>
          </p:nvSpPr>
          <p:spPr>
            <a:xfrm>
              <a:off x="6896249" y="2926819"/>
              <a:ext cx="409063" cy="292614"/>
            </a:xfrm>
            <a:prstGeom prst="roundRect">
              <a:avLst/>
            </a:prstGeom>
            <a:no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8" name="Rectangle 57"/>
            <p:cNvSpPr/>
            <p:nvPr/>
          </p:nvSpPr>
          <p:spPr>
            <a:xfrm>
              <a:off x="6897283" y="3342106"/>
              <a:ext cx="409063" cy="292614"/>
            </a:xfrm>
            <a:prstGeom prst="roundRect">
              <a:avLst/>
            </a:prstGeom>
            <a:solidFill>
              <a:srgbClr val="70AD47">
                <a:lumMod val="40000"/>
                <a:lumOff val="60000"/>
              </a:srgbClr>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9" name="Rectangle 58"/>
            <p:cNvSpPr/>
            <p:nvPr/>
          </p:nvSpPr>
          <p:spPr>
            <a:xfrm>
              <a:off x="6903966" y="3714878"/>
              <a:ext cx="409063" cy="292614"/>
            </a:xfrm>
            <a:prstGeom prst="roundRect">
              <a:avLst/>
            </a:prstGeom>
            <a:solidFill>
              <a:srgbClr val="5B9BD5">
                <a:lumMod val="40000"/>
                <a:lumOff val="60000"/>
              </a:srgbClr>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0" name="TextBox 99"/>
            <p:cNvSpPr txBox="1"/>
            <p:nvPr/>
          </p:nvSpPr>
          <p:spPr>
            <a:xfrm>
              <a:off x="7309391" y="2551951"/>
              <a:ext cx="1333077"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TA2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1" name="TextBox 100"/>
            <p:cNvSpPr txBox="1"/>
            <p:nvPr/>
          </p:nvSpPr>
          <p:spPr>
            <a:xfrm>
              <a:off x="7309391" y="2935625"/>
              <a:ext cx="1216408"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TA3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2" name="TextBox 101"/>
            <p:cNvSpPr txBox="1"/>
            <p:nvPr/>
          </p:nvSpPr>
          <p:spPr>
            <a:xfrm>
              <a:off x="7312631" y="3305107"/>
              <a:ext cx="1559935" cy="499428"/>
            </a:xfrm>
            <a:prstGeom prst="roundRect">
              <a:avLst/>
            </a:prstGeom>
            <a:noFill/>
          </p:spPr>
          <p:txBody>
            <a:bodyPr wrap="square" rtlCol="0">
              <a:spAutoFit/>
            </a:bodyPr>
            <a:lstStyle/>
            <a:p>
              <a:pPr defTabSz="914400" fontAlgn="auto">
                <a:lnSpc>
                  <a:spcPts val="1400"/>
                </a:lnSpc>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 use during mission</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3" name="TextBox 102"/>
            <p:cNvSpPr txBox="1"/>
            <p:nvPr/>
          </p:nvSpPr>
          <p:spPr>
            <a:xfrm>
              <a:off x="7298791" y="3693483"/>
              <a:ext cx="1650474" cy="499428"/>
            </a:xfrm>
            <a:prstGeom prst="roundRect">
              <a:avLst/>
            </a:prstGeom>
            <a:noFill/>
          </p:spPr>
          <p:txBody>
            <a:bodyPr wrap="square" rtlCol="0">
              <a:spAutoFit/>
            </a:bodyPr>
            <a:lstStyle/>
            <a:p>
              <a:pPr defTabSz="914400" fontAlgn="auto">
                <a:lnSpc>
                  <a:spcPts val="1400"/>
                </a:lnSpc>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 use off line from the mission</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4" name="Flowchart: Punched Tape 103"/>
            <p:cNvSpPr/>
            <p:nvPr/>
          </p:nvSpPr>
          <p:spPr>
            <a:xfrm>
              <a:off x="5225091" y="1151528"/>
              <a:ext cx="1372064" cy="436923"/>
            </a:xfrm>
            <a:prstGeom prst="flowChartPunchedTap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Specification</a:t>
              </a:r>
            </a:p>
          </p:txBody>
        </p:sp>
        <p:cxnSp>
          <p:nvCxnSpPr>
            <p:cNvPr id="105" name="Straight Arrow Connector 104"/>
            <p:cNvCxnSpPr/>
            <p:nvPr/>
          </p:nvCxnSpPr>
          <p:spPr>
            <a:xfrm flipH="1">
              <a:off x="1019338" y="1323177"/>
              <a:ext cx="1250340" cy="7803"/>
            </a:xfrm>
            <a:prstGeom prst="straightConnector1">
              <a:avLst/>
            </a:prstGeom>
            <a:noFill/>
            <a:ln w="15875" cap="flat" cmpd="sng" algn="ctr">
              <a:solidFill>
                <a:sysClr val="windowText" lastClr="000000">
                  <a:lumMod val="65000"/>
                  <a:lumOff val="35000"/>
                </a:sysClr>
              </a:solidFill>
              <a:prstDash val="solid"/>
              <a:miter lim="800000"/>
              <a:tailEnd type="none"/>
            </a:ln>
            <a:effectLst/>
          </p:spPr>
        </p:cxnSp>
        <p:cxnSp>
          <p:nvCxnSpPr>
            <p:cNvPr id="106" name="Straight Arrow Connector 105"/>
            <p:cNvCxnSpPr/>
            <p:nvPr/>
          </p:nvCxnSpPr>
          <p:spPr>
            <a:xfrm flipV="1">
              <a:off x="2260399" y="1330980"/>
              <a:ext cx="757" cy="415736"/>
            </a:xfrm>
            <a:prstGeom prst="straightConnector1">
              <a:avLst/>
            </a:prstGeom>
            <a:noFill/>
            <a:ln w="15875" cap="flat" cmpd="sng" algn="ctr">
              <a:solidFill>
                <a:sysClr val="windowText" lastClr="000000">
                  <a:lumMod val="65000"/>
                  <a:lumOff val="35000"/>
                </a:sysClr>
              </a:solidFill>
              <a:prstDash val="solid"/>
              <a:miter lim="800000"/>
              <a:headEnd type="triangle" w="lg" len="lg"/>
              <a:tailEnd type="none" w="lg" len="lg"/>
            </a:ln>
            <a:effectLst/>
          </p:spPr>
        </p:cxnSp>
        <p:sp>
          <p:nvSpPr>
            <p:cNvPr id="107" name="Rectangle 106"/>
            <p:cNvSpPr/>
            <p:nvPr/>
          </p:nvSpPr>
          <p:spPr>
            <a:xfrm>
              <a:off x="6952191" y="5255489"/>
              <a:ext cx="177518" cy="19505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 name="TextBox 107"/>
            <p:cNvSpPr txBox="1"/>
            <p:nvPr/>
          </p:nvSpPr>
          <p:spPr>
            <a:xfrm>
              <a:off x="5153899" y="5203937"/>
              <a:ext cx="2644878" cy="306207"/>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Specification of a new variant</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109" name="Elbow Connector 108"/>
            <p:cNvCxnSpPr/>
            <p:nvPr/>
          </p:nvCxnSpPr>
          <p:spPr>
            <a:xfrm>
              <a:off x="4595138" y="3289458"/>
              <a:ext cx="528596" cy="858121"/>
            </a:xfrm>
            <a:prstGeom prst="bentConnector3">
              <a:avLst>
                <a:gd name="adj1" fmla="val 50000"/>
              </a:avLst>
            </a:prstGeom>
            <a:noFill/>
            <a:ln w="15875" cap="flat" cmpd="sng" algn="ctr">
              <a:solidFill>
                <a:sysClr val="windowText" lastClr="000000">
                  <a:lumMod val="65000"/>
                  <a:lumOff val="35000"/>
                </a:sysClr>
              </a:solidFill>
              <a:prstDash val="solid"/>
              <a:miter lim="800000"/>
              <a:tailEnd type="triangle" w="lg" len="lg"/>
            </a:ln>
            <a:effectLst/>
          </p:spPr>
        </p:cxnSp>
        <p:sp>
          <p:nvSpPr>
            <p:cNvPr id="110" name="Rectangle 56"/>
            <p:cNvSpPr/>
            <p:nvPr/>
          </p:nvSpPr>
          <p:spPr>
            <a:xfrm>
              <a:off x="6901395" y="2128393"/>
              <a:ext cx="409063" cy="292614"/>
            </a:xfrm>
            <a:prstGeom prst="roundRect">
              <a:avLst/>
            </a:prstGeom>
            <a:noFill/>
            <a:ln w="25400" cap="flat" cmpd="sng" algn="ctr">
              <a:solidFill>
                <a:srgbClr val="E7E6E6">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1" name="TextBox 110"/>
            <p:cNvSpPr txBox="1"/>
            <p:nvPr/>
          </p:nvSpPr>
          <p:spPr>
            <a:xfrm>
              <a:off x="7306820" y="2137200"/>
              <a:ext cx="1216408"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TA1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12" name="Rectangle 56"/>
            <p:cNvSpPr/>
            <p:nvPr/>
          </p:nvSpPr>
          <p:spPr>
            <a:xfrm>
              <a:off x="160866" y="1705485"/>
              <a:ext cx="1558411" cy="1037694"/>
            </a:xfrm>
            <a:prstGeom prst="roundRect">
              <a:avLst/>
            </a:prstGeom>
            <a:noFill/>
            <a:ln w="25400" cap="flat" cmpd="sng" algn="ctr">
              <a:solidFill>
                <a:srgbClr val="E7E6E6">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3" name="Rectangle 112"/>
            <p:cNvSpPr/>
            <p:nvPr/>
          </p:nvSpPr>
          <p:spPr>
            <a:xfrm>
              <a:off x="713986" y="5298563"/>
              <a:ext cx="177518" cy="19505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 name="TextBox 113"/>
            <p:cNvSpPr txBox="1"/>
            <p:nvPr/>
          </p:nvSpPr>
          <p:spPr>
            <a:xfrm>
              <a:off x="529395" y="5245602"/>
              <a:ext cx="2887397" cy="306207"/>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Adaptation of running application</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116" name="Straight Arrow Connector 115"/>
            <p:cNvCxnSpPr/>
            <p:nvPr/>
          </p:nvCxnSpPr>
          <p:spPr>
            <a:xfrm>
              <a:off x="3790237" y="1864844"/>
              <a:ext cx="0" cy="600336"/>
            </a:xfrm>
            <a:prstGeom prst="straightConnector1">
              <a:avLst/>
            </a:prstGeom>
            <a:noFill/>
            <a:ln w="15875" cap="flat" cmpd="sng" algn="ctr">
              <a:solidFill>
                <a:sysClr val="windowText" lastClr="000000">
                  <a:lumMod val="65000"/>
                  <a:lumOff val="35000"/>
                </a:sysClr>
              </a:solidFill>
              <a:prstDash val="solid"/>
              <a:miter lim="800000"/>
              <a:headEnd type="none" w="med" len="med"/>
              <a:tailEnd type="triangle" w="med" len="med"/>
            </a:ln>
            <a:effectLst/>
          </p:spPr>
        </p:cxnSp>
        <p:sp>
          <p:nvSpPr>
            <p:cNvPr id="117" name="TextBox 116"/>
            <p:cNvSpPr txBox="1"/>
            <p:nvPr/>
          </p:nvSpPr>
          <p:spPr>
            <a:xfrm>
              <a:off x="3334968" y="1494537"/>
              <a:ext cx="1449976" cy="338554"/>
            </a:xfrm>
            <a:prstGeom prst="rect">
              <a:avLst/>
            </a:prstGeom>
            <a:noFill/>
          </p:spPr>
          <p:txBody>
            <a:bodyPr wrap="square" rtlCol="0">
              <a:spAutoFit/>
            </a:bodyPr>
            <a:lstStyle/>
            <a:p>
              <a:r>
                <a:rPr lang="en-US" sz="1600" dirty="0" smtClean="0"/>
                <a:t>Other models </a:t>
              </a:r>
              <a:endParaRPr lang="en-US" sz="1600" dirty="0"/>
            </a:p>
          </p:txBody>
        </p:sp>
        <p:sp>
          <p:nvSpPr>
            <p:cNvPr id="119" name="TextBox 118"/>
            <p:cNvSpPr txBox="1"/>
            <p:nvPr/>
          </p:nvSpPr>
          <p:spPr>
            <a:xfrm>
              <a:off x="3538272" y="3428325"/>
              <a:ext cx="1275558" cy="240066"/>
            </a:xfrm>
            <a:prstGeom prst="rect">
              <a:avLst/>
            </a:prstGeom>
            <a:noFill/>
          </p:spPr>
          <p:txBody>
            <a:bodyPr wrap="square" rtlCol="0">
              <a:spAutoFit/>
            </a:bodyPr>
            <a:lstStyle/>
            <a:p>
              <a:pPr algn="ctr" defTabSz="914400" fontAlgn="auto">
                <a:lnSpc>
                  <a:spcPct val="80000"/>
                </a:lnSpc>
                <a:spcBef>
                  <a:spcPts val="0"/>
                </a:spcBef>
                <a:spcAft>
                  <a:spcPts val="0"/>
                </a:spcAft>
              </a:pPr>
              <a:r>
                <a:rPr lang="en-US" sz="1200" dirty="0">
                  <a:solidFill>
                    <a:prstClr val="black"/>
                  </a:solidFill>
                  <a:latin typeface="Arial" panose="020B0604020202020204" pitchFamily="34" charset="0"/>
                  <a:ea typeface="+mn-ea"/>
                  <a:cs typeface="Arial" panose="020B0604020202020204" pitchFamily="34" charset="0"/>
                </a:rPr>
                <a:t> c</a:t>
              </a:r>
              <a:r>
                <a:rPr lang="en-US" sz="1200" dirty="0" smtClean="0">
                  <a:solidFill>
                    <a:prstClr val="black"/>
                  </a:solidFill>
                  <a:latin typeface="Arial" panose="020B0604020202020204" pitchFamily="34" charset="0"/>
                  <a:ea typeface="+mn-ea"/>
                  <a:cs typeface="Arial" panose="020B0604020202020204" pitchFamily="34" charset="0"/>
                </a:rPr>
                <a:t>ode artifacts</a:t>
              </a:r>
              <a:endParaRPr lang="en-US" sz="1200" dirty="0">
                <a:solidFill>
                  <a:prstClr val="black"/>
                </a:solidFill>
                <a:latin typeface="Arial" panose="020B0604020202020204" pitchFamily="34" charset="0"/>
                <a:ea typeface="+mn-ea"/>
                <a:cs typeface="Arial" panose="020B0604020202020204" pitchFamily="34" charset="0"/>
              </a:endParaRPr>
            </a:p>
          </p:txBody>
        </p:sp>
      </p:grpSp>
      <p:sp>
        <p:nvSpPr>
          <p:cNvPr id="115" name="Oval 11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085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CPs </a:t>
            </a:r>
            <a:endParaRPr lang="en-US" dirty="0"/>
          </a:p>
        </p:txBody>
      </p:sp>
      <p:sp>
        <p:nvSpPr>
          <p:cNvPr id="3" name="Content Placeholder 2"/>
          <p:cNvSpPr>
            <a:spLocks noGrp="1"/>
          </p:cNvSpPr>
          <p:nvPr>
            <p:ph idx="1"/>
          </p:nvPr>
        </p:nvSpPr>
        <p:spPr>
          <a:xfrm>
            <a:off x="258552" y="957263"/>
            <a:ext cx="8229600" cy="5262155"/>
          </a:xfrm>
        </p:spPr>
        <p:txBody>
          <a:bodyPr/>
          <a:lstStyle/>
          <a:p>
            <a:r>
              <a:rPr lang="en-US" sz="2000" dirty="0" smtClean="0"/>
              <a:t>CP1: External service dependency (e.g. GPS)</a:t>
            </a:r>
          </a:p>
          <a:p>
            <a:r>
              <a:rPr lang="en-US" sz="2000" dirty="0"/>
              <a:t>CP2: Mission requirement dependency (number of clients, message rate, message size</a:t>
            </a:r>
            <a:r>
              <a:rPr lang="en-US" sz="2000" dirty="0" smtClean="0"/>
              <a:t>)</a:t>
            </a:r>
            <a:endParaRPr lang="en-US" sz="1200" dirty="0"/>
          </a:p>
          <a:p>
            <a:r>
              <a:rPr lang="en-US" sz="2000" dirty="0" smtClean="0"/>
              <a:t>Each CP has various progressions:</a:t>
            </a:r>
            <a:endParaRPr lang="en-US" sz="2000" dirty="0"/>
          </a:p>
          <a:p>
            <a:pPr lvl="1"/>
            <a:r>
              <a:rPr lang="en-US" sz="1800" dirty="0" smtClean="0"/>
              <a:t>Change requested before deployment</a:t>
            </a:r>
          </a:p>
          <a:p>
            <a:pPr marL="1257300" lvl="2" indent="-342900">
              <a:buFont typeface="+mj-lt"/>
              <a:buAutoNum type="alphaUcPeriod"/>
            </a:pPr>
            <a:r>
              <a:rPr lang="en-US" sz="1600" dirty="0" smtClean="0"/>
              <a:t>DFUs needed to configure an alternate product exists</a:t>
            </a:r>
          </a:p>
          <a:p>
            <a:pPr marL="1257300" lvl="2" indent="-342900">
              <a:buFont typeface="+mj-lt"/>
              <a:buAutoNum type="alphaUcPeriod"/>
            </a:pPr>
            <a:r>
              <a:rPr lang="en-US" sz="1600" dirty="0" smtClean="0"/>
              <a:t>DFUs needed to configure the alternate does not exist</a:t>
            </a:r>
            <a:endParaRPr lang="en-US" sz="1600" dirty="0"/>
          </a:p>
          <a:p>
            <a:pPr lvl="1"/>
            <a:r>
              <a:rPr lang="en-US" sz="1800" dirty="0"/>
              <a:t>Change detected at </a:t>
            </a:r>
            <a:r>
              <a:rPr lang="en-US" sz="1800" dirty="0" smtClean="0"/>
              <a:t>runtime/in-mission</a:t>
            </a:r>
          </a:p>
          <a:p>
            <a:pPr marL="1257300" lvl="2" indent="-342900">
              <a:buFont typeface="+mj-lt"/>
              <a:buAutoNum type="alphaUcPeriod" startAt="3"/>
            </a:pPr>
            <a:r>
              <a:rPr lang="en-US" sz="1600" dirty="0" smtClean="0"/>
              <a:t>Deployed system is not capable to handle (fails)</a:t>
            </a:r>
            <a:r>
              <a:rPr lang="en-US" sz="1600" dirty="0" smtClean="0">
                <a:sym typeface="Wingdings" panose="05000000000000000000" pitchFamily="2" charset="2"/>
              </a:rPr>
              <a:t> trigger (A)</a:t>
            </a:r>
            <a:endParaRPr lang="en-US" sz="1600" dirty="0">
              <a:sym typeface="Wingdings" panose="05000000000000000000" pitchFamily="2" charset="2"/>
            </a:endParaRPr>
          </a:p>
          <a:p>
            <a:pPr marL="1257300" lvl="2" indent="-342900">
              <a:buFont typeface="+mj-lt"/>
              <a:buAutoNum type="alphaUcPeriod" startAt="3"/>
            </a:pPr>
            <a:r>
              <a:rPr lang="en-US" sz="1600" dirty="0" smtClean="0"/>
              <a:t>Deployed system is (has evolved, due to A and/or </a:t>
            </a:r>
            <a:r>
              <a:rPr lang="en-US" sz="1600" dirty="0"/>
              <a:t>B, to </a:t>
            </a:r>
            <a:r>
              <a:rPr lang="en-US" sz="1600" dirty="0" smtClean="0"/>
              <a:t>be) able to handle</a:t>
            </a:r>
          </a:p>
          <a:p>
            <a:pPr lvl="3"/>
            <a:r>
              <a:rPr lang="en-US" sz="1400" dirty="0" smtClean="0"/>
              <a:t>Absorbs within (e.g., executes appropriate branches of code)- we have demonstrated technologies to </a:t>
            </a:r>
            <a:r>
              <a:rPr lang="en-US" sz="1400" i="1" u="sng" dirty="0" smtClean="0"/>
              <a:t>program</a:t>
            </a:r>
            <a:r>
              <a:rPr lang="en-US" sz="1400" i="1" dirty="0" smtClean="0"/>
              <a:t> </a:t>
            </a:r>
            <a:r>
              <a:rPr lang="en-US" sz="1400" dirty="0" smtClean="0"/>
              <a:t> and </a:t>
            </a:r>
            <a:r>
              <a:rPr lang="en-US" sz="1400" i="1" u="sng" dirty="0" smtClean="0"/>
              <a:t>manage</a:t>
            </a:r>
            <a:r>
              <a:rPr lang="en-US" sz="1400" i="1" dirty="0" smtClean="0"/>
              <a:t> </a:t>
            </a:r>
            <a:r>
              <a:rPr lang="en-US" sz="1400" dirty="0" smtClean="0"/>
              <a:t>this kind of adaptive applications in the past </a:t>
            </a:r>
          </a:p>
          <a:p>
            <a:pPr lvl="3"/>
            <a:r>
              <a:rPr lang="en-US" sz="1400" dirty="0" smtClean="0"/>
              <a:t>Evolves (changes configuration or code, may download)</a:t>
            </a:r>
          </a:p>
          <a:p>
            <a:r>
              <a:rPr lang="en-US" sz="2000" dirty="0" smtClean="0"/>
              <a:t>Our initial focus is (A), and then (B)</a:t>
            </a:r>
          </a:p>
          <a:p>
            <a:pPr lvl="1"/>
            <a:r>
              <a:rPr lang="en-US" sz="1800" dirty="0" smtClean="0"/>
              <a:t>In (B) – not claiming that we will be able to synthesize arbitrary programs, the goal is guided instrumentation or transformation of existing code (ordering of arguments, inserting a pipeline element,…)</a:t>
            </a:r>
            <a:endParaRPr lang="en-US" sz="18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12</a:t>
            </a:fld>
            <a:endParaRPr lang="en-US"/>
          </a:p>
        </p:txBody>
      </p:sp>
      <p:sp>
        <p:nvSpPr>
          <p:cNvPr id="5" name="TextBox 4"/>
          <p:cNvSpPr txBox="1"/>
          <p:nvPr/>
        </p:nvSpPr>
        <p:spPr>
          <a:xfrm>
            <a:off x="7123288" y="1957190"/>
            <a:ext cx="1907823" cy="923330"/>
          </a:xfrm>
          <a:prstGeom prst="rect">
            <a:avLst/>
          </a:prstGeom>
          <a:solidFill>
            <a:srgbClr val="FFFF00"/>
          </a:solidFill>
          <a:ln>
            <a:solidFill>
              <a:schemeClr val="accent1"/>
            </a:solidFill>
          </a:ln>
        </p:spPr>
        <p:txBody>
          <a:bodyPr wrap="square" rtlCol="0">
            <a:spAutoFit/>
          </a:bodyPr>
          <a:lstStyle/>
          <a:p>
            <a:r>
              <a:rPr lang="en-US" dirty="0" smtClean="0">
                <a:latin typeface="Arial Narrow" panose="020B0606020202030204" pitchFamily="34" charset="0"/>
              </a:rPr>
              <a:t>We will get into CP1 a bit more deeply in this presentation</a:t>
            </a:r>
            <a:endParaRPr lang="en-US" dirty="0">
              <a:latin typeface="Arial Narrow" panose="020B0606020202030204" pitchFamily="34" charset="0"/>
            </a:endParaRPr>
          </a:p>
        </p:txBody>
      </p:sp>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53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CP1: Spiral 0</a:t>
            </a:r>
            <a:endParaRPr lang="en-US" dirty="0"/>
          </a:p>
        </p:txBody>
      </p:sp>
      <p:sp>
        <p:nvSpPr>
          <p:cNvPr id="3" name="Content Placeholder 2"/>
          <p:cNvSpPr>
            <a:spLocks noGrp="1"/>
          </p:cNvSpPr>
          <p:nvPr>
            <p:ph idx="1"/>
          </p:nvPr>
        </p:nvSpPr>
        <p:spPr/>
        <p:txBody>
          <a:bodyPr/>
          <a:lstStyle/>
          <a:p>
            <a:r>
              <a:rPr lang="en-US" dirty="0"/>
              <a:t>Summary:</a:t>
            </a:r>
          </a:p>
          <a:p>
            <a:pPr lvl="1"/>
            <a:r>
              <a:rPr lang="en-US" dirty="0"/>
              <a:t>Start with baseline SA system</a:t>
            </a:r>
          </a:p>
          <a:p>
            <a:pPr lvl="1"/>
            <a:r>
              <a:rPr lang="en-US" dirty="0"/>
              <a:t>Change deployment device (which varies hardware capabilities) or mission requirements</a:t>
            </a:r>
          </a:p>
          <a:p>
            <a:pPr lvl="1"/>
            <a:r>
              <a:rPr lang="en-US" dirty="0"/>
              <a:t>Adapt the baseline application for the new operating environment</a:t>
            </a:r>
          </a:p>
          <a:p>
            <a:r>
              <a:rPr lang="en-US" dirty="0"/>
              <a:t>Complexity is low for first iteration</a:t>
            </a:r>
          </a:p>
          <a:p>
            <a:pPr lvl="1"/>
            <a:r>
              <a:rPr lang="en-US" dirty="0"/>
              <a:t>Can enumerate entire state-space in a spreadsheet</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13</a:t>
            </a:fld>
            <a:endParaRPr lang="en-US"/>
          </a:p>
        </p:txBody>
      </p:sp>
    </p:spTree>
    <p:extLst>
      <p:ext uri="{BB962C8B-B14F-4D97-AF65-F5344CB8AC3E}">
        <p14:creationId xmlns:p14="http://schemas.microsoft.com/office/powerpoint/2010/main" val="754716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131079"/>
            <a:ext cx="8229600" cy="682625"/>
          </a:xfrm>
        </p:spPr>
        <p:txBody>
          <a:bodyPr/>
          <a:lstStyle/>
          <a:p>
            <a:r>
              <a:rPr lang="en-US" dirty="0" smtClean="0"/>
              <a:t>Ecosystem Aspects Covered in CP1- Operating Environment </a:t>
            </a:r>
            <a:endParaRPr lang="en-US" dirty="0"/>
          </a:p>
        </p:txBody>
      </p:sp>
      <p:sp>
        <p:nvSpPr>
          <p:cNvPr id="3" name="Content Placeholder 2"/>
          <p:cNvSpPr>
            <a:spLocks noGrp="1"/>
          </p:cNvSpPr>
          <p:nvPr>
            <p:ph idx="1"/>
          </p:nvPr>
        </p:nvSpPr>
        <p:spPr>
          <a:xfrm>
            <a:off x="513644" y="1064375"/>
            <a:ext cx="8506177" cy="5285691"/>
          </a:xfrm>
        </p:spPr>
        <p:txBody>
          <a:bodyPr/>
          <a:lstStyle/>
          <a:p>
            <a:r>
              <a:rPr lang="en-US" sz="2400" dirty="0" smtClean="0"/>
              <a:t>External </a:t>
            </a:r>
            <a:r>
              <a:rPr lang="en-US" sz="2400" dirty="0"/>
              <a:t>Resources: </a:t>
            </a:r>
          </a:p>
          <a:p>
            <a:pPr lvl="1"/>
            <a:r>
              <a:rPr lang="en-US" sz="2000" dirty="0" smtClean="0"/>
              <a:t>GPS </a:t>
            </a:r>
            <a:r>
              <a:rPr lang="en-US" sz="2000" dirty="0"/>
              <a:t>satellite availability (e.g. can receive GPS radio signals) </a:t>
            </a:r>
            <a:r>
              <a:rPr lang="en-US" sz="2000" dirty="0" smtClean="0"/>
              <a:t>[GPS-Sat]</a:t>
            </a:r>
            <a:endParaRPr lang="en-US" sz="2000" dirty="0"/>
          </a:p>
          <a:p>
            <a:r>
              <a:rPr lang="en-US" sz="2400" dirty="0"/>
              <a:t>Hardware availability: </a:t>
            </a:r>
          </a:p>
          <a:p>
            <a:pPr lvl="1"/>
            <a:r>
              <a:rPr lang="en-US" sz="2000" dirty="0" smtClean="0"/>
              <a:t>GPS </a:t>
            </a:r>
            <a:r>
              <a:rPr lang="en-US" sz="2000" dirty="0"/>
              <a:t>chipset on android device </a:t>
            </a:r>
            <a:r>
              <a:rPr lang="en-US" sz="2000" dirty="0" smtClean="0"/>
              <a:t>[GPS-Dev]</a:t>
            </a:r>
            <a:endParaRPr lang="en-US" sz="2000" dirty="0"/>
          </a:p>
          <a:p>
            <a:pPr lvl="1"/>
            <a:r>
              <a:rPr lang="en-US" sz="2000" dirty="0"/>
              <a:t>B</a:t>
            </a:r>
            <a:r>
              <a:rPr lang="en-US" sz="2000" dirty="0" smtClean="0"/>
              <a:t>luetooth </a:t>
            </a:r>
            <a:r>
              <a:rPr lang="en-US" sz="2000" dirty="0"/>
              <a:t>chipset on android device (e.g. for external </a:t>
            </a:r>
            <a:r>
              <a:rPr lang="en-US" sz="2000" dirty="0" err="1"/>
              <a:t>bluetooth</a:t>
            </a:r>
            <a:r>
              <a:rPr lang="en-US" sz="2000" dirty="0"/>
              <a:t>-based GPS device</a:t>
            </a:r>
            <a:r>
              <a:rPr lang="en-US" sz="2000" dirty="0" smtClean="0"/>
              <a:t>) [Ext-BT] </a:t>
            </a:r>
            <a:endParaRPr lang="en-US" sz="2000" dirty="0"/>
          </a:p>
          <a:p>
            <a:pPr lvl="1"/>
            <a:r>
              <a:rPr lang="en-US" sz="2000" dirty="0"/>
              <a:t>A</a:t>
            </a:r>
            <a:r>
              <a:rPr lang="en-US" sz="2000" dirty="0" smtClean="0"/>
              <a:t>vailable </a:t>
            </a:r>
            <a:r>
              <a:rPr lang="en-US" sz="2000" dirty="0"/>
              <a:t>USB connection (e.g. for external </a:t>
            </a:r>
            <a:r>
              <a:rPr lang="en-US" sz="2000" dirty="0" err="1"/>
              <a:t>usb</a:t>
            </a:r>
            <a:r>
              <a:rPr lang="en-US" sz="2000" dirty="0"/>
              <a:t>-based GPS device) </a:t>
            </a:r>
            <a:r>
              <a:rPr lang="en-US" sz="2000" dirty="0" smtClean="0"/>
              <a:t>[Ext-USB]</a:t>
            </a:r>
            <a:endParaRPr lang="en-US" sz="2000" dirty="0"/>
          </a:p>
          <a:p>
            <a:pPr lvl="1"/>
            <a:r>
              <a:rPr lang="en-US" sz="2000" dirty="0"/>
              <a:t>C</a:t>
            </a:r>
            <a:r>
              <a:rPr lang="en-US" sz="2000" dirty="0" smtClean="0"/>
              <a:t>lient </a:t>
            </a:r>
            <a:r>
              <a:rPr lang="en-US" sz="2000" dirty="0"/>
              <a:t>device has a display for </a:t>
            </a:r>
            <a:r>
              <a:rPr lang="en-US" sz="2000" dirty="0" smtClean="0"/>
              <a:t>user-interface</a:t>
            </a:r>
            <a:r>
              <a:rPr lang="en-US" sz="2000" dirty="0"/>
              <a:t> </a:t>
            </a:r>
            <a:r>
              <a:rPr lang="en-US" sz="2000" dirty="0" smtClean="0"/>
              <a:t>[Has-UI]</a:t>
            </a:r>
          </a:p>
          <a:p>
            <a:pPr lvl="2"/>
            <a:r>
              <a:rPr lang="en-US" sz="1600" dirty="0" smtClean="0"/>
              <a:t>Could </a:t>
            </a:r>
            <a:r>
              <a:rPr lang="en-US" sz="1600" dirty="0"/>
              <a:t>also represent high-level notion regarding screen accessibility during mission (a chest-mount android vs. throwing it in a backpack)</a:t>
            </a:r>
          </a:p>
          <a:p>
            <a:r>
              <a:rPr lang="en-US" sz="2400" dirty="0"/>
              <a:t>Mission </a:t>
            </a:r>
            <a:r>
              <a:rPr lang="en-US" sz="2400" dirty="0" smtClean="0"/>
              <a:t>Requirements:</a:t>
            </a:r>
            <a:endParaRPr lang="en-US" sz="2400" dirty="0"/>
          </a:p>
          <a:p>
            <a:pPr lvl="1"/>
            <a:r>
              <a:rPr lang="en-US" sz="2000" dirty="0"/>
              <a:t>M</a:t>
            </a:r>
            <a:r>
              <a:rPr lang="en-US" sz="2000" dirty="0" smtClean="0"/>
              <a:t>ission </a:t>
            </a:r>
            <a:r>
              <a:rPr lang="en-US" sz="2000" dirty="0"/>
              <a:t>requirement for SAASM GPS </a:t>
            </a:r>
            <a:r>
              <a:rPr lang="en-US" sz="2000" dirty="0" smtClean="0"/>
              <a:t>[</a:t>
            </a:r>
            <a:r>
              <a:rPr lang="en-US" sz="2000" dirty="0" err="1" smtClean="0"/>
              <a:t>Req</a:t>
            </a:r>
            <a:r>
              <a:rPr lang="en-US" sz="2000" dirty="0" smtClean="0"/>
              <a:t>-SAASM]</a:t>
            </a:r>
          </a:p>
          <a:p>
            <a:pPr lvl="2"/>
            <a:r>
              <a:rPr lang="en-US" sz="1600" dirty="0" smtClean="0">
                <a:solidFill>
                  <a:schemeClr val="bg1">
                    <a:lumMod val="50000"/>
                  </a:schemeClr>
                </a:solidFill>
              </a:rPr>
              <a:t>Could also be specified in terms of properties (e.g., accuracy) instead of name</a:t>
            </a:r>
            <a:endParaRPr lang="en-US" sz="1600" dirty="0">
              <a:solidFill>
                <a:schemeClr val="bg1">
                  <a:lumMod val="50000"/>
                </a:schemeClr>
              </a:solidFill>
            </a:endParaRPr>
          </a:p>
          <a:p>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14</a:t>
            </a:fld>
            <a:endParaRPr lang="en-US"/>
          </a:p>
        </p:txBody>
      </p:sp>
    </p:spTree>
    <p:extLst>
      <p:ext uri="{BB962C8B-B14F-4D97-AF65-F5344CB8AC3E}">
        <p14:creationId xmlns:p14="http://schemas.microsoft.com/office/powerpoint/2010/main" val="1708396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Placeholder for CP-2</a:t>
            </a:r>
            <a:endParaRPr lang="en-US" dirty="0"/>
          </a:p>
        </p:txBody>
      </p:sp>
      <p:sp>
        <p:nvSpPr>
          <p:cNvPr id="3" name="Content Placeholder 2"/>
          <p:cNvSpPr>
            <a:spLocks noGrp="1"/>
          </p:cNvSpPr>
          <p:nvPr>
            <p:ph idx="1"/>
          </p:nvPr>
        </p:nvSpPr>
        <p:spPr/>
        <p:txBody>
          <a:bodyPr/>
          <a:lstStyle/>
          <a:p>
            <a:r>
              <a:rPr lang="en-US" dirty="0" smtClean="0">
                <a:solidFill>
                  <a:srgbClr val="FF0000"/>
                </a:solidFill>
              </a:rPr>
              <a:t>Matt to create this slide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0840E6D7-221B-40B7-B50C-C3B5231B0D1A}" type="slidenum">
              <a:rPr lang="en-US" smtClean="0"/>
              <a:pPr/>
              <a:t>15</a:t>
            </a:fld>
            <a:endParaRPr lang="en-US"/>
          </a:p>
        </p:txBody>
      </p:sp>
    </p:spTree>
    <p:extLst>
      <p:ext uri="{BB962C8B-B14F-4D97-AF65-F5344CB8AC3E}">
        <p14:creationId xmlns:p14="http://schemas.microsoft.com/office/powerpoint/2010/main" val="173148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Platform and Application </a:t>
            </a:r>
            <a:endParaRPr lang="en-US" dirty="0"/>
          </a:p>
        </p:txBody>
      </p:sp>
      <p:sp>
        <p:nvSpPr>
          <p:cNvPr id="3" name="Content Placeholder 2"/>
          <p:cNvSpPr>
            <a:spLocks noGrp="1"/>
          </p:cNvSpPr>
          <p:nvPr>
            <p:ph idx="1"/>
          </p:nvPr>
        </p:nvSpPr>
        <p:spPr>
          <a:xfrm>
            <a:off x="563526" y="1068572"/>
            <a:ext cx="8229600" cy="5108944"/>
          </a:xfrm>
        </p:spPr>
        <p:txBody>
          <a:bodyPr/>
          <a:lstStyle/>
          <a:p>
            <a:r>
              <a:rPr lang="en-US" sz="2000" dirty="0" smtClean="0"/>
              <a:t>Elements of the operating environment (the aspects described in the last slide) affect a particular functionality of the application</a:t>
            </a:r>
          </a:p>
          <a:p>
            <a:pPr lvl="1"/>
            <a:r>
              <a:rPr lang="en-US" sz="1800" dirty="0" smtClean="0"/>
              <a:t>Providing location information </a:t>
            </a:r>
          </a:p>
          <a:p>
            <a:r>
              <a:rPr lang="en-US" sz="2000" dirty="0" smtClean="0"/>
              <a:t>In our SPL parlance </a:t>
            </a:r>
          </a:p>
          <a:p>
            <a:pPr lvl="1"/>
            <a:r>
              <a:rPr lang="en-US" sz="1800" dirty="0" smtClean="0"/>
              <a:t>Location Provider component</a:t>
            </a:r>
          </a:p>
          <a:p>
            <a:pPr lvl="1"/>
            <a:r>
              <a:rPr lang="en-US" sz="1800" dirty="0" smtClean="0"/>
              <a:t>Its use in the product (application)</a:t>
            </a:r>
          </a:p>
          <a:p>
            <a:pPr lvl="1"/>
            <a:endParaRPr lang="en-US" sz="1400" dirty="0"/>
          </a:p>
          <a:p>
            <a:r>
              <a:rPr lang="en-US" sz="2000" dirty="0" smtClean="0"/>
              <a:t>The control point assumption: the product architecture decorated with functional spec (at least the functionality we would like to evolve) is available</a:t>
            </a:r>
          </a:p>
          <a:p>
            <a:pPr lvl="1"/>
            <a:r>
              <a:rPr lang="en-US" sz="1800" dirty="0"/>
              <a:t>S</a:t>
            </a:r>
            <a:r>
              <a:rPr lang="en-US" sz="1800" dirty="0" smtClean="0"/>
              <a:t>keletal representation of the application, </a:t>
            </a:r>
            <a:r>
              <a:rPr lang="en-US" sz="1800" dirty="0"/>
              <a:t>F</a:t>
            </a:r>
            <a:r>
              <a:rPr lang="en-US" sz="1800" dirty="0" smtClean="0"/>
              <a:t>unctional spec to fill </a:t>
            </a:r>
          </a:p>
          <a:p>
            <a:pPr lvl="1"/>
            <a:r>
              <a:rPr lang="en-US" sz="1800" dirty="0" smtClean="0"/>
              <a:t>In CP 1, key locations in the application code that could be filled in by components whose functional spec is </a:t>
            </a:r>
            <a:r>
              <a:rPr lang="en-US" sz="1800" i="1" dirty="0" err="1" smtClean="0"/>
              <a:t>LocationProvider</a:t>
            </a:r>
            <a:r>
              <a:rPr lang="en-US" sz="1800" dirty="0" smtClean="0"/>
              <a:t> </a:t>
            </a:r>
          </a:p>
          <a:p>
            <a:pPr lvl="1"/>
            <a:r>
              <a:rPr lang="en-US" sz="1800" dirty="0" err="1" smtClean="0">
                <a:solidFill>
                  <a:schemeClr val="bg1">
                    <a:lumMod val="50000"/>
                  </a:schemeClr>
                </a:solidFill>
              </a:rPr>
              <a:t>LocationProvider</a:t>
            </a:r>
            <a:r>
              <a:rPr lang="en-US" sz="1800" dirty="0" smtClean="0">
                <a:solidFill>
                  <a:schemeClr val="bg1">
                    <a:lumMod val="50000"/>
                  </a:schemeClr>
                </a:solidFill>
              </a:rPr>
              <a:t> is an ontological term describing the abstract concept of location provider functionality (more later about ontology/representation)</a:t>
            </a:r>
          </a:p>
          <a:p>
            <a:pPr lvl="1"/>
            <a:endParaRPr lang="en-US" sz="1800" dirty="0"/>
          </a:p>
          <a:p>
            <a:pPr lvl="1"/>
            <a:endParaRPr lang="en-US" sz="18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16</a:t>
            </a:fld>
            <a:endParaRPr lang="en-US"/>
          </a:p>
        </p:txBody>
      </p:sp>
    </p:spTree>
    <p:extLst>
      <p:ext uri="{BB962C8B-B14F-4D97-AF65-F5344CB8AC3E}">
        <p14:creationId xmlns:p14="http://schemas.microsoft.com/office/powerpoint/2010/main" val="1480677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a:t>
            </a:r>
            <a:endParaRPr lang="en-US" dirty="0"/>
          </a:p>
        </p:txBody>
      </p:sp>
      <p:sp>
        <p:nvSpPr>
          <p:cNvPr id="3" name="Content Placeholder 2"/>
          <p:cNvSpPr>
            <a:spLocks noGrp="1"/>
          </p:cNvSpPr>
          <p:nvPr>
            <p:ph idx="1"/>
          </p:nvPr>
        </p:nvSpPr>
        <p:spPr>
          <a:xfrm>
            <a:off x="60431" y="1032952"/>
            <a:ext cx="5730767" cy="2210330"/>
          </a:xfrm>
        </p:spPr>
        <p:txBody>
          <a:bodyPr/>
          <a:lstStyle/>
          <a:p>
            <a:r>
              <a:rPr lang="en-US" sz="1600" dirty="0" smtClean="0"/>
              <a:t>Provides scalable infrastructure for storing and retrieving knowledge</a:t>
            </a:r>
          </a:p>
          <a:p>
            <a:pPr lvl="1"/>
            <a:r>
              <a:rPr lang="en-US" sz="1200" dirty="0"/>
              <a:t>Knowledge presented in terms of </a:t>
            </a:r>
            <a:r>
              <a:rPr lang="en-US" sz="1200" b="1" dirty="0"/>
              <a:t>common vocabulary</a:t>
            </a:r>
            <a:r>
              <a:rPr lang="en-US" sz="1200" dirty="0"/>
              <a:t> whose properties are formally modeled in linked ontologies</a:t>
            </a:r>
          </a:p>
          <a:p>
            <a:pPr lvl="1"/>
            <a:r>
              <a:rPr lang="en-US" sz="1200" dirty="0" smtClean="0"/>
              <a:t>Common </a:t>
            </a:r>
            <a:r>
              <a:rPr lang="en-US" sz="1200" dirty="0"/>
              <a:t>mechanisms to </a:t>
            </a:r>
            <a:r>
              <a:rPr lang="en-US" sz="1200" b="1" dirty="0"/>
              <a:t>retrieve </a:t>
            </a:r>
            <a:r>
              <a:rPr lang="en-US" sz="1200" b="1" dirty="0" smtClean="0"/>
              <a:t>knowledge</a:t>
            </a:r>
            <a:endParaRPr lang="en-US" sz="1200" b="1" dirty="0"/>
          </a:p>
          <a:p>
            <a:pPr lvl="1"/>
            <a:r>
              <a:rPr lang="en-US" sz="1200" dirty="0"/>
              <a:t>Various avenues for </a:t>
            </a:r>
            <a:r>
              <a:rPr lang="en-US" sz="1200" b="1" dirty="0"/>
              <a:t>inferring new </a:t>
            </a:r>
            <a:r>
              <a:rPr lang="en-US" sz="1200" b="1" dirty="0" smtClean="0"/>
              <a:t>knowledge</a:t>
            </a:r>
            <a:endParaRPr lang="en-US" sz="1200" dirty="0"/>
          </a:p>
          <a:p>
            <a:pPr lvl="1"/>
            <a:r>
              <a:rPr lang="en-US" sz="1200" dirty="0"/>
              <a:t>Provides an </a:t>
            </a:r>
            <a:r>
              <a:rPr lang="en-US" sz="1200" b="1" dirty="0"/>
              <a:t>integration point</a:t>
            </a:r>
            <a:r>
              <a:rPr lang="en-US" sz="1200" dirty="0"/>
              <a:t> </a:t>
            </a:r>
            <a:r>
              <a:rPr lang="en-US" sz="1200" dirty="0" smtClean="0"/>
              <a:t>within </a:t>
            </a:r>
            <a:r>
              <a:rPr lang="en-US" sz="1200" dirty="0"/>
              <a:t>the team but </a:t>
            </a:r>
            <a:r>
              <a:rPr lang="en-US" sz="1200" dirty="0" smtClean="0"/>
              <a:t>also with </a:t>
            </a:r>
            <a:r>
              <a:rPr lang="en-US" sz="1200" dirty="0"/>
              <a:t>other </a:t>
            </a:r>
            <a:r>
              <a:rPr lang="en-US" sz="1200" dirty="0" smtClean="0"/>
              <a:t>efforts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17</a:t>
            </a:fld>
            <a:endParaRPr lang="en-US"/>
          </a:p>
        </p:txBody>
      </p:sp>
      <p:grpSp>
        <p:nvGrpSpPr>
          <p:cNvPr id="10" name="Group 9"/>
          <p:cNvGrpSpPr/>
          <p:nvPr/>
        </p:nvGrpSpPr>
        <p:grpSpPr>
          <a:xfrm>
            <a:off x="2294954" y="2641705"/>
            <a:ext cx="6281293" cy="3649588"/>
            <a:chOff x="2870687" y="2260705"/>
            <a:chExt cx="6281293" cy="3649588"/>
          </a:xfrm>
        </p:grpSpPr>
        <p:pic>
          <p:nvPicPr>
            <p:cNvPr id="9" name="Picture 8"/>
            <p:cNvPicPr>
              <a:picLocks noChangeAspect="1"/>
            </p:cNvPicPr>
            <p:nvPr/>
          </p:nvPicPr>
          <p:blipFill>
            <a:blip r:embed="rId3"/>
            <a:stretch>
              <a:fillRect/>
            </a:stretch>
          </p:blipFill>
          <p:spPr>
            <a:xfrm>
              <a:off x="2870687" y="2260705"/>
              <a:ext cx="6281293" cy="3649588"/>
            </a:xfrm>
            <a:prstGeom prst="rect">
              <a:avLst/>
            </a:prstGeom>
          </p:spPr>
        </p:pic>
        <p:sp>
          <p:nvSpPr>
            <p:cNvPr id="8" name="Oval 7"/>
            <p:cNvSpPr/>
            <p:nvPr/>
          </p:nvSpPr>
          <p:spPr>
            <a:xfrm>
              <a:off x="5012267" y="2921530"/>
              <a:ext cx="719667" cy="550333"/>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725333" y="2356116"/>
              <a:ext cx="1176867" cy="550333"/>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a:off x="5791199" y="1214787"/>
            <a:ext cx="2954379" cy="923330"/>
          </a:xfrm>
          <a:prstGeom prst="rect">
            <a:avLst/>
          </a:prstGeom>
          <a:noFill/>
        </p:spPr>
        <p:txBody>
          <a:bodyPr wrap="square" rtlCol="0">
            <a:spAutoFit/>
          </a:bodyPr>
          <a:lstStyle/>
          <a:p>
            <a:r>
              <a:rPr lang="en-US" i="1" dirty="0" smtClean="0"/>
              <a:t>Highlights indicate which parts of the solution is covered/plays a role…</a:t>
            </a:r>
            <a:endParaRPr lang="en-US" i="1" dirty="0"/>
          </a:p>
        </p:txBody>
      </p:sp>
      <p:sp>
        <p:nvSpPr>
          <p:cNvPr id="11" name="Oval 10"/>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1605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9854"/>
            <a:ext cx="8229600" cy="682625"/>
          </a:xfrm>
        </p:spPr>
        <p:txBody>
          <a:bodyPr/>
          <a:lstStyle/>
          <a:p>
            <a:r>
              <a:rPr lang="en-US" dirty="0"/>
              <a:t>Concepts and </a:t>
            </a:r>
            <a:r>
              <a:rPr lang="en-US" dirty="0" smtClean="0"/>
              <a:t>relationships</a:t>
            </a:r>
            <a:endParaRPr lang="en-US" dirty="0"/>
          </a:p>
        </p:txBody>
      </p:sp>
      <p:sp>
        <p:nvSpPr>
          <p:cNvPr id="3" name="Content Placeholder 2"/>
          <p:cNvSpPr>
            <a:spLocks noGrp="1"/>
          </p:cNvSpPr>
          <p:nvPr>
            <p:ph idx="1"/>
          </p:nvPr>
        </p:nvSpPr>
        <p:spPr>
          <a:xfrm>
            <a:off x="258552" y="1402768"/>
            <a:ext cx="8229600" cy="4516768"/>
          </a:xfrm>
        </p:spPr>
        <p:txBody>
          <a:bodyPr/>
          <a:lstStyle/>
          <a:p>
            <a:pPr lvl="1"/>
            <a:r>
              <a:rPr lang="en-US" sz="1800" dirty="0" smtClean="0"/>
              <a:t>Application</a:t>
            </a:r>
          </a:p>
          <a:p>
            <a:pPr lvl="2"/>
            <a:r>
              <a:rPr lang="en-US" sz="1600" dirty="0" smtClean="0"/>
              <a:t>Application (Product), Component, </a:t>
            </a:r>
            <a:r>
              <a:rPr lang="en-US" sz="1600" dirty="0" err="1" smtClean="0"/>
              <a:t>ProductArchitecture</a:t>
            </a:r>
            <a:r>
              <a:rPr lang="en-US" sz="1600" dirty="0" smtClean="0"/>
              <a:t>, Class, Field, Function</a:t>
            </a:r>
          </a:p>
          <a:p>
            <a:pPr lvl="2"/>
            <a:r>
              <a:rPr lang="en-US" sz="1600" dirty="0" smtClean="0"/>
              <a:t>Additional concepts related to Java and Bytecode</a:t>
            </a:r>
          </a:p>
          <a:p>
            <a:pPr lvl="1"/>
            <a:r>
              <a:rPr lang="en-US" sz="1800" dirty="0" smtClean="0"/>
              <a:t>SA Domain specifics</a:t>
            </a:r>
          </a:p>
          <a:p>
            <a:pPr lvl="2"/>
            <a:r>
              <a:rPr lang="en-US" sz="1600" dirty="0" smtClean="0"/>
              <a:t>Image, Location, </a:t>
            </a:r>
            <a:r>
              <a:rPr lang="en-US" sz="1600" dirty="0" err="1" smtClean="0"/>
              <a:t>LocationProvider</a:t>
            </a:r>
            <a:r>
              <a:rPr lang="en-US" sz="1600" dirty="0" smtClean="0"/>
              <a:t>, </a:t>
            </a:r>
            <a:r>
              <a:rPr lang="en-US" sz="1600" dirty="0" err="1" smtClean="0"/>
              <a:t>ImageProvider</a:t>
            </a:r>
            <a:endParaRPr lang="en-US" sz="1600" dirty="0" smtClean="0"/>
          </a:p>
          <a:p>
            <a:pPr lvl="1"/>
            <a:r>
              <a:rPr lang="en-US" sz="1800" dirty="0" smtClean="0"/>
              <a:t>Ecosystem</a:t>
            </a:r>
          </a:p>
          <a:p>
            <a:pPr lvl="2"/>
            <a:r>
              <a:rPr lang="en-US" sz="1600" dirty="0" smtClean="0"/>
              <a:t>Device, Platform, Service, Library, Host, Network, CPU, Memory, </a:t>
            </a:r>
            <a:r>
              <a:rPr lang="en-US" sz="1600" dirty="0" err="1" smtClean="0"/>
              <a:t>GPSSignal</a:t>
            </a:r>
            <a:endParaRPr lang="en-US" sz="1600" dirty="0"/>
          </a:p>
          <a:p>
            <a:pPr lvl="1"/>
            <a:r>
              <a:rPr lang="en-US" sz="1800" dirty="0" smtClean="0">
                <a:solidFill>
                  <a:schemeClr val="bg1">
                    <a:lumMod val="65000"/>
                  </a:schemeClr>
                </a:solidFill>
              </a:rPr>
              <a:t>Mission (not fully modeled/captured in triple store yet)</a:t>
            </a:r>
          </a:p>
          <a:p>
            <a:pPr lvl="2"/>
            <a:r>
              <a:rPr lang="en-US" sz="1600" dirty="0" err="1" smtClean="0">
                <a:solidFill>
                  <a:schemeClr val="bg1">
                    <a:lumMod val="65000"/>
                  </a:schemeClr>
                </a:solidFill>
              </a:rPr>
              <a:t>QoS</a:t>
            </a:r>
            <a:r>
              <a:rPr lang="en-US" sz="1600" dirty="0" smtClean="0">
                <a:solidFill>
                  <a:schemeClr val="bg1">
                    <a:lumMod val="65000"/>
                  </a:schemeClr>
                </a:solidFill>
              </a:rPr>
              <a:t>, </a:t>
            </a:r>
            <a:r>
              <a:rPr lang="en-US" sz="1600" dirty="0" err="1" smtClean="0">
                <a:solidFill>
                  <a:schemeClr val="bg1">
                    <a:lumMod val="65000"/>
                  </a:schemeClr>
                </a:solidFill>
              </a:rPr>
              <a:t>SADataSize</a:t>
            </a:r>
            <a:r>
              <a:rPr lang="en-US" sz="1600" dirty="0" smtClean="0">
                <a:solidFill>
                  <a:schemeClr val="bg1">
                    <a:lumMod val="65000"/>
                  </a:schemeClr>
                </a:solidFill>
              </a:rPr>
              <a:t>, </a:t>
            </a:r>
            <a:r>
              <a:rPr lang="en-US" sz="1600" dirty="0" err="1" smtClean="0">
                <a:solidFill>
                  <a:schemeClr val="bg1">
                    <a:lumMod val="65000"/>
                  </a:schemeClr>
                </a:solidFill>
              </a:rPr>
              <a:t>NumClients</a:t>
            </a:r>
            <a:r>
              <a:rPr lang="en-US" sz="1600" dirty="0" smtClean="0">
                <a:solidFill>
                  <a:schemeClr val="bg1">
                    <a:lumMod val="65000"/>
                  </a:schemeClr>
                </a:solidFill>
              </a:rPr>
              <a:t>, </a:t>
            </a:r>
            <a:r>
              <a:rPr lang="en-US" sz="1600" dirty="0" err="1" smtClean="0">
                <a:solidFill>
                  <a:schemeClr val="bg1">
                    <a:lumMod val="65000"/>
                  </a:schemeClr>
                </a:solidFill>
              </a:rPr>
              <a:t>ReportingFreq</a:t>
            </a:r>
            <a:endParaRPr lang="en-US" sz="1600" dirty="0">
              <a:solidFill>
                <a:schemeClr val="bg1">
                  <a:lumMod val="65000"/>
                </a:schemeClr>
              </a:solidFill>
            </a:endParaRPr>
          </a:p>
          <a:p>
            <a:pPr lvl="1"/>
            <a:r>
              <a:rPr lang="en-US" sz="1800" dirty="0" smtClean="0"/>
              <a:t>Immortals specific</a:t>
            </a:r>
          </a:p>
          <a:p>
            <a:pPr lvl="2"/>
            <a:r>
              <a:rPr lang="en-US" sz="1600" dirty="0" smtClean="0"/>
              <a:t>DFU, DFUID, Functionality, </a:t>
            </a:r>
            <a:r>
              <a:rPr lang="en-US" sz="1600" dirty="0" err="1" smtClean="0"/>
              <a:t>FunctionalAspect</a:t>
            </a:r>
            <a:r>
              <a:rPr lang="en-US" sz="1600" dirty="0" smtClean="0"/>
              <a:t>, </a:t>
            </a:r>
            <a:r>
              <a:rPr lang="en-US" sz="1600" dirty="0" err="1" smtClean="0"/>
              <a:t>ResourceDependency</a:t>
            </a:r>
            <a:r>
              <a:rPr lang="en-US" sz="1600" dirty="0" smtClean="0"/>
              <a:t>, </a:t>
            </a:r>
            <a:r>
              <a:rPr lang="en-US" sz="1600" dirty="0" err="1" smtClean="0"/>
              <a:t>ResourceType</a:t>
            </a:r>
            <a:r>
              <a:rPr lang="en-US" sz="1600" dirty="0" smtClean="0"/>
              <a:t> (consumed as well as provided), </a:t>
            </a:r>
            <a:r>
              <a:rPr lang="en-US" sz="1600" dirty="0" err="1" smtClean="0"/>
              <a:t>ControlPoint</a:t>
            </a:r>
            <a:endParaRPr lang="en-US" sz="1600" dirty="0" smtClean="0"/>
          </a:p>
        </p:txBody>
      </p:sp>
      <p:sp>
        <p:nvSpPr>
          <p:cNvPr id="4" name="Slide Number Placeholder 3"/>
          <p:cNvSpPr>
            <a:spLocks noGrp="1"/>
          </p:cNvSpPr>
          <p:nvPr>
            <p:ph type="sldNum" sz="quarter" idx="12"/>
          </p:nvPr>
        </p:nvSpPr>
        <p:spPr/>
        <p:txBody>
          <a:bodyPr/>
          <a:lstStyle/>
          <a:p>
            <a:fld id="{0840E6D7-221B-40B7-B50C-C3B5231B0D1A}" type="slidenum">
              <a:rPr lang="en-US" smtClean="0"/>
              <a:pPr/>
              <a:t>18</a:t>
            </a:fld>
            <a:endParaRPr lang="en-US"/>
          </a:p>
        </p:txBody>
      </p:sp>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78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Elbow Connector 15"/>
          <p:cNvCxnSpPr>
            <a:endCxn id="35" idx="1"/>
          </p:cNvCxnSpPr>
          <p:nvPr/>
        </p:nvCxnSpPr>
        <p:spPr>
          <a:xfrm flipV="1">
            <a:off x="3312860" y="3002078"/>
            <a:ext cx="1242931" cy="10131"/>
          </a:xfrm>
          <a:prstGeom prst="bentConnector3">
            <a:avLst>
              <a:gd name="adj1" fmla="val 33933"/>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Flowchart: Process 4"/>
          <p:cNvSpPr/>
          <p:nvPr/>
        </p:nvSpPr>
        <p:spPr>
          <a:xfrm>
            <a:off x="334795" y="1514343"/>
            <a:ext cx="3565984" cy="269713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Bootstrapping</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19</a:t>
            </a:fld>
            <a:endParaRPr lang="en-US"/>
          </a:p>
        </p:txBody>
      </p:sp>
      <p:sp>
        <p:nvSpPr>
          <p:cNvPr id="18" name="Folded Corner 17"/>
          <p:cNvSpPr/>
          <p:nvPr/>
        </p:nvSpPr>
        <p:spPr>
          <a:xfrm>
            <a:off x="526230" y="1881635"/>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Deployment Model (DM)</a:t>
            </a:r>
            <a:endParaRPr lang="en-US" dirty="0"/>
          </a:p>
        </p:txBody>
      </p:sp>
      <p:sp>
        <p:nvSpPr>
          <p:cNvPr id="19" name="Folded Corner 18"/>
          <p:cNvSpPr/>
          <p:nvPr/>
        </p:nvSpPr>
        <p:spPr>
          <a:xfrm>
            <a:off x="526229" y="2710310"/>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 Model (FM)</a:t>
            </a:r>
            <a:endParaRPr lang="en-US" dirty="0"/>
          </a:p>
        </p:txBody>
      </p:sp>
      <p:sp>
        <p:nvSpPr>
          <p:cNvPr id="20" name="Folded Corner 19"/>
          <p:cNvSpPr/>
          <p:nvPr/>
        </p:nvSpPr>
        <p:spPr>
          <a:xfrm>
            <a:off x="2432633" y="1878466"/>
            <a:ext cx="134302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Src</a:t>
            </a:r>
            <a:r>
              <a:rPr lang="en-US" dirty="0" smtClean="0"/>
              <a:t> (annotated)</a:t>
            </a:r>
            <a:endParaRPr lang="en-US" dirty="0"/>
          </a:p>
        </p:txBody>
      </p:sp>
      <p:sp>
        <p:nvSpPr>
          <p:cNvPr id="24" name="Folded Corner 23"/>
          <p:cNvSpPr/>
          <p:nvPr/>
        </p:nvSpPr>
        <p:spPr>
          <a:xfrm>
            <a:off x="2432631" y="2634664"/>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Bytecode</a:t>
            </a:r>
          </a:p>
          <a:p>
            <a:pPr algn="ctr"/>
            <a:r>
              <a:rPr lang="en-US" dirty="0" smtClean="0"/>
              <a:t>(JAR/.class)</a:t>
            </a:r>
            <a:endParaRPr lang="en-US" dirty="0"/>
          </a:p>
        </p:txBody>
      </p:sp>
      <p:sp>
        <p:nvSpPr>
          <p:cNvPr id="26" name="Folded Corner 25"/>
          <p:cNvSpPr/>
          <p:nvPr/>
        </p:nvSpPr>
        <p:spPr>
          <a:xfrm>
            <a:off x="2432631" y="3390862"/>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 script</a:t>
            </a:r>
            <a:endParaRPr lang="en-US" dirty="0"/>
          </a:p>
        </p:txBody>
      </p:sp>
      <p:sp>
        <p:nvSpPr>
          <p:cNvPr id="31" name="Folded Corner 30"/>
          <p:cNvSpPr/>
          <p:nvPr/>
        </p:nvSpPr>
        <p:spPr>
          <a:xfrm>
            <a:off x="508978" y="3443862"/>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Binary repo (m2)</a:t>
            </a:r>
            <a:endParaRPr lang="en-US" dirty="0"/>
          </a:p>
        </p:txBody>
      </p:sp>
      <p:sp>
        <p:nvSpPr>
          <p:cNvPr id="3" name="Can 2"/>
          <p:cNvSpPr/>
          <p:nvPr/>
        </p:nvSpPr>
        <p:spPr>
          <a:xfrm>
            <a:off x="7558322" y="2325739"/>
            <a:ext cx="914400" cy="121615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Triple store</a:t>
            </a:r>
            <a:endParaRPr lang="en-US" dirty="0"/>
          </a:p>
        </p:txBody>
      </p:sp>
      <p:sp>
        <p:nvSpPr>
          <p:cNvPr id="33" name="Rounded Rectangle 32"/>
          <p:cNvSpPr/>
          <p:nvPr/>
        </p:nvSpPr>
        <p:spPr>
          <a:xfrm>
            <a:off x="5439768" y="5173446"/>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a:t>
            </a:r>
            <a:endParaRPr lang="en-US" dirty="0"/>
          </a:p>
        </p:txBody>
      </p:sp>
      <p:sp>
        <p:nvSpPr>
          <p:cNvPr id="37" name="TextBox 36"/>
          <p:cNvSpPr txBox="1"/>
          <p:nvPr/>
        </p:nvSpPr>
        <p:spPr>
          <a:xfrm>
            <a:off x="334795" y="1514343"/>
            <a:ext cx="2133918" cy="369332"/>
          </a:xfrm>
          <a:prstGeom prst="rect">
            <a:avLst/>
          </a:prstGeom>
          <a:noFill/>
        </p:spPr>
        <p:txBody>
          <a:bodyPr wrap="none" rtlCol="0">
            <a:spAutoFit/>
          </a:bodyPr>
          <a:lstStyle/>
          <a:p>
            <a:r>
              <a:rPr lang="en-US" b="1" dirty="0" smtClean="0"/>
              <a:t>Provided artifacts</a:t>
            </a:r>
            <a:endParaRPr lang="en-US" b="1" dirty="0"/>
          </a:p>
        </p:txBody>
      </p:sp>
      <p:cxnSp>
        <p:nvCxnSpPr>
          <p:cNvPr id="44" name="Elbow Connector 43"/>
          <p:cNvCxnSpPr>
            <a:stCxn id="3" idx="3"/>
            <a:endCxn id="33" idx="3"/>
          </p:cNvCxnSpPr>
          <p:nvPr/>
        </p:nvCxnSpPr>
        <p:spPr>
          <a:xfrm rot="5400000">
            <a:off x="6491306" y="4106429"/>
            <a:ext cx="2088755" cy="95967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00779" y="2026733"/>
            <a:ext cx="1608133" cy="369332"/>
          </a:xfrm>
          <a:prstGeom prst="rect">
            <a:avLst/>
          </a:prstGeom>
          <a:noFill/>
        </p:spPr>
        <p:txBody>
          <a:bodyPr wrap="none" rtlCol="0">
            <a:spAutoFit/>
          </a:bodyPr>
          <a:lstStyle/>
          <a:p>
            <a:r>
              <a:rPr lang="en-US" dirty="0" smtClean="0"/>
              <a:t>Bootstrapping</a:t>
            </a:r>
            <a:endParaRPr lang="en-US" dirty="0"/>
          </a:p>
        </p:txBody>
      </p:sp>
      <p:sp>
        <p:nvSpPr>
          <p:cNvPr id="17" name="Oval 16"/>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Elbow Connector 11"/>
          <p:cNvCxnSpPr>
            <a:stCxn id="33" idx="1"/>
            <a:endCxn id="21" idx="3"/>
          </p:cNvCxnSpPr>
          <p:nvPr/>
        </p:nvCxnSpPr>
        <p:spPr>
          <a:xfrm rot="10800000">
            <a:off x="3900780" y="5291098"/>
            <a:ext cx="1538989" cy="3395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4555791" y="2544878"/>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 management service</a:t>
            </a:r>
            <a:endParaRPr lang="en-US" dirty="0"/>
          </a:p>
        </p:txBody>
      </p:sp>
      <p:sp>
        <p:nvSpPr>
          <p:cNvPr id="14" name="TextBox 13"/>
          <p:cNvSpPr txBox="1"/>
          <p:nvPr/>
        </p:nvSpPr>
        <p:spPr>
          <a:xfrm>
            <a:off x="5240367" y="1119598"/>
            <a:ext cx="3903633" cy="923330"/>
          </a:xfrm>
          <a:prstGeom prst="rect">
            <a:avLst/>
          </a:prstGeom>
          <a:noFill/>
        </p:spPr>
        <p:txBody>
          <a:bodyPr wrap="none" rtlCol="0">
            <a:spAutoFit/>
          </a:bodyPr>
          <a:lstStyle/>
          <a:p>
            <a:r>
              <a:rPr lang="en-US" dirty="0"/>
              <a:t>Parse, vocabulary alignment, ingest </a:t>
            </a:r>
            <a:endParaRPr lang="en-US" dirty="0" smtClean="0"/>
          </a:p>
          <a:p>
            <a:r>
              <a:rPr lang="en-US" dirty="0" smtClean="0"/>
              <a:t>into </a:t>
            </a:r>
            <a:r>
              <a:rPr lang="en-US" dirty="0"/>
              <a:t>knowledge store</a:t>
            </a:r>
          </a:p>
          <a:p>
            <a:endParaRPr lang="en-US" dirty="0"/>
          </a:p>
        </p:txBody>
      </p:sp>
      <p:cxnSp>
        <p:nvCxnSpPr>
          <p:cNvPr id="38" name="Elbow Connector 37"/>
          <p:cNvCxnSpPr>
            <a:endCxn id="35" idx="2"/>
          </p:cNvCxnSpPr>
          <p:nvPr/>
        </p:nvCxnSpPr>
        <p:spPr>
          <a:xfrm rot="5400000" flipH="1" flipV="1">
            <a:off x="2905205" y="3607295"/>
            <a:ext cx="2606640" cy="2310607"/>
          </a:xfrm>
          <a:prstGeom prst="bentConnector3">
            <a:avLst>
              <a:gd name="adj1" fmla="val 4395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Flowchart: Process 20"/>
          <p:cNvSpPr/>
          <p:nvPr/>
        </p:nvSpPr>
        <p:spPr>
          <a:xfrm>
            <a:off x="334795" y="4363875"/>
            <a:ext cx="3565984" cy="185444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334795" y="4363876"/>
            <a:ext cx="1992853" cy="369332"/>
          </a:xfrm>
          <a:prstGeom prst="rect">
            <a:avLst/>
          </a:prstGeom>
          <a:noFill/>
        </p:spPr>
        <p:txBody>
          <a:bodyPr wrap="none" rtlCol="0">
            <a:spAutoFit/>
          </a:bodyPr>
          <a:lstStyle/>
          <a:p>
            <a:r>
              <a:rPr lang="en-US" b="1" dirty="0" smtClean="0"/>
              <a:t>Derived artifacts</a:t>
            </a:r>
            <a:endParaRPr lang="en-US" b="1" dirty="0"/>
          </a:p>
        </p:txBody>
      </p:sp>
      <p:sp>
        <p:nvSpPr>
          <p:cNvPr id="27" name="Folded Corner 26"/>
          <p:cNvSpPr/>
          <p:nvPr/>
        </p:nvSpPr>
        <p:spPr>
          <a:xfrm>
            <a:off x="524934" y="4743760"/>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Control Flow Graph (CFG)</a:t>
            </a:r>
            <a:endParaRPr lang="en-US" dirty="0"/>
          </a:p>
        </p:txBody>
      </p:sp>
      <p:sp>
        <p:nvSpPr>
          <p:cNvPr id="28" name="Folded Corner 27"/>
          <p:cNvSpPr/>
          <p:nvPr/>
        </p:nvSpPr>
        <p:spPr>
          <a:xfrm>
            <a:off x="520900" y="5417452"/>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Resource analysis</a:t>
            </a:r>
            <a:endParaRPr lang="en-US" dirty="0"/>
          </a:p>
        </p:txBody>
      </p:sp>
      <p:sp>
        <p:nvSpPr>
          <p:cNvPr id="29" name="Folded Corner 28"/>
          <p:cNvSpPr/>
          <p:nvPr/>
        </p:nvSpPr>
        <p:spPr>
          <a:xfrm>
            <a:off x="2086942" y="4747390"/>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Dependency analysis</a:t>
            </a:r>
            <a:endParaRPr lang="en-US" dirty="0"/>
          </a:p>
        </p:txBody>
      </p:sp>
      <p:sp>
        <p:nvSpPr>
          <p:cNvPr id="42" name="TextBox 41"/>
          <p:cNvSpPr txBox="1"/>
          <p:nvPr/>
        </p:nvSpPr>
        <p:spPr>
          <a:xfrm>
            <a:off x="5427690" y="3812275"/>
            <a:ext cx="2249334" cy="646331"/>
          </a:xfrm>
          <a:prstGeom prst="rect">
            <a:avLst/>
          </a:prstGeom>
          <a:noFill/>
        </p:spPr>
        <p:txBody>
          <a:bodyPr wrap="none" rtlCol="0">
            <a:spAutoFit/>
          </a:bodyPr>
          <a:lstStyle/>
          <a:p>
            <a:r>
              <a:rPr lang="en-US" dirty="0" smtClean="0"/>
              <a:t>Iterative knowledge </a:t>
            </a:r>
          </a:p>
          <a:p>
            <a:r>
              <a:rPr lang="en-US" dirty="0" smtClean="0"/>
              <a:t>ingest</a:t>
            </a:r>
            <a:endParaRPr lang="en-US" dirty="0"/>
          </a:p>
        </p:txBody>
      </p:sp>
      <p:sp>
        <p:nvSpPr>
          <p:cNvPr id="45" name="TextBox 44"/>
          <p:cNvSpPr txBox="1"/>
          <p:nvPr/>
        </p:nvSpPr>
        <p:spPr>
          <a:xfrm>
            <a:off x="5367082" y="3459278"/>
            <a:ext cx="708848" cy="369332"/>
          </a:xfrm>
          <a:prstGeom prst="rect">
            <a:avLst/>
          </a:prstGeom>
          <a:noFill/>
        </p:spPr>
        <p:txBody>
          <a:bodyPr wrap="none" rtlCol="0">
            <a:spAutoFit/>
          </a:bodyPr>
          <a:lstStyle/>
          <a:p>
            <a:r>
              <a:rPr lang="en-US" dirty="0" smtClean="0"/>
              <a:t>1…∞</a:t>
            </a:r>
            <a:endParaRPr lang="en-US" dirty="0"/>
          </a:p>
        </p:txBody>
      </p:sp>
      <p:sp>
        <p:nvSpPr>
          <p:cNvPr id="47" name="TextBox 46"/>
          <p:cNvSpPr txBox="1"/>
          <p:nvPr/>
        </p:nvSpPr>
        <p:spPr>
          <a:xfrm>
            <a:off x="3942146" y="2632746"/>
            <a:ext cx="671979" cy="369332"/>
          </a:xfrm>
          <a:prstGeom prst="rect">
            <a:avLst/>
          </a:prstGeom>
          <a:noFill/>
        </p:spPr>
        <p:txBody>
          <a:bodyPr wrap="none" rtlCol="0">
            <a:spAutoFit/>
          </a:bodyPr>
          <a:lstStyle/>
          <a:p>
            <a:r>
              <a:rPr lang="en-US" dirty="0" smtClean="0"/>
              <a:t>1…1</a:t>
            </a:r>
            <a:endParaRPr lang="en-US" dirty="0"/>
          </a:p>
        </p:txBody>
      </p:sp>
      <p:cxnSp>
        <p:nvCxnSpPr>
          <p:cNvPr id="43" name="Elbow Connector 42"/>
          <p:cNvCxnSpPr>
            <a:stCxn id="35" idx="3"/>
            <a:endCxn id="3" idx="1"/>
          </p:cNvCxnSpPr>
          <p:nvPr/>
        </p:nvCxnSpPr>
        <p:spPr>
          <a:xfrm flipV="1">
            <a:off x="6171866" y="2325739"/>
            <a:ext cx="1843656" cy="676339"/>
          </a:xfrm>
          <a:prstGeom prst="bentConnector4">
            <a:avLst>
              <a:gd name="adj1" fmla="val 37601"/>
              <a:gd name="adj2" fmla="val 133800"/>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Folded Corner 52"/>
          <p:cNvSpPr/>
          <p:nvPr/>
        </p:nvSpPr>
        <p:spPr>
          <a:xfrm>
            <a:off x="2103267" y="5417452"/>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a:t>
            </a:r>
            <a:r>
              <a:rPr lang="en-US" dirty="0" smtClean="0"/>
              <a:t>. testing results</a:t>
            </a:r>
            <a:endParaRPr lang="en-US" dirty="0"/>
          </a:p>
        </p:txBody>
      </p:sp>
    </p:spTree>
    <p:extLst>
      <p:ext uri="{BB962C8B-B14F-4D97-AF65-F5344CB8AC3E}">
        <p14:creationId xmlns:p14="http://schemas.microsoft.com/office/powerpoint/2010/main" val="1412891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Program Review Presentation</a:t>
            </a:r>
          </a:p>
          <a:p>
            <a:pPr marL="457200" lvl="1" indent="0">
              <a:buNone/>
            </a:pPr>
            <a:endParaRPr lang="en-US" dirty="0" smtClean="0"/>
          </a:p>
          <a:p>
            <a:r>
              <a:rPr lang="en-US" dirty="0" smtClean="0"/>
              <a:t>Demonstration</a:t>
            </a:r>
          </a:p>
          <a:p>
            <a:endParaRPr lang="en-US" dirty="0" smtClean="0"/>
          </a:p>
          <a:p>
            <a:r>
              <a:rPr lang="en-US" dirty="0" smtClean="0"/>
              <a:t>Discussion</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a:t>
            </a:fld>
            <a:endParaRPr lang="en-US"/>
          </a:p>
        </p:txBody>
      </p:sp>
    </p:spTree>
    <p:extLst>
      <p:ext uri="{BB962C8B-B14F-4D97-AF65-F5344CB8AC3E}">
        <p14:creationId xmlns:p14="http://schemas.microsoft.com/office/powerpoint/2010/main" val="2555713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 Architecture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20</a:t>
            </a:fld>
            <a:endParaRPr lang="en-US"/>
          </a:p>
        </p:txBody>
      </p:sp>
      <p:sp>
        <p:nvSpPr>
          <p:cNvPr id="5" name="Flowchart: Magnetic Disk 4"/>
          <p:cNvSpPr/>
          <p:nvPr/>
        </p:nvSpPr>
        <p:spPr>
          <a:xfrm>
            <a:off x="6714673" y="4169238"/>
            <a:ext cx="1462042" cy="88582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triple </a:t>
            </a:r>
            <a:r>
              <a:rPr lang="en-US" dirty="0"/>
              <a:t>store</a:t>
            </a:r>
          </a:p>
        </p:txBody>
      </p:sp>
      <p:sp>
        <p:nvSpPr>
          <p:cNvPr id="6" name="Rounded Rectangle 5"/>
          <p:cNvSpPr/>
          <p:nvPr/>
        </p:nvSpPr>
        <p:spPr>
          <a:xfrm>
            <a:off x="6988494" y="3105150"/>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Fuseki</a:t>
            </a:r>
          </a:p>
        </p:txBody>
      </p:sp>
      <p:cxnSp>
        <p:nvCxnSpPr>
          <p:cNvPr id="8" name="Straight Connector 7"/>
          <p:cNvCxnSpPr>
            <a:stCxn id="6" idx="2"/>
            <a:endCxn id="5" idx="1"/>
          </p:cNvCxnSpPr>
          <p:nvPr/>
        </p:nvCxnSpPr>
        <p:spPr>
          <a:xfrm>
            <a:off x="7445694" y="4019550"/>
            <a:ext cx="0" cy="149688"/>
          </a:xfrm>
          <a:prstGeom prst="line">
            <a:avLst/>
          </a:prstGeom>
        </p:spPr>
        <p:style>
          <a:lnRef idx="2">
            <a:schemeClr val="dk1"/>
          </a:lnRef>
          <a:fillRef idx="0">
            <a:schemeClr val="dk1"/>
          </a:fillRef>
          <a:effectRef idx="1">
            <a:schemeClr val="dk1"/>
          </a:effectRef>
          <a:fontRef idx="minor">
            <a:schemeClr val="tx1"/>
          </a:fontRef>
        </p:style>
      </p:cxnSp>
      <p:sp>
        <p:nvSpPr>
          <p:cNvPr id="13" name="Rounded Rectangle 12"/>
          <p:cNvSpPr/>
          <p:nvPr/>
        </p:nvSpPr>
        <p:spPr>
          <a:xfrm>
            <a:off x="3787272" y="3105150"/>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 management service</a:t>
            </a:r>
            <a:endParaRPr lang="en-US" dirty="0"/>
          </a:p>
        </p:txBody>
      </p:sp>
      <p:sp>
        <p:nvSpPr>
          <p:cNvPr id="21" name="Rounded Rectangle 20"/>
          <p:cNvSpPr/>
          <p:nvPr/>
        </p:nvSpPr>
        <p:spPr>
          <a:xfrm>
            <a:off x="748569" y="3105150"/>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a:t>
            </a:r>
            <a:endParaRPr lang="en-US" dirty="0"/>
          </a:p>
        </p:txBody>
      </p:sp>
      <p:cxnSp>
        <p:nvCxnSpPr>
          <p:cNvPr id="22" name="Straight Arrow Connector 21"/>
          <p:cNvCxnSpPr>
            <a:stCxn id="13" idx="3"/>
            <a:endCxn id="6" idx="1"/>
          </p:cNvCxnSpPr>
          <p:nvPr/>
        </p:nvCxnSpPr>
        <p:spPr>
          <a:xfrm>
            <a:off x="5403347" y="3562350"/>
            <a:ext cx="1585147"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25" name="Cloud 24"/>
          <p:cNvSpPr/>
          <p:nvPr/>
        </p:nvSpPr>
        <p:spPr>
          <a:xfrm>
            <a:off x="5738720" y="3381851"/>
            <a:ext cx="914400" cy="352425"/>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Elbow Connector 6"/>
          <p:cNvCxnSpPr>
            <a:stCxn id="6" idx="0"/>
            <a:endCxn id="21" idx="0"/>
          </p:cNvCxnSpPr>
          <p:nvPr/>
        </p:nvCxnSpPr>
        <p:spPr>
          <a:xfrm rot="16200000" flipV="1">
            <a:off x="4501151" y="160606"/>
            <a:ext cx="12700" cy="5889087"/>
          </a:xfrm>
          <a:prstGeom prst="bentConnector3">
            <a:avLst>
              <a:gd name="adj1" fmla="val 5549969"/>
            </a:avLst>
          </a:prstGeom>
          <a:ln>
            <a:prstDash val="dashDot"/>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708691" y="1920319"/>
            <a:ext cx="1103700" cy="369332"/>
          </a:xfrm>
          <a:prstGeom prst="rect">
            <a:avLst/>
          </a:prstGeom>
          <a:noFill/>
        </p:spPr>
        <p:txBody>
          <a:bodyPr wrap="none" rtlCol="0">
            <a:spAutoFit/>
          </a:bodyPr>
          <a:lstStyle/>
          <a:p>
            <a:r>
              <a:rPr lang="en-US" dirty="0" smtClean="0"/>
              <a:t>SPARQL</a:t>
            </a:r>
            <a:endParaRPr lang="en-US" dirty="0"/>
          </a:p>
        </p:txBody>
      </p:sp>
      <p:sp>
        <p:nvSpPr>
          <p:cNvPr id="17" name="Cloud 16"/>
          <p:cNvSpPr/>
          <p:nvPr/>
        </p:nvSpPr>
        <p:spPr>
          <a:xfrm>
            <a:off x="2803341" y="2236192"/>
            <a:ext cx="914400" cy="352425"/>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2347871" y="3152259"/>
            <a:ext cx="1479892" cy="369332"/>
          </a:xfrm>
          <a:prstGeom prst="rect">
            <a:avLst/>
          </a:prstGeom>
          <a:noFill/>
        </p:spPr>
        <p:txBody>
          <a:bodyPr wrap="none" rtlCol="0">
            <a:spAutoFit/>
          </a:bodyPr>
          <a:lstStyle/>
          <a:p>
            <a:r>
              <a:rPr lang="en-US" dirty="0" smtClean="0"/>
              <a:t>REST/JSON</a:t>
            </a:r>
            <a:endParaRPr lang="en-US" dirty="0"/>
          </a:p>
        </p:txBody>
      </p:sp>
      <p:sp>
        <p:nvSpPr>
          <p:cNvPr id="28" name="TextBox 27"/>
          <p:cNvSpPr txBox="1"/>
          <p:nvPr/>
        </p:nvSpPr>
        <p:spPr>
          <a:xfrm>
            <a:off x="5508602" y="3025775"/>
            <a:ext cx="1479892" cy="369332"/>
          </a:xfrm>
          <a:prstGeom prst="rect">
            <a:avLst/>
          </a:prstGeom>
          <a:noFill/>
        </p:spPr>
        <p:txBody>
          <a:bodyPr wrap="none" rtlCol="0">
            <a:spAutoFit/>
          </a:bodyPr>
          <a:lstStyle/>
          <a:p>
            <a:r>
              <a:rPr lang="en-US" dirty="0" smtClean="0"/>
              <a:t>REST/JSON</a:t>
            </a:r>
            <a:endParaRPr lang="en-US" dirty="0"/>
          </a:p>
        </p:txBody>
      </p:sp>
      <p:cxnSp>
        <p:nvCxnSpPr>
          <p:cNvPr id="24" name="Straight Arrow Connector 23"/>
          <p:cNvCxnSpPr/>
          <p:nvPr/>
        </p:nvCxnSpPr>
        <p:spPr>
          <a:xfrm flipV="1">
            <a:off x="633479" y="4915998"/>
            <a:ext cx="801687" cy="5171"/>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94925" y="4736503"/>
            <a:ext cx="338554" cy="369332"/>
          </a:xfrm>
          <a:prstGeom prst="rect">
            <a:avLst/>
          </a:prstGeom>
          <a:noFill/>
        </p:spPr>
        <p:txBody>
          <a:bodyPr wrap="none" rtlCol="0">
            <a:spAutoFit/>
          </a:bodyPr>
          <a:lstStyle/>
          <a:p>
            <a:r>
              <a:rPr lang="en-US" dirty="0" smtClean="0"/>
              <a:t>A</a:t>
            </a:r>
            <a:endParaRPr lang="en-US" dirty="0"/>
          </a:p>
        </p:txBody>
      </p:sp>
      <p:sp>
        <p:nvSpPr>
          <p:cNvPr id="26" name="TextBox 25"/>
          <p:cNvSpPr txBox="1"/>
          <p:nvPr/>
        </p:nvSpPr>
        <p:spPr>
          <a:xfrm>
            <a:off x="1440659" y="4736503"/>
            <a:ext cx="338554" cy="369332"/>
          </a:xfrm>
          <a:prstGeom prst="rect">
            <a:avLst/>
          </a:prstGeom>
          <a:noFill/>
        </p:spPr>
        <p:txBody>
          <a:bodyPr wrap="none" rtlCol="0">
            <a:spAutoFit/>
          </a:bodyPr>
          <a:lstStyle/>
          <a:p>
            <a:r>
              <a:rPr lang="en-US" dirty="0" smtClean="0"/>
              <a:t>B</a:t>
            </a:r>
            <a:endParaRPr lang="en-US" dirty="0"/>
          </a:p>
        </p:txBody>
      </p:sp>
      <p:sp>
        <p:nvSpPr>
          <p:cNvPr id="18" name="TextBox 17"/>
          <p:cNvSpPr txBox="1"/>
          <p:nvPr/>
        </p:nvSpPr>
        <p:spPr>
          <a:xfrm>
            <a:off x="1873863" y="4736504"/>
            <a:ext cx="3826817" cy="369332"/>
          </a:xfrm>
          <a:prstGeom prst="rect">
            <a:avLst/>
          </a:prstGeom>
          <a:noFill/>
        </p:spPr>
        <p:txBody>
          <a:bodyPr wrap="none" rtlCol="0">
            <a:spAutoFit/>
          </a:bodyPr>
          <a:lstStyle/>
          <a:p>
            <a:r>
              <a:rPr lang="en-US" dirty="0" smtClean="0"/>
              <a:t>Unsolicited flow of data from A to B</a:t>
            </a:r>
            <a:endParaRPr lang="en-US" dirty="0"/>
          </a:p>
        </p:txBody>
      </p:sp>
      <p:cxnSp>
        <p:nvCxnSpPr>
          <p:cNvPr id="27" name="Straight Arrow Connector 26"/>
          <p:cNvCxnSpPr/>
          <p:nvPr/>
        </p:nvCxnSpPr>
        <p:spPr>
          <a:xfrm flipV="1">
            <a:off x="633479" y="5305199"/>
            <a:ext cx="801687" cy="5171"/>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94925" y="5125704"/>
            <a:ext cx="338554" cy="369332"/>
          </a:xfrm>
          <a:prstGeom prst="rect">
            <a:avLst/>
          </a:prstGeom>
          <a:noFill/>
        </p:spPr>
        <p:txBody>
          <a:bodyPr wrap="none" rtlCol="0">
            <a:spAutoFit/>
          </a:bodyPr>
          <a:lstStyle/>
          <a:p>
            <a:r>
              <a:rPr lang="en-US" dirty="0" smtClean="0"/>
              <a:t>A</a:t>
            </a:r>
            <a:endParaRPr lang="en-US" dirty="0"/>
          </a:p>
        </p:txBody>
      </p:sp>
      <p:sp>
        <p:nvSpPr>
          <p:cNvPr id="30" name="TextBox 29"/>
          <p:cNvSpPr txBox="1"/>
          <p:nvPr/>
        </p:nvSpPr>
        <p:spPr>
          <a:xfrm>
            <a:off x="1440659" y="5125704"/>
            <a:ext cx="338554" cy="369332"/>
          </a:xfrm>
          <a:prstGeom prst="rect">
            <a:avLst/>
          </a:prstGeom>
          <a:noFill/>
        </p:spPr>
        <p:txBody>
          <a:bodyPr wrap="none" rtlCol="0">
            <a:spAutoFit/>
          </a:bodyPr>
          <a:lstStyle/>
          <a:p>
            <a:r>
              <a:rPr lang="en-US" dirty="0" smtClean="0"/>
              <a:t>B</a:t>
            </a:r>
            <a:endParaRPr lang="en-US" dirty="0"/>
          </a:p>
        </p:txBody>
      </p:sp>
      <p:sp>
        <p:nvSpPr>
          <p:cNvPr id="31" name="TextBox 30"/>
          <p:cNvSpPr txBox="1"/>
          <p:nvPr/>
        </p:nvSpPr>
        <p:spPr>
          <a:xfrm>
            <a:off x="1873863" y="5125705"/>
            <a:ext cx="3493392" cy="369332"/>
          </a:xfrm>
          <a:prstGeom prst="rect">
            <a:avLst/>
          </a:prstGeom>
          <a:noFill/>
        </p:spPr>
        <p:txBody>
          <a:bodyPr wrap="none" rtlCol="0">
            <a:spAutoFit/>
          </a:bodyPr>
          <a:lstStyle/>
          <a:p>
            <a:r>
              <a:rPr lang="en-US" dirty="0" smtClean="0"/>
              <a:t>Solicited flow of data from A to B</a:t>
            </a:r>
            <a:endParaRPr lang="en-US" dirty="0"/>
          </a:p>
        </p:txBody>
      </p:sp>
      <p:cxnSp>
        <p:nvCxnSpPr>
          <p:cNvPr id="32" name="Straight Arrow Connector 31"/>
          <p:cNvCxnSpPr>
            <a:stCxn id="21" idx="3"/>
            <a:endCxn id="13" idx="1"/>
          </p:cNvCxnSpPr>
          <p:nvPr/>
        </p:nvCxnSpPr>
        <p:spPr>
          <a:xfrm>
            <a:off x="2364644" y="3562350"/>
            <a:ext cx="14226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378327" y="3696146"/>
            <a:ext cx="1449436" cy="584775"/>
          </a:xfrm>
          <a:prstGeom prst="rect">
            <a:avLst/>
          </a:prstGeom>
          <a:noFill/>
        </p:spPr>
        <p:txBody>
          <a:bodyPr wrap="none" rtlCol="0">
            <a:spAutoFit/>
          </a:bodyPr>
          <a:lstStyle/>
          <a:p>
            <a:r>
              <a:rPr lang="en-US" sz="1600" dirty="0" smtClean="0"/>
              <a:t>Unprocessed </a:t>
            </a:r>
          </a:p>
          <a:p>
            <a:r>
              <a:rPr lang="en-US" sz="1600" dirty="0" smtClean="0"/>
              <a:t>artifacts</a:t>
            </a:r>
            <a:endParaRPr lang="en-US" sz="1600" dirty="0"/>
          </a:p>
        </p:txBody>
      </p:sp>
      <p:sp>
        <p:nvSpPr>
          <p:cNvPr id="33" name="TextBox 32"/>
          <p:cNvSpPr txBox="1"/>
          <p:nvPr/>
        </p:nvSpPr>
        <p:spPr>
          <a:xfrm>
            <a:off x="5330421" y="3654246"/>
            <a:ext cx="1790875" cy="584775"/>
          </a:xfrm>
          <a:prstGeom prst="rect">
            <a:avLst/>
          </a:prstGeom>
          <a:noFill/>
        </p:spPr>
        <p:txBody>
          <a:bodyPr wrap="none" rtlCol="0">
            <a:spAutoFit/>
          </a:bodyPr>
          <a:lstStyle/>
          <a:p>
            <a:r>
              <a:rPr lang="en-US" sz="1600" dirty="0" smtClean="0"/>
              <a:t>Ontology-aligned </a:t>
            </a:r>
          </a:p>
          <a:p>
            <a:r>
              <a:rPr lang="en-US" sz="1600" dirty="0" smtClean="0"/>
              <a:t>triples</a:t>
            </a:r>
            <a:endParaRPr lang="en-US" sz="1600" dirty="0"/>
          </a:p>
        </p:txBody>
      </p:sp>
      <p:sp>
        <p:nvSpPr>
          <p:cNvPr id="34" name="TextBox 33"/>
          <p:cNvSpPr txBox="1"/>
          <p:nvPr/>
        </p:nvSpPr>
        <p:spPr>
          <a:xfrm>
            <a:off x="667519" y="1979008"/>
            <a:ext cx="1790875" cy="584775"/>
          </a:xfrm>
          <a:prstGeom prst="rect">
            <a:avLst/>
          </a:prstGeom>
          <a:noFill/>
        </p:spPr>
        <p:txBody>
          <a:bodyPr wrap="none" rtlCol="0">
            <a:spAutoFit/>
          </a:bodyPr>
          <a:lstStyle/>
          <a:p>
            <a:r>
              <a:rPr lang="en-US" sz="1600" dirty="0" smtClean="0"/>
              <a:t>Ontology-aligned </a:t>
            </a:r>
          </a:p>
          <a:p>
            <a:r>
              <a:rPr lang="en-US" sz="1600" dirty="0" smtClean="0"/>
              <a:t>triples</a:t>
            </a:r>
            <a:endParaRPr lang="en-US" sz="1600" dirty="0"/>
          </a:p>
        </p:txBody>
      </p:sp>
      <p:sp>
        <p:nvSpPr>
          <p:cNvPr id="35" name="Oval 3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136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 </a:t>
            </a:r>
            <a:r>
              <a:rPr lang="en-US" dirty="0" err="1" smtClean="0"/>
              <a:t>scaleout</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21</a:t>
            </a:fld>
            <a:endParaRPr lang="en-US"/>
          </a:p>
        </p:txBody>
      </p:sp>
      <p:pic>
        <p:nvPicPr>
          <p:cNvPr id="32" name="Picture 31"/>
          <p:cNvPicPr>
            <a:picLocks noChangeAspect="1"/>
          </p:cNvPicPr>
          <p:nvPr/>
        </p:nvPicPr>
        <p:blipFill>
          <a:blip r:embed="rId3"/>
          <a:stretch>
            <a:fillRect/>
          </a:stretch>
        </p:blipFill>
        <p:spPr>
          <a:xfrm>
            <a:off x="2993292" y="2662532"/>
            <a:ext cx="1013351" cy="1345597"/>
          </a:xfrm>
          <a:prstGeom prst="rect">
            <a:avLst/>
          </a:prstGeom>
        </p:spPr>
      </p:pic>
      <p:pic>
        <p:nvPicPr>
          <p:cNvPr id="33" name="Picture 32"/>
          <p:cNvPicPr>
            <a:picLocks noChangeAspect="1"/>
          </p:cNvPicPr>
          <p:nvPr/>
        </p:nvPicPr>
        <p:blipFill>
          <a:blip r:embed="rId3"/>
          <a:stretch>
            <a:fillRect/>
          </a:stretch>
        </p:blipFill>
        <p:spPr>
          <a:xfrm>
            <a:off x="4305274" y="2662532"/>
            <a:ext cx="1013351" cy="1345597"/>
          </a:xfrm>
          <a:prstGeom prst="rect">
            <a:avLst/>
          </a:prstGeom>
        </p:spPr>
      </p:pic>
      <p:pic>
        <p:nvPicPr>
          <p:cNvPr id="34" name="Picture 33"/>
          <p:cNvPicPr>
            <a:picLocks noChangeAspect="1"/>
          </p:cNvPicPr>
          <p:nvPr/>
        </p:nvPicPr>
        <p:blipFill>
          <a:blip r:embed="rId3"/>
          <a:stretch>
            <a:fillRect/>
          </a:stretch>
        </p:blipFill>
        <p:spPr>
          <a:xfrm>
            <a:off x="5617256" y="2662531"/>
            <a:ext cx="1013351" cy="1345597"/>
          </a:xfrm>
          <a:prstGeom prst="rect">
            <a:avLst/>
          </a:prstGeom>
        </p:spPr>
      </p:pic>
      <p:sp>
        <p:nvSpPr>
          <p:cNvPr id="35" name="Double Brace 34"/>
          <p:cNvSpPr/>
          <p:nvPr/>
        </p:nvSpPr>
        <p:spPr>
          <a:xfrm>
            <a:off x="3057807" y="4291182"/>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g1</a:t>
            </a:r>
            <a:endParaRPr lang="en-US" dirty="0"/>
          </a:p>
        </p:txBody>
      </p:sp>
      <p:sp>
        <p:nvSpPr>
          <p:cNvPr id="36" name="Double Brace 35"/>
          <p:cNvSpPr/>
          <p:nvPr/>
        </p:nvSpPr>
        <p:spPr>
          <a:xfrm>
            <a:off x="4491499" y="4291181"/>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g2</a:t>
            </a:r>
            <a:endParaRPr lang="en-US" dirty="0"/>
          </a:p>
        </p:txBody>
      </p:sp>
      <p:sp>
        <p:nvSpPr>
          <p:cNvPr id="37" name="Double Brace 36"/>
          <p:cNvSpPr/>
          <p:nvPr/>
        </p:nvSpPr>
        <p:spPr>
          <a:xfrm>
            <a:off x="5889965" y="4291180"/>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g3</a:t>
            </a:r>
            <a:endParaRPr lang="en-US" dirty="0"/>
          </a:p>
        </p:txBody>
      </p:sp>
      <p:sp>
        <p:nvSpPr>
          <p:cNvPr id="38" name="Double Brace 37"/>
          <p:cNvSpPr/>
          <p:nvPr/>
        </p:nvSpPr>
        <p:spPr>
          <a:xfrm>
            <a:off x="3057807" y="4839936"/>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g4</a:t>
            </a:r>
            <a:endParaRPr lang="en-US" dirty="0"/>
          </a:p>
        </p:txBody>
      </p:sp>
      <p:sp>
        <p:nvSpPr>
          <p:cNvPr id="39" name="Double Brace 38"/>
          <p:cNvSpPr/>
          <p:nvPr/>
        </p:nvSpPr>
        <p:spPr>
          <a:xfrm>
            <a:off x="4491499" y="4828491"/>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g5</a:t>
            </a:r>
            <a:endParaRPr lang="en-US" dirty="0"/>
          </a:p>
        </p:txBody>
      </p:sp>
      <p:sp>
        <p:nvSpPr>
          <p:cNvPr id="40" name="TextBox 39"/>
          <p:cNvSpPr txBox="1"/>
          <p:nvPr/>
        </p:nvSpPr>
        <p:spPr>
          <a:xfrm>
            <a:off x="176149" y="4632119"/>
            <a:ext cx="2198038" cy="369332"/>
          </a:xfrm>
          <a:prstGeom prst="rect">
            <a:avLst/>
          </a:prstGeom>
          <a:noFill/>
        </p:spPr>
        <p:txBody>
          <a:bodyPr wrap="none" rtlCol="0">
            <a:spAutoFit/>
          </a:bodyPr>
          <a:lstStyle/>
          <a:p>
            <a:r>
              <a:rPr lang="en-US" b="1" dirty="0" smtClean="0"/>
              <a:t>Graph partitioning</a:t>
            </a:r>
            <a:endParaRPr lang="en-US" b="1" dirty="0"/>
          </a:p>
        </p:txBody>
      </p:sp>
      <p:sp>
        <p:nvSpPr>
          <p:cNvPr id="54" name="TextBox 53"/>
          <p:cNvSpPr txBox="1"/>
          <p:nvPr/>
        </p:nvSpPr>
        <p:spPr>
          <a:xfrm>
            <a:off x="258552" y="1280098"/>
            <a:ext cx="82475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Fundamental unit of scalability is the named graph (g1…g5 below)</a:t>
            </a:r>
          </a:p>
          <a:p>
            <a:pPr marL="285750" indent="-285750">
              <a:buFont typeface="Arial" panose="020B0604020202020204" pitchFamily="34" charset="0"/>
              <a:buChar char="•"/>
            </a:pPr>
            <a:r>
              <a:rPr lang="en-US" dirty="0" smtClean="0"/>
              <a:t>Takeaway: large, complex or long-running queries can be split into parallel queries spanning multiple graphs and executed in parallel</a:t>
            </a:r>
            <a:endParaRPr lang="en-US" dirty="0"/>
          </a:p>
        </p:txBody>
      </p:sp>
      <p:sp>
        <p:nvSpPr>
          <p:cNvPr id="55" name="Flowchart: Process 54"/>
          <p:cNvSpPr/>
          <p:nvPr/>
        </p:nvSpPr>
        <p:spPr>
          <a:xfrm>
            <a:off x="2946682" y="4839936"/>
            <a:ext cx="2371944" cy="537309"/>
          </a:xfrm>
          <a:prstGeom prst="flowChartProcess">
            <a:avLst/>
          </a:prstGeom>
          <a:solidFill>
            <a:srgbClr val="92D050">
              <a:alpha val="49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Flowchart: Process 55"/>
          <p:cNvSpPr/>
          <p:nvPr/>
        </p:nvSpPr>
        <p:spPr>
          <a:xfrm>
            <a:off x="4382327" y="4175745"/>
            <a:ext cx="856423" cy="1282080"/>
          </a:xfrm>
          <a:prstGeom prst="flowChartProcess">
            <a:avLst/>
          </a:prstGeom>
          <a:solidFill>
            <a:srgbClr val="FF0000">
              <a:alpha val="49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734428" y="4943256"/>
            <a:ext cx="1279517" cy="307777"/>
          </a:xfrm>
          <a:prstGeom prst="rect">
            <a:avLst/>
          </a:prstGeom>
          <a:noFill/>
        </p:spPr>
        <p:txBody>
          <a:bodyPr wrap="none" rtlCol="0">
            <a:spAutoFit/>
          </a:bodyPr>
          <a:lstStyle/>
          <a:p>
            <a:r>
              <a:rPr lang="en-US" sz="1400" dirty="0" smtClean="0"/>
              <a:t>Parallel query</a:t>
            </a:r>
            <a:endParaRPr lang="en-US" sz="1400" dirty="0"/>
          </a:p>
        </p:txBody>
      </p:sp>
      <p:sp>
        <p:nvSpPr>
          <p:cNvPr id="58" name="TextBox 57"/>
          <p:cNvSpPr txBox="1"/>
          <p:nvPr/>
        </p:nvSpPr>
        <p:spPr>
          <a:xfrm>
            <a:off x="4414359" y="5492681"/>
            <a:ext cx="1527982" cy="307777"/>
          </a:xfrm>
          <a:prstGeom prst="rect">
            <a:avLst/>
          </a:prstGeom>
          <a:noFill/>
        </p:spPr>
        <p:txBody>
          <a:bodyPr wrap="none" rtlCol="0">
            <a:spAutoFit/>
          </a:bodyPr>
          <a:lstStyle/>
          <a:p>
            <a:r>
              <a:rPr lang="en-US" sz="1400" dirty="0" smtClean="0"/>
              <a:t>Sequential query</a:t>
            </a:r>
            <a:endParaRPr lang="en-US" sz="1400" dirty="0"/>
          </a:p>
        </p:txBody>
      </p:sp>
    </p:spTree>
    <p:extLst>
      <p:ext uri="{BB962C8B-B14F-4D97-AF65-F5344CB8AC3E}">
        <p14:creationId xmlns:p14="http://schemas.microsoft.com/office/powerpoint/2010/main" val="2922449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bytecode model</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22</a:t>
            </a:fld>
            <a:endParaRPr lang="en-US"/>
          </a:p>
        </p:txBody>
      </p:sp>
      <p:pic>
        <p:nvPicPr>
          <p:cNvPr id="4102" name="Picture 6" descr="file:///C:/Users/Securboration/Desktop/code/immortals/repo/trunk/brainstorming/spiral0/immortals-ontologies-vocab/src/main/java/com/securboration/immortals/instantiation/figures/bytecod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383175"/>
            <a:ext cx="8239125"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84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DFUs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23</a:t>
            </a:fld>
            <a:endParaRPr lang="en-US"/>
          </a:p>
        </p:txBody>
      </p:sp>
      <p:pic>
        <p:nvPicPr>
          <p:cNvPr id="1026" name="Picture 2" descr="file:///C:/Users/Securboration/Desktop/code/immortals/repo/trunk/brainstorming/spiral0/immortals-ontologies-vocab/src/main/java/com/securboration/immortals/instantiation/figures/dfu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2160588"/>
            <a:ext cx="7610475"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715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1763"/>
            <a:ext cx="8229600" cy="682625"/>
          </a:xfrm>
        </p:spPr>
        <p:txBody>
          <a:bodyPr/>
          <a:lstStyle/>
          <a:p>
            <a:r>
              <a:rPr lang="en-US" dirty="0" smtClean="0"/>
              <a:t>Model view: </a:t>
            </a:r>
            <a:br>
              <a:rPr lang="en-US" dirty="0" smtClean="0"/>
            </a:br>
            <a:r>
              <a:rPr lang="en-US" dirty="0" smtClean="0"/>
              <a:t>Resources (general-purpose)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24</a:t>
            </a:fld>
            <a:endParaRPr lang="en-US"/>
          </a:p>
        </p:txBody>
      </p:sp>
      <p:pic>
        <p:nvPicPr>
          <p:cNvPr id="2052" name="Picture 4" descr="file:///C:/Users/Securboration/Desktop/code/immortals/repo/trunk/brainstorming/spiral0/immortals-ontologies-vocab/src/main/java/com/securboration/immortals/instantiation/figures/resourc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995372"/>
            <a:ext cx="8286750" cy="553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7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97500"/>
            <a:ext cx="8229600" cy="682625"/>
          </a:xfrm>
        </p:spPr>
        <p:txBody>
          <a:bodyPr/>
          <a:lstStyle/>
          <a:p>
            <a:r>
              <a:rPr lang="en-US" dirty="0" smtClean="0"/>
              <a:t>Model view: </a:t>
            </a:r>
            <a:br>
              <a:rPr lang="en-US" dirty="0" smtClean="0"/>
            </a:br>
            <a:r>
              <a:rPr lang="en-US" dirty="0" smtClean="0"/>
              <a:t>Resources (domain-specific)</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25</a:t>
            </a:fld>
            <a:endParaRPr lang="en-US"/>
          </a:p>
        </p:txBody>
      </p:sp>
      <p:pic>
        <p:nvPicPr>
          <p:cNvPr id="3" name="Picture 2"/>
          <p:cNvPicPr>
            <a:picLocks noChangeAspect="1"/>
          </p:cNvPicPr>
          <p:nvPr/>
        </p:nvPicPr>
        <p:blipFill>
          <a:blip r:embed="rId3"/>
          <a:stretch>
            <a:fillRect/>
          </a:stretch>
        </p:blipFill>
        <p:spPr>
          <a:xfrm>
            <a:off x="1052512" y="1804987"/>
            <a:ext cx="7038975" cy="3248025"/>
          </a:xfrm>
          <a:prstGeom prst="rect">
            <a:avLst/>
          </a:prstGeom>
        </p:spPr>
      </p:pic>
    </p:spTree>
    <p:extLst>
      <p:ext uri="{BB962C8B-B14F-4D97-AF65-F5344CB8AC3E}">
        <p14:creationId xmlns:p14="http://schemas.microsoft.com/office/powerpoint/2010/main" val="792967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C:/Users/Securboration/Desktop/code/immortals/repo/trunk/brainstorming/spiral0/immortals-ontologies-vocab/src/main/java/com/securboration/immortals/instantiation/figures/functionality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133" y="3722896"/>
            <a:ext cx="4941567" cy="25892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Annotation DSL part I</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26</a:t>
            </a:fld>
            <a:endParaRPr lang="en-US"/>
          </a:p>
        </p:txBody>
      </p:sp>
      <p:pic>
        <p:nvPicPr>
          <p:cNvPr id="5" name="Picture 4"/>
          <p:cNvPicPr>
            <a:picLocks noChangeAspect="1"/>
          </p:cNvPicPr>
          <p:nvPr/>
        </p:nvPicPr>
        <p:blipFill>
          <a:blip r:embed="rId4"/>
          <a:stretch>
            <a:fillRect/>
          </a:stretch>
        </p:blipFill>
        <p:spPr>
          <a:xfrm>
            <a:off x="105378" y="1121822"/>
            <a:ext cx="8946904" cy="3277342"/>
          </a:xfrm>
          <a:prstGeom prst="rect">
            <a:avLst/>
          </a:prstGeom>
        </p:spPr>
      </p:pic>
      <p:sp>
        <p:nvSpPr>
          <p:cNvPr id="7" name="Flowchart: Process 6"/>
          <p:cNvSpPr/>
          <p:nvPr/>
        </p:nvSpPr>
        <p:spPr>
          <a:xfrm>
            <a:off x="3363310" y="5266301"/>
            <a:ext cx="1576552" cy="325821"/>
          </a:xfrm>
          <a:prstGeom prst="flowChartProcess">
            <a:avLst/>
          </a:prstGeom>
          <a:solidFill>
            <a:srgbClr val="FFC000">
              <a:alpha val="31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lowchart: Process 10"/>
          <p:cNvSpPr/>
          <p:nvPr/>
        </p:nvSpPr>
        <p:spPr>
          <a:xfrm>
            <a:off x="4578830" y="4854594"/>
            <a:ext cx="1576552" cy="325821"/>
          </a:xfrm>
          <a:prstGeom prst="flowChartProcess">
            <a:avLst/>
          </a:prstGeom>
          <a:solidFill>
            <a:srgbClr val="FFC000">
              <a:alpha val="31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lowchart: Process 11"/>
          <p:cNvSpPr/>
          <p:nvPr/>
        </p:nvSpPr>
        <p:spPr>
          <a:xfrm>
            <a:off x="5394957" y="4334108"/>
            <a:ext cx="1576552" cy="325821"/>
          </a:xfrm>
          <a:prstGeom prst="flowChartProcess">
            <a:avLst/>
          </a:prstGeom>
          <a:solidFill>
            <a:srgbClr val="FFC000">
              <a:alpha val="31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956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DSL part II</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27</a:t>
            </a:fld>
            <a:endParaRPr lang="en-US"/>
          </a:p>
        </p:txBody>
      </p:sp>
      <p:pic>
        <p:nvPicPr>
          <p:cNvPr id="5" name="Picture 4"/>
          <p:cNvPicPr>
            <a:picLocks noChangeAspect="1"/>
          </p:cNvPicPr>
          <p:nvPr/>
        </p:nvPicPr>
        <p:blipFill>
          <a:blip r:embed="rId3"/>
          <a:stretch>
            <a:fillRect/>
          </a:stretch>
        </p:blipFill>
        <p:spPr>
          <a:xfrm>
            <a:off x="621978" y="2729860"/>
            <a:ext cx="8185548" cy="2905557"/>
          </a:xfrm>
          <a:prstGeom prst="rect">
            <a:avLst/>
          </a:prstGeom>
        </p:spPr>
      </p:pic>
      <p:pic>
        <p:nvPicPr>
          <p:cNvPr id="6" name="Picture 5"/>
          <p:cNvPicPr>
            <a:picLocks noChangeAspect="1"/>
          </p:cNvPicPr>
          <p:nvPr/>
        </p:nvPicPr>
        <p:blipFill rotWithShape="1">
          <a:blip r:embed="rId4"/>
          <a:srcRect t="93388"/>
          <a:stretch/>
        </p:blipFill>
        <p:spPr>
          <a:xfrm>
            <a:off x="241300" y="2511971"/>
            <a:ext cx="8946904" cy="217889"/>
          </a:xfrm>
          <a:prstGeom prst="rect">
            <a:avLst/>
          </a:prstGeom>
        </p:spPr>
      </p:pic>
      <p:pic>
        <p:nvPicPr>
          <p:cNvPr id="7" name="Picture 6"/>
          <p:cNvPicPr>
            <a:picLocks noChangeAspect="1"/>
          </p:cNvPicPr>
          <p:nvPr/>
        </p:nvPicPr>
        <p:blipFill rotWithShape="1">
          <a:blip r:embed="rId4"/>
          <a:srcRect b="6272"/>
          <a:stretch/>
        </p:blipFill>
        <p:spPr>
          <a:xfrm>
            <a:off x="241300" y="1329161"/>
            <a:ext cx="3300248" cy="1133098"/>
          </a:xfrm>
          <a:prstGeom prst="rect">
            <a:avLst/>
          </a:prstGeom>
        </p:spPr>
      </p:pic>
      <p:sp>
        <p:nvSpPr>
          <p:cNvPr id="8" name="Flowchart: Process 7"/>
          <p:cNvSpPr/>
          <p:nvPr/>
        </p:nvSpPr>
        <p:spPr>
          <a:xfrm>
            <a:off x="1334812" y="3856817"/>
            <a:ext cx="6285187" cy="525997"/>
          </a:xfrm>
          <a:prstGeom prst="flowChartProcess">
            <a:avLst/>
          </a:prstGeom>
          <a:solidFill>
            <a:srgbClr val="FFC000">
              <a:alpha val="31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57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bytecode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28</a:t>
            </a:fld>
            <a:endParaRPr lang="en-US"/>
          </a:p>
        </p:txBody>
      </p:sp>
      <p:sp>
        <p:nvSpPr>
          <p:cNvPr id="19" name="TextBox 18"/>
          <p:cNvSpPr txBox="1"/>
          <p:nvPr/>
        </p:nvSpPr>
        <p:spPr>
          <a:xfrm>
            <a:off x="-71026" y="924428"/>
            <a:ext cx="1415772" cy="369332"/>
          </a:xfrm>
          <a:prstGeom prst="rect">
            <a:avLst/>
          </a:prstGeom>
          <a:noFill/>
        </p:spPr>
        <p:txBody>
          <a:bodyPr wrap="none" rtlCol="0">
            <a:spAutoFit/>
          </a:bodyPr>
          <a:lstStyle/>
          <a:p>
            <a:r>
              <a:rPr lang="en-US" b="1" dirty="0" smtClean="0"/>
              <a:t>DFU triples</a:t>
            </a:r>
            <a:endParaRPr lang="en-US" b="1" dirty="0"/>
          </a:p>
        </p:txBody>
      </p:sp>
      <p:sp>
        <p:nvSpPr>
          <p:cNvPr id="22" name="TextBox 21"/>
          <p:cNvSpPr txBox="1"/>
          <p:nvPr/>
        </p:nvSpPr>
        <p:spPr>
          <a:xfrm>
            <a:off x="-71026" y="3162392"/>
            <a:ext cx="2621230" cy="369332"/>
          </a:xfrm>
          <a:prstGeom prst="rect">
            <a:avLst/>
          </a:prstGeom>
          <a:noFill/>
        </p:spPr>
        <p:txBody>
          <a:bodyPr wrap="none" rtlCol="0">
            <a:spAutoFit/>
          </a:bodyPr>
          <a:lstStyle/>
          <a:p>
            <a:r>
              <a:rPr lang="en-US" b="1" dirty="0" smtClean="0"/>
              <a:t>Bytecode class triples</a:t>
            </a:r>
            <a:endParaRPr lang="en-US" b="1" dirty="0"/>
          </a:p>
        </p:txBody>
      </p:sp>
      <p:pic>
        <p:nvPicPr>
          <p:cNvPr id="27" name="Picture 26"/>
          <p:cNvPicPr>
            <a:picLocks noChangeAspect="1"/>
          </p:cNvPicPr>
          <p:nvPr/>
        </p:nvPicPr>
        <p:blipFill rotWithShape="1">
          <a:blip r:embed="rId3"/>
          <a:srcRect r="931"/>
          <a:stretch/>
        </p:blipFill>
        <p:spPr>
          <a:xfrm>
            <a:off x="0" y="1214438"/>
            <a:ext cx="9115425" cy="1724025"/>
          </a:xfrm>
          <a:prstGeom prst="rect">
            <a:avLst/>
          </a:prstGeom>
        </p:spPr>
      </p:pic>
      <p:pic>
        <p:nvPicPr>
          <p:cNvPr id="29" name="Picture 28"/>
          <p:cNvPicPr>
            <a:picLocks noChangeAspect="1"/>
          </p:cNvPicPr>
          <p:nvPr/>
        </p:nvPicPr>
        <p:blipFill>
          <a:blip r:embed="rId4"/>
          <a:stretch>
            <a:fillRect/>
          </a:stretch>
        </p:blipFill>
        <p:spPr>
          <a:xfrm>
            <a:off x="0" y="3473344"/>
            <a:ext cx="6791325" cy="2428875"/>
          </a:xfrm>
          <a:prstGeom prst="rect">
            <a:avLst/>
          </a:prstGeom>
        </p:spPr>
      </p:pic>
      <p:cxnSp>
        <p:nvCxnSpPr>
          <p:cNvPr id="13" name="Straight Arrow Connector 12"/>
          <p:cNvCxnSpPr/>
          <p:nvPr/>
        </p:nvCxnSpPr>
        <p:spPr>
          <a:xfrm flipH="1">
            <a:off x="4820057" y="2219325"/>
            <a:ext cx="1066393" cy="1312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Flowchart: Process 32"/>
          <p:cNvSpPr/>
          <p:nvPr/>
        </p:nvSpPr>
        <p:spPr>
          <a:xfrm>
            <a:off x="1778679" y="4126313"/>
            <a:ext cx="2070815" cy="23870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TextBox 31"/>
          <p:cNvSpPr txBox="1"/>
          <p:nvPr/>
        </p:nvSpPr>
        <p:spPr>
          <a:xfrm>
            <a:off x="5019675" y="4203921"/>
            <a:ext cx="2941831" cy="369332"/>
          </a:xfrm>
          <a:prstGeom prst="rect">
            <a:avLst/>
          </a:prstGeom>
          <a:noFill/>
        </p:spPr>
        <p:txBody>
          <a:bodyPr wrap="none" rtlCol="0">
            <a:spAutoFit/>
          </a:bodyPr>
          <a:lstStyle/>
          <a:p>
            <a:r>
              <a:rPr lang="en-US" i="1" dirty="0" smtClean="0"/>
              <a:t>base64</a:t>
            </a:r>
            <a:r>
              <a:rPr lang="en-US" dirty="0" smtClean="0"/>
              <a:t>(</a:t>
            </a:r>
            <a:r>
              <a:rPr lang="en-US" i="1" dirty="0" smtClean="0"/>
              <a:t>sha256</a:t>
            </a:r>
            <a:r>
              <a:rPr lang="en-US" dirty="0" smtClean="0"/>
              <a:t>(bytecode))</a:t>
            </a:r>
            <a:endParaRPr lang="en-US" dirty="0"/>
          </a:p>
        </p:txBody>
      </p:sp>
      <p:sp>
        <p:nvSpPr>
          <p:cNvPr id="35" name="Flowchart: Process 34"/>
          <p:cNvSpPr/>
          <p:nvPr/>
        </p:nvSpPr>
        <p:spPr>
          <a:xfrm>
            <a:off x="564110" y="4481234"/>
            <a:ext cx="2872774" cy="225482"/>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6" name="Straight Arrow Connector 35"/>
          <p:cNvCxnSpPr>
            <a:endCxn id="32" idx="1"/>
          </p:cNvCxnSpPr>
          <p:nvPr/>
        </p:nvCxnSpPr>
        <p:spPr>
          <a:xfrm flipV="1">
            <a:off x="4820057" y="4388587"/>
            <a:ext cx="199618" cy="11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Flowchart: Process 14"/>
          <p:cNvSpPr/>
          <p:nvPr/>
        </p:nvSpPr>
        <p:spPr>
          <a:xfrm>
            <a:off x="1931079" y="6089346"/>
            <a:ext cx="1238250"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predicate</a:t>
            </a:r>
            <a:endParaRPr lang="en-US" dirty="0"/>
          </a:p>
        </p:txBody>
      </p:sp>
      <p:sp>
        <p:nvSpPr>
          <p:cNvPr id="17" name="Flowchart: Process 16"/>
          <p:cNvSpPr/>
          <p:nvPr/>
        </p:nvSpPr>
        <p:spPr>
          <a:xfrm>
            <a:off x="3321729" y="6088017"/>
            <a:ext cx="1238250" cy="247650"/>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object</a:t>
            </a:r>
            <a:endParaRPr lang="en-US" dirty="0"/>
          </a:p>
        </p:txBody>
      </p:sp>
      <p:sp>
        <p:nvSpPr>
          <p:cNvPr id="18" name="Flowchart: Process 17"/>
          <p:cNvSpPr/>
          <p:nvPr/>
        </p:nvSpPr>
        <p:spPr>
          <a:xfrm>
            <a:off x="540429" y="6088017"/>
            <a:ext cx="1238250" cy="247650"/>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subject</a:t>
            </a:r>
            <a:endParaRPr lang="en-US" dirty="0"/>
          </a:p>
        </p:txBody>
      </p:sp>
      <p:sp>
        <p:nvSpPr>
          <p:cNvPr id="20" name="Flowchart: Process 19"/>
          <p:cNvSpPr/>
          <p:nvPr/>
        </p:nvSpPr>
        <p:spPr>
          <a:xfrm>
            <a:off x="-1068" y="1189752"/>
            <a:ext cx="6823923" cy="204387"/>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1" name="Flowchart: Process 20"/>
          <p:cNvSpPr/>
          <p:nvPr/>
        </p:nvSpPr>
        <p:spPr>
          <a:xfrm>
            <a:off x="0" y="3444096"/>
            <a:ext cx="5019675" cy="208986"/>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3" name="Flowchart: Process 22"/>
          <p:cNvSpPr/>
          <p:nvPr/>
        </p:nvSpPr>
        <p:spPr>
          <a:xfrm>
            <a:off x="523875" y="1366531"/>
            <a:ext cx="3169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5" name="Flowchart: Process 24"/>
          <p:cNvSpPr/>
          <p:nvPr/>
        </p:nvSpPr>
        <p:spPr>
          <a:xfrm>
            <a:off x="564109" y="3610647"/>
            <a:ext cx="3169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 name="Flowchart: Process 25"/>
          <p:cNvSpPr/>
          <p:nvPr/>
        </p:nvSpPr>
        <p:spPr>
          <a:xfrm>
            <a:off x="4300741" y="1360816"/>
            <a:ext cx="1238250" cy="203981"/>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Flowchart: Process 27"/>
          <p:cNvSpPr/>
          <p:nvPr/>
        </p:nvSpPr>
        <p:spPr>
          <a:xfrm>
            <a:off x="2509837" y="3626151"/>
            <a:ext cx="1238250" cy="203981"/>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 name="Flowchart: Process 29"/>
          <p:cNvSpPr/>
          <p:nvPr/>
        </p:nvSpPr>
        <p:spPr>
          <a:xfrm>
            <a:off x="1171779" y="4314309"/>
            <a:ext cx="3747062" cy="184926"/>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1" name="Flowchart: Process 30"/>
          <p:cNvSpPr/>
          <p:nvPr/>
        </p:nvSpPr>
        <p:spPr>
          <a:xfrm>
            <a:off x="1159553" y="4674781"/>
            <a:ext cx="5020529" cy="184926"/>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4" name="Flowchart: Process 33"/>
          <p:cNvSpPr/>
          <p:nvPr/>
        </p:nvSpPr>
        <p:spPr>
          <a:xfrm>
            <a:off x="564109" y="4834042"/>
            <a:ext cx="2872774" cy="225482"/>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Flowchart: Process 36"/>
          <p:cNvSpPr/>
          <p:nvPr/>
        </p:nvSpPr>
        <p:spPr>
          <a:xfrm>
            <a:off x="1159552" y="5015671"/>
            <a:ext cx="5702799" cy="184926"/>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8" name="Flowchart: Process 37"/>
          <p:cNvSpPr/>
          <p:nvPr/>
        </p:nvSpPr>
        <p:spPr>
          <a:xfrm>
            <a:off x="5019675" y="2047648"/>
            <a:ext cx="1238250" cy="203981"/>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9" name="Flowchart: Process 38"/>
          <p:cNvSpPr/>
          <p:nvPr/>
        </p:nvSpPr>
        <p:spPr>
          <a:xfrm>
            <a:off x="1677732" y="1862082"/>
            <a:ext cx="2070815" cy="23870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61578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Functionality</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29</a:t>
            </a:fld>
            <a:endParaRPr lang="en-US"/>
          </a:p>
        </p:txBody>
      </p:sp>
      <p:pic>
        <p:nvPicPr>
          <p:cNvPr id="9" name="Picture 8"/>
          <p:cNvPicPr>
            <a:picLocks noChangeAspect="1"/>
          </p:cNvPicPr>
          <p:nvPr/>
        </p:nvPicPr>
        <p:blipFill rotWithShape="1">
          <a:blip r:embed="rId3"/>
          <a:srcRect r="931"/>
          <a:stretch/>
        </p:blipFill>
        <p:spPr>
          <a:xfrm>
            <a:off x="0" y="1214438"/>
            <a:ext cx="9115425" cy="1724025"/>
          </a:xfrm>
          <a:prstGeom prst="rect">
            <a:avLst/>
          </a:prstGeom>
        </p:spPr>
      </p:pic>
      <p:pic>
        <p:nvPicPr>
          <p:cNvPr id="10" name="Picture 9"/>
          <p:cNvPicPr>
            <a:picLocks noChangeAspect="1"/>
          </p:cNvPicPr>
          <p:nvPr/>
        </p:nvPicPr>
        <p:blipFill>
          <a:blip r:embed="rId4"/>
          <a:stretch>
            <a:fillRect/>
          </a:stretch>
        </p:blipFill>
        <p:spPr>
          <a:xfrm>
            <a:off x="0" y="3267076"/>
            <a:ext cx="7858125" cy="1085850"/>
          </a:xfrm>
          <a:prstGeom prst="rect">
            <a:avLst/>
          </a:prstGeom>
        </p:spPr>
      </p:pic>
      <p:pic>
        <p:nvPicPr>
          <p:cNvPr id="11" name="Picture 10"/>
          <p:cNvPicPr>
            <a:picLocks noChangeAspect="1"/>
          </p:cNvPicPr>
          <p:nvPr/>
        </p:nvPicPr>
        <p:blipFill rotWithShape="1">
          <a:blip r:embed="rId5"/>
          <a:srcRect r="12465"/>
          <a:stretch/>
        </p:blipFill>
        <p:spPr>
          <a:xfrm>
            <a:off x="0" y="4609770"/>
            <a:ext cx="9096375" cy="1400175"/>
          </a:xfrm>
          <a:prstGeom prst="rect">
            <a:avLst/>
          </a:prstGeom>
        </p:spPr>
      </p:pic>
      <p:cxnSp>
        <p:nvCxnSpPr>
          <p:cNvPr id="13" name="Straight Arrow Connector 12"/>
          <p:cNvCxnSpPr/>
          <p:nvPr/>
        </p:nvCxnSpPr>
        <p:spPr>
          <a:xfrm flipH="1">
            <a:off x="6438901" y="4352926"/>
            <a:ext cx="561974" cy="352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800726" y="2581276"/>
            <a:ext cx="1314449" cy="700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1" name="TextBox 20"/>
          <p:cNvSpPr txBox="1"/>
          <p:nvPr/>
        </p:nvSpPr>
        <p:spPr>
          <a:xfrm>
            <a:off x="-71026" y="3010641"/>
            <a:ext cx="5006499" cy="369332"/>
          </a:xfrm>
          <a:prstGeom prst="rect">
            <a:avLst/>
          </a:prstGeom>
          <a:noFill/>
        </p:spPr>
        <p:txBody>
          <a:bodyPr wrap="none" rtlCol="0">
            <a:spAutoFit/>
          </a:bodyPr>
          <a:lstStyle/>
          <a:p>
            <a:r>
              <a:rPr lang="en-US" b="1" dirty="0" err="1" smtClean="0"/>
              <a:t>LocationProviderAndroidGps</a:t>
            </a:r>
            <a:r>
              <a:rPr lang="en-US" b="1" dirty="0" smtClean="0"/>
              <a:t> (functionality)</a:t>
            </a:r>
            <a:endParaRPr lang="en-US" b="1" dirty="0"/>
          </a:p>
        </p:txBody>
      </p:sp>
      <p:sp>
        <p:nvSpPr>
          <p:cNvPr id="22" name="TextBox 21"/>
          <p:cNvSpPr txBox="1"/>
          <p:nvPr/>
        </p:nvSpPr>
        <p:spPr>
          <a:xfrm>
            <a:off x="-71026" y="4322473"/>
            <a:ext cx="4891083" cy="369332"/>
          </a:xfrm>
          <a:prstGeom prst="rect">
            <a:avLst/>
          </a:prstGeom>
          <a:noFill/>
        </p:spPr>
        <p:txBody>
          <a:bodyPr wrap="none" rtlCol="0">
            <a:spAutoFit/>
          </a:bodyPr>
          <a:lstStyle/>
          <a:p>
            <a:r>
              <a:rPr lang="en-US" b="1" dirty="0" err="1" smtClean="0"/>
              <a:t>GetLastKnownLocation</a:t>
            </a:r>
            <a:r>
              <a:rPr lang="en-US" b="1" dirty="0" smtClean="0"/>
              <a:t> (functional aspect)</a:t>
            </a:r>
            <a:endParaRPr lang="en-US" b="1" dirty="0"/>
          </a:p>
        </p:txBody>
      </p:sp>
      <p:sp>
        <p:nvSpPr>
          <p:cNvPr id="23" name="Flowchart: Process 22"/>
          <p:cNvSpPr/>
          <p:nvPr/>
        </p:nvSpPr>
        <p:spPr>
          <a:xfrm>
            <a:off x="1778679" y="5270979"/>
            <a:ext cx="92440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Flowchart: Process 14"/>
          <p:cNvSpPr/>
          <p:nvPr/>
        </p:nvSpPr>
        <p:spPr>
          <a:xfrm>
            <a:off x="1931079" y="6089346"/>
            <a:ext cx="1238250"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predicate</a:t>
            </a:r>
            <a:endParaRPr lang="en-US" dirty="0"/>
          </a:p>
        </p:txBody>
      </p:sp>
      <p:sp>
        <p:nvSpPr>
          <p:cNvPr id="17" name="Flowchart: Process 16"/>
          <p:cNvSpPr/>
          <p:nvPr/>
        </p:nvSpPr>
        <p:spPr>
          <a:xfrm>
            <a:off x="3321729" y="6088017"/>
            <a:ext cx="1238250" cy="247650"/>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object</a:t>
            </a:r>
            <a:endParaRPr lang="en-US" dirty="0"/>
          </a:p>
        </p:txBody>
      </p:sp>
      <p:sp>
        <p:nvSpPr>
          <p:cNvPr id="18" name="Flowchart: Process 17"/>
          <p:cNvSpPr/>
          <p:nvPr/>
        </p:nvSpPr>
        <p:spPr>
          <a:xfrm>
            <a:off x="540429" y="6088017"/>
            <a:ext cx="1238250" cy="247650"/>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subject</a:t>
            </a:r>
            <a:endParaRPr lang="en-US" dirty="0"/>
          </a:p>
        </p:txBody>
      </p:sp>
      <p:sp>
        <p:nvSpPr>
          <p:cNvPr id="20" name="Flowchart: Process 19"/>
          <p:cNvSpPr/>
          <p:nvPr/>
        </p:nvSpPr>
        <p:spPr>
          <a:xfrm>
            <a:off x="-1068" y="1189752"/>
            <a:ext cx="6823923" cy="204387"/>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5" name="Flowchart: Process 24"/>
          <p:cNvSpPr/>
          <p:nvPr/>
        </p:nvSpPr>
        <p:spPr>
          <a:xfrm>
            <a:off x="523875" y="1366531"/>
            <a:ext cx="3169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 name="Flowchart: Process 25"/>
          <p:cNvSpPr/>
          <p:nvPr/>
        </p:nvSpPr>
        <p:spPr>
          <a:xfrm>
            <a:off x="4300741" y="1360816"/>
            <a:ext cx="1238250" cy="203981"/>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Flowchart: Process 26"/>
          <p:cNvSpPr/>
          <p:nvPr/>
        </p:nvSpPr>
        <p:spPr>
          <a:xfrm>
            <a:off x="1772602" y="2238869"/>
            <a:ext cx="23474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Flowchart: Process 27"/>
          <p:cNvSpPr/>
          <p:nvPr/>
        </p:nvSpPr>
        <p:spPr>
          <a:xfrm>
            <a:off x="6496050" y="2379676"/>
            <a:ext cx="1238250" cy="203981"/>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9" name="Flowchart: Process 28"/>
          <p:cNvSpPr/>
          <p:nvPr/>
        </p:nvSpPr>
        <p:spPr>
          <a:xfrm>
            <a:off x="0" y="3276337"/>
            <a:ext cx="6823923" cy="204387"/>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 name="Flowchart: Process 29"/>
          <p:cNvSpPr/>
          <p:nvPr/>
        </p:nvSpPr>
        <p:spPr>
          <a:xfrm>
            <a:off x="540429" y="3431032"/>
            <a:ext cx="3169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1" name="Flowchart: Process 30"/>
          <p:cNvSpPr/>
          <p:nvPr/>
        </p:nvSpPr>
        <p:spPr>
          <a:xfrm>
            <a:off x="1647621" y="3929249"/>
            <a:ext cx="21149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Flowchart: Process 31"/>
          <p:cNvSpPr/>
          <p:nvPr/>
        </p:nvSpPr>
        <p:spPr>
          <a:xfrm>
            <a:off x="2611951" y="5458949"/>
            <a:ext cx="1688789" cy="203981"/>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3" name="Flowchart: Process 32"/>
          <p:cNvSpPr/>
          <p:nvPr/>
        </p:nvSpPr>
        <p:spPr>
          <a:xfrm>
            <a:off x="6585104" y="4109365"/>
            <a:ext cx="1149196" cy="243561"/>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4" name="Flowchart: Process 33"/>
          <p:cNvSpPr/>
          <p:nvPr/>
        </p:nvSpPr>
        <p:spPr>
          <a:xfrm>
            <a:off x="2633959" y="3462047"/>
            <a:ext cx="2186098" cy="206648"/>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5" name="Flowchart: Process 34"/>
          <p:cNvSpPr/>
          <p:nvPr/>
        </p:nvSpPr>
        <p:spPr>
          <a:xfrm>
            <a:off x="540429" y="4741102"/>
            <a:ext cx="3169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6" name="Flowchart: Process 35"/>
          <p:cNvSpPr/>
          <p:nvPr/>
        </p:nvSpPr>
        <p:spPr>
          <a:xfrm>
            <a:off x="2836013" y="4761988"/>
            <a:ext cx="2186098" cy="206648"/>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36889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272717"/>
            <a:ext cx="7507037" cy="848098"/>
          </a:xfrm>
        </p:spPr>
        <p:txBody>
          <a:bodyPr/>
          <a:lstStyle/>
          <a:p>
            <a:r>
              <a:rPr lang="en-US" sz="2800" dirty="0" smtClean="0"/>
              <a:t>Outline of the Program Review Presentation</a:t>
            </a:r>
            <a:br>
              <a:rPr lang="en-US" sz="2800" dirty="0" smtClean="0"/>
            </a:br>
            <a:endParaRPr lang="en-US" sz="2800" dirty="0"/>
          </a:p>
        </p:txBody>
      </p:sp>
      <p:sp>
        <p:nvSpPr>
          <p:cNvPr id="3" name="Content Placeholder 2"/>
          <p:cNvSpPr>
            <a:spLocks noGrp="1"/>
          </p:cNvSpPr>
          <p:nvPr>
            <p:ph idx="1"/>
          </p:nvPr>
        </p:nvSpPr>
        <p:spPr>
          <a:xfrm>
            <a:off x="892713" y="1322693"/>
            <a:ext cx="7241346" cy="4913666"/>
          </a:xfrm>
        </p:spPr>
        <p:txBody>
          <a:bodyPr/>
          <a:lstStyle/>
          <a:p>
            <a:r>
              <a:rPr lang="en-US" sz="2400" dirty="0" err="1" smtClean="0"/>
              <a:t>Programmatics</a:t>
            </a:r>
            <a:endParaRPr lang="en-US" sz="2400" dirty="0" smtClean="0"/>
          </a:p>
          <a:p>
            <a:r>
              <a:rPr lang="en-US" sz="2400" dirty="0" smtClean="0"/>
              <a:t>Goals, Assumptions, Key Concepts</a:t>
            </a:r>
          </a:p>
          <a:p>
            <a:r>
              <a:rPr lang="en-US" sz="2400" dirty="0" smtClean="0"/>
              <a:t>Phase 1 CPs</a:t>
            </a:r>
          </a:p>
          <a:p>
            <a:r>
              <a:rPr lang="en-US" sz="2400" dirty="0" smtClean="0"/>
              <a:t>Discovery and Analysis Technologies</a:t>
            </a:r>
          </a:p>
          <a:p>
            <a:pPr lvl="1"/>
            <a:r>
              <a:rPr lang="en-US" sz="2000" dirty="0" smtClean="0"/>
              <a:t>Representation</a:t>
            </a:r>
          </a:p>
          <a:p>
            <a:pPr lvl="1"/>
            <a:r>
              <a:rPr lang="en-US" sz="2000" dirty="0" smtClean="0"/>
              <a:t>Program analysis</a:t>
            </a:r>
          </a:p>
          <a:p>
            <a:pPr lvl="1"/>
            <a:r>
              <a:rPr lang="en-US" sz="2000" dirty="0" smtClean="0"/>
              <a:t>Resource DSL</a:t>
            </a:r>
          </a:p>
          <a:p>
            <a:pPr lvl="1"/>
            <a:r>
              <a:rPr lang="en-US" sz="2000" dirty="0" smtClean="0"/>
              <a:t>Change tracking</a:t>
            </a:r>
          </a:p>
          <a:p>
            <a:r>
              <a:rPr lang="en-US" sz="2400" dirty="0" smtClean="0"/>
              <a:t>DAS Development</a:t>
            </a:r>
          </a:p>
          <a:p>
            <a:r>
              <a:rPr lang="en-US" sz="2400" dirty="0" smtClean="0"/>
              <a:t>LL Interaction</a:t>
            </a:r>
          </a:p>
          <a:p>
            <a:r>
              <a:rPr lang="en-US" sz="2400" dirty="0" smtClean="0"/>
              <a:t>Next Steps and Conclusion</a:t>
            </a:r>
          </a:p>
        </p:txBody>
      </p:sp>
      <p:sp>
        <p:nvSpPr>
          <p:cNvPr id="4" name="Slide Number Placeholder 3"/>
          <p:cNvSpPr>
            <a:spLocks noGrp="1"/>
          </p:cNvSpPr>
          <p:nvPr>
            <p:ph type="sldNum" sz="quarter" idx="12"/>
          </p:nvPr>
        </p:nvSpPr>
        <p:spPr/>
        <p:txBody>
          <a:bodyPr/>
          <a:lstStyle/>
          <a:p>
            <a:fld id="{0840E6D7-221B-40B7-B50C-C3B5231B0D1A}" type="slidenum">
              <a:rPr lang="en-US" smtClean="0"/>
              <a:pPr/>
              <a:t>3</a:t>
            </a:fld>
            <a:endParaRPr lang="en-US"/>
          </a:p>
        </p:txBody>
      </p:sp>
    </p:spTree>
    <p:extLst>
      <p:ext uri="{BB962C8B-B14F-4D97-AF65-F5344CB8AC3E}">
        <p14:creationId xmlns:p14="http://schemas.microsoft.com/office/powerpoint/2010/main" val="30131368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Resources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30</a:t>
            </a:fld>
            <a:endParaRPr lang="en-US"/>
          </a:p>
        </p:txBody>
      </p:sp>
      <p:pic>
        <p:nvPicPr>
          <p:cNvPr id="9" name="Picture 8"/>
          <p:cNvPicPr>
            <a:picLocks noChangeAspect="1"/>
          </p:cNvPicPr>
          <p:nvPr/>
        </p:nvPicPr>
        <p:blipFill rotWithShape="1">
          <a:blip r:embed="rId3"/>
          <a:srcRect r="931"/>
          <a:stretch/>
        </p:blipFill>
        <p:spPr>
          <a:xfrm>
            <a:off x="0" y="1214438"/>
            <a:ext cx="9115425" cy="1724025"/>
          </a:xfrm>
          <a:prstGeom prst="rect">
            <a:avLst/>
          </a:prstGeom>
        </p:spPr>
      </p:pic>
      <p:cxnSp>
        <p:nvCxnSpPr>
          <p:cNvPr id="13" name="Straight Arrow Connector 12"/>
          <p:cNvCxnSpPr/>
          <p:nvPr/>
        </p:nvCxnSpPr>
        <p:spPr>
          <a:xfrm flipH="1">
            <a:off x="6438901" y="4352926"/>
            <a:ext cx="561974" cy="352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753350" y="2938463"/>
            <a:ext cx="609601" cy="489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1" name="TextBox 20"/>
          <p:cNvSpPr txBox="1"/>
          <p:nvPr/>
        </p:nvSpPr>
        <p:spPr>
          <a:xfrm>
            <a:off x="-71026" y="3010641"/>
            <a:ext cx="4121641" cy="369332"/>
          </a:xfrm>
          <a:prstGeom prst="rect">
            <a:avLst/>
          </a:prstGeom>
          <a:noFill/>
        </p:spPr>
        <p:txBody>
          <a:bodyPr wrap="none" rtlCol="0">
            <a:spAutoFit/>
          </a:bodyPr>
          <a:lstStyle/>
          <a:p>
            <a:r>
              <a:rPr lang="en-US" b="1" dirty="0" smtClean="0"/>
              <a:t>Ecosystem resource dependencies</a:t>
            </a:r>
            <a:endParaRPr lang="en-US" b="1" dirty="0"/>
          </a:p>
        </p:txBody>
      </p:sp>
      <p:sp>
        <p:nvSpPr>
          <p:cNvPr id="23" name="Flowchart: Process 22"/>
          <p:cNvSpPr/>
          <p:nvPr/>
        </p:nvSpPr>
        <p:spPr>
          <a:xfrm>
            <a:off x="2705100" y="3428258"/>
            <a:ext cx="21149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0" y="3353872"/>
            <a:ext cx="7753350" cy="1581150"/>
          </a:xfrm>
          <a:prstGeom prst="rect">
            <a:avLst/>
          </a:prstGeom>
        </p:spPr>
      </p:pic>
      <p:sp>
        <p:nvSpPr>
          <p:cNvPr id="24" name="Flowchart: Process 23"/>
          <p:cNvSpPr/>
          <p:nvPr/>
        </p:nvSpPr>
        <p:spPr>
          <a:xfrm>
            <a:off x="1778679" y="4006602"/>
            <a:ext cx="926421" cy="218558"/>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Flowchart: Process 11"/>
          <p:cNvSpPr/>
          <p:nvPr/>
        </p:nvSpPr>
        <p:spPr>
          <a:xfrm>
            <a:off x="1931079" y="6089346"/>
            <a:ext cx="1238250"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predicate</a:t>
            </a:r>
            <a:endParaRPr lang="en-US" dirty="0"/>
          </a:p>
        </p:txBody>
      </p:sp>
      <p:sp>
        <p:nvSpPr>
          <p:cNvPr id="14" name="Flowchart: Process 13"/>
          <p:cNvSpPr/>
          <p:nvPr/>
        </p:nvSpPr>
        <p:spPr>
          <a:xfrm>
            <a:off x="3321729" y="6088017"/>
            <a:ext cx="1238250" cy="247650"/>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object</a:t>
            </a:r>
            <a:endParaRPr lang="en-US" dirty="0"/>
          </a:p>
        </p:txBody>
      </p:sp>
      <p:sp>
        <p:nvSpPr>
          <p:cNvPr id="15" name="Flowchart: Process 14"/>
          <p:cNvSpPr/>
          <p:nvPr/>
        </p:nvSpPr>
        <p:spPr>
          <a:xfrm>
            <a:off x="540429" y="6088017"/>
            <a:ext cx="1238250" cy="247650"/>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subject</a:t>
            </a:r>
            <a:endParaRPr lang="en-US" dirty="0"/>
          </a:p>
        </p:txBody>
      </p:sp>
      <p:sp>
        <p:nvSpPr>
          <p:cNvPr id="17" name="Flowchart: Process 16"/>
          <p:cNvSpPr/>
          <p:nvPr/>
        </p:nvSpPr>
        <p:spPr>
          <a:xfrm>
            <a:off x="739" y="1195173"/>
            <a:ext cx="6823923" cy="204387"/>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 name="Flowchart: Process 17"/>
          <p:cNvSpPr/>
          <p:nvPr/>
        </p:nvSpPr>
        <p:spPr>
          <a:xfrm>
            <a:off x="567675" y="3530651"/>
            <a:ext cx="3169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0" name="Flowchart: Process 19"/>
          <p:cNvSpPr/>
          <p:nvPr/>
        </p:nvSpPr>
        <p:spPr>
          <a:xfrm>
            <a:off x="5233986" y="3509180"/>
            <a:ext cx="892965" cy="214023"/>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2" name="Flowchart: Process 21"/>
          <p:cNvSpPr/>
          <p:nvPr/>
        </p:nvSpPr>
        <p:spPr>
          <a:xfrm>
            <a:off x="999059" y="3310573"/>
            <a:ext cx="6823923" cy="204387"/>
          </a:xfrm>
          <a:prstGeom prst="flowChartProcess">
            <a:avLst/>
          </a:prstGeom>
          <a:solidFill>
            <a:srgbClr val="FFC00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5" name="Flowchart: Process 24"/>
          <p:cNvSpPr/>
          <p:nvPr/>
        </p:nvSpPr>
        <p:spPr>
          <a:xfrm>
            <a:off x="5545936" y="4165181"/>
            <a:ext cx="1128133" cy="395988"/>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 name="Flowchart: Process 25"/>
          <p:cNvSpPr/>
          <p:nvPr/>
        </p:nvSpPr>
        <p:spPr>
          <a:xfrm>
            <a:off x="539642" y="1359315"/>
            <a:ext cx="316953"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Flowchart: Process 26"/>
          <p:cNvSpPr/>
          <p:nvPr/>
        </p:nvSpPr>
        <p:spPr>
          <a:xfrm>
            <a:off x="4844937" y="1338749"/>
            <a:ext cx="389049" cy="214023"/>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Flowchart: Process 27"/>
          <p:cNvSpPr/>
          <p:nvPr/>
        </p:nvSpPr>
        <p:spPr>
          <a:xfrm>
            <a:off x="1764715" y="2564075"/>
            <a:ext cx="1861354" cy="192553"/>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9" name="Flowchart: Process 28"/>
          <p:cNvSpPr/>
          <p:nvPr/>
        </p:nvSpPr>
        <p:spPr>
          <a:xfrm>
            <a:off x="7973736" y="2719925"/>
            <a:ext cx="1012609" cy="237803"/>
          </a:xfrm>
          <a:prstGeom prst="flowChartProcess">
            <a:avLst/>
          </a:prstGeom>
          <a:solidFill>
            <a:schemeClr val="accent2">
              <a:lumMod val="75000"/>
              <a:alpha val="4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69753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statistics</a:t>
            </a:r>
            <a:endParaRPr lang="en-US" dirty="0"/>
          </a:p>
        </p:txBody>
      </p:sp>
      <p:sp>
        <p:nvSpPr>
          <p:cNvPr id="3" name="Content Placeholder 2"/>
          <p:cNvSpPr>
            <a:spLocks noGrp="1"/>
          </p:cNvSpPr>
          <p:nvPr>
            <p:ph idx="1"/>
          </p:nvPr>
        </p:nvSpPr>
        <p:spPr/>
        <p:txBody>
          <a:bodyPr/>
          <a:lstStyle/>
          <a:p>
            <a:r>
              <a:rPr lang="en-US" dirty="0" smtClean="0"/>
              <a:t># triples: 36118</a:t>
            </a:r>
          </a:p>
          <a:p>
            <a:r>
              <a:rPr lang="en-US" dirty="0" smtClean="0"/>
              <a:t># classes: 325</a:t>
            </a:r>
          </a:p>
          <a:p>
            <a:r>
              <a:rPr lang="en-US" dirty="0" smtClean="0"/>
              <a:t># properties:</a:t>
            </a:r>
          </a:p>
          <a:p>
            <a:pPr lvl="1"/>
            <a:r>
              <a:rPr lang="en-US" dirty="0" smtClean="0"/>
              <a:t>164 object properties</a:t>
            </a:r>
          </a:p>
          <a:p>
            <a:pPr lvl="1"/>
            <a:r>
              <a:rPr lang="en-US" dirty="0" smtClean="0"/>
              <a:t>67 datatype properties</a:t>
            </a:r>
          </a:p>
          <a:p>
            <a:r>
              <a:rPr lang="en-US" dirty="0" smtClean="0"/>
              <a:t># individuals: 2349</a:t>
            </a:r>
          </a:p>
        </p:txBody>
      </p:sp>
      <p:sp>
        <p:nvSpPr>
          <p:cNvPr id="4" name="Slide Number Placeholder 3"/>
          <p:cNvSpPr>
            <a:spLocks noGrp="1"/>
          </p:cNvSpPr>
          <p:nvPr>
            <p:ph type="sldNum" sz="quarter" idx="12"/>
          </p:nvPr>
        </p:nvSpPr>
        <p:spPr/>
        <p:txBody>
          <a:bodyPr/>
          <a:lstStyle/>
          <a:p>
            <a:fld id="{0840E6D7-221B-40B7-B50C-C3B5231B0D1A}" type="slidenum">
              <a:rPr lang="en-US" smtClean="0"/>
              <a:pPr/>
              <a:t>31</a:t>
            </a:fld>
            <a:endParaRPr lang="en-US"/>
          </a:p>
        </p:txBody>
      </p:sp>
    </p:spTree>
    <p:extLst>
      <p:ext uri="{BB962C8B-B14F-4D97-AF65-F5344CB8AC3E}">
        <p14:creationId xmlns:p14="http://schemas.microsoft.com/office/powerpoint/2010/main" val="819523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t>Program </a:t>
            </a:r>
            <a:r>
              <a:rPr lang="en-US" dirty="0" smtClean="0"/>
              <a:t>Analysis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t>32</a:t>
            </a:fld>
            <a:endParaRPr lang="en-US"/>
          </a:p>
        </p:txBody>
      </p:sp>
      <p:sp>
        <p:nvSpPr>
          <p:cNvPr id="5" name="Content Placeholder 2"/>
          <p:cNvSpPr txBox="1"/>
          <p:nvPr/>
        </p:nvSpPr>
        <p:spPr>
          <a:xfrm>
            <a:off x="258552" y="1108075"/>
            <a:ext cx="7810181" cy="1168505"/>
          </a:xfrm>
          <a:prstGeom prst="rect">
            <a:avLst/>
          </a:prstGeom>
        </p:spPr>
        <p:txBody>
          <a:bodyPr/>
          <a:lst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x-none" sz="1600" b="1" dirty="0" smtClean="0">
                <a:solidFill>
                  <a:srgbClr val="FF0000"/>
                </a:solidFill>
              </a:rPr>
              <a:t>Goal: extract </a:t>
            </a:r>
            <a:r>
              <a:rPr lang="x-none" sz="1600" b="1" dirty="0" smtClean="0">
                <a:solidFill>
                  <a:srgbClr val="FF0000"/>
                </a:solidFill>
                <a:sym typeface="+mn-ea"/>
              </a:rPr>
              <a:t>program </a:t>
            </a:r>
            <a:r>
              <a:rPr lang="x-none" sz="1600" b="1" dirty="0" smtClean="0">
                <a:solidFill>
                  <a:srgbClr val="FF0000"/>
                </a:solidFill>
              </a:rPr>
              <a:t>information via static &amp; dynamic analysis </a:t>
            </a:r>
          </a:p>
        </p:txBody>
      </p:sp>
      <p:grpSp>
        <p:nvGrpSpPr>
          <p:cNvPr id="6" name="Group 5"/>
          <p:cNvGrpSpPr/>
          <p:nvPr/>
        </p:nvGrpSpPr>
        <p:grpSpPr>
          <a:xfrm>
            <a:off x="1534647" y="1927965"/>
            <a:ext cx="6281293" cy="3649588"/>
            <a:chOff x="2870687" y="2260705"/>
            <a:chExt cx="6281293" cy="3649588"/>
          </a:xfrm>
        </p:grpSpPr>
        <p:pic>
          <p:nvPicPr>
            <p:cNvPr id="7" name="Picture 6"/>
            <p:cNvPicPr>
              <a:picLocks noChangeAspect="1"/>
            </p:cNvPicPr>
            <p:nvPr/>
          </p:nvPicPr>
          <p:blipFill>
            <a:blip r:embed="rId2"/>
            <a:stretch>
              <a:fillRect/>
            </a:stretch>
          </p:blipFill>
          <p:spPr>
            <a:xfrm>
              <a:off x="2870687" y="2260705"/>
              <a:ext cx="6281293" cy="3649588"/>
            </a:xfrm>
            <a:prstGeom prst="rect">
              <a:avLst/>
            </a:prstGeom>
          </p:spPr>
        </p:pic>
        <p:sp>
          <p:nvSpPr>
            <p:cNvPr id="9" name="Oval 8"/>
            <p:cNvSpPr/>
            <p:nvPr/>
          </p:nvSpPr>
          <p:spPr>
            <a:xfrm>
              <a:off x="3996901" y="2433163"/>
              <a:ext cx="1176867" cy="1115747"/>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Oval 7"/>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3888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Analysis </a:t>
            </a:r>
            <a:endParaRPr lang="en-US" dirty="0"/>
          </a:p>
        </p:txBody>
      </p:sp>
      <p:sp>
        <p:nvSpPr>
          <p:cNvPr id="3" name="Content Placeholder 2"/>
          <p:cNvSpPr>
            <a:spLocks noGrp="1"/>
          </p:cNvSpPr>
          <p:nvPr>
            <p:ph idx="1"/>
          </p:nvPr>
        </p:nvSpPr>
        <p:spPr>
          <a:xfrm>
            <a:off x="258553" y="1046790"/>
            <a:ext cx="8212348" cy="4525963"/>
          </a:xfrm>
        </p:spPr>
        <p:txBody>
          <a:bodyPr/>
          <a:lstStyle/>
          <a:p>
            <a:r>
              <a:rPr lang="x-none" altLang="en-US" sz="2400" dirty="0" smtClean="0"/>
              <a:t>Information to be extracted</a:t>
            </a:r>
          </a:p>
          <a:p>
            <a:pPr lvl="1"/>
            <a:r>
              <a:rPr lang="en-US" sz="2000" dirty="0" smtClean="0"/>
              <a:t>program structure</a:t>
            </a:r>
          </a:p>
          <a:p>
            <a:pPr lvl="1"/>
            <a:r>
              <a:rPr lang="x-none" altLang="en-US" sz="2000" dirty="0" smtClean="0"/>
              <a:t>d</a:t>
            </a:r>
            <a:r>
              <a:rPr lang="en-US" sz="2000" dirty="0" smtClean="0"/>
              <a:t>ependenc</a:t>
            </a:r>
            <a:r>
              <a:rPr lang="x-none" altLang="en-US" sz="2000" dirty="0" smtClean="0"/>
              <a:t>y</a:t>
            </a:r>
            <a:r>
              <a:rPr lang="en-US" sz="2000" dirty="0" smtClean="0"/>
              <a:t> among structural elements</a:t>
            </a:r>
          </a:p>
          <a:p>
            <a:pPr lvl="1"/>
            <a:r>
              <a:rPr lang="en-US" sz="2000" dirty="0" smtClean="0"/>
              <a:t>Input dependency</a:t>
            </a:r>
          </a:p>
          <a:p>
            <a:pPr lvl="1"/>
            <a:r>
              <a:rPr lang="x-none" altLang="en-US" sz="2000" dirty="0" smtClean="0"/>
              <a:t>software resource </a:t>
            </a:r>
            <a:r>
              <a:rPr lang="en-US" sz="2000" dirty="0" smtClean="0"/>
              <a:t>dependency</a:t>
            </a:r>
          </a:p>
          <a:p>
            <a:pPr lvl="1"/>
            <a:r>
              <a:rPr lang="x-none" altLang="en-US" sz="2000" dirty="0" smtClean="0"/>
              <a:t>hardware resource dependency</a:t>
            </a:r>
          </a:p>
          <a:p>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t>33</a:t>
            </a:fld>
            <a:endParaRPr lang="en-US"/>
          </a:p>
        </p:txBody>
      </p:sp>
      <p:pic>
        <p:nvPicPr>
          <p:cNvPr id="5" name="Picture 4"/>
          <p:cNvPicPr>
            <a:picLocks noChangeAspect="1"/>
          </p:cNvPicPr>
          <p:nvPr/>
        </p:nvPicPr>
        <p:blipFill rotWithShape="1">
          <a:blip r:embed="rId3"/>
          <a:srcRect r="6992" b="10448"/>
          <a:stretch>
            <a:fillRect/>
          </a:stretch>
        </p:blipFill>
        <p:spPr>
          <a:xfrm>
            <a:off x="1402994" y="3429752"/>
            <a:ext cx="6398905" cy="2493818"/>
          </a:xfrm>
          <a:prstGeom prst="rect">
            <a:avLst/>
          </a:prstGeom>
        </p:spPr>
      </p:pic>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227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Program Analysis</a:t>
            </a:r>
            <a:endParaRPr lang="en-US"/>
          </a:p>
        </p:txBody>
      </p:sp>
      <p:sp>
        <p:nvSpPr>
          <p:cNvPr id="3" name="Content Placeholder 2"/>
          <p:cNvSpPr>
            <a:spLocks noGrp="1"/>
          </p:cNvSpPr>
          <p:nvPr>
            <p:ph idx="1"/>
          </p:nvPr>
        </p:nvSpPr>
        <p:spPr/>
        <p:txBody>
          <a:bodyPr/>
          <a:lstStyle/>
          <a:p>
            <a:r>
              <a:rPr lang="x-none" altLang="en-US" sz="2400" dirty="0" smtClean="0">
                <a:sym typeface="+mn-ea"/>
              </a:rPr>
              <a:t>Analyses performed:</a:t>
            </a:r>
          </a:p>
          <a:p>
            <a:pPr lvl="1"/>
            <a:r>
              <a:rPr lang="x-none" altLang="en-US" sz="1800" dirty="0" smtClean="0">
                <a:sym typeface="+mn-ea"/>
              </a:rPr>
              <a:t>Call-graph analysis</a:t>
            </a:r>
          </a:p>
          <a:p>
            <a:pPr lvl="1"/>
            <a:r>
              <a:rPr lang="x-none" altLang="en-US" sz="1800" dirty="0" smtClean="0">
                <a:sym typeface="+mn-ea"/>
              </a:rPr>
              <a:t>Data-flow analysis</a:t>
            </a:r>
          </a:p>
          <a:p>
            <a:pPr lvl="1"/>
            <a:r>
              <a:rPr lang="x-none" altLang="en-US" sz="1800" dirty="0" smtClean="0">
                <a:sym typeface="+mn-ea"/>
              </a:rPr>
              <a:t>Dynamic analysis</a:t>
            </a:r>
          </a:p>
          <a:p>
            <a:endParaRPr lang="x-none" altLang="en-US" sz="2000" dirty="0" smtClean="0">
              <a:sym typeface="+mn-ea"/>
            </a:endParaRPr>
          </a:p>
          <a:p>
            <a:r>
              <a:rPr lang="en-US" sz="2400" dirty="0" smtClean="0">
                <a:sym typeface="+mn-ea"/>
              </a:rPr>
              <a:t>The output </a:t>
            </a:r>
            <a:r>
              <a:rPr lang="x-none" altLang="en-US" sz="2400" dirty="0" smtClean="0">
                <a:sym typeface="+mn-ea"/>
              </a:rPr>
              <a:t>of these analyses</a:t>
            </a:r>
            <a:r>
              <a:rPr lang="en-US" sz="2400" dirty="0" smtClean="0">
                <a:sym typeface="+mn-ea"/>
              </a:rPr>
              <a:t> is consumed</a:t>
            </a:r>
            <a:r>
              <a:rPr lang="x-none" altLang="en-US" sz="2400" dirty="0" smtClean="0">
                <a:sym typeface="+mn-ea"/>
              </a:rPr>
              <a:t>:</a:t>
            </a:r>
          </a:p>
          <a:p>
            <a:pPr lvl="1"/>
            <a:r>
              <a:rPr lang="en-US" sz="1800" dirty="0" smtClean="0">
                <a:sym typeface="+mn-ea"/>
              </a:rPr>
              <a:t>Constructing the application model</a:t>
            </a:r>
          </a:p>
          <a:p>
            <a:pPr lvl="1"/>
            <a:r>
              <a:rPr lang="en-US" sz="1800" dirty="0" smtClean="0">
                <a:sym typeface="+mn-ea"/>
              </a:rPr>
              <a:t>Creating the resource descriptions for DFUs</a:t>
            </a:r>
            <a:endParaRPr lang="en-US" altLang="en-US" sz="2000" dirty="0" smtClean="0">
              <a:sym typeface="+mn-ea"/>
            </a:endParaRPr>
          </a:p>
          <a:p>
            <a:pPr marL="0" indent="0">
              <a:buNone/>
            </a:pPr>
            <a:endParaRPr lang="en-US" altLang="en-US" sz="2400" dirty="0" smtClean="0">
              <a:sym typeface="+mn-ea"/>
            </a:endParaRPr>
          </a:p>
          <a:p>
            <a:endParaRPr lang="en-US" altLang="en-US" sz="2400" dirty="0" smtClean="0">
              <a:sym typeface="+mn-ea"/>
            </a:endParaRPr>
          </a:p>
        </p:txBody>
      </p:sp>
      <p:sp>
        <p:nvSpPr>
          <p:cNvPr id="4" name="Slide Number Placeholder 3"/>
          <p:cNvSpPr>
            <a:spLocks noGrp="1"/>
          </p:cNvSpPr>
          <p:nvPr>
            <p:ph type="sldNum" sz="quarter" idx="12"/>
          </p:nvPr>
        </p:nvSpPr>
        <p:spPr/>
        <p:txBody>
          <a:bodyPr/>
          <a:lstStyle/>
          <a:p>
            <a:fld id="{0840E6D7-221B-40B7-B50C-C3B5231B0D1A}" type="slidenum">
              <a:rPr lang="en-US"/>
              <a:t>34</a:t>
            </a:fld>
            <a:endParaRPr lang="en-US"/>
          </a:p>
        </p:txBody>
      </p:sp>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330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lstStyle/>
          <a:p>
            <a:fld id="{0840E6D7-221B-40B7-B50C-C3B5231B0D1A}" type="slidenum">
              <a:rPr lang="en-US"/>
              <a:t>35</a:t>
            </a:fld>
            <a:endParaRPr lang="en-US"/>
          </a:p>
        </p:txBody>
      </p:sp>
      <p:sp>
        <p:nvSpPr>
          <p:cNvPr id="7" name="Content Placeholder 6"/>
          <p:cNvSpPr>
            <a:spLocks noGrp="1"/>
          </p:cNvSpPr>
          <p:nvPr>
            <p:ph idx="1"/>
          </p:nvPr>
        </p:nvSpPr>
        <p:spPr/>
        <p:txBody>
          <a:bodyPr/>
          <a:lstStyle/>
          <a:p>
            <a:r>
              <a:rPr lang="x-none" altLang="en-US" sz="2000"/>
              <a:t>F</a:t>
            </a:r>
            <a:r>
              <a:rPr lang="en-US" sz="2000"/>
              <a:t>orward Data-flow Analysis is performed on </a:t>
            </a:r>
            <a:r>
              <a:rPr lang="x-none" altLang="en-US" sz="2000"/>
              <a:t>sensitive</a:t>
            </a:r>
            <a:r>
              <a:rPr lang="en-US" sz="2000"/>
              <a:t> API calls such as  </a:t>
            </a:r>
            <a:r>
              <a:rPr lang="en-US" sz="2000" i="1"/>
              <a:t>&lt;android.location.Location: double getLongitude()&gt;</a:t>
            </a:r>
            <a:r>
              <a:rPr lang="en-US" sz="2000"/>
              <a:t>.</a:t>
            </a:r>
          </a:p>
        </p:txBody>
      </p:sp>
      <p:pic>
        <p:nvPicPr>
          <p:cNvPr id="75" name="Shape 75"/>
          <p:cNvPicPr preferRelativeResize="0"/>
          <p:nvPr/>
        </p:nvPicPr>
        <p:blipFill rotWithShape="1">
          <a:blip r:embed="rId2"/>
          <a:srcRect l="16326" t="17478" r="10691" b="37565"/>
          <a:stretch>
            <a:fillRect/>
          </a:stretch>
        </p:blipFill>
        <p:spPr>
          <a:xfrm>
            <a:off x="1302730" y="3092610"/>
            <a:ext cx="6673723" cy="2312199"/>
          </a:xfrm>
          <a:prstGeom prst="rect">
            <a:avLst/>
          </a:prstGeom>
          <a:noFill/>
          <a:ln>
            <a:noFill/>
          </a:ln>
        </p:spPr>
      </p:pic>
    </p:spTree>
    <p:extLst>
      <p:ext uri="{BB962C8B-B14F-4D97-AF65-F5344CB8AC3E}">
        <p14:creationId xmlns:p14="http://schemas.microsoft.com/office/powerpoint/2010/main" val="455237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lstStyle/>
          <a:p>
            <a:fld id="{0840E6D7-221B-40B7-B50C-C3B5231B0D1A}" type="slidenum">
              <a:rPr lang="en-US"/>
              <a:t>36</a:t>
            </a:fld>
            <a:endParaRPr lang="en-US"/>
          </a:p>
        </p:txBody>
      </p:sp>
      <p:sp>
        <p:nvSpPr>
          <p:cNvPr id="3" name="Content Placeholder 2"/>
          <p:cNvSpPr>
            <a:spLocks noGrp="1"/>
          </p:cNvSpPr>
          <p:nvPr>
            <p:ph idx="1"/>
          </p:nvPr>
        </p:nvSpPr>
        <p:spPr>
          <a:xfrm>
            <a:off x="258445" y="1486535"/>
            <a:ext cx="5359400" cy="4526280"/>
          </a:xfrm>
        </p:spPr>
        <p:txBody>
          <a:bodyPr/>
          <a:lstStyle/>
          <a:p>
            <a:pPr marL="457200" lvl="0" indent="-228600" rtl="0">
              <a:spcBef>
                <a:spcPts val="0"/>
              </a:spcBef>
            </a:pPr>
            <a:endParaRPr lang="en-GB" sz="2000">
              <a:sym typeface="+mn-ea"/>
            </a:endParaRPr>
          </a:p>
          <a:p>
            <a:pPr marL="457200" lvl="0" indent="-228600" rtl="0">
              <a:spcBef>
                <a:spcPts val="0"/>
              </a:spcBef>
            </a:pPr>
            <a:r>
              <a:rPr lang="en-GB" sz="2000">
                <a:sym typeface="+mn-ea"/>
              </a:rPr>
              <a:t>Inter-component communication (ICC) is handled by using epicc(</a:t>
            </a:r>
            <a:r>
              <a:rPr lang="en-GB" sz="2000" u="sng">
                <a:solidFill>
                  <a:schemeClr val="hlink"/>
                </a:solidFill>
                <a:sym typeface="+mn-ea"/>
                <a:hlinkClick r:id="rId2"/>
              </a:rPr>
              <a:t>http://siis.cse.psu.edu/epicc/</a:t>
            </a:r>
            <a:r>
              <a:rPr lang="en-GB" sz="1800">
                <a:sym typeface="+mn-ea"/>
              </a:rPr>
              <a:t>). </a:t>
            </a:r>
          </a:p>
          <a:p>
            <a:pPr marL="457200" lvl="0" indent="-228600" rtl="0">
              <a:spcBef>
                <a:spcPts val="0"/>
              </a:spcBef>
            </a:pPr>
            <a:endParaRPr lang="en-GB" sz="1800">
              <a:sym typeface="+mn-ea"/>
            </a:endParaRPr>
          </a:p>
          <a:p>
            <a:pPr marL="457200" lvl="0" indent="-228600" rtl="0">
              <a:spcBef>
                <a:spcPts val="0"/>
              </a:spcBef>
            </a:pPr>
            <a:r>
              <a:rPr lang="en-GB" sz="1800">
                <a:sym typeface="+mn-ea"/>
              </a:rPr>
              <a:t>We then parse the epicc result and utilize the ICC information for a more complete data-flow analysis.</a:t>
            </a:r>
          </a:p>
          <a:p>
            <a:pPr marL="457200" lvl="0" indent="-228600" rtl="0">
              <a:spcBef>
                <a:spcPts val="0"/>
              </a:spcBef>
            </a:pPr>
            <a:endParaRPr lang="en-GB" sz="2000">
              <a:sym typeface="+mn-ea"/>
            </a:endParaRPr>
          </a:p>
          <a:p>
            <a:pPr marL="457200" lvl="0" indent="-228600" rtl="0">
              <a:spcBef>
                <a:spcPts val="0"/>
              </a:spcBef>
            </a:pPr>
            <a:r>
              <a:rPr lang="en-GB" sz="2000">
                <a:sym typeface="+mn-ea"/>
              </a:rPr>
              <a:t>Figure on the right shows some ICC information we extract from ATAKLITE </a:t>
            </a:r>
            <a:r>
              <a:rPr lang="x-none" altLang="en-GB" sz="2000">
                <a:sym typeface="+mn-ea"/>
              </a:rPr>
              <a:t>client</a:t>
            </a:r>
            <a:r>
              <a:rPr lang="en-GB" sz="2000">
                <a:sym typeface="+mn-ea"/>
              </a:rPr>
              <a:t> app.</a:t>
            </a:r>
          </a:p>
        </p:txBody>
      </p:sp>
      <p:pic>
        <p:nvPicPr>
          <p:cNvPr id="82" name="Shape 82"/>
          <p:cNvPicPr preferRelativeResize="0"/>
          <p:nvPr/>
        </p:nvPicPr>
        <p:blipFill rotWithShape="1">
          <a:blip r:embed="rId3"/>
          <a:srcRect l="3468" t="50198" r="60556" b="4584"/>
          <a:stretch>
            <a:fillRect/>
          </a:stretch>
        </p:blipFill>
        <p:spPr>
          <a:xfrm>
            <a:off x="5450840" y="2097405"/>
            <a:ext cx="3361690" cy="2498725"/>
          </a:xfrm>
          <a:prstGeom prst="rect">
            <a:avLst/>
          </a:prstGeom>
          <a:noFill/>
          <a:ln>
            <a:noFill/>
          </a:ln>
        </p:spPr>
      </p:pic>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196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lstStyle/>
          <a:p>
            <a:fld id="{0840E6D7-221B-40B7-B50C-C3B5231B0D1A}" type="slidenum">
              <a:rPr lang="en-US"/>
              <a:t>37</a:t>
            </a:fld>
            <a:endParaRPr lang="en-US"/>
          </a:p>
        </p:txBody>
      </p:sp>
      <p:sp>
        <p:nvSpPr>
          <p:cNvPr id="5" name="Content Placeholder 4"/>
          <p:cNvSpPr>
            <a:spLocks noGrp="1"/>
          </p:cNvSpPr>
          <p:nvPr>
            <p:ph idx="1"/>
          </p:nvPr>
        </p:nvSpPr>
        <p:spPr>
          <a:xfrm>
            <a:off x="464820" y="1364615"/>
            <a:ext cx="8229600" cy="4689475"/>
          </a:xfrm>
        </p:spPr>
        <p:txBody>
          <a:bodyPr/>
          <a:lstStyle/>
          <a:p>
            <a:r>
              <a:rPr lang="x-none" altLang="en-US" sz="2400">
                <a:sym typeface="+mn-ea"/>
              </a:rPr>
              <a:t>For dynamic analysis, we </a:t>
            </a:r>
            <a:r>
              <a:rPr lang="x-none" altLang="en-US" sz="2400"/>
              <a:t>use DroidScope which is an emulation-based Android application analysis engine. </a:t>
            </a:r>
          </a:p>
        </p:txBody>
      </p:sp>
      <p:pic>
        <p:nvPicPr>
          <p:cNvPr id="6" name="Picture 5" descr="1"/>
          <p:cNvPicPr>
            <a:picLocks noChangeAspect="1"/>
          </p:cNvPicPr>
          <p:nvPr/>
        </p:nvPicPr>
        <p:blipFill>
          <a:blip r:embed="rId2"/>
          <a:stretch>
            <a:fillRect/>
          </a:stretch>
        </p:blipFill>
        <p:spPr>
          <a:xfrm>
            <a:off x="1526540" y="2560955"/>
            <a:ext cx="6576695" cy="3698875"/>
          </a:xfrm>
          <a:prstGeom prst="rect">
            <a:avLst/>
          </a:prstGeom>
        </p:spPr>
      </p:pic>
      <p:sp>
        <p:nvSpPr>
          <p:cNvPr id="7" name="Oval 6"/>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037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lstStyle/>
          <a:p>
            <a:fld id="{0840E6D7-221B-40B7-B50C-C3B5231B0D1A}" type="slidenum">
              <a:rPr lang="en-US"/>
              <a:t>38</a:t>
            </a:fld>
            <a:endParaRPr lang="en-US"/>
          </a:p>
        </p:txBody>
      </p:sp>
      <p:sp>
        <p:nvSpPr>
          <p:cNvPr id="5" name="Content Placeholder 4"/>
          <p:cNvSpPr>
            <a:spLocks noGrp="1"/>
          </p:cNvSpPr>
          <p:nvPr>
            <p:ph idx="1"/>
          </p:nvPr>
        </p:nvSpPr>
        <p:spPr>
          <a:xfrm>
            <a:off x="457200" y="1437640"/>
            <a:ext cx="8229600" cy="4689475"/>
          </a:xfrm>
        </p:spPr>
        <p:txBody>
          <a:bodyPr/>
          <a:lstStyle/>
          <a:p>
            <a:r>
              <a:rPr lang="x-none" altLang="en-US" sz="2400"/>
              <a:t>Result file includes the function names and their CPU instruction counts.</a:t>
            </a:r>
          </a:p>
        </p:txBody>
      </p:sp>
      <p:pic>
        <p:nvPicPr>
          <p:cNvPr id="103" name="Shape 103"/>
          <p:cNvPicPr preferRelativeResize="0"/>
          <p:nvPr/>
        </p:nvPicPr>
        <p:blipFill rotWithShape="1">
          <a:blip r:embed="rId2"/>
          <a:srcRect l="3413" t="8381" r="30823" b="62717"/>
          <a:stretch>
            <a:fillRect/>
          </a:stretch>
        </p:blipFill>
        <p:spPr>
          <a:xfrm>
            <a:off x="1404620" y="2720340"/>
            <a:ext cx="6250305" cy="2199005"/>
          </a:xfrm>
          <a:prstGeom prst="rect">
            <a:avLst/>
          </a:prstGeom>
          <a:noFill/>
          <a:ln>
            <a:noFill/>
          </a:ln>
        </p:spPr>
      </p:pic>
    </p:spTree>
    <p:extLst>
      <p:ext uri="{BB962C8B-B14F-4D97-AF65-F5344CB8AC3E}">
        <p14:creationId xmlns:p14="http://schemas.microsoft.com/office/powerpoint/2010/main" val="3393142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(Eric to Refine)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39</a:t>
            </a:fld>
            <a:endParaRPr lang="en-US"/>
          </a:p>
        </p:txBody>
      </p:sp>
      <p:grpSp>
        <p:nvGrpSpPr>
          <p:cNvPr id="7" name="Group 6"/>
          <p:cNvGrpSpPr/>
          <p:nvPr/>
        </p:nvGrpSpPr>
        <p:grpSpPr>
          <a:xfrm>
            <a:off x="1321285" y="2108309"/>
            <a:ext cx="6281293" cy="3649588"/>
            <a:chOff x="2261085" y="1651109"/>
            <a:chExt cx="6281293" cy="3649588"/>
          </a:xfrm>
        </p:grpSpPr>
        <p:pic>
          <p:nvPicPr>
            <p:cNvPr id="8" name="Picture 7"/>
            <p:cNvPicPr>
              <a:picLocks noChangeAspect="1"/>
            </p:cNvPicPr>
            <p:nvPr/>
          </p:nvPicPr>
          <p:blipFill>
            <a:blip r:embed="rId2"/>
            <a:stretch>
              <a:fillRect/>
            </a:stretch>
          </p:blipFill>
          <p:spPr>
            <a:xfrm>
              <a:off x="2261085" y="1651109"/>
              <a:ext cx="6281293" cy="3649588"/>
            </a:xfrm>
            <a:prstGeom prst="rect">
              <a:avLst/>
            </a:prstGeom>
          </p:spPr>
        </p:pic>
        <p:sp>
          <p:nvSpPr>
            <p:cNvPr id="9" name="Oval 8"/>
            <p:cNvSpPr/>
            <p:nvPr/>
          </p:nvSpPr>
          <p:spPr>
            <a:xfrm>
              <a:off x="5211231" y="1928703"/>
              <a:ext cx="1176867" cy="1115747"/>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6189621" y="1159217"/>
            <a:ext cx="2954379" cy="923330"/>
          </a:xfrm>
          <a:prstGeom prst="rect">
            <a:avLst/>
          </a:prstGeom>
          <a:noFill/>
        </p:spPr>
        <p:txBody>
          <a:bodyPr wrap="square" rtlCol="0">
            <a:spAutoFit/>
          </a:bodyPr>
          <a:lstStyle/>
          <a:p>
            <a:r>
              <a:rPr lang="en-US" i="1" dirty="0" smtClean="0"/>
              <a:t>Highlights indicate which parts of the solution is covered/plays a role…</a:t>
            </a:r>
            <a:endParaRPr lang="en-US" i="1" dirty="0"/>
          </a:p>
        </p:txBody>
      </p:sp>
      <p:sp>
        <p:nvSpPr>
          <p:cNvPr id="11" name="Oval 10"/>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520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Programmatics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a:t>
            </a:fld>
            <a:endParaRPr lang="en-US"/>
          </a:p>
        </p:txBody>
      </p:sp>
      <p:grpSp>
        <p:nvGrpSpPr>
          <p:cNvPr id="12" name="Group 11"/>
          <p:cNvGrpSpPr/>
          <p:nvPr/>
        </p:nvGrpSpPr>
        <p:grpSpPr>
          <a:xfrm>
            <a:off x="1169011" y="1160177"/>
            <a:ext cx="6374251" cy="4519246"/>
            <a:chOff x="477349" y="1045796"/>
            <a:chExt cx="6374251" cy="4519246"/>
          </a:xfrm>
        </p:grpSpPr>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349" y="1069242"/>
              <a:ext cx="6248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stretch>
              <a:fillRect/>
            </a:stretch>
          </p:blipFill>
          <p:spPr>
            <a:xfrm>
              <a:off x="2632369" y="1160177"/>
              <a:ext cx="2103754" cy="139569"/>
            </a:xfrm>
            <a:prstGeom prst="rect">
              <a:avLst/>
            </a:prstGeom>
          </p:spPr>
        </p:pic>
        <p:pic>
          <p:nvPicPr>
            <p:cNvPr id="9" name="Picture 8"/>
            <p:cNvPicPr>
              <a:picLocks noChangeAspect="1"/>
            </p:cNvPicPr>
            <p:nvPr/>
          </p:nvPicPr>
          <p:blipFill>
            <a:blip r:embed="rId3"/>
            <a:stretch>
              <a:fillRect/>
            </a:stretch>
          </p:blipFill>
          <p:spPr>
            <a:xfrm>
              <a:off x="4736123" y="1160177"/>
              <a:ext cx="2103754" cy="139569"/>
            </a:xfrm>
            <a:prstGeom prst="rect">
              <a:avLst/>
            </a:prstGeom>
          </p:spPr>
        </p:pic>
        <p:pic>
          <p:nvPicPr>
            <p:cNvPr id="10" name="Picture 9"/>
            <p:cNvPicPr>
              <a:picLocks noChangeAspect="1"/>
            </p:cNvPicPr>
            <p:nvPr/>
          </p:nvPicPr>
          <p:blipFill>
            <a:blip r:embed="rId4"/>
            <a:stretch>
              <a:fillRect/>
            </a:stretch>
          </p:blipFill>
          <p:spPr>
            <a:xfrm>
              <a:off x="2632369" y="1048197"/>
              <a:ext cx="2103754" cy="204511"/>
            </a:xfrm>
            <a:prstGeom prst="rect">
              <a:avLst/>
            </a:prstGeom>
          </p:spPr>
        </p:pic>
        <p:pic>
          <p:nvPicPr>
            <p:cNvPr id="11" name="Picture 10"/>
            <p:cNvPicPr>
              <a:picLocks noChangeAspect="1"/>
            </p:cNvPicPr>
            <p:nvPr/>
          </p:nvPicPr>
          <p:blipFill>
            <a:blip r:embed="rId5"/>
            <a:stretch>
              <a:fillRect/>
            </a:stretch>
          </p:blipFill>
          <p:spPr>
            <a:xfrm>
              <a:off x="4721199" y="1045796"/>
              <a:ext cx="2130401" cy="183466"/>
            </a:xfrm>
            <a:prstGeom prst="rect">
              <a:avLst/>
            </a:prstGeom>
          </p:spPr>
        </p:pic>
      </p:grpSp>
      <p:cxnSp>
        <p:nvCxnSpPr>
          <p:cNvPr id="14" name="Straight Connector 13"/>
          <p:cNvCxnSpPr/>
          <p:nvPr/>
        </p:nvCxnSpPr>
        <p:spPr>
          <a:xfrm>
            <a:off x="3985842" y="1039324"/>
            <a:ext cx="0" cy="5029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31323" y="6068524"/>
            <a:ext cx="1992923" cy="369332"/>
          </a:xfrm>
          <a:prstGeom prst="rect">
            <a:avLst/>
          </a:prstGeom>
          <a:noFill/>
        </p:spPr>
        <p:txBody>
          <a:bodyPr wrap="square" rtlCol="0">
            <a:spAutoFit/>
          </a:bodyPr>
          <a:lstStyle/>
          <a:p>
            <a:r>
              <a:rPr lang="en-US" dirty="0" smtClean="0"/>
              <a:t>We are here</a:t>
            </a:r>
            <a:endParaRPr lang="en-US" dirty="0"/>
          </a:p>
        </p:txBody>
      </p:sp>
    </p:spTree>
    <p:extLst>
      <p:ext uri="{BB962C8B-B14F-4D97-AF65-F5344CB8AC3E}">
        <p14:creationId xmlns:p14="http://schemas.microsoft.com/office/powerpoint/2010/main" val="244074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Specification DSL </a:t>
            </a:r>
            <a:endParaRPr lang="en-US" dirty="0"/>
          </a:p>
        </p:txBody>
      </p:sp>
      <p:sp>
        <p:nvSpPr>
          <p:cNvPr id="3" name="Content Placeholder 2"/>
          <p:cNvSpPr>
            <a:spLocks noGrp="1"/>
          </p:cNvSpPr>
          <p:nvPr>
            <p:ph idx="1"/>
          </p:nvPr>
        </p:nvSpPr>
        <p:spPr>
          <a:xfrm>
            <a:off x="457199" y="1104076"/>
            <a:ext cx="8442251" cy="2969164"/>
          </a:xfrm>
        </p:spPr>
        <p:txBody>
          <a:bodyPr/>
          <a:lstStyle/>
          <a:p>
            <a:r>
              <a:rPr lang="en-US" sz="2000" dirty="0" smtClean="0"/>
              <a:t>Overall goal: language to specify, type system to check fitness of </a:t>
            </a:r>
            <a:r>
              <a:rPr lang="en-US" sz="2000" dirty="0" err="1" smtClean="0"/>
              <a:t>EFS</a:t>
            </a:r>
            <a:r>
              <a:rPr lang="en-US" sz="2000" dirty="0" smtClean="0"/>
              <a:t/>
            </a:r>
            <a:br>
              <a:rPr lang="en-US" sz="2000" dirty="0" smtClean="0"/>
            </a:br>
            <a:endParaRPr lang="en-US" sz="1600" dirty="0" smtClean="0"/>
          </a:p>
          <a:p>
            <a:r>
              <a:rPr lang="en-US" sz="2000" dirty="0" smtClean="0"/>
              <a:t>Conceptual overview</a:t>
            </a:r>
          </a:p>
          <a:p>
            <a:pPr lvl="1"/>
            <a:r>
              <a:rPr lang="en-US" sz="1600" dirty="0"/>
              <a:t>Atomic DFU: a constant with a </a:t>
            </a:r>
            <a:r>
              <a:rPr lang="en-US" sz="1600" i="1" dirty="0"/>
              <a:t>resource type</a:t>
            </a:r>
            <a:r>
              <a:rPr lang="en-US" sz="1600" dirty="0"/>
              <a:t>  A      B</a:t>
            </a:r>
          </a:p>
          <a:p>
            <a:pPr lvl="1"/>
            <a:r>
              <a:rPr lang="en-US" sz="1600" dirty="0" smtClean="0"/>
              <a:t>DFUs can be composed, a component or a product can thus have a resource type</a:t>
            </a:r>
          </a:p>
          <a:p>
            <a:pPr lvl="1"/>
            <a:r>
              <a:rPr lang="en-US" sz="1600" dirty="0" smtClean="0"/>
              <a:t>Application </a:t>
            </a:r>
            <a:r>
              <a:rPr lang="en-US" sz="1600" dirty="0"/>
              <a:t>model: function that composes DFUs and applies DFUs to resources</a:t>
            </a:r>
          </a:p>
          <a:p>
            <a:pPr lvl="1"/>
            <a:r>
              <a:rPr lang="en-US" sz="1600" dirty="0"/>
              <a:t>Application instance: </a:t>
            </a:r>
            <a:r>
              <a:rPr lang="en-US" sz="1600" dirty="0" smtClean="0"/>
              <a:t>value produced by application model (after supplying all </a:t>
            </a:r>
            <a:r>
              <a:rPr lang="en-US" sz="1600" dirty="0" err="1" smtClean="0"/>
              <a:t>args</a:t>
            </a:r>
            <a:r>
              <a:rPr lang="en-US" sz="1600" dirty="0" smtClean="0"/>
              <a:t>)</a:t>
            </a:r>
            <a:endParaRPr lang="en-US" sz="1600" dirty="0"/>
          </a:p>
          <a:p>
            <a:pPr lvl="1"/>
            <a:r>
              <a:rPr lang="en-US" sz="1600" dirty="0"/>
              <a:t>Deployment model: </a:t>
            </a:r>
            <a:r>
              <a:rPr lang="en-US" sz="1600" dirty="0" smtClean="0"/>
              <a:t>inputs to application model + expected type of output</a:t>
            </a:r>
            <a:r>
              <a:rPr lang="en-US" sz="1600" dirty="0"/>
              <a:t/>
            </a:r>
            <a:br>
              <a:rPr lang="en-US" sz="1600" dirty="0"/>
            </a:br>
            <a:r>
              <a:rPr lang="en-US" sz="1400" dirty="0"/>
              <a:t>–  inputs: </a:t>
            </a:r>
            <a:r>
              <a:rPr lang="en-US" sz="1400" dirty="0" smtClean="0"/>
              <a:t>parameters and initial environment</a:t>
            </a:r>
            <a:r>
              <a:rPr lang="en-US" sz="1400" dirty="0"/>
              <a:t/>
            </a:r>
            <a:br>
              <a:rPr lang="en-US" sz="1400" dirty="0"/>
            </a:br>
            <a:r>
              <a:rPr lang="en-US" sz="1400" dirty="0"/>
              <a:t>–  outputs: </a:t>
            </a:r>
            <a:r>
              <a:rPr lang="en-US" sz="1400" dirty="0" smtClean="0"/>
              <a:t>resulting environment w/ services required </a:t>
            </a:r>
            <a:r>
              <a:rPr lang="en-US" sz="1400" dirty="0"/>
              <a:t>by the mission </a:t>
            </a:r>
            <a:r>
              <a:rPr lang="en-US" sz="1400" dirty="0" smtClean="0"/>
              <a:t>requirements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40</a:t>
            </a:fld>
            <a:endParaRPr lang="en-US" dirty="0"/>
          </a:p>
        </p:txBody>
      </p:sp>
      <p:sp>
        <p:nvSpPr>
          <p:cNvPr id="5" name="Rectangle 4"/>
          <p:cNvSpPr/>
          <p:nvPr/>
        </p:nvSpPr>
        <p:spPr>
          <a:xfrm>
            <a:off x="4038601" y="1683610"/>
            <a:ext cx="4432299" cy="338554"/>
          </a:xfrm>
          <a:prstGeom prst="rect">
            <a:avLst/>
          </a:prstGeom>
          <a:solidFill>
            <a:schemeClr val="bg1">
              <a:lumMod val="85000"/>
            </a:schemeClr>
          </a:solidFill>
          <a:ln>
            <a:solidFill>
              <a:schemeClr val="bg1">
                <a:lumMod val="50000"/>
              </a:schemeClr>
            </a:solidFill>
          </a:ln>
        </p:spPr>
        <p:txBody>
          <a:bodyPr wrap="square">
            <a:spAutoFit/>
          </a:bodyPr>
          <a:lstStyle/>
          <a:p>
            <a:r>
              <a:rPr lang="en-US" sz="1600" i="1" dirty="0" err="1" smtClean="0"/>
              <a:t>DFU</a:t>
            </a:r>
            <a:r>
              <a:rPr lang="en-US" sz="1600" i="1" dirty="0" smtClean="0"/>
              <a:t> requires resources/services A, provides B</a:t>
            </a:r>
            <a:endParaRPr lang="en-US" sz="1600" i="1" dirty="0"/>
          </a:p>
        </p:txBody>
      </p:sp>
      <p:pic>
        <p:nvPicPr>
          <p:cNvPr id="6" name="Picture 5"/>
          <p:cNvPicPr>
            <a:picLocks noChangeAspect="1"/>
          </p:cNvPicPr>
          <p:nvPr/>
        </p:nvPicPr>
        <p:blipFill>
          <a:blip r:embed="rId2"/>
          <a:stretch>
            <a:fillRect/>
          </a:stretch>
        </p:blipFill>
        <p:spPr>
          <a:xfrm>
            <a:off x="5572217" y="2195083"/>
            <a:ext cx="283029" cy="101600"/>
          </a:xfrm>
          <a:prstGeom prst="rect">
            <a:avLst/>
          </a:prstGeom>
        </p:spPr>
      </p:pic>
      <p:sp>
        <p:nvSpPr>
          <p:cNvPr id="7" name="Rectangle 6"/>
          <p:cNvSpPr/>
          <p:nvPr/>
        </p:nvSpPr>
        <p:spPr>
          <a:xfrm>
            <a:off x="131553" y="4098265"/>
            <a:ext cx="4206532" cy="1815882"/>
          </a:xfrm>
          <a:prstGeom prst="rect">
            <a:avLst/>
          </a:prstGeom>
          <a:solidFill>
            <a:schemeClr val="accent3">
              <a:lumMod val="20000"/>
              <a:lumOff val="80000"/>
            </a:schemeClr>
          </a:solidFill>
          <a:ln>
            <a:solidFill>
              <a:schemeClr val="bg1">
                <a:lumMod val="50000"/>
              </a:schemeClr>
            </a:solidFill>
          </a:ln>
        </p:spPr>
        <p:txBody>
          <a:bodyPr wrap="square">
            <a:spAutoFit/>
          </a:bodyPr>
          <a:lstStyle/>
          <a:p>
            <a:r>
              <a:rPr lang="en-US" sz="1600" i="1" dirty="0" smtClean="0"/>
              <a:t>Can be used to answer these questions:</a:t>
            </a:r>
          </a:p>
          <a:p>
            <a:pPr marL="285750" indent="-285750">
              <a:buFont typeface="Arial" panose="020B0604020202020204" pitchFamily="34" charset="0"/>
              <a:buChar char="•"/>
            </a:pPr>
            <a:r>
              <a:rPr lang="en-US" sz="1600" i="1" dirty="0" smtClean="0"/>
              <a:t>Does this application instance satisfy the deployment model (type checking)</a:t>
            </a:r>
          </a:p>
          <a:p>
            <a:pPr marL="285750" indent="-285750">
              <a:buFont typeface="Arial" panose="020B0604020202020204" pitchFamily="34" charset="0"/>
              <a:buChar char="•"/>
            </a:pPr>
            <a:r>
              <a:rPr lang="en-US" sz="1600" i="1" dirty="0" smtClean="0"/>
              <a:t>How do we configure the model to produce a valid instance (type inference)</a:t>
            </a:r>
          </a:p>
          <a:p>
            <a:pPr marL="285750" indent="-285750">
              <a:buFont typeface="Arial" panose="020B0604020202020204" pitchFamily="34" charset="0"/>
              <a:buChar char="•"/>
            </a:pPr>
            <a:r>
              <a:rPr lang="en-US" sz="1600" i="1" dirty="0" smtClean="0"/>
              <a:t>What is the best configuration for a deployment model (inference + valuation)</a:t>
            </a:r>
            <a:endParaRPr lang="en-US" sz="1600" i="1" dirty="0"/>
          </a:p>
        </p:txBody>
      </p:sp>
      <p:sp>
        <p:nvSpPr>
          <p:cNvPr id="8" name="Rectangle 7"/>
          <p:cNvSpPr/>
          <p:nvPr/>
        </p:nvSpPr>
        <p:spPr>
          <a:xfrm>
            <a:off x="4540102" y="4087737"/>
            <a:ext cx="4476898" cy="2308324"/>
          </a:xfrm>
          <a:prstGeom prst="rect">
            <a:avLst/>
          </a:prstGeom>
          <a:solidFill>
            <a:schemeClr val="accent5">
              <a:lumMod val="20000"/>
              <a:lumOff val="80000"/>
            </a:schemeClr>
          </a:solidFill>
          <a:ln>
            <a:solidFill>
              <a:schemeClr val="bg1">
                <a:lumMod val="50000"/>
              </a:schemeClr>
            </a:solidFill>
          </a:ln>
        </p:spPr>
        <p:txBody>
          <a:bodyPr wrap="square">
            <a:spAutoFit/>
          </a:bodyPr>
          <a:lstStyle/>
          <a:p>
            <a:r>
              <a:rPr lang="en-US" sz="1600" i="1" dirty="0" smtClean="0"/>
              <a:t>Novel combination of three theories:</a:t>
            </a:r>
          </a:p>
          <a:p>
            <a:pPr marL="285750" indent="-285750">
              <a:buFont typeface="Arial" panose="020B0604020202020204" pitchFamily="34" charset="0"/>
              <a:buChar char="•"/>
            </a:pPr>
            <a:r>
              <a:rPr lang="en-US" sz="1600" i="1" dirty="0" smtClean="0"/>
              <a:t>Linear types: resources are consumable</a:t>
            </a:r>
          </a:p>
          <a:p>
            <a:pPr marL="285750" indent="-285750">
              <a:buFont typeface="Arial" panose="020B0604020202020204" pitchFamily="34" charset="0"/>
              <a:buChar char="•"/>
            </a:pPr>
            <a:r>
              <a:rPr lang="en-US" sz="1600" i="1" dirty="0" smtClean="0"/>
              <a:t>Refinement types: express constraints on quantities of resources</a:t>
            </a:r>
          </a:p>
          <a:p>
            <a:pPr marL="285750" indent="-285750">
              <a:buFont typeface="Arial" panose="020B0604020202020204" pitchFamily="34" charset="0"/>
              <a:buChar char="•"/>
            </a:pPr>
            <a:r>
              <a:rPr lang="en-US" sz="1600" i="1" dirty="0" err="1" smtClean="0"/>
              <a:t>Variational</a:t>
            </a:r>
            <a:r>
              <a:rPr lang="en-US" sz="1600" i="1" dirty="0" smtClean="0"/>
              <a:t> types: synchronize configuration points across </a:t>
            </a:r>
            <a:r>
              <a:rPr lang="en-US" sz="1600" i="1" dirty="0" err="1" smtClean="0"/>
              <a:t>DFUs</a:t>
            </a:r>
            <a:endParaRPr lang="en-US" sz="1600" i="1" dirty="0" smtClean="0"/>
          </a:p>
          <a:p>
            <a:r>
              <a:rPr lang="en-US" sz="1600" i="1" dirty="0" smtClean="0"/>
              <a:t>Also: use records </a:t>
            </a:r>
            <a:r>
              <a:rPr lang="en-US" sz="1600" i="1" dirty="0"/>
              <a:t>/ row polymorphism for representing and abstracting over resource </a:t>
            </a:r>
            <a:r>
              <a:rPr lang="en-US" sz="1600" i="1" dirty="0" smtClean="0"/>
              <a:t>environments</a:t>
            </a:r>
            <a:endParaRPr lang="en-US" sz="1600" i="1" dirty="0"/>
          </a:p>
        </p:txBody>
      </p:sp>
      <p:sp>
        <p:nvSpPr>
          <p:cNvPr id="9" name="Oval 8"/>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45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(Part </a:t>
            </a:r>
            <a:r>
              <a:rPr lang="en-US" dirty="0"/>
              <a:t> </a:t>
            </a:r>
            <a:r>
              <a:rPr lang="en-US" dirty="0" smtClean="0"/>
              <a:t>1)</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41</a:t>
            </a:fld>
            <a:endParaRPr lang="en-US"/>
          </a:p>
        </p:txBody>
      </p:sp>
      <p:grpSp>
        <p:nvGrpSpPr>
          <p:cNvPr id="9" name="Group 8"/>
          <p:cNvGrpSpPr/>
          <p:nvPr/>
        </p:nvGrpSpPr>
        <p:grpSpPr>
          <a:xfrm>
            <a:off x="97325" y="2927416"/>
            <a:ext cx="9163199" cy="710451"/>
            <a:chOff x="416736" y="1363775"/>
            <a:chExt cx="9163199" cy="710451"/>
          </a:xfrm>
        </p:grpSpPr>
        <p:sp>
          <p:nvSpPr>
            <p:cNvPr id="5" name="TextBox 4"/>
            <p:cNvSpPr txBox="1"/>
            <p:nvPr/>
          </p:nvSpPr>
          <p:spPr>
            <a:xfrm>
              <a:off x="416736" y="1363775"/>
              <a:ext cx="9163199" cy="710451"/>
            </a:xfrm>
            <a:prstGeom prst="rect">
              <a:avLst/>
            </a:prstGeom>
            <a:noFill/>
          </p:spPr>
          <p:txBody>
            <a:bodyPr wrap="square" rtlCol="0">
              <a:spAutoFit/>
            </a:bodyPr>
            <a:lstStyle/>
            <a:p>
              <a:r>
                <a:rPr lang="en-US" dirty="0" err="1" smtClean="0"/>
                <a:t>LocationProviderAndroidGPS</a:t>
              </a:r>
              <a:r>
                <a:rPr lang="en-US" dirty="0"/>
                <a:t> </a:t>
              </a:r>
              <a:r>
                <a:rPr lang="en-US" dirty="0" smtClean="0"/>
                <a:t>:  { Mem: </a:t>
              </a:r>
              <a:r>
                <a:rPr lang="en-US" dirty="0" err="1" smtClean="0"/>
                <a:t>m@Int</a:t>
              </a:r>
              <a:r>
                <a:rPr lang="en-US" dirty="0" smtClean="0"/>
                <a:t>, !</a:t>
              </a:r>
              <a:r>
                <a:rPr lang="en-US" dirty="0" err="1" smtClean="0"/>
                <a:t>GPSSatSig</a:t>
              </a:r>
              <a:r>
                <a:rPr lang="en-US" dirty="0"/>
                <a:t> </a:t>
              </a:r>
              <a:r>
                <a:rPr lang="en-US" dirty="0" smtClean="0"/>
                <a:t>| r }</a:t>
              </a:r>
            </a:p>
            <a:p>
              <a:pPr>
                <a:spcBef>
                  <a:spcPts val="500"/>
                </a:spcBef>
              </a:pPr>
              <a:r>
                <a:rPr lang="en-US" dirty="0"/>
                <a:t> </a:t>
              </a:r>
              <a:r>
                <a:rPr lang="en-US" dirty="0" smtClean="0"/>
                <a:t>             { Mem: [v | v = m - 128 &amp; v ≥ 0], !</a:t>
              </a:r>
              <a:r>
                <a:rPr lang="en-US" dirty="0" err="1" smtClean="0"/>
                <a:t>GPSSatSig</a:t>
              </a:r>
              <a:r>
                <a:rPr lang="en-US" dirty="0" smtClean="0"/>
                <a:t>, !</a:t>
              </a:r>
              <a:r>
                <a:rPr lang="en-US" dirty="0" err="1" smtClean="0"/>
                <a:t>LocData</a:t>
              </a:r>
              <a:r>
                <a:rPr lang="en-US" dirty="0" smtClean="0"/>
                <a:t> | r }</a:t>
              </a:r>
              <a:endParaRPr lang="en-US" dirty="0"/>
            </a:p>
          </p:txBody>
        </p:sp>
        <p:pic>
          <p:nvPicPr>
            <p:cNvPr id="7" name="Picture 6"/>
            <p:cNvPicPr>
              <a:picLocks noChangeAspect="1"/>
            </p:cNvPicPr>
            <p:nvPr/>
          </p:nvPicPr>
          <p:blipFill>
            <a:blip r:embed="rId3"/>
            <a:stretch>
              <a:fillRect/>
            </a:stretch>
          </p:blipFill>
          <p:spPr>
            <a:xfrm>
              <a:off x="954077" y="1849230"/>
              <a:ext cx="342465" cy="122936"/>
            </a:xfrm>
            <a:prstGeom prst="rect">
              <a:avLst/>
            </a:prstGeom>
          </p:spPr>
        </p:pic>
      </p:grpSp>
      <p:sp>
        <p:nvSpPr>
          <p:cNvPr id="21" name="Rectangular Callout 20"/>
          <p:cNvSpPr/>
          <p:nvPr/>
        </p:nvSpPr>
        <p:spPr>
          <a:xfrm>
            <a:off x="444221" y="2411348"/>
            <a:ext cx="896983" cy="300224"/>
          </a:xfrm>
          <a:prstGeom prst="wedgeRectCallout">
            <a:avLst>
              <a:gd name="adj1" fmla="val 58278"/>
              <a:gd name="adj2" fmla="val 1472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DFU Id</a:t>
            </a:r>
            <a:endParaRPr lang="en-US" dirty="0"/>
          </a:p>
        </p:txBody>
      </p:sp>
      <p:sp>
        <p:nvSpPr>
          <p:cNvPr id="22" name="Rectangular Callout 21"/>
          <p:cNvSpPr/>
          <p:nvPr/>
        </p:nvSpPr>
        <p:spPr>
          <a:xfrm>
            <a:off x="2628059" y="2132820"/>
            <a:ext cx="1060395" cy="585217"/>
          </a:xfrm>
          <a:prstGeom prst="wedgeRectCallout">
            <a:avLst>
              <a:gd name="adj1" fmla="val 45750"/>
              <a:gd name="adj2" fmla="val 9329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Needs</a:t>
            </a:r>
            <a:br>
              <a:rPr lang="en-US" dirty="0" smtClean="0"/>
            </a:br>
            <a:r>
              <a:rPr lang="en-US" dirty="0" smtClean="0"/>
              <a:t>memory</a:t>
            </a:r>
            <a:endParaRPr lang="en-US" dirty="0"/>
          </a:p>
        </p:txBody>
      </p:sp>
      <p:sp>
        <p:nvSpPr>
          <p:cNvPr id="23" name="Rectangular Callout 22"/>
          <p:cNvSpPr/>
          <p:nvPr/>
        </p:nvSpPr>
        <p:spPr>
          <a:xfrm>
            <a:off x="5895417" y="2132820"/>
            <a:ext cx="1909310" cy="585217"/>
          </a:xfrm>
          <a:prstGeom prst="wedgeRectCallout">
            <a:avLst>
              <a:gd name="adj1" fmla="val -48353"/>
              <a:gd name="adj2" fmla="val 939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Needs GPS sig</a:t>
            </a:r>
            <a:br>
              <a:rPr lang="en-US" dirty="0" smtClean="0"/>
            </a:br>
            <a:r>
              <a:rPr lang="en-US" dirty="0" smtClean="0"/>
              <a:t>(non-consumable)</a:t>
            </a:r>
            <a:endParaRPr lang="en-US" dirty="0"/>
          </a:p>
        </p:txBody>
      </p:sp>
      <p:sp>
        <p:nvSpPr>
          <p:cNvPr id="24" name="Rectangular Callout 23"/>
          <p:cNvSpPr/>
          <p:nvPr/>
        </p:nvSpPr>
        <p:spPr>
          <a:xfrm>
            <a:off x="2749492" y="3805415"/>
            <a:ext cx="2139772" cy="585216"/>
          </a:xfrm>
          <a:prstGeom prst="wedgeRectCallout">
            <a:avLst>
              <a:gd name="adj1" fmla="val -33417"/>
              <a:gd name="adj2" fmla="val -847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Consumes 128 units</a:t>
            </a:r>
            <a:br>
              <a:rPr lang="en-US" dirty="0" smtClean="0"/>
            </a:br>
            <a:r>
              <a:rPr lang="en-US" dirty="0" smtClean="0"/>
              <a:t>of memory to run</a:t>
            </a:r>
            <a:endParaRPr lang="en-US" dirty="0"/>
          </a:p>
        </p:txBody>
      </p:sp>
      <p:sp>
        <p:nvSpPr>
          <p:cNvPr id="25" name="Rectangular Callout 24"/>
          <p:cNvSpPr/>
          <p:nvPr/>
        </p:nvSpPr>
        <p:spPr>
          <a:xfrm>
            <a:off x="5372098" y="3805762"/>
            <a:ext cx="1453396" cy="585216"/>
          </a:xfrm>
          <a:prstGeom prst="wedgeRectCallout">
            <a:avLst>
              <a:gd name="adj1" fmla="val -11371"/>
              <a:gd name="adj2" fmla="val -829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Provides</a:t>
            </a:r>
            <a:r>
              <a:rPr lang="en-US" smtClean="0"/>
              <a:t/>
            </a:r>
            <a:br>
              <a:rPr lang="en-US" smtClean="0"/>
            </a:br>
            <a:r>
              <a:rPr lang="en-US" smtClean="0"/>
              <a:t>location data</a:t>
            </a:r>
            <a:endParaRPr lang="en-US" dirty="0"/>
          </a:p>
        </p:txBody>
      </p:sp>
      <p:sp>
        <p:nvSpPr>
          <p:cNvPr id="45" name="TextBox 44"/>
          <p:cNvSpPr txBox="1"/>
          <p:nvPr/>
        </p:nvSpPr>
        <p:spPr>
          <a:xfrm>
            <a:off x="1362250" y="4860436"/>
            <a:ext cx="6506760" cy="369332"/>
          </a:xfrm>
          <a:prstGeom prst="rect">
            <a:avLst/>
          </a:prstGeom>
          <a:noFill/>
        </p:spPr>
        <p:txBody>
          <a:bodyPr wrap="square" rtlCol="0">
            <a:spAutoFit/>
          </a:bodyPr>
          <a:lstStyle/>
          <a:p>
            <a:r>
              <a:rPr lang="en-US" b="1" dirty="0" smtClean="0"/>
              <a:t>Resource type of a DFU (e.g. a substitutable component)</a:t>
            </a:r>
            <a:endParaRPr lang="en-US" b="1" dirty="0"/>
          </a:p>
        </p:txBody>
      </p:sp>
      <p:sp>
        <p:nvSpPr>
          <p:cNvPr id="39" name="Rectangular Callout 38"/>
          <p:cNvSpPr/>
          <p:nvPr/>
        </p:nvSpPr>
        <p:spPr>
          <a:xfrm>
            <a:off x="4004780" y="2132820"/>
            <a:ext cx="1348287" cy="585217"/>
          </a:xfrm>
          <a:prstGeom prst="wedgeRectCallout">
            <a:avLst>
              <a:gd name="adj1" fmla="val -26111"/>
              <a:gd name="adj2" fmla="val 96378"/>
            </a:avLst>
          </a:prstGeom>
        </p:spPr>
        <p:style>
          <a:lnRef idx="1">
            <a:schemeClr val="accent1"/>
          </a:lnRef>
          <a:fillRef idx="3">
            <a:schemeClr val="accent1"/>
          </a:fillRef>
          <a:effectRef idx="2">
            <a:schemeClr val="accent1"/>
          </a:effectRef>
          <a:fontRef idx="minor">
            <a:schemeClr val="lt1"/>
          </a:fontRef>
        </p:style>
        <p:txBody>
          <a:bodyPr tIns="45720" rtlCol="0" anchor="ctr"/>
          <a:lstStyle/>
          <a:p>
            <a:pPr algn="ctr"/>
            <a:r>
              <a:rPr lang="en-US" dirty="0" smtClean="0"/>
              <a:t>Dependent</a:t>
            </a:r>
            <a:br>
              <a:rPr lang="en-US" dirty="0" smtClean="0"/>
            </a:br>
            <a:r>
              <a:rPr lang="en-US" dirty="0" smtClean="0"/>
              <a:t>variable</a:t>
            </a:r>
            <a:endParaRPr lang="en-US" dirty="0"/>
          </a:p>
        </p:txBody>
      </p:sp>
      <p:sp>
        <p:nvSpPr>
          <p:cNvPr id="41" name="Rectangular Callout 40"/>
          <p:cNvSpPr/>
          <p:nvPr/>
        </p:nvSpPr>
        <p:spPr>
          <a:xfrm>
            <a:off x="1373495" y="3805415"/>
            <a:ext cx="995950" cy="585216"/>
          </a:xfrm>
          <a:prstGeom prst="wedgeRectCallout">
            <a:avLst>
              <a:gd name="adj1" fmla="val 20127"/>
              <a:gd name="adj2" fmla="val -8272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Refined</a:t>
            </a:r>
          </a:p>
          <a:p>
            <a:pPr algn="ctr"/>
            <a:r>
              <a:rPr lang="en-US" dirty="0" smtClean="0"/>
              <a:t>type</a:t>
            </a:r>
            <a:endParaRPr lang="en-US" dirty="0"/>
          </a:p>
        </p:txBody>
      </p:sp>
      <p:sp>
        <p:nvSpPr>
          <p:cNvPr id="43" name="Rectangular Callout 42"/>
          <p:cNvSpPr/>
          <p:nvPr/>
        </p:nvSpPr>
        <p:spPr>
          <a:xfrm>
            <a:off x="7210107" y="2888396"/>
            <a:ext cx="1755763" cy="886845"/>
          </a:xfrm>
          <a:prstGeom prst="wedgeRectCallout">
            <a:avLst>
              <a:gd name="adj1" fmla="val -69904"/>
              <a:gd name="adj2" fmla="val -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r>
              <a:rPr lang="en-US" dirty="0" smtClean="0"/>
              <a:t>ther resources unaffected</a:t>
            </a:r>
            <a:br>
              <a:rPr lang="en-US" dirty="0" smtClean="0"/>
            </a:br>
            <a:r>
              <a:rPr lang="en-US" dirty="0" smtClean="0"/>
              <a:t>(row poly.)</a:t>
            </a:r>
            <a:endParaRPr lang="en-US" dirty="0"/>
          </a:p>
        </p:txBody>
      </p:sp>
      <p:sp>
        <p:nvSpPr>
          <p:cNvPr id="3" name="Rectangle 2"/>
          <p:cNvSpPr/>
          <p:nvPr/>
        </p:nvSpPr>
        <p:spPr>
          <a:xfrm>
            <a:off x="4813245" y="1238332"/>
            <a:ext cx="3711272" cy="646331"/>
          </a:xfrm>
          <a:prstGeom prst="rect">
            <a:avLst/>
          </a:prstGeom>
        </p:spPr>
        <p:txBody>
          <a:bodyPr wrap="none">
            <a:spAutoFit/>
          </a:bodyPr>
          <a:lstStyle/>
          <a:p>
            <a:r>
              <a:rPr lang="en-US" dirty="0" smtClean="0">
                <a:solidFill>
                  <a:schemeClr val="bg1">
                    <a:lumMod val="50000"/>
                  </a:schemeClr>
                </a:solidFill>
              </a:rPr>
              <a:t>Sugar for non-linear unit type:</a:t>
            </a:r>
          </a:p>
          <a:p>
            <a:r>
              <a:rPr lang="en-US" dirty="0" smtClean="0"/>
              <a:t>!</a:t>
            </a:r>
            <a:r>
              <a:rPr lang="en-US" dirty="0" err="1" smtClean="0"/>
              <a:t>GPSSatSig</a:t>
            </a:r>
            <a:r>
              <a:rPr lang="en-US" dirty="0" smtClean="0"/>
              <a:t>  =&gt;  </a:t>
            </a:r>
            <a:r>
              <a:rPr lang="en-US" dirty="0" err="1" smtClean="0"/>
              <a:t>GPSSatSig</a:t>
            </a:r>
            <a:r>
              <a:rPr lang="en-US" dirty="0" smtClean="0"/>
              <a:t>: !Unit</a:t>
            </a:r>
            <a:endParaRPr lang="en-US" dirty="0"/>
          </a:p>
        </p:txBody>
      </p:sp>
      <p:sp>
        <p:nvSpPr>
          <p:cNvPr id="17" name="Oval 16"/>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69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ppt_x</p:attrName>
                                        </p:attrNameLst>
                                      </p:cBhvr>
                                      <p:tavLst>
                                        <p:tav tm="0">
                                          <p:val>
                                            <p:strVal val="#ppt_x"/>
                                          </p:val>
                                        </p:tav>
                                        <p:tav tm="100000">
                                          <p:val>
                                            <p:strVal val="#ppt_x"/>
                                          </p:val>
                                        </p:tav>
                                      </p:tavLst>
                                    </p:anim>
                                    <p:anim calcmode="lin" valueType="num">
                                      <p:cBhvr>
                                        <p:cTn id="49" dur="100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45" grpId="0"/>
      <p:bldP spid="39" grpId="0" animBg="1"/>
      <p:bldP spid="41"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(Part </a:t>
            </a:r>
            <a:r>
              <a:rPr lang="en-US" dirty="0"/>
              <a:t> 2</a:t>
            </a:r>
            <a:r>
              <a:rPr lang="en-US" dirty="0" smtClean="0"/>
              <a:t>)</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42</a:t>
            </a:fld>
            <a:endParaRPr lang="en-US"/>
          </a:p>
        </p:txBody>
      </p:sp>
      <p:grpSp>
        <p:nvGrpSpPr>
          <p:cNvPr id="3" name="Group 2"/>
          <p:cNvGrpSpPr/>
          <p:nvPr/>
        </p:nvGrpSpPr>
        <p:grpSpPr>
          <a:xfrm>
            <a:off x="22388" y="1973002"/>
            <a:ext cx="9469225" cy="3231654"/>
            <a:chOff x="140288" y="2896796"/>
            <a:chExt cx="9469225" cy="3231654"/>
          </a:xfrm>
        </p:grpSpPr>
        <p:sp>
          <p:nvSpPr>
            <p:cNvPr id="16" name="TextBox 15"/>
            <p:cNvSpPr txBox="1"/>
            <p:nvPr/>
          </p:nvSpPr>
          <p:spPr>
            <a:xfrm>
              <a:off x="140288" y="2896796"/>
              <a:ext cx="9469225" cy="3231654"/>
            </a:xfrm>
            <a:prstGeom prst="rect">
              <a:avLst/>
            </a:prstGeom>
            <a:noFill/>
          </p:spPr>
          <p:txBody>
            <a:bodyPr wrap="square" rtlCol="0">
              <a:spAutoFit/>
            </a:bodyPr>
            <a:lstStyle/>
            <a:p>
              <a:r>
                <a:rPr lang="en-US" dirty="0" smtClean="0">
                  <a:solidFill>
                    <a:schemeClr val="bg1">
                      <a:lumMod val="50000"/>
                    </a:schemeClr>
                  </a:solidFill>
                  <a:latin typeface="Arial Narrow" panose="020B0606020202030204" pitchFamily="34" charset="0"/>
                </a:rPr>
                <a:t>A </a:t>
              </a:r>
              <a:r>
                <a:rPr lang="en-US" dirty="0">
                  <a:solidFill>
                    <a:schemeClr val="bg1">
                      <a:lumMod val="50000"/>
                    </a:schemeClr>
                  </a:solidFill>
                  <a:latin typeface="Arial Narrow" panose="020B0606020202030204" pitchFamily="34" charset="0"/>
                </a:rPr>
                <a:t>client requires a connection to the hub and consumes uplink and downlink according to the size and frequency </a:t>
              </a:r>
              <a:r>
                <a:rPr lang="en-US" dirty="0" smtClean="0">
                  <a:solidFill>
                    <a:schemeClr val="bg1">
                      <a:lumMod val="50000"/>
                    </a:schemeClr>
                  </a:solidFill>
                  <a:latin typeface="Arial Narrow" panose="020B0606020202030204" pitchFamily="34" charset="0"/>
                </a:rPr>
                <a:t>of </a:t>
              </a:r>
              <a:r>
                <a:rPr lang="en-US" dirty="0">
                  <a:solidFill>
                    <a:schemeClr val="bg1">
                      <a:lumMod val="50000"/>
                    </a:schemeClr>
                  </a:solidFill>
                  <a:latin typeface="Arial Narrow" panose="020B0606020202030204" pitchFamily="34" charset="0"/>
                </a:rPr>
                <a:t>its SA messages, and in the case of downlink also the number of other </a:t>
              </a:r>
              <a:r>
                <a:rPr lang="en-US" dirty="0" smtClean="0">
                  <a:solidFill>
                    <a:schemeClr val="bg1">
                      <a:lumMod val="50000"/>
                    </a:schemeClr>
                  </a:solidFill>
                  <a:latin typeface="Arial Narrow" panose="020B0606020202030204" pitchFamily="34" charset="0"/>
                </a:rPr>
                <a:t>clients</a:t>
              </a:r>
              <a:endParaRPr lang="en-US" dirty="0">
                <a:solidFill>
                  <a:schemeClr val="bg1">
                    <a:lumMod val="50000"/>
                  </a:schemeClr>
                </a:solidFill>
                <a:latin typeface="Arial Narrow" panose="020B0606020202030204" pitchFamily="34" charset="0"/>
              </a:endParaRPr>
            </a:p>
            <a:p>
              <a:pPr>
                <a:lnSpc>
                  <a:spcPts val="2700"/>
                </a:lnSpc>
              </a:pPr>
              <a:r>
                <a:rPr lang="en-US" dirty="0" smtClean="0"/>
                <a:t>client: </a:t>
              </a:r>
              <a:r>
                <a:rPr lang="en-US" dirty="0" err="1" smtClean="0"/>
                <a:t>n@Nat</a:t>
              </a:r>
              <a:r>
                <a:rPr lang="en-US" dirty="0" smtClean="0"/>
                <a:t> </a:t>
              </a:r>
              <a:r>
                <a:rPr lang="en-US" dirty="0"/>
                <a:t>→ </a:t>
              </a:r>
              <a:r>
                <a:rPr lang="en-US" dirty="0" err="1"/>
                <a:t>size@Nat</a:t>
              </a:r>
              <a:r>
                <a:rPr lang="en-US" dirty="0"/>
                <a:t> → </a:t>
              </a:r>
              <a:r>
                <a:rPr lang="en-US" dirty="0" err="1" smtClean="0"/>
                <a:t>freq@Nat</a:t>
              </a:r>
              <a:r>
                <a:rPr lang="en-US" dirty="0"/>
                <a:t> → { </a:t>
              </a:r>
              <a:r>
                <a:rPr lang="en-US" dirty="0" smtClean="0"/>
                <a:t>!Hub, UL: </a:t>
              </a:r>
              <a:r>
                <a:rPr lang="en-US" dirty="0" err="1" smtClean="0"/>
                <a:t>u@Nat</a:t>
              </a:r>
              <a:r>
                <a:rPr lang="en-US" dirty="0" smtClean="0"/>
                <a:t>, DL: </a:t>
              </a:r>
              <a:r>
                <a:rPr lang="en-US" dirty="0" err="1" smtClean="0"/>
                <a:t>d@Nat</a:t>
              </a:r>
              <a:r>
                <a:rPr lang="en-US" dirty="0" smtClean="0"/>
                <a:t> | r }</a:t>
              </a:r>
              <a:br>
                <a:rPr lang="en-US" dirty="0" smtClean="0"/>
              </a:br>
              <a:r>
                <a:rPr lang="en-US" dirty="0"/>
                <a:t> </a:t>
              </a:r>
              <a:r>
                <a:rPr lang="en-US" dirty="0" smtClean="0"/>
                <a:t>         { !Hub, UL: [v | v = u - size*</a:t>
              </a:r>
              <a:r>
                <a:rPr lang="en-US" dirty="0" err="1" smtClean="0"/>
                <a:t>freq</a:t>
              </a:r>
              <a:r>
                <a:rPr lang="en-US" dirty="0" smtClean="0"/>
                <a:t>], DL: [v | v = d </a:t>
              </a:r>
              <a:r>
                <a:rPr lang="en-US" dirty="0"/>
                <a:t>- </a:t>
              </a:r>
              <a:r>
                <a:rPr lang="en-US" dirty="0" smtClean="0"/>
                <a:t>n*size*</a:t>
              </a:r>
              <a:r>
                <a:rPr lang="en-US" dirty="0" err="1" smtClean="0"/>
                <a:t>freq</a:t>
              </a:r>
              <a:r>
                <a:rPr lang="en-US" dirty="0" smtClean="0"/>
                <a:t>] | r }      Client </a:t>
              </a:r>
            </a:p>
            <a:p>
              <a:endParaRPr lang="en-US" sz="800" dirty="0" smtClean="0"/>
            </a:p>
            <a:p>
              <a:endParaRPr lang="en-US" sz="800" dirty="0"/>
            </a:p>
            <a:p>
              <a:endParaRPr lang="en-US" sz="800" dirty="0"/>
            </a:p>
            <a:p>
              <a:r>
                <a:rPr lang="en-US" dirty="0">
                  <a:solidFill>
                    <a:schemeClr val="bg1">
                      <a:lumMod val="50000"/>
                    </a:schemeClr>
                  </a:solidFill>
                  <a:latin typeface="Arial Narrow" panose="020B0606020202030204" pitchFamily="34" charset="0"/>
                </a:rPr>
                <a:t>A </a:t>
              </a:r>
              <a:r>
                <a:rPr lang="en-US" dirty="0" smtClean="0">
                  <a:solidFill>
                    <a:schemeClr val="bg1">
                      <a:lumMod val="50000"/>
                    </a:schemeClr>
                  </a:solidFill>
                  <a:latin typeface="Arial Narrow" panose="020B0606020202030204" pitchFamily="34" charset="0"/>
                </a:rPr>
                <a:t>server </a:t>
              </a:r>
              <a:r>
                <a:rPr lang="en-US" dirty="0">
                  <a:solidFill>
                    <a:schemeClr val="bg1">
                      <a:lumMod val="50000"/>
                    </a:schemeClr>
                  </a:solidFill>
                  <a:latin typeface="Arial Narrow" panose="020B0606020202030204" pitchFamily="34" charset="0"/>
                </a:rPr>
                <a:t>requires a connection to the hub and consumes uplink and downlink according to </a:t>
              </a:r>
              <a:r>
                <a:rPr lang="en-US" dirty="0" smtClean="0">
                  <a:solidFill>
                    <a:schemeClr val="bg1">
                      <a:lumMod val="50000"/>
                    </a:schemeClr>
                  </a:solidFill>
                  <a:latin typeface="Arial Narrow" panose="020B0606020202030204" pitchFamily="34" charset="0"/>
                </a:rPr>
                <a:t>number of clients and the </a:t>
              </a:r>
              <a:r>
                <a:rPr lang="en-US" dirty="0">
                  <a:solidFill>
                    <a:schemeClr val="bg1">
                      <a:lumMod val="50000"/>
                    </a:schemeClr>
                  </a:solidFill>
                  <a:latin typeface="Arial Narrow" panose="020B0606020202030204" pitchFamily="34" charset="0"/>
                </a:rPr>
                <a:t>size and frequency of its SA </a:t>
              </a:r>
              <a:r>
                <a:rPr lang="en-US" dirty="0" smtClean="0">
                  <a:solidFill>
                    <a:schemeClr val="bg1">
                      <a:lumMod val="50000"/>
                    </a:schemeClr>
                  </a:solidFill>
                  <a:latin typeface="Arial Narrow" panose="020B0606020202030204" pitchFamily="34" charset="0"/>
                </a:rPr>
                <a:t>messages</a:t>
              </a:r>
              <a:endParaRPr lang="en-US" dirty="0">
                <a:solidFill>
                  <a:schemeClr val="bg1">
                    <a:lumMod val="50000"/>
                  </a:schemeClr>
                </a:solidFill>
                <a:latin typeface="Arial Narrow" panose="020B0606020202030204" pitchFamily="34" charset="0"/>
              </a:endParaRPr>
            </a:p>
            <a:p>
              <a:pPr>
                <a:lnSpc>
                  <a:spcPts val="2700"/>
                </a:lnSpc>
              </a:pPr>
              <a:r>
                <a:rPr lang="en-US" dirty="0" smtClean="0"/>
                <a:t>server: </a:t>
              </a:r>
              <a:r>
                <a:rPr lang="en-US" dirty="0" err="1" smtClean="0"/>
                <a:t>n@Nat</a:t>
              </a:r>
              <a:r>
                <a:rPr lang="en-US" dirty="0" smtClean="0"/>
                <a:t> </a:t>
              </a:r>
              <a:r>
                <a:rPr lang="en-US" dirty="0"/>
                <a:t>→ </a:t>
              </a:r>
              <a:r>
                <a:rPr lang="en-US" dirty="0" err="1" smtClean="0"/>
                <a:t>size@Nat</a:t>
              </a:r>
              <a:r>
                <a:rPr lang="en-US" dirty="0" smtClean="0"/>
                <a:t> </a:t>
              </a:r>
              <a:r>
                <a:rPr lang="en-US" dirty="0"/>
                <a:t>→ </a:t>
              </a:r>
              <a:r>
                <a:rPr lang="en-US" dirty="0" err="1" smtClean="0"/>
                <a:t>freq@Nat</a:t>
              </a:r>
              <a:r>
                <a:rPr lang="en-US" dirty="0" smtClean="0"/>
                <a:t> </a:t>
              </a:r>
              <a:r>
                <a:rPr lang="en-US" dirty="0"/>
                <a:t>→ </a:t>
              </a:r>
              <a:r>
                <a:rPr lang="en-US" dirty="0" smtClean="0"/>
                <a:t>{ </a:t>
              </a:r>
              <a:r>
                <a:rPr lang="en-US" dirty="0"/>
                <a:t>!Hub, UL: </a:t>
              </a:r>
              <a:r>
                <a:rPr lang="en-US" dirty="0" err="1" smtClean="0"/>
                <a:t>u@Nat</a:t>
              </a:r>
              <a:r>
                <a:rPr lang="en-US" dirty="0" smtClean="0"/>
                <a:t>, </a:t>
              </a:r>
              <a:r>
                <a:rPr lang="en-US" dirty="0"/>
                <a:t>DL: </a:t>
              </a:r>
              <a:r>
                <a:rPr lang="en-US" dirty="0" err="1" smtClean="0"/>
                <a:t>d@Nat</a:t>
              </a:r>
              <a:r>
                <a:rPr lang="en-US" dirty="0" smtClean="0"/>
                <a:t> </a:t>
              </a:r>
              <a:r>
                <a:rPr lang="en-US" dirty="0"/>
                <a:t>| r }</a:t>
              </a:r>
              <a:br>
                <a:rPr lang="en-US" dirty="0"/>
              </a:br>
              <a:r>
                <a:rPr lang="en-US" dirty="0"/>
                <a:t>          { !Hub, UL: [v | v = u -</a:t>
              </a:r>
              <a:r>
                <a:rPr lang="en-US" dirty="0" smtClean="0"/>
                <a:t> n*(n-1)*size*</a:t>
              </a:r>
              <a:r>
                <a:rPr lang="en-US" dirty="0" err="1" smtClean="0"/>
                <a:t>freq</a:t>
              </a:r>
              <a:r>
                <a:rPr lang="en-US" dirty="0"/>
                <a:t>], DL: [v | v = d - n*size*</a:t>
              </a:r>
              <a:r>
                <a:rPr lang="en-US" dirty="0" err="1"/>
                <a:t>freq</a:t>
              </a:r>
              <a:r>
                <a:rPr lang="en-US" dirty="0" smtClean="0"/>
                <a:t>] | </a:t>
              </a:r>
              <a:r>
                <a:rPr lang="en-US" dirty="0"/>
                <a:t>r </a:t>
              </a:r>
              <a:r>
                <a:rPr lang="en-US" dirty="0" smtClean="0"/>
                <a:t>}      Server</a:t>
              </a:r>
              <a:endParaRPr lang="en-US" dirty="0"/>
            </a:p>
            <a:p>
              <a:endParaRPr lang="en-US" dirty="0"/>
            </a:p>
          </p:txBody>
        </p:sp>
        <p:pic>
          <p:nvPicPr>
            <p:cNvPr id="28" name="Picture 27"/>
            <p:cNvPicPr>
              <a:picLocks noChangeAspect="1"/>
            </p:cNvPicPr>
            <p:nvPr/>
          </p:nvPicPr>
          <p:blipFill>
            <a:blip r:embed="rId3"/>
            <a:stretch>
              <a:fillRect/>
            </a:stretch>
          </p:blipFill>
          <p:spPr>
            <a:xfrm>
              <a:off x="471866" y="3975257"/>
              <a:ext cx="311332" cy="111760"/>
            </a:xfrm>
            <a:prstGeom prst="rect">
              <a:avLst/>
            </a:prstGeom>
          </p:spPr>
        </p:pic>
        <p:pic>
          <p:nvPicPr>
            <p:cNvPr id="33" name="Picture 32"/>
            <p:cNvPicPr>
              <a:picLocks noChangeAspect="1"/>
            </p:cNvPicPr>
            <p:nvPr/>
          </p:nvPicPr>
          <p:blipFill>
            <a:blip r:embed="rId3"/>
            <a:stretch>
              <a:fillRect/>
            </a:stretch>
          </p:blipFill>
          <p:spPr>
            <a:xfrm>
              <a:off x="493694" y="5563942"/>
              <a:ext cx="311332" cy="111760"/>
            </a:xfrm>
            <a:prstGeom prst="rect">
              <a:avLst/>
            </a:prstGeom>
          </p:spPr>
        </p:pic>
      </p:grpSp>
      <p:sp>
        <p:nvSpPr>
          <p:cNvPr id="46" name="TextBox 45"/>
          <p:cNvSpPr txBox="1"/>
          <p:nvPr/>
        </p:nvSpPr>
        <p:spPr>
          <a:xfrm>
            <a:off x="1065485" y="5452115"/>
            <a:ext cx="7383029" cy="369332"/>
          </a:xfrm>
          <a:prstGeom prst="rect">
            <a:avLst/>
          </a:prstGeom>
          <a:noFill/>
        </p:spPr>
        <p:txBody>
          <a:bodyPr wrap="square" rtlCol="0">
            <a:spAutoFit/>
          </a:bodyPr>
          <a:lstStyle/>
          <a:p>
            <a:r>
              <a:rPr lang="en-US" b="1" dirty="0" smtClean="0"/>
              <a:t>Resource type of a larger unit (e.g. a client or server application)</a:t>
            </a:r>
            <a:endParaRPr lang="en-US" b="1" dirty="0"/>
          </a:p>
        </p:txBody>
      </p:sp>
      <p:sp>
        <p:nvSpPr>
          <p:cNvPr id="26" name="Flowchart: Summing Junction 30"/>
          <p:cNvSpPr/>
          <p:nvPr/>
        </p:nvSpPr>
        <p:spPr>
          <a:xfrm>
            <a:off x="7200559" y="2978510"/>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lowchart: Summing Junction 30"/>
          <p:cNvSpPr/>
          <p:nvPr/>
        </p:nvSpPr>
        <p:spPr>
          <a:xfrm>
            <a:off x="8006102" y="4578641"/>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89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a:t>
            </a:r>
            <a:r>
              <a:rPr lang="en-US" smtClean="0"/>
              <a:t>Part 3)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43</a:t>
            </a:fld>
            <a:endParaRPr lang="en-US"/>
          </a:p>
        </p:txBody>
      </p:sp>
      <p:sp>
        <p:nvSpPr>
          <p:cNvPr id="43" name="TextBox 42"/>
          <p:cNvSpPr txBox="1"/>
          <p:nvPr/>
        </p:nvSpPr>
        <p:spPr>
          <a:xfrm>
            <a:off x="1577945" y="2717469"/>
            <a:ext cx="6746657" cy="2123658"/>
          </a:xfrm>
          <a:prstGeom prst="rect">
            <a:avLst/>
          </a:prstGeom>
          <a:noFill/>
        </p:spPr>
        <p:txBody>
          <a:bodyPr wrap="square" rtlCol="0">
            <a:spAutoFit/>
          </a:bodyPr>
          <a:lstStyle/>
          <a:p>
            <a:r>
              <a:rPr lang="en-US" dirty="0" smtClean="0">
                <a:solidFill>
                  <a:schemeClr val="bg1">
                    <a:lumMod val="50000"/>
                  </a:schemeClr>
                </a:solidFill>
                <a:ea typeface="Arial" charset="0"/>
                <a:cs typeface="Arial" charset="0"/>
              </a:rPr>
              <a:t>Application model:</a:t>
            </a:r>
            <a:br>
              <a:rPr lang="en-US" dirty="0" smtClean="0">
                <a:solidFill>
                  <a:schemeClr val="bg1">
                    <a:lumMod val="50000"/>
                  </a:schemeClr>
                </a:solidFill>
                <a:ea typeface="Arial" charset="0"/>
                <a:cs typeface="Arial" charset="0"/>
              </a:rPr>
            </a:br>
            <a:endParaRPr lang="en-US" sz="600" dirty="0" smtClean="0">
              <a:solidFill>
                <a:schemeClr val="bg1">
                  <a:lumMod val="50000"/>
                </a:schemeClr>
              </a:solidFill>
              <a:ea typeface="Arial" charset="0"/>
              <a:cs typeface="Arial" charset="0"/>
            </a:endParaRPr>
          </a:p>
          <a:p>
            <a:r>
              <a:rPr lang="en-US" dirty="0" smtClean="0">
                <a:ea typeface="Arial" charset="0"/>
                <a:cs typeface="Arial" charset="0"/>
              </a:rPr>
              <a:t>app = </a:t>
            </a:r>
            <a:r>
              <a:rPr lang="en-US" dirty="0" err="1" smtClean="0">
                <a:ea typeface="Arial" charset="0"/>
                <a:cs typeface="Arial" charset="0"/>
              </a:rPr>
              <a:t>λ</a:t>
            </a:r>
            <a:r>
              <a:rPr lang="en-US" dirty="0">
                <a:ea typeface="Arial" charset="0"/>
                <a:cs typeface="Arial" charset="0"/>
              </a:rPr>
              <a:t> </a:t>
            </a:r>
            <a:r>
              <a:rPr lang="en-US" dirty="0" smtClean="0">
                <a:ea typeface="Arial" charset="0"/>
                <a:cs typeface="Arial" charset="0"/>
              </a:rPr>
              <a:t>n size </a:t>
            </a:r>
            <a:r>
              <a:rPr lang="en-US" dirty="0" err="1" smtClean="0">
                <a:ea typeface="Arial" charset="0"/>
                <a:cs typeface="Arial" charset="0"/>
              </a:rPr>
              <a:t>freq</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0</a:t>
            </a:r>
            <a:r>
              <a:rPr lang="en-US" dirty="0" smtClean="0">
                <a:ea typeface="Arial" charset="0"/>
                <a:cs typeface="Arial" charset="0"/>
              </a:rPr>
              <a:t> .</a:t>
            </a:r>
          </a:p>
          <a:p>
            <a:r>
              <a:rPr lang="en-US" dirty="0">
                <a:ea typeface="Arial" charset="0"/>
                <a:cs typeface="Arial" charset="0"/>
              </a:rPr>
              <a:t> </a:t>
            </a:r>
            <a:r>
              <a:rPr lang="en-US" dirty="0" smtClean="0">
                <a:ea typeface="Arial" charset="0"/>
                <a:cs typeface="Arial" charset="0"/>
              </a:rPr>
              <a:t>   </a:t>
            </a:r>
            <a:r>
              <a:rPr lang="en-US" b="1" dirty="0" smtClean="0">
                <a:ea typeface="Arial" charset="0"/>
                <a:cs typeface="Arial" charset="0"/>
              </a:rPr>
              <a:t>let</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1</a:t>
            </a:r>
            <a:r>
              <a:rPr lang="en-US" dirty="0" smtClean="0">
                <a:ea typeface="Arial" charset="0"/>
                <a:cs typeface="Arial" charset="0"/>
              </a:rPr>
              <a:t>, s) = server n size </a:t>
            </a:r>
            <a:r>
              <a:rPr lang="en-US" dirty="0" err="1" smtClean="0">
                <a:ea typeface="Arial" charset="0"/>
                <a:cs typeface="Arial" charset="0"/>
              </a:rPr>
              <a:t>freq</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0</a:t>
            </a:r>
            <a:r>
              <a:rPr lang="en-US" dirty="0" smtClean="0">
                <a:ea typeface="Arial" charset="0"/>
                <a:cs typeface="Arial" charset="0"/>
              </a:rPr>
              <a:t> </a:t>
            </a:r>
            <a:r>
              <a:rPr lang="en-US" b="1" dirty="0" smtClean="0">
                <a:ea typeface="Arial" charset="0"/>
                <a:cs typeface="Arial" charset="0"/>
              </a:rPr>
              <a:t>in</a:t>
            </a:r>
            <a:endParaRPr lang="en-US" b="1" baseline="-25000" dirty="0" smtClean="0">
              <a:ea typeface="Arial" charset="0"/>
              <a:cs typeface="Arial" charset="0"/>
            </a:endParaRPr>
          </a:p>
          <a:p>
            <a:r>
              <a:rPr lang="en-US" b="1" dirty="0">
                <a:ea typeface="Arial" charset="0"/>
                <a:cs typeface="Arial" charset="0"/>
              </a:rPr>
              <a:t> </a:t>
            </a:r>
            <a:r>
              <a:rPr lang="en-US" b="1" dirty="0" smtClean="0">
                <a:ea typeface="Arial" charset="0"/>
                <a:cs typeface="Arial" charset="0"/>
              </a:rPr>
              <a:t>   let</a:t>
            </a:r>
            <a:r>
              <a:rPr lang="en-US" dirty="0" smtClean="0">
                <a:ea typeface="Arial" charset="0"/>
                <a:cs typeface="Arial" charset="0"/>
              </a:rPr>
              <a:t> clients (</a:t>
            </a:r>
            <a:r>
              <a:rPr lang="en-US" dirty="0" err="1" smtClean="0">
                <a:ea typeface="Arial" charset="0"/>
                <a:cs typeface="Arial" charset="0"/>
              </a:rPr>
              <a:t>env</a:t>
            </a:r>
            <a:r>
              <a:rPr lang="en-US" sz="2000" baseline="-25000" dirty="0" err="1" smtClean="0">
                <a:ea typeface="Arial" charset="0"/>
                <a:cs typeface="Arial" charset="0"/>
              </a:rPr>
              <a:t>i</a:t>
            </a:r>
            <a:r>
              <a:rPr lang="en-US" dirty="0" smtClean="0">
                <a:ea typeface="Arial" charset="0"/>
                <a:cs typeface="Arial" charset="0"/>
              </a:rPr>
              <a:t>, </a:t>
            </a:r>
            <a:r>
              <a:rPr lang="en-US" dirty="0" err="1" smtClean="0">
                <a:ea typeface="Arial" charset="0"/>
                <a:cs typeface="Arial" charset="0"/>
              </a:rPr>
              <a:t>cs</a:t>
            </a:r>
            <a:r>
              <a:rPr lang="en-US" dirty="0" smtClean="0">
                <a:ea typeface="Arial" charset="0"/>
                <a:cs typeface="Arial" charset="0"/>
              </a:rPr>
              <a:t>) </a:t>
            </a:r>
            <a:r>
              <a:rPr lang="en-US" b="1" dirty="0" smtClean="0">
                <a:ea typeface="Arial" charset="0"/>
                <a:cs typeface="Arial" charset="0"/>
              </a:rPr>
              <a:t>= </a:t>
            </a:r>
          </a:p>
          <a:p>
            <a:r>
              <a:rPr lang="en-US" dirty="0">
                <a:ea typeface="Arial" charset="0"/>
                <a:cs typeface="Arial" charset="0"/>
              </a:rPr>
              <a:t> </a:t>
            </a:r>
            <a:r>
              <a:rPr lang="en-US" dirty="0" smtClean="0">
                <a:ea typeface="Arial" charset="0"/>
                <a:cs typeface="Arial" charset="0"/>
              </a:rPr>
              <a:t>           </a:t>
            </a:r>
            <a:r>
              <a:rPr lang="en-US" b="1" dirty="0" smtClean="0">
                <a:ea typeface="Arial" charset="0"/>
                <a:cs typeface="Arial" charset="0"/>
              </a:rPr>
              <a:t>let</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i+1</a:t>
            </a:r>
            <a:r>
              <a:rPr lang="en-US" dirty="0" smtClean="0">
                <a:ea typeface="Arial" charset="0"/>
                <a:cs typeface="Arial" charset="0"/>
              </a:rPr>
              <a:t>, c) </a:t>
            </a:r>
            <a:r>
              <a:rPr lang="en-US" b="1" dirty="0" smtClean="0">
                <a:ea typeface="Arial" charset="0"/>
                <a:cs typeface="Arial" charset="0"/>
              </a:rPr>
              <a:t>=</a:t>
            </a:r>
            <a:r>
              <a:rPr lang="en-US" dirty="0" smtClean="0">
                <a:ea typeface="Arial" charset="0"/>
                <a:cs typeface="Arial" charset="0"/>
              </a:rPr>
              <a:t> client n size </a:t>
            </a:r>
            <a:r>
              <a:rPr lang="en-US" dirty="0" err="1" smtClean="0">
                <a:ea typeface="Arial" charset="0"/>
                <a:cs typeface="Arial" charset="0"/>
              </a:rPr>
              <a:t>freq</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i</a:t>
            </a:r>
            <a:r>
              <a:rPr lang="en-US" dirty="0">
                <a:ea typeface="Arial" charset="0"/>
                <a:cs typeface="Arial" charset="0"/>
              </a:rPr>
              <a:t> </a:t>
            </a:r>
            <a:r>
              <a:rPr lang="en-US" b="1" dirty="0" smtClean="0">
                <a:ea typeface="Arial" charset="0"/>
                <a:cs typeface="Arial" charset="0"/>
              </a:rPr>
              <a:t>in</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i+1</a:t>
            </a:r>
            <a:r>
              <a:rPr lang="en-US" dirty="0" smtClean="0">
                <a:ea typeface="Arial" charset="0"/>
                <a:cs typeface="Arial" charset="0"/>
              </a:rPr>
              <a:t>, c :: </a:t>
            </a:r>
            <a:r>
              <a:rPr lang="en-US" dirty="0" err="1" smtClean="0">
                <a:ea typeface="Arial" charset="0"/>
                <a:cs typeface="Arial" charset="0"/>
              </a:rPr>
              <a:t>cs</a:t>
            </a:r>
            <a:r>
              <a:rPr lang="en-US" dirty="0" smtClean="0">
                <a:ea typeface="Arial" charset="0"/>
                <a:cs typeface="Arial" charset="0"/>
              </a:rPr>
              <a:t>) </a:t>
            </a:r>
            <a:r>
              <a:rPr lang="en-US" b="1" dirty="0" smtClean="0">
                <a:ea typeface="Arial" charset="0"/>
                <a:cs typeface="Arial" charset="0"/>
              </a:rPr>
              <a:t>in</a:t>
            </a:r>
          </a:p>
          <a:p>
            <a:r>
              <a:rPr lang="en-US" b="1" dirty="0" smtClean="0">
                <a:ea typeface="Arial" charset="0"/>
                <a:cs typeface="Arial" charset="0"/>
              </a:rPr>
              <a:t>    let</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n</a:t>
            </a:r>
            <a:r>
              <a:rPr lang="en-US" dirty="0" smtClean="0">
                <a:ea typeface="Arial" charset="0"/>
                <a:cs typeface="Arial" charset="0"/>
              </a:rPr>
              <a:t>, </a:t>
            </a:r>
            <a:r>
              <a:rPr lang="en-US" dirty="0" err="1" smtClean="0">
                <a:ea typeface="Arial" charset="0"/>
                <a:cs typeface="Arial" charset="0"/>
              </a:rPr>
              <a:t>cs</a:t>
            </a:r>
            <a:r>
              <a:rPr lang="en-US" dirty="0" smtClean="0">
                <a:ea typeface="Arial" charset="0"/>
                <a:cs typeface="Arial" charset="0"/>
              </a:rPr>
              <a:t>) </a:t>
            </a:r>
            <a:r>
              <a:rPr lang="en-US" b="1" dirty="0" smtClean="0">
                <a:ea typeface="Arial" charset="0"/>
                <a:cs typeface="Arial" charset="0"/>
              </a:rPr>
              <a:t>=</a:t>
            </a:r>
            <a:r>
              <a:rPr lang="en-US" dirty="0" smtClean="0">
                <a:ea typeface="Arial" charset="0"/>
                <a:cs typeface="Arial" charset="0"/>
              </a:rPr>
              <a:t> </a:t>
            </a:r>
            <a:r>
              <a:rPr lang="en-US" dirty="0" err="1" smtClean="0">
                <a:ea typeface="Arial" charset="0"/>
                <a:cs typeface="Arial" charset="0"/>
              </a:rPr>
              <a:t>foldr</a:t>
            </a:r>
            <a:r>
              <a:rPr lang="en-US" dirty="0" smtClean="0">
                <a:ea typeface="Arial" charset="0"/>
                <a:cs typeface="Arial" charset="0"/>
              </a:rPr>
              <a:t> (</a:t>
            </a:r>
            <a:r>
              <a:rPr lang="en-US" b="1" dirty="0" smtClean="0">
                <a:ea typeface="Arial" charset="0"/>
                <a:cs typeface="Arial" charset="0"/>
              </a:rPr>
              <a:t>∘</a:t>
            </a:r>
            <a:r>
              <a:rPr lang="en-US" dirty="0" smtClean="0">
                <a:ea typeface="Arial" charset="0"/>
                <a:cs typeface="Arial" charset="0"/>
              </a:rPr>
              <a:t>) id (replicate n clients) (</a:t>
            </a:r>
            <a:r>
              <a:rPr lang="en-US" dirty="0" err="1" smtClean="0">
                <a:ea typeface="Arial" charset="0"/>
                <a:cs typeface="Arial" charset="0"/>
              </a:rPr>
              <a:t>env</a:t>
            </a:r>
            <a:r>
              <a:rPr lang="en-US" baseline="-25000" dirty="0" err="1" smtClean="0">
                <a:ea typeface="Arial" charset="0"/>
                <a:cs typeface="Arial" charset="0"/>
              </a:rPr>
              <a:t>1</a:t>
            </a:r>
            <a:r>
              <a:rPr lang="en-US" dirty="0" smtClean="0">
                <a:ea typeface="Arial" charset="0"/>
                <a:cs typeface="Arial" charset="0"/>
              </a:rPr>
              <a:t>, nil)</a:t>
            </a:r>
          </a:p>
          <a:p>
            <a:r>
              <a:rPr lang="en-US" b="1" dirty="0">
                <a:ea typeface="Arial" charset="0"/>
                <a:cs typeface="Arial" charset="0"/>
              </a:rPr>
              <a:t> </a:t>
            </a:r>
            <a:r>
              <a:rPr lang="en-US" b="1" dirty="0" smtClean="0">
                <a:ea typeface="Arial" charset="0"/>
                <a:cs typeface="Arial" charset="0"/>
              </a:rPr>
              <a:t>   in</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n</a:t>
            </a:r>
            <a:r>
              <a:rPr lang="en-US" dirty="0" smtClean="0">
                <a:ea typeface="Arial" charset="0"/>
                <a:cs typeface="Arial" charset="0"/>
              </a:rPr>
              <a:t>, s, </a:t>
            </a:r>
            <a:r>
              <a:rPr lang="en-US" dirty="0" err="1" smtClean="0">
                <a:ea typeface="Arial" charset="0"/>
                <a:cs typeface="Arial" charset="0"/>
              </a:rPr>
              <a:t>cs</a:t>
            </a:r>
            <a:r>
              <a:rPr lang="en-US" dirty="0" smtClean="0">
                <a:ea typeface="Arial" charset="0"/>
                <a:cs typeface="Arial" charset="0"/>
              </a:rPr>
              <a:t>)</a:t>
            </a:r>
            <a:endParaRPr lang="en-US" dirty="0">
              <a:ea typeface="Arial" charset="0"/>
              <a:cs typeface="Arial" charset="0"/>
            </a:endParaRPr>
          </a:p>
        </p:txBody>
      </p:sp>
      <p:sp>
        <p:nvSpPr>
          <p:cNvPr id="13" name="Rectangular Callout 12"/>
          <p:cNvSpPr/>
          <p:nvPr/>
        </p:nvSpPr>
        <p:spPr>
          <a:xfrm>
            <a:off x="5729702" y="4781752"/>
            <a:ext cx="2189313" cy="585216"/>
          </a:xfrm>
          <a:prstGeom prst="wedgeRectCallout">
            <a:avLst>
              <a:gd name="adj1" fmla="val -41166"/>
              <a:gd name="adj2" fmla="val -908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Generate n clients, accumulating results</a:t>
            </a:r>
            <a:endParaRPr lang="en-US" dirty="0"/>
          </a:p>
        </p:txBody>
      </p:sp>
      <p:sp>
        <p:nvSpPr>
          <p:cNvPr id="15" name="Rectangular Callout 14"/>
          <p:cNvSpPr/>
          <p:nvPr/>
        </p:nvSpPr>
        <p:spPr>
          <a:xfrm>
            <a:off x="258552" y="3370948"/>
            <a:ext cx="1154612" cy="596337"/>
          </a:xfrm>
          <a:prstGeom prst="wedgeRectCallout">
            <a:avLst>
              <a:gd name="adj1" fmla="val 81203"/>
              <a:gd name="adj2" fmla="val -172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Generate</a:t>
            </a:r>
            <a:br>
              <a:rPr lang="en-US" smtClean="0"/>
            </a:br>
            <a:r>
              <a:rPr lang="en-US" smtClean="0"/>
              <a:t>the </a:t>
            </a:r>
            <a:r>
              <a:rPr lang="en-US" dirty="0" smtClean="0"/>
              <a:t>server</a:t>
            </a:r>
            <a:endParaRPr lang="en-US" dirty="0"/>
          </a:p>
        </p:txBody>
      </p:sp>
      <p:sp>
        <p:nvSpPr>
          <p:cNvPr id="16" name="Rectangular Callout 15"/>
          <p:cNvSpPr/>
          <p:nvPr/>
        </p:nvSpPr>
        <p:spPr>
          <a:xfrm>
            <a:off x="6116637" y="2812469"/>
            <a:ext cx="2760911" cy="592441"/>
          </a:xfrm>
          <a:prstGeom prst="wedgeRectCallout">
            <a:avLst>
              <a:gd name="adj1" fmla="val -60320"/>
              <a:gd name="adj2" fmla="val 13412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Helper function: generate a client and add it to a list</a:t>
            </a:r>
            <a:endParaRPr lang="en-US" dirty="0"/>
          </a:p>
        </p:txBody>
      </p:sp>
      <p:sp>
        <p:nvSpPr>
          <p:cNvPr id="18" name="TextBox 17"/>
          <p:cNvSpPr txBox="1"/>
          <p:nvPr/>
        </p:nvSpPr>
        <p:spPr>
          <a:xfrm>
            <a:off x="258552" y="5074360"/>
            <a:ext cx="5065563" cy="1200329"/>
          </a:xfrm>
          <a:prstGeom prst="rect">
            <a:avLst/>
          </a:prstGeom>
          <a:noFill/>
        </p:spPr>
        <p:txBody>
          <a:bodyPr wrap="square" rtlCol="0">
            <a:spAutoFit/>
          </a:bodyPr>
          <a:lstStyle/>
          <a:p>
            <a:r>
              <a:rPr lang="en-US" dirty="0" smtClean="0">
                <a:solidFill>
                  <a:schemeClr val="bg1">
                    <a:lumMod val="50000"/>
                  </a:schemeClr>
                </a:solidFill>
              </a:rPr>
              <a:t>Manually thread environment through:</a:t>
            </a:r>
          </a:p>
          <a:p>
            <a:r>
              <a:rPr lang="en-US" dirty="0" smtClean="0">
                <a:solidFill>
                  <a:schemeClr val="bg1">
                    <a:lumMod val="50000"/>
                  </a:schemeClr>
                </a:solidFill>
              </a:rPr>
              <a:t>    – linear types ensure we get it right (e.g. can’t </a:t>
            </a:r>
            <a:br>
              <a:rPr lang="en-US" dirty="0" smtClean="0">
                <a:solidFill>
                  <a:schemeClr val="bg1">
                    <a:lumMod val="50000"/>
                  </a:schemeClr>
                </a:solidFill>
              </a:rPr>
            </a:br>
            <a:r>
              <a:rPr lang="en-US" dirty="0" smtClean="0">
                <a:solidFill>
                  <a:schemeClr val="bg1">
                    <a:lumMod val="50000"/>
                  </a:schemeClr>
                </a:solidFill>
              </a:rPr>
              <a:t>       reuse the same memory for two clients)</a:t>
            </a:r>
          </a:p>
          <a:p>
            <a:r>
              <a:rPr lang="en-US" dirty="0">
                <a:solidFill>
                  <a:schemeClr val="bg1">
                    <a:lumMod val="50000"/>
                  </a:schemeClr>
                </a:solidFill>
              </a:rPr>
              <a:t> </a:t>
            </a:r>
            <a:r>
              <a:rPr lang="en-US" dirty="0" smtClean="0">
                <a:solidFill>
                  <a:schemeClr val="bg1">
                    <a:lumMod val="50000"/>
                  </a:schemeClr>
                </a:solidFill>
              </a:rPr>
              <a:t>   – can abstract away with monad pattern</a:t>
            </a:r>
            <a:endParaRPr lang="en-US" dirty="0">
              <a:solidFill>
                <a:schemeClr val="bg1">
                  <a:lumMod val="50000"/>
                </a:schemeClr>
              </a:solidFill>
            </a:endParaRPr>
          </a:p>
        </p:txBody>
      </p:sp>
      <p:grpSp>
        <p:nvGrpSpPr>
          <p:cNvPr id="3" name="Group 2"/>
          <p:cNvGrpSpPr/>
          <p:nvPr/>
        </p:nvGrpSpPr>
        <p:grpSpPr>
          <a:xfrm>
            <a:off x="241300" y="1174179"/>
            <a:ext cx="9094522" cy="1200329"/>
            <a:chOff x="237489" y="1454347"/>
            <a:chExt cx="9094522" cy="1200329"/>
          </a:xfrm>
        </p:grpSpPr>
        <p:sp>
          <p:nvSpPr>
            <p:cNvPr id="14" name="TextBox 13"/>
            <p:cNvSpPr txBox="1"/>
            <p:nvPr/>
          </p:nvSpPr>
          <p:spPr>
            <a:xfrm>
              <a:off x="237489" y="1454347"/>
              <a:ext cx="9094522" cy="1200329"/>
            </a:xfrm>
            <a:prstGeom prst="rect">
              <a:avLst/>
            </a:prstGeom>
            <a:noFill/>
          </p:spPr>
          <p:txBody>
            <a:bodyPr wrap="square" rtlCol="0">
              <a:spAutoFit/>
            </a:bodyPr>
            <a:lstStyle/>
            <a:p>
              <a:r>
                <a:rPr lang="en-US" dirty="0" smtClean="0">
                  <a:solidFill>
                    <a:schemeClr val="bg1">
                      <a:lumMod val="50000"/>
                    </a:schemeClr>
                  </a:solidFill>
                </a:rPr>
                <a:t>A sample deployment model for a network with 10 clients and a server:</a:t>
              </a:r>
            </a:p>
            <a:p>
              <a:r>
                <a:rPr lang="en-US" dirty="0" smtClean="0">
                  <a:solidFill>
                    <a:schemeClr val="bg1">
                      <a:lumMod val="50000"/>
                    </a:schemeClr>
                  </a:solidFill>
                </a:rPr>
                <a:t>    – Input parameters:</a:t>
              </a:r>
              <a:r>
                <a:rPr lang="en-US" dirty="0" smtClean="0"/>
                <a:t>  n = 10, size = 20, </a:t>
              </a:r>
              <a:r>
                <a:rPr lang="en-US" dirty="0" err="1" smtClean="0"/>
                <a:t>freq</a:t>
              </a:r>
              <a:r>
                <a:rPr lang="en-US" dirty="0" smtClean="0"/>
                <a:t> = 1</a:t>
              </a:r>
            </a:p>
            <a:p>
              <a:r>
                <a:rPr lang="en-US" dirty="0" smtClean="0">
                  <a:solidFill>
                    <a:schemeClr val="bg1">
                      <a:lumMod val="50000"/>
                    </a:schemeClr>
                  </a:solidFill>
                </a:rPr>
                <a:t>    – Input environment:  </a:t>
              </a:r>
              <a:r>
                <a:rPr lang="en-US" dirty="0" smtClean="0"/>
                <a:t>{ </a:t>
              </a:r>
              <a:r>
                <a:rPr lang="en-US" dirty="0"/>
                <a:t>!Hub, UL = 5000, DL = 5000 }</a:t>
              </a:r>
              <a:endParaRPr lang="en-US" dirty="0" smtClean="0">
                <a:solidFill>
                  <a:schemeClr val="bg1">
                    <a:lumMod val="50000"/>
                  </a:schemeClr>
                </a:solidFill>
              </a:endParaRPr>
            </a:p>
            <a:p>
              <a:r>
                <a:rPr lang="en-US" dirty="0" smtClean="0">
                  <a:solidFill>
                    <a:schemeClr val="bg1">
                      <a:lumMod val="50000"/>
                    </a:schemeClr>
                  </a:solidFill>
                </a:rPr>
                <a:t>    – Output type:  </a:t>
              </a:r>
              <a:r>
                <a:rPr lang="en-US" dirty="0" smtClean="0"/>
                <a:t>{ !Hub, UL: [v | v ≥ 0], DL: [v | v ≥ 0] }     Server     </a:t>
              </a:r>
              <a:r>
                <a:rPr lang="en-US" dirty="0" err="1" smtClean="0"/>
                <a:t>Client</a:t>
              </a:r>
              <a:r>
                <a:rPr lang="en-US" baseline="30000" dirty="0" err="1" smtClean="0"/>
                <a:t>10</a:t>
              </a:r>
              <a:endParaRPr lang="en-US" baseline="30000" dirty="0" smtClean="0"/>
            </a:p>
          </p:txBody>
        </p:sp>
        <p:sp>
          <p:nvSpPr>
            <p:cNvPr id="20" name="Flowchart: Summing Junction 30"/>
            <p:cNvSpPr/>
            <p:nvPr/>
          </p:nvSpPr>
          <p:spPr>
            <a:xfrm>
              <a:off x="6820548" y="2345645"/>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lowchart: Summing Junction 30"/>
            <p:cNvSpPr/>
            <p:nvPr/>
          </p:nvSpPr>
          <p:spPr>
            <a:xfrm>
              <a:off x="5823866" y="2345645"/>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Oval 16"/>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6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3" grpId="0" animBg="1"/>
      <p:bldP spid="15" grpId="0" animBg="1"/>
      <p:bldP spid="16" grpId="0" animBg="1"/>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Status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44</a:t>
            </a:fld>
            <a:endParaRPr lang="en-US"/>
          </a:p>
        </p:txBody>
      </p:sp>
      <p:sp>
        <p:nvSpPr>
          <p:cNvPr id="17" name="Content Placeholder 2"/>
          <p:cNvSpPr txBox="1">
            <a:spLocks/>
          </p:cNvSpPr>
          <p:nvPr/>
        </p:nvSpPr>
        <p:spPr>
          <a:xfrm>
            <a:off x="457199" y="1104076"/>
            <a:ext cx="8442251" cy="5334162"/>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Plan of attack:</a:t>
            </a:r>
          </a:p>
          <a:p>
            <a:pPr lvl="1"/>
            <a:r>
              <a:rPr lang="en-US" sz="1600" dirty="0" smtClean="0"/>
              <a:t>Get known technologies working together first (records, linear types, refinements)</a:t>
            </a:r>
          </a:p>
          <a:p>
            <a:pPr lvl="1"/>
            <a:r>
              <a:rPr lang="en-US" sz="1600" dirty="0" smtClean="0"/>
              <a:t>Then mix-in variability (past experience: complex, cross-cutting concern)</a:t>
            </a:r>
          </a:p>
          <a:p>
            <a:pPr lvl="1"/>
            <a:r>
              <a:rPr lang="en-US" sz="1600" dirty="0" smtClean="0"/>
              <a:t>Already know the theorems we want w/r/t variability: </a:t>
            </a:r>
            <a:r>
              <a:rPr lang="en-US" sz="1600" i="1" dirty="0" smtClean="0"/>
              <a:t>configuration commutes</a:t>
            </a:r>
            <a:r>
              <a:rPr lang="en-US" sz="1600" dirty="0" smtClean="0"/>
              <a:t> with semantics, type checking, type inference, etc.</a:t>
            </a:r>
          </a:p>
          <a:p>
            <a:pPr lvl="1"/>
            <a:endParaRPr lang="en-US" sz="800" dirty="0"/>
          </a:p>
          <a:p>
            <a:r>
              <a:rPr lang="en-US" sz="2000" dirty="0" smtClean="0"/>
              <a:t>Working: semantics (interpreter / big-step), type checking </a:t>
            </a:r>
            <a:r>
              <a:rPr lang="en-US" sz="2000" i="1" dirty="0" smtClean="0"/>
              <a:t>values</a:t>
            </a:r>
          </a:p>
          <a:p>
            <a:pPr lvl="1"/>
            <a:r>
              <a:rPr lang="en-US" sz="1600" dirty="0" smtClean="0"/>
              <a:t>Enables checking if a particular configuration satisfies the deployment model</a:t>
            </a:r>
            <a:endParaRPr lang="en-US" sz="1600" dirty="0"/>
          </a:p>
          <a:p>
            <a:endParaRPr lang="en-US" sz="800" dirty="0" smtClean="0"/>
          </a:p>
          <a:p>
            <a:r>
              <a:rPr lang="en-US" sz="2000" dirty="0" smtClean="0"/>
              <a:t>In progress: checking explicitly typed terms</a:t>
            </a:r>
          </a:p>
          <a:p>
            <a:pPr lvl="1"/>
            <a:r>
              <a:rPr lang="en-US" sz="1600" dirty="0" smtClean="0"/>
              <a:t>Enables checking if an application model is type-correct</a:t>
            </a:r>
          </a:p>
          <a:p>
            <a:pPr lvl="1"/>
            <a:endParaRPr lang="en-US" sz="800" dirty="0" smtClean="0"/>
          </a:p>
          <a:p>
            <a:r>
              <a:rPr lang="en-US" sz="2000" dirty="0" err="1" smtClean="0"/>
              <a:t>TODO</a:t>
            </a:r>
            <a:r>
              <a:rPr lang="en-US" sz="2000" dirty="0" smtClean="0"/>
              <a:t>: unification + type inference + variability</a:t>
            </a:r>
          </a:p>
          <a:p>
            <a:pPr lvl="1"/>
            <a:r>
              <a:rPr lang="en-US" sz="1600" dirty="0" smtClean="0"/>
              <a:t>Enables efficiently identifying configurations that satisfy deployment model</a:t>
            </a:r>
          </a:p>
          <a:p>
            <a:pPr lvl="1"/>
            <a:endParaRPr lang="en-US" sz="800" dirty="0" smtClean="0"/>
          </a:p>
          <a:p>
            <a:r>
              <a:rPr lang="en-US" sz="2000" dirty="0" smtClean="0"/>
              <a:t>Biggest research challenge: integrating refinements + variability</a:t>
            </a:r>
          </a:p>
          <a:p>
            <a:pPr lvl="1"/>
            <a:r>
              <a:rPr lang="en-US" sz="1600" dirty="0" smtClean="0"/>
              <a:t>Naive integration may not scale if it produces big </a:t>
            </a:r>
            <a:r>
              <a:rPr lang="en-US" sz="1600" dirty="0" err="1" smtClean="0"/>
              <a:t>variational</a:t>
            </a:r>
            <a:r>
              <a:rPr lang="en-US" sz="1600" dirty="0"/>
              <a:t> </a:t>
            </a:r>
            <a:r>
              <a:rPr lang="en-US" sz="1600" dirty="0" err="1" smtClean="0"/>
              <a:t>SMT</a:t>
            </a:r>
            <a:r>
              <a:rPr lang="en-US" sz="1600" dirty="0" smtClean="0"/>
              <a:t> problems</a:t>
            </a:r>
          </a:p>
          <a:p>
            <a:pPr lvl="1"/>
            <a:r>
              <a:rPr lang="en-US" sz="1600" dirty="0" smtClean="0"/>
              <a:t>Keys (prev. work): share context (split late), aggressively reduce (join early)</a:t>
            </a:r>
          </a:p>
          <a:p>
            <a:pPr lvl="1"/>
            <a:r>
              <a:rPr lang="en-US" sz="1600" dirty="0" smtClean="0"/>
              <a:t>Smaller formulas = more sharing, try to achieve with slicing, refactoring, etc.  </a:t>
            </a:r>
            <a:endParaRPr lang="en-US" sz="1600" dirty="0"/>
          </a:p>
        </p:txBody>
      </p:sp>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625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Requests &amp; Tools</a:t>
            </a:r>
            <a:endParaRPr lang="en-US" dirty="0"/>
          </a:p>
        </p:txBody>
      </p:sp>
      <p:sp>
        <p:nvSpPr>
          <p:cNvPr id="3" name="Content Placeholder 2"/>
          <p:cNvSpPr>
            <a:spLocks noGrp="1"/>
          </p:cNvSpPr>
          <p:nvPr>
            <p:ph idx="1"/>
          </p:nvPr>
        </p:nvSpPr>
        <p:spPr>
          <a:xfrm>
            <a:off x="158591" y="5223022"/>
            <a:ext cx="8016030" cy="1197631"/>
          </a:xfrm>
        </p:spPr>
        <p:txBody>
          <a:bodyPr/>
          <a:lstStyle/>
          <a:p>
            <a:pPr marL="0" indent="0">
              <a:spcBef>
                <a:spcPts val="0"/>
              </a:spcBef>
              <a:buNone/>
            </a:pPr>
            <a:r>
              <a:rPr lang="en-US" sz="1800" dirty="0" smtClean="0"/>
              <a:t>Change causes </a:t>
            </a:r>
            <a:r>
              <a:rPr lang="en-US" sz="1800" i="1" dirty="0" smtClean="0"/>
              <a:t>inconsistencies, </a:t>
            </a:r>
            <a:r>
              <a:rPr lang="en-US" sz="1800" i="1" dirty="0"/>
              <a:t> </a:t>
            </a:r>
            <a:r>
              <a:rPr lang="en-US" sz="1800" dirty="0" smtClean="0"/>
              <a:t>DAS aims to resolve them</a:t>
            </a:r>
          </a:p>
          <a:p>
            <a:pPr>
              <a:spcBef>
                <a:spcPts val="0"/>
              </a:spcBef>
            </a:pPr>
            <a:r>
              <a:rPr lang="en-US" sz="1800" dirty="0" smtClean="0"/>
              <a:t>Some are resolved in an automated manner</a:t>
            </a:r>
          </a:p>
          <a:p>
            <a:pPr>
              <a:spcBef>
                <a:spcPts val="0"/>
              </a:spcBef>
            </a:pPr>
            <a:r>
              <a:rPr lang="en-US" sz="1800" dirty="0" smtClean="0"/>
              <a:t>Some in semi-automated manner  </a:t>
            </a:r>
          </a:p>
          <a:p>
            <a:pPr lvl="1">
              <a:spcBef>
                <a:spcPts val="0"/>
              </a:spcBef>
            </a:pPr>
            <a:r>
              <a:rPr lang="en-US" sz="1600" dirty="0" smtClean="0"/>
              <a:t>Model  editors (such as GME) backed by code generators/package managers etc.</a:t>
            </a:r>
          </a:p>
        </p:txBody>
      </p:sp>
      <p:sp>
        <p:nvSpPr>
          <p:cNvPr id="4" name="Slide Number Placeholder 3"/>
          <p:cNvSpPr>
            <a:spLocks noGrp="1"/>
          </p:cNvSpPr>
          <p:nvPr>
            <p:ph type="sldNum" sz="quarter" idx="12"/>
          </p:nvPr>
        </p:nvSpPr>
        <p:spPr/>
        <p:txBody>
          <a:bodyPr/>
          <a:lstStyle/>
          <a:p>
            <a:fld id="{0840E6D7-221B-40B7-B50C-C3B5231B0D1A}" type="slidenum">
              <a:rPr lang="en-US" smtClean="0"/>
              <a:pPr/>
              <a:t>45</a:t>
            </a:fld>
            <a:endParaRPr lang="en-US"/>
          </a:p>
        </p:txBody>
      </p:sp>
      <p:grpSp>
        <p:nvGrpSpPr>
          <p:cNvPr id="12" name="Group 11"/>
          <p:cNvGrpSpPr/>
          <p:nvPr/>
        </p:nvGrpSpPr>
        <p:grpSpPr>
          <a:xfrm>
            <a:off x="1334504" y="1100881"/>
            <a:ext cx="7686405" cy="4330158"/>
            <a:chOff x="1526875" y="1573205"/>
            <a:chExt cx="7686405" cy="4330158"/>
          </a:xfrm>
        </p:grpSpPr>
        <p:grpSp>
          <p:nvGrpSpPr>
            <p:cNvPr id="5" name="Group 4"/>
            <p:cNvGrpSpPr/>
            <p:nvPr/>
          </p:nvGrpSpPr>
          <p:grpSpPr>
            <a:xfrm>
              <a:off x="1526875" y="1573205"/>
              <a:ext cx="6281293" cy="3649588"/>
              <a:chOff x="2261085" y="1651109"/>
              <a:chExt cx="6281293" cy="3649588"/>
            </a:xfrm>
          </p:grpSpPr>
          <p:pic>
            <p:nvPicPr>
              <p:cNvPr id="6" name="Picture 5"/>
              <p:cNvPicPr>
                <a:picLocks noChangeAspect="1"/>
              </p:cNvPicPr>
              <p:nvPr/>
            </p:nvPicPr>
            <p:blipFill>
              <a:blip r:embed="rId3"/>
              <a:stretch>
                <a:fillRect/>
              </a:stretch>
            </p:blipFill>
            <p:spPr>
              <a:xfrm>
                <a:off x="2261085" y="1651109"/>
                <a:ext cx="6281293" cy="3649588"/>
              </a:xfrm>
              <a:prstGeom prst="rect">
                <a:avLst/>
              </a:prstGeom>
            </p:spPr>
          </p:pic>
          <p:sp>
            <p:nvSpPr>
              <p:cNvPr id="7" name="Oval 6"/>
              <p:cNvSpPr/>
              <p:nvPr/>
            </p:nvSpPr>
            <p:spPr>
              <a:xfrm>
                <a:off x="3969780" y="4263042"/>
                <a:ext cx="695026" cy="773885"/>
              </a:xfrm>
              <a:prstGeom prst="ellipse">
                <a:avLst/>
              </a:prstGeom>
              <a:solidFill>
                <a:srgbClr val="FEF298">
                  <a:alpha val="50196"/>
                </a:srgb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Oval 7"/>
            <p:cNvSpPr/>
            <p:nvPr/>
          </p:nvSpPr>
          <p:spPr>
            <a:xfrm>
              <a:off x="4879298" y="4185138"/>
              <a:ext cx="774590" cy="809055"/>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bwMode="auto">
            <a:xfrm>
              <a:off x="4844556" y="5151813"/>
              <a:ext cx="3182217" cy="4643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Prescriptive (specification)</a:t>
              </a:r>
            </a:p>
          </p:txBody>
        </p:sp>
        <p:sp>
          <p:nvSpPr>
            <p:cNvPr id="10" name="Content Placeholder 2"/>
            <p:cNvSpPr txBox="1">
              <a:spLocks/>
            </p:cNvSpPr>
            <p:nvPr/>
          </p:nvSpPr>
          <p:spPr bwMode="auto">
            <a:xfrm>
              <a:off x="2176938" y="5158285"/>
              <a:ext cx="2699671" cy="7450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Descriptive (measured)</a:t>
              </a:r>
            </a:p>
          </p:txBody>
        </p:sp>
        <p:sp>
          <p:nvSpPr>
            <p:cNvPr id="11" name="Content Placeholder 2"/>
            <p:cNvSpPr txBox="1">
              <a:spLocks/>
            </p:cNvSpPr>
            <p:nvPr/>
          </p:nvSpPr>
          <p:spPr bwMode="auto">
            <a:xfrm>
              <a:off x="7520704" y="5152204"/>
              <a:ext cx="1692576" cy="4643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a:t>
              </a:r>
              <a:r>
                <a:rPr lang="en-US" sz="1800" dirty="0" smtClean="0"/>
                <a:t>current focus)</a:t>
              </a:r>
            </a:p>
          </p:txBody>
        </p:sp>
      </p:grpSp>
      <p:sp>
        <p:nvSpPr>
          <p:cNvPr id="13" name="Oval 12"/>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051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Mega-Modeling</a:t>
            </a:r>
            <a:endParaRPr lang="en-US" dirty="0"/>
          </a:p>
        </p:txBody>
      </p:sp>
      <p:sp>
        <p:nvSpPr>
          <p:cNvPr id="3" name="Content Placeholder 2"/>
          <p:cNvSpPr>
            <a:spLocks noGrp="1"/>
          </p:cNvSpPr>
          <p:nvPr>
            <p:ph idx="1"/>
          </p:nvPr>
        </p:nvSpPr>
        <p:spPr>
          <a:xfrm>
            <a:off x="457200" y="1600200"/>
            <a:ext cx="4690533" cy="4525963"/>
          </a:xfrm>
        </p:spPr>
        <p:txBody>
          <a:bodyPr/>
          <a:lstStyle/>
          <a:p>
            <a:r>
              <a:rPr lang="en-US" dirty="0" smtClean="0"/>
              <a:t>Primary</a:t>
            </a:r>
          </a:p>
          <a:p>
            <a:pPr lvl="1"/>
            <a:r>
              <a:rPr lang="en-US" dirty="0" smtClean="0"/>
              <a:t>DFU</a:t>
            </a:r>
          </a:p>
          <a:p>
            <a:pPr lvl="1"/>
            <a:r>
              <a:rPr lang="en-US" dirty="0" smtClean="0"/>
              <a:t>Deployment Network Topology</a:t>
            </a:r>
          </a:p>
          <a:p>
            <a:pPr lvl="1"/>
            <a:r>
              <a:rPr lang="en-US" dirty="0" smtClean="0"/>
              <a:t>Messages and Topics</a:t>
            </a:r>
          </a:p>
          <a:p>
            <a:r>
              <a:rPr lang="en-US" dirty="0" smtClean="0"/>
              <a:t>Secondary (cross-cut)</a:t>
            </a:r>
          </a:p>
          <a:p>
            <a:pPr lvl="1"/>
            <a:r>
              <a:rPr lang="en-US" dirty="0" smtClean="0"/>
              <a:t>Mission </a:t>
            </a:r>
          </a:p>
          <a:p>
            <a:r>
              <a:rPr lang="en-US" dirty="0" smtClean="0"/>
              <a:t>System conflict resolution</a:t>
            </a:r>
          </a:p>
          <a:p>
            <a:pPr lvl="1"/>
            <a:r>
              <a:rPr lang="en-US" dirty="0" smtClean="0"/>
              <a:t> DFU selection (now)</a:t>
            </a:r>
          </a:p>
          <a:p>
            <a:pPr lvl="1"/>
            <a:r>
              <a:rPr lang="en-US" dirty="0"/>
              <a:t> </a:t>
            </a:r>
            <a:r>
              <a:rPr lang="en-US" dirty="0" smtClean="0">
                <a:solidFill>
                  <a:schemeClr val="bg1">
                    <a:lumMod val="50000"/>
                  </a:schemeClr>
                </a:solidFill>
              </a:rPr>
              <a:t>DFU modification (later)</a:t>
            </a:r>
          </a:p>
        </p:txBody>
      </p:sp>
      <p:sp>
        <p:nvSpPr>
          <p:cNvPr id="4" name="Slide Number Placeholder 3"/>
          <p:cNvSpPr>
            <a:spLocks noGrp="1"/>
          </p:cNvSpPr>
          <p:nvPr>
            <p:ph type="sldNum" sz="quarter" idx="12"/>
          </p:nvPr>
        </p:nvSpPr>
        <p:spPr/>
        <p:txBody>
          <a:bodyPr/>
          <a:lstStyle/>
          <a:p>
            <a:fld id="{0840E6D7-221B-40B7-B50C-C3B5231B0D1A}" type="slidenum">
              <a:rPr lang="en-US" smtClean="0"/>
              <a:pPr/>
              <a:t>46</a:t>
            </a:fld>
            <a:endParaRPr lang="en-US"/>
          </a:p>
        </p:txBody>
      </p:sp>
      <p:pic>
        <p:nvPicPr>
          <p:cNvPr id="5" name="Picture 4"/>
          <p:cNvPicPr>
            <a:picLocks noChangeAspect="1"/>
          </p:cNvPicPr>
          <p:nvPr/>
        </p:nvPicPr>
        <p:blipFill>
          <a:blip r:embed="rId3"/>
          <a:stretch>
            <a:fillRect/>
          </a:stretch>
        </p:blipFill>
        <p:spPr>
          <a:xfrm>
            <a:off x="5147733" y="957264"/>
            <a:ext cx="3971925" cy="5325004"/>
          </a:xfrm>
          <a:prstGeom prst="rect">
            <a:avLst/>
          </a:prstGeom>
        </p:spPr>
      </p:pic>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188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 Deployment (Build)</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47</a:t>
            </a:fld>
            <a:endParaRPr lang="en-US"/>
          </a:p>
        </p:txBody>
      </p:sp>
      <p:pic>
        <p:nvPicPr>
          <p:cNvPr id="6" name="Picture 5"/>
          <p:cNvPicPr>
            <a:picLocks noChangeAspect="1"/>
          </p:cNvPicPr>
          <p:nvPr/>
        </p:nvPicPr>
        <p:blipFill>
          <a:blip r:embed="rId3"/>
          <a:stretch>
            <a:fillRect/>
          </a:stretch>
        </p:blipFill>
        <p:spPr>
          <a:xfrm>
            <a:off x="892713" y="1316760"/>
            <a:ext cx="7439025" cy="4562475"/>
          </a:xfrm>
          <a:prstGeom prst="rect">
            <a:avLst/>
          </a:prstGeom>
        </p:spPr>
      </p:pic>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6056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Deployment Meta-Model</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48</a:t>
            </a:fld>
            <a:endParaRPr lang="en-US"/>
          </a:p>
        </p:txBody>
      </p:sp>
      <p:pic>
        <p:nvPicPr>
          <p:cNvPr id="4" name="Picture 3"/>
          <p:cNvPicPr>
            <a:picLocks noChangeAspect="1"/>
          </p:cNvPicPr>
          <p:nvPr/>
        </p:nvPicPr>
        <p:blipFill>
          <a:blip r:embed="rId3"/>
          <a:stretch>
            <a:fillRect/>
          </a:stretch>
        </p:blipFill>
        <p:spPr>
          <a:xfrm>
            <a:off x="1185333" y="1024752"/>
            <a:ext cx="7450668" cy="5289345"/>
          </a:xfrm>
          <a:prstGeom prst="rect">
            <a:avLst/>
          </a:prstGeom>
        </p:spPr>
      </p:pic>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9870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Network</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49</a:t>
            </a:fld>
            <a:endParaRPr lang="en-US"/>
          </a:p>
        </p:txBody>
      </p:sp>
      <p:pic>
        <p:nvPicPr>
          <p:cNvPr id="5" name="Picture 4"/>
          <p:cNvPicPr>
            <a:picLocks noChangeAspect="1"/>
          </p:cNvPicPr>
          <p:nvPr/>
        </p:nvPicPr>
        <p:blipFill>
          <a:blip r:embed="rId3"/>
          <a:stretch>
            <a:fillRect/>
          </a:stretch>
        </p:blipFill>
        <p:spPr>
          <a:xfrm>
            <a:off x="5229237" y="1185332"/>
            <a:ext cx="3248541" cy="5367867"/>
          </a:xfrm>
          <a:prstGeom prst="rect">
            <a:avLst/>
          </a:prstGeom>
        </p:spPr>
      </p:pic>
      <p:sp>
        <p:nvSpPr>
          <p:cNvPr id="7" name="Content Placeholder 2"/>
          <p:cNvSpPr txBox="1">
            <a:spLocks/>
          </p:cNvSpPr>
          <p:nvPr/>
        </p:nvSpPr>
        <p:spPr>
          <a:xfrm>
            <a:off x="457200" y="1600200"/>
            <a:ext cx="4351867" cy="4525963"/>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570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Progress</a:t>
            </a:r>
            <a:endParaRPr lang="en-US" dirty="0"/>
          </a:p>
        </p:txBody>
      </p:sp>
      <p:sp>
        <p:nvSpPr>
          <p:cNvPr id="4" name="Content Placeholder 3"/>
          <p:cNvSpPr>
            <a:spLocks noGrp="1"/>
          </p:cNvSpPr>
          <p:nvPr>
            <p:ph idx="1"/>
          </p:nvPr>
        </p:nvSpPr>
        <p:spPr>
          <a:xfrm>
            <a:off x="457200" y="1280160"/>
            <a:ext cx="8229600" cy="4525963"/>
          </a:xfrm>
        </p:spPr>
        <p:txBody>
          <a:bodyPr/>
          <a:lstStyle/>
          <a:p>
            <a:r>
              <a:rPr lang="en-US" dirty="0" err="1" smtClean="0"/>
              <a:t>IMMoRTALS</a:t>
            </a:r>
            <a:r>
              <a:rPr lang="en-US" dirty="0" smtClean="0"/>
              <a:t> Tactical SA Platform</a:t>
            </a:r>
          </a:p>
          <a:p>
            <a:r>
              <a:rPr lang="en-US" dirty="0" smtClean="0"/>
              <a:t>Phase 1 CPs (initial versions)</a:t>
            </a:r>
          </a:p>
          <a:p>
            <a:r>
              <a:rPr lang="en-US" dirty="0" smtClean="0"/>
              <a:t>Component Capabilities</a:t>
            </a:r>
          </a:p>
          <a:p>
            <a:r>
              <a:rPr lang="en-US" dirty="0" smtClean="0"/>
              <a:t>DAS realization</a:t>
            </a:r>
          </a:p>
          <a:p>
            <a:r>
              <a:rPr lang="en-US" i="1" dirty="0" smtClean="0">
                <a:solidFill>
                  <a:schemeClr val="bg1">
                    <a:lumMod val="50000"/>
                  </a:schemeClr>
                </a:solidFill>
              </a:rPr>
              <a:t>Back burner tasks</a:t>
            </a:r>
          </a:p>
          <a:p>
            <a:pPr lvl="1"/>
            <a:r>
              <a:rPr lang="en-US" i="1" dirty="0" smtClean="0">
                <a:solidFill>
                  <a:schemeClr val="bg1">
                    <a:lumMod val="50000"/>
                  </a:schemeClr>
                </a:solidFill>
              </a:rPr>
              <a:t>Mutation testing</a:t>
            </a:r>
          </a:p>
          <a:p>
            <a:pPr lvl="1"/>
            <a:r>
              <a:rPr lang="en-US" i="1" dirty="0" smtClean="0">
                <a:solidFill>
                  <a:schemeClr val="bg1">
                    <a:lumMod val="50000"/>
                  </a:schemeClr>
                </a:solidFill>
              </a:rPr>
              <a:t>Schema evolution</a:t>
            </a:r>
          </a:p>
          <a:p>
            <a:r>
              <a:rPr lang="en-US" dirty="0" smtClean="0"/>
              <a:t>Papers/Talks</a:t>
            </a:r>
          </a:p>
          <a:p>
            <a:pPr lvl="1"/>
            <a:r>
              <a:rPr lang="en-US" i="1" dirty="0" smtClean="0"/>
              <a:t>1 so far, more in the works</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a:t>
            </a:fld>
            <a:endParaRPr lang="en-US"/>
          </a:p>
        </p:txBody>
      </p:sp>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356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Mission</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50</a:t>
            </a:fld>
            <a:endParaRPr lang="en-US"/>
          </a:p>
        </p:txBody>
      </p:sp>
      <p:sp>
        <p:nvSpPr>
          <p:cNvPr id="7" name="Content Placeholder 2"/>
          <p:cNvSpPr txBox="1">
            <a:spLocks/>
          </p:cNvSpPr>
          <p:nvPr/>
        </p:nvSpPr>
        <p:spPr>
          <a:xfrm>
            <a:off x="457200" y="1600200"/>
            <a:ext cx="4351867" cy="4525963"/>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3"/>
          <a:stretch>
            <a:fillRect/>
          </a:stretch>
        </p:blipFill>
        <p:spPr>
          <a:xfrm>
            <a:off x="809625" y="1404937"/>
            <a:ext cx="7524750" cy="4048125"/>
          </a:xfrm>
          <a:prstGeom prst="rect">
            <a:avLst/>
          </a:prstGeom>
        </p:spPr>
      </p:pic>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8917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(DAS) (1)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51</a:t>
            </a:fld>
            <a:endParaRPr lang="en-US"/>
          </a:p>
        </p:txBody>
      </p:sp>
      <p:grpSp>
        <p:nvGrpSpPr>
          <p:cNvPr id="14" name="Group 13"/>
          <p:cNvGrpSpPr/>
          <p:nvPr/>
        </p:nvGrpSpPr>
        <p:grpSpPr>
          <a:xfrm>
            <a:off x="155256" y="1006606"/>
            <a:ext cx="3051497" cy="2717515"/>
            <a:chOff x="507999" y="1081642"/>
            <a:chExt cx="3051497" cy="2717515"/>
          </a:xfrm>
        </p:grpSpPr>
        <p:sp>
          <p:nvSpPr>
            <p:cNvPr id="5" name="Rounded Rectangle 4"/>
            <p:cNvSpPr/>
            <p:nvPr/>
          </p:nvSpPr>
          <p:spPr>
            <a:xfrm>
              <a:off x="507999" y="1450975"/>
              <a:ext cx="2963333" cy="2348182"/>
            </a:xfrm>
            <a:prstGeom prst="roundRect">
              <a:avLst>
                <a:gd name="adj" fmla="val 3146"/>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dirty="0" smtClean="0">
                <a:solidFill>
                  <a:schemeClr val="tx1"/>
                </a:solidFill>
              </a:endParaRPr>
            </a:p>
            <a:p>
              <a:pPr>
                <a:lnSpc>
                  <a:spcPct val="90000"/>
                </a:lnSpc>
              </a:pPr>
              <a:r>
                <a:rPr lang="en-US" dirty="0" smtClean="0">
                  <a:solidFill>
                    <a:schemeClr val="tx1"/>
                  </a:solidFill>
                </a:rPr>
                <a:t>…</a:t>
              </a:r>
            </a:p>
            <a:p>
              <a:pPr>
                <a:lnSpc>
                  <a:spcPct val="90000"/>
                </a:lnSpc>
              </a:pPr>
              <a:r>
                <a:rPr lang="en-US" dirty="0" err="1" smtClean="0">
                  <a:solidFill>
                    <a:schemeClr val="tx1"/>
                  </a:solidFill>
                </a:rPr>
                <a:t>GPSLoc</a:t>
              </a:r>
              <a:r>
                <a:rPr lang="en-US" dirty="0" smtClean="0">
                  <a:solidFill>
                    <a:schemeClr val="tx1"/>
                  </a:solidFill>
                </a:rPr>
                <a:t> </a:t>
              </a:r>
              <a:r>
                <a:rPr lang="en-US" dirty="0" err="1" smtClean="0">
                  <a:solidFill>
                    <a:schemeClr val="tx1"/>
                  </a:solidFill>
                </a:rPr>
                <a:t>gps</a:t>
              </a:r>
              <a:r>
                <a:rPr lang="en-US" dirty="0" smtClean="0">
                  <a:solidFill>
                    <a:schemeClr val="tx1"/>
                  </a:solidFill>
                </a:rPr>
                <a:t> = new </a:t>
              </a:r>
              <a:r>
                <a:rPr lang="en-US" dirty="0" err="1" smtClean="0">
                  <a:solidFill>
                    <a:schemeClr val="tx1"/>
                  </a:solidFill>
                </a:rPr>
                <a:t>GPSLoc</a:t>
              </a:r>
              <a:r>
                <a:rPr lang="en-US" dirty="0" smtClean="0">
                  <a:solidFill>
                    <a:schemeClr val="tx1"/>
                  </a:solidFill>
                </a:rPr>
                <a:t>(…)</a:t>
              </a:r>
              <a:endParaRPr lang="en-US" dirty="0">
                <a:solidFill>
                  <a:schemeClr val="tx1"/>
                </a:solidFill>
              </a:endParaRPr>
            </a:p>
            <a:p>
              <a:pPr>
                <a:lnSpc>
                  <a:spcPct val="90000"/>
                </a:lnSpc>
              </a:pPr>
              <a:r>
                <a:rPr lang="en-US" dirty="0" smtClean="0">
                  <a:solidFill>
                    <a:schemeClr val="tx1"/>
                  </a:solidFill>
                </a:rPr>
                <a:t>while(true) {</a:t>
              </a:r>
              <a:endParaRPr lang="en-US" dirty="0">
                <a:solidFill>
                  <a:schemeClr val="tx1"/>
                </a:solidFill>
              </a:endParaRPr>
            </a:p>
            <a:p>
              <a:pPr>
                <a:lnSpc>
                  <a:spcPct val="90000"/>
                </a:lnSpc>
              </a:pPr>
              <a:r>
                <a:rPr lang="en-US" dirty="0" smtClean="0">
                  <a:solidFill>
                    <a:schemeClr val="tx1"/>
                  </a:solidFill>
                </a:rPr>
                <a:t>  r = </a:t>
              </a:r>
              <a:r>
                <a:rPr lang="en-US" dirty="0" err="1" smtClean="0">
                  <a:solidFill>
                    <a:schemeClr val="tx1"/>
                  </a:solidFill>
                </a:rPr>
                <a:t>gps.getLocation</a:t>
              </a:r>
              <a:r>
                <a:rPr lang="en-US" dirty="0" smtClean="0">
                  <a:solidFill>
                    <a:schemeClr val="tx1"/>
                  </a:solidFill>
                </a:rPr>
                <a:t>();</a:t>
              </a:r>
            </a:p>
            <a:p>
              <a:pPr>
                <a:lnSpc>
                  <a:spcPct val="90000"/>
                </a:lnSpc>
              </a:pPr>
              <a:r>
                <a:rPr lang="en-US" dirty="0">
                  <a:solidFill>
                    <a:schemeClr val="tx1"/>
                  </a:solidFill>
                </a:rPr>
                <a:t> </a:t>
              </a:r>
              <a:r>
                <a:rPr lang="en-US" dirty="0" smtClean="0">
                  <a:solidFill>
                    <a:schemeClr val="tx1"/>
                  </a:solidFill>
                </a:rPr>
                <a:t> </a:t>
              </a:r>
              <a:r>
                <a:rPr lang="en-US" dirty="0" err="1" smtClean="0">
                  <a:solidFill>
                    <a:schemeClr val="tx1"/>
                  </a:solidFill>
                </a:rPr>
                <a:t>sendReport</a:t>
              </a:r>
              <a:r>
                <a:rPr lang="en-US" dirty="0" smtClean="0">
                  <a:solidFill>
                    <a:schemeClr val="tx1"/>
                  </a:solidFill>
                </a:rPr>
                <a:t>(r);</a:t>
              </a:r>
            </a:p>
            <a:p>
              <a:pPr>
                <a:lnSpc>
                  <a:spcPct val="90000"/>
                </a:lnSpc>
              </a:pPr>
              <a:r>
                <a:rPr lang="en-US" dirty="0">
                  <a:solidFill>
                    <a:schemeClr val="tx1"/>
                  </a:solidFill>
                </a:rPr>
                <a:t> </a:t>
              </a:r>
              <a:r>
                <a:rPr lang="en-US" dirty="0" smtClean="0">
                  <a:solidFill>
                    <a:schemeClr val="tx1"/>
                  </a:solidFill>
                </a:rPr>
                <a:t> sleep(x);</a:t>
              </a:r>
            </a:p>
            <a:p>
              <a:pPr>
                <a:lnSpc>
                  <a:spcPct val="90000"/>
                </a:lnSpc>
              </a:pPr>
              <a:r>
                <a:rPr lang="en-US" dirty="0" smtClean="0">
                  <a:solidFill>
                    <a:schemeClr val="tx1"/>
                  </a:solidFill>
                </a:rPr>
                <a:t>}</a:t>
              </a:r>
            </a:p>
            <a:p>
              <a:pPr>
                <a:lnSpc>
                  <a:spcPct val="90000"/>
                </a:lnSpc>
              </a:pPr>
              <a:r>
                <a:rPr lang="en-US" dirty="0" smtClean="0">
                  <a:solidFill>
                    <a:schemeClr val="tx1"/>
                  </a:solidFill>
                </a:rPr>
                <a:t>… </a:t>
              </a:r>
            </a:p>
            <a:p>
              <a:pPr>
                <a:lnSpc>
                  <a:spcPct val="90000"/>
                </a:lnSpc>
              </a:pPr>
              <a:r>
                <a:rPr lang="en-US" dirty="0" smtClean="0">
                  <a:solidFill>
                    <a:schemeClr val="tx1"/>
                  </a:solidFill>
                </a:rPr>
                <a:t>+ </a:t>
              </a:r>
              <a:r>
                <a:rPr lang="en-US" dirty="0" err="1" smtClean="0">
                  <a:solidFill>
                    <a:schemeClr val="tx1"/>
                  </a:solidFill>
                </a:rPr>
                <a:t>GPSLoc</a:t>
              </a:r>
              <a:r>
                <a:rPr lang="en-US" dirty="0" smtClean="0">
                  <a:solidFill>
                    <a:schemeClr val="tx1"/>
                  </a:solidFill>
                </a:rPr>
                <a:t> &amp; other classes</a:t>
              </a:r>
            </a:p>
            <a:p>
              <a:endParaRPr lang="en-US" dirty="0" smtClean="0">
                <a:solidFill>
                  <a:schemeClr val="tx1"/>
                </a:solidFill>
              </a:endParaRPr>
            </a:p>
          </p:txBody>
        </p:sp>
        <p:pic>
          <p:nvPicPr>
            <p:cNvPr id="6" name="Picture 5" descr="C:\Users\matt\AppData\Local\Microsoft\Windows\Temporary Internet Files\Content.IE5\AQVPOMZF\java[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612" y="3070174"/>
              <a:ext cx="485775" cy="485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p:cNvSpPr txBox="1"/>
            <p:nvPr/>
          </p:nvSpPr>
          <p:spPr>
            <a:xfrm>
              <a:off x="583247" y="1081642"/>
              <a:ext cx="261719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Baseline Application Code</a:t>
              </a:r>
            </a:p>
          </p:txBody>
        </p:sp>
        <p:sp>
          <p:nvSpPr>
            <p:cNvPr id="12" name="TextBox 11"/>
            <p:cNvSpPr txBox="1"/>
            <p:nvPr/>
          </p:nvSpPr>
          <p:spPr>
            <a:xfrm>
              <a:off x="2600008" y="2773919"/>
              <a:ext cx="959488" cy="307777"/>
            </a:xfrm>
            <a:prstGeom prst="rect">
              <a:avLst/>
            </a:prstGeom>
            <a:noFill/>
          </p:spPr>
          <p:txBody>
            <a:bodyPr wrap="square" rtlCol="0">
              <a:spAutoFit/>
            </a:bodyPr>
            <a:lstStyle/>
            <a:p>
              <a:r>
                <a:rPr lang="en-US" sz="1400" dirty="0" err="1">
                  <a:latin typeface="Arial Narrow" panose="020B0606020202030204" pitchFamily="34" charset="0"/>
                </a:rPr>
                <a:t>C</a:t>
              </a:r>
              <a:r>
                <a:rPr lang="en-US" sz="1400" dirty="0" err="1" smtClean="0">
                  <a:latin typeface="Arial Narrow" panose="020B0606020202030204" pitchFamily="34" charset="0"/>
                </a:rPr>
                <a:t>ompilable</a:t>
              </a:r>
              <a:endParaRPr lang="en-US" sz="1400" dirty="0">
                <a:latin typeface="Arial Narrow" panose="020B0606020202030204" pitchFamily="34" charset="0"/>
              </a:endParaRPr>
            </a:p>
          </p:txBody>
        </p:sp>
      </p:grpSp>
      <p:grpSp>
        <p:nvGrpSpPr>
          <p:cNvPr id="18" name="Group 17"/>
          <p:cNvGrpSpPr/>
          <p:nvPr/>
        </p:nvGrpSpPr>
        <p:grpSpPr>
          <a:xfrm>
            <a:off x="3873439" y="1006606"/>
            <a:ext cx="4999449" cy="3109686"/>
            <a:chOff x="4381499" y="3116154"/>
            <a:chExt cx="4999449" cy="3109686"/>
          </a:xfrm>
        </p:grpSpPr>
        <p:sp>
          <p:nvSpPr>
            <p:cNvPr id="15" name="Rounded Rectangle 14"/>
            <p:cNvSpPr/>
            <p:nvPr/>
          </p:nvSpPr>
          <p:spPr>
            <a:xfrm>
              <a:off x="4381499" y="3481914"/>
              <a:ext cx="3069167" cy="24739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rPr>
                <a:t>@</a:t>
              </a:r>
              <a:r>
                <a:rPr lang="en-US" dirty="0" err="1" smtClean="0">
                  <a:solidFill>
                    <a:schemeClr val="tx1"/>
                  </a:solidFill>
                </a:rPr>
                <a:t>func_spec:LocProv</a:t>
              </a:r>
              <a:endParaRPr lang="en-US" dirty="0" smtClean="0">
                <a:solidFill>
                  <a:schemeClr val="tx1"/>
                </a:solidFill>
              </a:endParaRPr>
            </a:p>
            <a:p>
              <a:r>
                <a:rPr lang="en-US" dirty="0" smtClean="0">
                  <a:solidFill>
                    <a:schemeClr val="tx1"/>
                  </a:solidFill>
                </a:rPr>
                <a:t>Class </a:t>
              </a:r>
              <a:r>
                <a:rPr lang="en-US" dirty="0" err="1" smtClean="0">
                  <a:solidFill>
                    <a:schemeClr val="tx1"/>
                  </a:solidFill>
                </a:rPr>
                <a:t>GPSLoc</a:t>
              </a:r>
              <a:endParaRPr lang="en-US" dirty="0" smtClean="0">
                <a:solidFill>
                  <a:schemeClr val="tx1"/>
                </a:solidFill>
              </a:endParaRPr>
            </a:p>
            <a:p>
              <a:r>
                <a:rPr lang="en-US" dirty="0" smtClean="0">
                  <a:solidFill>
                    <a:schemeClr val="tx1"/>
                  </a:solidFill>
                </a:rPr>
                <a:t>@</a:t>
              </a:r>
              <a:r>
                <a:rPr lang="en-US" dirty="0" err="1" smtClean="0">
                  <a:solidFill>
                    <a:schemeClr val="tx1"/>
                  </a:solidFill>
                </a:rPr>
                <a:t>init</a:t>
              </a:r>
              <a:endParaRPr lang="en-US" dirty="0" smtClean="0">
                <a:solidFill>
                  <a:schemeClr val="tx1"/>
                </a:solidFill>
              </a:endParaRPr>
            </a:p>
            <a:p>
              <a:r>
                <a:rPr lang="en-US" dirty="0" err="1" smtClean="0">
                  <a:solidFill>
                    <a:schemeClr val="tx1"/>
                  </a:solidFill>
                </a:rPr>
                <a:t>GPSLoc</a:t>
              </a:r>
              <a:r>
                <a:rPr lang="en-US" dirty="0" smtClean="0">
                  <a:solidFill>
                    <a:schemeClr val="tx1"/>
                  </a:solidFill>
                </a:rPr>
                <a:t>()</a:t>
              </a:r>
            </a:p>
            <a:p>
              <a:r>
                <a:rPr lang="en-US" dirty="0" smtClean="0">
                  <a:solidFill>
                    <a:schemeClr val="tx1"/>
                  </a:solidFill>
                </a:rPr>
                <a:t>…</a:t>
              </a:r>
            </a:p>
            <a:p>
              <a:r>
                <a:rPr lang="en-US" dirty="0" smtClean="0">
                  <a:solidFill>
                    <a:schemeClr val="tx1"/>
                  </a:solidFill>
                </a:rPr>
                <a:t>@</a:t>
              </a:r>
              <a:r>
                <a:rPr lang="en-US" dirty="0" err="1" smtClean="0">
                  <a:solidFill>
                    <a:schemeClr val="tx1"/>
                  </a:solidFill>
                </a:rPr>
                <a:t>doWork</a:t>
              </a:r>
              <a:endParaRPr lang="en-US" dirty="0" smtClean="0">
                <a:solidFill>
                  <a:schemeClr val="tx1"/>
                </a:solidFill>
              </a:endParaRPr>
            </a:p>
            <a:p>
              <a:r>
                <a:rPr lang="en-US" dirty="0" smtClean="0">
                  <a:solidFill>
                    <a:schemeClr val="tx1"/>
                  </a:solidFill>
                </a:rPr>
                <a:t>Location </a:t>
              </a:r>
              <a:r>
                <a:rPr lang="en-US" dirty="0" err="1" smtClean="0">
                  <a:solidFill>
                    <a:schemeClr val="tx1"/>
                  </a:solidFill>
                </a:rPr>
                <a:t>getLocation</a:t>
              </a:r>
              <a:r>
                <a:rPr lang="en-US" dirty="0" smtClean="0">
                  <a:solidFill>
                    <a:schemeClr val="tx1"/>
                  </a:solidFill>
                </a:rPr>
                <a:t>() {…};</a:t>
              </a:r>
            </a:p>
            <a:p>
              <a:r>
                <a:rPr lang="en-US" dirty="0" smtClean="0">
                  <a:solidFill>
                    <a:schemeClr val="tx1"/>
                  </a:solidFill>
                </a:rPr>
                <a:t>…</a:t>
              </a:r>
            </a:p>
            <a:p>
              <a:r>
                <a:rPr lang="en-US" dirty="0" smtClean="0">
                  <a:solidFill>
                    <a:schemeClr val="tx1"/>
                  </a:solidFill>
                </a:rPr>
                <a:t>@cleanup</a:t>
              </a:r>
            </a:p>
          </p:txBody>
        </p:sp>
        <p:sp>
          <p:nvSpPr>
            <p:cNvPr id="16" name="TextBox 11"/>
            <p:cNvSpPr txBox="1"/>
            <p:nvPr/>
          </p:nvSpPr>
          <p:spPr>
            <a:xfrm>
              <a:off x="4381499" y="3116154"/>
              <a:ext cx="49994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DFU implementations (annotations + code artifacts)</a:t>
              </a:r>
            </a:p>
          </p:txBody>
        </p:sp>
        <p:sp>
          <p:nvSpPr>
            <p:cNvPr id="17" name="Rounded Rectangle 16"/>
            <p:cNvSpPr/>
            <p:nvPr/>
          </p:nvSpPr>
          <p:spPr>
            <a:xfrm>
              <a:off x="6257565" y="3751880"/>
              <a:ext cx="3123383" cy="24739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rPr>
                <a:t>@</a:t>
              </a:r>
              <a:r>
                <a:rPr lang="en-US" dirty="0" err="1" smtClean="0">
                  <a:solidFill>
                    <a:schemeClr val="tx1"/>
                  </a:solidFill>
                </a:rPr>
                <a:t>func_spec:LocProv</a:t>
              </a:r>
              <a:endParaRPr lang="en-US" dirty="0" smtClean="0">
                <a:solidFill>
                  <a:schemeClr val="tx1"/>
                </a:solidFill>
              </a:endParaRPr>
            </a:p>
            <a:p>
              <a:r>
                <a:rPr lang="en-US" dirty="0" smtClean="0">
                  <a:solidFill>
                    <a:schemeClr val="tx1"/>
                  </a:solidFill>
                </a:rPr>
                <a:t>Class </a:t>
              </a:r>
              <a:r>
                <a:rPr lang="en-US" dirty="0" err="1">
                  <a:solidFill>
                    <a:schemeClr val="tx1"/>
                  </a:solidFill>
                </a:rPr>
                <a:t>SAASMLoc</a:t>
              </a:r>
              <a:endParaRPr lang="en-US" dirty="0" smtClean="0">
                <a:solidFill>
                  <a:schemeClr val="tx1"/>
                </a:solidFill>
              </a:endParaRPr>
            </a:p>
            <a:p>
              <a:r>
                <a:rPr lang="en-US" dirty="0" smtClean="0">
                  <a:solidFill>
                    <a:schemeClr val="tx1"/>
                  </a:solidFill>
                </a:rPr>
                <a:t>@</a:t>
              </a:r>
              <a:r>
                <a:rPr lang="en-US" dirty="0" err="1" smtClean="0">
                  <a:solidFill>
                    <a:schemeClr val="tx1"/>
                  </a:solidFill>
                </a:rPr>
                <a:t>init</a:t>
              </a:r>
              <a:endParaRPr lang="en-US" dirty="0" smtClean="0">
                <a:solidFill>
                  <a:schemeClr val="tx1"/>
                </a:solidFill>
              </a:endParaRPr>
            </a:p>
            <a:p>
              <a:r>
                <a:rPr lang="en-US" dirty="0" err="1" smtClean="0">
                  <a:solidFill>
                    <a:schemeClr val="tx1"/>
                  </a:solidFill>
                </a:rPr>
                <a:t>SAASMLoc</a:t>
              </a:r>
              <a:r>
                <a:rPr lang="en-US" dirty="0" smtClean="0">
                  <a:solidFill>
                    <a:schemeClr val="tx1"/>
                  </a:solidFill>
                </a:rPr>
                <a:t>()</a:t>
              </a:r>
            </a:p>
            <a:p>
              <a:r>
                <a:rPr lang="en-US" dirty="0" smtClean="0">
                  <a:solidFill>
                    <a:schemeClr val="tx1"/>
                  </a:solidFill>
                </a:rPr>
                <a:t>…</a:t>
              </a:r>
            </a:p>
            <a:p>
              <a:r>
                <a:rPr lang="en-US" dirty="0" smtClean="0">
                  <a:solidFill>
                    <a:schemeClr val="tx1"/>
                  </a:solidFill>
                </a:rPr>
                <a:t>@</a:t>
              </a:r>
              <a:r>
                <a:rPr lang="en-US" dirty="0" err="1" smtClean="0">
                  <a:solidFill>
                    <a:schemeClr val="tx1"/>
                  </a:solidFill>
                </a:rPr>
                <a:t>doWork</a:t>
              </a:r>
              <a:endParaRPr lang="en-US" dirty="0" smtClean="0">
                <a:solidFill>
                  <a:schemeClr val="tx1"/>
                </a:solidFill>
              </a:endParaRPr>
            </a:p>
            <a:p>
              <a:r>
                <a:rPr lang="en-US" dirty="0" smtClean="0">
                  <a:solidFill>
                    <a:schemeClr val="tx1"/>
                  </a:solidFill>
                </a:rPr>
                <a:t>Location </a:t>
              </a:r>
              <a:r>
                <a:rPr lang="en-US" dirty="0" err="1" smtClean="0">
                  <a:solidFill>
                    <a:schemeClr val="tx1"/>
                  </a:solidFill>
                </a:rPr>
                <a:t>getSAASMLoc</a:t>
              </a:r>
              <a:r>
                <a:rPr lang="en-US" dirty="0" smtClean="0">
                  <a:solidFill>
                    <a:schemeClr val="tx1"/>
                  </a:solidFill>
                </a:rPr>
                <a:t>() {…};</a:t>
              </a:r>
            </a:p>
            <a:p>
              <a:r>
                <a:rPr lang="en-US" dirty="0" smtClean="0">
                  <a:solidFill>
                    <a:schemeClr val="tx1"/>
                  </a:solidFill>
                </a:rPr>
                <a:t>…</a:t>
              </a:r>
            </a:p>
            <a:p>
              <a:r>
                <a:rPr lang="en-US" dirty="0" smtClean="0">
                  <a:solidFill>
                    <a:schemeClr val="tx1"/>
                  </a:solidFill>
                </a:rPr>
                <a:t>@cleanup</a:t>
              </a:r>
            </a:p>
          </p:txBody>
        </p:sp>
      </p:grpSp>
      <p:sp>
        <p:nvSpPr>
          <p:cNvPr id="19" name="TextBox 18"/>
          <p:cNvSpPr txBox="1"/>
          <p:nvPr/>
        </p:nvSpPr>
        <p:spPr>
          <a:xfrm>
            <a:off x="3592226" y="4323449"/>
            <a:ext cx="2251621" cy="978729"/>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Application model</a:t>
            </a:r>
          </a:p>
          <a:p>
            <a:pPr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Control Points:</a:t>
            </a:r>
            <a:endParaRPr lang="en-US" sz="1600" dirty="0">
              <a:latin typeface="Arial Narrow" panose="020B0606020202030204" pitchFamily="34" charset="0"/>
              <a:ea typeface="+mn-ea"/>
            </a:endParaRPr>
          </a:p>
          <a:p>
            <a:pPr marL="457200" lvl="2"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in Client.java, </a:t>
            </a:r>
          </a:p>
          <a:p>
            <a:pPr marL="457200" lvl="2"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template id </a:t>
            </a:r>
            <a:r>
              <a:rPr lang="en-US" sz="1600" dirty="0" smtClean="0">
                <a:latin typeface="Arial Narrow" panose="020B0606020202030204" pitchFamily="34" charset="0"/>
                <a:ea typeface="+mn-ea"/>
              </a:rPr>
              <a:t>CP-1</a:t>
            </a:r>
            <a:endParaRPr lang="en-US" sz="1600" dirty="0">
              <a:latin typeface="Arial Narrow" panose="020B0606020202030204" pitchFamily="34" charset="0"/>
              <a:ea typeface="+mn-ea"/>
            </a:endParaRPr>
          </a:p>
        </p:txBody>
      </p:sp>
      <p:sp>
        <p:nvSpPr>
          <p:cNvPr id="20" name="TextBox 19"/>
          <p:cNvSpPr txBox="1"/>
          <p:nvPr/>
        </p:nvSpPr>
        <p:spPr>
          <a:xfrm>
            <a:off x="5714207" y="4331562"/>
            <a:ext cx="2845677" cy="2086725"/>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DFU </a:t>
            </a:r>
            <a:r>
              <a:rPr lang="en-US" sz="1600" dirty="0" smtClean="0">
                <a:latin typeface="Arial Narrow" panose="020B0606020202030204" pitchFamily="34" charset="0"/>
                <a:ea typeface="+mn-ea"/>
              </a:rPr>
              <a:t>Descriptions</a:t>
            </a:r>
          </a:p>
          <a:p>
            <a:pPr marL="285750"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DFU ID 1</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Name: </a:t>
            </a:r>
            <a:r>
              <a:rPr lang="en-US" sz="1600" dirty="0" err="1" smtClean="0">
                <a:latin typeface="Arial Narrow" panose="020B0606020202030204" pitchFamily="34" charset="0"/>
                <a:ea typeface="+mn-ea"/>
              </a:rPr>
              <a:t>SAASMLoc</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a:t>
            </a:r>
            <a:r>
              <a:rPr lang="en-US" sz="1600" dirty="0" err="1" smtClean="0">
                <a:latin typeface="Arial Narrow" panose="020B0606020202030204" pitchFamily="34" charset="0"/>
                <a:ea typeface="+mn-ea"/>
              </a:rPr>
              <a:t>f_s</a:t>
            </a:r>
            <a:r>
              <a:rPr lang="en-US" sz="1600" dirty="0" smtClean="0">
                <a:latin typeface="Arial Narrow" panose="020B0606020202030204" pitchFamily="34" charset="0"/>
                <a:ea typeface="+mn-ea"/>
              </a:rPr>
              <a:t>: </a:t>
            </a:r>
            <a:r>
              <a:rPr lang="en-US" sz="1600" dirty="0" err="1" smtClean="0">
                <a:latin typeface="Arial Narrow" panose="020B0606020202030204" pitchFamily="34" charset="0"/>
                <a:ea typeface="+mn-ea"/>
              </a:rPr>
              <a:t>LocProv</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Source: ….java</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Dependencies:</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DSL File: </a:t>
            </a:r>
          </a:p>
          <a:p>
            <a:pPr marL="285750"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DFU ID 2</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a:t>
            </a:r>
            <a:endParaRPr lang="en-US" sz="1600" dirty="0">
              <a:latin typeface="Arial Narrow" panose="020B0606020202030204" pitchFamily="34" charset="0"/>
              <a:ea typeface="+mn-ea"/>
            </a:endParaRPr>
          </a:p>
        </p:txBody>
      </p:sp>
      <p:sp>
        <p:nvSpPr>
          <p:cNvPr id="21" name="TextBox 20"/>
          <p:cNvSpPr txBox="1"/>
          <p:nvPr/>
        </p:nvSpPr>
        <p:spPr>
          <a:xfrm>
            <a:off x="3584442" y="6267316"/>
            <a:ext cx="3116671" cy="535531"/>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Target (deployment</a:t>
            </a:r>
            <a:r>
              <a:rPr lang="en-US" sz="1600" dirty="0" smtClean="0">
                <a:latin typeface="Arial Narrow" panose="020B0606020202030204" pitchFamily="34" charset="0"/>
                <a:ea typeface="+mn-ea"/>
              </a:rPr>
              <a:t>) Ecosystem</a:t>
            </a:r>
            <a:endParaRPr lang="en-US" sz="1600" dirty="0">
              <a:latin typeface="Arial Narrow" panose="020B0606020202030204" pitchFamily="34" charset="0"/>
              <a:ea typeface="+mn-ea"/>
            </a:endParaRPr>
          </a:p>
          <a:p>
            <a:pPr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No GPS </a:t>
            </a:r>
            <a:r>
              <a:rPr lang="en-US" sz="1600" dirty="0" smtClean="0">
                <a:latin typeface="Arial Narrow" panose="020B0606020202030204" pitchFamily="34" charset="0"/>
                <a:ea typeface="+mn-ea"/>
              </a:rPr>
              <a:t>Sat, Bandwidth: x</a:t>
            </a:r>
            <a:endParaRPr lang="en-US" sz="1600" dirty="0">
              <a:latin typeface="Arial Narrow" panose="020B0606020202030204" pitchFamily="34" charset="0"/>
              <a:ea typeface="+mn-ea"/>
            </a:endParaRPr>
          </a:p>
        </p:txBody>
      </p:sp>
      <p:sp>
        <p:nvSpPr>
          <p:cNvPr id="22" name="TextBox 21"/>
          <p:cNvSpPr txBox="1"/>
          <p:nvPr/>
        </p:nvSpPr>
        <p:spPr>
          <a:xfrm>
            <a:off x="3592226" y="5553278"/>
            <a:ext cx="2716167" cy="535531"/>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Mission Requirements</a:t>
            </a:r>
          </a:p>
          <a:p>
            <a:pPr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Call </a:t>
            </a:r>
            <a:r>
              <a:rPr lang="en-US" sz="1600" dirty="0" err="1">
                <a:latin typeface="Arial Narrow" panose="020B0606020202030204" pitchFamily="34" charset="0"/>
                <a:ea typeface="+mn-ea"/>
              </a:rPr>
              <a:t>Freq</a:t>
            </a:r>
            <a:r>
              <a:rPr lang="en-US" sz="1600" dirty="0">
                <a:latin typeface="Arial Narrow" panose="020B0606020202030204" pitchFamily="34" charset="0"/>
                <a:ea typeface="+mn-ea"/>
              </a:rPr>
              <a:t>:  1Hz</a:t>
            </a:r>
          </a:p>
        </p:txBody>
      </p:sp>
      <p:grpSp>
        <p:nvGrpSpPr>
          <p:cNvPr id="13" name="Group 12"/>
          <p:cNvGrpSpPr/>
          <p:nvPr/>
        </p:nvGrpSpPr>
        <p:grpSpPr>
          <a:xfrm>
            <a:off x="422868" y="3951237"/>
            <a:ext cx="2574585" cy="2778639"/>
            <a:chOff x="4475307" y="2526616"/>
            <a:chExt cx="2574585" cy="2778639"/>
          </a:xfrm>
        </p:grpSpPr>
        <p:grpSp>
          <p:nvGrpSpPr>
            <p:cNvPr id="11" name="Group 10"/>
            <p:cNvGrpSpPr/>
            <p:nvPr/>
          </p:nvGrpSpPr>
          <p:grpSpPr>
            <a:xfrm>
              <a:off x="4475307" y="2526616"/>
              <a:ext cx="2574585" cy="2778639"/>
              <a:chOff x="4605061" y="3394935"/>
              <a:chExt cx="2574585" cy="2778639"/>
            </a:xfrm>
          </p:grpSpPr>
          <p:sp>
            <p:nvSpPr>
              <p:cNvPr id="8" name="Rounded Rectangle 7"/>
              <p:cNvSpPr/>
              <p:nvPr/>
            </p:nvSpPr>
            <p:spPr>
              <a:xfrm>
                <a:off x="4648200" y="3829597"/>
                <a:ext cx="2337380" cy="2343977"/>
              </a:xfrm>
              <a:prstGeom prst="roundRect">
                <a:avLst>
                  <a:gd name="adj" fmla="val 951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90000"/>
                  </a:lnSpc>
                </a:pPr>
                <a:r>
                  <a:rPr lang="en-US" dirty="0">
                    <a:solidFill>
                      <a:schemeClr val="tx1"/>
                    </a:solidFill>
                  </a:rPr>
                  <a:t>…</a:t>
                </a:r>
              </a:p>
              <a:p>
                <a:pPr>
                  <a:lnSpc>
                    <a:spcPct val="90000"/>
                  </a:lnSpc>
                </a:pPr>
                <a:r>
                  <a:rPr lang="en-US" dirty="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init</a:t>
                </a:r>
                <a:r>
                  <a:rPr lang="en-US" dirty="0" smtClean="0">
                    <a:solidFill>
                      <a:schemeClr val="tx1"/>
                    </a:solidFill>
                    <a:latin typeface="Arial Narrow" panose="020B0606020202030204" pitchFamily="34" charset="0"/>
                  </a:rPr>
                  <a:t>- </a:t>
                </a:r>
                <a:r>
                  <a:rPr lang="en-US" dirty="0" err="1" smtClean="0">
                    <a:solidFill>
                      <a:srgbClr val="FF3300"/>
                    </a:solidFill>
                    <a:latin typeface="Arial Narrow" panose="020B0606020202030204" pitchFamily="34" charset="0"/>
                  </a:rPr>
                  <a:t>LocProv</a:t>
                </a:r>
                <a:endParaRPr lang="en-US" dirty="0">
                  <a:solidFill>
                    <a:srgbClr val="FF3300"/>
                  </a:solidFill>
                  <a:latin typeface="Arial Narrow" panose="020B0606020202030204" pitchFamily="34" charset="0"/>
                </a:endParaRPr>
              </a:p>
              <a:p>
                <a:pPr>
                  <a:lnSpc>
                    <a:spcPct val="90000"/>
                  </a:lnSpc>
                </a:pPr>
                <a:r>
                  <a:rPr lang="en-US" dirty="0">
                    <a:solidFill>
                      <a:schemeClr val="tx1"/>
                    </a:solidFill>
                  </a:rPr>
                  <a:t>while(true) {</a:t>
                </a:r>
              </a:p>
              <a:p>
                <a:pPr>
                  <a:lnSpc>
                    <a:spcPct val="90000"/>
                  </a:lnSpc>
                </a:pPr>
                <a:r>
                  <a:rPr lang="en-US" dirty="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doWork-</a:t>
                </a:r>
                <a:r>
                  <a:rPr lang="en-US" dirty="0" err="1" smtClean="0">
                    <a:solidFill>
                      <a:srgbClr val="FF3300"/>
                    </a:solidFill>
                    <a:latin typeface="Arial Narrow" panose="020B0606020202030204" pitchFamily="34" charset="0"/>
                  </a:rPr>
                  <a:t>LocProv</a:t>
                </a:r>
                <a:endParaRPr lang="en-US" dirty="0">
                  <a:solidFill>
                    <a:srgbClr val="FF3300"/>
                  </a:solidFill>
                  <a:latin typeface="Arial Narrow" panose="020B0606020202030204" pitchFamily="34" charset="0"/>
                </a:endParaRPr>
              </a:p>
              <a:p>
                <a:pPr>
                  <a:lnSpc>
                    <a:spcPct val="90000"/>
                  </a:lnSpc>
                </a:pPr>
                <a:r>
                  <a:rPr lang="en-US" dirty="0">
                    <a:solidFill>
                      <a:schemeClr val="tx1"/>
                    </a:solidFill>
                  </a:rPr>
                  <a:t>  </a:t>
                </a:r>
                <a:r>
                  <a:rPr lang="en-US" dirty="0" err="1">
                    <a:solidFill>
                      <a:schemeClr val="tx1"/>
                    </a:solidFill>
                  </a:rPr>
                  <a:t>sendReport</a:t>
                </a:r>
                <a:r>
                  <a:rPr lang="en-US" dirty="0">
                    <a:solidFill>
                      <a:schemeClr val="tx1"/>
                    </a:solidFill>
                  </a:rPr>
                  <a:t>(r);</a:t>
                </a:r>
              </a:p>
              <a:p>
                <a:pPr>
                  <a:lnSpc>
                    <a:spcPct val="90000"/>
                  </a:lnSpc>
                </a:pPr>
                <a:r>
                  <a:rPr lang="en-US" dirty="0">
                    <a:solidFill>
                      <a:schemeClr val="tx1"/>
                    </a:solidFill>
                  </a:rPr>
                  <a:t>  sleep(x);</a:t>
                </a:r>
              </a:p>
              <a:p>
                <a:pPr>
                  <a:lnSpc>
                    <a:spcPct val="90000"/>
                  </a:lnSpc>
                </a:pPr>
                <a:r>
                  <a:rPr lang="en-US" dirty="0">
                    <a:solidFill>
                      <a:schemeClr val="tx1"/>
                    </a:solidFill>
                  </a:rPr>
                  <a:t>}</a:t>
                </a:r>
              </a:p>
              <a:p>
                <a:pPr>
                  <a:lnSpc>
                    <a:spcPct val="90000"/>
                  </a:lnSpc>
                </a:pPr>
                <a:r>
                  <a:rPr lang="en-US" dirty="0">
                    <a:solidFill>
                      <a:schemeClr val="tx1"/>
                    </a:solidFill>
                    <a:latin typeface="Arial Narrow" panose="020B0606020202030204" pitchFamily="34" charset="0"/>
                  </a:rPr>
                  <a:t>//</a:t>
                </a:r>
                <a:r>
                  <a:rPr lang="en-US" dirty="0" smtClean="0">
                    <a:solidFill>
                      <a:schemeClr val="tx1"/>
                    </a:solidFill>
                    <a:latin typeface="Arial Narrow" panose="020B0606020202030204" pitchFamily="34" charset="0"/>
                  </a:rPr>
                  <a:t>cleanup-</a:t>
                </a:r>
                <a:r>
                  <a:rPr lang="en-US" dirty="0" err="1" smtClean="0">
                    <a:solidFill>
                      <a:srgbClr val="FF3300"/>
                    </a:solidFill>
                    <a:latin typeface="Arial Narrow" panose="020B0606020202030204" pitchFamily="34" charset="0"/>
                  </a:rPr>
                  <a:t>LocProv</a:t>
                </a:r>
                <a:endParaRPr lang="en-US" dirty="0">
                  <a:solidFill>
                    <a:schemeClr val="tx1"/>
                  </a:solidFill>
                </a:endParaRPr>
              </a:p>
            </p:txBody>
          </p:sp>
          <p:sp>
            <p:nvSpPr>
              <p:cNvPr id="10" name="TextBox 8"/>
              <p:cNvSpPr txBox="1"/>
              <p:nvPr/>
            </p:nvSpPr>
            <p:spPr>
              <a:xfrm>
                <a:off x="4605061" y="3394935"/>
                <a:ext cx="2574585" cy="4524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dirty="0" smtClean="0"/>
                  <a:t>Arch Template </a:t>
                </a:r>
              </a:p>
              <a:p>
                <a:pPr algn="ctr">
                  <a:lnSpc>
                    <a:spcPct val="50000"/>
                  </a:lnSpc>
                </a:pPr>
                <a:r>
                  <a:rPr lang="en-US" sz="1200" dirty="0" smtClean="0">
                    <a:latin typeface="Arial Narrow" panose="020B0606020202030204" pitchFamily="34" charset="0"/>
                  </a:rPr>
                  <a:t>(Control Point assumption)</a:t>
                </a:r>
                <a:r>
                  <a:rPr lang="en-US" dirty="0" smtClean="0"/>
                  <a:t> </a:t>
                </a:r>
              </a:p>
            </p:txBody>
          </p:sp>
        </p:grpSp>
        <p:pic>
          <p:nvPicPr>
            <p:cNvPr id="9" name="Picture 8" descr="C:\Users\matt\AppData\Local\Microsoft\Windows\Temporary Internet Files\Content.IE5\AQVPOMZF\java[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775" y="4666632"/>
              <a:ext cx="485775" cy="485775"/>
            </a:xfrm>
            <a:prstGeom prst="rect">
              <a:avLst/>
            </a:prstGeom>
            <a:solidFill>
              <a:schemeClr val="tx1">
                <a:lumMod val="50000"/>
                <a:lumOff val="50000"/>
              </a:schemeClr>
            </a:solidFill>
            <a:ln>
              <a:solidFill>
                <a:srgbClr val="FF0000"/>
              </a:solidFill>
            </a:ln>
            <a:effectLst>
              <a:outerShdw blurRad="50800" dist="38100" dir="2700000" algn="tl" rotWithShape="0">
                <a:prstClr val="black">
                  <a:alpha val="40000"/>
                </a:prstClr>
              </a:outerShdw>
            </a:effectLst>
            <a:extLst/>
          </p:spPr>
        </p:pic>
      </p:grpSp>
      <p:sp>
        <p:nvSpPr>
          <p:cNvPr id="25" name="TextBox 8"/>
          <p:cNvSpPr txBox="1"/>
          <p:nvPr/>
        </p:nvSpPr>
        <p:spPr>
          <a:xfrm>
            <a:off x="3206753" y="3951043"/>
            <a:ext cx="2176182" cy="369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Triple Store </a:t>
            </a:r>
          </a:p>
        </p:txBody>
      </p:sp>
      <p:sp>
        <p:nvSpPr>
          <p:cNvPr id="3" name="Rectangle 2"/>
          <p:cNvSpPr/>
          <p:nvPr/>
        </p:nvSpPr>
        <p:spPr>
          <a:xfrm>
            <a:off x="3592225" y="4301738"/>
            <a:ext cx="4411815" cy="25011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6991062" y="4733884"/>
            <a:ext cx="4039702" cy="276999"/>
          </a:xfrm>
          <a:prstGeom prst="rect">
            <a:avLst/>
          </a:prstGeom>
          <a:noFill/>
        </p:spPr>
        <p:txBody>
          <a:bodyPr wrap="square" rtlCol="0">
            <a:spAutoFit/>
          </a:bodyPr>
          <a:lstStyle/>
          <a:p>
            <a:r>
              <a:rPr lang="en-US" sz="1200" b="1" dirty="0" smtClean="0">
                <a:latin typeface="Arial Narrow" panose="020B0606020202030204" pitchFamily="34" charset="0"/>
              </a:rPr>
              <a:t>Using </a:t>
            </a:r>
            <a:r>
              <a:rPr lang="en-US" sz="1200" b="1" dirty="0" err="1" smtClean="0">
                <a:latin typeface="Arial Narrow" panose="020B0606020202030204" pitchFamily="34" charset="0"/>
              </a:rPr>
              <a:t>LocProv</a:t>
            </a:r>
            <a:r>
              <a:rPr lang="en-US" sz="1200" b="1" dirty="0" smtClean="0">
                <a:latin typeface="Arial Narrow" panose="020B0606020202030204" pitchFamily="34" charset="0"/>
              </a:rPr>
              <a:t> as a shorthand for </a:t>
            </a:r>
            <a:r>
              <a:rPr lang="en-US" sz="1200" b="1" dirty="0" err="1" smtClean="0">
                <a:latin typeface="Arial Narrow" panose="020B0606020202030204" pitchFamily="34" charset="0"/>
              </a:rPr>
              <a:t>LocationProvider</a:t>
            </a:r>
            <a:r>
              <a:rPr lang="en-US" sz="1200" b="1" dirty="0" smtClean="0">
                <a:latin typeface="Arial Narrow" panose="020B0606020202030204" pitchFamily="34" charset="0"/>
              </a:rPr>
              <a:t> in this slide</a:t>
            </a:r>
            <a:endParaRPr lang="en-US" sz="1200" b="1" dirty="0">
              <a:latin typeface="Arial Narrow" panose="020B0606020202030204" pitchFamily="34" charset="0"/>
            </a:endParaRPr>
          </a:p>
        </p:txBody>
      </p:sp>
    </p:spTree>
    <p:extLst>
      <p:ext uri="{BB962C8B-B14F-4D97-AF65-F5344CB8AC3E}">
        <p14:creationId xmlns:p14="http://schemas.microsoft.com/office/powerpoint/2010/main" val="224002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5" grpId="0"/>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CP-1 Problem Space</a:t>
            </a:r>
            <a:endParaRPr lang="en-US" dirty="0"/>
          </a:p>
        </p:txBody>
      </p:sp>
      <p:sp>
        <p:nvSpPr>
          <p:cNvPr id="4" name="Content Placeholder 3"/>
          <p:cNvSpPr>
            <a:spLocks noGrp="1"/>
          </p:cNvSpPr>
          <p:nvPr>
            <p:ph idx="1"/>
          </p:nvPr>
        </p:nvSpPr>
        <p:spPr>
          <a:xfrm>
            <a:off x="541420" y="1094874"/>
            <a:ext cx="8361947" cy="5245768"/>
          </a:xfrm>
        </p:spPr>
        <p:txBody>
          <a:bodyPr/>
          <a:lstStyle/>
          <a:p>
            <a:r>
              <a:rPr lang="en-US" sz="2400" dirty="0"/>
              <a:t>We have 6 elements in our operating environment that can change (</a:t>
            </a:r>
            <a:r>
              <a:rPr lang="en-US" sz="2400" dirty="0" err="1"/>
              <a:t>boolean</a:t>
            </a:r>
            <a:r>
              <a:rPr lang="en-US" sz="2400" dirty="0" smtClean="0"/>
              <a:t>)</a:t>
            </a:r>
          </a:p>
          <a:p>
            <a:pPr lvl="1"/>
            <a:r>
              <a:rPr lang="en-US" sz="2000" dirty="0" smtClean="0"/>
              <a:t>GPS-Sat, GPS-Dev, Ext-BT, Ext-</a:t>
            </a:r>
            <a:r>
              <a:rPr lang="en-US" sz="2000" dirty="0" err="1" smtClean="0"/>
              <a:t>USB,Has</a:t>
            </a:r>
            <a:r>
              <a:rPr lang="en-US" sz="2000" dirty="0" smtClean="0"/>
              <a:t>-UI, </a:t>
            </a:r>
            <a:r>
              <a:rPr lang="en-US" sz="2000" dirty="0" err="1" smtClean="0"/>
              <a:t>Req</a:t>
            </a:r>
            <a:r>
              <a:rPr lang="en-US" sz="2000" dirty="0" smtClean="0"/>
              <a:t>-SAASM</a:t>
            </a:r>
            <a:endParaRPr lang="en-US" sz="2000" dirty="0"/>
          </a:p>
          <a:p>
            <a:pPr lvl="1"/>
            <a:r>
              <a:rPr lang="en-US" sz="2000" dirty="0"/>
              <a:t>2^6 </a:t>
            </a:r>
            <a:r>
              <a:rPr lang="en-US" sz="2000" dirty="0" smtClean="0"/>
              <a:t> (64) </a:t>
            </a:r>
            <a:r>
              <a:rPr lang="en-US" sz="2000" dirty="0"/>
              <a:t>possible environment configurations</a:t>
            </a:r>
          </a:p>
          <a:p>
            <a:pPr lvl="1"/>
            <a:r>
              <a:rPr lang="en-US" sz="2000" dirty="0"/>
              <a:t>Not all environment configurations are self-consistent: for example a Mission requirement for SAASM location, but the absence of GPS satellites.</a:t>
            </a:r>
          </a:p>
          <a:p>
            <a:r>
              <a:rPr lang="en-US" sz="2400" dirty="0" smtClean="0"/>
              <a:t>We have 5 DFUs that satisfy </a:t>
            </a:r>
            <a:r>
              <a:rPr lang="en-US" sz="2400" dirty="0" err="1" smtClean="0"/>
              <a:t>LocationProvider</a:t>
            </a:r>
            <a:r>
              <a:rPr lang="en-US" sz="2400" dirty="0" smtClean="0"/>
              <a:t> (functional spec)</a:t>
            </a:r>
          </a:p>
          <a:p>
            <a:pPr lvl="1"/>
            <a:r>
              <a:rPr lang="en-US" sz="2000" dirty="0" smtClean="0"/>
              <a:t>A-GPS, BT-GPS, USB-GPS, SAASM-GPS, Dreck</a:t>
            </a:r>
          </a:p>
          <a:p>
            <a:pPr marL="457200" lvl="1" indent="0">
              <a:buNone/>
            </a:pPr>
            <a:endParaRPr lang="en-US" sz="2000" dirty="0" smtClean="0"/>
          </a:p>
          <a:p>
            <a:r>
              <a:rPr lang="en-US" sz="2400" dirty="0"/>
              <a:t>C</a:t>
            </a:r>
            <a:r>
              <a:rPr lang="en-US" sz="2400" dirty="0" smtClean="0"/>
              <a:t>onsidering </a:t>
            </a:r>
            <a:r>
              <a:rPr lang="en-US" sz="2400" dirty="0"/>
              <a:t>our initial focus on substitution, removing any of our basic 5 DFUs might make </a:t>
            </a:r>
            <a:r>
              <a:rPr lang="en-US" sz="2400" dirty="0" smtClean="0"/>
              <a:t>scenarios unsolvable</a:t>
            </a:r>
          </a:p>
          <a:p>
            <a:pPr lvl="1"/>
            <a:r>
              <a:rPr lang="en-US" sz="2000" dirty="0" smtClean="0"/>
              <a:t>Different flavors of CP1 (start with m&lt;5 of DFUs)</a:t>
            </a:r>
            <a:endParaRPr lang="en-US" sz="2000" dirty="0"/>
          </a:p>
          <a:p>
            <a:endParaRPr lang="en-US" sz="24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52</a:t>
            </a:fld>
            <a:endParaRPr lang="en-US"/>
          </a:p>
        </p:txBody>
      </p:sp>
    </p:spTree>
    <p:extLst>
      <p:ext uri="{BB962C8B-B14F-4D97-AF65-F5344CB8AC3E}">
        <p14:creationId xmlns:p14="http://schemas.microsoft.com/office/powerpoint/2010/main" val="1695293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Enumerated State Space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53</a:t>
            </a:fld>
            <a:endParaRPr lang="en-US"/>
          </a:p>
        </p:txBody>
      </p:sp>
      <p:sp>
        <p:nvSpPr>
          <p:cNvPr id="5" name="Content Placeholder 6"/>
          <p:cNvSpPr>
            <a:spLocks noGrp="1"/>
          </p:cNvSpPr>
          <p:nvPr/>
        </p:nvSpPr>
        <p:spPr>
          <a:xfrm>
            <a:off x="373380" y="1166019"/>
            <a:ext cx="3536883"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Manually analyzed state space for feasibility</a:t>
            </a:r>
          </a:p>
          <a:p>
            <a:pPr lvl="1"/>
            <a:r>
              <a:rPr lang="en-US" dirty="0" smtClean="0"/>
              <a:t>Given a full set of settings for </a:t>
            </a:r>
            <a:r>
              <a:rPr lang="en-US" dirty="0" err="1" smtClean="0"/>
              <a:t>env</a:t>
            </a:r>
            <a:r>
              <a:rPr lang="en-US" dirty="0" smtClean="0"/>
              <a:t>, determine if scenario is solvable, and if so, which DFUs are acceptable answers</a:t>
            </a:r>
          </a:p>
          <a:p>
            <a:r>
              <a:rPr lang="en-US" dirty="0" smtClean="0"/>
              <a:t>Provided to LL as a ‘cheat sheet’</a:t>
            </a:r>
          </a:p>
          <a:p>
            <a:pPr lvl="1"/>
            <a:r>
              <a:rPr lang="en-US" dirty="0"/>
              <a:t>S</a:t>
            </a:r>
            <a:r>
              <a:rPr lang="en-US" dirty="0" smtClean="0"/>
              <a:t>till need to figure out how to deal with this issue in general.</a:t>
            </a:r>
            <a:endParaRPr lang="en-US"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 t="17168" r="48230" b="6060"/>
          <a:stretch/>
        </p:blipFill>
        <p:spPr bwMode="auto">
          <a:xfrm>
            <a:off x="4155306" y="1166018"/>
            <a:ext cx="488327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65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Multi-Constraint Knapsack</a:t>
            </a:r>
            <a:endParaRPr lang="en-US" dirty="0"/>
          </a:p>
        </p:txBody>
      </p:sp>
      <p:sp>
        <p:nvSpPr>
          <p:cNvPr id="5" name="Content Placeholder 4"/>
          <p:cNvSpPr>
            <a:spLocks noGrp="1"/>
          </p:cNvSpPr>
          <p:nvPr>
            <p:ph idx="1"/>
          </p:nvPr>
        </p:nvSpPr>
        <p:spPr/>
        <p:txBody>
          <a:bodyPr/>
          <a:lstStyle/>
          <a:p>
            <a:r>
              <a:rPr lang="en-US" dirty="0"/>
              <a:t>Current </a:t>
            </a:r>
            <a:r>
              <a:rPr lang="en-US" dirty="0" smtClean="0"/>
              <a:t>DAS workflow/implementation </a:t>
            </a:r>
            <a:r>
              <a:rPr lang="en-US" dirty="0"/>
              <a:t>breaks the problem into 2 </a:t>
            </a:r>
            <a:r>
              <a:rPr lang="en-US" dirty="0" smtClean="0"/>
              <a:t>phases</a:t>
            </a:r>
            <a:endParaRPr lang="en-US" dirty="0"/>
          </a:p>
          <a:p>
            <a:pPr lvl="1"/>
            <a:r>
              <a:rPr lang="en-US" dirty="0"/>
              <a:t>Find the list of DFUs that satisfy the </a:t>
            </a:r>
            <a:r>
              <a:rPr lang="en-US" i="1" dirty="0" smtClean="0"/>
              <a:t>functionality</a:t>
            </a:r>
            <a:r>
              <a:rPr lang="en-US" dirty="0" smtClean="0"/>
              <a:t> requirements </a:t>
            </a:r>
            <a:r>
              <a:rPr lang="en-US" dirty="0"/>
              <a:t>of the defined application Control Points, </a:t>
            </a:r>
            <a:r>
              <a:rPr lang="en-US" dirty="0">
                <a:solidFill>
                  <a:srgbClr val="FF3300"/>
                </a:solidFill>
              </a:rPr>
              <a:t>typically restricted by the mission requirements</a:t>
            </a:r>
          </a:p>
          <a:p>
            <a:pPr lvl="2"/>
            <a:r>
              <a:rPr lang="en-US" dirty="0"/>
              <a:t>Spiral 0 implementation does this via SPARQL query</a:t>
            </a:r>
          </a:p>
          <a:p>
            <a:pPr lvl="1"/>
            <a:r>
              <a:rPr lang="en-US" dirty="0"/>
              <a:t>Filter the set of DFUs based on resource requirements vs. availability until we find a complete set that works.</a:t>
            </a:r>
          </a:p>
          <a:p>
            <a:pPr lvl="2"/>
            <a:r>
              <a:rPr lang="en-US" dirty="0"/>
              <a:t>Spiral 0 implementation uses OSU DSL</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54</a:t>
            </a:fld>
            <a:endParaRPr lang="en-US"/>
          </a:p>
        </p:txBody>
      </p:sp>
      <p:sp>
        <p:nvSpPr>
          <p:cNvPr id="4" name="TextBox 3"/>
          <p:cNvSpPr txBox="1"/>
          <p:nvPr/>
        </p:nvSpPr>
        <p:spPr>
          <a:xfrm>
            <a:off x="6785811" y="75018"/>
            <a:ext cx="2237874" cy="1200329"/>
          </a:xfrm>
          <a:prstGeom prst="rect">
            <a:avLst/>
          </a:prstGeom>
          <a:solidFill>
            <a:srgbClr val="FF0000"/>
          </a:solidFill>
        </p:spPr>
        <p:txBody>
          <a:bodyPr wrap="square" rtlCol="0">
            <a:spAutoFit/>
          </a:bodyPr>
          <a:lstStyle/>
          <a:p>
            <a:r>
              <a:rPr lang="en-US" dirty="0" smtClean="0"/>
              <a:t>Just make sure we have the problem name right- Suresh is an academic! </a:t>
            </a:r>
            <a:endParaRPr lang="en-US" dirty="0"/>
          </a:p>
        </p:txBody>
      </p:sp>
      <p:sp>
        <p:nvSpPr>
          <p:cNvPr id="6" name="TextBox 5"/>
          <p:cNvSpPr txBox="1"/>
          <p:nvPr/>
        </p:nvSpPr>
        <p:spPr>
          <a:xfrm>
            <a:off x="3237163" y="3678515"/>
            <a:ext cx="3897563" cy="369332"/>
          </a:xfrm>
          <a:prstGeom prst="rect">
            <a:avLst/>
          </a:prstGeom>
          <a:solidFill>
            <a:srgbClr val="FF0000"/>
          </a:solidFill>
        </p:spPr>
        <p:txBody>
          <a:bodyPr wrap="square" rtlCol="0">
            <a:spAutoFit/>
          </a:bodyPr>
          <a:lstStyle/>
          <a:p>
            <a:r>
              <a:rPr lang="en-US" dirty="0" smtClean="0"/>
              <a:t>This needs more set up/explanation</a:t>
            </a:r>
            <a:endParaRPr lang="en-US" dirty="0"/>
          </a:p>
        </p:txBody>
      </p:sp>
      <p:sp>
        <p:nvSpPr>
          <p:cNvPr id="7" name="TextBox 6"/>
          <p:cNvSpPr txBox="1"/>
          <p:nvPr/>
        </p:nvSpPr>
        <p:spPr>
          <a:xfrm>
            <a:off x="457200" y="6189406"/>
            <a:ext cx="6784475" cy="523220"/>
          </a:xfrm>
          <a:prstGeom prst="rect">
            <a:avLst/>
          </a:prstGeom>
          <a:solidFill>
            <a:srgbClr val="FF0000"/>
          </a:solidFill>
        </p:spPr>
        <p:txBody>
          <a:bodyPr wrap="square" rtlCol="0">
            <a:spAutoFit/>
          </a:bodyPr>
          <a:lstStyle/>
          <a:p>
            <a:r>
              <a:rPr lang="en-US" sz="1400" dirty="0" smtClean="0"/>
              <a:t>Think of a better presentation of this slide– is the division  (functional+ mission) and (EFS) always? </a:t>
            </a:r>
            <a:endParaRPr lang="en-US" sz="1400" dirty="0"/>
          </a:p>
        </p:txBody>
      </p:sp>
    </p:spTree>
    <p:extLst>
      <p:ext uri="{BB962C8B-B14F-4D97-AF65-F5344CB8AC3E}">
        <p14:creationId xmlns:p14="http://schemas.microsoft.com/office/powerpoint/2010/main" val="28689553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(DAS) (2)  Workflow</a:t>
            </a:r>
            <a:endParaRPr lang="en-US" dirty="0"/>
          </a:p>
        </p:txBody>
      </p:sp>
      <p:sp>
        <p:nvSpPr>
          <p:cNvPr id="4" name="Content Placeholder 3"/>
          <p:cNvSpPr>
            <a:spLocks noGrp="1"/>
          </p:cNvSpPr>
          <p:nvPr>
            <p:ph idx="1"/>
          </p:nvPr>
        </p:nvSpPr>
        <p:spPr>
          <a:xfrm>
            <a:off x="457200" y="1016530"/>
            <a:ext cx="8229600" cy="5786833"/>
          </a:xfrm>
        </p:spPr>
        <p:txBody>
          <a:bodyPr/>
          <a:lstStyle/>
          <a:p>
            <a:r>
              <a:rPr lang="en-US" sz="2400" dirty="0"/>
              <a:t>G</a:t>
            </a:r>
            <a:r>
              <a:rPr lang="en-US" sz="2400" dirty="0" smtClean="0"/>
              <a:t>iven changes in mission/deployment target</a:t>
            </a:r>
          </a:p>
          <a:p>
            <a:pPr lvl="1"/>
            <a:r>
              <a:rPr lang="en-US" sz="2000" dirty="0" smtClean="0">
                <a:solidFill>
                  <a:srgbClr val="FF3300"/>
                </a:solidFill>
              </a:rPr>
              <a:t>Look up from the RDF store to identify the CPs in the product</a:t>
            </a:r>
          </a:p>
          <a:p>
            <a:pPr lvl="2"/>
            <a:r>
              <a:rPr lang="en-US" sz="1800" dirty="0" smtClean="0">
                <a:sym typeface="Wingdings" panose="05000000000000000000" pitchFamily="2" charset="2"/>
              </a:rPr>
              <a:t>which parts of the product can we  evolve</a:t>
            </a:r>
            <a:endParaRPr lang="en-US" sz="1800" dirty="0" smtClean="0"/>
          </a:p>
          <a:p>
            <a:pPr lvl="1"/>
            <a:r>
              <a:rPr lang="en-US" sz="2000" dirty="0" smtClean="0"/>
              <a:t>Look up from the RDF store which DFU can be used  to substitute the existing DFU at that CP (if any) based on semantics (functional spec)</a:t>
            </a:r>
          </a:p>
          <a:p>
            <a:pPr lvl="1"/>
            <a:r>
              <a:rPr lang="en-US" sz="2000" dirty="0" smtClean="0">
                <a:solidFill>
                  <a:srgbClr val="FF3300"/>
                </a:solidFill>
              </a:rPr>
              <a:t>Check if the selected DFUs violate any mission requirement</a:t>
            </a:r>
          </a:p>
          <a:p>
            <a:pPr lvl="1"/>
            <a:r>
              <a:rPr lang="en-US" sz="2000" dirty="0" smtClean="0">
                <a:solidFill>
                  <a:srgbClr val="FF3300"/>
                </a:solidFill>
              </a:rPr>
              <a:t>Check the inferred Java/Bytecode signatures match (programming language semantics)</a:t>
            </a:r>
          </a:p>
          <a:p>
            <a:pPr lvl="1"/>
            <a:r>
              <a:rPr lang="en-US" sz="2000" dirty="0"/>
              <a:t>I</a:t>
            </a:r>
            <a:r>
              <a:rPr lang="en-US" sz="2000" dirty="0" smtClean="0"/>
              <a:t>nvoke the DSL check to see if the resource descriptions fit   (i.e., 1 </a:t>
            </a:r>
            <a:r>
              <a:rPr lang="en-US" sz="2000" dirty="0" err="1" smtClean="0"/>
              <a:t>hz</a:t>
            </a:r>
            <a:r>
              <a:rPr lang="en-US" sz="2000" dirty="0" smtClean="0"/>
              <a:t> for the </a:t>
            </a:r>
            <a:r>
              <a:rPr lang="en-US" sz="2000" dirty="0" err="1" smtClean="0"/>
              <a:t>SAASMLoc</a:t>
            </a:r>
            <a:r>
              <a:rPr lang="en-US" sz="2000" dirty="0" smtClean="0"/>
              <a:t> is less than the available </a:t>
            </a:r>
            <a:r>
              <a:rPr lang="en-US" sz="2000" dirty="0" err="1" smtClean="0"/>
              <a:t>bw</a:t>
            </a:r>
            <a:r>
              <a:rPr lang="en-US" sz="2000" dirty="0" smtClean="0"/>
              <a:t>)</a:t>
            </a:r>
          </a:p>
          <a:p>
            <a:pPr lvl="1"/>
            <a:r>
              <a:rPr lang="en-US" sz="2000" dirty="0"/>
              <a:t>B</a:t>
            </a:r>
            <a:r>
              <a:rPr lang="en-US" sz="2000" dirty="0" smtClean="0"/>
              <a:t>uild the new product, compile, and test</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55</a:t>
            </a:fld>
            <a:endParaRPr lang="en-US"/>
          </a:p>
        </p:txBody>
      </p:sp>
      <p:sp>
        <p:nvSpPr>
          <p:cNvPr id="5" name="TextBox 4"/>
          <p:cNvSpPr txBox="1"/>
          <p:nvPr/>
        </p:nvSpPr>
        <p:spPr>
          <a:xfrm>
            <a:off x="6448926" y="829549"/>
            <a:ext cx="2237874" cy="646331"/>
          </a:xfrm>
          <a:prstGeom prst="rect">
            <a:avLst/>
          </a:prstGeom>
          <a:solidFill>
            <a:srgbClr val="FF0000"/>
          </a:solidFill>
        </p:spPr>
        <p:txBody>
          <a:bodyPr wrap="square" rtlCol="0">
            <a:spAutoFit/>
          </a:bodyPr>
          <a:lstStyle/>
          <a:p>
            <a:r>
              <a:rPr lang="en-US" dirty="0" smtClean="0"/>
              <a:t>Is this workflow still valid?</a:t>
            </a:r>
            <a:endParaRPr lang="en-US" dirty="0"/>
          </a:p>
        </p:txBody>
      </p:sp>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9603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 (1)</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56</a:t>
            </a:fld>
            <a:endParaRPr lang="en-US"/>
          </a:p>
        </p:txBody>
      </p:sp>
      <p:pic>
        <p:nvPicPr>
          <p:cNvPr id="5" name="cp_query.png"/>
          <p:cNvPicPr>
            <a:picLocks noChangeAspect="1"/>
          </p:cNvPicPr>
          <p:nvPr/>
        </p:nvPicPr>
        <p:blipFill>
          <a:blip r:embed="rId2">
            <a:extLst/>
          </a:blip>
          <a:stretch>
            <a:fillRect/>
          </a:stretch>
        </p:blipFill>
        <p:spPr>
          <a:xfrm>
            <a:off x="391318" y="3971687"/>
            <a:ext cx="8036670" cy="2308406"/>
          </a:xfrm>
          <a:prstGeom prst="rect">
            <a:avLst/>
          </a:prstGeom>
          <a:ln w="12700">
            <a:miter lim="400000"/>
          </a:ln>
        </p:spPr>
      </p:pic>
      <p:pic>
        <p:nvPicPr>
          <p:cNvPr id="6" name="cp_sparql.png"/>
          <p:cNvPicPr>
            <a:picLocks noChangeAspect="1"/>
          </p:cNvPicPr>
          <p:nvPr/>
        </p:nvPicPr>
        <p:blipFill>
          <a:blip r:embed="rId3">
            <a:extLst/>
          </a:blip>
          <a:stretch>
            <a:fillRect/>
          </a:stretch>
        </p:blipFill>
        <p:spPr>
          <a:xfrm>
            <a:off x="3722381" y="1131915"/>
            <a:ext cx="5074670" cy="2740022"/>
          </a:xfrm>
          <a:prstGeom prst="rect">
            <a:avLst/>
          </a:prstGeom>
          <a:ln w="12700">
            <a:miter lim="400000"/>
          </a:ln>
        </p:spPr>
      </p:pic>
      <p:sp>
        <p:nvSpPr>
          <p:cNvPr id="7" name="Shape 374"/>
          <p:cNvSpPr/>
          <p:nvPr/>
        </p:nvSpPr>
        <p:spPr>
          <a:xfrm>
            <a:off x="346949" y="1645720"/>
            <a:ext cx="2967751" cy="92333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dirty="0"/>
              <a:t>Query the triple store for control points, </a:t>
            </a:r>
            <a:r>
              <a:rPr lang="en-US" dirty="0" smtClean="0"/>
              <a:t>to retrieve </a:t>
            </a:r>
            <a:r>
              <a:rPr dirty="0" smtClean="0"/>
              <a:t>their </a:t>
            </a:r>
            <a:r>
              <a:rPr dirty="0"/>
              <a:t>source files and </a:t>
            </a:r>
            <a:r>
              <a:rPr dirty="0" smtClean="0"/>
              <a:t>functionality</a:t>
            </a:r>
            <a:endParaRPr dirty="0"/>
          </a:p>
        </p:txBody>
      </p:sp>
      <p:sp>
        <p:nvSpPr>
          <p:cNvPr id="8" name="Shape 376"/>
          <p:cNvSpPr/>
          <p:nvPr/>
        </p:nvSpPr>
        <p:spPr>
          <a:xfrm>
            <a:off x="2692308" y="6282342"/>
            <a:ext cx="3434691" cy="358141"/>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t>Results (shown as an RDF Graph)</a:t>
            </a:r>
          </a:p>
        </p:txBody>
      </p:sp>
    </p:spTree>
    <p:extLst>
      <p:ext uri="{BB962C8B-B14F-4D97-AF65-F5344CB8AC3E}">
        <p14:creationId xmlns:p14="http://schemas.microsoft.com/office/powerpoint/2010/main" val="5654637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 (2)</a:t>
            </a:r>
            <a:endParaRPr lang="en-US"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57</a:t>
            </a:fld>
            <a:endParaRPr lang="en-US"/>
          </a:p>
        </p:txBody>
      </p:sp>
      <p:pic>
        <p:nvPicPr>
          <p:cNvPr id="4" name="dfu_query.png"/>
          <p:cNvPicPr>
            <a:picLocks noChangeAspect="1"/>
          </p:cNvPicPr>
          <p:nvPr/>
        </p:nvPicPr>
        <p:blipFill>
          <a:blip r:embed="rId2">
            <a:extLst/>
          </a:blip>
          <a:stretch>
            <a:fillRect/>
          </a:stretch>
        </p:blipFill>
        <p:spPr>
          <a:xfrm>
            <a:off x="866154" y="1540332"/>
            <a:ext cx="7411692" cy="1325044"/>
          </a:xfrm>
          <a:prstGeom prst="rect">
            <a:avLst/>
          </a:prstGeom>
          <a:ln w="12700">
            <a:miter lim="400000"/>
          </a:ln>
        </p:spPr>
      </p:pic>
      <p:pic>
        <p:nvPicPr>
          <p:cNvPr id="5" name="dfu_query.png"/>
          <p:cNvPicPr>
            <a:picLocks noChangeAspect="1"/>
          </p:cNvPicPr>
          <p:nvPr/>
        </p:nvPicPr>
        <p:blipFill>
          <a:blip r:embed="rId3">
            <a:extLst/>
          </a:blip>
          <a:srcRect l="7787"/>
          <a:stretch>
            <a:fillRect/>
          </a:stretch>
        </p:blipFill>
        <p:spPr>
          <a:xfrm>
            <a:off x="892713" y="2884291"/>
            <a:ext cx="7294911" cy="1351933"/>
          </a:xfrm>
          <a:prstGeom prst="rect">
            <a:avLst/>
          </a:prstGeom>
          <a:ln w="12700">
            <a:miter lim="400000"/>
          </a:ln>
        </p:spPr>
      </p:pic>
      <p:sp>
        <p:nvSpPr>
          <p:cNvPr id="6" name="Shape 374"/>
          <p:cNvSpPr/>
          <p:nvPr/>
        </p:nvSpPr>
        <p:spPr>
          <a:xfrm>
            <a:off x="377834" y="1048073"/>
            <a:ext cx="7649543" cy="369332"/>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dirty="0"/>
              <a:t>Query the triple store </a:t>
            </a:r>
            <a:r>
              <a:rPr lang="en-US" dirty="0" smtClean="0"/>
              <a:t>to retrieve the DFUs offering a given functional spec</a:t>
            </a:r>
            <a:endParaRPr dirty="0"/>
          </a:p>
        </p:txBody>
      </p:sp>
      <p:sp>
        <p:nvSpPr>
          <p:cNvPr id="7" name="TextBox 6"/>
          <p:cNvSpPr txBox="1"/>
          <p:nvPr/>
        </p:nvSpPr>
        <p:spPr>
          <a:xfrm rot="16200000">
            <a:off x="142291" y="1870165"/>
            <a:ext cx="840423" cy="369332"/>
          </a:xfrm>
          <a:prstGeom prst="rect">
            <a:avLst/>
          </a:prstGeom>
          <a:noFill/>
        </p:spPr>
        <p:txBody>
          <a:bodyPr wrap="square" rtlCol="0">
            <a:spAutoFit/>
          </a:bodyPr>
          <a:lstStyle/>
          <a:p>
            <a:r>
              <a:rPr lang="en-US" dirty="0" smtClean="0">
                <a:solidFill>
                  <a:schemeClr val="bg1">
                    <a:lumMod val="50000"/>
                  </a:schemeClr>
                </a:solidFill>
              </a:rPr>
              <a:t>query</a:t>
            </a:r>
            <a:endParaRPr lang="en-US" dirty="0">
              <a:solidFill>
                <a:schemeClr val="bg1">
                  <a:lumMod val="50000"/>
                </a:schemeClr>
              </a:solidFill>
            </a:endParaRPr>
          </a:p>
        </p:txBody>
      </p:sp>
      <p:sp>
        <p:nvSpPr>
          <p:cNvPr id="8" name="TextBox 7"/>
          <p:cNvSpPr txBox="1"/>
          <p:nvPr/>
        </p:nvSpPr>
        <p:spPr>
          <a:xfrm rot="16200000">
            <a:off x="99187" y="3221469"/>
            <a:ext cx="926633" cy="369332"/>
          </a:xfrm>
          <a:prstGeom prst="rect">
            <a:avLst/>
          </a:prstGeom>
          <a:noFill/>
        </p:spPr>
        <p:txBody>
          <a:bodyPr wrap="square" rtlCol="0">
            <a:spAutoFit/>
          </a:bodyPr>
          <a:lstStyle/>
          <a:p>
            <a:r>
              <a:rPr lang="en-US" dirty="0" smtClean="0">
                <a:solidFill>
                  <a:schemeClr val="bg1">
                    <a:lumMod val="50000"/>
                  </a:schemeClr>
                </a:solidFill>
              </a:rPr>
              <a:t>result</a:t>
            </a:r>
            <a:endParaRPr lang="en-US" dirty="0">
              <a:solidFill>
                <a:schemeClr val="bg1">
                  <a:lumMod val="50000"/>
                </a:schemeClr>
              </a:solidFill>
            </a:endParaRPr>
          </a:p>
        </p:txBody>
      </p:sp>
      <p:sp>
        <p:nvSpPr>
          <p:cNvPr id="9" name="TextBox 8"/>
          <p:cNvSpPr txBox="1"/>
          <p:nvPr/>
        </p:nvSpPr>
        <p:spPr>
          <a:xfrm>
            <a:off x="377837" y="4398506"/>
            <a:ext cx="8027609" cy="646331"/>
          </a:xfrm>
          <a:prstGeom prst="rect">
            <a:avLst/>
          </a:prstGeom>
          <a:noFill/>
        </p:spPr>
        <p:txBody>
          <a:bodyPr wrap="square" rtlCol="0">
            <a:spAutoFit/>
          </a:bodyPr>
          <a:lstStyle/>
          <a:p>
            <a:r>
              <a:rPr lang="en-US" dirty="0" smtClean="0"/>
              <a:t>The triples/RDF graph that is being queried are created by Bytecode analysis, for example, the annotation below leads to the triple on the right:</a:t>
            </a:r>
            <a:endParaRPr lang="en-US" dirty="0"/>
          </a:p>
        </p:txBody>
      </p:sp>
      <p:pic>
        <p:nvPicPr>
          <p:cNvPr id="10" name="dfu_annot.png"/>
          <p:cNvPicPr>
            <a:picLocks noChangeAspect="1"/>
          </p:cNvPicPr>
          <p:nvPr/>
        </p:nvPicPr>
        <p:blipFill>
          <a:blip r:embed="rId4">
            <a:extLst/>
          </a:blip>
          <a:stretch>
            <a:fillRect/>
          </a:stretch>
        </p:blipFill>
        <p:spPr>
          <a:xfrm>
            <a:off x="241300" y="5426104"/>
            <a:ext cx="5174762" cy="915050"/>
          </a:xfrm>
          <a:prstGeom prst="rect">
            <a:avLst/>
          </a:prstGeom>
          <a:ln w="12700">
            <a:miter lim="400000"/>
          </a:ln>
        </p:spPr>
      </p:pic>
      <p:sp>
        <p:nvSpPr>
          <p:cNvPr id="11" name="Shape 386"/>
          <p:cNvSpPr/>
          <p:nvPr/>
        </p:nvSpPr>
        <p:spPr>
          <a:xfrm>
            <a:off x="5969977" y="5119132"/>
            <a:ext cx="2217647" cy="393215"/>
          </a:xfrm>
          <a:prstGeom prst="ellipse">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lc="http://schemas.openxmlformats.org/drawingml/2006/lockedCanvas" xmlns:ma14="http://schemas.microsoft.com/office/mac/drawingml/2011/main" xmlns="" val="1"/>
            </a:ext>
          </a:extLst>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sz="1050">
                <a:latin typeface="Arial Narrow" panose="020B0606020202030204" pitchFamily="34" charset="0"/>
              </a:rPr>
              <a:t>LocationProviderAndroidGPS</a:t>
            </a:r>
          </a:p>
        </p:txBody>
      </p:sp>
      <p:sp>
        <p:nvSpPr>
          <p:cNvPr id="12" name="Shape 387"/>
          <p:cNvSpPr/>
          <p:nvPr/>
        </p:nvSpPr>
        <p:spPr>
          <a:xfrm>
            <a:off x="7077808" y="5512346"/>
            <a:ext cx="0" cy="70780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endParaRPr/>
          </a:p>
        </p:txBody>
      </p:sp>
      <p:sp>
        <p:nvSpPr>
          <p:cNvPr id="13" name="Shape 388"/>
          <p:cNvSpPr/>
          <p:nvPr/>
        </p:nvSpPr>
        <p:spPr>
          <a:xfrm>
            <a:off x="6390925" y="6220148"/>
            <a:ext cx="1375750" cy="420771"/>
          </a:xfrm>
          <a:prstGeom prst="ellipse">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lc="http://schemas.openxmlformats.org/drawingml/2006/lockedCanvas" xmlns:ma14="http://schemas.microsoft.com/office/mac/drawingml/2011/main" xmlns="" val="1"/>
            </a:ext>
          </a:extLst>
        </p:spPr>
        <p:txBody>
          <a:bodyPr lIns="45719" rIns="45719" anchor="ctr"/>
          <a:lstStyle/>
          <a:p>
            <a:pPr fontAlgn="auto" hangingPunct="0">
              <a:spcBef>
                <a:spcPts val="0"/>
              </a:spcBef>
              <a:spcAft>
                <a:spcPts val="0"/>
              </a:spcAft>
            </a:pPr>
            <a:r>
              <a:rPr sz="1050" dirty="0" err="1">
                <a:solidFill>
                  <a:srgbClr val="000000"/>
                </a:solidFill>
                <a:latin typeface="Arial Narrow" panose="020B0606020202030204" pitchFamily="34" charset="0"/>
                <a:ea typeface="Calibri"/>
                <a:cs typeface="Calibri"/>
              </a:rPr>
              <a:t>LocationProvider</a:t>
            </a:r>
            <a:endParaRPr sz="1050" dirty="0">
              <a:solidFill>
                <a:srgbClr val="000000"/>
              </a:solidFill>
              <a:latin typeface="Arial Narrow" panose="020B0606020202030204" pitchFamily="34" charset="0"/>
              <a:ea typeface="Calibri"/>
              <a:cs typeface="Calibri"/>
            </a:endParaRPr>
          </a:p>
        </p:txBody>
      </p:sp>
      <p:sp>
        <p:nvSpPr>
          <p:cNvPr id="14" name="Shape 389"/>
          <p:cNvSpPr/>
          <p:nvPr/>
        </p:nvSpPr>
        <p:spPr>
          <a:xfrm>
            <a:off x="7077808" y="5696969"/>
            <a:ext cx="1458089" cy="33855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sz="1600" dirty="0" err="1">
                <a:solidFill>
                  <a:schemeClr val="bg1">
                    <a:lumMod val="50000"/>
                  </a:schemeClr>
                </a:solidFill>
              </a:rPr>
              <a:t>hasFunctionality</a:t>
            </a:r>
            <a:endParaRPr sz="1600" dirty="0">
              <a:solidFill>
                <a:schemeClr val="bg1">
                  <a:lumMod val="50000"/>
                </a:schemeClr>
              </a:solidFill>
            </a:endParaRPr>
          </a:p>
        </p:txBody>
      </p:sp>
    </p:spTree>
    <p:extLst>
      <p:ext uri="{BB962C8B-B14F-4D97-AF65-F5344CB8AC3E}">
        <p14:creationId xmlns:p14="http://schemas.microsoft.com/office/powerpoint/2010/main" val="939766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a:t>
            </a:r>
            <a:endParaRPr lang="en-US" dirty="0"/>
          </a:p>
        </p:txBody>
      </p:sp>
      <p:sp>
        <p:nvSpPr>
          <p:cNvPr id="4" name="Content Placeholder 3"/>
          <p:cNvSpPr>
            <a:spLocks noGrp="1"/>
          </p:cNvSpPr>
          <p:nvPr>
            <p:ph idx="1"/>
          </p:nvPr>
        </p:nvSpPr>
        <p:spPr/>
        <p:txBody>
          <a:bodyPr/>
          <a:lstStyle/>
          <a:p>
            <a:r>
              <a:rPr lang="en-US" dirty="0"/>
              <a:t>Once we have a set of DFUs that satisfy both the operational constraints, we need to integrate those DFUs into the application.</a:t>
            </a:r>
          </a:p>
          <a:p>
            <a:r>
              <a:rPr lang="en-US" dirty="0"/>
              <a:t>Start with a baseline source file that is annotated to identify control points</a:t>
            </a:r>
          </a:p>
          <a:p>
            <a:pPr lvl="1"/>
            <a:r>
              <a:rPr lang="en-US" dirty="0"/>
              <a:t>Control points have </a:t>
            </a:r>
            <a:r>
              <a:rPr lang="en-US" i="1" dirty="0"/>
              <a:t>initialize, work, </a:t>
            </a:r>
            <a:r>
              <a:rPr lang="en-US" dirty="0"/>
              <a:t>and </a:t>
            </a:r>
            <a:r>
              <a:rPr lang="en-US" i="1" dirty="0"/>
              <a:t>cleanup</a:t>
            </a:r>
            <a:r>
              <a:rPr lang="en-US" dirty="0"/>
              <a:t> specifications.</a:t>
            </a:r>
          </a:p>
          <a:p>
            <a:r>
              <a:rPr lang="en-US" dirty="0"/>
              <a:t>We transform the baseline source into a template</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58</a:t>
            </a:fld>
            <a:endParaRPr lang="en-US"/>
          </a:p>
        </p:txBody>
      </p:sp>
    </p:spTree>
    <p:extLst>
      <p:ext uri="{BB962C8B-B14F-4D97-AF65-F5344CB8AC3E}">
        <p14:creationId xmlns:p14="http://schemas.microsoft.com/office/powerpoint/2010/main" val="11058184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Synthesis Contd.</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59</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 r="24996"/>
          <a:stretch/>
        </p:blipFill>
        <p:spPr>
          <a:xfrm>
            <a:off x="2019300" y="4216322"/>
            <a:ext cx="6858000" cy="2245540"/>
          </a:xfrm>
          <a:prstGeom prst="rect">
            <a:avLst/>
          </a:prstGeom>
          <a:ln>
            <a:solidFill>
              <a:schemeClr val="accent2"/>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118038"/>
            <a:ext cx="5562600" cy="2845814"/>
          </a:xfrm>
          <a:prstGeom prst="rect">
            <a:avLst/>
          </a:prstGeom>
          <a:ln>
            <a:solidFill>
              <a:schemeClr val="accent2"/>
            </a:solidFill>
          </a:ln>
        </p:spPr>
      </p:pic>
      <p:sp>
        <p:nvSpPr>
          <p:cNvPr id="8" name="Down Arrow 7"/>
          <p:cNvSpPr/>
          <p:nvPr/>
        </p:nvSpPr>
        <p:spPr>
          <a:xfrm>
            <a:off x="4152900" y="3963852"/>
            <a:ext cx="685800" cy="252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6"/>
          <p:cNvSpPr txBox="1"/>
          <p:nvPr/>
        </p:nvSpPr>
        <p:spPr>
          <a:xfrm>
            <a:off x="5945462" y="1271756"/>
            <a:ext cx="20110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Annotated baseline</a:t>
            </a:r>
            <a:endParaRPr lang="en-US" dirty="0"/>
          </a:p>
        </p:txBody>
      </p:sp>
      <p:sp>
        <p:nvSpPr>
          <p:cNvPr id="10" name="TextBox 7"/>
          <p:cNvSpPr txBox="1"/>
          <p:nvPr/>
        </p:nvSpPr>
        <p:spPr>
          <a:xfrm>
            <a:off x="7828102" y="3779186"/>
            <a:ext cx="104919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Template</a:t>
            </a:r>
            <a:endParaRPr lang="en-US" dirty="0"/>
          </a:p>
        </p:txBody>
      </p:sp>
      <p:sp>
        <p:nvSpPr>
          <p:cNvPr id="11" name="TextBox 10"/>
          <p:cNvSpPr txBox="1"/>
          <p:nvPr/>
        </p:nvSpPr>
        <p:spPr>
          <a:xfrm>
            <a:off x="6233026" y="2282373"/>
            <a:ext cx="2237874" cy="646331"/>
          </a:xfrm>
          <a:prstGeom prst="rect">
            <a:avLst/>
          </a:prstGeom>
          <a:solidFill>
            <a:srgbClr val="FF0000"/>
          </a:solidFill>
        </p:spPr>
        <p:txBody>
          <a:bodyPr wrap="square" rtlCol="0">
            <a:spAutoFit/>
          </a:bodyPr>
          <a:lstStyle/>
          <a:p>
            <a:r>
              <a:rPr lang="en-US" dirty="0" smtClean="0"/>
              <a:t>Explain and realign with slide 33</a:t>
            </a:r>
            <a:endParaRPr lang="en-US" dirty="0"/>
          </a:p>
        </p:txBody>
      </p:sp>
    </p:spTree>
    <p:extLst>
      <p:ext uri="{BB962C8B-B14F-4D97-AF65-F5344CB8AC3E}">
        <p14:creationId xmlns:p14="http://schemas.microsoft.com/office/powerpoint/2010/main" val="1729683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Phone overloaded.jpg"/>
          <p:cNvPicPr>
            <a:picLocks noChangeAspect="1"/>
          </p:cNvPicPr>
          <p:nvPr/>
        </p:nvPicPr>
        <p:blipFill>
          <a:blip r:embed="rId2" cstate="print"/>
          <a:stretch>
            <a:fillRect/>
          </a:stretch>
        </p:blipFill>
        <p:spPr bwMode="gray">
          <a:xfrm>
            <a:off x="6003211" y="1505287"/>
            <a:ext cx="3140789" cy="24250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err="1" smtClean="0"/>
              <a:t>IMMoRTALS</a:t>
            </a:r>
            <a:r>
              <a:rPr lang="en-US" dirty="0" smtClean="0"/>
              <a:t> Goals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a:t>
            </a:fld>
            <a:endParaRPr lang="en-US"/>
          </a:p>
        </p:txBody>
      </p:sp>
      <p:sp>
        <p:nvSpPr>
          <p:cNvPr id="5" name="TextBox 4"/>
          <p:cNvSpPr txBox="1"/>
          <p:nvPr/>
        </p:nvSpPr>
        <p:spPr>
          <a:xfrm>
            <a:off x="523202" y="1969924"/>
            <a:ext cx="5075934" cy="861774"/>
          </a:xfrm>
          <a:prstGeom prst="rect">
            <a:avLst/>
          </a:prstGeom>
          <a:noFill/>
        </p:spPr>
        <p:txBody>
          <a:bodyPr wrap="square" rtlCol="0">
            <a:spAutoFit/>
          </a:bodyPr>
          <a:lstStyle/>
          <a:p>
            <a:r>
              <a:rPr lang="en-US" dirty="0" smtClean="0"/>
              <a:t>Evolve (accommodate ecosystem changes) by</a:t>
            </a:r>
          </a:p>
          <a:p>
            <a:pPr marL="285750" indent="-285750">
              <a:buFont typeface="Arial" panose="020B0604020202020204" pitchFamily="34" charset="0"/>
              <a:buChar char="•"/>
            </a:pPr>
            <a:r>
              <a:rPr lang="en-US" sz="1600" dirty="0" smtClean="0"/>
              <a:t>Substitution </a:t>
            </a:r>
          </a:p>
          <a:p>
            <a:pPr marL="285750" indent="-285750">
              <a:buFont typeface="Arial" panose="020B0604020202020204" pitchFamily="34" charset="0"/>
              <a:buChar char="•"/>
            </a:pPr>
            <a:r>
              <a:rPr lang="en-US" sz="1600" dirty="0" smtClean="0"/>
              <a:t>Modification </a:t>
            </a:r>
            <a:endParaRPr lang="en-US" sz="1600" dirty="0"/>
          </a:p>
        </p:txBody>
      </p:sp>
      <p:sp>
        <p:nvSpPr>
          <p:cNvPr id="6" name="TextBox 5"/>
          <p:cNvSpPr txBox="1"/>
          <p:nvPr/>
        </p:nvSpPr>
        <p:spPr>
          <a:xfrm>
            <a:off x="523202" y="3047069"/>
            <a:ext cx="6768552" cy="861774"/>
          </a:xfrm>
          <a:prstGeom prst="rect">
            <a:avLst/>
          </a:prstGeom>
          <a:noFill/>
        </p:spPr>
        <p:txBody>
          <a:bodyPr wrap="square" rtlCol="0">
            <a:spAutoFit/>
          </a:bodyPr>
          <a:lstStyle/>
          <a:p>
            <a:r>
              <a:rPr lang="en-US" dirty="0" smtClean="0"/>
              <a:t>Substitution requires </a:t>
            </a:r>
          </a:p>
          <a:p>
            <a:pPr marL="285750" indent="-285750">
              <a:buFont typeface="Arial" panose="020B0604020202020204" pitchFamily="34" charset="0"/>
              <a:buChar char="•"/>
            </a:pPr>
            <a:r>
              <a:rPr lang="en-US" sz="1600" dirty="0" smtClean="0"/>
              <a:t>Existence of the substitute</a:t>
            </a:r>
          </a:p>
          <a:p>
            <a:pPr marL="285750" indent="-285750">
              <a:buFont typeface="Arial" panose="020B0604020202020204" pitchFamily="34" charset="0"/>
              <a:buChar char="•"/>
            </a:pPr>
            <a:r>
              <a:rPr lang="en-US" sz="1600" dirty="0" smtClean="0"/>
              <a:t>Ability to identify the substitutable and a matching substitute</a:t>
            </a:r>
            <a:endParaRPr lang="en-US" sz="1600" dirty="0"/>
          </a:p>
        </p:txBody>
      </p:sp>
      <p:sp>
        <p:nvSpPr>
          <p:cNvPr id="7" name="TextBox 6"/>
          <p:cNvSpPr txBox="1"/>
          <p:nvPr/>
        </p:nvSpPr>
        <p:spPr>
          <a:xfrm>
            <a:off x="523202" y="4124214"/>
            <a:ext cx="8337551" cy="861774"/>
          </a:xfrm>
          <a:prstGeom prst="rect">
            <a:avLst/>
          </a:prstGeom>
          <a:noFill/>
        </p:spPr>
        <p:txBody>
          <a:bodyPr wrap="square" rtlCol="0">
            <a:spAutoFit/>
          </a:bodyPr>
          <a:lstStyle/>
          <a:p>
            <a:r>
              <a:rPr lang="en-US" dirty="0" smtClean="0"/>
              <a:t>Modification requires </a:t>
            </a:r>
          </a:p>
          <a:p>
            <a:pPr marL="285750" indent="-285750">
              <a:buFont typeface="Arial" panose="020B0604020202020204" pitchFamily="34" charset="0"/>
              <a:buChar char="•"/>
            </a:pPr>
            <a:r>
              <a:rPr lang="en-US" sz="1600" dirty="0" smtClean="0"/>
              <a:t>A change prescription</a:t>
            </a:r>
          </a:p>
          <a:p>
            <a:pPr marL="285750" indent="-285750">
              <a:buFont typeface="Arial" panose="020B0604020202020204" pitchFamily="34" charset="0"/>
              <a:buChar char="•"/>
            </a:pPr>
            <a:r>
              <a:rPr lang="en-US" sz="1600" dirty="0" smtClean="0"/>
              <a:t>Ability to translate prescription into code change– guidance, template etc.</a:t>
            </a:r>
            <a:endParaRPr lang="en-US" sz="1600" dirty="0"/>
          </a:p>
        </p:txBody>
      </p:sp>
      <p:sp>
        <p:nvSpPr>
          <p:cNvPr id="8" name="TextBox 7"/>
          <p:cNvSpPr txBox="1"/>
          <p:nvPr/>
        </p:nvSpPr>
        <p:spPr>
          <a:xfrm>
            <a:off x="523202" y="5201359"/>
            <a:ext cx="7844367" cy="615553"/>
          </a:xfrm>
          <a:prstGeom prst="rect">
            <a:avLst/>
          </a:prstGeom>
          <a:noFill/>
        </p:spPr>
        <p:txBody>
          <a:bodyPr wrap="square" rtlCol="0">
            <a:spAutoFit/>
          </a:bodyPr>
          <a:lstStyle/>
          <a:p>
            <a:r>
              <a:rPr lang="en-US" dirty="0" smtClean="0"/>
              <a:t>Modification produces potential substitutes </a:t>
            </a:r>
          </a:p>
          <a:p>
            <a:pPr marL="285750" indent="-285750">
              <a:buFont typeface="Arial" panose="020B0604020202020204" pitchFamily="34" charset="0"/>
              <a:buChar char="•"/>
            </a:pPr>
            <a:r>
              <a:rPr lang="en-US" sz="1600" dirty="0" smtClean="0"/>
              <a:t>Modified function f of a class C </a:t>
            </a:r>
            <a:r>
              <a:rPr lang="en-US" sz="1600" dirty="0" smtClean="0">
                <a:sym typeface="Wingdings" panose="05000000000000000000" pitchFamily="2" charset="2"/>
              </a:rPr>
              <a:t> new class C new component that uses C</a:t>
            </a:r>
            <a:endParaRPr lang="en-US" sz="1600" dirty="0" smtClean="0"/>
          </a:p>
        </p:txBody>
      </p:sp>
      <p:sp>
        <p:nvSpPr>
          <p:cNvPr id="9" name="TextBox 8"/>
          <p:cNvSpPr txBox="1"/>
          <p:nvPr/>
        </p:nvSpPr>
        <p:spPr>
          <a:xfrm>
            <a:off x="523202" y="6032282"/>
            <a:ext cx="7844367" cy="369332"/>
          </a:xfrm>
          <a:prstGeom prst="rect">
            <a:avLst/>
          </a:prstGeom>
          <a:noFill/>
        </p:spPr>
        <p:txBody>
          <a:bodyPr wrap="square" rtlCol="0">
            <a:spAutoFit/>
          </a:bodyPr>
          <a:lstStyle/>
          <a:p>
            <a:r>
              <a:rPr lang="en-US" dirty="0" smtClean="0"/>
              <a:t>Our initial focus is “substitution,” where substitutes already exist</a:t>
            </a:r>
          </a:p>
        </p:txBody>
      </p:sp>
      <p:sp>
        <p:nvSpPr>
          <p:cNvPr id="10" name="TextBox 9"/>
          <p:cNvSpPr txBox="1"/>
          <p:nvPr/>
        </p:nvSpPr>
        <p:spPr>
          <a:xfrm>
            <a:off x="523202" y="1108222"/>
            <a:ext cx="7844367" cy="646331"/>
          </a:xfrm>
          <a:prstGeom prst="rect">
            <a:avLst/>
          </a:prstGeom>
          <a:noFill/>
        </p:spPr>
        <p:txBody>
          <a:bodyPr wrap="square" rtlCol="0">
            <a:spAutoFit/>
          </a:bodyPr>
          <a:lstStyle/>
          <a:p>
            <a:r>
              <a:rPr lang="en-US" i="1" dirty="0" smtClean="0"/>
              <a:t>Develop</a:t>
            </a:r>
            <a:r>
              <a:rPr lang="en-US" i="1" dirty="0"/>
              <a:t>, demonstrate and evaluate technology to </a:t>
            </a:r>
            <a:r>
              <a:rPr lang="en-US" i="1" dirty="0" smtClean="0"/>
              <a:t>make tactical situational awareness (information management) application evolve</a:t>
            </a:r>
            <a:endParaRPr lang="en-US" i="1" dirty="0"/>
          </a:p>
        </p:txBody>
      </p:sp>
      <p:sp>
        <p:nvSpPr>
          <p:cNvPr id="12" name="Oval 11"/>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47795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Contd.</a:t>
            </a:r>
            <a:endParaRPr lang="en-US" dirty="0"/>
          </a:p>
        </p:txBody>
      </p:sp>
      <p:sp>
        <p:nvSpPr>
          <p:cNvPr id="3" name="Content Placeholder 2"/>
          <p:cNvSpPr>
            <a:spLocks noGrp="1"/>
          </p:cNvSpPr>
          <p:nvPr>
            <p:ph idx="1"/>
          </p:nvPr>
        </p:nvSpPr>
        <p:spPr/>
        <p:txBody>
          <a:bodyPr/>
          <a:lstStyle/>
          <a:p>
            <a:r>
              <a:rPr lang="en-US" dirty="0"/>
              <a:t>DFU specification gives us information about what is needed to instantiate, call, and clean up a DFU instance</a:t>
            </a:r>
          </a:p>
          <a:p>
            <a:r>
              <a:rPr lang="en-US" dirty="0"/>
              <a:t>Control Point specification tells us where to put that code in the application</a:t>
            </a:r>
          </a:p>
          <a:p>
            <a:r>
              <a:rPr lang="en-US" dirty="0"/>
              <a:t>We use the </a:t>
            </a:r>
            <a:r>
              <a:rPr lang="en-US" i="1" dirty="0"/>
              <a:t>Velocity Template Engine</a:t>
            </a:r>
            <a:r>
              <a:rPr lang="en-US" dirty="0"/>
              <a:t> to facilitate adding the DFU-specific code to each Control Point.</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60</a:t>
            </a:fld>
            <a:endParaRPr lang="en-US"/>
          </a:p>
        </p:txBody>
      </p:sp>
    </p:spTree>
    <p:extLst>
      <p:ext uri="{BB962C8B-B14F-4D97-AF65-F5344CB8AC3E}">
        <p14:creationId xmlns:p14="http://schemas.microsoft.com/office/powerpoint/2010/main" val="1099781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and Limitations of Current Synthesis</a:t>
            </a:r>
            <a:endParaRPr lang="en-US" dirty="0"/>
          </a:p>
        </p:txBody>
      </p:sp>
      <p:sp>
        <p:nvSpPr>
          <p:cNvPr id="3" name="Content Placeholder 2"/>
          <p:cNvSpPr>
            <a:spLocks noGrp="1"/>
          </p:cNvSpPr>
          <p:nvPr>
            <p:ph idx="1"/>
          </p:nvPr>
        </p:nvSpPr>
        <p:spPr>
          <a:xfrm>
            <a:off x="457200" y="1203157"/>
            <a:ext cx="8229600" cy="5235081"/>
          </a:xfrm>
        </p:spPr>
        <p:txBody>
          <a:bodyPr/>
          <a:lstStyle/>
          <a:p>
            <a:r>
              <a:rPr lang="en-US" dirty="0">
                <a:solidFill>
                  <a:srgbClr val="00B050"/>
                </a:solidFill>
              </a:rPr>
              <a:t>DFUs do </a:t>
            </a:r>
            <a:r>
              <a:rPr lang="en-US" b="1" dirty="0">
                <a:solidFill>
                  <a:srgbClr val="00B050"/>
                </a:solidFill>
              </a:rPr>
              <a:t>not </a:t>
            </a:r>
            <a:r>
              <a:rPr lang="en-US" dirty="0">
                <a:solidFill>
                  <a:srgbClr val="00B050"/>
                </a:solidFill>
              </a:rPr>
              <a:t>need to implement a common java-level interface; in our example the ‘do work’ function of each location provider had a different function name</a:t>
            </a:r>
          </a:p>
          <a:p>
            <a:r>
              <a:rPr lang="en-US" dirty="0">
                <a:solidFill>
                  <a:srgbClr val="00B050"/>
                </a:solidFill>
              </a:rPr>
              <a:t>Can deal with various scopes for DFUs by controlling where the initialization happens</a:t>
            </a:r>
          </a:p>
          <a:p>
            <a:pPr lvl="1"/>
            <a:r>
              <a:rPr lang="en-US" dirty="0">
                <a:solidFill>
                  <a:srgbClr val="00B050"/>
                </a:solidFill>
              </a:rPr>
              <a:t>e.g. a member </a:t>
            </a:r>
            <a:r>
              <a:rPr lang="en-US" dirty="0" err="1">
                <a:solidFill>
                  <a:srgbClr val="00B050"/>
                </a:solidFill>
              </a:rPr>
              <a:t>var</a:t>
            </a:r>
            <a:r>
              <a:rPr lang="en-US" dirty="0">
                <a:solidFill>
                  <a:srgbClr val="00B050"/>
                </a:solidFill>
              </a:rPr>
              <a:t> of a parent object vs. inside a loop</a:t>
            </a:r>
          </a:p>
          <a:p>
            <a:r>
              <a:rPr lang="en-US" dirty="0">
                <a:solidFill>
                  <a:srgbClr val="FF0000"/>
                </a:solidFill>
              </a:rPr>
              <a:t>Current implementation doesn’t deal with varying function signatures, though we have much of the foundation in place (e.g., the semantic annotations for function parameters)</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61</a:t>
            </a:fld>
            <a:endParaRPr lang="en-US"/>
          </a:p>
        </p:txBody>
      </p:sp>
      <p:sp>
        <p:nvSpPr>
          <p:cNvPr id="5" name="TextBox 4"/>
          <p:cNvSpPr txBox="1"/>
          <p:nvPr/>
        </p:nvSpPr>
        <p:spPr>
          <a:xfrm>
            <a:off x="3586078" y="6281976"/>
            <a:ext cx="4583363" cy="369332"/>
          </a:xfrm>
          <a:prstGeom prst="rect">
            <a:avLst/>
          </a:prstGeom>
          <a:solidFill>
            <a:srgbClr val="FF0000"/>
          </a:solidFill>
        </p:spPr>
        <p:txBody>
          <a:bodyPr wrap="square" rtlCol="0">
            <a:spAutoFit/>
          </a:bodyPr>
          <a:lstStyle/>
          <a:p>
            <a:r>
              <a:rPr lang="en-US" dirty="0" smtClean="0"/>
              <a:t>Do we have a mitigation/plan forward?</a:t>
            </a:r>
            <a:endParaRPr lang="en-US" dirty="0"/>
          </a:p>
        </p:txBody>
      </p:sp>
      <p:sp>
        <p:nvSpPr>
          <p:cNvPr id="6" name="Oval 5"/>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4169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lstStyle/>
          <a:p>
            <a:r>
              <a:rPr lang="en-US" dirty="0"/>
              <a:t>The DFU specification, partially specified by hand, partially coming from Syracuse tools, will inform the DAS as to additional third-party dependencies for each </a:t>
            </a:r>
            <a:r>
              <a:rPr lang="en-US" dirty="0" smtClean="0"/>
              <a:t>DFU</a:t>
            </a:r>
            <a:endParaRPr lang="en-US" dirty="0"/>
          </a:p>
          <a:p>
            <a:r>
              <a:rPr lang="en-US" dirty="0"/>
              <a:t>The code repository provides a </a:t>
            </a:r>
            <a:r>
              <a:rPr lang="en-US" i="1" dirty="0"/>
              <a:t>jar</a:t>
            </a:r>
            <a:r>
              <a:rPr lang="en-US" dirty="0"/>
              <a:t> that implements the DFU, and a list of that DFU’s library dependencies</a:t>
            </a:r>
          </a:p>
          <a:p>
            <a:r>
              <a:rPr lang="en-US" dirty="0"/>
              <a:t>Build file is updated to include both the DFU implementation and the other dependencies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62</a:t>
            </a:fld>
            <a:endParaRPr lang="en-US"/>
          </a:p>
        </p:txBody>
      </p:sp>
    </p:spTree>
    <p:extLst>
      <p:ext uri="{BB962C8B-B14F-4D97-AF65-F5344CB8AC3E}">
        <p14:creationId xmlns:p14="http://schemas.microsoft.com/office/powerpoint/2010/main" val="13063821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and Deploy</a:t>
            </a:r>
            <a:endParaRPr lang="en-US" dirty="0"/>
          </a:p>
        </p:txBody>
      </p:sp>
      <p:sp>
        <p:nvSpPr>
          <p:cNvPr id="3" name="Content Placeholder 2"/>
          <p:cNvSpPr>
            <a:spLocks noGrp="1"/>
          </p:cNvSpPr>
          <p:nvPr>
            <p:ph idx="1"/>
          </p:nvPr>
        </p:nvSpPr>
        <p:spPr/>
        <p:txBody>
          <a:bodyPr/>
          <a:lstStyle/>
          <a:p>
            <a:r>
              <a:rPr lang="en-US" dirty="0"/>
              <a:t>Validation consists of a series of whole-application tests</a:t>
            </a:r>
          </a:p>
          <a:p>
            <a:r>
              <a:rPr lang="en-US" dirty="0"/>
              <a:t>Deploy currently consists of scripting to push the APK into Android Emulator instance(s).</a:t>
            </a:r>
          </a:p>
          <a:p>
            <a:pPr lvl="1"/>
            <a:r>
              <a:rPr lang="en-US" dirty="0"/>
              <a:t>Directly usable by LL</a:t>
            </a:r>
          </a:p>
          <a:p>
            <a:r>
              <a:rPr lang="en-US" dirty="0"/>
              <a:t>In the future, will need to utilize deployment model to know where to send individual artifacts produced from the build step.</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63</a:t>
            </a:fld>
            <a:endParaRPr lang="en-US"/>
          </a:p>
        </p:txBody>
      </p:sp>
    </p:spTree>
    <p:extLst>
      <p:ext uri="{BB962C8B-B14F-4D97-AF65-F5344CB8AC3E}">
        <p14:creationId xmlns:p14="http://schemas.microsoft.com/office/powerpoint/2010/main" val="37506212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Interactions (Partha to update)</a:t>
            </a:r>
            <a:endParaRPr lang="en-US" dirty="0"/>
          </a:p>
        </p:txBody>
      </p:sp>
      <p:sp>
        <p:nvSpPr>
          <p:cNvPr id="3" name="Content Placeholder 2"/>
          <p:cNvSpPr>
            <a:spLocks noGrp="1"/>
          </p:cNvSpPr>
          <p:nvPr>
            <p:ph idx="1"/>
          </p:nvPr>
        </p:nvSpPr>
        <p:spPr>
          <a:xfrm>
            <a:off x="258552" y="1059874"/>
            <a:ext cx="8229600" cy="3521361"/>
          </a:xfrm>
        </p:spPr>
        <p:txBody>
          <a:bodyPr/>
          <a:lstStyle/>
          <a:p>
            <a:r>
              <a:rPr lang="en-US" sz="2000" dirty="0" smtClean="0"/>
              <a:t>DAS and System Under Test</a:t>
            </a:r>
          </a:p>
          <a:p>
            <a:pPr lvl="1"/>
            <a:r>
              <a:rPr lang="en-US" sz="1800" dirty="0" smtClean="0"/>
              <a:t>The </a:t>
            </a:r>
            <a:r>
              <a:rPr lang="en-US" sz="1800" dirty="0" err="1" smtClean="0"/>
              <a:t>IMMoRTALS</a:t>
            </a:r>
            <a:r>
              <a:rPr lang="en-US" sz="1800" dirty="0" smtClean="0"/>
              <a:t> backend server is the DAS?</a:t>
            </a:r>
          </a:p>
          <a:p>
            <a:pPr lvl="1"/>
            <a:r>
              <a:rPr lang="en-US" sz="1800" dirty="0" smtClean="0"/>
              <a:t>The backend server + runtime system (the Marti server and the android clients/emulators) is the DAS?</a:t>
            </a:r>
          </a:p>
          <a:p>
            <a:pPr lvl="1"/>
            <a:r>
              <a:rPr lang="en-US" sz="1800" dirty="0" smtClean="0"/>
              <a:t>What is the system under test</a:t>
            </a:r>
          </a:p>
          <a:p>
            <a:pPr lvl="2"/>
            <a:r>
              <a:rPr lang="en-US" sz="1600" dirty="0" smtClean="0"/>
              <a:t>When we are dealing with offline adaptation– i.e., responding to new mission requirements</a:t>
            </a:r>
          </a:p>
          <a:p>
            <a:pPr lvl="2"/>
            <a:r>
              <a:rPr lang="en-US" sz="1600" dirty="0" smtClean="0"/>
              <a:t>When we are responding to runtime changes</a:t>
            </a:r>
          </a:p>
          <a:p>
            <a:r>
              <a:rPr lang="en-US" sz="2000" dirty="0" smtClean="0"/>
              <a:t>LL Interface and Perturbation Language</a:t>
            </a:r>
          </a:p>
          <a:p>
            <a:r>
              <a:rPr lang="en-US" sz="2000" dirty="0" smtClean="0"/>
              <a:t>LL State machines</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64</a:t>
            </a:fld>
            <a:endParaRPr lang="en-US"/>
          </a:p>
        </p:txBody>
      </p:sp>
      <p:sp>
        <p:nvSpPr>
          <p:cNvPr id="19" name="TextBox 18"/>
          <p:cNvSpPr txBox="1"/>
          <p:nvPr/>
        </p:nvSpPr>
        <p:spPr>
          <a:xfrm>
            <a:off x="5913136" y="5551426"/>
            <a:ext cx="3004699" cy="954107"/>
          </a:xfrm>
          <a:prstGeom prst="rect">
            <a:avLst/>
          </a:prstGeom>
          <a:noFill/>
        </p:spPr>
        <p:txBody>
          <a:bodyPr wrap="square" rtlCol="0">
            <a:spAutoFit/>
          </a:bodyPr>
          <a:lstStyle/>
          <a:p>
            <a:r>
              <a:rPr lang="en-US" sz="1400" dirty="0">
                <a:latin typeface="Arial Narrow" panose="020B0606020202030204" pitchFamily="34" charset="0"/>
              </a:rPr>
              <a:t>s</a:t>
            </a:r>
            <a:r>
              <a:rPr lang="en-US" sz="1400" dirty="0" smtClean="0">
                <a:latin typeface="Arial Narrow" panose="020B0606020202030204" pitchFamily="34" charset="0"/>
              </a:rPr>
              <a:t>:   start </a:t>
            </a:r>
            <a:r>
              <a:rPr lang="en-US" sz="1400" dirty="0" err="1" smtClean="0">
                <a:latin typeface="Arial Narrow" panose="020B0606020202030204" pitchFamily="34" charset="0"/>
              </a:rPr>
              <a:t>eval</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s1</a:t>
            </a:r>
            <a:endParaRPr lang="en-US" sz="1400" dirty="0" smtClean="0">
              <a:latin typeface="Arial Narrow" panose="020B0606020202030204" pitchFamily="34" charset="0"/>
            </a:endParaRPr>
          </a:p>
          <a:p>
            <a:r>
              <a:rPr lang="en-US" sz="1400" dirty="0" smtClean="0">
                <a:latin typeface="Arial Narrow" panose="020B0606020202030204" pitchFamily="34" charset="0"/>
              </a:rPr>
              <a:t>s1: a client publishes SA update U </a:t>
            </a:r>
            <a:r>
              <a:rPr lang="en-US" sz="1400" dirty="0" smtClean="0">
                <a:latin typeface="Arial Narrow" panose="020B0606020202030204" pitchFamily="34" charset="0"/>
                <a:sym typeface="Wingdings" panose="05000000000000000000" pitchFamily="2" charset="2"/>
              </a:rPr>
              <a:t> s2</a:t>
            </a:r>
          </a:p>
          <a:p>
            <a:r>
              <a:rPr lang="en-US" sz="1400" dirty="0">
                <a:latin typeface="Arial Narrow" panose="020B0606020202030204" pitchFamily="34" charset="0"/>
                <a:sym typeface="Wingdings" panose="05000000000000000000" pitchFamily="2" charset="2"/>
              </a:rPr>
              <a:t>s</a:t>
            </a:r>
            <a:r>
              <a:rPr lang="en-US" sz="1400" dirty="0" smtClean="0">
                <a:latin typeface="Arial Narrow" panose="020B0606020202030204" pitchFamily="34" charset="0"/>
                <a:sym typeface="Wingdings" panose="05000000000000000000" pitchFamily="2" charset="2"/>
              </a:rPr>
              <a:t>2: </a:t>
            </a:r>
            <a:r>
              <a:rPr lang="en-US" sz="1400" dirty="0" smtClean="0">
                <a:latin typeface="Arial Narrow" panose="020B0606020202030204" pitchFamily="34" charset="0"/>
              </a:rPr>
              <a:t> all subscribed clients receive U </a:t>
            </a:r>
            <a:r>
              <a:rPr lang="en-US" sz="1400" dirty="0" smtClean="0">
                <a:latin typeface="Arial Narrow" panose="020B0606020202030204" pitchFamily="34" charset="0"/>
                <a:sym typeface="Wingdings" panose="05000000000000000000" pitchFamily="2" charset="2"/>
              </a:rPr>
              <a:t> s1</a:t>
            </a:r>
          </a:p>
          <a:p>
            <a:r>
              <a:rPr lang="en-US" sz="1400" dirty="0">
                <a:latin typeface="Arial Narrow" panose="020B0606020202030204" pitchFamily="34" charset="0"/>
              </a:rPr>
              <a:t>s</a:t>
            </a:r>
            <a:r>
              <a:rPr lang="en-US" sz="1400" dirty="0" smtClean="0">
                <a:latin typeface="Arial Narrow" panose="020B0606020202030204" pitchFamily="34" charset="0"/>
              </a:rPr>
              <a:t>2: not all subscribed clients receive U</a:t>
            </a:r>
            <a:r>
              <a:rPr lang="en-US" sz="1400" dirty="0" smtClean="0">
                <a:latin typeface="Arial Narrow" panose="020B0606020202030204" pitchFamily="34" charset="0"/>
                <a:sym typeface="Wingdings" panose="05000000000000000000" pitchFamily="2" charset="2"/>
              </a:rPr>
              <a:t> e</a:t>
            </a:r>
            <a:endParaRPr lang="en-US" sz="1400" dirty="0">
              <a:latin typeface="Arial Narrow" panose="020B0606020202030204" pitchFamily="34" charset="0"/>
            </a:endParaRPr>
          </a:p>
        </p:txBody>
      </p:sp>
      <p:grpSp>
        <p:nvGrpSpPr>
          <p:cNvPr id="103" name="Group 102"/>
          <p:cNvGrpSpPr/>
          <p:nvPr/>
        </p:nvGrpSpPr>
        <p:grpSpPr>
          <a:xfrm>
            <a:off x="5529924" y="4628071"/>
            <a:ext cx="3633654" cy="872525"/>
            <a:chOff x="5535016" y="4467592"/>
            <a:chExt cx="3633654" cy="872525"/>
          </a:xfrm>
        </p:grpSpPr>
        <p:sp>
          <p:nvSpPr>
            <p:cNvPr id="18" name="TextBox 17"/>
            <p:cNvSpPr txBox="1"/>
            <p:nvPr/>
          </p:nvSpPr>
          <p:spPr>
            <a:xfrm>
              <a:off x="8208089" y="5001563"/>
              <a:ext cx="960581" cy="338554"/>
            </a:xfrm>
            <a:prstGeom prst="rect">
              <a:avLst/>
            </a:prstGeom>
            <a:noFill/>
          </p:spPr>
          <p:txBody>
            <a:bodyPr wrap="square" rtlCol="0">
              <a:spAutoFit/>
            </a:bodyPr>
            <a:lstStyle/>
            <a:p>
              <a:r>
                <a:rPr lang="en-US" sz="1600" dirty="0" smtClean="0"/>
                <a:t>error</a:t>
              </a:r>
              <a:endParaRPr lang="en-US" sz="1600" dirty="0"/>
            </a:p>
          </p:txBody>
        </p:sp>
        <p:grpSp>
          <p:nvGrpSpPr>
            <p:cNvPr id="102" name="Group 101"/>
            <p:cNvGrpSpPr/>
            <p:nvPr/>
          </p:nvGrpSpPr>
          <p:grpSpPr>
            <a:xfrm>
              <a:off x="5535016" y="4467592"/>
              <a:ext cx="3211338" cy="656732"/>
              <a:chOff x="5492737" y="4013318"/>
              <a:chExt cx="3211338" cy="656732"/>
            </a:xfrm>
          </p:grpSpPr>
          <p:sp>
            <p:nvSpPr>
              <p:cNvPr id="5" name="Oval 4"/>
              <p:cNvSpPr/>
              <p:nvPr/>
            </p:nvSpPr>
            <p:spPr>
              <a:xfrm>
                <a:off x="6046336" y="4300595"/>
                <a:ext cx="348107" cy="369455"/>
              </a:xfrm>
              <a:prstGeom prst="ellipse">
                <a:avLst/>
              </a:prstGeom>
              <a:solidFill>
                <a:srgbClr val="00B05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6" name="Oval 5"/>
              <p:cNvSpPr/>
              <p:nvPr/>
            </p:nvSpPr>
            <p:spPr>
              <a:xfrm>
                <a:off x="6824181" y="4265499"/>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Arial Narrow" panose="020B0606020202030204" pitchFamily="34" charset="0"/>
                </a:endParaRPr>
              </a:p>
            </p:txBody>
          </p:sp>
          <p:sp>
            <p:nvSpPr>
              <p:cNvPr id="7" name="Oval 6"/>
              <p:cNvSpPr/>
              <p:nvPr/>
            </p:nvSpPr>
            <p:spPr>
              <a:xfrm>
                <a:off x="7658684" y="4240605"/>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355968" y="4225280"/>
                <a:ext cx="348107" cy="369455"/>
              </a:xfrm>
              <a:prstGeom prst="ellipse">
                <a:avLst/>
              </a:prstGeom>
              <a:solidFill>
                <a:srgbClr val="FF000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10" name="Curved Connector 9"/>
              <p:cNvCxnSpPr>
                <a:stCxn id="5" idx="0"/>
                <a:endCxn id="6" idx="1"/>
              </p:cNvCxnSpPr>
              <p:nvPr/>
            </p:nvCxnSpPr>
            <p:spPr>
              <a:xfrm rot="16200000" flipH="1">
                <a:off x="6538270" y="3982714"/>
                <a:ext cx="19009" cy="654770"/>
              </a:xfrm>
              <a:prstGeom prst="curvedConnector3">
                <a:avLst>
                  <a:gd name="adj1" fmla="val -13872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6" idx="0"/>
                <a:endCxn id="7" idx="0"/>
              </p:cNvCxnSpPr>
              <p:nvPr/>
            </p:nvCxnSpPr>
            <p:spPr>
              <a:xfrm rot="5400000" flipH="1" flipV="1">
                <a:off x="7403039" y="3835801"/>
                <a:ext cx="24894" cy="834503"/>
              </a:xfrm>
              <a:prstGeom prst="curvedConnector3">
                <a:avLst>
                  <a:gd name="adj1" fmla="val 10182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7" idx="4"/>
                <a:endCxn id="6" idx="4"/>
              </p:cNvCxnSpPr>
              <p:nvPr/>
            </p:nvCxnSpPr>
            <p:spPr>
              <a:xfrm rot="5400000">
                <a:off x="7403040" y="4205256"/>
                <a:ext cx="24894" cy="834503"/>
              </a:xfrm>
              <a:prstGeom prst="curvedConnector3">
                <a:avLst>
                  <a:gd name="adj1" fmla="val 10182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7" idx="6"/>
                <a:endCxn id="8" idx="2"/>
              </p:cNvCxnSpPr>
              <p:nvPr/>
            </p:nvCxnSpPr>
            <p:spPr>
              <a:xfrm flipV="1">
                <a:off x="8006791" y="4410008"/>
                <a:ext cx="349177" cy="1532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92737" y="4013318"/>
                <a:ext cx="960581" cy="338554"/>
              </a:xfrm>
              <a:prstGeom prst="rect">
                <a:avLst/>
              </a:prstGeom>
              <a:noFill/>
            </p:spPr>
            <p:txBody>
              <a:bodyPr wrap="square" rtlCol="0">
                <a:spAutoFit/>
              </a:bodyPr>
              <a:lstStyle/>
              <a:p>
                <a:r>
                  <a:rPr lang="en-US" sz="1600" dirty="0" smtClean="0"/>
                  <a:t>start</a:t>
                </a:r>
                <a:endParaRPr lang="en-US" sz="1600" dirty="0"/>
              </a:p>
            </p:txBody>
          </p:sp>
          <p:sp>
            <p:nvSpPr>
              <p:cNvPr id="20" name="TextBox 19"/>
              <p:cNvSpPr txBox="1"/>
              <p:nvPr/>
            </p:nvSpPr>
            <p:spPr>
              <a:xfrm>
                <a:off x="6824181" y="4265499"/>
                <a:ext cx="480291" cy="369332"/>
              </a:xfrm>
              <a:prstGeom prst="rect">
                <a:avLst/>
              </a:prstGeom>
              <a:noFill/>
            </p:spPr>
            <p:txBody>
              <a:bodyPr wrap="square" rtlCol="0">
                <a:spAutoFit/>
              </a:bodyPr>
              <a:lstStyle/>
              <a:p>
                <a:r>
                  <a:rPr lang="en-US" dirty="0" smtClean="0">
                    <a:latin typeface="Arial Narrow" panose="020B0606020202030204" pitchFamily="34" charset="0"/>
                  </a:rPr>
                  <a:t>s1</a:t>
                </a:r>
                <a:endParaRPr lang="en-US" dirty="0">
                  <a:latin typeface="Arial Narrow" panose="020B0606020202030204" pitchFamily="34" charset="0"/>
                </a:endParaRPr>
              </a:p>
            </p:txBody>
          </p:sp>
          <p:sp>
            <p:nvSpPr>
              <p:cNvPr id="21" name="TextBox 20"/>
              <p:cNvSpPr txBox="1"/>
              <p:nvPr/>
            </p:nvSpPr>
            <p:spPr>
              <a:xfrm>
                <a:off x="7643397" y="4250524"/>
                <a:ext cx="480291" cy="369332"/>
              </a:xfrm>
              <a:prstGeom prst="rect">
                <a:avLst/>
              </a:prstGeom>
              <a:noFill/>
            </p:spPr>
            <p:txBody>
              <a:bodyPr wrap="square" rtlCol="0">
                <a:spAutoFit/>
              </a:bodyPr>
              <a:lstStyle/>
              <a:p>
                <a:r>
                  <a:rPr lang="en-US" dirty="0" smtClean="0">
                    <a:latin typeface="Arial Narrow" panose="020B0606020202030204" pitchFamily="34" charset="0"/>
                  </a:rPr>
                  <a:t>s2</a:t>
                </a:r>
                <a:endParaRPr lang="en-US" dirty="0">
                  <a:latin typeface="Arial Narrow" panose="020B0606020202030204" pitchFamily="34" charset="0"/>
                </a:endParaRPr>
              </a:p>
            </p:txBody>
          </p:sp>
        </p:grpSp>
      </p:grpSp>
      <p:sp>
        <p:nvSpPr>
          <p:cNvPr id="53" name="TextBox 52"/>
          <p:cNvSpPr txBox="1"/>
          <p:nvPr/>
        </p:nvSpPr>
        <p:spPr>
          <a:xfrm>
            <a:off x="828327" y="5390127"/>
            <a:ext cx="3349117" cy="1169551"/>
          </a:xfrm>
          <a:prstGeom prst="rect">
            <a:avLst/>
          </a:prstGeom>
          <a:noFill/>
        </p:spPr>
        <p:txBody>
          <a:bodyPr wrap="square" rtlCol="0">
            <a:spAutoFit/>
          </a:bodyPr>
          <a:lstStyle/>
          <a:p>
            <a:r>
              <a:rPr lang="en-US" sz="1400" dirty="0">
                <a:latin typeface="Arial Narrow" panose="020B0606020202030204" pitchFamily="34" charset="0"/>
              </a:rPr>
              <a:t>s</a:t>
            </a:r>
            <a:r>
              <a:rPr lang="en-US" sz="1400" dirty="0" smtClean="0">
                <a:latin typeface="Arial Narrow" panose="020B0606020202030204" pitchFamily="34" charset="0"/>
              </a:rPr>
              <a:t>:   start </a:t>
            </a:r>
            <a:r>
              <a:rPr lang="en-US" sz="1400" dirty="0" err="1" smtClean="0">
                <a:latin typeface="Arial Narrow" panose="020B0606020202030204" pitchFamily="34" charset="0"/>
              </a:rPr>
              <a:t>eval</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s1</a:t>
            </a:r>
            <a:endParaRPr lang="en-US" sz="1400" dirty="0" smtClean="0">
              <a:latin typeface="Arial Narrow" panose="020B0606020202030204" pitchFamily="34" charset="0"/>
            </a:endParaRPr>
          </a:p>
          <a:p>
            <a:r>
              <a:rPr lang="en-US" sz="1400" dirty="0" smtClean="0">
                <a:latin typeface="Arial Narrow" panose="020B0606020202030204" pitchFamily="34" charset="0"/>
              </a:rPr>
              <a:t>s1: new mission </a:t>
            </a:r>
            <a:r>
              <a:rPr lang="en-US" sz="1400" dirty="0" err="1" smtClean="0">
                <a:latin typeface="Arial Narrow" panose="020B0606020202030204" pitchFamily="34" charset="0"/>
              </a:rPr>
              <a:t>req</a:t>
            </a:r>
            <a:r>
              <a:rPr lang="en-US" sz="1400" dirty="0" smtClean="0">
                <a:latin typeface="Arial Narrow" panose="020B0606020202030204" pitchFamily="34" charset="0"/>
              </a:rPr>
              <a:t>/deployment model C </a:t>
            </a:r>
            <a:r>
              <a:rPr lang="en-US" sz="1400" dirty="0" smtClean="0">
                <a:latin typeface="Arial Narrow" panose="020B0606020202030204" pitchFamily="34" charset="0"/>
                <a:sym typeface="Wingdings" panose="05000000000000000000" pitchFamily="2" charset="2"/>
              </a:rPr>
              <a:t> s2</a:t>
            </a:r>
          </a:p>
          <a:p>
            <a:r>
              <a:rPr lang="en-US" sz="1400" dirty="0" smtClean="0">
                <a:latin typeface="Arial Narrow" panose="020B0606020202030204" pitchFamily="34" charset="0"/>
                <a:sym typeface="Wingdings" panose="05000000000000000000" pitchFamily="2" charset="2"/>
              </a:rPr>
              <a:t>s</a:t>
            </a:r>
            <a:r>
              <a:rPr lang="en-US" sz="1400" dirty="0">
                <a:latin typeface="Arial Narrow" panose="020B0606020202030204" pitchFamily="34" charset="0"/>
                <a:sym typeface="Wingdings" panose="05000000000000000000" pitchFamily="2" charset="2"/>
              </a:rPr>
              <a:t>1</a:t>
            </a:r>
            <a:r>
              <a:rPr lang="en-US" sz="1400" dirty="0" smtClean="0">
                <a:latin typeface="Arial Narrow" panose="020B0606020202030204" pitchFamily="34" charset="0"/>
                <a:sym typeface="Wingdings" panose="05000000000000000000" pitchFamily="2" charset="2"/>
              </a:rPr>
              <a:t>: no matching DFU found</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e</a:t>
            </a:r>
          </a:p>
          <a:p>
            <a:r>
              <a:rPr lang="en-US" sz="1400" dirty="0">
                <a:latin typeface="Arial Narrow" panose="020B0606020202030204" pitchFamily="34" charset="0"/>
              </a:rPr>
              <a:t>s</a:t>
            </a:r>
            <a:r>
              <a:rPr lang="en-US" sz="1400" dirty="0" smtClean="0">
                <a:latin typeface="Arial Narrow" panose="020B0606020202030204" pitchFamily="34" charset="0"/>
              </a:rPr>
              <a:t>2: new app is built and tested </a:t>
            </a:r>
            <a:r>
              <a:rPr lang="en-US" sz="1400" dirty="0" smtClean="0">
                <a:latin typeface="Arial Narrow" panose="020B0606020202030204" pitchFamily="34" charset="0"/>
                <a:sym typeface="Wingdings" panose="05000000000000000000" pitchFamily="2" charset="2"/>
              </a:rPr>
              <a:t> s3</a:t>
            </a:r>
          </a:p>
          <a:p>
            <a:r>
              <a:rPr lang="en-US" sz="1400" dirty="0">
                <a:latin typeface="Arial Narrow" panose="020B0606020202030204" pitchFamily="34" charset="0"/>
              </a:rPr>
              <a:t>s2: </a:t>
            </a:r>
            <a:r>
              <a:rPr lang="en-US" sz="1400" dirty="0" smtClean="0">
                <a:latin typeface="Arial Narrow" panose="020B0606020202030204" pitchFamily="34" charset="0"/>
              </a:rPr>
              <a:t>failed to build and test </a:t>
            </a:r>
            <a:r>
              <a:rPr lang="en-US" sz="1400" dirty="0">
                <a:latin typeface="Arial Narrow" panose="020B0606020202030204" pitchFamily="34" charset="0"/>
                <a:sym typeface="Wingdings" panose="05000000000000000000" pitchFamily="2" charset="2"/>
              </a:rPr>
              <a:t> </a:t>
            </a:r>
            <a:r>
              <a:rPr lang="en-US" sz="1400" dirty="0" smtClean="0">
                <a:latin typeface="Arial Narrow" panose="020B0606020202030204" pitchFamily="34" charset="0"/>
                <a:sym typeface="Wingdings" panose="05000000000000000000" pitchFamily="2" charset="2"/>
              </a:rPr>
              <a:t>e</a:t>
            </a:r>
            <a:endParaRPr lang="en-US" sz="1400" dirty="0">
              <a:latin typeface="Arial Narrow" panose="020B0606020202030204" pitchFamily="34" charset="0"/>
              <a:sym typeface="Wingdings" panose="05000000000000000000" pitchFamily="2" charset="2"/>
            </a:endParaRPr>
          </a:p>
        </p:txBody>
      </p:sp>
      <p:grpSp>
        <p:nvGrpSpPr>
          <p:cNvPr id="58" name="Group 57"/>
          <p:cNvGrpSpPr/>
          <p:nvPr/>
        </p:nvGrpSpPr>
        <p:grpSpPr>
          <a:xfrm>
            <a:off x="911500" y="4521501"/>
            <a:ext cx="3373905" cy="988235"/>
            <a:chOff x="5310921" y="4116052"/>
            <a:chExt cx="3373905" cy="988235"/>
          </a:xfrm>
        </p:grpSpPr>
        <p:sp>
          <p:nvSpPr>
            <p:cNvPr id="22" name="Oval 21"/>
            <p:cNvSpPr/>
            <p:nvPr/>
          </p:nvSpPr>
          <p:spPr>
            <a:xfrm>
              <a:off x="5965265" y="4282186"/>
              <a:ext cx="348107" cy="369455"/>
            </a:xfrm>
            <a:prstGeom prst="ellipse">
              <a:avLst/>
            </a:prstGeom>
            <a:solidFill>
              <a:srgbClr val="00B05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23" name="Oval 22"/>
            <p:cNvSpPr/>
            <p:nvPr/>
          </p:nvSpPr>
          <p:spPr>
            <a:xfrm>
              <a:off x="6773479" y="4277571"/>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Arial Narrow" panose="020B0606020202030204" pitchFamily="34" charset="0"/>
              </a:endParaRPr>
            </a:p>
          </p:txBody>
        </p:sp>
        <p:sp>
          <p:nvSpPr>
            <p:cNvPr id="25" name="Oval 24"/>
            <p:cNvSpPr/>
            <p:nvPr/>
          </p:nvSpPr>
          <p:spPr>
            <a:xfrm>
              <a:off x="7828726" y="4734832"/>
              <a:ext cx="348107" cy="369455"/>
            </a:xfrm>
            <a:prstGeom prst="ellipse">
              <a:avLst/>
            </a:prstGeom>
            <a:solidFill>
              <a:srgbClr val="FF000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26" name="Curved Connector 25"/>
            <p:cNvCxnSpPr>
              <a:stCxn id="22" idx="6"/>
              <a:endCxn id="23" idx="2"/>
            </p:cNvCxnSpPr>
            <p:nvPr/>
          </p:nvCxnSpPr>
          <p:spPr>
            <a:xfrm flipV="1">
              <a:off x="6313372" y="4462299"/>
              <a:ext cx="460107" cy="461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3" idx="6"/>
              <a:endCxn id="24" idx="2"/>
            </p:cNvCxnSpPr>
            <p:nvPr/>
          </p:nvCxnSpPr>
          <p:spPr>
            <a:xfrm flipV="1">
              <a:off x="7121586" y="4445966"/>
              <a:ext cx="405497" cy="1633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24" idx="4"/>
              <a:endCxn id="25" idx="0"/>
            </p:cNvCxnSpPr>
            <p:nvPr/>
          </p:nvCxnSpPr>
          <p:spPr>
            <a:xfrm rot="16200000" flipH="1">
              <a:off x="7799889" y="4531940"/>
              <a:ext cx="104139" cy="30164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10921" y="4116052"/>
              <a:ext cx="960581" cy="338554"/>
            </a:xfrm>
            <a:prstGeom prst="rect">
              <a:avLst/>
            </a:prstGeom>
            <a:noFill/>
          </p:spPr>
          <p:txBody>
            <a:bodyPr wrap="square" rtlCol="0">
              <a:spAutoFit/>
            </a:bodyPr>
            <a:lstStyle/>
            <a:p>
              <a:r>
                <a:rPr lang="en-US" sz="1600" dirty="0" smtClean="0"/>
                <a:t>start</a:t>
              </a:r>
              <a:endParaRPr lang="en-US" sz="1600" dirty="0"/>
            </a:p>
          </p:txBody>
        </p:sp>
        <p:sp>
          <p:nvSpPr>
            <p:cNvPr id="31" name="TextBox 30"/>
            <p:cNvSpPr txBox="1"/>
            <p:nvPr/>
          </p:nvSpPr>
          <p:spPr>
            <a:xfrm>
              <a:off x="7121586" y="4723554"/>
              <a:ext cx="960581" cy="338554"/>
            </a:xfrm>
            <a:prstGeom prst="rect">
              <a:avLst/>
            </a:prstGeom>
            <a:noFill/>
          </p:spPr>
          <p:txBody>
            <a:bodyPr wrap="square" rtlCol="0">
              <a:spAutoFit/>
            </a:bodyPr>
            <a:lstStyle/>
            <a:p>
              <a:r>
                <a:rPr lang="en-US" sz="1600" dirty="0" smtClean="0"/>
                <a:t>error</a:t>
              </a:r>
              <a:endParaRPr lang="en-US" sz="1600" dirty="0"/>
            </a:p>
          </p:txBody>
        </p:sp>
        <p:sp>
          <p:nvSpPr>
            <p:cNvPr id="32" name="TextBox 31"/>
            <p:cNvSpPr txBox="1"/>
            <p:nvPr/>
          </p:nvSpPr>
          <p:spPr>
            <a:xfrm>
              <a:off x="6757561" y="4261237"/>
              <a:ext cx="480291" cy="369332"/>
            </a:xfrm>
            <a:prstGeom prst="rect">
              <a:avLst/>
            </a:prstGeom>
            <a:noFill/>
          </p:spPr>
          <p:txBody>
            <a:bodyPr wrap="square" rtlCol="0">
              <a:spAutoFit/>
            </a:bodyPr>
            <a:lstStyle/>
            <a:p>
              <a:r>
                <a:rPr lang="en-US" dirty="0" smtClean="0">
                  <a:latin typeface="Arial Narrow" panose="020B0606020202030204" pitchFamily="34" charset="0"/>
                </a:rPr>
                <a:t>s1</a:t>
              </a:r>
              <a:endParaRPr lang="en-US" dirty="0">
                <a:latin typeface="Arial Narrow" panose="020B0606020202030204" pitchFamily="34" charset="0"/>
              </a:endParaRPr>
            </a:p>
          </p:txBody>
        </p:sp>
        <p:grpSp>
          <p:nvGrpSpPr>
            <p:cNvPr id="40" name="Group 39"/>
            <p:cNvGrpSpPr/>
            <p:nvPr/>
          </p:nvGrpSpPr>
          <p:grpSpPr>
            <a:xfrm>
              <a:off x="7522489" y="4244002"/>
              <a:ext cx="480291" cy="386691"/>
              <a:chOff x="6768887" y="5394876"/>
              <a:chExt cx="480291" cy="386691"/>
            </a:xfrm>
          </p:grpSpPr>
          <p:sp>
            <p:nvSpPr>
              <p:cNvPr id="24" name="Oval 23"/>
              <p:cNvSpPr/>
              <p:nvPr/>
            </p:nvSpPr>
            <p:spPr>
              <a:xfrm>
                <a:off x="6773481" y="5412112"/>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768887" y="5394876"/>
                <a:ext cx="480291" cy="369332"/>
              </a:xfrm>
              <a:prstGeom prst="rect">
                <a:avLst/>
              </a:prstGeom>
              <a:noFill/>
            </p:spPr>
            <p:txBody>
              <a:bodyPr wrap="square" rtlCol="0">
                <a:spAutoFit/>
              </a:bodyPr>
              <a:lstStyle/>
              <a:p>
                <a:r>
                  <a:rPr lang="en-US" dirty="0" smtClean="0">
                    <a:latin typeface="Arial Narrow" panose="020B0606020202030204" pitchFamily="34" charset="0"/>
                  </a:rPr>
                  <a:t>s2</a:t>
                </a:r>
                <a:endParaRPr lang="en-US" dirty="0">
                  <a:latin typeface="Arial Narrow" panose="020B0606020202030204" pitchFamily="34" charset="0"/>
                </a:endParaRPr>
              </a:p>
            </p:txBody>
          </p:sp>
        </p:grpSp>
        <p:grpSp>
          <p:nvGrpSpPr>
            <p:cNvPr id="38" name="Group 37"/>
            <p:cNvGrpSpPr/>
            <p:nvPr/>
          </p:nvGrpSpPr>
          <p:grpSpPr>
            <a:xfrm>
              <a:off x="8204535" y="4264018"/>
              <a:ext cx="480291" cy="386201"/>
              <a:chOff x="7382354" y="4236202"/>
              <a:chExt cx="480291" cy="386201"/>
            </a:xfrm>
          </p:grpSpPr>
          <p:sp>
            <p:nvSpPr>
              <p:cNvPr id="34" name="Oval 33"/>
              <p:cNvSpPr/>
              <p:nvPr/>
            </p:nvSpPr>
            <p:spPr>
              <a:xfrm>
                <a:off x="7396931" y="4252948"/>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382354" y="4236202"/>
                <a:ext cx="480291" cy="369332"/>
              </a:xfrm>
              <a:prstGeom prst="rect">
                <a:avLst/>
              </a:prstGeom>
              <a:noFill/>
            </p:spPr>
            <p:txBody>
              <a:bodyPr wrap="square" rtlCol="0">
                <a:spAutoFit/>
              </a:bodyPr>
              <a:lstStyle/>
              <a:p>
                <a:r>
                  <a:rPr lang="en-US" dirty="0" smtClean="0">
                    <a:latin typeface="Arial Narrow" panose="020B0606020202030204" pitchFamily="34" charset="0"/>
                  </a:rPr>
                  <a:t>s3</a:t>
                </a:r>
                <a:endParaRPr lang="en-US" dirty="0">
                  <a:latin typeface="Arial Narrow" panose="020B0606020202030204" pitchFamily="34" charset="0"/>
                </a:endParaRPr>
              </a:p>
            </p:txBody>
          </p:sp>
        </p:grpSp>
        <p:cxnSp>
          <p:nvCxnSpPr>
            <p:cNvPr id="47" name="Curved Connector 46"/>
            <p:cNvCxnSpPr>
              <a:stCxn id="24" idx="6"/>
              <a:endCxn id="34" idx="2"/>
            </p:cNvCxnSpPr>
            <p:nvPr/>
          </p:nvCxnSpPr>
          <p:spPr>
            <a:xfrm>
              <a:off x="7875190" y="4445966"/>
              <a:ext cx="343922" cy="1952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34" idx="3"/>
              <a:endCxn id="25" idx="0"/>
            </p:cNvCxnSpPr>
            <p:nvPr/>
          </p:nvCxnSpPr>
          <p:spPr>
            <a:xfrm rot="5400000">
              <a:off x="8067077" y="4531818"/>
              <a:ext cx="138718" cy="26731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rot="16200000">
            <a:off x="-238035" y="5140342"/>
            <a:ext cx="1220007" cy="369332"/>
          </a:xfrm>
          <a:prstGeom prst="rect">
            <a:avLst/>
          </a:prstGeom>
          <a:noFill/>
        </p:spPr>
        <p:txBody>
          <a:bodyPr wrap="square" rtlCol="0">
            <a:spAutoFit/>
          </a:bodyPr>
          <a:lstStyle/>
          <a:p>
            <a:r>
              <a:rPr lang="en-US" dirty="0" smtClean="0"/>
              <a:t>Build time </a:t>
            </a:r>
            <a:endParaRPr lang="en-US" dirty="0"/>
          </a:p>
        </p:txBody>
      </p:sp>
      <p:sp>
        <p:nvSpPr>
          <p:cNvPr id="105" name="TextBox 104"/>
          <p:cNvSpPr txBox="1"/>
          <p:nvPr/>
        </p:nvSpPr>
        <p:spPr>
          <a:xfrm rot="16200000">
            <a:off x="4625946" y="5259295"/>
            <a:ext cx="1220007" cy="369332"/>
          </a:xfrm>
          <a:prstGeom prst="rect">
            <a:avLst/>
          </a:prstGeom>
          <a:noFill/>
        </p:spPr>
        <p:txBody>
          <a:bodyPr wrap="square" rtlCol="0">
            <a:spAutoFit/>
          </a:bodyPr>
          <a:lstStyle/>
          <a:p>
            <a:r>
              <a:rPr lang="en-US" dirty="0" smtClean="0"/>
              <a:t>Run time </a:t>
            </a:r>
            <a:endParaRPr lang="en-US" dirty="0"/>
          </a:p>
        </p:txBody>
      </p:sp>
      <p:sp>
        <p:nvSpPr>
          <p:cNvPr id="41" name="Oval 40"/>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4512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Summary/Conclusion (Partha </a:t>
            </a:r>
            <a:r>
              <a:rPr lang="en-US" smtClean="0"/>
              <a:t>to provide)</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840E6D7-221B-40B7-B50C-C3B5231B0D1A}" type="slidenum">
              <a:rPr lang="en-US" smtClean="0"/>
              <a:pPr/>
              <a:t>65</a:t>
            </a:fld>
            <a:endParaRPr lang="en-US"/>
          </a:p>
        </p:txBody>
      </p:sp>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9167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66897049"/>
              </p:ext>
            </p:extLst>
          </p:nvPr>
        </p:nvGraphicFramePr>
        <p:xfrm>
          <a:off x="703383" y="6058823"/>
          <a:ext cx="7509608" cy="370840"/>
        </p:xfrm>
        <a:graphic>
          <a:graphicData uri="http://schemas.openxmlformats.org/drawingml/2006/table">
            <a:tbl>
              <a:tblPr firstRow="1" bandRow="1">
                <a:tableStyleId>{2D5ABB26-0587-4C30-8999-92F81FD0307C}</a:tableStyleId>
              </a:tblPr>
              <a:tblGrid>
                <a:gridCol w="468924"/>
                <a:gridCol w="515816"/>
                <a:gridCol w="515815"/>
                <a:gridCol w="504092"/>
                <a:gridCol w="522688"/>
                <a:gridCol w="417461"/>
                <a:gridCol w="440027"/>
                <a:gridCol w="428744"/>
                <a:gridCol w="462593"/>
                <a:gridCol w="519006"/>
                <a:gridCol w="462592"/>
                <a:gridCol w="451310"/>
                <a:gridCol w="440027"/>
                <a:gridCol w="451310"/>
                <a:gridCol w="451310"/>
                <a:gridCol w="457893"/>
              </a:tblGrid>
              <a:tr h="370840">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Rectangle 6"/>
          <p:cNvSpPr/>
          <p:nvPr/>
        </p:nvSpPr>
        <p:spPr>
          <a:xfrm>
            <a:off x="706261" y="5745448"/>
            <a:ext cx="466048"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Arial Narrow" panose="020B0606020202030204" pitchFamily="34" charset="0"/>
              </a:rPr>
              <a:t>2015</a:t>
            </a:r>
            <a:endParaRPr lang="en-US" sz="1200" b="1" dirty="0">
              <a:solidFill>
                <a:schemeClr val="tx1"/>
              </a:solidFill>
              <a:latin typeface="Arial Narrow" panose="020B0606020202030204" pitchFamily="34" charset="0"/>
            </a:endParaRPr>
          </a:p>
        </p:txBody>
      </p:sp>
      <p:sp>
        <p:nvSpPr>
          <p:cNvPr id="8" name="Rectangle 7"/>
          <p:cNvSpPr/>
          <p:nvPr/>
        </p:nvSpPr>
        <p:spPr>
          <a:xfrm>
            <a:off x="1172309" y="5745448"/>
            <a:ext cx="5673968"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2016</a:t>
            </a:r>
            <a:endParaRPr lang="en-US" dirty="0">
              <a:solidFill>
                <a:schemeClr val="tx1"/>
              </a:solidFill>
            </a:endParaRPr>
          </a:p>
        </p:txBody>
      </p:sp>
      <p:sp>
        <p:nvSpPr>
          <p:cNvPr id="9" name="Rectangle 8"/>
          <p:cNvSpPr/>
          <p:nvPr/>
        </p:nvSpPr>
        <p:spPr>
          <a:xfrm>
            <a:off x="6846277" y="5745448"/>
            <a:ext cx="1366714"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2017</a:t>
            </a:r>
            <a:endParaRPr lang="en-US" dirty="0">
              <a:solidFill>
                <a:schemeClr val="tx1"/>
              </a:solidFill>
            </a:endParaRPr>
          </a:p>
        </p:txBody>
      </p:sp>
      <p:pic>
        <p:nvPicPr>
          <p:cNvPr id="10" name="Picture 9"/>
          <p:cNvPicPr>
            <a:picLocks noChangeAspect="1"/>
          </p:cNvPicPr>
          <p:nvPr/>
        </p:nvPicPr>
        <p:blipFill>
          <a:blip r:embed="rId2"/>
          <a:stretch>
            <a:fillRect/>
          </a:stretch>
        </p:blipFill>
        <p:spPr>
          <a:xfrm>
            <a:off x="770815" y="3399691"/>
            <a:ext cx="2886786" cy="318893"/>
          </a:xfrm>
          <a:prstGeom prst="rect">
            <a:avLst/>
          </a:prstGeom>
        </p:spPr>
      </p:pic>
      <p:sp>
        <p:nvSpPr>
          <p:cNvPr id="11" name="Rectangle 10"/>
          <p:cNvSpPr/>
          <p:nvPr/>
        </p:nvSpPr>
        <p:spPr>
          <a:xfrm>
            <a:off x="703382" y="5432073"/>
            <a:ext cx="4255479"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2017</a:t>
            </a:r>
            <a:endParaRPr lang="en-US" dirty="0">
              <a:solidFill>
                <a:schemeClr val="tx1"/>
              </a:solidFill>
            </a:endParaRPr>
          </a:p>
        </p:txBody>
      </p:sp>
      <p:sp>
        <p:nvSpPr>
          <p:cNvPr id="12" name="Rectangle 11"/>
          <p:cNvSpPr/>
          <p:nvPr/>
        </p:nvSpPr>
        <p:spPr>
          <a:xfrm>
            <a:off x="4958862" y="5432073"/>
            <a:ext cx="3254130"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2018</a:t>
            </a:r>
            <a:endParaRPr lang="en-US" dirty="0">
              <a:solidFill>
                <a:schemeClr val="tx1"/>
              </a:solidFill>
            </a:endParaRPr>
          </a:p>
        </p:txBody>
      </p:sp>
      <p:pic>
        <p:nvPicPr>
          <p:cNvPr id="13" name="Picture 12"/>
          <p:cNvPicPr>
            <a:picLocks noChangeAspect="1"/>
          </p:cNvPicPr>
          <p:nvPr/>
        </p:nvPicPr>
        <p:blipFill>
          <a:blip r:embed="rId3"/>
          <a:stretch>
            <a:fillRect/>
          </a:stretch>
        </p:blipFill>
        <p:spPr>
          <a:xfrm>
            <a:off x="767766" y="4002254"/>
            <a:ext cx="7608467" cy="573074"/>
          </a:xfrm>
          <a:prstGeom prst="rect">
            <a:avLst/>
          </a:prstGeom>
        </p:spPr>
      </p:pic>
    </p:spTree>
    <p:extLst>
      <p:ext uri="{BB962C8B-B14F-4D97-AF65-F5344CB8AC3E}">
        <p14:creationId xmlns:p14="http://schemas.microsoft.com/office/powerpoint/2010/main" val="756072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Brainstorming session</a:t>
            </a:r>
            <a:endParaRPr lang="en-US" dirty="0"/>
          </a:p>
        </p:txBody>
      </p:sp>
      <p:sp>
        <p:nvSpPr>
          <p:cNvPr id="4" name="Content Placeholder 3"/>
          <p:cNvSpPr>
            <a:spLocks noGrp="1"/>
          </p:cNvSpPr>
          <p:nvPr>
            <p:ph idx="1"/>
          </p:nvPr>
        </p:nvSpPr>
        <p:spPr/>
        <p:txBody>
          <a:bodyPr/>
          <a:lstStyle/>
          <a:p>
            <a:r>
              <a:rPr lang="en-US" dirty="0" smtClean="0"/>
              <a:t>Candidate ideas/slides</a:t>
            </a:r>
          </a:p>
          <a:p>
            <a:pPr lvl="1"/>
            <a:r>
              <a:rPr lang="en-US" dirty="0" smtClean="0"/>
              <a:t>Alex’s mutation testing</a:t>
            </a:r>
            <a:r>
              <a:rPr lang="en-US" dirty="0" smtClean="0">
                <a:sym typeface="Wingdings" panose="05000000000000000000" pitchFamily="2" charset="2"/>
              </a:rPr>
              <a:t> dep/EFS</a:t>
            </a:r>
          </a:p>
          <a:p>
            <a:pPr lvl="1"/>
            <a:r>
              <a:rPr lang="en-US" dirty="0" smtClean="0">
                <a:sym typeface="Wingdings" panose="05000000000000000000" pitchFamily="2" charset="2"/>
              </a:rPr>
              <a:t>Eric/Matt– disk space/CP2?</a:t>
            </a:r>
          </a:p>
          <a:p>
            <a:pPr lvl="1"/>
            <a:r>
              <a:rPr lang="en-US" dirty="0" smtClean="0">
                <a:sym typeface="Wingdings" panose="05000000000000000000" pitchFamily="2" charset="2"/>
              </a:rPr>
              <a:t>Eric– type theory conflicts/soundness questions Suresh asked before (if any back up slides needed)</a:t>
            </a:r>
          </a:p>
          <a:p>
            <a:pPr lvl="1"/>
            <a:r>
              <a:rPr lang="en-US" dirty="0" smtClean="0">
                <a:sym typeface="Wingdings" panose="05000000000000000000" pitchFamily="2" charset="2"/>
              </a:rPr>
              <a:t>Going beyond simple substitution</a:t>
            </a:r>
          </a:p>
          <a:p>
            <a:pPr lvl="2"/>
            <a:r>
              <a:rPr lang="en-US" dirty="0" smtClean="0">
                <a:sym typeface="Wingdings" panose="05000000000000000000" pitchFamily="2" charset="2"/>
              </a:rPr>
              <a:t>Things that need code modification</a:t>
            </a:r>
          </a:p>
          <a:p>
            <a:pPr lvl="3"/>
            <a:r>
              <a:rPr lang="en-US" dirty="0" smtClean="0">
                <a:sym typeface="Wingdings" panose="05000000000000000000" pitchFamily="2" charset="2"/>
              </a:rPr>
              <a:t>Things that are unrealistic/simple </a:t>
            </a:r>
            <a:r>
              <a:rPr lang="en-US" dirty="0" err="1" smtClean="0">
                <a:sym typeface="Wingdings" panose="05000000000000000000" pitchFamily="2" charset="2"/>
              </a:rPr>
              <a:t>engg</a:t>
            </a:r>
            <a:endParaRPr lang="en-US" dirty="0" smtClean="0">
              <a:sym typeface="Wingdings" panose="05000000000000000000" pitchFamily="2" charset="2"/>
            </a:endParaRPr>
          </a:p>
          <a:p>
            <a:pPr lvl="3"/>
            <a:r>
              <a:rPr lang="en-US" dirty="0" smtClean="0">
                <a:sym typeface="Wingdings" panose="05000000000000000000" pitchFamily="2" charset="2"/>
              </a:rPr>
              <a:t>Things that are hard/R&amp;D</a:t>
            </a:r>
          </a:p>
          <a:p>
            <a:pPr lvl="3"/>
            <a:endParaRPr lang="en-US" dirty="0" smtClean="0">
              <a:sym typeface="Wingdings" panose="05000000000000000000" pitchFamily="2" charset="2"/>
            </a:endParaRPr>
          </a:p>
          <a:p>
            <a:pPr marL="914400" lvl="2" indent="0">
              <a:buNone/>
            </a:pPr>
            <a:endParaRPr lang="en-US"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67</a:t>
            </a:fld>
            <a:endParaRPr lang="en-US"/>
          </a:p>
        </p:txBody>
      </p:sp>
    </p:spTree>
    <p:extLst>
      <p:ext uri="{BB962C8B-B14F-4D97-AF65-F5344CB8AC3E}">
        <p14:creationId xmlns:p14="http://schemas.microsoft.com/office/powerpoint/2010/main" val="257356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US" dirty="0"/>
          </a:p>
        </p:txBody>
      </p:sp>
      <p:sp>
        <p:nvSpPr>
          <p:cNvPr id="3" name="Content Placeholder 2"/>
          <p:cNvSpPr>
            <a:spLocks noGrp="1"/>
          </p:cNvSpPr>
          <p:nvPr>
            <p:ph idx="1"/>
          </p:nvPr>
        </p:nvSpPr>
        <p:spPr>
          <a:xfrm>
            <a:off x="346364" y="1089002"/>
            <a:ext cx="8652856" cy="5349235"/>
          </a:xfrm>
        </p:spPr>
        <p:txBody>
          <a:bodyPr/>
          <a:lstStyle/>
          <a:p>
            <a:r>
              <a:rPr lang="en-US" sz="2400" dirty="0" smtClean="0"/>
              <a:t>Applications are architected as Software Product Line (SPL)</a:t>
            </a:r>
          </a:p>
          <a:p>
            <a:pPr lvl="1"/>
            <a:r>
              <a:rPr lang="en-US" sz="2000" dirty="0" smtClean="0"/>
              <a:t>Structure of the application</a:t>
            </a:r>
          </a:p>
          <a:p>
            <a:pPr lvl="1"/>
            <a:r>
              <a:rPr lang="en-US" sz="2000" dirty="0" smtClean="0"/>
              <a:t>Abstraction of the features/functional components</a:t>
            </a:r>
          </a:p>
          <a:p>
            <a:r>
              <a:rPr lang="en-US" sz="2400" dirty="0" smtClean="0"/>
              <a:t>Semantics/Annotation</a:t>
            </a:r>
          </a:p>
          <a:p>
            <a:pPr lvl="1"/>
            <a:r>
              <a:rPr lang="en-US" sz="2000" dirty="0" smtClean="0"/>
              <a:t>Functional specification of code is not derived automatically</a:t>
            </a:r>
          </a:p>
          <a:p>
            <a:pPr lvl="1"/>
            <a:r>
              <a:rPr lang="en-US" sz="2000" dirty="0" smtClean="0"/>
              <a:t>Extra-functional specification (e.g., resource specification, dependencies) will be </a:t>
            </a:r>
          </a:p>
          <a:p>
            <a:pPr lvl="2"/>
            <a:r>
              <a:rPr lang="en-US" sz="1600" dirty="0" smtClean="0">
                <a:solidFill>
                  <a:schemeClr val="bg1">
                    <a:lumMod val="50000"/>
                  </a:schemeClr>
                </a:solidFill>
              </a:rPr>
              <a:t>We are early in this task, not quite there yet</a:t>
            </a:r>
          </a:p>
          <a:p>
            <a:pPr lvl="3"/>
            <a:r>
              <a:rPr lang="en-US" sz="1400" dirty="0" smtClean="0">
                <a:solidFill>
                  <a:schemeClr val="bg1">
                    <a:lumMod val="50000"/>
                  </a:schemeClr>
                </a:solidFill>
              </a:rPr>
              <a:t>Deriving some dependency by tools</a:t>
            </a:r>
          </a:p>
          <a:p>
            <a:pPr lvl="3"/>
            <a:r>
              <a:rPr lang="en-US" sz="1400" dirty="0" smtClean="0">
                <a:solidFill>
                  <a:schemeClr val="bg1">
                    <a:lumMod val="50000"/>
                  </a:schemeClr>
                </a:solidFill>
              </a:rPr>
              <a:t>Ingesting some manually annotated information by tools</a:t>
            </a:r>
          </a:p>
          <a:p>
            <a:r>
              <a:rPr lang="en-US" sz="2400" dirty="0" smtClean="0"/>
              <a:t>Deployment environment and mission requirement description</a:t>
            </a:r>
          </a:p>
          <a:p>
            <a:pPr lvl="1"/>
            <a:r>
              <a:rPr lang="en-US" sz="2000" dirty="0" smtClean="0"/>
              <a:t>Capabilities of a deployment environment and mission requirements are not derived automatically- they are provided manually in a form prescribed by </a:t>
            </a:r>
            <a:r>
              <a:rPr lang="en-US" sz="2000" dirty="0" err="1" smtClean="0"/>
              <a:t>IMMoRTALS</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7</a:t>
            </a:fld>
            <a:endParaRPr lang="en-US"/>
          </a:p>
        </p:txBody>
      </p:sp>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173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DFUs</a:t>
            </a:r>
          </a:p>
          <a:p>
            <a:endParaRPr lang="en-US" dirty="0"/>
          </a:p>
          <a:p>
            <a:r>
              <a:rPr lang="en-US" dirty="0" err="1" smtClean="0"/>
              <a:t>IMMoRTALS</a:t>
            </a:r>
            <a:r>
              <a:rPr lang="en-US" dirty="0" smtClean="0"/>
              <a:t> Knowledge Repository</a:t>
            </a:r>
          </a:p>
          <a:p>
            <a:endParaRPr lang="en-US" dirty="0"/>
          </a:p>
          <a:p>
            <a:r>
              <a:rPr lang="en-US" dirty="0" smtClean="0"/>
              <a:t>Resource DSL</a:t>
            </a:r>
          </a:p>
          <a:p>
            <a:pPr marL="0" indent="0">
              <a:buNone/>
            </a:pPr>
            <a:endParaRPr lang="en-US" dirty="0" smtClean="0"/>
          </a:p>
          <a:p>
            <a:pPr marL="0" indent="0">
              <a:buNone/>
            </a:pPr>
            <a:endParaRPr lang="en-US" dirty="0"/>
          </a:p>
          <a:p>
            <a:pPr marL="0" indent="0">
              <a:buNone/>
            </a:pPr>
            <a:r>
              <a:rPr lang="en-US" sz="2000" i="1" dirty="0" smtClean="0">
                <a:solidFill>
                  <a:schemeClr val="bg1">
                    <a:lumMod val="50000"/>
                  </a:schemeClr>
                </a:solidFill>
              </a:rPr>
              <a:t>Each of these will be touched in later subsections, but the concept of DFUs is key to </a:t>
            </a:r>
            <a:r>
              <a:rPr lang="en-US" sz="2000" i="1" dirty="0" err="1" smtClean="0">
                <a:solidFill>
                  <a:schemeClr val="bg1">
                    <a:lumMod val="50000"/>
                  </a:schemeClr>
                </a:solidFill>
              </a:rPr>
              <a:t>IMMoRTALS</a:t>
            </a:r>
            <a:r>
              <a:rPr lang="en-US" sz="2000" i="1" dirty="0" smtClean="0">
                <a:solidFill>
                  <a:schemeClr val="bg1">
                    <a:lumMod val="50000"/>
                  </a:schemeClr>
                </a:solidFill>
              </a:rPr>
              <a:t> approach, hence…</a:t>
            </a:r>
            <a:endParaRPr lang="en-US" sz="2000" i="1"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840E6D7-221B-40B7-B50C-C3B5231B0D1A}" type="slidenum">
              <a:rPr lang="en-US" smtClean="0"/>
              <a:pPr/>
              <a:t>8</a:t>
            </a:fld>
            <a:endParaRPr lang="en-US"/>
          </a:p>
        </p:txBody>
      </p:sp>
      <p:sp>
        <p:nvSpPr>
          <p:cNvPr id="5" name="Oval 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82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Discrete Functional Units </a:t>
            </a:r>
            <a:endParaRPr lang="en-US" dirty="0"/>
          </a:p>
        </p:txBody>
      </p:sp>
      <p:sp>
        <p:nvSpPr>
          <p:cNvPr id="4" name="Slide Number Placeholder 3"/>
          <p:cNvSpPr>
            <a:spLocks noGrp="1"/>
          </p:cNvSpPr>
          <p:nvPr>
            <p:ph type="sldNum" sz="quarter" idx="12"/>
          </p:nvPr>
        </p:nvSpPr>
        <p:spPr/>
        <p:txBody>
          <a:bodyPr/>
          <a:lstStyle/>
          <a:p>
            <a:fld id="{23D96EC6-00F5-4B80-A2B8-EF30F4E93FC1}" type="slidenum">
              <a:rPr lang="en-US" smtClean="0"/>
              <a:pPr/>
              <a:t>9</a:t>
            </a:fld>
            <a:endParaRPr lang="en-US"/>
          </a:p>
        </p:txBody>
      </p:sp>
      <p:grpSp>
        <p:nvGrpSpPr>
          <p:cNvPr id="51" name="Group 50"/>
          <p:cNvGrpSpPr/>
          <p:nvPr/>
        </p:nvGrpSpPr>
        <p:grpSpPr>
          <a:xfrm>
            <a:off x="655646" y="1960298"/>
            <a:ext cx="1246636" cy="2859944"/>
            <a:chOff x="655646" y="1960298"/>
            <a:chExt cx="1246636" cy="2859944"/>
          </a:xfrm>
        </p:grpSpPr>
        <p:sp>
          <p:nvSpPr>
            <p:cNvPr id="7" name="Oval 6"/>
            <p:cNvSpPr/>
            <p:nvPr/>
          </p:nvSpPr>
          <p:spPr>
            <a:xfrm>
              <a:off x="655646"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1428149"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9" name="Oval 8"/>
            <p:cNvSpPr/>
            <p:nvPr/>
          </p:nvSpPr>
          <p:spPr>
            <a:xfrm>
              <a:off x="1079080" y="3170105"/>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0" name="Rectangle 9"/>
            <p:cNvSpPr/>
            <p:nvPr/>
          </p:nvSpPr>
          <p:spPr>
            <a:xfrm>
              <a:off x="880533" y="1960298"/>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084829" y="3876672"/>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endParaRPr lang="en-US" dirty="0"/>
            </a:p>
          </p:txBody>
        </p:sp>
        <p:sp>
          <p:nvSpPr>
            <p:cNvPr id="13" name="Rectangle 12"/>
            <p:cNvSpPr/>
            <p:nvPr/>
          </p:nvSpPr>
          <p:spPr>
            <a:xfrm>
              <a:off x="880533" y="4515442"/>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10" idx="2"/>
              <a:endCxn id="7" idx="0"/>
            </p:cNvCxnSpPr>
            <p:nvPr/>
          </p:nvCxnSpPr>
          <p:spPr>
            <a:xfrm rot="5400000">
              <a:off x="948062" y="2209749"/>
              <a:ext cx="312736"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0" idx="2"/>
              <a:endCxn id="8" idx="0"/>
            </p:cNvCxnSpPr>
            <p:nvPr/>
          </p:nvCxnSpPr>
          <p:spPr>
            <a:xfrm rot="16200000" flipH="1">
              <a:off x="1334313" y="2246931"/>
              <a:ext cx="312736"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4"/>
              <a:endCxn id="9" idx="0"/>
            </p:cNvCxnSpPr>
            <p:nvPr/>
          </p:nvCxnSpPr>
          <p:spPr>
            <a:xfrm rot="16200000" flipH="1">
              <a:off x="1028428" y="2882386"/>
              <a:ext cx="152004"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8" idx="4"/>
              <a:endCxn id="9" idx="0"/>
            </p:cNvCxnSpPr>
            <p:nvPr/>
          </p:nvCxnSpPr>
          <p:spPr>
            <a:xfrm rot="5400000">
              <a:off x="1414680" y="2919569"/>
              <a:ext cx="152004"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4"/>
              <a:endCxn id="11" idx="0"/>
            </p:cNvCxnSpPr>
            <p:nvPr/>
          </p:nvCxnSpPr>
          <p:spPr>
            <a:xfrm>
              <a:off x="1316147" y="3610372"/>
              <a:ext cx="5749" cy="266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4"/>
              <a:endCxn id="13" idx="0"/>
            </p:cNvCxnSpPr>
            <p:nvPr/>
          </p:nvCxnSpPr>
          <p:spPr>
            <a:xfrm flipH="1">
              <a:off x="1316147" y="4316939"/>
              <a:ext cx="5749" cy="198503"/>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2979273" y="1888955"/>
            <a:ext cx="1899344" cy="3139321"/>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a:t>
            </a:r>
          </a:p>
          <a:p>
            <a:endParaRPr lang="en-US" dirty="0" smtClean="0"/>
          </a:p>
          <a:p>
            <a:r>
              <a:rPr lang="en-US" dirty="0" smtClean="0"/>
              <a:t>x = new X (…);</a:t>
            </a:r>
          </a:p>
          <a:p>
            <a:r>
              <a:rPr lang="en-US" dirty="0" err="1" smtClean="0"/>
              <a:t>x.init</a:t>
            </a:r>
            <a:r>
              <a:rPr lang="en-US" dirty="0" smtClean="0"/>
              <a:t>(…);</a:t>
            </a:r>
          </a:p>
          <a:p>
            <a:endParaRPr lang="en-US" dirty="0" smtClean="0"/>
          </a:p>
          <a:p>
            <a:r>
              <a:rPr lang="en-US" dirty="0" smtClean="0"/>
              <a:t>…</a:t>
            </a:r>
          </a:p>
          <a:p>
            <a:r>
              <a:rPr lang="en-US" dirty="0"/>
              <a:t>y</a:t>
            </a:r>
            <a:r>
              <a:rPr lang="en-US" dirty="0" smtClean="0"/>
              <a:t>= new Y(…);</a:t>
            </a:r>
          </a:p>
          <a:p>
            <a:r>
              <a:rPr lang="en-US" dirty="0" err="1" smtClean="0"/>
              <a:t>y.init</a:t>
            </a:r>
            <a:r>
              <a:rPr lang="en-US" dirty="0" smtClean="0"/>
              <a:t>(…);</a:t>
            </a:r>
          </a:p>
          <a:p>
            <a:r>
              <a:rPr lang="en-US" dirty="0" smtClean="0"/>
              <a:t>…..</a:t>
            </a:r>
          </a:p>
          <a:p>
            <a:r>
              <a:rPr lang="en-US" dirty="0" err="1" smtClean="0"/>
              <a:t>x.setNext</a:t>
            </a:r>
            <a:r>
              <a:rPr lang="en-US" dirty="0" smtClean="0"/>
              <a:t>(y);</a:t>
            </a:r>
          </a:p>
          <a:p>
            <a:r>
              <a:rPr lang="en-US" dirty="0" smtClean="0"/>
              <a:t>….</a:t>
            </a:r>
            <a:endParaRPr lang="en-US" dirty="0"/>
          </a:p>
        </p:txBody>
      </p:sp>
      <p:sp>
        <p:nvSpPr>
          <p:cNvPr id="30" name="TextBox 29"/>
          <p:cNvSpPr txBox="1"/>
          <p:nvPr/>
        </p:nvSpPr>
        <p:spPr>
          <a:xfrm>
            <a:off x="5319978" y="2289060"/>
            <a:ext cx="1431342" cy="1077218"/>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sz="1600" dirty="0" smtClean="0">
                <a:latin typeface="Arial Narrow" panose="020B0606020202030204" pitchFamily="34" charset="0"/>
              </a:rPr>
              <a:t>Class X  {</a:t>
            </a:r>
          </a:p>
          <a:p>
            <a:r>
              <a:rPr lang="en-US" sz="1600" dirty="0" smtClean="0">
                <a:latin typeface="Arial Narrow" panose="020B0606020202030204" pitchFamily="34" charset="0"/>
              </a:rPr>
              <a:t>… //&lt;</a:t>
            </a:r>
            <a:r>
              <a:rPr lang="en-US" sz="1600" dirty="0" err="1" smtClean="0">
                <a:latin typeface="Arial Narrow" panose="020B0606020202030204" pitchFamily="34" charset="0"/>
              </a:rPr>
              <a:t>do_init</a:t>
            </a:r>
            <a:r>
              <a:rPr lang="en-US" sz="1600" dirty="0" smtClean="0">
                <a:latin typeface="Arial Narrow" panose="020B0606020202030204" pitchFamily="34" charset="0"/>
              </a:rPr>
              <a:t>&gt;</a:t>
            </a:r>
          </a:p>
          <a:p>
            <a:r>
              <a:rPr lang="en-US" sz="1600" dirty="0" smtClean="0">
                <a:latin typeface="Arial Narrow" panose="020B0606020202030204" pitchFamily="34" charset="0"/>
              </a:rPr>
              <a:t>…//&lt;</a:t>
            </a:r>
            <a:r>
              <a:rPr lang="en-US" sz="1600" dirty="0" err="1" smtClean="0">
                <a:latin typeface="Arial Narrow" panose="020B0606020202030204" pitchFamily="34" charset="0"/>
              </a:rPr>
              <a:t>do_work</a:t>
            </a:r>
            <a:r>
              <a:rPr lang="en-US" sz="1600" dirty="0" smtClean="0">
                <a:latin typeface="Arial Narrow" panose="020B0606020202030204" pitchFamily="34" charset="0"/>
              </a:rPr>
              <a:t>&gt;</a:t>
            </a:r>
          </a:p>
          <a:p>
            <a:r>
              <a:rPr lang="en-US" sz="1600" dirty="0" smtClean="0">
                <a:latin typeface="Arial Narrow" panose="020B0606020202030204" pitchFamily="34" charset="0"/>
              </a:rPr>
              <a:t>}</a:t>
            </a:r>
          </a:p>
        </p:txBody>
      </p:sp>
      <p:sp>
        <p:nvSpPr>
          <p:cNvPr id="31" name="TextBox 30"/>
          <p:cNvSpPr txBox="1"/>
          <p:nvPr/>
        </p:nvSpPr>
        <p:spPr>
          <a:xfrm>
            <a:off x="5319978" y="3486817"/>
            <a:ext cx="1431342" cy="1077218"/>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defPPr>
              <a:defRPr lang="en-US"/>
            </a:defPPr>
            <a:lvl1pPr>
              <a:defRPr sz="1600">
                <a:latin typeface="Arial Narrow" panose="020B0606020202030204" pitchFamily="34" charset="0"/>
              </a:defRPr>
            </a:lvl1pPr>
          </a:lstStyle>
          <a:p>
            <a:r>
              <a:rPr lang="en-US" dirty="0"/>
              <a:t>Class Y {</a:t>
            </a:r>
          </a:p>
          <a:p>
            <a:r>
              <a:rPr lang="en-US" dirty="0"/>
              <a:t>… </a:t>
            </a:r>
            <a:r>
              <a:rPr lang="en-US" dirty="0" smtClean="0"/>
              <a:t>//&lt;</a:t>
            </a:r>
            <a:r>
              <a:rPr lang="en-US" dirty="0" err="1" smtClean="0"/>
              <a:t>do_init</a:t>
            </a:r>
            <a:r>
              <a:rPr lang="en-US" dirty="0" smtClean="0"/>
              <a:t>&gt;</a:t>
            </a:r>
            <a:endParaRPr lang="en-US" dirty="0"/>
          </a:p>
          <a:p>
            <a:r>
              <a:rPr lang="en-US" dirty="0" smtClean="0"/>
              <a:t>…//&lt;</a:t>
            </a:r>
            <a:r>
              <a:rPr lang="en-US" dirty="0" err="1" smtClean="0"/>
              <a:t>do_work</a:t>
            </a:r>
            <a:r>
              <a:rPr lang="en-US" dirty="0" smtClean="0"/>
              <a:t>&gt;</a:t>
            </a:r>
            <a:endParaRPr lang="en-US" dirty="0"/>
          </a:p>
          <a:p>
            <a:r>
              <a:rPr lang="en-US" dirty="0"/>
              <a:t>}</a:t>
            </a:r>
          </a:p>
        </p:txBody>
      </p:sp>
      <p:sp>
        <p:nvSpPr>
          <p:cNvPr id="32" name="TextBox 31"/>
          <p:cNvSpPr txBox="1"/>
          <p:nvPr/>
        </p:nvSpPr>
        <p:spPr>
          <a:xfrm>
            <a:off x="241299" y="1011797"/>
            <a:ext cx="8530167" cy="615553"/>
          </a:xfrm>
          <a:prstGeom prst="rect">
            <a:avLst/>
          </a:prstGeom>
          <a:noFill/>
        </p:spPr>
        <p:txBody>
          <a:bodyPr wrap="square" rtlCol="0">
            <a:spAutoFit/>
          </a:bodyPr>
          <a:lstStyle/>
          <a:p>
            <a:r>
              <a:rPr lang="en-US" dirty="0" smtClean="0"/>
              <a:t>DFUs are the fundamental code units </a:t>
            </a:r>
            <a:r>
              <a:rPr lang="en-US" dirty="0" err="1" smtClean="0"/>
              <a:t>IMMoRTALS</a:t>
            </a:r>
            <a:r>
              <a:rPr lang="en-US" dirty="0" smtClean="0"/>
              <a:t> manipulates. </a:t>
            </a:r>
          </a:p>
          <a:p>
            <a:pPr marL="285750" indent="-285750">
              <a:buFont typeface="Arial" panose="020B0604020202020204" pitchFamily="34" charset="0"/>
              <a:buChar char="•"/>
            </a:pPr>
            <a:r>
              <a:rPr lang="en-US" sz="1600" dirty="0" smtClean="0">
                <a:latin typeface="Arial Narrow" panose="020B0606020202030204" pitchFamily="34" charset="0"/>
              </a:rPr>
              <a:t>The simplest evolution is substitution of PLA components, in which case component == DFU  </a:t>
            </a:r>
            <a:endParaRPr lang="en-US" sz="1600" dirty="0">
              <a:latin typeface="Arial Narrow" panose="020B0606020202030204" pitchFamily="34" charset="0"/>
            </a:endParaRPr>
          </a:p>
        </p:txBody>
      </p:sp>
      <p:sp>
        <p:nvSpPr>
          <p:cNvPr id="33" name="TextBox 32"/>
          <p:cNvSpPr txBox="1"/>
          <p:nvPr/>
        </p:nvSpPr>
        <p:spPr>
          <a:xfrm>
            <a:off x="409073" y="5265210"/>
            <a:ext cx="1493209" cy="369332"/>
          </a:xfrm>
          <a:prstGeom prst="rect">
            <a:avLst/>
          </a:prstGeom>
          <a:noFill/>
        </p:spPr>
        <p:txBody>
          <a:bodyPr wrap="square" rtlCol="0">
            <a:spAutoFit/>
          </a:bodyPr>
          <a:lstStyle/>
          <a:p>
            <a:r>
              <a:rPr lang="en-US" dirty="0" smtClean="0"/>
              <a:t>Component</a:t>
            </a:r>
            <a:endParaRPr lang="en-US" dirty="0"/>
          </a:p>
        </p:txBody>
      </p:sp>
      <p:sp>
        <p:nvSpPr>
          <p:cNvPr id="34" name="Rectangle 33"/>
          <p:cNvSpPr/>
          <p:nvPr/>
        </p:nvSpPr>
        <p:spPr>
          <a:xfrm>
            <a:off x="2675466" y="2265099"/>
            <a:ext cx="4334933" cy="1125140"/>
          </a:xfrm>
          <a:prstGeom prst="rect">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Elbow Connector 35"/>
          <p:cNvCxnSpPr>
            <a:stCxn id="33" idx="1"/>
            <a:endCxn id="9" idx="2"/>
          </p:cNvCxnSpPr>
          <p:nvPr/>
        </p:nvCxnSpPr>
        <p:spPr>
          <a:xfrm rot="10800000" flipH="1">
            <a:off x="409072" y="3390240"/>
            <a:ext cx="670007" cy="2059637"/>
          </a:xfrm>
          <a:prstGeom prst="bentConnector3">
            <a:avLst>
              <a:gd name="adj1" fmla="val -34119"/>
            </a:avLst>
          </a:prstGeom>
          <a:ln w="3175">
            <a:solidFill>
              <a:schemeClr val="bg1">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40" idx="3"/>
            <a:endCxn id="34" idx="1"/>
          </p:cNvCxnSpPr>
          <p:nvPr/>
        </p:nvCxnSpPr>
        <p:spPr>
          <a:xfrm flipV="1">
            <a:off x="1516030" y="2827669"/>
            <a:ext cx="1159436" cy="2980860"/>
          </a:xfrm>
          <a:prstGeom prst="bentConnector3">
            <a:avLst>
              <a:gd name="adj1" fmla="val 61684"/>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95324" y="5623863"/>
            <a:ext cx="720706" cy="369332"/>
          </a:xfrm>
          <a:prstGeom prst="rect">
            <a:avLst/>
          </a:prstGeom>
          <a:noFill/>
        </p:spPr>
        <p:txBody>
          <a:bodyPr wrap="square" rtlCol="0">
            <a:spAutoFit/>
          </a:bodyPr>
          <a:lstStyle/>
          <a:p>
            <a:r>
              <a:rPr lang="en-US" dirty="0" smtClean="0"/>
              <a:t>DFU</a:t>
            </a:r>
            <a:endParaRPr lang="en-US" dirty="0"/>
          </a:p>
        </p:txBody>
      </p:sp>
      <p:sp>
        <p:nvSpPr>
          <p:cNvPr id="47" name="TextBox 46"/>
          <p:cNvSpPr txBox="1"/>
          <p:nvPr/>
        </p:nvSpPr>
        <p:spPr>
          <a:xfrm>
            <a:off x="7155642" y="2013137"/>
            <a:ext cx="199912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No single way to point to a “DFU”</a:t>
            </a:r>
          </a:p>
          <a:p>
            <a:pPr marL="285750" indent="-285750">
              <a:buFont typeface="Arial" panose="020B0604020202020204" pitchFamily="34" charset="0"/>
              <a:buChar char="•"/>
            </a:pPr>
            <a:r>
              <a:rPr lang="en-US" sz="1600" dirty="0" smtClean="0"/>
              <a:t>No easy way to represent resource description</a:t>
            </a:r>
            <a:endParaRPr lang="en-US" sz="1600" dirty="0"/>
          </a:p>
        </p:txBody>
      </p:sp>
      <p:sp>
        <p:nvSpPr>
          <p:cNvPr id="48" name="Down Arrow 47"/>
          <p:cNvSpPr/>
          <p:nvPr/>
        </p:nvSpPr>
        <p:spPr>
          <a:xfrm>
            <a:off x="7926156" y="3929234"/>
            <a:ext cx="281205" cy="3073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5078570" y="4630879"/>
            <a:ext cx="4154144" cy="1569660"/>
          </a:xfrm>
          <a:prstGeom prst="rect">
            <a:avLst/>
          </a:prstGeom>
          <a:noFill/>
        </p:spPr>
        <p:txBody>
          <a:bodyPr wrap="square" rtlCol="0">
            <a:spAutoFit/>
          </a:bodyPr>
          <a:lstStyle/>
          <a:p>
            <a:r>
              <a:rPr lang="en-US" sz="1600" dirty="0" err="1" smtClean="0">
                <a:latin typeface="Arial Narrow" panose="020B0606020202030204" pitchFamily="34" charset="0"/>
              </a:rPr>
              <a:t>IMMoRTALS</a:t>
            </a:r>
            <a:r>
              <a:rPr lang="en-US" sz="1600" dirty="0" smtClean="0">
                <a:latin typeface="Arial Narrow" panose="020B0606020202030204" pitchFamily="34" charset="0"/>
              </a:rPr>
              <a:t> uses </a:t>
            </a:r>
          </a:p>
          <a:p>
            <a:pPr marL="285750" indent="-285750">
              <a:buFont typeface="Arial" panose="020B0604020202020204" pitchFamily="34" charset="0"/>
              <a:buChar char="•"/>
            </a:pPr>
            <a:r>
              <a:rPr lang="en-US" sz="1600" dirty="0" smtClean="0">
                <a:latin typeface="Arial Narrow" panose="020B0606020202030204" pitchFamily="34" charset="0"/>
              </a:rPr>
              <a:t>JAVA annotation to define the DFUs (e.g., semantic spec is captured as an annotation)</a:t>
            </a:r>
          </a:p>
          <a:p>
            <a:pPr marL="285750" indent="-285750">
              <a:buFont typeface="Arial" panose="020B0604020202020204" pitchFamily="34" charset="0"/>
              <a:buChar char="•"/>
            </a:pPr>
            <a:r>
              <a:rPr lang="en-US" sz="1600" dirty="0" smtClean="0">
                <a:latin typeface="Arial Narrow" panose="020B0606020202030204" pitchFamily="34" charset="0"/>
              </a:rPr>
              <a:t>Triple store to catalog DFUs</a:t>
            </a:r>
          </a:p>
          <a:p>
            <a:pPr marL="285750" indent="-285750">
              <a:buFont typeface="Arial" panose="020B0604020202020204" pitchFamily="34" charset="0"/>
              <a:buChar char="•"/>
            </a:pPr>
            <a:r>
              <a:rPr lang="en-US" sz="1600" dirty="0" smtClean="0">
                <a:latin typeface="Arial Narrow" panose="020B0606020202030204" pitchFamily="34" charset="0"/>
              </a:rPr>
              <a:t>Resource DSL to describe resource spec </a:t>
            </a:r>
          </a:p>
          <a:p>
            <a:pPr marL="285750" indent="-285750">
              <a:buFont typeface="Arial" panose="020B0604020202020204" pitchFamily="34" charset="0"/>
              <a:buChar char="•"/>
            </a:pPr>
            <a:r>
              <a:rPr lang="en-US" sz="1600" dirty="0" smtClean="0">
                <a:latin typeface="Arial Narrow" panose="020B0606020202030204" pitchFamily="34" charset="0"/>
              </a:rPr>
              <a:t>Triple store to store the relationships (models) </a:t>
            </a:r>
            <a:endParaRPr lang="en-US" sz="1600" dirty="0">
              <a:latin typeface="Arial Narrow" panose="020B0606020202030204" pitchFamily="34" charset="0"/>
            </a:endParaRPr>
          </a:p>
        </p:txBody>
      </p:sp>
      <p:sp>
        <p:nvSpPr>
          <p:cNvPr id="50" name="TextBox 49"/>
          <p:cNvSpPr txBox="1"/>
          <p:nvPr/>
        </p:nvSpPr>
        <p:spPr>
          <a:xfrm>
            <a:off x="32296" y="4843610"/>
            <a:ext cx="2532587" cy="369332"/>
          </a:xfrm>
          <a:prstGeom prst="rect">
            <a:avLst/>
          </a:prstGeom>
          <a:noFill/>
        </p:spPr>
        <p:txBody>
          <a:bodyPr wrap="square" rtlCol="0">
            <a:spAutoFit/>
          </a:bodyPr>
          <a:lstStyle/>
          <a:p>
            <a:pPr algn="ctr"/>
            <a:r>
              <a:rPr lang="en-US" dirty="0" smtClean="0"/>
              <a:t>Product (Arch Model)</a:t>
            </a:r>
            <a:endParaRPr lang="en-US" dirty="0"/>
          </a:p>
        </p:txBody>
      </p:sp>
      <p:sp>
        <p:nvSpPr>
          <p:cNvPr id="52" name="TextBox 51"/>
          <p:cNvSpPr txBox="1"/>
          <p:nvPr/>
        </p:nvSpPr>
        <p:spPr>
          <a:xfrm>
            <a:off x="3022103" y="5020747"/>
            <a:ext cx="1493209" cy="369332"/>
          </a:xfrm>
          <a:prstGeom prst="rect">
            <a:avLst/>
          </a:prstGeom>
          <a:noFill/>
        </p:spPr>
        <p:txBody>
          <a:bodyPr wrap="square" rtlCol="0">
            <a:spAutoFit/>
          </a:bodyPr>
          <a:lstStyle/>
          <a:p>
            <a:pPr algn="ctr"/>
            <a:r>
              <a:rPr lang="en-US" dirty="0" smtClean="0"/>
              <a:t>Codebase</a:t>
            </a:r>
            <a:endParaRPr lang="en-US" dirty="0"/>
          </a:p>
        </p:txBody>
      </p:sp>
      <p:sp>
        <p:nvSpPr>
          <p:cNvPr id="3" name="TextBox 2"/>
          <p:cNvSpPr txBox="1"/>
          <p:nvPr/>
        </p:nvSpPr>
        <p:spPr>
          <a:xfrm>
            <a:off x="3741126" y="1928032"/>
            <a:ext cx="2454518" cy="369332"/>
          </a:xfrm>
          <a:prstGeom prst="rect">
            <a:avLst/>
          </a:prstGeom>
          <a:noFill/>
        </p:spPr>
        <p:txBody>
          <a:bodyPr wrap="none" rtlCol="0">
            <a:spAutoFit/>
          </a:bodyPr>
          <a:lstStyle/>
          <a:p>
            <a:r>
              <a:rPr lang="en-US" b="1" dirty="0" smtClean="0"/>
              <a:t>Nontrivial code span</a:t>
            </a:r>
            <a:endParaRPr lang="en-US" b="1" dirty="0"/>
          </a:p>
        </p:txBody>
      </p:sp>
      <p:sp>
        <p:nvSpPr>
          <p:cNvPr id="35" name="Oval 34"/>
          <p:cNvSpPr/>
          <p:nvPr/>
        </p:nvSpPr>
        <p:spPr>
          <a:xfrm>
            <a:off x="8633460" y="6560820"/>
            <a:ext cx="259080" cy="2425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p:bldP spid="34" grpId="0" animBg="1"/>
      <p:bldP spid="40" grpId="0"/>
      <p:bldP spid="47" grpId="0"/>
      <p:bldP spid="48" grpId="0" animBg="1"/>
      <p:bldP spid="49" grpId="0"/>
      <p:bldP spid="50" grpId="0"/>
      <p:bldP spid="52" grpId="0"/>
      <p:bldP spid="3" grpId="0"/>
    </p:bldLst>
  </p:timing>
</p:sld>
</file>

<file path=ppt/theme/theme1.xml><?xml version="1.0" encoding="utf-8"?>
<a:theme xmlns:a="http://schemas.openxmlformats.org/drawingml/2006/main" name="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BBN-RTN-Template</Template>
  <TotalTime>44542</TotalTime>
  <Words>5126</Words>
  <Application>Microsoft Office PowerPoint</Application>
  <PresentationFormat>On-screen Show (4:3)</PresentationFormat>
  <Paragraphs>879</Paragraphs>
  <Slides>67</Slides>
  <Notes>32</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67</vt:i4>
      </vt:variant>
      <vt:variant>
        <vt:lpstr>Custom Shows</vt:lpstr>
      </vt:variant>
      <vt:variant>
        <vt:i4>2</vt:i4>
      </vt:variant>
    </vt:vector>
  </HeadingPairs>
  <TitlesOfParts>
    <vt:vector size="76" baseType="lpstr">
      <vt:lpstr>ＭＳ Ｐゴシック</vt:lpstr>
      <vt:lpstr>Arial</vt:lpstr>
      <vt:lpstr>Arial Narrow</vt:lpstr>
      <vt:lpstr>Calibri</vt:lpstr>
      <vt:lpstr>Wingdings</vt:lpstr>
      <vt:lpstr>BBN-RTN-Template</vt:lpstr>
      <vt:lpstr>1_BBN-RTN-Template</vt:lpstr>
      <vt:lpstr>PowerPoint Presentation</vt:lpstr>
      <vt:lpstr>Agenda</vt:lpstr>
      <vt:lpstr>Outline of the Program Review Presentation </vt:lpstr>
      <vt:lpstr>Programmatics</vt:lpstr>
      <vt:lpstr>Summary of Progress</vt:lpstr>
      <vt:lpstr>IMMoRTALS Goals</vt:lpstr>
      <vt:lpstr>Assumptions </vt:lpstr>
      <vt:lpstr>Key Concepts</vt:lpstr>
      <vt:lpstr>Discrete Functional Units </vt:lpstr>
      <vt:lpstr>Discrete Functional Units (2) </vt:lpstr>
      <vt:lpstr>IMMoRTALS  Solution Overview</vt:lpstr>
      <vt:lpstr>Phase 1 CPs </vt:lpstr>
      <vt:lpstr>CP1: Spiral 0</vt:lpstr>
      <vt:lpstr>Ecosystem Aspects Covered in CP1- Operating Environment </vt:lpstr>
      <vt:lpstr>Placeholder for CP-2</vt:lpstr>
      <vt:lpstr>The Platform and Application </vt:lpstr>
      <vt:lpstr>Knowledge Repository</vt:lpstr>
      <vt:lpstr>Concepts and relationships</vt:lpstr>
      <vt:lpstr>Bootstrapping</vt:lpstr>
      <vt:lpstr>Knowledge Repository Architecture</vt:lpstr>
      <vt:lpstr>Knowledge repository scaleout</vt:lpstr>
      <vt:lpstr>Model view: bytecode model</vt:lpstr>
      <vt:lpstr>Model view: DFUs</vt:lpstr>
      <vt:lpstr>Model view:  Resources (general-purpose)</vt:lpstr>
      <vt:lpstr>Model view:  Resources (domain-specific)</vt:lpstr>
      <vt:lpstr>Annotation DSL part I</vt:lpstr>
      <vt:lpstr>Annotation DSL part II</vt:lpstr>
      <vt:lpstr>Triple view: DFU linkage to bytecode</vt:lpstr>
      <vt:lpstr>Triple view: DFU linkage to Functionality</vt:lpstr>
      <vt:lpstr>Triple view: DFU linkage to Resources</vt:lpstr>
      <vt:lpstr>Ontology statistics</vt:lpstr>
      <vt:lpstr>Program Analysis </vt:lpstr>
      <vt:lpstr>Program Analysis </vt:lpstr>
      <vt:lpstr>Program Analysis</vt:lpstr>
      <vt:lpstr>Program Analysis</vt:lpstr>
      <vt:lpstr>Program Analysis</vt:lpstr>
      <vt:lpstr>Program Analysis</vt:lpstr>
      <vt:lpstr>Program Analysis</vt:lpstr>
      <vt:lpstr>DSL (Eric to Refine)</vt:lpstr>
      <vt:lpstr>Resource Specification DSL </vt:lpstr>
      <vt:lpstr>DSL Example (Part  1)</vt:lpstr>
      <vt:lpstr>DSL Example (Part  2)</vt:lpstr>
      <vt:lpstr>DSL Example (Part 3) </vt:lpstr>
      <vt:lpstr>DSL Status</vt:lpstr>
      <vt:lpstr>Change Requests &amp; Tools</vt:lpstr>
      <vt:lpstr>Mega-Modeling</vt:lpstr>
      <vt:lpstr>Modeling : Deployment (Build)</vt:lpstr>
      <vt:lpstr>Modeling: Deployment Meta-Model</vt:lpstr>
      <vt:lpstr>Modeling: Network</vt:lpstr>
      <vt:lpstr>Modeling: Mission</vt:lpstr>
      <vt:lpstr>Build System (DAS) (1) </vt:lpstr>
      <vt:lpstr>CP-1 Problem Space</vt:lpstr>
      <vt:lpstr>Enumerated State Space</vt:lpstr>
      <vt:lpstr>Solving Multi-Constraint Knapsack</vt:lpstr>
      <vt:lpstr>Build System (DAS) (2)  Workflow</vt:lpstr>
      <vt:lpstr>Example Queries (1)</vt:lpstr>
      <vt:lpstr>Example Queries (2)</vt:lpstr>
      <vt:lpstr>Synthesis</vt:lpstr>
      <vt:lpstr>Synthesis Contd.</vt:lpstr>
      <vt:lpstr>Synthesis Contd.</vt:lpstr>
      <vt:lpstr>Capabilities and Limitations of Current Synthesis</vt:lpstr>
      <vt:lpstr>Build</vt:lpstr>
      <vt:lpstr>Validate and Deploy</vt:lpstr>
      <vt:lpstr>LL Interactions (Partha to update)</vt:lpstr>
      <vt:lpstr>Summary/Conclusion (Partha to provide)</vt:lpstr>
      <vt:lpstr>Backups</vt:lpstr>
      <vt:lpstr>For Brainstorming session</vt:lpstr>
      <vt:lpstr>Custom Show 1</vt:lpstr>
      <vt:lpstr>Custom Show 2</vt:lpstr>
    </vt:vector>
  </TitlesOfParts>
  <Company>BBN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A3</dc:subject>
  <dc:creator>Partha Pal</dc:creator>
  <cp:lastModifiedBy>ppal</cp:lastModifiedBy>
  <cp:revision>2322</cp:revision>
  <cp:lastPrinted>2015-11-30T19:39:18Z</cp:lastPrinted>
  <dcterms:created xsi:type="dcterms:W3CDTF">2010-07-09T13:55:20Z</dcterms:created>
  <dcterms:modified xsi:type="dcterms:W3CDTF">2016-04-21T22:43:00Z</dcterms:modified>
</cp:coreProperties>
</file>