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71" r:id="rId4"/>
    <p:sldId id="434" r:id="rId5"/>
    <p:sldId id="391" r:id="rId6"/>
    <p:sldId id="258" r:id="rId7"/>
    <p:sldId id="259" r:id="rId8"/>
    <p:sldId id="368" r:id="rId9"/>
    <p:sldId id="388" r:id="rId10"/>
    <p:sldId id="389" r:id="rId11"/>
    <p:sldId id="390" r:id="rId12"/>
    <p:sldId id="397" r:id="rId13"/>
    <p:sldId id="303" r:id="rId14"/>
    <p:sldId id="370" r:id="rId15"/>
    <p:sldId id="308" r:id="rId16"/>
    <p:sldId id="262" r:id="rId17"/>
    <p:sldId id="398" r:id="rId18"/>
    <p:sldId id="409" r:id="rId19"/>
    <p:sldId id="410" r:id="rId20"/>
    <p:sldId id="411" r:id="rId21"/>
    <p:sldId id="412" r:id="rId22"/>
    <p:sldId id="413" r:id="rId23"/>
    <p:sldId id="414" r:id="rId24"/>
    <p:sldId id="416" r:id="rId25"/>
    <p:sldId id="417" r:id="rId26"/>
    <p:sldId id="418" r:id="rId27"/>
    <p:sldId id="399" r:id="rId28"/>
    <p:sldId id="264" r:id="rId29"/>
    <p:sldId id="425" r:id="rId30"/>
    <p:sldId id="320" r:id="rId31"/>
    <p:sldId id="421" r:id="rId32"/>
    <p:sldId id="422" r:id="rId33"/>
    <p:sldId id="423" r:id="rId34"/>
    <p:sldId id="424" r:id="rId35"/>
    <p:sldId id="402" r:id="rId36"/>
    <p:sldId id="403" r:id="rId37"/>
    <p:sldId id="404" r:id="rId38"/>
    <p:sldId id="428" r:id="rId39"/>
    <p:sldId id="429" r:id="rId40"/>
    <p:sldId id="400" r:id="rId41"/>
    <p:sldId id="430" r:id="rId42"/>
    <p:sldId id="431" r:id="rId43"/>
    <p:sldId id="432" r:id="rId44"/>
    <p:sldId id="433" r:id="rId45"/>
    <p:sldId id="401" r:id="rId46"/>
    <p:sldId id="426" r:id="rId47"/>
    <p:sldId id="407" r:id="rId48"/>
    <p:sldId id="386" r:id="rId49"/>
    <p:sldId id="387" r:id="rId50"/>
    <p:sldId id="374" r:id="rId51"/>
    <p:sldId id="375" r:id="rId52"/>
    <p:sldId id="376" r:id="rId53"/>
    <p:sldId id="377" r:id="rId54"/>
    <p:sldId id="267" r:id="rId55"/>
    <p:sldId id="269" r:id="rId56"/>
    <p:sldId id="270" r:id="rId57"/>
    <p:sldId id="276" r:id="rId58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111111"/>
    <a:srgbClr val="659F61"/>
    <a:srgbClr val="F49180"/>
    <a:srgbClr val="FEF298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6252" autoAdjust="0"/>
  </p:normalViewPr>
  <p:slideViewPr>
    <p:cSldViewPr snapToGrid="0" snapToObjects="1">
      <p:cViewPr varScale="1">
        <p:scale>
          <a:sx n="99" d="100"/>
          <a:sy n="99" d="100"/>
        </p:scale>
        <p:origin x="9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env</a:t>
            </a:r>
            <a:r>
              <a:rPr lang="en-US" dirty="0" smtClean="0"/>
              <a:t>:</a:t>
            </a:r>
          </a:p>
          <a:p>
            <a:pPr marL="168638" indent="-168638">
              <a:buFont typeface="Arial" panose="020B0604020202020204" pitchFamily="34" charset="0"/>
              <a:buChar char="•"/>
            </a:pPr>
            <a:r>
              <a:rPr lang="en-US" dirty="0" smtClean="0"/>
              <a:t>Fully networked high bandwidth</a:t>
            </a:r>
          </a:p>
          <a:p>
            <a:pPr marL="168638" indent="-168638">
              <a:buFont typeface="Arial" panose="020B0604020202020204" pitchFamily="34" charset="0"/>
              <a:buChar char="•"/>
            </a:pPr>
            <a:r>
              <a:rPr lang="en-US" dirty="0" smtClean="0"/>
              <a:t>No built-in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1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Contains application-agnostic knowledge</a:t>
            </a:r>
          </a:p>
          <a:p>
            <a:pPr lvl="1"/>
            <a:r>
              <a:rPr lang="en-US" dirty="0" smtClean="0"/>
              <a:t>Common algorithms, procedures, implementations</a:t>
            </a:r>
          </a:p>
          <a:p>
            <a:pPr lvl="2"/>
            <a:r>
              <a:rPr lang="en-US" dirty="0" smtClean="0"/>
              <a:t>Filter, FFT, convolution, SVD, compress, decompress</a:t>
            </a:r>
          </a:p>
          <a:p>
            <a:pPr lvl="2"/>
            <a:r>
              <a:rPr lang="en-US" dirty="0" smtClean="0"/>
              <a:t>Commons-math, FFTW, commons-codec, ImageJ</a:t>
            </a:r>
          </a:p>
          <a:p>
            <a:pPr lvl="1"/>
            <a:r>
              <a:rPr lang="en-US" dirty="0" smtClean="0"/>
              <a:t>The knowledge store contains enough information to translate from one component to another as needed</a:t>
            </a:r>
          </a:p>
          <a:p>
            <a:pPr lvl="2"/>
            <a:r>
              <a:rPr lang="en-US" dirty="0" smtClean="0"/>
              <a:t>E.g., a </a:t>
            </a:r>
            <a:r>
              <a:rPr lang="en-US" dirty="0" err="1" smtClean="0"/>
              <a:t>datatype:image_rgb</a:t>
            </a:r>
            <a:r>
              <a:rPr lang="en-US" dirty="0" smtClean="0"/>
              <a:t> can be converted to a datatype:image_2dRGB using a method in the </a:t>
            </a:r>
            <a:r>
              <a:rPr lang="en-US" dirty="0" err="1" smtClean="0"/>
              <a:t>lib:ImageJ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May not be obvious, requires a combination of semantic inferencing and bytecode analysis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Describes various application-specific behaviors and constructs</a:t>
            </a:r>
          </a:p>
          <a:p>
            <a:pPr lvl="1"/>
            <a:r>
              <a:rPr lang="en-US" dirty="0" smtClean="0"/>
              <a:t>Dependencies on physical and logical computing resources</a:t>
            </a:r>
          </a:p>
          <a:p>
            <a:pPr lvl="2"/>
            <a:r>
              <a:rPr lang="en-US" dirty="0" smtClean="0"/>
              <a:t>Memory, disk, network</a:t>
            </a:r>
          </a:p>
          <a:p>
            <a:pPr lvl="1"/>
            <a:r>
              <a:rPr lang="en-US" dirty="0" smtClean="0"/>
              <a:t>Constraints in time and space</a:t>
            </a:r>
          </a:p>
          <a:p>
            <a:pPr lvl="2"/>
            <a:r>
              <a:rPr lang="en-US" dirty="0" err="1" smtClean="0"/>
              <a:t>QoS</a:t>
            </a:r>
            <a:r>
              <a:rPr lang="en-US" dirty="0" smtClean="0"/>
              <a:t>, computation limits</a:t>
            </a:r>
          </a:p>
          <a:p>
            <a:endParaRPr lang="en-US" dirty="0" smtClean="0"/>
          </a:p>
          <a:p>
            <a:r>
              <a:rPr lang="en-US" dirty="0" smtClean="0"/>
              <a:t>Ontology lives in a query-able triple store</a:t>
            </a:r>
          </a:p>
          <a:p>
            <a:endParaRPr lang="en-US" dirty="0" smtClean="0"/>
          </a:p>
          <a:p>
            <a:r>
              <a:rPr lang="en-US" dirty="0" smtClean="0"/>
              <a:t>Knowledge store would ultimately be populated by a program like MUSE, but we will manually pre-populate with information sufficient to demo 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actual</a:t>
            </a:r>
            <a:r>
              <a:rPr lang="en-US" baseline="0" dirty="0" smtClean="0"/>
              <a:t> app uses a class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at the whole system and all of its interrelations is impractical for mortals.</a:t>
            </a:r>
          </a:p>
        </p:txBody>
      </p:sp>
    </p:spTree>
    <p:extLst>
      <p:ext uri="{BB962C8B-B14F-4D97-AF65-F5344CB8AC3E}">
        <p14:creationId xmlns:p14="http://schemas.microsoft.com/office/powerpoint/2010/main" val="32482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Distribution authorized to U.S. Government Agencies only (Proprietary Information – Dec 2-3, 2015). Other requests for this document shall be referred to DARPA Public Release Center.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3" y="152401"/>
            <a:ext cx="8523931" cy="62858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8" y="152400"/>
            <a:ext cx="0" cy="62858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1466951" y="817470"/>
            <a:ext cx="7477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Interfaces, Models, and Monitoring for Resource-aware Transformations that Augment the Lifecycle of Systems (</a:t>
            </a:r>
            <a:r>
              <a:rPr lang="en-US" sz="3200" b="1" dirty="0" err="1" smtClean="0"/>
              <a:t>IMMoRTALS</a:t>
            </a:r>
            <a:r>
              <a:rPr lang="en-US" sz="3200" b="1" dirty="0" smtClean="0"/>
              <a:t>)</a:t>
            </a:r>
          </a:p>
        </p:txBody>
      </p:sp>
      <p:pic>
        <p:nvPicPr>
          <p:cNvPr id="13" name="Picture 16" descr="AFRL Shield transparent background 1IN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38" y="3421062"/>
            <a:ext cx="1012974" cy="1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304330" y="3403600"/>
            <a:ext cx="362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384299" y="4750620"/>
            <a:ext cx="747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Matt Gillen (BBN)</a:t>
            </a:r>
            <a:endParaRPr lang="en-US" sz="1600" dirty="0"/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5">
            <a:lum bright="18000"/>
          </a:blip>
          <a:srcRect/>
          <a:stretch>
            <a:fillRect/>
          </a:stretch>
        </p:blipFill>
        <p:spPr bwMode="auto">
          <a:xfrm>
            <a:off x="4654618" y="3441545"/>
            <a:ext cx="1307740" cy="8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976459" y="444083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December, 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591840" y="5966037"/>
            <a:ext cx="1337678" cy="491500"/>
          </a:xfrm>
          <a:prstGeom prst="rect">
            <a:avLst/>
          </a:prstGeom>
          <a:noFill/>
          <a:extLst/>
        </p:spPr>
      </p:pic>
      <p:pic>
        <p:nvPicPr>
          <p:cNvPr id="18" name="Picture 17" descr="http://connectivecorridor.syr.edu/wp-content/uploads/2012/04/SU-seal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7682527" y="5777491"/>
            <a:ext cx="779145" cy="76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5920732" y="5964513"/>
            <a:ext cx="1737360" cy="492125"/>
          </a:xfrm>
          <a:prstGeom prst="roundRect">
            <a:avLst>
              <a:gd name="adj" fmla="val 25954"/>
            </a:avLst>
          </a:prstGeom>
        </p:spPr>
      </p:pic>
      <p:pic>
        <p:nvPicPr>
          <p:cNvPr id="22" name="Picture 21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8486107" y="5896896"/>
            <a:ext cx="657893" cy="655320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Scenario: New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1045"/>
            <a:ext cx="8514785" cy="3756052"/>
          </a:xfrm>
        </p:spPr>
        <p:txBody>
          <a:bodyPr/>
          <a:lstStyle/>
          <a:p>
            <a:r>
              <a:rPr lang="en-US" sz="2400" dirty="0" smtClean="0"/>
              <a:t>A new mission requirement came in</a:t>
            </a:r>
          </a:p>
          <a:p>
            <a:pPr lvl="1"/>
            <a:r>
              <a:rPr lang="en-US" sz="2000" dirty="0" smtClean="0"/>
              <a:t>Collect pictures and field of view (</a:t>
            </a:r>
            <a:r>
              <a:rPr lang="en-US" sz="2000" dirty="0" err="1" smtClean="0"/>
              <a:t>FoV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Deployment network has only SMS, no data (so no way to send pictures)</a:t>
            </a:r>
          </a:p>
          <a:p>
            <a:pPr lvl="1"/>
            <a:r>
              <a:rPr lang="en-US" sz="2000" dirty="0"/>
              <a:t>Share location and </a:t>
            </a:r>
            <a:r>
              <a:rPr lang="en-US" sz="2000" dirty="0" err="1"/>
              <a:t>FoV</a:t>
            </a:r>
            <a:r>
              <a:rPr lang="en-US" sz="2000" dirty="0"/>
              <a:t> of picture now, </a:t>
            </a:r>
            <a:r>
              <a:rPr lang="en-US" sz="2000" dirty="0" err="1" smtClean="0"/>
              <a:t>sneakernet</a:t>
            </a:r>
            <a:r>
              <a:rPr lang="en-US" sz="2000" dirty="0" smtClean="0"/>
              <a:t> raw picture later</a:t>
            </a:r>
            <a:endParaRPr lang="en-US" sz="2000" dirty="0"/>
          </a:p>
          <a:p>
            <a:r>
              <a:rPr lang="en-US" sz="2400" dirty="0"/>
              <a:t>This is a pre-deployment </a:t>
            </a:r>
            <a:r>
              <a:rPr lang="en-US" sz="2400" dirty="0" smtClean="0"/>
              <a:t>change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How to automatically adapt the existing application for the new mission?</a:t>
            </a:r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7118" y="3526626"/>
            <a:ext cx="7547883" cy="1456778"/>
            <a:chOff x="620266" y="4338209"/>
            <a:chExt cx="7547883" cy="1456778"/>
          </a:xfrm>
        </p:grpSpPr>
        <p:sp>
          <p:nvSpPr>
            <p:cNvPr id="8" name="Rectangle 7"/>
            <p:cNvSpPr/>
            <p:nvPr/>
          </p:nvSpPr>
          <p:spPr>
            <a:xfrm>
              <a:off x="620266" y="4819407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99788" y="5147189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9788" y="4338209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1" idx="1"/>
            </p:cNvCxnSpPr>
            <p:nvPr/>
          </p:nvCxnSpPr>
          <p:spPr>
            <a:xfrm flipV="1">
              <a:off x="1888627" y="4647925"/>
              <a:ext cx="5011161" cy="4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7630" y="4941086"/>
              <a:ext cx="23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Telephone Network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1888627" y="5129123"/>
              <a:ext cx="5011161" cy="327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03688" y="5425655"/>
              <a:ext cx="4026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SMS to small number of other clients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3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47889"/>
            <a:ext cx="7445947" cy="682625"/>
          </a:xfrm>
        </p:spPr>
        <p:txBody>
          <a:bodyPr/>
          <a:lstStyle/>
          <a:p>
            <a:r>
              <a:rPr lang="en-US" dirty="0" smtClean="0"/>
              <a:t>Key Enablers for Automated </a:t>
            </a:r>
            <a:r>
              <a:rPr lang="en-US" dirty="0"/>
              <a:t>A</a:t>
            </a:r>
            <a:r>
              <a:rPr lang="en-US" dirty="0" smtClean="0"/>
              <a:t>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72" y="1006993"/>
            <a:ext cx="8229600" cy="5285165"/>
          </a:xfrm>
        </p:spPr>
        <p:txBody>
          <a:bodyPr/>
          <a:lstStyle/>
          <a:p>
            <a:r>
              <a:rPr lang="en-US" sz="2400" dirty="0" smtClean="0"/>
              <a:t>Yes, we need to detect the change (i.e., Discovery) and the ability to adapt the application (i.e., Analytics)</a:t>
            </a:r>
          </a:p>
          <a:p>
            <a:r>
              <a:rPr lang="en-US" sz="2400" dirty="0" smtClean="0"/>
              <a:t>But these need to happen within the bounds of a framework that acts as a scaffolding</a:t>
            </a:r>
          </a:p>
          <a:p>
            <a:pPr lvl="1"/>
            <a:r>
              <a:rPr lang="en-US" sz="2000" dirty="0" smtClean="0"/>
              <a:t>E.g., different implementations of a </a:t>
            </a:r>
            <a:r>
              <a:rPr lang="en-US" sz="2000" i="1" dirty="0" smtClean="0"/>
              <a:t>feature</a:t>
            </a:r>
            <a:r>
              <a:rPr lang="en-US" sz="2000" dirty="0" smtClean="0"/>
              <a:t> can be used to put together a </a:t>
            </a:r>
            <a:r>
              <a:rPr lang="en-US" sz="2000" i="1" dirty="0" smtClean="0"/>
              <a:t>product</a:t>
            </a:r>
            <a:endParaRPr lang="en-US" sz="2000" dirty="0" smtClean="0"/>
          </a:p>
          <a:p>
            <a:r>
              <a:rPr lang="en-US" sz="2400" dirty="0" smtClean="0"/>
              <a:t>Models (of various aspects) of the software can provide such a framework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sz="2000" dirty="0">
                <a:ea typeface="ＭＳ Ｐゴシック"/>
              </a:rPr>
              <a:t>Implicit models based on analysis of the code proper</a:t>
            </a:r>
            <a:endParaRPr lang="en-US" sz="1800" dirty="0"/>
          </a:p>
          <a:p>
            <a:pPr lvl="1">
              <a:buSzPct val="75000"/>
              <a:buFont typeface="StarSymbol"/>
              <a:buChar char=""/>
            </a:pPr>
            <a:r>
              <a:rPr lang="en-US" sz="2000" dirty="0">
                <a:ea typeface="ＭＳ Ｐゴシック"/>
              </a:rPr>
              <a:t>Explicit models may be obtained from those annotations retained in the </a:t>
            </a:r>
            <a:r>
              <a:rPr lang="en-US" sz="2000" dirty="0" smtClean="0">
                <a:ea typeface="ＭＳ Ｐゴシック"/>
              </a:rPr>
              <a:t>code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sz="2000" dirty="0" smtClean="0">
                <a:ea typeface="ＭＳ Ｐゴシック"/>
              </a:rPr>
              <a:t>And, (if we are lucky) some </a:t>
            </a:r>
            <a:r>
              <a:rPr lang="en-US" sz="2000" i="1" dirty="0" smtClean="0">
                <a:ea typeface="ＭＳ Ｐゴシック"/>
              </a:rPr>
              <a:t>models </a:t>
            </a:r>
            <a:r>
              <a:rPr lang="en-US" sz="2000" dirty="0" smtClean="0">
                <a:ea typeface="ＭＳ Ｐゴシック"/>
              </a:rPr>
              <a:t> might have used to generate (some) code</a:t>
            </a:r>
            <a:endParaRPr lang="en-US" sz="2000" dirty="0">
              <a:ea typeface="ＭＳ Ｐゴシック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Deficiency in the 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740"/>
            <a:ext cx="6477754" cy="5254498"/>
          </a:xfrm>
        </p:spPr>
        <p:txBody>
          <a:bodyPr/>
          <a:lstStyle/>
          <a:p>
            <a:r>
              <a:rPr lang="en-US" dirty="0" smtClean="0"/>
              <a:t>Feature Model in a PLA explains how </a:t>
            </a:r>
            <a:r>
              <a:rPr lang="en-US" i="1" dirty="0" smtClean="0"/>
              <a:t>features </a:t>
            </a:r>
            <a:r>
              <a:rPr lang="en-US" dirty="0" smtClean="0"/>
              <a:t>can be combined in product</a:t>
            </a:r>
          </a:p>
          <a:p>
            <a:r>
              <a:rPr lang="en-US" dirty="0" smtClean="0"/>
              <a:t>Interfaces and signature provide a lower-level model</a:t>
            </a:r>
          </a:p>
          <a:p>
            <a:endParaRPr lang="en-US" sz="1400" dirty="0"/>
          </a:p>
          <a:p>
            <a:r>
              <a:rPr lang="en-US" dirty="0" smtClean="0"/>
              <a:t>MUSE will provide another perspective (functional specification) of the semantics of program</a:t>
            </a:r>
          </a:p>
          <a:p>
            <a:endParaRPr lang="en-US" sz="1200" dirty="0"/>
          </a:p>
          <a:p>
            <a:r>
              <a:rPr lang="en-US" dirty="0" smtClean="0"/>
              <a:t>But what about  resource dependency and usage (i.e., Extra Functional Requirements (EFS))?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3602" y="1358020"/>
            <a:ext cx="185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two cover syntactic specification and a level of semantic specification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862527" y="1439501"/>
            <a:ext cx="72427" cy="17654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Functional Units (DFUs)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18" y="1226744"/>
            <a:ext cx="8460464" cy="4525963"/>
          </a:xfrm>
        </p:spPr>
        <p:txBody>
          <a:bodyPr/>
          <a:lstStyle/>
          <a:p>
            <a:r>
              <a:rPr lang="en-US" dirty="0" smtClean="0"/>
              <a:t>DFUs are an </a:t>
            </a:r>
            <a:r>
              <a:rPr lang="en-US" dirty="0" err="1" smtClean="0"/>
              <a:t>IMMoRTALS</a:t>
            </a:r>
            <a:r>
              <a:rPr lang="en-US" dirty="0" smtClean="0"/>
              <a:t> concept </a:t>
            </a:r>
            <a:r>
              <a:rPr lang="en-US" dirty="0"/>
              <a:t>that links together functional requirements (Features), code (Implementation) and extra functional specification (Resource dependency and usage)</a:t>
            </a:r>
          </a:p>
          <a:p>
            <a:pPr lvl="1"/>
            <a:r>
              <a:rPr lang="en-US" dirty="0" smtClean="0"/>
              <a:t>DFUs are annotated code elements</a:t>
            </a:r>
          </a:p>
          <a:p>
            <a:pPr lvl="1"/>
            <a:r>
              <a:rPr lang="en-US" dirty="0" smtClean="0"/>
              <a:t>Linked with FM and semantic models: contributes to Features, has a specific semantics, relationship with other DFUs are explicitly captured</a:t>
            </a:r>
          </a:p>
          <a:p>
            <a:pPr lvl="1"/>
            <a:r>
              <a:rPr lang="en-US" dirty="0" smtClean="0"/>
              <a:t>Linked with resource models: a DFU’s resource dependency, usage and provisions are explicitly captured</a:t>
            </a:r>
          </a:p>
          <a:p>
            <a:pPr marL="0" indent="0">
              <a:buNone/>
            </a:pPr>
            <a:r>
              <a:rPr lang="en-US" dirty="0" smtClean="0"/>
              <a:t>More about </a:t>
            </a:r>
            <a:r>
              <a:rPr lang="en-US" dirty="0" err="1" smtClean="0"/>
              <a:t>DFU’ization</a:t>
            </a:r>
            <a:r>
              <a:rPr lang="en-US" dirty="0" smtClean="0"/>
              <a:t> and various models later…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>
                <a:solidFill>
                  <a:srgbClr val="C00000"/>
                </a:solidFill>
              </a:rPr>
              <a:pPr/>
              <a:t>13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Challenge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51" y="1079429"/>
            <a:ext cx="8469517" cy="4525963"/>
          </a:xfrm>
        </p:spPr>
        <p:txBody>
          <a:bodyPr/>
          <a:lstStyle/>
          <a:p>
            <a:r>
              <a:rPr lang="en-US" sz="2400" dirty="0" smtClean="0"/>
              <a:t>Our chosen platform/ecosystem is rich with change drivers</a:t>
            </a:r>
          </a:p>
          <a:p>
            <a:pPr lvl="1"/>
            <a:r>
              <a:rPr lang="en-US" sz="2000" dirty="0" smtClean="0"/>
              <a:t>Environmental changes</a:t>
            </a:r>
          </a:p>
          <a:p>
            <a:pPr lvl="2"/>
            <a:r>
              <a:rPr lang="en-US" sz="1800" dirty="0" smtClean="0"/>
              <a:t>Differences in network capabilities</a:t>
            </a:r>
          </a:p>
          <a:p>
            <a:pPr lvl="3"/>
            <a:r>
              <a:rPr lang="en-US" sz="1600" dirty="0"/>
              <a:t>E</a:t>
            </a:r>
            <a:r>
              <a:rPr lang="en-US" sz="1600" dirty="0" smtClean="0"/>
              <a:t>.g., multicast capable vs. </a:t>
            </a:r>
            <a:r>
              <a:rPr lang="en-US" sz="1600" dirty="0" err="1" smtClean="0"/>
              <a:t>unroutable</a:t>
            </a:r>
            <a:r>
              <a:rPr lang="en-US" sz="1600" dirty="0" smtClean="0"/>
              <a:t> IPs behind NAT</a:t>
            </a:r>
          </a:p>
          <a:p>
            <a:pPr lvl="2"/>
            <a:r>
              <a:rPr lang="en-US" sz="1800" dirty="0" smtClean="0"/>
              <a:t>Third party libraries update</a:t>
            </a:r>
          </a:p>
          <a:p>
            <a:pPr lvl="3"/>
            <a:r>
              <a:rPr lang="en-US" sz="1600" dirty="0"/>
              <a:t>E</a:t>
            </a:r>
            <a:r>
              <a:rPr lang="en-US" sz="1600" dirty="0" smtClean="0"/>
              <a:t>.g., additional parameters needed in API, fix ‘bugs’/security holes that you unwittingly depended on</a:t>
            </a:r>
          </a:p>
          <a:p>
            <a:pPr lvl="2"/>
            <a:r>
              <a:rPr lang="en-US" sz="1800" dirty="0" smtClean="0"/>
              <a:t>Third party libraries cease to be supported</a:t>
            </a:r>
          </a:p>
          <a:p>
            <a:pPr lvl="1"/>
            <a:r>
              <a:rPr lang="en-US" sz="2000" dirty="0" smtClean="0"/>
              <a:t>High level mission requirements change</a:t>
            </a:r>
          </a:p>
          <a:p>
            <a:pPr lvl="2"/>
            <a:r>
              <a:rPr lang="en-US" sz="1800" dirty="0" smtClean="0"/>
              <a:t>Need to interoperate with another system</a:t>
            </a:r>
          </a:p>
          <a:p>
            <a:pPr lvl="3"/>
            <a:r>
              <a:rPr lang="en-US" sz="1600" dirty="0" smtClean="0"/>
              <a:t>E.g., convert data to another format</a:t>
            </a:r>
          </a:p>
          <a:p>
            <a:pPr lvl="2"/>
            <a:r>
              <a:rPr lang="en-US" sz="1600" dirty="0" smtClean="0"/>
              <a:t>Security model</a:t>
            </a:r>
          </a:p>
          <a:p>
            <a:pPr lvl="3"/>
            <a:r>
              <a:rPr lang="en-US" sz="1600" dirty="0" smtClean="0"/>
              <a:t>E.g., going from transport-level security to </a:t>
            </a:r>
            <a:r>
              <a:rPr lang="en-US" sz="1600" dirty="0"/>
              <a:t>a</a:t>
            </a:r>
            <a:r>
              <a:rPr lang="en-US" sz="1600" dirty="0" smtClean="0"/>
              <a:t> prescribed scheme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770"/>
            <a:ext cx="8451410" cy="250723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Mobile app (client)</a:t>
            </a:r>
            <a:r>
              <a:rPr lang="en-US" dirty="0" smtClean="0"/>
              <a:t>: upload a picture to a server, receive a picture from the server</a:t>
            </a:r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: match the image metadata with the interest registered by (other) client(s), and send the image to the matching clients</a:t>
            </a:r>
          </a:p>
          <a:p>
            <a:pPr lvl="1"/>
            <a:r>
              <a:rPr lang="en-US" b="1" dirty="0" smtClean="0"/>
              <a:t>Change drivers</a:t>
            </a:r>
            <a:r>
              <a:rPr lang="en-US" dirty="0" smtClean="0"/>
              <a:t>: variable client platform (device configurations); changing software requirements; uncertain network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3792" y="3585891"/>
            <a:ext cx="5367748" cy="1318083"/>
            <a:chOff x="1601709" y="4720385"/>
            <a:chExt cx="5367748" cy="1318083"/>
          </a:xfrm>
        </p:grpSpPr>
        <p:sp>
          <p:nvSpPr>
            <p:cNvPr id="6" name="Flowchart: Magnetic Disk 5"/>
            <p:cNvSpPr/>
            <p:nvPr/>
          </p:nvSpPr>
          <p:spPr>
            <a:xfrm>
              <a:off x="2748328" y="5293322"/>
              <a:ext cx="412450" cy="3459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7478" y="4894124"/>
              <a:ext cx="790575" cy="11443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6" idx="4"/>
              <a:endCxn id="8" idx="1"/>
            </p:cNvCxnSpPr>
            <p:nvPr/>
          </p:nvCxnSpPr>
          <p:spPr>
            <a:xfrm>
              <a:off x="3160778" y="5466296"/>
              <a:ext cx="266700" cy="127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713478" y="5186560"/>
              <a:ext cx="819150" cy="5594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8" idx="3"/>
              <a:endCxn id="12" idx="1"/>
            </p:cNvCxnSpPr>
            <p:nvPr/>
          </p:nvCxnSpPr>
          <p:spPr>
            <a:xfrm>
              <a:off x="4218053" y="5466296"/>
              <a:ext cx="149542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oud 13"/>
            <p:cNvSpPr/>
            <p:nvPr/>
          </p:nvSpPr>
          <p:spPr>
            <a:xfrm>
              <a:off x="4508565" y="5068643"/>
              <a:ext cx="914400" cy="9144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0427" y="5026558"/>
              <a:ext cx="95250" cy="9048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5852" y="5240072"/>
              <a:ext cx="95252" cy="4401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709" y="5124326"/>
              <a:ext cx="112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image database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4753" y="4720385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3117" y="4999961"/>
              <a:ext cx="556340" cy="4038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9371" y="5562836"/>
              <a:ext cx="383770" cy="356744"/>
            </a:xfrm>
            <a:prstGeom prst="rect">
              <a:avLst/>
            </a:prstGeom>
          </p:spPr>
        </p:pic>
      </p:grp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573233" y="4813316"/>
            <a:ext cx="7979256" cy="153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 smtClean="0"/>
              <a:t>Easy to grasp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 smtClean="0"/>
              <a:t>Covers a number of change drivers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US" sz="1600" dirty="0" smtClean="0"/>
              <a:t>Devices, Sensors,</a:t>
            </a:r>
            <a:r>
              <a:rPr lang="en-US" sz="1600" dirty="0"/>
              <a:t> </a:t>
            </a:r>
            <a:r>
              <a:rPr lang="en-US" sz="1600" dirty="0" smtClean="0"/>
              <a:t>Mission, Library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 smtClean="0"/>
              <a:t>Change may impact the server side as well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 smtClean="0"/>
              <a:t>Has resource dependency on network, memory, and CPU (as we explore adaptations to fix– e.g., compress)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4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DAS CONOPS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Discovery  features</a:t>
            </a:r>
          </a:p>
          <a:p>
            <a:r>
              <a:rPr lang="en-US" dirty="0" smtClean="0"/>
              <a:t>Analytics features</a:t>
            </a:r>
          </a:p>
          <a:p>
            <a:r>
              <a:rPr lang="en-US" dirty="0" smtClean="0"/>
              <a:t>TA4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88374" y="1261364"/>
            <a:ext cx="2816141" cy="1899213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 </a:t>
            </a:r>
            <a:r>
              <a:rPr lang="en-US" dirty="0"/>
              <a:t>A</a:t>
            </a:r>
            <a:r>
              <a:rPr lang="en-US" dirty="0" smtClean="0"/>
              <a:t>bstractions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031" y="980924"/>
            <a:ext cx="8177524" cy="5124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 smtClean="0"/>
              <a:t>Functional</a:t>
            </a:r>
            <a:r>
              <a:rPr lang="en-US" sz="2000" dirty="0" smtClean="0"/>
              <a:t> spec is provided in the form of code annotations.  Two core abstractions: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659F61"/>
                </a:solidFill>
              </a:rPr>
              <a:t>Data </a:t>
            </a:r>
            <a:r>
              <a:rPr lang="en-US" sz="2000" b="1" dirty="0">
                <a:solidFill>
                  <a:srgbClr val="659F61"/>
                </a:solidFill>
              </a:rPr>
              <a:t>types</a:t>
            </a:r>
            <a:r>
              <a:rPr lang="en-US" sz="2000" dirty="0"/>
              <a:t>: </a:t>
            </a:r>
            <a:r>
              <a:rPr lang="en-US" sz="2000" dirty="0" smtClean="0"/>
              <a:t>semantic model of structures </a:t>
            </a:r>
            <a:r>
              <a:rPr lang="en-US" sz="2000" dirty="0"/>
              <a:t>manipulated by DFUs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File path (used by many applications)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Image (used by a smaller subset of applications)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base64 encoded image (even more fine grained)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Application-specific XML image </a:t>
            </a:r>
            <a:r>
              <a:rPr lang="en-US" sz="2000" dirty="0" smtClean="0"/>
              <a:t>wrapper</a:t>
            </a: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Functionality</a:t>
            </a:r>
            <a:r>
              <a:rPr lang="en-US" sz="2000" dirty="0"/>
              <a:t>: </a:t>
            </a:r>
            <a:r>
              <a:rPr lang="en-US" sz="2000" dirty="0" smtClean="0"/>
              <a:t>semantic model of DFU operations </a:t>
            </a:r>
            <a:r>
              <a:rPr lang="en-US" sz="2000" dirty="0"/>
              <a:t>on data </a:t>
            </a:r>
            <a:r>
              <a:rPr lang="en-US" sz="2000" dirty="0" smtClean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Compress an array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 a datagram to a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Example of subtype </a:t>
            </a:r>
            <a:r>
              <a:rPr lang="en-US" sz="2000" b="1" dirty="0">
                <a:solidFill>
                  <a:srgbClr val="FFC000"/>
                </a:solidFill>
              </a:rPr>
              <a:t>Transforms</a:t>
            </a:r>
            <a:r>
              <a:rPr lang="en-US" sz="2000" dirty="0"/>
              <a:t>: convert one datatype to another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a byte[] to a base64-encoded </a:t>
            </a:r>
            <a:r>
              <a:rPr lang="en-US" sz="2000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7087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Hierarchy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>
            <a:stCxn id="13" idx="2"/>
            <a:endCxn id="17" idx="0"/>
          </p:cNvCxnSpPr>
          <p:nvPr/>
        </p:nvCxnSpPr>
        <p:spPr>
          <a:xfrm flipH="1">
            <a:off x="1890556" y="4149182"/>
            <a:ext cx="410454" cy="249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6509" y="566774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dt:gz_image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128" y="49103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dt:jpg</a:t>
            </a:r>
            <a:endParaRPr lang="en-US" dirty="0"/>
          </a:p>
        </p:txBody>
      </p:sp>
      <p:cxnSp>
        <p:nvCxnSpPr>
          <p:cNvPr id="8" name="Straight Connector 7"/>
          <p:cNvCxnSpPr>
            <a:stCxn id="17" idx="2"/>
            <a:endCxn id="7" idx="0"/>
          </p:cNvCxnSpPr>
          <p:nvPr/>
        </p:nvCxnSpPr>
        <p:spPr>
          <a:xfrm flipH="1">
            <a:off x="1231590" y="4768021"/>
            <a:ext cx="658966" cy="14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8382" y="49621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dt:gif</a:t>
            </a:r>
            <a:endParaRPr lang="en-US" dirty="0"/>
          </a:p>
        </p:txBody>
      </p:sp>
      <p:cxnSp>
        <p:nvCxnSpPr>
          <p:cNvPr id="10" name="Straight Connector 9"/>
          <p:cNvCxnSpPr>
            <a:stCxn id="17" idx="2"/>
            <a:endCxn id="9" idx="0"/>
          </p:cNvCxnSpPr>
          <p:nvPr/>
        </p:nvCxnSpPr>
        <p:spPr>
          <a:xfrm>
            <a:off x="1890556" y="4768021"/>
            <a:ext cx="490228" cy="19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2499" y="992041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dt:DataType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24169" y="22483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dt:image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31459" y="377985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dt:compressedImage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29747" y="328695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dt:uncompressedImage</a:t>
            </a:r>
            <a:endParaRPr lang="en-US" dirty="0" smtClean="0"/>
          </a:p>
        </p:txBody>
      </p:sp>
      <p:cxnSp>
        <p:nvCxnSpPr>
          <p:cNvPr id="15" name="Straight Connector 14"/>
          <p:cNvCxnSpPr>
            <a:stCxn id="12" idx="2"/>
            <a:endCxn id="13" idx="0"/>
          </p:cNvCxnSpPr>
          <p:nvPr/>
        </p:nvCxnSpPr>
        <p:spPr>
          <a:xfrm flipH="1">
            <a:off x="2301010" y="2617665"/>
            <a:ext cx="357921" cy="116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14" idx="0"/>
          </p:cNvCxnSpPr>
          <p:nvPr/>
        </p:nvCxnSpPr>
        <p:spPr>
          <a:xfrm>
            <a:off x="2658931" y="2617665"/>
            <a:ext cx="1968607" cy="669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7090" y="43986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dt:lossy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50453" y="437404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dt:lossless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2"/>
            <a:endCxn id="18" idx="0"/>
          </p:cNvCxnSpPr>
          <p:nvPr/>
        </p:nvCxnSpPr>
        <p:spPr>
          <a:xfrm>
            <a:off x="2301010" y="4149182"/>
            <a:ext cx="1180385" cy="224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6" idx="1"/>
          </p:cNvCxnSpPr>
          <p:nvPr/>
        </p:nvCxnSpPr>
        <p:spPr>
          <a:xfrm>
            <a:off x="3481395" y="4743375"/>
            <a:ext cx="2635114" cy="1109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32527" y="28527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dt:zip</a:t>
            </a:r>
            <a:endParaRPr lang="en-US" dirty="0"/>
          </a:p>
        </p:txBody>
      </p:sp>
      <p:cxnSp>
        <p:nvCxnSpPr>
          <p:cNvPr id="22" name="Straight Connector 21"/>
          <p:cNvCxnSpPr>
            <a:stCxn id="35" idx="2"/>
            <a:endCxn id="21" idx="0"/>
          </p:cNvCxnSpPr>
          <p:nvPr/>
        </p:nvCxnSpPr>
        <p:spPr>
          <a:xfrm flipH="1">
            <a:off x="5900577" y="2686661"/>
            <a:ext cx="153631" cy="166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0803" y="28618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dt:gz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62032" y="29352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dt:lzma</a:t>
            </a:r>
            <a:endParaRPr lang="en-US" dirty="0"/>
          </a:p>
        </p:txBody>
      </p:sp>
      <p:cxnSp>
        <p:nvCxnSpPr>
          <p:cNvPr id="25" name="Straight Connector 24"/>
          <p:cNvCxnSpPr>
            <a:stCxn id="35" idx="2"/>
            <a:endCxn id="23" idx="0"/>
          </p:cNvCxnSpPr>
          <p:nvPr/>
        </p:nvCxnSpPr>
        <p:spPr>
          <a:xfrm>
            <a:off x="6054208" y="2686661"/>
            <a:ext cx="598997" cy="175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5" idx="2"/>
            <a:endCxn id="24" idx="0"/>
          </p:cNvCxnSpPr>
          <p:nvPr/>
        </p:nvCxnSpPr>
        <p:spPr>
          <a:xfrm>
            <a:off x="6054208" y="2686661"/>
            <a:ext cx="1472054" cy="248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7847" y="21403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dt:archive</a:t>
            </a:r>
            <a:endParaRPr lang="en-US" dirty="0"/>
          </a:p>
        </p:txBody>
      </p:sp>
      <p:cxnSp>
        <p:nvCxnSpPr>
          <p:cNvPr id="28" name="Straight Connector 27"/>
          <p:cNvCxnSpPr>
            <a:stCxn id="47" idx="2"/>
            <a:endCxn id="27" idx="0"/>
          </p:cNvCxnSpPr>
          <p:nvPr/>
        </p:nvCxnSpPr>
        <p:spPr>
          <a:xfrm>
            <a:off x="4244096" y="1883040"/>
            <a:ext cx="246221" cy="257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7707" y="39486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dt:raw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6630" y="43153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dt:bmp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5313" y="38957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dt:png</a:t>
            </a:r>
            <a:endParaRPr lang="en-US" dirty="0"/>
          </a:p>
        </p:txBody>
      </p:sp>
      <p:cxnSp>
        <p:nvCxnSpPr>
          <p:cNvPr id="32" name="Straight Connector 31"/>
          <p:cNvCxnSpPr>
            <a:stCxn id="14" idx="2"/>
            <a:endCxn id="29" idx="0"/>
          </p:cNvCxnSpPr>
          <p:nvPr/>
        </p:nvCxnSpPr>
        <p:spPr>
          <a:xfrm flipH="1">
            <a:off x="4414229" y="3656288"/>
            <a:ext cx="213309" cy="292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2"/>
            <a:endCxn id="30" idx="0"/>
          </p:cNvCxnSpPr>
          <p:nvPr/>
        </p:nvCxnSpPr>
        <p:spPr>
          <a:xfrm>
            <a:off x="4627538" y="3656288"/>
            <a:ext cx="574086" cy="659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2"/>
            <a:endCxn id="31" idx="0"/>
          </p:cNvCxnSpPr>
          <p:nvPr/>
        </p:nvCxnSpPr>
        <p:spPr>
          <a:xfrm>
            <a:off x="4627538" y="3656288"/>
            <a:ext cx="1330709" cy="239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05257" y="231732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dt:compressed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26088" y="263290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dt:tar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  <a:endCxn id="27" idx="2"/>
          </p:cNvCxnSpPr>
          <p:nvPr/>
        </p:nvCxnSpPr>
        <p:spPr>
          <a:xfrm flipV="1">
            <a:off x="4381314" y="2509725"/>
            <a:ext cx="109003" cy="12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35870" y="27368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dt:a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0"/>
            <a:endCxn id="27" idx="2"/>
          </p:cNvCxnSpPr>
          <p:nvPr/>
        </p:nvCxnSpPr>
        <p:spPr>
          <a:xfrm flipH="1" flipV="1">
            <a:off x="4490317" y="2509725"/>
            <a:ext cx="430247" cy="22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7" idx="2"/>
            <a:endCxn id="35" idx="0"/>
          </p:cNvCxnSpPr>
          <p:nvPr/>
        </p:nvCxnSpPr>
        <p:spPr>
          <a:xfrm>
            <a:off x="4244096" y="1883040"/>
            <a:ext cx="1810112" cy="434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1"/>
            <a:endCxn id="23" idx="2"/>
          </p:cNvCxnSpPr>
          <p:nvPr/>
        </p:nvCxnSpPr>
        <p:spPr>
          <a:xfrm flipV="1">
            <a:off x="6116509" y="3231201"/>
            <a:ext cx="536696" cy="2621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2"/>
            <a:endCxn id="6" idx="1"/>
          </p:cNvCxnSpPr>
          <p:nvPr/>
        </p:nvCxnSpPr>
        <p:spPr>
          <a:xfrm>
            <a:off x="5201624" y="4684654"/>
            <a:ext cx="914885" cy="11677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07627" y="643823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myApp:b64_jpg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1"/>
            <a:endCxn id="7" idx="2"/>
          </p:cNvCxnSpPr>
          <p:nvPr/>
        </p:nvCxnSpPr>
        <p:spPr>
          <a:xfrm flipH="1" flipV="1">
            <a:off x="1231590" y="5279695"/>
            <a:ext cx="6176037" cy="1343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1"/>
            <a:endCxn id="49" idx="2"/>
          </p:cNvCxnSpPr>
          <p:nvPr/>
        </p:nvCxnSpPr>
        <p:spPr>
          <a:xfrm flipV="1">
            <a:off x="7407627" y="2637148"/>
            <a:ext cx="611706" cy="3985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2"/>
            <a:endCxn id="12" idx="0"/>
          </p:cNvCxnSpPr>
          <p:nvPr/>
        </p:nvCxnSpPr>
        <p:spPr>
          <a:xfrm flipH="1">
            <a:off x="2658931" y="1883040"/>
            <a:ext cx="1585165" cy="365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45214" y="15137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dt:content</a:t>
            </a:r>
            <a:endParaRPr lang="en-US" dirty="0" smtClean="0"/>
          </a:p>
        </p:txBody>
      </p:sp>
      <p:cxnSp>
        <p:nvCxnSpPr>
          <p:cNvPr id="48" name="Straight Connector 47"/>
          <p:cNvCxnSpPr>
            <a:stCxn id="11" idx="2"/>
            <a:endCxn id="47" idx="0"/>
          </p:cNvCxnSpPr>
          <p:nvPr/>
        </p:nvCxnSpPr>
        <p:spPr>
          <a:xfrm>
            <a:off x="3866830" y="1361373"/>
            <a:ext cx="377266" cy="152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07627" y="2267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dt:Base64</a:t>
            </a:r>
            <a:endParaRPr lang="en-US" dirty="0"/>
          </a:p>
        </p:txBody>
      </p:sp>
      <p:cxnSp>
        <p:nvCxnSpPr>
          <p:cNvPr id="50" name="Straight Connector 49"/>
          <p:cNvCxnSpPr>
            <a:stCxn id="54" idx="2"/>
            <a:endCxn id="49" idx="0"/>
          </p:cNvCxnSpPr>
          <p:nvPr/>
        </p:nvCxnSpPr>
        <p:spPr>
          <a:xfrm>
            <a:off x="6201684" y="1442076"/>
            <a:ext cx="1817649" cy="82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02" y="5699702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Application-specific</a:t>
            </a:r>
          </a:p>
          <a:p>
            <a:r>
              <a:rPr lang="en-US" b="1" dirty="0" smtClean="0"/>
              <a:t>Concepts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29567" y="1210151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concepts</a:t>
            </a:r>
          </a:p>
          <a:p>
            <a:r>
              <a:rPr lang="en-US" dirty="0" smtClean="0"/>
              <a:t>(Shared between apps)</a:t>
            </a:r>
            <a:endParaRPr lang="en-US" dirty="0"/>
          </a:p>
        </p:txBody>
      </p:sp>
      <p:sp>
        <p:nvSpPr>
          <p:cNvPr id="53" name="Up-Down Arrow 52"/>
          <p:cNvSpPr/>
          <p:nvPr/>
        </p:nvSpPr>
        <p:spPr>
          <a:xfrm>
            <a:off x="103360" y="1988082"/>
            <a:ext cx="179149" cy="37116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00210" y="107274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dt:Encoding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8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8" y="932768"/>
            <a:ext cx="8229600" cy="5007077"/>
          </a:xfrm>
        </p:spPr>
        <p:txBody>
          <a:bodyPr/>
          <a:lstStyle/>
          <a:p>
            <a:r>
              <a:rPr lang="en-US" sz="2400" dirty="0" smtClean="0"/>
              <a:t>Program status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IMMoRTALS</a:t>
            </a:r>
            <a:r>
              <a:rPr lang="en-US" sz="2400" dirty="0" smtClean="0"/>
              <a:t> Tactical SA Information Sharing Platform</a:t>
            </a:r>
          </a:p>
          <a:p>
            <a:r>
              <a:rPr lang="en-US" sz="2400" dirty="0" smtClean="0"/>
              <a:t>Challenge Problems</a:t>
            </a:r>
          </a:p>
          <a:p>
            <a:r>
              <a:rPr lang="en-US" sz="2400" dirty="0" err="1" smtClean="0"/>
              <a:t>IMMoRTALS</a:t>
            </a:r>
            <a:r>
              <a:rPr lang="en-US" sz="2400" dirty="0" smtClean="0"/>
              <a:t> DAS Concept of Operation</a:t>
            </a:r>
          </a:p>
          <a:p>
            <a:pPr lvl="1"/>
            <a:r>
              <a:rPr lang="en-US" sz="2000" dirty="0" smtClean="0"/>
              <a:t>Initialization/bootstrapping</a:t>
            </a:r>
          </a:p>
          <a:p>
            <a:pPr lvl="1"/>
            <a:r>
              <a:rPr lang="en-US" sz="2000" dirty="0" smtClean="0"/>
              <a:t>Deriving resource dependency </a:t>
            </a:r>
            <a:endParaRPr lang="en-US" sz="2000" dirty="0"/>
          </a:p>
          <a:p>
            <a:pPr lvl="1"/>
            <a:r>
              <a:rPr lang="en-US" sz="2000" dirty="0" smtClean="0"/>
              <a:t>Representation and Use of resource dependency</a:t>
            </a:r>
            <a:endParaRPr lang="en-US" sz="2000" dirty="0"/>
          </a:p>
          <a:p>
            <a:pPr lvl="1"/>
            <a:r>
              <a:rPr lang="en-US" sz="2000" dirty="0" smtClean="0"/>
              <a:t>Detecting and Responding to Changes </a:t>
            </a:r>
          </a:p>
          <a:p>
            <a:pPr lvl="1"/>
            <a:r>
              <a:rPr lang="en-US" sz="2000" dirty="0" smtClean="0"/>
              <a:t>Putting it together</a:t>
            </a:r>
          </a:p>
          <a:p>
            <a:pPr lvl="1"/>
            <a:r>
              <a:rPr lang="en-US" sz="2000" dirty="0" smtClean="0"/>
              <a:t>TA4 Interface</a:t>
            </a:r>
          </a:p>
          <a:p>
            <a:r>
              <a:rPr lang="en-US" sz="2400" dirty="0" smtClean="0"/>
              <a:t>Plans for the next quarter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1300" y="6154264"/>
            <a:ext cx="1268323" cy="365125"/>
          </a:xfrm>
        </p:spPr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Hierarchy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2499" y="99204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f:Functionality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2436" y="51457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myApp:b64Encode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1045" y="276398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lib:commons-codec</a:t>
            </a:r>
            <a:r>
              <a:rPr lang="en-US" dirty="0" smtClean="0"/>
              <a:t> b64Encode</a:t>
            </a:r>
            <a:endParaRPr lang="en-US" dirty="0"/>
          </a:p>
        </p:txBody>
      </p:sp>
      <p:cxnSp>
        <p:nvCxnSpPr>
          <p:cNvPr id="28" name="Straight Connector 27"/>
          <p:cNvCxnSpPr>
            <a:stCxn id="47" idx="2"/>
            <a:endCxn id="27" idx="3"/>
          </p:cNvCxnSpPr>
          <p:nvPr/>
        </p:nvCxnSpPr>
        <p:spPr>
          <a:xfrm flipH="1">
            <a:off x="3754541" y="2579316"/>
            <a:ext cx="357796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6282" y="394595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lib:android.util.Base64 b64Encode</a:t>
            </a:r>
            <a:endParaRPr lang="en-US" dirty="0"/>
          </a:p>
        </p:txBody>
      </p:sp>
      <p:cxnSp>
        <p:nvCxnSpPr>
          <p:cNvPr id="40" name="Straight Connector 39"/>
          <p:cNvCxnSpPr>
            <a:stCxn id="47" idx="2"/>
            <a:endCxn id="35" idx="1"/>
          </p:cNvCxnSpPr>
          <p:nvPr/>
        </p:nvCxnSpPr>
        <p:spPr>
          <a:xfrm>
            <a:off x="4112337" y="2579316"/>
            <a:ext cx="1103945" cy="1551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2"/>
            <a:endCxn id="12" idx="0"/>
          </p:cNvCxnSpPr>
          <p:nvPr/>
        </p:nvCxnSpPr>
        <p:spPr>
          <a:xfrm flipH="1">
            <a:off x="2749395" y="2579316"/>
            <a:ext cx="1362942" cy="256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391" y="22099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f:b64Encode</a:t>
            </a:r>
          </a:p>
        </p:txBody>
      </p:sp>
      <p:cxnSp>
        <p:nvCxnSpPr>
          <p:cNvPr id="48" name="Straight Connector 47"/>
          <p:cNvCxnSpPr>
            <a:stCxn id="98" idx="2"/>
            <a:endCxn id="47" idx="0"/>
          </p:cNvCxnSpPr>
          <p:nvPr/>
        </p:nvCxnSpPr>
        <p:spPr>
          <a:xfrm>
            <a:off x="4025676" y="1988082"/>
            <a:ext cx="86661" cy="221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02" y="569970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Application-specific concepts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29567" y="1210151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concepts</a:t>
            </a:r>
          </a:p>
          <a:p>
            <a:r>
              <a:rPr lang="en-US" dirty="0" smtClean="0"/>
              <a:t>(Shared between apps)</a:t>
            </a:r>
            <a:endParaRPr lang="en-US" dirty="0"/>
          </a:p>
        </p:txBody>
      </p:sp>
      <p:sp>
        <p:nvSpPr>
          <p:cNvPr id="53" name="Up-Down Arrow 52"/>
          <p:cNvSpPr/>
          <p:nvPr/>
        </p:nvSpPr>
        <p:spPr>
          <a:xfrm>
            <a:off x="103360" y="1988082"/>
            <a:ext cx="179149" cy="37116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79296" y="305441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lib:java.util.Base64 b64Encode</a:t>
            </a:r>
            <a:endParaRPr lang="en-US" dirty="0"/>
          </a:p>
        </p:txBody>
      </p:sp>
      <p:cxnSp>
        <p:nvCxnSpPr>
          <p:cNvPr id="81" name="Straight Connector 80"/>
          <p:cNvCxnSpPr>
            <a:stCxn id="47" idx="2"/>
            <a:endCxn id="80" idx="1"/>
          </p:cNvCxnSpPr>
          <p:nvPr/>
        </p:nvCxnSpPr>
        <p:spPr>
          <a:xfrm>
            <a:off x="4112337" y="2579316"/>
            <a:ext cx="1066959" cy="659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580282" y="1932985"/>
            <a:ext cx="34291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f:hasDomain </a:t>
            </a:r>
            <a:r>
              <a:rPr lang="en-US" dirty="0" err="1" smtClean="0"/>
              <a:t>dt:byte</a:t>
            </a:r>
            <a:r>
              <a:rPr lang="en-US" dirty="0" smtClean="0"/>
              <a:t>[]</a:t>
            </a:r>
            <a:br>
              <a:rPr lang="en-US" dirty="0" smtClean="0"/>
            </a:br>
            <a:r>
              <a:rPr lang="en-US" dirty="0" smtClean="0"/>
              <a:t>f:hasRange </a:t>
            </a:r>
            <a:r>
              <a:rPr lang="en-US" dirty="0" err="1" smtClean="0"/>
              <a:t>dt:String</a:t>
            </a:r>
            <a:endParaRPr lang="en-US" dirty="0" smtClean="0"/>
          </a:p>
          <a:p>
            <a:r>
              <a:rPr lang="en-US" dirty="0" smtClean="0"/>
              <a:t>f:hasRangeEncoding dt:Base64</a:t>
            </a:r>
          </a:p>
        </p:txBody>
      </p:sp>
      <p:cxnSp>
        <p:nvCxnSpPr>
          <p:cNvPr id="94" name="Straight Arrow Connector 93"/>
          <p:cNvCxnSpPr>
            <a:stCxn id="47" idx="3"/>
            <a:endCxn id="92" idx="1"/>
          </p:cNvCxnSpPr>
          <p:nvPr/>
        </p:nvCxnSpPr>
        <p:spPr>
          <a:xfrm>
            <a:off x="4852283" y="2394650"/>
            <a:ext cx="727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7734" y="1618750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f:Transform</a:t>
            </a:r>
          </a:p>
        </p:txBody>
      </p:sp>
      <p:cxnSp>
        <p:nvCxnSpPr>
          <p:cNvPr id="100" name="Straight Connector 99"/>
          <p:cNvCxnSpPr>
            <a:stCxn id="11" idx="2"/>
            <a:endCxn id="98" idx="0"/>
          </p:cNvCxnSpPr>
          <p:nvPr/>
        </p:nvCxnSpPr>
        <p:spPr>
          <a:xfrm>
            <a:off x="3956566" y="1361373"/>
            <a:ext cx="69110" cy="257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421286" y="3545338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lib:mutuallyExclusiveProperty</a:t>
            </a:r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546019" y="3354970"/>
            <a:ext cx="8878" cy="657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1300" y="172615"/>
            <a:ext cx="8229600" cy="682625"/>
          </a:xfrm>
        </p:spPr>
        <p:txBody>
          <a:bodyPr/>
          <a:lstStyle/>
          <a:p>
            <a:r>
              <a:rPr lang="en-US" dirty="0" smtClean="0"/>
              <a:t>Repository of Annotated PLA </a:t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04516" y="2513329"/>
            <a:ext cx="1566249" cy="1386495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1" y="176549"/>
            <a:ext cx="8229600" cy="682625"/>
          </a:xfrm>
        </p:spPr>
        <p:txBody>
          <a:bodyPr/>
          <a:lstStyle/>
          <a:p>
            <a:r>
              <a:rPr lang="en-US" dirty="0"/>
              <a:t>Repository of </a:t>
            </a:r>
            <a:r>
              <a:rPr lang="en-US" dirty="0" smtClean="0"/>
              <a:t>Annotated </a:t>
            </a:r>
            <a:r>
              <a:rPr lang="en-US" dirty="0"/>
              <a:t>PLA </a:t>
            </a:r>
            <a:br>
              <a:rPr lang="en-US" dirty="0"/>
            </a:b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8552" y="1093744"/>
            <a:ext cx="597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Ontologies provide common vocabulary for FS, EFS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47171" y="1502176"/>
            <a:ext cx="2219474" cy="174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>
            <a:off x="2370450" y="1979881"/>
            <a:ext cx="914400" cy="2414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sw.rdf</a:t>
            </a:r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3428271" y="1979392"/>
            <a:ext cx="914400" cy="24195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alg.rdf</a:t>
            </a:r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2380521" y="1601574"/>
            <a:ext cx="1962150" cy="28426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immortals.rdf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243301" y="3303214"/>
            <a:ext cx="2219474" cy="393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olded Corner 72"/>
          <p:cNvSpPr/>
          <p:nvPr/>
        </p:nvSpPr>
        <p:spPr>
          <a:xfrm>
            <a:off x="2376649" y="2576123"/>
            <a:ext cx="1583873" cy="27361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constraints.rdf</a:t>
            </a:r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>
            <a:off x="2376649" y="3377402"/>
            <a:ext cx="1962150" cy="24673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ExampleApp.rdf</a:t>
            </a:r>
            <a:endParaRPr lang="en-US" dirty="0"/>
          </a:p>
        </p:txBody>
      </p:sp>
      <p:sp>
        <p:nvSpPr>
          <p:cNvPr id="77" name="Folded Corner 76"/>
          <p:cNvSpPr/>
          <p:nvPr/>
        </p:nvSpPr>
        <p:spPr>
          <a:xfrm>
            <a:off x="2376156" y="2929109"/>
            <a:ext cx="1859040" cy="24081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dependencies.rdf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54104" y="4426078"/>
            <a:ext cx="549575" cy="7134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lded Corner 77"/>
          <p:cNvSpPr/>
          <p:nvPr/>
        </p:nvSpPr>
        <p:spPr>
          <a:xfrm>
            <a:off x="738734" y="4488422"/>
            <a:ext cx="549575" cy="7134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olded Corner 79"/>
          <p:cNvSpPr/>
          <p:nvPr/>
        </p:nvSpPr>
        <p:spPr>
          <a:xfrm>
            <a:off x="835543" y="4575940"/>
            <a:ext cx="549575" cy="7134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@dfu1</a:t>
            </a:r>
          </a:p>
          <a:p>
            <a:pPr algn="ctr"/>
            <a:r>
              <a:rPr lang="en-US" sz="1200" dirty="0" smtClean="0"/>
              <a:t>@dfu2</a:t>
            </a:r>
          </a:p>
          <a:p>
            <a:pPr algn="ctr"/>
            <a:r>
              <a:rPr lang="en-US" sz="1200" dirty="0" smtClean="0"/>
              <a:t>@dfu3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9300" y="5335959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 annotated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6349" y="3149573"/>
            <a:ext cx="214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application-specific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260" y="2214182"/>
            <a:ext cx="260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application-agnostic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592994" y="4724933"/>
            <a:ext cx="2692360" cy="346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18" name="Elbow Connector 17"/>
          <p:cNvCxnSpPr>
            <a:stCxn id="80" idx="0"/>
            <a:endCxn id="72" idx="1"/>
          </p:cNvCxnSpPr>
          <p:nvPr/>
        </p:nvCxnSpPr>
        <p:spPr>
          <a:xfrm rot="5400000" flipH="1" flipV="1">
            <a:off x="1138805" y="3471444"/>
            <a:ext cx="1076022" cy="1132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72" idx="3"/>
            <a:endCxn id="62" idx="3"/>
          </p:cNvCxnSpPr>
          <p:nvPr/>
        </p:nvCxnSpPr>
        <p:spPr>
          <a:xfrm flipV="1">
            <a:off x="4462775" y="2374449"/>
            <a:ext cx="3870" cy="1125469"/>
          </a:xfrm>
          <a:prstGeom prst="bentConnector3">
            <a:avLst>
              <a:gd name="adj1" fmla="val 60069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5400000">
            <a:off x="7121276" y="413566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 useful for</a:t>
            </a:r>
            <a:r>
              <a:rPr lang="en-US" b="1" dirty="0"/>
              <a:t> </a:t>
            </a:r>
            <a:r>
              <a:rPr lang="en-US" b="1" dirty="0" smtClean="0"/>
              <a:t>adaptation</a:t>
            </a:r>
            <a:endParaRPr lang="en-US" b="1" dirty="0"/>
          </a:p>
        </p:txBody>
      </p:sp>
      <p:sp>
        <p:nvSpPr>
          <p:cNvPr id="37" name="Folded Corner 36"/>
          <p:cNvSpPr/>
          <p:nvPr/>
        </p:nvSpPr>
        <p:spPr>
          <a:xfrm>
            <a:off x="2491803" y="4578012"/>
            <a:ext cx="1005131" cy="7134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EFS DSL model</a:t>
            </a:r>
            <a:endParaRPr lang="en-US" dirty="0"/>
          </a:p>
        </p:txBody>
      </p:sp>
      <p:cxnSp>
        <p:nvCxnSpPr>
          <p:cNvPr id="7" name="Elbow Connector 6"/>
          <p:cNvCxnSpPr>
            <a:stCxn id="37" idx="1"/>
            <a:endCxn id="80" idx="3"/>
          </p:cNvCxnSpPr>
          <p:nvPr/>
        </p:nvCxnSpPr>
        <p:spPr>
          <a:xfrm rot="10800000">
            <a:off x="1385119" y="4932671"/>
            <a:ext cx="1106685" cy="2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7" idx="1"/>
            <a:endCxn id="72" idx="1"/>
          </p:cNvCxnSpPr>
          <p:nvPr/>
        </p:nvCxnSpPr>
        <p:spPr>
          <a:xfrm rot="10800000">
            <a:off x="2243301" y="3499919"/>
            <a:ext cx="248502" cy="1434825"/>
          </a:xfrm>
          <a:prstGeom prst="bentConnector3">
            <a:avLst>
              <a:gd name="adj1" fmla="val 191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olded Corner 154"/>
          <p:cNvSpPr/>
          <p:nvPr/>
        </p:nvSpPr>
        <p:spPr>
          <a:xfrm>
            <a:off x="2376649" y="2267178"/>
            <a:ext cx="914400" cy="2414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hw.rdf</a:t>
            </a:r>
            <a:endParaRPr lang="en-US" dirty="0"/>
          </a:p>
        </p:txBody>
      </p:sp>
      <p:sp>
        <p:nvSpPr>
          <p:cNvPr id="158" name="Folded Corner 157"/>
          <p:cNvSpPr/>
          <p:nvPr/>
        </p:nvSpPr>
        <p:spPr>
          <a:xfrm>
            <a:off x="3428271" y="2254805"/>
            <a:ext cx="914400" cy="24195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lib.rdf</a:t>
            </a:r>
            <a:endParaRPr lang="en-US" dirty="0"/>
          </a:p>
        </p:txBody>
      </p:sp>
      <p:sp>
        <p:nvSpPr>
          <p:cNvPr id="164" name="Folded Corner 163"/>
          <p:cNvSpPr/>
          <p:nvPr/>
        </p:nvSpPr>
        <p:spPr>
          <a:xfrm>
            <a:off x="3470534" y="5568165"/>
            <a:ext cx="1329091" cy="7134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Feature Model (FM)</a:t>
            </a:r>
            <a:endParaRPr lang="en-US" dirty="0"/>
          </a:p>
        </p:txBody>
      </p:sp>
      <p:cxnSp>
        <p:nvCxnSpPr>
          <p:cNvPr id="167" name="Elbow Connector 166"/>
          <p:cNvCxnSpPr>
            <a:stCxn id="37" idx="2"/>
            <a:endCxn id="164" idx="1"/>
          </p:cNvCxnSpPr>
          <p:nvPr/>
        </p:nvCxnSpPr>
        <p:spPr>
          <a:xfrm rot="16200000" flipH="1">
            <a:off x="2915740" y="5370102"/>
            <a:ext cx="633422" cy="4761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3"/>
          <a:srcRect l="36382" t="22639" r="47550" b="49186"/>
          <a:stretch/>
        </p:blipFill>
        <p:spPr>
          <a:xfrm>
            <a:off x="6905423" y="962160"/>
            <a:ext cx="1305018" cy="1305018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6380412" y="2831518"/>
            <a:ext cx="2219474" cy="279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350295" y="2831519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Triple store</a:t>
            </a:r>
            <a:endParaRPr lang="en-US" dirty="0"/>
          </a:p>
        </p:txBody>
      </p:sp>
      <p:sp>
        <p:nvSpPr>
          <p:cNvPr id="110" name="Flowchart: Magnetic Disk 109"/>
          <p:cNvSpPr/>
          <p:nvPr/>
        </p:nvSpPr>
        <p:spPr>
          <a:xfrm>
            <a:off x="6822546" y="4927074"/>
            <a:ext cx="1383572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822546" y="4383631"/>
            <a:ext cx="1383572" cy="612648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112" name="Flowchart: Magnetic Disk 111"/>
          <p:cNvSpPr/>
          <p:nvPr/>
        </p:nvSpPr>
        <p:spPr>
          <a:xfrm>
            <a:off x="6812818" y="3841243"/>
            <a:ext cx="1383572" cy="612648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113" name="Flowchart: Magnetic Disk 112"/>
          <p:cNvSpPr/>
          <p:nvPr/>
        </p:nvSpPr>
        <p:spPr>
          <a:xfrm>
            <a:off x="6812818" y="3275602"/>
            <a:ext cx="1383572" cy="612648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cxnSp>
        <p:nvCxnSpPr>
          <p:cNvPr id="28" name="Straight Connector 27"/>
          <p:cNvCxnSpPr>
            <a:stCxn id="101" idx="2"/>
          </p:cNvCxnSpPr>
          <p:nvPr/>
        </p:nvCxnSpPr>
        <p:spPr>
          <a:xfrm flipH="1">
            <a:off x="6380412" y="2267178"/>
            <a:ext cx="1177520" cy="564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2"/>
          </p:cNvCxnSpPr>
          <p:nvPr/>
        </p:nvCxnSpPr>
        <p:spPr>
          <a:xfrm>
            <a:off x="7557932" y="2267178"/>
            <a:ext cx="1041954" cy="56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Repository for Adaptation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2499" y="99204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f:Functionality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2436" y="51457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myApp:b64Encode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1045" y="276398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lib:commons-codec</a:t>
            </a:r>
            <a:r>
              <a:rPr lang="en-US" dirty="0" smtClean="0"/>
              <a:t> b64Encode</a:t>
            </a:r>
            <a:endParaRPr lang="en-US" dirty="0"/>
          </a:p>
        </p:txBody>
      </p:sp>
      <p:cxnSp>
        <p:nvCxnSpPr>
          <p:cNvPr id="28" name="Straight Connector 27"/>
          <p:cNvCxnSpPr>
            <a:stCxn id="47" idx="2"/>
            <a:endCxn id="27" idx="3"/>
          </p:cNvCxnSpPr>
          <p:nvPr/>
        </p:nvCxnSpPr>
        <p:spPr>
          <a:xfrm flipH="1">
            <a:off x="3754541" y="2579316"/>
            <a:ext cx="357796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6282" y="335071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lib:android.util.Base64 b64Encode</a:t>
            </a:r>
            <a:endParaRPr lang="en-US" dirty="0"/>
          </a:p>
        </p:txBody>
      </p:sp>
      <p:cxnSp>
        <p:nvCxnSpPr>
          <p:cNvPr id="40" name="Straight Connector 39"/>
          <p:cNvCxnSpPr>
            <a:stCxn id="47" idx="2"/>
            <a:endCxn id="35" idx="1"/>
          </p:cNvCxnSpPr>
          <p:nvPr/>
        </p:nvCxnSpPr>
        <p:spPr>
          <a:xfrm>
            <a:off x="4112337" y="2579316"/>
            <a:ext cx="1103945" cy="9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2"/>
            <a:endCxn id="12" idx="0"/>
          </p:cNvCxnSpPr>
          <p:nvPr/>
        </p:nvCxnSpPr>
        <p:spPr>
          <a:xfrm flipH="1">
            <a:off x="2749395" y="2579316"/>
            <a:ext cx="1362942" cy="256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391" y="22099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f:b64Encode</a:t>
            </a:r>
          </a:p>
        </p:txBody>
      </p:sp>
      <p:cxnSp>
        <p:nvCxnSpPr>
          <p:cNvPr id="48" name="Straight Connector 47"/>
          <p:cNvCxnSpPr>
            <a:stCxn id="98" idx="2"/>
            <a:endCxn id="47" idx="0"/>
          </p:cNvCxnSpPr>
          <p:nvPr/>
        </p:nvCxnSpPr>
        <p:spPr>
          <a:xfrm>
            <a:off x="4025676" y="1988082"/>
            <a:ext cx="86661" cy="221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02" y="569970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Application-specific concepts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29567" y="1210151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concepts</a:t>
            </a:r>
          </a:p>
          <a:p>
            <a:r>
              <a:rPr lang="en-US" dirty="0" smtClean="0"/>
              <a:t>(Shared between apps)</a:t>
            </a:r>
            <a:endParaRPr lang="en-US" dirty="0"/>
          </a:p>
        </p:txBody>
      </p:sp>
      <p:sp>
        <p:nvSpPr>
          <p:cNvPr id="53" name="Up-Down Arrow 52"/>
          <p:cNvSpPr/>
          <p:nvPr/>
        </p:nvSpPr>
        <p:spPr>
          <a:xfrm>
            <a:off x="103360" y="1988082"/>
            <a:ext cx="179149" cy="37116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79296" y="305441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lib:java.util.Base64 b64Encode</a:t>
            </a:r>
            <a:endParaRPr lang="en-US" dirty="0"/>
          </a:p>
        </p:txBody>
      </p:sp>
      <p:cxnSp>
        <p:nvCxnSpPr>
          <p:cNvPr id="81" name="Straight Connector 80"/>
          <p:cNvCxnSpPr>
            <a:stCxn id="47" idx="2"/>
            <a:endCxn id="80" idx="1"/>
          </p:cNvCxnSpPr>
          <p:nvPr/>
        </p:nvCxnSpPr>
        <p:spPr>
          <a:xfrm>
            <a:off x="4112337" y="2579316"/>
            <a:ext cx="1066959" cy="659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580282" y="1932985"/>
            <a:ext cx="34291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f:hasDomain </a:t>
            </a:r>
            <a:r>
              <a:rPr lang="en-US" dirty="0" err="1" smtClean="0"/>
              <a:t>dt:byte</a:t>
            </a:r>
            <a:r>
              <a:rPr lang="en-US" dirty="0" smtClean="0"/>
              <a:t>[]</a:t>
            </a:r>
            <a:br>
              <a:rPr lang="en-US" dirty="0" smtClean="0"/>
            </a:br>
            <a:r>
              <a:rPr lang="en-US" dirty="0" smtClean="0"/>
              <a:t>f:hasRange </a:t>
            </a:r>
            <a:r>
              <a:rPr lang="en-US" dirty="0" err="1" smtClean="0"/>
              <a:t>dt:String</a:t>
            </a:r>
            <a:endParaRPr lang="en-US" dirty="0" smtClean="0"/>
          </a:p>
          <a:p>
            <a:r>
              <a:rPr lang="en-US" dirty="0" smtClean="0"/>
              <a:t>f:hasRangeEncoding dt:Base64</a:t>
            </a:r>
          </a:p>
        </p:txBody>
      </p:sp>
      <p:cxnSp>
        <p:nvCxnSpPr>
          <p:cNvPr id="94" name="Straight Arrow Connector 93"/>
          <p:cNvCxnSpPr>
            <a:stCxn id="47" idx="3"/>
            <a:endCxn id="92" idx="1"/>
          </p:cNvCxnSpPr>
          <p:nvPr/>
        </p:nvCxnSpPr>
        <p:spPr>
          <a:xfrm>
            <a:off x="4852283" y="2394650"/>
            <a:ext cx="727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7734" y="1618750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f:Transform</a:t>
            </a:r>
          </a:p>
        </p:txBody>
      </p:sp>
      <p:cxnSp>
        <p:nvCxnSpPr>
          <p:cNvPr id="100" name="Straight Connector 99"/>
          <p:cNvCxnSpPr>
            <a:stCxn id="11" idx="2"/>
            <a:endCxn id="98" idx="0"/>
          </p:cNvCxnSpPr>
          <p:nvPr/>
        </p:nvCxnSpPr>
        <p:spPr>
          <a:xfrm>
            <a:off x="3956566" y="1361373"/>
            <a:ext cx="69110" cy="257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57087" y="4442379"/>
            <a:ext cx="38523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SELECT ?x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WHERE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?x a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dt:Transformer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 ?x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hasDomain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dt:byte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[]</a:t>
            </a: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?x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hasRange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dt:String</a:t>
            </a:r>
            <a:endParaRPr lang="en-US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?x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hasRangeEncoding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dt:Base64</a:t>
            </a:r>
            <a:b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01350" y="4100672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find an alternate base64 encoding </a:t>
            </a:r>
            <a:r>
              <a:rPr lang="en-US" b="1" dirty="0" err="1" smtClean="0"/>
              <a:t>impl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7" y="1133609"/>
            <a:ext cx="8229600" cy="33587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Mobile app:</a:t>
            </a:r>
          </a:p>
          <a:p>
            <a:pPr lvl="1"/>
            <a:r>
              <a:rPr lang="en-US" dirty="0" smtClean="0"/>
              <a:t>DFU1: read image from the phone’s file system</a:t>
            </a:r>
          </a:p>
          <a:p>
            <a:pPr lvl="1"/>
            <a:r>
              <a:rPr lang="en-US" dirty="0" smtClean="0"/>
              <a:t>DFU2: encode the binary image using base64</a:t>
            </a:r>
          </a:p>
          <a:p>
            <a:pPr lvl="1"/>
            <a:r>
              <a:rPr lang="en-US" dirty="0" smtClean="0"/>
              <a:t>DFU3: create XML document containing the base64 string</a:t>
            </a:r>
          </a:p>
          <a:p>
            <a:pPr lvl="1"/>
            <a:r>
              <a:rPr lang="en-US" dirty="0" smtClean="0"/>
              <a:t>DFU4: Transmit the XML document  to a remote server</a:t>
            </a:r>
          </a:p>
          <a:p>
            <a:pPr lvl="1"/>
            <a:r>
              <a:rPr lang="en-US" dirty="0" smtClean="0"/>
              <a:t>DFU5: Update the display upon receipt of a reply message</a:t>
            </a:r>
          </a:p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DFU1: </a:t>
            </a:r>
            <a:r>
              <a:rPr lang="en-US" dirty="0" err="1" smtClean="0"/>
              <a:t>deserialize</a:t>
            </a:r>
            <a:r>
              <a:rPr lang="en-US" dirty="0" smtClean="0"/>
              <a:t> an XML message received from client</a:t>
            </a:r>
          </a:p>
          <a:p>
            <a:pPr lvl="1"/>
            <a:r>
              <a:rPr lang="en-US" dirty="0" smtClean="0"/>
              <a:t>DFU2: base64 decode the image</a:t>
            </a:r>
          </a:p>
          <a:p>
            <a:pPr lvl="1"/>
            <a:r>
              <a:rPr lang="en-US" dirty="0" smtClean="0"/>
              <a:t>DFU3: extract image</a:t>
            </a:r>
          </a:p>
          <a:p>
            <a:pPr lvl="1"/>
            <a:r>
              <a:rPr lang="en-US" dirty="0" smtClean="0"/>
              <a:t>DFU4: extract embedded image metadata</a:t>
            </a:r>
          </a:p>
          <a:p>
            <a:pPr lvl="1"/>
            <a:r>
              <a:rPr lang="en-US" dirty="0" smtClean="0"/>
              <a:t>DFU5: check metadata with registered interest</a:t>
            </a:r>
            <a:endParaRPr lang="en-US" dirty="0"/>
          </a:p>
          <a:p>
            <a:pPr lvl="1"/>
            <a:r>
              <a:rPr lang="en-US" dirty="0" smtClean="0"/>
              <a:t>DFU6: return image to matching client(s)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1" y="4876661"/>
            <a:ext cx="2630222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5246" y="4876661"/>
            <a:ext cx="2865703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530334" y="5051180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92196" y="5009095"/>
            <a:ext cx="95250" cy="904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7621" y="5222609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56" y="5122841"/>
            <a:ext cx="556340" cy="4038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67" y="6119366"/>
            <a:ext cx="383770" cy="356744"/>
          </a:xfrm>
          <a:prstGeom prst="rect">
            <a:avLst/>
          </a:prstGeom>
        </p:spPr>
      </p:pic>
      <p:sp>
        <p:nvSpPr>
          <p:cNvPr id="25" name="Flowchart: Magnetic Disk 24"/>
          <p:cNvSpPr/>
          <p:nvPr/>
        </p:nvSpPr>
        <p:spPr>
          <a:xfrm>
            <a:off x="1930994" y="6145067"/>
            <a:ext cx="412450" cy="34594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1425608" y="6124764"/>
            <a:ext cx="412450" cy="3459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384" y="533610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4748" y="513597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533312" y="523534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012880" y="530138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256414" y="5661196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718655" y="508135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203573" y="5043730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624673" y="506506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61761" y="5354529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69589" y="553236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536325" y="5606184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0493" y="48542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85556" y="48635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 smtClean="0"/>
              <a:t>DFU-</a:t>
            </a:r>
            <a:r>
              <a:rPr lang="en-US" dirty="0" err="1" smtClean="0"/>
              <a:t>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DFU-</a:t>
            </a:r>
            <a:r>
              <a:rPr lang="en-US" dirty="0" err="1" smtClean="0"/>
              <a:t>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7" y="1133609"/>
            <a:ext cx="8229600" cy="33587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Mobile app:</a:t>
            </a:r>
          </a:p>
          <a:p>
            <a:pPr lvl="1"/>
            <a:r>
              <a:rPr lang="en-US" dirty="0"/>
              <a:t>DFU1: read image from the phone’s file system</a:t>
            </a:r>
          </a:p>
          <a:p>
            <a:pPr lvl="1"/>
            <a:r>
              <a:rPr lang="en-US" dirty="0"/>
              <a:t>DFU2: encode the binary image using base64</a:t>
            </a:r>
          </a:p>
          <a:p>
            <a:pPr lvl="1"/>
            <a:r>
              <a:rPr lang="en-US" dirty="0"/>
              <a:t>DFU3: create XML document containing the base64 string</a:t>
            </a:r>
          </a:p>
          <a:p>
            <a:pPr lvl="1"/>
            <a:r>
              <a:rPr lang="en-US" dirty="0"/>
              <a:t>DFU4: Transmit the XML document  to a remote server</a:t>
            </a:r>
          </a:p>
          <a:p>
            <a:pPr lvl="1"/>
            <a:r>
              <a:rPr lang="en-US" dirty="0"/>
              <a:t>DFU5: Update the display upon receipt of a reply message</a:t>
            </a:r>
          </a:p>
          <a:p>
            <a:r>
              <a:rPr lang="en-US" dirty="0"/>
              <a:t>Server:</a:t>
            </a:r>
          </a:p>
          <a:p>
            <a:pPr lvl="1"/>
            <a:r>
              <a:rPr lang="en-US" dirty="0"/>
              <a:t>DFU1: </a:t>
            </a:r>
            <a:r>
              <a:rPr lang="en-US" dirty="0" err="1"/>
              <a:t>deserialize</a:t>
            </a:r>
            <a:r>
              <a:rPr lang="en-US" dirty="0"/>
              <a:t> an XML message received from client</a:t>
            </a:r>
          </a:p>
          <a:p>
            <a:pPr lvl="1"/>
            <a:r>
              <a:rPr lang="en-US" dirty="0"/>
              <a:t>DFU2: base64 decode the image</a:t>
            </a:r>
          </a:p>
          <a:p>
            <a:pPr lvl="1"/>
            <a:r>
              <a:rPr lang="en-US" dirty="0"/>
              <a:t>DFU3: extract image</a:t>
            </a:r>
          </a:p>
          <a:p>
            <a:pPr lvl="1"/>
            <a:r>
              <a:rPr lang="en-US" dirty="0"/>
              <a:t>DFU4: extract embedded image metadata</a:t>
            </a:r>
          </a:p>
          <a:p>
            <a:pPr lvl="1"/>
            <a:r>
              <a:rPr lang="en-US" dirty="0"/>
              <a:t>DFU5: check metadata with registered interest</a:t>
            </a:r>
          </a:p>
          <a:p>
            <a:pPr lvl="1"/>
            <a:r>
              <a:rPr lang="en-US" dirty="0"/>
              <a:t>DFU6: return image to matching client(s)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1" y="4876661"/>
            <a:ext cx="2630222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5246" y="4876661"/>
            <a:ext cx="2865703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8" idx="3"/>
            <a:endCxn id="12" idx="1"/>
          </p:cNvCxnSpPr>
          <p:nvPr/>
        </p:nvCxnSpPr>
        <p:spPr>
          <a:xfrm>
            <a:off x="3239823" y="5448833"/>
            <a:ext cx="14954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3530334" y="5051180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92196" y="5009095"/>
            <a:ext cx="95250" cy="904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7621" y="5222609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56" y="5122841"/>
            <a:ext cx="556340" cy="4038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67" y="6119366"/>
            <a:ext cx="383770" cy="356744"/>
          </a:xfrm>
          <a:prstGeom prst="rect">
            <a:avLst/>
          </a:prstGeom>
        </p:spPr>
      </p:pic>
      <p:sp>
        <p:nvSpPr>
          <p:cNvPr id="25" name="Flowchart: Magnetic Disk 24"/>
          <p:cNvSpPr/>
          <p:nvPr/>
        </p:nvSpPr>
        <p:spPr>
          <a:xfrm>
            <a:off x="1930994" y="6145067"/>
            <a:ext cx="412450" cy="34594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1425608" y="6124764"/>
            <a:ext cx="412450" cy="3459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384" y="533610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6"/>
            <a:endCxn id="23" idx="1"/>
          </p:cNvCxnSpPr>
          <p:nvPr/>
        </p:nvCxnSpPr>
        <p:spPr>
          <a:xfrm flipV="1">
            <a:off x="7044609" y="5324772"/>
            <a:ext cx="786347" cy="15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24748" y="513597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7" idx="2"/>
            <a:endCxn id="31" idx="5"/>
          </p:cNvCxnSpPr>
          <p:nvPr/>
        </p:nvCxnSpPr>
        <p:spPr>
          <a:xfrm flipH="1" flipV="1">
            <a:off x="6460521" y="5375862"/>
            <a:ext cx="307863" cy="10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312" y="523534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2"/>
            <a:endCxn id="36" idx="6"/>
          </p:cNvCxnSpPr>
          <p:nvPr/>
        </p:nvCxnSpPr>
        <p:spPr>
          <a:xfrm flipH="1">
            <a:off x="5809537" y="5276499"/>
            <a:ext cx="415211" cy="9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12880" y="530138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3" idx="6"/>
          </p:cNvCxnSpPr>
          <p:nvPr/>
        </p:nvCxnSpPr>
        <p:spPr>
          <a:xfrm flipH="1">
            <a:off x="5289105" y="5375862"/>
            <a:ext cx="244207" cy="6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16" idx="3"/>
          </p:cNvCxnSpPr>
          <p:nvPr/>
        </p:nvCxnSpPr>
        <p:spPr>
          <a:xfrm flipH="1">
            <a:off x="4782873" y="5441908"/>
            <a:ext cx="230007" cy="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256414" y="5661196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6" idx="3"/>
            <a:endCxn id="53" idx="2"/>
          </p:cNvCxnSpPr>
          <p:nvPr/>
        </p:nvCxnSpPr>
        <p:spPr>
          <a:xfrm>
            <a:off x="4782873" y="5442684"/>
            <a:ext cx="473541" cy="35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5"/>
            <a:endCxn id="24" idx="1"/>
          </p:cNvCxnSpPr>
          <p:nvPr/>
        </p:nvCxnSpPr>
        <p:spPr>
          <a:xfrm>
            <a:off x="5492187" y="5901080"/>
            <a:ext cx="930380" cy="396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18655" y="508135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203573" y="5043730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624673" y="506506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61761" y="5354529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69589" y="553236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536325" y="5606184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6"/>
            <a:endCxn id="15" idx="1"/>
          </p:cNvCxnSpPr>
          <p:nvPr/>
        </p:nvCxnSpPr>
        <p:spPr>
          <a:xfrm flipV="1">
            <a:off x="2812550" y="5461533"/>
            <a:ext cx="379646" cy="28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1"/>
            <a:endCxn id="62" idx="6"/>
          </p:cNvCxnSpPr>
          <p:nvPr/>
        </p:nvCxnSpPr>
        <p:spPr>
          <a:xfrm flipH="1" flipV="1">
            <a:off x="2994880" y="5221872"/>
            <a:ext cx="197316" cy="239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2"/>
            <a:endCxn id="63" idx="6"/>
          </p:cNvCxnSpPr>
          <p:nvPr/>
        </p:nvCxnSpPr>
        <p:spPr>
          <a:xfrm flipH="1" flipV="1">
            <a:off x="2479798" y="5184251"/>
            <a:ext cx="238857" cy="3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2"/>
            <a:endCxn id="64" idx="6"/>
          </p:cNvCxnSpPr>
          <p:nvPr/>
        </p:nvCxnSpPr>
        <p:spPr>
          <a:xfrm flipH="1">
            <a:off x="1900898" y="5184251"/>
            <a:ext cx="302675" cy="21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5" idx="6"/>
          </p:cNvCxnSpPr>
          <p:nvPr/>
        </p:nvCxnSpPr>
        <p:spPr>
          <a:xfrm flipH="1">
            <a:off x="1337986" y="5304946"/>
            <a:ext cx="327139" cy="19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6"/>
            <a:endCxn id="66" idx="2"/>
          </p:cNvCxnSpPr>
          <p:nvPr/>
        </p:nvCxnSpPr>
        <p:spPr>
          <a:xfrm>
            <a:off x="1337986" y="5495050"/>
            <a:ext cx="631603" cy="177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6" idx="6"/>
            <a:endCxn id="67" idx="2"/>
          </p:cNvCxnSpPr>
          <p:nvPr/>
        </p:nvCxnSpPr>
        <p:spPr>
          <a:xfrm>
            <a:off x="2245814" y="5672888"/>
            <a:ext cx="290511" cy="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4"/>
            <a:endCxn id="26" idx="1"/>
          </p:cNvCxnSpPr>
          <p:nvPr/>
        </p:nvCxnSpPr>
        <p:spPr>
          <a:xfrm flipH="1">
            <a:off x="1631833" y="5813409"/>
            <a:ext cx="475869" cy="31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6" idx="4"/>
            <a:endCxn id="25" idx="1"/>
          </p:cNvCxnSpPr>
          <p:nvPr/>
        </p:nvCxnSpPr>
        <p:spPr>
          <a:xfrm>
            <a:off x="2107702" y="5813409"/>
            <a:ext cx="29517" cy="33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0493" y="48542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85556" y="48635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4227806" y="4179797"/>
            <a:ext cx="4773291" cy="514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Graph is a “free” result of static/dynamic analysis</a:t>
            </a:r>
          </a:p>
          <a:p>
            <a:r>
              <a:rPr lang="en-US" dirty="0" smtClean="0"/>
              <a:t>Note: edges may transcend JVM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DFU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1361805" y="3655758"/>
            <a:ext cx="4803845" cy="1354891"/>
          </a:xfrm>
          <a:prstGeom prst="foldedCorner">
            <a:avLst>
              <a:gd name="adj" fmla="val 67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99689" y="1076654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Vocabulary for intent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76004" y="5102572"/>
            <a:ext cx="2865703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28379" y="5448520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714" y="5348752"/>
            <a:ext cx="556340" cy="40386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325" y="6345277"/>
            <a:ext cx="383770" cy="356744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7309142" y="5562019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6"/>
            <a:endCxn id="43" idx="1"/>
          </p:cNvCxnSpPr>
          <p:nvPr/>
        </p:nvCxnSpPr>
        <p:spPr>
          <a:xfrm flipV="1">
            <a:off x="7585367" y="5550683"/>
            <a:ext cx="786347" cy="15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65506" y="5361889"/>
            <a:ext cx="276225" cy="281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2"/>
            <a:endCxn id="50" idx="5"/>
          </p:cNvCxnSpPr>
          <p:nvPr/>
        </p:nvCxnSpPr>
        <p:spPr>
          <a:xfrm flipH="1" flipV="1">
            <a:off x="7001279" y="5601773"/>
            <a:ext cx="307863" cy="10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074070" y="546125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6"/>
          </p:cNvCxnSpPr>
          <p:nvPr/>
        </p:nvCxnSpPr>
        <p:spPr>
          <a:xfrm flipH="1">
            <a:off x="6350295" y="5502410"/>
            <a:ext cx="415211" cy="9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553638" y="552729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2"/>
            <a:endCxn id="54" idx="6"/>
          </p:cNvCxnSpPr>
          <p:nvPr/>
        </p:nvCxnSpPr>
        <p:spPr>
          <a:xfrm flipH="1">
            <a:off x="5829863" y="5601773"/>
            <a:ext cx="244207" cy="6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42" idx="3"/>
          </p:cNvCxnSpPr>
          <p:nvPr/>
        </p:nvCxnSpPr>
        <p:spPr>
          <a:xfrm flipH="1">
            <a:off x="5323631" y="5667819"/>
            <a:ext cx="230007" cy="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97172" y="588710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2" idx="3"/>
            <a:endCxn id="57" idx="2"/>
          </p:cNvCxnSpPr>
          <p:nvPr/>
        </p:nvCxnSpPr>
        <p:spPr>
          <a:xfrm>
            <a:off x="5323631" y="5668595"/>
            <a:ext cx="473541" cy="35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5"/>
            <a:endCxn id="47" idx="1"/>
          </p:cNvCxnSpPr>
          <p:nvPr/>
        </p:nvCxnSpPr>
        <p:spPr>
          <a:xfrm>
            <a:off x="6032945" y="6126991"/>
            <a:ext cx="930380" cy="396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6314" y="508941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4364" y="3837161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Transform</a:t>
            </a:r>
            <a:endParaRPr lang="en-US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468336" y="3829773"/>
            <a:ext cx="4433192" cy="99606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3717" y="4016564"/>
            <a:ext cx="404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hangingPunct="0"/>
            <a:endParaRPr lang="en-US" altLang="en-US" sz="4400" dirty="0">
              <a:latin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endCxn id="50" idx="0"/>
          </p:cNvCxnSpPr>
          <p:nvPr/>
        </p:nvCxnSpPr>
        <p:spPr>
          <a:xfrm>
            <a:off x="5935284" y="4160565"/>
            <a:ext cx="968335" cy="12013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84280" y="3646902"/>
            <a:ext cx="4417248" cy="1401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hangingPunct="0"/>
            <a:r>
              <a:rPr lang="en-US" alt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9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DfuAnnotations.Transform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inputTypeConceptUri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datatype:binaryByteArray</a:t>
            </a:r>
            <a:r>
              <a:rPr lang="en-US" altLang="en-US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outputTypeConceptUri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"datatype:base64Encoding"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convertBytesToString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input){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String(Base64.</a:t>
            </a:r>
            <a:r>
              <a:rPr lang="en-US" altLang="en-US" sz="9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(input,Base64.</a:t>
            </a:r>
            <a:r>
              <a:rPr lang="en-US" altLang="en-US" sz="9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446290" y="2124474"/>
            <a:ext cx="925715" cy="1948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391837" y="2124473"/>
            <a:ext cx="2980168" cy="1834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146814" y="3079543"/>
            <a:ext cx="1428661" cy="1311340"/>
            <a:chOff x="6331563" y="1747569"/>
            <a:chExt cx="1428661" cy="1311340"/>
          </a:xfrm>
        </p:grpSpPr>
        <p:sp>
          <p:nvSpPr>
            <p:cNvPr id="3" name="Rectangle 2"/>
            <p:cNvSpPr/>
            <p:nvPr/>
          </p:nvSpPr>
          <p:spPr>
            <a:xfrm>
              <a:off x="6380412" y="1747569"/>
              <a:ext cx="1330964" cy="13113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1563" y="1756620"/>
              <a:ext cx="142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Triple store</a:t>
              </a:r>
              <a:endParaRPr lang="en-US" b="1" dirty="0"/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6897164" y="2729272"/>
              <a:ext cx="262065" cy="161408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6897067" y="2551800"/>
              <a:ext cx="262065" cy="161408"/>
            </a:xfrm>
            <a:prstGeom prst="flowChartMagneticDisk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897066" y="2378100"/>
              <a:ext cx="262065" cy="161408"/>
            </a:xfrm>
            <a:prstGeom prst="flowChartMagneticDisk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lowchart: Magnetic Disk 78"/>
            <p:cNvSpPr/>
            <p:nvPr/>
          </p:nvSpPr>
          <p:spPr>
            <a:xfrm>
              <a:off x="6897065" y="2206181"/>
              <a:ext cx="262065" cy="161408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47002" y="42226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01" name="Folded Corner 100"/>
          <p:cNvSpPr/>
          <p:nvPr/>
        </p:nvSpPr>
        <p:spPr>
          <a:xfrm>
            <a:off x="6391035" y="1412789"/>
            <a:ext cx="1443089" cy="4324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datatype.rdf</a:t>
            </a:r>
            <a:endParaRPr lang="en-US" dirty="0"/>
          </a:p>
        </p:txBody>
      </p:sp>
      <p:sp>
        <p:nvSpPr>
          <p:cNvPr id="102" name="Folded Corner 101"/>
          <p:cNvSpPr/>
          <p:nvPr/>
        </p:nvSpPr>
        <p:spPr>
          <a:xfrm>
            <a:off x="7968163" y="1419524"/>
            <a:ext cx="782245" cy="4324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lib.rdf</a:t>
            </a:r>
            <a:endParaRPr lang="en-US" dirty="0"/>
          </a:p>
        </p:txBody>
      </p:sp>
      <p:sp>
        <p:nvSpPr>
          <p:cNvPr id="103" name="Folded Corner 102"/>
          <p:cNvSpPr/>
          <p:nvPr/>
        </p:nvSpPr>
        <p:spPr>
          <a:xfrm>
            <a:off x="6391055" y="1908247"/>
            <a:ext cx="2359353" cy="4324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exampleApp.rdf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6036371" y="342211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 useful </a:t>
            </a:r>
          </a:p>
          <a:p>
            <a:r>
              <a:rPr lang="en-US" dirty="0" smtClean="0"/>
              <a:t>for adaptation</a:t>
            </a:r>
            <a:endParaRPr lang="en-US" dirty="0"/>
          </a:p>
        </p:txBody>
      </p:sp>
      <p:cxnSp>
        <p:nvCxnSpPr>
          <p:cNvPr id="112" name="Elbow Connector 111"/>
          <p:cNvCxnSpPr>
            <a:stCxn id="103" idx="3"/>
            <a:endCxn id="102" idx="3"/>
          </p:cNvCxnSpPr>
          <p:nvPr/>
        </p:nvCxnSpPr>
        <p:spPr>
          <a:xfrm flipV="1">
            <a:off x="8750408" y="1635750"/>
            <a:ext cx="12700" cy="488723"/>
          </a:xfrm>
          <a:prstGeom prst="bentConnector3">
            <a:avLst>
              <a:gd name="adj1" fmla="val 9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01" idx="3"/>
          </p:cNvCxnSpPr>
          <p:nvPr/>
        </p:nvCxnSpPr>
        <p:spPr>
          <a:xfrm rot="16200000" flipV="1">
            <a:off x="7748952" y="1714187"/>
            <a:ext cx="279232" cy="108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3" idx="3"/>
          </p:cNvCxnSpPr>
          <p:nvPr/>
        </p:nvCxnSpPr>
        <p:spPr>
          <a:xfrm flipH="1">
            <a:off x="5276005" y="4222654"/>
            <a:ext cx="2567443" cy="879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3" idx="3"/>
          </p:cNvCxnSpPr>
          <p:nvPr/>
        </p:nvCxnSpPr>
        <p:spPr>
          <a:xfrm>
            <a:off x="7843448" y="4222654"/>
            <a:ext cx="298259" cy="879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19660337">
            <a:off x="4703282" y="228029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References to vocab</a:t>
            </a:r>
            <a:endParaRPr lang="en-US" sz="1400" dirty="0"/>
          </a:p>
        </p:txBody>
      </p:sp>
      <p:sp>
        <p:nvSpPr>
          <p:cNvPr id="129" name="Bent Arrow 128"/>
          <p:cNvSpPr/>
          <p:nvPr/>
        </p:nvSpPr>
        <p:spPr>
          <a:xfrm rot="5400000">
            <a:off x="6802838" y="2002346"/>
            <a:ext cx="411406" cy="1868942"/>
          </a:xfrm>
          <a:prstGeom prst="bentArrow">
            <a:avLst>
              <a:gd name="adj1" fmla="val 20208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95041" y="2481219"/>
            <a:ext cx="1902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IMMoRTALS</a:t>
            </a:r>
            <a:r>
              <a:rPr lang="en-US" sz="1400" dirty="0" smtClean="0"/>
              <a:t> analysis</a:t>
            </a:r>
            <a:endParaRPr 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endCxn id="103" idx="1"/>
          </p:cNvCxnSpPr>
          <p:nvPr/>
        </p:nvCxnSpPr>
        <p:spPr>
          <a:xfrm flipV="1">
            <a:off x="5514068" y="2124473"/>
            <a:ext cx="876987" cy="20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2917" y="148666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android.util.Base64.class</a:t>
            </a:r>
            <a:endParaRPr lang="en-US" dirty="0"/>
          </a:p>
        </p:txBody>
      </p:sp>
      <p:sp>
        <p:nvSpPr>
          <p:cNvPr id="70" name="Folded Corner 69"/>
          <p:cNvSpPr/>
          <p:nvPr/>
        </p:nvSpPr>
        <p:spPr>
          <a:xfrm>
            <a:off x="1361806" y="1815163"/>
            <a:ext cx="3475544" cy="1093992"/>
          </a:xfrm>
          <a:prstGeom prst="foldedCorner">
            <a:avLst>
              <a:gd name="adj" fmla="val 67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281959" y="306131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ExampleApp.class</a:t>
            </a:r>
            <a:endParaRPr lang="en-US" dirty="0"/>
          </a:p>
        </p:txBody>
      </p:sp>
      <p:sp>
        <p:nvSpPr>
          <p:cNvPr id="73" name="Snip Single Corner Rectangle 72"/>
          <p:cNvSpPr/>
          <p:nvPr/>
        </p:nvSpPr>
        <p:spPr>
          <a:xfrm>
            <a:off x="1399351" y="2060819"/>
            <a:ext cx="3363160" cy="79444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24731" y="2045989"/>
            <a:ext cx="3584779" cy="74300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lvl="0" defTabSz="914400" eaLnBrk="0" hangingPunct="0"/>
            <a:r>
              <a:rPr lang="en-US" altLang="en-US" sz="4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byte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encode</a:t>
            </a:r>
            <a:r>
              <a:rPr lang="en-US" altLang="en-US" sz="4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hangingPunct="0"/>
            <a:r>
              <a:rPr lang="en-US" altLang="en-US" sz="4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input, </a:t>
            </a:r>
            <a:r>
              <a:rPr lang="en-US" altLang="en-US" sz="4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flags) {</a:t>
            </a:r>
            <a:b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4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4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</a:t>
            </a:r>
            <a:r>
              <a:rPr lang="en-US" altLang="en-US" sz="4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hangingPunct="0"/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input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4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lang="en-US" altLang="en-US" sz="4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flags);</a:t>
            </a:r>
            <a:b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800" dirty="0"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5747" y="22125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372787" y="2731114"/>
            <a:ext cx="484838" cy="185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4510631">
            <a:off x="3189355" y="310190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Code ref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2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552" y="113915"/>
            <a:ext cx="6286249" cy="682625"/>
          </a:xfrm>
        </p:spPr>
        <p:txBody>
          <a:bodyPr/>
          <a:lstStyle/>
          <a:p>
            <a:r>
              <a:rPr lang="en-US" dirty="0" smtClean="0"/>
              <a:t>Inferring Resource Dependency and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26227" y="1658246"/>
            <a:ext cx="1485899" cy="1313556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10" y="2548407"/>
            <a:ext cx="1485899" cy="1313556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74154"/>
            <a:ext cx="8229600" cy="68262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iscovering </a:t>
            </a: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D</a:t>
            </a:r>
            <a:r>
              <a:rPr lang="en-US" dirty="0" smtClean="0"/>
              <a:t>ependency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1456257"/>
            <a:ext cx="8577859" cy="4384106"/>
          </a:xfrm>
        </p:spPr>
        <p:txBody>
          <a:bodyPr/>
          <a:lstStyle/>
          <a:p>
            <a:r>
              <a:rPr lang="en-US" dirty="0" smtClean="0"/>
              <a:t>The goal is to fill in the EFS annotations for DFUs</a:t>
            </a:r>
          </a:p>
          <a:p>
            <a:r>
              <a:rPr lang="en-US" dirty="0" smtClean="0"/>
              <a:t>EFS is identified/inferred by the following: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hole </a:t>
            </a:r>
            <a:r>
              <a:rPr lang="en-US" dirty="0"/>
              <a:t>system analysis </a:t>
            </a:r>
            <a:endParaRPr lang="en-US" dirty="0" smtClean="0"/>
          </a:p>
          <a:p>
            <a:pPr lvl="1"/>
            <a:r>
              <a:rPr lang="en-US" dirty="0" smtClean="0"/>
              <a:t>Data format and shape analysis </a:t>
            </a:r>
          </a:p>
          <a:p>
            <a:pPr lvl="1"/>
            <a:r>
              <a:rPr lang="en-US" dirty="0"/>
              <a:t>Mutation testing </a:t>
            </a:r>
          </a:p>
          <a:p>
            <a:pPr lvl="1"/>
            <a:endParaRPr lang="en-US" dirty="0"/>
          </a:p>
          <a:p>
            <a:r>
              <a:rPr lang="en-US" dirty="0" smtClean="0"/>
              <a:t>EFS is represented by OSU Typed DSL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</a:t>
            </a:r>
            <a:r>
              <a:rPr lang="en-US" dirty="0" smtClean="0"/>
              <a:t>Static </a:t>
            </a:r>
            <a:r>
              <a:rPr lang="en-US" dirty="0"/>
              <a:t>+ </a:t>
            </a:r>
            <a:r>
              <a:rPr lang="en-US" dirty="0" smtClean="0"/>
              <a:t>Dynamic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14550" y="4279494"/>
            <a:ext cx="808877" cy="1065830"/>
            <a:chOff x="5218203" y="2143204"/>
            <a:chExt cx="808877" cy="1065830"/>
          </a:xfrm>
        </p:grpSpPr>
        <p:grpSp>
          <p:nvGrpSpPr>
            <p:cNvPr id="41" name="Group 40"/>
            <p:cNvGrpSpPr/>
            <p:nvPr/>
          </p:nvGrpSpPr>
          <p:grpSpPr>
            <a:xfrm>
              <a:off x="5218203" y="2143204"/>
              <a:ext cx="808877" cy="1065830"/>
              <a:chOff x="258552" y="1412441"/>
              <a:chExt cx="808877" cy="1065830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258552" y="1412441"/>
                <a:ext cx="808877" cy="106583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Snip Single Corner Rectangle 57"/>
              <p:cNvSpPr/>
              <p:nvPr/>
            </p:nvSpPr>
            <p:spPr>
              <a:xfrm>
                <a:off x="390465" y="1797372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90464" y="1538602"/>
                <a:ext cx="374410" cy="1880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</p:grpSp>
        <p:sp>
          <p:nvSpPr>
            <p:cNvPr id="70" name="Snip Single Corner Rectangle 69"/>
            <p:cNvSpPr/>
            <p:nvPr/>
          </p:nvSpPr>
          <p:spPr>
            <a:xfrm>
              <a:off x="5351612" y="2824170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57289" y="2025802"/>
            <a:ext cx="811123" cy="1368893"/>
            <a:chOff x="5218203" y="2143203"/>
            <a:chExt cx="811123" cy="1368893"/>
          </a:xfrm>
        </p:grpSpPr>
        <p:grpSp>
          <p:nvGrpSpPr>
            <p:cNvPr id="72" name="Group 71"/>
            <p:cNvGrpSpPr/>
            <p:nvPr/>
          </p:nvGrpSpPr>
          <p:grpSpPr>
            <a:xfrm>
              <a:off x="5218203" y="2143203"/>
              <a:ext cx="811123" cy="1368893"/>
              <a:chOff x="258552" y="1412440"/>
              <a:chExt cx="811123" cy="1368893"/>
            </a:xfrm>
          </p:grpSpPr>
          <p:sp>
            <p:nvSpPr>
              <p:cNvPr id="80" name="Folded Corner 79"/>
              <p:cNvSpPr/>
              <p:nvPr/>
            </p:nvSpPr>
            <p:spPr>
              <a:xfrm>
                <a:off x="258552" y="1412440"/>
                <a:ext cx="811123" cy="1368893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Snip Single Corner Rectangle 80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50358" y="2277637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50358" y="2544101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57289" y="3617524"/>
            <a:ext cx="1087347" cy="2171691"/>
            <a:chOff x="5218203" y="2143203"/>
            <a:chExt cx="1087347" cy="2171691"/>
          </a:xfrm>
        </p:grpSpPr>
        <p:grpSp>
          <p:nvGrpSpPr>
            <p:cNvPr id="84" name="Group 83"/>
            <p:cNvGrpSpPr/>
            <p:nvPr/>
          </p:nvGrpSpPr>
          <p:grpSpPr>
            <a:xfrm>
              <a:off x="5218203" y="2143203"/>
              <a:ext cx="1087347" cy="2171691"/>
              <a:chOff x="258552" y="1412440"/>
              <a:chExt cx="1087347" cy="2171691"/>
            </a:xfrm>
          </p:grpSpPr>
          <p:sp>
            <p:nvSpPr>
              <p:cNvPr id="92" name="Folded Corner 91"/>
              <p:cNvSpPr/>
              <p:nvPr/>
            </p:nvSpPr>
            <p:spPr>
              <a:xfrm>
                <a:off x="258552" y="1412440"/>
                <a:ext cx="1087347" cy="217169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3" name="Snip Single Corner Rectangle 92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0464" y="1538602"/>
                <a:ext cx="374410" cy="1880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50116" y="2535829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13905" y="2269365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13905" y="2535829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9" name="Snip Single Corner Rectangle 88"/>
            <p:cNvSpPr/>
            <p:nvPr/>
          </p:nvSpPr>
          <p:spPr>
            <a:xfrm>
              <a:off x="5350116" y="3426313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  <p:sp>
          <p:nvSpPr>
            <p:cNvPr id="90" name="Snip Single Corner Rectangle 89"/>
            <p:cNvSpPr/>
            <p:nvPr/>
          </p:nvSpPr>
          <p:spPr>
            <a:xfrm>
              <a:off x="5350116" y="3712015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  <p:sp>
          <p:nvSpPr>
            <p:cNvPr id="91" name="Snip Single Corner Rectangle 90"/>
            <p:cNvSpPr/>
            <p:nvPr/>
          </p:nvSpPr>
          <p:spPr>
            <a:xfrm>
              <a:off x="5350116" y="3997717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6359" y="4872900"/>
            <a:ext cx="1082053" cy="5714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86358" y="3959505"/>
            <a:ext cx="866633" cy="5714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6359" y="2640967"/>
            <a:ext cx="900572" cy="2960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683381" y="4359951"/>
            <a:ext cx="1031598" cy="91695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09389" y="2022322"/>
            <a:ext cx="811123" cy="1721364"/>
            <a:chOff x="5218203" y="2143203"/>
            <a:chExt cx="811123" cy="1721364"/>
          </a:xfrm>
        </p:grpSpPr>
        <p:grpSp>
          <p:nvGrpSpPr>
            <p:cNvPr id="99" name="Group 98"/>
            <p:cNvGrpSpPr/>
            <p:nvPr/>
          </p:nvGrpSpPr>
          <p:grpSpPr>
            <a:xfrm>
              <a:off x="5218203" y="2143203"/>
              <a:ext cx="811123" cy="1721364"/>
              <a:chOff x="258552" y="1412440"/>
              <a:chExt cx="811123" cy="1721364"/>
            </a:xfrm>
          </p:grpSpPr>
          <p:sp>
            <p:nvSpPr>
              <p:cNvPr id="103" name="Folded Corner 102"/>
              <p:cNvSpPr/>
              <p:nvPr/>
            </p:nvSpPr>
            <p:spPr>
              <a:xfrm>
                <a:off x="258552" y="1412440"/>
                <a:ext cx="811123" cy="1721364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50358" y="2277637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50358" y="2544101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338459" y="2637487"/>
            <a:ext cx="900572" cy="2960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Single Corner Rectangle 105"/>
          <p:cNvSpPr/>
          <p:nvPr/>
        </p:nvSpPr>
        <p:spPr>
          <a:xfrm>
            <a:off x="1741302" y="3344532"/>
            <a:ext cx="536334" cy="2302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m()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1300" y="1243257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@DFU{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sw:hasFunctionality</a:t>
            </a:r>
            <a:r>
              <a:rPr lang="en-US" sz="1200" dirty="0" smtClean="0"/>
              <a:t> </a:t>
            </a:r>
            <a:r>
              <a:rPr lang="en-US" sz="1200" dirty="0" err="1" smtClean="0"/>
              <a:t>alg:compressLossy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sw:hasArg</a:t>
            </a:r>
            <a:r>
              <a:rPr lang="en-US" sz="1200" dirty="0" smtClean="0"/>
              <a:t> name=“data” </a:t>
            </a:r>
            <a:r>
              <a:rPr lang="en-US" sz="1200" dirty="0" err="1" smtClean="0"/>
              <a:t>type:image</a:t>
            </a:r>
            <a:endParaRPr lang="en-US" sz="1200" dirty="0" smtClean="0"/>
          </a:p>
          <a:p>
            <a:r>
              <a:rPr lang="en-US" sz="1200" dirty="0"/>
              <a:t>}</a:t>
            </a:r>
          </a:p>
        </p:txBody>
      </p:sp>
      <p:cxnSp>
        <p:nvCxnSpPr>
          <p:cNvPr id="20" name="Elbow Connector 19"/>
          <p:cNvCxnSpPr>
            <a:stCxn id="105" idx="3"/>
            <a:endCxn id="17" idx="1"/>
          </p:cNvCxnSpPr>
          <p:nvPr/>
        </p:nvCxnSpPr>
        <p:spPr>
          <a:xfrm>
            <a:off x="2239031" y="2785505"/>
            <a:ext cx="1347328" cy="23730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7" idx="3"/>
            <a:endCxn id="95" idx="3"/>
          </p:cNvCxnSpPr>
          <p:nvPr/>
        </p:nvCxnSpPr>
        <p:spPr>
          <a:xfrm flipH="1" flipV="1">
            <a:off x="4452991" y="4245207"/>
            <a:ext cx="215421" cy="913395"/>
          </a:xfrm>
          <a:prstGeom prst="bentConnector3">
            <a:avLst>
              <a:gd name="adj1" fmla="val -1061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5" idx="3"/>
            <a:endCxn id="96" idx="1"/>
          </p:cNvCxnSpPr>
          <p:nvPr/>
        </p:nvCxnSpPr>
        <p:spPr>
          <a:xfrm>
            <a:off x="2239031" y="2785505"/>
            <a:ext cx="1347328" cy="3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  <a:endCxn id="97" idx="1"/>
          </p:cNvCxnSpPr>
          <p:nvPr/>
        </p:nvCxnSpPr>
        <p:spPr>
          <a:xfrm>
            <a:off x="4486931" y="2788985"/>
            <a:ext cx="2196450" cy="202944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6048" y="4166078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 visible in </a:t>
            </a:r>
          </a:p>
          <a:p>
            <a:r>
              <a:rPr lang="en-US" dirty="0" smtClean="0"/>
              <a:t>bytecode at build time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845208" y="1922464"/>
            <a:ext cx="3241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Reflective call not visible until </a:t>
            </a:r>
          </a:p>
          <a:p>
            <a:r>
              <a:rPr lang="en-US" dirty="0" smtClean="0"/>
              <a:t>Runtime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Similar issue may arise with transitive dependencies into libraries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1" name="Elbow Connector 120"/>
          <p:cNvCxnSpPr>
            <a:stCxn id="107" idx="1"/>
            <a:endCxn id="105" idx="1"/>
          </p:cNvCxnSpPr>
          <p:nvPr/>
        </p:nvCxnSpPr>
        <p:spPr>
          <a:xfrm rot="10800000" flipH="1" flipV="1">
            <a:off x="241299" y="1658755"/>
            <a:ext cx="1097159" cy="1126749"/>
          </a:xfrm>
          <a:prstGeom prst="bentConnector3">
            <a:avLst>
              <a:gd name="adj1" fmla="val -208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1205186"/>
            <a:ext cx="8623005" cy="4981354"/>
          </a:xfrm>
        </p:spPr>
        <p:txBody>
          <a:bodyPr/>
          <a:lstStyle/>
          <a:p>
            <a:r>
              <a:rPr lang="en-US" sz="2400" dirty="0" smtClean="0"/>
              <a:t>Award date: 11/23</a:t>
            </a:r>
          </a:p>
          <a:p>
            <a:r>
              <a:rPr lang="en-US" sz="2400" dirty="0" smtClean="0"/>
              <a:t>ACA status: in process</a:t>
            </a:r>
          </a:p>
          <a:p>
            <a:r>
              <a:rPr lang="en-US" sz="2400" dirty="0" smtClean="0"/>
              <a:t>Sub contract status: Letter of authorization, subcontract in process</a:t>
            </a:r>
          </a:p>
          <a:p>
            <a:r>
              <a:rPr lang="en-US" sz="2400" dirty="0" smtClean="0"/>
              <a:t>Team intro/attendees</a:t>
            </a:r>
          </a:p>
          <a:p>
            <a:pPr lvl="1"/>
            <a:r>
              <a:rPr lang="en-US" sz="2000" dirty="0" smtClean="0"/>
              <a:t>BBN- Matt Gillen, Partha Pal (Platform, CP, Integration + TA2, TA3)</a:t>
            </a:r>
          </a:p>
          <a:p>
            <a:pPr lvl="1"/>
            <a:r>
              <a:rPr lang="en-US" sz="2000" dirty="0" err="1" smtClean="0"/>
              <a:t>Securboration</a:t>
            </a:r>
            <a:r>
              <a:rPr lang="en-US" sz="2000" dirty="0" smtClean="0"/>
              <a:t>- Lee Krause, Jacob Staples (TA2, TA3)</a:t>
            </a:r>
          </a:p>
          <a:p>
            <a:pPr lvl="1"/>
            <a:r>
              <a:rPr lang="en-US" sz="2000" dirty="0" smtClean="0"/>
              <a:t>OSU- Eric </a:t>
            </a:r>
            <a:r>
              <a:rPr lang="en-US" sz="2000" dirty="0" err="1" smtClean="0"/>
              <a:t>Walkingshaw</a:t>
            </a:r>
            <a:r>
              <a:rPr lang="en-US" sz="2000" dirty="0" smtClean="0"/>
              <a:t>, </a:t>
            </a:r>
            <a:r>
              <a:rPr lang="en-US" sz="2000" dirty="0" err="1" smtClean="0"/>
              <a:t>Arash</a:t>
            </a:r>
            <a:r>
              <a:rPr lang="en-US" sz="2000" dirty="0" smtClean="0"/>
              <a:t> </a:t>
            </a:r>
            <a:r>
              <a:rPr lang="en-US" sz="2000" dirty="0" err="1" smtClean="0"/>
              <a:t>Termehchy</a:t>
            </a:r>
            <a:r>
              <a:rPr lang="en-US" sz="2000" dirty="0" smtClean="0"/>
              <a:t> (TA2, TA3)</a:t>
            </a:r>
          </a:p>
          <a:p>
            <a:pPr lvl="1"/>
            <a:r>
              <a:rPr lang="en-US" sz="2000" dirty="0" smtClean="0"/>
              <a:t>Vanderbilt- Doug Schmidt, Fred </a:t>
            </a:r>
            <a:r>
              <a:rPr lang="en-US" sz="2000" dirty="0" err="1" smtClean="0"/>
              <a:t>Eisele</a:t>
            </a:r>
            <a:r>
              <a:rPr lang="en-US" sz="2000" dirty="0" smtClean="0"/>
              <a:t> (TA2, TA3)</a:t>
            </a:r>
          </a:p>
          <a:p>
            <a:pPr lvl="1"/>
            <a:r>
              <a:rPr lang="en-US" sz="2000" dirty="0" smtClean="0"/>
              <a:t>Syracuse- </a:t>
            </a:r>
            <a:r>
              <a:rPr lang="en-US" sz="2000" dirty="0" err="1" smtClean="0"/>
              <a:t>Heng</a:t>
            </a:r>
            <a:r>
              <a:rPr lang="en-US" sz="2000" dirty="0" smtClean="0"/>
              <a:t> Yin (TA2, TA3)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</a:t>
            </a:r>
            <a:r>
              <a:rPr lang="en-US" dirty="0" smtClean="0"/>
              <a:t>Static </a:t>
            </a:r>
            <a:r>
              <a:rPr lang="en-US" dirty="0"/>
              <a:t>+ </a:t>
            </a:r>
            <a:r>
              <a:rPr lang="en-US" dirty="0" smtClean="0"/>
              <a:t>Dynamic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14550" y="4279494"/>
            <a:ext cx="808877" cy="1065830"/>
            <a:chOff x="5218203" y="2143204"/>
            <a:chExt cx="808877" cy="1065830"/>
          </a:xfrm>
        </p:grpSpPr>
        <p:grpSp>
          <p:nvGrpSpPr>
            <p:cNvPr id="41" name="Group 40"/>
            <p:cNvGrpSpPr/>
            <p:nvPr/>
          </p:nvGrpSpPr>
          <p:grpSpPr>
            <a:xfrm>
              <a:off x="5218203" y="2143204"/>
              <a:ext cx="808877" cy="1065830"/>
              <a:chOff x="258552" y="1412441"/>
              <a:chExt cx="808877" cy="1065830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258552" y="1412441"/>
                <a:ext cx="808877" cy="106583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Snip Single Corner Rectangle 57"/>
              <p:cNvSpPr/>
              <p:nvPr/>
            </p:nvSpPr>
            <p:spPr>
              <a:xfrm>
                <a:off x="390465" y="1797372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90464" y="1538602"/>
                <a:ext cx="374410" cy="1880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</p:grpSp>
        <p:sp>
          <p:nvSpPr>
            <p:cNvPr id="70" name="Snip Single Corner Rectangle 69"/>
            <p:cNvSpPr/>
            <p:nvPr/>
          </p:nvSpPr>
          <p:spPr>
            <a:xfrm>
              <a:off x="5351612" y="2824170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57289" y="2025802"/>
            <a:ext cx="811123" cy="1368893"/>
            <a:chOff x="5218203" y="2143203"/>
            <a:chExt cx="811123" cy="1368893"/>
          </a:xfrm>
        </p:grpSpPr>
        <p:grpSp>
          <p:nvGrpSpPr>
            <p:cNvPr id="72" name="Group 71"/>
            <p:cNvGrpSpPr/>
            <p:nvPr/>
          </p:nvGrpSpPr>
          <p:grpSpPr>
            <a:xfrm>
              <a:off x="5218203" y="2143203"/>
              <a:ext cx="811123" cy="1368893"/>
              <a:chOff x="258552" y="1412440"/>
              <a:chExt cx="811123" cy="1368893"/>
            </a:xfrm>
          </p:grpSpPr>
          <p:sp>
            <p:nvSpPr>
              <p:cNvPr id="80" name="Folded Corner 79"/>
              <p:cNvSpPr/>
              <p:nvPr/>
            </p:nvSpPr>
            <p:spPr>
              <a:xfrm>
                <a:off x="258552" y="1412440"/>
                <a:ext cx="811123" cy="1368893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Snip Single Corner Rectangle 80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50358" y="2277637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50358" y="2544101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57289" y="3617524"/>
            <a:ext cx="1087347" cy="2171691"/>
            <a:chOff x="5218203" y="2143203"/>
            <a:chExt cx="1087347" cy="2171691"/>
          </a:xfrm>
        </p:grpSpPr>
        <p:grpSp>
          <p:nvGrpSpPr>
            <p:cNvPr id="84" name="Group 83"/>
            <p:cNvGrpSpPr/>
            <p:nvPr/>
          </p:nvGrpSpPr>
          <p:grpSpPr>
            <a:xfrm>
              <a:off x="5218203" y="2143203"/>
              <a:ext cx="1087347" cy="2171691"/>
              <a:chOff x="258552" y="1412440"/>
              <a:chExt cx="1087347" cy="2171691"/>
            </a:xfrm>
          </p:grpSpPr>
          <p:sp>
            <p:nvSpPr>
              <p:cNvPr id="92" name="Folded Corner 91"/>
              <p:cNvSpPr/>
              <p:nvPr/>
            </p:nvSpPr>
            <p:spPr>
              <a:xfrm>
                <a:off x="258552" y="1412440"/>
                <a:ext cx="1087347" cy="217169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3" name="Snip Single Corner Rectangle 92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0464" y="1538602"/>
                <a:ext cx="374410" cy="1880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50116" y="2535829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13905" y="2269365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13905" y="2535829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89" name="Snip Single Corner Rectangle 88"/>
            <p:cNvSpPr/>
            <p:nvPr/>
          </p:nvSpPr>
          <p:spPr>
            <a:xfrm>
              <a:off x="5350116" y="3426313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  <p:sp>
          <p:nvSpPr>
            <p:cNvPr id="90" name="Snip Single Corner Rectangle 89"/>
            <p:cNvSpPr/>
            <p:nvPr/>
          </p:nvSpPr>
          <p:spPr>
            <a:xfrm>
              <a:off x="5350116" y="3712015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  <p:sp>
          <p:nvSpPr>
            <p:cNvPr id="91" name="Snip Single Corner Rectangle 90"/>
            <p:cNvSpPr/>
            <p:nvPr/>
          </p:nvSpPr>
          <p:spPr>
            <a:xfrm>
              <a:off x="5350116" y="3997717"/>
              <a:ext cx="536334" cy="23023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m()</a:t>
              </a:r>
              <a:endParaRPr lang="en-US" sz="1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6359" y="4872900"/>
            <a:ext cx="1082053" cy="5714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86358" y="3959505"/>
            <a:ext cx="866633" cy="57140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6359" y="2640967"/>
            <a:ext cx="900572" cy="2960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683381" y="4359951"/>
            <a:ext cx="1031598" cy="91695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09389" y="2022322"/>
            <a:ext cx="811123" cy="1721364"/>
            <a:chOff x="5218203" y="2143203"/>
            <a:chExt cx="811123" cy="1721364"/>
          </a:xfrm>
        </p:grpSpPr>
        <p:grpSp>
          <p:nvGrpSpPr>
            <p:cNvPr id="99" name="Group 98"/>
            <p:cNvGrpSpPr/>
            <p:nvPr/>
          </p:nvGrpSpPr>
          <p:grpSpPr>
            <a:xfrm>
              <a:off x="5218203" y="2143203"/>
              <a:ext cx="811123" cy="1721364"/>
              <a:chOff x="258552" y="1412440"/>
              <a:chExt cx="811123" cy="1721364"/>
            </a:xfrm>
          </p:grpSpPr>
          <p:sp>
            <p:nvSpPr>
              <p:cNvPr id="103" name="Folded Corner 102"/>
              <p:cNvSpPr/>
              <p:nvPr/>
            </p:nvSpPr>
            <p:spPr>
              <a:xfrm>
                <a:off x="258552" y="1412440"/>
                <a:ext cx="811123" cy="1721364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>
                <a:off x="390465" y="2409848"/>
                <a:ext cx="536334" cy="230233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m()</a:t>
                </a:r>
                <a:endParaRPr lang="en-US" sz="1400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5350116" y="2824170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350358" y="2277637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50358" y="2544101"/>
              <a:ext cx="374410" cy="188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</a:t>
              </a:r>
              <a:endParaRPr lang="en-US" sz="14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338459" y="2637487"/>
            <a:ext cx="900572" cy="2960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Single Corner Rectangle 105"/>
          <p:cNvSpPr/>
          <p:nvPr/>
        </p:nvSpPr>
        <p:spPr>
          <a:xfrm>
            <a:off x="1741302" y="3344532"/>
            <a:ext cx="536334" cy="2302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m()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1300" y="1243257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@DFU{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sw:hasFunctionality</a:t>
            </a:r>
            <a:r>
              <a:rPr lang="en-US" sz="1200" dirty="0" smtClean="0"/>
              <a:t> </a:t>
            </a:r>
            <a:r>
              <a:rPr lang="en-US" sz="1200" dirty="0" err="1" smtClean="0"/>
              <a:t>alg:compressLossy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sw:hasArg</a:t>
            </a:r>
            <a:r>
              <a:rPr lang="en-US" sz="1200" dirty="0" smtClean="0"/>
              <a:t> name=“data” </a:t>
            </a:r>
            <a:r>
              <a:rPr lang="en-US" sz="1200" dirty="0" err="1" smtClean="0"/>
              <a:t>type:image</a:t>
            </a:r>
            <a:endParaRPr lang="en-US" sz="1200" dirty="0" smtClean="0"/>
          </a:p>
          <a:p>
            <a:r>
              <a:rPr lang="en-US" sz="1200" dirty="0"/>
              <a:t>}</a:t>
            </a:r>
          </a:p>
        </p:txBody>
      </p:sp>
      <p:cxnSp>
        <p:nvCxnSpPr>
          <p:cNvPr id="20" name="Elbow Connector 19"/>
          <p:cNvCxnSpPr>
            <a:stCxn id="105" idx="3"/>
            <a:endCxn id="17" idx="1"/>
          </p:cNvCxnSpPr>
          <p:nvPr/>
        </p:nvCxnSpPr>
        <p:spPr>
          <a:xfrm>
            <a:off x="2239031" y="2785505"/>
            <a:ext cx="1347328" cy="23730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7" idx="3"/>
            <a:endCxn id="95" idx="3"/>
          </p:cNvCxnSpPr>
          <p:nvPr/>
        </p:nvCxnSpPr>
        <p:spPr>
          <a:xfrm flipH="1" flipV="1">
            <a:off x="4452991" y="4245207"/>
            <a:ext cx="215421" cy="913395"/>
          </a:xfrm>
          <a:prstGeom prst="bentConnector3">
            <a:avLst>
              <a:gd name="adj1" fmla="val -1061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5" idx="3"/>
            <a:endCxn id="96" idx="1"/>
          </p:cNvCxnSpPr>
          <p:nvPr/>
        </p:nvCxnSpPr>
        <p:spPr>
          <a:xfrm>
            <a:off x="2239031" y="2785505"/>
            <a:ext cx="1347328" cy="3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6" idx="3"/>
            <a:endCxn id="97" idx="1"/>
          </p:cNvCxnSpPr>
          <p:nvPr/>
        </p:nvCxnSpPr>
        <p:spPr>
          <a:xfrm>
            <a:off x="4486931" y="2788985"/>
            <a:ext cx="2196450" cy="202944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6048" y="4166078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 visible in </a:t>
            </a:r>
          </a:p>
          <a:p>
            <a:r>
              <a:rPr lang="en-US" dirty="0" smtClean="0"/>
              <a:t>bytecode at build time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96068" y="2883004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Reflective call not visible until </a:t>
            </a:r>
          </a:p>
          <a:p>
            <a:r>
              <a:rPr lang="en-US" dirty="0" smtClean="0"/>
              <a:t>runtime (requires dynamic </a:t>
            </a:r>
          </a:p>
          <a:p>
            <a:r>
              <a:rPr lang="en-US" dirty="0" smtClean="0"/>
              <a:t>analysis)</a:t>
            </a:r>
            <a:endParaRPr lang="en-US" dirty="0"/>
          </a:p>
        </p:txBody>
      </p:sp>
      <p:cxnSp>
        <p:nvCxnSpPr>
          <p:cNvPr id="121" name="Elbow Connector 120"/>
          <p:cNvCxnSpPr>
            <a:stCxn id="107" idx="1"/>
            <a:endCxn id="105" idx="1"/>
          </p:cNvCxnSpPr>
          <p:nvPr/>
        </p:nvCxnSpPr>
        <p:spPr>
          <a:xfrm rot="10800000" flipH="1" flipV="1">
            <a:off x="241299" y="1658755"/>
            <a:ext cx="1097159" cy="1126749"/>
          </a:xfrm>
          <a:prstGeom prst="bentConnector3">
            <a:avLst>
              <a:gd name="adj1" fmla="val -208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55" idx="1"/>
          </p:cNvCxnSpPr>
          <p:nvPr/>
        </p:nvCxnSpPr>
        <p:spPr>
          <a:xfrm flipV="1">
            <a:off x="7482797" y="4718478"/>
            <a:ext cx="610747" cy="61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5790016" y="5687664"/>
            <a:ext cx="1786729" cy="914400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 IO</a:t>
            </a:r>
            <a:endParaRPr lang="en-US" dirty="0"/>
          </a:p>
        </p:txBody>
      </p:sp>
      <p:cxnSp>
        <p:nvCxnSpPr>
          <p:cNvPr id="54" name="Elbow Connector 53"/>
          <p:cNvCxnSpPr>
            <a:endCxn id="7" idx="2"/>
          </p:cNvCxnSpPr>
          <p:nvPr/>
        </p:nvCxnSpPr>
        <p:spPr>
          <a:xfrm>
            <a:off x="4525537" y="5276902"/>
            <a:ext cx="1270021" cy="867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44" y="4516547"/>
            <a:ext cx="556340" cy="403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4596" y="42481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Whole-System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45157"/>
            <a:ext cx="8229600" cy="1760897"/>
          </a:xfrm>
        </p:spPr>
        <p:txBody>
          <a:bodyPr/>
          <a:lstStyle/>
          <a:p>
            <a:r>
              <a:rPr lang="en-US" sz="2000" dirty="0" smtClean="0"/>
              <a:t>Based on DECAF [ISSTA’14] and </a:t>
            </a:r>
            <a:r>
              <a:rPr lang="en-US" sz="2000" dirty="0" err="1" smtClean="0"/>
              <a:t>DroidScope</a:t>
            </a:r>
            <a:r>
              <a:rPr lang="en-US" sz="2000" dirty="0" smtClean="0"/>
              <a:t>[USENIX Security’12]</a:t>
            </a:r>
          </a:p>
          <a:p>
            <a:pPr lvl="1"/>
            <a:r>
              <a:rPr lang="en-US" sz="1800" dirty="0" smtClean="0"/>
              <a:t>Can see everything!</a:t>
            </a:r>
          </a:p>
          <a:p>
            <a:pPr lvl="1"/>
            <a:r>
              <a:rPr lang="en-US" sz="1800" dirty="0" smtClean="0"/>
              <a:t>Can infer resource dependency and requirement in framework, libraries, OS kernel and hardware (e.g., CPU, memory)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" y="1089447"/>
            <a:ext cx="5094457" cy="31071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836257" y="3299791"/>
            <a:ext cx="2496709" cy="604300"/>
          </a:xfrm>
          <a:prstGeom prst="wedgeRectCallout">
            <a:avLst>
              <a:gd name="adj1" fmla="val -68301"/>
              <a:gd name="adj2" fmla="val 24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Track Resource Dependency throughout SW stack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6003235" y="993670"/>
            <a:ext cx="2560320" cy="744316"/>
          </a:xfrm>
          <a:prstGeom prst="wedgeRectCallout">
            <a:avLst>
              <a:gd name="adj1" fmla="val -75972"/>
              <a:gd name="adj2" fmla="val 10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Hook Memory Allocators to Reason Input-Dependent Memory Usage</a:t>
            </a:r>
            <a:endParaRPr lang="en-US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74191" y="1987827"/>
            <a:ext cx="2712609" cy="763384"/>
          </a:xfrm>
          <a:prstGeom prst="wedgeRectCallout">
            <a:avLst>
              <a:gd name="adj1" fmla="val -68301"/>
              <a:gd name="adj2" fmla="val 24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Differential Trace Analysis to Discover Resource Change 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2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Whole-System Differential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449" y="1267955"/>
            <a:ext cx="8617564" cy="17112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75714" y="3419118"/>
            <a:ext cx="8617563" cy="2350580"/>
          </a:xfrm>
        </p:spPr>
        <p:txBody>
          <a:bodyPr/>
          <a:lstStyle/>
          <a:p>
            <a:r>
              <a:rPr lang="en-US" sz="2000" dirty="0" smtClean="0"/>
              <a:t>When an introduced change causes a change in program behavior, we need to:</a:t>
            </a:r>
          </a:p>
          <a:p>
            <a:pPr lvl="1"/>
            <a:r>
              <a:rPr lang="en-US" sz="1600" dirty="0" smtClean="0"/>
              <a:t>Diagnose the problem via differential analysis </a:t>
            </a:r>
          </a:p>
          <a:p>
            <a:pPr lvl="1"/>
            <a:r>
              <a:rPr lang="en-US" sz="1600" dirty="0" smtClean="0"/>
              <a:t>Find out root cause: resource-sensitive program locations</a:t>
            </a:r>
          </a:p>
          <a:p>
            <a:pPr lvl="1"/>
            <a:r>
              <a:rPr lang="en-US" sz="1600" dirty="0" smtClean="0"/>
              <a:t>Provide suggestions for program adaptation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Whole-System Differential Analysis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258" y="1592825"/>
            <a:ext cx="4188542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Collect </a:t>
            </a:r>
            <a:r>
              <a:rPr lang="en-US" dirty="0"/>
              <a:t>two traces (one with change, and the other without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Semantics/context-aware trace </a:t>
            </a:r>
            <a:r>
              <a:rPr lang="en-US" dirty="0"/>
              <a:t>alignment to detect divergence points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A7B-E1B4-4150-8F52-3E1C33BFB17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5" y="1234077"/>
            <a:ext cx="4861641" cy="48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Whole-System Differential Analysis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940324"/>
            <a:ext cx="8229600" cy="1263858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dirty="0"/>
              <a:t>Backward dependency analysis to pinpoint root cause (resource-sensitive program locations)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A7B-E1B4-4150-8F52-3E1C33BFB17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3" y="1043244"/>
            <a:ext cx="7062748" cy="37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7" y="1000901"/>
            <a:ext cx="8462036" cy="5437337"/>
          </a:xfrm>
        </p:spPr>
        <p:txBody>
          <a:bodyPr/>
          <a:lstStyle/>
          <a:p>
            <a:r>
              <a:rPr lang="en-US" dirty="0" smtClean="0"/>
              <a:t>SA stores the information in a database </a:t>
            </a:r>
          </a:p>
          <a:p>
            <a:pPr lvl="1"/>
            <a:r>
              <a:rPr lang="en-US" b="1" dirty="0" smtClean="0"/>
              <a:t>Schema </a:t>
            </a:r>
            <a:r>
              <a:rPr lang="en-US" dirty="0" smtClean="0"/>
              <a:t>defines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meta-data and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structure of the DB.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DB schema often changes.</a:t>
            </a:r>
          </a:p>
          <a:p>
            <a:pPr lvl="1"/>
            <a:r>
              <a:rPr lang="en-US" dirty="0" smtClean="0"/>
              <a:t>E.g., more DB access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merge entities to preserve the query running time.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600" dirty="0" smtClean="0"/>
          </a:p>
          <a:p>
            <a:r>
              <a:rPr lang="en-US" sz="2600" dirty="0" smtClean="0"/>
              <a:t>Queries that are written for the old schema will not over the new one.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68355"/>
              </p:ext>
            </p:extLst>
          </p:nvPr>
        </p:nvGraphicFramePr>
        <p:xfrm>
          <a:off x="4285629" y="1865089"/>
          <a:ext cx="1452908" cy="9909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3499"/>
                <a:gridCol w="979409"/>
              </a:tblGrid>
              <a:tr h="3303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b="1" dirty="0"/>
                    </a:p>
                  </a:txBody>
                  <a:tcPr/>
                </a:tc>
              </a:tr>
              <a:tr h="33032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r1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t1.png</a:t>
                      </a:r>
                      <a:endParaRPr lang="en-US" sz="1500" b="0" dirty="0"/>
                    </a:p>
                  </a:txBody>
                  <a:tcPr/>
                </a:tc>
              </a:tr>
              <a:tr h="33032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r2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rt34.png</a:t>
                      </a:r>
                      <a:endParaRPr lang="en-US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43367" y="1476573"/>
            <a:ext cx="129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resource</a:t>
            </a:r>
            <a:endParaRPr lang="en-US" sz="16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26265"/>
              </p:ext>
            </p:extLst>
          </p:nvPr>
        </p:nvGraphicFramePr>
        <p:xfrm>
          <a:off x="5903459" y="1851480"/>
          <a:ext cx="2987927" cy="13179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5847"/>
                <a:gridCol w="884434"/>
                <a:gridCol w="640410"/>
                <a:gridCol w="937236"/>
              </a:tblGrid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date</a:t>
                      </a:r>
                      <a:endParaRPr lang="en-US" sz="1400" b="1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1/2/2012</a:t>
                      </a:r>
                      <a:endParaRPr lang="en-US" sz="1400" b="0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15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4/3/2012</a:t>
                      </a:r>
                      <a:endParaRPr lang="en-US" sz="1400" b="0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200</a:t>
                      </a:r>
                      <a:r>
                        <a:rPr lang="en-US" sz="1400" b="0" baseline="0" dirty="0" smtClean="0"/>
                        <a:t>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5/6/2014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6188" y="1477233"/>
            <a:ext cx="151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version</a:t>
            </a:r>
            <a:endParaRPr lang="en-US" sz="16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77997"/>
              </p:ext>
            </p:extLst>
          </p:nvPr>
        </p:nvGraphicFramePr>
        <p:xfrm>
          <a:off x="5389315" y="4316334"/>
          <a:ext cx="3373594" cy="1219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4916"/>
                <a:gridCol w="857184"/>
                <a:gridCol w="500611"/>
                <a:gridCol w="613645"/>
                <a:gridCol w="977238"/>
              </a:tblGrid>
              <a:tr h="2246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date</a:t>
                      </a:r>
                      <a:endParaRPr lang="en-US" sz="1400" b="1" dirty="0"/>
                    </a:p>
                  </a:txBody>
                  <a:tcPr/>
                </a:tc>
              </a:tr>
              <a:tr h="2246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t1.png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1/2/2012</a:t>
                      </a:r>
                      <a:endParaRPr lang="en-US" sz="1400" b="0" dirty="0"/>
                    </a:p>
                  </a:txBody>
                  <a:tcPr/>
                </a:tc>
              </a:tr>
              <a:tr h="2246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t1.png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15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4/3/2012</a:t>
                      </a:r>
                      <a:endParaRPr lang="en-US" sz="1400" b="0" dirty="0"/>
                    </a:p>
                  </a:txBody>
                  <a:tcPr/>
                </a:tc>
              </a:tr>
              <a:tr h="2246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rt34.png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200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5/6/2014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72171" y="4201457"/>
            <a:ext cx="105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resource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96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60603"/>
            <a:ext cx="8229600" cy="838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Detect and Analyze the Schema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29" y="1115053"/>
            <a:ext cx="8462036" cy="5363035"/>
          </a:xfrm>
        </p:spPr>
        <p:txBody>
          <a:bodyPr/>
          <a:lstStyle/>
          <a:p>
            <a:r>
              <a:rPr lang="en-US" dirty="0" smtClean="0"/>
              <a:t>Check if the new schema </a:t>
            </a:r>
            <a:r>
              <a:rPr lang="en-US" u="sng" dirty="0" smtClean="0"/>
              <a:t>provides the same information</a:t>
            </a:r>
            <a:r>
              <a:rPr lang="en-US" dirty="0" smtClean="0"/>
              <a:t> as the old one. Otherwise, it is not possible to transform queries.</a:t>
            </a:r>
          </a:p>
          <a:p>
            <a:pPr lvl="1"/>
            <a:r>
              <a:rPr lang="en-US" dirty="0" smtClean="0"/>
              <a:t>The problem is not generally decidable.</a:t>
            </a:r>
          </a:p>
          <a:p>
            <a:pPr lvl="1"/>
            <a:r>
              <a:rPr lang="en-US" dirty="0" smtClean="0"/>
              <a:t>We focus on the practical and popular changes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hanging schema to improve performance.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partitioning, entity specialization.</a:t>
            </a:r>
          </a:p>
          <a:p>
            <a:pPr lvl="2"/>
            <a:r>
              <a:rPr lang="en-US" dirty="0" smtClean="0"/>
              <a:t>Adding/removing DB constraints, e.g., key constraints.</a:t>
            </a:r>
          </a:p>
          <a:p>
            <a:r>
              <a:rPr lang="en-US" dirty="0" smtClean="0"/>
              <a:t>Compute schema mapping and transform queries</a:t>
            </a:r>
          </a:p>
          <a:p>
            <a:pPr lvl="1"/>
            <a:r>
              <a:rPr lang="en-US" dirty="0" smtClean="0"/>
              <a:t>Discover queries that should be transformed.</a:t>
            </a:r>
          </a:p>
          <a:p>
            <a:pPr lvl="1"/>
            <a:r>
              <a:rPr lang="en-US" dirty="0" smtClean="0"/>
              <a:t>The transformation preserves the intent of the query.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60603"/>
            <a:ext cx="8229600" cy="838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Handling New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28" y="983662"/>
            <a:ext cx="8593409" cy="5363035"/>
          </a:xfrm>
        </p:spPr>
        <p:txBody>
          <a:bodyPr/>
          <a:lstStyle/>
          <a:p>
            <a:r>
              <a:rPr lang="en-US" sz="2500" dirty="0" smtClean="0"/>
              <a:t>One may modify the schema to store new information.</a:t>
            </a:r>
          </a:p>
          <a:p>
            <a:pPr lvl="1"/>
            <a:r>
              <a:rPr lang="en-US" sz="2200" dirty="0" smtClean="0"/>
              <a:t>e.g., new attributes.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300" dirty="0" smtClean="0"/>
              <a:t>Check if the new schema contains at least as much information as the old one.</a:t>
            </a:r>
          </a:p>
          <a:p>
            <a:pPr lvl="1"/>
            <a:r>
              <a:rPr lang="en-US" sz="2000" dirty="0" smtClean="0"/>
              <a:t>The change should not cause queries to lose information.</a:t>
            </a:r>
          </a:p>
          <a:p>
            <a:r>
              <a:rPr lang="en-US" sz="2300" dirty="0" smtClean="0"/>
              <a:t>Analyze the impact on queries</a:t>
            </a:r>
          </a:p>
          <a:p>
            <a:r>
              <a:rPr lang="en-US" sz="2300" dirty="0" smtClean="0"/>
              <a:t>The values of new attributes are not known for many existing entities. </a:t>
            </a:r>
          </a:p>
          <a:p>
            <a:pPr lvl="1"/>
            <a:r>
              <a:rPr lang="en-US" sz="2000" dirty="0" smtClean="0"/>
              <a:t>DBMS uses NULL values, which may break existing queries.</a:t>
            </a:r>
          </a:p>
          <a:p>
            <a:pPr lvl="1"/>
            <a:r>
              <a:rPr lang="en-US" sz="2000" dirty="0" smtClean="0"/>
              <a:t>Analyze the impact of NULL values on queries.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3674"/>
              </p:ext>
            </p:extLst>
          </p:nvPr>
        </p:nvGraphicFramePr>
        <p:xfrm>
          <a:off x="618887" y="2095250"/>
          <a:ext cx="3454036" cy="9884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3357"/>
                <a:gridCol w="857722"/>
                <a:gridCol w="510941"/>
                <a:gridCol w="875897"/>
                <a:gridCol w="686119"/>
              </a:tblGrid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date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v_data</a:t>
                      </a:r>
                      <a:endParaRPr lang="en-US" sz="1400" b="1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1/2/2012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blob</a:t>
                      </a:r>
                      <a:endParaRPr lang="en-US" sz="1400" b="0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15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4/3/2012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blob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0148" y="1744113"/>
            <a:ext cx="151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version</a:t>
            </a:r>
            <a:endParaRPr lang="en-US" sz="16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25005"/>
              </p:ext>
            </p:extLst>
          </p:nvPr>
        </p:nvGraphicFramePr>
        <p:xfrm>
          <a:off x="4364888" y="2104819"/>
          <a:ext cx="4671450" cy="9884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1742"/>
                <a:gridCol w="846701"/>
                <a:gridCol w="510940"/>
                <a:gridCol w="905093"/>
                <a:gridCol w="744513"/>
                <a:gridCol w="1182461"/>
              </a:tblGrid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date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v_data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geo_info</a:t>
                      </a:r>
                      <a:endParaRPr lang="en-US" sz="1400" b="1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1/2/2012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blob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(102,209,30)</a:t>
                      </a:r>
                      <a:endParaRPr lang="en-US" sz="1400" b="0" dirty="0"/>
                    </a:p>
                  </a:txBody>
                  <a:tcPr/>
                </a:tc>
              </a:tr>
              <a:tr h="3294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15 K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4/3/2012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blob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(203,30.412)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08532" y="1700316"/>
            <a:ext cx="151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version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25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Analysis for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74" y="1386995"/>
            <a:ext cx="8539316" cy="4948083"/>
          </a:xfrm>
        </p:spPr>
        <p:txBody>
          <a:bodyPr/>
          <a:lstStyle/>
          <a:p>
            <a:r>
              <a:rPr lang="en-US" sz="2400" dirty="0" smtClean="0"/>
              <a:t>Typical mutation analysis:</a:t>
            </a:r>
          </a:p>
          <a:p>
            <a:pPr lvl="1"/>
            <a:r>
              <a:rPr lang="en-US" sz="2000" dirty="0" smtClean="0"/>
              <a:t>Mutate source to represent potential </a:t>
            </a:r>
            <a:r>
              <a:rPr lang="en-US" sz="2000" i="1" dirty="0" smtClean="0"/>
              <a:t>faults</a:t>
            </a:r>
          </a:p>
          <a:p>
            <a:pPr lvl="1"/>
            <a:r>
              <a:rPr lang="en-US" sz="2000" dirty="0" smtClean="0"/>
              <a:t>Used to determine test suite adequacy</a:t>
            </a:r>
            <a:br>
              <a:rPr lang="en-US" sz="2000" dirty="0" smtClean="0"/>
            </a:br>
            <a:endParaRPr lang="en-US" sz="1200" dirty="0" smtClean="0"/>
          </a:p>
          <a:p>
            <a:r>
              <a:rPr lang="en-US" sz="2400" dirty="0" smtClean="0"/>
              <a:t>Our strategy: mutation for pre-emptive adaptation</a:t>
            </a:r>
          </a:p>
          <a:p>
            <a:pPr lvl="1"/>
            <a:r>
              <a:rPr lang="en-US" sz="2000" dirty="0" smtClean="0"/>
              <a:t>Mutate source to represent potential </a:t>
            </a:r>
            <a:r>
              <a:rPr lang="en-US" sz="2000" i="1" dirty="0" smtClean="0"/>
              <a:t>resource changes</a:t>
            </a:r>
          </a:p>
          <a:p>
            <a:pPr lvl="1"/>
            <a:r>
              <a:rPr lang="en-US" sz="2000" dirty="0" smtClean="0"/>
              <a:t>May cause: test failure, performance change, no effect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Example resource mutations:</a:t>
            </a:r>
          </a:p>
          <a:p>
            <a:pPr lvl="1"/>
            <a:r>
              <a:rPr lang="en-US" sz="2000" dirty="0" smtClean="0"/>
              <a:t>Remove all calls to an “unavailable” library</a:t>
            </a:r>
          </a:p>
          <a:p>
            <a:pPr lvl="1"/>
            <a:r>
              <a:rPr lang="en-US" sz="2000" dirty="0" smtClean="0"/>
              <a:t>Remove a privilege, disable a device or interface</a:t>
            </a:r>
          </a:p>
          <a:p>
            <a:pPr lvl="1"/>
            <a:r>
              <a:rPr lang="en-US" sz="2000" dirty="0" smtClean="0"/>
              <a:t>Tweak attribute of a resource (e.g. bandwidth, buffer/packet size)</a:t>
            </a:r>
          </a:p>
          <a:p>
            <a:pPr lvl="1"/>
            <a:r>
              <a:rPr lang="en-US" sz="2000" dirty="0" smtClean="0"/>
              <a:t>Artificially degrade a resource or use an old library version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Mutation 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25" y="1496556"/>
            <a:ext cx="8332839" cy="5026742"/>
          </a:xfrm>
        </p:spPr>
        <p:txBody>
          <a:bodyPr/>
          <a:lstStyle/>
          <a:p>
            <a:r>
              <a:rPr lang="en-US" sz="2400" dirty="0" smtClean="0"/>
              <a:t>Test failures</a:t>
            </a:r>
          </a:p>
          <a:p>
            <a:pPr lvl="1"/>
            <a:r>
              <a:rPr lang="en-US" sz="2000" dirty="0" smtClean="0"/>
              <a:t>Resource cannot be unilaterally removed</a:t>
            </a:r>
          </a:p>
          <a:p>
            <a:pPr lvl="1"/>
            <a:r>
              <a:rPr lang="en-US" sz="2000" dirty="0" smtClean="0"/>
              <a:t>Can use as success/fail pair </a:t>
            </a:r>
            <a:r>
              <a:rPr lang="en-US" sz="2000" dirty="0"/>
              <a:t>for more expensive trace </a:t>
            </a:r>
            <a:r>
              <a:rPr lang="en-US" sz="2000" dirty="0" smtClean="0"/>
              <a:t>analysis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2400" dirty="0" smtClean="0"/>
              <a:t>Performance changes</a:t>
            </a:r>
            <a:endParaRPr lang="en-US" sz="2400" dirty="0"/>
          </a:p>
          <a:p>
            <a:pPr lvl="1"/>
            <a:r>
              <a:rPr lang="en-US" sz="2000" dirty="0"/>
              <a:t>Measure performance impact of </a:t>
            </a:r>
            <a:r>
              <a:rPr lang="en-US" sz="2000" dirty="0" smtClean="0"/>
              <a:t>resources</a:t>
            </a:r>
          </a:p>
          <a:p>
            <a:pPr lvl="1"/>
            <a:r>
              <a:rPr lang="en-US" sz="2000" dirty="0" smtClean="0"/>
              <a:t>Introduce variability to PLA: trade-off performance vs. robustness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r>
              <a:rPr lang="en-US" sz="2400" dirty="0" smtClean="0"/>
              <a:t>No observable effect</a:t>
            </a:r>
          </a:p>
          <a:p>
            <a:pPr lvl="1"/>
            <a:r>
              <a:rPr lang="en-US" sz="2000" dirty="0" smtClean="0"/>
              <a:t>Candidate for removal – reduce resource requirements</a:t>
            </a:r>
          </a:p>
          <a:p>
            <a:pPr lvl="1"/>
            <a:r>
              <a:rPr lang="en-US" sz="2000" dirty="0" smtClean="0"/>
              <a:t>Likely a common case (see: Qi et al. </a:t>
            </a:r>
            <a:r>
              <a:rPr lang="en-US" sz="2000" dirty="0" err="1" smtClean="0"/>
              <a:t>ISSTA</a:t>
            </a:r>
            <a:r>
              <a:rPr lang="en-US" sz="2000" dirty="0" smtClean="0"/>
              <a:t> 2015)</a:t>
            </a:r>
          </a:p>
          <a:p>
            <a:pPr lvl="2"/>
            <a:r>
              <a:rPr lang="en-US" sz="1600" dirty="0" smtClean="0"/>
              <a:t>Requesting unneeded permissions</a:t>
            </a:r>
          </a:p>
          <a:p>
            <a:pPr lvl="2"/>
            <a:r>
              <a:rPr lang="en-US" sz="1600" dirty="0" smtClean="0"/>
              <a:t>Copy and paste errors, dead code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Phone overload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4806069" y="984158"/>
            <a:ext cx="4334088" cy="334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/>
              <a:t> </a:t>
            </a:r>
            <a:r>
              <a:rPr lang="en-US" dirty="0" smtClean="0"/>
              <a:t>Goals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9" y="1071143"/>
            <a:ext cx="8259098" cy="5217320"/>
          </a:xfrm>
        </p:spPr>
        <p:txBody>
          <a:bodyPr/>
          <a:lstStyle/>
          <a:p>
            <a:r>
              <a:rPr lang="en-US" dirty="0" smtClean="0"/>
              <a:t>Tactical Situation Awareness </a:t>
            </a:r>
            <a:br>
              <a:rPr lang="en-US" dirty="0" smtClean="0"/>
            </a:br>
            <a:r>
              <a:rPr lang="en-US" dirty="0" smtClean="0"/>
              <a:t>(SA) is a key part of modern </a:t>
            </a:r>
            <a:br>
              <a:rPr lang="en-US" dirty="0" smtClean="0"/>
            </a:br>
            <a:r>
              <a:rPr lang="en-US" dirty="0" smtClean="0"/>
              <a:t>warfare, law enforcement, </a:t>
            </a:r>
            <a:br>
              <a:rPr lang="en-US" dirty="0" smtClean="0"/>
            </a:br>
            <a:r>
              <a:rPr lang="en-US" dirty="0" smtClean="0"/>
              <a:t>humanitarian missions, etc.</a:t>
            </a:r>
          </a:p>
          <a:p>
            <a:r>
              <a:rPr lang="en-US" dirty="0" smtClean="0"/>
              <a:t>SA is characterized by </a:t>
            </a:r>
          </a:p>
          <a:p>
            <a:pPr lvl="1"/>
            <a:r>
              <a:rPr lang="en-US" dirty="0" smtClean="0"/>
              <a:t>Diverse and changing use </a:t>
            </a:r>
            <a:br>
              <a:rPr lang="en-US" dirty="0" smtClean="0"/>
            </a:br>
            <a:r>
              <a:rPr lang="en-US" dirty="0" smtClean="0"/>
              <a:t>cases and requirements</a:t>
            </a:r>
          </a:p>
          <a:p>
            <a:pPr lvl="1"/>
            <a:r>
              <a:rPr lang="en-US" dirty="0" smtClean="0"/>
              <a:t>Many and changing operating environments</a:t>
            </a:r>
          </a:p>
          <a:p>
            <a:pPr lvl="1"/>
            <a:r>
              <a:rPr lang="en-US" dirty="0" smtClean="0"/>
              <a:t>Long lifecycle in a fast evolving ecosystem</a:t>
            </a:r>
          </a:p>
          <a:p>
            <a:r>
              <a:rPr lang="en-US" dirty="0" err="1" smtClean="0"/>
              <a:t>IMMoRTALS</a:t>
            </a:r>
            <a:r>
              <a:rPr lang="en-US" dirty="0" smtClean="0"/>
              <a:t> will develop, demonstrate and evaluate technology to make software evolve in this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552" y="142204"/>
            <a:ext cx="6177607" cy="682625"/>
          </a:xfrm>
        </p:spPr>
        <p:txBody>
          <a:bodyPr/>
          <a:lstStyle/>
          <a:p>
            <a:r>
              <a:rPr lang="en-US" dirty="0" smtClean="0"/>
              <a:t>Resource Dependency- Representation and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74273" y="1481599"/>
            <a:ext cx="4306023" cy="2315877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iangle 27"/>
          <p:cNvSpPr/>
          <p:nvPr/>
        </p:nvSpPr>
        <p:spPr>
          <a:xfrm rot="16200000">
            <a:off x="1365095" y="3030053"/>
            <a:ext cx="2253424" cy="1538989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25000">
                  <a:schemeClr val="bg1">
                    <a:lumMod val="75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Component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75461" y="2211410"/>
            <a:ext cx="1695439" cy="1619008"/>
            <a:chOff x="6472135" y="1334475"/>
            <a:chExt cx="1172612" cy="1667767"/>
          </a:xfrm>
        </p:grpSpPr>
        <p:sp>
          <p:nvSpPr>
            <p:cNvPr id="6" name="TextBox 5"/>
            <p:cNvSpPr txBox="1"/>
            <p:nvPr/>
          </p:nvSpPr>
          <p:spPr>
            <a:xfrm>
              <a:off x="6472135" y="1334475"/>
              <a:ext cx="1172612" cy="665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Knowledge</a:t>
              </a:r>
              <a:br>
                <a:rPr lang="en-US" b="1" dirty="0" smtClean="0"/>
              </a:br>
              <a:r>
                <a:rPr lang="en-US" b="1" dirty="0" smtClean="0"/>
                <a:t>Store</a:t>
              </a:r>
              <a:endParaRPr lang="en-US" b="1" dirty="0"/>
            </a:p>
          </p:txBody>
        </p:sp>
        <p:sp>
          <p:nvSpPr>
            <p:cNvPr id="7" name="Flowchart: Magnetic Disk 82"/>
            <p:cNvSpPr/>
            <p:nvPr/>
          </p:nvSpPr>
          <p:spPr>
            <a:xfrm>
              <a:off x="6792776" y="2752735"/>
              <a:ext cx="531218" cy="249507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81"/>
            <p:cNvSpPr/>
            <p:nvPr/>
          </p:nvSpPr>
          <p:spPr>
            <a:xfrm>
              <a:off x="6792677" y="2531452"/>
              <a:ext cx="531218" cy="249504"/>
            </a:xfrm>
            <a:prstGeom prst="flowChartMagneticDisk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0"/>
            <p:cNvSpPr/>
            <p:nvPr/>
          </p:nvSpPr>
          <p:spPr>
            <a:xfrm>
              <a:off x="6792677" y="2302987"/>
              <a:ext cx="531218" cy="249504"/>
            </a:xfrm>
            <a:prstGeom prst="flowChartMagneticDisk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78"/>
            <p:cNvSpPr/>
            <p:nvPr/>
          </p:nvSpPr>
          <p:spPr>
            <a:xfrm>
              <a:off x="6792677" y="2076299"/>
              <a:ext cx="531218" cy="249504"/>
            </a:xfrm>
            <a:prstGeom prst="flowChartMagneticDisk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13954" y="2330081"/>
            <a:ext cx="1749198" cy="1707301"/>
            <a:chOff x="2532557" y="1652615"/>
            <a:chExt cx="1749198" cy="17073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176" y="1901956"/>
              <a:ext cx="1457960" cy="145796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32557" y="1652615"/>
              <a:ext cx="174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Feature Model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31986" y="4762514"/>
            <a:ext cx="1608133" cy="1485756"/>
            <a:chOff x="2909680" y="5013778"/>
            <a:chExt cx="1608133" cy="1485756"/>
          </a:xfrm>
        </p:grpSpPr>
        <p:sp>
          <p:nvSpPr>
            <p:cNvPr id="14" name="Folded Corner 13"/>
            <p:cNvSpPr/>
            <p:nvPr/>
          </p:nvSpPr>
          <p:spPr>
            <a:xfrm>
              <a:off x="3269713" y="5013778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3354343" y="5076122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3438960" y="5151448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@</a:t>
              </a:r>
              <a:r>
                <a:rPr lang="en-US" sz="1200" dirty="0" err="1" smtClean="0"/>
                <a:t>dfu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09680" y="5853203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Source Code</a:t>
              </a:r>
              <a:br>
                <a:rPr lang="en-US" b="1" dirty="0" smtClean="0"/>
              </a:br>
              <a:r>
                <a:rPr lang="en-US" b="1" dirty="0" smtClean="0"/>
                <a:t>(</a:t>
              </a:r>
              <a:r>
                <a:rPr lang="en-US" b="1" dirty="0" err="1" smtClean="0"/>
                <a:t>DFUs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04339" y="1496783"/>
            <a:ext cx="2390399" cy="1555867"/>
            <a:chOff x="4619945" y="4309043"/>
            <a:chExt cx="2390399" cy="1555867"/>
          </a:xfrm>
        </p:grpSpPr>
        <p:sp>
          <p:nvSpPr>
            <p:cNvPr id="18" name="Folded Corner 17"/>
            <p:cNvSpPr/>
            <p:nvPr/>
          </p:nvSpPr>
          <p:spPr>
            <a:xfrm>
              <a:off x="5455725" y="5013778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lded Corner 18"/>
            <p:cNvSpPr/>
            <p:nvPr/>
          </p:nvSpPr>
          <p:spPr>
            <a:xfrm>
              <a:off x="5540355" y="5076122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/>
            <p:cNvSpPr/>
            <p:nvPr/>
          </p:nvSpPr>
          <p:spPr>
            <a:xfrm>
              <a:off x="5624972" y="5151448"/>
              <a:ext cx="549575" cy="71346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</a:t>
              </a:r>
              <a:r>
                <a:rPr lang="en-US" sz="1200" baseline="-25000" dirty="0" err="1" smtClean="0"/>
                <a:t>1</a:t>
              </a:r>
              <a:r>
                <a:rPr lang="en-US" sz="1200" dirty="0" smtClean="0"/>
                <a:t> {…}</a:t>
              </a:r>
              <a:r>
                <a:rPr lang="is-IS" sz="1200" dirty="0"/>
                <a:t> </a:t>
              </a:r>
              <a:r>
                <a:rPr lang="is-IS" sz="1200" dirty="0" smtClean="0"/>
                <a:t>r</a:t>
              </a:r>
              <a:r>
                <a:rPr lang="is-IS" sz="1200" baseline="-25000" dirty="0" smtClean="0"/>
                <a:t>2</a:t>
              </a:r>
              <a:r>
                <a:rPr lang="is-IS" sz="1200" dirty="0" smtClean="0"/>
                <a:t> </a:t>
              </a:r>
              <a:r>
                <a:rPr lang="is-IS" sz="1200" dirty="0"/>
                <a:t>{…}</a:t>
              </a:r>
              <a:endParaRPr lang="en-US" sz="12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19945" y="4309043"/>
              <a:ext cx="2390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Resource Interfaces</a:t>
              </a:r>
              <a:br>
                <a:rPr lang="en-US" b="1" dirty="0" smtClean="0"/>
              </a:br>
              <a:r>
                <a:rPr lang="en-US" b="1" dirty="0" smtClean="0"/>
                <a:t>(DSL)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1811" y="3210686"/>
            <a:ext cx="1476686" cy="1147588"/>
            <a:chOff x="892713" y="3053997"/>
            <a:chExt cx="1476686" cy="1147588"/>
          </a:xfrm>
        </p:grpSpPr>
        <p:sp>
          <p:nvSpPr>
            <p:cNvPr id="25" name="Can 24"/>
            <p:cNvSpPr/>
            <p:nvPr/>
          </p:nvSpPr>
          <p:spPr>
            <a:xfrm>
              <a:off x="892713" y="3053997"/>
              <a:ext cx="1475000" cy="1147588"/>
            </a:xfrm>
            <a:prstGeom prst="can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2713" y="3373997"/>
              <a:ext cx="147668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Repository of</a:t>
              </a:r>
            </a:p>
            <a:p>
              <a:pPr algn="ctr"/>
              <a:r>
                <a:rPr lang="en-US" sz="1400" b="1" dirty="0" smtClean="0"/>
                <a:t>Annotated PLA</a:t>
              </a:r>
            </a:p>
            <a:p>
              <a:pPr algn="ctr"/>
              <a:r>
                <a:rPr lang="en-US" sz="1400" b="1" dirty="0" smtClean="0"/>
                <a:t>Components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35466" y="4824858"/>
            <a:ext cx="1390124" cy="1140429"/>
            <a:chOff x="6041952" y="4947257"/>
            <a:chExt cx="1390124" cy="11404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535" y="4947257"/>
              <a:ext cx="714958" cy="7758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041952" y="5718354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Ontologies</a:t>
              </a:r>
              <a:endParaRPr lang="en-US" dirty="0"/>
            </a:p>
          </p:txBody>
        </p:sp>
      </p:grpSp>
      <p:sp>
        <p:nvSpPr>
          <p:cNvPr id="36" name="Up-Down Arrow 35"/>
          <p:cNvSpPr/>
          <p:nvPr/>
        </p:nvSpPr>
        <p:spPr>
          <a:xfrm rot="1770475">
            <a:off x="6949592" y="3952440"/>
            <a:ext cx="280566" cy="78095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3150536">
            <a:off x="4635509" y="2685102"/>
            <a:ext cx="280566" cy="78095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7628393">
            <a:off x="6520290" y="2659615"/>
            <a:ext cx="280566" cy="8816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2487984">
            <a:off x="5021890" y="3148215"/>
            <a:ext cx="280566" cy="15460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9490295">
            <a:off x="6032765" y="3170134"/>
            <a:ext cx="280566" cy="15460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78944"/>
            <a:ext cx="8229600" cy="682625"/>
          </a:xfrm>
        </p:spPr>
        <p:txBody>
          <a:bodyPr/>
          <a:lstStyle/>
          <a:p>
            <a:r>
              <a:rPr lang="en-US" dirty="0" smtClean="0"/>
              <a:t>Resource Specification DSL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4769"/>
            <a:ext cx="8399721" cy="3385085"/>
          </a:xfrm>
        </p:spPr>
        <p:txBody>
          <a:bodyPr/>
          <a:lstStyle/>
          <a:p>
            <a:r>
              <a:rPr lang="en-US" sz="2400" dirty="0" smtClean="0"/>
              <a:t>Declarative resource </a:t>
            </a:r>
            <a:r>
              <a:rPr lang="en-US" sz="2400" i="1" dirty="0" smtClean="0"/>
              <a:t>requirements</a:t>
            </a:r>
            <a:r>
              <a:rPr lang="en-US" sz="2400" dirty="0" smtClean="0"/>
              <a:t> &amp; </a:t>
            </a:r>
            <a:r>
              <a:rPr lang="en-US" sz="2400" i="1" dirty="0" smtClean="0"/>
              <a:t>provisions</a:t>
            </a:r>
            <a:endParaRPr lang="en-US" sz="2400" dirty="0" smtClean="0"/>
          </a:p>
          <a:p>
            <a:pPr lvl="1"/>
            <a:r>
              <a:rPr lang="en-US" sz="2000" dirty="0"/>
              <a:t>Links </a:t>
            </a:r>
            <a:r>
              <a:rPr lang="en-US" sz="2000" dirty="0" err="1"/>
              <a:t>DFUs</a:t>
            </a:r>
            <a:r>
              <a:rPr lang="en-US" sz="2000" dirty="0"/>
              <a:t> to feature model and knowledge </a:t>
            </a:r>
            <a:r>
              <a:rPr lang="en-US" sz="2000" dirty="0" smtClean="0"/>
              <a:t>base</a:t>
            </a:r>
          </a:p>
          <a:p>
            <a:pPr lvl="1"/>
            <a:r>
              <a:rPr lang="en-US" sz="2000" dirty="0" smtClean="0"/>
              <a:t>A “resource type” for each </a:t>
            </a:r>
            <a:r>
              <a:rPr lang="en-US" sz="2000" dirty="0" err="1" smtClean="0"/>
              <a:t>DFU</a:t>
            </a:r>
            <a:endParaRPr lang="en-US" sz="2000" dirty="0" smtClean="0"/>
          </a:p>
          <a:p>
            <a:pPr lvl="2"/>
            <a:r>
              <a:rPr lang="en-US" sz="1800" i="1" dirty="0" smtClean="0"/>
              <a:t>Variational</a:t>
            </a:r>
            <a:r>
              <a:rPr lang="en-US" sz="1800" dirty="0" smtClean="0"/>
              <a:t>: conditional constraints linked to configuration opts + PLA</a:t>
            </a:r>
          </a:p>
          <a:p>
            <a:pPr lvl="2"/>
            <a:r>
              <a:rPr lang="en-US" sz="1800" i="1" dirty="0" err="1" smtClean="0"/>
              <a:t>Composable</a:t>
            </a:r>
            <a:r>
              <a:rPr lang="en-US" sz="1800" dirty="0" smtClean="0"/>
              <a:t>: infer types of larger component from </a:t>
            </a:r>
            <a:r>
              <a:rPr lang="en-US" sz="1800" dirty="0" err="1" smtClean="0"/>
              <a:t>DFUs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  <a:p>
            <a:r>
              <a:rPr lang="en-US" sz="2400" dirty="0"/>
              <a:t>Builds </a:t>
            </a:r>
            <a:r>
              <a:rPr lang="en-US" sz="2400" dirty="0" smtClean="0"/>
              <a:t>on work on </a:t>
            </a:r>
            <a:r>
              <a:rPr lang="en-US" sz="2400" i="1" dirty="0"/>
              <a:t>variational type </a:t>
            </a:r>
            <a:r>
              <a:rPr lang="en-US" sz="2400" i="1" dirty="0" smtClean="0"/>
              <a:t>inference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Efficiently infer types for </a:t>
            </a:r>
            <a:r>
              <a:rPr lang="en-US" sz="2000" i="1" dirty="0" smtClean="0"/>
              <a:t>all possible configurations</a:t>
            </a:r>
            <a:r>
              <a:rPr lang="en-US" sz="2000" dirty="0" smtClean="0"/>
              <a:t> of PLA</a:t>
            </a:r>
            <a:endParaRPr lang="en-US" sz="2000" dirty="0"/>
          </a:p>
          <a:p>
            <a:pPr lvl="1"/>
            <a:r>
              <a:rPr lang="en-US" sz="2000" dirty="0" smtClean="0"/>
              <a:t>Adds records </a:t>
            </a:r>
            <a:r>
              <a:rPr lang="en-US" sz="2000" dirty="0"/>
              <a:t>+ row </a:t>
            </a:r>
            <a:r>
              <a:rPr lang="en-US" sz="2000" dirty="0" smtClean="0"/>
              <a:t>polymorphism, generalizes constraints</a:t>
            </a:r>
            <a:endParaRPr lang="en-US" sz="3400" dirty="0" smtClean="0"/>
          </a:p>
          <a:p>
            <a:pPr lvl="2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1976" y="4910585"/>
            <a:ext cx="6390166" cy="1371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requires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sw:writeImageToXML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(in=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datatype:base64image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out=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w3:exif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if (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fm:compression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sw:zip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(version &gt;= 6.3.1)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provides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sw:saveImage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95" y="200602"/>
            <a:ext cx="8229600" cy="682625"/>
          </a:xfrm>
        </p:spPr>
        <p:txBody>
          <a:bodyPr/>
          <a:lstStyle/>
          <a:p>
            <a:r>
              <a:rPr lang="en-US" dirty="0" smtClean="0"/>
              <a:t>During Discovery and Synthesis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7995" y="1929591"/>
            <a:ext cx="8314661" cy="45722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Infer </a:t>
            </a:r>
            <a:r>
              <a:rPr lang="en-US" i="1" dirty="0" smtClean="0"/>
              <a:t>most-general</a:t>
            </a:r>
            <a:r>
              <a:rPr lang="en-US" dirty="0" smtClean="0"/>
              <a:t> variational resource types</a:t>
            </a:r>
          </a:p>
          <a:p>
            <a:pPr lvl="1"/>
            <a:r>
              <a:rPr lang="en-US" dirty="0" smtClean="0"/>
              <a:t>Minimal requirements to use a component</a:t>
            </a:r>
          </a:p>
          <a:p>
            <a:pPr lvl="1"/>
            <a:r>
              <a:rPr lang="en-US" dirty="0" smtClean="0"/>
              <a:t>Maximal provisions offered by the component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typing results to guide PLA configuration</a:t>
            </a:r>
          </a:p>
          <a:p>
            <a:pPr lvl="1"/>
            <a:r>
              <a:rPr lang="en-US" dirty="0" smtClean="0"/>
              <a:t>Filter for products consistent with an environment spec</a:t>
            </a:r>
          </a:p>
          <a:p>
            <a:pPr lvl="1"/>
            <a:r>
              <a:rPr lang="en-US" dirty="0" smtClean="0"/>
              <a:t>Optimize for minimal resource requirements (</a:t>
            </a:r>
            <a:r>
              <a:rPr lang="en-US" i="1" dirty="0" smtClean="0"/>
              <a:t>robustness</a:t>
            </a:r>
            <a:r>
              <a:rPr lang="en-US" dirty="0" smtClean="0"/>
              <a:t>) or least costly resources (</a:t>
            </a:r>
            <a:r>
              <a:rPr lang="en-US" i="1" dirty="0" smtClean="0"/>
              <a:t>performance</a:t>
            </a:r>
            <a:r>
              <a:rPr lang="en-US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5714" y="1427986"/>
            <a:ext cx="369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Efficiently, for all configurations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7" y="210842"/>
            <a:ext cx="8229600" cy="682625"/>
          </a:xfrm>
        </p:spPr>
        <p:txBody>
          <a:bodyPr/>
          <a:lstStyle/>
          <a:p>
            <a:r>
              <a:rPr lang="en-US" dirty="0" smtClean="0"/>
              <a:t>During Analysis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552" y="1373891"/>
            <a:ext cx="8516680" cy="4846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High-level impact analysis</a:t>
            </a:r>
          </a:p>
          <a:p>
            <a:pPr lvl="1"/>
            <a:r>
              <a:rPr lang="en-US" dirty="0" smtClean="0"/>
              <a:t>Type against </a:t>
            </a:r>
            <a:r>
              <a:rPr lang="en-US" i="1" dirty="0" err="1" smtClean="0"/>
              <a:t>variational</a:t>
            </a:r>
            <a:r>
              <a:rPr lang="en-US" i="1" dirty="0" smtClean="0"/>
              <a:t> environment</a:t>
            </a:r>
            <a:r>
              <a:rPr lang="en-US" dirty="0" smtClean="0"/>
              <a:t> specs</a:t>
            </a:r>
          </a:p>
          <a:p>
            <a:pPr lvl="1"/>
            <a:r>
              <a:rPr lang="en-US" dirty="0" smtClean="0"/>
              <a:t>Help predict what changes will be breaking</a:t>
            </a:r>
            <a:endParaRPr lang="en-US" sz="1400" dirty="0" smtClean="0"/>
          </a:p>
          <a:p>
            <a:endParaRPr lang="en-US" sz="1800" dirty="0"/>
          </a:p>
          <a:p>
            <a:r>
              <a:rPr lang="en-US" dirty="0" smtClean="0"/>
              <a:t>Fast/pre-emptive recovery from breaking changes</a:t>
            </a:r>
          </a:p>
          <a:p>
            <a:pPr lvl="1"/>
            <a:r>
              <a:rPr lang="en-US" dirty="0" smtClean="0"/>
              <a:t>Quickly find products that work in new environment</a:t>
            </a:r>
          </a:p>
          <a:p>
            <a:pPr lvl="1"/>
            <a:r>
              <a:rPr lang="en-US" dirty="0" smtClean="0"/>
              <a:t>Use knowledge base links to guide </a:t>
            </a:r>
            <a:r>
              <a:rPr lang="en-US" dirty="0"/>
              <a:t>program </a:t>
            </a:r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products </a:t>
            </a:r>
            <a:r>
              <a:rPr lang="en-US" dirty="0" smtClean="0"/>
              <a:t>that </a:t>
            </a:r>
            <a:r>
              <a:rPr lang="en-US" i="1" dirty="0" smtClean="0"/>
              <a:t>almost</a:t>
            </a:r>
            <a:r>
              <a:rPr lang="en-US" dirty="0" smtClean="0"/>
              <a:t> work in new environment</a:t>
            </a:r>
          </a:p>
          <a:p>
            <a:pPr lvl="2"/>
            <a:r>
              <a:rPr lang="en-US" dirty="0" smtClean="0"/>
              <a:t>Fast turnaround when manual changes are unavoidable</a:t>
            </a:r>
          </a:p>
          <a:p>
            <a:pPr lvl="2"/>
            <a:r>
              <a:rPr lang="en-US" dirty="0" smtClean="0"/>
              <a:t>Builds on work on </a:t>
            </a:r>
            <a:r>
              <a:rPr lang="en-US" i="1" dirty="0" smtClean="0"/>
              <a:t>counterfactual typing</a:t>
            </a:r>
          </a:p>
        </p:txBody>
      </p:sp>
    </p:spTree>
    <p:extLst>
      <p:ext uri="{BB962C8B-B14F-4D97-AF65-F5344CB8AC3E}">
        <p14:creationId xmlns:p14="http://schemas.microsoft.com/office/powerpoint/2010/main" val="39196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and Responding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65255" y="3202795"/>
            <a:ext cx="2793985" cy="2120643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1024" y="3000319"/>
            <a:ext cx="1566249" cy="1386495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25086" y="1816300"/>
            <a:ext cx="1566249" cy="1386495"/>
          </a:xfrm>
          <a:prstGeom prst="ellipse">
            <a:avLst/>
          </a:prstGeom>
          <a:solidFill>
            <a:schemeClr val="accent1">
              <a:lumMod val="20000"/>
              <a:lumOff val="80000"/>
              <a:alpha val="25098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1300" y="159428"/>
            <a:ext cx="8229600" cy="682625"/>
          </a:xfrm>
        </p:spPr>
        <p:txBody>
          <a:bodyPr/>
          <a:lstStyle/>
          <a:p>
            <a:r>
              <a:rPr lang="en-US" dirty="0" smtClean="0"/>
              <a:t>Responding </a:t>
            </a:r>
            <a:r>
              <a:rPr lang="en-US" smtClean="0"/>
              <a:t>to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258552" y="12192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410952" y="13716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563352" y="15240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352" y="1898650"/>
            <a:ext cx="1930400" cy="146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252" y="1697335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@ annotations…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258552" y="3352469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1880" y="2227966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Code  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105" y="4148192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DSL  </a:t>
            </a:r>
            <a:endParaRPr lang="en-US" sz="16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375150" y="1202316"/>
            <a:ext cx="2726787" cy="2324431"/>
          </a:xfrm>
          <a:prstGeom prst="flowChartMagneticDisk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763339" y="2080828"/>
            <a:ext cx="609600" cy="152400"/>
            <a:chOff x="4152900" y="1954312"/>
            <a:chExt cx="609600" cy="152400"/>
          </a:xfrm>
        </p:grpSpPr>
        <p:sp>
          <p:nvSpPr>
            <p:cNvPr id="15" name="Rectangle 14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3339" y="2349016"/>
            <a:ext cx="609600" cy="152400"/>
            <a:chOff x="4152900" y="1954312"/>
            <a:chExt cx="609600" cy="152400"/>
          </a:xfrm>
        </p:grpSpPr>
        <p:sp>
          <p:nvSpPr>
            <p:cNvPr id="21" name="Rectangle 20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63339" y="2934704"/>
            <a:ext cx="609600" cy="152400"/>
            <a:chOff x="4152900" y="1954312"/>
            <a:chExt cx="609600" cy="152400"/>
          </a:xfrm>
        </p:grpSpPr>
        <p:sp>
          <p:nvSpPr>
            <p:cNvPr id="25" name="Rectangle 24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4674439" y="2014996"/>
            <a:ext cx="825500" cy="1134604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2998878" y="1030288"/>
            <a:ext cx="2069261" cy="442912"/>
          </a:xfrm>
          <a:prstGeom prst="wedgeRectCallout">
            <a:avLst>
              <a:gd name="adj1" fmla="val 45280"/>
              <a:gd name="adj2" fmla="val 19353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relationships this DFU is 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15" idx="1"/>
            <a:endCxn id="10" idx="3"/>
          </p:cNvCxnSpPr>
          <p:nvPr/>
        </p:nvCxnSpPr>
        <p:spPr>
          <a:xfrm flipH="1" flipV="1">
            <a:off x="2493752" y="1971675"/>
            <a:ext cx="2269587" cy="185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12" idx="0"/>
          </p:cNvCxnSpPr>
          <p:nvPr/>
        </p:nvCxnSpPr>
        <p:spPr>
          <a:xfrm flipH="1">
            <a:off x="2188952" y="2501416"/>
            <a:ext cx="3082387" cy="1225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2503487" y="2426419"/>
            <a:ext cx="1744663" cy="442912"/>
          </a:xfrm>
          <a:prstGeom prst="wedgeRectCallout">
            <a:avLst>
              <a:gd name="adj1" fmla="val 36812"/>
              <a:gd name="adj2" fmla="val 7883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these is the EFS of this DFU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1937" y="1913938"/>
            <a:ext cx="2338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IMMoRTALS</a:t>
            </a:r>
            <a:r>
              <a:rPr lang="en-US" dirty="0" smtClean="0"/>
              <a:t> repository of annotated PLA components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7101937" y="960439"/>
            <a:ext cx="2069261" cy="736896"/>
          </a:xfrm>
          <a:prstGeom prst="wedgeRectCallout">
            <a:avLst>
              <a:gd name="adj1" fmla="val 2931"/>
              <a:gd name="adj2" fmla="val 8379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a collection of assorted models of our platform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038011" y="2364531"/>
            <a:ext cx="609600" cy="152400"/>
            <a:chOff x="4152900" y="1954312"/>
            <a:chExt cx="609600" cy="152400"/>
          </a:xfrm>
        </p:grpSpPr>
        <p:sp>
          <p:nvSpPr>
            <p:cNvPr id="40" name="Rectangle 39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97388" y="3376443"/>
            <a:ext cx="2534776" cy="843242"/>
            <a:chOff x="915701" y="3693160"/>
            <a:chExt cx="2534776" cy="843242"/>
          </a:xfrm>
        </p:grpSpPr>
        <p:sp>
          <p:nvSpPr>
            <p:cNvPr id="45" name="Parallelogram 44"/>
            <p:cNvSpPr/>
            <p:nvPr/>
          </p:nvSpPr>
          <p:spPr>
            <a:xfrm>
              <a:off x="951561" y="393128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933631" y="379793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915701" y="3693160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102"/>
          <p:cNvSpPr txBox="1"/>
          <p:nvPr/>
        </p:nvSpPr>
        <p:spPr>
          <a:xfrm>
            <a:off x="6809178" y="3893966"/>
            <a:ext cx="1606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241211" y="2566520"/>
            <a:ext cx="1124580" cy="96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25076" y="3585172"/>
            <a:ext cx="1054100" cy="283893"/>
            <a:chOff x="3659528" y="4871558"/>
            <a:chExt cx="1054100" cy="283893"/>
          </a:xfrm>
        </p:grpSpPr>
        <p:grpSp>
          <p:nvGrpSpPr>
            <p:cNvPr id="50" name="Group 49"/>
            <p:cNvGrpSpPr/>
            <p:nvPr/>
          </p:nvGrpSpPr>
          <p:grpSpPr>
            <a:xfrm>
              <a:off x="3659528" y="4937305"/>
              <a:ext cx="1054100" cy="152400"/>
              <a:chOff x="3987800" y="1954312"/>
              <a:chExt cx="1054100" cy="152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987800" y="1954312"/>
                <a:ext cx="203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38700" y="1954312"/>
                <a:ext cx="2032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77867" y="4871558"/>
              <a:ext cx="417422" cy="283893"/>
              <a:chOff x="5880100" y="4935807"/>
              <a:chExt cx="417422" cy="283893"/>
            </a:xfrm>
          </p:grpSpPr>
          <p:sp>
            <p:nvSpPr>
              <p:cNvPr id="54" name="Left Bracket 53"/>
              <p:cNvSpPr/>
              <p:nvPr/>
            </p:nvSpPr>
            <p:spPr>
              <a:xfrm>
                <a:off x="5880100" y="4937305"/>
                <a:ext cx="157911" cy="28239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Bracket 54"/>
              <p:cNvSpPr/>
              <p:nvPr/>
            </p:nvSpPr>
            <p:spPr>
              <a:xfrm flipH="1" flipV="1">
                <a:off x="6139611" y="4935807"/>
                <a:ext cx="157911" cy="28239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ular Callout 57"/>
          <p:cNvSpPr/>
          <p:nvPr/>
        </p:nvSpPr>
        <p:spPr>
          <a:xfrm>
            <a:off x="139193" y="2688007"/>
            <a:ext cx="2044439" cy="485339"/>
          </a:xfrm>
          <a:prstGeom prst="wedgeRectCallout">
            <a:avLst>
              <a:gd name="adj1" fmla="val 2025"/>
              <a:gd name="adj2" fmla="val 11285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DFU’s resource dependency and usage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>
            <a:endCxn id="51" idx="2"/>
          </p:cNvCxnSpPr>
          <p:nvPr/>
        </p:nvCxnSpPr>
        <p:spPr>
          <a:xfrm flipH="1" flipV="1">
            <a:off x="726676" y="3803319"/>
            <a:ext cx="2914186" cy="2251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3" idx="3"/>
          </p:cNvCxnSpPr>
          <p:nvPr/>
        </p:nvCxnSpPr>
        <p:spPr>
          <a:xfrm flipH="1" flipV="1">
            <a:off x="1679176" y="3727119"/>
            <a:ext cx="2230728" cy="1976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258790" y="3126549"/>
            <a:ext cx="534521" cy="8100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747434" y="3133901"/>
            <a:ext cx="488410" cy="6528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747434" y="2566520"/>
            <a:ext cx="1290577" cy="12201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2778" y="5099478"/>
            <a:ext cx="149709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200557" y="5085804"/>
            <a:ext cx="19107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DSL “spec”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533672" y="5086466"/>
            <a:ext cx="1456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444411" y="5086466"/>
            <a:ext cx="1456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>
          <a:xfrm flipV="1">
            <a:off x="1849873" y="5270470"/>
            <a:ext cx="350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411" y="5816809"/>
            <a:ext cx="188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Changes- deviation from the model view </a:t>
            </a:r>
            <a:endParaRPr lang="en-US" sz="1400" dirty="0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flipH="1" flipV="1">
            <a:off x="828276" y="5542843"/>
            <a:ext cx="19285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96806" y="5385922"/>
            <a:ext cx="1531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DFUs 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4552085" y="5486126"/>
            <a:ext cx="1961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who is affected in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 we have a DFU that works</a:t>
            </a:r>
          </a:p>
        </p:txBody>
      </p:sp>
      <p:cxnSp>
        <p:nvCxnSpPr>
          <p:cNvPr id="89" name="Straight Arrow Connector 88"/>
          <p:cNvCxnSpPr>
            <a:stCxn id="77" idx="3"/>
          </p:cNvCxnSpPr>
          <p:nvPr/>
        </p:nvCxnSpPr>
        <p:spPr>
          <a:xfrm flipV="1">
            <a:off x="4111296" y="5249063"/>
            <a:ext cx="337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509563" y="5487054"/>
            <a:ext cx="2586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DFUs (if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product assembled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Iterated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740770" y="3783776"/>
            <a:ext cx="1969397" cy="775806"/>
            <a:chOff x="6379535" y="4947257"/>
            <a:chExt cx="1969397" cy="77580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535" y="4947257"/>
              <a:ext cx="714958" cy="775806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6958808" y="5133716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Ontologies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3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551" y="76877"/>
            <a:ext cx="658454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Paint Clear(er) Pictures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11550" y="1071375"/>
            <a:ext cx="8707189" cy="12130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Straightforward representations of system structure </a:t>
            </a:r>
            <a:r>
              <a:rPr lang="en" dirty="0" smtClean="0"/>
              <a:t>&amp; functionality </a:t>
            </a:r>
            <a:r>
              <a:rPr lang="en" dirty="0"/>
              <a:t>(for instance, domain-specific visualization)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361" y="2777618"/>
            <a:ext cx="2570999" cy="1806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652" y="2984925"/>
            <a:ext cx="2211899" cy="22308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3277" y="4233925"/>
            <a:ext cx="2397599" cy="9300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31362" y="2515916"/>
            <a:ext cx="2946300" cy="14769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7" name="Shape 117"/>
          <p:cNvSpPr txBox="1"/>
          <p:nvPr/>
        </p:nvSpPr>
        <p:spPr>
          <a:xfrm>
            <a:off x="3865226" y="5303025"/>
            <a:ext cx="5044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Familiar languages to engineers working in different domains</a:t>
            </a:r>
          </a:p>
        </p:txBody>
      </p:sp>
      <p:cxnSp>
        <p:nvCxnSpPr>
          <p:cNvPr id="118" name="Shape 118"/>
          <p:cNvCxnSpPr>
            <a:endCxn id="116" idx="1"/>
          </p:cNvCxnSpPr>
          <p:nvPr/>
        </p:nvCxnSpPr>
        <p:spPr>
          <a:xfrm rot="10800000" flipH="1">
            <a:off x="1983462" y="3254366"/>
            <a:ext cx="1647900" cy="5724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1472976" y="4319925"/>
            <a:ext cx="2520299" cy="882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endCxn id="114" idx="1"/>
          </p:cNvCxnSpPr>
          <p:nvPr/>
        </p:nvCxnSpPr>
        <p:spPr>
          <a:xfrm rot="10800000" flipH="1">
            <a:off x="2666851" y="4100325"/>
            <a:ext cx="4030800" cy="261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78957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807974" y="4862109"/>
            <a:ext cx="2052485" cy="77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4960374" y="5051657"/>
            <a:ext cx="1900085" cy="584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8587"/>
            <a:ext cx="8229600" cy="682625"/>
          </a:xfrm>
        </p:spPr>
        <p:txBody>
          <a:bodyPr/>
          <a:lstStyle/>
          <a:p>
            <a:r>
              <a:rPr lang="en-US" dirty="0" smtClean="0"/>
              <a:t>Putting It Together-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93" y="1065463"/>
            <a:ext cx="8229600" cy="3150307"/>
          </a:xfrm>
        </p:spPr>
        <p:txBody>
          <a:bodyPr/>
          <a:lstStyle/>
          <a:p>
            <a:r>
              <a:rPr lang="en-US" dirty="0" smtClean="0"/>
              <a:t>Baseline Scenario</a:t>
            </a:r>
          </a:p>
          <a:p>
            <a:pPr lvl="1"/>
            <a:r>
              <a:rPr lang="en-US" dirty="0" smtClean="0"/>
              <a:t>SA application is designed to support a workflow involving real-time response</a:t>
            </a:r>
          </a:p>
          <a:p>
            <a:pPr lvl="2"/>
            <a:r>
              <a:rPr lang="en-US" dirty="0" smtClean="0"/>
              <a:t>Take picture</a:t>
            </a:r>
          </a:p>
          <a:p>
            <a:pPr lvl="2"/>
            <a:r>
              <a:rPr lang="en-US" dirty="0" smtClean="0"/>
              <a:t>Share with team</a:t>
            </a:r>
          </a:p>
          <a:p>
            <a:pPr lvl="1"/>
            <a:r>
              <a:rPr lang="en-US" dirty="0" smtClean="0"/>
              <a:t>Application assumes an IP network, and assumes a server in the loop to facilitate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4163" y="5515897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9613" y="45895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2013" y="47419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44413" y="48943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0459" y="5326349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 flipV="1">
            <a:off x="2832524" y="5636065"/>
            <a:ext cx="4027935" cy="18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flipH="1" flipV="1">
            <a:off x="5112774" y="5204057"/>
            <a:ext cx="1747685" cy="43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5009" y="5821598"/>
            <a:ext cx="143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914" y="4162988"/>
            <a:ext cx="287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image + metadata to large number of clients who 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Scenario: New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1549"/>
            <a:ext cx="8421329" cy="3756052"/>
          </a:xfrm>
        </p:spPr>
        <p:txBody>
          <a:bodyPr/>
          <a:lstStyle/>
          <a:p>
            <a:r>
              <a:rPr lang="en-US" sz="2400" dirty="0" smtClean="0"/>
              <a:t>A new mission requirement came in</a:t>
            </a:r>
          </a:p>
          <a:p>
            <a:pPr lvl="1"/>
            <a:r>
              <a:rPr lang="en-US" sz="2000" dirty="0" smtClean="0"/>
              <a:t>Collect pictures and field of view (</a:t>
            </a:r>
            <a:r>
              <a:rPr lang="en-US" sz="2000" dirty="0" err="1" smtClean="0"/>
              <a:t>FoV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Deployment network has only SMS, no data (so no way to send pictures)</a:t>
            </a:r>
          </a:p>
          <a:p>
            <a:pPr lvl="1"/>
            <a:r>
              <a:rPr lang="en-US" sz="2000" dirty="0"/>
              <a:t>Share location and </a:t>
            </a:r>
            <a:r>
              <a:rPr lang="en-US" sz="2000" dirty="0" err="1"/>
              <a:t>FoV</a:t>
            </a:r>
            <a:r>
              <a:rPr lang="en-US" sz="2000" dirty="0"/>
              <a:t> of picture now, raw picture is sneaker netted later</a:t>
            </a:r>
          </a:p>
          <a:p>
            <a:r>
              <a:rPr lang="en-US" sz="2400" dirty="0"/>
              <a:t>This is a pre-deployment change</a:t>
            </a:r>
          </a:p>
          <a:p>
            <a:pPr lvl="1"/>
            <a:r>
              <a:rPr lang="en-US" sz="2000" dirty="0"/>
              <a:t>Assume the new requirement is given to us manually</a:t>
            </a:r>
          </a:p>
          <a:p>
            <a:pPr lvl="1"/>
            <a:r>
              <a:rPr lang="en-US" sz="2000" dirty="0"/>
              <a:t>Assume that DFUs that meet the new requirement exists</a:t>
            </a:r>
          </a:p>
          <a:p>
            <a:pPr lvl="1"/>
            <a:r>
              <a:rPr lang="en-US" sz="2000" dirty="0"/>
              <a:t>Assume the bootstrapping step is completed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98058" y="4902838"/>
            <a:ext cx="7547883" cy="1456778"/>
            <a:chOff x="620266" y="4338209"/>
            <a:chExt cx="7547883" cy="1456778"/>
          </a:xfrm>
        </p:grpSpPr>
        <p:sp>
          <p:nvSpPr>
            <p:cNvPr id="8" name="Rectangle 7"/>
            <p:cNvSpPr/>
            <p:nvPr/>
          </p:nvSpPr>
          <p:spPr>
            <a:xfrm>
              <a:off x="620266" y="4819407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99788" y="5147189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9788" y="4338209"/>
              <a:ext cx="1268361" cy="61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Client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1" idx="1"/>
            </p:cNvCxnSpPr>
            <p:nvPr/>
          </p:nvCxnSpPr>
          <p:spPr>
            <a:xfrm flipV="1">
              <a:off x="1888627" y="4647925"/>
              <a:ext cx="5011161" cy="4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7630" y="4941086"/>
              <a:ext cx="23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Telephone Network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1888627" y="5129123"/>
              <a:ext cx="5011161" cy="327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03688" y="5425655"/>
              <a:ext cx="4026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SMS to small number of other clients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 Solution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481598"/>
            <a:ext cx="8121777" cy="46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IMMoRTALS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5015" y="1291916"/>
            <a:ext cx="4376643" cy="4845053"/>
          </a:xfrm>
        </p:spPr>
        <p:txBody>
          <a:bodyPr>
            <a:normAutofit fontScale="92500" lnSpcReduction="20000"/>
          </a:bodyPr>
          <a:lstStyle/>
          <a:p>
            <a:pPr marL="914400" lvl="1" indent="-514350">
              <a:spcBef>
                <a:spcPts val="600"/>
              </a:spcBef>
            </a:pPr>
            <a:r>
              <a:rPr lang="en-US" dirty="0" smtClean="0"/>
              <a:t>DFU4 has a direct dependence on IP network and DFUs 1, 2 and 3 have dependencies as illustrated in figure  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dirty="0" smtClean="0"/>
              <a:t>In addition 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dirty="0" smtClean="0"/>
              <a:t>DFU2_X extracts location and </a:t>
            </a:r>
            <a:r>
              <a:rPr lang="en-US" dirty="0" err="1" smtClean="0"/>
              <a:t>FoV</a:t>
            </a:r>
            <a:r>
              <a:rPr lang="en-US" dirty="0" smtClean="0"/>
              <a:t> from image EXIF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dirty="0" smtClean="0"/>
              <a:t>DFU3_X is responsible for formatting the location and </a:t>
            </a:r>
            <a:r>
              <a:rPr lang="en-US" dirty="0" err="1" smtClean="0"/>
              <a:t>FoV</a:t>
            </a:r>
            <a:r>
              <a:rPr lang="en-US" dirty="0" smtClean="0"/>
              <a:t> in an SMS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dirty="0" smtClean="0"/>
              <a:t>DFU4_X is responsible for sending SMS and implementing reliability</a:t>
            </a:r>
          </a:p>
          <a:p>
            <a:pPr marL="1314450" lvl="2" indent="-514350">
              <a:spcBef>
                <a:spcPts val="600"/>
              </a:spcBef>
            </a:pPr>
            <a:r>
              <a:rPr lang="en-US" dirty="0" smtClean="0"/>
              <a:t>DFU5_X is responsible for receiving SMS and sending 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4398" y="1061712"/>
            <a:ext cx="4251343" cy="4716528"/>
          </a:xfrm>
        </p:spPr>
        <p:txBody>
          <a:bodyPr/>
          <a:lstStyle/>
          <a:p>
            <a:r>
              <a:rPr lang="en-US" sz="2000" dirty="0"/>
              <a:t>DFU1: read image from the phone’s file system</a:t>
            </a:r>
          </a:p>
          <a:p>
            <a:r>
              <a:rPr lang="en-US" sz="2000" dirty="0"/>
              <a:t>DFU2: encode the binary </a:t>
            </a:r>
            <a:r>
              <a:rPr lang="en-US" sz="2000" dirty="0" smtClean="0"/>
              <a:t>image </a:t>
            </a:r>
            <a:r>
              <a:rPr lang="en-US" sz="2000" dirty="0"/>
              <a:t>using base64</a:t>
            </a:r>
          </a:p>
          <a:p>
            <a:r>
              <a:rPr lang="en-US" sz="2000" dirty="0"/>
              <a:t>DFU3: create XML document containing the base64 string</a:t>
            </a:r>
          </a:p>
          <a:p>
            <a:r>
              <a:rPr lang="en-US" sz="2000" dirty="0"/>
              <a:t>DFU4: Transmit the XML document  to a remote server</a:t>
            </a:r>
          </a:p>
          <a:p>
            <a:r>
              <a:rPr lang="en-US" sz="2000" dirty="0"/>
              <a:t>DFU5: Update the display upon receipt of </a:t>
            </a:r>
            <a:r>
              <a:rPr lang="en-US" sz="2000" dirty="0" smtClean="0"/>
              <a:t>a </a:t>
            </a:r>
            <a:r>
              <a:rPr lang="en-US" sz="2000" dirty="0"/>
              <a:t>reply </a:t>
            </a:r>
            <a:r>
              <a:rPr lang="en-US" sz="2000" dirty="0" smtClean="0"/>
              <a:t>message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932" y="4633896"/>
            <a:ext cx="2865703" cy="1144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1307" y="4979844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42" y="4880076"/>
            <a:ext cx="556340" cy="403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53" y="5876601"/>
            <a:ext cx="383770" cy="35674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42070" y="5093343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  <a:endCxn id="8" idx="1"/>
          </p:cNvCxnSpPr>
          <p:nvPr/>
        </p:nvCxnSpPr>
        <p:spPr>
          <a:xfrm flipV="1">
            <a:off x="3018295" y="5082007"/>
            <a:ext cx="786347" cy="15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98434" y="4893213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12" idx="5"/>
          </p:cNvCxnSpPr>
          <p:nvPr/>
        </p:nvCxnSpPr>
        <p:spPr>
          <a:xfrm flipH="1" flipV="1">
            <a:off x="2434207" y="5133097"/>
            <a:ext cx="307863" cy="10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06998" y="4992576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4" idx="6"/>
          </p:cNvCxnSpPr>
          <p:nvPr/>
        </p:nvCxnSpPr>
        <p:spPr>
          <a:xfrm flipH="1">
            <a:off x="1783223" y="5033734"/>
            <a:ext cx="415211" cy="9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86566" y="505862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6" idx="6"/>
          </p:cNvCxnSpPr>
          <p:nvPr/>
        </p:nvCxnSpPr>
        <p:spPr>
          <a:xfrm flipH="1">
            <a:off x="1262791" y="5133097"/>
            <a:ext cx="244207" cy="6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7" idx="3"/>
          </p:cNvCxnSpPr>
          <p:nvPr/>
        </p:nvCxnSpPr>
        <p:spPr>
          <a:xfrm flipH="1">
            <a:off x="756559" y="5199143"/>
            <a:ext cx="230007" cy="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30100" y="541843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3"/>
            <a:endCxn id="19" idx="2"/>
          </p:cNvCxnSpPr>
          <p:nvPr/>
        </p:nvCxnSpPr>
        <p:spPr>
          <a:xfrm>
            <a:off x="756559" y="5199919"/>
            <a:ext cx="473541" cy="35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5"/>
            <a:endCxn id="9" idx="1"/>
          </p:cNvCxnSpPr>
          <p:nvPr/>
        </p:nvCxnSpPr>
        <p:spPr>
          <a:xfrm>
            <a:off x="1465873" y="5658315"/>
            <a:ext cx="930380" cy="396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9242" y="462074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2450" y="1408745"/>
            <a:ext cx="8229600" cy="433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operator creates a semantic constraint specifying the unavailability of </a:t>
            </a:r>
            <a:r>
              <a:rPr lang="en-US" dirty="0" smtClean="0">
                <a:sym typeface="Wingdings" panose="05000000000000000000" pitchFamily="2" charset="2"/>
              </a:rPr>
              <a:t>IP network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Constraint described in the resource DSL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Current product configuration fails this constraint. Furthermore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DFU4 is the initial culprit,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DFU4 has other dependencies…</a:t>
            </a:r>
          </a:p>
          <a:p>
            <a:pPr marL="914400" lvl="1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7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Mechanics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247775"/>
            <a:ext cx="4277762" cy="509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1: Reconstruct the path using DFU*_X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fails: not sure whether the SMS is received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2: Modify the receive path (replace DFU5 by DFU5_X)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9986" y="1365594"/>
            <a:ext cx="2865703" cy="190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2361" y="1711543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96" y="1611775"/>
            <a:ext cx="556340" cy="403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45" y="3311396"/>
            <a:ext cx="383770" cy="35674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323124" y="182504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6"/>
            <a:endCxn id="7" idx="1"/>
          </p:cNvCxnSpPr>
          <p:nvPr/>
        </p:nvCxnSpPr>
        <p:spPr>
          <a:xfrm flipV="1">
            <a:off x="7599349" y="1813706"/>
            <a:ext cx="786347" cy="15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79488" y="162491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12" idx="5"/>
          </p:cNvCxnSpPr>
          <p:nvPr/>
        </p:nvCxnSpPr>
        <p:spPr>
          <a:xfrm flipH="1" flipV="1">
            <a:off x="7015261" y="1864796"/>
            <a:ext cx="307863" cy="1007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88052" y="1724275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4" idx="6"/>
          </p:cNvCxnSpPr>
          <p:nvPr/>
        </p:nvCxnSpPr>
        <p:spPr>
          <a:xfrm flipH="1">
            <a:off x="6364277" y="1765433"/>
            <a:ext cx="415211" cy="99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7620" y="179032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6" idx="6"/>
          </p:cNvCxnSpPr>
          <p:nvPr/>
        </p:nvCxnSpPr>
        <p:spPr>
          <a:xfrm flipH="1">
            <a:off x="5843845" y="1864796"/>
            <a:ext cx="244207" cy="66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6" idx="3"/>
          </p:cNvCxnSpPr>
          <p:nvPr/>
        </p:nvCxnSpPr>
        <p:spPr>
          <a:xfrm flipH="1">
            <a:off x="5337613" y="1930842"/>
            <a:ext cx="230007" cy="7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12966" y="2818002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19" idx="2"/>
          </p:cNvCxnSpPr>
          <p:nvPr/>
        </p:nvCxnSpPr>
        <p:spPr>
          <a:xfrm>
            <a:off x="5337613" y="1931618"/>
            <a:ext cx="475353" cy="1026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5"/>
            <a:endCxn id="9" idx="1"/>
          </p:cNvCxnSpPr>
          <p:nvPr/>
        </p:nvCxnSpPr>
        <p:spPr>
          <a:xfrm>
            <a:off x="6048739" y="3057886"/>
            <a:ext cx="735506" cy="43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40296" y="135244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6607748" y="2054139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58970" y="2528929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951078" y="2271772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4X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4"/>
            <a:endCxn id="23" idx="6"/>
          </p:cNvCxnSpPr>
          <p:nvPr/>
        </p:nvCxnSpPr>
        <p:spPr>
          <a:xfrm flipH="1">
            <a:off x="7216793" y="2106084"/>
            <a:ext cx="244444" cy="8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4" idx="0"/>
          </p:cNvCxnSpPr>
          <p:nvPr/>
        </p:nvCxnSpPr>
        <p:spPr>
          <a:xfrm flipH="1">
            <a:off x="6863493" y="2335181"/>
            <a:ext cx="48778" cy="1937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4"/>
          </p:cNvCxnSpPr>
          <p:nvPr/>
        </p:nvCxnSpPr>
        <p:spPr>
          <a:xfrm flipH="1" flipV="1">
            <a:off x="6255601" y="2552814"/>
            <a:ext cx="303369" cy="1166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</p:cNvCxnSpPr>
          <p:nvPr/>
        </p:nvCxnSpPr>
        <p:spPr>
          <a:xfrm flipH="1" flipV="1">
            <a:off x="5371600" y="2005317"/>
            <a:ext cx="579478" cy="406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1"/>
          </p:cNvCxnSpPr>
          <p:nvPr/>
        </p:nvCxnSpPr>
        <p:spPr>
          <a:xfrm rot="10800000" flipV="1">
            <a:off x="5242361" y="1931617"/>
            <a:ext cx="12700" cy="2566839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95068" y="2774420"/>
            <a:ext cx="4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314853" y="3888370"/>
            <a:ext cx="2865703" cy="190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267228" y="4234319"/>
            <a:ext cx="95252" cy="440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63" y="4134551"/>
            <a:ext cx="556340" cy="40386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12" y="5834172"/>
            <a:ext cx="383770" cy="356744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347991" y="434781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6"/>
            <a:endCxn id="60" idx="1"/>
          </p:cNvCxnSpPr>
          <p:nvPr/>
        </p:nvCxnSpPr>
        <p:spPr>
          <a:xfrm flipV="1">
            <a:off x="7624216" y="4336482"/>
            <a:ext cx="786347" cy="15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804355" y="4147688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2" idx="2"/>
            <a:endCxn id="64" idx="5"/>
          </p:cNvCxnSpPr>
          <p:nvPr/>
        </p:nvCxnSpPr>
        <p:spPr>
          <a:xfrm flipH="1" flipV="1">
            <a:off x="7040128" y="4387572"/>
            <a:ext cx="307863" cy="1007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112919" y="4247051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4" idx="2"/>
            <a:endCxn id="66" idx="6"/>
          </p:cNvCxnSpPr>
          <p:nvPr/>
        </p:nvCxnSpPr>
        <p:spPr>
          <a:xfrm flipH="1">
            <a:off x="6389144" y="4288209"/>
            <a:ext cx="415211" cy="99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592487" y="4313097"/>
            <a:ext cx="27622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6" idx="2"/>
            <a:endCxn id="68" idx="6"/>
          </p:cNvCxnSpPr>
          <p:nvPr/>
        </p:nvCxnSpPr>
        <p:spPr>
          <a:xfrm flipH="1">
            <a:off x="5868712" y="4387572"/>
            <a:ext cx="244207" cy="66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2"/>
            <a:endCxn id="59" idx="3"/>
          </p:cNvCxnSpPr>
          <p:nvPr/>
        </p:nvCxnSpPr>
        <p:spPr>
          <a:xfrm flipH="1">
            <a:off x="5362480" y="4453618"/>
            <a:ext cx="230007" cy="7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837834" y="5340778"/>
            <a:ext cx="251358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59" idx="3"/>
            <a:endCxn id="71" idx="2"/>
          </p:cNvCxnSpPr>
          <p:nvPr/>
        </p:nvCxnSpPr>
        <p:spPr>
          <a:xfrm>
            <a:off x="5362480" y="4454394"/>
            <a:ext cx="475354" cy="1026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5"/>
            <a:endCxn id="61" idx="1"/>
          </p:cNvCxnSpPr>
          <p:nvPr/>
        </p:nvCxnSpPr>
        <p:spPr>
          <a:xfrm>
            <a:off x="6052381" y="5580662"/>
            <a:ext cx="756731" cy="43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65163" y="38752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app</a:t>
            </a:r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6632615" y="4576915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583837" y="5051705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975945" y="4794548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4X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2" idx="4"/>
            <a:endCxn id="75" idx="6"/>
          </p:cNvCxnSpPr>
          <p:nvPr/>
        </p:nvCxnSpPr>
        <p:spPr>
          <a:xfrm flipH="1">
            <a:off x="7241660" y="4628860"/>
            <a:ext cx="244444" cy="8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6" idx="0"/>
          </p:cNvCxnSpPr>
          <p:nvPr/>
        </p:nvCxnSpPr>
        <p:spPr>
          <a:xfrm flipH="1">
            <a:off x="6888360" y="4857957"/>
            <a:ext cx="48778" cy="193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  <a:endCxn id="77" idx="4"/>
          </p:cNvCxnSpPr>
          <p:nvPr/>
        </p:nvCxnSpPr>
        <p:spPr>
          <a:xfrm flipH="1" flipV="1">
            <a:off x="6280468" y="5075590"/>
            <a:ext cx="303369" cy="116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2"/>
          </p:cNvCxnSpPr>
          <p:nvPr/>
        </p:nvCxnSpPr>
        <p:spPr>
          <a:xfrm flipH="1" flipV="1">
            <a:off x="5396467" y="4528093"/>
            <a:ext cx="579478" cy="406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186847" y="5381569"/>
            <a:ext cx="609045" cy="2810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4" idx="5"/>
            <a:endCxn id="61" idx="0"/>
          </p:cNvCxnSpPr>
          <p:nvPr/>
        </p:nvCxnSpPr>
        <p:spPr>
          <a:xfrm>
            <a:off x="6706699" y="5621453"/>
            <a:ext cx="294298" cy="2127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9" idx="3"/>
            <a:endCxn id="71" idx="2"/>
          </p:cNvCxnSpPr>
          <p:nvPr/>
        </p:nvCxnSpPr>
        <p:spPr>
          <a:xfrm>
            <a:off x="5362480" y="4454394"/>
            <a:ext cx="475354" cy="1026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1" idx="5"/>
            <a:endCxn id="61" idx="1"/>
          </p:cNvCxnSpPr>
          <p:nvPr/>
        </p:nvCxnSpPr>
        <p:spPr>
          <a:xfrm>
            <a:off x="6052381" y="5580662"/>
            <a:ext cx="756731" cy="431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419605" y="4592257"/>
            <a:ext cx="879573" cy="83047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7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2: At </a:t>
            </a:r>
            <a:r>
              <a:rPr lang="en-US" dirty="0"/>
              <a:t>runtime we detect that </a:t>
            </a:r>
            <a:r>
              <a:rPr lang="en-US" dirty="0" smtClean="0"/>
              <a:t>we lost IP networking </a:t>
            </a:r>
            <a:endParaRPr lang="en-US" dirty="0"/>
          </a:p>
          <a:p>
            <a:pPr lvl="1"/>
            <a:r>
              <a:rPr lang="en-US" dirty="0"/>
              <a:t>But our deployed package includes the DFUs that could be swapped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This is a post-deployment/in mission change, illustrating anticipated change. The app is instrumented with detection and </a:t>
            </a:r>
            <a:r>
              <a:rPr lang="en-US" dirty="0" smtClean="0"/>
              <a:t>ability to dynamically load </a:t>
            </a:r>
            <a:r>
              <a:rPr lang="en-US" dirty="0"/>
              <a:t>the appropriate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Version 3: Need to support both IP and SMS</a:t>
            </a:r>
          </a:p>
          <a:p>
            <a:pPr lvl="1"/>
            <a:r>
              <a:rPr lang="en-US" dirty="0" smtClean="0"/>
              <a:t>Another pre-deployment change but now both DFUs need to coexist</a:t>
            </a:r>
          </a:p>
          <a:p>
            <a:pPr lvl="1"/>
            <a:r>
              <a:rPr lang="en-US" dirty="0" smtClean="0"/>
              <a:t>New dependencies and interferences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DAS and TA4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6" y="1525653"/>
            <a:ext cx="8336952" cy="3377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194" y="5025391"/>
            <a:ext cx="8189814" cy="1291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some ideas about the interface/API to cause runtime resource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interface to introduce mission or other non-runtime ecosystem changes are  currently manual: need at least the changed resource (new protocol to use, the library upgrade </a:t>
            </a:r>
            <a:r>
              <a:rPr lang="en-US" dirty="0" err="1" smtClean="0"/>
              <a:t>etc</a:t>
            </a:r>
            <a:r>
              <a:rPr lang="en-US" dirty="0" smtClean="0"/>
              <a:t>) and some sort of diff (of code, and/or functional spec)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</a:t>
            </a:r>
            <a:r>
              <a:rPr lang="en-US" dirty="0"/>
              <a:t>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1143000"/>
            <a:ext cx="8686800" cy="529523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Set up the platform integration test bed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Publish platform (APP + Server) v1 and CPs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Refine the lightweight ontology and DSL primitives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Infer models (static analysis, whole system analysis, mutation, schema)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Populate the DFU repository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Build Phase 1 CP change detectors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Build Phase 1 CP transforms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Integrate and Test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Refine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620" y="5235806"/>
            <a:ext cx="2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Next 5 moths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5 months after that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Last 6 months 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80"/>
            <a:ext cx="7875639" cy="4525963"/>
          </a:xfrm>
        </p:spPr>
        <p:txBody>
          <a:bodyPr/>
          <a:lstStyle/>
          <a:p>
            <a:r>
              <a:rPr lang="en-US" dirty="0" smtClean="0"/>
              <a:t>Off to a rolling start</a:t>
            </a:r>
            <a:endParaRPr lang="en-US" dirty="0"/>
          </a:p>
          <a:p>
            <a:r>
              <a:rPr lang="en-US" dirty="0" smtClean="0"/>
              <a:t>Platform offers lots of possibilities and is near and dear to our heart</a:t>
            </a:r>
            <a:endParaRPr lang="en-US" dirty="0"/>
          </a:p>
          <a:p>
            <a:r>
              <a:rPr lang="en-US" dirty="0" smtClean="0"/>
              <a:t>Collection of innovative ideas that fit together nicely</a:t>
            </a:r>
            <a:endParaRPr lang="en-US" dirty="0"/>
          </a:p>
          <a:p>
            <a:r>
              <a:rPr lang="en-US" dirty="0" smtClean="0"/>
              <a:t>Team of motivated experts from industry and academia, covering a wide swath of technology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(Tactical SA) Platform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210271" y="5559864"/>
            <a:ext cx="6167348" cy="1143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21890" y="5644652"/>
            <a:ext cx="266033" cy="183963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21890" y="5931222"/>
            <a:ext cx="266033" cy="183963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1889" y="6217792"/>
            <a:ext cx="266033" cy="183963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21889" y="6468997"/>
            <a:ext cx="266033" cy="18396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71653" y="5550465"/>
            <a:ext cx="301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 tools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management tools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synthesis tools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82068" y="5541822"/>
            <a:ext cx="249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tools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analysis tools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51355" y="5645812"/>
            <a:ext cx="266033" cy="183963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lowchart: Magnetic Disk 78"/>
          <p:cNvSpPr/>
          <p:nvPr/>
        </p:nvSpPr>
        <p:spPr>
          <a:xfrm>
            <a:off x="5649146" y="6151533"/>
            <a:ext cx="270452" cy="202315"/>
          </a:xfrm>
          <a:prstGeom prst="flowChartMagneticDisk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49146" y="5905589"/>
            <a:ext cx="266033" cy="183963"/>
          </a:xfrm>
          <a:prstGeom prst="rect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>
            <a:endCxn id="104" idx="2"/>
          </p:cNvCxnSpPr>
          <p:nvPr/>
        </p:nvCxnSpPr>
        <p:spPr>
          <a:xfrm>
            <a:off x="5849243" y="3020115"/>
            <a:ext cx="933267" cy="248746"/>
          </a:xfrm>
          <a:prstGeom prst="bentConnector3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6163748" y="2928112"/>
            <a:ext cx="2534776" cy="876645"/>
            <a:chOff x="5125751" y="3683635"/>
            <a:chExt cx="2534776" cy="876645"/>
          </a:xfrm>
        </p:grpSpPr>
        <p:grpSp>
          <p:nvGrpSpPr>
            <p:cNvPr id="83" name="Group 82"/>
            <p:cNvGrpSpPr/>
            <p:nvPr/>
          </p:nvGrpSpPr>
          <p:grpSpPr>
            <a:xfrm>
              <a:off x="5125751" y="3683635"/>
              <a:ext cx="2534776" cy="843242"/>
              <a:chOff x="915701" y="3693160"/>
              <a:chExt cx="2534776" cy="843242"/>
            </a:xfrm>
          </p:grpSpPr>
          <p:sp>
            <p:nvSpPr>
              <p:cNvPr id="85" name="Parallelogram 84"/>
              <p:cNvSpPr/>
              <p:nvPr/>
            </p:nvSpPr>
            <p:spPr>
              <a:xfrm>
                <a:off x="951561" y="393128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arallelogram 85"/>
              <p:cNvSpPr/>
              <p:nvPr/>
            </p:nvSpPr>
            <p:spPr>
              <a:xfrm>
                <a:off x="933631" y="379793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arallelogram 86"/>
              <p:cNvSpPr/>
              <p:nvPr/>
            </p:nvSpPr>
            <p:spPr>
              <a:xfrm>
                <a:off x="915701" y="3693160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19057" y="4237115"/>
              <a:ext cx="16069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</p:grpSp>
      <p:sp>
        <p:nvSpPr>
          <p:cNvPr id="88" name="Cloud 87"/>
          <p:cNvSpPr/>
          <p:nvPr/>
        </p:nvSpPr>
        <p:spPr>
          <a:xfrm>
            <a:off x="4790848" y="2559178"/>
            <a:ext cx="1333500" cy="800100"/>
          </a:xfrm>
          <a:prstGeom prst="cloud">
            <a:avLst/>
          </a:prstGeom>
          <a:gradFill flip="none" rotWithShape="1">
            <a:gsLst>
              <a:gs pos="14000">
                <a:sysClr val="window" lastClr="FFFFFF"/>
              </a:gs>
              <a:gs pos="52000">
                <a:sysClr val="window" lastClr="FFFFFF">
                  <a:lumMod val="85000"/>
                </a:sysClr>
              </a:gs>
            </a:gsLst>
            <a:lin ang="3000000" scaled="0"/>
            <a:tileRect/>
          </a:gra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344223" y="3394837"/>
            <a:ext cx="2534776" cy="876645"/>
            <a:chOff x="5125751" y="3683635"/>
            <a:chExt cx="2534776" cy="876645"/>
          </a:xfrm>
        </p:grpSpPr>
        <p:grpSp>
          <p:nvGrpSpPr>
            <p:cNvPr id="90" name="Group 89"/>
            <p:cNvGrpSpPr/>
            <p:nvPr/>
          </p:nvGrpSpPr>
          <p:grpSpPr>
            <a:xfrm>
              <a:off x="5125751" y="3683635"/>
              <a:ext cx="2534776" cy="843242"/>
              <a:chOff x="915701" y="3693160"/>
              <a:chExt cx="2534776" cy="843242"/>
            </a:xfrm>
          </p:grpSpPr>
          <p:sp>
            <p:nvSpPr>
              <p:cNvPr id="92" name="Parallelogram 91"/>
              <p:cNvSpPr/>
              <p:nvPr/>
            </p:nvSpPr>
            <p:spPr>
              <a:xfrm>
                <a:off x="951561" y="393128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Parallelogram 92"/>
              <p:cNvSpPr/>
              <p:nvPr/>
            </p:nvSpPr>
            <p:spPr>
              <a:xfrm>
                <a:off x="933631" y="379793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Parallelogram 93"/>
              <p:cNvSpPr/>
              <p:nvPr/>
            </p:nvSpPr>
            <p:spPr>
              <a:xfrm>
                <a:off x="915701" y="3693160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319057" y="4237115"/>
              <a:ext cx="16069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</p:grpSp>
      <p:sp>
        <p:nvSpPr>
          <p:cNvPr id="96" name="Cube 95"/>
          <p:cNvSpPr/>
          <p:nvPr/>
        </p:nvSpPr>
        <p:spPr>
          <a:xfrm>
            <a:off x="3256388" y="3378327"/>
            <a:ext cx="1220134" cy="406454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</a:p>
        </p:txBody>
      </p:sp>
      <p:sp>
        <p:nvSpPr>
          <p:cNvPr id="97" name="Cube 96"/>
          <p:cNvSpPr/>
          <p:nvPr/>
        </p:nvSpPr>
        <p:spPr>
          <a:xfrm>
            <a:off x="3655317" y="3294408"/>
            <a:ext cx="322730" cy="280147"/>
          </a:xfrm>
          <a:prstGeom prst="cube">
            <a:avLst>
              <a:gd name="adj" fmla="val 3333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0989" y="1730629"/>
            <a:ext cx="2534776" cy="843242"/>
            <a:chOff x="915701" y="3693160"/>
            <a:chExt cx="2534776" cy="843242"/>
          </a:xfrm>
        </p:grpSpPr>
        <p:sp>
          <p:nvSpPr>
            <p:cNvPr id="99" name="Parallelogram 98"/>
            <p:cNvSpPr/>
            <p:nvPr/>
          </p:nvSpPr>
          <p:spPr>
            <a:xfrm>
              <a:off x="951561" y="393128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Parallelogram 99"/>
            <p:cNvSpPr/>
            <p:nvPr/>
          </p:nvSpPr>
          <p:spPr>
            <a:xfrm>
              <a:off x="933631" y="379793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Parallelogram 100"/>
            <p:cNvSpPr/>
            <p:nvPr/>
          </p:nvSpPr>
          <p:spPr>
            <a:xfrm>
              <a:off x="915701" y="3693160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Cube 101"/>
          <p:cNvSpPr/>
          <p:nvPr/>
        </p:nvSpPr>
        <p:spPr>
          <a:xfrm>
            <a:off x="490213" y="1723578"/>
            <a:ext cx="1653894" cy="533466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2779" y="2248152"/>
            <a:ext cx="1606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6782510" y="2985002"/>
            <a:ext cx="1589737" cy="376384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 Host </a:t>
            </a:r>
          </a:p>
        </p:txBody>
      </p:sp>
      <p:sp>
        <p:nvSpPr>
          <p:cNvPr id="105" name="Cube 104"/>
          <p:cNvSpPr/>
          <p:nvPr/>
        </p:nvSpPr>
        <p:spPr>
          <a:xfrm>
            <a:off x="7318146" y="2818479"/>
            <a:ext cx="322730" cy="280147"/>
          </a:xfrm>
          <a:prstGeom prst="cube">
            <a:avLst>
              <a:gd name="adj" fmla="val 3333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9610" y="4247263"/>
            <a:ext cx="446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Deployed/running  platform application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94909" y="3071693"/>
            <a:ext cx="215915" cy="72054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97077" y="3146680"/>
            <a:ext cx="215915" cy="72054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lowchart: Magnetic Disk 36"/>
          <p:cNvSpPr/>
          <p:nvPr/>
        </p:nvSpPr>
        <p:spPr>
          <a:xfrm>
            <a:off x="1228115" y="1342644"/>
            <a:ext cx="290798" cy="53369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265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265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68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66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68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8035" y="2666"/>
                  <a:pt x="5274" y="2666"/>
                </a:cubicBezTo>
                <a:cubicBezTo>
                  <a:pt x="2513" y="266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68"/>
                  <a:pt x="5000" y="668"/>
                </a:cubicBezTo>
                <a:cubicBezTo>
                  <a:pt x="7761" y="668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8414" y="1171194"/>
            <a:ext cx="215915" cy="655512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50107" y="1239413"/>
            <a:ext cx="215915" cy="65551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83457" y="1306252"/>
            <a:ext cx="215915" cy="65551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2538" y="2666066"/>
            <a:ext cx="25238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IMMoRTALS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 end 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49232" y="1104519"/>
            <a:ext cx="215915" cy="66125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51400" y="1166594"/>
            <a:ext cx="215915" cy="661258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75225" y="1240760"/>
            <a:ext cx="215915" cy="661258"/>
          </a:xfrm>
          <a:prstGeom prst="rect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Elbow Connector 118"/>
          <p:cNvCxnSpPr>
            <a:stCxn id="102" idx="4"/>
            <a:endCxn id="133" idx="2"/>
          </p:cNvCxnSpPr>
          <p:nvPr/>
        </p:nvCxnSpPr>
        <p:spPr>
          <a:xfrm flipV="1">
            <a:off x="1872920" y="1671474"/>
            <a:ext cx="4966729" cy="45443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cxnSp>
        <p:nvCxnSpPr>
          <p:cNvPr id="120" name="Elbow Connector 119"/>
          <p:cNvCxnSpPr>
            <a:stCxn id="133" idx="0"/>
            <a:endCxn id="104" idx="4"/>
          </p:cNvCxnSpPr>
          <p:nvPr/>
        </p:nvCxnSpPr>
        <p:spPr>
          <a:xfrm flipH="1">
            <a:off x="8180912" y="1671474"/>
            <a:ext cx="366490" cy="1597387"/>
          </a:xfrm>
          <a:prstGeom prst="bentConnector3">
            <a:avLst>
              <a:gd name="adj1" fmla="val -62765"/>
            </a:avLst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cxnSp>
        <p:nvCxnSpPr>
          <p:cNvPr id="121" name="Elbow Connector 120"/>
          <p:cNvCxnSpPr>
            <a:stCxn id="96" idx="5"/>
            <a:endCxn id="88" idx="2"/>
          </p:cNvCxnSpPr>
          <p:nvPr/>
        </p:nvCxnSpPr>
        <p:spPr>
          <a:xfrm flipV="1">
            <a:off x="4476522" y="2959228"/>
            <a:ext cx="318462" cy="519016"/>
          </a:xfrm>
          <a:prstGeom prst="bentConnector3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768420" y="2732998"/>
            <a:ext cx="141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Network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436888" y="2636843"/>
            <a:ext cx="215915" cy="720541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29531" y="2711830"/>
            <a:ext cx="215915" cy="72054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loud 132"/>
          <p:cNvSpPr/>
          <p:nvPr/>
        </p:nvSpPr>
        <p:spPr>
          <a:xfrm>
            <a:off x="6834331" y="1190461"/>
            <a:ext cx="1714500" cy="962025"/>
          </a:xfrm>
          <a:prstGeom prst="cloud">
            <a:avLst/>
          </a:prstGeom>
          <a:gradFill flip="none" rotWithShape="1">
            <a:gsLst>
              <a:gs pos="18000">
                <a:sysClr val="window" lastClr="FFFFFF">
                  <a:lumMod val="85000"/>
                </a:sysClr>
              </a:gs>
              <a:gs pos="98000">
                <a:sysClr val="window" lastClr="FFFFFF"/>
              </a:gs>
            </a:gsLst>
            <a:lin ang="2700000" scaled="1"/>
            <a:tileRect/>
          </a:gra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62383" y="1342644"/>
            <a:ext cx="15441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IMMoRTALS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Network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-167012" y="3161919"/>
            <a:ext cx="9525" cy="38100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100989" y="4598736"/>
            <a:ext cx="314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Linux/Java Server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Backend </a:t>
            </a:r>
            <a:endParaRPr lang="en-US" dirty="0"/>
          </a:p>
        </p:txBody>
      </p:sp>
      <p:sp>
        <p:nvSpPr>
          <p:cNvPr id="146" name="Rectangular Callout 145"/>
          <p:cNvSpPr/>
          <p:nvPr/>
        </p:nvSpPr>
        <p:spPr>
          <a:xfrm>
            <a:off x="2927663" y="2266239"/>
            <a:ext cx="1216791" cy="466759"/>
          </a:xfrm>
          <a:prstGeom prst="wedgeRectCallout">
            <a:avLst>
              <a:gd name="adj1" fmla="val 25663"/>
              <a:gd name="adj2" fmla="val 168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SA producer &amp; consumer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7481733" y="2210534"/>
            <a:ext cx="1216791" cy="466759"/>
          </a:xfrm>
          <a:prstGeom prst="wedgeRectCallout">
            <a:avLst>
              <a:gd name="adj1" fmla="val -47481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Brokering and Storage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5196480" y="1074908"/>
            <a:ext cx="1419632" cy="466759"/>
          </a:xfrm>
          <a:prstGeom prst="wedgeRectCallout">
            <a:avLst>
              <a:gd name="adj1" fmla="val -47481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Error report, deploy/update SW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2141552" y="1106192"/>
            <a:ext cx="1419632" cy="565282"/>
          </a:xfrm>
          <a:prstGeom prst="wedgeRectCallout">
            <a:avLst>
              <a:gd name="adj1" fmla="val -58646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IMMoRTALS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code base, build and test environment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30840" y="2125905"/>
            <a:ext cx="0" cy="1252422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636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 animBg="1"/>
      <p:bldP spid="147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1" y="139984"/>
            <a:ext cx="7261601" cy="682625"/>
          </a:xfrm>
        </p:spPr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Platform and Ecosystem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8" r="1153"/>
          <a:stretch/>
        </p:blipFill>
        <p:spPr>
          <a:xfrm>
            <a:off x="757232" y="1174410"/>
            <a:ext cx="6394856" cy="5382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359" y="1707452"/>
            <a:ext cx="239217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“Application”– whose </a:t>
            </a:r>
            <a:r>
              <a:rPr lang="en-US" b="1" dirty="0" smtClean="0">
                <a:latin typeface="Arial Narrow" panose="020B0606020202030204" pitchFamily="34" charset="0"/>
              </a:rPr>
              <a:t>shelf life we are trying to extend </a:t>
            </a:r>
            <a:r>
              <a:rPr lang="en-US" dirty="0" smtClean="0">
                <a:latin typeface="Arial Narrow" panose="020B0606020202030204" pitchFamily="34" charset="0"/>
              </a:rPr>
              <a:t>(as an exemplar), which is what we are going to </a:t>
            </a:r>
            <a:r>
              <a:rPr lang="en-US" b="1" dirty="0" smtClean="0">
                <a:latin typeface="Arial Narrow" panose="020B0606020202030204" pitchFamily="34" charset="0"/>
              </a:rPr>
              <a:t>adapt, as opposed to rewrite </a:t>
            </a:r>
            <a:r>
              <a:rPr lang="en-US" dirty="0" smtClean="0">
                <a:latin typeface="Arial Narrow" panose="020B0606020202030204" pitchFamily="34" charset="0"/>
              </a:rPr>
              <a:t>by hand.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2144130" y="1128417"/>
            <a:ext cx="806777" cy="7700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4174" y="1103243"/>
            <a:ext cx="806777" cy="7700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8645" y="1087512"/>
            <a:ext cx="806777" cy="7700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6"/>
          </p:cNvCxnSpPr>
          <p:nvPr/>
        </p:nvCxnSpPr>
        <p:spPr>
          <a:xfrm>
            <a:off x="5695422" y="1472524"/>
            <a:ext cx="1186260" cy="252104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4"/>
          </p:cNvCxnSpPr>
          <p:nvPr/>
        </p:nvCxnSpPr>
        <p:spPr>
          <a:xfrm rot="16200000" flipH="1">
            <a:off x="4514149" y="716679"/>
            <a:ext cx="674984" cy="2988156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4"/>
          </p:cNvCxnSpPr>
          <p:nvPr/>
        </p:nvCxnSpPr>
        <p:spPr>
          <a:xfrm rot="16200000" flipH="1">
            <a:off x="3904555" y="541404"/>
            <a:ext cx="1084127" cy="3798200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Applicability to BRASS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6813" y="1178169"/>
            <a:ext cx="8566220" cy="5260069"/>
          </a:xfrm>
        </p:spPr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ood fit for the program goals (BRASS)</a:t>
            </a:r>
          </a:p>
          <a:p>
            <a:pPr lvl="1"/>
            <a:r>
              <a:rPr lang="en-US" sz="2000" dirty="0"/>
              <a:t>High-level goals stay the same</a:t>
            </a:r>
          </a:p>
          <a:p>
            <a:pPr lvl="1"/>
            <a:r>
              <a:rPr lang="en-US" sz="2000" dirty="0" smtClean="0"/>
              <a:t>Android/sub-laptop computing is the future </a:t>
            </a:r>
          </a:p>
          <a:p>
            <a:pPr lvl="1"/>
            <a:r>
              <a:rPr lang="en-US" sz="2000" dirty="0" smtClean="0"/>
              <a:t>Android ecosystem is fast evolving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ood fit for executing the proposed work (</a:t>
            </a:r>
            <a:r>
              <a:rPr lang="en-US" sz="2400" dirty="0" err="1" smtClean="0"/>
              <a:t>IMMoRTALS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Range/scope of the technologies in the ecosystem</a:t>
            </a:r>
          </a:p>
          <a:p>
            <a:pPr lvl="2"/>
            <a:r>
              <a:rPr lang="en-US" sz="1600" dirty="0" smtClean="0"/>
              <a:t>Mobile Devices</a:t>
            </a:r>
          </a:p>
          <a:p>
            <a:pPr lvl="2"/>
            <a:r>
              <a:rPr lang="en-US" sz="1600" dirty="0" smtClean="0"/>
              <a:t>Servers, ranging in hardware from Raspberry Pi to Big Iron</a:t>
            </a:r>
          </a:p>
          <a:p>
            <a:pPr lvl="2"/>
            <a:r>
              <a:rPr lang="en-US" sz="1600" dirty="0" smtClean="0"/>
              <a:t>Any kind of network you can find</a:t>
            </a:r>
          </a:p>
          <a:p>
            <a:pPr lvl="1"/>
            <a:r>
              <a:rPr lang="en-US" sz="2000" dirty="0" smtClean="0"/>
              <a:t>The evolution the </a:t>
            </a:r>
            <a:r>
              <a:rPr lang="en-US" sz="2000" dirty="0" err="1" smtClean="0"/>
              <a:t>IMMoRTALS</a:t>
            </a:r>
            <a:r>
              <a:rPr lang="en-US" sz="2000" dirty="0" smtClean="0"/>
              <a:t> team has observed</a:t>
            </a:r>
          </a:p>
          <a:p>
            <a:pPr lvl="2"/>
            <a:r>
              <a:rPr lang="en-US" sz="1600" dirty="0" smtClean="0"/>
              <a:t>ATAK</a:t>
            </a:r>
          </a:p>
          <a:p>
            <a:pPr lvl="2"/>
            <a:r>
              <a:rPr lang="en-US" sz="1600" dirty="0" err="1" smtClean="0"/>
              <a:t>TransApps</a:t>
            </a:r>
            <a:endParaRPr lang="en-US" sz="1600" dirty="0" smtClean="0"/>
          </a:p>
          <a:p>
            <a:r>
              <a:rPr lang="en-US" sz="2400" dirty="0" smtClean="0"/>
              <a:t>Transition path for </a:t>
            </a:r>
            <a:r>
              <a:rPr lang="en-US" sz="2400" dirty="0" err="1" smtClean="0"/>
              <a:t>IMMoRTALS</a:t>
            </a:r>
            <a:r>
              <a:rPr lang="en-US" sz="2400" dirty="0" smtClean="0"/>
              <a:t> technologies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807974" y="4862109"/>
            <a:ext cx="2052485" cy="77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4960374" y="5051657"/>
            <a:ext cx="1900085" cy="584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Scenario: Baseline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1409"/>
            <a:ext cx="8505731" cy="3150307"/>
          </a:xfrm>
        </p:spPr>
        <p:txBody>
          <a:bodyPr/>
          <a:lstStyle/>
          <a:p>
            <a:r>
              <a:rPr lang="en-US" dirty="0" smtClean="0"/>
              <a:t>The SA application is designed to support a specific workflow </a:t>
            </a:r>
          </a:p>
          <a:p>
            <a:pPr lvl="1"/>
            <a:r>
              <a:rPr lang="en-US" dirty="0" smtClean="0"/>
              <a:t>Take picture</a:t>
            </a:r>
          </a:p>
          <a:p>
            <a:pPr lvl="1"/>
            <a:r>
              <a:rPr lang="en-US" dirty="0" smtClean="0"/>
              <a:t>Share with team</a:t>
            </a:r>
          </a:p>
          <a:p>
            <a:r>
              <a:rPr lang="en-US" dirty="0" smtClean="0"/>
              <a:t>Application assumes an IP network, and also assumes a server in the loop to facilitate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4163" y="5515897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9613" y="45895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2013" y="47419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44413" y="4894341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0459" y="5326349"/>
            <a:ext cx="1268361" cy="619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 flipV="1">
            <a:off x="2832524" y="5636065"/>
            <a:ext cx="4027935" cy="18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flipH="1" flipV="1">
            <a:off x="5112774" y="5204057"/>
            <a:ext cx="1747685" cy="43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5009" y="5821598"/>
            <a:ext cx="143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914" y="4162988"/>
            <a:ext cx="287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image + metadata to large number of clients who 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40732</TotalTime>
  <Words>3378</Words>
  <Application>Microsoft Office PowerPoint</Application>
  <PresentationFormat>On-screen Show (4:3)</PresentationFormat>
  <Paragraphs>848</Paragraphs>
  <Slides>57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2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Courier New</vt:lpstr>
      <vt:lpstr>StarSymbol</vt:lpstr>
      <vt:lpstr>Wingdings</vt:lpstr>
      <vt:lpstr>BBN-RTN-Template</vt:lpstr>
      <vt:lpstr>PowerPoint Presentation</vt:lpstr>
      <vt:lpstr>Outline </vt:lpstr>
      <vt:lpstr>Program Status</vt:lpstr>
      <vt:lpstr>IMMoRTALS Goals and Motivation</vt:lpstr>
      <vt:lpstr>IMMoRTALS  Solution Overview</vt:lpstr>
      <vt:lpstr>IMMoRTALS (Tactical SA) Platform </vt:lpstr>
      <vt:lpstr>IMMoRTALS Platform and Ecosystem </vt:lpstr>
      <vt:lpstr>Unique Applicability to BRASS </vt:lpstr>
      <vt:lpstr>Example Scenario: Baseline Use</vt:lpstr>
      <vt:lpstr>Example Scenario: New Context</vt:lpstr>
      <vt:lpstr>Key Enablers for Automated Adaptation</vt:lpstr>
      <vt:lpstr>Deficiency in the State of the Art</vt:lpstr>
      <vt:lpstr>Discrete Functional Units (DFUs)  </vt:lpstr>
      <vt:lpstr>Thoughts on Challenge Problems </vt:lpstr>
      <vt:lpstr>Candidate CP</vt:lpstr>
      <vt:lpstr>IMMoRTALS DAS CONOPS</vt:lpstr>
      <vt:lpstr>Bootstrapping</vt:lpstr>
      <vt:lpstr>Functional Specification Abstractions</vt:lpstr>
      <vt:lpstr>Datatype Hierarchy Example</vt:lpstr>
      <vt:lpstr>Functionality Hierarchy Example</vt:lpstr>
      <vt:lpstr>Repository of Annotated PLA  Components</vt:lpstr>
      <vt:lpstr>Repository of Annotated PLA  Components</vt:lpstr>
      <vt:lpstr>Using Repository for Adaptation</vt:lpstr>
      <vt:lpstr>DFU-ization</vt:lpstr>
      <vt:lpstr>DFU-ization</vt:lpstr>
      <vt:lpstr>DFU Example</vt:lpstr>
      <vt:lpstr>Inferring Resource Dependency and Usage</vt:lpstr>
      <vt:lpstr>Discovering Resource Dependency and Requirements</vt:lpstr>
      <vt:lpstr>DFU Static + Dynamic Analysis</vt:lpstr>
      <vt:lpstr>DFU Static + Dynamic Analysis</vt:lpstr>
      <vt:lpstr>Whole-System Analysis</vt:lpstr>
      <vt:lpstr>Whole-System Differential Analysis</vt:lpstr>
      <vt:lpstr>Whole-System Differential Analysis (2)</vt:lpstr>
      <vt:lpstr>Whole-System Differential Analysis (3)</vt:lpstr>
      <vt:lpstr>Evolution of Data Representation</vt:lpstr>
      <vt:lpstr> Detect and Analyze the Schema Changes</vt:lpstr>
      <vt:lpstr> Handling New Information</vt:lpstr>
      <vt:lpstr>Mutation Analysis for Discovery</vt:lpstr>
      <vt:lpstr>Using Mutation Analysis Results</vt:lpstr>
      <vt:lpstr>Resource Dependency- Representation and Use</vt:lpstr>
      <vt:lpstr>Elements of Component Repository</vt:lpstr>
      <vt:lpstr>Resource Specification DSL </vt:lpstr>
      <vt:lpstr>During Discovery and Synthesis</vt:lpstr>
      <vt:lpstr>During Analysis and Adaptation</vt:lpstr>
      <vt:lpstr>Detecting and Responding to Change</vt:lpstr>
      <vt:lpstr>Responding to Changes</vt:lpstr>
      <vt:lpstr>Paint Clear(er) Pictures</vt:lpstr>
      <vt:lpstr>Putting It Together- An Example</vt:lpstr>
      <vt:lpstr>Example Scenario: New Context</vt:lpstr>
      <vt:lpstr>In the IMMoRTALS Repo</vt:lpstr>
      <vt:lpstr>Detection </vt:lpstr>
      <vt:lpstr>Adaptation Mechanics </vt:lpstr>
      <vt:lpstr>Other Variations</vt:lpstr>
      <vt:lpstr>IMMoRTALS DAS and TA4 Interface</vt:lpstr>
      <vt:lpstr>Plans for Next Steps</vt:lpstr>
      <vt:lpstr>Conclusion </vt:lpstr>
      <vt:lpstr>PowerPoint Presentation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2207</cp:revision>
  <cp:lastPrinted>2015-11-30T19:39:18Z</cp:lastPrinted>
  <dcterms:created xsi:type="dcterms:W3CDTF">2010-07-09T13:55:20Z</dcterms:created>
  <dcterms:modified xsi:type="dcterms:W3CDTF">2016-01-11T18:10:12Z</dcterms:modified>
</cp:coreProperties>
</file>