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1" r:id="rId2"/>
    <p:sldId id="258" r:id="rId3"/>
    <p:sldId id="427" r:id="rId4"/>
    <p:sldId id="308" r:id="rId5"/>
    <p:sldId id="426" r:id="rId6"/>
    <p:sldId id="267" r:id="rId7"/>
  </p:sldIdLst>
  <p:sldSz cx="12192000" cy="6858000"/>
  <p:notesSz cx="6985000" cy="9283700"/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111111"/>
    <a:srgbClr val="659F61"/>
    <a:srgbClr val="F49180"/>
    <a:srgbClr val="FEF298"/>
    <a:srgbClr val="D09A00"/>
    <a:srgbClr val="FF7171"/>
    <a:srgbClr val="FCA1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6252" autoAdjust="0"/>
  </p:normalViewPr>
  <p:slideViewPr>
    <p:cSldViewPr snapToGrid="0" snapToObjects="1">
      <p:cViewPr>
        <p:scale>
          <a:sx n="60" d="100"/>
          <a:sy n="60" d="100"/>
        </p:scale>
        <p:origin x="978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BE5-7C0B-48D8-AA9C-758E2C87D26E}" type="datetimeFigureOut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D5FB-D3AB-4653-BEF0-A15876D55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E200BF-5E88-4F80-A965-989E962435C2}" type="datetime1">
              <a:rPr lang="en-US"/>
              <a:pPr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5325"/>
            <a:ext cx="618807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35D20-666A-4D58-B2B9-83ED2AC52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74639"/>
            <a:ext cx="10972800" cy="6826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74639"/>
            <a:ext cx="10972800" cy="6826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74639"/>
            <a:ext cx="10972800" cy="6826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74639"/>
            <a:ext cx="10972800" cy="682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04887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04887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336801"/>
            <a:ext cx="4011084" cy="3789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46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/>
              <a:pPr/>
              <a:t>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438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737" y="6438239"/>
            <a:ext cx="16910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576424" y="6561838"/>
            <a:ext cx="7884145" cy="2854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11910658" y="1799566"/>
            <a:ext cx="2473624" cy="2467154"/>
            <a:chOff x="10493076" y="1799566"/>
            <a:chExt cx="2473624" cy="2467154"/>
          </a:xfrm>
        </p:grpSpPr>
        <p:sp>
          <p:nvSpPr>
            <p:cNvPr id="93" name="Rounded Rectangle 92"/>
            <p:cNvSpPr/>
            <p:nvPr/>
          </p:nvSpPr>
          <p:spPr>
            <a:xfrm>
              <a:off x="10493076" y="1799566"/>
              <a:ext cx="2378374" cy="2467154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94" name="Rectangle 34"/>
            <p:cNvSpPr/>
            <p:nvPr/>
          </p:nvSpPr>
          <p:spPr>
            <a:xfrm>
              <a:off x="10671625" y="2410478"/>
              <a:ext cx="457200" cy="32352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" name="Rectangle 56"/>
            <p:cNvSpPr/>
            <p:nvPr/>
          </p:nvSpPr>
          <p:spPr>
            <a:xfrm>
              <a:off x="10672090" y="2839369"/>
              <a:ext cx="457200" cy="32352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Rectangle 57"/>
            <p:cNvSpPr/>
            <p:nvPr/>
          </p:nvSpPr>
          <p:spPr>
            <a:xfrm>
              <a:off x="10673246" y="3298526"/>
              <a:ext cx="457200" cy="323525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Rectangle 58"/>
            <p:cNvSpPr/>
            <p:nvPr/>
          </p:nvSpPr>
          <p:spPr>
            <a:xfrm>
              <a:off x="10680716" y="3710677"/>
              <a:ext cx="457200" cy="323525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133850" y="2424901"/>
              <a:ext cx="1489950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TA2 product 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133850" y="2849106"/>
              <a:ext cx="1359552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TA3 product 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137471" y="3257618"/>
              <a:ext cx="1743504" cy="49942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 use during mission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122002" y="3687021"/>
              <a:ext cx="1844698" cy="49942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 use off line from the mission</a:t>
              </a:r>
            </a:p>
          </p:txBody>
        </p:sp>
        <p:sp>
          <p:nvSpPr>
            <p:cNvPr id="108" name="Rectangle 56"/>
            <p:cNvSpPr/>
            <p:nvPr/>
          </p:nvSpPr>
          <p:spPr>
            <a:xfrm>
              <a:off x="10677842" y="1956599"/>
              <a:ext cx="457200" cy="323525"/>
            </a:xfrm>
            <a:prstGeom prst="roundRect">
              <a:avLst/>
            </a:prstGeom>
            <a:noFill/>
            <a:ln w="2540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130976" y="1966336"/>
              <a:ext cx="1359552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TA1 product 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-13980" y="0"/>
            <a:ext cx="10932805" cy="6719098"/>
            <a:chOff x="-13980" y="0"/>
            <a:chExt cx="10932805" cy="6719098"/>
          </a:xfrm>
        </p:grpSpPr>
        <p:grpSp>
          <p:nvGrpSpPr>
            <p:cNvPr id="59" name="Group 58"/>
            <p:cNvGrpSpPr/>
            <p:nvPr/>
          </p:nvGrpSpPr>
          <p:grpSpPr>
            <a:xfrm>
              <a:off x="5974574" y="861757"/>
              <a:ext cx="1544303" cy="408469"/>
              <a:chOff x="1285161" y="1708030"/>
              <a:chExt cx="1544303" cy="408469"/>
            </a:xfrm>
            <a:solidFill>
              <a:srgbClr val="E7E6E6"/>
            </a:solidFill>
          </p:grpSpPr>
          <p:sp>
            <p:nvSpPr>
              <p:cNvPr id="60" name="Parallelogram 59"/>
              <p:cNvSpPr/>
              <p:nvPr/>
            </p:nvSpPr>
            <p:spPr>
              <a:xfrm>
                <a:off x="1333454" y="1768415"/>
                <a:ext cx="1496010" cy="348084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Parallelogram 61"/>
              <p:cNvSpPr/>
              <p:nvPr/>
            </p:nvSpPr>
            <p:spPr>
              <a:xfrm>
                <a:off x="1320344" y="1733909"/>
                <a:ext cx="1448735" cy="299202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Parallelogram 62"/>
              <p:cNvSpPr/>
              <p:nvPr/>
            </p:nvSpPr>
            <p:spPr>
              <a:xfrm>
                <a:off x="1285161" y="1708030"/>
                <a:ext cx="1458039" cy="258945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Flowchart: Multidocument 63"/>
            <p:cNvSpPr/>
            <p:nvPr/>
          </p:nvSpPr>
          <p:spPr>
            <a:xfrm>
              <a:off x="6395857" y="404557"/>
              <a:ext cx="1071264" cy="603848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35792" y="547293"/>
              <a:ext cx="10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</a:t>
              </a:r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47555" y="944661"/>
              <a:ext cx="1333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Ecosystem</a:t>
              </a:r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Flowchart: Magnetic Disk 66"/>
            <p:cNvSpPr/>
            <p:nvPr/>
          </p:nvSpPr>
          <p:spPr>
            <a:xfrm>
              <a:off x="6084638" y="2359026"/>
              <a:ext cx="1230406" cy="1312770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494154" y="1583906"/>
              <a:ext cx="1138296" cy="800692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 Analysis 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983444" y="1583908"/>
              <a:ext cx="1290918" cy="816392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 Synthesis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983444" y="3852657"/>
              <a:ext cx="1290918" cy="672860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Build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204998" y="3852653"/>
              <a:ext cx="1290918" cy="666391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Test &amp; Validate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587501" y="3898661"/>
              <a:ext cx="1596504" cy="712554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Runtime Management 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937144" y="5232182"/>
              <a:ext cx="2020421" cy="562749"/>
            </a:xfrm>
            <a:prstGeom prst="roundRect">
              <a:avLst/>
            </a:prstGeom>
            <a:gradFill flip="none" rotWithShape="1">
              <a:gsLst>
                <a:gs pos="28000">
                  <a:srgbClr val="70AD47">
                    <a:lumMod val="40000"/>
                    <a:lumOff val="60000"/>
                  </a:srgbClr>
                </a:gs>
                <a:gs pos="51000">
                  <a:srgbClr val="5B9BD5">
                    <a:lumMod val="14000"/>
                    <a:lumOff val="86000"/>
                  </a:srgbClr>
                </a:gs>
              </a:gsLst>
              <a:lin ang="0" scaled="1"/>
              <a:tileRect/>
            </a:gra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</a:t>
              </a:r>
            </a:p>
          </p:txBody>
        </p:sp>
        <p:cxnSp>
          <p:nvCxnSpPr>
            <p:cNvPr id="74" name="Elbow Connector 73"/>
            <p:cNvCxnSpPr/>
            <p:nvPr/>
          </p:nvCxnSpPr>
          <p:spPr>
            <a:xfrm>
              <a:off x="5625801" y="1984252"/>
              <a:ext cx="468363" cy="1091390"/>
            </a:xfrm>
            <a:prstGeom prst="bentConnector3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5" name="Elbow Connector 74"/>
            <p:cNvCxnSpPr/>
            <p:nvPr/>
          </p:nvCxnSpPr>
          <p:spPr>
            <a:xfrm rot="10800000" flipV="1">
              <a:off x="7312345" y="1997085"/>
              <a:ext cx="668400" cy="1052678"/>
            </a:xfrm>
            <a:prstGeom prst="bentConnector3">
              <a:avLst>
                <a:gd name="adj1" fmla="val 61400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>
            <a:xfrm>
              <a:off x="8628903" y="2400301"/>
              <a:ext cx="0" cy="1452357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>
            <a:xfrm flipH="1">
              <a:off x="6625311" y="4353746"/>
              <a:ext cx="1271868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8" name="Elbow Connector 77"/>
            <p:cNvCxnSpPr>
              <a:stCxn id="71" idx="1"/>
              <a:endCxn id="72" idx="3"/>
            </p:cNvCxnSpPr>
            <p:nvPr/>
          </p:nvCxnSpPr>
          <p:spPr>
            <a:xfrm rot="10800000" flipV="1">
              <a:off x="3184006" y="4185848"/>
              <a:ext cx="2020993" cy="69089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9" name="Elbow Connector 78"/>
            <p:cNvCxnSpPr>
              <a:endCxn id="72" idx="2"/>
            </p:cNvCxnSpPr>
            <p:nvPr/>
          </p:nvCxnSpPr>
          <p:spPr>
            <a:xfrm rot="10800000">
              <a:off x="2385754" y="4611216"/>
              <a:ext cx="3541073" cy="994997"/>
            </a:xfrm>
            <a:prstGeom prst="bentConnector2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0" name="Elbow Connector 79"/>
            <p:cNvCxnSpPr/>
            <p:nvPr/>
          </p:nvCxnSpPr>
          <p:spPr>
            <a:xfrm flipV="1">
              <a:off x="7974816" y="1049289"/>
              <a:ext cx="1593476" cy="4628171"/>
            </a:xfrm>
            <a:prstGeom prst="bentConnector3">
              <a:avLst>
                <a:gd name="adj1" fmla="val 131128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>
            <a:xfrm>
              <a:off x="8628903" y="1265168"/>
              <a:ext cx="0" cy="31874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4556566" y="684820"/>
              <a:ext cx="139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Initial Intake</a:t>
              </a:r>
            </a:p>
          </p:txBody>
        </p:sp>
        <p:cxnSp>
          <p:nvCxnSpPr>
            <p:cNvPr id="84" name="Elbow Connector 83"/>
            <p:cNvCxnSpPr/>
            <p:nvPr/>
          </p:nvCxnSpPr>
          <p:spPr>
            <a:xfrm rot="5400000" flipH="1" flipV="1">
              <a:off x="6298940" y="1543622"/>
              <a:ext cx="2526939" cy="3423905"/>
            </a:xfrm>
            <a:prstGeom prst="bentConnector4">
              <a:avLst>
                <a:gd name="adj1" fmla="val -11095"/>
                <a:gd name="adj2" fmla="val 106677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6253978" y="4513264"/>
              <a:ext cx="32456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Iterative refinement of SPL variant for a given specification 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6438571" y="5812191"/>
              <a:ext cx="0" cy="63425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>
            <a:xfrm flipV="1">
              <a:off x="7444440" y="5812191"/>
              <a:ext cx="0" cy="63425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7438583" y="6134323"/>
              <a:ext cx="31278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Ecosystem changes, </a:t>
              </a:r>
            </a:p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Mission requirement changes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93951" y="6117951"/>
              <a:ext cx="40537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Changes in runtime system  </a:t>
              </a:r>
            </a:p>
            <a:p>
              <a:pPr algn="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(resource availability, anticipated changes)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49620" y="2773241"/>
              <a:ext cx="1343025" cy="88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Repository of annotated PLA components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94026" y="4262210"/>
              <a:ext cx="2295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Deploy, </a:t>
              </a: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redeploy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2" name="Elbow Connector 91"/>
            <p:cNvCxnSpPr/>
            <p:nvPr/>
          </p:nvCxnSpPr>
          <p:spPr>
            <a:xfrm rot="16200000" flipV="1">
              <a:off x="4742037" y="2724284"/>
              <a:ext cx="1468054" cy="771430"/>
            </a:xfrm>
            <a:prstGeom prst="bentConnector3">
              <a:avLst>
                <a:gd name="adj1" fmla="val 22382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02" name="Flowchart: Punched Tape 101"/>
            <p:cNvSpPr/>
            <p:nvPr/>
          </p:nvSpPr>
          <p:spPr>
            <a:xfrm>
              <a:off x="8042276" y="876540"/>
              <a:ext cx="1533525" cy="483079"/>
            </a:xfrm>
            <a:prstGeom prst="flowChartPunchedTap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Specification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4738601" y="1066322"/>
              <a:ext cx="1188720" cy="8627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4728706" y="1074948"/>
              <a:ext cx="846" cy="45965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105" name="Rectangle 104"/>
            <p:cNvSpPr/>
            <p:nvPr/>
          </p:nvSpPr>
          <p:spPr>
            <a:xfrm>
              <a:off x="9972615" y="5414034"/>
              <a:ext cx="198408" cy="21566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62705" y="5357036"/>
              <a:ext cx="2956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Specification of a new variant</a:t>
              </a:r>
            </a:p>
          </p:txBody>
        </p:sp>
        <p:cxnSp>
          <p:nvCxnSpPr>
            <p:cNvPr id="107" name="Elbow Connector 106"/>
            <p:cNvCxnSpPr/>
            <p:nvPr/>
          </p:nvCxnSpPr>
          <p:spPr>
            <a:xfrm>
              <a:off x="7338191" y="3240317"/>
              <a:ext cx="590800" cy="94877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10" name="Rectangle 56"/>
            <p:cNvSpPr/>
            <p:nvPr/>
          </p:nvSpPr>
          <p:spPr>
            <a:xfrm>
              <a:off x="5936988" y="275162"/>
              <a:ext cx="1558409" cy="1147314"/>
            </a:xfrm>
            <a:prstGeom prst="roundRect">
              <a:avLst/>
            </a:prstGeom>
            <a:noFill/>
            <a:ln w="2540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311709" y="5334657"/>
              <a:ext cx="335238" cy="47753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13008" y="5293541"/>
              <a:ext cx="3550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Adaptation of running application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056" y="2522440"/>
              <a:ext cx="3788058" cy="1317975"/>
            </a:xfrm>
            <a:prstGeom prst="rect">
              <a:avLst/>
            </a:prstGeom>
          </p:spPr>
        </p:pic>
        <p:sp>
          <p:nvSpPr>
            <p:cNvPr id="113" name="Rectangle 56"/>
            <p:cNvSpPr/>
            <p:nvPr/>
          </p:nvSpPr>
          <p:spPr>
            <a:xfrm>
              <a:off x="21215" y="2482744"/>
              <a:ext cx="4144350" cy="1361281"/>
            </a:xfrm>
            <a:prstGeom prst="roundRect">
              <a:avLst/>
            </a:prstGeom>
            <a:noFill/>
            <a:ln w="2540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13980" y="66003"/>
              <a:ext cx="139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Deployment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20803" y="86561"/>
              <a:ext cx="139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Development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0" y="0"/>
              <a:ext cx="4420803" cy="586395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420803" y="0"/>
              <a:ext cx="6329251" cy="58780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2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765300" y="274639"/>
            <a:ext cx="8229600" cy="6826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(Tactical SA) Platform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67012" y="1074909"/>
            <a:ext cx="10410836" cy="4872087"/>
            <a:chOff x="-167012" y="1074909"/>
            <a:chExt cx="10410836" cy="4872087"/>
          </a:xfrm>
        </p:grpSpPr>
        <p:grpSp>
          <p:nvGrpSpPr>
            <p:cNvPr id="3" name="Group 2"/>
            <p:cNvGrpSpPr/>
            <p:nvPr/>
          </p:nvGrpSpPr>
          <p:grpSpPr>
            <a:xfrm>
              <a:off x="3751575" y="4738023"/>
              <a:ext cx="6167348" cy="1208973"/>
              <a:chOff x="3734271" y="5541822"/>
              <a:chExt cx="6167348" cy="120897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734271" y="5559864"/>
                <a:ext cx="6167348" cy="114300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845891" y="5644653"/>
                <a:ext cx="266033" cy="183963"/>
              </a:xfrm>
              <a:prstGeom prst="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845891" y="5931223"/>
                <a:ext cx="266033" cy="183963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845890" y="6217793"/>
                <a:ext cx="266033" cy="183963"/>
              </a:xfrm>
              <a:prstGeom prst="rect">
                <a:avLst/>
              </a:pr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45890" y="6468998"/>
                <a:ext cx="266033" cy="183963"/>
              </a:xfrm>
              <a:prstGeom prst="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95653" y="5550466"/>
                <a:ext cx="3015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 detection tools</a:t>
                </a:r>
              </a:p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Runtime management tools</a:t>
                </a:r>
              </a:p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Program synthesis tools</a:t>
                </a:r>
              </a:p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tools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406069" y="5541822"/>
                <a:ext cx="24949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tools</a:t>
                </a:r>
              </a:p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Program analysis tools</a:t>
                </a:r>
              </a:p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</a:t>
                </a:r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175356" y="5645813"/>
                <a:ext cx="266033" cy="183963"/>
              </a:xfrm>
              <a:prstGeom prst="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lowchart: Magnetic Disk 78"/>
              <p:cNvSpPr/>
              <p:nvPr/>
            </p:nvSpPr>
            <p:spPr>
              <a:xfrm>
                <a:off x="7173146" y="6151534"/>
                <a:ext cx="270452" cy="202315"/>
              </a:xfrm>
              <a:prstGeom prst="flowChartMagneticDisk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173147" y="5905590"/>
                <a:ext cx="266033" cy="183963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1" name="Elbow Connector 80"/>
            <p:cNvCxnSpPr>
              <a:endCxn id="104" idx="2"/>
            </p:cNvCxnSpPr>
            <p:nvPr/>
          </p:nvCxnSpPr>
          <p:spPr>
            <a:xfrm>
              <a:off x="7373244" y="3020115"/>
              <a:ext cx="933267" cy="248746"/>
            </a:xfrm>
            <a:prstGeom prst="bentConnector3">
              <a:avLst/>
            </a:prstGeom>
            <a:noFill/>
            <a:ln w="317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grpSp>
          <p:nvGrpSpPr>
            <p:cNvPr id="82" name="Group 81"/>
            <p:cNvGrpSpPr/>
            <p:nvPr/>
          </p:nvGrpSpPr>
          <p:grpSpPr>
            <a:xfrm>
              <a:off x="7687748" y="2928113"/>
              <a:ext cx="2534776" cy="876645"/>
              <a:chOff x="5125751" y="3683635"/>
              <a:chExt cx="2534776" cy="87664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5125751" y="3683635"/>
                <a:ext cx="2534776" cy="843242"/>
                <a:chOff x="915701" y="3693160"/>
                <a:chExt cx="2534776" cy="843242"/>
              </a:xfrm>
            </p:grpSpPr>
            <p:sp>
              <p:nvSpPr>
                <p:cNvPr id="85" name="Parallelogram 84"/>
                <p:cNvSpPr/>
                <p:nvPr/>
              </p:nvSpPr>
              <p:spPr>
                <a:xfrm>
                  <a:off x="951561" y="3931285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Parallelogram 85"/>
                <p:cNvSpPr/>
                <p:nvPr/>
              </p:nvSpPr>
              <p:spPr>
                <a:xfrm>
                  <a:off x="933631" y="3797935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Parallelogram 86"/>
                <p:cNvSpPr/>
                <p:nvPr/>
              </p:nvSpPr>
              <p:spPr>
                <a:xfrm>
                  <a:off x="915701" y="3693160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5319057" y="4237115"/>
                <a:ext cx="160692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auto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Ecosystem</a:t>
                </a:r>
              </a:p>
            </p:txBody>
          </p:sp>
        </p:grpSp>
        <p:sp>
          <p:nvSpPr>
            <p:cNvPr id="88" name="Cloud 87"/>
            <p:cNvSpPr/>
            <p:nvPr/>
          </p:nvSpPr>
          <p:spPr>
            <a:xfrm>
              <a:off x="6314848" y="2559178"/>
              <a:ext cx="1333500" cy="800100"/>
            </a:xfrm>
            <a:prstGeom prst="cloud">
              <a:avLst/>
            </a:prstGeom>
            <a:gradFill flip="none" rotWithShape="1">
              <a:gsLst>
                <a:gs pos="14000">
                  <a:sysClr val="window" lastClr="FFFFFF"/>
                </a:gs>
                <a:gs pos="52000">
                  <a:sysClr val="window" lastClr="FFFFFF">
                    <a:lumMod val="85000"/>
                  </a:sysClr>
                </a:gs>
              </a:gsLst>
              <a:lin ang="3000000" scaled="0"/>
              <a:tileRect/>
            </a:gra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3868223" y="3394838"/>
              <a:ext cx="2534776" cy="876645"/>
              <a:chOff x="5125751" y="3683635"/>
              <a:chExt cx="2534776" cy="87664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5125751" y="3683635"/>
                <a:ext cx="2534776" cy="843242"/>
                <a:chOff x="915701" y="3693160"/>
                <a:chExt cx="2534776" cy="843242"/>
              </a:xfrm>
            </p:grpSpPr>
            <p:sp>
              <p:nvSpPr>
                <p:cNvPr id="92" name="Parallelogram 91"/>
                <p:cNvSpPr/>
                <p:nvPr/>
              </p:nvSpPr>
              <p:spPr>
                <a:xfrm>
                  <a:off x="951561" y="3931285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Parallelogram 92"/>
                <p:cNvSpPr/>
                <p:nvPr/>
              </p:nvSpPr>
              <p:spPr>
                <a:xfrm>
                  <a:off x="933631" y="3797935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Parallelogram 93"/>
                <p:cNvSpPr/>
                <p:nvPr/>
              </p:nvSpPr>
              <p:spPr>
                <a:xfrm>
                  <a:off x="915701" y="3693160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19057" y="4237115"/>
                <a:ext cx="160692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auto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Ecosystem</a:t>
                </a:r>
              </a:p>
            </p:txBody>
          </p:sp>
        </p:grpSp>
        <p:sp>
          <p:nvSpPr>
            <p:cNvPr id="96" name="Cube 95"/>
            <p:cNvSpPr/>
            <p:nvPr/>
          </p:nvSpPr>
          <p:spPr>
            <a:xfrm>
              <a:off x="4780388" y="3378327"/>
              <a:ext cx="1220134" cy="406454"/>
            </a:xfrm>
            <a:prstGeom prst="cube">
              <a:avLst>
                <a:gd name="adj" fmla="val 50835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Android </a:t>
              </a:r>
            </a:p>
          </p:txBody>
        </p:sp>
        <p:sp>
          <p:nvSpPr>
            <p:cNvPr id="97" name="Cube 96"/>
            <p:cNvSpPr/>
            <p:nvPr/>
          </p:nvSpPr>
          <p:spPr>
            <a:xfrm>
              <a:off x="5179317" y="3294409"/>
              <a:ext cx="322730" cy="280147"/>
            </a:xfrm>
            <a:prstGeom prst="cube">
              <a:avLst>
                <a:gd name="adj" fmla="val 33333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624989" y="1730629"/>
              <a:ext cx="2534776" cy="843242"/>
              <a:chOff x="915701" y="3693160"/>
              <a:chExt cx="2534776" cy="843242"/>
            </a:xfrm>
          </p:grpSpPr>
          <p:sp>
            <p:nvSpPr>
              <p:cNvPr id="99" name="Parallelogram 98"/>
              <p:cNvSpPr/>
              <p:nvPr/>
            </p:nvSpPr>
            <p:spPr>
              <a:xfrm>
                <a:off x="951561" y="393128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Parallelogram 99"/>
              <p:cNvSpPr/>
              <p:nvPr/>
            </p:nvSpPr>
            <p:spPr>
              <a:xfrm>
                <a:off x="933631" y="379793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Parallelogram 100"/>
              <p:cNvSpPr/>
              <p:nvPr/>
            </p:nvSpPr>
            <p:spPr>
              <a:xfrm>
                <a:off x="915701" y="3693160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" name="Cube 101"/>
            <p:cNvSpPr/>
            <p:nvPr/>
          </p:nvSpPr>
          <p:spPr>
            <a:xfrm>
              <a:off x="2014213" y="1723578"/>
              <a:ext cx="1653894" cy="533466"/>
            </a:xfrm>
            <a:prstGeom prst="cube">
              <a:avLst>
                <a:gd name="adj" fmla="val 50835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36780" y="2248152"/>
              <a:ext cx="16069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Ecosystem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ube 103"/>
            <p:cNvSpPr/>
            <p:nvPr/>
          </p:nvSpPr>
          <p:spPr>
            <a:xfrm>
              <a:off x="8306511" y="2985002"/>
              <a:ext cx="1589737" cy="376384"/>
            </a:xfrm>
            <a:prstGeom prst="cube">
              <a:avLst>
                <a:gd name="adj" fmla="val 50835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Host </a:t>
              </a:r>
            </a:p>
          </p:txBody>
        </p:sp>
        <p:sp>
          <p:nvSpPr>
            <p:cNvPr id="105" name="Cube 104"/>
            <p:cNvSpPr/>
            <p:nvPr/>
          </p:nvSpPr>
          <p:spPr>
            <a:xfrm>
              <a:off x="8842146" y="2818480"/>
              <a:ext cx="322730" cy="280147"/>
            </a:xfrm>
            <a:prstGeom prst="cube">
              <a:avLst>
                <a:gd name="adj" fmla="val 33333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83610" y="4247264"/>
              <a:ext cx="44602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Deployed/running  platform application</a:t>
              </a:r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18910" y="3071694"/>
              <a:ext cx="215915" cy="72054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21078" y="3146681"/>
              <a:ext cx="215915" cy="720541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lowchart: Magnetic Disk 36"/>
            <p:cNvSpPr/>
            <p:nvPr/>
          </p:nvSpPr>
          <p:spPr>
            <a:xfrm>
              <a:off x="2752115" y="1342644"/>
              <a:ext cx="290798" cy="533690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274 w 10000"/>
                <a:gd name="connsiteY1" fmla="*/ 226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274 w 10000"/>
                <a:gd name="connsiteY1" fmla="*/ 226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668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274 w 10000"/>
                <a:gd name="connsiteY1" fmla="*/ 2666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668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8035" y="2666"/>
                    <a:pt x="5274" y="2666"/>
                  </a:cubicBezTo>
                  <a:cubicBezTo>
                    <a:pt x="2513" y="2666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668"/>
                    <a:pt x="5000" y="668"/>
                  </a:cubicBezTo>
                  <a:cubicBezTo>
                    <a:pt x="7761" y="668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262415" y="1171194"/>
              <a:ext cx="215915" cy="655512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74108" y="1239413"/>
              <a:ext cx="215915" cy="655512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07458" y="1306252"/>
              <a:ext cx="215915" cy="655512"/>
            </a:xfrm>
            <a:prstGeom prst="rect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61463" y="2666067"/>
              <a:ext cx="25238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IMMoRTALS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back end  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73233" y="1104519"/>
              <a:ext cx="215915" cy="661258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175401" y="1166594"/>
              <a:ext cx="215915" cy="661258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299226" y="1240760"/>
              <a:ext cx="215915" cy="661258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Elbow Connector 118"/>
            <p:cNvCxnSpPr>
              <a:stCxn id="102" idx="4"/>
              <a:endCxn id="133" idx="2"/>
            </p:cNvCxnSpPr>
            <p:nvPr/>
          </p:nvCxnSpPr>
          <p:spPr>
            <a:xfrm flipV="1">
              <a:off x="3396921" y="1671475"/>
              <a:ext cx="4966729" cy="45443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20" name="Elbow Connector 119"/>
            <p:cNvCxnSpPr>
              <a:stCxn id="133" idx="0"/>
              <a:endCxn id="104" idx="4"/>
            </p:cNvCxnSpPr>
            <p:nvPr/>
          </p:nvCxnSpPr>
          <p:spPr>
            <a:xfrm flipH="1">
              <a:off x="9704912" y="1671475"/>
              <a:ext cx="366490" cy="1597387"/>
            </a:xfrm>
            <a:prstGeom prst="bentConnector3">
              <a:avLst>
                <a:gd name="adj1" fmla="val -62765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21" name="Elbow Connector 120"/>
            <p:cNvCxnSpPr>
              <a:stCxn id="96" idx="5"/>
              <a:endCxn id="88" idx="2"/>
            </p:cNvCxnSpPr>
            <p:nvPr/>
          </p:nvCxnSpPr>
          <p:spPr>
            <a:xfrm flipV="1">
              <a:off x="6000522" y="2959228"/>
              <a:ext cx="318462" cy="519016"/>
            </a:xfrm>
            <a:prstGeom prst="bentConnector3">
              <a:avLst/>
            </a:prstGeom>
            <a:noFill/>
            <a:ln w="317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sp>
          <p:nvSpPr>
            <p:cNvPr id="122" name="TextBox 121"/>
            <p:cNvSpPr txBox="1"/>
            <p:nvPr/>
          </p:nvSpPr>
          <p:spPr>
            <a:xfrm>
              <a:off x="6292420" y="2732998"/>
              <a:ext cx="14160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Network</a:t>
              </a:r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60889" y="2636844"/>
              <a:ext cx="215915" cy="720541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053532" y="2711831"/>
              <a:ext cx="215915" cy="720541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Cloud 132"/>
            <p:cNvSpPr/>
            <p:nvPr/>
          </p:nvSpPr>
          <p:spPr>
            <a:xfrm>
              <a:off x="8358331" y="1190462"/>
              <a:ext cx="1714500" cy="962025"/>
            </a:xfrm>
            <a:prstGeom prst="cloud">
              <a:avLst/>
            </a:prstGeom>
            <a:gradFill flip="none" rotWithShape="1">
              <a:gsLst>
                <a:gs pos="18000">
                  <a:sysClr val="window" lastClr="FFFFFF">
                    <a:lumMod val="85000"/>
                  </a:sysClr>
                </a:gs>
                <a:gs pos="98000">
                  <a:sysClr val="window" lastClr="FFFFFF"/>
                </a:gs>
              </a:gsLst>
              <a:lin ang="2700000" scaled="1"/>
              <a:tileRect/>
            </a:gra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486384" y="1342644"/>
              <a:ext cx="154417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err="1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IMMoRTALS</a:t>
              </a:r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Management Network</a:t>
              </a:r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-167012" y="3161919"/>
              <a:ext cx="9525" cy="38100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1302094" y="4530853"/>
              <a:ext cx="31447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Android Clients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Linux/Java Server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Backend </a:t>
              </a:r>
              <a:endParaRPr lang="en-US" dirty="0"/>
            </a:p>
          </p:txBody>
        </p:sp>
        <p:sp>
          <p:nvSpPr>
            <p:cNvPr id="146" name="Rectangular Callout 145"/>
            <p:cNvSpPr/>
            <p:nvPr/>
          </p:nvSpPr>
          <p:spPr>
            <a:xfrm>
              <a:off x="4451664" y="2266240"/>
              <a:ext cx="1216791" cy="466759"/>
            </a:xfrm>
            <a:prstGeom prst="wedgeRectCallout">
              <a:avLst>
                <a:gd name="adj1" fmla="val 25663"/>
                <a:gd name="adj2" fmla="val 16837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SA producer &amp; consumer</a:t>
              </a:r>
              <a:endParaRPr lang="en-US" sz="1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7" name="Rectangular Callout 146"/>
            <p:cNvSpPr/>
            <p:nvPr/>
          </p:nvSpPr>
          <p:spPr>
            <a:xfrm>
              <a:off x="9005734" y="2210535"/>
              <a:ext cx="1216791" cy="466759"/>
            </a:xfrm>
            <a:prstGeom prst="wedgeRectCallout">
              <a:avLst>
                <a:gd name="adj1" fmla="val -47481"/>
                <a:gd name="adj2" fmla="val 795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Brokering and Storage</a:t>
              </a:r>
              <a:endParaRPr lang="en-US" sz="1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8" name="Rectangular Callout 147"/>
            <p:cNvSpPr/>
            <p:nvPr/>
          </p:nvSpPr>
          <p:spPr>
            <a:xfrm>
              <a:off x="6720480" y="1074909"/>
              <a:ext cx="1419632" cy="466759"/>
            </a:xfrm>
            <a:prstGeom prst="wedgeRectCallout">
              <a:avLst>
                <a:gd name="adj1" fmla="val -47481"/>
                <a:gd name="adj2" fmla="val 795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Error report, deploy/update SW</a:t>
              </a:r>
              <a:endParaRPr lang="en-US" sz="1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9" name="Rectangular Callout 148"/>
            <p:cNvSpPr/>
            <p:nvPr/>
          </p:nvSpPr>
          <p:spPr>
            <a:xfrm>
              <a:off x="3665552" y="1106192"/>
              <a:ext cx="1419632" cy="565282"/>
            </a:xfrm>
            <a:prstGeom prst="wedgeRectCallout">
              <a:avLst>
                <a:gd name="adj1" fmla="val -58646"/>
                <a:gd name="adj2" fmla="val 795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IMMoRTALS</a:t>
              </a:r>
              <a:r>
                <a: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code base, build and test environment</a:t>
              </a:r>
              <a:endParaRPr lang="en-US" sz="1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54840" y="2125905"/>
              <a:ext cx="0" cy="1252422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636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604002" y="4057481"/>
            <a:ext cx="6354302" cy="2060948"/>
            <a:chOff x="466101" y="3765260"/>
            <a:chExt cx="6354302" cy="2060948"/>
          </a:xfrm>
        </p:grpSpPr>
        <p:cxnSp>
          <p:nvCxnSpPr>
            <p:cNvPr id="30" name="Elbow Connector 29"/>
            <p:cNvCxnSpPr>
              <a:endCxn id="46" idx="2"/>
            </p:cNvCxnSpPr>
            <p:nvPr/>
          </p:nvCxnSpPr>
          <p:spPr>
            <a:xfrm>
              <a:off x="3971122" y="4574840"/>
              <a:ext cx="933267" cy="248746"/>
            </a:xfrm>
            <a:prstGeom prst="bentConnector3">
              <a:avLst/>
            </a:prstGeom>
            <a:noFill/>
            <a:ln w="317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grpSp>
          <p:nvGrpSpPr>
            <p:cNvPr id="31" name="Group 30"/>
            <p:cNvGrpSpPr/>
            <p:nvPr/>
          </p:nvGrpSpPr>
          <p:grpSpPr>
            <a:xfrm>
              <a:off x="4285626" y="4482838"/>
              <a:ext cx="2534776" cy="876645"/>
              <a:chOff x="5125751" y="3683635"/>
              <a:chExt cx="2534776" cy="87664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125751" y="3683635"/>
                <a:ext cx="2534776" cy="843242"/>
                <a:chOff x="915701" y="3693160"/>
                <a:chExt cx="2534776" cy="843242"/>
              </a:xfrm>
            </p:grpSpPr>
            <p:sp>
              <p:nvSpPr>
                <p:cNvPr id="34" name="Parallelogram 33"/>
                <p:cNvSpPr/>
                <p:nvPr/>
              </p:nvSpPr>
              <p:spPr>
                <a:xfrm>
                  <a:off x="951561" y="3931285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Parallelogram 34"/>
                <p:cNvSpPr/>
                <p:nvPr/>
              </p:nvSpPr>
              <p:spPr>
                <a:xfrm>
                  <a:off x="933631" y="3797935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Parallelogram 35"/>
                <p:cNvSpPr/>
                <p:nvPr/>
              </p:nvSpPr>
              <p:spPr>
                <a:xfrm>
                  <a:off x="915701" y="3693160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319057" y="4237115"/>
                <a:ext cx="160692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auto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Ecosystem</a:t>
                </a:r>
              </a:p>
            </p:txBody>
          </p:sp>
        </p:grpSp>
        <p:sp>
          <p:nvSpPr>
            <p:cNvPr id="37" name="Cloud 36"/>
            <p:cNvSpPr/>
            <p:nvPr/>
          </p:nvSpPr>
          <p:spPr>
            <a:xfrm>
              <a:off x="2912726" y="4113903"/>
              <a:ext cx="1333500" cy="800100"/>
            </a:xfrm>
            <a:prstGeom prst="cloud">
              <a:avLst/>
            </a:prstGeom>
            <a:gradFill flip="none" rotWithShape="1">
              <a:gsLst>
                <a:gs pos="14000">
                  <a:sysClr val="window" lastClr="FFFFFF"/>
                </a:gs>
                <a:gs pos="52000">
                  <a:sysClr val="window" lastClr="FFFFFF">
                    <a:lumMod val="85000"/>
                  </a:sysClr>
                </a:gs>
              </a:gsLst>
              <a:lin ang="3000000" scaled="0"/>
              <a:tileRect/>
            </a:gradFill>
            <a:ln w="12700" cap="flat" cmpd="sng" algn="ctr">
              <a:solidFill>
                <a:srgbClr val="E7E6E6">
                  <a:lumMod val="2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66101" y="4949563"/>
              <a:ext cx="2534776" cy="876645"/>
              <a:chOff x="5125751" y="3683635"/>
              <a:chExt cx="2534776" cy="87664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125751" y="3683635"/>
                <a:ext cx="2534776" cy="843242"/>
                <a:chOff x="915701" y="3693160"/>
                <a:chExt cx="2534776" cy="843242"/>
              </a:xfrm>
            </p:grpSpPr>
            <p:sp>
              <p:nvSpPr>
                <p:cNvPr id="41" name="Parallelogram 40"/>
                <p:cNvSpPr/>
                <p:nvPr/>
              </p:nvSpPr>
              <p:spPr>
                <a:xfrm>
                  <a:off x="951561" y="3931285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Parallelogram 41"/>
                <p:cNvSpPr/>
                <p:nvPr/>
              </p:nvSpPr>
              <p:spPr>
                <a:xfrm>
                  <a:off x="933631" y="3797935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Parallelogram 42"/>
                <p:cNvSpPr/>
                <p:nvPr/>
              </p:nvSpPr>
              <p:spPr>
                <a:xfrm>
                  <a:off x="915701" y="3693160"/>
                  <a:ext cx="2498916" cy="605117"/>
                </a:xfrm>
                <a:prstGeom prst="parallelogram">
                  <a:avLst>
                    <a:gd name="adj" fmla="val 154033"/>
                  </a:avLst>
                </a:prstGeom>
                <a:solidFill>
                  <a:srgbClr val="E7E6E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5319057" y="4237115"/>
                <a:ext cx="160692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fontAlgn="auto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Ecosystem</a:t>
                </a:r>
              </a:p>
            </p:txBody>
          </p:sp>
        </p:grpSp>
        <p:sp>
          <p:nvSpPr>
            <p:cNvPr id="44" name="Cube 43"/>
            <p:cNvSpPr/>
            <p:nvPr/>
          </p:nvSpPr>
          <p:spPr>
            <a:xfrm>
              <a:off x="1378266" y="4933052"/>
              <a:ext cx="1220134" cy="406454"/>
            </a:xfrm>
            <a:prstGeom prst="cube">
              <a:avLst>
                <a:gd name="adj" fmla="val 50835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Android </a:t>
              </a:r>
            </a:p>
          </p:txBody>
        </p:sp>
        <p:sp>
          <p:nvSpPr>
            <p:cNvPr id="45" name="Cube 44"/>
            <p:cNvSpPr/>
            <p:nvPr/>
          </p:nvSpPr>
          <p:spPr>
            <a:xfrm>
              <a:off x="1777195" y="4849134"/>
              <a:ext cx="322730" cy="280147"/>
            </a:xfrm>
            <a:prstGeom prst="cube">
              <a:avLst>
                <a:gd name="adj" fmla="val 33333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ube 45"/>
            <p:cNvSpPr/>
            <p:nvPr/>
          </p:nvSpPr>
          <p:spPr>
            <a:xfrm>
              <a:off x="4904389" y="4539727"/>
              <a:ext cx="1589737" cy="376384"/>
            </a:xfrm>
            <a:prstGeom prst="cube">
              <a:avLst>
                <a:gd name="adj" fmla="val 50835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Host </a:t>
              </a:r>
            </a:p>
          </p:txBody>
        </p:sp>
        <p:sp>
          <p:nvSpPr>
            <p:cNvPr id="47" name="Cube 46"/>
            <p:cNvSpPr/>
            <p:nvPr/>
          </p:nvSpPr>
          <p:spPr>
            <a:xfrm>
              <a:off x="5440024" y="4373205"/>
              <a:ext cx="322730" cy="280147"/>
            </a:xfrm>
            <a:prstGeom prst="cube">
              <a:avLst>
                <a:gd name="adj" fmla="val 33333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16788" y="4626419"/>
              <a:ext cx="215915" cy="72054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18956" y="4701406"/>
              <a:ext cx="215915" cy="720541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Elbow Connector 49"/>
            <p:cNvCxnSpPr>
              <a:stCxn id="44" idx="5"/>
              <a:endCxn id="37" idx="2"/>
            </p:cNvCxnSpPr>
            <p:nvPr/>
          </p:nvCxnSpPr>
          <p:spPr>
            <a:xfrm flipV="1">
              <a:off x="2598400" y="4513953"/>
              <a:ext cx="318462" cy="519016"/>
            </a:xfrm>
            <a:prstGeom prst="bentConnector3">
              <a:avLst/>
            </a:prstGeom>
            <a:noFill/>
            <a:ln w="317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2890298" y="4287723"/>
              <a:ext cx="14160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Network</a:t>
              </a:r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58767" y="4191569"/>
              <a:ext cx="215915" cy="720541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51410" y="4266556"/>
              <a:ext cx="215915" cy="720541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ular Callout 53"/>
            <p:cNvSpPr/>
            <p:nvPr/>
          </p:nvSpPr>
          <p:spPr>
            <a:xfrm>
              <a:off x="1049542" y="3820965"/>
              <a:ext cx="1216791" cy="466759"/>
            </a:xfrm>
            <a:prstGeom prst="wedgeRectCallout">
              <a:avLst>
                <a:gd name="adj1" fmla="val 25663"/>
                <a:gd name="adj2" fmla="val 16837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SA producer &amp; consumer</a:t>
              </a:r>
              <a:endParaRPr lang="en-US" sz="1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5" name="Rectangular Callout 54"/>
            <p:cNvSpPr/>
            <p:nvPr/>
          </p:nvSpPr>
          <p:spPr>
            <a:xfrm>
              <a:off x="5603612" y="3765260"/>
              <a:ext cx="1216791" cy="466759"/>
            </a:xfrm>
            <a:prstGeom prst="wedgeRectCallout">
              <a:avLst>
                <a:gd name="adj1" fmla="val -47481"/>
                <a:gd name="adj2" fmla="val 795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Brokering and Storage</a:t>
              </a:r>
              <a:endParaRPr lang="en-US" sz="1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0" y="-7833"/>
            <a:ext cx="12192000" cy="3171932"/>
            <a:chOff x="0" y="-7833"/>
            <a:chExt cx="12192000" cy="3171932"/>
          </a:xfrm>
        </p:grpSpPr>
        <p:sp>
          <p:nvSpPr>
            <p:cNvPr id="72" name="Rectangle 71"/>
            <p:cNvSpPr/>
            <p:nvPr/>
          </p:nvSpPr>
          <p:spPr>
            <a:xfrm>
              <a:off x="0" y="0"/>
              <a:ext cx="5037221" cy="31640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12193" y="-7833"/>
              <a:ext cx="7179807" cy="31640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398505" y="388017"/>
              <a:ext cx="6354302" cy="2060948"/>
              <a:chOff x="1201223" y="2083535"/>
              <a:chExt cx="6354302" cy="2060948"/>
            </a:xfrm>
          </p:grpSpPr>
          <p:cxnSp>
            <p:nvCxnSpPr>
              <p:cNvPr id="3" name="Elbow Connector 2"/>
              <p:cNvCxnSpPr>
                <a:endCxn id="19" idx="2"/>
              </p:cNvCxnSpPr>
              <p:nvPr/>
            </p:nvCxnSpPr>
            <p:spPr>
              <a:xfrm>
                <a:off x="4706244" y="2893115"/>
                <a:ext cx="933267" cy="248746"/>
              </a:xfrm>
              <a:prstGeom prst="bentConnector3">
                <a:avLst/>
              </a:prstGeom>
              <a:noFill/>
              <a:ln w="317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4" name="Group 3"/>
              <p:cNvGrpSpPr/>
              <p:nvPr/>
            </p:nvGrpSpPr>
            <p:grpSpPr>
              <a:xfrm>
                <a:off x="5020748" y="2801113"/>
                <a:ext cx="2534776" cy="876645"/>
                <a:chOff x="5125751" y="3683635"/>
                <a:chExt cx="2534776" cy="87664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125751" y="3683635"/>
                  <a:ext cx="2534776" cy="843242"/>
                  <a:chOff x="915701" y="3693160"/>
                  <a:chExt cx="2534776" cy="843242"/>
                </a:xfrm>
              </p:grpSpPr>
              <p:sp>
                <p:nvSpPr>
                  <p:cNvPr id="7" name="Parallelogram 6"/>
                  <p:cNvSpPr/>
                  <p:nvPr/>
                </p:nvSpPr>
                <p:spPr>
                  <a:xfrm>
                    <a:off x="951561" y="3931285"/>
                    <a:ext cx="2498916" cy="605117"/>
                  </a:xfrm>
                  <a:prstGeom prst="parallelogram">
                    <a:avLst>
                      <a:gd name="adj" fmla="val 154033"/>
                    </a:avLst>
                  </a:prstGeom>
                  <a:solidFill>
                    <a:srgbClr val="E7E6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Parallelogram 7"/>
                  <p:cNvSpPr/>
                  <p:nvPr/>
                </p:nvSpPr>
                <p:spPr>
                  <a:xfrm>
                    <a:off x="933631" y="3797935"/>
                    <a:ext cx="2498916" cy="605117"/>
                  </a:xfrm>
                  <a:prstGeom prst="parallelogram">
                    <a:avLst>
                      <a:gd name="adj" fmla="val 154033"/>
                    </a:avLst>
                  </a:prstGeom>
                  <a:solidFill>
                    <a:srgbClr val="E7E6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Parallelogram 8"/>
                  <p:cNvSpPr/>
                  <p:nvPr/>
                </p:nvSpPr>
                <p:spPr>
                  <a:xfrm>
                    <a:off x="915701" y="3693160"/>
                    <a:ext cx="2498916" cy="605117"/>
                  </a:xfrm>
                  <a:prstGeom prst="parallelogram">
                    <a:avLst>
                      <a:gd name="adj" fmla="val 154033"/>
                    </a:avLst>
                  </a:prstGeom>
                  <a:solidFill>
                    <a:srgbClr val="E7E6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5319057" y="4237115"/>
                  <a:ext cx="160692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 fontAlgn="auto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Ecosystem</a:t>
                  </a:r>
                </a:p>
              </p:txBody>
            </p:sp>
          </p:grpSp>
          <p:sp>
            <p:nvSpPr>
              <p:cNvPr id="10" name="Cloud 9"/>
              <p:cNvSpPr/>
              <p:nvPr/>
            </p:nvSpPr>
            <p:spPr>
              <a:xfrm>
                <a:off x="3647848" y="2432178"/>
                <a:ext cx="1333500" cy="800100"/>
              </a:xfrm>
              <a:prstGeom prst="cloud">
                <a:avLst/>
              </a:prstGeom>
              <a:gradFill flip="none" rotWithShape="1">
                <a:gsLst>
                  <a:gs pos="14000">
                    <a:sysClr val="window" lastClr="FFFFFF"/>
                  </a:gs>
                  <a:gs pos="52000">
                    <a:sysClr val="window" lastClr="FFFFFF">
                      <a:lumMod val="85000"/>
                    </a:sysClr>
                  </a:gs>
                </a:gsLst>
                <a:lin ang="3000000" scaled="0"/>
                <a:tileRect/>
              </a:gradFill>
              <a:ln w="12700" cap="flat" cmpd="sng" algn="ctr">
                <a:solidFill>
                  <a:srgbClr val="E7E6E6">
                    <a:lumMod val="2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201223" y="3267838"/>
                <a:ext cx="2534776" cy="876645"/>
                <a:chOff x="5125751" y="3683635"/>
                <a:chExt cx="2534776" cy="876645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125751" y="3683635"/>
                  <a:ext cx="2534776" cy="843242"/>
                  <a:chOff x="915701" y="3693160"/>
                  <a:chExt cx="2534776" cy="843242"/>
                </a:xfrm>
              </p:grpSpPr>
              <p:sp>
                <p:nvSpPr>
                  <p:cNvPr id="14" name="Parallelogram 13"/>
                  <p:cNvSpPr/>
                  <p:nvPr/>
                </p:nvSpPr>
                <p:spPr>
                  <a:xfrm>
                    <a:off x="951561" y="3931285"/>
                    <a:ext cx="2498916" cy="605117"/>
                  </a:xfrm>
                  <a:prstGeom prst="parallelogram">
                    <a:avLst>
                      <a:gd name="adj" fmla="val 154033"/>
                    </a:avLst>
                  </a:prstGeom>
                  <a:solidFill>
                    <a:srgbClr val="E7E6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Parallelogram 14"/>
                  <p:cNvSpPr/>
                  <p:nvPr/>
                </p:nvSpPr>
                <p:spPr>
                  <a:xfrm>
                    <a:off x="933631" y="3797935"/>
                    <a:ext cx="2498916" cy="605117"/>
                  </a:xfrm>
                  <a:prstGeom prst="parallelogram">
                    <a:avLst>
                      <a:gd name="adj" fmla="val 154033"/>
                    </a:avLst>
                  </a:prstGeom>
                  <a:solidFill>
                    <a:srgbClr val="E7E6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Parallelogram 15"/>
                  <p:cNvSpPr/>
                  <p:nvPr/>
                </p:nvSpPr>
                <p:spPr>
                  <a:xfrm>
                    <a:off x="915701" y="3693160"/>
                    <a:ext cx="2498916" cy="605117"/>
                  </a:xfrm>
                  <a:prstGeom prst="parallelogram">
                    <a:avLst>
                      <a:gd name="adj" fmla="val 154033"/>
                    </a:avLst>
                  </a:prstGeom>
                  <a:solidFill>
                    <a:srgbClr val="E7E6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319057" y="4237115"/>
                  <a:ext cx="160692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 fontAlgn="auto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Ecosystem</a:t>
                  </a:r>
                </a:p>
              </p:txBody>
            </p:sp>
          </p:grpSp>
          <p:sp>
            <p:nvSpPr>
              <p:cNvPr id="17" name="Cube 16"/>
              <p:cNvSpPr/>
              <p:nvPr/>
            </p:nvSpPr>
            <p:spPr>
              <a:xfrm>
                <a:off x="2113388" y="3251327"/>
                <a:ext cx="1220134" cy="406454"/>
              </a:xfrm>
              <a:prstGeom prst="cube">
                <a:avLst>
                  <a:gd name="adj" fmla="val 50835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Android </a:t>
                </a:r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2512317" y="3167409"/>
                <a:ext cx="322730" cy="280147"/>
              </a:xfrm>
              <a:prstGeom prst="cube">
                <a:avLst>
                  <a:gd name="adj" fmla="val 33333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Cube 18"/>
              <p:cNvSpPr/>
              <p:nvPr/>
            </p:nvSpPr>
            <p:spPr>
              <a:xfrm>
                <a:off x="5639511" y="2858002"/>
                <a:ext cx="1589737" cy="376384"/>
              </a:xfrm>
              <a:prstGeom prst="cube">
                <a:avLst>
                  <a:gd name="adj" fmla="val 50835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Host </a:t>
                </a:r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6175146" y="2691480"/>
                <a:ext cx="322730" cy="280147"/>
              </a:xfrm>
              <a:prstGeom prst="cube">
                <a:avLst>
                  <a:gd name="adj" fmla="val 33333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Elbow Connector 22"/>
              <p:cNvCxnSpPr>
                <a:stCxn id="17" idx="5"/>
                <a:endCxn id="10" idx="2"/>
              </p:cNvCxnSpPr>
              <p:nvPr/>
            </p:nvCxnSpPr>
            <p:spPr>
              <a:xfrm flipV="1">
                <a:off x="3333522" y="2832228"/>
                <a:ext cx="318462" cy="519016"/>
              </a:xfrm>
              <a:prstGeom prst="bentConnector3">
                <a:avLst/>
              </a:prstGeom>
              <a:noFill/>
              <a:ln w="317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3625420" y="2605998"/>
                <a:ext cx="1416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Operational Network</a:t>
                </a:r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ular Callout 26"/>
              <p:cNvSpPr/>
              <p:nvPr/>
            </p:nvSpPr>
            <p:spPr>
              <a:xfrm>
                <a:off x="1784664" y="2139240"/>
                <a:ext cx="1216791" cy="466759"/>
              </a:xfrm>
              <a:prstGeom prst="wedgeRectCallout">
                <a:avLst>
                  <a:gd name="adj1" fmla="val 25663"/>
                  <a:gd name="adj2" fmla="val 168373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ATAK SA </a:t>
                </a:r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producer &amp; consumer</a:t>
                </a:r>
                <a:endPara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ular Callout 27"/>
              <p:cNvSpPr/>
              <p:nvPr/>
            </p:nvSpPr>
            <p:spPr>
              <a:xfrm>
                <a:off x="6338734" y="2083535"/>
                <a:ext cx="1216791" cy="466759"/>
              </a:xfrm>
              <a:prstGeom prst="wedgeRectCallout">
                <a:avLst>
                  <a:gd name="adj1" fmla="val -47481"/>
                  <a:gd name="adj2" fmla="val 79563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Marti Brokering </a:t>
                </a:r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and Storage</a:t>
                </a:r>
                <a:endPara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79522" y="1392776"/>
              <a:ext cx="2543072" cy="408469"/>
              <a:chOff x="1285161" y="1708030"/>
              <a:chExt cx="1544303" cy="408469"/>
            </a:xfrm>
            <a:solidFill>
              <a:srgbClr val="E7E6E6"/>
            </a:solidFill>
          </p:grpSpPr>
          <p:sp>
            <p:nvSpPr>
              <p:cNvPr id="58" name="Parallelogram 57"/>
              <p:cNvSpPr/>
              <p:nvPr/>
            </p:nvSpPr>
            <p:spPr>
              <a:xfrm>
                <a:off x="1333454" y="1768415"/>
                <a:ext cx="1496010" cy="348084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9" name="Parallelogram 58"/>
              <p:cNvSpPr/>
              <p:nvPr/>
            </p:nvSpPr>
            <p:spPr>
              <a:xfrm>
                <a:off x="1320344" y="1733909"/>
                <a:ext cx="1448735" cy="299202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Parallelogram 59"/>
              <p:cNvSpPr/>
              <p:nvPr/>
            </p:nvSpPr>
            <p:spPr>
              <a:xfrm>
                <a:off x="1285161" y="1708030"/>
                <a:ext cx="1458039" cy="258945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899796" y="1574364"/>
              <a:ext cx="1333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Ecosystem</a:t>
              </a:r>
              <a:endParaRPr lang="en-US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Rectangle 56"/>
            <p:cNvSpPr/>
            <p:nvPr/>
          </p:nvSpPr>
          <p:spPr>
            <a:xfrm>
              <a:off x="263195" y="872686"/>
              <a:ext cx="2912726" cy="1147314"/>
            </a:xfrm>
            <a:prstGeom prst="roundRect">
              <a:avLst/>
            </a:prstGeom>
            <a:noFill/>
            <a:ln w="2540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Cube 65"/>
            <p:cNvSpPr/>
            <p:nvPr/>
          </p:nvSpPr>
          <p:spPr>
            <a:xfrm>
              <a:off x="1042566" y="1097426"/>
              <a:ext cx="1653894" cy="533466"/>
            </a:xfrm>
            <a:prstGeom prst="cube">
              <a:avLst>
                <a:gd name="adj" fmla="val 50835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</a:t>
              </a:r>
            </a:p>
          </p:txBody>
        </p:sp>
        <p:sp>
          <p:nvSpPr>
            <p:cNvPr id="68" name="Rectangular Callout 67"/>
            <p:cNvSpPr/>
            <p:nvPr/>
          </p:nvSpPr>
          <p:spPr>
            <a:xfrm>
              <a:off x="3201156" y="616772"/>
              <a:ext cx="1419632" cy="565282"/>
            </a:xfrm>
            <a:prstGeom prst="wedgeRectCallout">
              <a:avLst>
                <a:gd name="adj1" fmla="val -58646"/>
                <a:gd name="adj2" fmla="val 795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ATAK/Marti code </a:t>
              </a:r>
              <a:r>
                <a:rPr lang="en-US" sz="1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base, build and test environment</a:t>
              </a:r>
              <a:endParaRPr lang="en-US" sz="1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" name="Flowchart: Multidocument 60"/>
            <p:cNvSpPr/>
            <p:nvPr/>
          </p:nvSpPr>
          <p:spPr>
            <a:xfrm>
              <a:off x="1510111" y="563727"/>
              <a:ext cx="1446461" cy="671372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Flowchart: Magnetic Disk 36"/>
            <p:cNvSpPr/>
            <p:nvPr/>
          </p:nvSpPr>
          <p:spPr>
            <a:xfrm>
              <a:off x="1347315" y="763906"/>
              <a:ext cx="290798" cy="533690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274 w 10000"/>
                <a:gd name="connsiteY1" fmla="*/ 226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274 w 10000"/>
                <a:gd name="connsiteY1" fmla="*/ 2265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668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274 w 10000"/>
                <a:gd name="connsiteY1" fmla="*/ 2666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668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8035" y="2666"/>
                    <a:pt x="5274" y="2666"/>
                  </a:cubicBezTo>
                  <a:cubicBezTo>
                    <a:pt x="2513" y="2666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668"/>
                    <a:pt x="5000" y="668"/>
                  </a:cubicBezTo>
                  <a:cubicBezTo>
                    <a:pt x="7761" y="668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000190" y="2677646"/>
              <a:ext cx="2940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(b) Deployment view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9381" y="2676826"/>
              <a:ext cx="4068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(a) Development/Build view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8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53770"/>
            <a:ext cx="8451410" cy="250723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Mobile app (client)</a:t>
            </a:r>
            <a:r>
              <a:rPr lang="en-US" dirty="0" smtClean="0"/>
              <a:t>: upload a picture to a server, receive a picture from the server</a:t>
            </a:r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: match the image metadata with the interest registered by (other) client(s), and send the image to the matching clients</a:t>
            </a:r>
          </a:p>
          <a:p>
            <a:pPr lvl="1"/>
            <a:r>
              <a:rPr lang="en-US" b="1" dirty="0" smtClean="0"/>
              <a:t>Change drivers</a:t>
            </a:r>
            <a:r>
              <a:rPr lang="en-US" dirty="0" smtClean="0"/>
              <a:t>: variable client platform (device configurations); changing software requirements; uncertain network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27792" y="3585892"/>
            <a:ext cx="5367748" cy="1318083"/>
            <a:chOff x="1601709" y="4720385"/>
            <a:chExt cx="5367748" cy="1318083"/>
          </a:xfrm>
        </p:grpSpPr>
        <p:sp>
          <p:nvSpPr>
            <p:cNvPr id="6" name="Flowchart: Magnetic Disk 5"/>
            <p:cNvSpPr/>
            <p:nvPr/>
          </p:nvSpPr>
          <p:spPr>
            <a:xfrm>
              <a:off x="2748328" y="5293322"/>
              <a:ext cx="412450" cy="3459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7478" y="4894124"/>
              <a:ext cx="790575" cy="11443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6" idx="4"/>
              <a:endCxn id="8" idx="1"/>
            </p:cNvCxnSpPr>
            <p:nvPr/>
          </p:nvCxnSpPr>
          <p:spPr>
            <a:xfrm>
              <a:off x="3160778" y="5466296"/>
              <a:ext cx="266700" cy="127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713478" y="5186560"/>
              <a:ext cx="819150" cy="5594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8" idx="3"/>
              <a:endCxn id="12" idx="1"/>
            </p:cNvCxnSpPr>
            <p:nvPr/>
          </p:nvCxnSpPr>
          <p:spPr>
            <a:xfrm>
              <a:off x="4218053" y="5466296"/>
              <a:ext cx="149542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loud 13"/>
            <p:cNvSpPr/>
            <p:nvPr/>
          </p:nvSpPr>
          <p:spPr>
            <a:xfrm>
              <a:off x="4508565" y="5068643"/>
              <a:ext cx="914400" cy="9144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70427" y="5026558"/>
              <a:ext cx="95250" cy="9048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5852" y="5240072"/>
              <a:ext cx="95252" cy="4401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01709" y="5124326"/>
              <a:ext cx="1122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image database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4753" y="4720385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3117" y="4999961"/>
              <a:ext cx="556340" cy="40386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9371" y="5562836"/>
              <a:ext cx="383770" cy="356744"/>
            </a:xfrm>
            <a:prstGeom prst="rect">
              <a:avLst/>
            </a:prstGeom>
          </p:spPr>
        </p:pic>
      </p:grp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2097233" y="4813316"/>
            <a:ext cx="7979256" cy="153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dirty="0"/>
              <a:t>Easy to grasp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dirty="0"/>
              <a:t>Covers a number of change drivers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en-US" sz="1600" dirty="0"/>
              <a:t>Devices, Sensors,</a:t>
            </a:r>
            <a:r>
              <a:rPr lang="en-US" sz="1600" dirty="0"/>
              <a:t> </a:t>
            </a:r>
            <a:r>
              <a:rPr lang="en-US" sz="1600" dirty="0"/>
              <a:t>Mission, Library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dirty="0"/>
              <a:t>Change may impact the server side as well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dirty="0"/>
              <a:t>Has resource dependency on network, memory, and CPU (as we explore adaptations to fix– e.g., compress)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4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765300" y="159429"/>
            <a:ext cx="8229600" cy="6826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Responding </a:t>
            </a:r>
            <a:r>
              <a:rPr lang="en-US" smtClean="0"/>
              <a:t>to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1782552" y="1219200"/>
            <a:ext cx="1930400" cy="749300"/>
          </a:xfrm>
          <a:prstGeom prst="snipRoundRect">
            <a:avLst>
              <a:gd name="adj1" fmla="val 16667"/>
              <a:gd name="adj2" fmla="val 320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1934952" y="1371600"/>
            <a:ext cx="1930400" cy="749300"/>
          </a:xfrm>
          <a:prstGeom prst="snipRoundRect">
            <a:avLst>
              <a:gd name="adj1" fmla="val 16667"/>
              <a:gd name="adj2" fmla="val 320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2087352" y="1524000"/>
            <a:ext cx="1930400" cy="749300"/>
          </a:xfrm>
          <a:prstGeom prst="snipRoundRect">
            <a:avLst>
              <a:gd name="adj1" fmla="val 16667"/>
              <a:gd name="adj2" fmla="val 320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87352" y="1898650"/>
            <a:ext cx="1930400" cy="146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9252" y="1697336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@ annotations…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1782552" y="3352469"/>
            <a:ext cx="1930400" cy="749300"/>
          </a:xfrm>
          <a:prstGeom prst="snipRoundRect">
            <a:avLst>
              <a:gd name="adj1" fmla="val 16667"/>
              <a:gd name="adj2" fmla="val 3205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5880" y="2227966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8105" y="4148192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DSL  </a:t>
            </a:r>
            <a:endParaRPr lang="en-US" sz="16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5899151" y="1202317"/>
            <a:ext cx="2726787" cy="2324431"/>
          </a:xfrm>
          <a:prstGeom prst="flowChartMagneticDisk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87339" y="2080828"/>
            <a:ext cx="609600" cy="152400"/>
            <a:chOff x="4152900" y="1954312"/>
            <a:chExt cx="609600" cy="152400"/>
          </a:xfrm>
        </p:grpSpPr>
        <p:sp>
          <p:nvSpPr>
            <p:cNvPr id="15" name="Rectangle 14"/>
            <p:cNvSpPr/>
            <p:nvPr/>
          </p:nvSpPr>
          <p:spPr>
            <a:xfrm>
              <a:off x="4152900" y="1954312"/>
              <a:ext cx="203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561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593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87339" y="2349016"/>
            <a:ext cx="609600" cy="152400"/>
            <a:chOff x="4152900" y="1954312"/>
            <a:chExt cx="609600" cy="152400"/>
          </a:xfrm>
        </p:grpSpPr>
        <p:sp>
          <p:nvSpPr>
            <p:cNvPr id="21" name="Rectangle 20"/>
            <p:cNvSpPr/>
            <p:nvPr/>
          </p:nvSpPr>
          <p:spPr>
            <a:xfrm>
              <a:off x="4152900" y="1954312"/>
              <a:ext cx="203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61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93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87339" y="2934704"/>
            <a:ext cx="609600" cy="152400"/>
            <a:chOff x="4152900" y="1954312"/>
            <a:chExt cx="609600" cy="152400"/>
          </a:xfrm>
        </p:grpSpPr>
        <p:sp>
          <p:nvSpPr>
            <p:cNvPr id="25" name="Rectangle 24"/>
            <p:cNvSpPr/>
            <p:nvPr/>
          </p:nvSpPr>
          <p:spPr>
            <a:xfrm>
              <a:off x="41529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561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59300" y="1954312"/>
              <a:ext cx="2032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198439" y="2014996"/>
            <a:ext cx="825500" cy="1134604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4522879" y="1030288"/>
            <a:ext cx="2069261" cy="442912"/>
          </a:xfrm>
          <a:prstGeom prst="wedgeRectCallout">
            <a:avLst>
              <a:gd name="adj1" fmla="val 45280"/>
              <a:gd name="adj2" fmla="val 19353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relationships this DFU is in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15" idx="1"/>
            <a:endCxn id="10" idx="3"/>
          </p:cNvCxnSpPr>
          <p:nvPr/>
        </p:nvCxnSpPr>
        <p:spPr>
          <a:xfrm flipH="1" flipV="1">
            <a:off x="4017753" y="1971676"/>
            <a:ext cx="2269587" cy="185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12" idx="0"/>
          </p:cNvCxnSpPr>
          <p:nvPr/>
        </p:nvCxnSpPr>
        <p:spPr>
          <a:xfrm flipH="1">
            <a:off x="3712953" y="2501417"/>
            <a:ext cx="3082387" cy="1225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4027488" y="2426419"/>
            <a:ext cx="1744663" cy="442912"/>
          </a:xfrm>
          <a:prstGeom prst="wedgeRectCallout">
            <a:avLst>
              <a:gd name="adj1" fmla="val 36812"/>
              <a:gd name="adj2" fmla="val 7883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these is the EFS of this DFU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25937" y="1913939"/>
            <a:ext cx="2338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IMMoRTALS</a:t>
            </a:r>
            <a:r>
              <a:rPr lang="en-US" dirty="0" smtClean="0"/>
              <a:t> repository of annotated PLA components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8625938" y="960439"/>
            <a:ext cx="2069261" cy="736896"/>
          </a:xfrm>
          <a:prstGeom prst="wedgeRectCallout">
            <a:avLst>
              <a:gd name="adj1" fmla="val 2931"/>
              <a:gd name="adj2" fmla="val 8379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 a collection of assorted models of our platform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562011" y="2364531"/>
            <a:ext cx="609600" cy="152400"/>
            <a:chOff x="4152900" y="1954312"/>
            <a:chExt cx="609600" cy="152400"/>
          </a:xfrm>
        </p:grpSpPr>
        <p:sp>
          <p:nvSpPr>
            <p:cNvPr id="40" name="Rectangle 39"/>
            <p:cNvSpPr/>
            <p:nvPr/>
          </p:nvSpPr>
          <p:spPr>
            <a:xfrm>
              <a:off x="4152900" y="1954312"/>
              <a:ext cx="203200" cy="152400"/>
            </a:xfrm>
            <a:prstGeom prst="rect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561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59300" y="1954312"/>
              <a:ext cx="2032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121388" y="3376443"/>
            <a:ext cx="2534776" cy="843242"/>
            <a:chOff x="915701" y="3693160"/>
            <a:chExt cx="2534776" cy="843242"/>
          </a:xfrm>
        </p:grpSpPr>
        <p:sp>
          <p:nvSpPr>
            <p:cNvPr id="45" name="Parallelogram 44"/>
            <p:cNvSpPr/>
            <p:nvPr/>
          </p:nvSpPr>
          <p:spPr>
            <a:xfrm>
              <a:off x="951561" y="3931285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933631" y="3797935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arallelogram 46"/>
            <p:cNvSpPr/>
            <p:nvPr/>
          </p:nvSpPr>
          <p:spPr>
            <a:xfrm>
              <a:off x="915701" y="3693160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102"/>
          <p:cNvSpPr txBox="1"/>
          <p:nvPr/>
        </p:nvSpPr>
        <p:spPr>
          <a:xfrm>
            <a:off x="8333179" y="3893966"/>
            <a:ext cx="1606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765211" y="2566521"/>
            <a:ext cx="1124580" cy="960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149076" y="3585173"/>
            <a:ext cx="1054100" cy="283893"/>
            <a:chOff x="3659528" y="4871558"/>
            <a:chExt cx="1054100" cy="283893"/>
          </a:xfrm>
        </p:grpSpPr>
        <p:grpSp>
          <p:nvGrpSpPr>
            <p:cNvPr id="50" name="Group 49"/>
            <p:cNvGrpSpPr/>
            <p:nvPr/>
          </p:nvGrpSpPr>
          <p:grpSpPr>
            <a:xfrm>
              <a:off x="3659528" y="4937305"/>
              <a:ext cx="1054100" cy="152400"/>
              <a:chOff x="3987800" y="1954312"/>
              <a:chExt cx="1054100" cy="152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987800" y="1954312"/>
                <a:ext cx="203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38700" y="1954312"/>
                <a:ext cx="2032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77867" y="4871558"/>
              <a:ext cx="417422" cy="283893"/>
              <a:chOff x="5880100" y="4935807"/>
              <a:chExt cx="417422" cy="283893"/>
            </a:xfrm>
          </p:grpSpPr>
          <p:sp>
            <p:nvSpPr>
              <p:cNvPr id="54" name="Left Bracket 53"/>
              <p:cNvSpPr/>
              <p:nvPr/>
            </p:nvSpPr>
            <p:spPr>
              <a:xfrm>
                <a:off x="5880100" y="4937305"/>
                <a:ext cx="157911" cy="28239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 Bracket 54"/>
              <p:cNvSpPr/>
              <p:nvPr/>
            </p:nvSpPr>
            <p:spPr>
              <a:xfrm flipH="1" flipV="1">
                <a:off x="6139611" y="4935807"/>
                <a:ext cx="157911" cy="28239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ular Callout 57"/>
          <p:cNvSpPr/>
          <p:nvPr/>
        </p:nvSpPr>
        <p:spPr>
          <a:xfrm>
            <a:off x="1663194" y="2688008"/>
            <a:ext cx="2044439" cy="485339"/>
          </a:xfrm>
          <a:prstGeom prst="wedgeRectCallout">
            <a:avLst>
              <a:gd name="adj1" fmla="val 2025"/>
              <a:gd name="adj2" fmla="val 11285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DFU’s resource dependency and usage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>
            <a:endCxn id="51" idx="2"/>
          </p:cNvCxnSpPr>
          <p:nvPr/>
        </p:nvCxnSpPr>
        <p:spPr>
          <a:xfrm flipH="1" flipV="1">
            <a:off x="2250676" y="3803319"/>
            <a:ext cx="2914186" cy="2251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3" idx="3"/>
          </p:cNvCxnSpPr>
          <p:nvPr/>
        </p:nvCxnSpPr>
        <p:spPr>
          <a:xfrm flipH="1" flipV="1">
            <a:off x="3203176" y="3727120"/>
            <a:ext cx="2230728" cy="1976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782791" y="3126549"/>
            <a:ext cx="534521" cy="8100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271434" y="3133901"/>
            <a:ext cx="488410" cy="6528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271435" y="2566521"/>
            <a:ext cx="1290577" cy="12201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76779" y="5099478"/>
            <a:ext cx="149709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724558" y="5085804"/>
            <a:ext cx="19107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DSL “spec”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57673" y="5086466"/>
            <a:ext cx="145687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68412" y="5086466"/>
            <a:ext cx="145687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76" idx="3"/>
            <a:endCxn id="77" idx="1"/>
          </p:cNvCxnSpPr>
          <p:nvPr/>
        </p:nvCxnSpPr>
        <p:spPr>
          <a:xfrm flipV="1">
            <a:off x="3373873" y="5270470"/>
            <a:ext cx="350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04412" y="5816809"/>
            <a:ext cx="188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Changes- deviation from the model view </a:t>
            </a:r>
            <a:endParaRPr lang="en-US" sz="1400" dirty="0"/>
          </a:p>
        </p:txBody>
      </p:sp>
      <p:cxnSp>
        <p:nvCxnSpPr>
          <p:cNvPr id="85" name="Straight Arrow Connector 84"/>
          <p:cNvCxnSpPr>
            <a:stCxn id="83" idx="0"/>
          </p:cNvCxnSpPr>
          <p:nvPr/>
        </p:nvCxnSpPr>
        <p:spPr>
          <a:xfrm flipH="1" flipV="1">
            <a:off x="2352276" y="5542843"/>
            <a:ext cx="192850" cy="27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20806" y="5385923"/>
            <a:ext cx="1531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DFUs 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076086" y="5486127"/>
            <a:ext cx="1961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who is affected in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we have a DFU that works</a:t>
            </a:r>
          </a:p>
        </p:txBody>
      </p:sp>
      <p:cxnSp>
        <p:nvCxnSpPr>
          <p:cNvPr id="89" name="Straight Arrow Connector 88"/>
          <p:cNvCxnSpPr>
            <a:stCxn id="77" idx="3"/>
          </p:cNvCxnSpPr>
          <p:nvPr/>
        </p:nvCxnSpPr>
        <p:spPr>
          <a:xfrm flipV="1">
            <a:off x="5635296" y="5249063"/>
            <a:ext cx="337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033564" y="5487055"/>
            <a:ext cx="2586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DFUs (if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product assembled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Iterated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264771" y="3783776"/>
            <a:ext cx="1969397" cy="775806"/>
            <a:chOff x="6379535" y="4947257"/>
            <a:chExt cx="1969397" cy="77580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535" y="4947257"/>
              <a:ext cx="714958" cy="775806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6958808" y="5133716"/>
              <a:ext cx="1390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Ontologies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3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5300" y="274639"/>
            <a:ext cx="8229600" cy="6826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DAS and TA4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56" y="1525654"/>
            <a:ext cx="8336952" cy="3377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0194" y="5025392"/>
            <a:ext cx="8189814" cy="12910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some ideas about the interface/API to cause runtime resource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interface to introduce mission or other non-runtime ecosystem changes are  currently manual: need at least the changed resource (new protocol to use, the library upgrade </a:t>
            </a:r>
            <a:r>
              <a:rPr lang="en-US" dirty="0" err="1" smtClean="0"/>
              <a:t>etc</a:t>
            </a:r>
            <a:r>
              <a:rPr lang="en-US" dirty="0" smtClean="0"/>
              <a:t>) and some sort of diff (of code, and/or functional spec)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BBN-RTN-Template</Template>
  <TotalTime>40858</TotalTime>
  <Words>460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2</vt:i4>
      </vt:variant>
    </vt:vector>
  </HeadingPairs>
  <TitlesOfParts>
    <vt:vector size="13" baseType="lpstr">
      <vt:lpstr>ＭＳ Ｐゴシック</vt:lpstr>
      <vt:lpstr>Arial</vt:lpstr>
      <vt:lpstr>Arial Narrow</vt:lpstr>
      <vt:lpstr>Calibri</vt:lpstr>
      <vt:lpstr>BBN-RTN-Template</vt:lpstr>
      <vt:lpstr>PowerPoint Presentation</vt:lpstr>
      <vt:lpstr>IMMoRTALS (Tactical SA) Platform </vt:lpstr>
      <vt:lpstr>PowerPoint Presentation</vt:lpstr>
      <vt:lpstr>Candidate CP</vt:lpstr>
      <vt:lpstr>Responding to Changes</vt:lpstr>
      <vt:lpstr>IMMoRTALS DAS and TA4 Interface</vt:lpstr>
      <vt:lpstr>Custom Show 1</vt:lpstr>
      <vt:lpstr>Custom Show 2</vt:lpstr>
    </vt:vector>
  </TitlesOfParts>
  <Company>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A3</dc:subject>
  <dc:creator>Partha Pal</dc:creator>
  <cp:lastModifiedBy>ppal</cp:lastModifiedBy>
  <cp:revision>2214</cp:revision>
  <cp:lastPrinted>2015-11-30T19:39:18Z</cp:lastPrinted>
  <dcterms:created xsi:type="dcterms:W3CDTF">2010-07-09T13:55:20Z</dcterms:created>
  <dcterms:modified xsi:type="dcterms:W3CDTF">2016-01-29T23:32:38Z</dcterms:modified>
</cp:coreProperties>
</file>