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4" r:id="rId3"/>
    <p:sldId id="263" r:id="rId4"/>
    <p:sldId id="261" r:id="rId5"/>
    <p:sldId id="258" r:id="rId6"/>
    <p:sldId id="259" r:id="rId7"/>
    <p:sldId id="260" r:id="rId8"/>
  </p:sldIdLst>
  <p:sldSz cx="16459200" cy="21945600"/>
  <p:notesSz cx="6985000" cy="9283700"/>
  <p:defaultTextStyle>
    <a:defPPr>
      <a:defRPr lang="en-US"/>
    </a:defPPr>
    <a:lvl1pPr marL="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1E79C7-3A2C-456E-825C-E826F85F782F}">
          <p14:sldIdLst>
            <p14:sldId id="262"/>
            <p14:sldId id="264"/>
            <p14:sldId id="263"/>
            <p14:sldId id="261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4660"/>
  </p:normalViewPr>
  <p:slideViewPr>
    <p:cSldViewPr snapToGrid="0">
      <p:cViewPr>
        <p:scale>
          <a:sx n="50" d="100"/>
          <a:sy n="50" d="100"/>
        </p:scale>
        <p:origin x="384" y="-3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591562"/>
            <a:ext cx="13990320" cy="764032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1526522"/>
            <a:ext cx="12344400" cy="529843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168400"/>
            <a:ext cx="3549015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1168400"/>
            <a:ext cx="10441305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7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5471167"/>
            <a:ext cx="14196060" cy="912875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4686287"/>
            <a:ext cx="14196060" cy="48005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5842000"/>
            <a:ext cx="699516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5842000"/>
            <a:ext cx="699516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168405"/>
            <a:ext cx="1419606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5379722"/>
            <a:ext cx="6963012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8016240"/>
            <a:ext cx="6963012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5379722"/>
            <a:ext cx="6997304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8016240"/>
            <a:ext cx="699730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3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3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3159765"/>
            <a:ext cx="8332470" cy="155956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3159765"/>
            <a:ext cx="8332470" cy="155956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5AE5-F9D2-455F-B8C6-8010F7E507DA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7CD2-74CD-4179-8D0E-93586B07D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1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8.jpeg"/><Relationship Id="rId21" Type="http://schemas.openxmlformats.org/officeDocument/2006/relationships/image" Target="../media/image35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11" Type="http://schemas.openxmlformats.org/officeDocument/2006/relationships/image" Target="../media/image14.png"/><Relationship Id="rId24" Type="http://schemas.openxmlformats.org/officeDocument/2006/relationships/image" Target="../media/image38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19.jpeg"/><Relationship Id="rId9" Type="http://schemas.openxmlformats.org/officeDocument/2006/relationships/image" Target="../media/image24.jpe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3495" y="1282811"/>
            <a:ext cx="11721674" cy="4885941"/>
          </a:xfrm>
          <a:prstGeom prst="roundRect">
            <a:avLst>
              <a:gd name="adj" fmla="val 3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3713746" cy="1249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Interfaces, Models and Monitoring for Resource Aware Transformations that Augment the Lifecycle of Systems (</a:t>
            </a:r>
            <a:r>
              <a:rPr lang="en-US" sz="3600" b="1" dirty="0" err="1">
                <a:solidFill>
                  <a:schemeClr val="tx1"/>
                </a:solidFill>
              </a:rPr>
              <a:t>IMMoRTALS</a:t>
            </a:r>
            <a:r>
              <a:rPr lang="en-US" sz="3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0646189"/>
            <a:ext cx="16459200" cy="1299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AFRL Shield transparent background 1IN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9898" y="143876"/>
            <a:ext cx="997869" cy="9855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3">
            <a:lum bright="18000"/>
          </a:blip>
          <a:srcRect/>
          <a:stretch>
            <a:fillRect/>
          </a:stretch>
        </p:blipFill>
        <p:spPr bwMode="auto">
          <a:xfrm>
            <a:off x="14791646" y="130580"/>
            <a:ext cx="1600200" cy="98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21" y="20791835"/>
            <a:ext cx="2612331" cy="100811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438280" y="20646189"/>
            <a:ext cx="5895474" cy="1299411"/>
            <a:chOff x="6376737" y="20646189"/>
            <a:chExt cx="5895474" cy="1299411"/>
          </a:xfrm>
        </p:grpSpPr>
        <p:sp>
          <p:nvSpPr>
            <p:cNvPr id="35" name="Rectangle 34"/>
            <p:cNvSpPr/>
            <p:nvPr/>
          </p:nvSpPr>
          <p:spPr>
            <a:xfrm>
              <a:off x="6376737" y="20646189"/>
              <a:ext cx="5895474" cy="12994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421" y="20938656"/>
              <a:ext cx="5490411" cy="714475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3195712" y="20791835"/>
            <a:ext cx="1889649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686673" y="20791835"/>
            <a:ext cx="1953225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Vanderbilt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4185018" y="20791835"/>
            <a:ext cx="1889649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Syracuse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2053540" y="1932215"/>
            <a:ext cx="4021127" cy="3448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Functional specification is  </a:t>
            </a:r>
            <a:r>
              <a:rPr lang="en-US" sz="2400" i="1" dirty="0" smtClean="0">
                <a:solidFill>
                  <a:srgbClr val="00B050"/>
                </a:solidFill>
              </a:rPr>
              <a:t>provided</a:t>
            </a:r>
          </a:p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Extra functional dependency and specification is </a:t>
            </a:r>
            <a:r>
              <a:rPr lang="en-US" sz="2400" i="1" dirty="0" smtClean="0">
                <a:solidFill>
                  <a:srgbClr val="00B050"/>
                </a:solidFill>
              </a:rPr>
              <a:t>inferred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Not every line of the application is evolvable, only the point of use of PLA components </a:t>
            </a:r>
            <a:r>
              <a:rPr lang="en-US" sz="2400" dirty="0" smtClean="0">
                <a:solidFill>
                  <a:srgbClr val="00B050"/>
                </a:solidFill>
              </a:rPr>
              <a:t>are</a:t>
            </a:r>
          </a:p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Any more to add??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16459200" cy="1273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74" y="1826003"/>
            <a:ext cx="10945002" cy="4295122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42956" y="17162951"/>
            <a:ext cx="16348889" cy="3488762"/>
          </a:xfrm>
          <a:prstGeom prst="roundRect">
            <a:avLst>
              <a:gd name="adj" fmla="val 73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3495" y="1273818"/>
            <a:ext cx="16391846" cy="19362814"/>
          </a:xfrm>
          <a:prstGeom prst="roundRect">
            <a:avLst>
              <a:gd name="adj" fmla="val 10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7"/>
          <a:srcRect b="22093"/>
          <a:stretch/>
        </p:blipFill>
        <p:spPr>
          <a:xfrm>
            <a:off x="157483" y="6822783"/>
            <a:ext cx="8340869" cy="33338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1357" y="6827149"/>
            <a:ext cx="6892956" cy="255454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69621" y="1310203"/>
            <a:ext cx="344806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IMMoRTALS</a:t>
            </a:r>
            <a:r>
              <a:rPr lang="en-US" b="1" dirty="0" smtClean="0"/>
              <a:t> PLATFORM</a:t>
            </a:r>
            <a:endParaRPr lang="en-US" b="1" dirty="0"/>
          </a:p>
        </p:txBody>
      </p:sp>
      <p:sp>
        <p:nvSpPr>
          <p:cNvPr id="203" name="Rounded Rectangle 202"/>
          <p:cNvSpPr/>
          <p:nvPr/>
        </p:nvSpPr>
        <p:spPr>
          <a:xfrm>
            <a:off x="11748665" y="1273254"/>
            <a:ext cx="4656676" cy="4885941"/>
          </a:xfrm>
          <a:prstGeom prst="roundRect">
            <a:avLst>
              <a:gd name="adj" fmla="val 3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11998896" y="1307347"/>
            <a:ext cx="404266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IMMoRTALS</a:t>
            </a:r>
            <a:r>
              <a:rPr lang="en-US" b="1" dirty="0" smtClean="0"/>
              <a:t> ASSUMPTIONS</a:t>
            </a:r>
            <a:endParaRPr lang="en-US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292134" y="6168752"/>
            <a:ext cx="344806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IMMoRTALS</a:t>
            </a:r>
            <a:r>
              <a:rPr lang="en-US" b="1" dirty="0" smtClean="0"/>
              <a:t> DAS</a:t>
            </a:r>
            <a:endParaRPr lang="en-US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9061524" y="6227955"/>
            <a:ext cx="593082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IMMoRTALS</a:t>
            </a:r>
            <a:r>
              <a:rPr lang="en-US" b="1" dirty="0" smtClean="0"/>
              <a:t> DAS Initialization</a:t>
            </a:r>
            <a:endParaRPr lang="en-US" b="1" dirty="0"/>
          </a:p>
        </p:txBody>
      </p:sp>
      <p:sp>
        <p:nvSpPr>
          <p:cNvPr id="207" name="Rounded Rectangle 206"/>
          <p:cNvSpPr/>
          <p:nvPr/>
        </p:nvSpPr>
        <p:spPr>
          <a:xfrm>
            <a:off x="16222" y="6193327"/>
            <a:ext cx="8674274" cy="4030381"/>
          </a:xfrm>
          <a:prstGeom prst="roundRect">
            <a:avLst>
              <a:gd name="adj" fmla="val 3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>
            <a:off x="8690496" y="6174276"/>
            <a:ext cx="7701350" cy="4030381"/>
          </a:xfrm>
          <a:prstGeom prst="roundRect">
            <a:avLst>
              <a:gd name="adj" fmla="val 3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>
            <a:off x="42956" y="10230989"/>
            <a:ext cx="16348889" cy="6910672"/>
          </a:xfrm>
          <a:prstGeom prst="roundRect">
            <a:avLst>
              <a:gd name="adj" fmla="val 38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 rot="16200000">
            <a:off x="-2626012" y="13613337"/>
            <a:ext cx="593082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IMMoRTALS</a:t>
            </a:r>
            <a:r>
              <a:rPr lang="en-US" b="1" dirty="0" smtClean="0"/>
              <a:t> DAS Workflow</a:t>
            </a:r>
            <a:endParaRPr lang="en-US" b="1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2752" y="10267183"/>
            <a:ext cx="14615488" cy="6872630"/>
          </a:xfrm>
          <a:prstGeom prst="rect">
            <a:avLst/>
          </a:prstGeom>
        </p:spPr>
      </p:pic>
      <p:sp>
        <p:nvSpPr>
          <p:cNvPr id="211" name="TextBox 210"/>
          <p:cNvSpPr txBox="1"/>
          <p:nvPr/>
        </p:nvSpPr>
        <p:spPr>
          <a:xfrm>
            <a:off x="230299" y="17220295"/>
            <a:ext cx="5930826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Phase I Challenge Problems</a:t>
            </a:r>
            <a:endParaRPr lang="en-US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30299" y="17701456"/>
            <a:ext cx="7904051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CP1: Mission </a:t>
            </a:r>
            <a:r>
              <a:rPr lang="en-US" sz="2400" dirty="0"/>
              <a:t>r</a:t>
            </a:r>
            <a:r>
              <a:rPr lang="en-US" sz="2400" dirty="0" smtClean="0"/>
              <a:t>equirement about location data collection changes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Baseline used </a:t>
            </a:r>
            <a:r>
              <a:rPr lang="en-US" sz="2200" dirty="0" err="1" smtClean="0"/>
              <a:t>GPSLocation</a:t>
            </a:r>
            <a:endParaRPr lang="en-US" sz="2200" dirty="0" smtClean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Sample perturbations in the new mission</a:t>
            </a:r>
          </a:p>
          <a:p>
            <a:pPr marL="1115568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New environment does not have GPS signal</a:t>
            </a:r>
          </a:p>
          <a:p>
            <a:pPr marL="1115568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New hardware does not have GPC receiver</a:t>
            </a:r>
          </a:p>
          <a:p>
            <a:pPr marL="1115568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New mission requires trusted location info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Adaptation: Offline/pre-deployment; find substitute component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Possible extensions: Data at rest requirements</a:t>
            </a:r>
            <a:r>
              <a:rPr lang="en-US" sz="2200" dirty="0" smtClean="0">
                <a:sym typeface="Wingdings" panose="05000000000000000000" pitchFamily="2" charset="2"/>
              </a:rPr>
              <a:t> </a:t>
            </a:r>
            <a:r>
              <a:rPr lang="en-US" sz="2200" dirty="0" smtClean="0"/>
              <a:t>composition </a:t>
            </a:r>
            <a:endParaRPr lang="en-US" sz="2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21693" y="17644382"/>
            <a:ext cx="800666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CP2: Handling the effect of deployment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Baseline application is sharing images for situational awareness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Sample perturbations</a:t>
            </a:r>
          </a:p>
          <a:p>
            <a:pPr marL="1115568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clients, resolution requirement, frequency</a:t>
            </a:r>
          </a:p>
          <a:p>
            <a:pPr marL="1115568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Available 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Adaptation: Offline and online (Phase 2); change parameters, composition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Possible extensions: </a:t>
            </a:r>
            <a:r>
              <a:rPr lang="en-US" sz="2000" dirty="0"/>
              <a:t> </a:t>
            </a:r>
            <a:r>
              <a:rPr lang="en-US" sz="2200" dirty="0" smtClean="0"/>
              <a:t>Add encryption requirement</a:t>
            </a:r>
            <a:r>
              <a:rPr lang="en-US" sz="2200" dirty="0" smtClean="0">
                <a:sym typeface="Wingdings" panose="05000000000000000000" pitchFamily="2" charset="2"/>
              </a:rPr>
              <a:t> composition</a:t>
            </a:r>
            <a:endParaRPr lang="en-US" sz="2200" dirty="0" smtClean="0"/>
          </a:p>
        </p:txBody>
      </p:sp>
      <p:sp>
        <p:nvSpPr>
          <p:cNvPr id="215" name="Rounded Rectangle 214"/>
          <p:cNvSpPr/>
          <p:nvPr/>
        </p:nvSpPr>
        <p:spPr>
          <a:xfrm>
            <a:off x="29460" y="17643466"/>
            <a:ext cx="8090200" cy="2963737"/>
          </a:xfrm>
          <a:prstGeom prst="roundRect">
            <a:avLst>
              <a:gd name="adj" fmla="val 54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ounded Rectangle 215"/>
          <p:cNvSpPr/>
          <p:nvPr/>
        </p:nvSpPr>
        <p:spPr>
          <a:xfrm>
            <a:off x="8119664" y="17657877"/>
            <a:ext cx="8285676" cy="2963737"/>
          </a:xfrm>
          <a:prstGeom prst="roundRect">
            <a:avLst>
              <a:gd name="adj" fmla="val 54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Scratch Pad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713746" cy="1249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Interfaces, Models and Monitoring for Resource Aware Transformations that Augment the Lifecycle of Systems (</a:t>
            </a:r>
            <a:r>
              <a:rPr lang="en-US" sz="3600" b="1" dirty="0" err="1">
                <a:solidFill>
                  <a:schemeClr val="tx1"/>
                </a:solidFill>
              </a:rPr>
              <a:t>IMMoRTALS</a:t>
            </a:r>
            <a:r>
              <a:rPr lang="en-US" sz="3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0646189"/>
            <a:ext cx="16459200" cy="1299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7657" y="18712387"/>
            <a:ext cx="2261169" cy="1101526"/>
            <a:chOff x="7950895" y="1762969"/>
            <a:chExt cx="2208679" cy="2437414"/>
          </a:xfrm>
        </p:grpSpPr>
        <p:sp>
          <p:nvSpPr>
            <p:cNvPr id="29" name="Teardrop 28"/>
            <p:cNvSpPr/>
            <p:nvPr/>
          </p:nvSpPr>
          <p:spPr>
            <a:xfrm rot="2700000">
              <a:off x="7856880" y="2020657"/>
              <a:ext cx="2273741" cy="2085712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7981901" y="1762969"/>
              <a:ext cx="2177673" cy="2177441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Benefits</a:t>
              </a:r>
              <a:endParaRPr lang="en-US" sz="2200" kern="1200" dirty="0"/>
            </a:p>
          </p:txBody>
        </p:sp>
      </p:grpSp>
      <p:pic>
        <p:nvPicPr>
          <p:cNvPr id="31" name="Picture 30" descr="AFRL Shield transparent background 1IN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9898" y="143876"/>
            <a:ext cx="997869" cy="9855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3">
            <a:lum bright="18000"/>
          </a:blip>
          <a:srcRect/>
          <a:stretch>
            <a:fillRect/>
          </a:stretch>
        </p:blipFill>
        <p:spPr bwMode="auto">
          <a:xfrm>
            <a:off x="14791646" y="130580"/>
            <a:ext cx="1600200" cy="98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21" y="20791835"/>
            <a:ext cx="2612331" cy="100811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438280" y="20646189"/>
            <a:ext cx="5895474" cy="1299411"/>
            <a:chOff x="6376737" y="20646189"/>
            <a:chExt cx="5895474" cy="1299411"/>
          </a:xfrm>
        </p:grpSpPr>
        <p:sp>
          <p:nvSpPr>
            <p:cNvPr id="35" name="Rectangle 34"/>
            <p:cNvSpPr/>
            <p:nvPr/>
          </p:nvSpPr>
          <p:spPr>
            <a:xfrm>
              <a:off x="6376737" y="20646189"/>
              <a:ext cx="5895474" cy="12994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421" y="20938656"/>
              <a:ext cx="5490411" cy="714475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3195712" y="20791835"/>
            <a:ext cx="1889649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686673" y="20791835"/>
            <a:ext cx="1953225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Vanderbilt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4185018" y="20791835"/>
            <a:ext cx="1889649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Syracuse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4147" y="20027937"/>
            <a:ext cx="402112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45513" y="19730648"/>
            <a:ext cx="402112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116682" y="19611740"/>
            <a:ext cx="402112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Benefit 3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22306" y="18487204"/>
            <a:ext cx="4709062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Challenge 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916103" y="1453535"/>
            <a:ext cx="5412205" cy="508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Functional specification is  </a:t>
            </a:r>
            <a:r>
              <a:rPr lang="en-US" sz="2400" i="1" dirty="0" smtClean="0">
                <a:solidFill>
                  <a:srgbClr val="00B050"/>
                </a:solidFill>
              </a:rPr>
              <a:t>provided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916103" y="1860663"/>
            <a:ext cx="5372685" cy="98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Extra functional dependency and specification is  </a:t>
            </a:r>
            <a:r>
              <a:rPr lang="en-US" sz="2400" i="1" dirty="0" smtClean="0">
                <a:solidFill>
                  <a:srgbClr val="00B050"/>
                </a:solidFill>
              </a:rPr>
              <a:t>inferred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916104" y="2824150"/>
            <a:ext cx="5412204" cy="766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Not every line of the application is evolvable, only the point of use of PLA components are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16459200" cy="1273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414" y="1447753"/>
            <a:ext cx="8736044" cy="4388279"/>
          </a:xfrm>
          <a:prstGeom prst="rect">
            <a:avLst/>
          </a:prstGeom>
        </p:spPr>
      </p:pic>
      <p:sp>
        <p:nvSpPr>
          <p:cNvPr id="12" name="Flowchart: Alternate Process 11"/>
          <p:cNvSpPr/>
          <p:nvPr/>
        </p:nvSpPr>
        <p:spPr>
          <a:xfrm>
            <a:off x="169620" y="1300503"/>
            <a:ext cx="9925395" cy="466699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Alternate Process 77"/>
          <p:cNvSpPr/>
          <p:nvPr/>
        </p:nvSpPr>
        <p:spPr>
          <a:xfrm>
            <a:off x="10338825" y="1297124"/>
            <a:ext cx="6036078" cy="252501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2904" y="6024195"/>
            <a:ext cx="16072023" cy="12382852"/>
          </a:xfrm>
          <a:prstGeom prst="roundRect">
            <a:avLst>
              <a:gd name="adj" fmla="val 29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17747" y="18475215"/>
            <a:ext cx="16072023" cy="2144642"/>
          </a:xfrm>
          <a:prstGeom prst="roundRect">
            <a:avLst>
              <a:gd name="adj" fmla="val 29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95771" y="6750768"/>
            <a:ext cx="12784658" cy="3048941"/>
            <a:chOff x="1064692" y="7865583"/>
            <a:chExt cx="12784658" cy="3048941"/>
          </a:xfrm>
        </p:grpSpPr>
        <p:sp>
          <p:nvSpPr>
            <p:cNvPr id="70" name="Pentagon 69"/>
            <p:cNvSpPr/>
            <p:nvPr/>
          </p:nvSpPr>
          <p:spPr>
            <a:xfrm flipH="1">
              <a:off x="4349170" y="7865583"/>
              <a:ext cx="9500180" cy="2985306"/>
            </a:xfrm>
            <a:prstGeom prst="homePlate">
              <a:avLst>
                <a:gd name="adj" fmla="val 1672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4925885" y="8841441"/>
              <a:ext cx="8731924" cy="18842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064692" y="7966773"/>
              <a:ext cx="3717518" cy="2947751"/>
              <a:chOff x="1214799" y="9386184"/>
              <a:chExt cx="3717518" cy="2947751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1226333" y="10465321"/>
                <a:ext cx="1704688" cy="7953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Program Analysis </a:t>
                </a:r>
                <a:endParaRPr lang="en-US" dirty="0"/>
              </a:p>
            </p:txBody>
          </p:sp>
          <p:sp>
            <p:nvSpPr>
              <p:cNvPr id="135" name="Can 134"/>
              <p:cNvSpPr/>
              <p:nvPr/>
            </p:nvSpPr>
            <p:spPr>
              <a:xfrm>
                <a:off x="3171073" y="10384358"/>
                <a:ext cx="1761244" cy="1006746"/>
              </a:xfrm>
              <a:prstGeom prst="can">
                <a:avLst>
                  <a:gd name="adj" fmla="val 1706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Knowledge Repository</a:t>
                </a:r>
                <a:endParaRPr lang="en-US" dirty="0"/>
              </a:p>
            </p:txBody>
          </p:sp>
          <p:sp>
            <p:nvSpPr>
              <p:cNvPr id="136" name="Can 135"/>
              <p:cNvSpPr/>
              <p:nvPr/>
            </p:nvSpPr>
            <p:spPr>
              <a:xfrm>
                <a:off x="1214799" y="11596547"/>
                <a:ext cx="1640440" cy="737388"/>
              </a:xfrm>
              <a:prstGeom prst="ca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Code Repo</a:t>
                </a:r>
                <a:endParaRPr lang="en-US" dirty="0"/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1230191" y="9386184"/>
                <a:ext cx="1704688" cy="8207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Ecosystem Models </a:t>
                </a:r>
                <a:endParaRPr lang="en-US" dirty="0"/>
              </a:p>
            </p:txBody>
          </p:sp>
          <p:cxnSp>
            <p:nvCxnSpPr>
              <p:cNvPr id="138" name="Elbow Connector 137"/>
              <p:cNvCxnSpPr>
                <a:stCxn id="137" idx="3"/>
                <a:endCxn id="135" idx="1"/>
              </p:cNvCxnSpPr>
              <p:nvPr/>
            </p:nvCxnSpPr>
            <p:spPr>
              <a:xfrm>
                <a:off x="2934879" y="9796542"/>
                <a:ext cx="1116816" cy="58781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lbow Connector 138"/>
              <p:cNvCxnSpPr>
                <a:stCxn id="136" idx="1"/>
                <a:endCxn id="135" idx="2"/>
              </p:cNvCxnSpPr>
              <p:nvPr/>
            </p:nvCxnSpPr>
            <p:spPr>
              <a:xfrm rot="5400000" flipH="1" flipV="1">
                <a:off x="2248638" y="10674112"/>
                <a:ext cx="708816" cy="113605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5315919" y="9398525"/>
              <a:ext cx="814395" cy="573167"/>
              <a:chOff x="2303239" y="7968032"/>
              <a:chExt cx="814395" cy="573167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2303239" y="7968032"/>
                <a:ext cx="503188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2462046" y="8083999"/>
                <a:ext cx="503188" cy="3048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614446" y="8236399"/>
                <a:ext cx="503188" cy="3048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5400000">
              <a:off x="5662592" y="7434409"/>
              <a:ext cx="662848" cy="1883794"/>
              <a:chOff x="4569804" y="5867127"/>
              <a:chExt cx="662848" cy="188379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4569804" y="6192533"/>
                <a:ext cx="662848" cy="563119"/>
                <a:chOff x="4909745" y="6324907"/>
                <a:chExt cx="662848" cy="563119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4909745" y="6684894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5139107" y="6487929"/>
                  <a:ext cx="192040" cy="2160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5353928" y="6324907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Elbow Connector 128"/>
                <p:cNvCxnSpPr>
                  <a:stCxn id="127" idx="1"/>
                  <a:endCxn id="126" idx="0"/>
                </p:cNvCxnSpPr>
                <p:nvPr/>
              </p:nvCxnSpPr>
              <p:spPr>
                <a:xfrm rot="10800000" flipV="1">
                  <a:off x="5019079" y="6595972"/>
                  <a:ext cx="120029" cy="8892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Elbow Connector 129"/>
                <p:cNvCxnSpPr>
                  <a:stCxn id="127" idx="3"/>
                  <a:endCxn id="128" idx="4"/>
                </p:cNvCxnSpPr>
                <p:nvPr/>
              </p:nvCxnSpPr>
              <p:spPr>
                <a:xfrm flipV="1">
                  <a:off x="5331147" y="6528039"/>
                  <a:ext cx="132114" cy="6793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4569804" y="6536989"/>
                <a:ext cx="662848" cy="563119"/>
                <a:chOff x="4909745" y="6324907"/>
                <a:chExt cx="662848" cy="563119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4909745" y="6684894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139107" y="6487929"/>
                  <a:ext cx="192040" cy="2160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353928" y="6324907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24" name="Elbow Connector 123"/>
                <p:cNvCxnSpPr>
                  <a:stCxn id="122" idx="1"/>
                  <a:endCxn id="121" idx="0"/>
                </p:cNvCxnSpPr>
                <p:nvPr/>
              </p:nvCxnSpPr>
              <p:spPr>
                <a:xfrm rot="10800000" flipV="1">
                  <a:off x="5019079" y="6595972"/>
                  <a:ext cx="120029" cy="8892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Elbow Connector 124"/>
                <p:cNvCxnSpPr>
                  <a:stCxn id="122" idx="3"/>
                  <a:endCxn id="123" idx="4"/>
                </p:cNvCxnSpPr>
                <p:nvPr/>
              </p:nvCxnSpPr>
              <p:spPr>
                <a:xfrm flipV="1">
                  <a:off x="5331147" y="6528039"/>
                  <a:ext cx="132114" cy="6793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/>
              <p:cNvGrpSpPr/>
              <p:nvPr/>
            </p:nvGrpSpPr>
            <p:grpSpPr>
              <a:xfrm>
                <a:off x="4569804" y="6862395"/>
                <a:ext cx="662848" cy="563119"/>
                <a:chOff x="4909745" y="6324907"/>
                <a:chExt cx="662848" cy="563119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4909745" y="6684894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5139107" y="6487929"/>
                  <a:ext cx="192040" cy="2160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5353928" y="6324907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Elbow Connector 118"/>
                <p:cNvCxnSpPr>
                  <a:stCxn id="117" idx="1"/>
                  <a:endCxn id="116" idx="0"/>
                </p:cNvCxnSpPr>
                <p:nvPr/>
              </p:nvCxnSpPr>
              <p:spPr>
                <a:xfrm rot="10800000" flipV="1">
                  <a:off x="5019079" y="6595972"/>
                  <a:ext cx="120029" cy="8892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Elbow Connector 119"/>
                <p:cNvCxnSpPr>
                  <a:stCxn id="117" idx="3"/>
                  <a:endCxn id="118" idx="4"/>
                </p:cNvCxnSpPr>
                <p:nvPr/>
              </p:nvCxnSpPr>
              <p:spPr>
                <a:xfrm flipV="1">
                  <a:off x="5331147" y="6528039"/>
                  <a:ext cx="132114" cy="6793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/>
            </p:nvGrpSpPr>
            <p:grpSpPr>
              <a:xfrm>
                <a:off x="4569804" y="5867127"/>
                <a:ext cx="662848" cy="563119"/>
                <a:chOff x="4909745" y="6324907"/>
                <a:chExt cx="662848" cy="563119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4909745" y="6684894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5139107" y="6487929"/>
                  <a:ext cx="192040" cy="2160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353928" y="6324907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" name="Elbow Connector 113"/>
                <p:cNvCxnSpPr>
                  <a:stCxn id="112" idx="1"/>
                  <a:endCxn id="111" idx="0"/>
                </p:cNvCxnSpPr>
                <p:nvPr/>
              </p:nvCxnSpPr>
              <p:spPr>
                <a:xfrm rot="10800000" flipV="1">
                  <a:off x="5019079" y="6595972"/>
                  <a:ext cx="120029" cy="8892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Elbow Connector 114"/>
                <p:cNvCxnSpPr>
                  <a:stCxn id="112" idx="3"/>
                  <a:endCxn id="113" idx="4"/>
                </p:cNvCxnSpPr>
                <p:nvPr/>
              </p:nvCxnSpPr>
              <p:spPr>
                <a:xfrm flipV="1">
                  <a:off x="5331147" y="6528039"/>
                  <a:ext cx="132114" cy="6793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4569804" y="7187802"/>
                <a:ext cx="662848" cy="563119"/>
                <a:chOff x="4909745" y="6324907"/>
                <a:chExt cx="662848" cy="563119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4909745" y="6684894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139107" y="6487929"/>
                  <a:ext cx="192040" cy="2160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5353928" y="6324907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Elbow Connector 108"/>
                <p:cNvCxnSpPr>
                  <a:stCxn id="107" idx="1"/>
                  <a:endCxn id="106" idx="0"/>
                </p:cNvCxnSpPr>
                <p:nvPr/>
              </p:nvCxnSpPr>
              <p:spPr>
                <a:xfrm rot="10800000" flipV="1">
                  <a:off x="5019079" y="6595972"/>
                  <a:ext cx="120029" cy="8892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Elbow Connector 109"/>
                <p:cNvCxnSpPr>
                  <a:stCxn id="107" idx="3"/>
                  <a:endCxn id="108" idx="4"/>
                </p:cNvCxnSpPr>
                <p:nvPr/>
              </p:nvCxnSpPr>
              <p:spPr>
                <a:xfrm flipV="1">
                  <a:off x="5331147" y="6528039"/>
                  <a:ext cx="132114" cy="6793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/>
            <p:cNvSpPr txBox="1"/>
            <p:nvPr/>
          </p:nvSpPr>
          <p:spPr>
            <a:xfrm>
              <a:off x="6303285" y="9005037"/>
              <a:ext cx="3070781" cy="168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 smtClean="0"/>
                <a:t>Different product line components and their functional definition and resource dependency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075755" y="8962274"/>
              <a:ext cx="2564143" cy="168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 smtClean="0"/>
                <a:t>Product architecture (structure of the product with functional spec)</a:t>
              </a:r>
              <a:endParaRPr lang="en-US" dirty="0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6515667" y="8450557"/>
              <a:ext cx="4991663" cy="46728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01079" y="7979843"/>
              <a:ext cx="5957566" cy="73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 smtClean="0"/>
                <a:t>Triples representing relations, dependency of code artifacts and ecosystem </a:t>
              </a:r>
              <a:endParaRPr lang="en-US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755296" y="8859846"/>
              <a:ext cx="1215454" cy="1742155"/>
              <a:chOff x="12397710" y="18307050"/>
              <a:chExt cx="1215454" cy="174215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12706350" y="18307050"/>
                <a:ext cx="552450" cy="304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2706350" y="18755187"/>
                <a:ext cx="552450" cy="304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3060714" y="19203324"/>
                <a:ext cx="552450" cy="304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2397710" y="19203324"/>
                <a:ext cx="552450" cy="304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3060714" y="19744405"/>
                <a:ext cx="552450" cy="304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>
                <a:stCxn id="92" idx="2"/>
                <a:endCxn id="93" idx="0"/>
              </p:cNvCxnSpPr>
              <p:nvPr/>
            </p:nvCxnSpPr>
            <p:spPr>
              <a:xfrm>
                <a:off x="12982575" y="18611850"/>
                <a:ext cx="0" cy="143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93" idx="2"/>
                <a:endCxn id="95" idx="0"/>
              </p:cNvCxnSpPr>
              <p:nvPr/>
            </p:nvCxnSpPr>
            <p:spPr>
              <a:xfrm flipH="1">
                <a:off x="12673935" y="19059987"/>
                <a:ext cx="308640" cy="143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3" idx="2"/>
                <a:endCxn id="94" idx="0"/>
              </p:cNvCxnSpPr>
              <p:nvPr/>
            </p:nvCxnSpPr>
            <p:spPr>
              <a:xfrm>
                <a:off x="12982575" y="19059987"/>
                <a:ext cx="354364" cy="143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13314381" y="19508124"/>
                <a:ext cx="0" cy="236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82" y="10082441"/>
            <a:ext cx="15499307" cy="78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217747" y="7766595"/>
            <a:ext cx="5268659" cy="1884581"/>
          </a:xfrm>
          <a:prstGeom prst="roundRect">
            <a:avLst>
              <a:gd name="adj" fmla="val 81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b="22093"/>
          <a:stretch/>
        </p:blipFill>
        <p:spPr>
          <a:xfrm>
            <a:off x="2788185" y="10102192"/>
            <a:ext cx="12914607" cy="51619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1" y="7913416"/>
            <a:ext cx="3049802" cy="1675695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189" t="9307"/>
          <a:stretch/>
        </p:blipFill>
        <p:spPr>
          <a:xfrm>
            <a:off x="12624324" y="3121010"/>
            <a:ext cx="3767522" cy="2792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4469" t="6040"/>
          <a:stretch/>
        </p:blipFill>
        <p:spPr>
          <a:xfrm>
            <a:off x="10328616" y="1299411"/>
            <a:ext cx="1945685" cy="35303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3713746" cy="1249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Interfaces, Models and Monitoring for Resource Aware Transformations that Augment the Lifecycle of Systems (</a:t>
            </a:r>
            <a:r>
              <a:rPr lang="en-US" sz="3600" b="1" dirty="0" err="1">
                <a:solidFill>
                  <a:schemeClr val="tx1"/>
                </a:solidFill>
              </a:rPr>
              <a:t>IMMoRTALS</a:t>
            </a:r>
            <a:r>
              <a:rPr lang="en-US" sz="3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0646189"/>
            <a:ext cx="16459200" cy="1299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rot="20941826">
            <a:off x="8784341" y="2345574"/>
            <a:ext cx="7330234" cy="4516608"/>
          </a:xfrm>
          <a:custGeom>
            <a:avLst/>
            <a:gdLst>
              <a:gd name="connsiteX0" fmla="*/ 0 w 6232358"/>
              <a:gd name="connsiteY0" fmla="*/ 0 h 3152274"/>
              <a:gd name="connsiteX1" fmla="*/ 48126 w 6232358"/>
              <a:gd name="connsiteY1" fmla="*/ 192505 h 3152274"/>
              <a:gd name="connsiteX2" fmla="*/ 72190 w 6232358"/>
              <a:gd name="connsiteY2" fmla="*/ 288758 h 3152274"/>
              <a:gd name="connsiteX3" fmla="*/ 385011 w 6232358"/>
              <a:gd name="connsiteY3" fmla="*/ 721895 h 3152274"/>
              <a:gd name="connsiteX4" fmla="*/ 601579 w 6232358"/>
              <a:gd name="connsiteY4" fmla="*/ 1058779 h 3152274"/>
              <a:gd name="connsiteX5" fmla="*/ 673769 w 6232358"/>
              <a:gd name="connsiteY5" fmla="*/ 1106905 h 3152274"/>
              <a:gd name="connsiteX6" fmla="*/ 1275347 w 6232358"/>
              <a:gd name="connsiteY6" fmla="*/ 1564105 h 3152274"/>
              <a:gd name="connsiteX7" fmla="*/ 1395663 w 6232358"/>
              <a:gd name="connsiteY7" fmla="*/ 1588169 h 3152274"/>
              <a:gd name="connsiteX8" fmla="*/ 1684421 w 6232358"/>
              <a:gd name="connsiteY8" fmla="*/ 1636295 h 3152274"/>
              <a:gd name="connsiteX9" fmla="*/ 2021305 w 6232358"/>
              <a:gd name="connsiteY9" fmla="*/ 1588169 h 3152274"/>
              <a:gd name="connsiteX10" fmla="*/ 2237874 w 6232358"/>
              <a:gd name="connsiteY10" fmla="*/ 1467853 h 3152274"/>
              <a:gd name="connsiteX11" fmla="*/ 2526632 w 6232358"/>
              <a:gd name="connsiteY11" fmla="*/ 1323474 h 3152274"/>
              <a:gd name="connsiteX12" fmla="*/ 2646947 w 6232358"/>
              <a:gd name="connsiteY12" fmla="*/ 1443790 h 3152274"/>
              <a:gd name="connsiteX13" fmla="*/ 3007895 w 6232358"/>
              <a:gd name="connsiteY13" fmla="*/ 1925053 h 3152274"/>
              <a:gd name="connsiteX14" fmla="*/ 3320716 w 6232358"/>
              <a:gd name="connsiteY14" fmla="*/ 2237874 h 3152274"/>
              <a:gd name="connsiteX15" fmla="*/ 3537284 w 6232358"/>
              <a:gd name="connsiteY15" fmla="*/ 2430379 h 3152274"/>
              <a:gd name="connsiteX16" fmla="*/ 3585411 w 6232358"/>
              <a:gd name="connsiteY16" fmla="*/ 2502569 h 3152274"/>
              <a:gd name="connsiteX17" fmla="*/ 4259179 w 6232358"/>
              <a:gd name="connsiteY17" fmla="*/ 2911642 h 3152274"/>
              <a:gd name="connsiteX18" fmla="*/ 4860758 w 6232358"/>
              <a:gd name="connsiteY18" fmla="*/ 3104147 h 3152274"/>
              <a:gd name="connsiteX19" fmla="*/ 5101390 w 6232358"/>
              <a:gd name="connsiteY19" fmla="*/ 3152274 h 3152274"/>
              <a:gd name="connsiteX20" fmla="*/ 5606716 w 6232358"/>
              <a:gd name="connsiteY20" fmla="*/ 3128211 h 3152274"/>
              <a:gd name="connsiteX21" fmla="*/ 5727032 w 6232358"/>
              <a:gd name="connsiteY21" fmla="*/ 3104147 h 3152274"/>
              <a:gd name="connsiteX22" fmla="*/ 5991726 w 6232358"/>
              <a:gd name="connsiteY22" fmla="*/ 3031958 h 3152274"/>
              <a:gd name="connsiteX23" fmla="*/ 6039853 w 6232358"/>
              <a:gd name="connsiteY23" fmla="*/ 2983832 h 3152274"/>
              <a:gd name="connsiteX24" fmla="*/ 6232358 w 6232358"/>
              <a:gd name="connsiteY24" fmla="*/ 2887579 h 315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32358" h="3152274">
                <a:moveTo>
                  <a:pt x="0" y="0"/>
                </a:moveTo>
                <a:cubicBezTo>
                  <a:pt x="48919" y="244598"/>
                  <a:pt x="-1201" y="19864"/>
                  <a:pt x="48126" y="192505"/>
                </a:cubicBezTo>
                <a:cubicBezTo>
                  <a:pt x="57212" y="224304"/>
                  <a:pt x="54435" y="260857"/>
                  <a:pt x="72190" y="288758"/>
                </a:cubicBezTo>
                <a:cubicBezTo>
                  <a:pt x="167806" y="439011"/>
                  <a:pt x="288704" y="572084"/>
                  <a:pt x="385011" y="721895"/>
                </a:cubicBezTo>
                <a:cubicBezTo>
                  <a:pt x="457200" y="834190"/>
                  <a:pt x="521481" y="951982"/>
                  <a:pt x="601579" y="1058779"/>
                </a:cubicBezTo>
                <a:cubicBezTo>
                  <a:pt x="618931" y="1081915"/>
                  <a:pt x="652083" y="1087771"/>
                  <a:pt x="673769" y="1106905"/>
                </a:cubicBezTo>
                <a:cubicBezTo>
                  <a:pt x="979236" y="1376435"/>
                  <a:pt x="945029" y="1419590"/>
                  <a:pt x="1275347" y="1564105"/>
                </a:cubicBezTo>
                <a:cubicBezTo>
                  <a:pt x="1312817" y="1580498"/>
                  <a:pt x="1355386" y="1581061"/>
                  <a:pt x="1395663" y="1588169"/>
                </a:cubicBezTo>
                <a:lnTo>
                  <a:pt x="1684421" y="1636295"/>
                </a:lnTo>
                <a:cubicBezTo>
                  <a:pt x="1796716" y="1620253"/>
                  <a:pt x="1912785" y="1621197"/>
                  <a:pt x="2021305" y="1588169"/>
                </a:cubicBezTo>
                <a:cubicBezTo>
                  <a:pt x="2100309" y="1564124"/>
                  <a:pt x="2164010" y="1504785"/>
                  <a:pt x="2237874" y="1467853"/>
                </a:cubicBezTo>
                <a:cubicBezTo>
                  <a:pt x="2600332" y="1286624"/>
                  <a:pt x="2238302" y="1496470"/>
                  <a:pt x="2526632" y="1323474"/>
                </a:cubicBezTo>
                <a:cubicBezTo>
                  <a:pt x="2636636" y="1396810"/>
                  <a:pt x="2569027" y="1338369"/>
                  <a:pt x="2646947" y="1443790"/>
                </a:cubicBezTo>
                <a:cubicBezTo>
                  <a:pt x="2766138" y="1605049"/>
                  <a:pt x="2866101" y="1783259"/>
                  <a:pt x="3007895" y="1925053"/>
                </a:cubicBezTo>
                <a:cubicBezTo>
                  <a:pt x="3112169" y="2029327"/>
                  <a:pt x="3210499" y="2139903"/>
                  <a:pt x="3320716" y="2237874"/>
                </a:cubicBezTo>
                <a:cubicBezTo>
                  <a:pt x="3392905" y="2302042"/>
                  <a:pt x="3468987" y="2362082"/>
                  <a:pt x="3537284" y="2430379"/>
                </a:cubicBezTo>
                <a:cubicBezTo>
                  <a:pt x="3557734" y="2450829"/>
                  <a:pt x="3562128" y="2485413"/>
                  <a:pt x="3585411" y="2502569"/>
                </a:cubicBezTo>
                <a:cubicBezTo>
                  <a:pt x="3695799" y="2583908"/>
                  <a:pt x="4088947" y="2836740"/>
                  <a:pt x="4259179" y="2911642"/>
                </a:cubicBezTo>
                <a:cubicBezTo>
                  <a:pt x="4423677" y="2984021"/>
                  <a:pt x="4679293" y="3060941"/>
                  <a:pt x="4860758" y="3104147"/>
                </a:cubicBezTo>
                <a:cubicBezTo>
                  <a:pt x="4940333" y="3123093"/>
                  <a:pt x="5021179" y="3136232"/>
                  <a:pt x="5101390" y="3152274"/>
                </a:cubicBezTo>
                <a:cubicBezTo>
                  <a:pt x="5269832" y="3144253"/>
                  <a:pt x="5438580" y="3141145"/>
                  <a:pt x="5606716" y="3128211"/>
                </a:cubicBezTo>
                <a:cubicBezTo>
                  <a:pt x="5647495" y="3125074"/>
                  <a:pt x="5687180" y="3113344"/>
                  <a:pt x="5727032" y="3104147"/>
                </a:cubicBezTo>
                <a:cubicBezTo>
                  <a:pt x="5903441" y="3063437"/>
                  <a:pt x="5872397" y="3071734"/>
                  <a:pt x="5991726" y="3031958"/>
                </a:cubicBezTo>
                <a:cubicBezTo>
                  <a:pt x="6007768" y="3015916"/>
                  <a:pt x="6019561" y="2993978"/>
                  <a:pt x="6039853" y="2983832"/>
                </a:cubicBezTo>
                <a:cubicBezTo>
                  <a:pt x="6261054" y="2873232"/>
                  <a:pt x="6123630" y="2996307"/>
                  <a:pt x="6232358" y="28875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9795" y="17752479"/>
            <a:ext cx="16507326" cy="1197792"/>
          </a:xfrm>
          <a:custGeom>
            <a:avLst/>
            <a:gdLst>
              <a:gd name="connsiteX0" fmla="*/ 0 w 16507326"/>
              <a:gd name="connsiteY0" fmla="*/ 120316 h 1197792"/>
              <a:gd name="connsiteX1" fmla="*/ 120316 w 16507326"/>
              <a:gd name="connsiteY1" fmla="*/ 96253 h 1197792"/>
              <a:gd name="connsiteX2" fmla="*/ 192505 w 16507326"/>
              <a:gd name="connsiteY2" fmla="*/ 120316 h 1197792"/>
              <a:gd name="connsiteX3" fmla="*/ 312821 w 16507326"/>
              <a:gd name="connsiteY3" fmla="*/ 168442 h 1197792"/>
              <a:gd name="connsiteX4" fmla="*/ 721895 w 16507326"/>
              <a:gd name="connsiteY4" fmla="*/ 433137 h 1197792"/>
              <a:gd name="connsiteX5" fmla="*/ 986589 w 16507326"/>
              <a:gd name="connsiteY5" fmla="*/ 553453 h 1197792"/>
              <a:gd name="connsiteX6" fmla="*/ 1034716 w 16507326"/>
              <a:gd name="connsiteY6" fmla="*/ 601579 h 1197792"/>
              <a:gd name="connsiteX7" fmla="*/ 1660358 w 16507326"/>
              <a:gd name="connsiteY7" fmla="*/ 818148 h 1197792"/>
              <a:gd name="connsiteX8" fmla="*/ 2045368 w 16507326"/>
              <a:gd name="connsiteY8" fmla="*/ 938463 h 1197792"/>
              <a:gd name="connsiteX9" fmla="*/ 2526631 w 16507326"/>
              <a:gd name="connsiteY9" fmla="*/ 1034716 h 1197792"/>
              <a:gd name="connsiteX10" fmla="*/ 2622884 w 16507326"/>
              <a:gd name="connsiteY10" fmla="*/ 1058779 h 1197792"/>
              <a:gd name="connsiteX11" fmla="*/ 3200400 w 16507326"/>
              <a:gd name="connsiteY11" fmla="*/ 1179095 h 1197792"/>
              <a:gd name="connsiteX12" fmla="*/ 4379495 w 16507326"/>
              <a:gd name="connsiteY12" fmla="*/ 1106906 h 1197792"/>
              <a:gd name="connsiteX13" fmla="*/ 4523874 w 16507326"/>
              <a:gd name="connsiteY13" fmla="*/ 1034716 h 1197792"/>
              <a:gd name="connsiteX14" fmla="*/ 4644189 w 16507326"/>
              <a:gd name="connsiteY14" fmla="*/ 938463 h 1197792"/>
              <a:gd name="connsiteX15" fmla="*/ 4716379 w 16507326"/>
              <a:gd name="connsiteY15" fmla="*/ 866274 h 1197792"/>
              <a:gd name="connsiteX16" fmla="*/ 4836695 w 16507326"/>
              <a:gd name="connsiteY16" fmla="*/ 794084 h 1197792"/>
              <a:gd name="connsiteX17" fmla="*/ 5077326 w 16507326"/>
              <a:gd name="connsiteY17" fmla="*/ 625642 h 1197792"/>
              <a:gd name="connsiteX18" fmla="*/ 5438274 w 16507326"/>
              <a:gd name="connsiteY18" fmla="*/ 505327 h 1197792"/>
              <a:gd name="connsiteX19" fmla="*/ 5654842 w 16507326"/>
              <a:gd name="connsiteY19" fmla="*/ 409074 h 1197792"/>
              <a:gd name="connsiteX20" fmla="*/ 5943600 w 16507326"/>
              <a:gd name="connsiteY20" fmla="*/ 336884 h 1197792"/>
              <a:gd name="connsiteX21" fmla="*/ 6304547 w 16507326"/>
              <a:gd name="connsiteY21" fmla="*/ 168442 h 1197792"/>
              <a:gd name="connsiteX22" fmla="*/ 6569242 w 16507326"/>
              <a:gd name="connsiteY22" fmla="*/ 96253 h 1197792"/>
              <a:gd name="connsiteX23" fmla="*/ 6978316 w 16507326"/>
              <a:gd name="connsiteY23" fmla="*/ 0 h 1197792"/>
              <a:gd name="connsiteX24" fmla="*/ 7387389 w 16507326"/>
              <a:gd name="connsiteY24" fmla="*/ 72190 h 1197792"/>
              <a:gd name="connsiteX25" fmla="*/ 7579895 w 16507326"/>
              <a:gd name="connsiteY25" fmla="*/ 144379 h 1197792"/>
              <a:gd name="connsiteX26" fmla="*/ 7628021 w 16507326"/>
              <a:gd name="connsiteY26" fmla="*/ 192506 h 1197792"/>
              <a:gd name="connsiteX27" fmla="*/ 7796463 w 16507326"/>
              <a:gd name="connsiteY27" fmla="*/ 240632 h 1197792"/>
              <a:gd name="connsiteX28" fmla="*/ 8037095 w 16507326"/>
              <a:gd name="connsiteY28" fmla="*/ 336884 h 1197792"/>
              <a:gd name="connsiteX29" fmla="*/ 8470231 w 16507326"/>
              <a:gd name="connsiteY29" fmla="*/ 553453 h 1197792"/>
              <a:gd name="connsiteX30" fmla="*/ 8710863 w 16507326"/>
              <a:gd name="connsiteY30" fmla="*/ 649706 h 1197792"/>
              <a:gd name="connsiteX31" fmla="*/ 8783052 w 16507326"/>
              <a:gd name="connsiteY31" fmla="*/ 673769 h 1197792"/>
              <a:gd name="connsiteX32" fmla="*/ 9023684 w 16507326"/>
              <a:gd name="connsiteY32" fmla="*/ 770021 h 1197792"/>
              <a:gd name="connsiteX33" fmla="*/ 9769642 w 16507326"/>
              <a:gd name="connsiteY33" fmla="*/ 866274 h 1197792"/>
              <a:gd name="connsiteX34" fmla="*/ 10515600 w 16507326"/>
              <a:gd name="connsiteY34" fmla="*/ 770021 h 1197792"/>
              <a:gd name="connsiteX35" fmla="*/ 10828421 w 16507326"/>
              <a:gd name="connsiteY35" fmla="*/ 649706 h 1197792"/>
              <a:gd name="connsiteX36" fmla="*/ 10876547 w 16507326"/>
              <a:gd name="connsiteY36" fmla="*/ 601579 h 1197792"/>
              <a:gd name="connsiteX37" fmla="*/ 11165305 w 16507326"/>
              <a:gd name="connsiteY37" fmla="*/ 481263 h 1197792"/>
              <a:gd name="connsiteX38" fmla="*/ 11405937 w 16507326"/>
              <a:gd name="connsiteY38" fmla="*/ 336884 h 1197792"/>
              <a:gd name="connsiteX39" fmla="*/ 11598442 w 16507326"/>
              <a:gd name="connsiteY39" fmla="*/ 288758 h 1197792"/>
              <a:gd name="connsiteX40" fmla="*/ 11766884 w 16507326"/>
              <a:gd name="connsiteY40" fmla="*/ 216569 h 1197792"/>
              <a:gd name="connsiteX41" fmla="*/ 12296274 w 16507326"/>
              <a:gd name="connsiteY41" fmla="*/ 96253 h 1197792"/>
              <a:gd name="connsiteX42" fmla="*/ 12609095 w 16507326"/>
              <a:gd name="connsiteY42" fmla="*/ 48127 h 1197792"/>
              <a:gd name="connsiteX43" fmla="*/ 13186610 w 16507326"/>
              <a:gd name="connsiteY43" fmla="*/ 0 h 1197792"/>
              <a:gd name="connsiteX44" fmla="*/ 13547558 w 16507326"/>
              <a:gd name="connsiteY44" fmla="*/ 24063 h 1197792"/>
              <a:gd name="connsiteX45" fmla="*/ 13932568 w 16507326"/>
              <a:gd name="connsiteY45" fmla="*/ 216569 h 1197792"/>
              <a:gd name="connsiteX46" fmla="*/ 14028821 w 16507326"/>
              <a:gd name="connsiteY46" fmla="*/ 240632 h 1197792"/>
              <a:gd name="connsiteX47" fmla="*/ 14245389 w 16507326"/>
              <a:gd name="connsiteY47" fmla="*/ 336884 h 1197792"/>
              <a:gd name="connsiteX48" fmla="*/ 14558210 w 16507326"/>
              <a:gd name="connsiteY48" fmla="*/ 505327 h 1197792"/>
              <a:gd name="connsiteX49" fmla="*/ 14630400 w 16507326"/>
              <a:gd name="connsiteY49" fmla="*/ 529390 h 1197792"/>
              <a:gd name="connsiteX50" fmla="*/ 14798842 w 16507326"/>
              <a:gd name="connsiteY50" fmla="*/ 625642 h 1197792"/>
              <a:gd name="connsiteX51" fmla="*/ 15304168 w 16507326"/>
              <a:gd name="connsiteY51" fmla="*/ 770021 h 1197792"/>
              <a:gd name="connsiteX52" fmla="*/ 15785431 w 16507326"/>
              <a:gd name="connsiteY52" fmla="*/ 866274 h 1197792"/>
              <a:gd name="connsiteX53" fmla="*/ 16507326 w 16507326"/>
              <a:gd name="connsiteY53" fmla="*/ 842211 h 119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507326" h="1197792">
                <a:moveTo>
                  <a:pt x="0" y="120316"/>
                </a:moveTo>
                <a:cubicBezTo>
                  <a:pt x="40105" y="112295"/>
                  <a:pt x="79416" y="96253"/>
                  <a:pt x="120316" y="96253"/>
                </a:cubicBezTo>
                <a:cubicBezTo>
                  <a:pt x="145681" y="96253"/>
                  <a:pt x="168755" y="111410"/>
                  <a:pt x="192505" y="120316"/>
                </a:cubicBezTo>
                <a:cubicBezTo>
                  <a:pt x="232949" y="135483"/>
                  <a:pt x="275634" y="146468"/>
                  <a:pt x="312821" y="168442"/>
                </a:cubicBezTo>
                <a:cubicBezTo>
                  <a:pt x="452648" y="251067"/>
                  <a:pt x="574039" y="365929"/>
                  <a:pt x="721895" y="433137"/>
                </a:cubicBezTo>
                <a:lnTo>
                  <a:pt x="986589" y="553453"/>
                </a:lnTo>
                <a:cubicBezTo>
                  <a:pt x="1002631" y="569495"/>
                  <a:pt x="1014424" y="591433"/>
                  <a:pt x="1034716" y="601579"/>
                </a:cubicBezTo>
                <a:cubicBezTo>
                  <a:pt x="1205274" y="686858"/>
                  <a:pt x="1496256" y="766866"/>
                  <a:pt x="1660358" y="818148"/>
                </a:cubicBezTo>
                <a:cubicBezTo>
                  <a:pt x="1817808" y="923115"/>
                  <a:pt x="1718356" y="869097"/>
                  <a:pt x="2045368" y="938463"/>
                </a:cubicBezTo>
                <a:cubicBezTo>
                  <a:pt x="2205405" y="972410"/>
                  <a:pt x="2367918" y="995038"/>
                  <a:pt x="2526631" y="1034716"/>
                </a:cubicBezTo>
                <a:cubicBezTo>
                  <a:pt x="2558715" y="1042737"/>
                  <a:pt x="2590546" y="1051850"/>
                  <a:pt x="2622884" y="1058779"/>
                </a:cubicBezTo>
                <a:lnTo>
                  <a:pt x="3200400" y="1179095"/>
                </a:lnTo>
                <a:cubicBezTo>
                  <a:pt x="3606340" y="1169655"/>
                  <a:pt x="4007736" y="1261806"/>
                  <a:pt x="4379495" y="1106906"/>
                </a:cubicBezTo>
                <a:cubicBezTo>
                  <a:pt x="4429163" y="1086211"/>
                  <a:pt x="4475748" y="1058779"/>
                  <a:pt x="4523874" y="1034716"/>
                </a:cubicBezTo>
                <a:cubicBezTo>
                  <a:pt x="4631504" y="873271"/>
                  <a:pt x="4504715" y="1031446"/>
                  <a:pt x="4644189" y="938463"/>
                </a:cubicBezTo>
                <a:cubicBezTo>
                  <a:pt x="4672504" y="919586"/>
                  <a:pt x="4689155" y="886692"/>
                  <a:pt x="4716379" y="866274"/>
                </a:cubicBezTo>
                <a:cubicBezTo>
                  <a:pt x="4753795" y="838212"/>
                  <a:pt x="4797780" y="820028"/>
                  <a:pt x="4836695" y="794084"/>
                </a:cubicBezTo>
                <a:cubicBezTo>
                  <a:pt x="4905856" y="747977"/>
                  <a:pt x="5005385" y="656474"/>
                  <a:pt x="5077326" y="625642"/>
                </a:cubicBezTo>
                <a:cubicBezTo>
                  <a:pt x="5193896" y="575684"/>
                  <a:pt x="5322381" y="556835"/>
                  <a:pt x="5438274" y="505327"/>
                </a:cubicBezTo>
                <a:cubicBezTo>
                  <a:pt x="5510463" y="473243"/>
                  <a:pt x="5579898" y="434056"/>
                  <a:pt x="5654842" y="409074"/>
                </a:cubicBezTo>
                <a:cubicBezTo>
                  <a:pt x="5748966" y="377699"/>
                  <a:pt x="5850561" y="371343"/>
                  <a:pt x="5943600" y="336884"/>
                </a:cubicBezTo>
                <a:cubicBezTo>
                  <a:pt x="6068107" y="290770"/>
                  <a:pt x="6180625" y="216104"/>
                  <a:pt x="6304547" y="168442"/>
                </a:cubicBezTo>
                <a:cubicBezTo>
                  <a:pt x="6389905" y="135612"/>
                  <a:pt x="6481307" y="121377"/>
                  <a:pt x="6569242" y="96253"/>
                </a:cubicBezTo>
                <a:cubicBezTo>
                  <a:pt x="6893699" y="3551"/>
                  <a:pt x="6706994" y="38760"/>
                  <a:pt x="6978316" y="0"/>
                </a:cubicBezTo>
                <a:cubicBezTo>
                  <a:pt x="7114674" y="24063"/>
                  <a:pt x="7252748" y="39876"/>
                  <a:pt x="7387389" y="72190"/>
                </a:cubicBezTo>
                <a:cubicBezTo>
                  <a:pt x="7454029" y="88184"/>
                  <a:pt x="7518598" y="113731"/>
                  <a:pt x="7579895" y="144379"/>
                </a:cubicBezTo>
                <a:cubicBezTo>
                  <a:pt x="7600187" y="154525"/>
                  <a:pt x="7607289" y="183292"/>
                  <a:pt x="7628021" y="192506"/>
                </a:cubicBezTo>
                <a:cubicBezTo>
                  <a:pt x="7681382" y="216222"/>
                  <a:pt x="7741398" y="221197"/>
                  <a:pt x="7796463" y="240632"/>
                </a:cubicBezTo>
                <a:cubicBezTo>
                  <a:pt x="7877927" y="269384"/>
                  <a:pt x="7956884" y="304800"/>
                  <a:pt x="8037095" y="336884"/>
                </a:cubicBezTo>
                <a:cubicBezTo>
                  <a:pt x="8180165" y="479957"/>
                  <a:pt x="8089797" y="401279"/>
                  <a:pt x="8470231" y="553453"/>
                </a:cubicBezTo>
                <a:lnTo>
                  <a:pt x="8710863" y="649706"/>
                </a:lnTo>
                <a:cubicBezTo>
                  <a:pt x="8734537" y="658811"/>
                  <a:pt x="8759378" y="664664"/>
                  <a:pt x="8783052" y="673769"/>
                </a:cubicBezTo>
                <a:cubicBezTo>
                  <a:pt x="8863683" y="704781"/>
                  <a:pt x="8940494" y="746728"/>
                  <a:pt x="9023684" y="770021"/>
                </a:cubicBezTo>
                <a:cubicBezTo>
                  <a:pt x="9331586" y="856233"/>
                  <a:pt x="9449905" y="846291"/>
                  <a:pt x="9769642" y="866274"/>
                </a:cubicBezTo>
                <a:cubicBezTo>
                  <a:pt x="10018295" y="834190"/>
                  <a:pt x="10269972" y="820263"/>
                  <a:pt x="10515600" y="770021"/>
                </a:cubicBezTo>
                <a:cubicBezTo>
                  <a:pt x="10625054" y="747633"/>
                  <a:pt x="10727182" y="696951"/>
                  <a:pt x="10828421" y="649706"/>
                </a:cubicBezTo>
                <a:cubicBezTo>
                  <a:pt x="10848980" y="640112"/>
                  <a:pt x="10856255" y="611725"/>
                  <a:pt x="10876547" y="601579"/>
                </a:cubicBezTo>
                <a:cubicBezTo>
                  <a:pt x="10969812" y="554946"/>
                  <a:pt x="11072040" y="527896"/>
                  <a:pt x="11165305" y="481263"/>
                </a:cubicBezTo>
                <a:cubicBezTo>
                  <a:pt x="11248971" y="439430"/>
                  <a:pt x="11320458" y="374874"/>
                  <a:pt x="11405937" y="336884"/>
                </a:cubicBezTo>
                <a:cubicBezTo>
                  <a:pt x="11466379" y="310021"/>
                  <a:pt x="11535693" y="309674"/>
                  <a:pt x="11598442" y="288758"/>
                </a:cubicBezTo>
                <a:cubicBezTo>
                  <a:pt x="11656394" y="269441"/>
                  <a:pt x="11708932" y="235886"/>
                  <a:pt x="11766884" y="216569"/>
                </a:cubicBezTo>
                <a:cubicBezTo>
                  <a:pt x="11957507" y="153028"/>
                  <a:pt x="12099072" y="129120"/>
                  <a:pt x="12296274" y="96253"/>
                </a:cubicBezTo>
                <a:cubicBezTo>
                  <a:pt x="12400339" y="78909"/>
                  <a:pt x="12504409" y="61213"/>
                  <a:pt x="12609095" y="48127"/>
                </a:cubicBezTo>
                <a:cubicBezTo>
                  <a:pt x="12716422" y="34711"/>
                  <a:pt x="13094163" y="7111"/>
                  <a:pt x="13186610" y="0"/>
                </a:cubicBezTo>
                <a:cubicBezTo>
                  <a:pt x="13306926" y="8021"/>
                  <a:pt x="13428187" y="7010"/>
                  <a:pt x="13547558" y="24063"/>
                </a:cubicBezTo>
                <a:cubicBezTo>
                  <a:pt x="13699491" y="45768"/>
                  <a:pt x="13798136" y="149353"/>
                  <a:pt x="13932568" y="216569"/>
                </a:cubicBezTo>
                <a:cubicBezTo>
                  <a:pt x="13962148" y="231359"/>
                  <a:pt x="13997954" y="228760"/>
                  <a:pt x="14028821" y="240632"/>
                </a:cubicBezTo>
                <a:cubicBezTo>
                  <a:pt x="14102553" y="268990"/>
                  <a:pt x="14173200" y="304800"/>
                  <a:pt x="14245389" y="336884"/>
                </a:cubicBezTo>
                <a:cubicBezTo>
                  <a:pt x="14359011" y="450506"/>
                  <a:pt x="14285833" y="388594"/>
                  <a:pt x="14558210" y="505327"/>
                </a:cubicBezTo>
                <a:cubicBezTo>
                  <a:pt x="14581524" y="515319"/>
                  <a:pt x="14607713" y="518047"/>
                  <a:pt x="14630400" y="529390"/>
                </a:cubicBezTo>
                <a:cubicBezTo>
                  <a:pt x="14688241" y="558310"/>
                  <a:pt x="14738989" y="601157"/>
                  <a:pt x="14798842" y="625642"/>
                </a:cubicBezTo>
                <a:cubicBezTo>
                  <a:pt x="15305172" y="832777"/>
                  <a:pt x="14996568" y="697644"/>
                  <a:pt x="15304168" y="770021"/>
                </a:cubicBezTo>
                <a:cubicBezTo>
                  <a:pt x="15739850" y="872535"/>
                  <a:pt x="15397822" y="823207"/>
                  <a:pt x="15785431" y="866274"/>
                </a:cubicBezTo>
                <a:cubicBezTo>
                  <a:pt x="16026053" y="857977"/>
                  <a:pt x="16266561" y="842211"/>
                  <a:pt x="16507326" y="8422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715895" y="2034136"/>
            <a:ext cx="2042914" cy="819285"/>
            <a:chOff x="5571122" y="1716688"/>
            <a:chExt cx="2177673" cy="2011047"/>
          </a:xfrm>
        </p:grpSpPr>
        <p:sp>
          <p:nvSpPr>
            <p:cNvPr id="17" name="Teardrop 16"/>
            <p:cNvSpPr/>
            <p:nvPr/>
          </p:nvSpPr>
          <p:spPr>
            <a:xfrm rot="2700000">
              <a:off x="5705023" y="1810085"/>
              <a:ext cx="2011047" cy="1824253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5571122" y="1762973"/>
              <a:ext cx="2177673" cy="1691797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solidFill>
                    <a:srgbClr val="7030A0"/>
                  </a:solidFill>
                </a:rPr>
                <a:t>Platform</a:t>
              </a:r>
              <a:endParaRPr lang="en-US" sz="2200" b="1" kern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764340" y="1650344"/>
            <a:ext cx="2261168" cy="1101526"/>
            <a:chOff x="7950895" y="1762969"/>
            <a:chExt cx="2208678" cy="2437414"/>
          </a:xfrm>
        </p:grpSpPr>
        <p:sp>
          <p:nvSpPr>
            <p:cNvPr id="23" name="Teardrop 22"/>
            <p:cNvSpPr/>
            <p:nvPr/>
          </p:nvSpPr>
          <p:spPr>
            <a:xfrm rot="2700000">
              <a:off x="7856880" y="2020657"/>
              <a:ext cx="2273741" cy="2085712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7981900" y="1762969"/>
              <a:ext cx="2177673" cy="2177442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 smtClean="0">
                  <a:solidFill>
                    <a:srgbClr val="7030A0"/>
                  </a:solidFill>
                </a:rPr>
                <a:t>Model of the Ecosystem</a:t>
              </a:r>
              <a:endParaRPr lang="en-US" sz="2200" b="1" kern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09560" y="6648722"/>
            <a:ext cx="2072800" cy="915084"/>
            <a:chOff x="7981901" y="1762969"/>
            <a:chExt cx="2177673" cy="2177441"/>
          </a:xfrm>
        </p:grpSpPr>
        <p:sp>
          <p:nvSpPr>
            <p:cNvPr id="26" name="Teardrop 25"/>
            <p:cNvSpPr/>
            <p:nvPr/>
          </p:nvSpPr>
          <p:spPr>
            <a:xfrm rot="6836390">
              <a:off x="8017040" y="1869412"/>
              <a:ext cx="2028329" cy="1871441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7981901" y="1762969"/>
              <a:ext cx="2177673" cy="2177441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solidFill>
                    <a:srgbClr val="7030A0"/>
                  </a:solidFill>
                </a:rPr>
                <a:t>Approach</a:t>
              </a:r>
              <a:endParaRPr lang="en-US" sz="2200" b="1" kern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686673" y="17994391"/>
            <a:ext cx="2261169" cy="1101526"/>
            <a:chOff x="7950895" y="1762969"/>
            <a:chExt cx="2208679" cy="2437414"/>
          </a:xfrm>
        </p:grpSpPr>
        <p:sp>
          <p:nvSpPr>
            <p:cNvPr id="29" name="Teardrop 28"/>
            <p:cNvSpPr/>
            <p:nvPr/>
          </p:nvSpPr>
          <p:spPr>
            <a:xfrm rot="2700000">
              <a:off x="7856880" y="2020657"/>
              <a:ext cx="2273741" cy="2085712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7981901" y="1762969"/>
              <a:ext cx="2177673" cy="2177441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Benefits</a:t>
              </a:r>
              <a:endParaRPr lang="en-US" sz="2200" kern="1200" dirty="0"/>
            </a:p>
          </p:txBody>
        </p:sp>
      </p:grpSp>
      <p:pic>
        <p:nvPicPr>
          <p:cNvPr id="31" name="Picture 30" descr="AFRL Shield transparent background 1INcop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639898" y="143876"/>
            <a:ext cx="997869" cy="9855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7">
            <a:lum bright="18000"/>
          </a:blip>
          <a:srcRect/>
          <a:stretch>
            <a:fillRect/>
          </a:stretch>
        </p:blipFill>
        <p:spPr bwMode="auto">
          <a:xfrm>
            <a:off x="14791646" y="130580"/>
            <a:ext cx="1600200" cy="98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621" y="20791835"/>
            <a:ext cx="2612331" cy="100811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438280" y="20646189"/>
            <a:ext cx="5895474" cy="1299411"/>
            <a:chOff x="6376737" y="20646189"/>
            <a:chExt cx="5895474" cy="1299411"/>
          </a:xfrm>
        </p:grpSpPr>
        <p:sp>
          <p:nvSpPr>
            <p:cNvPr id="35" name="Rectangle 34"/>
            <p:cNvSpPr/>
            <p:nvPr/>
          </p:nvSpPr>
          <p:spPr>
            <a:xfrm>
              <a:off x="6376737" y="20646189"/>
              <a:ext cx="5895474" cy="12994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421" y="20938656"/>
              <a:ext cx="5490411" cy="714475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3195712" y="20791835"/>
            <a:ext cx="1889649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686673" y="20791835"/>
            <a:ext cx="1953225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Vanderbilt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4185018" y="20791835"/>
            <a:ext cx="1889649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Syracuse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491205" y="3706679"/>
            <a:ext cx="2178567" cy="1551724"/>
            <a:chOff x="8007000" y="292721"/>
            <a:chExt cx="2177673" cy="4196511"/>
          </a:xfrm>
        </p:grpSpPr>
        <p:sp>
          <p:nvSpPr>
            <p:cNvPr id="15" name="Teardrop 14"/>
            <p:cNvSpPr/>
            <p:nvPr/>
          </p:nvSpPr>
          <p:spPr>
            <a:xfrm rot="19688388">
              <a:off x="8520097" y="292721"/>
              <a:ext cx="964349" cy="4196511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07000" y="1091955"/>
              <a:ext cx="2177673" cy="2177441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solidFill>
                    <a:srgbClr val="7030A0"/>
                  </a:solidFill>
                </a:rPr>
                <a:t>Assumptions</a:t>
              </a:r>
              <a:endParaRPr lang="en-US" sz="22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3713746" y="2564303"/>
            <a:ext cx="1989046" cy="5429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(See Poster X 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7998" y="18950271"/>
            <a:ext cx="402112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45513" y="19730648"/>
            <a:ext cx="402112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116682" y="19611740"/>
            <a:ext cx="402112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Benefit 3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22306" y="18487204"/>
            <a:ext cx="4709062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Challenge 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73981" y="7903555"/>
            <a:ext cx="184271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Program Analysis to Discover Extra-Functional Dependencies and Resource Requirements </a:t>
            </a:r>
          </a:p>
        </p:txBody>
      </p:sp>
      <p:sp>
        <p:nvSpPr>
          <p:cNvPr id="3" name="Bent Arrow 2"/>
          <p:cNvSpPr/>
          <p:nvPr/>
        </p:nvSpPr>
        <p:spPr>
          <a:xfrm rot="5400000">
            <a:off x="9435674" y="-1718356"/>
            <a:ext cx="1018005" cy="753814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1639"/>
            </a:avLst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10800000">
            <a:off x="15129842" y="4899608"/>
            <a:ext cx="1018005" cy="42243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1639"/>
            </a:avLst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8252" y="15570352"/>
            <a:ext cx="3214284" cy="232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Mutation analysis to detect dependency and resource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29124" y="15337747"/>
            <a:ext cx="11596383" cy="2303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 DAS work flow: 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Sparql</a:t>
            </a:r>
            <a:r>
              <a:rPr lang="en-US" sz="2400" dirty="0" smtClean="0">
                <a:solidFill>
                  <a:schemeClr val="tx1"/>
                </a:solidFill>
              </a:rPr>
              <a:t> match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DSL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Compile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Build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Recycle </a:t>
            </a:r>
          </a:p>
        </p:txBody>
      </p:sp>
      <p:sp>
        <p:nvSpPr>
          <p:cNvPr id="9" name="Freeform 8"/>
          <p:cNvSpPr/>
          <p:nvPr/>
        </p:nvSpPr>
        <p:spPr>
          <a:xfrm rot="491857">
            <a:off x="7203170" y="6269746"/>
            <a:ext cx="9245806" cy="1125004"/>
          </a:xfrm>
          <a:custGeom>
            <a:avLst/>
            <a:gdLst>
              <a:gd name="connsiteX0" fmla="*/ 0 w 8422106"/>
              <a:gd name="connsiteY0" fmla="*/ 339851 h 1422693"/>
              <a:gd name="connsiteX1" fmla="*/ 48127 w 8422106"/>
              <a:gd name="connsiteY1" fmla="*/ 460166 h 1422693"/>
              <a:gd name="connsiteX2" fmla="*/ 120316 w 8422106"/>
              <a:gd name="connsiteY2" fmla="*/ 508293 h 1422693"/>
              <a:gd name="connsiteX3" fmla="*/ 216569 w 8422106"/>
              <a:gd name="connsiteY3" fmla="*/ 556419 h 1422693"/>
              <a:gd name="connsiteX4" fmla="*/ 385011 w 8422106"/>
              <a:gd name="connsiteY4" fmla="*/ 652672 h 1422693"/>
              <a:gd name="connsiteX5" fmla="*/ 745958 w 8422106"/>
              <a:gd name="connsiteY5" fmla="*/ 797051 h 1422693"/>
              <a:gd name="connsiteX6" fmla="*/ 1082842 w 8422106"/>
              <a:gd name="connsiteY6" fmla="*/ 893303 h 1422693"/>
              <a:gd name="connsiteX7" fmla="*/ 1588169 w 8422106"/>
              <a:gd name="connsiteY7" fmla="*/ 989556 h 1422693"/>
              <a:gd name="connsiteX8" fmla="*/ 2261937 w 8422106"/>
              <a:gd name="connsiteY8" fmla="*/ 965493 h 1422693"/>
              <a:gd name="connsiteX9" fmla="*/ 2502569 w 8422106"/>
              <a:gd name="connsiteY9" fmla="*/ 845177 h 1422693"/>
              <a:gd name="connsiteX10" fmla="*/ 2574758 w 8422106"/>
              <a:gd name="connsiteY10" fmla="*/ 821114 h 1422693"/>
              <a:gd name="connsiteX11" fmla="*/ 2695074 w 8422106"/>
              <a:gd name="connsiteY11" fmla="*/ 700798 h 1422693"/>
              <a:gd name="connsiteX12" fmla="*/ 2911642 w 8422106"/>
              <a:gd name="connsiteY12" fmla="*/ 532356 h 1422693"/>
              <a:gd name="connsiteX13" fmla="*/ 3056021 w 8422106"/>
              <a:gd name="connsiteY13" fmla="*/ 556419 h 1422693"/>
              <a:gd name="connsiteX14" fmla="*/ 3368842 w 8422106"/>
              <a:gd name="connsiteY14" fmla="*/ 748924 h 1422693"/>
              <a:gd name="connsiteX15" fmla="*/ 3729790 w 8422106"/>
              <a:gd name="connsiteY15" fmla="*/ 941430 h 1422693"/>
              <a:gd name="connsiteX16" fmla="*/ 4403558 w 8422106"/>
              <a:gd name="connsiteY16" fmla="*/ 1206124 h 1422693"/>
              <a:gd name="connsiteX17" fmla="*/ 4836695 w 8422106"/>
              <a:gd name="connsiteY17" fmla="*/ 1326440 h 1422693"/>
              <a:gd name="connsiteX18" fmla="*/ 4981074 w 8422106"/>
              <a:gd name="connsiteY18" fmla="*/ 1350503 h 1422693"/>
              <a:gd name="connsiteX19" fmla="*/ 5630779 w 8422106"/>
              <a:gd name="connsiteY19" fmla="*/ 1422693 h 1422693"/>
              <a:gd name="connsiteX20" fmla="*/ 6352674 w 8422106"/>
              <a:gd name="connsiteY20" fmla="*/ 1374566 h 1422693"/>
              <a:gd name="connsiteX21" fmla="*/ 6497053 w 8422106"/>
              <a:gd name="connsiteY21" fmla="*/ 1350503 h 1422693"/>
              <a:gd name="connsiteX22" fmla="*/ 7700211 w 8422106"/>
              <a:gd name="connsiteY22" fmla="*/ 869240 h 1422693"/>
              <a:gd name="connsiteX23" fmla="*/ 8061158 w 8422106"/>
              <a:gd name="connsiteY23" fmla="*/ 580482 h 1422693"/>
              <a:gd name="connsiteX24" fmla="*/ 8133348 w 8422106"/>
              <a:gd name="connsiteY24" fmla="*/ 508293 h 1422693"/>
              <a:gd name="connsiteX25" fmla="*/ 8325853 w 8422106"/>
              <a:gd name="connsiteY25" fmla="*/ 171409 h 1422693"/>
              <a:gd name="connsiteX26" fmla="*/ 8373979 w 8422106"/>
              <a:gd name="connsiteY26" fmla="*/ 75156 h 1422693"/>
              <a:gd name="connsiteX27" fmla="*/ 8398042 w 8422106"/>
              <a:gd name="connsiteY27" fmla="*/ 2966 h 1422693"/>
              <a:gd name="connsiteX28" fmla="*/ 8422106 w 8422106"/>
              <a:gd name="connsiteY28" fmla="*/ 2966 h 14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422106" h="1422693">
                <a:moveTo>
                  <a:pt x="0" y="339851"/>
                </a:moveTo>
                <a:cubicBezTo>
                  <a:pt x="16042" y="379956"/>
                  <a:pt x="23021" y="425017"/>
                  <a:pt x="48127" y="460166"/>
                </a:cubicBezTo>
                <a:cubicBezTo>
                  <a:pt x="64937" y="483699"/>
                  <a:pt x="95206" y="493944"/>
                  <a:pt x="120316" y="508293"/>
                </a:cubicBezTo>
                <a:cubicBezTo>
                  <a:pt x="151461" y="526090"/>
                  <a:pt x="185078" y="539242"/>
                  <a:pt x="216569" y="556419"/>
                </a:cubicBezTo>
                <a:cubicBezTo>
                  <a:pt x="273341" y="587385"/>
                  <a:pt x="326568" y="624989"/>
                  <a:pt x="385011" y="652672"/>
                </a:cubicBezTo>
                <a:cubicBezTo>
                  <a:pt x="444379" y="680794"/>
                  <a:pt x="636342" y="764811"/>
                  <a:pt x="745958" y="797051"/>
                </a:cubicBezTo>
                <a:cubicBezTo>
                  <a:pt x="858001" y="830005"/>
                  <a:pt x="968990" y="867280"/>
                  <a:pt x="1082842" y="893303"/>
                </a:cubicBezTo>
                <a:cubicBezTo>
                  <a:pt x="1250002" y="931511"/>
                  <a:pt x="1419727" y="957472"/>
                  <a:pt x="1588169" y="989556"/>
                </a:cubicBezTo>
                <a:cubicBezTo>
                  <a:pt x="1812758" y="981535"/>
                  <a:pt x="2039955" y="1000543"/>
                  <a:pt x="2261937" y="965493"/>
                </a:cubicBezTo>
                <a:cubicBezTo>
                  <a:pt x="2350518" y="951507"/>
                  <a:pt x="2421145" y="882757"/>
                  <a:pt x="2502569" y="845177"/>
                </a:cubicBezTo>
                <a:cubicBezTo>
                  <a:pt x="2525599" y="834548"/>
                  <a:pt x="2550695" y="829135"/>
                  <a:pt x="2574758" y="821114"/>
                </a:cubicBezTo>
                <a:cubicBezTo>
                  <a:pt x="2614863" y="781009"/>
                  <a:pt x="2653106" y="738950"/>
                  <a:pt x="2695074" y="700798"/>
                </a:cubicBezTo>
                <a:cubicBezTo>
                  <a:pt x="2809609" y="596675"/>
                  <a:pt x="2811361" y="599210"/>
                  <a:pt x="2911642" y="532356"/>
                </a:cubicBezTo>
                <a:cubicBezTo>
                  <a:pt x="2959768" y="540377"/>
                  <a:pt x="3011927" y="535533"/>
                  <a:pt x="3056021" y="556419"/>
                </a:cubicBezTo>
                <a:cubicBezTo>
                  <a:pt x="3166671" y="608832"/>
                  <a:pt x="3252689" y="710207"/>
                  <a:pt x="3368842" y="748924"/>
                </a:cubicBezTo>
                <a:cubicBezTo>
                  <a:pt x="3604833" y="827587"/>
                  <a:pt x="3163936" y="675145"/>
                  <a:pt x="3729790" y="941430"/>
                </a:cubicBezTo>
                <a:cubicBezTo>
                  <a:pt x="3823379" y="985472"/>
                  <a:pt x="4206754" y="1148723"/>
                  <a:pt x="4403558" y="1206124"/>
                </a:cubicBezTo>
                <a:cubicBezTo>
                  <a:pt x="4547410" y="1248081"/>
                  <a:pt x="4691323" y="1290097"/>
                  <a:pt x="4836695" y="1326440"/>
                </a:cubicBezTo>
                <a:cubicBezTo>
                  <a:pt x="4884028" y="1338273"/>
                  <a:pt x="4932638" y="1344632"/>
                  <a:pt x="4981074" y="1350503"/>
                </a:cubicBezTo>
                <a:cubicBezTo>
                  <a:pt x="5197392" y="1376723"/>
                  <a:pt x="5414211" y="1398630"/>
                  <a:pt x="5630779" y="1422693"/>
                </a:cubicBezTo>
                <a:lnTo>
                  <a:pt x="6352674" y="1374566"/>
                </a:lnTo>
                <a:cubicBezTo>
                  <a:pt x="6401296" y="1370514"/>
                  <a:pt x="6450507" y="1365132"/>
                  <a:pt x="6497053" y="1350503"/>
                </a:cubicBezTo>
                <a:cubicBezTo>
                  <a:pt x="6845204" y="1241084"/>
                  <a:pt x="7371607" y="1070054"/>
                  <a:pt x="7700211" y="869240"/>
                </a:cubicBezTo>
                <a:cubicBezTo>
                  <a:pt x="7831684" y="788895"/>
                  <a:pt x="7952207" y="689432"/>
                  <a:pt x="8061158" y="580482"/>
                </a:cubicBezTo>
                <a:cubicBezTo>
                  <a:pt x="8085221" y="556419"/>
                  <a:pt x="8114861" y="536864"/>
                  <a:pt x="8133348" y="508293"/>
                </a:cubicBezTo>
                <a:cubicBezTo>
                  <a:pt x="8203610" y="399707"/>
                  <a:pt x="8268013" y="287090"/>
                  <a:pt x="8325853" y="171409"/>
                </a:cubicBezTo>
                <a:cubicBezTo>
                  <a:pt x="8341895" y="139325"/>
                  <a:pt x="8359849" y="108127"/>
                  <a:pt x="8373979" y="75156"/>
                </a:cubicBezTo>
                <a:cubicBezTo>
                  <a:pt x="8383971" y="51842"/>
                  <a:pt x="8383972" y="24071"/>
                  <a:pt x="8398042" y="2966"/>
                </a:cubicBezTo>
                <a:cubicBezTo>
                  <a:pt x="8402491" y="-3708"/>
                  <a:pt x="8414085" y="2966"/>
                  <a:pt x="8422106" y="29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09533" y="5196003"/>
            <a:ext cx="1858092" cy="98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Functional specification is  </a:t>
            </a:r>
            <a:r>
              <a:rPr lang="en-US" sz="2000" i="1" dirty="0" smtClean="0">
                <a:solidFill>
                  <a:srgbClr val="00B050"/>
                </a:solidFill>
              </a:rPr>
              <a:t>provided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786073" y="5333425"/>
            <a:ext cx="2158251" cy="98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Extra functional dependency and specification is  </a:t>
            </a:r>
            <a:r>
              <a:rPr lang="en-US" sz="2000" i="1" dirty="0" smtClean="0">
                <a:solidFill>
                  <a:srgbClr val="00B050"/>
                </a:solidFill>
              </a:rPr>
              <a:t>inferred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508654" y="6148020"/>
            <a:ext cx="3758570" cy="1254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Not every line of the application is evolvable, only the point of use of PLA components are</a:t>
            </a:r>
          </a:p>
        </p:txBody>
      </p:sp>
      <p:sp>
        <p:nvSpPr>
          <p:cNvPr id="53" name="Bent Arrow 52"/>
          <p:cNvSpPr/>
          <p:nvPr/>
        </p:nvSpPr>
        <p:spPr>
          <a:xfrm rot="10800000" flipH="1">
            <a:off x="596769" y="6964158"/>
            <a:ext cx="1018005" cy="34135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1639"/>
            </a:avLst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0959" y="8019168"/>
            <a:ext cx="470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The </a:t>
            </a:r>
            <a:r>
              <a:rPr lang="en-US" sz="3600" i="1" dirty="0" err="1" smtClean="0"/>
              <a:t>IMMoRTALS</a:t>
            </a:r>
            <a:r>
              <a:rPr lang="en-US" sz="3600" i="1" dirty="0" smtClean="0"/>
              <a:t> DAS</a:t>
            </a:r>
            <a:endParaRPr lang="en-US" sz="36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438448" y="9189511"/>
            <a:ext cx="187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(see Poster Y)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9125" y="17459402"/>
            <a:ext cx="255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(see Poster A)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931" y="1340425"/>
            <a:ext cx="6955251" cy="6011381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>
            <a:off x="0" y="1328266"/>
            <a:ext cx="8758809" cy="6347882"/>
          </a:xfrm>
          <a:custGeom>
            <a:avLst/>
            <a:gdLst>
              <a:gd name="connsiteX0" fmla="*/ 8927432 w 9240253"/>
              <a:gd name="connsiteY0" fmla="*/ 0 h 6304547"/>
              <a:gd name="connsiteX1" fmla="*/ 8951495 w 9240253"/>
              <a:gd name="connsiteY1" fmla="*/ 240632 h 6304547"/>
              <a:gd name="connsiteX2" fmla="*/ 9023684 w 9240253"/>
              <a:gd name="connsiteY2" fmla="*/ 360947 h 6304547"/>
              <a:gd name="connsiteX3" fmla="*/ 9095874 w 9240253"/>
              <a:gd name="connsiteY3" fmla="*/ 505326 h 6304547"/>
              <a:gd name="connsiteX4" fmla="*/ 9144000 w 9240253"/>
              <a:gd name="connsiteY4" fmla="*/ 577516 h 6304547"/>
              <a:gd name="connsiteX5" fmla="*/ 9240253 w 9240253"/>
              <a:gd name="connsiteY5" fmla="*/ 842211 h 6304547"/>
              <a:gd name="connsiteX6" fmla="*/ 9216190 w 9240253"/>
              <a:gd name="connsiteY6" fmla="*/ 1155032 h 6304547"/>
              <a:gd name="connsiteX7" fmla="*/ 9192126 w 9240253"/>
              <a:gd name="connsiteY7" fmla="*/ 1227221 h 6304547"/>
              <a:gd name="connsiteX8" fmla="*/ 9119937 w 9240253"/>
              <a:gd name="connsiteY8" fmla="*/ 1275347 h 6304547"/>
              <a:gd name="connsiteX9" fmla="*/ 9071811 w 9240253"/>
              <a:gd name="connsiteY9" fmla="*/ 1347537 h 6304547"/>
              <a:gd name="connsiteX10" fmla="*/ 8975558 w 9240253"/>
              <a:gd name="connsiteY10" fmla="*/ 1419726 h 6304547"/>
              <a:gd name="connsiteX11" fmla="*/ 8903368 w 9240253"/>
              <a:gd name="connsiteY11" fmla="*/ 1588168 h 6304547"/>
              <a:gd name="connsiteX12" fmla="*/ 8903368 w 9240253"/>
              <a:gd name="connsiteY12" fmla="*/ 2069432 h 6304547"/>
              <a:gd name="connsiteX13" fmla="*/ 8831179 w 9240253"/>
              <a:gd name="connsiteY13" fmla="*/ 2117558 h 6304547"/>
              <a:gd name="connsiteX14" fmla="*/ 8662737 w 9240253"/>
              <a:gd name="connsiteY14" fmla="*/ 2213811 h 6304547"/>
              <a:gd name="connsiteX15" fmla="*/ 8542421 w 9240253"/>
              <a:gd name="connsiteY15" fmla="*/ 2310063 h 6304547"/>
              <a:gd name="connsiteX16" fmla="*/ 8446168 w 9240253"/>
              <a:gd name="connsiteY16" fmla="*/ 2358189 h 6304547"/>
              <a:gd name="connsiteX17" fmla="*/ 8229600 w 9240253"/>
              <a:gd name="connsiteY17" fmla="*/ 2478505 h 6304547"/>
              <a:gd name="connsiteX18" fmla="*/ 8157411 w 9240253"/>
              <a:gd name="connsiteY18" fmla="*/ 2550695 h 6304547"/>
              <a:gd name="connsiteX19" fmla="*/ 8109284 w 9240253"/>
              <a:gd name="connsiteY19" fmla="*/ 2622884 h 6304547"/>
              <a:gd name="connsiteX20" fmla="*/ 8061158 w 9240253"/>
              <a:gd name="connsiteY20" fmla="*/ 2815389 h 6304547"/>
              <a:gd name="connsiteX21" fmla="*/ 8013032 w 9240253"/>
              <a:gd name="connsiteY21" fmla="*/ 3344779 h 6304547"/>
              <a:gd name="connsiteX22" fmla="*/ 7964905 w 9240253"/>
              <a:gd name="connsiteY22" fmla="*/ 3441032 h 6304547"/>
              <a:gd name="connsiteX23" fmla="*/ 7892716 w 9240253"/>
              <a:gd name="connsiteY23" fmla="*/ 3537284 h 6304547"/>
              <a:gd name="connsiteX24" fmla="*/ 7868653 w 9240253"/>
              <a:gd name="connsiteY24" fmla="*/ 3633537 h 6304547"/>
              <a:gd name="connsiteX25" fmla="*/ 7772400 w 9240253"/>
              <a:gd name="connsiteY25" fmla="*/ 3850105 h 6304547"/>
              <a:gd name="connsiteX26" fmla="*/ 7748337 w 9240253"/>
              <a:gd name="connsiteY26" fmla="*/ 3922295 h 6304547"/>
              <a:gd name="connsiteX27" fmla="*/ 7724274 w 9240253"/>
              <a:gd name="connsiteY27" fmla="*/ 4186989 h 6304547"/>
              <a:gd name="connsiteX28" fmla="*/ 7700211 w 9240253"/>
              <a:gd name="connsiteY28" fmla="*/ 4283242 h 6304547"/>
              <a:gd name="connsiteX29" fmla="*/ 7676147 w 9240253"/>
              <a:gd name="connsiteY29" fmla="*/ 4499811 h 6304547"/>
              <a:gd name="connsiteX30" fmla="*/ 7628021 w 9240253"/>
              <a:gd name="connsiteY30" fmla="*/ 4644189 h 6304547"/>
              <a:gd name="connsiteX31" fmla="*/ 7603958 w 9240253"/>
              <a:gd name="connsiteY31" fmla="*/ 4716379 h 6304547"/>
              <a:gd name="connsiteX32" fmla="*/ 7555832 w 9240253"/>
              <a:gd name="connsiteY32" fmla="*/ 4860758 h 6304547"/>
              <a:gd name="connsiteX33" fmla="*/ 7483642 w 9240253"/>
              <a:gd name="connsiteY33" fmla="*/ 5101389 h 6304547"/>
              <a:gd name="connsiteX34" fmla="*/ 7459579 w 9240253"/>
              <a:gd name="connsiteY34" fmla="*/ 5173579 h 6304547"/>
              <a:gd name="connsiteX35" fmla="*/ 7363326 w 9240253"/>
              <a:gd name="connsiteY35" fmla="*/ 5293895 h 6304547"/>
              <a:gd name="connsiteX36" fmla="*/ 7339263 w 9240253"/>
              <a:gd name="connsiteY36" fmla="*/ 5366084 h 6304547"/>
              <a:gd name="connsiteX37" fmla="*/ 7267074 w 9240253"/>
              <a:gd name="connsiteY37" fmla="*/ 5414211 h 6304547"/>
              <a:gd name="connsiteX38" fmla="*/ 7218947 w 9240253"/>
              <a:gd name="connsiteY38" fmla="*/ 5462337 h 6304547"/>
              <a:gd name="connsiteX39" fmla="*/ 7074568 w 9240253"/>
              <a:gd name="connsiteY39" fmla="*/ 5534526 h 6304547"/>
              <a:gd name="connsiteX40" fmla="*/ 6954253 w 9240253"/>
              <a:gd name="connsiteY40" fmla="*/ 5630779 h 6304547"/>
              <a:gd name="connsiteX41" fmla="*/ 6809874 w 9240253"/>
              <a:gd name="connsiteY41" fmla="*/ 5678905 h 6304547"/>
              <a:gd name="connsiteX42" fmla="*/ 6569242 w 9240253"/>
              <a:gd name="connsiteY42" fmla="*/ 5654842 h 6304547"/>
              <a:gd name="connsiteX43" fmla="*/ 6232358 w 9240253"/>
              <a:gd name="connsiteY43" fmla="*/ 5630779 h 6304547"/>
              <a:gd name="connsiteX44" fmla="*/ 6063916 w 9240253"/>
              <a:gd name="connsiteY44" fmla="*/ 5606716 h 6304547"/>
              <a:gd name="connsiteX45" fmla="*/ 5751095 w 9240253"/>
              <a:gd name="connsiteY45" fmla="*/ 5558589 h 6304547"/>
              <a:gd name="connsiteX46" fmla="*/ 5630779 w 9240253"/>
              <a:gd name="connsiteY46" fmla="*/ 5534526 h 6304547"/>
              <a:gd name="connsiteX47" fmla="*/ 4716379 w 9240253"/>
              <a:gd name="connsiteY47" fmla="*/ 5558589 h 6304547"/>
              <a:gd name="connsiteX48" fmla="*/ 4620126 w 9240253"/>
              <a:gd name="connsiteY48" fmla="*/ 5582653 h 6304547"/>
              <a:gd name="connsiteX49" fmla="*/ 4475747 w 9240253"/>
              <a:gd name="connsiteY49" fmla="*/ 5630779 h 6304547"/>
              <a:gd name="connsiteX50" fmla="*/ 4355432 w 9240253"/>
              <a:gd name="connsiteY50" fmla="*/ 5751095 h 6304547"/>
              <a:gd name="connsiteX51" fmla="*/ 4307305 w 9240253"/>
              <a:gd name="connsiteY51" fmla="*/ 5799221 h 6304547"/>
              <a:gd name="connsiteX52" fmla="*/ 4138863 w 9240253"/>
              <a:gd name="connsiteY52" fmla="*/ 5943600 h 6304547"/>
              <a:gd name="connsiteX53" fmla="*/ 4066674 w 9240253"/>
              <a:gd name="connsiteY53" fmla="*/ 6015789 h 6304547"/>
              <a:gd name="connsiteX54" fmla="*/ 4018547 w 9240253"/>
              <a:gd name="connsiteY54" fmla="*/ 6063916 h 6304547"/>
              <a:gd name="connsiteX55" fmla="*/ 3970421 w 9240253"/>
              <a:gd name="connsiteY55" fmla="*/ 6136105 h 6304547"/>
              <a:gd name="connsiteX56" fmla="*/ 3801979 w 9240253"/>
              <a:gd name="connsiteY56" fmla="*/ 6208295 h 6304547"/>
              <a:gd name="connsiteX57" fmla="*/ 3681663 w 9240253"/>
              <a:gd name="connsiteY57" fmla="*/ 6256421 h 6304547"/>
              <a:gd name="connsiteX58" fmla="*/ 3537284 w 9240253"/>
              <a:gd name="connsiteY58" fmla="*/ 6280484 h 6304547"/>
              <a:gd name="connsiteX59" fmla="*/ 3441032 w 9240253"/>
              <a:gd name="connsiteY59" fmla="*/ 6304547 h 6304547"/>
              <a:gd name="connsiteX60" fmla="*/ 3128211 w 9240253"/>
              <a:gd name="connsiteY60" fmla="*/ 6280484 h 6304547"/>
              <a:gd name="connsiteX61" fmla="*/ 2911642 w 9240253"/>
              <a:gd name="connsiteY61" fmla="*/ 6208295 h 6304547"/>
              <a:gd name="connsiteX62" fmla="*/ 2839453 w 9240253"/>
              <a:gd name="connsiteY62" fmla="*/ 6184232 h 6304547"/>
              <a:gd name="connsiteX63" fmla="*/ 2791326 w 9240253"/>
              <a:gd name="connsiteY63" fmla="*/ 6136105 h 6304547"/>
              <a:gd name="connsiteX64" fmla="*/ 2695074 w 9240253"/>
              <a:gd name="connsiteY64" fmla="*/ 6112042 h 6304547"/>
              <a:gd name="connsiteX65" fmla="*/ 2622884 w 9240253"/>
              <a:gd name="connsiteY65" fmla="*/ 6087979 h 6304547"/>
              <a:gd name="connsiteX66" fmla="*/ 2358190 w 9240253"/>
              <a:gd name="connsiteY66" fmla="*/ 5943600 h 6304547"/>
              <a:gd name="connsiteX67" fmla="*/ 2237874 w 9240253"/>
              <a:gd name="connsiteY67" fmla="*/ 5919537 h 6304547"/>
              <a:gd name="connsiteX68" fmla="*/ 2069432 w 9240253"/>
              <a:gd name="connsiteY68" fmla="*/ 5943600 h 6304547"/>
              <a:gd name="connsiteX69" fmla="*/ 1900990 w 9240253"/>
              <a:gd name="connsiteY69" fmla="*/ 5991726 h 6304547"/>
              <a:gd name="connsiteX70" fmla="*/ 1780674 w 9240253"/>
              <a:gd name="connsiteY70" fmla="*/ 6015789 h 6304547"/>
              <a:gd name="connsiteX71" fmla="*/ 986590 w 9240253"/>
              <a:gd name="connsiteY71" fmla="*/ 5967663 h 6304547"/>
              <a:gd name="connsiteX72" fmla="*/ 914400 w 9240253"/>
              <a:gd name="connsiteY72" fmla="*/ 5943600 h 6304547"/>
              <a:gd name="connsiteX73" fmla="*/ 818147 w 9240253"/>
              <a:gd name="connsiteY73" fmla="*/ 5919537 h 6304547"/>
              <a:gd name="connsiteX74" fmla="*/ 625642 w 9240253"/>
              <a:gd name="connsiteY74" fmla="*/ 5847347 h 6304547"/>
              <a:gd name="connsiteX75" fmla="*/ 409074 w 9240253"/>
              <a:gd name="connsiteY75" fmla="*/ 5727032 h 6304547"/>
              <a:gd name="connsiteX76" fmla="*/ 288758 w 9240253"/>
              <a:gd name="connsiteY76" fmla="*/ 5654842 h 6304547"/>
              <a:gd name="connsiteX77" fmla="*/ 216568 w 9240253"/>
              <a:gd name="connsiteY77" fmla="*/ 5582653 h 6304547"/>
              <a:gd name="connsiteX78" fmla="*/ 144379 w 9240253"/>
              <a:gd name="connsiteY78" fmla="*/ 5558589 h 6304547"/>
              <a:gd name="connsiteX79" fmla="*/ 72190 w 9240253"/>
              <a:gd name="connsiteY79" fmla="*/ 5510463 h 6304547"/>
              <a:gd name="connsiteX80" fmla="*/ 0 w 9240253"/>
              <a:gd name="connsiteY80" fmla="*/ 5486400 h 630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9240253" h="6304547">
                <a:moveTo>
                  <a:pt x="8927432" y="0"/>
                </a:moveTo>
                <a:cubicBezTo>
                  <a:pt x="8935453" y="80211"/>
                  <a:pt x="8930725" y="162743"/>
                  <a:pt x="8951495" y="240632"/>
                </a:cubicBezTo>
                <a:cubicBezTo>
                  <a:pt x="8963546" y="285823"/>
                  <a:pt x="9001288" y="319888"/>
                  <a:pt x="9023684" y="360947"/>
                </a:cubicBezTo>
                <a:cubicBezTo>
                  <a:pt x="9049450" y="408184"/>
                  <a:pt x="9069743" y="458290"/>
                  <a:pt x="9095874" y="505326"/>
                </a:cubicBezTo>
                <a:cubicBezTo>
                  <a:pt x="9109919" y="530607"/>
                  <a:pt x="9131067" y="551649"/>
                  <a:pt x="9144000" y="577516"/>
                </a:cubicBezTo>
                <a:cubicBezTo>
                  <a:pt x="9177481" y="644479"/>
                  <a:pt x="9217793" y="774832"/>
                  <a:pt x="9240253" y="842211"/>
                </a:cubicBezTo>
                <a:cubicBezTo>
                  <a:pt x="9232232" y="946485"/>
                  <a:pt x="9229162" y="1051258"/>
                  <a:pt x="9216190" y="1155032"/>
                </a:cubicBezTo>
                <a:cubicBezTo>
                  <a:pt x="9213044" y="1180201"/>
                  <a:pt x="9207971" y="1207415"/>
                  <a:pt x="9192126" y="1227221"/>
                </a:cubicBezTo>
                <a:cubicBezTo>
                  <a:pt x="9174060" y="1249804"/>
                  <a:pt x="9144000" y="1259305"/>
                  <a:pt x="9119937" y="1275347"/>
                </a:cubicBezTo>
                <a:cubicBezTo>
                  <a:pt x="9103895" y="1299410"/>
                  <a:pt x="9092261" y="1327087"/>
                  <a:pt x="9071811" y="1347537"/>
                </a:cubicBezTo>
                <a:cubicBezTo>
                  <a:pt x="9043452" y="1375896"/>
                  <a:pt x="9001658" y="1389276"/>
                  <a:pt x="8975558" y="1419726"/>
                </a:cubicBezTo>
                <a:cubicBezTo>
                  <a:pt x="8943123" y="1457567"/>
                  <a:pt x="8919660" y="1539294"/>
                  <a:pt x="8903368" y="1588168"/>
                </a:cubicBezTo>
                <a:cubicBezTo>
                  <a:pt x="8918177" y="1736253"/>
                  <a:pt x="8952730" y="1921347"/>
                  <a:pt x="8903368" y="2069432"/>
                </a:cubicBezTo>
                <a:cubicBezTo>
                  <a:pt x="8894223" y="2096868"/>
                  <a:pt x="8855978" y="2102679"/>
                  <a:pt x="8831179" y="2117558"/>
                </a:cubicBezTo>
                <a:cubicBezTo>
                  <a:pt x="8775727" y="2150829"/>
                  <a:pt x="8716544" y="2177940"/>
                  <a:pt x="8662737" y="2213811"/>
                </a:cubicBezTo>
                <a:cubicBezTo>
                  <a:pt x="8620003" y="2242300"/>
                  <a:pt x="8585155" y="2281574"/>
                  <a:pt x="8542421" y="2310063"/>
                </a:cubicBezTo>
                <a:cubicBezTo>
                  <a:pt x="8512574" y="2329961"/>
                  <a:pt x="8477525" y="2340768"/>
                  <a:pt x="8446168" y="2358189"/>
                </a:cubicBezTo>
                <a:cubicBezTo>
                  <a:pt x="8174233" y="2509265"/>
                  <a:pt x="8460382" y="2363115"/>
                  <a:pt x="8229600" y="2478505"/>
                </a:cubicBezTo>
                <a:cubicBezTo>
                  <a:pt x="8205537" y="2502568"/>
                  <a:pt x="8179197" y="2524552"/>
                  <a:pt x="8157411" y="2550695"/>
                </a:cubicBezTo>
                <a:cubicBezTo>
                  <a:pt x="8138897" y="2572912"/>
                  <a:pt x="8122218" y="2597017"/>
                  <a:pt x="8109284" y="2622884"/>
                </a:cubicBezTo>
                <a:cubicBezTo>
                  <a:pt x="8084620" y="2672211"/>
                  <a:pt x="8070310" y="2769630"/>
                  <a:pt x="8061158" y="2815389"/>
                </a:cubicBezTo>
                <a:cubicBezTo>
                  <a:pt x="8057744" y="2876839"/>
                  <a:pt x="8067023" y="3200802"/>
                  <a:pt x="8013032" y="3344779"/>
                </a:cubicBezTo>
                <a:cubicBezTo>
                  <a:pt x="8000437" y="3378366"/>
                  <a:pt x="7983917" y="3410613"/>
                  <a:pt x="7964905" y="3441032"/>
                </a:cubicBezTo>
                <a:cubicBezTo>
                  <a:pt x="7943649" y="3475041"/>
                  <a:pt x="7916779" y="3505200"/>
                  <a:pt x="7892716" y="3537284"/>
                </a:cubicBezTo>
                <a:cubicBezTo>
                  <a:pt x="7884695" y="3569368"/>
                  <a:pt x="7879111" y="3602162"/>
                  <a:pt x="7868653" y="3633537"/>
                </a:cubicBezTo>
                <a:cubicBezTo>
                  <a:pt x="7812684" y="3801443"/>
                  <a:pt x="7835292" y="3703356"/>
                  <a:pt x="7772400" y="3850105"/>
                </a:cubicBezTo>
                <a:cubicBezTo>
                  <a:pt x="7762408" y="3873419"/>
                  <a:pt x="7756358" y="3898232"/>
                  <a:pt x="7748337" y="3922295"/>
                </a:cubicBezTo>
                <a:cubicBezTo>
                  <a:pt x="7740316" y="4010526"/>
                  <a:pt x="7735983" y="4099171"/>
                  <a:pt x="7724274" y="4186989"/>
                </a:cubicBezTo>
                <a:cubicBezTo>
                  <a:pt x="7719903" y="4219771"/>
                  <a:pt x="7705240" y="4250555"/>
                  <a:pt x="7700211" y="4283242"/>
                </a:cubicBezTo>
                <a:cubicBezTo>
                  <a:pt x="7689166" y="4355031"/>
                  <a:pt x="7690392" y="4428588"/>
                  <a:pt x="7676147" y="4499811"/>
                </a:cubicBezTo>
                <a:cubicBezTo>
                  <a:pt x="7666198" y="4549555"/>
                  <a:pt x="7644063" y="4596063"/>
                  <a:pt x="7628021" y="4644189"/>
                </a:cubicBezTo>
                <a:lnTo>
                  <a:pt x="7603958" y="4716379"/>
                </a:lnTo>
                <a:cubicBezTo>
                  <a:pt x="7587916" y="4764505"/>
                  <a:pt x="7565781" y="4811014"/>
                  <a:pt x="7555832" y="4860758"/>
                </a:cubicBezTo>
                <a:cubicBezTo>
                  <a:pt x="7519014" y="5044844"/>
                  <a:pt x="7551481" y="4920484"/>
                  <a:pt x="7483642" y="5101389"/>
                </a:cubicBezTo>
                <a:cubicBezTo>
                  <a:pt x="7474736" y="5125139"/>
                  <a:pt x="7470922" y="5150892"/>
                  <a:pt x="7459579" y="5173579"/>
                </a:cubicBezTo>
                <a:cubicBezTo>
                  <a:pt x="7429224" y="5234289"/>
                  <a:pt x="7408089" y="5249132"/>
                  <a:pt x="7363326" y="5293895"/>
                </a:cubicBezTo>
                <a:cubicBezTo>
                  <a:pt x="7355305" y="5317958"/>
                  <a:pt x="7355108" y="5346277"/>
                  <a:pt x="7339263" y="5366084"/>
                </a:cubicBezTo>
                <a:cubicBezTo>
                  <a:pt x="7321197" y="5388667"/>
                  <a:pt x="7289657" y="5396145"/>
                  <a:pt x="7267074" y="5414211"/>
                </a:cubicBezTo>
                <a:cubicBezTo>
                  <a:pt x="7249358" y="5428384"/>
                  <a:pt x="7236663" y="5448165"/>
                  <a:pt x="7218947" y="5462337"/>
                </a:cubicBezTo>
                <a:cubicBezTo>
                  <a:pt x="7152307" y="5515648"/>
                  <a:pt x="7150817" y="5509110"/>
                  <a:pt x="7074568" y="5534526"/>
                </a:cubicBezTo>
                <a:cubicBezTo>
                  <a:pt x="7034567" y="5574528"/>
                  <a:pt x="7008894" y="5606494"/>
                  <a:pt x="6954253" y="5630779"/>
                </a:cubicBezTo>
                <a:cubicBezTo>
                  <a:pt x="6907896" y="5651382"/>
                  <a:pt x="6809874" y="5678905"/>
                  <a:pt x="6809874" y="5678905"/>
                </a:cubicBezTo>
                <a:lnTo>
                  <a:pt x="6569242" y="5654842"/>
                </a:lnTo>
                <a:cubicBezTo>
                  <a:pt x="6457050" y="5645493"/>
                  <a:pt x="6344432" y="5641453"/>
                  <a:pt x="6232358" y="5630779"/>
                </a:cubicBezTo>
                <a:cubicBezTo>
                  <a:pt x="6175896" y="5625402"/>
                  <a:pt x="6120063" y="5614737"/>
                  <a:pt x="6063916" y="5606716"/>
                </a:cubicBezTo>
                <a:cubicBezTo>
                  <a:pt x="5901309" y="5552514"/>
                  <a:pt x="6061276" y="5599947"/>
                  <a:pt x="5751095" y="5558589"/>
                </a:cubicBezTo>
                <a:cubicBezTo>
                  <a:pt x="5710554" y="5553183"/>
                  <a:pt x="5670884" y="5542547"/>
                  <a:pt x="5630779" y="5534526"/>
                </a:cubicBezTo>
                <a:cubicBezTo>
                  <a:pt x="5325979" y="5542547"/>
                  <a:pt x="5020939" y="5544086"/>
                  <a:pt x="4716379" y="5558589"/>
                </a:cubicBezTo>
                <a:cubicBezTo>
                  <a:pt x="4683345" y="5560162"/>
                  <a:pt x="4651803" y="5573150"/>
                  <a:pt x="4620126" y="5582653"/>
                </a:cubicBezTo>
                <a:cubicBezTo>
                  <a:pt x="4571536" y="5597230"/>
                  <a:pt x="4475747" y="5630779"/>
                  <a:pt x="4475747" y="5630779"/>
                </a:cubicBezTo>
                <a:lnTo>
                  <a:pt x="4355432" y="5751095"/>
                </a:lnTo>
                <a:cubicBezTo>
                  <a:pt x="4339390" y="5767137"/>
                  <a:pt x="4326182" y="5786636"/>
                  <a:pt x="4307305" y="5799221"/>
                </a:cubicBezTo>
                <a:cubicBezTo>
                  <a:pt x="4197362" y="5872516"/>
                  <a:pt x="4255566" y="5826897"/>
                  <a:pt x="4138863" y="5943600"/>
                </a:cubicBezTo>
                <a:lnTo>
                  <a:pt x="4066674" y="6015789"/>
                </a:lnTo>
                <a:cubicBezTo>
                  <a:pt x="4050632" y="6031831"/>
                  <a:pt x="4031132" y="6045039"/>
                  <a:pt x="4018547" y="6063916"/>
                </a:cubicBezTo>
                <a:cubicBezTo>
                  <a:pt x="4002505" y="6087979"/>
                  <a:pt x="3992638" y="6117591"/>
                  <a:pt x="3970421" y="6136105"/>
                </a:cubicBezTo>
                <a:cubicBezTo>
                  <a:pt x="3924326" y="6174518"/>
                  <a:pt x="3856690" y="6187778"/>
                  <a:pt x="3801979" y="6208295"/>
                </a:cubicBezTo>
                <a:cubicBezTo>
                  <a:pt x="3761535" y="6223462"/>
                  <a:pt x="3723336" y="6245056"/>
                  <a:pt x="3681663" y="6256421"/>
                </a:cubicBezTo>
                <a:cubicBezTo>
                  <a:pt x="3634592" y="6269258"/>
                  <a:pt x="3585127" y="6270915"/>
                  <a:pt x="3537284" y="6280484"/>
                </a:cubicBezTo>
                <a:cubicBezTo>
                  <a:pt x="3504855" y="6286970"/>
                  <a:pt x="3473116" y="6296526"/>
                  <a:pt x="3441032" y="6304547"/>
                </a:cubicBezTo>
                <a:cubicBezTo>
                  <a:pt x="3336758" y="6296526"/>
                  <a:pt x="3232076" y="6292703"/>
                  <a:pt x="3128211" y="6280484"/>
                </a:cubicBezTo>
                <a:cubicBezTo>
                  <a:pt x="3049873" y="6271268"/>
                  <a:pt x="2984534" y="6235629"/>
                  <a:pt x="2911642" y="6208295"/>
                </a:cubicBezTo>
                <a:cubicBezTo>
                  <a:pt x="2887892" y="6199389"/>
                  <a:pt x="2863516" y="6192253"/>
                  <a:pt x="2839453" y="6184232"/>
                </a:cubicBezTo>
                <a:cubicBezTo>
                  <a:pt x="2823411" y="6168190"/>
                  <a:pt x="2811618" y="6146251"/>
                  <a:pt x="2791326" y="6136105"/>
                </a:cubicBezTo>
                <a:cubicBezTo>
                  <a:pt x="2761746" y="6121315"/>
                  <a:pt x="2726873" y="6121127"/>
                  <a:pt x="2695074" y="6112042"/>
                </a:cubicBezTo>
                <a:cubicBezTo>
                  <a:pt x="2670685" y="6105074"/>
                  <a:pt x="2646947" y="6096000"/>
                  <a:pt x="2622884" y="6087979"/>
                </a:cubicBezTo>
                <a:cubicBezTo>
                  <a:pt x="2504321" y="6013877"/>
                  <a:pt x="2470171" y="5971595"/>
                  <a:pt x="2358190" y="5943600"/>
                </a:cubicBezTo>
                <a:cubicBezTo>
                  <a:pt x="2318512" y="5933680"/>
                  <a:pt x="2277979" y="5927558"/>
                  <a:pt x="2237874" y="5919537"/>
                </a:cubicBezTo>
                <a:cubicBezTo>
                  <a:pt x="2181727" y="5927558"/>
                  <a:pt x="2125235" y="5933454"/>
                  <a:pt x="2069432" y="5943600"/>
                </a:cubicBezTo>
                <a:cubicBezTo>
                  <a:pt x="1904388" y="5973608"/>
                  <a:pt x="2038440" y="5957364"/>
                  <a:pt x="1900990" y="5991726"/>
                </a:cubicBezTo>
                <a:cubicBezTo>
                  <a:pt x="1861312" y="6001646"/>
                  <a:pt x="1820779" y="6007768"/>
                  <a:pt x="1780674" y="6015789"/>
                </a:cubicBezTo>
                <a:cubicBezTo>
                  <a:pt x="1611674" y="6008747"/>
                  <a:pt x="1213292" y="6005446"/>
                  <a:pt x="986590" y="5967663"/>
                </a:cubicBezTo>
                <a:cubicBezTo>
                  <a:pt x="961570" y="5963493"/>
                  <a:pt x="938789" y="5950568"/>
                  <a:pt x="914400" y="5943600"/>
                </a:cubicBezTo>
                <a:cubicBezTo>
                  <a:pt x="882601" y="5934515"/>
                  <a:pt x="849946" y="5928622"/>
                  <a:pt x="818147" y="5919537"/>
                </a:cubicBezTo>
                <a:cubicBezTo>
                  <a:pt x="773035" y="5906648"/>
                  <a:pt x="653614" y="5862604"/>
                  <a:pt x="625642" y="5847347"/>
                </a:cubicBezTo>
                <a:cubicBezTo>
                  <a:pt x="365599" y="5705506"/>
                  <a:pt x="577602" y="5783208"/>
                  <a:pt x="409074" y="5727032"/>
                </a:cubicBezTo>
                <a:cubicBezTo>
                  <a:pt x="259193" y="5577151"/>
                  <a:pt x="476180" y="5779789"/>
                  <a:pt x="288758" y="5654842"/>
                </a:cubicBezTo>
                <a:cubicBezTo>
                  <a:pt x="260443" y="5635965"/>
                  <a:pt x="244883" y="5601530"/>
                  <a:pt x="216568" y="5582653"/>
                </a:cubicBezTo>
                <a:cubicBezTo>
                  <a:pt x="195463" y="5568583"/>
                  <a:pt x="167066" y="5569933"/>
                  <a:pt x="144379" y="5558589"/>
                </a:cubicBezTo>
                <a:cubicBezTo>
                  <a:pt x="118512" y="5545655"/>
                  <a:pt x="98057" y="5523396"/>
                  <a:pt x="72190" y="5510463"/>
                </a:cubicBezTo>
                <a:cubicBezTo>
                  <a:pt x="49503" y="5499120"/>
                  <a:pt x="0" y="5486400"/>
                  <a:pt x="0" y="5486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307657" y="11272066"/>
            <a:ext cx="2614234" cy="3993512"/>
            <a:chOff x="189716" y="10902108"/>
            <a:chExt cx="2614234" cy="3993512"/>
          </a:xfrm>
        </p:grpSpPr>
        <p:sp>
          <p:nvSpPr>
            <p:cNvPr id="72" name="Rounded Rectangle 71"/>
            <p:cNvSpPr/>
            <p:nvPr/>
          </p:nvSpPr>
          <p:spPr>
            <a:xfrm>
              <a:off x="189716" y="10902108"/>
              <a:ext cx="2441189" cy="3993512"/>
            </a:xfrm>
            <a:prstGeom prst="roundRect">
              <a:avLst>
                <a:gd name="adj" fmla="val 81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2872" y="14404282"/>
              <a:ext cx="1878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(see Poster Z)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pic>
          <p:nvPicPr>
            <p:cNvPr id="71" name="Picture 2" descr="file:///C:/Users/Securboration/Desktop/code/immortals/repo/trunk/brainstorming/spiral0/immortals-ontologies-vocab/src/main/java/com/securboration/immortals/instantiation/figures/functionality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87" y="12653977"/>
              <a:ext cx="2189175" cy="114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6141" y="11141782"/>
              <a:ext cx="2308869" cy="1392258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347633" y="13879999"/>
              <a:ext cx="2456317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 dirty="0" smtClean="0"/>
                <a:t>Ontology backing and knowledge ingestion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0" y="0"/>
            <a:ext cx="16459200" cy="1273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Bent Arrow 75"/>
          <p:cNvSpPr/>
          <p:nvPr/>
        </p:nvSpPr>
        <p:spPr>
          <a:xfrm rot="5400000" flipH="1">
            <a:off x="2807860" y="11249327"/>
            <a:ext cx="1018005" cy="34135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1639"/>
            </a:avLst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44926" y="7704879"/>
            <a:ext cx="4419212" cy="23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b="22093"/>
          <a:stretch/>
        </p:blipFill>
        <p:spPr>
          <a:xfrm>
            <a:off x="5718721" y="14881432"/>
            <a:ext cx="8625294" cy="3447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189" t="9307"/>
          <a:stretch/>
        </p:blipFill>
        <p:spPr>
          <a:xfrm>
            <a:off x="12400706" y="2888823"/>
            <a:ext cx="3767522" cy="2792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4469" t="6040"/>
          <a:stretch/>
        </p:blipFill>
        <p:spPr>
          <a:xfrm>
            <a:off x="10328322" y="1988585"/>
            <a:ext cx="1945685" cy="35303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3713746" cy="1249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Interfaces, Models and Monitoring for Resource Aware Transformations that Augment the Lifecycle of Systems (</a:t>
            </a:r>
            <a:r>
              <a:rPr lang="en-US" sz="3600" b="1" dirty="0" err="1">
                <a:solidFill>
                  <a:schemeClr val="tx1"/>
                </a:solidFill>
              </a:rPr>
              <a:t>IMMoRTALS</a:t>
            </a:r>
            <a:r>
              <a:rPr lang="en-US" sz="3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0646189"/>
            <a:ext cx="16459200" cy="1299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076" y="1578943"/>
            <a:ext cx="2042914" cy="819285"/>
            <a:chOff x="5571122" y="1716688"/>
            <a:chExt cx="2177673" cy="2011047"/>
          </a:xfrm>
        </p:grpSpPr>
        <p:sp>
          <p:nvSpPr>
            <p:cNvPr id="17" name="Teardrop 16"/>
            <p:cNvSpPr/>
            <p:nvPr/>
          </p:nvSpPr>
          <p:spPr>
            <a:xfrm rot="2700000">
              <a:off x="5705023" y="1810085"/>
              <a:ext cx="2011047" cy="1824253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5571122" y="1762973"/>
              <a:ext cx="2177673" cy="1691797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solidFill>
                    <a:srgbClr val="7030A0"/>
                  </a:solidFill>
                </a:rPr>
                <a:t>Platform</a:t>
              </a:r>
              <a:endParaRPr lang="en-US" sz="2200" b="1" kern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192486" y="1616244"/>
            <a:ext cx="2261168" cy="1101526"/>
            <a:chOff x="7950895" y="1762969"/>
            <a:chExt cx="2208678" cy="2437414"/>
          </a:xfrm>
        </p:grpSpPr>
        <p:sp>
          <p:nvSpPr>
            <p:cNvPr id="23" name="Teardrop 22"/>
            <p:cNvSpPr/>
            <p:nvPr/>
          </p:nvSpPr>
          <p:spPr>
            <a:xfrm rot="2700000">
              <a:off x="7856880" y="2020657"/>
              <a:ext cx="2273741" cy="2085712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7981900" y="1762969"/>
              <a:ext cx="2177673" cy="2177442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dirty="0" smtClean="0">
                  <a:solidFill>
                    <a:srgbClr val="7030A0"/>
                  </a:solidFill>
                </a:rPr>
                <a:t>Model of the Ecosystem</a:t>
              </a:r>
              <a:endParaRPr lang="en-US" sz="2200" b="1" kern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47713" y="6262174"/>
            <a:ext cx="2072800" cy="915084"/>
            <a:chOff x="7981901" y="1762969"/>
            <a:chExt cx="2177673" cy="2177441"/>
          </a:xfrm>
        </p:grpSpPr>
        <p:sp>
          <p:nvSpPr>
            <p:cNvPr id="26" name="Teardrop 25"/>
            <p:cNvSpPr/>
            <p:nvPr/>
          </p:nvSpPr>
          <p:spPr>
            <a:xfrm rot="6836390">
              <a:off x="8017040" y="1869412"/>
              <a:ext cx="2028329" cy="1871441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7981901" y="1762969"/>
              <a:ext cx="2177673" cy="2177441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solidFill>
                    <a:srgbClr val="7030A0"/>
                  </a:solidFill>
                </a:rPr>
                <a:t>Approach</a:t>
              </a:r>
              <a:endParaRPr lang="en-US" sz="2200" b="1" kern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7657" y="18712387"/>
            <a:ext cx="2261169" cy="1101526"/>
            <a:chOff x="7950895" y="1762969"/>
            <a:chExt cx="2208679" cy="2437414"/>
          </a:xfrm>
        </p:grpSpPr>
        <p:sp>
          <p:nvSpPr>
            <p:cNvPr id="29" name="Teardrop 28"/>
            <p:cNvSpPr/>
            <p:nvPr/>
          </p:nvSpPr>
          <p:spPr>
            <a:xfrm rot="2700000">
              <a:off x="7856880" y="2020657"/>
              <a:ext cx="2273741" cy="2085712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7981901" y="1762969"/>
              <a:ext cx="2177673" cy="2177441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Benefits</a:t>
              </a:r>
              <a:endParaRPr lang="en-US" sz="2200" kern="1200" dirty="0"/>
            </a:p>
          </p:txBody>
        </p:sp>
      </p:grpSp>
      <p:pic>
        <p:nvPicPr>
          <p:cNvPr id="31" name="Picture 30" descr="AFRL Shield transparent background 1INcop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39898" y="143876"/>
            <a:ext cx="997869" cy="9855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6">
            <a:lum bright="18000"/>
          </a:blip>
          <a:srcRect/>
          <a:stretch>
            <a:fillRect/>
          </a:stretch>
        </p:blipFill>
        <p:spPr bwMode="auto">
          <a:xfrm>
            <a:off x="14791646" y="130580"/>
            <a:ext cx="1600200" cy="98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621" y="20791835"/>
            <a:ext cx="2612331" cy="100811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438280" y="20646189"/>
            <a:ext cx="5895474" cy="1299411"/>
            <a:chOff x="6376737" y="20646189"/>
            <a:chExt cx="5895474" cy="1299411"/>
          </a:xfrm>
        </p:grpSpPr>
        <p:sp>
          <p:nvSpPr>
            <p:cNvPr id="35" name="Rectangle 34"/>
            <p:cNvSpPr/>
            <p:nvPr/>
          </p:nvSpPr>
          <p:spPr>
            <a:xfrm>
              <a:off x="6376737" y="20646189"/>
              <a:ext cx="5895474" cy="129941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7421" y="20938656"/>
              <a:ext cx="5490411" cy="714475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3195712" y="20791835"/>
            <a:ext cx="1889649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686673" y="20791835"/>
            <a:ext cx="1953225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Vanderbilt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4185018" y="20791835"/>
            <a:ext cx="1889649" cy="100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Syracuse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696714" y="1453143"/>
            <a:ext cx="2178567" cy="1551724"/>
            <a:chOff x="8007000" y="292721"/>
            <a:chExt cx="2177673" cy="4196511"/>
          </a:xfrm>
        </p:grpSpPr>
        <p:sp>
          <p:nvSpPr>
            <p:cNvPr id="15" name="Teardrop 14"/>
            <p:cNvSpPr/>
            <p:nvPr/>
          </p:nvSpPr>
          <p:spPr>
            <a:xfrm rot="19688388">
              <a:off x="8520097" y="292721"/>
              <a:ext cx="964349" cy="4196511"/>
            </a:xfrm>
            <a:prstGeom prst="teardrop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07000" y="1091955"/>
              <a:ext cx="2177673" cy="2177441"/>
            </a:xfrm>
            <a:custGeom>
              <a:avLst/>
              <a:gdLst>
                <a:gd name="connsiteX0" fmla="*/ 0 w 2177673"/>
                <a:gd name="connsiteY0" fmla="*/ 1088721 h 2177441"/>
                <a:gd name="connsiteX1" fmla="*/ 1088837 w 2177673"/>
                <a:gd name="connsiteY1" fmla="*/ 0 h 2177441"/>
                <a:gd name="connsiteX2" fmla="*/ 2177674 w 2177673"/>
                <a:gd name="connsiteY2" fmla="*/ 1088721 h 2177441"/>
                <a:gd name="connsiteX3" fmla="*/ 1088837 w 2177673"/>
                <a:gd name="connsiteY3" fmla="*/ 2177442 h 2177441"/>
                <a:gd name="connsiteX4" fmla="*/ 0 w 2177673"/>
                <a:gd name="connsiteY4" fmla="*/ 1088721 h 217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673" h="2177441">
                  <a:moveTo>
                    <a:pt x="0" y="1088721"/>
                  </a:moveTo>
                  <a:cubicBezTo>
                    <a:pt x="0" y="487437"/>
                    <a:pt x="487489" y="0"/>
                    <a:pt x="1088837" y="0"/>
                  </a:cubicBezTo>
                  <a:cubicBezTo>
                    <a:pt x="1690185" y="0"/>
                    <a:pt x="2177674" y="487437"/>
                    <a:pt x="2177674" y="1088721"/>
                  </a:cubicBezTo>
                  <a:cubicBezTo>
                    <a:pt x="2177674" y="1690005"/>
                    <a:pt x="1690185" y="2177442"/>
                    <a:pt x="1088837" y="2177442"/>
                  </a:cubicBezTo>
                  <a:cubicBezTo>
                    <a:pt x="487489" y="2177442"/>
                    <a:pt x="0" y="1690005"/>
                    <a:pt x="0" y="1088721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9253" tIns="339061" rIns="339254" bIns="33906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>
                  <a:solidFill>
                    <a:srgbClr val="7030A0"/>
                  </a:solidFill>
                </a:rPr>
                <a:t>Assumptions</a:t>
              </a:r>
              <a:endParaRPr lang="en-US" sz="22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1668762" y="5377284"/>
            <a:ext cx="1989046" cy="5429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(See Poster X 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4147" y="20027937"/>
            <a:ext cx="402112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45513" y="19730648"/>
            <a:ext cx="402112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116682" y="19611740"/>
            <a:ext cx="4021127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Benefit 3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22306" y="18487204"/>
            <a:ext cx="4709062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Challenge 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 rot="5400000">
            <a:off x="8704013" y="-1751664"/>
            <a:ext cx="1018005" cy="753814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1639"/>
            </a:avLst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10800000">
            <a:off x="14987180" y="3696340"/>
            <a:ext cx="1018005" cy="42243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1639"/>
            </a:avLst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7776" y="15614439"/>
            <a:ext cx="3214284" cy="232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Mutation analysis to detect dependency and resource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576324" y="8972616"/>
            <a:ext cx="12498343" cy="5573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96714" y="2747510"/>
            <a:ext cx="2839172" cy="98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Functional specification is  </a:t>
            </a:r>
            <a:r>
              <a:rPr lang="en-US" sz="2000" i="1" dirty="0" smtClean="0">
                <a:solidFill>
                  <a:srgbClr val="00B050"/>
                </a:solidFill>
              </a:rPr>
              <a:t>provided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96714" y="3571335"/>
            <a:ext cx="2839172" cy="98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Extra functional dependency and specification is  </a:t>
            </a:r>
            <a:r>
              <a:rPr lang="en-US" sz="2000" i="1" dirty="0" smtClean="0">
                <a:solidFill>
                  <a:srgbClr val="00B050"/>
                </a:solidFill>
              </a:rPr>
              <a:t>inferred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96715" y="4478053"/>
            <a:ext cx="2839172" cy="1254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Not every line of the application is evolvable, only the point of use of PLA components are</a:t>
            </a:r>
          </a:p>
        </p:txBody>
      </p:sp>
      <p:sp>
        <p:nvSpPr>
          <p:cNvPr id="53" name="Bent Arrow 52"/>
          <p:cNvSpPr/>
          <p:nvPr/>
        </p:nvSpPr>
        <p:spPr>
          <a:xfrm rot="10800000" flipH="1">
            <a:off x="1466913" y="5279266"/>
            <a:ext cx="1018005" cy="34135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1639"/>
            </a:avLst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31525" y="8120784"/>
            <a:ext cx="470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The </a:t>
            </a:r>
            <a:r>
              <a:rPr lang="en-US" sz="3600" i="1" dirty="0" err="1" smtClean="0"/>
              <a:t>IMMoRTALS</a:t>
            </a:r>
            <a:r>
              <a:rPr lang="en-US" sz="3600" i="1" dirty="0" smtClean="0"/>
              <a:t> DAS</a:t>
            </a:r>
            <a:endParaRPr lang="en-US" sz="3600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45270" y="6447823"/>
            <a:ext cx="5268659" cy="1884581"/>
            <a:chOff x="217747" y="7766595"/>
            <a:chExt cx="5268659" cy="1884581"/>
          </a:xfrm>
        </p:grpSpPr>
        <p:sp>
          <p:nvSpPr>
            <p:cNvPr id="48" name="Rounded Rectangle 47"/>
            <p:cNvSpPr/>
            <p:nvPr/>
          </p:nvSpPr>
          <p:spPr>
            <a:xfrm>
              <a:off x="217747" y="7766595"/>
              <a:ext cx="5268659" cy="1884581"/>
            </a:xfrm>
            <a:prstGeom prst="roundRect">
              <a:avLst>
                <a:gd name="adj" fmla="val 81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7061" y="7913416"/>
              <a:ext cx="3049802" cy="1675695"/>
            </a:xfrm>
            <a:prstGeom prst="rect">
              <a:avLst/>
            </a:prstGeom>
            <a:noFill/>
          </p:spPr>
        </p:pic>
        <p:sp>
          <p:nvSpPr>
            <p:cNvPr id="47" name="TextBox 46"/>
            <p:cNvSpPr txBox="1"/>
            <p:nvPr/>
          </p:nvSpPr>
          <p:spPr>
            <a:xfrm>
              <a:off x="3473981" y="7903555"/>
              <a:ext cx="1842714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 dirty="0" smtClean="0"/>
                <a:t>Program Analysis to Discover Extra-Functional Dependencies and Resource Requirements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38448" y="9189511"/>
              <a:ext cx="1878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(see Poster Y)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59125" y="17459402"/>
            <a:ext cx="255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(see Poster A)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9144" y="11833181"/>
            <a:ext cx="2501128" cy="3598626"/>
            <a:chOff x="189716" y="10902108"/>
            <a:chExt cx="2614234" cy="4064608"/>
          </a:xfrm>
        </p:grpSpPr>
        <p:sp>
          <p:nvSpPr>
            <p:cNvPr id="72" name="Rounded Rectangle 71"/>
            <p:cNvSpPr/>
            <p:nvPr/>
          </p:nvSpPr>
          <p:spPr>
            <a:xfrm>
              <a:off x="189716" y="10902108"/>
              <a:ext cx="2441189" cy="3993512"/>
            </a:xfrm>
            <a:prstGeom prst="roundRect">
              <a:avLst>
                <a:gd name="adj" fmla="val 81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2872" y="14445271"/>
              <a:ext cx="2108033" cy="521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(see Poster Z)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pic>
          <p:nvPicPr>
            <p:cNvPr id="71" name="Picture 2" descr="file:///C:/Users/Securboration/Desktop/code/immortals/repo/trunk/brainstorming/spiral0/immortals-ontologies-vocab/src/main/java/com/securboration/immortals/instantiation/figures/functionality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87" y="12653977"/>
              <a:ext cx="2189175" cy="114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6141" y="11141782"/>
              <a:ext cx="2308869" cy="1392258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347633" y="13879999"/>
              <a:ext cx="2456317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 dirty="0" smtClean="0"/>
                <a:t>Ontology backing and knowledge ingestion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0" y="0"/>
            <a:ext cx="16459200" cy="1273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Bent Arrow 75"/>
          <p:cNvSpPr/>
          <p:nvPr/>
        </p:nvSpPr>
        <p:spPr>
          <a:xfrm rot="5400000" flipH="1">
            <a:off x="2807860" y="11249327"/>
            <a:ext cx="1018005" cy="34135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1639"/>
            </a:avLst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18908" y="6298247"/>
            <a:ext cx="4822976" cy="251508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587" y="2696734"/>
            <a:ext cx="5620168" cy="2823116"/>
          </a:xfrm>
          <a:prstGeom prst="rect">
            <a:avLst/>
          </a:prstGeom>
        </p:spPr>
      </p:pic>
      <p:sp>
        <p:nvSpPr>
          <p:cNvPr id="12" name="Flowchart: Alternate Process 11"/>
          <p:cNvSpPr/>
          <p:nvPr/>
        </p:nvSpPr>
        <p:spPr>
          <a:xfrm>
            <a:off x="169621" y="1300503"/>
            <a:ext cx="6261904" cy="466699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Alternate Process 77"/>
          <p:cNvSpPr/>
          <p:nvPr/>
        </p:nvSpPr>
        <p:spPr>
          <a:xfrm>
            <a:off x="6404066" y="1300503"/>
            <a:ext cx="3470055" cy="466699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Alternate Process 78"/>
          <p:cNvSpPr/>
          <p:nvPr/>
        </p:nvSpPr>
        <p:spPr>
          <a:xfrm>
            <a:off x="9852613" y="1300503"/>
            <a:ext cx="6442314" cy="466699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2904" y="6024195"/>
            <a:ext cx="16072023" cy="12382852"/>
          </a:xfrm>
          <a:prstGeom prst="roundRect">
            <a:avLst>
              <a:gd name="adj" fmla="val 29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17747" y="18475215"/>
            <a:ext cx="16072023" cy="2144642"/>
          </a:xfrm>
          <a:prstGeom prst="roundRect">
            <a:avLst>
              <a:gd name="adj" fmla="val 29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944651"/>
              </p:ext>
            </p:extLst>
          </p:nvPr>
        </p:nvGraphicFramePr>
        <p:xfrm>
          <a:off x="9480149" y="10061172"/>
          <a:ext cx="6218759" cy="2450329"/>
        </p:xfrm>
        <a:graphic>
          <a:graphicData uri="http://schemas.openxmlformats.org/drawingml/2006/table">
            <a:tbl>
              <a:tblPr/>
              <a:tblGrid>
                <a:gridCol w="1693546"/>
                <a:gridCol w="4525213"/>
              </a:tblGrid>
              <a:tr h="161522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How to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extract (Dynamic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Analysis of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Android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Apps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hook each instruction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Memory Usage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operator new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Party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libraries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parse java level function calls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249"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Bluetooth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android.bluetooth.BluetoothAdapter.getDefaultAdapter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android.location.LocationManager.requestLocationUpdates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android.telephony.SmsManager.getDefault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Wifi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android.net.wifi.WifiManager.setWifiEnabled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android.media.AudioRecord.startRecording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Camera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android.hardware.Camera.takePicture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DeviceID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android.telephony.TelephonyManager.getDeviceId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12" y="4268882"/>
            <a:ext cx="8518380" cy="5259031"/>
          </a:xfrm>
          <a:prstGeom prst="rect">
            <a:avLst/>
          </a:prstGeom>
        </p:spPr>
      </p:pic>
      <p:grpSp>
        <p:nvGrpSpPr>
          <p:cNvPr id="114" name="Group 113"/>
          <p:cNvGrpSpPr/>
          <p:nvPr/>
        </p:nvGrpSpPr>
        <p:grpSpPr>
          <a:xfrm>
            <a:off x="533526" y="811029"/>
            <a:ext cx="5168178" cy="4583908"/>
            <a:chOff x="1056040" y="2933743"/>
            <a:chExt cx="5168178" cy="4583908"/>
          </a:xfrm>
        </p:grpSpPr>
        <p:grpSp>
          <p:nvGrpSpPr>
            <p:cNvPr id="84" name="Group 83"/>
            <p:cNvGrpSpPr/>
            <p:nvPr/>
          </p:nvGrpSpPr>
          <p:grpSpPr>
            <a:xfrm>
              <a:off x="1056040" y="2933743"/>
              <a:ext cx="5168178" cy="4583908"/>
              <a:chOff x="1056040" y="2933743"/>
              <a:chExt cx="5168178" cy="458390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906" y="6449608"/>
                <a:ext cx="598096" cy="46454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809" y="6623514"/>
                <a:ext cx="1190625" cy="47625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0916" y="6449608"/>
                <a:ext cx="598096" cy="46454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3597" y="6681878"/>
                <a:ext cx="1249753" cy="83577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6122" y="6433858"/>
                <a:ext cx="598096" cy="4645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938" y="6284666"/>
                <a:ext cx="849584" cy="400773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8069" y="5709855"/>
                <a:ext cx="468491" cy="46849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807" y="5734144"/>
                <a:ext cx="426813" cy="474493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7921" y="5449579"/>
                <a:ext cx="513297" cy="247072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7658" t="1702" r="63781" b="75658"/>
              <a:stretch/>
            </p:blipFill>
            <p:spPr>
              <a:xfrm>
                <a:off x="1307921" y="4467216"/>
                <a:ext cx="1271297" cy="957301"/>
              </a:xfrm>
              <a:prstGeom prst="rect">
                <a:avLst/>
              </a:prstGeom>
            </p:spPr>
          </p:pic>
          <p:sp>
            <p:nvSpPr>
              <p:cNvPr id="17" name="Rounded Rectangle 16"/>
              <p:cNvSpPr/>
              <p:nvPr/>
            </p:nvSpPr>
            <p:spPr>
              <a:xfrm>
                <a:off x="1914524" y="4411884"/>
                <a:ext cx="666257" cy="1286228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258865" y="4411884"/>
                <a:ext cx="666257" cy="1037695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253566" y="5458837"/>
                <a:ext cx="666257" cy="23940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260194" y="5706343"/>
                <a:ext cx="383488" cy="51843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9302" y="5709855"/>
                <a:ext cx="468491" cy="468491"/>
              </a:xfrm>
              <a:prstGeom prst="rect">
                <a:avLst/>
              </a:prstGeom>
            </p:spPr>
          </p:pic>
          <p:sp>
            <p:nvSpPr>
              <p:cNvPr id="24" name="Rounded Rectangle 23"/>
              <p:cNvSpPr/>
              <p:nvPr/>
            </p:nvSpPr>
            <p:spPr>
              <a:xfrm>
                <a:off x="2197293" y="5706343"/>
                <a:ext cx="383488" cy="51843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638856" y="5696652"/>
                <a:ext cx="558438" cy="528126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9715" y="5941777"/>
                <a:ext cx="351585" cy="435836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276197" y="6036645"/>
                <a:ext cx="15816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ROM Android &gt; 4.0</a:t>
                </a:r>
                <a:endParaRPr lang="en-US" sz="14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714039" y="5940005"/>
                <a:ext cx="2351989" cy="456530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2"/>
              <a:srcRect l="52545" t="1333" r="40746" b="88163"/>
              <a:stretch/>
            </p:blipFill>
            <p:spPr>
              <a:xfrm>
                <a:off x="5434633" y="4328648"/>
                <a:ext cx="571500" cy="552451"/>
              </a:xfrm>
              <a:prstGeom prst="rect">
                <a:avLst/>
              </a:prstGeom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139358" y="5669530"/>
                <a:ext cx="866775" cy="158843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Native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714040" y="4328647"/>
                <a:ext cx="2369558" cy="1578437"/>
              </a:xfrm>
              <a:prstGeom prst="roundRect">
                <a:avLst>
                  <a:gd name="adj" fmla="val 6864"/>
                </a:avLst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082739" y="4402366"/>
                <a:ext cx="10879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App  </a:t>
                </a:r>
                <a:r>
                  <a:rPr lang="en-US" sz="1200" dirty="0" smtClean="0"/>
                  <a:t>ATAK</a:t>
                </a:r>
                <a:endParaRPr lang="en-US" sz="12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758083" y="4884526"/>
                <a:ext cx="2287414" cy="985234"/>
              </a:xfrm>
              <a:prstGeom prst="roundRect">
                <a:avLst>
                  <a:gd name="adj" fmla="val 8281"/>
                </a:avLst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68267" y="4849276"/>
                <a:ext cx="19194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Libraries: </a:t>
                </a:r>
                <a:endParaRPr lang="en-US" sz="1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747643" y="5057176"/>
                <a:ext cx="2348807" cy="880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800" dirty="0"/>
                  <a:t>'com.android.support:appcompat-v7:21.0.3' </a:t>
                </a:r>
                <a:br>
                  <a:rPr lang="en-US" sz="800" dirty="0"/>
                </a:br>
                <a:r>
                  <a:rPr lang="en-US" sz="800" dirty="0"/>
                  <a:t>'com.google.android.gms:play-services-maps:8.3.0' </a:t>
                </a:r>
                <a:br>
                  <a:rPr lang="en-US" sz="800" dirty="0"/>
                </a:br>
                <a:r>
                  <a:rPr lang="en-US" sz="800" dirty="0"/>
                  <a:t>'com.android.support:support-v4:23.1.1' </a:t>
                </a:r>
                <a:br>
                  <a:rPr lang="en-US" sz="800" dirty="0"/>
                </a:br>
                <a:r>
                  <a:rPr lang="en-US" sz="800" dirty="0"/>
                  <a:t>'com.google.code.gson:gson:2.5' </a:t>
                </a:r>
                <a:br>
                  <a:rPr lang="en-US" sz="800" dirty="0"/>
                </a:br>
                <a:r>
                  <a:rPr lang="en-US" sz="800" dirty="0" smtClean="0"/>
                  <a:t>'com.google.code.findbugs:jsr305:3.0.1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800" dirty="0" smtClean="0"/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800" dirty="0" smtClean="0"/>
                  <a:t>…</a:t>
                </a:r>
              </a:p>
              <a:p>
                <a:pPr>
                  <a:lnSpc>
                    <a:spcPct val="80000"/>
                  </a:lnSpc>
                </a:pPr>
                <a:endParaRPr 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260193" y="2957522"/>
                <a:ext cx="1950301" cy="1373627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Connector 44"/>
              <p:cNvCxnSpPr>
                <a:stCxn id="40" idx="1"/>
              </p:cNvCxnSpPr>
              <p:nvPr/>
            </p:nvCxnSpPr>
            <p:spPr>
              <a:xfrm flipH="1" flipV="1">
                <a:off x="1056040" y="3644335"/>
                <a:ext cx="204153" cy="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068207" y="3643518"/>
                <a:ext cx="6683" cy="19202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1083739" y="5412405"/>
                <a:ext cx="203651" cy="11053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1204116" y="4402626"/>
                <a:ext cx="1702081" cy="6089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77971" y="4251263"/>
                <a:ext cx="1702081" cy="6089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55334" y="3007538"/>
                <a:ext cx="24693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Application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 whose shelf life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IMMoRTALS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 is trying to extend (as an exemplar), this what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IMMoRTALS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 is going to 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adapt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flipH="1">
                <a:off x="2843196" y="4077780"/>
                <a:ext cx="1579748" cy="4656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endCxn id="57" idx="0"/>
              </p:cNvCxnSpPr>
              <p:nvPr/>
            </p:nvCxnSpPr>
            <p:spPr>
              <a:xfrm>
                <a:off x="4422944" y="4077780"/>
                <a:ext cx="306068" cy="173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2906197" y="6975654"/>
                <a:ext cx="903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network</a:t>
                </a:r>
                <a:endParaRPr 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297747" y="2933743"/>
                <a:ext cx="1293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Libraries:</a:t>
                </a:r>
                <a:endParaRPr lang="en-US" sz="1400" b="1" dirty="0"/>
              </a:p>
            </p:txBody>
          </p:sp>
          <p:cxnSp>
            <p:nvCxnSpPr>
              <p:cNvPr id="69" name="Straight Connector 68"/>
              <p:cNvCxnSpPr>
                <a:endCxn id="8" idx="1"/>
              </p:cNvCxnSpPr>
              <p:nvPr/>
            </p:nvCxnSpPr>
            <p:spPr>
              <a:xfrm>
                <a:off x="2000250" y="7010400"/>
                <a:ext cx="693347" cy="89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" idx="3"/>
                <a:endCxn id="5" idx="1"/>
              </p:cNvCxnSpPr>
              <p:nvPr/>
            </p:nvCxnSpPr>
            <p:spPr>
              <a:xfrm flipV="1">
                <a:off x="3943350" y="6681878"/>
                <a:ext cx="187566" cy="417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8" idx="3"/>
              </p:cNvCxnSpPr>
              <p:nvPr/>
            </p:nvCxnSpPr>
            <p:spPr>
              <a:xfrm flipV="1">
                <a:off x="3943350" y="6898399"/>
                <a:ext cx="1636702" cy="201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8" idx="3"/>
              </p:cNvCxnSpPr>
              <p:nvPr/>
            </p:nvCxnSpPr>
            <p:spPr>
              <a:xfrm flipV="1">
                <a:off x="3943350" y="6898398"/>
                <a:ext cx="785662" cy="201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5343190" y="6679985"/>
                <a:ext cx="245744" cy="45719"/>
                <a:chOff x="5216555" y="7517651"/>
                <a:chExt cx="245744" cy="45719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5216555" y="751765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5321330" y="751765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416580" y="751765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0" name="Straight Connector 89"/>
            <p:cNvCxnSpPr/>
            <p:nvPr/>
          </p:nvCxnSpPr>
          <p:spPr>
            <a:xfrm flipH="1" flipV="1">
              <a:off x="1084415" y="4960920"/>
              <a:ext cx="833660" cy="15694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1083740" y="5370872"/>
              <a:ext cx="304166" cy="17297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281825" y="3142722"/>
              <a:ext cx="2117379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800" dirty="0"/>
                <a:t>'commons-codec:commons-codec:1.3' </a:t>
              </a:r>
              <a:br>
                <a:rPr lang="en-US" sz="800" dirty="0"/>
              </a:br>
              <a:r>
                <a:rPr lang="en-US" sz="800" dirty="0"/>
                <a:t>'dom4j:dom4j:1.6.1' </a:t>
              </a:r>
              <a:br>
                <a:rPr lang="en-US" sz="800" dirty="0"/>
              </a:br>
              <a:r>
                <a:rPr lang="en-US" sz="800" dirty="0"/>
                <a:t>'jaxen:jaxen:1.1.6' </a:t>
              </a:r>
              <a:br>
                <a:rPr lang="en-US" sz="800" dirty="0"/>
              </a:br>
              <a:r>
                <a:rPr lang="en-US" sz="800" dirty="0"/>
                <a:t>'log4j:log4j:1.2.16' </a:t>
              </a:r>
              <a:br>
                <a:rPr lang="en-US" sz="800" dirty="0"/>
              </a:br>
              <a:r>
                <a:rPr lang="en-US" sz="800" dirty="0"/>
                <a:t>'org.slf4j:log4j-over-slf4j:1.7.12' </a:t>
              </a:r>
              <a:br>
                <a:rPr lang="en-US" sz="800" dirty="0"/>
              </a:br>
              <a:r>
                <a:rPr lang="en-US" sz="800" dirty="0"/>
                <a:t>'ch.qos.logback:logback-classic:1.1.2' </a:t>
              </a:r>
              <a:br>
                <a:rPr lang="en-US" sz="800" dirty="0"/>
              </a:br>
              <a:r>
                <a:rPr lang="en-US" sz="800" dirty="0"/>
                <a:t>'ch.qos.logback:logback-core:1.1.2' </a:t>
              </a:r>
              <a:br>
                <a:rPr lang="en-US" sz="800" dirty="0"/>
              </a:br>
              <a:r>
                <a:rPr lang="en-US" sz="800" dirty="0"/>
                <a:t>'org.postgresql:postgresql:9.3-1101-jdbc41' </a:t>
              </a:r>
              <a:br>
                <a:rPr lang="en-US" sz="800" dirty="0"/>
              </a:br>
              <a:r>
                <a:rPr lang="en-US" sz="800" dirty="0"/>
                <a:t>'org.slf4j:slf4j-api:1.7.7' </a:t>
              </a:r>
              <a:br>
                <a:rPr lang="en-US" sz="800" dirty="0"/>
              </a:br>
              <a:r>
                <a:rPr lang="en-US" sz="800" dirty="0"/>
                <a:t>…</a:t>
              </a:r>
              <a:endParaRPr lang="en-US" sz="800" dirty="0" smtClean="0"/>
            </a:p>
            <a:p>
              <a:pPr>
                <a:lnSpc>
                  <a:spcPct val="80000"/>
                </a:lnSpc>
              </a:pPr>
              <a:r>
                <a:rPr lang="en-US" sz="800" dirty="0" smtClean="0"/>
                <a:t>…</a:t>
              </a:r>
            </a:p>
          </p:txBody>
        </p:sp>
      </p:grpSp>
      <p:pic>
        <p:nvPicPr>
          <p:cNvPr id="115" name="Picture 2" descr="file:///C:/Users/Securboration/Desktop/code/immortals/repo/trunk/brainstorming/spiral0/immortals-ontologies-vocab/src/main/java/com/securboration/immortals/instantiation/figures/functionality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00" y="100286"/>
            <a:ext cx="4941567" cy="25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15"/>
          <p:cNvGrpSpPr/>
          <p:nvPr/>
        </p:nvGrpSpPr>
        <p:grpSpPr>
          <a:xfrm>
            <a:off x="713309" y="5719898"/>
            <a:ext cx="8450966" cy="5098720"/>
            <a:chOff x="334795" y="1119598"/>
            <a:chExt cx="8450966" cy="5098720"/>
          </a:xfrm>
        </p:grpSpPr>
        <p:cxnSp>
          <p:nvCxnSpPr>
            <p:cNvPr id="117" name="Elbow Connector 116"/>
            <p:cNvCxnSpPr>
              <a:endCxn id="131" idx="1"/>
            </p:cNvCxnSpPr>
            <p:nvPr/>
          </p:nvCxnSpPr>
          <p:spPr>
            <a:xfrm flipV="1">
              <a:off x="3312860" y="3002078"/>
              <a:ext cx="1242931" cy="10131"/>
            </a:xfrm>
            <a:prstGeom prst="bentConnector3">
              <a:avLst>
                <a:gd name="adj1" fmla="val 3393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lowchart: Process 117"/>
            <p:cNvSpPr/>
            <p:nvPr/>
          </p:nvSpPr>
          <p:spPr>
            <a:xfrm>
              <a:off x="334795" y="1514343"/>
              <a:ext cx="3565984" cy="269713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9" name="Folded Corner 118"/>
            <p:cNvSpPr/>
            <p:nvPr/>
          </p:nvSpPr>
          <p:spPr>
            <a:xfrm>
              <a:off x="526230" y="1881635"/>
              <a:ext cx="1400175" cy="60379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Deployment Model (DM)</a:t>
              </a:r>
              <a:endParaRPr lang="en-US" sz="1800" dirty="0"/>
            </a:p>
          </p:txBody>
        </p:sp>
        <p:sp>
          <p:nvSpPr>
            <p:cNvPr id="120" name="Folded Corner 119"/>
            <p:cNvSpPr/>
            <p:nvPr/>
          </p:nvSpPr>
          <p:spPr>
            <a:xfrm>
              <a:off x="526229" y="2710310"/>
              <a:ext cx="1400175" cy="60379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Feature Model (FM)</a:t>
              </a:r>
              <a:endParaRPr lang="en-US" sz="1800" dirty="0"/>
            </a:p>
          </p:txBody>
        </p:sp>
        <p:sp>
          <p:nvSpPr>
            <p:cNvPr id="121" name="Folded Corner 120"/>
            <p:cNvSpPr/>
            <p:nvPr/>
          </p:nvSpPr>
          <p:spPr>
            <a:xfrm>
              <a:off x="2432633" y="1878466"/>
              <a:ext cx="1343025" cy="60379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Src</a:t>
              </a:r>
              <a:r>
                <a:rPr lang="en-US" sz="1800" dirty="0" smtClean="0"/>
                <a:t> (annotated)</a:t>
              </a:r>
              <a:endParaRPr lang="en-US" sz="1800" dirty="0"/>
            </a:p>
          </p:txBody>
        </p:sp>
        <p:sp>
          <p:nvSpPr>
            <p:cNvPr id="122" name="Folded Corner 121"/>
            <p:cNvSpPr/>
            <p:nvPr/>
          </p:nvSpPr>
          <p:spPr>
            <a:xfrm>
              <a:off x="2432631" y="2634664"/>
              <a:ext cx="1343027" cy="60379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Bytecode</a:t>
              </a:r>
            </a:p>
            <a:p>
              <a:pPr algn="ctr"/>
              <a:r>
                <a:rPr lang="en-US" sz="1800" dirty="0" smtClean="0"/>
                <a:t>(JAR/.class)</a:t>
              </a:r>
              <a:endParaRPr lang="en-US" sz="1800" dirty="0"/>
            </a:p>
          </p:txBody>
        </p:sp>
        <p:sp>
          <p:nvSpPr>
            <p:cNvPr id="123" name="Folded Corner 122"/>
            <p:cNvSpPr/>
            <p:nvPr/>
          </p:nvSpPr>
          <p:spPr>
            <a:xfrm>
              <a:off x="2432631" y="3390862"/>
              <a:ext cx="1343027" cy="60379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Build script</a:t>
              </a:r>
              <a:endParaRPr lang="en-US" sz="1800" dirty="0"/>
            </a:p>
          </p:txBody>
        </p:sp>
        <p:sp>
          <p:nvSpPr>
            <p:cNvPr id="124" name="Folded Corner 123"/>
            <p:cNvSpPr/>
            <p:nvPr/>
          </p:nvSpPr>
          <p:spPr>
            <a:xfrm>
              <a:off x="508978" y="3443862"/>
              <a:ext cx="1343027" cy="60379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Binary repo (m2)</a:t>
              </a:r>
              <a:endParaRPr lang="en-US" sz="1800" dirty="0"/>
            </a:p>
          </p:txBody>
        </p:sp>
        <p:sp>
          <p:nvSpPr>
            <p:cNvPr id="125" name="Can 124"/>
            <p:cNvSpPr/>
            <p:nvPr/>
          </p:nvSpPr>
          <p:spPr>
            <a:xfrm>
              <a:off x="7558322" y="2325739"/>
              <a:ext cx="1024204" cy="1216152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Triple store</a:t>
              </a:r>
              <a:endParaRPr lang="en-US" sz="1800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439768" y="5173446"/>
              <a:ext cx="161607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DAS</a:t>
              </a:r>
              <a:endParaRPr lang="en-US" sz="1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34795" y="1514343"/>
              <a:ext cx="187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/>
                <a:t>Provided artifacts</a:t>
              </a:r>
              <a:endParaRPr lang="en-US" sz="1800" b="1" dirty="0"/>
            </a:p>
          </p:txBody>
        </p:sp>
        <p:cxnSp>
          <p:nvCxnSpPr>
            <p:cNvPr id="128" name="Elbow Connector 127"/>
            <p:cNvCxnSpPr>
              <a:stCxn id="125" idx="3"/>
              <a:endCxn id="126" idx="3"/>
            </p:cNvCxnSpPr>
            <p:nvPr/>
          </p:nvCxnSpPr>
          <p:spPr>
            <a:xfrm rot="5400000">
              <a:off x="6518757" y="4078978"/>
              <a:ext cx="2088755" cy="101458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3900779" y="2026733"/>
              <a:ext cx="1507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Bootstrapping</a:t>
              </a:r>
              <a:endParaRPr lang="en-US" sz="1800" dirty="0"/>
            </a:p>
          </p:txBody>
        </p:sp>
        <p:cxnSp>
          <p:nvCxnSpPr>
            <p:cNvPr id="130" name="Elbow Connector 129"/>
            <p:cNvCxnSpPr>
              <a:stCxn id="126" idx="1"/>
              <a:endCxn id="134" idx="3"/>
            </p:cNvCxnSpPr>
            <p:nvPr/>
          </p:nvCxnSpPr>
          <p:spPr>
            <a:xfrm rot="10800000">
              <a:off x="3900780" y="5291098"/>
              <a:ext cx="1538989" cy="3395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4555791" y="2544878"/>
              <a:ext cx="1616075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Repository management service</a:t>
              </a:r>
              <a:endParaRPr lang="en-US" sz="18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40367" y="1119598"/>
              <a:ext cx="35453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Parse, vocabulary alignment, ingest </a:t>
              </a:r>
              <a:endParaRPr lang="en-US" sz="1800" dirty="0" smtClean="0"/>
            </a:p>
            <a:p>
              <a:r>
                <a:rPr lang="en-US" sz="1800" dirty="0" smtClean="0"/>
                <a:t>into </a:t>
              </a:r>
              <a:r>
                <a:rPr lang="en-US" sz="1800" dirty="0"/>
                <a:t>knowledge store</a:t>
              </a:r>
            </a:p>
            <a:p>
              <a:endParaRPr lang="en-US" sz="1800" dirty="0"/>
            </a:p>
          </p:txBody>
        </p:sp>
        <p:cxnSp>
          <p:nvCxnSpPr>
            <p:cNvPr id="133" name="Elbow Connector 132"/>
            <p:cNvCxnSpPr>
              <a:endCxn id="131" idx="2"/>
            </p:cNvCxnSpPr>
            <p:nvPr/>
          </p:nvCxnSpPr>
          <p:spPr>
            <a:xfrm rot="5400000" flipH="1" flipV="1">
              <a:off x="2905205" y="3607295"/>
              <a:ext cx="2606640" cy="2310607"/>
            </a:xfrm>
            <a:prstGeom prst="bentConnector3">
              <a:avLst>
                <a:gd name="adj1" fmla="val 4395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lowchart: Process 133"/>
            <p:cNvSpPr/>
            <p:nvPr/>
          </p:nvSpPr>
          <p:spPr>
            <a:xfrm>
              <a:off x="334795" y="4363875"/>
              <a:ext cx="3565984" cy="1854443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4795" y="4363876"/>
              <a:ext cx="1765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/>
                <a:t>Derived artifacts</a:t>
              </a:r>
              <a:endParaRPr lang="en-US" sz="1800" b="1" dirty="0"/>
            </a:p>
          </p:txBody>
        </p:sp>
        <p:sp>
          <p:nvSpPr>
            <p:cNvPr id="136" name="Folded Corner 135"/>
            <p:cNvSpPr/>
            <p:nvPr/>
          </p:nvSpPr>
          <p:spPr>
            <a:xfrm>
              <a:off x="524934" y="4743760"/>
              <a:ext cx="1400175" cy="60379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Control Flow Graph (CFG)</a:t>
              </a:r>
              <a:endParaRPr lang="en-US" sz="1800" dirty="0"/>
            </a:p>
          </p:txBody>
        </p:sp>
        <p:sp>
          <p:nvSpPr>
            <p:cNvPr id="137" name="Folded Corner 136"/>
            <p:cNvSpPr/>
            <p:nvPr/>
          </p:nvSpPr>
          <p:spPr>
            <a:xfrm>
              <a:off x="520900" y="5417452"/>
              <a:ext cx="1400175" cy="60379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Resource analysis</a:t>
              </a:r>
              <a:endParaRPr lang="en-US" sz="1800" dirty="0"/>
            </a:p>
          </p:txBody>
        </p:sp>
        <p:sp>
          <p:nvSpPr>
            <p:cNvPr id="138" name="Folded Corner 137"/>
            <p:cNvSpPr/>
            <p:nvPr/>
          </p:nvSpPr>
          <p:spPr>
            <a:xfrm>
              <a:off x="2086942" y="4747390"/>
              <a:ext cx="1400175" cy="60379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Dependency analysis</a:t>
              </a:r>
              <a:endParaRPr lang="en-US" sz="1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427690" y="3812275"/>
              <a:ext cx="20938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Iterative knowledge </a:t>
              </a:r>
            </a:p>
            <a:p>
              <a:r>
                <a:rPr lang="en-US" sz="1800" dirty="0" smtClean="0"/>
                <a:t>ingest</a:t>
              </a:r>
              <a:endParaRPr lang="en-US" sz="1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367082" y="3459278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1…∞</a:t>
              </a:r>
              <a:endParaRPr lang="en-US" sz="18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942146" y="2632746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1…1</a:t>
              </a:r>
              <a:endParaRPr lang="en-US" sz="1800" dirty="0"/>
            </a:p>
          </p:txBody>
        </p:sp>
        <p:cxnSp>
          <p:nvCxnSpPr>
            <p:cNvPr id="142" name="Elbow Connector 141"/>
            <p:cNvCxnSpPr>
              <a:stCxn id="131" idx="3"/>
              <a:endCxn id="125" idx="1"/>
            </p:cNvCxnSpPr>
            <p:nvPr/>
          </p:nvCxnSpPr>
          <p:spPr>
            <a:xfrm flipV="1">
              <a:off x="6171866" y="2325739"/>
              <a:ext cx="1898558" cy="676339"/>
            </a:xfrm>
            <a:prstGeom prst="bentConnector4">
              <a:avLst>
                <a:gd name="adj1" fmla="val 36513"/>
                <a:gd name="adj2" fmla="val 1338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Folded Corner 142"/>
            <p:cNvSpPr/>
            <p:nvPr/>
          </p:nvSpPr>
          <p:spPr>
            <a:xfrm>
              <a:off x="2103267" y="5417452"/>
              <a:ext cx="1400175" cy="603798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 smtClean="0"/>
                <a:t>Mut</a:t>
              </a:r>
              <a:r>
                <a:rPr lang="en-US" sz="1800" dirty="0" smtClean="0"/>
                <a:t>. testing results</a:t>
              </a:r>
              <a:endParaRPr lang="en-US" sz="1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421055" y="14325044"/>
            <a:ext cx="11527736" cy="6754481"/>
            <a:chOff x="267409" y="60404"/>
            <a:chExt cx="11527736" cy="6754481"/>
          </a:xfrm>
        </p:grpSpPr>
        <p:sp>
          <p:nvSpPr>
            <p:cNvPr id="87" name="Cloud 86"/>
            <p:cNvSpPr/>
            <p:nvPr/>
          </p:nvSpPr>
          <p:spPr>
            <a:xfrm>
              <a:off x="4304554" y="3735255"/>
              <a:ext cx="6047117" cy="3079630"/>
            </a:xfrm>
            <a:prstGeom prst="cloud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9014568" y="5698019"/>
              <a:ext cx="1906438" cy="1052428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12"/>
            <p:cNvSpPr/>
            <p:nvPr/>
          </p:nvSpPr>
          <p:spPr>
            <a:xfrm>
              <a:off x="267409" y="60404"/>
              <a:ext cx="7565398" cy="5546762"/>
            </a:xfrm>
            <a:custGeom>
              <a:avLst/>
              <a:gdLst>
                <a:gd name="connsiteX0" fmla="*/ 0 w 7617123"/>
                <a:gd name="connsiteY0" fmla="*/ 912977 h 5477752"/>
                <a:gd name="connsiteX1" fmla="*/ 912977 w 7617123"/>
                <a:gd name="connsiteY1" fmla="*/ 0 h 5477752"/>
                <a:gd name="connsiteX2" fmla="*/ 6704146 w 7617123"/>
                <a:gd name="connsiteY2" fmla="*/ 0 h 5477752"/>
                <a:gd name="connsiteX3" fmla="*/ 7617123 w 7617123"/>
                <a:gd name="connsiteY3" fmla="*/ 912977 h 5477752"/>
                <a:gd name="connsiteX4" fmla="*/ 7617123 w 7617123"/>
                <a:gd name="connsiteY4" fmla="*/ 4564775 h 5477752"/>
                <a:gd name="connsiteX5" fmla="*/ 6704146 w 7617123"/>
                <a:gd name="connsiteY5" fmla="*/ 5477752 h 5477752"/>
                <a:gd name="connsiteX6" fmla="*/ 912977 w 7617123"/>
                <a:gd name="connsiteY6" fmla="*/ 5477752 h 5477752"/>
                <a:gd name="connsiteX7" fmla="*/ 0 w 7617123"/>
                <a:gd name="connsiteY7" fmla="*/ 4564775 h 5477752"/>
                <a:gd name="connsiteX8" fmla="*/ 0 w 7617123"/>
                <a:gd name="connsiteY8" fmla="*/ 912977 h 5477752"/>
                <a:gd name="connsiteX0" fmla="*/ 0 w 7617123"/>
                <a:gd name="connsiteY0" fmla="*/ 912977 h 5477752"/>
                <a:gd name="connsiteX1" fmla="*/ 912977 w 7617123"/>
                <a:gd name="connsiteY1" fmla="*/ 0 h 5477752"/>
                <a:gd name="connsiteX2" fmla="*/ 6704146 w 7617123"/>
                <a:gd name="connsiteY2" fmla="*/ 0 h 5477752"/>
                <a:gd name="connsiteX3" fmla="*/ 7617123 w 7617123"/>
                <a:gd name="connsiteY3" fmla="*/ 912977 h 5477752"/>
                <a:gd name="connsiteX4" fmla="*/ 7617123 w 7617123"/>
                <a:gd name="connsiteY4" fmla="*/ 4564775 h 5477752"/>
                <a:gd name="connsiteX5" fmla="*/ 6704146 w 7617123"/>
                <a:gd name="connsiteY5" fmla="*/ 5477752 h 5477752"/>
                <a:gd name="connsiteX6" fmla="*/ 774954 w 7617123"/>
                <a:gd name="connsiteY6" fmla="*/ 5460499 h 5477752"/>
                <a:gd name="connsiteX7" fmla="*/ 0 w 7617123"/>
                <a:gd name="connsiteY7" fmla="*/ 4564775 h 5477752"/>
                <a:gd name="connsiteX8" fmla="*/ 0 w 7617123"/>
                <a:gd name="connsiteY8" fmla="*/ 912977 h 5477752"/>
                <a:gd name="connsiteX0" fmla="*/ 0 w 7617123"/>
                <a:gd name="connsiteY0" fmla="*/ 912977 h 5477752"/>
                <a:gd name="connsiteX1" fmla="*/ 912977 w 7617123"/>
                <a:gd name="connsiteY1" fmla="*/ 0 h 5477752"/>
                <a:gd name="connsiteX2" fmla="*/ 6704146 w 7617123"/>
                <a:gd name="connsiteY2" fmla="*/ 0 h 5477752"/>
                <a:gd name="connsiteX3" fmla="*/ 7617123 w 7617123"/>
                <a:gd name="connsiteY3" fmla="*/ 912977 h 5477752"/>
                <a:gd name="connsiteX4" fmla="*/ 7617123 w 7617123"/>
                <a:gd name="connsiteY4" fmla="*/ 4564775 h 5477752"/>
                <a:gd name="connsiteX5" fmla="*/ 6704146 w 7617123"/>
                <a:gd name="connsiteY5" fmla="*/ 5477752 h 5477752"/>
                <a:gd name="connsiteX6" fmla="*/ 774954 w 7617123"/>
                <a:gd name="connsiteY6" fmla="*/ 5460499 h 5477752"/>
                <a:gd name="connsiteX7" fmla="*/ 17253 w 7617123"/>
                <a:gd name="connsiteY7" fmla="*/ 4633786 h 5477752"/>
                <a:gd name="connsiteX8" fmla="*/ 0 w 7617123"/>
                <a:gd name="connsiteY8" fmla="*/ 912977 h 5477752"/>
                <a:gd name="connsiteX0" fmla="*/ 0 w 7617123"/>
                <a:gd name="connsiteY0" fmla="*/ 912977 h 5477752"/>
                <a:gd name="connsiteX1" fmla="*/ 912977 w 7617123"/>
                <a:gd name="connsiteY1" fmla="*/ 0 h 5477752"/>
                <a:gd name="connsiteX2" fmla="*/ 6704146 w 7617123"/>
                <a:gd name="connsiteY2" fmla="*/ 0 h 5477752"/>
                <a:gd name="connsiteX3" fmla="*/ 7617123 w 7617123"/>
                <a:gd name="connsiteY3" fmla="*/ 912977 h 5477752"/>
                <a:gd name="connsiteX4" fmla="*/ 7617123 w 7617123"/>
                <a:gd name="connsiteY4" fmla="*/ 4564775 h 5477752"/>
                <a:gd name="connsiteX5" fmla="*/ 6704146 w 7617123"/>
                <a:gd name="connsiteY5" fmla="*/ 5477752 h 5477752"/>
                <a:gd name="connsiteX6" fmla="*/ 644674 w 7617123"/>
                <a:gd name="connsiteY6" fmla="*/ 5460499 h 5477752"/>
                <a:gd name="connsiteX7" fmla="*/ 17253 w 7617123"/>
                <a:gd name="connsiteY7" fmla="*/ 4633786 h 5477752"/>
                <a:gd name="connsiteX8" fmla="*/ 0 w 7617123"/>
                <a:gd name="connsiteY8" fmla="*/ 912977 h 5477752"/>
                <a:gd name="connsiteX0" fmla="*/ 0 w 7617123"/>
                <a:gd name="connsiteY0" fmla="*/ 912977 h 5477752"/>
                <a:gd name="connsiteX1" fmla="*/ 713213 w 7617123"/>
                <a:gd name="connsiteY1" fmla="*/ 0 h 5477752"/>
                <a:gd name="connsiteX2" fmla="*/ 6704146 w 7617123"/>
                <a:gd name="connsiteY2" fmla="*/ 0 h 5477752"/>
                <a:gd name="connsiteX3" fmla="*/ 7617123 w 7617123"/>
                <a:gd name="connsiteY3" fmla="*/ 912977 h 5477752"/>
                <a:gd name="connsiteX4" fmla="*/ 7617123 w 7617123"/>
                <a:gd name="connsiteY4" fmla="*/ 4564775 h 5477752"/>
                <a:gd name="connsiteX5" fmla="*/ 6704146 w 7617123"/>
                <a:gd name="connsiteY5" fmla="*/ 5477752 h 5477752"/>
                <a:gd name="connsiteX6" fmla="*/ 644674 w 7617123"/>
                <a:gd name="connsiteY6" fmla="*/ 5460499 h 5477752"/>
                <a:gd name="connsiteX7" fmla="*/ 17253 w 7617123"/>
                <a:gd name="connsiteY7" fmla="*/ 4633786 h 5477752"/>
                <a:gd name="connsiteX8" fmla="*/ 0 w 7617123"/>
                <a:gd name="connsiteY8" fmla="*/ 912977 h 5477752"/>
                <a:gd name="connsiteX0" fmla="*/ 0 w 7617123"/>
                <a:gd name="connsiteY0" fmla="*/ 912977 h 5477752"/>
                <a:gd name="connsiteX1" fmla="*/ 713213 w 7617123"/>
                <a:gd name="connsiteY1" fmla="*/ 0 h 5477752"/>
                <a:gd name="connsiteX2" fmla="*/ 6964708 w 7617123"/>
                <a:gd name="connsiteY2" fmla="*/ 0 h 5477752"/>
                <a:gd name="connsiteX3" fmla="*/ 7617123 w 7617123"/>
                <a:gd name="connsiteY3" fmla="*/ 912977 h 5477752"/>
                <a:gd name="connsiteX4" fmla="*/ 7617123 w 7617123"/>
                <a:gd name="connsiteY4" fmla="*/ 4564775 h 5477752"/>
                <a:gd name="connsiteX5" fmla="*/ 6704146 w 7617123"/>
                <a:gd name="connsiteY5" fmla="*/ 5477752 h 5477752"/>
                <a:gd name="connsiteX6" fmla="*/ 644674 w 7617123"/>
                <a:gd name="connsiteY6" fmla="*/ 5460499 h 5477752"/>
                <a:gd name="connsiteX7" fmla="*/ 17253 w 7617123"/>
                <a:gd name="connsiteY7" fmla="*/ 4633786 h 5477752"/>
                <a:gd name="connsiteX8" fmla="*/ 0 w 7617123"/>
                <a:gd name="connsiteY8" fmla="*/ 912977 h 5477752"/>
                <a:gd name="connsiteX0" fmla="*/ 0 w 7617123"/>
                <a:gd name="connsiteY0" fmla="*/ 921685 h 5486460"/>
                <a:gd name="connsiteX1" fmla="*/ 713213 w 7617123"/>
                <a:gd name="connsiteY1" fmla="*/ 8708 h 5486460"/>
                <a:gd name="connsiteX2" fmla="*/ 6938652 w 7617123"/>
                <a:gd name="connsiteY2" fmla="*/ 0 h 5486460"/>
                <a:gd name="connsiteX3" fmla="*/ 7617123 w 7617123"/>
                <a:gd name="connsiteY3" fmla="*/ 921685 h 5486460"/>
                <a:gd name="connsiteX4" fmla="*/ 7617123 w 7617123"/>
                <a:gd name="connsiteY4" fmla="*/ 4573483 h 5486460"/>
                <a:gd name="connsiteX5" fmla="*/ 6704146 w 7617123"/>
                <a:gd name="connsiteY5" fmla="*/ 5486460 h 5486460"/>
                <a:gd name="connsiteX6" fmla="*/ 644674 w 7617123"/>
                <a:gd name="connsiteY6" fmla="*/ 5469207 h 5486460"/>
                <a:gd name="connsiteX7" fmla="*/ 17253 w 7617123"/>
                <a:gd name="connsiteY7" fmla="*/ 4642494 h 5486460"/>
                <a:gd name="connsiteX8" fmla="*/ 0 w 7617123"/>
                <a:gd name="connsiteY8" fmla="*/ 921685 h 548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7123" h="5486460">
                  <a:moveTo>
                    <a:pt x="0" y="921685"/>
                  </a:moveTo>
                  <a:cubicBezTo>
                    <a:pt x="0" y="417462"/>
                    <a:pt x="208990" y="8708"/>
                    <a:pt x="713213" y="8708"/>
                  </a:cubicBezTo>
                  <a:lnTo>
                    <a:pt x="6938652" y="0"/>
                  </a:lnTo>
                  <a:cubicBezTo>
                    <a:pt x="7442875" y="0"/>
                    <a:pt x="7617123" y="417462"/>
                    <a:pt x="7617123" y="921685"/>
                  </a:cubicBezTo>
                  <a:lnTo>
                    <a:pt x="7617123" y="4573483"/>
                  </a:lnTo>
                  <a:cubicBezTo>
                    <a:pt x="7617123" y="5077706"/>
                    <a:pt x="7208369" y="5486460"/>
                    <a:pt x="6704146" y="5486460"/>
                  </a:cubicBezTo>
                  <a:lnTo>
                    <a:pt x="644674" y="5469207"/>
                  </a:lnTo>
                  <a:cubicBezTo>
                    <a:pt x="140451" y="5469207"/>
                    <a:pt x="17253" y="5146717"/>
                    <a:pt x="17253" y="4642494"/>
                  </a:cubicBezTo>
                  <a:lnTo>
                    <a:pt x="0" y="92168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8054219" y="125185"/>
              <a:ext cx="3510951" cy="5408954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7606" y="86260"/>
              <a:ext cx="13025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298629" y="178503"/>
              <a:ext cx="11300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06131" y="326505"/>
              <a:ext cx="9639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283626" y="454551"/>
              <a:ext cx="241314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Samsung Galaxy Note II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7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555" y="235811"/>
              <a:ext cx="884686" cy="283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2" t="7079" r="7774" b="14167"/>
            <a:stretch/>
          </p:blipFill>
          <p:spPr bwMode="auto">
            <a:xfrm>
              <a:off x="10636394" y="317842"/>
              <a:ext cx="705467" cy="500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ounded Rectangle 24"/>
            <p:cNvSpPr/>
            <p:nvPr/>
          </p:nvSpPr>
          <p:spPr>
            <a:xfrm>
              <a:off x="353673" y="612485"/>
              <a:ext cx="7382718" cy="4891159"/>
            </a:xfrm>
            <a:custGeom>
              <a:avLst/>
              <a:gdLst>
                <a:gd name="connsiteX0" fmla="*/ 0 w 7418718"/>
                <a:gd name="connsiteY0" fmla="*/ 822398 h 4934291"/>
                <a:gd name="connsiteX1" fmla="*/ 822398 w 7418718"/>
                <a:gd name="connsiteY1" fmla="*/ 0 h 4934291"/>
                <a:gd name="connsiteX2" fmla="*/ 6596320 w 7418718"/>
                <a:gd name="connsiteY2" fmla="*/ 0 h 4934291"/>
                <a:gd name="connsiteX3" fmla="*/ 7418718 w 7418718"/>
                <a:gd name="connsiteY3" fmla="*/ 822398 h 4934291"/>
                <a:gd name="connsiteX4" fmla="*/ 7418718 w 7418718"/>
                <a:gd name="connsiteY4" fmla="*/ 4111893 h 4934291"/>
                <a:gd name="connsiteX5" fmla="*/ 6596320 w 7418718"/>
                <a:gd name="connsiteY5" fmla="*/ 4934291 h 4934291"/>
                <a:gd name="connsiteX6" fmla="*/ 822398 w 7418718"/>
                <a:gd name="connsiteY6" fmla="*/ 4934291 h 4934291"/>
                <a:gd name="connsiteX7" fmla="*/ 0 w 7418718"/>
                <a:gd name="connsiteY7" fmla="*/ 4111893 h 4934291"/>
                <a:gd name="connsiteX8" fmla="*/ 0 w 7418718"/>
                <a:gd name="connsiteY8" fmla="*/ 822398 h 4934291"/>
                <a:gd name="connsiteX0" fmla="*/ 0 w 7418718"/>
                <a:gd name="connsiteY0" fmla="*/ 822398 h 4934291"/>
                <a:gd name="connsiteX1" fmla="*/ 822398 w 7418718"/>
                <a:gd name="connsiteY1" fmla="*/ 0 h 4934291"/>
                <a:gd name="connsiteX2" fmla="*/ 6596320 w 7418718"/>
                <a:gd name="connsiteY2" fmla="*/ 0 h 4934291"/>
                <a:gd name="connsiteX3" fmla="*/ 7418718 w 7418718"/>
                <a:gd name="connsiteY3" fmla="*/ 822398 h 4934291"/>
                <a:gd name="connsiteX4" fmla="*/ 7418718 w 7418718"/>
                <a:gd name="connsiteY4" fmla="*/ 4111893 h 4934291"/>
                <a:gd name="connsiteX5" fmla="*/ 6596320 w 7418718"/>
                <a:gd name="connsiteY5" fmla="*/ 4934291 h 4934291"/>
                <a:gd name="connsiteX6" fmla="*/ 675749 w 7418718"/>
                <a:gd name="connsiteY6" fmla="*/ 4934291 h 4934291"/>
                <a:gd name="connsiteX7" fmla="*/ 0 w 7418718"/>
                <a:gd name="connsiteY7" fmla="*/ 4111893 h 4934291"/>
                <a:gd name="connsiteX8" fmla="*/ 0 w 7418718"/>
                <a:gd name="connsiteY8" fmla="*/ 822398 h 4934291"/>
                <a:gd name="connsiteX0" fmla="*/ 0 w 7418718"/>
                <a:gd name="connsiteY0" fmla="*/ 822398 h 4934291"/>
                <a:gd name="connsiteX1" fmla="*/ 822398 w 7418718"/>
                <a:gd name="connsiteY1" fmla="*/ 0 h 4934291"/>
                <a:gd name="connsiteX2" fmla="*/ 6596320 w 7418718"/>
                <a:gd name="connsiteY2" fmla="*/ 0 h 4934291"/>
                <a:gd name="connsiteX3" fmla="*/ 7418718 w 7418718"/>
                <a:gd name="connsiteY3" fmla="*/ 822398 h 4934291"/>
                <a:gd name="connsiteX4" fmla="*/ 7418718 w 7418718"/>
                <a:gd name="connsiteY4" fmla="*/ 4111893 h 4934291"/>
                <a:gd name="connsiteX5" fmla="*/ 6596320 w 7418718"/>
                <a:gd name="connsiteY5" fmla="*/ 4934291 h 4934291"/>
                <a:gd name="connsiteX6" fmla="*/ 545722 w 7418718"/>
                <a:gd name="connsiteY6" fmla="*/ 4916886 h 4934291"/>
                <a:gd name="connsiteX7" fmla="*/ 0 w 7418718"/>
                <a:gd name="connsiteY7" fmla="*/ 4111893 h 4934291"/>
                <a:gd name="connsiteX8" fmla="*/ 0 w 7418718"/>
                <a:gd name="connsiteY8" fmla="*/ 822398 h 4934291"/>
                <a:gd name="connsiteX0" fmla="*/ 0 w 7418718"/>
                <a:gd name="connsiteY0" fmla="*/ 822398 h 4934291"/>
                <a:gd name="connsiteX1" fmla="*/ 588348 w 7418718"/>
                <a:gd name="connsiteY1" fmla="*/ 0 h 4934291"/>
                <a:gd name="connsiteX2" fmla="*/ 6596320 w 7418718"/>
                <a:gd name="connsiteY2" fmla="*/ 0 h 4934291"/>
                <a:gd name="connsiteX3" fmla="*/ 7418718 w 7418718"/>
                <a:gd name="connsiteY3" fmla="*/ 822398 h 4934291"/>
                <a:gd name="connsiteX4" fmla="*/ 7418718 w 7418718"/>
                <a:gd name="connsiteY4" fmla="*/ 4111893 h 4934291"/>
                <a:gd name="connsiteX5" fmla="*/ 6596320 w 7418718"/>
                <a:gd name="connsiteY5" fmla="*/ 4934291 h 4934291"/>
                <a:gd name="connsiteX6" fmla="*/ 545722 w 7418718"/>
                <a:gd name="connsiteY6" fmla="*/ 4916886 h 4934291"/>
                <a:gd name="connsiteX7" fmla="*/ 0 w 7418718"/>
                <a:gd name="connsiteY7" fmla="*/ 4111893 h 4934291"/>
                <a:gd name="connsiteX8" fmla="*/ 0 w 7418718"/>
                <a:gd name="connsiteY8" fmla="*/ 822398 h 4934291"/>
                <a:gd name="connsiteX0" fmla="*/ 0 w 7418718"/>
                <a:gd name="connsiteY0" fmla="*/ 822398 h 4934291"/>
                <a:gd name="connsiteX1" fmla="*/ 588348 w 7418718"/>
                <a:gd name="connsiteY1" fmla="*/ 0 h 4934291"/>
                <a:gd name="connsiteX2" fmla="*/ 6769690 w 7418718"/>
                <a:gd name="connsiteY2" fmla="*/ 0 h 4934291"/>
                <a:gd name="connsiteX3" fmla="*/ 7418718 w 7418718"/>
                <a:gd name="connsiteY3" fmla="*/ 822398 h 4934291"/>
                <a:gd name="connsiteX4" fmla="*/ 7418718 w 7418718"/>
                <a:gd name="connsiteY4" fmla="*/ 4111893 h 4934291"/>
                <a:gd name="connsiteX5" fmla="*/ 6596320 w 7418718"/>
                <a:gd name="connsiteY5" fmla="*/ 4934291 h 4934291"/>
                <a:gd name="connsiteX6" fmla="*/ 545722 w 7418718"/>
                <a:gd name="connsiteY6" fmla="*/ 4916886 h 4934291"/>
                <a:gd name="connsiteX7" fmla="*/ 0 w 7418718"/>
                <a:gd name="connsiteY7" fmla="*/ 4111893 h 4934291"/>
                <a:gd name="connsiteX8" fmla="*/ 0 w 7418718"/>
                <a:gd name="connsiteY8" fmla="*/ 822398 h 493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18718" h="4934291">
                  <a:moveTo>
                    <a:pt x="0" y="822398"/>
                  </a:moveTo>
                  <a:cubicBezTo>
                    <a:pt x="0" y="368200"/>
                    <a:pt x="134150" y="0"/>
                    <a:pt x="588348" y="0"/>
                  </a:cubicBezTo>
                  <a:lnTo>
                    <a:pt x="6769690" y="0"/>
                  </a:lnTo>
                  <a:cubicBezTo>
                    <a:pt x="7223888" y="0"/>
                    <a:pt x="7418718" y="368200"/>
                    <a:pt x="7418718" y="822398"/>
                  </a:cubicBezTo>
                  <a:lnTo>
                    <a:pt x="7418718" y="4111893"/>
                  </a:lnTo>
                  <a:cubicBezTo>
                    <a:pt x="7418718" y="4566091"/>
                    <a:pt x="7050518" y="4934291"/>
                    <a:pt x="6596320" y="4934291"/>
                  </a:cubicBezTo>
                  <a:lnTo>
                    <a:pt x="545722" y="4916886"/>
                  </a:lnTo>
                  <a:cubicBezTo>
                    <a:pt x="91524" y="4916886"/>
                    <a:pt x="0" y="4566091"/>
                    <a:pt x="0" y="4111893"/>
                  </a:cubicBezTo>
                  <a:lnTo>
                    <a:pt x="0" y="822398"/>
                  </a:lnTo>
                  <a:close/>
                </a:path>
              </a:pathLst>
            </a:custGeom>
            <a:noFill/>
            <a:ln w="19050">
              <a:solidFill>
                <a:schemeClr val="accent5"/>
              </a:solidFill>
            </a:ln>
            <a:effectLst>
              <a:outerShdw blurRad="50800" dist="38100" dir="2700000" algn="tl" rotWithShape="0">
                <a:schemeClr val="accent5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166367" y="875683"/>
              <a:ext cx="3306788" cy="4515821"/>
            </a:xfrm>
            <a:prstGeom prst="roundRect">
              <a:avLst/>
            </a:prstGeom>
            <a:noFill/>
            <a:ln w="19050">
              <a:solidFill>
                <a:schemeClr val="accent5"/>
              </a:solidFill>
            </a:ln>
            <a:effectLst>
              <a:outerShdw blurRad="50800" dist="38100" dir="2700000" algn="tl" rotWithShape="0">
                <a:schemeClr val="accent5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6601" y="660058"/>
              <a:ext cx="20882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Operating System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424528" y="906002"/>
              <a:ext cx="7281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ROM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2999" y="684383"/>
              <a:ext cx="404351" cy="359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447" y="651584"/>
              <a:ext cx="375017" cy="452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736" y="628130"/>
              <a:ext cx="370394" cy="43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8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6356" y="909023"/>
              <a:ext cx="420206" cy="495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Rounded Rectangle 107"/>
            <p:cNvSpPr/>
            <p:nvPr/>
          </p:nvSpPr>
          <p:spPr>
            <a:xfrm>
              <a:off x="457223" y="1155953"/>
              <a:ext cx="2777705" cy="4226922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32" y="1194061"/>
              <a:ext cx="370530" cy="68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Rectangle 109"/>
            <p:cNvSpPr/>
            <p:nvPr/>
          </p:nvSpPr>
          <p:spPr>
            <a:xfrm>
              <a:off x="571617" y="1206404"/>
              <a:ext cx="11364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JAVA 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VM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6280058" y="1147328"/>
              <a:ext cx="1302590" cy="171665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336942" y="1174771"/>
              <a:ext cx="1254332" cy="74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  <a:spcBef>
                  <a:spcPts val="300"/>
                </a:spcBef>
              </a:pP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</a:p>
            <a:p>
              <a:pPr>
                <a:lnSpc>
                  <a:spcPts val="1600"/>
                </a:lnSpc>
                <a:spcBef>
                  <a:spcPts val="300"/>
                </a:spcBef>
              </a:pPr>
              <a:r>
                <a:rPr lang="en-US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Postgres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PostGRIS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3" name="Picture 9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6170" y="1944464"/>
              <a:ext cx="719428" cy="841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10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825" y="2002153"/>
              <a:ext cx="440662" cy="45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Rounded Rectangle 144"/>
            <p:cNvSpPr/>
            <p:nvPr/>
          </p:nvSpPr>
          <p:spPr>
            <a:xfrm>
              <a:off x="8298634" y="1518245"/>
              <a:ext cx="3071004" cy="3743865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395775" y="1550109"/>
              <a:ext cx="7281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8461911" y="1831902"/>
              <a:ext cx="9639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ATAK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8" name="Picture 11"/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5" t="3812" r="8662" b="6226"/>
            <a:stretch/>
          </p:blipFill>
          <p:spPr bwMode="auto">
            <a:xfrm>
              <a:off x="9307926" y="1516915"/>
              <a:ext cx="603849" cy="550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Rounded Rectangle 148"/>
            <p:cNvSpPr/>
            <p:nvPr/>
          </p:nvSpPr>
          <p:spPr>
            <a:xfrm>
              <a:off x="8419404" y="2173853"/>
              <a:ext cx="2855344" cy="2932981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557425" y="2504996"/>
              <a:ext cx="2734575" cy="25801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TransApps</a:t>
              </a:r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NettWarrior</a:t>
              </a:r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Android Support v4</a:t>
              </a:r>
            </a:p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GDAL (geospatial data)</a:t>
              </a:r>
            </a:p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PRI (JNI)</a:t>
              </a:r>
            </a:p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Apache Commons Net (FTP)</a:t>
              </a:r>
            </a:p>
            <a:p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simpleKML</a:t>
              </a:r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JSON Simple</a:t>
              </a:r>
            </a:p>
            <a:p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OpenNMEA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 (GPS)</a:t>
              </a:r>
            </a:p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GV (video/tether)</a:t>
              </a:r>
            </a:p>
            <a:p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ACRA</a:t>
              </a:r>
            </a:p>
            <a:p>
              <a:pPr>
                <a:lnSpc>
                  <a:spcPts val="1400"/>
                </a:lnSpc>
              </a:pP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0334469" y="4723273"/>
              <a:ext cx="802256" cy="4485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  <a:effectLst>
              <a:outerShdw blurRad="50800" dist="38100" dir="2700000" algn="tl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330964" y="4770630"/>
              <a:ext cx="8402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Native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3347078" y="1147322"/>
              <a:ext cx="2826588" cy="4275831"/>
            </a:xfrm>
            <a:prstGeom prst="roundRect">
              <a:avLst/>
            </a:prstGeom>
            <a:noFill/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467221" y="1203525"/>
              <a:ext cx="11364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JAVA 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VM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531986" y="1975462"/>
              <a:ext cx="2608053" cy="3278016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</a:ln>
            <a:effectLst>
              <a:outerShdw blurRad="50800" dist="38100" dir="2700000" algn="tl" rotWithShape="0">
                <a:srgbClr val="7030A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9993" y="2044686"/>
              <a:ext cx="16338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Marti Router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612499" y="3071004"/>
              <a:ext cx="2432649" cy="2001323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99722" y="3345615"/>
              <a:ext cx="2379931" cy="16568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Apache Commons Codec</a:t>
              </a:r>
            </a:p>
            <a:p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Dom4J</a:t>
              </a:r>
            </a:p>
            <a:p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Google Guava</a:t>
              </a:r>
            </a:p>
            <a:p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Jaxen</a:t>
              </a:r>
            </a:p>
            <a:p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Log4J</a:t>
              </a:r>
            </a:p>
            <a:p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JDBC </a:t>
              </a:r>
              <a:r>
                <a:rPr lang="en-US" sz="15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  <a:endParaRPr lang="en-US" sz="15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400"/>
                </a:lnSpc>
              </a:pP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9" name="Picture 12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8166" y="2089761"/>
              <a:ext cx="463454" cy="662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" name="Picture 13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0974" y="1712921"/>
              <a:ext cx="818653" cy="54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7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656" y="1159802"/>
              <a:ext cx="243682" cy="44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Rectangle 161"/>
            <p:cNvSpPr/>
            <p:nvPr/>
          </p:nvSpPr>
          <p:spPr>
            <a:xfrm>
              <a:off x="3478725" y="1722454"/>
              <a:ext cx="186968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App Server Apache Tomcat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3496602" y="2337767"/>
              <a:ext cx="2524664" cy="2889849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</a:ln>
            <a:effectLst>
              <a:outerShdw blurRad="50800" dist="38100" dir="2700000" algn="tl" rotWithShape="0">
                <a:srgbClr val="7030A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347045" y="2429991"/>
              <a:ext cx="213072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Marti Web Apps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5" name="Picture 12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35" y="2406063"/>
              <a:ext cx="293657" cy="41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Rounded Rectangle 165"/>
            <p:cNvSpPr/>
            <p:nvPr/>
          </p:nvSpPr>
          <p:spPr>
            <a:xfrm>
              <a:off x="3596876" y="2841625"/>
              <a:ext cx="2346748" cy="2308739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srgbClr val="00B0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85059" y="3139520"/>
              <a:ext cx="2318946" cy="2003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3363" indent="-233363"/>
              <a:r>
                <a:rPr lang="en-US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JDBC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33363" indent="-233363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Hibernate</a:t>
              </a:r>
            </a:p>
            <a:p>
              <a:pPr marL="233363" indent="-233363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Dom4J</a:t>
              </a:r>
            </a:p>
            <a:p>
              <a:pPr marL="233363" indent="-233363">
                <a:lnSpc>
                  <a:spcPts val="1500"/>
                </a:lnSpc>
              </a:pP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Apache Commons (codec, collections,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fileupload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io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233363" indent="-233363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Spring</a:t>
              </a:r>
            </a:p>
            <a:p>
              <a:pPr marL="233363" indent="-233363"/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esapi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 (Security)</a:t>
              </a:r>
            </a:p>
            <a:p>
              <a:pPr marL="233363" indent="-233363">
                <a:lnSpc>
                  <a:spcPts val="1400"/>
                </a:lnSpc>
              </a:pPr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510982" y="2877211"/>
              <a:ext cx="2311878" cy="3418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App Libraries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415892" y="1145441"/>
              <a:ext cx="14786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Android &gt; 4.0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0" name="Picture 14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0262" y="5751940"/>
              <a:ext cx="346387" cy="903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Rectangle 170"/>
            <p:cNvSpPr/>
            <p:nvPr/>
          </p:nvSpPr>
          <p:spPr>
            <a:xfrm>
              <a:off x="6459860" y="5648737"/>
              <a:ext cx="17805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  <a:endParaRPr lang="en-US" sz="3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184220" y="5701107"/>
              <a:ext cx="13831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953555" y="6161722"/>
              <a:ext cx="15965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Tactical Radio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0831233" y="5680999"/>
              <a:ext cx="9639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 flipV="1">
              <a:off x="10912375" y="5538158"/>
              <a:ext cx="215691" cy="49631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ingle Corner Rectangle 175"/>
            <p:cNvSpPr/>
            <p:nvPr/>
          </p:nvSpPr>
          <p:spPr>
            <a:xfrm>
              <a:off x="1052411" y="5701671"/>
              <a:ext cx="3209027" cy="1077218"/>
            </a:xfrm>
            <a:prstGeom prst="round1Rect">
              <a:avLst/>
            </a:prstGeom>
            <a:solidFill>
              <a:schemeClr val="bg1"/>
            </a:solidFill>
            <a:ln w="22225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“Application”– whose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shelf life we are trying to extend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which is what we are going to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adapt, as opposed to rewrite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by hand. </a:t>
              </a:r>
            </a:p>
          </p:txBody>
        </p:sp>
        <p:sp>
          <p:nvSpPr>
            <p:cNvPr id="177" name="Oval 176"/>
            <p:cNvSpPr/>
            <p:nvPr/>
          </p:nvSpPr>
          <p:spPr>
            <a:xfrm>
              <a:off x="2087596" y="2018571"/>
              <a:ext cx="776378" cy="7763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267863" y="2300367"/>
              <a:ext cx="580845" cy="5808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9201501" y="1446357"/>
              <a:ext cx="776378" cy="7763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99358" y="3089048"/>
              <a:ext cx="1770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Router Libraries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580664" y="2226413"/>
              <a:ext cx="10518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Libraries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424716" y="1699404"/>
              <a:ext cx="2671314" cy="3637481"/>
            </a:xfrm>
            <a:prstGeom prst="roundRect">
              <a:avLst/>
            </a:prstGeom>
            <a:noFill/>
            <a:ln w="19050">
              <a:solidFill>
                <a:srgbClr val="969696"/>
              </a:solidFill>
            </a:ln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759138" y="5897589"/>
              <a:ext cx="301904" cy="28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425569" y="5722177"/>
              <a:ext cx="350817" cy="35081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/>
            <p:cNvCxnSpPr/>
            <p:nvPr/>
          </p:nvCxnSpPr>
          <p:spPr>
            <a:xfrm flipV="1">
              <a:off x="1069668" y="5805578"/>
              <a:ext cx="1" cy="181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46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9" y="884796"/>
            <a:ext cx="705442" cy="1000627"/>
          </a:xfrm>
          <a:prstGeom prst="rect">
            <a:avLst/>
          </a:prstGeom>
        </p:spPr>
      </p:pic>
      <p:sp>
        <p:nvSpPr>
          <p:cNvPr id="3" name="Flowchart: Multidocument 2"/>
          <p:cNvSpPr/>
          <p:nvPr/>
        </p:nvSpPr>
        <p:spPr>
          <a:xfrm>
            <a:off x="2757253" y="429389"/>
            <a:ext cx="2051563" cy="88319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2797184" y="1373843"/>
            <a:ext cx="2065135" cy="886409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9305" y="1544528"/>
            <a:ext cx="381501" cy="38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70118" y="1520465"/>
            <a:ext cx="381501" cy="38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60806" y="1985688"/>
            <a:ext cx="381501" cy="38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75682" y="1985688"/>
            <a:ext cx="381501" cy="38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60805" y="2458649"/>
            <a:ext cx="381501" cy="38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9" idx="2"/>
            <a:endCxn id="7" idx="4"/>
          </p:cNvCxnSpPr>
          <p:nvPr/>
        </p:nvCxnSpPr>
        <p:spPr>
          <a:xfrm rot="10800000">
            <a:off x="6670056" y="1929539"/>
            <a:ext cx="190750" cy="248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8" idx="2"/>
          </p:cNvCxnSpPr>
          <p:nvPr/>
        </p:nvCxnSpPr>
        <p:spPr>
          <a:xfrm rot="5400000" flipH="1" flipV="1">
            <a:off x="6974478" y="1790049"/>
            <a:ext cx="272718" cy="1185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4"/>
            <a:endCxn id="10" idx="2"/>
          </p:cNvCxnSpPr>
          <p:nvPr/>
        </p:nvCxnSpPr>
        <p:spPr>
          <a:xfrm rot="16200000" flipH="1">
            <a:off x="7331916" y="1934427"/>
            <a:ext cx="272718" cy="2148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9" idx="4"/>
          </p:cNvCxnSpPr>
          <p:nvPr/>
        </p:nvCxnSpPr>
        <p:spPr>
          <a:xfrm rot="5400000" flipH="1" flipV="1">
            <a:off x="7007581" y="2414674"/>
            <a:ext cx="8795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6"/>
            <a:endCxn id="10" idx="4"/>
          </p:cNvCxnSpPr>
          <p:nvPr/>
        </p:nvCxnSpPr>
        <p:spPr>
          <a:xfrm flipV="1">
            <a:off x="7242306" y="2370698"/>
            <a:ext cx="524127" cy="2804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635337" y="1592653"/>
            <a:ext cx="381501" cy="38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374276" y="1592653"/>
            <a:ext cx="381501" cy="38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016838" y="1985687"/>
            <a:ext cx="381501" cy="38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016837" y="2554900"/>
            <a:ext cx="381501" cy="38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24" idx="2"/>
            <a:endCxn id="22" idx="4"/>
          </p:cNvCxnSpPr>
          <p:nvPr/>
        </p:nvCxnSpPr>
        <p:spPr>
          <a:xfrm rot="10800000">
            <a:off x="8826088" y="1977664"/>
            <a:ext cx="190750" cy="2005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0"/>
            <a:endCxn id="23" idx="2"/>
          </p:cNvCxnSpPr>
          <p:nvPr/>
        </p:nvCxnSpPr>
        <p:spPr>
          <a:xfrm rot="5400000" flipH="1" flipV="1">
            <a:off x="9190668" y="1802080"/>
            <a:ext cx="200529" cy="1666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4"/>
          </p:cNvCxnSpPr>
          <p:nvPr/>
        </p:nvCxnSpPr>
        <p:spPr>
          <a:xfrm rot="16200000" flipH="1">
            <a:off x="9439823" y="2102867"/>
            <a:ext cx="441159" cy="1907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0"/>
            <a:endCxn id="24" idx="4"/>
          </p:cNvCxnSpPr>
          <p:nvPr/>
        </p:nvCxnSpPr>
        <p:spPr>
          <a:xfrm rot="5400000" flipH="1" flipV="1">
            <a:off x="9115487" y="2462799"/>
            <a:ext cx="18420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755777" y="2178192"/>
            <a:ext cx="392910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79359" y="1260739"/>
            <a:ext cx="147787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/>
              <a:t>Specified Model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368880" y="1246261"/>
            <a:ext cx="147787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/>
              <a:t>Sensed  Model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901344" y="1817659"/>
            <a:ext cx="64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</a:t>
            </a:r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652291" y="1974786"/>
            <a:ext cx="427685" cy="32084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53928" y="1190183"/>
            <a:ext cx="140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Change Detected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7954798" y="1737033"/>
            <a:ext cx="64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dirty="0" smtClean="0"/>
              <a:t> -</a:t>
            </a:r>
            <a:endParaRPr lang="en-US" sz="2800" b="1" dirty="0"/>
          </a:p>
        </p:txBody>
      </p:sp>
      <p:sp>
        <p:nvSpPr>
          <p:cNvPr id="40" name="Down Arrow 39"/>
          <p:cNvSpPr/>
          <p:nvPr/>
        </p:nvSpPr>
        <p:spPr>
          <a:xfrm>
            <a:off x="8906963" y="1084013"/>
            <a:ext cx="242863" cy="3657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84855" y="1615060"/>
            <a:ext cx="175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000"/>
            </a:lvl1pPr>
          </a:lstStyle>
          <a:p>
            <a:r>
              <a:rPr lang="en-US" dirty="0" smtClean="0"/>
              <a:t>Mission </a:t>
            </a:r>
            <a:r>
              <a:rPr lang="en-US" dirty="0"/>
              <a:t>Requirement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76591" y="661486"/>
            <a:ext cx="1584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Target Environment</a:t>
            </a:r>
            <a:endParaRPr lang="en-US" sz="2000" dirty="0"/>
          </a:p>
        </p:txBody>
      </p:sp>
      <p:sp>
        <p:nvSpPr>
          <p:cNvPr id="43" name="Folded Corner 42"/>
          <p:cNvSpPr/>
          <p:nvPr/>
        </p:nvSpPr>
        <p:spPr>
          <a:xfrm>
            <a:off x="4471418" y="4181741"/>
            <a:ext cx="3237905" cy="81814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Or 43"/>
          <p:cNvSpPr/>
          <p:nvPr/>
        </p:nvSpPr>
        <p:spPr>
          <a:xfrm>
            <a:off x="5801383" y="3504708"/>
            <a:ext cx="577976" cy="585543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46691" y="2318539"/>
            <a:ext cx="200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Pre-Deployment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7535216" y="3083573"/>
            <a:ext cx="200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Post-Deployment</a:t>
            </a:r>
            <a:endParaRPr lang="en-US" sz="2000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1776618" y="272168"/>
            <a:ext cx="3237905" cy="206871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Alternate Process 47"/>
          <p:cNvSpPr/>
          <p:nvPr/>
        </p:nvSpPr>
        <p:spPr>
          <a:xfrm>
            <a:off x="5371588" y="331485"/>
            <a:ext cx="5619310" cy="276231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69004" y="4339963"/>
            <a:ext cx="278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/>
              <a:t>Change Request Posted to the DAS (JSON)</a:t>
            </a:r>
            <a:endParaRPr lang="en-US" sz="2000" dirty="0"/>
          </a:p>
        </p:txBody>
      </p:sp>
      <p:cxnSp>
        <p:nvCxnSpPr>
          <p:cNvPr id="51" name="Elbow Connector 50"/>
          <p:cNvCxnSpPr>
            <a:stCxn id="45" idx="2"/>
            <a:endCxn id="44" idx="2"/>
          </p:cNvCxnSpPr>
          <p:nvPr/>
        </p:nvCxnSpPr>
        <p:spPr>
          <a:xfrm rot="16200000" flipH="1">
            <a:off x="4087097" y="2083193"/>
            <a:ext cx="1078831" cy="2349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6" idx="2"/>
            <a:endCxn id="44" idx="6"/>
          </p:cNvCxnSpPr>
          <p:nvPr/>
        </p:nvCxnSpPr>
        <p:spPr>
          <a:xfrm rot="5400000">
            <a:off x="7272087" y="2529400"/>
            <a:ext cx="375353" cy="2160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4" idx="4"/>
            <a:endCxn id="43" idx="0"/>
          </p:cNvCxnSpPr>
          <p:nvPr/>
        </p:nvCxnSpPr>
        <p:spPr>
          <a:xfrm rot="5400000">
            <a:off x="6044626" y="4135996"/>
            <a:ext cx="9149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133377" y="383720"/>
            <a:ext cx="282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Sensor reports from the deployed system</a:t>
            </a:r>
            <a:endParaRPr lang="en-US" sz="2000" dirty="0"/>
          </a:p>
        </p:txBody>
      </p:sp>
      <p:grpSp>
        <p:nvGrpSpPr>
          <p:cNvPr id="424" name="Group 423"/>
          <p:cNvGrpSpPr/>
          <p:nvPr/>
        </p:nvGrpSpPr>
        <p:grpSpPr>
          <a:xfrm>
            <a:off x="335368" y="5434862"/>
            <a:ext cx="10655530" cy="3884619"/>
            <a:chOff x="335368" y="5434862"/>
            <a:chExt cx="10655530" cy="3884619"/>
          </a:xfrm>
        </p:grpSpPr>
        <p:sp>
          <p:nvSpPr>
            <p:cNvPr id="249" name="Pentagon 248"/>
            <p:cNvSpPr/>
            <p:nvPr/>
          </p:nvSpPr>
          <p:spPr>
            <a:xfrm flipH="1">
              <a:off x="2637804" y="5434862"/>
              <a:ext cx="8353094" cy="3884619"/>
            </a:xfrm>
            <a:prstGeom prst="homePlate">
              <a:avLst>
                <a:gd name="adj" fmla="val 1672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3913988" y="6423309"/>
              <a:ext cx="6981388" cy="27024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35368" y="5738671"/>
              <a:ext cx="3512926" cy="3323560"/>
              <a:chOff x="1214799" y="9386184"/>
              <a:chExt cx="3512926" cy="332356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26333" y="10751071"/>
                <a:ext cx="1704688" cy="7953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Program Analysis </a:t>
                </a:r>
                <a:endParaRPr lang="en-US" dirty="0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3171073" y="10384358"/>
                <a:ext cx="1556652" cy="1427178"/>
              </a:xfrm>
              <a:prstGeom prst="ca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Knowledge Repo</a:t>
                </a:r>
                <a:endParaRPr lang="en-US" sz="2400" dirty="0"/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1214799" y="12055051"/>
                <a:ext cx="1713387" cy="654693"/>
              </a:xfrm>
              <a:prstGeom prst="ca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Code Repo</a:t>
                </a:r>
                <a:endParaRPr lang="en-US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230191" y="9386184"/>
                <a:ext cx="1704688" cy="82071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/>
                  <a:t>Ecosystem Models </a:t>
                </a:r>
                <a:endParaRPr lang="en-US" dirty="0"/>
              </a:p>
            </p:txBody>
          </p:sp>
          <p:cxnSp>
            <p:nvCxnSpPr>
              <p:cNvPr id="33" name="Elbow Connector 32"/>
              <p:cNvCxnSpPr>
                <a:stCxn id="52" idx="3"/>
                <a:endCxn id="6" idx="1"/>
              </p:cNvCxnSpPr>
              <p:nvPr/>
            </p:nvCxnSpPr>
            <p:spPr>
              <a:xfrm>
                <a:off x="2934879" y="9796542"/>
                <a:ext cx="1014520" cy="58781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/>
              <p:cNvCxnSpPr>
                <a:stCxn id="50" idx="1"/>
                <a:endCxn id="6" idx="2"/>
              </p:cNvCxnSpPr>
              <p:nvPr/>
            </p:nvCxnSpPr>
            <p:spPr>
              <a:xfrm rot="5400000" flipH="1" flipV="1">
                <a:off x="2142731" y="11026709"/>
                <a:ext cx="957104" cy="109958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4049393" y="6642198"/>
              <a:ext cx="814395" cy="573167"/>
              <a:chOff x="2303239" y="7968032"/>
              <a:chExt cx="814395" cy="573167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303239" y="7968032"/>
                <a:ext cx="503188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2462046" y="8083999"/>
                <a:ext cx="503188" cy="3048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2614446" y="8236399"/>
                <a:ext cx="503188" cy="3048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3" name="TextBox 242"/>
            <p:cNvSpPr txBox="1"/>
            <p:nvPr/>
          </p:nvSpPr>
          <p:spPr>
            <a:xfrm>
              <a:off x="4013618" y="7421063"/>
              <a:ext cx="3205688" cy="168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 smtClean="0"/>
                <a:t>Different product line components and their functional definition and resource dependency</a:t>
              </a:r>
              <a:endParaRPr lang="en-US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456590" y="6998480"/>
              <a:ext cx="2484186" cy="168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 smtClean="0"/>
                <a:t>Product architecture (structure of the product with functional spec)</a:t>
              </a:r>
              <a:endParaRPr lang="en-US" dirty="0"/>
            </a:p>
          </p:txBody>
        </p:sp>
        <p:sp>
          <p:nvSpPr>
            <p:cNvPr id="251" name="Isosceles Triangle 250"/>
            <p:cNvSpPr/>
            <p:nvPr/>
          </p:nvSpPr>
          <p:spPr>
            <a:xfrm>
              <a:off x="5445659" y="6149838"/>
              <a:ext cx="4991663" cy="46728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462851" y="5468409"/>
              <a:ext cx="4135201" cy="104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i="1" dirty="0" smtClean="0"/>
                <a:t>Triples representing relations, dependency of code artifacts and ecosystem </a:t>
              </a:r>
              <a:endParaRPr lang="en-US" i="1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175442" y="7015235"/>
              <a:ext cx="1215454" cy="1742155"/>
              <a:chOff x="12397710" y="18307050"/>
              <a:chExt cx="1215454" cy="1742155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12706350" y="18307050"/>
                <a:ext cx="552450" cy="304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2706350" y="18755187"/>
                <a:ext cx="552450" cy="304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3060714" y="19203324"/>
                <a:ext cx="552450" cy="304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2397710" y="19203324"/>
                <a:ext cx="552450" cy="304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3060714" y="19744405"/>
                <a:ext cx="552450" cy="3048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stCxn id="83" idx="2"/>
                <a:endCxn id="84" idx="0"/>
              </p:cNvCxnSpPr>
              <p:nvPr/>
            </p:nvCxnSpPr>
            <p:spPr>
              <a:xfrm>
                <a:off x="12982575" y="18611850"/>
                <a:ext cx="0" cy="143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84" idx="2"/>
                <a:endCxn id="86" idx="0"/>
              </p:cNvCxnSpPr>
              <p:nvPr/>
            </p:nvCxnSpPr>
            <p:spPr>
              <a:xfrm flipH="1">
                <a:off x="12673935" y="19059987"/>
                <a:ext cx="308640" cy="143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84" idx="2"/>
                <a:endCxn id="85" idx="0"/>
              </p:cNvCxnSpPr>
              <p:nvPr/>
            </p:nvCxnSpPr>
            <p:spPr>
              <a:xfrm>
                <a:off x="12982575" y="19059987"/>
                <a:ext cx="354364" cy="143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13314381" y="19508124"/>
                <a:ext cx="0" cy="236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Group 399"/>
            <p:cNvGrpSpPr/>
            <p:nvPr/>
          </p:nvGrpSpPr>
          <p:grpSpPr>
            <a:xfrm>
              <a:off x="3460430" y="5661486"/>
              <a:ext cx="2893444" cy="662848"/>
              <a:chOff x="4565966" y="9647436"/>
              <a:chExt cx="2893444" cy="662848"/>
            </a:xfrm>
          </p:grpSpPr>
          <p:grpSp>
            <p:nvGrpSpPr>
              <p:cNvPr id="143" name="Group 142"/>
              <p:cNvGrpSpPr/>
              <p:nvPr/>
            </p:nvGrpSpPr>
            <p:grpSpPr>
              <a:xfrm rot="5400000">
                <a:off x="6349571" y="9697300"/>
                <a:ext cx="662848" cy="563119"/>
                <a:chOff x="4909745" y="6324907"/>
                <a:chExt cx="662848" cy="563119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4909745" y="6684894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139107" y="6487929"/>
                  <a:ext cx="192040" cy="2160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53928" y="6324907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Elbow Connector 111"/>
                <p:cNvCxnSpPr>
                  <a:stCxn id="109" idx="1"/>
                  <a:endCxn id="108" idx="0"/>
                </p:cNvCxnSpPr>
                <p:nvPr/>
              </p:nvCxnSpPr>
              <p:spPr>
                <a:xfrm rot="10800000" flipV="1">
                  <a:off x="5019079" y="6595972"/>
                  <a:ext cx="120029" cy="8892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Elbow Connector 113"/>
                <p:cNvCxnSpPr>
                  <a:stCxn id="109" idx="3"/>
                  <a:endCxn id="110" idx="4"/>
                </p:cNvCxnSpPr>
                <p:nvPr/>
              </p:nvCxnSpPr>
              <p:spPr>
                <a:xfrm flipV="1">
                  <a:off x="5331147" y="6528039"/>
                  <a:ext cx="132114" cy="6793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/>
              <p:cNvGrpSpPr/>
              <p:nvPr/>
            </p:nvGrpSpPr>
            <p:grpSpPr>
              <a:xfrm rot="5400000">
                <a:off x="5452665" y="9697300"/>
                <a:ext cx="662848" cy="563119"/>
                <a:chOff x="4909745" y="6324907"/>
                <a:chExt cx="662848" cy="563119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4909745" y="6684894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5139107" y="6487929"/>
                  <a:ext cx="192040" cy="2160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353928" y="6324907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48" name="Elbow Connector 147"/>
                <p:cNvCxnSpPr>
                  <a:stCxn id="146" idx="1"/>
                  <a:endCxn id="145" idx="0"/>
                </p:cNvCxnSpPr>
                <p:nvPr/>
              </p:nvCxnSpPr>
              <p:spPr>
                <a:xfrm rot="10800000" flipV="1">
                  <a:off x="5019079" y="6595972"/>
                  <a:ext cx="120029" cy="8892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146" idx="3"/>
                  <a:endCxn id="147" idx="4"/>
                </p:cNvCxnSpPr>
                <p:nvPr/>
              </p:nvCxnSpPr>
              <p:spPr>
                <a:xfrm flipV="1">
                  <a:off x="5331147" y="6528039"/>
                  <a:ext cx="132114" cy="6793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 rot="5400000">
                <a:off x="4955809" y="9697300"/>
                <a:ext cx="662848" cy="563119"/>
                <a:chOff x="4909745" y="6324907"/>
                <a:chExt cx="662848" cy="563119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4909745" y="6684894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5139107" y="6487929"/>
                  <a:ext cx="192040" cy="2160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353928" y="6324907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4" name="Elbow Connector 153"/>
                <p:cNvCxnSpPr>
                  <a:stCxn id="152" idx="1"/>
                  <a:endCxn id="151" idx="0"/>
                </p:cNvCxnSpPr>
                <p:nvPr/>
              </p:nvCxnSpPr>
              <p:spPr>
                <a:xfrm rot="10800000" flipV="1">
                  <a:off x="5019079" y="6595972"/>
                  <a:ext cx="120029" cy="8892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Elbow Connector 154"/>
                <p:cNvCxnSpPr>
                  <a:stCxn id="152" idx="3"/>
                  <a:endCxn id="153" idx="4"/>
                </p:cNvCxnSpPr>
                <p:nvPr/>
              </p:nvCxnSpPr>
              <p:spPr>
                <a:xfrm flipV="1">
                  <a:off x="5331147" y="6528039"/>
                  <a:ext cx="132114" cy="6793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 rot="5400000">
                <a:off x="6846427" y="9697300"/>
                <a:ext cx="662848" cy="563119"/>
                <a:chOff x="4909745" y="6324907"/>
                <a:chExt cx="662848" cy="563119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4909745" y="6684894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139107" y="6487929"/>
                  <a:ext cx="192040" cy="2160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353928" y="6324907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0" name="Elbow Connector 159"/>
                <p:cNvCxnSpPr>
                  <a:stCxn id="158" idx="1"/>
                  <a:endCxn id="157" idx="0"/>
                </p:cNvCxnSpPr>
                <p:nvPr/>
              </p:nvCxnSpPr>
              <p:spPr>
                <a:xfrm rot="10800000" flipV="1">
                  <a:off x="5019079" y="6595972"/>
                  <a:ext cx="120029" cy="8892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Elbow Connector 160"/>
                <p:cNvCxnSpPr>
                  <a:stCxn id="158" idx="3"/>
                  <a:endCxn id="159" idx="4"/>
                </p:cNvCxnSpPr>
                <p:nvPr/>
              </p:nvCxnSpPr>
              <p:spPr>
                <a:xfrm flipV="1">
                  <a:off x="5331147" y="6528039"/>
                  <a:ext cx="132114" cy="6793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/>
              <p:cNvGrpSpPr/>
              <p:nvPr/>
            </p:nvGrpSpPr>
            <p:grpSpPr>
              <a:xfrm rot="5400000">
                <a:off x="4516102" y="9697300"/>
                <a:ext cx="662848" cy="563119"/>
                <a:chOff x="4909745" y="6324907"/>
                <a:chExt cx="662848" cy="563119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4909745" y="6684894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5139107" y="6487929"/>
                  <a:ext cx="192040" cy="21608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5353928" y="6324907"/>
                  <a:ext cx="218665" cy="203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Elbow Connector 165"/>
                <p:cNvCxnSpPr>
                  <a:stCxn id="164" idx="1"/>
                  <a:endCxn id="163" idx="0"/>
                </p:cNvCxnSpPr>
                <p:nvPr/>
              </p:nvCxnSpPr>
              <p:spPr>
                <a:xfrm rot="10800000" flipV="1">
                  <a:off x="5019079" y="6595972"/>
                  <a:ext cx="120029" cy="8892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Elbow Connector 166"/>
                <p:cNvCxnSpPr>
                  <a:stCxn id="164" idx="3"/>
                  <a:endCxn id="165" idx="4"/>
                </p:cNvCxnSpPr>
                <p:nvPr/>
              </p:nvCxnSpPr>
              <p:spPr>
                <a:xfrm flipV="1">
                  <a:off x="5331147" y="6528039"/>
                  <a:ext cx="132114" cy="67933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/>
              <p:cNvGrpSpPr/>
              <p:nvPr/>
            </p:nvGrpSpPr>
            <p:grpSpPr>
              <a:xfrm>
                <a:off x="6028840" y="9965808"/>
                <a:ext cx="350519" cy="57150"/>
                <a:chOff x="8810445" y="10648950"/>
                <a:chExt cx="350519" cy="57150"/>
              </a:xfrm>
            </p:grpSpPr>
            <p:sp>
              <p:nvSpPr>
                <p:cNvPr id="396" name="Oval 395"/>
                <p:cNvSpPr/>
                <p:nvPr/>
              </p:nvSpPr>
              <p:spPr>
                <a:xfrm>
                  <a:off x="8810445" y="10648950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8962845" y="10648950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9115245" y="10648950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6" name="Group 415"/>
            <p:cNvGrpSpPr/>
            <p:nvPr/>
          </p:nvGrpSpPr>
          <p:grpSpPr>
            <a:xfrm>
              <a:off x="4946163" y="6642198"/>
              <a:ext cx="814395" cy="573167"/>
              <a:chOff x="2303239" y="7968032"/>
              <a:chExt cx="814395" cy="573167"/>
            </a:xfrm>
          </p:grpSpPr>
          <p:sp>
            <p:nvSpPr>
              <p:cNvPr id="417" name="Rounded Rectangle 416"/>
              <p:cNvSpPr/>
              <p:nvPr/>
            </p:nvSpPr>
            <p:spPr>
              <a:xfrm>
                <a:off x="2303239" y="7968032"/>
                <a:ext cx="503188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ounded Rectangle 417"/>
              <p:cNvSpPr/>
              <p:nvPr/>
            </p:nvSpPr>
            <p:spPr>
              <a:xfrm>
                <a:off x="2462046" y="8083999"/>
                <a:ext cx="503188" cy="3048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ounded Rectangle 418"/>
              <p:cNvSpPr/>
              <p:nvPr/>
            </p:nvSpPr>
            <p:spPr>
              <a:xfrm>
                <a:off x="2614446" y="8236399"/>
                <a:ext cx="503188" cy="3048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0" name="Group 419"/>
            <p:cNvGrpSpPr/>
            <p:nvPr/>
          </p:nvGrpSpPr>
          <p:grpSpPr>
            <a:xfrm>
              <a:off x="5783655" y="6644107"/>
              <a:ext cx="814395" cy="573167"/>
              <a:chOff x="2303239" y="7968032"/>
              <a:chExt cx="814395" cy="573167"/>
            </a:xfrm>
          </p:grpSpPr>
          <p:sp>
            <p:nvSpPr>
              <p:cNvPr id="421" name="Rounded Rectangle 420"/>
              <p:cNvSpPr/>
              <p:nvPr/>
            </p:nvSpPr>
            <p:spPr>
              <a:xfrm>
                <a:off x="2303239" y="7968032"/>
                <a:ext cx="503188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ounded Rectangle 421"/>
              <p:cNvSpPr/>
              <p:nvPr/>
            </p:nvSpPr>
            <p:spPr>
              <a:xfrm>
                <a:off x="2462046" y="8083999"/>
                <a:ext cx="503188" cy="304800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ounded Rectangle 422"/>
              <p:cNvSpPr/>
              <p:nvPr/>
            </p:nvSpPr>
            <p:spPr>
              <a:xfrm>
                <a:off x="2614446" y="8236399"/>
                <a:ext cx="503188" cy="30480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-826698" y="11974808"/>
            <a:ext cx="19072034" cy="8671974"/>
            <a:chOff x="-826698" y="11974808"/>
            <a:chExt cx="19072034" cy="8671974"/>
          </a:xfrm>
        </p:grpSpPr>
        <p:grpSp>
          <p:nvGrpSpPr>
            <p:cNvPr id="69" name="Group 68"/>
            <p:cNvGrpSpPr/>
            <p:nvPr/>
          </p:nvGrpSpPr>
          <p:grpSpPr>
            <a:xfrm>
              <a:off x="-826698" y="11974808"/>
              <a:ext cx="19072034" cy="8663253"/>
              <a:chOff x="-826698" y="11974808"/>
              <a:chExt cx="19072034" cy="8663253"/>
            </a:xfrm>
          </p:grpSpPr>
          <p:sp>
            <p:nvSpPr>
              <p:cNvPr id="378" name="Rectangle 377"/>
              <p:cNvSpPr/>
              <p:nvPr/>
            </p:nvSpPr>
            <p:spPr>
              <a:xfrm>
                <a:off x="13962796" y="14455517"/>
                <a:ext cx="3896315" cy="60807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12476705" y="12061286"/>
                <a:ext cx="2083609" cy="725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Observed</a:t>
                </a:r>
                <a:endParaRPr lang="en-US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13962796" y="14471820"/>
                <a:ext cx="3457472" cy="1368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80000"/>
                  </a:lnSpc>
                </a:lvl1pPr>
              </a:lstStyle>
              <a:p>
                <a:r>
                  <a:rPr lang="en-US" dirty="0"/>
                  <a:t>The product will be instrumented  for runtime adaptation </a:t>
                </a:r>
                <a:r>
                  <a:rPr lang="en-US" dirty="0" smtClean="0"/>
                  <a:t>(in </a:t>
                </a:r>
                <a:r>
                  <a:rPr lang="en-US" b="1" dirty="0" smtClean="0"/>
                  <a:t>Phase </a:t>
                </a:r>
                <a:r>
                  <a:rPr lang="en-US" b="1" dirty="0"/>
                  <a:t>2</a:t>
                </a:r>
                <a:r>
                  <a:rPr lang="en-US" dirty="0"/>
                  <a:t>), to support:</a:t>
                </a:r>
              </a:p>
            </p:txBody>
          </p:sp>
          <p:sp>
            <p:nvSpPr>
              <p:cNvPr id="381" name="Rounded Rectangle 380"/>
              <p:cNvSpPr/>
              <p:nvPr/>
            </p:nvSpPr>
            <p:spPr>
              <a:xfrm>
                <a:off x="14082623" y="15960954"/>
                <a:ext cx="1747446" cy="528979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Tuning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Rounded Rectangle 381"/>
              <p:cNvSpPr/>
              <p:nvPr/>
            </p:nvSpPr>
            <p:spPr>
              <a:xfrm>
                <a:off x="14082623" y="17348801"/>
                <a:ext cx="3268531" cy="528979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Code reconfiguration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Rounded Rectangle 382"/>
              <p:cNvSpPr/>
              <p:nvPr/>
            </p:nvSpPr>
            <p:spPr>
              <a:xfrm>
                <a:off x="14082623" y="18942419"/>
                <a:ext cx="3268531" cy="528979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Report change request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3" name="Group 392"/>
              <p:cNvGrpSpPr/>
              <p:nvPr/>
            </p:nvGrpSpPr>
            <p:grpSpPr>
              <a:xfrm>
                <a:off x="-826698" y="11974808"/>
                <a:ext cx="13575600" cy="8663253"/>
                <a:chOff x="-826698" y="11974808"/>
                <a:chExt cx="13575600" cy="8663253"/>
              </a:xfrm>
            </p:grpSpPr>
            <p:sp>
              <p:nvSpPr>
                <p:cNvPr id="279" name="Cloud Callout 278"/>
                <p:cNvSpPr/>
                <p:nvPr/>
              </p:nvSpPr>
              <p:spPr>
                <a:xfrm>
                  <a:off x="-146220" y="13928442"/>
                  <a:ext cx="6152904" cy="2442964"/>
                </a:xfrm>
                <a:prstGeom prst="cloudCallout">
                  <a:avLst>
                    <a:gd name="adj1" fmla="val -11584"/>
                    <a:gd name="adj2" fmla="val 222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5427240" y="15822821"/>
                  <a:ext cx="2207139" cy="62865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Change </a:t>
                  </a:r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554587" y="13654994"/>
                  <a:ext cx="2341442" cy="6734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Prescribed</a:t>
                  </a:r>
                  <a:endParaRPr lang="en-US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297279" y="14363166"/>
                  <a:ext cx="2395871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2500" dirty="0" smtClean="0"/>
                    <a:t>Affected components of the product architecture (control points)</a:t>
                  </a:r>
                  <a:endParaRPr lang="en-US" sz="2500" dirty="0"/>
                </a:p>
              </p:txBody>
            </p:sp>
            <p:grpSp>
              <p:nvGrpSpPr>
                <p:cNvPr id="186" name="Group 185"/>
                <p:cNvGrpSpPr/>
                <p:nvPr/>
              </p:nvGrpSpPr>
              <p:grpSpPr>
                <a:xfrm>
                  <a:off x="2543759" y="14445086"/>
                  <a:ext cx="1323867" cy="1742155"/>
                  <a:chOff x="13670013" y="18375569"/>
                  <a:chExt cx="1323867" cy="1742155"/>
                </a:xfrm>
              </p:grpSpPr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13670013" y="18375569"/>
                    <a:ext cx="1215454" cy="1742155"/>
                    <a:chOff x="12397710" y="18307050"/>
                    <a:chExt cx="1215454" cy="1742155"/>
                  </a:xfrm>
                </p:grpSpPr>
                <p:sp>
                  <p:nvSpPr>
                    <p:cNvPr id="175" name="Rounded Rectangle 174"/>
                    <p:cNvSpPr/>
                    <p:nvPr/>
                  </p:nvSpPr>
                  <p:spPr>
                    <a:xfrm>
                      <a:off x="12706350" y="18307050"/>
                      <a:ext cx="552450" cy="304800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Rounded Rectangle 175"/>
                    <p:cNvSpPr/>
                    <p:nvPr/>
                  </p:nvSpPr>
                  <p:spPr>
                    <a:xfrm>
                      <a:off x="12706350" y="18755187"/>
                      <a:ext cx="552450" cy="304800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Rounded Rectangle 176"/>
                    <p:cNvSpPr/>
                    <p:nvPr/>
                  </p:nvSpPr>
                  <p:spPr>
                    <a:xfrm>
                      <a:off x="13060714" y="19203324"/>
                      <a:ext cx="552450" cy="304800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Rounded Rectangle 177"/>
                    <p:cNvSpPr/>
                    <p:nvPr/>
                  </p:nvSpPr>
                  <p:spPr>
                    <a:xfrm>
                      <a:off x="12397710" y="19203324"/>
                      <a:ext cx="552450" cy="304800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Rounded Rectangle 178"/>
                    <p:cNvSpPr/>
                    <p:nvPr/>
                  </p:nvSpPr>
                  <p:spPr>
                    <a:xfrm>
                      <a:off x="13060714" y="19744405"/>
                      <a:ext cx="552450" cy="304800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0" name="Straight Arrow Connector 179"/>
                    <p:cNvCxnSpPr>
                      <a:stCxn id="175" idx="2"/>
                      <a:endCxn id="176" idx="0"/>
                    </p:cNvCxnSpPr>
                    <p:nvPr/>
                  </p:nvCxnSpPr>
                  <p:spPr>
                    <a:xfrm>
                      <a:off x="12982575" y="18611850"/>
                      <a:ext cx="0" cy="14333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Arrow Connector 180"/>
                    <p:cNvCxnSpPr>
                      <a:stCxn id="176" idx="2"/>
                      <a:endCxn id="178" idx="0"/>
                    </p:cNvCxnSpPr>
                    <p:nvPr/>
                  </p:nvCxnSpPr>
                  <p:spPr>
                    <a:xfrm flipH="1">
                      <a:off x="12673935" y="19059987"/>
                      <a:ext cx="308640" cy="14333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Arrow Connector 181"/>
                    <p:cNvCxnSpPr>
                      <a:stCxn id="176" idx="2"/>
                      <a:endCxn id="177" idx="0"/>
                    </p:cNvCxnSpPr>
                    <p:nvPr/>
                  </p:nvCxnSpPr>
                  <p:spPr>
                    <a:xfrm>
                      <a:off x="12982575" y="19059987"/>
                      <a:ext cx="354364" cy="14333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Arrow Connector 182"/>
                    <p:cNvCxnSpPr/>
                    <p:nvPr/>
                  </p:nvCxnSpPr>
                  <p:spPr>
                    <a:xfrm>
                      <a:off x="13314381" y="19508124"/>
                      <a:ext cx="0" cy="23628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4" name="Explosion 2 183"/>
                  <p:cNvSpPr/>
                  <p:nvPr/>
                </p:nvSpPr>
                <p:spPr>
                  <a:xfrm>
                    <a:off x="14708130" y="19115603"/>
                    <a:ext cx="285750" cy="364256"/>
                  </a:xfrm>
                  <a:prstGeom prst="irregularSeal2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Explosion 2 184"/>
                  <p:cNvSpPr/>
                  <p:nvPr/>
                </p:nvSpPr>
                <p:spPr>
                  <a:xfrm>
                    <a:off x="14697477" y="19630796"/>
                    <a:ext cx="285750" cy="364256"/>
                  </a:xfrm>
                  <a:prstGeom prst="irregularSeal2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-187454" y="17125389"/>
                  <a:ext cx="12744425" cy="3512672"/>
                  <a:chOff x="1385864" y="12137979"/>
                  <a:chExt cx="12744425" cy="3512672"/>
                </a:xfrm>
              </p:grpSpPr>
              <p:sp>
                <p:nvSpPr>
                  <p:cNvPr id="187" name="Rectangle 186"/>
                  <p:cNvSpPr/>
                  <p:nvPr/>
                </p:nvSpPr>
                <p:spPr>
                  <a:xfrm>
                    <a:off x="1385864" y="12137979"/>
                    <a:ext cx="12744425" cy="351267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617065" y="13540333"/>
                    <a:ext cx="3474338" cy="20070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80000"/>
                      </a:lnSpc>
                    </a:lvl1pPr>
                  </a:lstStyle>
                  <a:p>
                    <a:r>
                      <a:rPr lang="en-US" dirty="0"/>
                      <a:t>Find substitute PLA </a:t>
                    </a:r>
                    <a:r>
                      <a:rPr lang="en-US" dirty="0" smtClean="0"/>
                      <a:t>components</a:t>
                    </a:r>
                    <a:r>
                      <a:rPr lang="en-US" dirty="0"/>
                      <a:t>,</a:t>
                    </a:r>
                    <a:r>
                      <a:rPr lang="en-US" dirty="0" smtClean="0"/>
                      <a:t> </a:t>
                    </a:r>
                    <a:r>
                      <a:rPr lang="en-US" dirty="0"/>
                      <a:t>compose one that matches the expected semantics (functional spec</a:t>
                    </a:r>
                    <a:r>
                      <a:rPr lang="en-US" dirty="0" smtClean="0"/>
                      <a:t>), insert adapters or translators</a:t>
                    </a:r>
                    <a:endParaRPr lang="en-US" dirty="0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127905" y="13537376"/>
                    <a:ext cx="3094311" cy="20070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80000"/>
                      </a:lnSpc>
                    </a:lvl1pPr>
                  </a:lstStyle>
                  <a:p>
                    <a:r>
                      <a:rPr lang="en-US" dirty="0"/>
                      <a:t>Check r</a:t>
                    </a:r>
                    <a:r>
                      <a:rPr lang="en-US" dirty="0" smtClean="0"/>
                      <a:t>esource </a:t>
                    </a:r>
                    <a:r>
                      <a:rPr lang="en-US" dirty="0"/>
                      <a:t>requirements against provisions using a typed DSL based on Linear, Refinement and Record Types</a:t>
                    </a: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8370155" y="13538446"/>
                    <a:ext cx="2931018" cy="10497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80000"/>
                      </a:lnSpc>
                    </a:lvl1pPr>
                  </a:lstStyle>
                  <a:p>
                    <a:r>
                      <a:rPr lang="en-US" dirty="0"/>
                      <a:t>Check whether the new product compiles </a:t>
                    </a:r>
                    <a:r>
                      <a:rPr lang="en-US" dirty="0" smtClean="0"/>
                      <a:t>and </a:t>
                    </a:r>
                    <a:r>
                      <a:rPr lang="en-US" dirty="0"/>
                      <a:t>builds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1263364" y="13538446"/>
                    <a:ext cx="2866925" cy="10497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80000"/>
                      </a:lnSpc>
                    </a:lvl1pPr>
                  </a:lstStyle>
                  <a:p>
                    <a:r>
                      <a:rPr lang="en-US" dirty="0"/>
                      <a:t>Check whether the new product passes regression tests</a:t>
                    </a:r>
                  </a:p>
                </p:txBody>
              </p:sp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2626255" y="12434063"/>
                    <a:ext cx="1636858" cy="528979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Functional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5603159" y="12434063"/>
                    <a:ext cx="1636858" cy="528979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Resource*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8792623" y="12403604"/>
                    <a:ext cx="1687657" cy="559438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Language*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11650265" y="12422400"/>
                    <a:ext cx="1636858" cy="528979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Runtime*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9" name="Elbow Connector 188"/>
                  <p:cNvCxnSpPr>
                    <a:stCxn id="78" idx="2"/>
                    <a:endCxn id="78" idx="1"/>
                  </p:cNvCxnSpPr>
                  <p:nvPr/>
                </p:nvCxnSpPr>
                <p:spPr>
                  <a:xfrm rot="5400000" flipH="1">
                    <a:off x="2903225" y="12421584"/>
                    <a:ext cx="264489" cy="818429"/>
                  </a:xfrm>
                  <a:prstGeom prst="bentConnector4">
                    <a:avLst>
                      <a:gd name="adj1" fmla="val -119083"/>
                      <a:gd name="adj2" fmla="val 155243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Arrow Connector 196"/>
                  <p:cNvCxnSpPr/>
                  <p:nvPr/>
                </p:nvCxnSpPr>
                <p:spPr>
                  <a:xfrm>
                    <a:off x="4263113" y="12527103"/>
                    <a:ext cx="1340046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Elbow Connector 198"/>
                  <p:cNvCxnSpPr>
                    <a:stCxn id="80" idx="2"/>
                  </p:cNvCxnSpPr>
                  <p:nvPr/>
                </p:nvCxnSpPr>
                <p:spPr>
                  <a:xfrm rot="5400000" flipH="1">
                    <a:off x="6861135" y="10187726"/>
                    <a:ext cx="184901" cy="5365732"/>
                  </a:xfrm>
                  <a:prstGeom prst="bentConnector4">
                    <a:avLst>
                      <a:gd name="adj1" fmla="val -123634"/>
                      <a:gd name="adj2" fmla="val 90152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Elbow Connector 202"/>
                  <p:cNvCxnSpPr>
                    <a:stCxn id="81" idx="2"/>
                  </p:cNvCxnSpPr>
                  <p:nvPr/>
                </p:nvCxnSpPr>
                <p:spPr>
                  <a:xfrm rot="5400000" flipH="1">
                    <a:off x="8358932" y="8841617"/>
                    <a:ext cx="22446" cy="8197078"/>
                  </a:xfrm>
                  <a:prstGeom prst="bentConnector4">
                    <a:avLst>
                      <a:gd name="adj1" fmla="val -1550298"/>
                      <a:gd name="adj2" fmla="val 94732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Arrow Connector 206"/>
                  <p:cNvCxnSpPr/>
                  <p:nvPr/>
                </p:nvCxnSpPr>
                <p:spPr>
                  <a:xfrm>
                    <a:off x="7240017" y="12542338"/>
                    <a:ext cx="1552607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10477608" y="12564970"/>
                    <a:ext cx="118872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Elbow Connector 214"/>
                  <p:cNvCxnSpPr>
                    <a:stCxn id="79" idx="2"/>
                  </p:cNvCxnSpPr>
                  <p:nvPr/>
                </p:nvCxnSpPr>
                <p:spPr>
                  <a:xfrm rot="5400000" flipH="1">
                    <a:off x="5180399" y="11721854"/>
                    <a:ext cx="333303" cy="2149075"/>
                  </a:xfrm>
                  <a:prstGeom prst="bentConnector4">
                    <a:avLst>
                      <a:gd name="adj1" fmla="val -28959"/>
                      <a:gd name="adj2" fmla="val 69041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7" name="Group 226"/>
                <p:cNvGrpSpPr/>
                <p:nvPr/>
              </p:nvGrpSpPr>
              <p:grpSpPr>
                <a:xfrm>
                  <a:off x="11533448" y="15169777"/>
                  <a:ext cx="1215454" cy="1742155"/>
                  <a:chOff x="12397710" y="18307050"/>
                  <a:chExt cx="1215454" cy="1742155"/>
                </a:xfrm>
              </p:grpSpPr>
              <p:sp>
                <p:nvSpPr>
                  <p:cNvPr id="228" name="Rounded Rectangle 227"/>
                  <p:cNvSpPr/>
                  <p:nvPr/>
                </p:nvSpPr>
                <p:spPr>
                  <a:xfrm>
                    <a:off x="12706350" y="18307050"/>
                    <a:ext cx="552450" cy="3048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ounded Rectangle 228"/>
                  <p:cNvSpPr/>
                  <p:nvPr/>
                </p:nvSpPr>
                <p:spPr>
                  <a:xfrm>
                    <a:off x="12706350" y="18755187"/>
                    <a:ext cx="552450" cy="3048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Rounded Rectangle 229"/>
                  <p:cNvSpPr/>
                  <p:nvPr/>
                </p:nvSpPr>
                <p:spPr>
                  <a:xfrm>
                    <a:off x="13060714" y="19203324"/>
                    <a:ext cx="552450" cy="30480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ounded Rectangle 230"/>
                  <p:cNvSpPr/>
                  <p:nvPr/>
                </p:nvSpPr>
                <p:spPr>
                  <a:xfrm>
                    <a:off x="12397710" y="19203324"/>
                    <a:ext cx="552450" cy="30480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Rounded Rectangle 231"/>
                  <p:cNvSpPr/>
                  <p:nvPr/>
                </p:nvSpPr>
                <p:spPr>
                  <a:xfrm>
                    <a:off x="13060714" y="19744405"/>
                    <a:ext cx="552450" cy="3048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3" name="Straight Arrow Connector 232"/>
                  <p:cNvCxnSpPr>
                    <a:stCxn id="228" idx="2"/>
                    <a:endCxn id="229" idx="0"/>
                  </p:cNvCxnSpPr>
                  <p:nvPr/>
                </p:nvCxnSpPr>
                <p:spPr>
                  <a:xfrm>
                    <a:off x="12982575" y="18611850"/>
                    <a:ext cx="0" cy="1433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Arrow Connector 233"/>
                  <p:cNvCxnSpPr>
                    <a:stCxn id="229" idx="2"/>
                    <a:endCxn id="231" idx="0"/>
                  </p:cNvCxnSpPr>
                  <p:nvPr/>
                </p:nvCxnSpPr>
                <p:spPr>
                  <a:xfrm flipH="1">
                    <a:off x="12673935" y="19059987"/>
                    <a:ext cx="308640" cy="1433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Arrow Connector 234"/>
                  <p:cNvCxnSpPr>
                    <a:stCxn id="229" idx="2"/>
                    <a:endCxn id="230" idx="0"/>
                  </p:cNvCxnSpPr>
                  <p:nvPr/>
                </p:nvCxnSpPr>
                <p:spPr>
                  <a:xfrm>
                    <a:off x="12982575" y="19059987"/>
                    <a:ext cx="354364" cy="1433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Arrow Connector 235"/>
                  <p:cNvCxnSpPr/>
                  <p:nvPr/>
                </p:nvCxnSpPr>
                <p:spPr>
                  <a:xfrm>
                    <a:off x="13314381" y="19508124"/>
                    <a:ext cx="0" cy="23628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TextBox 236"/>
                <p:cNvSpPr txBox="1"/>
                <p:nvPr/>
              </p:nvSpPr>
              <p:spPr>
                <a:xfrm>
                  <a:off x="9193019" y="16171525"/>
                  <a:ext cx="2358060" cy="730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dirty="0" smtClean="0"/>
                    <a:t>New product to be deployed</a:t>
                  </a:r>
                  <a:endParaRPr lang="en-US" dirty="0"/>
                </a:p>
              </p:txBody>
            </p:sp>
            <p:cxnSp>
              <p:nvCxnSpPr>
                <p:cNvPr id="258" name="Elbow Connector 257"/>
                <p:cNvCxnSpPr>
                  <a:stCxn id="12" idx="4"/>
                  <a:endCxn id="54" idx="1"/>
                </p:cNvCxnSpPr>
                <p:nvPr/>
              </p:nvCxnSpPr>
              <p:spPr>
                <a:xfrm rot="16200000" flipH="1">
                  <a:off x="4171923" y="14881829"/>
                  <a:ext cx="1808702" cy="70193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 flipH="1">
                  <a:off x="4337432" y="16320205"/>
                  <a:ext cx="969810" cy="194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651842" y="16417323"/>
                  <a:ext cx="0" cy="6876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887232" y="14471820"/>
                  <a:ext cx="2840623" cy="4114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dirty="0" smtClean="0"/>
                    <a:t>Change Processing </a:t>
                  </a:r>
                  <a:endParaRPr lang="en-US" dirty="0"/>
                </a:p>
              </p:txBody>
            </p:sp>
            <p:grpSp>
              <p:nvGrpSpPr>
                <p:cNvPr id="371" name="Group 370"/>
                <p:cNvGrpSpPr/>
                <p:nvPr/>
              </p:nvGrpSpPr>
              <p:grpSpPr>
                <a:xfrm>
                  <a:off x="485320" y="11974808"/>
                  <a:ext cx="5656086" cy="1785698"/>
                  <a:chOff x="1457605" y="11422739"/>
                  <a:chExt cx="5656086" cy="1785698"/>
                </a:xfrm>
              </p:grpSpPr>
              <p:pic>
                <p:nvPicPr>
                  <p:cNvPr id="283" name="Picture 282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20297" y="12108836"/>
                    <a:ext cx="705442" cy="1000627"/>
                  </a:xfrm>
                  <a:prstGeom prst="rect">
                    <a:avLst/>
                  </a:prstGeom>
                </p:spPr>
              </p:pic>
              <p:grpSp>
                <p:nvGrpSpPr>
                  <p:cNvPr id="370" name="Group 369"/>
                  <p:cNvGrpSpPr/>
                  <p:nvPr/>
                </p:nvGrpSpPr>
                <p:grpSpPr>
                  <a:xfrm>
                    <a:off x="4940513" y="11967307"/>
                    <a:ext cx="2065135" cy="886409"/>
                    <a:chOff x="5892877" y="11871547"/>
                    <a:chExt cx="2065135" cy="886409"/>
                  </a:xfrm>
                </p:grpSpPr>
                <p:sp>
                  <p:nvSpPr>
                    <p:cNvPr id="285" name="Flowchart: Multidocument 284"/>
                    <p:cNvSpPr/>
                    <p:nvPr/>
                  </p:nvSpPr>
                  <p:spPr>
                    <a:xfrm>
                      <a:off x="5892877" y="11871547"/>
                      <a:ext cx="2065135" cy="886409"/>
                    </a:xfrm>
                    <a:prstGeom prst="flowChartMultidocumen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6" name="TextBox 285"/>
                    <p:cNvSpPr txBox="1"/>
                    <p:nvPr/>
                  </p:nvSpPr>
                  <p:spPr>
                    <a:xfrm>
                      <a:off x="5961411" y="12094104"/>
                      <a:ext cx="175777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lnSpc>
                          <a:spcPct val="80000"/>
                        </a:lnSpc>
                        <a:defRPr sz="2000"/>
                      </a:lvl1pPr>
                    </a:lstStyle>
                    <a:p>
                      <a:r>
                        <a:rPr lang="en-US" dirty="0" smtClean="0"/>
                        <a:t>Mission </a:t>
                      </a:r>
                      <a:r>
                        <a:rPr lang="en-US" dirty="0"/>
                        <a:t>Requirement</a:t>
                      </a:r>
                    </a:p>
                  </p:txBody>
                </p:sp>
              </p:grpSp>
              <p:grpSp>
                <p:nvGrpSpPr>
                  <p:cNvPr id="369" name="Group 368"/>
                  <p:cNvGrpSpPr/>
                  <p:nvPr/>
                </p:nvGrpSpPr>
                <p:grpSpPr>
                  <a:xfrm>
                    <a:off x="2594208" y="12089208"/>
                    <a:ext cx="2051563" cy="883198"/>
                    <a:chOff x="3737888" y="11974282"/>
                    <a:chExt cx="2051563" cy="883198"/>
                  </a:xfrm>
                </p:grpSpPr>
                <p:sp>
                  <p:nvSpPr>
                    <p:cNvPr id="284" name="Flowchart: Multidocument 283"/>
                    <p:cNvSpPr/>
                    <p:nvPr/>
                  </p:nvSpPr>
                  <p:spPr>
                    <a:xfrm>
                      <a:off x="3737888" y="11974282"/>
                      <a:ext cx="2051563" cy="883198"/>
                    </a:xfrm>
                    <a:prstGeom prst="flowChartMultidocumen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7" name="TextBox 286"/>
                    <p:cNvSpPr txBox="1"/>
                    <p:nvPr/>
                  </p:nvSpPr>
                  <p:spPr>
                    <a:xfrm>
                      <a:off x="3857226" y="12206379"/>
                      <a:ext cx="158428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Target Environment</a:t>
                      </a:r>
                      <a:endParaRPr lang="en-US" sz="2000" dirty="0"/>
                    </a:p>
                  </p:txBody>
                </p:sp>
              </p:grp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1682088" y="11422739"/>
                    <a:ext cx="315531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Pre-Deployment</a:t>
                    </a:r>
                    <a:endParaRPr lang="en-US" sz="2400" dirty="0"/>
                  </a:p>
                </p:txBody>
              </p:sp>
              <p:sp>
                <p:nvSpPr>
                  <p:cNvPr id="289" name="Flowchart: Alternate Process 288"/>
                  <p:cNvSpPr/>
                  <p:nvPr/>
                </p:nvSpPr>
                <p:spPr>
                  <a:xfrm>
                    <a:off x="1457605" y="11835614"/>
                    <a:ext cx="5656086" cy="1372823"/>
                  </a:xfrm>
                  <a:prstGeom prst="flowChartAlternate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0" name="TextBox 289"/>
                <p:cNvSpPr txBox="1"/>
                <p:nvPr/>
              </p:nvSpPr>
              <p:spPr>
                <a:xfrm rot="16200000">
                  <a:off x="-2360399" y="18421670"/>
                  <a:ext cx="35906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/>
                    <a:t>Checking and Analysis</a:t>
                  </a:r>
                  <a:endParaRPr lang="en-US" sz="2800" dirty="0"/>
                </a:p>
              </p:txBody>
            </p:sp>
            <p:grpSp>
              <p:nvGrpSpPr>
                <p:cNvPr id="359" name="Group 358"/>
                <p:cNvGrpSpPr/>
                <p:nvPr/>
              </p:nvGrpSpPr>
              <p:grpSpPr>
                <a:xfrm>
                  <a:off x="829692" y="16332991"/>
                  <a:ext cx="3270262" cy="763906"/>
                  <a:chOff x="4259900" y="15895093"/>
                  <a:chExt cx="3270262" cy="763906"/>
                </a:xfrm>
              </p:grpSpPr>
              <p:sp>
                <p:nvSpPr>
                  <p:cNvPr id="292" name="Folded Corner 291"/>
                  <p:cNvSpPr/>
                  <p:nvPr/>
                </p:nvSpPr>
                <p:spPr>
                  <a:xfrm>
                    <a:off x="4292257" y="15895093"/>
                    <a:ext cx="3237905" cy="720452"/>
                  </a:xfrm>
                  <a:prstGeom prst="foldedCorner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4259900" y="15975735"/>
                    <a:ext cx="3146800" cy="6832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2400" dirty="0" smtClean="0"/>
                      <a:t>Change Request Posted to the DAS (JSON)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363" name="Group 362"/>
                <p:cNvGrpSpPr/>
                <p:nvPr/>
              </p:nvGrpSpPr>
              <p:grpSpPr>
                <a:xfrm>
                  <a:off x="7039513" y="12072224"/>
                  <a:ext cx="5024061" cy="2241828"/>
                  <a:chOff x="6605578" y="11486343"/>
                  <a:chExt cx="5024061" cy="2241828"/>
                </a:xfrm>
              </p:grpSpPr>
              <p:sp>
                <p:nvSpPr>
                  <p:cNvPr id="294" name="Oval 293"/>
                  <p:cNvSpPr/>
                  <p:nvPr/>
                </p:nvSpPr>
                <p:spPr>
                  <a:xfrm>
                    <a:off x="7990989" y="12365517"/>
                    <a:ext cx="381501" cy="3850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Oval 294"/>
                  <p:cNvSpPr/>
                  <p:nvPr/>
                </p:nvSpPr>
                <p:spPr>
                  <a:xfrm>
                    <a:off x="8681802" y="12341454"/>
                    <a:ext cx="381501" cy="3850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Oval 295"/>
                  <p:cNvSpPr/>
                  <p:nvPr/>
                </p:nvSpPr>
                <p:spPr>
                  <a:xfrm>
                    <a:off x="8372490" y="12806677"/>
                    <a:ext cx="381501" cy="3850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Oval 296"/>
                  <p:cNvSpPr/>
                  <p:nvPr/>
                </p:nvSpPr>
                <p:spPr>
                  <a:xfrm>
                    <a:off x="9087366" y="12806677"/>
                    <a:ext cx="381501" cy="3850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Oval 297"/>
                  <p:cNvSpPr/>
                  <p:nvPr/>
                </p:nvSpPr>
                <p:spPr>
                  <a:xfrm>
                    <a:off x="8372489" y="13279638"/>
                    <a:ext cx="381501" cy="38501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9" name="Elbow Connector 298"/>
                  <p:cNvCxnSpPr>
                    <a:stCxn id="296" idx="2"/>
                    <a:endCxn id="294" idx="4"/>
                  </p:cNvCxnSpPr>
                  <p:nvPr/>
                </p:nvCxnSpPr>
                <p:spPr>
                  <a:xfrm rot="10800000">
                    <a:off x="8181740" y="12750528"/>
                    <a:ext cx="190750" cy="248655"/>
                  </a:xfrm>
                  <a:prstGeom prst="bentConnector2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Elbow Connector 299"/>
                  <p:cNvCxnSpPr>
                    <a:stCxn id="296" idx="0"/>
                    <a:endCxn id="295" idx="2"/>
                  </p:cNvCxnSpPr>
                  <p:nvPr/>
                </p:nvCxnSpPr>
                <p:spPr>
                  <a:xfrm rot="5400000" flipH="1" flipV="1">
                    <a:off x="8486162" y="12611038"/>
                    <a:ext cx="272718" cy="118561"/>
                  </a:xfrm>
                  <a:prstGeom prst="bentConnector2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Elbow Connector 300"/>
                  <p:cNvCxnSpPr>
                    <a:stCxn id="295" idx="4"/>
                    <a:endCxn id="297" idx="2"/>
                  </p:cNvCxnSpPr>
                  <p:nvPr/>
                </p:nvCxnSpPr>
                <p:spPr>
                  <a:xfrm rot="16200000" flipH="1">
                    <a:off x="8843600" y="12755416"/>
                    <a:ext cx="272718" cy="214813"/>
                  </a:xfrm>
                  <a:prstGeom prst="bentConnector2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Elbow Connector 301"/>
                  <p:cNvCxnSpPr>
                    <a:stCxn id="298" idx="0"/>
                    <a:endCxn id="296" idx="4"/>
                  </p:cNvCxnSpPr>
                  <p:nvPr/>
                </p:nvCxnSpPr>
                <p:spPr>
                  <a:xfrm rot="5400000" flipH="1" flipV="1">
                    <a:off x="8519265" y="13235663"/>
                    <a:ext cx="87951" cy="1"/>
                  </a:xfrm>
                  <a:prstGeom prst="bent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Elbow Connector 302"/>
                  <p:cNvCxnSpPr>
                    <a:stCxn id="298" idx="6"/>
                    <a:endCxn id="297" idx="4"/>
                  </p:cNvCxnSpPr>
                  <p:nvPr/>
                </p:nvCxnSpPr>
                <p:spPr>
                  <a:xfrm flipV="1">
                    <a:off x="8753990" y="13191687"/>
                    <a:ext cx="524127" cy="280456"/>
                  </a:xfrm>
                  <a:prstGeom prst="bentConnector2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3" name="TextBox 312"/>
                  <p:cNvSpPr txBox="1"/>
                  <p:nvPr/>
                </p:nvSpPr>
                <p:spPr>
                  <a:xfrm>
                    <a:off x="7953051" y="11971418"/>
                    <a:ext cx="2019220" cy="2893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 smtClean="0"/>
                      <a:t>Specified Model</a:t>
                    </a:r>
                    <a:endParaRPr lang="en-US" sz="1600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7413028" y="12638648"/>
                    <a:ext cx="64620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  </a:t>
                    </a:r>
                    <a:r>
                      <a:rPr lang="en-US" sz="2800" dirty="0" smtClean="0"/>
                      <a:t>=</a:t>
                    </a:r>
                    <a:endParaRPr lang="en-US" sz="2800" dirty="0"/>
                  </a:p>
                </p:txBody>
              </p:sp>
              <p:sp>
                <p:nvSpPr>
                  <p:cNvPr id="316" name="Isosceles Triangle 315"/>
                  <p:cNvSpPr/>
                  <p:nvPr/>
                </p:nvSpPr>
                <p:spPr>
                  <a:xfrm>
                    <a:off x="6991473" y="12757176"/>
                    <a:ext cx="427685" cy="320846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6654216" y="12086280"/>
                    <a:ext cx="140700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2000" dirty="0" smtClean="0"/>
                      <a:t>Change Detected</a:t>
                    </a:r>
                    <a:endParaRPr lang="en-US" sz="2000" dirty="0"/>
                  </a:p>
                </p:txBody>
              </p:sp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9466482" y="12558022"/>
                    <a:ext cx="64620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 </a:t>
                    </a:r>
                    <a:r>
                      <a:rPr lang="en-US" sz="2800" b="1" dirty="0" smtClean="0"/>
                      <a:t> -</a:t>
                    </a:r>
                    <a:endParaRPr lang="en-US" sz="2800" b="1" dirty="0"/>
                  </a:p>
                </p:txBody>
              </p:sp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8076552" y="11486343"/>
                    <a:ext cx="2987420" cy="3877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2400" dirty="0" smtClean="0"/>
                      <a:t>Post-Deployment</a:t>
                    </a:r>
                    <a:endParaRPr lang="en-US" sz="2400" dirty="0"/>
                  </a:p>
                </p:txBody>
              </p:sp>
              <p:sp>
                <p:nvSpPr>
                  <p:cNvPr id="321" name="Flowchart: Alternate Process 320"/>
                  <p:cNvSpPr/>
                  <p:nvPr/>
                </p:nvSpPr>
                <p:spPr>
                  <a:xfrm>
                    <a:off x="6605578" y="11853691"/>
                    <a:ext cx="5024061" cy="1874480"/>
                  </a:xfrm>
                  <a:prstGeom prst="flowChartAlternateProcess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39" name="Group 338"/>
                  <p:cNvGrpSpPr/>
                  <p:nvPr/>
                </p:nvGrpSpPr>
                <p:grpSpPr>
                  <a:xfrm>
                    <a:off x="10011986" y="12374361"/>
                    <a:ext cx="1513350" cy="1347257"/>
                    <a:chOff x="10147021" y="12413642"/>
                    <a:chExt cx="1513350" cy="1347257"/>
                  </a:xfrm>
                </p:grpSpPr>
                <p:sp>
                  <p:nvSpPr>
                    <p:cNvPr id="340" name="Oval 339"/>
                    <p:cNvSpPr/>
                    <p:nvPr/>
                  </p:nvSpPr>
                  <p:spPr>
                    <a:xfrm>
                      <a:off x="10147021" y="12413642"/>
                      <a:ext cx="381501" cy="38501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Oval 340"/>
                    <p:cNvSpPr/>
                    <p:nvPr/>
                  </p:nvSpPr>
                  <p:spPr>
                    <a:xfrm>
                      <a:off x="10885960" y="12413642"/>
                      <a:ext cx="381501" cy="38501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Oval 341"/>
                    <p:cNvSpPr/>
                    <p:nvPr/>
                  </p:nvSpPr>
                  <p:spPr>
                    <a:xfrm>
                      <a:off x="10528522" y="12806676"/>
                      <a:ext cx="381501" cy="38501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Oval 342"/>
                    <p:cNvSpPr/>
                    <p:nvPr/>
                  </p:nvSpPr>
                  <p:spPr>
                    <a:xfrm>
                      <a:off x="10528521" y="13375889"/>
                      <a:ext cx="381501" cy="38501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4" name="Elbow Connector 343"/>
                    <p:cNvCxnSpPr>
                      <a:stCxn id="342" idx="2"/>
                      <a:endCxn id="340" idx="4"/>
                    </p:cNvCxnSpPr>
                    <p:nvPr/>
                  </p:nvCxnSpPr>
                  <p:spPr>
                    <a:xfrm rot="10800000">
                      <a:off x="10337772" y="12798653"/>
                      <a:ext cx="190750" cy="200529"/>
                    </a:xfrm>
                    <a:prstGeom prst="bentConnector2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5" name="Elbow Connector 344"/>
                    <p:cNvCxnSpPr>
                      <a:stCxn id="342" idx="0"/>
                      <a:endCxn id="341" idx="2"/>
                    </p:cNvCxnSpPr>
                    <p:nvPr/>
                  </p:nvCxnSpPr>
                  <p:spPr>
                    <a:xfrm rot="5400000" flipH="1" flipV="1">
                      <a:off x="10702352" y="12623069"/>
                      <a:ext cx="200529" cy="166687"/>
                    </a:xfrm>
                    <a:prstGeom prst="bentConnector2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6" name="Elbow Connector 345"/>
                    <p:cNvCxnSpPr>
                      <a:stCxn id="341" idx="4"/>
                    </p:cNvCxnSpPr>
                    <p:nvPr/>
                  </p:nvCxnSpPr>
                  <p:spPr>
                    <a:xfrm rot="16200000" flipH="1">
                      <a:off x="10951507" y="12923856"/>
                      <a:ext cx="441159" cy="190750"/>
                    </a:xfrm>
                    <a:prstGeom prst="bentConnector2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Elbow Connector 346"/>
                    <p:cNvCxnSpPr>
                      <a:stCxn id="343" idx="0"/>
                      <a:endCxn id="342" idx="4"/>
                    </p:cNvCxnSpPr>
                    <p:nvPr/>
                  </p:nvCxnSpPr>
                  <p:spPr>
                    <a:xfrm rot="5400000" flipH="1" flipV="1">
                      <a:off x="10627171" y="13283788"/>
                      <a:ext cx="184203" cy="1"/>
                    </a:xfrm>
                    <a:prstGeom prst="bentConnector3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8" name="Rectangle 347"/>
                    <p:cNvSpPr/>
                    <p:nvPr/>
                  </p:nvSpPr>
                  <p:spPr>
                    <a:xfrm>
                      <a:off x="11267461" y="12999181"/>
                      <a:ext cx="392910" cy="38501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10011986" y="11971418"/>
                    <a:ext cx="1477878" cy="2893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 smtClean="0"/>
                      <a:t>Sensed  Model</a:t>
                    </a:r>
                    <a:endParaRPr lang="en-US" sz="1600" dirty="0"/>
                  </a:p>
                </p:txBody>
              </p:sp>
            </p:grpSp>
            <p:cxnSp>
              <p:nvCxnSpPr>
                <p:cNvPr id="352" name="Elbow Connector 351"/>
                <p:cNvCxnSpPr>
                  <a:stCxn id="321" idx="2"/>
                  <a:endCxn id="54" idx="0"/>
                </p:cNvCxnSpPr>
                <p:nvPr/>
              </p:nvCxnSpPr>
              <p:spPr>
                <a:xfrm rot="5400000">
                  <a:off x="7286793" y="13558069"/>
                  <a:ext cx="1508769" cy="302073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TextBox 384"/>
              <p:cNvSpPr txBox="1"/>
              <p:nvPr/>
            </p:nvSpPr>
            <p:spPr>
              <a:xfrm>
                <a:off x="14013508" y="16521348"/>
                <a:ext cx="3406760" cy="73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80000"/>
                  </a:lnSpc>
                </a:lvl1pPr>
              </a:lstStyle>
              <a:p>
                <a:r>
                  <a:rPr lang="en-US" dirty="0"/>
                  <a:t>Change configuration parameters</a:t>
                </a: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13993620" y="17928995"/>
                <a:ext cx="4251716" cy="73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80000"/>
                  </a:lnSpc>
                </a:lvl1pPr>
              </a:lstStyle>
              <a:p>
                <a:r>
                  <a:rPr lang="en-US" dirty="0" smtClean="0"/>
                  <a:t>Modify or load code from a local agent (pre-deployed)</a:t>
                </a:r>
                <a:endParaRPr lang="en-US" dirty="0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13993620" y="19575567"/>
                <a:ext cx="3798599" cy="73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80000"/>
                  </a:lnSpc>
                </a:lvl1pPr>
              </a:lstStyle>
              <a:p>
                <a:r>
                  <a:rPr lang="en-US" dirty="0" smtClean="0"/>
                  <a:t>Trigger the adaptation cycle at the back end</a:t>
                </a:r>
                <a:endParaRPr lang="en-US" dirty="0"/>
              </a:p>
            </p:txBody>
          </p:sp>
          <p:cxnSp>
            <p:nvCxnSpPr>
              <p:cNvPr id="388" name="Elbow Connector 387"/>
              <p:cNvCxnSpPr>
                <a:stCxn id="379" idx="6"/>
              </p:cNvCxnSpPr>
              <p:nvPr/>
            </p:nvCxnSpPr>
            <p:spPr>
              <a:xfrm>
                <a:off x="14560314" y="12423866"/>
                <a:ext cx="1737302" cy="20316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TextBox 388"/>
              <p:cNvSpPr txBox="1"/>
              <p:nvPr/>
            </p:nvSpPr>
            <p:spPr>
              <a:xfrm>
                <a:off x="13955800" y="13021004"/>
                <a:ext cx="2163677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 smtClean="0"/>
                  <a:t>Sensed  Model</a:t>
                </a:r>
                <a:endParaRPr lang="en-US" sz="2400" dirty="0"/>
              </a:p>
            </p:txBody>
          </p:sp>
          <p:sp>
            <p:nvSpPr>
              <p:cNvPr id="390" name="Down Arrow 389"/>
              <p:cNvSpPr/>
              <p:nvPr/>
            </p:nvSpPr>
            <p:spPr>
              <a:xfrm flipH="1" flipV="1">
                <a:off x="14704507" y="13332718"/>
                <a:ext cx="242863" cy="365760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13759471" y="13758627"/>
                <a:ext cx="23600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000" dirty="0" smtClean="0"/>
                  <a:t>Sensor reports from the deployed system</a:t>
                </a:r>
                <a:endParaRPr lang="en-US" sz="2000" dirty="0"/>
              </a:p>
            </p:txBody>
          </p:sp>
          <p:cxnSp>
            <p:nvCxnSpPr>
              <p:cNvPr id="392" name="Elbow Connector 391"/>
              <p:cNvCxnSpPr>
                <a:stCxn id="379" idx="2"/>
              </p:cNvCxnSpPr>
              <p:nvPr/>
            </p:nvCxnSpPr>
            <p:spPr>
              <a:xfrm rot="10800000" flipV="1">
                <a:off x="12026907" y="12423865"/>
                <a:ext cx="449798" cy="104692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8091" y="19447610"/>
                <a:ext cx="876881" cy="876881"/>
              </a:xfrm>
              <a:prstGeom prst="rect">
                <a:avLst/>
              </a:prstGeom>
            </p:spPr>
          </p:pic>
          <p:pic>
            <p:nvPicPr>
              <p:cNvPr id="238" name="Picture 2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87034" y="19447610"/>
                <a:ext cx="876881" cy="876881"/>
              </a:xfrm>
              <a:prstGeom prst="rect">
                <a:avLst/>
              </a:prstGeom>
            </p:spPr>
          </p:pic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1443" y="18082578"/>
                <a:ext cx="876881" cy="876881"/>
              </a:xfrm>
              <a:prstGeom prst="rect">
                <a:avLst/>
              </a:prstGeom>
            </p:spPr>
          </p:pic>
          <p:sp>
            <p:nvSpPr>
              <p:cNvPr id="240" name="TextBox 239"/>
              <p:cNvSpPr txBox="1"/>
              <p:nvPr/>
            </p:nvSpPr>
            <p:spPr>
              <a:xfrm>
                <a:off x="7929857" y="19584443"/>
                <a:ext cx="34129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i="1" dirty="0" smtClean="0"/>
                  <a:t>These steps may need developer assistance</a:t>
                </a:r>
                <a:endParaRPr lang="en-US" sz="2000" i="1" dirty="0"/>
              </a:p>
            </p:txBody>
          </p:sp>
          <p:cxnSp>
            <p:nvCxnSpPr>
              <p:cNvPr id="58" name="Elbow Connector 57"/>
              <p:cNvCxnSpPr>
                <a:stCxn id="78" idx="0"/>
                <a:endCxn id="239" idx="0"/>
              </p:cNvCxnSpPr>
              <p:nvPr/>
            </p:nvCxnSpPr>
            <p:spPr>
              <a:xfrm rot="16200000" flipH="1">
                <a:off x="7235072" y="12057766"/>
                <a:ext cx="661105" cy="11388518"/>
              </a:xfrm>
              <a:prstGeom prst="bentConnector3">
                <a:avLst>
                  <a:gd name="adj1" fmla="val -1921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/>
              <p:cNvCxnSpPr>
                <a:stCxn id="81" idx="3"/>
              </p:cNvCxnSpPr>
              <p:nvPr/>
            </p:nvCxnSpPr>
            <p:spPr>
              <a:xfrm flipV="1">
                <a:off x="11713805" y="16640864"/>
                <a:ext cx="230397" cy="103343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12672995" y="18901194"/>
                <a:ext cx="1155836" cy="1368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>
                    <a:latin typeface="Arial Narrow" panose="020B0606020202030204" pitchFamily="34" charset="0"/>
                  </a:rPr>
                  <a:t>DAS failed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 smtClean="0">
                    <a:latin typeface="Arial Narrow" panose="020B0606020202030204" pitchFamily="34" charset="0"/>
                  </a:rPr>
                  <a:t>to find a solution </a:t>
                </a:r>
                <a:endParaRPr lang="en-US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6120404" y="20308228"/>
              <a:ext cx="653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i="1" dirty="0" smtClean="0"/>
                <a:t>* Feeds additional info back to left enabling  different choices</a:t>
              </a:r>
              <a:endParaRPr lang="en-US" sz="2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01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2061</TotalTime>
  <Words>1050</Words>
  <Application>Microsoft Office PowerPoint</Application>
  <PresentationFormat>Custom</PresentationFormat>
  <Paragraphs>267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Scratch Pad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Staples</dc:creator>
  <cp:lastModifiedBy>ppal</cp:lastModifiedBy>
  <cp:revision>195</cp:revision>
  <cp:lastPrinted>2016-06-13T14:57:37Z</cp:lastPrinted>
  <dcterms:created xsi:type="dcterms:W3CDTF">2016-06-06T13:00:29Z</dcterms:created>
  <dcterms:modified xsi:type="dcterms:W3CDTF">2016-07-23T12:35:08Z</dcterms:modified>
</cp:coreProperties>
</file>